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4"/>
  </p:notesMasterIdLst>
  <p:sldIdLst>
    <p:sldId id="277" r:id="rId2"/>
    <p:sldId id="278" r:id="rId3"/>
    <p:sldId id="295" r:id="rId4"/>
    <p:sldId id="296" r:id="rId5"/>
    <p:sldId id="267" r:id="rId6"/>
    <p:sldId id="280" r:id="rId7"/>
    <p:sldId id="289" r:id="rId8"/>
    <p:sldId id="293" r:id="rId9"/>
    <p:sldId id="291" r:id="rId10"/>
    <p:sldId id="290" r:id="rId11"/>
    <p:sldId id="294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86FF0-211C-4530-A37F-EA26F97E882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1AEFA3F-58A6-4904-A7D4-2CD5EBD18C93}">
      <dgm:prSet phldrT="[Texto]" custT="1"/>
      <dgm:spPr/>
      <dgm:t>
        <a:bodyPr/>
        <a:lstStyle/>
        <a:p>
          <a:pPr algn="l"/>
          <a:r>
            <a:rPr lang="es-ES" sz="4400" dirty="0"/>
            <a:t>    STEP 0</a:t>
          </a:r>
        </a:p>
      </dgm:t>
    </dgm:pt>
    <dgm:pt modelId="{D5291459-B2D4-4B80-91E0-60ED984C8022}" type="parTrans" cxnId="{C539A57B-9A76-457D-9D65-0409B9422964}">
      <dgm:prSet/>
      <dgm:spPr/>
      <dgm:t>
        <a:bodyPr/>
        <a:lstStyle/>
        <a:p>
          <a:endParaRPr lang="es-ES"/>
        </a:p>
      </dgm:t>
    </dgm:pt>
    <dgm:pt modelId="{CBD52DD5-5165-4D1B-953B-8EADFDACDB92}" type="sibTrans" cxnId="{C539A57B-9A76-457D-9D65-0409B9422964}">
      <dgm:prSet/>
      <dgm:spPr/>
      <dgm:t>
        <a:bodyPr/>
        <a:lstStyle/>
        <a:p>
          <a:endParaRPr lang="es-ES"/>
        </a:p>
      </dgm:t>
    </dgm:pt>
    <dgm:pt modelId="{1271086B-6C66-4D31-90A4-21B31B92E1DE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3000" b="1" dirty="0">
              <a:solidFill>
                <a:schemeClr val="tx1"/>
              </a:solidFill>
            </a:rPr>
            <a:t>    </a:t>
          </a:r>
          <a:r>
            <a:rPr lang="en-US" sz="2800" b="1" dirty="0" err="1">
              <a:solidFill>
                <a:schemeClr val="tx1"/>
              </a:solidFill>
            </a:rPr>
            <a:t>dfs-datastores</a:t>
          </a:r>
          <a:r>
            <a:rPr lang="en-US" sz="2800" b="1" dirty="0">
              <a:solidFill>
                <a:schemeClr val="tx1"/>
              </a:solidFill>
            </a:rPr>
            <a:t> </a:t>
          </a:r>
          <a:r>
            <a:rPr lang="en-US" sz="2800" dirty="0">
              <a:solidFill>
                <a:schemeClr val="tx1"/>
              </a:solidFill>
            </a:rPr>
            <a:t>dependency</a:t>
          </a:r>
          <a:endParaRPr lang="es-ES" sz="3000" dirty="0">
            <a:solidFill>
              <a:schemeClr val="tx1"/>
            </a:solidFill>
          </a:endParaRPr>
        </a:p>
      </dgm:t>
    </dgm:pt>
    <dgm:pt modelId="{25B3F6A9-7498-42AB-BA19-1B401626AC51}" type="parTrans" cxnId="{AFECAD2F-ABDE-4EB5-9F17-3EB2707EEEFD}">
      <dgm:prSet/>
      <dgm:spPr/>
      <dgm:t>
        <a:bodyPr/>
        <a:lstStyle/>
        <a:p>
          <a:endParaRPr lang="es-ES"/>
        </a:p>
      </dgm:t>
    </dgm:pt>
    <dgm:pt modelId="{A832F439-E252-4B60-B2A1-91217E131524}" type="sibTrans" cxnId="{AFECAD2F-ABDE-4EB5-9F17-3EB2707EEEFD}">
      <dgm:prSet/>
      <dgm:spPr/>
      <dgm:t>
        <a:bodyPr/>
        <a:lstStyle/>
        <a:p>
          <a:endParaRPr lang="es-ES"/>
        </a:p>
      </dgm:t>
    </dgm:pt>
    <dgm:pt modelId="{1FDCB152-32EA-48B9-AC3A-D734A33AFCE6}" type="pres">
      <dgm:prSet presAssocID="{79386FF0-211C-4530-A37F-EA26F97E8820}" presName="Name0" presStyleCnt="0">
        <dgm:presLayoutVars>
          <dgm:dir/>
          <dgm:resizeHandles val="exact"/>
        </dgm:presLayoutVars>
      </dgm:prSet>
      <dgm:spPr/>
    </dgm:pt>
    <dgm:pt modelId="{DA44FBCD-941A-4673-B591-4D97A9FC10B9}" type="pres">
      <dgm:prSet presAssocID="{51AEFA3F-58A6-4904-A7D4-2CD5EBD18C93}" presName="parTxOnly" presStyleLbl="node1" presStyleIdx="0" presStyleCnt="2" custScaleX="56311" custScaleY="68557" custLinFactNeighborX="-101" custLinFactNeighborY="174">
        <dgm:presLayoutVars>
          <dgm:bulletEnabled val="1"/>
        </dgm:presLayoutVars>
      </dgm:prSet>
      <dgm:spPr/>
    </dgm:pt>
    <dgm:pt modelId="{B56D013F-B474-489F-AA12-852FB1B51874}" type="pres">
      <dgm:prSet presAssocID="{CBD52DD5-5165-4D1B-953B-8EADFDACDB92}" presName="parSpace" presStyleCnt="0"/>
      <dgm:spPr/>
    </dgm:pt>
    <dgm:pt modelId="{DDE9E0B1-A04A-4237-ABB1-5200B496F7C7}" type="pres">
      <dgm:prSet presAssocID="{1271086B-6C66-4D31-90A4-21B31B92E1DE}" presName="parTxOnly" presStyleLbl="node1" presStyleIdx="1" presStyleCnt="2" custScaleY="68557">
        <dgm:presLayoutVars>
          <dgm:bulletEnabled val="1"/>
        </dgm:presLayoutVars>
      </dgm:prSet>
      <dgm:spPr/>
    </dgm:pt>
  </dgm:ptLst>
  <dgm:cxnLst>
    <dgm:cxn modelId="{AFECAD2F-ABDE-4EB5-9F17-3EB2707EEEFD}" srcId="{79386FF0-211C-4530-A37F-EA26F97E8820}" destId="{1271086B-6C66-4D31-90A4-21B31B92E1DE}" srcOrd="1" destOrd="0" parTransId="{25B3F6A9-7498-42AB-BA19-1B401626AC51}" sibTransId="{A832F439-E252-4B60-B2A1-91217E131524}"/>
    <dgm:cxn modelId="{C539A57B-9A76-457D-9D65-0409B9422964}" srcId="{79386FF0-211C-4530-A37F-EA26F97E8820}" destId="{51AEFA3F-58A6-4904-A7D4-2CD5EBD18C93}" srcOrd="0" destOrd="0" parTransId="{D5291459-B2D4-4B80-91E0-60ED984C8022}" sibTransId="{CBD52DD5-5165-4D1B-953B-8EADFDACDB92}"/>
    <dgm:cxn modelId="{E6D3C137-A139-448E-952C-44BEF5AE2FDC}" type="presOf" srcId="{79386FF0-211C-4530-A37F-EA26F97E8820}" destId="{1FDCB152-32EA-48B9-AC3A-D734A33AFCE6}" srcOrd="0" destOrd="0" presId="urn:microsoft.com/office/officeart/2005/8/layout/hChevron3"/>
    <dgm:cxn modelId="{BF3BD1C3-6518-4997-9262-779F9706DFEA}" type="presOf" srcId="{1271086B-6C66-4D31-90A4-21B31B92E1DE}" destId="{DDE9E0B1-A04A-4237-ABB1-5200B496F7C7}" srcOrd="0" destOrd="0" presId="urn:microsoft.com/office/officeart/2005/8/layout/hChevron3"/>
    <dgm:cxn modelId="{177BA7D4-FA3D-44A5-8CC7-4F3FEA2E76DF}" type="presOf" srcId="{51AEFA3F-58A6-4904-A7D4-2CD5EBD18C93}" destId="{DA44FBCD-941A-4673-B591-4D97A9FC10B9}" srcOrd="0" destOrd="0" presId="urn:microsoft.com/office/officeart/2005/8/layout/hChevron3"/>
    <dgm:cxn modelId="{02C43569-4027-413A-AEE3-599444505BF4}" type="presParOf" srcId="{1FDCB152-32EA-48B9-AC3A-D734A33AFCE6}" destId="{DA44FBCD-941A-4673-B591-4D97A9FC10B9}" srcOrd="0" destOrd="0" presId="urn:microsoft.com/office/officeart/2005/8/layout/hChevron3"/>
    <dgm:cxn modelId="{94074734-9810-480E-B16E-0EFA07AD8597}" type="presParOf" srcId="{1FDCB152-32EA-48B9-AC3A-D734A33AFCE6}" destId="{B56D013F-B474-489F-AA12-852FB1B51874}" srcOrd="1" destOrd="0" presId="urn:microsoft.com/office/officeart/2005/8/layout/hChevron3"/>
    <dgm:cxn modelId="{E36F069F-9133-4D18-B627-EBDFDB347D0F}" type="presParOf" srcId="{1FDCB152-32EA-48B9-AC3A-D734A33AFCE6}" destId="{DDE9E0B1-A04A-4237-ABB1-5200B496F7C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4FBCD-941A-4673-B591-4D97A9FC10B9}">
      <dsp:nvSpPr>
        <dsp:cNvPr id="0" name=""/>
        <dsp:cNvSpPr/>
      </dsp:nvSpPr>
      <dsp:spPr>
        <a:xfrm>
          <a:off x="5" y="570830"/>
          <a:ext cx="4504126" cy="219345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/>
            <a:t>    STEP 0</a:t>
          </a:r>
        </a:p>
      </dsp:txBody>
      <dsp:txXfrm>
        <a:off x="5" y="570830"/>
        <a:ext cx="3955762" cy="2193457"/>
      </dsp:txXfrm>
    </dsp:sp>
    <dsp:sp modelId="{DDE9E0B1-A04A-4237-ABB1-5200B496F7C7}">
      <dsp:nvSpPr>
        <dsp:cNvPr id="0" name=""/>
        <dsp:cNvSpPr/>
      </dsp:nvSpPr>
      <dsp:spPr>
        <a:xfrm>
          <a:off x="2906015" y="565262"/>
          <a:ext cx="7998661" cy="2193457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</a:rPr>
            <a:t>    </a:t>
          </a:r>
          <a:r>
            <a:rPr lang="en-US" sz="2800" b="1" kern="1200" dirty="0" err="1">
              <a:solidFill>
                <a:schemeClr val="tx1"/>
              </a:solidFill>
            </a:rPr>
            <a:t>dfs-datastores</a:t>
          </a:r>
          <a:r>
            <a:rPr lang="en-US" sz="2800" b="1" kern="1200" dirty="0">
              <a:solidFill>
                <a:schemeClr val="tx1"/>
              </a:solidFill>
            </a:rPr>
            <a:t> </a:t>
          </a:r>
          <a:r>
            <a:rPr lang="en-US" sz="2800" kern="1200" dirty="0">
              <a:solidFill>
                <a:schemeClr val="tx1"/>
              </a:solidFill>
            </a:rPr>
            <a:t>dependency</a:t>
          </a:r>
          <a:endParaRPr lang="es-ES" sz="3000" kern="1200" dirty="0">
            <a:solidFill>
              <a:schemeClr val="tx1"/>
            </a:solidFill>
          </a:endParaRPr>
        </a:p>
      </dsp:txBody>
      <dsp:txXfrm>
        <a:off x="4002744" y="565262"/>
        <a:ext cx="5805204" cy="2193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A737-7737-4A38-B353-0BE8C0FF0A57}" type="datetimeFigureOut">
              <a:rPr lang="es-CL" smtClean="0"/>
              <a:t>31-01-2017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1CE1F-1DA3-4981-BF85-F867035155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6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2C7AB-8B71-4EEE-A83A-93A46D9B03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4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50509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214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97452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2966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67717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0563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557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1265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77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1132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8388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EF3873A-8B48-4D9B-A4B9-4D8017C7DD28}" type="datetime1">
              <a:rPr lang="es-CL" smtClean="0">
                <a:solidFill>
                  <a:prstClr val="white"/>
                </a:solidFill>
              </a:rPr>
              <a:pPr/>
              <a:t>31-01-2017</a:t>
            </a:fld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B34F527-C1D3-4352-B8E4-D8BA73B3A718}" type="slidenum">
              <a:rPr lang="es-CL" smtClean="0">
                <a:solidFill>
                  <a:srgbClr val="00C6BB"/>
                </a:solidFill>
              </a:rPr>
              <a:pPr/>
              <a:t>‹Nº›</a:t>
            </a:fld>
            <a:endParaRPr lang="es-CL">
              <a:solidFill>
                <a:srgbClr val="00C6BB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6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-157843" y="-261258"/>
            <a:ext cx="10504714" cy="48604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</a:t>
            </a:r>
            <a:br>
              <a:rPr lang="en-US"/>
            </a:br>
            <a:r>
              <a:rPr lang="en-US"/>
              <a:t>Big Data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1800" dirty="0">
                <a:solidFill>
                  <a:schemeClr val="accent2">
                    <a:lumMod val="75000"/>
                  </a:schemeClr>
                </a:solidFill>
              </a:rPr>
              <a:t>Juan D. Velásquez</a:t>
            </a:r>
          </a:p>
          <a:p>
            <a:r>
              <a:rPr lang="es-CL" sz="1800" dirty="0">
                <a:solidFill>
                  <a:schemeClr val="accent2">
                    <a:lumMod val="75000"/>
                  </a:schemeClr>
                </a:solidFill>
              </a:rPr>
              <a:t>Felipe E. </a:t>
            </a:r>
            <a:r>
              <a:rPr lang="es-CL" sz="1800" dirty="0" err="1">
                <a:solidFill>
                  <a:schemeClr val="accent2">
                    <a:lumMod val="75000"/>
                  </a:schemeClr>
                </a:solidFill>
              </a:rPr>
              <a:t>Vildoso</a:t>
            </a:r>
            <a:endParaRPr lang="es-CL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fcfm_dii_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710" y="27296"/>
            <a:ext cx="3990642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10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Example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6113" y="6470704"/>
            <a:ext cx="4426094" cy="274320"/>
          </a:xfrm>
        </p:spPr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913" y="6470704"/>
            <a:ext cx="730250" cy="274320"/>
          </a:xfrm>
        </p:spPr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10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68944" y="2144684"/>
            <a:ext cx="8176038" cy="3374967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8137606" cy="3233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419" dirty="0" err="1"/>
              <a:t>Public</a:t>
            </a:r>
            <a:r>
              <a:rPr lang="es-419" dirty="0"/>
              <a:t> </a:t>
            </a:r>
            <a:r>
              <a:rPr lang="es-419" dirty="0" err="1"/>
              <a:t>static</a:t>
            </a:r>
            <a:r>
              <a:rPr lang="es-419" dirty="0"/>
              <a:t> </a:t>
            </a:r>
            <a:r>
              <a:rPr lang="es-419" dirty="0" err="1"/>
              <a:t>void</a:t>
            </a:r>
            <a:r>
              <a:rPr lang="es-419" dirty="0"/>
              <a:t> </a:t>
            </a:r>
            <a:r>
              <a:rPr lang="es-419" dirty="0" err="1"/>
              <a:t>saveData</a:t>
            </a:r>
            <a:r>
              <a:rPr lang="es-419" dirty="0"/>
              <a:t>() </a:t>
            </a:r>
            <a:r>
              <a:rPr lang="es-419" dirty="0" err="1"/>
              <a:t>throws</a:t>
            </a:r>
            <a:r>
              <a:rPr lang="es-419" dirty="0"/>
              <a:t> </a:t>
            </a:r>
            <a:r>
              <a:rPr lang="es-419" dirty="0" err="1"/>
              <a:t>IOException</a:t>
            </a:r>
            <a:r>
              <a:rPr lang="es-419" dirty="0"/>
              <a:t> {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err="1"/>
              <a:t>Pail</a:t>
            </a:r>
            <a:r>
              <a:rPr lang="es-419" dirty="0"/>
              <a:t>&lt;Data&gt; </a:t>
            </a:r>
            <a:r>
              <a:rPr lang="es-419" dirty="0" err="1"/>
              <a:t>pail</a:t>
            </a:r>
            <a:r>
              <a:rPr lang="es-419" dirty="0"/>
              <a:t> = </a:t>
            </a:r>
            <a:r>
              <a:rPr lang="es-419" dirty="0" err="1"/>
              <a:t>Pail.create</a:t>
            </a:r>
            <a:r>
              <a:rPr lang="es-419" dirty="0"/>
              <a:t>(“/test”, new </a:t>
            </a:r>
            <a:r>
              <a:rPr lang="es-419" dirty="0" err="1"/>
              <a:t>SplitDataPail</a:t>
            </a:r>
            <a:r>
              <a:rPr lang="es-419" dirty="0"/>
              <a:t> </a:t>
            </a:r>
            <a:r>
              <a:rPr lang="es-419" dirty="0" err="1"/>
              <a:t>Structure</a:t>
            </a:r>
            <a:r>
              <a:rPr lang="es-419" dirty="0"/>
              <a:t>());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err="1"/>
              <a:t>TypedRecordOutputStream</a:t>
            </a:r>
            <a:r>
              <a:rPr lang="es-419" dirty="0"/>
              <a:t> </a:t>
            </a:r>
            <a:r>
              <a:rPr lang="es-419" dirty="0" err="1"/>
              <a:t>out</a:t>
            </a:r>
            <a:r>
              <a:rPr lang="es-419" dirty="0"/>
              <a:t> = </a:t>
            </a:r>
            <a:r>
              <a:rPr lang="es-419" dirty="0" err="1"/>
              <a:t>pail.openWrite</a:t>
            </a:r>
            <a:r>
              <a:rPr lang="es-419" dirty="0"/>
              <a:t>();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n-US" dirty="0" err="1"/>
              <a:t>out.writeObject</a:t>
            </a:r>
            <a:r>
              <a:rPr lang="en-US" dirty="0"/>
              <a:t>(</a:t>
            </a:r>
            <a:r>
              <a:rPr lang="en-US" dirty="0" err="1"/>
              <a:t>makeProperty</a:t>
            </a:r>
            <a:r>
              <a:rPr lang="en-US" dirty="0"/>
              <a:t> (1, www.youtube.com/blabla, 12312);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out.writeObject</a:t>
            </a:r>
            <a:r>
              <a:rPr lang="en-US" dirty="0"/>
              <a:t>(</a:t>
            </a:r>
            <a:r>
              <a:rPr lang="en-US" dirty="0" err="1"/>
              <a:t>makeEdge</a:t>
            </a:r>
            <a:r>
              <a:rPr lang="en-US" dirty="0"/>
              <a:t>(1,234, 12312));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164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And to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read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?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6113" y="6470704"/>
            <a:ext cx="4426094" cy="274320"/>
          </a:xfrm>
        </p:spPr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913" y="6470704"/>
            <a:ext cx="730250" cy="274320"/>
          </a:xfrm>
        </p:spPr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11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550192" y="2493818"/>
            <a:ext cx="6507958" cy="2455025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49344" y="2635134"/>
            <a:ext cx="6042799" cy="2313709"/>
          </a:xfrm>
        </p:spPr>
        <p:txBody>
          <a:bodyPr>
            <a:noAutofit/>
          </a:bodyPr>
          <a:lstStyle/>
          <a:p>
            <a:r>
              <a:rPr lang="en-US" dirty="0"/>
              <a:t>public static void read() throws Exception{</a:t>
            </a:r>
          </a:p>
          <a:p>
            <a:r>
              <a:rPr lang="es-CL" dirty="0"/>
              <a:t>           </a:t>
            </a:r>
            <a:r>
              <a:rPr lang="es-CL" dirty="0" err="1"/>
              <a:t>Pail</a:t>
            </a:r>
            <a:r>
              <a:rPr lang="es-CL" dirty="0"/>
              <a:t>&lt;Data&gt; </a:t>
            </a:r>
            <a:r>
              <a:rPr lang="es-CL" dirty="0" err="1"/>
              <a:t>pail</a:t>
            </a:r>
            <a:r>
              <a:rPr lang="es-CL" dirty="0"/>
              <a:t>=new </a:t>
            </a:r>
            <a:r>
              <a:rPr lang="es-CL" dirty="0" err="1"/>
              <a:t>Pail</a:t>
            </a:r>
            <a:r>
              <a:rPr lang="es-CL" dirty="0"/>
              <a:t>&lt;Data&gt;("/test");</a:t>
            </a:r>
          </a:p>
          <a:p>
            <a:r>
              <a:rPr lang="es-CL" dirty="0"/>
              <a:t>           </a:t>
            </a:r>
            <a:r>
              <a:rPr lang="es-CL" dirty="0" err="1"/>
              <a:t>for</a:t>
            </a:r>
            <a:r>
              <a:rPr lang="es-CL" dirty="0"/>
              <a:t> (Data </a:t>
            </a:r>
            <a:r>
              <a:rPr lang="es-CL" dirty="0" err="1"/>
              <a:t>dato:pail</a:t>
            </a:r>
            <a:r>
              <a:rPr lang="es-CL" dirty="0"/>
              <a:t>){</a:t>
            </a:r>
          </a:p>
          <a:p>
            <a:r>
              <a:rPr lang="es-CL" dirty="0"/>
              <a:t>                    </a:t>
            </a:r>
            <a:r>
              <a:rPr lang="es-CL" dirty="0" err="1"/>
              <a:t>System.out.print</a:t>
            </a:r>
            <a:r>
              <a:rPr lang="es-CL" dirty="0"/>
              <a:t>(dato);}</a:t>
            </a:r>
          </a:p>
          <a:p>
            <a:r>
              <a:rPr lang="es-CL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89707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US" i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-157843" y="-261258"/>
            <a:ext cx="10504714" cy="48604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0921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157843" y="-261258"/>
            <a:ext cx="10504714" cy="48604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  <a:endParaRPr lang="es-C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pic>
        <p:nvPicPr>
          <p:cNvPr id="11" name="Picture 2" descr="fcfm_di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710" y="27296"/>
            <a:ext cx="3990642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73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157843" y="-261258"/>
            <a:ext cx="10504714" cy="48604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</a:t>
            </a:r>
            <a:r>
              <a:rPr lang="es-CL" dirty="0" err="1"/>
              <a:t>Trump</a:t>
            </a:r>
            <a:r>
              <a:rPr lang="es-CL" dirty="0"/>
              <a:t> ganó gracias al </a:t>
            </a:r>
            <a:r>
              <a:rPr lang="es-CL" dirty="0" err="1"/>
              <a:t>big</a:t>
            </a:r>
            <a:r>
              <a:rPr lang="es-CL" dirty="0"/>
              <a:t> data?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IN5528 - Introduction to Big Data</a:t>
            </a:r>
            <a:endParaRPr lang="es-CL">
              <a:solidFill>
                <a:prstClr val="white"/>
              </a:solidFill>
            </a:endParaRPr>
          </a:p>
        </p:txBody>
      </p:sp>
      <p:pic>
        <p:nvPicPr>
          <p:cNvPr id="11" name="Picture 2" descr="fcfm_di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710" y="27296"/>
            <a:ext cx="3990642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38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05" y="557507"/>
            <a:ext cx="7290054" cy="1499616"/>
          </a:xfrm>
          <a:solidFill>
            <a:schemeClr val="bg1"/>
          </a:solidFill>
        </p:spPr>
        <p:txBody>
          <a:bodyPr/>
          <a:lstStyle/>
          <a:p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4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72550" y="2912818"/>
            <a:ext cx="838856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800" dirty="0">
                <a:solidFill>
                  <a:schemeClr val="accent3">
                    <a:lumMod val="75000"/>
                  </a:schemeClr>
                </a:solidFill>
              </a:rPr>
              <a:t>http://www.elobservador.com.uy/trump-gano-gracias-al-big-data-n1023849</a:t>
            </a:r>
            <a:endParaRPr lang="es-CL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3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118384" y="-343593"/>
            <a:ext cx="9339969" cy="49599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PAIL</a:t>
            </a:r>
            <a:endParaRPr lang="es-C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350" kern="0">
                <a:solidFill>
                  <a:prstClr val="white"/>
                </a:solidFill>
              </a:rPr>
              <a:t>IN5528 - Introduction to Big Data</a:t>
            </a:r>
            <a:endParaRPr lang="es-CL" sz="1350" kern="0">
              <a:solidFill>
                <a:prstClr val="white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z="1350" kern="0">
                <a:solidFill>
                  <a:srgbClr val="00C6BB"/>
                </a:solidFill>
              </a:rPr>
              <a:pPr/>
              <a:t>5</a:t>
            </a:fld>
            <a:endParaRPr lang="es-CL" sz="1350" kern="0">
              <a:solidFill>
                <a:srgbClr val="00C6BB"/>
              </a:solidFill>
            </a:endParaRPr>
          </a:p>
        </p:txBody>
      </p:sp>
      <p:pic>
        <p:nvPicPr>
          <p:cNvPr id="11" name="Picture 2" descr="fcfm_di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10" y="151746"/>
            <a:ext cx="2992982" cy="113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Data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storage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pail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Pail is a thin abstraction over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files and folders</a:t>
            </a:r>
            <a:r>
              <a:rPr lang="en-US" sz="2400" dirty="0"/>
              <a:t> from the </a:t>
            </a:r>
            <a:r>
              <a:rPr lang="en-US" sz="2400" dirty="0" err="1"/>
              <a:t>dfs-datastores</a:t>
            </a:r>
            <a:r>
              <a:rPr lang="en-US" sz="2400" dirty="0"/>
              <a:t> library.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This abstraction makes it significantly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easier to manage </a:t>
            </a:r>
            <a:r>
              <a:rPr lang="en-US" sz="2400" dirty="0"/>
              <a:t>a collection of records for batch processing.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Data storage in the batch layer with Pail you to safely act on the batch layer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without worrying about violating its integrity</a:t>
            </a:r>
            <a:r>
              <a:rPr lang="en-US" sz="2400" dirty="0"/>
              <a:t>.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6113" y="6470704"/>
            <a:ext cx="4426094" cy="274320"/>
          </a:xfrm>
        </p:spPr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913" y="6470704"/>
            <a:ext cx="730250" cy="274320"/>
          </a:xfrm>
        </p:spPr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6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6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30" y="557507"/>
            <a:ext cx="7290054" cy="1499616"/>
          </a:xfrm>
          <a:solidFill>
            <a:schemeClr val="bg1"/>
          </a:solidFill>
        </p:spPr>
        <p:txBody>
          <a:bodyPr/>
          <a:lstStyle/>
          <a:p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7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66020" y="2447305"/>
            <a:ext cx="721563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>
                <a:solidFill>
                  <a:schemeClr val="accent3">
                    <a:lumMod val="75000"/>
                  </a:schemeClr>
                </a:solidFill>
              </a:rPr>
              <a:t>safe, </a:t>
            </a:r>
          </a:p>
          <a:p>
            <a:pPr algn="ctr"/>
            <a:r>
              <a:rPr lang="en-US" sz="8800" dirty="0">
                <a:solidFill>
                  <a:schemeClr val="accent3">
                    <a:lumMod val="75000"/>
                  </a:schemeClr>
                </a:solidFill>
              </a:rPr>
              <a:t>easy </a:t>
            </a:r>
          </a:p>
          <a:p>
            <a:pPr algn="ctr"/>
            <a:r>
              <a:rPr lang="en-US" sz="8800" dirty="0">
                <a:solidFill>
                  <a:schemeClr val="accent3">
                    <a:lumMod val="75000"/>
                  </a:schemeClr>
                </a:solidFill>
              </a:rPr>
              <a:t>And </a:t>
            </a:r>
          </a:p>
          <a:p>
            <a:pPr algn="ctr"/>
            <a:r>
              <a:rPr lang="en-US" sz="8800" dirty="0">
                <a:solidFill>
                  <a:schemeClr val="accent3">
                    <a:lumMod val="75000"/>
                  </a:schemeClr>
                </a:solidFill>
              </a:rPr>
              <a:t>performant</a:t>
            </a:r>
            <a:endParaRPr lang="es-CL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5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Data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storage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pail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6113" y="6470704"/>
            <a:ext cx="4426094" cy="274320"/>
          </a:xfrm>
        </p:spPr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913" y="6470704"/>
            <a:ext cx="730250" cy="274320"/>
          </a:xfrm>
        </p:spPr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8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86684913"/>
              </p:ext>
            </p:extLst>
          </p:nvPr>
        </p:nvGraphicFramePr>
        <p:xfrm>
          <a:off x="0" y="2084832"/>
          <a:ext cx="10906298" cy="3323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77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>
                <a:solidFill>
                  <a:schemeClr val="accent2">
                    <a:lumMod val="75000"/>
                  </a:schemeClr>
                </a:solidFill>
              </a:rPr>
              <a:t>Example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6113" y="6470704"/>
            <a:ext cx="4426094" cy="274320"/>
          </a:xfrm>
        </p:spPr>
        <p:txBody>
          <a:bodyPr/>
          <a:lstStyle/>
          <a:p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IN5528 - Introduction to Big Data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913" y="6470704"/>
            <a:ext cx="730250" cy="274320"/>
          </a:xfrm>
        </p:spPr>
        <p:txBody>
          <a:bodyPr/>
          <a:lstStyle/>
          <a:p>
            <a:fld id="{1B34F527-C1D3-4352-B8E4-D8BA73B3A718}" type="slidenum">
              <a:rPr lang="es-CL" sz="1600" smtClean="0">
                <a:solidFill>
                  <a:schemeClr val="accent2">
                    <a:lumMod val="75000"/>
                  </a:schemeClr>
                </a:solidFill>
              </a:rPr>
              <a:pPr/>
              <a:t>9</a:t>
            </a:fld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68944" y="2144684"/>
            <a:ext cx="8176038" cy="3374967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8137606" cy="3233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419" dirty="0" err="1"/>
              <a:t>Public</a:t>
            </a:r>
            <a:r>
              <a:rPr lang="es-419" dirty="0"/>
              <a:t> </a:t>
            </a:r>
            <a:r>
              <a:rPr lang="es-419" dirty="0" err="1"/>
              <a:t>static</a:t>
            </a:r>
            <a:r>
              <a:rPr lang="es-419" dirty="0"/>
              <a:t> </a:t>
            </a:r>
            <a:r>
              <a:rPr lang="es-419" dirty="0" err="1"/>
              <a:t>void</a:t>
            </a:r>
            <a:r>
              <a:rPr lang="es-419" dirty="0"/>
              <a:t> </a:t>
            </a:r>
            <a:r>
              <a:rPr lang="es-419" dirty="0" err="1"/>
              <a:t>saveData</a:t>
            </a:r>
            <a:r>
              <a:rPr lang="es-419" dirty="0"/>
              <a:t>() </a:t>
            </a:r>
            <a:r>
              <a:rPr lang="es-419" dirty="0" err="1"/>
              <a:t>throws</a:t>
            </a:r>
            <a:r>
              <a:rPr lang="es-419" dirty="0"/>
              <a:t> </a:t>
            </a:r>
            <a:r>
              <a:rPr lang="es-419" dirty="0" err="1"/>
              <a:t>IOException</a:t>
            </a:r>
            <a:r>
              <a:rPr lang="es-419" dirty="0"/>
              <a:t> {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err="1"/>
              <a:t>Pail</a:t>
            </a:r>
            <a:r>
              <a:rPr lang="es-419" dirty="0"/>
              <a:t>&lt;Data&gt; </a:t>
            </a:r>
            <a:r>
              <a:rPr lang="es-419" dirty="0" err="1"/>
              <a:t>pail</a:t>
            </a:r>
            <a:r>
              <a:rPr lang="es-419" dirty="0"/>
              <a:t> = </a:t>
            </a:r>
            <a:r>
              <a:rPr lang="es-419" dirty="0" err="1"/>
              <a:t>Pail.create</a:t>
            </a:r>
            <a:r>
              <a:rPr lang="es-419" dirty="0"/>
              <a:t>(“/test”);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err="1"/>
              <a:t>TypedRecordOutputStream</a:t>
            </a:r>
            <a:r>
              <a:rPr lang="es-419" dirty="0"/>
              <a:t> </a:t>
            </a:r>
            <a:r>
              <a:rPr lang="es-419" dirty="0" err="1"/>
              <a:t>out</a:t>
            </a:r>
            <a:r>
              <a:rPr lang="es-419" dirty="0"/>
              <a:t> = </a:t>
            </a:r>
            <a:r>
              <a:rPr lang="es-419" dirty="0" err="1"/>
              <a:t>pail.openWrite</a:t>
            </a:r>
            <a:r>
              <a:rPr lang="es-419" dirty="0"/>
              <a:t>();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n-US" dirty="0" err="1"/>
              <a:t>out.writeObject</a:t>
            </a:r>
            <a:r>
              <a:rPr lang="en-US" dirty="0"/>
              <a:t>(new byte[ ] {1, 2, 3});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out.writeObject</a:t>
            </a:r>
            <a:r>
              <a:rPr lang="en-US" dirty="0"/>
              <a:t>(new byte[ ] {4, 5, 6});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s-419" dirty="0"/>
          </a:p>
        </p:txBody>
      </p:sp>
      <p:sp>
        <p:nvSpPr>
          <p:cNvPr id="5" name="CuadroTexto 4"/>
          <p:cNvSpPr txBox="1"/>
          <p:nvPr/>
        </p:nvSpPr>
        <p:spPr>
          <a:xfrm>
            <a:off x="5902030" y="931026"/>
            <a:ext cx="2942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Creates a default pail in the specified directory</a:t>
            </a:r>
            <a:r>
              <a:rPr lang="es-CL" i="1" dirty="0"/>
              <a:t> and </a:t>
            </a:r>
            <a:r>
              <a:rPr lang="es-CL" i="1" dirty="0" err="1"/>
              <a:t>with</a:t>
            </a:r>
            <a:r>
              <a:rPr lang="es-CL" i="1" dirty="0"/>
              <a:t> </a:t>
            </a:r>
            <a:r>
              <a:rPr lang="es-CL" i="1" dirty="0" err="1"/>
              <a:t>the</a:t>
            </a:r>
            <a:r>
              <a:rPr lang="es-CL" i="1" dirty="0"/>
              <a:t> </a:t>
            </a:r>
            <a:r>
              <a:rPr lang="es-CL" i="1" dirty="0" err="1"/>
              <a:t>specified</a:t>
            </a:r>
            <a:r>
              <a:rPr lang="es-CL" i="1" dirty="0"/>
              <a:t> </a:t>
            </a:r>
            <a:r>
              <a:rPr lang="es-CL" i="1" dirty="0" err="1"/>
              <a:t>structure</a:t>
            </a:r>
            <a:r>
              <a:rPr lang="es-CL" i="1" dirty="0"/>
              <a:t> (</a:t>
            </a:r>
            <a:r>
              <a:rPr lang="es-CL" i="1" dirty="0" err="1"/>
              <a:t>optional</a:t>
            </a:r>
            <a:r>
              <a:rPr lang="es-CL" i="1" dirty="0"/>
              <a:t>)</a:t>
            </a:r>
          </a:p>
        </p:txBody>
      </p:sp>
      <p:cxnSp>
        <p:nvCxnSpPr>
          <p:cNvPr id="12" name="Conector angular 11"/>
          <p:cNvCxnSpPr>
            <a:endCxn id="5" idx="2"/>
          </p:cNvCxnSpPr>
          <p:nvPr/>
        </p:nvCxnSpPr>
        <p:spPr>
          <a:xfrm flipV="1">
            <a:off x="3926113" y="1854356"/>
            <a:ext cx="3447270" cy="1225819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889462" y="5809979"/>
            <a:ext cx="2690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i="1" dirty="0" err="1"/>
              <a:t>Provides</a:t>
            </a:r>
            <a:r>
              <a:rPr lang="es-CL" i="1" dirty="0"/>
              <a:t> </a:t>
            </a:r>
            <a:r>
              <a:rPr lang="es-CL" i="1" dirty="0" err="1"/>
              <a:t>an</a:t>
            </a:r>
            <a:r>
              <a:rPr lang="es-CL" i="1" dirty="0"/>
              <a:t> output </a:t>
            </a:r>
            <a:r>
              <a:rPr lang="es-CL" i="1" dirty="0" err="1"/>
              <a:t>stream</a:t>
            </a:r>
            <a:r>
              <a:rPr lang="es-CL" i="1" dirty="0"/>
              <a:t> to a new file in </a:t>
            </a:r>
            <a:r>
              <a:rPr lang="es-CL" i="1" dirty="0" err="1"/>
              <a:t>the</a:t>
            </a:r>
            <a:r>
              <a:rPr lang="es-CL" i="1" dirty="0"/>
              <a:t> </a:t>
            </a:r>
            <a:r>
              <a:rPr lang="es-CL" i="1" dirty="0" err="1"/>
              <a:t>Pail</a:t>
            </a:r>
            <a:endParaRPr lang="es-CL" i="1" dirty="0"/>
          </a:p>
        </p:txBody>
      </p:sp>
      <p:cxnSp>
        <p:nvCxnSpPr>
          <p:cNvPr id="16" name="Conector angular 15"/>
          <p:cNvCxnSpPr>
            <a:endCxn id="15" idx="1"/>
          </p:cNvCxnSpPr>
          <p:nvPr/>
        </p:nvCxnSpPr>
        <p:spPr>
          <a:xfrm rot="10800000" flipV="1">
            <a:off x="889463" y="3519055"/>
            <a:ext cx="3593869" cy="2614090"/>
          </a:xfrm>
          <a:prstGeom prst="bentConnector3">
            <a:avLst>
              <a:gd name="adj1" fmla="val 106361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6139160" y="3874808"/>
            <a:ext cx="2771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i="1" dirty="0"/>
              <a:t>A </a:t>
            </a:r>
            <a:r>
              <a:rPr lang="es-CL" i="1" dirty="0" err="1"/>
              <a:t>pail</a:t>
            </a:r>
            <a:r>
              <a:rPr lang="es-CL" i="1" dirty="0"/>
              <a:t> </a:t>
            </a:r>
            <a:r>
              <a:rPr lang="es-CL" i="1" dirty="0" err="1"/>
              <a:t>without</a:t>
            </a:r>
            <a:r>
              <a:rPr lang="es-CL" i="1" dirty="0"/>
              <a:t> </a:t>
            </a:r>
            <a:r>
              <a:rPr lang="es-CL" i="1" dirty="0" err="1"/>
              <a:t>metadata</a:t>
            </a:r>
            <a:r>
              <a:rPr lang="es-CL" i="1" dirty="0"/>
              <a:t> </a:t>
            </a:r>
            <a:r>
              <a:rPr lang="es-CL" i="1" dirty="0" err="1"/>
              <a:t>is</a:t>
            </a:r>
            <a:r>
              <a:rPr lang="es-CL" i="1" dirty="0"/>
              <a:t> </a:t>
            </a:r>
            <a:r>
              <a:rPr lang="es-CL" i="1" dirty="0" err="1"/>
              <a:t>limited</a:t>
            </a:r>
            <a:r>
              <a:rPr lang="es-CL" i="1" dirty="0"/>
              <a:t> to </a:t>
            </a:r>
            <a:r>
              <a:rPr lang="es-CL" i="1" dirty="0" err="1"/>
              <a:t>storing</a:t>
            </a:r>
            <a:r>
              <a:rPr lang="es-CL" i="1" dirty="0"/>
              <a:t> byte </a:t>
            </a:r>
            <a:r>
              <a:rPr lang="es-CL" i="1" dirty="0" err="1"/>
              <a:t>arrays</a:t>
            </a:r>
            <a:r>
              <a:rPr lang="es-CL" i="1" dirty="0"/>
              <a:t>.</a:t>
            </a:r>
          </a:p>
        </p:txBody>
      </p:sp>
      <p:cxnSp>
        <p:nvCxnSpPr>
          <p:cNvPr id="17" name="Conector angular 16"/>
          <p:cNvCxnSpPr>
            <a:endCxn id="21" idx="1"/>
          </p:cNvCxnSpPr>
          <p:nvPr/>
        </p:nvCxnSpPr>
        <p:spPr>
          <a:xfrm>
            <a:off x="5583833" y="4031228"/>
            <a:ext cx="555327" cy="305245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43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</TotalTime>
  <Words>256</Words>
  <Application>Microsoft Office PowerPoint</Application>
  <PresentationFormat>Presentación en pantalla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Integral</vt:lpstr>
      <vt:lpstr>Introduction to  Big Data</vt:lpstr>
      <vt:lpstr>Chapter 1</vt:lpstr>
      <vt:lpstr>¿Trump ganó gracias al big data?</vt:lpstr>
      <vt:lpstr>Presentación de PowerPoint</vt:lpstr>
      <vt:lpstr>PAIL</vt:lpstr>
      <vt:lpstr>Data storage with pail</vt:lpstr>
      <vt:lpstr>Presentación de PowerPoint</vt:lpstr>
      <vt:lpstr>Data storage with pail</vt:lpstr>
      <vt:lpstr>Example 1</vt:lpstr>
      <vt:lpstr>Example 2</vt:lpstr>
      <vt:lpstr>And to read?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Vasquez Oyarzun</dc:creator>
  <cp:lastModifiedBy>Maria Jose Vasquez Oyarzun</cp:lastModifiedBy>
  <cp:revision>14</cp:revision>
  <dcterms:created xsi:type="dcterms:W3CDTF">2016-07-28T14:03:25Z</dcterms:created>
  <dcterms:modified xsi:type="dcterms:W3CDTF">2017-01-31T17:06:47Z</dcterms:modified>
</cp:coreProperties>
</file>