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5" r:id="rId3"/>
    <p:sldId id="264" r:id="rId4"/>
    <p:sldId id="266" r:id="rId5"/>
    <p:sldId id="267" r:id="rId6"/>
    <p:sldId id="268" r:id="rId7"/>
    <p:sldId id="269" r:id="rId8"/>
  </p:sldIdLst>
  <p:sldSz cx="10080625" cy="7559675"/>
  <p:notesSz cx="7772400" cy="10058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464" y="-90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64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00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7" name="36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2292120" y="176904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8" name="37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2292120" y="1769040"/>
            <a:ext cx="5494680" cy="4384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00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64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s-CL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CL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CL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CL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CL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CL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CL" sz="2000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s-CL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s-CL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4D523089-F3F2-47CA-8FEB-5AA708374161}" type="slidenum">
              <a:rPr lang="es-CL" sz="1400">
                <a:latin typeface="Times New Roman"/>
              </a:rPr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400" dirty="0">
                <a:latin typeface="Arial"/>
              </a:rPr>
              <a:t>Taller de Proyecto</a:t>
            </a:r>
            <a:endParaRPr dirty="0"/>
          </a:p>
        </p:txBody>
      </p:sp>
      <p:sp>
        <p:nvSpPr>
          <p:cNvPr id="40" name="TextShape 2"/>
          <p:cNvSpPr txBox="1"/>
          <p:nvPr/>
        </p:nvSpPr>
        <p:spPr>
          <a:xfrm>
            <a:off x="143768" y="1769040"/>
            <a:ext cx="9793088" cy="438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3600" dirty="0">
                <a:latin typeface="Arial"/>
              </a:rPr>
              <a:t>Diseño de un sistema de buses para </a:t>
            </a:r>
            <a:r>
              <a:rPr lang="es-CL" sz="3600" dirty="0" smtClean="0">
                <a:latin typeface="Arial"/>
              </a:rPr>
              <a:t>Santiago</a:t>
            </a:r>
          </a:p>
          <a:p>
            <a:pPr algn="ctr"/>
            <a:endParaRPr lang="es-CL" sz="3200" dirty="0">
              <a:latin typeface="Arial"/>
            </a:endParaRPr>
          </a:p>
          <a:p>
            <a:pPr algn="ctr"/>
            <a:endParaRPr lang="es-CL" sz="3200" dirty="0" smtClean="0">
              <a:latin typeface="Arial"/>
            </a:endParaRPr>
          </a:p>
          <a:p>
            <a:pPr algn="ctr"/>
            <a:r>
              <a:rPr lang="es-CL" sz="3200" dirty="0" smtClean="0">
                <a:latin typeface="Arial"/>
              </a:rPr>
              <a:t>Sergio Jara Díaz y Andrés </a:t>
            </a:r>
            <a:r>
              <a:rPr lang="es-CL" sz="3200" dirty="0" err="1" smtClean="0">
                <a:latin typeface="Arial"/>
              </a:rPr>
              <a:t>Fielbaum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000" y="107429"/>
            <a:ext cx="9071640" cy="734436"/>
          </a:xfrm>
        </p:spPr>
        <p:txBody>
          <a:bodyPr/>
          <a:lstStyle/>
          <a:p>
            <a:pPr algn="ctr"/>
            <a:r>
              <a:rPr lang="es-ES" sz="4400" dirty="0" smtClean="0">
                <a:latin typeface="+mj-lt"/>
              </a:rPr>
              <a:t>Zonificación y Red Vial</a:t>
            </a:r>
            <a:endParaRPr lang="es-ES" sz="4400" dirty="0">
              <a:latin typeface="+mj-lt"/>
            </a:endParaRP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1655936" y="971525"/>
            <a:ext cx="6768752" cy="6408712"/>
            <a:chOff x="624" y="7"/>
            <a:chExt cx="4512" cy="4304"/>
          </a:xfrm>
        </p:grpSpPr>
        <p:pic>
          <p:nvPicPr>
            <p:cNvPr id="5" name="Picture 2" descr="C:\ANTONIO\PERSONAL\Clases U\SD20A 2002 sem2\Zonas y red vial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7"/>
              <a:ext cx="4512" cy="43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2544" y="1766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01</a:t>
              </a:r>
              <a:endParaRPr lang="es-ES" sz="1000" b="1"/>
            </a:p>
          </p:txBody>
        </p:sp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2712" y="1744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02</a:t>
              </a:r>
              <a:endParaRPr lang="es-ES" sz="1000" b="1"/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2832" y="1808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03</a:t>
              </a:r>
              <a:endParaRPr lang="es-ES" sz="1000" b="1"/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2720" y="1864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04</a:t>
              </a:r>
              <a:endParaRPr lang="es-ES" sz="1000" b="1"/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576" y="1920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05</a:t>
              </a:r>
              <a:endParaRPr lang="es-ES" sz="1000" b="1"/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3224" y="1440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06</a:t>
              </a:r>
              <a:endParaRPr lang="es-ES" sz="1000" b="1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3264" y="1864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07</a:t>
              </a:r>
              <a:endParaRPr lang="es-ES" sz="1000" b="1"/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3208" y="2704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08</a:t>
              </a:r>
              <a:endParaRPr lang="es-ES" sz="1000" b="1"/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2920" y="299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09</a:t>
              </a:r>
              <a:endParaRPr lang="es-ES" sz="1000" b="1"/>
            </a:p>
          </p:txBody>
        </p:sp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464" y="2928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10</a:t>
              </a:r>
              <a:endParaRPr lang="es-ES" sz="1000" b="1"/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1672" y="239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11</a:t>
              </a:r>
              <a:endParaRPr lang="es-ES" sz="1000" b="1"/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1400" y="191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12</a:t>
              </a:r>
              <a:endParaRPr lang="es-ES" sz="1000" b="1"/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2184" y="111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13</a:t>
              </a:r>
              <a:endParaRPr lang="es-ES" sz="1000" b="1"/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2752" y="123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14</a:t>
              </a:r>
              <a:endParaRPr lang="es-ES" sz="1000" b="1"/>
            </a:p>
          </p:txBody>
        </p:sp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2888" y="2000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15</a:t>
              </a:r>
              <a:endParaRPr lang="es-ES" sz="1000" b="1"/>
            </a:p>
          </p:txBody>
        </p:sp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3424" y="1504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16</a:t>
              </a:r>
              <a:endParaRPr lang="es-ES" sz="1000" b="1"/>
            </a:p>
          </p:txBody>
        </p:sp>
        <p:sp>
          <p:nvSpPr>
            <p:cNvPr id="22" name="Text Box 19"/>
            <p:cNvSpPr txBox="1">
              <a:spLocks noChangeArrowheads="1"/>
            </p:cNvSpPr>
            <p:nvPr/>
          </p:nvSpPr>
          <p:spPr bwMode="auto">
            <a:xfrm>
              <a:off x="3616" y="195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17</a:t>
              </a:r>
              <a:endParaRPr lang="es-ES" sz="1000" b="1"/>
            </a:p>
          </p:txBody>
        </p:sp>
        <p:sp>
          <p:nvSpPr>
            <p:cNvPr id="23" name="Text Box 20"/>
            <p:cNvSpPr txBox="1">
              <a:spLocks noChangeArrowheads="1"/>
            </p:cNvSpPr>
            <p:nvPr/>
          </p:nvSpPr>
          <p:spPr bwMode="auto">
            <a:xfrm>
              <a:off x="3240" y="3240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18</a:t>
              </a:r>
              <a:endParaRPr lang="es-ES" sz="1000" b="1"/>
            </a:p>
          </p:txBody>
        </p:sp>
        <p:sp>
          <p:nvSpPr>
            <p:cNvPr id="24" name="Text Box 21"/>
            <p:cNvSpPr txBox="1">
              <a:spLocks noChangeArrowheads="1"/>
            </p:cNvSpPr>
            <p:nvPr/>
          </p:nvSpPr>
          <p:spPr bwMode="auto">
            <a:xfrm>
              <a:off x="2808" y="327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19</a:t>
              </a:r>
              <a:endParaRPr lang="es-ES" sz="1000" b="1"/>
            </a:p>
          </p:txBody>
        </p:sp>
        <p:sp>
          <p:nvSpPr>
            <p:cNvPr id="25" name="Text Box 22"/>
            <p:cNvSpPr txBox="1">
              <a:spLocks noChangeArrowheads="1"/>
            </p:cNvSpPr>
            <p:nvPr/>
          </p:nvSpPr>
          <p:spPr bwMode="auto">
            <a:xfrm>
              <a:off x="2544" y="3264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20</a:t>
              </a:r>
              <a:endParaRPr lang="es-ES" sz="1000" b="1"/>
            </a:p>
          </p:txBody>
        </p:sp>
        <p:sp>
          <p:nvSpPr>
            <p:cNvPr id="26" name="Text Box 23"/>
            <p:cNvSpPr txBox="1">
              <a:spLocks noChangeArrowheads="1"/>
            </p:cNvSpPr>
            <p:nvPr/>
          </p:nvSpPr>
          <p:spPr bwMode="auto">
            <a:xfrm>
              <a:off x="1784" y="267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21</a:t>
              </a:r>
              <a:endParaRPr lang="es-ES" sz="1000" b="1"/>
            </a:p>
          </p:txBody>
        </p:sp>
        <p:sp>
          <p:nvSpPr>
            <p:cNvPr id="27" name="Text Box 24"/>
            <p:cNvSpPr txBox="1">
              <a:spLocks noChangeArrowheads="1"/>
            </p:cNvSpPr>
            <p:nvPr/>
          </p:nvSpPr>
          <p:spPr bwMode="auto">
            <a:xfrm>
              <a:off x="1832" y="1976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22</a:t>
              </a:r>
              <a:endParaRPr lang="es-ES" sz="1000" b="1"/>
            </a:p>
          </p:txBody>
        </p:sp>
        <p:sp>
          <p:nvSpPr>
            <p:cNvPr id="28" name="Text Box 25"/>
            <p:cNvSpPr txBox="1">
              <a:spLocks noChangeArrowheads="1"/>
            </p:cNvSpPr>
            <p:nvPr/>
          </p:nvSpPr>
          <p:spPr bwMode="auto">
            <a:xfrm>
              <a:off x="2680" y="95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23</a:t>
              </a:r>
              <a:endParaRPr lang="es-ES" sz="1000" b="1"/>
            </a:p>
          </p:txBody>
        </p:sp>
      </p:grpSp>
    </p:spTree>
    <p:extLst>
      <p:ext uri="{BB962C8B-B14F-4D97-AF65-F5344CB8AC3E}">
        <p14:creationId xmlns:p14="http://schemas.microsoft.com/office/powerpoint/2010/main" val="116701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ES" sz="4400" dirty="0" smtClean="0"/>
              <a:t>MATRIZ O-D</a:t>
            </a:r>
            <a:endParaRPr sz="4400" dirty="0"/>
          </a:p>
        </p:txBody>
      </p:sp>
      <p:sp>
        <p:nvSpPr>
          <p:cNvPr id="57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graphicFrame>
        <p:nvGraphicFramePr>
          <p:cNvPr id="58" name="Table 3"/>
          <p:cNvGraphicFramePr/>
          <p:nvPr>
            <p:extLst>
              <p:ext uri="{D42A27DB-BD31-4B8C-83A1-F6EECF244321}">
                <p14:modId xmlns:p14="http://schemas.microsoft.com/office/powerpoint/2010/main" val="2857551949"/>
              </p:ext>
            </p:extLst>
          </p:nvPr>
        </p:nvGraphicFramePr>
        <p:xfrm>
          <a:off x="360000" y="1684800"/>
          <a:ext cx="8555760" cy="5680800"/>
        </p:xfrm>
        <a:graphic>
          <a:graphicData uri="http://schemas.openxmlformats.org/drawingml/2006/table">
            <a:tbl>
              <a:tblPr/>
              <a:tblGrid>
                <a:gridCol w="1248120"/>
                <a:gridCol w="911912"/>
                <a:gridCol w="1180408"/>
                <a:gridCol w="937080"/>
                <a:gridCol w="983520"/>
                <a:gridCol w="700200"/>
                <a:gridCol w="1642320"/>
                <a:gridCol w="952200"/>
              </a:tblGrid>
              <a:tr h="9367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dirty="0" smtClean="0"/>
                        <a:t>O\D</a:t>
                      </a:r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Norte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Poniente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Centro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Sur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Suroriente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Total</a:t>
                      </a:r>
                      <a:endParaRPr/>
                    </a:p>
                  </a:txBody>
                  <a:tcPr/>
                </a:tc>
              </a:tr>
              <a:tr h="54072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Norte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56</a:t>
                      </a:r>
                      <a:endParaRPr/>
                    </a:p>
                  </a:txBody>
                  <a:tcPr/>
                </a:tc>
              </a:tr>
              <a:tr h="93672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Poniente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51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105</a:t>
                      </a:r>
                      <a:endParaRPr/>
                    </a:p>
                  </a:txBody>
                  <a:tcPr/>
                </a:tc>
              </a:tr>
              <a:tr h="54072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45</a:t>
                      </a:r>
                      <a:endParaRPr/>
                    </a:p>
                  </a:txBody>
                  <a:tcPr/>
                </a:tc>
              </a:tr>
              <a:tr h="54072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Centro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27</a:t>
                      </a:r>
                      <a:endParaRPr/>
                    </a:p>
                  </a:txBody>
                  <a:tcPr/>
                </a:tc>
              </a:tr>
              <a:tr h="54072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Sur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75</a:t>
                      </a:r>
                      <a:endParaRPr/>
                    </a:p>
                  </a:txBody>
                  <a:tcPr/>
                </a:tc>
              </a:tr>
              <a:tr h="110232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Suroriente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47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98</a:t>
                      </a:r>
                      <a:endParaRPr/>
                    </a:p>
                  </a:txBody>
                  <a:tcPr/>
                </a:tc>
              </a:tr>
              <a:tr h="54216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Total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140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155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dirty="0">
                          <a:latin typeface="Arial"/>
                        </a:rPr>
                        <a:t>406</a:t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400" dirty="0" smtClean="0"/>
              <a:t>MATRIZ O-D: VIDEO</a:t>
            </a:r>
            <a:endParaRPr lang="es-ES" sz="44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8694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400" dirty="0" smtClean="0"/>
              <a:t>ESTRUCTURAS DE LÍNEA USUALES</a:t>
            </a:r>
            <a:endParaRPr lang="es-ES" sz="44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152" y="3923853"/>
            <a:ext cx="2933370" cy="309254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7549" y="1510018"/>
            <a:ext cx="2505868" cy="2773876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389" y="1187549"/>
            <a:ext cx="2614788" cy="2573932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4013242" y="7016398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Directas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7128544" y="427927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Hub</a:t>
            </a:r>
            <a:r>
              <a:rPr lang="es-ES" dirty="0" smtClean="0"/>
              <a:t> &amp; </a:t>
            </a:r>
            <a:r>
              <a:rPr lang="es-ES" dirty="0" err="1" smtClean="0"/>
              <a:t>Spoke</a:t>
            </a:r>
            <a:endParaRPr lang="es-ES" dirty="0"/>
          </a:p>
        </p:txBody>
      </p:sp>
      <p:sp>
        <p:nvSpPr>
          <p:cNvPr id="9" name="8 Marcador de texto"/>
          <p:cNvSpPr txBox="1">
            <a:spLocks noGrp="1"/>
          </p:cNvSpPr>
          <p:nvPr>
            <p:ph type="body"/>
          </p:nvPr>
        </p:nvSpPr>
        <p:spPr>
          <a:xfrm>
            <a:off x="531017" y="3923853"/>
            <a:ext cx="90716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Troncal-Alimentador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896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400" dirty="0" smtClean="0"/>
              <a:t>Y ahora qué…?</a:t>
            </a:r>
            <a:endParaRPr lang="es-ES" sz="44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pPr marL="285750" indent="-285750">
              <a:buFont typeface="Arial" pitchFamily="34" charset="0"/>
              <a:buChar char="•"/>
            </a:pPr>
            <a:r>
              <a:rPr lang="es-ES" sz="3000" dirty="0" smtClean="0"/>
              <a:t>Supongamos frecuencias ya dadas…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3000" dirty="0" smtClean="0"/>
              <a:t>Dónde va cada pasajero?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3000" dirty="0" smtClean="0"/>
              <a:t>Costo generalizado.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3000" dirty="0" smtClean="0"/>
              <a:t>Costos de minuto en viaje, esperando, acceso, trasbordo.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3000" dirty="0" err="1" smtClean="0"/>
              <a:t>Pv</a:t>
            </a:r>
            <a:r>
              <a:rPr lang="es-ES" sz="3000" dirty="0" smtClean="0"/>
              <a:t>=985 pesos/hora, Pe=2956 pesos/hora.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3000" dirty="0" smtClean="0"/>
              <a:t>PT=394 pesos.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3000" u="sng" dirty="0" smtClean="0"/>
              <a:t>Todos al mínimo </a:t>
            </a:r>
            <a:r>
              <a:rPr lang="es-ES" sz="3000" dirty="0" smtClean="0"/>
              <a:t>u otras opciones.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3000" dirty="0" smtClean="0"/>
              <a:t>Líneas comunes.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3000" dirty="0" smtClean="0"/>
              <a:t>Capacidades de cada bus.</a:t>
            </a:r>
          </a:p>
          <a:p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1935703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400" dirty="0" smtClean="0"/>
              <a:t>Tipos de bus</a:t>
            </a:r>
            <a:endParaRPr lang="es-ES" sz="44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864" y="1704617"/>
            <a:ext cx="76200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439912" y="6588149"/>
            <a:ext cx="6327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Capacidades: 50, 80, 150 y 190 pasajeros respectivamente.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4621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191</Words>
  <Application>Microsoft Office PowerPoint</Application>
  <PresentationFormat>Personalizado</PresentationFormat>
  <Paragraphs>111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Office Theme</vt:lpstr>
      <vt:lpstr>Presentación de PowerPoint</vt:lpstr>
      <vt:lpstr>Zonificación y Red Vial</vt:lpstr>
      <vt:lpstr>Presentación de PowerPoint</vt:lpstr>
      <vt:lpstr>MATRIZ O-D: VIDEO</vt:lpstr>
      <vt:lpstr>ESTRUCTURAS DE LÍNEA USUALES</vt:lpstr>
      <vt:lpstr>Y ahora qué…?</vt:lpstr>
      <vt:lpstr>Tipos de bus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</dc:creator>
  <cp:lastModifiedBy>Andres</cp:lastModifiedBy>
  <cp:revision>9</cp:revision>
  <dcterms:modified xsi:type="dcterms:W3CDTF">2017-03-28T18:39:30Z</dcterms:modified>
</cp:coreProperties>
</file>