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65" r:id="rId5"/>
    <p:sldId id="259" r:id="rId6"/>
    <p:sldId id="261" r:id="rId7"/>
    <p:sldId id="263" r:id="rId8"/>
    <p:sldId id="264" r:id="rId9"/>
  </p:sldIdLst>
  <p:sldSz cx="10080625" cy="7559675"/>
  <p:notesSz cx="7772400" cy="100584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381">
          <p15:clr>
            <a:srgbClr val="A4A3A4"/>
          </p15:clr>
        </p15:guide>
        <p15:guide id="2" pos="3175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9" d="100"/>
          <a:sy n="59" d="100"/>
        </p:scale>
        <p:origin x="773" y="67"/>
      </p:cViewPr>
      <p:guideLst>
        <p:guide orient="horz" pos="2381"/>
        <p:guide pos="3175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52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209088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04000" y="4059000"/>
            <a:ext cx="9071640" cy="209088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52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088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088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5152680" y="4059000"/>
            <a:ext cx="4426920" cy="209088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504000" y="4059000"/>
            <a:ext cx="4426920" cy="209088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52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08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08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pic>
        <p:nvPicPr>
          <p:cNvPr id="37" name="36 Imagen"/>
          <p:cNvPicPr/>
          <p:nvPr/>
        </p:nvPicPr>
        <p:blipFill>
          <a:blip r:embed="rId2"/>
          <a:stretch>
            <a:fillRect/>
          </a:stretch>
        </p:blipFill>
        <p:spPr>
          <a:xfrm>
            <a:off x="2292120" y="1769040"/>
            <a:ext cx="5494680" cy="4384080"/>
          </a:xfrm>
          <a:prstGeom prst="rect">
            <a:avLst/>
          </a:prstGeom>
          <a:ln>
            <a:noFill/>
          </a:ln>
        </p:spPr>
      </p:pic>
      <p:pic>
        <p:nvPicPr>
          <p:cNvPr id="38" name="37 Imagen"/>
          <p:cNvPicPr/>
          <p:nvPr/>
        </p:nvPicPr>
        <p:blipFill>
          <a:blip r:embed="rId2"/>
          <a:stretch>
            <a:fillRect/>
          </a:stretch>
        </p:blipFill>
        <p:spPr>
          <a:xfrm>
            <a:off x="2292120" y="1769040"/>
            <a:ext cx="5494680" cy="438408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52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52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08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52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08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08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52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504000" y="301320"/>
            <a:ext cx="9071640" cy="585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52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088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504000" y="4059000"/>
            <a:ext cx="4426920" cy="209088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08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52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08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088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5152680" y="4059000"/>
            <a:ext cx="4426920" cy="209088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52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088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088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504000" y="4059000"/>
            <a:ext cx="9071640" cy="209088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es-CL" sz="4400">
                <a:latin typeface="Arial"/>
              </a:rPr>
              <a:t>Click to edit the title text format</a:t>
            </a:r>
            <a:endParaRPr/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080"/>
          </a:xfrm>
          <a:prstGeom prst="rect">
            <a:avLst/>
          </a:prstGeom>
        </p:spPr>
        <p:txBody>
          <a:bodyPr lIns="0" tIns="0" rIns="0" bIns="0"/>
          <a:lstStyle/>
          <a:p>
            <a:pPr>
              <a:buSzPct val="45000"/>
              <a:buFont typeface="StarSymbol"/>
              <a:buChar char=""/>
            </a:pPr>
            <a:r>
              <a:rPr lang="es-CL" sz="3200">
                <a:latin typeface="Arial"/>
              </a:rPr>
              <a:t>Click to edit the outline text format</a:t>
            </a:r>
            <a:endParaRPr/>
          </a:p>
          <a:p>
            <a:pPr lvl="1">
              <a:buSzPct val="75000"/>
              <a:buFont typeface="StarSymbol"/>
              <a:buChar char=""/>
            </a:pPr>
            <a:r>
              <a:rPr lang="es-CL" sz="2800">
                <a:latin typeface="Arial"/>
              </a:rPr>
              <a:t>Second Outline Level</a:t>
            </a:r>
            <a:endParaRPr/>
          </a:p>
          <a:p>
            <a:pPr lvl="2">
              <a:buSzPct val="45000"/>
              <a:buFont typeface="StarSymbol"/>
              <a:buChar char=""/>
            </a:pPr>
            <a:r>
              <a:rPr lang="es-CL" sz="2400">
                <a:latin typeface="Arial"/>
              </a:rPr>
              <a:t>Third Outline Level</a:t>
            </a:r>
            <a:endParaRPr/>
          </a:p>
          <a:p>
            <a:pPr lvl="3">
              <a:buSzPct val="75000"/>
              <a:buFont typeface="StarSymbol"/>
              <a:buChar char=""/>
            </a:pPr>
            <a:r>
              <a:rPr lang="es-CL" sz="2000">
                <a:latin typeface="Arial"/>
              </a:rPr>
              <a:t>Fourth Outline Level</a:t>
            </a:r>
            <a:endParaRPr/>
          </a:p>
          <a:p>
            <a:pPr lvl="4">
              <a:buSzPct val="45000"/>
              <a:buFont typeface="StarSymbol"/>
              <a:buChar char=""/>
            </a:pPr>
            <a:r>
              <a:rPr lang="es-CL" sz="2000">
                <a:latin typeface="Arial"/>
              </a:rPr>
              <a:t>Fifth Outline Level</a:t>
            </a:r>
            <a:endParaRPr/>
          </a:p>
          <a:p>
            <a:pPr lvl="5">
              <a:buSzPct val="45000"/>
              <a:buFont typeface="StarSymbol"/>
              <a:buChar char=""/>
            </a:pPr>
            <a:r>
              <a:rPr lang="es-CL" sz="2000">
                <a:latin typeface="Arial"/>
              </a:rPr>
              <a:t>Sixth Outline Level</a:t>
            </a:r>
            <a:endParaRPr/>
          </a:p>
          <a:p>
            <a:pPr lvl="6">
              <a:buSzPct val="45000"/>
              <a:buFont typeface="StarSymbol"/>
              <a:buChar char=""/>
            </a:pPr>
            <a:r>
              <a:rPr lang="es-CL" sz="2000">
                <a:latin typeface="Arial"/>
              </a:rPr>
              <a:t>Seventh Outline Level</a:t>
            </a:r>
            <a:endParaRPr/>
          </a:p>
        </p:txBody>
      </p:sp>
      <p:sp>
        <p:nvSpPr>
          <p:cNvPr id="2" name="PlaceHolder 3"/>
          <p:cNvSpPr>
            <a:spLocks noGrp="1"/>
          </p:cNvSpPr>
          <p:nvPr>
            <p:ph type="dt"/>
          </p:nvPr>
        </p:nvSpPr>
        <p:spPr>
          <a:xfrm>
            <a:off x="50400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es-CL" sz="1400">
                <a:latin typeface="Times New Roman"/>
              </a:rPr>
              <a:t>&lt;date/time&gt;</a:t>
            </a:r>
            <a:endParaRPr/>
          </a:p>
        </p:txBody>
      </p:sp>
      <p:sp>
        <p:nvSpPr>
          <p:cNvPr id="3" name="PlaceHolder 4"/>
          <p:cNvSpPr>
            <a:spLocks noGrp="1"/>
          </p:cNvSpPr>
          <p:nvPr>
            <p:ph type="ftr"/>
          </p:nvPr>
        </p:nvSpPr>
        <p:spPr>
          <a:xfrm>
            <a:off x="3447360" y="6887160"/>
            <a:ext cx="3195000" cy="521280"/>
          </a:xfrm>
          <a:prstGeom prst="rect">
            <a:avLst/>
          </a:prstGeom>
        </p:spPr>
        <p:txBody>
          <a:bodyPr lIns="0" tIns="0" rIns="0" bIns="0"/>
          <a:lstStyle/>
          <a:p>
            <a:pPr algn="ctr"/>
            <a:r>
              <a:rPr lang="es-CL" sz="1400">
                <a:latin typeface="Times New Roman"/>
              </a:rPr>
              <a:t>&lt;footer&gt;</a:t>
            </a:r>
            <a:endParaRPr/>
          </a:p>
        </p:txBody>
      </p:sp>
      <p:sp>
        <p:nvSpPr>
          <p:cNvPr id="4" name="PlaceHolder 5"/>
          <p:cNvSpPr>
            <a:spLocks noGrp="1"/>
          </p:cNvSpPr>
          <p:nvPr>
            <p:ph type="sldNum"/>
          </p:nvPr>
        </p:nvSpPr>
        <p:spPr>
          <a:xfrm>
            <a:off x="722700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pPr algn="r"/>
            <a:fld id="{4D523089-F3F2-47CA-8FEB-5AA708374161}" type="slidenum">
              <a:rPr lang="es-CL" sz="1400">
                <a:latin typeface="Times New Roman"/>
              </a:rPr>
              <a:t>‹Nº›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TextShape 1"/>
          <p:cNvSpPr txBox="1"/>
          <p:nvPr/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es-CL" sz="4400" dirty="0">
                <a:latin typeface="Arial"/>
              </a:rPr>
              <a:t>Taller de Proyecto</a:t>
            </a:r>
            <a:endParaRPr dirty="0"/>
          </a:p>
        </p:txBody>
      </p:sp>
      <p:sp>
        <p:nvSpPr>
          <p:cNvPr id="40" name="TextShape 2"/>
          <p:cNvSpPr txBox="1"/>
          <p:nvPr/>
        </p:nvSpPr>
        <p:spPr>
          <a:xfrm>
            <a:off x="143768" y="1769040"/>
            <a:ext cx="9793088" cy="43840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es-CL" sz="3600" dirty="0">
                <a:latin typeface="Arial"/>
              </a:rPr>
              <a:t>Diseño de un sistema de buses para </a:t>
            </a:r>
            <a:r>
              <a:rPr lang="es-CL" sz="3600" dirty="0" smtClean="0">
                <a:latin typeface="Arial"/>
              </a:rPr>
              <a:t>Santiago</a:t>
            </a:r>
          </a:p>
          <a:p>
            <a:pPr algn="ctr"/>
            <a:endParaRPr lang="es-CL" sz="3200" dirty="0">
              <a:latin typeface="Arial"/>
            </a:endParaRPr>
          </a:p>
          <a:p>
            <a:pPr algn="ctr"/>
            <a:endParaRPr lang="es-CL" sz="3200" dirty="0" smtClean="0">
              <a:latin typeface="Arial"/>
            </a:endParaRPr>
          </a:p>
          <a:p>
            <a:pPr algn="ctr"/>
            <a:r>
              <a:rPr lang="es-CL" sz="3200" dirty="0" smtClean="0">
                <a:latin typeface="Arial"/>
              </a:rPr>
              <a:t>Sergio Jara Díaz y Andrés </a:t>
            </a:r>
            <a:r>
              <a:rPr lang="es-CL" sz="3200" dirty="0" err="1" smtClean="0">
                <a:latin typeface="Arial"/>
              </a:rPr>
              <a:t>Fielbaum</a:t>
            </a:r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TextShape 1"/>
          <p:cNvSpPr txBox="1"/>
          <p:nvPr/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es-CL" sz="4400">
                <a:latin typeface="Arial"/>
              </a:rPr>
              <a:t>El problema</a:t>
            </a:r>
            <a:endParaRPr/>
          </a:p>
        </p:txBody>
      </p:sp>
      <p:sp>
        <p:nvSpPr>
          <p:cNvPr id="42" name="TextShape 2"/>
          <p:cNvSpPr txBox="1"/>
          <p:nvPr/>
        </p:nvSpPr>
        <p:spPr>
          <a:xfrm>
            <a:off x="215776" y="1769040"/>
            <a:ext cx="9649072" cy="4384080"/>
          </a:xfrm>
          <a:prstGeom prst="rect">
            <a:avLst/>
          </a:prstGeom>
        </p:spPr>
        <p:txBody>
          <a:bodyPr lIns="0" tIns="0" rIns="0" bIns="0"/>
          <a:lstStyle/>
          <a:p>
            <a:pPr>
              <a:buSzPct val="45000"/>
              <a:buFont typeface="StarSymbol"/>
              <a:buChar char=""/>
            </a:pPr>
            <a:r>
              <a:rPr lang="es-CL" sz="3200" dirty="0" smtClean="0">
                <a:latin typeface="Arial"/>
              </a:rPr>
              <a:t>Viajes en TP en Santiago son conocidos; se necesita </a:t>
            </a:r>
            <a:r>
              <a:rPr lang="es-CL" sz="3200" b="1" dirty="0">
                <a:latin typeface="Arial"/>
              </a:rPr>
              <a:t>diseñar</a:t>
            </a:r>
            <a:r>
              <a:rPr lang="es-CL" sz="3200" dirty="0">
                <a:latin typeface="Arial"/>
              </a:rPr>
              <a:t> un sistema de buses que los </a:t>
            </a:r>
            <a:r>
              <a:rPr lang="es-CL" sz="3200" dirty="0" smtClean="0">
                <a:latin typeface="Arial"/>
              </a:rPr>
              <a:t>sirva </a:t>
            </a:r>
            <a:r>
              <a:rPr lang="es-CL" sz="3200" dirty="0">
                <a:latin typeface="Arial"/>
              </a:rPr>
              <a:t>de manera óptima</a:t>
            </a:r>
            <a:r>
              <a:rPr lang="es-CL" sz="3200" dirty="0" smtClean="0">
                <a:latin typeface="Arial"/>
              </a:rPr>
              <a:t>.</a:t>
            </a:r>
          </a:p>
          <a:p>
            <a:pPr>
              <a:buSzPct val="45000"/>
              <a:buFont typeface="StarSymbol"/>
              <a:buChar char=""/>
            </a:pPr>
            <a:endParaRPr dirty="0"/>
          </a:p>
          <a:p>
            <a:pPr>
              <a:buSzPct val="45000"/>
              <a:buFont typeface="StarSymbol"/>
              <a:buChar char=""/>
            </a:pPr>
            <a:r>
              <a:rPr lang="es-CL" sz="3200" dirty="0">
                <a:latin typeface="Arial"/>
              </a:rPr>
              <a:t>Preguntas: </a:t>
            </a:r>
            <a:r>
              <a:rPr lang="es-CL" sz="3200" dirty="0" smtClean="0">
                <a:latin typeface="Arial"/>
              </a:rPr>
              <a:t>¿Qué necesitamos saber (datos)? ¿ Qué es diseño? ¿Qué </a:t>
            </a:r>
            <a:r>
              <a:rPr lang="es-CL" sz="3200" dirty="0">
                <a:latin typeface="Arial"/>
              </a:rPr>
              <a:t>significa </a:t>
            </a:r>
            <a:r>
              <a:rPr lang="es-CL" sz="3200" dirty="0">
                <a:latin typeface="Arial"/>
              </a:rPr>
              <a:t>ó</a:t>
            </a:r>
            <a:r>
              <a:rPr lang="es-CL" sz="3200" dirty="0" smtClean="0">
                <a:latin typeface="Arial"/>
              </a:rPr>
              <a:t>ptimo? ¿Cómo </a:t>
            </a:r>
            <a:r>
              <a:rPr lang="es-CL" sz="3200" dirty="0">
                <a:latin typeface="Arial"/>
              </a:rPr>
              <a:t>se calcula?</a:t>
            </a:r>
            <a:endParaRPr dirty="0"/>
          </a:p>
          <a:p>
            <a:pPr>
              <a:buSzPct val="45000"/>
              <a:buFont typeface="StarSymbol"/>
              <a:buChar char=""/>
            </a:pPr>
            <a:endParaRPr dirty="0"/>
          </a:p>
          <a:p>
            <a:pPr>
              <a:buSzPct val="45000"/>
              <a:buFont typeface="StarSymbol"/>
              <a:buChar char=""/>
            </a:pPr>
            <a:r>
              <a:rPr lang="es-CL" sz="3200" dirty="0" smtClean="0">
                <a:latin typeface="Arial"/>
              </a:rPr>
              <a:t>¿Cómo </a:t>
            </a:r>
            <a:r>
              <a:rPr lang="es-CL" sz="3200" dirty="0">
                <a:latin typeface="Arial"/>
              </a:rPr>
              <a:t>abordarían el problema ustedes?</a:t>
            </a:r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TextShape 1"/>
          <p:cNvSpPr txBox="1"/>
          <p:nvPr/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es-CL" sz="4400" dirty="0" smtClean="0">
                <a:latin typeface="Arial"/>
              </a:rPr>
              <a:t>Los datos</a:t>
            </a:r>
            <a:endParaRPr dirty="0"/>
          </a:p>
        </p:txBody>
      </p:sp>
      <p:sp>
        <p:nvSpPr>
          <p:cNvPr id="44" name="TextShape 2"/>
          <p:cNvSpPr txBox="1"/>
          <p:nvPr/>
        </p:nvSpPr>
        <p:spPr>
          <a:xfrm>
            <a:off x="504000" y="1769040"/>
            <a:ext cx="9071640" cy="4384080"/>
          </a:xfrm>
          <a:prstGeom prst="rect">
            <a:avLst/>
          </a:prstGeom>
        </p:spPr>
        <p:txBody>
          <a:bodyPr lIns="0" tIns="0" rIns="0" bIns="0"/>
          <a:lstStyle/>
          <a:p>
            <a:pPr>
              <a:buSzPct val="45000"/>
              <a:buFont typeface="StarSymbol"/>
              <a:buChar char=""/>
            </a:pPr>
            <a:r>
              <a:rPr lang="es-CL" sz="3200" dirty="0">
                <a:latin typeface="Arial"/>
              </a:rPr>
              <a:t>Santiago zonificado en 6 </a:t>
            </a:r>
            <a:r>
              <a:rPr lang="es-CL" sz="3200" dirty="0" smtClean="0">
                <a:latin typeface="Arial"/>
              </a:rPr>
              <a:t>macro zonas</a:t>
            </a:r>
            <a:r>
              <a:rPr lang="es-CL" sz="3200" dirty="0">
                <a:latin typeface="Arial"/>
              </a:rPr>
              <a:t>: Norte, Oriente, Suroriente, Sur, Poniente, Centro</a:t>
            </a:r>
            <a:r>
              <a:rPr lang="es-CL" sz="3200" dirty="0" smtClean="0">
                <a:latin typeface="Arial"/>
              </a:rPr>
              <a:t>.</a:t>
            </a:r>
          </a:p>
          <a:p>
            <a:pPr>
              <a:buSzPct val="45000"/>
              <a:buFont typeface="StarSymbol"/>
              <a:buChar char=""/>
            </a:pPr>
            <a:endParaRPr lang="es-CL" sz="3200" dirty="0">
              <a:latin typeface="Arial"/>
            </a:endParaRPr>
          </a:p>
          <a:p>
            <a:pPr>
              <a:buSzPct val="45000"/>
              <a:buFont typeface="StarSymbol"/>
              <a:buChar char=""/>
            </a:pPr>
            <a:r>
              <a:rPr lang="es-CL" sz="3200" dirty="0">
                <a:latin typeface="Arial"/>
              </a:rPr>
              <a:t> </a:t>
            </a:r>
            <a:r>
              <a:rPr lang="es-CL" sz="3200" dirty="0" smtClean="0">
                <a:latin typeface="Arial"/>
              </a:rPr>
              <a:t>Red vial primaria</a:t>
            </a:r>
            <a:endParaRPr lang="es-CL" sz="3200" dirty="0" smtClean="0">
              <a:latin typeface="Arial"/>
            </a:endParaRPr>
          </a:p>
          <a:p>
            <a:pPr>
              <a:buSzPct val="45000"/>
              <a:buFont typeface="StarSymbol"/>
              <a:buChar char=""/>
            </a:pPr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04000" y="107429"/>
            <a:ext cx="9071640" cy="734436"/>
          </a:xfrm>
        </p:spPr>
        <p:txBody>
          <a:bodyPr/>
          <a:lstStyle/>
          <a:p>
            <a:pPr algn="ctr"/>
            <a:r>
              <a:rPr lang="es-ES" sz="4400" dirty="0" smtClean="0">
                <a:latin typeface="+mj-lt"/>
              </a:rPr>
              <a:t>Zonificación y Red Vial</a:t>
            </a:r>
            <a:endParaRPr lang="es-ES" sz="4400" dirty="0">
              <a:latin typeface="+mj-lt"/>
            </a:endParaRPr>
          </a:p>
        </p:txBody>
      </p:sp>
      <p:grpSp>
        <p:nvGrpSpPr>
          <p:cNvPr id="4" name="Group 26"/>
          <p:cNvGrpSpPr>
            <a:grpSpLocks/>
          </p:cNvGrpSpPr>
          <p:nvPr/>
        </p:nvGrpSpPr>
        <p:grpSpPr bwMode="auto">
          <a:xfrm>
            <a:off x="1655936" y="971525"/>
            <a:ext cx="6768752" cy="6408712"/>
            <a:chOff x="624" y="7"/>
            <a:chExt cx="4512" cy="4304"/>
          </a:xfrm>
        </p:grpSpPr>
        <p:pic>
          <p:nvPicPr>
            <p:cNvPr id="5" name="Picture 2" descr="C:\ANTONIO\PERSONAL\Clases U\SD20A 2002 sem2\Zonas y red vial.jpg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24" y="7"/>
              <a:ext cx="4512" cy="430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6" name="Text Box 3"/>
            <p:cNvSpPr txBox="1">
              <a:spLocks noChangeArrowheads="1"/>
            </p:cNvSpPr>
            <p:nvPr/>
          </p:nvSpPr>
          <p:spPr bwMode="auto">
            <a:xfrm>
              <a:off x="2544" y="1766"/>
              <a:ext cx="336" cy="15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s-ES_tradnl" sz="1000" b="1"/>
                <a:t>01</a:t>
              </a:r>
              <a:endParaRPr lang="es-ES" sz="1000" b="1"/>
            </a:p>
          </p:txBody>
        </p:sp>
        <p:sp>
          <p:nvSpPr>
            <p:cNvPr id="7" name="Text Box 4"/>
            <p:cNvSpPr txBox="1">
              <a:spLocks noChangeArrowheads="1"/>
            </p:cNvSpPr>
            <p:nvPr/>
          </p:nvSpPr>
          <p:spPr bwMode="auto">
            <a:xfrm>
              <a:off x="2712" y="1744"/>
              <a:ext cx="336" cy="15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s-ES_tradnl" sz="1000" b="1"/>
                <a:t>02</a:t>
              </a:r>
              <a:endParaRPr lang="es-ES" sz="1000" b="1"/>
            </a:p>
          </p:txBody>
        </p:sp>
        <p:sp>
          <p:nvSpPr>
            <p:cNvPr id="8" name="Text Box 5"/>
            <p:cNvSpPr txBox="1">
              <a:spLocks noChangeArrowheads="1"/>
            </p:cNvSpPr>
            <p:nvPr/>
          </p:nvSpPr>
          <p:spPr bwMode="auto">
            <a:xfrm>
              <a:off x="2832" y="1808"/>
              <a:ext cx="336" cy="15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s-ES_tradnl" sz="1000" b="1"/>
                <a:t>03</a:t>
              </a:r>
              <a:endParaRPr lang="es-ES" sz="1000" b="1"/>
            </a:p>
          </p:txBody>
        </p:sp>
        <p:sp>
          <p:nvSpPr>
            <p:cNvPr id="9" name="Text Box 6"/>
            <p:cNvSpPr txBox="1">
              <a:spLocks noChangeArrowheads="1"/>
            </p:cNvSpPr>
            <p:nvPr/>
          </p:nvSpPr>
          <p:spPr bwMode="auto">
            <a:xfrm>
              <a:off x="2720" y="1864"/>
              <a:ext cx="336" cy="15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s-ES_tradnl" sz="1000" b="1"/>
                <a:t>04</a:t>
              </a:r>
              <a:endParaRPr lang="es-ES" sz="1000" b="1"/>
            </a:p>
          </p:txBody>
        </p:sp>
        <p:sp>
          <p:nvSpPr>
            <p:cNvPr id="10" name="Text Box 7"/>
            <p:cNvSpPr txBox="1">
              <a:spLocks noChangeArrowheads="1"/>
            </p:cNvSpPr>
            <p:nvPr/>
          </p:nvSpPr>
          <p:spPr bwMode="auto">
            <a:xfrm>
              <a:off x="2576" y="1920"/>
              <a:ext cx="336" cy="15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s-ES_tradnl" sz="1000" b="1"/>
                <a:t>05</a:t>
              </a:r>
              <a:endParaRPr lang="es-ES" sz="1000" b="1"/>
            </a:p>
          </p:txBody>
        </p:sp>
        <p:sp>
          <p:nvSpPr>
            <p:cNvPr id="11" name="Text Box 8"/>
            <p:cNvSpPr txBox="1">
              <a:spLocks noChangeArrowheads="1"/>
            </p:cNvSpPr>
            <p:nvPr/>
          </p:nvSpPr>
          <p:spPr bwMode="auto">
            <a:xfrm>
              <a:off x="3224" y="1440"/>
              <a:ext cx="336" cy="15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s-ES_tradnl" sz="1000" b="1"/>
                <a:t>06</a:t>
              </a:r>
              <a:endParaRPr lang="es-ES" sz="1000" b="1"/>
            </a:p>
          </p:txBody>
        </p:sp>
        <p:sp>
          <p:nvSpPr>
            <p:cNvPr id="12" name="Text Box 9"/>
            <p:cNvSpPr txBox="1">
              <a:spLocks noChangeArrowheads="1"/>
            </p:cNvSpPr>
            <p:nvPr/>
          </p:nvSpPr>
          <p:spPr bwMode="auto">
            <a:xfrm>
              <a:off x="3264" y="1864"/>
              <a:ext cx="336" cy="15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s-ES_tradnl" sz="1000" b="1"/>
                <a:t>07</a:t>
              </a:r>
              <a:endParaRPr lang="es-ES" sz="1000" b="1"/>
            </a:p>
          </p:txBody>
        </p:sp>
        <p:sp>
          <p:nvSpPr>
            <p:cNvPr id="13" name="Text Box 10"/>
            <p:cNvSpPr txBox="1">
              <a:spLocks noChangeArrowheads="1"/>
            </p:cNvSpPr>
            <p:nvPr/>
          </p:nvSpPr>
          <p:spPr bwMode="auto">
            <a:xfrm>
              <a:off x="3208" y="2704"/>
              <a:ext cx="336" cy="15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s-ES_tradnl" sz="1000" b="1"/>
                <a:t>08</a:t>
              </a:r>
              <a:endParaRPr lang="es-ES" sz="1000" b="1"/>
            </a:p>
          </p:txBody>
        </p:sp>
        <p:sp>
          <p:nvSpPr>
            <p:cNvPr id="14" name="Text Box 11"/>
            <p:cNvSpPr txBox="1">
              <a:spLocks noChangeArrowheads="1"/>
            </p:cNvSpPr>
            <p:nvPr/>
          </p:nvSpPr>
          <p:spPr bwMode="auto">
            <a:xfrm>
              <a:off x="2920" y="2992"/>
              <a:ext cx="336" cy="15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s-ES_tradnl" sz="1000" b="1"/>
                <a:t>09</a:t>
              </a:r>
              <a:endParaRPr lang="es-ES" sz="1000" b="1"/>
            </a:p>
          </p:txBody>
        </p:sp>
        <p:sp>
          <p:nvSpPr>
            <p:cNvPr id="15" name="Text Box 12"/>
            <p:cNvSpPr txBox="1">
              <a:spLocks noChangeArrowheads="1"/>
            </p:cNvSpPr>
            <p:nvPr/>
          </p:nvSpPr>
          <p:spPr bwMode="auto">
            <a:xfrm>
              <a:off x="2464" y="2928"/>
              <a:ext cx="336" cy="15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s-ES_tradnl" sz="1000" b="1"/>
                <a:t>10</a:t>
              </a:r>
              <a:endParaRPr lang="es-ES" sz="1000" b="1"/>
            </a:p>
          </p:txBody>
        </p:sp>
        <p:sp>
          <p:nvSpPr>
            <p:cNvPr id="16" name="Text Box 13"/>
            <p:cNvSpPr txBox="1">
              <a:spLocks noChangeArrowheads="1"/>
            </p:cNvSpPr>
            <p:nvPr/>
          </p:nvSpPr>
          <p:spPr bwMode="auto">
            <a:xfrm>
              <a:off x="1672" y="2392"/>
              <a:ext cx="336" cy="15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s-ES_tradnl" sz="1000" b="1"/>
                <a:t>11</a:t>
              </a:r>
              <a:endParaRPr lang="es-ES" sz="1000" b="1"/>
            </a:p>
          </p:txBody>
        </p:sp>
        <p:sp>
          <p:nvSpPr>
            <p:cNvPr id="17" name="Text Box 14"/>
            <p:cNvSpPr txBox="1">
              <a:spLocks noChangeArrowheads="1"/>
            </p:cNvSpPr>
            <p:nvPr/>
          </p:nvSpPr>
          <p:spPr bwMode="auto">
            <a:xfrm>
              <a:off x="1400" y="1912"/>
              <a:ext cx="336" cy="15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s-ES_tradnl" sz="1000" b="1"/>
                <a:t>12</a:t>
              </a:r>
              <a:endParaRPr lang="es-ES" sz="1000" b="1"/>
            </a:p>
          </p:txBody>
        </p:sp>
        <p:sp>
          <p:nvSpPr>
            <p:cNvPr id="18" name="Text Box 15"/>
            <p:cNvSpPr txBox="1">
              <a:spLocks noChangeArrowheads="1"/>
            </p:cNvSpPr>
            <p:nvPr/>
          </p:nvSpPr>
          <p:spPr bwMode="auto">
            <a:xfrm>
              <a:off x="2184" y="1112"/>
              <a:ext cx="336" cy="15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s-ES_tradnl" sz="1000" b="1"/>
                <a:t>13</a:t>
              </a:r>
              <a:endParaRPr lang="es-ES" sz="1000" b="1"/>
            </a:p>
          </p:txBody>
        </p:sp>
        <p:sp>
          <p:nvSpPr>
            <p:cNvPr id="19" name="Text Box 16"/>
            <p:cNvSpPr txBox="1">
              <a:spLocks noChangeArrowheads="1"/>
            </p:cNvSpPr>
            <p:nvPr/>
          </p:nvSpPr>
          <p:spPr bwMode="auto">
            <a:xfrm>
              <a:off x="2752" y="1232"/>
              <a:ext cx="336" cy="15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s-ES_tradnl" sz="1000" b="1"/>
                <a:t>14</a:t>
              </a:r>
              <a:endParaRPr lang="es-ES" sz="1000" b="1"/>
            </a:p>
          </p:txBody>
        </p:sp>
        <p:sp>
          <p:nvSpPr>
            <p:cNvPr id="20" name="Text Box 17"/>
            <p:cNvSpPr txBox="1">
              <a:spLocks noChangeArrowheads="1"/>
            </p:cNvSpPr>
            <p:nvPr/>
          </p:nvSpPr>
          <p:spPr bwMode="auto">
            <a:xfrm>
              <a:off x="2888" y="2000"/>
              <a:ext cx="336" cy="15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s-ES_tradnl" sz="1000" b="1"/>
                <a:t>15</a:t>
              </a:r>
              <a:endParaRPr lang="es-ES" sz="1000" b="1"/>
            </a:p>
          </p:txBody>
        </p:sp>
        <p:sp>
          <p:nvSpPr>
            <p:cNvPr id="21" name="Text Box 18"/>
            <p:cNvSpPr txBox="1">
              <a:spLocks noChangeArrowheads="1"/>
            </p:cNvSpPr>
            <p:nvPr/>
          </p:nvSpPr>
          <p:spPr bwMode="auto">
            <a:xfrm>
              <a:off x="3424" y="1504"/>
              <a:ext cx="336" cy="15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s-ES_tradnl" sz="1000" b="1"/>
                <a:t>16</a:t>
              </a:r>
              <a:endParaRPr lang="es-ES" sz="1000" b="1"/>
            </a:p>
          </p:txBody>
        </p:sp>
        <p:sp>
          <p:nvSpPr>
            <p:cNvPr id="22" name="Text Box 19"/>
            <p:cNvSpPr txBox="1">
              <a:spLocks noChangeArrowheads="1"/>
            </p:cNvSpPr>
            <p:nvPr/>
          </p:nvSpPr>
          <p:spPr bwMode="auto">
            <a:xfrm>
              <a:off x="3616" y="1952"/>
              <a:ext cx="336" cy="15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s-ES_tradnl" sz="1000" b="1"/>
                <a:t>17</a:t>
              </a:r>
              <a:endParaRPr lang="es-ES" sz="1000" b="1"/>
            </a:p>
          </p:txBody>
        </p:sp>
        <p:sp>
          <p:nvSpPr>
            <p:cNvPr id="23" name="Text Box 20"/>
            <p:cNvSpPr txBox="1">
              <a:spLocks noChangeArrowheads="1"/>
            </p:cNvSpPr>
            <p:nvPr/>
          </p:nvSpPr>
          <p:spPr bwMode="auto">
            <a:xfrm>
              <a:off x="3240" y="3240"/>
              <a:ext cx="336" cy="15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s-ES_tradnl" sz="1000" b="1"/>
                <a:t>18</a:t>
              </a:r>
              <a:endParaRPr lang="es-ES" sz="1000" b="1"/>
            </a:p>
          </p:txBody>
        </p:sp>
        <p:sp>
          <p:nvSpPr>
            <p:cNvPr id="24" name="Text Box 21"/>
            <p:cNvSpPr txBox="1">
              <a:spLocks noChangeArrowheads="1"/>
            </p:cNvSpPr>
            <p:nvPr/>
          </p:nvSpPr>
          <p:spPr bwMode="auto">
            <a:xfrm>
              <a:off x="2808" y="3272"/>
              <a:ext cx="336" cy="15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s-ES_tradnl" sz="1000" b="1"/>
                <a:t>19</a:t>
              </a:r>
              <a:endParaRPr lang="es-ES" sz="1000" b="1"/>
            </a:p>
          </p:txBody>
        </p:sp>
        <p:sp>
          <p:nvSpPr>
            <p:cNvPr id="25" name="Text Box 22"/>
            <p:cNvSpPr txBox="1">
              <a:spLocks noChangeArrowheads="1"/>
            </p:cNvSpPr>
            <p:nvPr/>
          </p:nvSpPr>
          <p:spPr bwMode="auto">
            <a:xfrm>
              <a:off x="2544" y="3264"/>
              <a:ext cx="336" cy="15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s-ES_tradnl" sz="1000" b="1"/>
                <a:t>20</a:t>
              </a:r>
              <a:endParaRPr lang="es-ES" sz="1000" b="1"/>
            </a:p>
          </p:txBody>
        </p:sp>
        <p:sp>
          <p:nvSpPr>
            <p:cNvPr id="26" name="Text Box 23"/>
            <p:cNvSpPr txBox="1">
              <a:spLocks noChangeArrowheads="1"/>
            </p:cNvSpPr>
            <p:nvPr/>
          </p:nvSpPr>
          <p:spPr bwMode="auto">
            <a:xfrm>
              <a:off x="1784" y="2672"/>
              <a:ext cx="336" cy="15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s-ES_tradnl" sz="1000" b="1"/>
                <a:t>21</a:t>
              </a:r>
              <a:endParaRPr lang="es-ES" sz="1000" b="1"/>
            </a:p>
          </p:txBody>
        </p:sp>
        <p:sp>
          <p:nvSpPr>
            <p:cNvPr id="27" name="Text Box 24"/>
            <p:cNvSpPr txBox="1">
              <a:spLocks noChangeArrowheads="1"/>
            </p:cNvSpPr>
            <p:nvPr/>
          </p:nvSpPr>
          <p:spPr bwMode="auto">
            <a:xfrm>
              <a:off x="1832" y="1976"/>
              <a:ext cx="336" cy="15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s-ES_tradnl" sz="1000" b="1"/>
                <a:t>22</a:t>
              </a:r>
              <a:endParaRPr lang="es-ES" sz="1000" b="1"/>
            </a:p>
          </p:txBody>
        </p:sp>
        <p:sp>
          <p:nvSpPr>
            <p:cNvPr id="28" name="Text Box 25"/>
            <p:cNvSpPr txBox="1">
              <a:spLocks noChangeArrowheads="1"/>
            </p:cNvSpPr>
            <p:nvPr/>
          </p:nvSpPr>
          <p:spPr bwMode="auto">
            <a:xfrm>
              <a:off x="2680" y="952"/>
              <a:ext cx="336" cy="15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s-ES_tradnl" sz="1000" b="1"/>
                <a:t>23</a:t>
              </a:r>
              <a:endParaRPr lang="es-ES" sz="1000" b="1"/>
            </a:p>
          </p:txBody>
        </p:sp>
      </p:grpSp>
    </p:spTree>
    <p:extLst>
      <p:ext uri="{BB962C8B-B14F-4D97-AF65-F5344CB8AC3E}">
        <p14:creationId xmlns:p14="http://schemas.microsoft.com/office/powerpoint/2010/main" val="11670172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TextShape 1"/>
          <p:cNvSpPr txBox="1"/>
          <p:nvPr/>
        </p:nvSpPr>
        <p:spPr>
          <a:xfrm>
            <a:off x="287784" y="301320"/>
            <a:ext cx="9505056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es-CL" sz="4400" dirty="0">
                <a:latin typeface="Arial"/>
              </a:rPr>
              <a:t>Métodos para </a:t>
            </a:r>
            <a:r>
              <a:rPr lang="es-CL" sz="4400" dirty="0" smtClean="0">
                <a:latin typeface="Arial"/>
              </a:rPr>
              <a:t>obtener una </a:t>
            </a:r>
            <a:r>
              <a:rPr lang="es-CL" sz="4400" dirty="0">
                <a:latin typeface="Arial"/>
              </a:rPr>
              <a:t>matriz O-D</a:t>
            </a:r>
            <a:endParaRPr dirty="0"/>
          </a:p>
        </p:txBody>
      </p:sp>
      <p:sp>
        <p:nvSpPr>
          <p:cNvPr id="46" name="TextShape 2"/>
          <p:cNvSpPr txBox="1"/>
          <p:nvPr/>
        </p:nvSpPr>
        <p:spPr>
          <a:xfrm>
            <a:off x="215777" y="1769039"/>
            <a:ext cx="9864848" cy="5539189"/>
          </a:xfrm>
          <a:prstGeom prst="rect">
            <a:avLst/>
          </a:prstGeom>
        </p:spPr>
        <p:txBody>
          <a:bodyPr lIns="0" tIns="0" rIns="0" bIns="0"/>
          <a:lstStyle/>
          <a:p>
            <a:pPr>
              <a:buSzPct val="45000"/>
              <a:buFont typeface="StarSymbol"/>
              <a:buChar char=""/>
            </a:pPr>
            <a:r>
              <a:rPr lang="es-CL" sz="3200" dirty="0"/>
              <a:t>Cuántos viajes van de cada zona a cada zona durante la punta mañana.</a:t>
            </a:r>
          </a:p>
          <a:p>
            <a:pPr>
              <a:buSzPct val="45000"/>
              <a:buFont typeface="StarSymbol"/>
              <a:buChar char=""/>
            </a:pPr>
            <a:endParaRPr lang="es-CL" sz="3200" dirty="0"/>
          </a:p>
          <a:p>
            <a:pPr>
              <a:buSzPct val="45000"/>
              <a:buFont typeface="StarSymbol"/>
              <a:buChar char=""/>
            </a:pPr>
            <a:r>
              <a:rPr lang="es-CL" sz="3200" dirty="0"/>
              <a:t>¿Cómo se obtiene</a:t>
            </a:r>
            <a:r>
              <a:rPr lang="es-CL" sz="3200" dirty="0" smtClean="0"/>
              <a:t>?</a:t>
            </a:r>
            <a:endParaRPr lang="es-CL" sz="3200" dirty="0" smtClean="0">
              <a:latin typeface="Arial"/>
            </a:endParaRPr>
          </a:p>
          <a:p>
            <a:pPr lvl="1">
              <a:buSzPct val="45000"/>
              <a:buFont typeface="StarSymbol"/>
              <a:buChar char=""/>
            </a:pPr>
            <a:r>
              <a:rPr lang="es-CL" sz="3200" dirty="0" smtClean="0">
                <a:latin typeface="Arial"/>
              </a:rPr>
              <a:t>Calcular </a:t>
            </a:r>
            <a:r>
              <a:rPr lang="es-CL" sz="3200" dirty="0">
                <a:latin typeface="Arial"/>
              </a:rPr>
              <a:t>los </a:t>
            </a:r>
            <a:r>
              <a:rPr lang="es-CL" sz="3200" dirty="0" err="1">
                <a:latin typeface="Arial"/>
              </a:rPr>
              <a:t>Oi</a:t>
            </a:r>
            <a:r>
              <a:rPr lang="es-CL" sz="3200" dirty="0">
                <a:latin typeface="Arial"/>
              </a:rPr>
              <a:t> y Dj para cada origen y destino y luego métodos estadísticos</a:t>
            </a:r>
            <a:r>
              <a:rPr lang="es-CL" sz="3200" dirty="0" smtClean="0">
                <a:latin typeface="Arial"/>
              </a:rPr>
              <a:t>.</a:t>
            </a:r>
          </a:p>
          <a:p>
            <a:pPr>
              <a:buSzPct val="45000"/>
              <a:buFont typeface="StarSymbol"/>
              <a:buChar char=""/>
            </a:pPr>
            <a:endParaRPr dirty="0"/>
          </a:p>
          <a:p>
            <a:pPr lvl="1">
              <a:buSzPct val="45000"/>
              <a:buFont typeface="StarSymbol"/>
              <a:buChar char=""/>
            </a:pPr>
            <a:r>
              <a:rPr lang="es-CL" sz="3200" dirty="0">
                <a:latin typeface="Arial"/>
              </a:rPr>
              <a:t>Encuestas</a:t>
            </a:r>
            <a:r>
              <a:rPr lang="es-CL" sz="3200" dirty="0" smtClean="0">
                <a:latin typeface="Arial"/>
              </a:rPr>
              <a:t>.</a:t>
            </a:r>
          </a:p>
          <a:p>
            <a:pPr>
              <a:buSzPct val="45000"/>
              <a:buFont typeface="StarSymbol"/>
              <a:buChar char=""/>
            </a:pPr>
            <a:endParaRPr dirty="0"/>
          </a:p>
          <a:p>
            <a:pPr lvl="1">
              <a:buSzPct val="45000"/>
              <a:buFont typeface="StarSymbol"/>
              <a:buChar char=""/>
            </a:pPr>
            <a:r>
              <a:rPr lang="es-CL" sz="3200" dirty="0">
                <a:latin typeface="Arial"/>
              </a:rPr>
              <a:t>Métodos usando la tecnología: BIP y </a:t>
            </a:r>
            <a:r>
              <a:rPr lang="es-CL" sz="3200" dirty="0" err="1">
                <a:latin typeface="Arial"/>
              </a:rPr>
              <a:t>smartphones</a:t>
            </a:r>
            <a:r>
              <a:rPr lang="es-CL" sz="3200" dirty="0">
                <a:latin typeface="Arial"/>
              </a:rPr>
              <a:t>.</a:t>
            </a:r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" grpId="0" build="p" bldLvl="2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TextShape 1"/>
          <p:cNvSpPr txBox="1"/>
          <p:nvPr/>
        </p:nvSpPr>
        <p:spPr>
          <a:xfrm>
            <a:off x="215776" y="35421"/>
            <a:ext cx="9721080" cy="958237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es-CL" sz="4400" dirty="0" smtClean="0">
                <a:latin typeface="Arial"/>
              </a:rPr>
              <a:t>EOD </a:t>
            </a:r>
            <a:r>
              <a:rPr lang="es-CL" sz="4400" dirty="0">
                <a:latin typeface="Arial"/>
              </a:rPr>
              <a:t>2012: </a:t>
            </a:r>
            <a:r>
              <a:rPr lang="es-CL" sz="4400" dirty="0" smtClean="0">
                <a:latin typeface="Arial"/>
              </a:rPr>
              <a:t>Principales </a:t>
            </a:r>
            <a:r>
              <a:rPr lang="es-CL" sz="4400" dirty="0">
                <a:latin typeface="Arial"/>
              </a:rPr>
              <a:t>resultados</a:t>
            </a:r>
            <a:endParaRPr dirty="0"/>
          </a:p>
        </p:txBody>
      </p:sp>
      <p:sp>
        <p:nvSpPr>
          <p:cNvPr id="50" name="TextShape 2"/>
          <p:cNvSpPr txBox="1"/>
          <p:nvPr/>
        </p:nvSpPr>
        <p:spPr>
          <a:xfrm>
            <a:off x="431800" y="971525"/>
            <a:ext cx="9071640" cy="6588150"/>
          </a:xfrm>
          <a:prstGeom prst="rect">
            <a:avLst/>
          </a:prstGeom>
        </p:spPr>
        <p:txBody>
          <a:bodyPr lIns="0" tIns="0" rIns="0" bIns="0"/>
          <a:lstStyle/>
          <a:p>
            <a:pPr>
              <a:buSzPct val="45000"/>
              <a:buFont typeface="StarSymbol"/>
              <a:buChar char=""/>
            </a:pPr>
            <a:r>
              <a:rPr lang="es-CL" sz="2600" dirty="0">
                <a:latin typeface="Arial"/>
              </a:rPr>
              <a:t>7 millones de viajes no motorizados diarios, 11 millones </a:t>
            </a:r>
            <a:r>
              <a:rPr lang="es-CL" sz="2600" dirty="0" smtClean="0">
                <a:latin typeface="Arial"/>
              </a:rPr>
              <a:t>motorizados</a:t>
            </a:r>
          </a:p>
          <a:p>
            <a:pPr>
              <a:buSzPct val="45000"/>
              <a:buFont typeface="StarSymbol"/>
              <a:buChar char=""/>
            </a:pPr>
            <a:endParaRPr sz="2600" dirty="0"/>
          </a:p>
          <a:p>
            <a:pPr>
              <a:buSzPct val="45000"/>
              <a:buFont typeface="StarSymbol"/>
              <a:buChar char=""/>
            </a:pPr>
            <a:r>
              <a:rPr lang="es-CL" sz="2600" dirty="0">
                <a:latin typeface="Arial"/>
              </a:rPr>
              <a:t>6 millones de viajes por motivos laborales, 4 por motivos de estudios, 8 por otros motivos</a:t>
            </a:r>
            <a:r>
              <a:rPr lang="es-CL" sz="2600" dirty="0" smtClean="0">
                <a:latin typeface="Arial"/>
              </a:rPr>
              <a:t>.</a:t>
            </a:r>
          </a:p>
          <a:p>
            <a:pPr>
              <a:buSzPct val="45000"/>
              <a:buFont typeface="StarSymbol"/>
              <a:buChar char=""/>
            </a:pPr>
            <a:endParaRPr sz="2600" dirty="0"/>
          </a:p>
          <a:p>
            <a:pPr>
              <a:buSzPct val="45000"/>
              <a:buFont typeface="StarSymbol"/>
              <a:buChar char=""/>
            </a:pPr>
            <a:r>
              <a:rPr lang="es-CL" sz="2600" dirty="0">
                <a:latin typeface="Arial"/>
              </a:rPr>
              <a:t>Horario punta mañana: 6-9 am, aunque 7:30-9 es la mayor concentración -y la que trabajaremos en este curso-</a:t>
            </a:r>
            <a:r>
              <a:rPr lang="es-CL" sz="2600" dirty="0" smtClean="0">
                <a:latin typeface="Arial"/>
              </a:rPr>
              <a:t>.</a:t>
            </a:r>
          </a:p>
          <a:p>
            <a:pPr>
              <a:buSzPct val="45000"/>
              <a:buFont typeface="StarSymbol"/>
              <a:buChar char=""/>
            </a:pPr>
            <a:endParaRPr lang="es-CL" sz="2600" dirty="0" smtClean="0">
              <a:latin typeface="Arial"/>
            </a:endParaRPr>
          </a:p>
          <a:p>
            <a:pPr>
              <a:buSzPct val="45000"/>
              <a:buFont typeface="StarSymbol"/>
              <a:buChar char=""/>
            </a:pPr>
            <a:r>
              <a:rPr lang="es-CL" sz="2600" dirty="0"/>
              <a:t>Partición modal: 26% automóvil, 24% BIP, Caminata 35%, Taxi 5%, Bicicleta 4%, Otros 6%.</a:t>
            </a:r>
          </a:p>
          <a:p>
            <a:pPr>
              <a:buSzPct val="45000"/>
              <a:buFont typeface="StarSymbol"/>
              <a:buChar char=""/>
            </a:pPr>
            <a:endParaRPr lang="es-CL" sz="2600" dirty="0"/>
          </a:p>
          <a:p>
            <a:pPr>
              <a:buSzPct val="45000"/>
              <a:buFont typeface="StarSymbol"/>
              <a:buChar char=""/>
            </a:pPr>
            <a:r>
              <a:rPr lang="es-CL" sz="2600" dirty="0"/>
              <a:t>El 78% de los viajes que usan BIP utilizan el modo bus.</a:t>
            </a:r>
          </a:p>
          <a:p>
            <a:pPr>
              <a:buSzPct val="45000"/>
              <a:buFont typeface="StarSymbol"/>
              <a:buChar char=""/>
            </a:pPr>
            <a:endParaRPr lang="es-CL" sz="2600" dirty="0"/>
          </a:p>
          <a:p>
            <a:pPr>
              <a:buSzPct val="45000"/>
              <a:buFont typeface="StarSymbol"/>
              <a:buChar char=""/>
            </a:pPr>
            <a:r>
              <a:rPr lang="es-CL" sz="2600" dirty="0"/>
              <a:t>¿Principales factores para la partición modal? A nivel macro y por familia</a:t>
            </a:r>
            <a:r>
              <a:rPr lang="es-CL" sz="2600" dirty="0" smtClean="0"/>
              <a:t>.</a:t>
            </a:r>
            <a:endParaRPr sz="2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TextShape 1"/>
          <p:cNvSpPr txBox="1"/>
          <p:nvPr/>
        </p:nvSpPr>
        <p:spPr>
          <a:xfrm>
            <a:off x="504000" y="301320"/>
            <a:ext cx="9071640" cy="146772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es-CL" sz="4400" dirty="0">
                <a:latin typeface="Arial"/>
              </a:rPr>
              <a:t>Nuestra matriz </a:t>
            </a:r>
            <a:r>
              <a:rPr lang="es-CL" sz="4400" dirty="0" smtClean="0">
                <a:latin typeface="Arial"/>
              </a:rPr>
              <a:t>O-D </a:t>
            </a:r>
          </a:p>
          <a:p>
            <a:pPr algn="ctr"/>
            <a:r>
              <a:rPr lang="es-CL" sz="2400" dirty="0" smtClean="0">
                <a:latin typeface="Arial"/>
              </a:rPr>
              <a:t>(miles de viajes TP punta mañana)</a:t>
            </a:r>
            <a:endParaRPr sz="2400" dirty="0"/>
          </a:p>
        </p:txBody>
      </p:sp>
      <p:sp>
        <p:nvSpPr>
          <p:cNvPr id="54" name="TextShape 2"/>
          <p:cNvSpPr txBox="1"/>
          <p:nvPr/>
        </p:nvSpPr>
        <p:spPr>
          <a:xfrm>
            <a:off x="504000" y="1769040"/>
            <a:ext cx="9071640" cy="438408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graphicFrame>
        <p:nvGraphicFramePr>
          <p:cNvPr id="55" name="Table 3"/>
          <p:cNvGraphicFramePr/>
          <p:nvPr>
            <p:extLst>
              <p:ext uri="{D42A27DB-BD31-4B8C-83A1-F6EECF244321}">
                <p14:modId xmlns:p14="http://schemas.microsoft.com/office/powerpoint/2010/main" val="2004687362"/>
              </p:ext>
            </p:extLst>
          </p:nvPr>
        </p:nvGraphicFramePr>
        <p:xfrm>
          <a:off x="359280" y="2163760"/>
          <a:ext cx="9180360" cy="4712421"/>
        </p:xfrm>
        <a:graphic>
          <a:graphicData uri="http://schemas.openxmlformats.org/drawingml/2006/table">
            <a:tbl>
              <a:tblPr/>
              <a:tblGrid>
                <a:gridCol w="1294920"/>
                <a:gridCol w="1265040"/>
                <a:gridCol w="1155240"/>
                <a:gridCol w="1062000"/>
                <a:gridCol w="928800"/>
                <a:gridCol w="951120"/>
                <a:gridCol w="1461600"/>
                <a:gridCol w="1061640"/>
              </a:tblGrid>
              <a:tr h="951501">
                <a:tc>
                  <a:txBody>
                    <a:bodyPr/>
                    <a:lstStyle/>
                    <a:p>
                      <a:r>
                        <a:rPr lang="es-ES" sz="2800" dirty="0" smtClean="0"/>
                        <a:t>O\D</a:t>
                      </a:r>
                      <a:endParaRPr lang="es-ES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L" dirty="0">
                          <a:latin typeface="Arial"/>
                        </a:rPr>
                        <a:t>Norte</a:t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L">
                          <a:latin typeface="Arial"/>
                        </a:rPr>
                        <a:t>Poniente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L">
                          <a:latin typeface="Arial"/>
                        </a:rPr>
                        <a:t>Oriente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L">
                          <a:latin typeface="Arial"/>
                        </a:rPr>
                        <a:t>Centro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L">
                          <a:latin typeface="Arial"/>
                        </a:rPr>
                        <a:t>Sur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L">
                          <a:latin typeface="Arial"/>
                        </a:rPr>
                        <a:t>Suroriente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L">
                          <a:latin typeface="Arial"/>
                        </a:rPr>
                        <a:t>Total</a:t>
                      </a:r>
                      <a:endParaRPr/>
                    </a:p>
                  </a:txBody>
                  <a:tcPr/>
                </a:tc>
              </a:tr>
              <a:tr h="605880">
                <a:tc>
                  <a:txBody>
                    <a:bodyPr/>
                    <a:lstStyle/>
                    <a:p>
                      <a:r>
                        <a:rPr lang="es-CL">
                          <a:latin typeface="Arial"/>
                        </a:rPr>
                        <a:t>Norte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>
                          <a:latin typeface="Arial"/>
                        </a:rPr>
                        <a:t>54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>
                          <a:latin typeface="Arial"/>
                        </a:rPr>
                        <a:t>7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>
                          <a:latin typeface="Arial"/>
                        </a:rPr>
                        <a:t>25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>
                          <a:latin typeface="Arial"/>
                        </a:rPr>
                        <a:t>21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>
                          <a:latin typeface="Arial"/>
                        </a:rPr>
                        <a:t>2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>
                          <a:latin typeface="Arial"/>
                        </a:rPr>
                        <a:t>1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>
                          <a:latin typeface="Arial"/>
                        </a:rPr>
                        <a:t>110</a:t>
                      </a:r>
                      <a:endParaRPr/>
                    </a:p>
                  </a:txBody>
                  <a:tcPr/>
                </a:tc>
              </a:tr>
              <a:tr h="605880">
                <a:tc>
                  <a:txBody>
                    <a:bodyPr/>
                    <a:lstStyle/>
                    <a:p>
                      <a:r>
                        <a:rPr lang="es-CL">
                          <a:latin typeface="Arial"/>
                        </a:rPr>
                        <a:t>Poniente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>
                          <a:latin typeface="Arial"/>
                        </a:rPr>
                        <a:t>10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>
                          <a:latin typeface="Arial"/>
                        </a:rPr>
                        <a:t>65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>
                          <a:latin typeface="Arial"/>
                        </a:rPr>
                        <a:t>34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>
                          <a:latin typeface="Arial"/>
                        </a:rPr>
                        <a:t>51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>
                          <a:latin typeface="Arial"/>
                        </a:rPr>
                        <a:t>7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>
                          <a:latin typeface="Arial"/>
                        </a:rPr>
                        <a:t>3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>
                          <a:latin typeface="Arial"/>
                        </a:rPr>
                        <a:t>170</a:t>
                      </a:r>
                      <a:endParaRPr/>
                    </a:p>
                  </a:txBody>
                  <a:tcPr/>
                </a:tc>
              </a:tr>
              <a:tr h="349920">
                <a:tc>
                  <a:txBody>
                    <a:bodyPr/>
                    <a:lstStyle/>
                    <a:p>
                      <a:r>
                        <a:rPr lang="es-CL">
                          <a:latin typeface="Arial"/>
                        </a:rPr>
                        <a:t>Oriente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>
                          <a:latin typeface="Arial"/>
                        </a:rPr>
                        <a:t>3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>
                          <a:latin typeface="Arial"/>
                        </a:rPr>
                        <a:t>2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>
                          <a:latin typeface="Arial"/>
                        </a:rPr>
                        <a:t>48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>
                          <a:latin typeface="Arial"/>
                        </a:rPr>
                        <a:t>27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>
                          <a:latin typeface="Arial"/>
                        </a:rPr>
                        <a:t>3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>
                          <a:latin typeface="Arial"/>
                        </a:rPr>
                        <a:t>10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>
                          <a:latin typeface="Arial"/>
                        </a:rPr>
                        <a:t>93</a:t>
                      </a:r>
                      <a:endParaRPr/>
                    </a:p>
                  </a:txBody>
                  <a:tcPr/>
                </a:tc>
              </a:tr>
              <a:tr h="349920">
                <a:tc>
                  <a:txBody>
                    <a:bodyPr/>
                    <a:lstStyle/>
                    <a:p>
                      <a:r>
                        <a:rPr lang="es-CL">
                          <a:latin typeface="Arial"/>
                        </a:rPr>
                        <a:t>Centro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>
                          <a:latin typeface="Arial"/>
                        </a:rPr>
                        <a:t>3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>
                          <a:latin typeface="Arial"/>
                        </a:rPr>
                        <a:t>4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>
                          <a:latin typeface="Arial"/>
                        </a:rPr>
                        <a:t>15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>
                          <a:latin typeface="Arial"/>
                        </a:rPr>
                        <a:t>11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>
                          <a:latin typeface="Arial"/>
                        </a:rPr>
                        <a:t>3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>
                          <a:latin typeface="Arial"/>
                        </a:rPr>
                        <a:t>2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>
                          <a:latin typeface="Arial"/>
                        </a:rPr>
                        <a:t>38</a:t>
                      </a:r>
                      <a:endParaRPr/>
                    </a:p>
                  </a:txBody>
                  <a:tcPr/>
                </a:tc>
              </a:tr>
              <a:tr h="605880">
                <a:tc>
                  <a:txBody>
                    <a:bodyPr/>
                    <a:lstStyle/>
                    <a:p>
                      <a:r>
                        <a:rPr lang="es-CL">
                          <a:latin typeface="Arial"/>
                        </a:rPr>
                        <a:t>Sur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>
                          <a:latin typeface="Arial"/>
                        </a:rPr>
                        <a:t>10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>
                          <a:latin typeface="Arial"/>
                        </a:rPr>
                        <a:t>8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>
                          <a:latin typeface="Arial"/>
                        </a:rPr>
                        <a:t>19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>
                          <a:latin typeface="Arial"/>
                        </a:rPr>
                        <a:t>26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>
                          <a:latin typeface="Arial"/>
                        </a:rPr>
                        <a:t>62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>
                          <a:latin typeface="Arial"/>
                        </a:rPr>
                        <a:t>12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>
                          <a:latin typeface="Arial"/>
                        </a:rPr>
                        <a:t>137</a:t>
                      </a:r>
                      <a:endParaRPr/>
                    </a:p>
                  </a:txBody>
                  <a:tcPr/>
                </a:tc>
              </a:tr>
              <a:tr h="605880">
                <a:tc>
                  <a:txBody>
                    <a:bodyPr/>
                    <a:lstStyle/>
                    <a:p>
                      <a:r>
                        <a:rPr lang="es-CL">
                          <a:latin typeface="Arial"/>
                        </a:rPr>
                        <a:t>Suroriente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>
                          <a:latin typeface="Arial"/>
                        </a:rPr>
                        <a:t>7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>
                          <a:latin typeface="Arial"/>
                        </a:rPr>
                        <a:t>4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>
                          <a:latin typeface="Arial"/>
                        </a:rPr>
                        <a:t>47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>
                          <a:latin typeface="Arial"/>
                        </a:rPr>
                        <a:t>30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>
                          <a:latin typeface="Arial"/>
                        </a:rPr>
                        <a:t>10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>
                          <a:latin typeface="Arial"/>
                        </a:rPr>
                        <a:t>63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>
                          <a:latin typeface="Arial"/>
                        </a:rPr>
                        <a:t>161</a:t>
                      </a:r>
                      <a:endParaRPr/>
                    </a:p>
                  </a:txBody>
                  <a:tcPr/>
                </a:tc>
              </a:tr>
              <a:tr h="605880">
                <a:tc>
                  <a:txBody>
                    <a:bodyPr/>
                    <a:lstStyle/>
                    <a:p>
                      <a:r>
                        <a:rPr lang="es-CL">
                          <a:latin typeface="Arial"/>
                        </a:rPr>
                        <a:t>Total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>
                          <a:latin typeface="Arial"/>
                        </a:rPr>
                        <a:t>87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>
                          <a:latin typeface="Arial"/>
                        </a:rPr>
                        <a:t>90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>
                          <a:latin typeface="Arial"/>
                        </a:rPr>
                        <a:t>188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>
                          <a:latin typeface="Arial"/>
                        </a:rPr>
                        <a:t>166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>
                          <a:latin typeface="Arial"/>
                        </a:rPr>
                        <a:t>87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 dirty="0">
                          <a:latin typeface="Arial"/>
                        </a:rPr>
                        <a:t>91</a:t>
                      </a:r>
                      <a:endParaRPr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 dirty="0">
                          <a:latin typeface="Arial"/>
                        </a:rPr>
                        <a:t>709</a:t>
                      </a:r>
                      <a:endParaRPr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extShape 1"/>
          <p:cNvSpPr txBox="1"/>
          <p:nvPr/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es-CL" sz="4400">
                <a:latin typeface="Arial"/>
              </a:rPr>
              <a:t>Despreciamos viajes intrazonales...</a:t>
            </a:r>
            <a:endParaRPr/>
          </a:p>
        </p:txBody>
      </p:sp>
      <p:sp>
        <p:nvSpPr>
          <p:cNvPr id="57" name="TextShape 2"/>
          <p:cNvSpPr txBox="1"/>
          <p:nvPr/>
        </p:nvSpPr>
        <p:spPr>
          <a:xfrm>
            <a:off x="504000" y="1769040"/>
            <a:ext cx="9071640" cy="438408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graphicFrame>
        <p:nvGraphicFramePr>
          <p:cNvPr id="58" name="Table 3"/>
          <p:cNvGraphicFramePr/>
          <p:nvPr>
            <p:extLst>
              <p:ext uri="{D42A27DB-BD31-4B8C-83A1-F6EECF244321}">
                <p14:modId xmlns:p14="http://schemas.microsoft.com/office/powerpoint/2010/main" val="2857551949"/>
              </p:ext>
            </p:extLst>
          </p:nvPr>
        </p:nvGraphicFramePr>
        <p:xfrm>
          <a:off x="360000" y="1684800"/>
          <a:ext cx="8555760" cy="5680800"/>
        </p:xfrm>
        <a:graphic>
          <a:graphicData uri="http://schemas.openxmlformats.org/drawingml/2006/table">
            <a:tbl>
              <a:tblPr/>
              <a:tblGrid>
                <a:gridCol w="1248120"/>
                <a:gridCol w="911912"/>
                <a:gridCol w="1180408"/>
                <a:gridCol w="937080"/>
                <a:gridCol w="983520"/>
                <a:gridCol w="700200"/>
                <a:gridCol w="1642320"/>
                <a:gridCol w="952200"/>
              </a:tblGrid>
              <a:tr h="93672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2800" dirty="0" smtClean="0"/>
                        <a:t>O\D</a:t>
                      </a:r>
                    </a:p>
                    <a:p>
                      <a:endParaRPr lang="es-E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L">
                          <a:latin typeface="Arial"/>
                        </a:rPr>
                        <a:t>Norte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L">
                          <a:latin typeface="Arial"/>
                        </a:rPr>
                        <a:t>Poniente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L">
                          <a:latin typeface="Arial"/>
                        </a:rPr>
                        <a:t>Oriente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L">
                          <a:latin typeface="Arial"/>
                        </a:rPr>
                        <a:t>Centro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L">
                          <a:latin typeface="Arial"/>
                        </a:rPr>
                        <a:t>Sur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L">
                          <a:latin typeface="Arial"/>
                        </a:rPr>
                        <a:t>Suroriente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CL">
                          <a:latin typeface="Arial"/>
                        </a:rPr>
                        <a:t>Total</a:t>
                      </a:r>
                      <a:endParaRPr/>
                    </a:p>
                  </a:txBody>
                  <a:tcPr/>
                </a:tc>
              </a:tr>
              <a:tr h="540720">
                <a:tc>
                  <a:txBody>
                    <a:bodyPr/>
                    <a:lstStyle/>
                    <a:p>
                      <a:r>
                        <a:rPr lang="es-CL">
                          <a:latin typeface="Arial"/>
                        </a:rPr>
                        <a:t>Norte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>
                          <a:latin typeface="Arial"/>
                        </a:rPr>
                        <a:t>0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>
                          <a:latin typeface="Arial"/>
                        </a:rPr>
                        <a:t>7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>
                          <a:latin typeface="Arial"/>
                        </a:rPr>
                        <a:t>25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>
                          <a:latin typeface="Arial"/>
                        </a:rPr>
                        <a:t>21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>
                          <a:latin typeface="Arial"/>
                        </a:rPr>
                        <a:t>2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>
                          <a:latin typeface="Arial"/>
                        </a:rPr>
                        <a:t>1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>
                          <a:latin typeface="Arial"/>
                        </a:rPr>
                        <a:t>56</a:t>
                      </a:r>
                      <a:endParaRPr/>
                    </a:p>
                  </a:txBody>
                  <a:tcPr/>
                </a:tc>
              </a:tr>
              <a:tr h="936720">
                <a:tc>
                  <a:txBody>
                    <a:bodyPr/>
                    <a:lstStyle/>
                    <a:p>
                      <a:r>
                        <a:rPr lang="es-CL">
                          <a:latin typeface="Arial"/>
                        </a:rPr>
                        <a:t>Poniente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>
                          <a:latin typeface="Arial"/>
                        </a:rPr>
                        <a:t>10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>
                          <a:latin typeface="Arial"/>
                        </a:rPr>
                        <a:t>0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>
                          <a:latin typeface="Arial"/>
                        </a:rPr>
                        <a:t>34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>
                          <a:latin typeface="Arial"/>
                        </a:rPr>
                        <a:t>51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>
                          <a:latin typeface="Arial"/>
                        </a:rPr>
                        <a:t>7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>
                          <a:latin typeface="Arial"/>
                        </a:rPr>
                        <a:t>3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>
                          <a:latin typeface="Arial"/>
                        </a:rPr>
                        <a:t>105</a:t>
                      </a:r>
                      <a:endParaRPr/>
                    </a:p>
                  </a:txBody>
                  <a:tcPr/>
                </a:tc>
              </a:tr>
              <a:tr h="540720">
                <a:tc>
                  <a:txBody>
                    <a:bodyPr/>
                    <a:lstStyle/>
                    <a:p>
                      <a:r>
                        <a:rPr lang="es-CL">
                          <a:latin typeface="Arial"/>
                        </a:rPr>
                        <a:t>Oriente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>
                          <a:latin typeface="Arial"/>
                        </a:rPr>
                        <a:t>3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>
                          <a:latin typeface="Arial"/>
                        </a:rPr>
                        <a:t>2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>
                          <a:latin typeface="Arial"/>
                        </a:rPr>
                        <a:t>0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>
                          <a:latin typeface="Arial"/>
                        </a:rPr>
                        <a:t>27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>
                          <a:latin typeface="Arial"/>
                        </a:rPr>
                        <a:t>3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>
                          <a:latin typeface="Arial"/>
                        </a:rPr>
                        <a:t>10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>
                          <a:latin typeface="Arial"/>
                        </a:rPr>
                        <a:t>45</a:t>
                      </a:r>
                      <a:endParaRPr/>
                    </a:p>
                  </a:txBody>
                  <a:tcPr/>
                </a:tc>
              </a:tr>
              <a:tr h="540720">
                <a:tc>
                  <a:txBody>
                    <a:bodyPr/>
                    <a:lstStyle/>
                    <a:p>
                      <a:r>
                        <a:rPr lang="es-CL">
                          <a:latin typeface="Arial"/>
                        </a:rPr>
                        <a:t>Centro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>
                          <a:latin typeface="Arial"/>
                        </a:rPr>
                        <a:t>3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>
                          <a:latin typeface="Arial"/>
                        </a:rPr>
                        <a:t>4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>
                          <a:latin typeface="Arial"/>
                        </a:rPr>
                        <a:t>15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>
                          <a:latin typeface="Arial"/>
                        </a:rPr>
                        <a:t>0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>
                          <a:latin typeface="Arial"/>
                        </a:rPr>
                        <a:t>3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>
                          <a:latin typeface="Arial"/>
                        </a:rPr>
                        <a:t>2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>
                          <a:latin typeface="Arial"/>
                        </a:rPr>
                        <a:t>27</a:t>
                      </a:r>
                      <a:endParaRPr/>
                    </a:p>
                  </a:txBody>
                  <a:tcPr/>
                </a:tc>
              </a:tr>
              <a:tr h="540720">
                <a:tc>
                  <a:txBody>
                    <a:bodyPr/>
                    <a:lstStyle/>
                    <a:p>
                      <a:r>
                        <a:rPr lang="es-CL">
                          <a:latin typeface="Arial"/>
                        </a:rPr>
                        <a:t>Sur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>
                          <a:latin typeface="Arial"/>
                        </a:rPr>
                        <a:t>10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>
                          <a:latin typeface="Arial"/>
                        </a:rPr>
                        <a:t>8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>
                          <a:latin typeface="Arial"/>
                        </a:rPr>
                        <a:t>19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>
                          <a:latin typeface="Arial"/>
                        </a:rPr>
                        <a:t>26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>
                          <a:latin typeface="Arial"/>
                        </a:rPr>
                        <a:t>0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>
                          <a:latin typeface="Arial"/>
                        </a:rPr>
                        <a:t>12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>
                          <a:latin typeface="Arial"/>
                        </a:rPr>
                        <a:t>75</a:t>
                      </a:r>
                      <a:endParaRPr/>
                    </a:p>
                  </a:txBody>
                  <a:tcPr/>
                </a:tc>
              </a:tr>
              <a:tr h="1102320">
                <a:tc>
                  <a:txBody>
                    <a:bodyPr/>
                    <a:lstStyle/>
                    <a:p>
                      <a:r>
                        <a:rPr lang="es-CL">
                          <a:latin typeface="Arial"/>
                        </a:rPr>
                        <a:t>Suroriente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>
                          <a:latin typeface="Arial"/>
                        </a:rPr>
                        <a:t>7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>
                          <a:latin typeface="Arial"/>
                        </a:rPr>
                        <a:t>4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>
                          <a:latin typeface="Arial"/>
                        </a:rPr>
                        <a:t>47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>
                          <a:latin typeface="Arial"/>
                        </a:rPr>
                        <a:t>30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>
                          <a:latin typeface="Arial"/>
                        </a:rPr>
                        <a:t>10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>
                          <a:latin typeface="Arial"/>
                        </a:rPr>
                        <a:t>0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>
                          <a:latin typeface="Arial"/>
                        </a:rPr>
                        <a:t>98</a:t>
                      </a:r>
                      <a:endParaRPr/>
                    </a:p>
                  </a:txBody>
                  <a:tcPr/>
                </a:tc>
              </a:tr>
              <a:tr h="542160">
                <a:tc>
                  <a:txBody>
                    <a:bodyPr/>
                    <a:lstStyle/>
                    <a:p>
                      <a:r>
                        <a:rPr lang="es-CL">
                          <a:latin typeface="Arial"/>
                        </a:rPr>
                        <a:t>Total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>
                          <a:latin typeface="Arial"/>
                        </a:rPr>
                        <a:t>33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>
                          <a:latin typeface="Arial"/>
                        </a:rPr>
                        <a:t>25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>
                          <a:latin typeface="Arial"/>
                        </a:rPr>
                        <a:t>140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>
                          <a:latin typeface="Arial"/>
                        </a:rPr>
                        <a:t>155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>
                          <a:latin typeface="Arial"/>
                        </a:rPr>
                        <a:t>25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>
                          <a:latin typeface="Arial"/>
                        </a:rPr>
                        <a:t>28</a:t>
                      </a:r>
                      <a:endParaRPr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s-CL" dirty="0">
                          <a:latin typeface="Arial"/>
                        </a:rPr>
                        <a:t>406</a:t>
                      </a:r>
                      <a:endParaRPr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104</TotalTime>
  <Words>427</Words>
  <Application>Microsoft Office PowerPoint</Application>
  <PresentationFormat>Personalizado</PresentationFormat>
  <Paragraphs>191</Paragraphs>
  <Slides>8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13" baseType="lpstr">
      <vt:lpstr>Arial</vt:lpstr>
      <vt:lpstr>DejaVu Sans</vt:lpstr>
      <vt:lpstr>StarSymbol</vt:lpstr>
      <vt:lpstr>Times New Roman</vt:lpstr>
      <vt:lpstr>Office Theme</vt:lpstr>
      <vt:lpstr>Presentación de PowerPoint</vt:lpstr>
      <vt:lpstr>Presentación de PowerPoint</vt:lpstr>
      <vt:lpstr>Presentación de PowerPoint</vt:lpstr>
      <vt:lpstr>Zonificación y Red Vial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Andres</dc:creator>
  <cp:lastModifiedBy>Sergio</cp:lastModifiedBy>
  <cp:revision>6</cp:revision>
  <dcterms:modified xsi:type="dcterms:W3CDTF">2017-03-21T19:12:23Z</dcterms:modified>
</cp:coreProperties>
</file>