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1" r:id="rId7"/>
    <p:sldId id="263" r:id="rId8"/>
    <p:sldId id="264" r:id="rId9"/>
  </p:sldIdLst>
  <p:sldSz cx="10080625" cy="7559675"/>
  <p:notesSz cx="7772400" cy="10058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773" y="67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36 Imagen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120" y="1769040"/>
            <a:ext cx="5494680" cy="4384080"/>
          </a:xfrm>
          <a:prstGeom prst="rect">
            <a:avLst/>
          </a:prstGeom>
          <a:ln>
            <a:noFill/>
          </a:ln>
        </p:spPr>
      </p:pic>
      <p:pic>
        <p:nvPicPr>
          <p:cNvPr id="38" name="37 Imagen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120" y="1769040"/>
            <a:ext cx="549468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00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00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000"/>
            <a:ext cx="907164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CL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s-CL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CL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CL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CL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CL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CL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CL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s-CL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s-CL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4D523089-F3F2-47CA-8FEB-5AA708374161}" type="slidenum">
              <a:rPr lang="es-CL" sz="1400">
                <a:latin typeface="Times New Roman"/>
              </a:rPr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CL" sz="4400" dirty="0">
                <a:latin typeface="Arial"/>
              </a:rPr>
              <a:t>Taller de Proyecto</a:t>
            </a:r>
            <a:endParaRPr dirty="0"/>
          </a:p>
        </p:txBody>
      </p:sp>
      <p:sp>
        <p:nvSpPr>
          <p:cNvPr id="40" name="TextShape 2"/>
          <p:cNvSpPr txBox="1"/>
          <p:nvPr/>
        </p:nvSpPr>
        <p:spPr>
          <a:xfrm>
            <a:off x="143768" y="1769040"/>
            <a:ext cx="9793088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CL" sz="3600" dirty="0">
                <a:latin typeface="Arial"/>
              </a:rPr>
              <a:t>Diseño de un sistema de buses para </a:t>
            </a:r>
            <a:r>
              <a:rPr lang="es-CL" sz="3600" dirty="0" smtClean="0">
                <a:latin typeface="Arial"/>
              </a:rPr>
              <a:t>Santiago</a:t>
            </a:r>
          </a:p>
          <a:p>
            <a:pPr algn="ctr"/>
            <a:endParaRPr lang="es-CL" sz="3200" dirty="0">
              <a:latin typeface="Arial"/>
            </a:endParaRPr>
          </a:p>
          <a:p>
            <a:pPr algn="ctr"/>
            <a:endParaRPr lang="es-CL" sz="3200" dirty="0" smtClean="0">
              <a:latin typeface="Arial"/>
            </a:endParaRPr>
          </a:p>
          <a:p>
            <a:pPr algn="ctr"/>
            <a:r>
              <a:rPr lang="es-CL" sz="3200" dirty="0" smtClean="0">
                <a:latin typeface="Arial"/>
              </a:rPr>
              <a:t>Sergio Jara Díaz y Andrés </a:t>
            </a:r>
            <a:r>
              <a:rPr lang="es-CL" sz="3200" dirty="0" err="1" smtClean="0">
                <a:latin typeface="Arial"/>
              </a:rPr>
              <a:t>Fielbaum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CL" sz="4400">
                <a:latin typeface="Arial"/>
              </a:rPr>
              <a:t>El problema</a:t>
            </a:r>
            <a:endParaRPr/>
          </a:p>
        </p:txBody>
      </p:sp>
      <p:sp>
        <p:nvSpPr>
          <p:cNvPr id="42" name="TextShape 2"/>
          <p:cNvSpPr txBox="1"/>
          <p:nvPr/>
        </p:nvSpPr>
        <p:spPr>
          <a:xfrm>
            <a:off x="215776" y="1769040"/>
            <a:ext cx="9649072" cy="43840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s-CL" sz="3200" dirty="0" smtClean="0">
                <a:latin typeface="Arial"/>
              </a:rPr>
              <a:t>Viajes en TP en Santiago son conocidos; se necesita </a:t>
            </a:r>
            <a:r>
              <a:rPr lang="es-CL" sz="3200" b="1" dirty="0">
                <a:latin typeface="Arial"/>
              </a:rPr>
              <a:t>diseñar</a:t>
            </a:r>
            <a:r>
              <a:rPr lang="es-CL" sz="3200" dirty="0">
                <a:latin typeface="Arial"/>
              </a:rPr>
              <a:t> un sistema de buses que los </a:t>
            </a:r>
            <a:r>
              <a:rPr lang="es-CL" sz="3200" dirty="0" smtClean="0">
                <a:latin typeface="Arial"/>
              </a:rPr>
              <a:t>sirva </a:t>
            </a:r>
            <a:r>
              <a:rPr lang="es-CL" sz="3200" dirty="0">
                <a:latin typeface="Arial"/>
              </a:rPr>
              <a:t>de manera óptima</a:t>
            </a:r>
            <a:r>
              <a:rPr lang="es-CL" sz="3200" dirty="0" smtClean="0">
                <a:latin typeface="Arial"/>
              </a:rPr>
              <a:t>.</a:t>
            </a:r>
          </a:p>
          <a:p>
            <a:pPr>
              <a:buSzPct val="45000"/>
              <a:buFont typeface="StarSymbol"/>
              <a:buChar char=""/>
            </a:pPr>
            <a:endParaRPr dirty="0"/>
          </a:p>
          <a:p>
            <a:pPr>
              <a:buSzPct val="45000"/>
              <a:buFont typeface="StarSymbol"/>
              <a:buChar char=""/>
            </a:pPr>
            <a:r>
              <a:rPr lang="es-CL" sz="3200" dirty="0">
                <a:latin typeface="Arial"/>
              </a:rPr>
              <a:t>Preguntas: </a:t>
            </a:r>
            <a:r>
              <a:rPr lang="es-CL" sz="3200" dirty="0" smtClean="0">
                <a:latin typeface="Arial"/>
              </a:rPr>
              <a:t>¿Qué necesitamos saber (datos)? ¿ Qué es diseño? ¿Qué </a:t>
            </a:r>
            <a:r>
              <a:rPr lang="es-CL" sz="3200" dirty="0">
                <a:latin typeface="Arial"/>
              </a:rPr>
              <a:t>significa </a:t>
            </a:r>
            <a:r>
              <a:rPr lang="es-CL" sz="3200" dirty="0">
                <a:latin typeface="Arial"/>
              </a:rPr>
              <a:t>ó</a:t>
            </a:r>
            <a:r>
              <a:rPr lang="es-CL" sz="3200" dirty="0" smtClean="0">
                <a:latin typeface="Arial"/>
              </a:rPr>
              <a:t>ptimo? ¿Cómo </a:t>
            </a:r>
            <a:r>
              <a:rPr lang="es-CL" sz="3200" dirty="0">
                <a:latin typeface="Arial"/>
              </a:rPr>
              <a:t>se calcula?</a:t>
            </a:r>
            <a:endParaRPr dirty="0"/>
          </a:p>
          <a:p>
            <a:pPr>
              <a:buSzPct val="45000"/>
              <a:buFont typeface="StarSymbol"/>
              <a:buChar char=""/>
            </a:pPr>
            <a:endParaRPr dirty="0"/>
          </a:p>
          <a:p>
            <a:pPr>
              <a:buSzPct val="45000"/>
              <a:buFont typeface="StarSymbol"/>
              <a:buChar char=""/>
            </a:pPr>
            <a:r>
              <a:rPr lang="es-CL" sz="3200" dirty="0" smtClean="0">
                <a:latin typeface="Arial"/>
              </a:rPr>
              <a:t>¿Cómo </a:t>
            </a:r>
            <a:r>
              <a:rPr lang="es-CL" sz="3200" dirty="0">
                <a:latin typeface="Arial"/>
              </a:rPr>
              <a:t>abordarían el problema ustedes?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CL" sz="4400" dirty="0" smtClean="0">
                <a:latin typeface="Arial"/>
              </a:rPr>
              <a:t>Los datos</a:t>
            </a:r>
            <a:endParaRPr dirty="0"/>
          </a:p>
        </p:txBody>
      </p:sp>
      <p:sp>
        <p:nvSpPr>
          <p:cNvPr id="44" name="TextShape 2"/>
          <p:cNvSpPr txBox="1"/>
          <p:nvPr/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s-CL" sz="3200" dirty="0">
                <a:latin typeface="Arial"/>
              </a:rPr>
              <a:t>Santiago zonificado en 6 </a:t>
            </a:r>
            <a:r>
              <a:rPr lang="es-CL" sz="3200" dirty="0" smtClean="0">
                <a:latin typeface="Arial"/>
              </a:rPr>
              <a:t>macro zonas</a:t>
            </a:r>
            <a:r>
              <a:rPr lang="es-CL" sz="3200" dirty="0">
                <a:latin typeface="Arial"/>
              </a:rPr>
              <a:t>: Norte, Oriente, Suroriente, Sur, Poniente, Centro</a:t>
            </a:r>
            <a:r>
              <a:rPr lang="es-CL" sz="3200" dirty="0" smtClean="0">
                <a:latin typeface="Arial"/>
              </a:rPr>
              <a:t>.</a:t>
            </a:r>
          </a:p>
          <a:p>
            <a:pPr>
              <a:buSzPct val="45000"/>
              <a:buFont typeface="StarSymbol"/>
              <a:buChar char=""/>
            </a:pPr>
            <a:endParaRPr lang="es-CL" sz="3200" dirty="0">
              <a:latin typeface="Arial"/>
            </a:endParaRPr>
          </a:p>
          <a:p>
            <a:pPr>
              <a:buSzPct val="45000"/>
              <a:buFont typeface="StarSymbol"/>
              <a:buChar char=""/>
            </a:pPr>
            <a:r>
              <a:rPr lang="es-CL" sz="3200" dirty="0">
                <a:latin typeface="Arial"/>
              </a:rPr>
              <a:t> </a:t>
            </a:r>
            <a:r>
              <a:rPr lang="es-CL" sz="3200" dirty="0" smtClean="0">
                <a:latin typeface="Arial"/>
              </a:rPr>
              <a:t>Red vial primaria</a:t>
            </a:r>
            <a:endParaRPr lang="es-CL" sz="3200" dirty="0" smtClean="0">
              <a:latin typeface="Arial"/>
            </a:endParaRPr>
          </a:p>
          <a:p>
            <a:pPr>
              <a:buSzPct val="45000"/>
              <a:buFont typeface="StarSymbol"/>
              <a:buChar char=""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000" y="107429"/>
            <a:ext cx="9071640" cy="734436"/>
          </a:xfrm>
        </p:spPr>
        <p:txBody>
          <a:bodyPr/>
          <a:lstStyle/>
          <a:p>
            <a:pPr algn="ctr"/>
            <a:r>
              <a:rPr lang="es-ES" sz="4400" dirty="0" smtClean="0">
                <a:latin typeface="+mj-lt"/>
              </a:rPr>
              <a:t>Zonificación y Red Vial</a:t>
            </a:r>
            <a:endParaRPr lang="es-ES" sz="4400" dirty="0">
              <a:latin typeface="+mj-lt"/>
            </a:endParaRP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1655936" y="971525"/>
            <a:ext cx="6768752" cy="6408712"/>
            <a:chOff x="624" y="7"/>
            <a:chExt cx="4512" cy="4304"/>
          </a:xfrm>
        </p:grpSpPr>
        <p:pic>
          <p:nvPicPr>
            <p:cNvPr id="5" name="Picture 2" descr="C:\ANTONIO\PERSONAL\Clases U\SD20A 2002 sem2\Zonas y red via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7"/>
              <a:ext cx="4512" cy="43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2544" y="1766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01</a:t>
              </a:r>
              <a:endParaRPr lang="es-ES" sz="1000" b="1"/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2712" y="1744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02</a:t>
              </a:r>
              <a:endParaRPr lang="es-ES" sz="1000" b="1"/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2832" y="1808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03</a:t>
              </a:r>
              <a:endParaRPr lang="es-ES" sz="1000" b="1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2720" y="1864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04</a:t>
              </a:r>
              <a:endParaRPr lang="es-ES" sz="1000" b="1"/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576" y="1920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05</a:t>
              </a:r>
              <a:endParaRPr lang="es-ES" sz="1000" b="1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224" y="1440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06</a:t>
              </a:r>
              <a:endParaRPr lang="es-ES" sz="1000" b="1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3264" y="1864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07</a:t>
              </a:r>
              <a:endParaRPr lang="es-ES" sz="1000" b="1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3208" y="2704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08</a:t>
              </a:r>
              <a:endParaRPr lang="es-ES" sz="1000" b="1"/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2920" y="2992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09</a:t>
              </a:r>
              <a:endParaRPr lang="es-ES" sz="1000" b="1"/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464" y="2928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10</a:t>
              </a:r>
              <a:endParaRPr lang="es-ES" sz="1000" b="1"/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1672" y="2392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11</a:t>
              </a:r>
              <a:endParaRPr lang="es-ES" sz="1000" b="1"/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1400" y="1912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12</a:t>
              </a:r>
              <a:endParaRPr lang="es-ES" sz="1000" b="1"/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2184" y="1112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13</a:t>
              </a:r>
              <a:endParaRPr lang="es-ES" sz="1000" b="1"/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2752" y="1232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14</a:t>
              </a:r>
              <a:endParaRPr lang="es-ES" sz="1000" b="1"/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2888" y="2000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15</a:t>
              </a:r>
              <a:endParaRPr lang="es-ES" sz="1000" b="1"/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3424" y="1504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16</a:t>
              </a:r>
              <a:endParaRPr lang="es-ES" sz="1000" b="1"/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3616" y="1952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17</a:t>
              </a:r>
              <a:endParaRPr lang="es-ES" sz="1000" b="1"/>
            </a:p>
          </p:txBody>
        </p:sp>
        <p:sp>
          <p:nvSpPr>
            <p:cNvPr id="23" name="Text Box 20"/>
            <p:cNvSpPr txBox="1">
              <a:spLocks noChangeArrowheads="1"/>
            </p:cNvSpPr>
            <p:nvPr/>
          </p:nvSpPr>
          <p:spPr bwMode="auto">
            <a:xfrm>
              <a:off x="3240" y="3240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18</a:t>
              </a:r>
              <a:endParaRPr lang="es-ES" sz="1000" b="1"/>
            </a:p>
          </p:txBody>
        </p:sp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2808" y="3272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19</a:t>
              </a:r>
              <a:endParaRPr lang="es-ES" sz="1000" b="1"/>
            </a:p>
          </p:txBody>
        </p:sp>
        <p:sp>
          <p:nvSpPr>
            <p:cNvPr id="25" name="Text Box 22"/>
            <p:cNvSpPr txBox="1">
              <a:spLocks noChangeArrowheads="1"/>
            </p:cNvSpPr>
            <p:nvPr/>
          </p:nvSpPr>
          <p:spPr bwMode="auto">
            <a:xfrm>
              <a:off x="2544" y="3264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20</a:t>
              </a:r>
              <a:endParaRPr lang="es-ES" sz="1000" b="1"/>
            </a:p>
          </p:txBody>
        </p:sp>
        <p:sp>
          <p:nvSpPr>
            <p:cNvPr id="26" name="Text Box 23"/>
            <p:cNvSpPr txBox="1">
              <a:spLocks noChangeArrowheads="1"/>
            </p:cNvSpPr>
            <p:nvPr/>
          </p:nvSpPr>
          <p:spPr bwMode="auto">
            <a:xfrm>
              <a:off x="1784" y="2672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21</a:t>
              </a:r>
              <a:endParaRPr lang="es-ES" sz="1000" b="1"/>
            </a:p>
          </p:txBody>
        </p:sp>
        <p:sp>
          <p:nvSpPr>
            <p:cNvPr id="27" name="Text Box 24"/>
            <p:cNvSpPr txBox="1">
              <a:spLocks noChangeArrowheads="1"/>
            </p:cNvSpPr>
            <p:nvPr/>
          </p:nvSpPr>
          <p:spPr bwMode="auto">
            <a:xfrm>
              <a:off x="1832" y="1976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22</a:t>
              </a:r>
              <a:endParaRPr lang="es-ES" sz="1000" b="1"/>
            </a:p>
          </p:txBody>
        </p:sp>
        <p:sp>
          <p:nvSpPr>
            <p:cNvPr id="28" name="Text Box 25"/>
            <p:cNvSpPr txBox="1">
              <a:spLocks noChangeArrowheads="1"/>
            </p:cNvSpPr>
            <p:nvPr/>
          </p:nvSpPr>
          <p:spPr bwMode="auto">
            <a:xfrm>
              <a:off x="2680" y="952"/>
              <a:ext cx="33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1000" b="1"/>
                <a:t>23</a:t>
              </a:r>
              <a:endParaRPr lang="es-ES" sz="1000" b="1"/>
            </a:p>
          </p:txBody>
        </p:sp>
      </p:grpSp>
    </p:spTree>
    <p:extLst>
      <p:ext uri="{BB962C8B-B14F-4D97-AF65-F5344CB8AC3E}">
        <p14:creationId xmlns:p14="http://schemas.microsoft.com/office/powerpoint/2010/main" val="116701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287784" y="301320"/>
            <a:ext cx="9505056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CL" sz="4400" dirty="0">
                <a:latin typeface="Arial"/>
              </a:rPr>
              <a:t>Métodos para </a:t>
            </a:r>
            <a:r>
              <a:rPr lang="es-CL" sz="4400" dirty="0" smtClean="0">
                <a:latin typeface="Arial"/>
              </a:rPr>
              <a:t>obtener una </a:t>
            </a:r>
            <a:r>
              <a:rPr lang="es-CL" sz="4400" dirty="0">
                <a:latin typeface="Arial"/>
              </a:rPr>
              <a:t>matriz O-D</a:t>
            </a:r>
            <a:endParaRPr dirty="0"/>
          </a:p>
        </p:txBody>
      </p:sp>
      <p:sp>
        <p:nvSpPr>
          <p:cNvPr id="46" name="TextShape 2"/>
          <p:cNvSpPr txBox="1"/>
          <p:nvPr/>
        </p:nvSpPr>
        <p:spPr>
          <a:xfrm>
            <a:off x="215777" y="1769039"/>
            <a:ext cx="9864848" cy="5539189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s-CL" sz="3200" dirty="0"/>
              <a:t>Cuántos viajes van de cada zona a cada zona durante la punta mañana.</a:t>
            </a:r>
          </a:p>
          <a:p>
            <a:pPr>
              <a:buSzPct val="45000"/>
              <a:buFont typeface="StarSymbol"/>
              <a:buChar char=""/>
            </a:pPr>
            <a:endParaRPr lang="es-CL" sz="3200" dirty="0"/>
          </a:p>
          <a:p>
            <a:pPr>
              <a:buSzPct val="45000"/>
              <a:buFont typeface="StarSymbol"/>
              <a:buChar char=""/>
            </a:pPr>
            <a:r>
              <a:rPr lang="es-CL" sz="3200" dirty="0"/>
              <a:t>¿Cómo se obtiene</a:t>
            </a:r>
            <a:r>
              <a:rPr lang="es-CL" sz="3200" dirty="0" smtClean="0"/>
              <a:t>?</a:t>
            </a:r>
            <a:endParaRPr lang="es-CL" sz="3200" dirty="0" smtClean="0">
              <a:latin typeface="Arial"/>
            </a:endParaRPr>
          </a:p>
          <a:p>
            <a:pPr lvl="1">
              <a:buSzPct val="45000"/>
              <a:buFont typeface="StarSymbol"/>
              <a:buChar char=""/>
            </a:pPr>
            <a:r>
              <a:rPr lang="es-CL" sz="3200" dirty="0" smtClean="0">
                <a:latin typeface="Arial"/>
              </a:rPr>
              <a:t>Calcular </a:t>
            </a:r>
            <a:r>
              <a:rPr lang="es-CL" sz="3200" dirty="0">
                <a:latin typeface="Arial"/>
              </a:rPr>
              <a:t>los </a:t>
            </a:r>
            <a:r>
              <a:rPr lang="es-CL" sz="3200" dirty="0" err="1">
                <a:latin typeface="Arial"/>
              </a:rPr>
              <a:t>Oi</a:t>
            </a:r>
            <a:r>
              <a:rPr lang="es-CL" sz="3200" dirty="0">
                <a:latin typeface="Arial"/>
              </a:rPr>
              <a:t> y Dj para cada origen y destino y luego métodos estadísticos</a:t>
            </a:r>
            <a:r>
              <a:rPr lang="es-CL" sz="3200" dirty="0" smtClean="0">
                <a:latin typeface="Arial"/>
              </a:rPr>
              <a:t>.</a:t>
            </a:r>
          </a:p>
          <a:p>
            <a:pPr>
              <a:buSzPct val="45000"/>
              <a:buFont typeface="StarSymbol"/>
              <a:buChar char=""/>
            </a:pPr>
            <a:endParaRPr dirty="0"/>
          </a:p>
          <a:p>
            <a:pPr lvl="1">
              <a:buSzPct val="45000"/>
              <a:buFont typeface="StarSymbol"/>
              <a:buChar char=""/>
            </a:pPr>
            <a:r>
              <a:rPr lang="es-CL" sz="3200" dirty="0">
                <a:latin typeface="Arial"/>
              </a:rPr>
              <a:t>Encuestas</a:t>
            </a:r>
            <a:r>
              <a:rPr lang="es-CL" sz="3200" dirty="0" smtClean="0">
                <a:latin typeface="Arial"/>
              </a:rPr>
              <a:t>.</a:t>
            </a:r>
          </a:p>
          <a:p>
            <a:pPr>
              <a:buSzPct val="45000"/>
              <a:buFont typeface="StarSymbol"/>
              <a:buChar char=""/>
            </a:pPr>
            <a:endParaRPr dirty="0"/>
          </a:p>
          <a:p>
            <a:pPr lvl="1">
              <a:buSzPct val="45000"/>
              <a:buFont typeface="StarSymbol"/>
              <a:buChar char=""/>
            </a:pPr>
            <a:r>
              <a:rPr lang="es-CL" sz="3200" dirty="0">
                <a:latin typeface="Arial"/>
              </a:rPr>
              <a:t>Métodos usando la tecnología: BIP y </a:t>
            </a:r>
            <a:r>
              <a:rPr lang="es-CL" sz="3200" dirty="0" err="1">
                <a:latin typeface="Arial"/>
              </a:rPr>
              <a:t>smartphones</a:t>
            </a:r>
            <a:r>
              <a:rPr lang="es-CL" sz="3200" dirty="0">
                <a:latin typeface="Arial"/>
              </a:rPr>
              <a:t>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215776" y="35421"/>
            <a:ext cx="9721080" cy="958237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CL" sz="4400" dirty="0" smtClean="0">
                <a:latin typeface="Arial"/>
              </a:rPr>
              <a:t>EOD </a:t>
            </a:r>
            <a:r>
              <a:rPr lang="es-CL" sz="4400" dirty="0">
                <a:latin typeface="Arial"/>
              </a:rPr>
              <a:t>2012: </a:t>
            </a:r>
            <a:r>
              <a:rPr lang="es-CL" sz="4400" dirty="0" smtClean="0">
                <a:latin typeface="Arial"/>
              </a:rPr>
              <a:t>Principales </a:t>
            </a:r>
            <a:r>
              <a:rPr lang="es-CL" sz="4400" dirty="0">
                <a:latin typeface="Arial"/>
              </a:rPr>
              <a:t>resultados</a:t>
            </a:r>
            <a:endParaRPr dirty="0"/>
          </a:p>
        </p:txBody>
      </p:sp>
      <p:sp>
        <p:nvSpPr>
          <p:cNvPr id="50" name="TextShape 2"/>
          <p:cNvSpPr txBox="1"/>
          <p:nvPr/>
        </p:nvSpPr>
        <p:spPr>
          <a:xfrm>
            <a:off x="431800" y="971525"/>
            <a:ext cx="9071640" cy="658815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s-CL" sz="2600" dirty="0">
                <a:latin typeface="Arial"/>
              </a:rPr>
              <a:t>7 millones de viajes no motorizados diarios, 11 millones </a:t>
            </a:r>
            <a:r>
              <a:rPr lang="es-CL" sz="2600" dirty="0" smtClean="0">
                <a:latin typeface="Arial"/>
              </a:rPr>
              <a:t>motorizados</a:t>
            </a:r>
          </a:p>
          <a:p>
            <a:pPr>
              <a:buSzPct val="45000"/>
              <a:buFont typeface="StarSymbol"/>
              <a:buChar char=""/>
            </a:pPr>
            <a:endParaRPr sz="2600" dirty="0"/>
          </a:p>
          <a:p>
            <a:pPr>
              <a:buSzPct val="45000"/>
              <a:buFont typeface="StarSymbol"/>
              <a:buChar char=""/>
            </a:pPr>
            <a:r>
              <a:rPr lang="es-CL" sz="2600" dirty="0">
                <a:latin typeface="Arial"/>
              </a:rPr>
              <a:t>6 millones de viajes por motivos laborales, 4 por motivos de estudios, 8 por otros motivos</a:t>
            </a:r>
            <a:r>
              <a:rPr lang="es-CL" sz="2600" dirty="0" smtClean="0">
                <a:latin typeface="Arial"/>
              </a:rPr>
              <a:t>.</a:t>
            </a:r>
          </a:p>
          <a:p>
            <a:pPr>
              <a:buSzPct val="45000"/>
              <a:buFont typeface="StarSymbol"/>
              <a:buChar char=""/>
            </a:pPr>
            <a:endParaRPr sz="2600" dirty="0"/>
          </a:p>
          <a:p>
            <a:pPr>
              <a:buSzPct val="45000"/>
              <a:buFont typeface="StarSymbol"/>
              <a:buChar char=""/>
            </a:pPr>
            <a:r>
              <a:rPr lang="es-CL" sz="2600" dirty="0">
                <a:latin typeface="Arial"/>
              </a:rPr>
              <a:t>Horario punta mañana: 6-9 am, aunque 7:30-9 es la mayor concentración -y la que trabajaremos en este curso-</a:t>
            </a:r>
            <a:r>
              <a:rPr lang="es-CL" sz="2600" dirty="0" smtClean="0">
                <a:latin typeface="Arial"/>
              </a:rPr>
              <a:t>.</a:t>
            </a:r>
          </a:p>
          <a:p>
            <a:pPr>
              <a:buSzPct val="45000"/>
              <a:buFont typeface="StarSymbol"/>
              <a:buChar char=""/>
            </a:pPr>
            <a:endParaRPr lang="es-CL" sz="2600" dirty="0" smtClean="0">
              <a:latin typeface="Arial"/>
            </a:endParaRPr>
          </a:p>
          <a:p>
            <a:pPr>
              <a:buSzPct val="45000"/>
              <a:buFont typeface="StarSymbol"/>
              <a:buChar char=""/>
            </a:pPr>
            <a:r>
              <a:rPr lang="es-CL" sz="2600" dirty="0"/>
              <a:t>Partición modal: 26% automóvil, 24% BIP, Caminata 35%, Taxi 5%, Bicicleta 4%, Otros 6%.</a:t>
            </a:r>
          </a:p>
          <a:p>
            <a:pPr>
              <a:buSzPct val="45000"/>
              <a:buFont typeface="StarSymbol"/>
              <a:buChar char=""/>
            </a:pPr>
            <a:endParaRPr lang="es-CL" sz="2600" dirty="0"/>
          </a:p>
          <a:p>
            <a:pPr>
              <a:buSzPct val="45000"/>
              <a:buFont typeface="StarSymbol"/>
              <a:buChar char=""/>
            </a:pPr>
            <a:r>
              <a:rPr lang="es-CL" sz="2600" dirty="0"/>
              <a:t>El 78% de los viajes que usan BIP utilizan el modo bus.</a:t>
            </a:r>
          </a:p>
          <a:p>
            <a:pPr>
              <a:buSzPct val="45000"/>
              <a:buFont typeface="StarSymbol"/>
              <a:buChar char=""/>
            </a:pPr>
            <a:endParaRPr lang="es-CL" sz="2600" dirty="0"/>
          </a:p>
          <a:p>
            <a:pPr>
              <a:buSzPct val="45000"/>
              <a:buFont typeface="StarSymbol"/>
              <a:buChar char=""/>
            </a:pPr>
            <a:r>
              <a:rPr lang="es-CL" sz="2600" dirty="0"/>
              <a:t>¿Principales factores para la partición modal? A nivel macro y por familia</a:t>
            </a:r>
            <a:r>
              <a:rPr lang="es-CL" sz="2600" dirty="0" smtClean="0"/>
              <a:t>.</a:t>
            </a:r>
            <a:endParaRPr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504000" y="301320"/>
            <a:ext cx="9071640" cy="1467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CL" sz="4400" dirty="0">
                <a:latin typeface="Arial"/>
              </a:rPr>
              <a:t>Nuestra matriz </a:t>
            </a:r>
            <a:r>
              <a:rPr lang="es-CL" sz="4400" dirty="0" smtClean="0">
                <a:latin typeface="Arial"/>
              </a:rPr>
              <a:t>O-D </a:t>
            </a:r>
          </a:p>
          <a:p>
            <a:pPr algn="ctr"/>
            <a:r>
              <a:rPr lang="es-CL" sz="2400" dirty="0" smtClean="0">
                <a:latin typeface="Arial"/>
              </a:rPr>
              <a:t>(miles de viajes TP punta mañana)</a:t>
            </a:r>
            <a:endParaRPr sz="2400" dirty="0"/>
          </a:p>
        </p:txBody>
      </p:sp>
      <p:sp>
        <p:nvSpPr>
          <p:cNvPr id="54" name="TextShape 2"/>
          <p:cNvSpPr txBox="1"/>
          <p:nvPr/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graphicFrame>
        <p:nvGraphicFramePr>
          <p:cNvPr id="55" name="Table 3"/>
          <p:cNvGraphicFramePr/>
          <p:nvPr>
            <p:extLst>
              <p:ext uri="{D42A27DB-BD31-4B8C-83A1-F6EECF244321}">
                <p14:modId xmlns:p14="http://schemas.microsoft.com/office/powerpoint/2010/main" val="2004687362"/>
              </p:ext>
            </p:extLst>
          </p:nvPr>
        </p:nvGraphicFramePr>
        <p:xfrm>
          <a:off x="359280" y="2163760"/>
          <a:ext cx="9180360" cy="4712421"/>
        </p:xfrm>
        <a:graphic>
          <a:graphicData uri="http://schemas.openxmlformats.org/drawingml/2006/table">
            <a:tbl>
              <a:tblPr/>
              <a:tblGrid>
                <a:gridCol w="1294920"/>
                <a:gridCol w="1265040"/>
                <a:gridCol w="1155240"/>
                <a:gridCol w="1062000"/>
                <a:gridCol w="928800"/>
                <a:gridCol w="951120"/>
                <a:gridCol w="1461600"/>
                <a:gridCol w="1061640"/>
              </a:tblGrid>
              <a:tr h="951501">
                <a:tc>
                  <a:txBody>
                    <a:bodyPr/>
                    <a:lstStyle/>
                    <a:p>
                      <a:r>
                        <a:rPr lang="es-ES" sz="2800" dirty="0" smtClean="0"/>
                        <a:t>O\D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>
                          <a:latin typeface="Arial"/>
                        </a:rPr>
                        <a:t>Norte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Poniente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Oriente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Centro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Sur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Suroriente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Total</a:t>
                      </a:r>
                      <a:endParaRPr/>
                    </a:p>
                  </a:txBody>
                  <a:tcPr/>
                </a:tc>
              </a:tr>
              <a:tr h="605880"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Norte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54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110</a:t>
                      </a:r>
                      <a:endParaRPr/>
                    </a:p>
                  </a:txBody>
                  <a:tcPr/>
                </a:tc>
              </a:tr>
              <a:tr h="605880"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Poniente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65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34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51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170</a:t>
                      </a:r>
                      <a:endParaRPr/>
                    </a:p>
                  </a:txBody>
                  <a:tcPr/>
                </a:tc>
              </a:tr>
              <a:tr h="349920"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Oriente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48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93</a:t>
                      </a:r>
                      <a:endParaRPr/>
                    </a:p>
                  </a:txBody>
                  <a:tcPr/>
                </a:tc>
              </a:tr>
              <a:tr h="349920"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Centro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38</a:t>
                      </a:r>
                      <a:endParaRPr/>
                    </a:p>
                  </a:txBody>
                  <a:tcPr/>
                </a:tc>
              </a:tr>
              <a:tr h="605880"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Sur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62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137</a:t>
                      </a:r>
                      <a:endParaRPr/>
                    </a:p>
                  </a:txBody>
                  <a:tcPr/>
                </a:tc>
              </a:tr>
              <a:tr h="605880"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Suroriente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47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30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63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161</a:t>
                      </a:r>
                      <a:endParaRPr/>
                    </a:p>
                  </a:txBody>
                  <a:tcPr/>
                </a:tc>
              </a:tr>
              <a:tr h="605880"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Total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87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90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188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166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87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dirty="0">
                          <a:latin typeface="Arial"/>
                        </a:rPr>
                        <a:t>91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dirty="0">
                          <a:latin typeface="Arial"/>
                        </a:rPr>
                        <a:t>709</a:t>
                      </a:r>
                      <a:endParaRPr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CL" sz="4400">
                <a:latin typeface="Arial"/>
              </a:rPr>
              <a:t>Despreciamos viajes intrazonales...</a:t>
            </a:r>
            <a:endParaRPr/>
          </a:p>
        </p:txBody>
      </p:sp>
      <p:sp>
        <p:nvSpPr>
          <p:cNvPr id="57" name="TextShape 2"/>
          <p:cNvSpPr txBox="1"/>
          <p:nvPr/>
        </p:nvSpPr>
        <p:spPr>
          <a:xfrm>
            <a:off x="504000" y="1769040"/>
            <a:ext cx="907164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graphicFrame>
        <p:nvGraphicFramePr>
          <p:cNvPr id="58" name="Table 3"/>
          <p:cNvGraphicFramePr/>
          <p:nvPr>
            <p:extLst>
              <p:ext uri="{D42A27DB-BD31-4B8C-83A1-F6EECF244321}">
                <p14:modId xmlns:p14="http://schemas.microsoft.com/office/powerpoint/2010/main" val="2857551949"/>
              </p:ext>
            </p:extLst>
          </p:nvPr>
        </p:nvGraphicFramePr>
        <p:xfrm>
          <a:off x="360000" y="1684800"/>
          <a:ext cx="8555760" cy="5680800"/>
        </p:xfrm>
        <a:graphic>
          <a:graphicData uri="http://schemas.openxmlformats.org/drawingml/2006/table">
            <a:tbl>
              <a:tblPr/>
              <a:tblGrid>
                <a:gridCol w="1248120"/>
                <a:gridCol w="911912"/>
                <a:gridCol w="1180408"/>
                <a:gridCol w="937080"/>
                <a:gridCol w="983520"/>
                <a:gridCol w="700200"/>
                <a:gridCol w="1642320"/>
                <a:gridCol w="952200"/>
              </a:tblGrid>
              <a:tr h="936720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800" dirty="0" smtClean="0"/>
                        <a:t>O\D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Norte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Poniente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Oriente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Centro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Sur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Suroriente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Total</a:t>
                      </a:r>
                      <a:endParaRPr/>
                    </a:p>
                  </a:txBody>
                  <a:tcPr/>
                </a:tc>
              </a:tr>
              <a:tr h="540720"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Norte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56</a:t>
                      </a:r>
                      <a:endParaRPr/>
                    </a:p>
                  </a:txBody>
                  <a:tcPr/>
                </a:tc>
              </a:tr>
              <a:tr h="936720"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Poniente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34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51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105</a:t>
                      </a:r>
                      <a:endParaRPr/>
                    </a:p>
                  </a:txBody>
                  <a:tcPr/>
                </a:tc>
              </a:tr>
              <a:tr h="540720"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Oriente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45</a:t>
                      </a:r>
                      <a:endParaRPr/>
                    </a:p>
                  </a:txBody>
                  <a:tcPr/>
                </a:tc>
              </a:tr>
              <a:tr h="540720"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Centro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27</a:t>
                      </a:r>
                      <a:endParaRPr/>
                    </a:p>
                  </a:txBody>
                  <a:tcPr/>
                </a:tc>
              </a:tr>
              <a:tr h="540720"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Sur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75</a:t>
                      </a:r>
                      <a:endParaRPr/>
                    </a:p>
                  </a:txBody>
                  <a:tcPr/>
                </a:tc>
              </a:tr>
              <a:tr h="1102320"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Suroriente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47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30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98</a:t>
                      </a:r>
                      <a:endParaRPr/>
                    </a:p>
                  </a:txBody>
                  <a:tcPr/>
                </a:tc>
              </a:tr>
              <a:tr h="542160">
                <a:tc>
                  <a:txBody>
                    <a:bodyPr/>
                    <a:lstStyle/>
                    <a:p>
                      <a:r>
                        <a:rPr lang="es-CL">
                          <a:latin typeface="Arial"/>
                        </a:rPr>
                        <a:t>Total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33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140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155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>
                          <a:latin typeface="Arial"/>
                        </a:rPr>
                        <a:t>28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dirty="0">
                          <a:latin typeface="Arial"/>
                        </a:rPr>
                        <a:t>406</a:t>
                      </a:r>
                      <a:endParaRPr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427</Words>
  <Application>Microsoft Office PowerPoint</Application>
  <PresentationFormat>Personalizado</PresentationFormat>
  <Paragraphs>191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DejaVu Sans</vt:lpstr>
      <vt:lpstr>StarSymbol</vt:lpstr>
      <vt:lpstr>Times New Roman</vt:lpstr>
      <vt:lpstr>Office Theme</vt:lpstr>
      <vt:lpstr>Presentación de PowerPoint</vt:lpstr>
      <vt:lpstr>Presentación de PowerPoint</vt:lpstr>
      <vt:lpstr>Presentación de PowerPoint</vt:lpstr>
      <vt:lpstr>Zonificación y Red Vial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Andres</dc:creator>
  <cp:lastModifiedBy>Sergio</cp:lastModifiedBy>
  <cp:revision>6</cp:revision>
  <dcterms:modified xsi:type="dcterms:W3CDTF">2017-03-21T19:12:23Z</dcterms:modified>
</cp:coreProperties>
</file>