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1.bin" ContentType="audio/unknown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handoutMasterIdLst>
    <p:handoutMasterId r:id="rId54"/>
  </p:handoutMasterIdLst>
  <p:sldIdLst>
    <p:sldId id="359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69" r:id="rId13"/>
    <p:sldId id="340" r:id="rId14"/>
    <p:sldId id="370" r:id="rId15"/>
    <p:sldId id="341" r:id="rId16"/>
    <p:sldId id="342" r:id="rId17"/>
    <p:sldId id="343" r:id="rId18"/>
    <p:sldId id="366" r:id="rId19"/>
    <p:sldId id="344" r:id="rId20"/>
    <p:sldId id="368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67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7" r:id="rId46"/>
    <p:sldId id="388" r:id="rId47"/>
    <p:sldId id="389" r:id="rId48"/>
    <p:sldId id="390" r:id="rId49"/>
    <p:sldId id="391" r:id="rId50"/>
    <p:sldId id="392" r:id="rId51"/>
    <p:sldId id="393" r:id="rId52"/>
  </p:sldIdLst>
  <p:sldSz cx="9144000" cy="6858000" type="screen4x3"/>
  <p:notesSz cx="7315200" cy="96012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EB"/>
    <a:srgbClr val="FFFFCC"/>
    <a:srgbClr val="99CCFF"/>
    <a:srgbClr val="0033CC"/>
    <a:srgbClr val="000099"/>
    <a:srgbClr val="DDDDDD"/>
    <a:srgbClr val="C0C0C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"/>
              <a:t>Semestre 2009/1 Clase 11Semestre 2009-1 clase 10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6A86F9FC-A4D5-8845-9240-84094B436AC0}" type="datetime1">
              <a:rPr lang="es-CL"/>
              <a:pPr>
                <a:defRPr/>
              </a:pPr>
              <a:t>03-04-2017</a:t>
            </a:fld>
            <a:r>
              <a:rPr lang="es-CL"/>
              <a:t>13/05/2009</a:t>
            </a:r>
            <a:endParaRPr lang="es-E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s-CL"/>
              <a:t>EI1101 Introducción a la IngenieríaEI1101 Introducción a la Ingeniería I</a:t>
            </a:r>
            <a:endParaRPr lang="es-E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F387B018-F86D-1145-BC6A-8AB67ACDD9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64898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CL"/>
              <a:t>Semestre 2009/1 Clase 11Semestre 2009-1 clase 10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911353F6-582E-6B4B-B099-C3C160A9E96D}" type="datetime1">
              <a:rPr lang="es-CL"/>
              <a:pPr>
                <a:defRPr/>
              </a:pPr>
              <a:t>03-04-2017</a:t>
            </a:fld>
            <a:r>
              <a:rPr lang="es-CL"/>
              <a:t>13/05/2009</a:t>
            </a:r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s-C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s-CL"/>
              <a:t>EI1101 Introducción a la IngenieríaEI1101 Introducción a la Ingeniería I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553715E1-7E8D-CB44-9025-4AD66D165D6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415153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1D27DC-2C2D-FB49-BE9A-C587311A7A55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52382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86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63A47A-3508-254B-8C22-BFABAB2E5ED8}" type="slidenum">
              <a:rPr lang="es-ES" sz="1200"/>
              <a:pPr/>
              <a:t>37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3828931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65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06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EDB515-8601-9640-82B6-2ADB8BFB70B2}" type="slidenum">
              <a:rPr lang="es-ES" sz="1200"/>
              <a:pPr/>
              <a:t>38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2311450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27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E67A91-04C9-B744-9808-3986DBFC2A23}" type="slidenum">
              <a:rPr lang="es-ES" sz="1200"/>
              <a:pPr/>
              <a:t>39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3991182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75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47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6EAFF8-E163-2F4E-8653-738FAD7CC690}" type="slidenum">
              <a:rPr lang="es-ES" sz="1200"/>
              <a:pPr/>
              <a:t>40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2220791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680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C0CFC0-2006-8F47-AEDB-87FD836311C6}" type="slidenum">
              <a:rPr lang="es-ES" sz="1200"/>
              <a:pPr/>
              <a:t>41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4048957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88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095E39-A1DD-5545-BB68-27584F1C058C}" type="slidenum">
              <a:rPr lang="es-ES" sz="1200"/>
              <a:pPr/>
              <a:t>42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3690320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08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46C1A3-9A0C-2E4C-AC60-A4EF12F60885}" type="slidenum">
              <a:rPr lang="es-ES" sz="1200"/>
              <a:pPr/>
              <a:t>43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2800558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29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7D097C-4C6A-4849-971C-7B60E8DE74E6}" type="slidenum">
              <a:rPr lang="es-ES" sz="1200"/>
              <a:pPr/>
              <a:t>44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248907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70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430F4F-5314-9E49-B2B2-3142D365AE0F}" type="slidenum">
              <a:rPr lang="es-ES" sz="1200"/>
              <a:pPr/>
              <a:t>45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1983904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909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90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4349D1-A1D8-EE43-A497-F692E8A6CCA7}" type="slidenum">
              <a:rPr lang="es-ES" sz="1200"/>
              <a:pPr/>
              <a:t>46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239811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AA6D85-5134-3E45-A6BD-EF656CD0A7AF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3229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8FAD27-6923-E146-BA42-CBC31EC92851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2411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D8B907-6784-B14E-9A4A-E9F2F82D19C5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00762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029E16-D716-5C41-BD68-C1593FEE4C45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69344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153A7E-EA62-D04A-BF68-3CB89DE2DD00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72658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14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C238CD-A077-A544-8082-E040FC5EF1DF}" type="slidenum">
              <a:rPr lang="es-ES" sz="1200"/>
              <a:pPr/>
              <a:t>33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2544453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34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190D62-9F61-E145-AAD9-86CB0CE3AD77}" type="slidenum">
              <a:rPr lang="es-ES" sz="1200"/>
              <a:pPr/>
              <a:t>34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231448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553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7D0454-DAAB-D14D-BE21-9B922F44E61A}" type="slidenum">
              <a:rPr lang="es-ES" sz="1200"/>
              <a:pPr/>
              <a:t>35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178562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FA8A8-5B46-184C-A663-5F8364259B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86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95145-86CC-0C4E-9C27-672C02CE5E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14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EB86-5D8B-ED43-B83F-746E2F2483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9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CE9ED-EE61-DE46-A16E-1AB79728C4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89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1FD91-E6CB-AA42-9087-9C45BC7E5C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64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2D8B-636E-9547-A20A-E196E47F65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57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4E8F9-2813-BD41-AC37-4F9B0E5E8E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28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5ECDA-E1B6-4D44-A0DD-148EBA03DA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41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494F8-61AF-2E4F-947F-DFB2350B59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96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E7DFA-2DC0-0546-82EC-4A9FEBEF94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36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D8E2-594E-5D41-B76F-D3B8AF0B55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8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C5DECD2B-77F2-8647-B3AE-5FB81EACFF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 b="1">
                <a:solidFill>
                  <a:srgbClr val="92D050"/>
                </a:solidFill>
                <a:latin typeface="Arial" charset="0"/>
              </a:rPr>
              <a:t>Presentaciones Orales</a:t>
            </a:r>
            <a:r>
              <a:rPr lang="es-ES_tradnl" sz="2400" b="1">
                <a:solidFill>
                  <a:srgbClr val="92D050"/>
                </a:solidFill>
                <a:latin typeface="Arial" charset="0"/>
              </a:rPr>
              <a:t/>
            </a:r>
            <a:br>
              <a:rPr lang="es-ES_tradnl" sz="2400" b="1">
                <a:solidFill>
                  <a:srgbClr val="92D050"/>
                </a:solidFill>
                <a:latin typeface="Arial" charset="0"/>
              </a:rPr>
            </a:br>
            <a:r>
              <a:rPr lang="es-ES_tradnl" sz="2400">
                <a:solidFill>
                  <a:srgbClr val="92D050"/>
                </a:solidFill>
                <a:latin typeface="Arial" charset="0"/>
              </a:rPr>
              <a:t>EI 1101-Introducción a la Ingeniería</a:t>
            </a:r>
            <a:br>
              <a:rPr lang="es-ES_tradnl" sz="2400">
                <a:solidFill>
                  <a:srgbClr val="92D050"/>
                </a:solidFill>
                <a:latin typeface="Arial" charset="0"/>
              </a:rPr>
            </a:br>
            <a:r>
              <a:rPr lang="es-ES_tradnl" sz="2400">
                <a:solidFill>
                  <a:srgbClr val="92D050"/>
                </a:solidFill>
                <a:latin typeface="Arial" charset="0"/>
              </a:rPr>
              <a:t/>
            </a:r>
            <a:br>
              <a:rPr lang="es-ES_tradnl" sz="2400">
                <a:solidFill>
                  <a:srgbClr val="92D050"/>
                </a:solidFill>
                <a:latin typeface="Arial" charset="0"/>
              </a:rPr>
            </a:br>
            <a:endParaRPr lang="es-ES_tradnl" sz="2400"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s-ES_tradnl" sz="1600" dirty="0">
                <a:solidFill>
                  <a:srgbClr val="C00000"/>
                </a:solidFill>
                <a:latin typeface="Arial" charset="0"/>
              </a:rPr>
              <a:t>Unidad Calidad de Vida del Estudiante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s-C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57238" y="1219200"/>
            <a:ext cx="8234362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s-ES_tradnl" sz="2800">
                <a:solidFill>
                  <a:srgbClr val="C90000"/>
                </a:solidFill>
                <a:latin typeface="Arial Narrow" charset="0"/>
              </a:rPr>
              <a:t> </a:t>
            </a:r>
            <a:r>
              <a:rPr lang="es-ES_tradnl" sz="2000" b="1">
                <a:solidFill>
                  <a:srgbClr val="C90000"/>
                </a:solidFill>
              </a:rPr>
              <a:t>ESCUCHA ACTIVA</a:t>
            </a:r>
            <a:r>
              <a:rPr lang="es-ES_tradnl" sz="2000">
                <a:solidFill>
                  <a:srgbClr val="C90000"/>
                </a:solidFill>
              </a:rPr>
              <a:t> </a:t>
            </a:r>
          </a:p>
          <a:p>
            <a:pPr>
              <a:lnSpc>
                <a:spcPct val="70000"/>
              </a:lnSpc>
            </a:pPr>
            <a:endParaRPr lang="es-ES_tradnl" sz="1800"/>
          </a:p>
          <a:p>
            <a:pPr>
              <a:lnSpc>
                <a:spcPct val="70000"/>
              </a:lnSpc>
              <a:spcAft>
                <a:spcPts val="600"/>
              </a:spcAft>
              <a:buFontTx/>
              <a:buChar char="•"/>
            </a:pPr>
            <a:endParaRPr lang="es-ES_tradnl" sz="1800">
              <a:solidFill>
                <a:srgbClr val="606060"/>
              </a:solidFill>
            </a:endParaRPr>
          </a:p>
          <a:p>
            <a:pPr>
              <a:lnSpc>
                <a:spcPct val="70000"/>
              </a:lnSpc>
              <a:spcAft>
                <a:spcPts val="600"/>
              </a:spcAft>
              <a:buFontTx/>
              <a:buChar char="•"/>
            </a:pPr>
            <a:r>
              <a:rPr lang="es-ES_tradnl" sz="1800">
                <a:solidFill>
                  <a:srgbClr val="606060"/>
                </a:solidFill>
              </a:rPr>
              <a:t>Generalmente se piensa que escuchar es fácil, es natural.</a:t>
            </a:r>
          </a:p>
          <a:p>
            <a:pPr>
              <a:lnSpc>
                <a:spcPct val="70000"/>
              </a:lnSpc>
              <a:spcAft>
                <a:spcPts val="600"/>
              </a:spcAft>
              <a:buFontTx/>
              <a:buChar char="•"/>
            </a:pPr>
            <a:endParaRPr lang="es-ES_tradnl" sz="1800">
              <a:solidFill>
                <a:srgbClr val="606060"/>
              </a:solidFill>
            </a:endParaRPr>
          </a:p>
          <a:p>
            <a:pPr>
              <a:lnSpc>
                <a:spcPct val="70000"/>
              </a:lnSpc>
              <a:spcAft>
                <a:spcPts val="600"/>
              </a:spcAft>
              <a:buFontTx/>
              <a:buChar char="•"/>
            </a:pPr>
            <a:r>
              <a:rPr lang="es-ES_tradnl" sz="1800">
                <a:solidFill>
                  <a:srgbClr val="606060"/>
                </a:solidFill>
              </a:rPr>
              <a:t> Escuchar es lo que dirige todo el proceso de la comunicación.</a:t>
            </a:r>
          </a:p>
          <a:p>
            <a:pPr>
              <a:lnSpc>
                <a:spcPct val="70000"/>
              </a:lnSpc>
              <a:spcAft>
                <a:spcPts val="600"/>
              </a:spcAft>
              <a:buFontTx/>
              <a:buChar char="•"/>
            </a:pPr>
            <a:endParaRPr lang="es-ES_tradnl" sz="1800">
              <a:solidFill>
                <a:srgbClr val="606060"/>
              </a:solidFill>
            </a:endParaRPr>
          </a:p>
          <a:p>
            <a:pPr>
              <a:lnSpc>
                <a:spcPct val="70000"/>
              </a:lnSpc>
              <a:spcAft>
                <a:spcPts val="600"/>
              </a:spcAft>
              <a:buFontTx/>
              <a:buChar char="•"/>
            </a:pPr>
            <a:r>
              <a:rPr lang="es-ES_tradnl" sz="1800">
                <a:solidFill>
                  <a:srgbClr val="606060"/>
                </a:solidFill>
              </a:rPr>
              <a:t> Escuchar no es oír.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endParaRPr lang="es-ES_tradnl" sz="1800">
              <a:solidFill>
                <a:srgbClr val="606060"/>
              </a:solidFill>
            </a:endParaRPr>
          </a:p>
          <a:p>
            <a:pPr>
              <a:lnSpc>
                <a:spcPct val="70000"/>
              </a:lnSpc>
              <a:spcAft>
                <a:spcPts val="600"/>
              </a:spcAft>
              <a:buFontTx/>
              <a:buChar char="•"/>
            </a:pPr>
            <a:r>
              <a:rPr lang="es-ES_tradnl" sz="1800">
                <a:solidFill>
                  <a:srgbClr val="606060"/>
                </a:solidFill>
              </a:rPr>
              <a:t> Podemos escuchar los silencios, los gestos, las posturas, ya que le atribuimos un sentido. O sea, también escuchamos las acciones.</a:t>
            </a:r>
          </a:p>
          <a:p>
            <a:pPr>
              <a:lnSpc>
                <a:spcPct val="70000"/>
              </a:lnSpc>
              <a:spcAft>
                <a:spcPts val="600"/>
              </a:spcAft>
              <a:buFontTx/>
              <a:buChar char="•"/>
            </a:pPr>
            <a:endParaRPr lang="es-ES_tradnl" sz="1800">
              <a:solidFill>
                <a:srgbClr val="606060"/>
              </a:solidFill>
            </a:endParaRPr>
          </a:p>
          <a:p>
            <a:pPr>
              <a:lnSpc>
                <a:spcPct val="70000"/>
              </a:lnSpc>
              <a:spcAft>
                <a:spcPts val="600"/>
              </a:spcAft>
              <a:buFontTx/>
              <a:buChar char="•"/>
            </a:pPr>
            <a:r>
              <a:rPr lang="es-ES_tradnl" sz="1800">
                <a:solidFill>
                  <a:srgbClr val="606060"/>
                </a:solidFill>
              </a:rPr>
              <a:t> Escuchar es oír + interpretar.</a:t>
            </a:r>
          </a:p>
          <a:p>
            <a:pPr>
              <a:lnSpc>
                <a:spcPct val="70000"/>
              </a:lnSpc>
              <a:spcAft>
                <a:spcPts val="600"/>
              </a:spcAft>
              <a:buFontTx/>
              <a:buChar char="•"/>
            </a:pPr>
            <a:endParaRPr lang="es-ES_tradnl" sz="1800">
              <a:solidFill>
                <a:srgbClr val="606060"/>
              </a:solidFill>
            </a:endParaRPr>
          </a:p>
          <a:p>
            <a:pPr>
              <a:lnSpc>
                <a:spcPct val="70000"/>
              </a:lnSpc>
              <a:spcAft>
                <a:spcPts val="600"/>
              </a:spcAft>
              <a:buFontTx/>
              <a:buChar char="•"/>
            </a:pPr>
            <a:r>
              <a:rPr lang="es-ES_tradnl" sz="1800">
                <a:solidFill>
                  <a:srgbClr val="606060"/>
                </a:solidFill>
              </a:rPr>
              <a:t> Escuchamos de acuerdo a como somos.</a:t>
            </a:r>
          </a:p>
          <a:p>
            <a:pPr>
              <a:lnSpc>
                <a:spcPct val="70000"/>
              </a:lnSpc>
              <a:spcAft>
                <a:spcPts val="600"/>
              </a:spcAft>
              <a:buFontTx/>
              <a:buChar char="•"/>
            </a:pPr>
            <a:endParaRPr lang="es-ES_tradnl" sz="1800">
              <a:solidFill>
                <a:srgbClr val="606060"/>
              </a:solidFill>
            </a:endParaRPr>
          </a:p>
          <a:p>
            <a:pPr>
              <a:lnSpc>
                <a:spcPct val="70000"/>
              </a:lnSpc>
              <a:spcAft>
                <a:spcPts val="600"/>
              </a:spcAft>
              <a:buFontTx/>
              <a:buChar char="•"/>
            </a:pPr>
            <a:r>
              <a:rPr lang="es-ES_tradnl" sz="1800">
                <a:solidFill>
                  <a:srgbClr val="606060"/>
                </a:solidFill>
              </a:rPr>
              <a:t> Nuestro estado emocional tiñe lo que escuchamos.</a:t>
            </a:r>
          </a:p>
        </p:txBody>
      </p:sp>
      <p:sp>
        <p:nvSpPr>
          <p:cNvPr id="30722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comunicar: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6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6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0438"/>
            <a:ext cx="4343400" cy="944562"/>
          </a:xfrm>
          <a:noFill/>
        </p:spPr>
        <p:txBody>
          <a:bodyPr/>
          <a:lstStyle/>
          <a:p>
            <a:r>
              <a:rPr lang="es-ES_tradnl" sz="2000" b="1">
                <a:solidFill>
                  <a:srgbClr val="C90000"/>
                </a:solidFill>
                <a:latin typeface="Arial" charset="0"/>
                <a:cs typeface="Arial" charset="0"/>
              </a:rPr>
              <a:t>HABILIDADES SOCIALES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971550" y="1700213"/>
            <a:ext cx="72390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3200"/>
              </a:lnSpc>
              <a:spcAft>
                <a:spcPts val="2988"/>
              </a:spcAft>
            </a:pPr>
            <a:r>
              <a:rPr lang="es-ES_tradnl" sz="2400">
                <a:solidFill>
                  <a:srgbClr val="606060"/>
                </a:solidFill>
              </a:rPr>
              <a:t>Las habilidades sociales o interpersonales son un conjunto de conductas que permiten a la persona la adaptación al entorno y el logro de objetivos.</a:t>
            </a:r>
          </a:p>
          <a:p>
            <a:pPr eaLnBrk="1" hangingPunct="1">
              <a:lnSpc>
                <a:spcPts val="3200"/>
              </a:lnSpc>
              <a:spcAft>
                <a:spcPts val="2988"/>
              </a:spcAft>
            </a:pPr>
            <a:r>
              <a:rPr lang="es-ES_tradnl" sz="2400">
                <a:solidFill>
                  <a:srgbClr val="606060"/>
                </a:solidFill>
              </a:rPr>
              <a:t>Estas conductas se basan fundamentalmente en el dominio de las habilidades de comunicación y requieren de un buen autocontrol emocional por parte del individuo.</a:t>
            </a:r>
          </a:p>
          <a:p>
            <a:pPr eaLnBrk="1" hangingPunct="1">
              <a:lnSpc>
                <a:spcPct val="80000"/>
              </a:lnSpc>
              <a:spcAft>
                <a:spcPts val="2988"/>
              </a:spcAft>
            </a:pPr>
            <a:r>
              <a:rPr lang="es-ES_tradnl" sz="2400">
                <a:solidFill>
                  <a:srgbClr val="606060"/>
                </a:solidFill>
              </a:rPr>
              <a:t/>
            </a:r>
            <a:br>
              <a:rPr lang="es-ES_tradnl" sz="2400">
                <a:solidFill>
                  <a:srgbClr val="606060"/>
                </a:solidFill>
              </a:rPr>
            </a:br>
            <a:endParaRPr lang="es-ES_tradnl" sz="2400">
              <a:solidFill>
                <a:srgbClr val="606060"/>
              </a:solidFill>
            </a:endParaRPr>
          </a:p>
        </p:txBody>
      </p:sp>
      <p:sp>
        <p:nvSpPr>
          <p:cNvPr id="31747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comunicar: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0438"/>
            <a:ext cx="4343400" cy="944562"/>
          </a:xfrm>
          <a:noFill/>
        </p:spPr>
        <p:txBody>
          <a:bodyPr/>
          <a:lstStyle/>
          <a:p>
            <a:r>
              <a:rPr lang="es-ES_tradnl" sz="2000" b="1">
                <a:solidFill>
                  <a:srgbClr val="C90000"/>
                </a:solidFill>
                <a:latin typeface="Arial" charset="0"/>
                <a:cs typeface="Arial" charset="0"/>
              </a:rPr>
              <a:t>HABILIDADES SOCIALES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971550" y="1700213"/>
            <a:ext cx="7993063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3200"/>
              </a:lnSpc>
              <a:spcAft>
                <a:spcPts val="2988"/>
              </a:spcAft>
            </a:pPr>
            <a:r>
              <a:rPr lang="es-ES_tradnl" sz="2400">
                <a:solidFill>
                  <a:srgbClr val="606060"/>
                </a:solidFill>
              </a:rPr>
              <a:t>Son herramientas aprendidas en contextos sociales,  son parte de la formación del individuo desde su infancia hasta su muerte. </a:t>
            </a:r>
          </a:p>
          <a:p>
            <a:pPr eaLnBrk="1" hangingPunct="1">
              <a:lnSpc>
                <a:spcPts val="3200"/>
              </a:lnSpc>
              <a:spcAft>
                <a:spcPts val="2988"/>
              </a:spcAft>
            </a:pPr>
            <a:r>
              <a:rPr lang="es-ES_tradnl" sz="2400">
                <a:solidFill>
                  <a:srgbClr val="606060"/>
                </a:solidFill>
              </a:rPr>
              <a:t>Las habilidades sociales se adquieren mediante </a:t>
            </a:r>
            <a:r>
              <a:rPr lang="es-ES_tradnl" sz="2400" b="1">
                <a:solidFill>
                  <a:srgbClr val="606060"/>
                </a:solidFill>
              </a:rPr>
              <a:t>reforzamiento positivo y directo de las habilidades</a:t>
            </a:r>
            <a:r>
              <a:rPr lang="es-ES_tradnl" sz="2400">
                <a:solidFill>
                  <a:srgbClr val="606060"/>
                </a:solidFill>
              </a:rPr>
              <a:t>. También se adquieren mediante </a:t>
            </a:r>
            <a:r>
              <a:rPr lang="es-ES_tradnl" sz="2400" b="1">
                <a:solidFill>
                  <a:srgbClr val="606060"/>
                </a:solidFill>
              </a:rPr>
              <a:t>aprendizaje vicario u observacional</a:t>
            </a:r>
            <a:r>
              <a:rPr lang="es-ES_tradnl" sz="2400">
                <a:solidFill>
                  <a:srgbClr val="606060"/>
                </a:solidFill>
              </a:rPr>
              <a:t>, mediante </a:t>
            </a:r>
            <a:r>
              <a:rPr lang="es-ES_tradnl" sz="2400" b="1">
                <a:solidFill>
                  <a:srgbClr val="606060"/>
                </a:solidFill>
              </a:rPr>
              <a:t>retroalimentación interpersonal</a:t>
            </a:r>
            <a:r>
              <a:rPr lang="es-ES_tradnl" sz="2400">
                <a:solidFill>
                  <a:srgbClr val="606060"/>
                </a:solidFill>
              </a:rPr>
              <a:t> y mediante el </a:t>
            </a:r>
            <a:r>
              <a:rPr lang="es-ES_tradnl" sz="2400" b="1">
                <a:solidFill>
                  <a:srgbClr val="606060"/>
                </a:solidFill>
              </a:rPr>
              <a:t>desarrollo de expectativas cognitivas</a:t>
            </a:r>
            <a:r>
              <a:rPr lang="es-ES_tradnl" sz="2400">
                <a:solidFill>
                  <a:srgbClr val="606060"/>
                </a:solidFill>
              </a:rPr>
              <a:t> respecto a las situaciones interpersonales.</a:t>
            </a:r>
            <a:br>
              <a:rPr lang="es-ES_tradnl" sz="2400">
                <a:solidFill>
                  <a:srgbClr val="606060"/>
                </a:solidFill>
              </a:rPr>
            </a:br>
            <a:endParaRPr lang="es-ES_tradnl" sz="2400">
              <a:solidFill>
                <a:srgbClr val="606060"/>
              </a:solidFill>
            </a:endParaRPr>
          </a:p>
        </p:txBody>
      </p:sp>
      <p:sp>
        <p:nvSpPr>
          <p:cNvPr id="32771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comunicar: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comunicar: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611188" y="1628775"/>
            <a:ext cx="7543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s-ES_tradnl" sz="2400" b="1">
                <a:solidFill>
                  <a:srgbClr val="606060"/>
                </a:solidFill>
              </a:rPr>
              <a:t>Habilidades elementales o primarias:</a:t>
            </a:r>
            <a:r>
              <a:rPr lang="es-ES_tradnl" sz="2400">
                <a:solidFill>
                  <a:srgbClr val="606060"/>
                </a:solidFill>
              </a:rPr>
              <a:t> </a:t>
            </a:r>
          </a:p>
          <a:p>
            <a:pPr eaLnBrk="1" hangingPunct="1">
              <a:spcAft>
                <a:spcPts val="600"/>
              </a:spcAft>
            </a:pPr>
            <a:endParaRPr lang="es-ES_tradnl" sz="2400">
              <a:solidFill>
                <a:srgbClr val="606060"/>
              </a:solidFill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Escuchar al otro. Trabajar la capacidad de comprender lo que me están comunicando 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Aprender a iniciar una conversación y a mantenerla 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Aprender a formular preguntas 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Saber dar las gracias 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Presentarse correctamente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Saber presentarnos a otros y presentar a los demás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4343400" cy="944563"/>
          </a:xfrm>
          <a:noFill/>
        </p:spPr>
        <p:txBody>
          <a:bodyPr/>
          <a:lstStyle/>
          <a:p>
            <a:r>
              <a:rPr lang="es-ES_tradnl" sz="2000" b="1">
                <a:solidFill>
                  <a:srgbClr val="C90000"/>
                </a:solidFill>
                <a:latin typeface="Arial" charset="0"/>
                <a:cs typeface="Arial" charset="0"/>
              </a:rPr>
              <a:t>HABILIDADES SOCIALES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comunicar: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611188" y="1700213"/>
            <a:ext cx="75438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s-ES_tradnl" sz="2400" b="1">
                <a:solidFill>
                  <a:srgbClr val="606060"/>
                </a:solidFill>
              </a:rPr>
              <a:t>Habilidades avanzadas o secundarias:</a:t>
            </a:r>
            <a:r>
              <a:rPr lang="es-ES_tradnl" sz="2400">
                <a:solidFill>
                  <a:srgbClr val="60606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endParaRPr lang="es-ES_tradnl" sz="2400">
              <a:solidFill>
                <a:srgbClr val="60606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Aprender a pedir ayuda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Capacitarnos para dar y seguir instrucciones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Saber pedir disculpas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Aprender a convencer a los demás, a ser persuasivo.</a:t>
            </a:r>
            <a:r>
              <a:rPr lang="es-ES_tradnl" sz="2400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3203" y="1052736"/>
            <a:ext cx="4343400" cy="944563"/>
          </a:xfrm>
          <a:noFill/>
        </p:spPr>
        <p:txBody>
          <a:bodyPr/>
          <a:lstStyle/>
          <a:p>
            <a:r>
              <a:rPr lang="es-ES_tradnl" sz="2000" b="1" dirty="0">
                <a:solidFill>
                  <a:srgbClr val="C90000"/>
                </a:solidFill>
                <a:latin typeface="Arial" charset="0"/>
                <a:cs typeface="Arial" charset="0"/>
              </a:rPr>
              <a:t>HABILIDADES SOCIALES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7661275" y="1965325"/>
          <a:ext cx="1177925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Imagen" r:id="rId3" imgW="536753" imgH="1015898" progId="MS_ClipArt_Gallery.2">
                  <p:embed/>
                </p:oleObj>
              </mc:Choice>
              <mc:Fallback>
                <p:oleObj name="Imagen" r:id="rId3" imgW="536753" imgH="1015898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5" y="1965325"/>
                        <a:ext cx="1177925" cy="222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806575" y="1524000"/>
          <a:ext cx="192722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Imagen" r:id="rId5" imgW="3848100" imgH="5478463" progId="MS_ClipArt_Gallery.2">
                  <p:embed/>
                </p:oleObj>
              </mc:Choice>
              <mc:Fallback>
                <p:oleObj name="Imagen" r:id="rId5" imgW="3848100" imgH="5478463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1524000"/>
                        <a:ext cx="1927225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68538" y="4797425"/>
            <a:ext cx="659288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s-ES_tradnl" sz="1800">
                <a:solidFill>
                  <a:srgbClr val="606060"/>
                </a:solidFill>
                <a:cs typeface="Arial" charset="0"/>
              </a:rPr>
              <a:t> Reconocer al otro como distinto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s-ES_tradnl" sz="1800">
              <a:solidFill>
                <a:srgbClr val="606060"/>
              </a:solidFill>
              <a:cs typeface="Arial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s-ES_tradnl" sz="1800">
                <a:solidFill>
                  <a:srgbClr val="606060"/>
                </a:solidFill>
                <a:cs typeface="Arial" charset="0"/>
              </a:rPr>
              <a:t> Poner nuestros supuestos y marcos de referencia en duda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s-ES_tradnl" sz="1800">
              <a:solidFill>
                <a:srgbClr val="606060"/>
              </a:solidFill>
              <a:cs typeface="Arial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s-ES_tradnl" sz="1800">
                <a:solidFill>
                  <a:srgbClr val="606060"/>
                </a:solidFill>
                <a:cs typeface="Arial" charset="0"/>
              </a:rPr>
              <a:t> Escuchar activamente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761999" y="923813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_tradnl" sz="2000" b="1" dirty="0">
                <a:solidFill>
                  <a:srgbClr val="C90000"/>
                </a:solidFill>
                <a:latin typeface="Arial Narrow" charset="0"/>
              </a:rPr>
              <a:t>HABILIDADES SOCIALES: EMPATIA Y ASERTIVIDAD</a:t>
            </a:r>
          </a:p>
        </p:txBody>
      </p:sp>
      <p:graphicFrame>
        <p:nvGraphicFramePr>
          <p:cNvPr id="44038" name="Object 4"/>
          <p:cNvGraphicFramePr>
            <a:graphicFrameLocks noChangeAspect="1"/>
          </p:cNvGraphicFramePr>
          <p:nvPr/>
        </p:nvGraphicFramePr>
        <p:xfrm>
          <a:off x="6302375" y="1524000"/>
          <a:ext cx="192722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Imagen" r:id="rId7" imgW="3848100" imgH="5478463" progId="MS_ClipArt_Gallery.2">
                  <p:embed/>
                </p:oleObj>
              </mc:Choice>
              <mc:Fallback>
                <p:oleObj name="Imagen" r:id="rId7" imgW="3848100" imgH="547846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5" y="1524000"/>
                        <a:ext cx="1927225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3886200" y="2209800"/>
            <a:ext cx="2286000" cy="7620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00005A"/>
          </a:solidFill>
          <a:ln w="38100">
            <a:solidFill>
              <a:srgbClr val="00005A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 rot="5400000">
            <a:off x="4240212" y="3021013"/>
            <a:ext cx="1577975" cy="762000"/>
          </a:xfrm>
          <a:prstGeom prst="rightArrow">
            <a:avLst>
              <a:gd name="adj1" fmla="val 50000"/>
              <a:gd name="adj2" fmla="val 51771"/>
            </a:avLst>
          </a:prstGeom>
          <a:solidFill>
            <a:srgbClr val="00005A"/>
          </a:solidFill>
          <a:ln w="38100">
            <a:solidFill>
              <a:srgbClr val="00005A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896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comunicar: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 autoUpdateAnimBg="0"/>
      <p:bldP spid="44039" grpId="0" animBg="1"/>
      <p:bldP spid="440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comunicar:</a:t>
            </a:r>
          </a:p>
        </p:txBody>
      </p:sp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611188" y="1609725"/>
            <a:ext cx="75438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s-ES_tradnl" b="1">
                <a:solidFill>
                  <a:srgbClr val="606060"/>
                </a:solidFill>
              </a:rPr>
              <a:t>CAUSAS: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s-ES_tradnl" u="sng">
                <a:solidFill>
                  <a:srgbClr val="606060"/>
                </a:solidFill>
              </a:rPr>
              <a:t>Psicológicas</a:t>
            </a:r>
            <a:r>
              <a:rPr lang="es-ES_tradnl">
                <a:solidFill>
                  <a:srgbClr val="606060"/>
                </a:solidFill>
              </a:rPr>
              <a:t>: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s-ES_tradnl">
                <a:solidFill>
                  <a:srgbClr val="606060"/>
                </a:solidFill>
              </a:rPr>
              <a:t>Ansiedad timidez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s-ES_tradnl">
                <a:solidFill>
                  <a:srgbClr val="606060"/>
                </a:solidFill>
              </a:rPr>
              <a:t>Trastorno de la comunicación (Trastorno Asperguer, tartamudez, dislalias)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s-ES_tradnl">
                <a:solidFill>
                  <a:srgbClr val="606060"/>
                </a:solidFill>
              </a:rPr>
              <a:t>Fobia social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s-ES_tradnl">
                <a:solidFill>
                  <a:srgbClr val="606060"/>
                </a:solidFill>
              </a:rPr>
              <a:t>Inseguridad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s-ES_tradnl">
                <a:solidFill>
                  <a:srgbClr val="606060"/>
                </a:solidFill>
              </a:rPr>
              <a:t>Falta de habilidades sociales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endParaRPr lang="es-ES_tradnl">
              <a:solidFill>
                <a:srgbClr val="60606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s-ES_tradnl" u="sng">
                <a:solidFill>
                  <a:srgbClr val="606060"/>
                </a:solidFill>
              </a:rPr>
              <a:t>Contexto</a:t>
            </a:r>
            <a:r>
              <a:rPr lang="es-ES_tradnl">
                <a:solidFill>
                  <a:srgbClr val="606060"/>
                </a:solidFill>
              </a:rPr>
              <a:t>: 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s-ES_tradnl">
                <a:solidFill>
                  <a:srgbClr val="606060"/>
                </a:solidFill>
              </a:rPr>
              <a:t>Poca preparación del tema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s-ES_tradnl">
                <a:solidFill>
                  <a:srgbClr val="606060"/>
                </a:solidFill>
              </a:rPr>
              <a:t>Preocupación por la audiencia crítica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s-ES_tradnl">
                <a:solidFill>
                  <a:srgbClr val="606060"/>
                </a:solidFill>
              </a:rPr>
              <a:t>Mal manejo del tiempo, </a:t>
            </a:r>
            <a:endParaRPr lang="es-ES_tradnl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s-ES_tradnl"/>
              <a:t> </a:t>
            </a:r>
          </a:p>
        </p:txBody>
      </p:sp>
      <p:sp>
        <p:nvSpPr>
          <p:cNvPr id="38915" name="Rectangle 3"/>
          <p:cNvSpPr txBox="1">
            <a:spLocks noChangeArrowheads="1"/>
          </p:cNvSpPr>
          <p:nvPr/>
        </p:nvSpPr>
        <p:spPr bwMode="auto">
          <a:xfrm>
            <a:off x="611188" y="980728"/>
            <a:ext cx="43434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_tradnl" sz="2000" b="1" dirty="0">
                <a:solidFill>
                  <a:srgbClr val="C90000"/>
                </a:solidFill>
                <a:cs typeface="Arial" charset="0"/>
              </a:rPr>
              <a:t>MANEJO DEL PÁNICO ESCÉNICO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comunicar:</a:t>
            </a:r>
          </a:p>
        </p:txBody>
      </p:sp>
      <p:sp>
        <p:nvSpPr>
          <p:cNvPr id="40962" name="Rectangle 6"/>
          <p:cNvSpPr>
            <a:spLocks noChangeArrowheads="1"/>
          </p:cNvSpPr>
          <p:nvPr/>
        </p:nvSpPr>
        <p:spPr bwMode="auto">
          <a:xfrm>
            <a:off x="609600" y="1568450"/>
            <a:ext cx="8139113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s-ES_tradnl" sz="2200" b="1">
                <a:solidFill>
                  <a:srgbClr val="606060"/>
                </a:solidFill>
              </a:rPr>
              <a:t>SINTOMAS:</a:t>
            </a:r>
          </a:p>
          <a:p>
            <a:pPr eaLnBrk="1" hangingPunct="1"/>
            <a:r>
              <a:rPr lang="es-ES_tradnl" sz="2200" u="sng">
                <a:solidFill>
                  <a:srgbClr val="606060"/>
                </a:solidFill>
              </a:rPr>
              <a:t>Físicos:</a:t>
            </a:r>
            <a:r>
              <a:rPr lang="es-ES_tradnl" sz="2200">
                <a:solidFill>
                  <a:srgbClr val="606060"/>
                </a:solidFill>
              </a:rPr>
              <a:t> dolor de cabeza, palpitaciones, sudoración, respiración acelerada, sequedad salivar, rubor facial, sensación que la laringe se cierra, malestar estomacal, urgencia urinaria y nauseas, tartamudeo, reducción del volumen de la voz.  Habla muy rápido o muy despacio.  Deseos de salir corriendo, escalofrío, deseos de llorar. </a:t>
            </a:r>
          </a:p>
          <a:p>
            <a:pPr eaLnBrk="1" hangingPunct="1"/>
            <a:r>
              <a:rPr lang="es-ES_tradnl" sz="2200">
                <a:solidFill>
                  <a:srgbClr val="606060"/>
                </a:solidFill>
              </a:rPr>
              <a:t> </a:t>
            </a:r>
          </a:p>
          <a:p>
            <a:pPr eaLnBrk="1" hangingPunct="1"/>
            <a:r>
              <a:rPr lang="es-ES_tradnl" sz="2200" u="sng">
                <a:solidFill>
                  <a:srgbClr val="606060"/>
                </a:solidFill>
              </a:rPr>
              <a:t>Psicológicos:</a:t>
            </a:r>
            <a:r>
              <a:rPr lang="es-ES_tradnl" sz="2200">
                <a:solidFill>
                  <a:srgbClr val="606060"/>
                </a:solidFill>
              </a:rPr>
              <a:t> ideas pesimistas, recuerdo de errores pasados, miedo al rechazo, al error, al ridículo, al  juicio negativo, dificultad para recordar o concentrarse.  Su mente queda en blanco, sintiendo rabia, vergüenza y culpa. </a:t>
            </a:r>
          </a:p>
          <a:p>
            <a:pPr eaLnBrk="1" hangingPunct="1">
              <a:spcAft>
                <a:spcPts val="600"/>
              </a:spcAft>
            </a:pPr>
            <a:endParaRPr lang="es-ES_tradnl" sz="2200" b="1">
              <a:solidFill>
                <a:srgbClr val="60606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80728"/>
            <a:ext cx="4343400" cy="944563"/>
          </a:xfrm>
          <a:noFill/>
        </p:spPr>
        <p:txBody>
          <a:bodyPr/>
          <a:lstStyle/>
          <a:p>
            <a:r>
              <a:rPr lang="es-ES_tradnl" sz="2000" b="1" dirty="0">
                <a:solidFill>
                  <a:srgbClr val="C90000"/>
                </a:solidFill>
                <a:latin typeface="Arial" charset="0"/>
                <a:cs typeface="Arial" charset="0"/>
              </a:rPr>
              <a:t>MANEJO DEL PÁNICO ESCÉNICO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comunicar:</a:t>
            </a:r>
          </a:p>
        </p:txBody>
      </p:sp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609600" y="1812925"/>
            <a:ext cx="7543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3200"/>
              </a:lnSpc>
            </a:pPr>
            <a:r>
              <a:rPr lang="es-ES_tradnl" sz="2400">
                <a:solidFill>
                  <a:srgbClr val="606060"/>
                </a:solidFill>
              </a:rPr>
              <a:t> </a:t>
            </a:r>
            <a:r>
              <a:rPr lang="es-ES_tradnl" sz="2400" b="1">
                <a:solidFill>
                  <a:srgbClr val="606060"/>
                </a:solidFill>
              </a:rPr>
              <a:t>SINTOMAS:</a:t>
            </a:r>
          </a:p>
          <a:p>
            <a:pPr eaLnBrk="1" hangingPunct="1">
              <a:lnSpc>
                <a:spcPts val="3200"/>
              </a:lnSpc>
            </a:pPr>
            <a:r>
              <a:rPr lang="es-ES_tradnl" sz="2400">
                <a:solidFill>
                  <a:srgbClr val="606060"/>
                </a:solidFill>
              </a:rPr>
              <a:t>La intensidad de los síntomas dependerá del estado emocional y anímico, la existencia de eventos traumáticos pasados no resueltos, la novedad del evento, la preparación y conocimiento del tema,  la importancia que este reto tiene y el grado de importancia que tienen las personas ante las que hablara. </a:t>
            </a:r>
          </a:p>
          <a:p>
            <a:pPr eaLnBrk="1" hangingPunct="1">
              <a:lnSpc>
                <a:spcPts val="2638"/>
              </a:lnSpc>
              <a:spcAft>
                <a:spcPts val="600"/>
              </a:spcAft>
            </a:pPr>
            <a:endParaRPr lang="es-ES_tradnl" sz="2400" b="1">
              <a:solidFill>
                <a:srgbClr val="60606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124744"/>
            <a:ext cx="4343400" cy="944563"/>
          </a:xfrm>
          <a:noFill/>
        </p:spPr>
        <p:txBody>
          <a:bodyPr/>
          <a:lstStyle/>
          <a:p>
            <a:r>
              <a:rPr lang="es-ES_tradnl" sz="2000" b="1" dirty="0">
                <a:solidFill>
                  <a:srgbClr val="C90000"/>
                </a:solidFill>
                <a:latin typeface="Arial" charset="0"/>
                <a:cs typeface="Arial" charset="0"/>
              </a:rPr>
              <a:t>MANEJO DEL PÁNICO ESCÉNICO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comunicar:</a:t>
            </a:r>
          </a:p>
        </p:txBody>
      </p:sp>
      <p:sp>
        <p:nvSpPr>
          <p:cNvPr id="45058" name="Rectangle 6"/>
          <p:cNvSpPr>
            <a:spLocks noChangeArrowheads="1"/>
          </p:cNvSpPr>
          <p:nvPr/>
        </p:nvSpPr>
        <p:spPr bwMode="auto">
          <a:xfrm>
            <a:off x="611188" y="1700213"/>
            <a:ext cx="75438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</a:pPr>
            <a:endParaRPr lang="es-ES_tradnl" sz="2400" b="1">
              <a:solidFill>
                <a:srgbClr val="60606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s-ES_tradnl" sz="2400" b="1">
                <a:solidFill>
                  <a:srgbClr val="606060"/>
                </a:solidFill>
              </a:rPr>
              <a:t>COMO CONTROLARLO: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s-ES_tradnl" sz="2400">
                <a:solidFill>
                  <a:srgbClr val="60606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r>
              <a:rPr lang="es-ES_tradnl" sz="2400">
                <a:solidFill>
                  <a:srgbClr val="606060"/>
                </a:solidFill>
              </a:rPr>
              <a:t>Preparar la presentación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r>
              <a:rPr lang="es-ES_tradnl" sz="2400">
                <a:solidFill>
                  <a:srgbClr val="606060"/>
                </a:solidFill>
              </a:rPr>
              <a:t>Evaluar factores psicológicos a la base, si son incontrolables, consultar a profesional y pedir ayuda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r>
              <a:rPr lang="es-ES_tradnl" sz="2400">
                <a:solidFill>
                  <a:srgbClr val="606060"/>
                </a:solidFill>
              </a:rPr>
              <a:t>Evitar consumo de sustancias estimulantes (café, alcohol, drogas)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r>
              <a:rPr lang="es-ES_tradnl" sz="2400">
                <a:solidFill>
                  <a:srgbClr val="606060"/>
                </a:solidFill>
              </a:rPr>
              <a:t>ENSAYAR (Rol playing)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s-ES_tradnl" sz="2400"/>
              <a:t> </a:t>
            </a:r>
          </a:p>
        </p:txBody>
      </p:sp>
      <p:sp>
        <p:nvSpPr>
          <p:cNvPr id="45059" name="Rectangle 3"/>
          <p:cNvSpPr txBox="1">
            <a:spLocks noChangeArrowheads="1"/>
          </p:cNvSpPr>
          <p:nvPr/>
        </p:nvSpPr>
        <p:spPr bwMode="auto">
          <a:xfrm>
            <a:off x="611188" y="1227931"/>
            <a:ext cx="43434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_tradnl" sz="2000" b="1" dirty="0">
                <a:solidFill>
                  <a:srgbClr val="C90000"/>
                </a:solidFill>
                <a:cs typeface="Arial" charset="0"/>
              </a:rPr>
              <a:t>MANEJO DEL PÁNICO ESCÉNICO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052513"/>
            <a:ext cx="6400800" cy="4645025"/>
          </a:xfrm>
        </p:spPr>
        <p:txBody>
          <a:bodyPr/>
          <a:lstStyle/>
          <a:p>
            <a:pPr algn="just" eaLnBrk="1" hangingPunct="1"/>
            <a:r>
              <a:rPr lang="es-ES_tradnl" sz="2400">
                <a:solidFill>
                  <a:srgbClr val="C00000"/>
                </a:solidFill>
                <a:latin typeface="Arial" charset="0"/>
              </a:rPr>
              <a:t>Cómo comunicar: </a:t>
            </a:r>
          </a:p>
          <a:p>
            <a:pPr algn="just" eaLnBrk="1" hangingPunct="1"/>
            <a:r>
              <a:rPr lang="es-ES_tradnl" sz="2000">
                <a:solidFill>
                  <a:srgbClr val="606060"/>
                </a:solidFill>
                <a:latin typeface="Arial" charset="0"/>
              </a:rPr>
              <a:t>Elementos de una comunicación efectiva</a:t>
            </a:r>
          </a:p>
          <a:p>
            <a:pPr algn="just" eaLnBrk="1" hangingPunct="1"/>
            <a:r>
              <a:rPr lang="es-ES_tradnl" sz="2000">
                <a:solidFill>
                  <a:srgbClr val="606060"/>
                </a:solidFill>
                <a:latin typeface="Arial" charset="0"/>
              </a:rPr>
              <a:t>Habilidades Sociales</a:t>
            </a:r>
          </a:p>
          <a:p>
            <a:pPr algn="just" eaLnBrk="1" hangingPunct="1"/>
            <a:r>
              <a:rPr lang="es-ES_tradnl" sz="2000">
                <a:solidFill>
                  <a:srgbClr val="606060"/>
                </a:solidFill>
                <a:latin typeface="Arial" charset="0"/>
              </a:rPr>
              <a:t>Manejo del pánico escénico</a:t>
            </a:r>
          </a:p>
          <a:p>
            <a:pPr algn="just" eaLnBrk="1" hangingPunct="1"/>
            <a:r>
              <a:rPr lang="es-ES_tradnl" sz="2400">
                <a:solidFill>
                  <a:srgbClr val="C00000"/>
                </a:solidFill>
                <a:latin typeface="Arial" charset="0"/>
              </a:rPr>
              <a:t>Cómo organizar la presentación:</a:t>
            </a:r>
          </a:p>
          <a:p>
            <a:pPr algn="just" eaLnBrk="1" hangingPunct="1"/>
            <a:r>
              <a:rPr lang="es-ES_tradnl" sz="2000">
                <a:solidFill>
                  <a:srgbClr val="606060"/>
                </a:solidFill>
                <a:latin typeface="Arial" charset="0"/>
              </a:rPr>
              <a:t>Preparación Individual</a:t>
            </a:r>
          </a:p>
          <a:p>
            <a:pPr algn="just" eaLnBrk="1" hangingPunct="1"/>
            <a:r>
              <a:rPr lang="es-ES_tradnl" sz="2000">
                <a:solidFill>
                  <a:srgbClr val="606060"/>
                </a:solidFill>
                <a:latin typeface="Arial" charset="0"/>
              </a:rPr>
              <a:t>Preparación grupal</a:t>
            </a:r>
          </a:p>
          <a:p>
            <a:pPr algn="just" eaLnBrk="1" hangingPunct="1"/>
            <a:r>
              <a:rPr lang="es-ES_tradnl" sz="2000">
                <a:solidFill>
                  <a:srgbClr val="606060"/>
                </a:solidFill>
                <a:latin typeface="Arial" charset="0"/>
              </a:rPr>
              <a:t>Fases de la exposición</a:t>
            </a:r>
          </a:p>
          <a:p>
            <a:pPr algn="just" eaLnBrk="1" hangingPunct="1"/>
            <a:r>
              <a:rPr lang="es-ES_tradnl" sz="2000">
                <a:solidFill>
                  <a:srgbClr val="606060"/>
                </a:solidFill>
                <a:latin typeface="Arial" charset="0"/>
              </a:rPr>
              <a:t>Presentación personal</a:t>
            </a:r>
          </a:p>
          <a:p>
            <a:pPr algn="just" eaLnBrk="1" hangingPunct="1"/>
            <a:r>
              <a:rPr lang="es-ES_tradnl" sz="2000">
                <a:solidFill>
                  <a:srgbClr val="606060"/>
                </a:solidFill>
                <a:latin typeface="Arial" charset="0"/>
              </a:rPr>
              <a:t>Expresión Oral</a:t>
            </a:r>
          </a:p>
          <a:p>
            <a:pPr algn="just" eaLnBrk="1" hangingPunct="1"/>
            <a:r>
              <a:rPr lang="es-ES_tradnl" sz="2000">
                <a:solidFill>
                  <a:srgbClr val="606060"/>
                </a:solidFill>
                <a:latin typeface="Arial" charset="0"/>
              </a:rPr>
              <a:t>Uso del lenguaje</a:t>
            </a:r>
          </a:p>
          <a:p>
            <a:pPr algn="just" eaLnBrk="1" hangingPunct="1"/>
            <a:r>
              <a:rPr lang="es-ES_tradnl" sz="2000">
                <a:solidFill>
                  <a:srgbClr val="606060"/>
                </a:solidFill>
                <a:latin typeface="Arial" charset="0"/>
              </a:rPr>
              <a:t>Uso de recursos audiovisuales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429000" y="76200"/>
            <a:ext cx="5715000" cy="838200"/>
          </a:xfrm>
        </p:spPr>
        <p:txBody>
          <a:bodyPr/>
          <a:lstStyle/>
          <a:p>
            <a:pPr algn="r" eaLnBrk="1" hangingPunct="1"/>
            <a:r>
              <a:rPr lang="es-ES_tradnl" sz="2800" b="1">
                <a:solidFill>
                  <a:srgbClr val="92D050"/>
                </a:solidFill>
                <a:latin typeface="Arial" charset="0"/>
              </a:rPr>
              <a:t>Contenidos</a:t>
            </a:r>
            <a:endParaRPr lang="es-ES_tradnl" b="1"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s-C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organizar la presentación:</a:t>
            </a:r>
          </a:p>
        </p:txBody>
      </p:sp>
      <p:sp>
        <p:nvSpPr>
          <p:cNvPr id="47106" name="Rectangle 3"/>
          <p:cNvSpPr txBox="1">
            <a:spLocks noChangeArrowheads="1"/>
          </p:cNvSpPr>
          <p:nvPr/>
        </p:nvSpPr>
        <p:spPr bwMode="auto">
          <a:xfrm>
            <a:off x="1371600" y="1447800"/>
            <a:ext cx="6400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s-ES_tradnl" sz="2800">
                <a:solidFill>
                  <a:srgbClr val="606060"/>
                </a:solidFill>
              </a:rPr>
              <a:t>Preparación Individual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s-ES_tradnl" sz="2800">
                <a:solidFill>
                  <a:srgbClr val="606060"/>
                </a:solidFill>
              </a:rPr>
              <a:t>Preparación grupal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s-ES_tradnl" sz="2800">
                <a:solidFill>
                  <a:srgbClr val="606060"/>
                </a:solidFill>
              </a:rPr>
              <a:t>Fases de la exposición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s-ES_tradnl" sz="2800">
                <a:solidFill>
                  <a:srgbClr val="606060"/>
                </a:solidFill>
              </a:rPr>
              <a:t>Presentación personal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s-ES_tradnl" sz="2800">
                <a:solidFill>
                  <a:srgbClr val="606060"/>
                </a:solidFill>
              </a:rPr>
              <a:t>Expresión Oral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s-ES_tradnl" sz="2800">
                <a:solidFill>
                  <a:srgbClr val="606060"/>
                </a:solidFill>
              </a:rPr>
              <a:t>Uso del lenguaje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s-ES_tradnl" sz="2800">
                <a:solidFill>
                  <a:srgbClr val="606060"/>
                </a:solidFill>
              </a:rPr>
              <a:t>Uso de recursos audiovisuales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3"/>
          <p:cNvSpPr txBox="1">
            <a:spLocks noChangeArrowheads="1"/>
          </p:cNvSpPr>
          <p:nvPr/>
        </p:nvSpPr>
        <p:spPr bwMode="auto">
          <a:xfrm>
            <a:off x="898525" y="2498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13316" name="Picture 4" descr="Jocelyn.jpg                                                    0002FB42Macintosh HD                   B7C7AF91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AntonioBib.jpg                                                 0002FB42Macintosh HD                   B7C7AF91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VanessaBib.jpg                                                 0002FB42Macintosh HD                   B7C7AF91: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29130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organizar la presentación:</a:t>
            </a:r>
          </a:p>
        </p:txBody>
      </p:sp>
      <p:sp>
        <p:nvSpPr>
          <p:cNvPr id="48134" name="Rectangle 28"/>
          <p:cNvSpPr>
            <a:spLocks noChangeArrowheads="1"/>
          </p:cNvSpPr>
          <p:nvPr/>
        </p:nvSpPr>
        <p:spPr bwMode="auto">
          <a:xfrm>
            <a:off x="0" y="1371600"/>
            <a:ext cx="3449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000" b="1">
                <a:solidFill>
                  <a:srgbClr val="C90000"/>
                </a:solidFill>
              </a:rPr>
              <a:t>Preparación individual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spejo1Joc.JPG                                                 0002FB42Macintosh HD                   B7C7AF91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1935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Espejo1Van.JPG                                                 0002FB42Macintosh HD                   B7C7AF91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Preparación+1Ant.JPG                                           0002FB42Macintosh HD                   B7C7AF91: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572000"/>
            <a:ext cx="26162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28"/>
          <p:cNvSpPr>
            <a:spLocks noChangeArrowheads="1"/>
          </p:cNvSpPr>
          <p:nvPr/>
        </p:nvSpPr>
        <p:spPr bwMode="auto">
          <a:xfrm>
            <a:off x="0" y="1371600"/>
            <a:ext cx="3449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000" b="1">
                <a:solidFill>
                  <a:srgbClr val="C90000"/>
                </a:solidFill>
              </a:rPr>
              <a:t>Preparación individual</a:t>
            </a:r>
          </a:p>
        </p:txBody>
      </p:sp>
      <p:sp>
        <p:nvSpPr>
          <p:cNvPr id="49157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organizar la presentación: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3"/>
          <p:cNvSpPr txBox="1">
            <a:spLocks noChangeArrowheads="1"/>
          </p:cNvSpPr>
          <p:nvPr/>
        </p:nvSpPr>
        <p:spPr bwMode="auto">
          <a:xfrm>
            <a:off x="838200" y="30480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pic>
        <p:nvPicPr>
          <p:cNvPr id="15364" name="Picture 4" descr="AntJocMesa.jpg                                                 0002FB42Macintosh HD                   B7C7AF91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6245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&#10;AntJocBib.jpg                                                  0002FB42Macintosh HD                   B7C7AF91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84400"/>
            <a:ext cx="28194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&#10;Grubib3.2.jpg                                                  0002FB42Macintosh HD                   B7C7AF91: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17700"/>
            <a:ext cx="27432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28"/>
          <p:cNvSpPr>
            <a:spLocks noChangeArrowheads="1"/>
          </p:cNvSpPr>
          <p:nvPr/>
        </p:nvSpPr>
        <p:spPr bwMode="auto">
          <a:xfrm>
            <a:off x="0" y="1371600"/>
            <a:ext cx="3449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000" b="1">
                <a:solidFill>
                  <a:srgbClr val="C90000"/>
                </a:solidFill>
              </a:rPr>
              <a:t>Preparación Grupal</a:t>
            </a:r>
          </a:p>
        </p:txBody>
      </p:sp>
      <p:sp>
        <p:nvSpPr>
          <p:cNvPr id="50182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organizar la presentación: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organizar la presentación:</a:t>
            </a:r>
          </a:p>
        </p:txBody>
      </p:sp>
      <p:sp>
        <p:nvSpPr>
          <p:cNvPr id="51202" name="Rectangle 28"/>
          <p:cNvSpPr>
            <a:spLocks noChangeArrowheads="1"/>
          </p:cNvSpPr>
          <p:nvPr/>
        </p:nvSpPr>
        <p:spPr bwMode="auto">
          <a:xfrm>
            <a:off x="0" y="1371600"/>
            <a:ext cx="525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000" b="1">
                <a:solidFill>
                  <a:srgbClr val="C90000"/>
                </a:solidFill>
              </a:rPr>
              <a:t>Fases de la exposición: Introducción</a:t>
            </a:r>
          </a:p>
        </p:txBody>
      </p:sp>
      <p:pic>
        <p:nvPicPr>
          <p:cNvPr id="5120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68525"/>
            <a:ext cx="69659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organizar la presentación:</a:t>
            </a:r>
          </a:p>
        </p:txBody>
      </p:sp>
      <p:sp>
        <p:nvSpPr>
          <p:cNvPr id="52226" name="Rectangle 28"/>
          <p:cNvSpPr>
            <a:spLocks noChangeArrowheads="1"/>
          </p:cNvSpPr>
          <p:nvPr/>
        </p:nvSpPr>
        <p:spPr bwMode="auto">
          <a:xfrm>
            <a:off x="0" y="1371600"/>
            <a:ext cx="525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000" b="1">
                <a:solidFill>
                  <a:srgbClr val="C90000"/>
                </a:solidFill>
              </a:rPr>
              <a:t>Fases de la exposición: Desarrollo</a:t>
            </a:r>
          </a:p>
        </p:txBody>
      </p:sp>
      <p:pic>
        <p:nvPicPr>
          <p:cNvPr id="5222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25650"/>
            <a:ext cx="67183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organizar la presentación:</a:t>
            </a:r>
          </a:p>
        </p:txBody>
      </p:sp>
      <p:sp>
        <p:nvSpPr>
          <p:cNvPr id="53250" name="Rectangle 28"/>
          <p:cNvSpPr>
            <a:spLocks noChangeArrowheads="1"/>
          </p:cNvSpPr>
          <p:nvPr/>
        </p:nvSpPr>
        <p:spPr bwMode="auto">
          <a:xfrm>
            <a:off x="0" y="1371600"/>
            <a:ext cx="525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000" b="1">
                <a:solidFill>
                  <a:srgbClr val="C90000"/>
                </a:solidFill>
              </a:rPr>
              <a:t>Fases de la exposición: Cierre</a:t>
            </a:r>
          </a:p>
        </p:txBody>
      </p:sp>
      <p:pic>
        <p:nvPicPr>
          <p:cNvPr id="5325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19325"/>
            <a:ext cx="75247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organizar la presentación:</a:t>
            </a:r>
          </a:p>
        </p:txBody>
      </p:sp>
      <p:sp>
        <p:nvSpPr>
          <p:cNvPr id="54274" name="Rectangle 28"/>
          <p:cNvSpPr>
            <a:spLocks noChangeArrowheads="1"/>
          </p:cNvSpPr>
          <p:nvPr/>
        </p:nvSpPr>
        <p:spPr bwMode="auto">
          <a:xfrm>
            <a:off x="0" y="1371600"/>
            <a:ext cx="3449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000" b="1">
                <a:solidFill>
                  <a:srgbClr val="C90000"/>
                </a:solidFill>
              </a:rPr>
              <a:t>Presentación personal</a:t>
            </a:r>
          </a:p>
        </p:txBody>
      </p:sp>
      <p:sp>
        <p:nvSpPr>
          <p:cNvPr id="54275" name="Rectangle 28"/>
          <p:cNvSpPr>
            <a:spLocks noChangeArrowheads="1"/>
          </p:cNvSpPr>
          <p:nvPr/>
        </p:nvSpPr>
        <p:spPr bwMode="auto">
          <a:xfrm>
            <a:off x="1905000" y="2133600"/>
            <a:ext cx="43957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363" indent="-360363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Vestimenta apropiada</a:t>
            </a:r>
          </a:p>
          <a:p>
            <a:pPr marL="360363" indent="-360363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Expresión facial</a:t>
            </a:r>
          </a:p>
          <a:p>
            <a:pPr marL="360363" indent="-360363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Postura</a:t>
            </a:r>
          </a:p>
          <a:p>
            <a:pPr marL="360363" indent="-360363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Contacto visual</a:t>
            </a:r>
          </a:p>
          <a:p>
            <a:pPr marL="360363" indent="-360363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Desplazamientos</a:t>
            </a:r>
          </a:p>
          <a:p>
            <a:pPr marL="360363" indent="-360363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Control</a:t>
            </a:r>
          </a:p>
          <a:p>
            <a:pPr marL="360363" indent="-360363" algn="r" eaLnBrk="1" hangingPunct="1"/>
            <a:endParaRPr lang="es-ES_tradnl" sz="2400" b="1">
              <a:solidFill>
                <a:srgbClr val="C9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organizar la presentación:</a:t>
            </a:r>
          </a:p>
        </p:txBody>
      </p:sp>
      <p:sp>
        <p:nvSpPr>
          <p:cNvPr id="55298" name="Rectangle 28"/>
          <p:cNvSpPr>
            <a:spLocks noChangeArrowheads="1"/>
          </p:cNvSpPr>
          <p:nvPr/>
        </p:nvSpPr>
        <p:spPr bwMode="auto">
          <a:xfrm>
            <a:off x="0" y="1371600"/>
            <a:ext cx="3449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_tradnl" sz="2000" b="1">
                <a:solidFill>
                  <a:srgbClr val="C90000"/>
                </a:solidFill>
              </a:rPr>
              <a:t>Expresión Oral</a:t>
            </a:r>
          </a:p>
        </p:txBody>
      </p:sp>
      <p:sp>
        <p:nvSpPr>
          <p:cNvPr id="55299" name="Rectangle 28"/>
          <p:cNvSpPr>
            <a:spLocks noChangeArrowheads="1"/>
          </p:cNvSpPr>
          <p:nvPr/>
        </p:nvSpPr>
        <p:spPr bwMode="auto">
          <a:xfrm>
            <a:off x="2514600" y="2286000"/>
            <a:ext cx="344963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363" indent="-360363" eaLnBrk="1" hangingPunct="1">
              <a:spcAft>
                <a:spcPts val="600"/>
              </a:spcAft>
              <a:buFontTx/>
              <a:buChar char="•"/>
            </a:pPr>
            <a:r>
              <a:rPr lang="es-ES_tradnl" sz="2400">
                <a:solidFill>
                  <a:srgbClr val="606060"/>
                </a:solidFill>
              </a:rPr>
              <a:t>Claridad</a:t>
            </a:r>
          </a:p>
          <a:p>
            <a:pPr marL="360363" indent="-360363" eaLnBrk="1" hangingPunct="1">
              <a:spcAft>
                <a:spcPts val="600"/>
              </a:spcAft>
              <a:buFontTx/>
              <a:buChar char="•"/>
            </a:pPr>
            <a:r>
              <a:rPr lang="es-ES_tradnl" sz="2400">
                <a:solidFill>
                  <a:srgbClr val="606060"/>
                </a:solidFill>
              </a:rPr>
              <a:t>Énfasis</a:t>
            </a:r>
          </a:p>
          <a:p>
            <a:pPr marL="360363" indent="-360363" eaLnBrk="1" hangingPunct="1">
              <a:spcAft>
                <a:spcPts val="600"/>
              </a:spcAft>
              <a:buFontTx/>
              <a:buChar char="•"/>
            </a:pPr>
            <a:r>
              <a:rPr lang="es-ES_tradnl" sz="2400">
                <a:solidFill>
                  <a:srgbClr val="606060"/>
                </a:solidFill>
              </a:rPr>
              <a:t>Proyección</a:t>
            </a:r>
          </a:p>
          <a:p>
            <a:pPr marL="360363" indent="-360363" eaLnBrk="1" hangingPunct="1">
              <a:spcAft>
                <a:spcPts val="600"/>
              </a:spcAft>
              <a:buFontTx/>
              <a:buChar char="•"/>
            </a:pPr>
            <a:r>
              <a:rPr lang="es-ES_tradnl" sz="2400">
                <a:solidFill>
                  <a:srgbClr val="606060"/>
                </a:solidFill>
              </a:rPr>
              <a:t>Velocidad</a:t>
            </a:r>
          </a:p>
          <a:p>
            <a:pPr marL="360363" indent="-360363" eaLnBrk="1" hangingPunct="1">
              <a:spcAft>
                <a:spcPts val="600"/>
              </a:spcAft>
              <a:buFontTx/>
              <a:buChar char="•"/>
            </a:pPr>
            <a:r>
              <a:rPr lang="es-ES_tradnl" sz="2400">
                <a:solidFill>
                  <a:srgbClr val="606060"/>
                </a:solidFill>
              </a:rPr>
              <a:t>Volumen</a:t>
            </a:r>
          </a:p>
          <a:p>
            <a:pPr marL="360363" indent="-360363" eaLnBrk="1" hangingPunct="1">
              <a:spcAft>
                <a:spcPts val="600"/>
              </a:spcAft>
              <a:buFontTx/>
              <a:buChar char="•"/>
            </a:pPr>
            <a:r>
              <a:rPr lang="es-ES_tradnl" sz="2400">
                <a:solidFill>
                  <a:srgbClr val="606060"/>
                </a:solidFill>
              </a:rPr>
              <a:t>Ritmo</a:t>
            </a:r>
          </a:p>
          <a:p>
            <a:pPr marL="360363" indent="-360363" eaLnBrk="1" hangingPunct="1">
              <a:spcAft>
                <a:spcPts val="600"/>
              </a:spcAft>
              <a:buFontTx/>
              <a:buChar char="•"/>
            </a:pPr>
            <a:r>
              <a:rPr lang="es-ES_tradnl" sz="2400">
                <a:solidFill>
                  <a:srgbClr val="606060"/>
                </a:solidFill>
              </a:rPr>
              <a:t>Pausas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organizar la presentación:</a:t>
            </a:r>
          </a:p>
        </p:txBody>
      </p:sp>
      <p:sp>
        <p:nvSpPr>
          <p:cNvPr id="56322" name="Rectangle 28"/>
          <p:cNvSpPr>
            <a:spLocks noChangeArrowheads="1"/>
          </p:cNvSpPr>
          <p:nvPr/>
        </p:nvSpPr>
        <p:spPr bwMode="auto">
          <a:xfrm>
            <a:off x="0" y="1371600"/>
            <a:ext cx="3449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_tradnl" sz="2000" b="1">
                <a:solidFill>
                  <a:srgbClr val="C90000"/>
                </a:solidFill>
              </a:rPr>
              <a:t>Uso del Lenguaje</a:t>
            </a:r>
          </a:p>
        </p:txBody>
      </p:sp>
      <p:sp>
        <p:nvSpPr>
          <p:cNvPr id="56323" name="Rectangle 28"/>
          <p:cNvSpPr>
            <a:spLocks noChangeArrowheads="1"/>
          </p:cNvSpPr>
          <p:nvPr/>
        </p:nvSpPr>
        <p:spPr bwMode="auto">
          <a:xfrm>
            <a:off x="2438400" y="2438400"/>
            <a:ext cx="465455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363" indent="-360363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Lenguaje preciso y sencillo</a:t>
            </a:r>
          </a:p>
          <a:p>
            <a:pPr marL="360363" indent="-360363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Uso de lenguaje técnico</a:t>
            </a:r>
          </a:p>
          <a:p>
            <a:pPr marL="360363" indent="-360363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Fluidez</a:t>
            </a:r>
          </a:p>
          <a:p>
            <a:pPr marL="360363" indent="-360363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Articulación</a:t>
            </a:r>
          </a:p>
          <a:p>
            <a:pPr marL="360363" indent="-360363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Manejo del tiempo (ajustarse al tiempo asignado)</a:t>
            </a:r>
          </a:p>
          <a:p>
            <a:pPr marL="360363" indent="-360363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Secuencia lógica de ideas</a:t>
            </a:r>
          </a:p>
          <a:p>
            <a:pPr marL="360363" indent="-360363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400">
                <a:solidFill>
                  <a:srgbClr val="606060"/>
                </a:solidFill>
              </a:rPr>
              <a:t>Vocabulario apropiado</a:t>
            </a:r>
          </a:p>
          <a:p>
            <a:pPr marL="360363" indent="-360363" algn="r" eaLnBrk="1" hangingPunct="1"/>
            <a:endParaRPr lang="es-ES_tradnl" sz="2000" b="1">
              <a:solidFill>
                <a:srgbClr val="C9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42950" y="1874838"/>
            <a:ext cx="1890713" cy="3700462"/>
            <a:chOff x="800" y="1933"/>
            <a:chExt cx="1191" cy="2331"/>
          </a:xfrm>
        </p:grpSpPr>
        <p:grpSp>
          <p:nvGrpSpPr>
            <p:cNvPr id="23572" name="Group 3"/>
            <p:cNvGrpSpPr>
              <a:grpSpLocks/>
            </p:cNvGrpSpPr>
            <p:nvPr/>
          </p:nvGrpSpPr>
          <p:grpSpPr bwMode="auto">
            <a:xfrm>
              <a:off x="1176" y="1933"/>
              <a:ext cx="815" cy="2331"/>
              <a:chOff x="1479" y="1026"/>
              <a:chExt cx="815" cy="2331"/>
            </a:xfrm>
          </p:grpSpPr>
          <p:sp>
            <p:nvSpPr>
              <p:cNvPr id="23574" name="Freeform 4"/>
              <p:cNvSpPr>
                <a:spLocks/>
              </p:cNvSpPr>
              <p:nvPr/>
            </p:nvSpPr>
            <p:spPr bwMode="auto">
              <a:xfrm>
                <a:off x="1626" y="1411"/>
                <a:ext cx="410" cy="406"/>
              </a:xfrm>
              <a:custGeom>
                <a:avLst/>
                <a:gdLst>
                  <a:gd name="T0" fmla="*/ 268 w 410"/>
                  <a:gd name="T1" fmla="*/ 117 h 406"/>
                  <a:gd name="T2" fmla="*/ 217 w 410"/>
                  <a:gd name="T3" fmla="*/ 41 h 406"/>
                  <a:gd name="T4" fmla="*/ 166 w 410"/>
                  <a:gd name="T5" fmla="*/ 0 h 406"/>
                  <a:gd name="T6" fmla="*/ 106 w 410"/>
                  <a:gd name="T7" fmla="*/ 0 h 406"/>
                  <a:gd name="T8" fmla="*/ 40 w 410"/>
                  <a:gd name="T9" fmla="*/ 26 h 406"/>
                  <a:gd name="T10" fmla="*/ 10 w 410"/>
                  <a:gd name="T11" fmla="*/ 71 h 406"/>
                  <a:gd name="T12" fmla="*/ 0 w 410"/>
                  <a:gd name="T13" fmla="*/ 132 h 406"/>
                  <a:gd name="T14" fmla="*/ 10 w 410"/>
                  <a:gd name="T15" fmla="*/ 213 h 406"/>
                  <a:gd name="T16" fmla="*/ 50 w 410"/>
                  <a:gd name="T17" fmla="*/ 304 h 406"/>
                  <a:gd name="T18" fmla="*/ 121 w 410"/>
                  <a:gd name="T19" fmla="*/ 365 h 406"/>
                  <a:gd name="T20" fmla="*/ 176 w 410"/>
                  <a:gd name="T21" fmla="*/ 395 h 406"/>
                  <a:gd name="T22" fmla="*/ 232 w 410"/>
                  <a:gd name="T23" fmla="*/ 406 h 406"/>
                  <a:gd name="T24" fmla="*/ 278 w 410"/>
                  <a:gd name="T25" fmla="*/ 390 h 406"/>
                  <a:gd name="T26" fmla="*/ 303 w 410"/>
                  <a:gd name="T27" fmla="*/ 365 h 406"/>
                  <a:gd name="T28" fmla="*/ 319 w 410"/>
                  <a:gd name="T29" fmla="*/ 304 h 406"/>
                  <a:gd name="T30" fmla="*/ 314 w 410"/>
                  <a:gd name="T31" fmla="*/ 233 h 406"/>
                  <a:gd name="T32" fmla="*/ 298 w 410"/>
                  <a:gd name="T33" fmla="*/ 173 h 406"/>
                  <a:gd name="T34" fmla="*/ 399 w 410"/>
                  <a:gd name="T35" fmla="*/ 117 h 406"/>
                  <a:gd name="T36" fmla="*/ 410 w 410"/>
                  <a:gd name="T37" fmla="*/ 92 h 406"/>
                  <a:gd name="T38" fmla="*/ 399 w 410"/>
                  <a:gd name="T39" fmla="*/ 81 h 406"/>
                  <a:gd name="T40" fmla="*/ 288 w 410"/>
                  <a:gd name="T41" fmla="*/ 147 h 406"/>
                  <a:gd name="T42" fmla="*/ 268 w 410"/>
                  <a:gd name="T43" fmla="*/ 117 h 4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0"/>
                  <a:gd name="T67" fmla="*/ 0 h 406"/>
                  <a:gd name="T68" fmla="*/ 410 w 410"/>
                  <a:gd name="T69" fmla="*/ 406 h 4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0" h="406">
                    <a:moveTo>
                      <a:pt x="268" y="117"/>
                    </a:moveTo>
                    <a:lnTo>
                      <a:pt x="217" y="41"/>
                    </a:lnTo>
                    <a:lnTo>
                      <a:pt x="166" y="0"/>
                    </a:lnTo>
                    <a:lnTo>
                      <a:pt x="106" y="0"/>
                    </a:lnTo>
                    <a:lnTo>
                      <a:pt x="40" y="26"/>
                    </a:lnTo>
                    <a:lnTo>
                      <a:pt x="10" y="71"/>
                    </a:lnTo>
                    <a:lnTo>
                      <a:pt x="0" y="132"/>
                    </a:lnTo>
                    <a:lnTo>
                      <a:pt x="10" y="213"/>
                    </a:lnTo>
                    <a:lnTo>
                      <a:pt x="50" y="304"/>
                    </a:lnTo>
                    <a:lnTo>
                      <a:pt x="121" y="365"/>
                    </a:lnTo>
                    <a:lnTo>
                      <a:pt x="176" y="395"/>
                    </a:lnTo>
                    <a:lnTo>
                      <a:pt x="232" y="406"/>
                    </a:lnTo>
                    <a:lnTo>
                      <a:pt x="278" y="390"/>
                    </a:lnTo>
                    <a:lnTo>
                      <a:pt x="303" y="365"/>
                    </a:lnTo>
                    <a:lnTo>
                      <a:pt x="319" y="304"/>
                    </a:lnTo>
                    <a:lnTo>
                      <a:pt x="314" y="233"/>
                    </a:lnTo>
                    <a:lnTo>
                      <a:pt x="298" y="173"/>
                    </a:lnTo>
                    <a:lnTo>
                      <a:pt x="399" y="117"/>
                    </a:lnTo>
                    <a:lnTo>
                      <a:pt x="410" y="92"/>
                    </a:lnTo>
                    <a:lnTo>
                      <a:pt x="399" y="81"/>
                    </a:lnTo>
                    <a:lnTo>
                      <a:pt x="288" y="147"/>
                    </a:lnTo>
                    <a:lnTo>
                      <a:pt x="268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575" name="Freeform 5"/>
              <p:cNvSpPr>
                <a:spLocks/>
              </p:cNvSpPr>
              <p:nvPr/>
            </p:nvSpPr>
            <p:spPr bwMode="auto">
              <a:xfrm>
                <a:off x="1920" y="1026"/>
                <a:ext cx="364" cy="907"/>
              </a:xfrm>
              <a:custGeom>
                <a:avLst/>
                <a:gdLst>
                  <a:gd name="T0" fmla="*/ 101 w 364"/>
                  <a:gd name="T1" fmla="*/ 765 h 907"/>
                  <a:gd name="T2" fmla="*/ 35 w 364"/>
                  <a:gd name="T3" fmla="*/ 816 h 907"/>
                  <a:gd name="T4" fmla="*/ 15 w 364"/>
                  <a:gd name="T5" fmla="*/ 832 h 907"/>
                  <a:gd name="T6" fmla="*/ 0 w 364"/>
                  <a:gd name="T7" fmla="*/ 867 h 907"/>
                  <a:gd name="T8" fmla="*/ 20 w 364"/>
                  <a:gd name="T9" fmla="*/ 902 h 907"/>
                  <a:gd name="T10" fmla="*/ 40 w 364"/>
                  <a:gd name="T11" fmla="*/ 907 h 907"/>
                  <a:gd name="T12" fmla="*/ 101 w 364"/>
                  <a:gd name="T13" fmla="*/ 887 h 907"/>
                  <a:gd name="T14" fmla="*/ 192 w 364"/>
                  <a:gd name="T15" fmla="*/ 816 h 907"/>
                  <a:gd name="T16" fmla="*/ 273 w 364"/>
                  <a:gd name="T17" fmla="*/ 730 h 907"/>
                  <a:gd name="T18" fmla="*/ 359 w 364"/>
                  <a:gd name="T19" fmla="*/ 633 h 907"/>
                  <a:gd name="T20" fmla="*/ 364 w 364"/>
                  <a:gd name="T21" fmla="*/ 593 h 907"/>
                  <a:gd name="T22" fmla="*/ 364 w 364"/>
                  <a:gd name="T23" fmla="*/ 482 h 907"/>
                  <a:gd name="T24" fmla="*/ 339 w 364"/>
                  <a:gd name="T25" fmla="*/ 310 h 907"/>
                  <a:gd name="T26" fmla="*/ 354 w 364"/>
                  <a:gd name="T27" fmla="*/ 209 h 907"/>
                  <a:gd name="T28" fmla="*/ 364 w 364"/>
                  <a:gd name="T29" fmla="*/ 168 h 907"/>
                  <a:gd name="T30" fmla="*/ 349 w 364"/>
                  <a:gd name="T31" fmla="*/ 147 h 907"/>
                  <a:gd name="T32" fmla="*/ 313 w 364"/>
                  <a:gd name="T33" fmla="*/ 127 h 907"/>
                  <a:gd name="T34" fmla="*/ 288 w 364"/>
                  <a:gd name="T35" fmla="*/ 112 h 907"/>
                  <a:gd name="T36" fmla="*/ 303 w 364"/>
                  <a:gd name="T37" fmla="*/ 21 h 907"/>
                  <a:gd name="T38" fmla="*/ 293 w 364"/>
                  <a:gd name="T39" fmla="*/ 0 h 907"/>
                  <a:gd name="T40" fmla="*/ 273 w 364"/>
                  <a:gd name="T41" fmla="*/ 6 h 907"/>
                  <a:gd name="T42" fmla="*/ 263 w 364"/>
                  <a:gd name="T43" fmla="*/ 122 h 907"/>
                  <a:gd name="T44" fmla="*/ 253 w 364"/>
                  <a:gd name="T45" fmla="*/ 152 h 907"/>
                  <a:gd name="T46" fmla="*/ 248 w 364"/>
                  <a:gd name="T47" fmla="*/ 173 h 907"/>
                  <a:gd name="T48" fmla="*/ 207 w 364"/>
                  <a:gd name="T49" fmla="*/ 157 h 907"/>
                  <a:gd name="T50" fmla="*/ 177 w 364"/>
                  <a:gd name="T51" fmla="*/ 157 h 907"/>
                  <a:gd name="T52" fmla="*/ 177 w 364"/>
                  <a:gd name="T53" fmla="*/ 178 h 907"/>
                  <a:gd name="T54" fmla="*/ 197 w 364"/>
                  <a:gd name="T55" fmla="*/ 194 h 907"/>
                  <a:gd name="T56" fmla="*/ 233 w 364"/>
                  <a:gd name="T57" fmla="*/ 194 h 907"/>
                  <a:gd name="T58" fmla="*/ 258 w 364"/>
                  <a:gd name="T59" fmla="*/ 214 h 907"/>
                  <a:gd name="T60" fmla="*/ 278 w 364"/>
                  <a:gd name="T61" fmla="*/ 249 h 907"/>
                  <a:gd name="T62" fmla="*/ 298 w 364"/>
                  <a:gd name="T63" fmla="*/ 305 h 907"/>
                  <a:gd name="T64" fmla="*/ 313 w 364"/>
                  <a:gd name="T65" fmla="*/ 416 h 907"/>
                  <a:gd name="T66" fmla="*/ 313 w 364"/>
                  <a:gd name="T67" fmla="*/ 517 h 907"/>
                  <a:gd name="T68" fmla="*/ 303 w 364"/>
                  <a:gd name="T69" fmla="*/ 598 h 907"/>
                  <a:gd name="T70" fmla="*/ 283 w 364"/>
                  <a:gd name="T71" fmla="*/ 633 h 907"/>
                  <a:gd name="T72" fmla="*/ 212 w 364"/>
                  <a:gd name="T73" fmla="*/ 684 h 907"/>
                  <a:gd name="T74" fmla="*/ 136 w 364"/>
                  <a:gd name="T75" fmla="*/ 730 h 907"/>
                  <a:gd name="T76" fmla="*/ 101 w 364"/>
                  <a:gd name="T77" fmla="*/ 765 h 9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4"/>
                  <a:gd name="T118" fmla="*/ 0 h 907"/>
                  <a:gd name="T119" fmla="*/ 364 w 364"/>
                  <a:gd name="T120" fmla="*/ 907 h 9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4" h="907">
                    <a:moveTo>
                      <a:pt x="101" y="765"/>
                    </a:moveTo>
                    <a:lnTo>
                      <a:pt x="35" y="816"/>
                    </a:lnTo>
                    <a:lnTo>
                      <a:pt x="15" y="832"/>
                    </a:lnTo>
                    <a:lnTo>
                      <a:pt x="0" y="867"/>
                    </a:lnTo>
                    <a:lnTo>
                      <a:pt x="20" y="902"/>
                    </a:lnTo>
                    <a:lnTo>
                      <a:pt x="40" y="907"/>
                    </a:lnTo>
                    <a:lnTo>
                      <a:pt x="101" y="887"/>
                    </a:lnTo>
                    <a:lnTo>
                      <a:pt x="192" y="816"/>
                    </a:lnTo>
                    <a:lnTo>
                      <a:pt x="273" y="730"/>
                    </a:lnTo>
                    <a:lnTo>
                      <a:pt x="359" y="633"/>
                    </a:lnTo>
                    <a:lnTo>
                      <a:pt x="364" y="593"/>
                    </a:lnTo>
                    <a:lnTo>
                      <a:pt x="364" y="482"/>
                    </a:lnTo>
                    <a:lnTo>
                      <a:pt x="339" y="310"/>
                    </a:lnTo>
                    <a:lnTo>
                      <a:pt x="354" y="209"/>
                    </a:lnTo>
                    <a:lnTo>
                      <a:pt x="364" y="168"/>
                    </a:lnTo>
                    <a:lnTo>
                      <a:pt x="349" y="147"/>
                    </a:lnTo>
                    <a:lnTo>
                      <a:pt x="313" y="127"/>
                    </a:lnTo>
                    <a:lnTo>
                      <a:pt x="288" y="112"/>
                    </a:lnTo>
                    <a:lnTo>
                      <a:pt x="303" y="21"/>
                    </a:lnTo>
                    <a:lnTo>
                      <a:pt x="293" y="0"/>
                    </a:lnTo>
                    <a:lnTo>
                      <a:pt x="273" y="6"/>
                    </a:lnTo>
                    <a:lnTo>
                      <a:pt x="263" y="122"/>
                    </a:lnTo>
                    <a:lnTo>
                      <a:pt x="253" y="152"/>
                    </a:lnTo>
                    <a:lnTo>
                      <a:pt x="248" y="173"/>
                    </a:lnTo>
                    <a:lnTo>
                      <a:pt x="207" y="157"/>
                    </a:lnTo>
                    <a:lnTo>
                      <a:pt x="177" y="157"/>
                    </a:lnTo>
                    <a:lnTo>
                      <a:pt x="177" y="178"/>
                    </a:lnTo>
                    <a:lnTo>
                      <a:pt x="197" y="194"/>
                    </a:lnTo>
                    <a:lnTo>
                      <a:pt x="233" y="194"/>
                    </a:lnTo>
                    <a:lnTo>
                      <a:pt x="258" y="214"/>
                    </a:lnTo>
                    <a:lnTo>
                      <a:pt x="278" y="249"/>
                    </a:lnTo>
                    <a:lnTo>
                      <a:pt x="298" y="305"/>
                    </a:lnTo>
                    <a:lnTo>
                      <a:pt x="313" y="416"/>
                    </a:lnTo>
                    <a:lnTo>
                      <a:pt x="313" y="517"/>
                    </a:lnTo>
                    <a:lnTo>
                      <a:pt x="303" y="598"/>
                    </a:lnTo>
                    <a:lnTo>
                      <a:pt x="283" y="633"/>
                    </a:lnTo>
                    <a:lnTo>
                      <a:pt x="212" y="684"/>
                    </a:lnTo>
                    <a:lnTo>
                      <a:pt x="136" y="730"/>
                    </a:lnTo>
                    <a:lnTo>
                      <a:pt x="101" y="7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576" name="Freeform 6"/>
              <p:cNvSpPr>
                <a:spLocks/>
              </p:cNvSpPr>
              <p:nvPr/>
            </p:nvSpPr>
            <p:spPr bwMode="auto">
              <a:xfrm>
                <a:off x="1479" y="1863"/>
                <a:ext cx="329" cy="546"/>
              </a:xfrm>
              <a:custGeom>
                <a:avLst/>
                <a:gdLst>
                  <a:gd name="T0" fmla="*/ 329 w 329"/>
                  <a:gd name="T1" fmla="*/ 15 h 546"/>
                  <a:gd name="T2" fmla="*/ 293 w 329"/>
                  <a:gd name="T3" fmla="*/ 0 h 546"/>
                  <a:gd name="T4" fmla="*/ 217 w 329"/>
                  <a:gd name="T5" fmla="*/ 5 h 546"/>
                  <a:gd name="T6" fmla="*/ 151 w 329"/>
                  <a:gd name="T7" fmla="*/ 56 h 546"/>
                  <a:gd name="T8" fmla="*/ 55 w 329"/>
                  <a:gd name="T9" fmla="*/ 162 h 546"/>
                  <a:gd name="T10" fmla="*/ 5 w 329"/>
                  <a:gd name="T11" fmla="*/ 248 h 546"/>
                  <a:gd name="T12" fmla="*/ 0 w 329"/>
                  <a:gd name="T13" fmla="*/ 278 h 546"/>
                  <a:gd name="T14" fmla="*/ 25 w 329"/>
                  <a:gd name="T15" fmla="*/ 334 h 546"/>
                  <a:gd name="T16" fmla="*/ 80 w 329"/>
                  <a:gd name="T17" fmla="*/ 359 h 546"/>
                  <a:gd name="T18" fmla="*/ 151 w 329"/>
                  <a:gd name="T19" fmla="*/ 389 h 546"/>
                  <a:gd name="T20" fmla="*/ 207 w 329"/>
                  <a:gd name="T21" fmla="*/ 404 h 546"/>
                  <a:gd name="T22" fmla="*/ 232 w 329"/>
                  <a:gd name="T23" fmla="*/ 430 h 546"/>
                  <a:gd name="T24" fmla="*/ 217 w 329"/>
                  <a:gd name="T25" fmla="*/ 465 h 546"/>
                  <a:gd name="T26" fmla="*/ 177 w 329"/>
                  <a:gd name="T27" fmla="*/ 506 h 546"/>
                  <a:gd name="T28" fmla="*/ 126 w 329"/>
                  <a:gd name="T29" fmla="*/ 511 h 546"/>
                  <a:gd name="T30" fmla="*/ 91 w 329"/>
                  <a:gd name="T31" fmla="*/ 495 h 546"/>
                  <a:gd name="T32" fmla="*/ 70 w 329"/>
                  <a:gd name="T33" fmla="*/ 511 h 546"/>
                  <a:gd name="T34" fmla="*/ 75 w 329"/>
                  <a:gd name="T35" fmla="*/ 531 h 546"/>
                  <a:gd name="T36" fmla="*/ 116 w 329"/>
                  <a:gd name="T37" fmla="*/ 546 h 546"/>
                  <a:gd name="T38" fmla="*/ 177 w 329"/>
                  <a:gd name="T39" fmla="*/ 546 h 546"/>
                  <a:gd name="T40" fmla="*/ 232 w 329"/>
                  <a:gd name="T41" fmla="*/ 531 h 546"/>
                  <a:gd name="T42" fmla="*/ 263 w 329"/>
                  <a:gd name="T43" fmla="*/ 511 h 546"/>
                  <a:gd name="T44" fmla="*/ 283 w 329"/>
                  <a:gd name="T45" fmla="*/ 475 h 546"/>
                  <a:gd name="T46" fmla="*/ 293 w 329"/>
                  <a:gd name="T47" fmla="*/ 435 h 546"/>
                  <a:gd name="T48" fmla="*/ 268 w 329"/>
                  <a:gd name="T49" fmla="*/ 399 h 546"/>
                  <a:gd name="T50" fmla="*/ 207 w 329"/>
                  <a:gd name="T51" fmla="*/ 374 h 546"/>
                  <a:gd name="T52" fmla="*/ 136 w 329"/>
                  <a:gd name="T53" fmla="*/ 354 h 546"/>
                  <a:gd name="T54" fmla="*/ 75 w 329"/>
                  <a:gd name="T55" fmla="*/ 319 h 546"/>
                  <a:gd name="T56" fmla="*/ 60 w 329"/>
                  <a:gd name="T57" fmla="*/ 288 h 546"/>
                  <a:gd name="T58" fmla="*/ 70 w 329"/>
                  <a:gd name="T59" fmla="*/ 233 h 546"/>
                  <a:gd name="T60" fmla="*/ 116 w 329"/>
                  <a:gd name="T61" fmla="*/ 162 h 546"/>
                  <a:gd name="T62" fmla="*/ 172 w 329"/>
                  <a:gd name="T63" fmla="*/ 121 h 546"/>
                  <a:gd name="T64" fmla="*/ 258 w 329"/>
                  <a:gd name="T65" fmla="*/ 91 h 546"/>
                  <a:gd name="T66" fmla="*/ 329 w 329"/>
                  <a:gd name="T67" fmla="*/ 76 h 546"/>
                  <a:gd name="T68" fmla="*/ 329 w 329"/>
                  <a:gd name="T69" fmla="*/ 35 h 546"/>
                  <a:gd name="T70" fmla="*/ 329 w 329"/>
                  <a:gd name="T71" fmla="*/ 15 h 5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9"/>
                  <a:gd name="T109" fmla="*/ 0 h 546"/>
                  <a:gd name="T110" fmla="*/ 329 w 329"/>
                  <a:gd name="T111" fmla="*/ 546 h 5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9" h="546">
                    <a:moveTo>
                      <a:pt x="329" y="15"/>
                    </a:moveTo>
                    <a:lnTo>
                      <a:pt x="293" y="0"/>
                    </a:lnTo>
                    <a:lnTo>
                      <a:pt x="217" y="5"/>
                    </a:lnTo>
                    <a:lnTo>
                      <a:pt x="151" y="56"/>
                    </a:lnTo>
                    <a:lnTo>
                      <a:pt x="55" y="162"/>
                    </a:lnTo>
                    <a:lnTo>
                      <a:pt x="5" y="248"/>
                    </a:lnTo>
                    <a:lnTo>
                      <a:pt x="0" y="278"/>
                    </a:lnTo>
                    <a:lnTo>
                      <a:pt x="25" y="334"/>
                    </a:lnTo>
                    <a:lnTo>
                      <a:pt x="80" y="359"/>
                    </a:lnTo>
                    <a:lnTo>
                      <a:pt x="151" y="389"/>
                    </a:lnTo>
                    <a:lnTo>
                      <a:pt x="207" y="404"/>
                    </a:lnTo>
                    <a:lnTo>
                      <a:pt x="232" y="430"/>
                    </a:lnTo>
                    <a:lnTo>
                      <a:pt x="217" y="465"/>
                    </a:lnTo>
                    <a:lnTo>
                      <a:pt x="177" y="506"/>
                    </a:lnTo>
                    <a:lnTo>
                      <a:pt x="126" y="511"/>
                    </a:lnTo>
                    <a:lnTo>
                      <a:pt x="91" y="495"/>
                    </a:lnTo>
                    <a:lnTo>
                      <a:pt x="70" y="511"/>
                    </a:lnTo>
                    <a:lnTo>
                      <a:pt x="75" y="531"/>
                    </a:lnTo>
                    <a:lnTo>
                      <a:pt x="116" y="546"/>
                    </a:lnTo>
                    <a:lnTo>
                      <a:pt x="177" y="546"/>
                    </a:lnTo>
                    <a:lnTo>
                      <a:pt x="232" y="531"/>
                    </a:lnTo>
                    <a:lnTo>
                      <a:pt x="263" y="511"/>
                    </a:lnTo>
                    <a:lnTo>
                      <a:pt x="283" y="475"/>
                    </a:lnTo>
                    <a:lnTo>
                      <a:pt x="293" y="435"/>
                    </a:lnTo>
                    <a:lnTo>
                      <a:pt x="268" y="399"/>
                    </a:lnTo>
                    <a:lnTo>
                      <a:pt x="207" y="374"/>
                    </a:lnTo>
                    <a:lnTo>
                      <a:pt x="136" y="354"/>
                    </a:lnTo>
                    <a:lnTo>
                      <a:pt x="75" y="319"/>
                    </a:lnTo>
                    <a:lnTo>
                      <a:pt x="60" y="288"/>
                    </a:lnTo>
                    <a:lnTo>
                      <a:pt x="70" y="233"/>
                    </a:lnTo>
                    <a:lnTo>
                      <a:pt x="116" y="162"/>
                    </a:lnTo>
                    <a:lnTo>
                      <a:pt x="172" y="121"/>
                    </a:lnTo>
                    <a:lnTo>
                      <a:pt x="258" y="91"/>
                    </a:lnTo>
                    <a:lnTo>
                      <a:pt x="329" y="76"/>
                    </a:lnTo>
                    <a:lnTo>
                      <a:pt x="329" y="35"/>
                    </a:lnTo>
                    <a:lnTo>
                      <a:pt x="329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577" name="Freeform 7"/>
              <p:cNvSpPr>
                <a:spLocks/>
              </p:cNvSpPr>
              <p:nvPr/>
            </p:nvSpPr>
            <p:spPr bwMode="auto">
              <a:xfrm>
                <a:off x="1747" y="1838"/>
                <a:ext cx="309" cy="673"/>
              </a:xfrm>
              <a:custGeom>
                <a:avLst/>
                <a:gdLst>
                  <a:gd name="T0" fmla="*/ 269 w 309"/>
                  <a:gd name="T1" fmla="*/ 212 h 673"/>
                  <a:gd name="T2" fmla="*/ 238 w 309"/>
                  <a:gd name="T3" fmla="*/ 86 h 673"/>
                  <a:gd name="T4" fmla="*/ 203 w 309"/>
                  <a:gd name="T5" fmla="*/ 25 h 673"/>
                  <a:gd name="T6" fmla="*/ 126 w 309"/>
                  <a:gd name="T7" fmla="*/ 0 h 673"/>
                  <a:gd name="T8" fmla="*/ 50 w 309"/>
                  <a:gd name="T9" fmla="*/ 10 h 673"/>
                  <a:gd name="T10" fmla="*/ 15 w 309"/>
                  <a:gd name="T11" fmla="*/ 76 h 673"/>
                  <a:gd name="T12" fmla="*/ 20 w 309"/>
                  <a:gd name="T13" fmla="*/ 157 h 673"/>
                  <a:gd name="T14" fmla="*/ 40 w 309"/>
                  <a:gd name="T15" fmla="*/ 288 h 673"/>
                  <a:gd name="T16" fmla="*/ 40 w 309"/>
                  <a:gd name="T17" fmla="*/ 404 h 673"/>
                  <a:gd name="T18" fmla="*/ 15 w 309"/>
                  <a:gd name="T19" fmla="*/ 505 h 673"/>
                  <a:gd name="T20" fmla="*/ 0 w 309"/>
                  <a:gd name="T21" fmla="*/ 561 h 673"/>
                  <a:gd name="T22" fmla="*/ 10 w 309"/>
                  <a:gd name="T23" fmla="*/ 612 h 673"/>
                  <a:gd name="T24" fmla="*/ 45 w 309"/>
                  <a:gd name="T25" fmla="*/ 638 h 673"/>
                  <a:gd name="T26" fmla="*/ 91 w 309"/>
                  <a:gd name="T27" fmla="*/ 663 h 673"/>
                  <a:gd name="T28" fmla="*/ 136 w 309"/>
                  <a:gd name="T29" fmla="*/ 673 h 673"/>
                  <a:gd name="T30" fmla="*/ 193 w 309"/>
                  <a:gd name="T31" fmla="*/ 673 h 673"/>
                  <a:gd name="T32" fmla="*/ 259 w 309"/>
                  <a:gd name="T33" fmla="*/ 622 h 673"/>
                  <a:gd name="T34" fmla="*/ 309 w 309"/>
                  <a:gd name="T35" fmla="*/ 515 h 673"/>
                  <a:gd name="T36" fmla="*/ 304 w 309"/>
                  <a:gd name="T37" fmla="*/ 419 h 673"/>
                  <a:gd name="T38" fmla="*/ 274 w 309"/>
                  <a:gd name="T39" fmla="*/ 308 h 673"/>
                  <a:gd name="T40" fmla="*/ 269 w 309"/>
                  <a:gd name="T41" fmla="*/ 212 h 6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9"/>
                  <a:gd name="T64" fmla="*/ 0 h 673"/>
                  <a:gd name="T65" fmla="*/ 309 w 309"/>
                  <a:gd name="T66" fmla="*/ 673 h 6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9" h="673">
                    <a:moveTo>
                      <a:pt x="269" y="212"/>
                    </a:moveTo>
                    <a:lnTo>
                      <a:pt x="238" y="86"/>
                    </a:lnTo>
                    <a:lnTo>
                      <a:pt x="203" y="25"/>
                    </a:lnTo>
                    <a:lnTo>
                      <a:pt x="126" y="0"/>
                    </a:lnTo>
                    <a:lnTo>
                      <a:pt x="50" y="10"/>
                    </a:lnTo>
                    <a:lnTo>
                      <a:pt x="15" y="76"/>
                    </a:lnTo>
                    <a:lnTo>
                      <a:pt x="20" y="157"/>
                    </a:lnTo>
                    <a:lnTo>
                      <a:pt x="40" y="288"/>
                    </a:lnTo>
                    <a:lnTo>
                      <a:pt x="40" y="404"/>
                    </a:lnTo>
                    <a:lnTo>
                      <a:pt x="15" y="505"/>
                    </a:lnTo>
                    <a:lnTo>
                      <a:pt x="0" y="561"/>
                    </a:lnTo>
                    <a:lnTo>
                      <a:pt x="10" y="612"/>
                    </a:lnTo>
                    <a:lnTo>
                      <a:pt x="45" y="638"/>
                    </a:lnTo>
                    <a:lnTo>
                      <a:pt x="91" y="663"/>
                    </a:lnTo>
                    <a:lnTo>
                      <a:pt x="136" y="673"/>
                    </a:lnTo>
                    <a:lnTo>
                      <a:pt x="193" y="673"/>
                    </a:lnTo>
                    <a:lnTo>
                      <a:pt x="259" y="622"/>
                    </a:lnTo>
                    <a:lnTo>
                      <a:pt x="309" y="515"/>
                    </a:lnTo>
                    <a:lnTo>
                      <a:pt x="304" y="419"/>
                    </a:lnTo>
                    <a:lnTo>
                      <a:pt x="274" y="308"/>
                    </a:lnTo>
                    <a:lnTo>
                      <a:pt x="269" y="2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578" name="Freeform 8"/>
              <p:cNvSpPr>
                <a:spLocks/>
              </p:cNvSpPr>
              <p:nvPr/>
            </p:nvSpPr>
            <p:spPr bwMode="auto">
              <a:xfrm>
                <a:off x="1655" y="2384"/>
                <a:ext cx="235" cy="973"/>
              </a:xfrm>
              <a:custGeom>
                <a:avLst/>
                <a:gdLst>
                  <a:gd name="T0" fmla="*/ 223 w 235"/>
                  <a:gd name="T1" fmla="*/ 15 h 973"/>
                  <a:gd name="T2" fmla="*/ 163 w 235"/>
                  <a:gd name="T3" fmla="*/ 0 h 973"/>
                  <a:gd name="T4" fmla="*/ 127 w 235"/>
                  <a:gd name="T5" fmla="*/ 15 h 973"/>
                  <a:gd name="T6" fmla="*/ 112 w 235"/>
                  <a:gd name="T7" fmla="*/ 66 h 973"/>
                  <a:gd name="T8" fmla="*/ 127 w 235"/>
                  <a:gd name="T9" fmla="*/ 344 h 973"/>
                  <a:gd name="T10" fmla="*/ 127 w 235"/>
                  <a:gd name="T11" fmla="*/ 410 h 973"/>
                  <a:gd name="T12" fmla="*/ 107 w 235"/>
                  <a:gd name="T13" fmla="*/ 532 h 973"/>
                  <a:gd name="T14" fmla="*/ 102 w 235"/>
                  <a:gd name="T15" fmla="*/ 674 h 973"/>
                  <a:gd name="T16" fmla="*/ 112 w 235"/>
                  <a:gd name="T17" fmla="*/ 745 h 973"/>
                  <a:gd name="T18" fmla="*/ 102 w 235"/>
                  <a:gd name="T19" fmla="*/ 785 h 973"/>
                  <a:gd name="T20" fmla="*/ 31 w 235"/>
                  <a:gd name="T21" fmla="*/ 846 h 973"/>
                  <a:gd name="T22" fmla="*/ 0 w 235"/>
                  <a:gd name="T23" fmla="*/ 922 h 973"/>
                  <a:gd name="T24" fmla="*/ 6 w 235"/>
                  <a:gd name="T25" fmla="*/ 947 h 973"/>
                  <a:gd name="T26" fmla="*/ 61 w 235"/>
                  <a:gd name="T27" fmla="*/ 973 h 973"/>
                  <a:gd name="T28" fmla="*/ 76 w 235"/>
                  <a:gd name="T29" fmla="*/ 962 h 973"/>
                  <a:gd name="T30" fmla="*/ 82 w 235"/>
                  <a:gd name="T31" fmla="*/ 917 h 973"/>
                  <a:gd name="T32" fmla="*/ 97 w 235"/>
                  <a:gd name="T33" fmla="*/ 851 h 973"/>
                  <a:gd name="T34" fmla="*/ 122 w 235"/>
                  <a:gd name="T35" fmla="*/ 821 h 973"/>
                  <a:gd name="T36" fmla="*/ 152 w 235"/>
                  <a:gd name="T37" fmla="*/ 801 h 973"/>
                  <a:gd name="T38" fmla="*/ 178 w 235"/>
                  <a:gd name="T39" fmla="*/ 775 h 973"/>
                  <a:gd name="T40" fmla="*/ 183 w 235"/>
                  <a:gd name="T41" fmla="*/ 755 h 973"/>
                  <a:gd name="T42" fmla="*/ 168 w 235"/>
                  <a:gd name="T43" fmla="*/ 730 h 973"/>
                  <a:gd name="T44" fmla="*/ 152 w 235"/>
                  <a:gd name="T45" fmla="*/ 715 h 973"/>
                  <a:gd name="T46" fmla="*/ 142 w 235"/>
                  <a:gd name="T47" fmla="*/ 653 h 973"/>
                  <a:gd name="T48" fmla="*/ 152 w 235"/>
                  <a:gd name="T49" fmla="*/ 526 h 973"/>
                  <a:gd name="T50" fmla="*/ 188 w 235"/>
                  <a:gd name="T51" fmla="*/ 380 h 973"/>
                  <a:gd name="T52" fmla="*/ 223 w 235"/>
                  <a:gd name="T53" fmla="*/ 263 h 973"/>
                  <a:gd name="T54" fmla="*/ 235 w 235"/>
                  <a:gd name="T55" fmla="*/ 122 h 973"/>
                  <a:gd name="T56" fmla="*/ 223 w 235"/>
                  <a:gd name="T57" fmla="*/ 15 h 9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5"/>
                  <a:gd name="T88" fmla="*/ 0 h 973"/>
                  <a:gd name="T89" fmla="*/ 235 w 235"/>
                  <a:gd name="T90" fmla="*/ 973 h 97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5" h="973">
                    <a:moveTo>
                      <a:pt x="223" y="15"/>
                    </a:moveTo>
                    <a:lnTo>
                      <a:pt x="163" y="0"/>
                    </a:lnTo>
                    <a:lnTo>
                      <a:pt x="127" y="15"/>
                    </a:lnTo>
                    <a:lnTo>
                      <a:pt x="112" y="66"/>
                    </a:lnTo>
                    <a:lnTo>
                      <a:pt x="127" y="344"/>
                    </a:lnTo>
                    <a:lnTo>
                      <a:pt x="127" y="410"/>
                    </a:lnTo>
                    <a:lnTo>
                      <a:pt x="107" y="532"/>
                    </a:lnTo>
                    <a:lnTo>
                      <a:pt x="102" y="674"/>
                    </a:lnTo>
                    <a:lnTo>
                      <a:pt x="112" y="745"/>
                    </a:lnTo>
                    <a:lnTo>
                      <a:pt x="102" y="785"/>
                    </a:lnTo>
                    <a:lnTo>
                      <a:pt x="31" y="846"/>
                    </a:lnTo>
                    <a:lnTo>
                      <a:pt x="0" y="922"/>
                    </a:lnTo>
                    <a:lnTo>
                      <a:pt x="6" y="947"/>
                    </a:lnTo>
                    <a:lnTo>
                      <a:pt x="61" y="973"/>
                    </a:lnTo>
                    <a:lnTo>
                      <a:pt x="76" y="962"/>
                    </a:lnTo>
                    <a:lnTo>
                      <a:pt x="82" y="917"/>
                    </a:lnTo>
                    <a:lnTo>
                      <a:pt x="97" y="851"/>
                    </a:lnTo>
                    <a:lnTo>
                      <a:pt x="122" y="821"/>
                    </a:lnTo>
                    <a:lnTo>
                      <a:pt x="152" y="801"/>
                    </a:lnTo>
                    <a:lnTo>
                      <a:pt x="178" y="775"/>
                    </a:lnTo>
                    <a:lnTo>
                      <a:pt x="183" y="755"/>
                    </a:lnTo>
                    <a:lnTo>
                      <a:pt x="168" y="730"/>
                    </a:lnTo>
                    <a:lnTo>
                      <a:pt x="152" y="715"/>
                    </a:lnTo>
                    <a:lnTo>
                      <a:pt x="142" y="653"/>
                    </a:lnTo>
                    <a:lnTo>
                      <a:pt x="152" y="526"/>
                    </a:lnTo>
                    <a:lnTo>
                      <a:pt x="188" y="380"/>
                    </a:lnTo>
                    <a:lnTo>
                      <a:pt x="223" y="263"/>
                    </a:lnTo>
                    <a:lnTo>
                      <a:pt x="235" y="122"/>
                    </a:lnTo>
                    <a:lnTo>
                      <a:pt x="22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579" name="Freeform 9"/>
              <p:cNvSpPr>
                <a:spLocks/>
              </p:cNvSpPr>
              <p:nvPr/>
            </p:nvSpPr>
            <p:spPr bwMode="auto">
              <a:xfrm>
                <a:off x="1910" y="2384"/>
                <a:ext cx="384" cy="821"/>
              </a:xfrm>
              <a:custGeom>
                <a:avLst/>
                <a:gdLst>
                  <a:gd name="T0" fmla="*/ 126 w 384"/>
                  <a:gd name="T1" fmla="*/ 122 h 821"/>
                  <a:gd name="T2" fmla="*/ 116 w 384"/>
                  <a:gd name="T3" fmla="*/ 40 h 821"/>
                  <a:gd name="T4" fmla="*/ 71 w 384"/>
                  <a:gd name="T5" fmla="*/ 0 h 821"/>
                  <a:gd name="T6" fmla="*/ 5 w 384"/>
                  <a:gd name="T7" fmla="*/ 5 h 821"/>
                  <a:gd name="T8" fmla="*/ 0 w 384"/>
                  <a:gd name="T9" fmla="*/ 40 h 821"/>
                  <a:gd name="T10" fmla="*/ 5 w 384"/>
                  <a:gd name="T11" fmla="*/ 117 h 821"/>
                  <a:gd name="T12" fmla="*/ 40 w 384"/>
                  <a:gd name="T13" fmla="*/ 233 h 821"/>
                  <a:gd name="T14" fmla="*/ 66 w 384"/>
                  <a:gd name="T15" fmla="*/ 319 h 821"/>
                  <a:gd name="T16" fmla="*/ 96 w 384"/>
                  <a:gd name="T17" fmla="*/ 435 h 821"/>
                  <a:gd name="T18" fmla="*/ 106 w 384"/>
                  <a:gd name="T19" fmla="*/ 536 h 821"/>
                  <a:gd name="T20" fmla="*/ 106 w 384"/>
                  <a:gd name="T21" fmla="*/ 617 h 821"/>
                  <a:gd name="T22" fmla="*/ 91 w 384"/>
                  <a:gd name="T23" fmla="*/ 679 h 821"/>
                  <a:gd name="T24" fmla="*/ 76 w 384"/>
                  <a:gd name="T25" fmla="*/ 699 h 821"/>
                  <a:gd name="T26" fmla="*/ 76 w 384"/>
                  <a:gd name="T27" fmla="*/ 719 h 821"/>
                  <a:gd name="T28" fmla="*/ 96 w 384"/>
                  <a:gd name="T29" fmla="*/ 750 h 821"/>
                  <a:gd name="T30" fmla="*/ 131 w 384"/>
                  <a:gd name="T31" fmla="*/ 760 h 821"/>
                  <a:gd name="T32" fmla="*/ 187 w 384"/>
                  <a:gd name="T33" fmla="*/ 760 h 821"/>
                  <a:gd name="T34" fmla="*/ 288 w 384"/>
                  <a:gd name="T35" fmla="*/ 785 h 821"/>
                  <a:gd name="T36" fmla="*/ 318 w 384"/>
                  <a:gd name="T37" fmla="*/ 821 h 821"/>
                  <a:gd name="T38" fmla="*/ 364 w 384"/>
                  <a:gd name="T39" fmla="*/ 800 h 821"/>
                  <a:gd name="T40" fmla="*/ 384 w 384"/>
                  <a:gd name="T41" fmla="*/ 750 h 821"/>
                  <a:gd name="T42" fmla="*/ 364 w 384"/>
                  <a:gd name="T43" fmla="*/ 730 h 821"/>
                  <a:gd name="T44" fmla="*/ 278 w 384"/>
                  <a:gd name="T45" fmla="*/ 719 h 821"/>
                  <a:gd name="T46" fmla="*/ 182 w 384"/>
                  <a:gd name="T47" fmla="*/ 719 h 821"/>
                  <a:gd name="T48" fmla="*/ 141 w 384"/>
                  <a:gd name="T49" fmla="*/ 714 h 821"/>
                  <a:gd name="T50" fmla="*/ 131 w 384"/>
                  <a:gd name="T51" fmla="*/ 684 h 821"/>
                  <a:gd name="T52" fmla="*/ 141 w 384"/>
                  <a:gd name="T53" fmla="*/ 627 h 821"/>
                  <a:gd name="T54" fmla="*/ 147 w 384"/>
                  <a:gd name="T55" fmla="*/ 531 h 821"/>
                  <a:gd name="T56" fmla="*/ 136 w 384"/>
                  <a:gd name="T57" fmla="*/ 425 h 821"/>
                  <a:gd name="T58" fmla="*/ 121 w 384"/>
                  <a:gd name="T59" fmla="*/ 284 h 821"/>
                  <a:gd name="T60" fmla="*/ 126 w 384"/>
                  <a:gd name="T61" fmla="*/ 162 h 821"/>
                  <a:gd name="T62" fmla="*/ 126 w 384"/>
                  <a:gd name="T63" fmla="*/ 122 h 8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4"/>
                  <a:gd name="T97" fmla="*/ 0 h 821"/>
                  <a:gd name="T98" fmla="*/ 384 w 384"/>
                  <a:gd name="T99" fmla="*/ 821 h 8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4" h="821">
                    <a:moveTo>
                      <a:pt x="126" y="122"/>
                    </a:moveTo>
                    <a:lnTo>
                      <a:pt x="116" y="40"/>
                    </a:lnTo>
                    <a:lnTo>
                      <a:pt x="71" y="0"/>
                    </a:lnTo>
                    <a:lnTo>
                      <a:pt x="5" y="5"/>
                    </a:lnTo>
                    <a:lnTo>
                      <a:pt x="0" y="40"/>
                    </a:lnTo>
                    <a:lnTo>
                      <a:pt x="5" y="117"/>
                    </a:lnTo>
                    <a:lnTo>
                      <a:pt x="40" y="233"/>
                    </a:lnTo>
                    <a:lnTo>
                      <a:pt x="66" y="319"/>
                    </a:lnTo>
                    <a:lnTo>
                      <a:pt x="96" y="435"/>
                    </a:lnTo>
                    <a:lnTo>
                      <a:pt x="106" y="536"/>
                    </a:lnTo>
                    <a:lnTo>
                      <a:pt x="106" y="617"/>
                    </a:lnTo>
                    <a:lnTo>
                      <a:pt x="91" y="679"/>
                    </a:lnTo>
                    <a:lnTo>
                      <a:pt x="76" y="699"/>
                    </a:lnTo>
                    <a:lnTo>
                      <a:pt x="76" y="719"/>
                    </a:lnTo>
                    <a:lnTo>
                      <a:pt x="96" y="750"/>
                    </a:lnTo>
                    <a:lnTo>
                      <a:pt x="131" y="760"/>
                    </a:lnTo>
                    <a:lnTo>
                      <a:pt x="187" y="760"/>
                    </a:lnTo>
                    <a:lnTo>
                      <a:pt x="288" y="785"/>
                    </a:lnTo>
                    <a:lnTo>
                      <a:pt x="318" y="821"/>
                    </a:lnTo>
                    <a:lnTo>
                      <a:pt x="364" y="800"/>
                    </a:lnTo>
                    <a:lnTo>
                      <a:pt x="384" y="750"/>
                    </a:lnTo>
                    <a:lnTo>
                      <a:pt x="364" y="730"/>
                    </a:lnTo>
                    <a:lnTo>
                      <a:pt x="278" y="719"/>
                    </a:lnTo>
                    <a:lnTo>
                      <a:pt x="182" y="719"/>
                    </a:lnTo>
                    <a:lnTo>
                      <a:pt x="141" y="714"/>
                    </a:lnTo>
                    <a:lnTo>
                      <a:pt x="131" y="684"/>
                    </a:lnTo>
                    <a:lnTo>
                      <a:pt x="141" y="627"/>
                    </a:lnTo>
                    <a:lnTo>
                      <a:pt x="147" y="531"/>
                    </a:lnTo>
                    <a:lnTo>
                      <a:pt x="136" y="425"/>
                    </a:lnTo>
                    <a:lnTo>
                      <a:pt x="121" y="284"/>
                    </a:lnTo>
                    <a:lnTo>
                      <a:pt x="126" y="162"/>
                    </a:lnTo>
                    <a:lnTo>
                      <a:pt x="126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3573" name="Text Box 10"/>
            <p:cNvSpPr txBox="1">
              <a:spLocks noChangeArrowheads="1"/>
            </p:cNvSpPr>
            <p:nvPr/>
          </p:nvSpPr>
          <p:spPr bwMode="auto">
            <a:xfrm>
              <a:off x="800" y="3392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b="1">
                  <a:latin typeface="Arial Narrow" charset="0"/>
                </a:rPr>
                <a:t>Emisor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051675" y="2460625"/>
            <a:ext cx="2146300" cy="2932113"/>
            <a:chOff x="4360" y="2302"/>
            <a:chExt cx="1352" cy="1847"/>
          </a:xfrm>
        </p:grpSpPr>
        <p:grpSp>
          <p:nvGrpSpPr>
            <p:cNvPr id="23565" name="Group 12"/>
            <p:cNvGrpSpPr>
              <a:grpSpLocks/>
            </p:cNvGrpSpPr>
            <p:nvPr/>
          </p:nvGrpSpPr>
          <p:grpSpPr bwMode="auto">
            <a:xfrm>
              <a:off x="4360" y="2302"/>
              <a:ext cx="702" cy="1847"/>
              <a:chOff x="4032" y="1454"/>
              <a:chExt cx="702" cy="1847"/>
            </a:xfrm>
          </p:grpSpPr>
          <p:sp>
            <p:nvSpPr>
              <p:cNvPr id="23567" name="Freeform 13"/>
              <p:cNvSpPr>
                <a:spLocks/>
              </p:cNvSpPr>
              <p:nvPr/>
            </p:nvSpPr>
            <p:spPr bwMode="auto">
              <a:xfrm flipH="1">
                <a:off x="4317" y="1454"/>
                <a:ext cx="385" cy="427"/>
              </a:xfrm>
              <a:custGeom>
                <a:avLst/>
                <a:gdLst>
                  <a:gd name="T0" fmla="*/ 13 w 457"/>
                  <a:gd name="T1" fmla="*/ 6 h 507"/>
                  <a:gd name="T2" fmla="*/ 11 w 457"/>
                  <a:gd name="T3" fmla="*/ 3 h 507"/>
                  <a:gd name="T4" fmla="*/ 8 w 457"/>
                  <a:gd name="T5" fmla="*/ 3 h 507"/>
                  <a:gd name="T6" fmla="*/ 5 w 457"/>
                  <a:gd name="T7" fmla="*/ 0 h 507"/>
                  <a:gd name="T8" fmla="*/ 3 w 457"/>
                  <a:gd name="T9" fmla="*/ 3 h 507"/>
                  <a:gd name="T10" fmla="*/ 3 w 457"/>
                  <a:gd name="T11" fmla="*/ 3 h 507"/>
                  <a:gd name="T12" fmla="*/ 0 w 457"/>
                  <a:gd name="T13" fmla="*/ 7 h 507"/>
                  <a:gd name="T14" fmla="*/ 3 w 457"/>
                  <a:gd name="T15" fmla="*/ 12 h 507"/>
                  <a:gd name="T16" fmla="*/ 3 w 457"/>
                  <a:gd name="T17" fmla="*/ 17 h 507"/>
                  <a:gd name="T18" fmla="*/ 3 w 457"/>
                  <a:gd name="T19" fmla="*/ 21 h 507"/>
                  <a:gd name="T20" fmla="*/ 6 w 457"/>
                  <a:gd name="T21" fmla="*/ 25 h 507"/>
                  <a:gd name="T22" fmla="*/ 8 w 457"/>
                  <a:gd name="T23" fmla="*/ 28 h 507"/>
                  <a:gd name="T24" fmla="*/ 11 w 457"/>
                  <a:gd name="T25" fmla="*/ 28 h 507"/>
                  <a:gd name="T26" fmla="*/ 14 w 457"/>
                  <a:gd name="T27" fmla="*/ 26 h 507"/>
                  <a:gd name="T28" fmla="*/ 17 w 457"/>
                  <a:gd name="T29" fmla="*/ 24 h 507"/>
                  <a:gd name="T30" fmla="*/ 17 w 457"/>
                  <a:gd name="T31" fmla="*/ 20 h 507"/>
                  <a:gd name="T32" fmla="*/ 17 w 457"/>
                  <a:gd name="T33" fmla="*/ 14 h 507"/>
                  <a:gd name="T34" fmla="*/ 24 w 457"/>
                  <a:gd name="T35" fmla="*/ 15 h 507"/>
                  <a:gd name="T36" fmla="*/ 24 w 457"/>
                  <a:gd name="T37" fmla="*/ 13 h 507"/>
                  <a:gd name="T38" fmla="*/ 16 w 457"/>
                  <a:gd name="T39" fmla="*/ 12 h 507"/>
                  <a:gd name="T40" fmla="*/ 14 w 457"/>
                  <a:gd name="T41" fmla="*/ 7 h 507"/>
                  <a:gd name="T42" fmla="*/ 13 w 457"/>
                  <a:gd name="T43" fmla="*/ 6 h 5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7"/>
                  <a:gd name="T67" fmla="*/ 0 h 507"/>
                  <a:gd name="T68" fmla="*/ 457 w 457"/>
                  <a:gd name="T69" fmla="*/ 507 h 50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7" h="507">
                    <a:moveTo>
                      <a:pt x="238" y="117"/>
                    </a:moveTo>
                    <a:lnTo>
                      <a:pt x="198" y="65"/>
                    </a:lnTo>
                    <a:lnTo>
                      <a:pt x="142" y="26"/>
                    </a:lnTo>
                    <a:lnTo>
                      <a:pt x="92" y="0"/>
                    </a:lnTo>
                    <a:lnTo>
                      <a:pt x="52" y="7"/>
                    </a:lnTo>
                    <a:lnTo>
                      <a:pt x="23" y="36"/>
                    </a:lnTo>
                    <a:lnTo>
                      <a:pt x="0" y="124"/>
                    </a:lnTo>
                    <a:lnTo>
                      <a:pt x="9" y="225"/>
                    </a:lnTo>
                    <a:lnTo>
                      <a:pt x="33" y="322"/>
                    </a:lnTo>
                    <a:lnTo>
                      <a:pt x="59" y="397"/>
                    </a:lnTo>
                    <a:lnTo>
                      <a:pt x="109" y="475"/>
                    </a:lnTo>
                    <a:lnTo>
                      <a:pt x="152" y="507"/>
                    </a:lnTo>
                    <a:lnTo>
                      <a:pt x="211" y="507"/>
                    </a:lnTo>
                    <a:lnTo>
                      <a:pt x="271" y="485"/>
                    </a:lnTo>
                    <a:lnTo>
                      <a:pt x="301" y="429"/>
                    </a:lnTo>
                    <a:lnTo>
                      <a:pt x="317" y="358"/>
                    </a:lnTo>
                    <a:lnTo>
                      <a:pt x="311" y="270"/>
                    </a:lnTo>
                    <a:lnTo>
                      <a:pt x="450" y="280"/>
                    </a:lnTo>
                    <a:lnTo>
                      <a:pt x="457" y="241"/>
                    </a:lnTo>
                    <a:lnTo>
                      <a:pt x="298" y="225"/>
                    </a:lnTo>
                    <a:lnTo>
                      <a:pt x="258" y="134"/>
                    </a:lnTo>
                    <a:lnTo>
                      <a:pt x="238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568" name="Freeform 14"/>
              <p:cNvSpPr>
                <a:spLocks/>
              </p:cNvSpPr>
              <p:nvPr/>
            </p:nvSpPr>
            <p:spPr bwMode="auto">
              <a:xfrm flipH="1">
                <a:off x="4366" y="1912"/>
                <a:ext cx="232" cy="643"/>
              </a:xfrm>
              <a:custGeom>
                <a:avLst/>
                <a:gdLst>
                  <a:gd name="T0" fmla="*/ 3 w 275"/>
                  <a:gd name="T1" fmla="*/ 3 h 763"/>
                  <a:gd name="T2" fmla="*/ 3 w 275"/>
                  <a:gd name="T3" fmla="*/ 3 h 763"/>
                  <a:gd name="T4" fmla="*/ 4 w 275"/>
                  <a:gd name="T5" fmla="*/ 0 h 763"/>
                  <a:gd name="T6" fmla="*/ 6 w 275"/>
                  <a:gd name="T7" fmla="*/ 0 h 763"/>
                  <a:gd name="T8" fmla="*/ 8 w 275"/>
                  <a:gd name="T9" fmla="*/ 3 h 763"/>
                  <a:gd name="T10" fmla="*/ 11 w 275"/>
                  <a:gd name="T11" fmla="*/ 5 h 763"/>
                  <a:gd name="T12" fmla="*/ 13 w 275"/>
                  <a:gd name="T13" fmla="*/ 9 h 763"/>
                  <a:gd name="T14" fmla="*/ 14 w 275"/>
                  <a:gd name="T15" fmla="*/ 14 h 763"/>
                  <a:gd name="T16" fmla="*/ 15 w 275"/>
                  <a:gd name="T17" fmla="*/ 20 h 763"/>
                  <a:gd name="T18" fmla="*/ 15 w 275"/>
                  <a:gd name="T19" fmla="*/ 26 h 763"/>
                  <a:gd name="T20" fmla="*/ 15 w 275"/>
                  <a:gd name="T21" fmla="*/ 35 h 763"/>
                  <a:gd name="T22" fmla="*/ 14 w 275"/>
                  <a:gd name="T23" fmla="*/ 40 h 763"/>
                  <a:gd name="T24" fmla="*/ 12 w 275"/>
                  <a:gd name="T25" fmla="*/ 41 h 763"/>
                  <a:gd name="T26" fmla="*/ 8 w 275"/>
                  <a:gd name="T27" fmla="*/ 41 h 763"/>
                  <a:gd name="T28" fmla="*/ 5 w 275"/>
                  <a:gd name="T29" fmla="*/ 41 h 763"/>
                  <a:gd name="T30" fmla="*/ 3 w 275"/>
                  <a:gd name="T31" fmla="*/ 40 h 763"/>
                  <a:gd name="T32" fmla="*/ 3 w 275"/>
                  <a:gd name="T33" fmla="*/ 35 h 763"/>
                  <a:gd name="T34" fmla="*/ 3 w 275"/>
                  <a:gd name="T35" fmla="*/ 32 h 763"/>
                  <a:gd name="T36" fmla="*/ 3 w 275"/>
                  <a:gd name="T37" fmla="*/ 24 h 763"/>
                  <a:gd name="T38" fmla="*/ 0 w 275"/>
                  <a:gd name="T39" fmla="*/ 17 h 763"/>
                  <a:gd name="T40" fmla="*/ 0 w 275"/>
                  <a:gd name="T41" fmla="*/ 8 h 763"/>
                  <a:gd name="T42" fmla="*/ 3 w 275"/>
                  <a:gd name="T43" fmla="*/ 5 h 763"/>
                  <a:gd name="T44" fmla="*/ 3 w 275"/>
                  <a:gd name="T45" fmla="*/ 3 h 7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5"/>
                  <a:gd name="T70" fmla="*/ 0 h 763"/>
                  <a:gd name="T71" fmla="*/ 275 w 275"/>
                  <a:gd name="T72" fmla="*/ 763 h 7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5" h="763">
                    <a:moveTo>
                      <a:pt x="17" y="59"/>
                    </a:moveTo>
                    <a:lnTo>
                      <a:pt x="27" y="20"/>
                    </a:lnTo>
                    <a:lnTo>
                      <a:pt x="70" y="0"/>
                    </a:lnTo>
                    <a:lnTo>
                      <a:pt x="109" y="0"/>
                    </a:lnTo>
                    <a:lnTo>
                      <a:pt x="159" y="29"/>
                    </a:lnTo>
                    <a:lnTo>
                      <a:pt x="206" y="98"/>
                    </a:lnTo>
                    <a:lnTo>
                      <a:pt x="239" y="169"/>
                    </a:lnTo>
                    <a:lnTo>
                      <a:pt x="255" y="266"/>
                    </a:lnTo>
                    <a:lnTo>
                      <a:pt x="269" y="380"/>
                    </a:lnTo>
                    <a:lnTo>
                      <a:pt x="275" y="490"/>
                    </a:lnTo>
                    <a:lnTo>
                      <a:pt x="275" y="633"/>
                    </a:lnTo>
                    <a:lnTo>
                      <a:pt x="255" y="721"/>
                    </a:lnTo>
                    <a:lnTo>
                      <a:pt x="219" y="753"/>
                    </a:lnTo>
                    <a:lnTo>
                      <a:pt x="156" y="763"/>
                    </a:lnTo>
                    <a:lnTo>
                      <a:pt x="90" y="760"/>
                    </a:lnTo>
                    <a:lnTo>
                      <a:pt x="56" y="721"/>
                    </a:lnTo>
                    <a:lnTo>
                      <a:pt x="37" y="653"/>
                    </a:lnTo>
                    <a:lnTo>
                      <a:pt x="20" y="585"/>
                    </a:lnTo>
                    <a:lnTo>
                      <a:pt x="7" y="461"/>
                    </a:lnTo>
                    <a:lnTo>
                      <a:pt x="0" y="322"/>
                    </a:lnTo>
                    <a:lnTo>
                      <a:pt x="0" y="159"/>
                    </a:lnTo>
                    <a:lnTo>
                      <a:pt x="17" y="88"/>
                    </a:lnTo>
                    <a:lnTo>
                      <a:pt x="17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569" name="Freeform 15"/>
              <p:cNvSpPr>
                <a:spLocks/>
              </p:cNvSpPr>
              <p:nvPr/>
            </p:nvSpPr>
            <p:spPr bwMode="auto">
              <a:xfrm flipH="1">
                <a:off x="4137" y="1930"/>
                <a:ext cx="354" cy="494"/>
              </a:xfrm>
              <a:custGeom>
                <a:avLst/>
                <a:gdLst>
                  <a:gd name="T0" fmla="*/ 3 w 420"/>
                  <a:gd name="T1" fmla="*/ 0 h 586"/>
                  <a:gd name="T2" fmla="*/ 6 w 420"/>
                  <a:gd name="T3" fmla="*/ 3 h 586"/>
                  <a:gd name="T4" fmla="*/ 11 w 420"/>
                  <a:gd name="T5" fmla="*/ 3 h 586"/>
                  <a:gd name="T6" fmla="*/ 16 w 420"/>
                  <a:gd name="T7" fmla="*/ 4 h 586"/>
                  <a:gd name="T8" fmla="*/ 20 w 420"/>
                  <a:gd name="T9" fmla="*/ 7 h 586"/>
                  <a:gd name="T10" fmla="*/ 21 w 420"/>
                  <a:gd name="T11" fmla="*/ 9 h 586"/>
                  <a:gd name="T12" fmla="*/ 24 w 420"/>
                  <a:gd name="T13" fmla="*/ 11 h 586"/>
                  <a:gd name="T14" fmla="*/ 21 w 420"/>
                  <a:gd name="T15" fmla="*/ 17 h 586"/>
                  <a:gd name="T16" fmla="*/ 17 w 420"/>
                  <a:gd name="T17" fmla="*/ 20 h 586"/>
                  <a:gd name="T18" fmla="*/ 13 w 420"/>
                  <a:gd name="T19" fmla="*/ 21 h 586"/>
                  <a:gd name="T20" fmla="*/ 11 w 420"/>
                  <a:gd name="T21" fmla="*/ 24 h 586"/>
                  <a:gd name="T22" fmla="*/ 7 w 420"/>
                  <a:gd name="T23" fmla="*/ 24 h 586"/>
                  <a:gd name="T24" fmla="*/ 7 w 420"/>
                  <a:gd name="T25" fmla="*/ 25 h 586"/>
                  <a:gd name="T26" fmla="*/ 10 w 420"/>
                  <a:gd name="T27" fmla="*/ 27 h 586"/>
                  <a:gd name="T28" fmla="*/ 14 w 420"/>
                  <a:gd name="T29" fmla="*/ 29 h 586"/>
                  <a:gd name="T30" fmla="*/ 18 w 420"/>
                  <a:gd name="T31" fmla="*/ 30 h 586"/>
                  <a:gd name="T32" fmla="*/ 17 w 420"/>
                  <a:gd name="T33" fmla="*/ 32 h 586"/>
                  <a:gd name="T34" fmla="*/ 15 w 420"/>
                  <a:gd name="T35" fmla="*/ 32 h 586"/>
                  <a:gd name="T36" fmla="*/ 13 w 420"/>
                  <a:gd name="T37" fmla="*/ 30 h 586"/>
                  <a:gd name="T38" fmla="*/ 9 w 420"/>
                  <a:gd name="T39" fmla="*/ 29 h 586"/>
                  <a:gd name="T40" fmla="*/ 6 w 420"/>
                  <a:gd name="T41" fmla="*/ 28 h 586"/>
                  <a:gd name="T42" fmla="*/ 6 w 420"/>
                  <a:gd name="T43" fmla="*/ 25 h 586"/>
                  <a:gd name="T44" fmla="*/ 7 w 420"/>
                  <a:gd name="T45" fmla="*/ 23 h 586"/>
                  <a:gd name="T46" fmla="*/ 8 w 420"/>
                  <a:gd name="T47" fmla="*/ 21 h 586"/>
                  <a:gd name="T48" fmla="*/ 14 w 420"/>
                  <a:gd name="T49" fmla="*/ 20 h 586"/>
                  <a:gd name="T50" fmla="*/ 17 w 420"/>
                  <a:gd name="T51" fmla="*/ 16 h 586"/>
                  <a:gd name="T52" fmla="*/ 20 w 420"/>
                  <a:gd name="T53" fmla="*/ 12 h 586"/>
                  <a:gd name="T54" fmla="*/ 19 w 420"/>
                  <a:gd name="T55" fmla="*/ 11 h 586"/>
                  <a:gd name="T56" fmla="*/ 17 w 420"/>
                  <a:gd name="T57" fmla="*/ 8 h 586"/>
                  <a:gd name="T58" fmla="*/ 13 w 420"/>
                  <a:gd name="T59" fmla="*/ 6 h 586"/>
                  <a:gd name="T60" fmla="*/ 8 w 420"/>
                  <a:gd name="T61" fmla="*/ 4 h 586"/>
                  <a:gd name="T62" fmla="*/ 4 w 420"/>
                  <a:gd name="T63" fmla="*/ 4 h 586"/>
                  <a:gd name="T64" fmla="*/ 3 w 420"/>
                  <a:gd name="T65" fmla="*/ 4 h 586"/>
                  <a:gd name="T66" fmla="*/ 0 w 420"/>
                  <a:gd name="T67" fmla="*/ 3 h 586"/>
                  <a:gd name="T68" fmla="*/ 3 w 420"/>
                  <a:gd name="T69" fmla="*/ 0 h 5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20"/>
                  <a:gd name="T106" fmla="*/ 0 h 586"/>
                  <a:gd name="T107" fmla="*/ 420 w 420"/>
                  <a:gd name="T108" fmla="*/ 586 h 5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20" h="586">
                    <a:moveTo>
                      <a:pt x="23" y="0"/>
                    </a:moveTo>
                    <a:lnTo>
                      <a:pt x="109" y="10"/>
                    </a:lnTo>
                    <a:lnTo>
                      <a:pt x="198" y="26"/>
                    </a:lnTo>
                    <a:lnTo>
                      <a:pt x="291" y="78"/>
                    </a:lnTo>
                    <a:lnTo>
                      <a:pt x="357" y="117"/>
                    </a:lnTo>
                    <a:lnTo>
                      <a:pt x="400" y="173"/>
                    </a:lnTo>
                    <a:lnTo>
                      <a:pt x="420" y="205"/>
                    </a:lnTo>
                    <a:lnTo>
                      <a:pt x="380" y="300"/>
                    </a:lnTo>
                    <a:lnTo>
                      <a:pt x="317" y="358"/>
                    </a:lnTo>
                    <a:lnTo>
                      <a:pt x="241" y="400"/>
                    </a:lnTo>
                    <a:lnTo>
                      <a:pt x="201" y="426"/>
                    </a:lnTo>
                    <a:lnTo>
                      <a:pt x="132" y="439"/>
                    </a:lnTo>
                    <a:lnTo>
                      <a:pt x="129" y="465"/>
                    </a:lnTo>
                    <a:lnTo>
                      <a:pt x="182" y="488"/>
                    </a:lnTo>
                    <a:lnTo>
                      <a:pt x="258" y="508"/>
                    </a:lnTo>
                    <a:lnTo>
                      <a:pt x="330" y="547"/>
                    </a:lnTo>
                    <a:lnTo>
                      <a:pt x="301" y="576"/>
                    </a:lnTo>
                    <a:lnTo>
                      <a:pt x="271" y="586"/>
                    </a:lnTo>
                    <a:lnTo>
                      <a:pt x="228" y="543"/>
                    </a:lnTo>
                    <a:lnTo>
                      <a:pt x="162" y="517"/>
                    </a:lnTo>
                    <a:lnTo>
                      <a:pt x="109" y="498"/>
                    </a:lnTo>
                    <a:lnTo>
                      <a:pt x="109" y="459"/>
                    </a:lnTo>
                    <a:lnTo>
                      <a:pt x="119" y="417"/>
                    </a:lnTo>
                    <a:lnTo>
                      <a:pt x="152" y="400"/>
                    </a:lnTo>
                    <a:lnTo>
                      <a:pt x="258" y="358"/>
                    </a:lnTo>
                    <a:lnTo>
                      <a:pt x="317" y="293"/>
                    </a:lnTo>
                    <a:lnTo>
                      <a:pt x="360" y="225"/>
                    </a:lnTo>
                    <a:lnTo>
                      <a:pt x="350" y="192"/>
                    </a:lnTo>
                    <a:lnTo>
                      <a:pt x="317" y="153"/>
                    </a:lnTo>
                    <a:lnTo>
                      <a:pt x="238" y="98"/>
                    </a:lnTo>
                    <a:lnTo>
                      <a:pt x="142" y="78"/>
                    </a:lnTo>
                    <a:lnTo>
                      <a:pt x="79" y="75"/>
                    </a:lnTo>
                    <a:lnTo>
                      <a:pt x="23" y="75"/>
                    </a:lnTo>
                    <a:lnTo>
                      <a:pt x="0" y="3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570" name="Freeform 16"/>
              <p:cNvSpPr>
                <a:spLocks/>
              </p:cNvSpPr>
              <p:nvPr/>
            </p:nvSpPr>
            <p:spPr bwMode="auto">
              <a:xfrm flipH="1">
                <a:off x="4032" y="2489"/>
                <a:ext cx="431" cy="799"/>
              </a:xfrm>
              <a:custGeom>
                <a:avLst/>
                <a:gdLst>
                  <a:gd name="T0" fmla="*/ 3 w 511"/>
                  <a:gd name="T1" fmla="*/ 0 h 947"/>
                  <a:gd name="T2" fmla="*/ 3 w 511"/>
                  <a:gd name="T3" fmla="*/ 0 h 947"/>
                  <a:gd name="T4" fmla="*/ 0 w 511"/>
                  <a:gd name="T5" fmla="*/ 3 h 947"/>
                  <a:gd name="T6" fmla="*/ 3 w 511"/>
                  <a:gd name="T7" fmla="*/ 6 h 947"/>
                  <a:gd name="T8" fmla="*/ 8 w 511"/>
                  <a:gd name="T9" fmla="*/ 11 h 947"/>
                  <a:gd name="T10" fmla="*/ 13 w 511"/>
                  <a:gd name="T11" fmla="*/ 18 h 947"/>
                  <a:gd name="T12" fmla="*/ 16 w 511"/>
                  <a:gd name="T13" fmla="*/ 24 h 947"/>
                  <a:gd name="T14" fmla="*/ 17 w 511"/>
                  <a:gd name="T15" fmla="*/ 29 h 947"/>
                  <a:gd name="T16" fmla="*/ 17 w 511"/>
                  <a:gd name="T17" fmla="*/ 33 h 947"/>
                  <a:gd name="T18" fmla="*/ 15 w 511"/>
                  <a:gd name="T19" fmla="*/ 40 h 947"/>
                  <a:gd name="T20" fmla="*/ 13 w 511"/>
                  <a:gd name="T21" fmla="*/ 46 h 947"/>
                  <a:gd name="T22" fmla="*/ 11 w 511"/>
                  <a:gd name="T23" fmla="*/ 50 h 947"/>
                  <a:gd name="T24" fmla="*/ 11 w 511"/>
                  <a:gd name="T25" fmla="*/ 52 h 947"/>
                  <a:gd name="T26" fmla="*/ 13 w 511"/>
                  <a:gd name="T27" fmla="*/ 52 h 947"/>
                  <a:gd name="T28" fmla="*/ 15 w 511"/>
                  <a:gd name="T29" fmla="*/ 51 h 947"/>
                  <a:gd name="T30" fmla="*/ 16 w 511"/>
                  <a:gd name="T31" fmla="*/ 51 h 947"/>
                  <a:gd name="T32" fmla="*/ 21 w 511"/>
                  <a:gd name="T33" fmla="*/ 52 h 947"/>
                  <a:gd name="T34" fmla="*/ 25 w 511"/>
                  <a:gd name="T35" fmla="*/ 53 h 947"/>
                  <a:gd name="T36" fmla="*/ 27 w 511"/>
                  <a:gd name="T37" fmla="*/ 52 h 947"/>
                  <a:gd name="T38" fmla="*/ 29 w 511"/>
                  <a:gd name="T39" fmla="*/ 50 h 947"/>
                  <a:gd name="T40" fmla="*/ 27 w 511"/>
                  <a:gd name="T41" fmla="*/ 48 h 947"/>
                  <a:gd name="T42" fmla="*/ 21 w 511"/>
                  <a:gd name="T43" fmla="*/ 48 h 947"/>
                  <a:gd name="T44" fmla="*/ 17 w 511"/>
                  <a:gd name="T45" fmla="*/ 48 h 947"/>
                  <a:gd name="T46" fmla="*/ 14 w 511"/>
                  <a:gd name="T47" fmla="*/ 50 h 947"/>
                  <a:gd name="T48" fmla="*/ 15 w 511"/>
                  <a:gd name="T49" fmla="*/ 47 h 947"/>
                  <a:gd name="T50" fmla="*/ 17 w 511"/>
                  <a:gd name="T51" fmla="*/ 43 h 947"/>
                  <a:gd name="T52" fmla="*/ 19 w 511"/>
                  <a:gd name="T53" fmla="*/ 37 h 947"/>
                  <a:gd name="T54" fmla="*/ 20 w 511"/>
                  <a:gd name="T55" fmla="*/ 32 h 947"/>
                  <a:gd name="T56" fmla="*/ 19 w 511"/>
                  <a:gd name="T57" fmla="*/ 26 h 947"/>
                  <a:gd name="T58" fmla="*/ 18 w 511"/>
                  <a:gd name="T59" fmla="*/ 20 h 947"/>
                  <a:gd name="T60" fmla="*/ 14 w 511"/>
                  <a:gd name="T61" fmla="*/ 13 h 947"/>
                  <a:gd name="T62" fmla="*/ 9 w 511"/>
                  <a:gd name="T63" fmla="*/ 6 h 947"/>
                  <a:gd name="T64" fmla="*/ 6 w 511"/>
                  <a:gd name="T65" fmla="*/ 3 h 947"/>
                  <a:gd name="T66" fmla="*/ 3 w 511"/>
                  <a:gd name="T67" fmla="*/ 0 h 9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1"/>
                  <a:gd name="T103" fmla="*/ 0 h 947"/>
                  <a:gd name="T104" fmla="*/ 511 w 511"/>
                  <a:gd name="T105" fmla="*/ 947 h 9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1" h="947">
                    <a:moveTo>
                      <a:pt x="59" y="0"/>
                    </a:moveTo>
                    <a:lnTo>
                      <a:pt x="13" y="0"/>
                    </a:lnTo>
                    <a:lnTo>
                      <a:pt x="0" y="68"/>
                    </a:lnTo>
                    <a:lnTo>
                      <a:pt x="33" y="108"/>
                    </a:lnTo>
                    <a:lnTo>
                      <a:pt x="139" y="202"/>
                    </a:lnTo>
                    <a:lnTo>
                      <a:pt x="232" y="322"/>
                    </a:lnTo>
                    <a:lnTo>
                      <a:pt x="292" y="446"/>
                    </a:lnTo>
                    <a:lnTo>
                      <a:pt x="301" y="527"/>
                    </a:lnTo>
                    <a:lnTo>
                      <a:pt x="298" y="586"/>
                    </a:lnTo>
                    <a:lnTo>
                      <a:pt x="272" y="719"/>
                    </a:lnTo>
                    <a:lnTo>
                      <a:pt x="238" y="827"/>
                    </a:lnTo>
                    <a:lnTo>
                      <a:pt x="209" y="889"/>
                    </a:lnTo>
                    <a:lnTo>
                      <a:pt x="202" y="928"/>
                    </a:lnTo>
                    <a:lnTo>
                      <a:pt x="232" y="928"/>
                    </a:lnTo>
                    <a:lnTo>
                      <a:pt x="278" y="915"/>
                    </a:lnTo>
                    <a:lnTo>
                      <a:pt x="292" y="918"/>
                    </a:lnTo>
                    <a:lnTo>
                      <a:pt x="388" y="924"/>
                    </a:lnTo>
                    <a:lnTo>
                      <a:pt x="461" y="947"/>
                    </a:lnTo>
                    <a:lnTo>
                      <a:pt x="487" y="934"/>
                    </a:lnTo>
                    <a:lnTo>
                      <a:pt x="511" y="885"/>
                    </a:lnTo>
                    <a:lnTo>
                      <a:pt x="487" y="859"/>
                    </a:lnTo>
                    <a:lnTo>
                      <a:pt x="378" y="856"/>
                    </a:lnTo>
                    <a:lnTo>
                      <a:pt x="301" y="866"/>
                    </a:lnTo>
                    <a:lnTo>
                      <a:pt x="262" y="885"/>
                    </a:lnTo>
                    <a:lnTo>
                      <a:pt x="268" y="840"/>
                    </a:lnTo>
                    <a:lnTo>
                      <a:pt x="308" y="771"/>
                    </a:lnTo>
                    <a:lnTo>
                      <a:pt x="341" y="664"/>
                    </a:lnTo>
                    <a:lnTo>
                      <a:pt x="368" y="573"/>
                    </a:lnTo>
                    <a:lnTo>
                      <a:pt x="348" y="469"/>
                    </a:lnTo>
                    <a:lnTo>
                      <a:pt x="318" y="358"/>
                    </a:lnTo>
                    <a:lnTo>
                      <a:pt x="258" y="231"/>
                    </a:lnTo>
                    <a:lnTo>
                      <a:pt x="172" y="114"/>
                    </a:lnTo>
                    <a:lnTo>
                      <a:pt x="99" y="2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571" name="Freeform 17"/>
              <p:cNvSpPr>
                <a:spLocks/>
              </p:cNvSpPr>
              <p:nvPr/>
            </p:nvSpPr>
            <p:spPr bwMode="auto">
              <a:xfrm flipH="1">
                <a:off x="4443" y="2488"/>
                <a:ext cx="291" cy="813"/>
              </a:xfrm>
              <a:custGeom>
                <a:avLst/>
                <a:gdLst>
                  <a:gd name="T0" fmla="*/ 14 w 344"/>
                  <a:gd name="T1" fmla="*/ 0 h 965"/>
                  <a:gd name="T2" fmla="*/ 12 w 344"/>
                  <a:gd name="T3" fmla="*/ 5 h 965"/>
                  <a:gd name="T4" fmla="*/ 10 w 344"/>
                  <a:gd name="T5" fmla="*/ 12 h 965"/>
                  <a:gd name="T6" fmla="*/ 8 w 344"/>
                  <a:gd name="T7" fmla="*/ 20 h 965"/>
                  <a:gd name="T8" fmla="*/ 6 w 344"/>
                  <a:gd name="T9" fmla="*/ 29 h 965"/>
                  <a:gd name="T10" fmla="*/ 6 w 344"/>
                  <a:gd name="T11" fmla="*/ 31 h 965"/>
                  <a:gd name="T12" fmla="*/ 8 w 344"/>
                  <a:gd name="T13" fmla="*/ 36 h 965"/>
                  <a:gd name="T14" fmla="*/ 10 w 344"/>
                  <a:gd name="T15" fmla="*/ 40 h 965"/>
                  <a:gd name="T16" fmla="*/ 13 w 344"/>
                  <a:gd name="T17" fmla="*/ 43 h 965"/>
                  <a:gd name="T18" fmla="*/ 15 w 344"/>
                  <a:gd name="T19" fmla="*/ 45 h 965"/>
                  <a:gd name="T20" fmla="*/ 14 w 344"/>
                  <a:gd name="T21" fmla="*/ 47 h 965"/>
                  <a:gd name="T22" fmla="*/ 9 w 344"/>
                  <a:gd name="T23" fmla="*/ 47 h 965"/>
                  <a:gd name="T24" fmla="*/ 3 w 344"/>
                  <a:gd name="T25" fmla="*/ 48 h 965"/>
                  <a:gd name="T26" fmla="*/ 0 w 344"/>
                  <a:gd name="T27" fmla="*/ 50 h 965"/>
                  <a:gd name="T28" fmla="*/ 3 w 344"/>
                  <a:gd name="T29" fmla="*/ 51 h 965"/>
                  <a:gd name="T30" fmla="*/ 6 w 344"/>
                  <a:gd name="T31" fmla="*/ 52 h 965"/>
                  <a:gd name="T32" fmla="*/ 11 w 344"/>
                  <a:gd name="T33" fmla="*/ 51 h 965"/>
                  <a:gd name="T34" fmla="*/ 14 w 344"/>
                  <a:gd name="T35" fmla="*/ 49 h 965"/>
                  <a:gd name="T36" fmla="*/ 18 w 344"/>
                  <a:gd name="T37" fmla="*/ 48 h 965"/>
                  <a:gd name="T38" fmla="*/ 21 w 344"/>
                  <a:gd name="T39" fmla="*/ 47 h 965"/>
                  <a:gd name="T40" fmla="*/ 19 w 344"/>
                  <a:gd name="T41" fmla="*/ 46 h 965"/>
                  <a:gd name="T42" fmla="*/ 15 w 344"/>
                  <a:gd name="T43" fmla="*/ 41 h 965"/>
                  <a:gd name="T44" fmla="*/ 12 w 344"/>
                  <a:gd name="T45" fmla="*/ 36 h 965"/>
                  <a:gd name="T46" fmla="*/ 9 w 344"/>
                  <a:gd name="T47" fmla="*/ 34 h 965"/>
                  <a:gd name="T48" fmla="*/ 9 w 344"/>
                  <a:gd name="T49" fmla="*/ 30 h 965"/>
                  <a:gd name="T50" fmla="*/ 10 w 344"/>
                  <a:gd name="T51" fmla="*/ 24 h 965"/>
                  <a:gd name="T52" fmla="*/ 13 w 344"/>
                  <a:gd name="T53" fmla="*/ 20 h 965"/>
                  <a:gd name="T54" fmla="*/ 15 w 344"/>
                  <a:gd name="T55" fmla="*/ 10 h 965"/>
                  <a:gd name="T56" fmla="*/ 18 w 344"/>
                  <a:gd name="T57" fmla="*/ 5 h 965"/>
                  <a:gd name="T58" fmla="*/ 18 w 344"/>
                  <a:gd name="T59" fmla="*/ 3 h 965"/>
                  <a:gd name="T60" fmla="*/ 15 w 344"/>
                  <a:gd name="T61" fmla="*/ 0 h 965"/>
                  <a:gd name="T62" fmla="*/ 14 w 344"/>
                  <a:gd name="T63" fmla="*/ 0 h 96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4"/>
                  <a:gd name="T97" fmla="*/ 0 h 965"/>
                  <a:gd name="T98" fmla="*/ 344 w 344"/>
                  <a:gd name="T99" fmla="*/ 965 h 96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4" h="965">
                    <a:moveTo>
                      <a:pt x="238" y="0"/>
                    </a:moveTo>
                    <a:lnTo>
                      <a:pt x="195" y="91"/>
                    </a:lnTo>
                    <a:lnTo>
                      <a:pt x="165" y="224"/>
                    </a:lnTo>
                    <a:lnTo>
                      <a:pt x="129" y="371"/>
                    </a:lnTo>
                    <a:lnTo>
                      <a:pt x="96" y="520"/>
                    </a:lnTo>
                    <a:lnTo>
                      <a:pt x="96" y="575"/>
                    </a:lnTo>
                    <a:lnTo>
                      <a:pt x="129" y="673"/>
                    </a:lnTo>
                    <a:lnTo>
                      <a:pt x="175" y="725"/>
                    </a:lnTo>
                    <a:lnTo>
                      <a:pt x="218" y="790"/>
                    </a:lnTo>
                    <a:lnTo>
                      <a:pt x="248" y="838"/>
                    </a:lnTo>
                    <a:lnTo>
                      <a:pt x="235" y="861"/>
                    </a:lnTo>
                    <a:lnTo>
                      <a:pt x="159" y="871"/>
                    </a:lnTo>
                    <a:lnTo>
                      <a:pt x="36" y="890"/>
                    </a:lnTo>
                    <a:lnTo>
                      <a:pt x="0" y="920"/>
                    </a:lnTo>
                    <a:lnTo>
                      <a:pt x="30" y="946"/>
                    </a:lnTo>
                    <a:lnTo>
                      <a:pt x="99" y="965"/>
                    </a:lnTo>
                    <a:lnTo>
                      <a:pt x="179" y="926"/>
                    </a:lnTo>
                    <a:lnTo>
                      <a:pt x="238" y="900"/>
                    </a:lnTo>
                    <a:lnTo>
                      <a:pt x="314" y="890"/>
                    </a:lnTo>
                    <a:lnTo>
                      <a:pt x="344" y="881"/>
                    </a:lnTo>
                    <a:lnTo>
                      <a:pt x="334" y="848"/>
                    </a:lnTo>
                    <a:lnTo>
                      <a:pt x="248" y="764"/>
                    </a:lnTo>
                    <a:lnTo>
                      <a:pt x="198" y="676"/>
                    </a:lnTo>
                    <a:lnTo>
                      <a:pt x="155" y="617"/>
                    </a:lnTo>
                    <a:lnTo>
                      <a:pt x="149" y="559"/>
                    </a:lnTo>
                    <a:lnTo>
                      <a:pt x="169" y="462"/>
                    </a:lnTo>
                    <a:lnTo>
                      <a:pt x="215" y="361"/>
                    </a:lnTo>
                    <a:lnTo>
                      <a:pt x="265" y="189"/>
                    </a:lnTo>
                    <a:lnTo>
                      <a:pt x="308" y="88"/>
                    </a:lnTo>
                    <a:lnTo>
                      <a:pt x="304" y="29"/>
                    </a:lnTo>
                    <a:lnTo>
                      <a:pt x="265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3566" name="Text Box 18"/>
            <p:cNvSpPr txBox="1">
              <a:spLocks noChangeArrowheads="1"/>
            </p:cNvSpPr>
            <p:nvPr/>
          </p:nvSpPr>
          <p:spPr bwMode="auto">
            <a:xfrm>
              <a:off x="4896" y="3120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b="1">
                  <a:latin typeface="Arial Narrow" charset="0"/>
                </a:rPr>
                <a:t>Receptor</a:t>
              </a:r>
            </a:p>
          </p:txBody>
        </p:sp>
      </p:grp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2400300" y="3238500"/>
            <a:ext cx="1676400" cy="685800"/>
          </a:xfrm>
          <a:prstGeom prst="ellipse">
            <a:avLst/>
          </a:prstGeom>
          <a:solidFill>
            <a:srgbClr val="B1CC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2400" b="1">
                <a:latin typeface="Times New Roman" charset="0"/>
              </a:rPr>
              <a:t>Mensaje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238500" y="2362200"/>
            <a:ext cx="3657600" cy="1981200"/>
            <a:chOff x="2040" y="1488"/>
            <a:chExt cx="2304" cy="1248"/>
          </a:xfrm>
        </p:grpSpPr>
        <p:grpSp>
          <p:nvGrpSpPr>
            <p:cNvPr id="23561" name="Group 21"/>
            <p:cNvGrpSpPr>
              <a:grpSpLocks/>
            </p:cNvGrpSpPr>
            <p:nvPr/>
          </p:nvGrpSpPr>
          <p:grpSpPr bwMode="auto">
            <a:xfrm>
              <a:off x="2040" y="1776"/>
              <a:ext cx="2304" cy="960"/>
              <a:chOff x="2040" y="1776"/>
              <a:chExt cx="2304" cy="960"/>
            </a:xfrm>
          </p:grpSpPr>
          <p:sp>
            <p:nvSpPr>
              <p:cNvPr id="23563" name="Rectangle 22"/>
              <p:cNvSpPr>
                <a:spLocks noChangeArrowheads="1"/>
              </p:cNvSpPr>
              <p:nvPr/>
            </p:nvSpPr>
            <p:spPr bwMode="auto">
              <a:xfrm>
                <a:off x="2040" y="1776"/>
                <a:ext cx="2304" cy="144"/>
              </a:xfrm>
              <a:prstGeom prst="rect">
                <a:avLst/>
              </a:prstGeom>
              <a:solidFill>
                <a:srgbClr val="9C2F3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3564" name="Rectangle 23"/>
              <p:cNvSpPr>
                <a:spLocks noChangeArrowheads="1"/>
              </p:cNvSpPr>
              <p:nvPr/>
            </p:nvSpPr>
            <p:spPr bwMode="auto">
              <a:xfrm>
                <a:off x="2040" y="2592"/>
                <a:ext cx="2304" cy="144"/>
              </a:xfrm>
              <a:prstGeom prst="rect">
                <a:avLst/>
              </a:prstGeom>
              <a:solidFill>
                <a:srgbClr val="9C2F3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23562" name="Text Box 24"/>
            <p:cNvSpPr txBox="1">
              <a:spLocks noChangeArrowheads="1"/>
            </p:cNvSpPr>
            <p:nvPr/>
          </p:nvSpPr>
          <p:spPr bwMode="auto">
            <a:xfrm>
              <a:off x="2592" y="1488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_tradnl" b="1">
                  <a:latin typeface="Times New Roman" charset="0"/>
                </a:rPr>
                <a:t>CANAL</a:t>
              </a:r>
            </a:p>
          </p:txBody>
        </p:sp>
      </p:grp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627063" y="100013"/>
            <a:ext cx="8516937" cy="80803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FBF3E1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 algn="ctr">
              <a:defRPr/>
            </a:pPr>
            <a:endParaRPr lang="en-US" sz="2800" b="1">
              <a:ea typeface="+mn-ea"/>
              <a:cs typeface="+mn-cs"/>
            </a:endParaRP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1763713" y="5589588"/>
            <a:ext cx="68405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buFont typeface="Wingdings" charset="0"/>
              <a:buNone/>
            </a:pPr>
            <a:r>
              <a:rPr lang="es-ES" sz="2200"/>
              <a:t>Este modelo es demasiado simple para explicar la complejidad de la interacción humana</a:t>
            </a:r>
            <a:endParaRPr lang="es-ES_tradnl" sz="1800"/>
          </a:p>
        </p:txBody>
      </p:sp>
      <p:sp>
        <p:nvSpPr>
          <p:cNvPr id="23559" name="Rectangle 27"/>
          <p:cNvSpPr>
            <a:spLocks noChangeArrowheads="1"/>
          </p:cNvSpPr>
          <p:nvPr/>
        </p:nvSpPr>
        <p:spPr bwMode="auto">
          <a:xfrm>
            <a:off x="2286000" y="1404938"/>
            <a:ext cx="5202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rgbClr val="C90000"/>
                </a:solidFill>
              </a:rPr>
              <a:t>Elementos de una comunicación efectiva</a:t>
            </a:r>
          </a:p>
        </p:txBody>
      </p:sp>
      <p:sp>
        <p:nvSpPr>
          <p:cNvPr id="23560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comunicar: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0289E-6 L 0.38923 1.50289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 animBg="1" autoUpdateAnimBg="0"/>
      <p:bldP spid="22547" grpId="1" animBg="1"/>
      <p:bldP spid="2255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organizar la presentación:</a:t>
            </a:r>
          </a:p>
        </p:txBody>
      </p:sp>
      <p:sp>
        <p:nvSpPr>
          <p:cNvPr id="57346" name="Rectangle 28"/>
          <p:cNvSpPr>
            <a:spLocks noChangeArrowheads="1"/>
          </p:cNvSpPr>
          <p:nvPr/>
        </p:nvSpPr>
        <p:spPr bwMode="auto">
          <a:xfrm>
            <a:off x="0" y="1371600"/>
            <a:ext cx="441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_tradnl" sz="2000" b="1">
                <a:solidFill>
                  <a:srgbClr val="C90000"/>
                </a:solidFill>
              </a:rPr>
              <a:t>Uso de recursos audiovisuales</a:t>
            </a:r>
          </a:p>
        </p:txBody>
      </p:sp>
      <p:sp>
        <p:nvSpPr>
          <p:cNvPr id="57347" name="Rectangle 28"/>
          <p:cNvSpPr>
            <a:spLocks noChangeArrowheads="1"/>
          </p:cNvSpPr>
          <p:nvPr/>
        </p:nvSpPr>
        <p:spPr bwMode="auto">
          <a:xfrm>
            <a:off x="2286000" y="2209800"/>
            <a:ext cx="504983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363" indent="-360363" eaLnBrk="1" hangingPunct="1">
              <a:spcAft>
                <a:spcPts val="600"/>
              </a:spcAft>
              <a:buFontTx/>
              <a:buChar char="•"/>
            </a:pPr>
            <a:r>
              <a:rPr lang="es-ES_tradnl" sz="2400">
                <a:solidFill>
                  <a:srgbClr val="606060"/>
                </a:solidFill>
              </a:rPr>
              <a:t>Pizarra</a:t>
            </a:r>
          </a:p>
          <a:p>
            <a:pPr marL="719138" lvl="1" indent="-261938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000">
                <a:solidFill>
                  <a:srgbClr val="606060"/>
                </a:solidFill>
              </a:rPr>
              <a:t>Demostraciones</a:t>
            </a:r>
          </a:p>
          <a:p>
            <a:pPr marL="719138" lvl="1" indent="-261938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000">
                <a:solidFill>
                  <a:srgbClr val="606060"/>
                </a:solidFill>
              </a:rPr>
              <a:t>Explicaciones fórmulas</a:t>
            </a:r>
          </a:p>
          <a:p>
            <a:pPr marL="360363" indent="-360363" eaLnBrk="1" hangingPunct="1">
              <a:spcAft>
                <a:spcPts val="600"/>
              </a:spcAft>
              <a:buFontTx/>
              <a:buChar char="•"/>
            </a:pPr>
            <a:r>
              <a:rPr lang="es-ES_tradnl" sz="2400">
                <a:solidFill>
                  <a:srgbClr val="606060"/>
                </a:solidFill>
              </a:rPr>
              <a:t>Video</a:t>
            </a:r>
          </a:p>
          <a:p>
            <a:pPr marL="719138" lvl="1" indent="-261938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000">
                <a:solidFill>
                  <a:srgbClr val="606060"/>
                </a:solidFill>
              </a:rPr>
              <a:t>Experiencia/viviencia</a:t>
            </a:r>
          </a:p>
          <a:p>
            <a:pPr marL="719138" lvl="1" indent="-261938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000">
                <a:solidFill>
                  <a:srgbClr val="606060"/>
                </a:solidFill>
              </a:rPr>
              <a:t>Motivacional</a:t>
            </a:r>
          </a:p>
          <a:p>
            <a:pPr marL="360363" indent="-360363" eaLnBrk="1" hangingPunct="1">
              <a:spcAft>
                <a:spcPts val="600"/>
              </a:spcAft>
              <a:buFontTx/>
              <a:buChar char="•"/>
            </a:pPr>
            <a:r>
              <a:rPr lang="es-ES_tradnl" sz="2400">
                <a:solidFill>
                  <a:srgbClr val="606060"/>
                </a:solidFill>
              </a:rPr>
              <a:t>Papelógrafo</a:t>
            </a:r>
          </a:p>
          <a:p>
            <a:pPr marL="719138" lvl="1" indent="-261938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 sz="2000">
                <a:solidFill>
                  <a:srgbClr val="606060"/>
                </a:solidFill>
              </a:rPr>
              <a:t>Esquemas extensos</a:t>
            </a:r>
            <a:r>
              <a:rPr lang="es-ES_tradnl" sz="2800" b="1">
                <a:solidFill>
                  <a:srgbClr val="C90000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organizar la presentación:</a:t>
            </a:r>
          </a:p>
        </p:txBody>
      </p:sp>
      <p:sp>
        <p:nvSpPr>
          <p:cNvPr id="58370" name="Rectangle 28"/>
          <p:cNvSpPr>
            <a:spLocks noChangeArrowheads="1"/>
          </p:cNvSpPr>
          <p:nvPr/>
        </p:nvSpPr>
        <p:spPr bwMode="auto">
          <a:xfrm>
            <a:off x="0" y="1371600"/>
            <a:ext cx="441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_tradnl" sz="2000" b="1">
                <a:solidFill>
                  <a:srgbClr val="C90000"/>
                </a:solidFill>
              </a:rPr>
              <a:t>Uso de recursos audiovisuales</a:t>
            </a:r>
          </a:p>
        </p:txBody>
      </p:sp>
      <p:sp>
        <p:nvSpPr>
          <p:cNvPr id="58371" name="Rectangle 28"/>
          <p:cNvSpPr>
            <a:spLocks noChangeArrowheads="1"/>
          </p:cNvSpPr>
          <p:nvPr/>
        </p:nvSpPr>
        <p:spPr bwMode="auto">
          <a:xfrm>
            <a:off x="2124075" y="1916113"/>
            <a:ext cx="5049838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363" indent="-360363" eaLnBrk="1" hangingPunct="1">
              <a:spcAft>
                <a:spcPts val="600"/>
              </a:spcAft>
              <a:buFontTx/>
              <a:buChar char="•"/>
            </a:pPr>
            <a:r>
              <a:rPr lang="es-ES_tradnl" sz="2400">
                <a:solidFill>
                  <a:srgbClr val="606060"/>
                </a:solidFill>
              </a:rPr>
              <a:t>Imágenes</a:t>
            </a:r>
          </a:p>
          <a:p>
            <a:pPr marL="719138" lvl="1" indent="-261938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>
                <a:solidFill>
                  <a:srgbClr val="606060"/>
                </a:solidFill>
              </a:rPr>
              <a:t>Focalización</a:t>
            </a:r>
          </a:p>
          <a:p>
            <a:pPr marL="719138" lvl="1" indent="-261938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>
                <a:solidFill>
                  <a:srgbClr val="606060"/>
                </a:solidFill>
              </a:rPr>
              <a:t>Complemento lenguaje verbal</a:t>
            </a:r>
          </a:p>
          <a:p>
            <a:pPr marL="360363" indent="-360363" eaLnBrk="1" hangingPunct="1">
              <a:spcAft>
                <a:spcPts val="600"/>
              </a:spcAft>
              <a:buFontTx/>
              <a:buChar char="•"/>
            </a:pPr>
            <a:r>
              <a:rPr lang="es-ES_tradnl" sz="2400">
                <a:solidFill>
                  <a:srgbClr val="606060"/>
                </a:solidFill>
              </a:rPr>
              <a:t>Apuntes/Dípticos</a:t>
            </a:r>
          </a:p>
          <a:p>
            <a:pPr marL="719138" lvl="1" indent="-261938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>
                <a:solidFill>
                  <a:srgbClr val="606060"/>
                </a:solidFill>
              </a:rPr>
              <a:t>Resumen ejecutivo del tema</a:t>
            </a:r>
          </a:p>
          <a:p>
            <a:pPr marL="719138" lvl="1" indent="-261938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>
                <a:solidFill>
                  <a:srgbClr val="606060"/>
                </a:solidFill>
              </a:rPr>
              <a:t>Apoyo a la presentación</a:t>
            </a:r>
          </a:p>
          <a:p>
            <a:pPr marL="360363" indent="-360363" eaLnBrk="1" hangingPunct="1">
              <a:spcAft>
                <a:spcPts val="600"/>
              </a:spcAft>
              <a:buFontTx/>
              <a:buChar char="•"/>
            </a:pPr>
            <a:r>
              <a:rPr lang="es-ES_tradnl" sz="2400">
                <a:solidFill>
                  <a:srgbClr val="606060"/>
                </a:solidFill>
              </a:rPr>
              <a:t>Power Point</a:t>
            </a:r>
          </a:p>
          <a:p>
            <a:pPr marL="719138" lvl="1" indent="-261938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>
                <a:solidFill>
                  <a:srgbClr val="606060"/>
                </a:solidFill>
              </a:rPr>
              <a:t>Apoyo a la presentación (no es la presentación)</a:t>
            </a:r>
          </a:p>
          <a:p>
            <a:pPr marL="719138" lvl="1" indent="-261938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>
                <a:solidFill>
                  <a:srgbClr val="606060"/>
                </a:solidFill>
              </a:rPr>
              <a:t>Estructura/índice</a:t>
            </a:r>
          </a:p>
          <a:p>
            <a:pPr marL="719138" lvl="1" indent="-261938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>
                <a:solidFill>
                  <a:srgbClr val="606060"/>
                </a:solidFill>
              </a:rPr>
              <a:t>Imágenes y textos claros</a:t>
            </a:r>
          </a:p>
          <a:p>
            <a:pPr marL="719138" lvl="1" indent="-261938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s-ES_tradnl">
                <a:solidFill>
                  <a:srgbClr val="606060"/>
                </a:solidFill>
              </a:rPr>
              <a:t>Limpia en colores, contraste adecuado</a:t>
            </a:r>
            <a:endParaRPr lang="es-ES_tradnl" sz="2400" b="1">
              <a:solidFill>
                <a:srgbClr val="C9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 b="1">
                <a:solidFill>
                  <a:srgbClr val="92D050"/>
                </a:solidFill>
                <a:latin typeface="Arial" charset="0"/>
              </a:rPr>
              <a:t>Presentaciones Orales</a:t>
            </a:r>
            <a:r>
              <a:rPr lang="es-ES_tradnl" sz="2400" b="1">
                <a:solidFill>
                  <a:srgbClr val="92D050"/>
                </a:solidFill>
                <a:latin typeface="Arial" charset="0"/>
              </a:rPr>
              <a:t/>
            </a:r>
            <a:br>
              <a:rPr lang="es-ES_tradnl" sz="2400" b="1">
                <a:solidFill>
                  <a:srgbClr val="92D050"/>
                </a:solidFill>
                <a:latin typeface="Arial" charset="0"/>
              </a:rPr>
            </a:br>
            <a:r>
              <a:rPr lang="es-ES_tradnl" sz="2400">
                <a:solidFill>
                  <a:srgbClr val="92D050"/>
                </a:solidFill>
                <a:latin typeface="Arial" charset="0"/>
              </a:rPr>
              <a:t>EI 1101-Introducción a la Ingeniería</a:t>
            </a:r>
            <a:br>
              <a:rPr lang="es-ES_tradnl" sz="2400">
                <a:solidFill>
                  <a:srgbClr val="92D050"/>
                </a:solidFill>
                <a:latin typeface="Arial" charset="0"/>
              </a:rPr>
            </a:br>
            <a:r>
              <a:rPr lang="es-ES_tradnl" sz="2400">
                <a:solidFill>
                  <a:srgbClr val="92D050"/>
                </a:solidFill>
                <a:latin typeface="Arial" charset="0"/>
              </a:rPr>
              <a:t/>
            </a:r>
            <a:br>
              <a:rPr lang="es-ES_tradnl" sz="2400">
                <a:solidFill>
                  <a:srgbClr val="92D050"/>
                </a:solidFill>
                <a:latin typeface="Arial" charset="0"/>
              </a:rPr>
            </a:br>
            <a:endParaRPr lang="es-ES_tradnl" sz="2400"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s-ES_tradnl" sz="1600" dirty="0">
                <a:solidFill>
                  <a:srgbClr val="C00000"/>
                </a:solidFill>
                <a:latin typeface="Arial" charset="0"/>
              </a:rPr>
              <a:t>Unidad Calidad de Vida del Estudiante </a:t>
            </a:r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s-C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15888"/>
            <a:ext cx="8424863" cy="1296987"/>
          </a:xfrm>
        </p:spPr>
        <p:txBody>
          <a:bodyPr/>
          <a:lstStyle/>
          <a:p>
            <a:pPr eaLnBrk="1" hangingPunct="1"/>
            <a:r>
              <a:rPr lang="es-ES" b="1">
                <a:latin typeface="Times New Roman" charset="0"/>
              </a:rPr>
              <a:t>Planificación: </a:t>
            </a:r>
            <a:br>
              <a:rPr lang="es-ES" b="1">
                <a:latin typeface="Times New Roman" charset="0"/>
              </a:rPr>
            </a:br>
            <a:r>
              <a:rPr lang="es-ES" b="1">
                <a:latin typeface="Times New Roman" charset="0"/>
              </a:rPr>
              <a:t>Preguntas Claves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23850" y="1700213"/>
            <a:ext cx="84963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¿De cuánto tiempo dispongo para realizar la presentación?</a:t>
            </a:r>
          </a:p>
          <a:p>
            <a:pPr>
              <a:buFontTx/>
              <a:buChar char="•"/>
            </a:pPr>
            <a:r>
              <a:rPr lang="en-US" sz="2800"/>
              <a:t>¿A qué hora se lleva a cabo? ¿Qué actividades realiza la audiencia antes y después?</a:t>
            </a:r>
          </a:p>
          <a:p>
            <a:pPr>
              <a:buFontTx/>
              <a:buChar char="•"/>
            </a:pPr>
            <a:r>
              <a:rPr lang="en-US" sz="2800"/>
              <a:t>¿En qué lugar se lleva a cabo la presentación? ¿Qué condiciones tiene el lugar?</a:t>
            </a:r>
          </a:p>
          <a:p>
            <a:pPr>
              <a:buFontTx/>
              <a:buChar char="•"/>
            </a:pPr>
            <a:r>
              <a:rPr lang="en-US" sz="2800"/>
              <a:t>¿Cuántas personas asisten?</a:t>
            </a:r>
          </a:p>
          <a:p>
            <a:pPr>
              <a:buFontTx/>
              <a:buChar char="•"/>
            </a:pPr>
            <a:r>
              <a:rPr lang="en-US" sz="2800"/>
              <a:t>¿Qué tipo de apoyo tecnológico (computador, proyector, puntero, etc.) necesito?¿Está disponible? ¿Funciona correctamente?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15888"/>
            <a:ext cx="8424863" cy="1296987"/>
          </a:xfrm>
        </p:spPr>
        <p:txBody>
          <a:bodyPr/>
          <a:lstStyle/>
          <a:p>
            <a:pPr eaLnBrk="1" hangingPunct="1"/>
            <a:r>
              <a:rPr lang="es-ES" b="1">
                <a:latin typeface="Times New Roman" charset="0"/>
              </a:rPr>
              <a:t>Planificación: </a:t>
            </a:r>
            <a:br>
              <a:rPr lang="es-ES" b="1">
                <a:latin typeface="Times New Roman" charset="0"/>
              </a:rPr>
            </a:br>
            <a:r>
              <a:rPr lang="es-ES" b="1">
                <a:latin typeface="Times New Roman" charset="0"/>
              </a:rPr>
              <a:t>Preguntas Claves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84978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¿Es necesario entregar a los asistentes algún material? ¿En qué momento?</a:t>
            </a:r>
          </a:p>
          <a:p>
            <a:pPr>
              <a:buFontTx/>
              <a:buChar char="•"/>
            </a:pPr>
            <a:r>
              <a:rPr lang="en-US" sz="2800"/>
              <a:t>Si es una presentación grupal, ¿cómo se distribuyen las intervenciones de cada integrante?¿En qué orden? ¿De cuánto tiempo dispone cada uno? ¿Qué hacen los demás mientras uno está hablando?</a:t>
            </a:r>
            <a:endParaRPr lang="es-ES" sz="28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765175"/>
            <a:ext cx="8424862" cy="1296988"/>
          </a:xfrm>
        </p:spPr>
        <p:txBody>
          <a:bodyPr/>
          <a:lstStyle/>
          <a:p>
            <a:pPr eaLnBrk="1" hangingPunct="1"/>
            <a:r>
              <a:rPr lang="es-ES" b="1">
                <a:latin typeface="Times New Roman" charset="0"/>
              </a:rPr>
              <a:t>Planificar el contenido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71550" y="2276475"/>
            <a:ext cx="74882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Analizar el contexto de comunicación.</a:t>
            </a:r>
          </a:p>
          <a:p>
            <a:pPr>
              <a:buFontTx/>
              <a:buChar char="•"/>
            </a:pPr>
            <a:r>
              <a:rPr lang="en-US" sz="2800"/>
              <a:t>Establecer el propósito.</a:t>
            </a:r>
          </a:p>
          <a:p>
            <a:pPr>
              <a:buFontTx/>
              <a:buChar char="•"/>
            </a:pPr>
            <a:r>
              <a:rPr lang="en-US" sz="2800"/>
              <a:t>Delimitar el tema.</a:t>
            </a:r>
          </a:p>
          <a:p>
            <a:pPr>
              <a:buFontTx/>
              <a:buChar char="•"/>
            </a:pPr>
            <a:r>
              <a:rPr lang="en-US" sz="2800"/>
              <a:t>Estructurar el mensaje.</a:t>
            </a:r>
          </a:p>
          <a:p>
            <a:pPr>
              <a:buFontTx/>
              <a:buChar char="•"/>
            </a:pPr>
            <a:r>
              <a:rPr lang="en-US" sz="2800"/>
              <a:t>Elaborar un guión breve (opcional)</a:t>
            </a: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ea typeface="+mj-ea"/>
                <a:cs typeface="+mj-cs"/>
              </a:rPr>
              <a:t>Apoyo</a:t>
            </a:r>
            <a:r>
              <a:rPr lang="en-US" dirty="0" smtClean="0">
                <a:ea typeface="+mj-ea"/>
                <a:cs typeface="+mj-cs"/>
              </a:rPr>
              <a:t> visual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656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76250"/>
            <a:ext cx="8426450" cy="1296988"/>
          </a:xfrm>
        </p:spPr>
        <p:txBody>
          <a:bodyPr/>
          <a:lstStyle/>
          <a:p>
            <a:pPr eaLnBrk="1" hangingPunct="1"/>
            <a:r>
              <a:rPr lang="es-ES" b="1">
                <a:latin typeface="Times New Roman" charset="0"/>
              </a:rPr>
              <a:t>PowerPoint</a:t>
            </a:r>
          </a:p>
        </p:txBody>
      </p:sp>
      <p:sp>
        <p:nvSpPr>
          <p:cNvPr id="67586" name="Text Box 4"/>
          <p:cNvSpPr txBox="1">
            <a:spLocks noChangeArrowheads="1"/>
          </p:cNvSpPr>
          <p:nvPr/>
        </p:nvSpPr>
        <p:spPr bwMode="auto">
          <a:xfrm>
            <a:off x="1116013" y="1989138"/>
            <a:ext cx="67691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600">
                <a:latin typeface="Times New Roman" charset="0"/>
              </a:rPr>
              <a:t>NO ES LA PRESENTACIÓN !!!</a:t>
            </a:r>
          </a:p>
          <a:p>
            <a:pPr algn="r" eaLnBrk="1" hangingPunct="1">
              <a:spcBef>
                <a:spcPct val="50000"/>
              </a:spcBef>
            </a:pPr>
            <a:r>
              <a:rPr lang="es-ES" sz="3600">
                <a:latin typeface="Times New Roman" charset="0"/>
              </a:rPr>
              <a:t>Es apoyo a la presentación</a:t>
            </a:r>
          </a:p>
          <a:p>
            <a:pPr eaLnBrk="1" hangingPunct="1">
              <a:spcBef>
                <a:spcPct val="50000"/>
              </a:spcBef>
            </a:pPr>
            <a:r>
              <a:rPr lang="es-ES" sz="3600">
                <a:latin typeface="Times New Roman" charset="0"/>
              </a:rPr>
              <a:t>NO ES APUNTE </a:t>
            </a:r>
          </a:p>
          <a:p>
            <a:pPr eaLnBrk="1" hangingPunct="1">
              <a:spcBef>
                <a:spcPct val="50000"/>
              </a:spcBef>
            </a:pPr>
            <a:r>
              <a:rPr lang="es-ES" sz="3600">
                <a:latin typeface="Times New Roman" charset="0"/>
              </a:rPr>
              <a:t>NO ES TORPEDO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76250"/>
            <a:ext cx="8426450" cy="1296988"/>
          </a:xfrm>
        </p:spPr>
        <p:txBody>
          <a:bodyPr/>
          <a:lstStyle/>
          <a:p>
            <a:pPr eaLnBrk="1" hangingPunct="1"/>
            <a:r>
              <a:rPr lang="es-ES" b="1">
                <a:latin typeface="Times New Roman" charset="0"/>
              </a:rPr>
              <a:t>PowerPoint</a:t>
            </a:r>
          </a:p>
        </p:txBody>
      </p:sp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539750" y="1989138"/>
            <a:ext cx="7345363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600">
                <a:latin typeface="Times New Roman" charset="0"/>
              </a:rPr>
              <a:t>Debe reforzar palabras (no repetir)</a:t>
            </a:r>
          </a:p>
          <a:p>
            <a:pPr eaLnBrk="1" hangingPunct="1">
              <a:spcBef>
                <a:spcPct val="50000"/>
              </a:spcBef>
            </a:pPr>
            <a:r>
              <a:rPr lang="es-ES" sz="3600">
                <a:latin typeface="Times New Roman" charset="0"/>
              </a:rPr>
              <a:t>Manejar conceptos, ideas, imágenes, etc. (más que texto), apoyar a emociones</a:t>
            </a:r>
          </a:p>
          <a:p>
            <a:pPr eaLnBrk="1" hangingPunct="1">
              <a:spcBef>
                <a:spcPct val="50000"/>
              </a:spcBef>
            </a:pPr>
            <a:endParaRPr lang="es-ES" sz="3600">
              <a:latin typeface="Times New Roman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sz="3600"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76250"/>
            <a:ext cx="8426450" cy="1296988"/>
          </a:xfrm>
        </p:spPr>
        <p:txBody>
          <a:bodyPr/>
          <a:lstStyle/>
          <a:p>
            <a:pPr eaLnBrk="1" hangingPunct="1"/>
            <a:r>
              <a:rPr lang="es-ES" b="1">
                <a:latin typeface="Times New Roman" charset="0"/>
              </a:rPr>
              <a:t>PowerPoint</a:t>
            </a:r>
          </a:p>
        </p:txBody>
      </p:sp>
      <p:sp>
        <p:nvSpPr>
          <p:cNvPr id="71682" name="Text Box 5"/>
          <p:cNvSpPr txBox="1">
            <a:spLocks noChangeArrowheads="1"/>
          </p:cNvSpPr>
          <p:nvPr/>
        </p:nvSpPr>
        <p:spPr bwMode="auto">
          <a:xfrm>
            <a:off x="539750" y="1989138"/>
            <a:ext cx="86042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600">
                <a:latin typeface="Times New Roman" charset="0"/>
              </a:rPr>
              <a:t>Cuidado con fondos, dibujos pre-definidos (mejor algo propio y simple)</a:t>
            </a:r>
          </a:p>
          <a:p>
            <a:pPr eaLnBrk="1" hangingPunct="1">
              <a:spcBef>
                <a:spcPct val="50000"/>
              </a:spcBef>
            </a:pPr>
            <a:r>
              <a:rPr lang="es-ES" sz="3600">
                <a:latin typeface="Times New Roman" charset="0"/>
              </a:rPr>
              <a:t>No más de 2-3 Colores</a:t>
            </a:r>
          </a:p>
          <a:p>
            <a:pPr eaLnBrk="1" hangingPunct="1">
              <a:spcBef>
                <a:spcPct val="50000"/>
              </a:spcBef>
            </a:pPr>
            <a:r>
              <a:rPr lang="es-ES" sz="3600">
                <a:latin typeface="Times New Roman" charset="0"/>
              </a:rPr>
              <a:t>Poco texto, tamaño &gt; 28</a:t>
            </a:r>
          </a:p>
          <a:p>
            <a:pPr eaLnBrk="1" hangingPunct="1">
              <a:spcBef>
                <a:spcPct val="50000"/>
              </a:spcBef>
            </a:pPr>
            <a:endParaRPr lang="es-ES" sz="3600">
              <a:latin typeface="Times New Roman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sz="3600">
                <a:latin typeface="Times New Roman" charset="0"/>
              </a:rPr>
              <a:t> </a:t>
            </a:r>
          </a:p>
        </p:txBody>
      </p:sp>
      <p:sp>
        <p:nvSpPr>
          <p:cNvPr id="71683" name="Text Box 6"/>
          <p:cNvSpPr txBox="1">
            <a:spLocks noChangeArrowheads="1"/>
          </p:cNvSpPr>
          <p:nvPr/>
        </p:nvSpPr>
        <p:spPr bwMode="auto">
          <a:xfrm>
            <a:off x="5429250" y="4572000"/>
            <a:ext cx="332263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800">
                <a:latin typeface="Times New Roman" charset="0"/>
              </a:rPr>
              <a:t>28: AaBbCcDd</a:t>
            </a:r>
          </a:p>
          <a:p>
            <a:pPr eaLnBrk="1" hangingPunct="1">
              <a:spcBef>
                <a:spcPct val="50000"/>
              </a:spcBef>
            </a:pPr>
            <a:r>
              <a:rPr lang="es-ES">
                <a:latin typeface="Times New Roman" charset="0"/>
              </a:rPr>
              <a:t>24: AaBbCcDd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>
                <a:latin typeface="Times New Roman" charset="0"/>
              </a:rPr>
              <a:t>20: AaBbCcDd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70000" y="3068638"/>
            <a:ext cx="1890713" cy="3700462"/>
            <a:chOff x="800" y="1933"/>
            <a:chExt cx="1191" cy="2331"/>
          </a:xfrm>
        </p:grpSpPr>
        <p:grpSp>
          <p:nvGrpSpPr>
            <p:cNvPr id="24624" name="Group 3"/>
            <p:cNvGrpSpPr>
              <a:grpSpLocks/>
            </p:cNvGrpSpPr>
            <p:nvPr/>
          </p:nvGrpSpPr>
          <p:grpSpPr bwMode="auto">
            <a:xfrm>
              <a:off x="1176" y="1933"/>
              <a:ext cx="815" cy="2331"/>
              <a:chOff x="1479" y="1026"/>
              <a:chExt cx="815" cy="2331"/>
            </a:xfrm>
          </p:grpSpPr>
          <p:sp>
            <p:nvSpPr>
              <p:cNvPr id="24626" name="Freeform 4"/>
              <p:cNvSpPr>
                <a:spLocks/>
              </p:cNvSpPr>
              <p:nvPr/>
            </p:nvSpPr>
            <p:spPr bwMode="auto">
              <a:xfrm>
                <a:off x="1626" y="1411"/>
                <a:ext cx="410" cy="406"/>
              </a:xfrm>
              <a:custGeom>
                <a:avLst/>
                <a:gdLst>
                  <a:gd name="T0" fmla="*/ 268 w 410"/>
                  <a:gd name="T1" fmla="*/ 117 h 406"/>
                  <a:gd name="T2" fmla="*/ 217 w 410"/>
                  <a:gd name="T3" fmla="*/ 41 h 406"/>
                  <a:gd name="T4" fmla="*/ 166 w 410"/>
                  <a:gd name="T5" fmla="*/ 0 h 406"/>
                  <a:gd name="T6" fmla="*/ 106 w 410"/>
                  <a:gd name="T7" fmla="*/ 0 h 406"/>
                  <a:gd name="T8" fmla="*/ 40 w 410"/>
                  <a:gd name="T9" fmla="*/ 26 h 406"/>
                  <a:gd name="T10" fmla="*/ 10 w 410"/>
                  <a:gd name="T11" fmla="*/ 71 h 406"/>
                  <a:gd name="T12" fmla="*/ 0 w 410"/>
                  <a:gd name="T13" fmla="*/ 132 h 406"/>
                  <a:gd name="T14" fmla="*/ 10 w 410"/>
                  <a:gd name="T15" fmla="*/ 213 h 406"/>
                  <a:gd name="T16" fmla="*/ 50 w 410"/>
                  <a:gd name="T17" fmla="*/ 304 h 406"/>
                  <a:gd name="T18" fmla="*/ 121 w 410"/>
                  <a:gd name="T19" fmla="*/ 365 h 406"/>
                  <a:gd name="T20" fmla="*/ 176 w 410"/>
                  <a:gd name="T21" fmla="*/ 395 h 406"/>
                  <a:gd name="T22" fmla="*/ 232 w 410"/>
                  <a:gd name="T23" fmla="*/ 406 h 406"/>
                  <a:gd name="T24" fmla="*/ 278 w 410"/>
                  <a:gd name="T25" fmla="*/ 390 h 406"/>
                  <a:gd name="T26" fmla="*/ 303 w 410"/>
                  <a:gd name="T27" fmla="*/ 365 h 406"/>
                  <a:gd name="T28" fmla="*/ 319 w 410"/>
                  <a:gd name="T29" fmla="*/ 304 h 406"/>
                  <a:gd name="T30" fmla="*/ 314 w 410"/>
                  <a:gd name="T31" fmla="*/ 233 h 406"/>
                  <a:gd name="T32" fmla="*/ 298 w 410"/>
                  <a:gd name="T33" fmla="*/ 173 h 406"/>
                  <a:gd name="T34" fmla="*/ 399 w 410"/>
                  <a:gd name="T35" fmla="*/ 117 h 406"/>
                  <a:gd name="T36" fmla="*/ 410 w 410"/>
                  <a:gd name="T37" fmla="*/ 92 h 406"/>
                  <a:gd name="T38" fmla="*/ 399 w 410"/>
                  <a:gd name="T39" fmla="*/ 81 h 406"/>
                  <a:gd name="T40" fmla="*/ 288 w 410"/>
                  <a:gd name="T41" fmla="*/ 147 h 406"/>
                  <a:gd name="T42" fmla="*/ 268 w 410"/>
                  <a:gd name="T43" fmla="*/ 117 h 4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0"/>
                  <a:gd name="T67" fmla="*/ 0 h 406"/>
                  <a:gd name="T68" fmla="*/ 410 w 410"/>
                  <a:gd name="T69" fmla="*/ 406 h 4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0" h="406">
                    <a:moveTo>
                      <a:pt x="268" y="117"/>
                    </a:moveTo>
                    <a:lnTo>
                      <a:pt x="217" y="41"/>
                    </a:lnTo>
                    <a:lnTo>
                      <a:pt x="166" y="0"/>
                    </a:lnTo>
                    <a:lnTo>
                      <a:pt x="106" y="0"/>
                    </a:lnTo>
                    <a:lnTo>
                      <a:pt x="40" y="26"/>
                    </a:lnTo>
                    <a:lnTo>
                      <a:pt x="10" y="71"/>
                    </a:lnTo>
                    <a:lnTo>
                      <a:pt x="0" y="132"/>
                    </a:lnTo>
                    <a:lnTo>
                      <a:pt x="10" y="213"/>
                    </a:lnTo>
                    <a:lnTo>
                      <a:pt x="50" y="304"/>
                    </a:lnTo>
                    <a:lnTo>
                      <a:pt x="121" y="365"/>
                    </a:lnTo>
                    <a:lnTo>
                      <a:pt x="176" y="395"/>
                    </a:lnTo>
                    <a:lnTo>
                      <a:pt x="232" y="406"/>
                    </a:lnTo>
                    <a:lnTo>
                      <a:pt x="278" y="390"/>
                    </a:lnTo>
                    <a:lnTo>
                      <a:pt x="303" y="365"/>
                    </a:lnTo>
                    <a:lnTo>
                      <a:pt x="319" y="304"/>
                    </a:lnTo>
                    <a:lnTo>
                      <a:pt x="314" y="233"/>
                    </a:lnTo>
                    <a:lnTo>
                      <a:pt x="298" y="173"/>
                    </a:lnTo>
                    <a:lnTo>
                      <a:pt x="399" y="117"/>
                    </a:lnTo>
                    <a:lnTo>
                      <a:pt x="410" y="92"/>
                    </a:lnTo>
                    <a:lnTo>
                      <a:pt x="399" y="81"/>
                    </a:lnTo>
                    <a:lnTo>
                      <a:pt x="288" y="147"/>
                    </a:lnTo>
                    <a:lnTo>
                      <a:pt x="268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27" name="Freeform 5"/>
              <p:cNvSpPr>
                <a:spLocks/>
              </p:cNvSpPr>
              <p:nvPr/>
            </p:nvSpPr>
            <p:spPr bwMode="auto">
              <a:xfrm>
                <a:off x="1920" y="1026"/>
                <a:ext cx="364" cy="907"/>
              </a:xfrm>
              <a:custGeom>
                <a:avLst/>
                <a:gdLst>
                  <a:gd name="T0" fmla="*/ 101 w 364"/>
                  <a:gd name="T1" fmla="*/ 765 h 907"/>
                  <a:gd name="T2" fmla="*/ 35 w 364"/>
                  <a:gd name="T3" fmla="*/ 816 h 907"/>
                  <a:gd name="T4" fmla="*/ 15 w 364"/>
                  <a:gd name="T5" fmla="*/ 832 h 907"/>
                  <a:gd name="T6" fmla="*/ 0 w 364"/>
                  <a:gd name="T7" fmla="*/ 867 h 907"/>
                  <a:gd name="T8" fmla="*/ 20 w 364"/>
                  <a:gd name="T9" fmla="*/ 902 h 907"/>
                  <a:gd name="T10" fmla="*/ 40 w 364"/>
                  <a:gd name="T11" fmla="*/ 907 h 907"/>
                  <a:gd name="T12" fmla="*/ 101 w 364"/>
                  <a:gd name="T13" fmla="*/ 887 h 907"/>
                  <a:gd name="T14" fmla="*/ 192 w 364"/>
                  <a:gd name="T15" fmla="*/ 816 h 907"/>
                  <a:gd name="T16" fmla="*/ 273 w 364"/>
                  <a:gd name="T17" fmla="*/ 730 h 907"/>
                  <a:gd name="T18" fmla="*/ 359 w 364"/>
                  <a:gd name="T19" fmla="*/ 633 h 907"/>
                  <a:gd name="T20" fmla="*/ 364 w 364"/>
                  <a:gd name="T21" fmla="*/ 593 h 907"/>
                  <a:gd name="T22" fmla="*/ 364 w 364"/>
                  <a:gd name="T23" fmla="*/ 482 h 907"/>
                  <a:gd name="T24" fmla="*/ 339 w 364"/>
                  <a:gd name="T25" fmla="*/ 310 h 907"/>
                  <a:gd name="T26" fmla="*/ 354 w 364"/>
                  <a:gd name="T27" fmla="*/ 209 h 907"/>
                  <a:gd name="T28" fmla="*/ 364 w 364"/>
                  <a:gd name="T29" fmla="*/ 168 h 907"/>
                  <a:gd name="T30" fmla="*/ 349 w 364"/>
                  <a:gd name="T31" fmla="*/ 147 h 907"/>
                  <a:gd name="T32" fmla="*/ 313 w 364"/>
                  <a:gd name="T33" fmla="*/ 127 h 907"/>
                  <a:gd name="T34" fmla="*/ 288 w 364"/>
                  <a:gd name="T35" fmla="*/ 112 h 907"/>
                  <a:gd name="T36" fmla="*/ 303 w 364"/>
                  <a:gd name="T37" fmla="*/ 21 h 907"/>
                  <a:gd name="T38" fmla="*/ 293 w 364"/>
                  <a:gd name="T39" fmla="*/ 0 h 907"/>
                  <a:gd name="T40" fmla="*/ 273 w 364"/>
                  <a:gd name="T41" fmla="*/ 6 h 907"/>
                  <a:gd name="T42" fmla="*/ 263 w 364"/>
                  <a:gd name="T43" fmla="*/ 122 h 907"/>
                  <a:gd name="T44" fmla="*/ 253 w 364"/>
                  <a:gd name="T45" fmla="*/ 152 h 907"/>
                  <a:gd name="T46" fmla="*/ 248 w 364"/>
                  <a:gd name="T47" fmla="*/ 173 h 907"/>
                  <a:gd name="T48" fmla="*/ 207 w 364"/>
                  <a:gd name="T49" fmla="*/ 157 h 907"/>
                  <a:gd name="T50" fmla="*/ 177 w 364"/>
                  <a:gd name="T51" fmla="*/ 157 h 907"/>
                  <a:gd name="T52" fmla="*/ 177 w 364"/>
                  <a:gd name="T53" fmla="*/ 178 h 907"/>
                  <a:gd name="T54" fmla="*/ 197 w 364"/>
                  <a:gd name="T55" fmla="*/ 194 h 907"/>
                  <a:gd name="T56" fmla="*/ 233 w 364"/>
                  <a:gd name="T57" fmla="*/ 194 h 907"/>
                  <a:gd name="T58" fmla="*/ 258 w 364"/>
                  <a:gd name="T59" fmla="*/ 214 h 907"/>
                  <a:gd name="T60" fmla="*/ 278 w 364"/>
                  <a:gd name="T61" fmla="*/ 249 h 907"/>
                  <a:gd name="T62" fmla="*/ 298 w 364"/>
                  <a:gd name="T63" fmla="*/ 305 h 907"/>
                  <a:gd name="T64" fmla="*/ 313 w 364"/>
                  <a:gd name="T65" fmla="*/ 416 h 907"/>
                  <a:gd name="T66" fmla="*/ 313 w 364"/>
                  <a:gd name="T67" fmla="*/ 517 h 907"/>
                  <a:gd name="T68" fmla="*/ 303 w 364"/>
                  <a:gd name="T69" fmla="*/ 598 h 907"/>
                  <a:gd name="T70" fmla="*/ 283 w 364"/>
                  <a:gd name="T71" fmla="*/ 633 h 907"/>
                  <a:gd name="T72" fmla="*/ 212 w 364"/>
                  <a:gd name="T73" fmla="*/ 684 h 907"/>
                  <a:gd name="T74" fmla="*/ 136 w 364"/>
                  <a:gd name="T75" fmla="*/ 730 h 907"/>
                  <a:gd name="T76" fmla="*/ 101 w 364"/>
                  <a:gd name="T77" fmla="*/ 765 h 9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4"/>
                  <a:gd name="T118" fmla="*/ 0 h 907"/>
                  <a:gd name="T119" fmla="*/ 364 w 364"/>
                  <a:gd name="T120" fmla="*/ 907 h 9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4" h="907">
                    <a:moveTo>
                      <a:pt x="101" y="765"/>
                    </a:moveTo>
                    <a:lnTo>
                      <a:pt x="35" y="816"/>
                    </a:lnTo>
                    <a:lnTo>
                      <a:pt x="15" y="832"/>
                    </a:lnTo>
                    <a:lnTo>
                      <a:pt x="0" y="867"/>
                    </a:lnTo>
                    <a:lnTo>
                      <a:pt x="20" y="902"/>
                    </a:lnTo>
                    <a:lnTo>
                      <a:pt x="40" y="907"/>
                    </a:lnTo>
                    <a:lnTo>
                      <a:pt x="101" y="887"/>
                    </a:lnTo>
                    <a:lnTo>
                      <a:pt x="192" y="816"/>
                    </a:lnTo>
                    <a:lnTo>
                      <a:pt x="273" y="730"/>
                    </a:lnTo>
                    <a:lnTo>
                      <a:pt x="359" y="633"/>
                    </a:lnTo>
                    <a:lnTo>
                      <a:pt x="364" y="593"/>
                    </a:lnTo>
                    <a:lnTo>
                      <a:pt x="364" y="482"/>
                    </a:lnTo>
                    <a:lnTo>
                      <a:pt x="339" y="310"/>
                    </a:lnTo>
                    <a:lnTo>
                      <a:pt x="354" y="209"/>
                    </a:lnTo>
                    <a:lnTo>
                      <a:pt x="364" y="168"/>
                    </a:lnTo>
                    <a:lnTo>
                      <a:pt x="349" y="147"/>
                    </a:lnTo>
                    <a:lnTo>
                      <a:pt x="313" y="127"/>
                    </a:lnTo>
                    <a:lnTo>
                      <a:pt x="288" y="112"/>
                    </a:lnTo>
                    <a:lnTo>
                      <a:pt x="303" y="21"/>
                    </a:lnTo>
                    <a:lnTo>
                      <a:pt x="293" y="0"/>
                    </a:lnTo>
                    <a:lnTo>
                      <a:pt x="273" y="6"/>
                    </a:lnTo>
                    <a:lnTo>
                      <a:pt x="263" y="122"/>
                    </a:lnTo>
                    <a:lnTo>
                      <a:pt x="253" y="152"/>
                    </a:lnTo>
                    <a:lnTo>
                      <a:pt x="248" y="173"/>
                    </a:lnTo>
                    <a:lnTo>
                      <a:pt x="207" y="157"/>
                    </a:lnTo>
                    <a:lnTo>
                      <a:pt x="177" y="157"/>
                    </a:lnTo>
                    <a:lnTo>
                      <a:pt x="177" y="178"/>
                    </a:lnTo>
                    <a:lnTo>
                      <a:pt x="197" y="194"/>
                    </a:lnTo>
                    <a:lnTo>
                      <a:pt x="233" y="194"/>
                    </a:lnTo>
                    <a:lnTo>
                      <a:pt x="258" y="214"/>
                    </a:lnTo>
                    <a:lnTo>
                      <a:pt x="278" y="249"/>
                    </a:lnTo>
                    <a:lnTo>
                      <a:pt x="298" y="305"/>
                    </a:lnTo>
                    <a:lnTo>
                      <a:pt x="313" y="416"/>
                    </a:lnTo>
                    <a:lnTo>
                      <a:pt x="313" y="517"/>
                    </a:lnTo>
                    <a:lnTo>
                      <a:pt x="303" y="598"/>
                    </a:lnTo>
                    <a:lnTo>
                      <a:pt x="283" y="633"/>
                    </a:lnTo>
                    <a:lnTo>
                      <a:pt x="212" y="684"/>
                    </a:lnTo>
                    <a:lnTo>
                      <a:pt x="136" y="730"/>
                    </a:lnTo>
                    <a:lnTo>
                      <a:pt x="101" y="7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28" name="Freeform 6"/>
              <p:cNvSpPr>
                <a:spLocks/>
              </p:cNvSpPr>
              <p:nvPr/>
            </p:nvSpPr>
            <p:spPr bwMode="auto">
              <a:xfrm>
                <a:off x="1479" y="1863"/>
                <a:ext cx="329" cy="546"/>
              </a:xfrm>
              <a:custGeom>
                <a:avLst/>
                <a:gdLst>
                  <a:gd name="T0" fmla="*/ 329 w 329"/>
                  <a:gd name="T1" fmla="*/ 15 h 546"/>
                  <a:gd name="T2" fmla="*/ 293 w 329"/>
                  <a:gd name="T3" fmla="*/ 0 h 546"/>
                  <a:gd name="T4" fmla="*/ 217 w 329"/>
                  <a:gd name="T5" fmla="*/ 5 h 546"/>
                  <a:gd name="T6" fmla="*/ 151 w 329"/>
                  <a:gd name="T7" fmla="*/ 56 h 546"/>
                  <a:gd name="T8" fmla="*/ 55 w 329"/>
                  <a:gd name="T9" fmla="*/ 162 h 546"/>
                  <a:gd name="T10" fmla="*/ 5 w 329"/>
                  <a:gd name="T11" fmla="*/ 248 h 546"/>
                  <a:gd name="T12" fmla="*/ 0 w 329"/>
                  <a:gd name="T13" fmla="*/ 278 h 546"/>
                  <a:gd name="T14" fmla="*/ 25 w 329"/>
                  <a:gd name="T15" fmla="*/ 334 h 546"/>
                  <a:gd name="T16" fmla="*/ 80 w 329"/>
                  <a:gd name="T17" fmla="*/ 359 h 546"/>
                  <a:gd name="T18" fmla="*/ 151 w 329"/>
                  <a:gd name="T19" fmla="*/ 389 h 546"/>
                  <a:gd name="T20" fmla="*/ 207 w 329"/>
                  <a:gd name="T21" fmla="*/ 404 h 546"/>
                  <a:gd name="T22" fmla="*/ 232 w 329"/>
                  <a:gd name="T23" fmla="*/ 430 h 546"/>
                  <a:gd name="T24" fmla="*/ 217 w 329"/>
                  <a:gd name="T25" fmla="*/ 465 h 546"/>
                  <a:gd name="T26" fmla="*/ 177 w 329"/>
                  <a:gd name="T27" fmla="*/ 506 h 546"/>
                  <a:gd name="T28" fmla="*/ 126 w 329"/>
                  <a:gd name="T29" fmla="*/ 511 h 546"/>
                  <a:gd name="T30" fmla="*/ 91 w 329"/>
                  <a:gd name="T31" fmla="*/ 495 h 546"/>
                  <a:gd name="T32" fmla="*/ 70 w 329"/>
                  <a:gd name="T33" fmla="*/ 511 h 546"/>
                  <a:gd name="T34" fmla="*/ 75 w 329"/>
                  <a:gd name="T35" fmla="*/ 531 h 546"/>
                  <a:gd name="T36" fmla="*/ 116 w 329"/>
                  <a:gd name="T37" fmla="*/ 546 h 546"/>
                  <a:gd name="T38" fmla="*/ 177 w 329"/>
                  <a:gd name="T39" fmla="*/ 546 h 546"/>
                  <a:gd name="T40" fmla="*/ 232 w 329"/>
                  <a:gd name="T41" fmla="*/ 531 h 546"/>
                  <a:gd name="T42" fmla="*/ 263 w 329"/>
                  <a:gd name="T43" fmla="*/ 511 h 546"/>
                  <a:gd name="T44" fmla="*/ 283 w 329"/>
                  <a:gd name="T45" fmla="*/ 475 h 546"/>
                  <a:gd name="T46" fmla="*/ 293 w 329"/>
                  <a:gd name="T47" fmla="*/ 435 h 546"/>
                  <a:gd name="T48" fmla="*/ 268 w 329"/>
                  <a:gd name="T49" fmla="*/ 399 h 546"/>
                  <a:gd name="T50" fmla="*/ 207 w 329"/>
                  <a:gd name="T51" fmla="*/ 374 h 546"/>
                  <a:gd name="T52" fmla="*/ 136 w 329"/>
                  <a:gd name="T53" fmla="*/ 354 h 546"/>
                  <a:gd name="T54" fmla="*/ 75 w 329"/>
                  <a:gd name="T55" fmla="*/ 319 h 546"/>
                  <a:gd name="T56" fmla="*/ 60 w 329"/>
                  <a:gd name="T57" fmla="*/ 288 h 546"/>
                  <a:gd name="T58" fmla="*/ 70 w 329"/>
                  <a:gd name="T59" fmla="*/ 233 h 546"/>
                  <a:gd name="T60" fmla="*/ 116 w 329"/>
                  <a:gd name="T61" fmla="*/ 162 h 546"/>
                  <a:gd name="T62" fmla="*/ 172 w 329"/>
                  <a:gd name="T63" fmla="*/ 121 h 546"/>
                  <a:gd name="T64" fmla="*/ 258 w 329"/>
                  <a:gd name="T65" fmla="*/ 91 h 546"/>
                  <a:gd name="T66" fmla="*/ 329 w 329"/>
                  <a:gd name="T67" fmla="*/ 76 h 546"/>
                  <a:gd name="T68" fmla="*/ 329 w 329"/>
                  <a:gd name="T69" fmla="*/ 35 h 546"/>
                  <a:gd name="T70" fmla="*/ 329 w 329"/>
                  <a:gd name="T71" fmla="*/ 15 h 5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9"/>
                  <a:gd name="T109" fmla="*/ 0 h 546"/>
                  <a:gd name="T110" fmla="*/ 329 w 329"/>
                  <a:gd name="T111" fmla="*/ 546 h 5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9" h="546">
                    <a:moveTo>
                      <a:pt x="329" y="15"/>
                    </a:moveTo>
                    <a:lnTo>
                      <a:pt x="293" y="0"/>
                    </a:lnTo>
                    <a:lnTo>
                      <a:pt x="217" y="5"/>
                    </a:lnTo>
                    <a:lnTo>
                      <a:pt x="151" y="56"/>
                    </a:lnTo>
                    <a:lnTo>
                      <a:pt x="55" y="162"/>
                    </a:lnTo>
                    <a:lnTo>
                      <a:pt x="5" y="248"/>
                    </a:lnTo>
                    <a:lnTo>
                      <a:pt x="0" y="278"/>
                    </a:lnTo>
                    <a:lnTo>
                      <a:pt x="25" y="334"/>
                    </a:lnTo>
                    <a:lnTo>
                      <a:pt x="80" y="359"/>
                    </a:lnTo>
                    <a:lnTo>
                      <a:pt x="151" y="389"/>
                    </a:lnTo>
                    <a:lnTo>
                      <a:pt x="207" y="404"/>
                    </a:lnTo>
                    <a:lnTo>
                      <a:pt x="232" y="430"/>
                    </a:lnTo>
                    <a:lnTo>
                      <a:pt x="217" y="465"/>
                    </a:lnTo>
                    <a:lnTo>
                      <a:pt x="177" y="506"/>
                    </a:lnTo>
                    <a:lnTo>
                      <a:pt x="126" y="511"/>
                    </a:lnTo>
                    <a:lnTo>
                      <a:pt x="91" y="495"/>
                    </a:lnTo>
                    <a:lnTo>
                      <a:pt x="70" y="511"/>
                    </a:lnTo>
                    <a:lnTo>
                      <a:pt x="75" y="531"/>
                    </a:lnTo>
                    <a:lnTo>
                      <a:pt x="116" y="546"/>
                    </a:lnTo>
                    <a:lnTo>
                      <a:pt x="177" y="546"/>
                    </a:lnTo>
                    <a:lnTo>
                      <a:pt x="232" y="531"/>
                    </a:lnTo>
                    <a:lnTo>
                      <a:pt x="263" y="511"/>
                    </a:lnTo>
                    <a:lnTo>
                      <a:pt x="283" y="475"/>
                    </a:lnTo>
                    <a:lnTo>
                      <a:pt x="293" y="435"/>
                    </a:lnTo>
                    <a:lnTo>
                      <a:pt x="268" y="399"/>
                    </a:lnTo>
                    <a:lnTo>
                      <a:pt x="207" y="374"/>
                    </a:lnTo>
                    <a:lnTo>
                      <a:pt x="136" y="354"/>
                    </a:lnTo>
                    <a:lnTo>
                      <a:pt x="75" y="319"/>
                    </a:lnTo>
                    <a:lnTo>
                      <a:pt x="60" y="288"/>
                    </a:lnTo>
                    <a:lnTo>
                      <a:pt x="70" y="233"/>
                    </a:lnTo>
                    <a:lnTo>
                      <a:pt x="116" y="162"/>
                    </a:lnTo>
                    <a:lnTo>
                      <a:pt x="172" y="121"/>
                    </a:lnTo>
                    <a:lnTo>
                      <a:pt x="258" y="91"/>
                    </a:lnTo>
                    <a:lnTo>
                      <a:pt x="329" y="76"/>
                    </a:lnTo>
                    <a:lnTo>
                      <a:pt x="329" y="35"/>
                    </a:lnTo>
                    <a:lnTo>
                      <a:pt x="329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29" name="Freeform 7"/>
              <p:cNvSpPr>
                <a:spLocks/>
              </p:cNvSpPr>
              <p:nvPr/>
            </p:nvSpPr>
            <p:spPr bwMode="auto">
              <a:xfrm>
                <a:off x="1747" y="1838"/>
                <a:ext cx="309" cy="673"/>
              </a:xfrm>
              <a:custGeom>
                <a:avLst/>
                <a:gdLst>
                  <a:gd name="T0" fmla="*/ 269 w 309"/>
                  <a:gd name="T1" fmla="*/ 212 h 673"/>
                  <a:gd name="T2" fmla="*/ 238 w 309"/>
                  <a:gd name="T3" fmla="*/ 86 h 673"/>
                  <a:gd name="T4" fmla="*/ 203 w 309"/>
                  <a:gd name="T5" fmla="*/ 25 h 673"/>
                  <a:gd name="T6" fmla="*/ 126 w 309"/>
                  <a:gd name="T7" fmla="*/ 0 h 673"/>
                  <a:gd name="T8" fmla="*/ 50 w 309"/>
                  <a:gd name="T9" fmla="*/ 10 h 673"/>
                  <a:gd name="T10" fmla="*/ 15 w 309"/>
                  <a:gd name="T11" fmla="*/ 76 h 673"/>
                  <a:gd name="T12" fmla="*/ 20 w 309"/>
                  <a:gd name="T13" fmla="*/ 157 h 673"/>
                  <a:gd name="T14" fmla="*/ 40 w 309"/>
                  <a:gd name="T15" fmla="*/ 288 h 673"/>
                  <a:gd name="T16" fmla="*/ 40 w 309"/>
                  <a:gd name="T17" fmla="*/ 404 h 673"/>
                  <a:gd name="T18" fmla="*/ 15 w 309"/>
                  <a:gd name="T19" fmla="*/ 505 h 673"/>
                  <a:gd name="T20" fmla="*/ 0 w 309"/>
                  <a:gd name="T21" fmla="*/ 561 h 673"/>
                  <a:gd name="T22" fmla="*/ 10 w 309"/>
                  <a:gd name="T23" fmla="*/ 612 h 673"/>
                  <a:gd name="T24" fmla="*/ 45 w 309"/>
                  <a:gd name="T25" fmla="*/ 638 h 673"/>
                  <a:gd name="T26" fmla="*/ 91 w 309"/>
                  <a:gd name="T27" fmla="*/ 663 h 673"/>
                  <a:gd name="T28" fmla="*/ 136 w 309"/>
                  <a:gd name="T29" fmla="*/ 673 h 673"/>
                  <a:gd name="T30" fmla="*/ 193 w 309"/>
                  <a:gd name="T31" fmla="*/ 673 h 673"/>
                  <a:gd name="T32" fmla="*/ 259 w 309"/>
                  <a:gd name="T33" fmla="*/ 622 h 673"/>
                  <a:gd name="T34" fmla="*/ 309 w 309"/>
                  <a:gd name="T35" fmla="*/ 515 h 673"/>
                  <a:gd name="T36" fmla="*/ 304 w 309"/>
                  <a:gd name="T37" fmla="*/ 419 h 673"/>
                  <a:gd name="T38" fmla="*/ 274 w 309"/>
                  <a:gd name="T39" fmla="*/ 308 h 673"/>
                  <a:gd name="T40" fmla="*/ 269 w 309"/>
                  <a:gd name="T41" fmla="*/ 212 h 6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9"/>
                  <a:gd name="T64" fmla="*/ 0 h 673"/>
                  <a:gd name="T65" fmla="*/ 309 w 309"/>
                  <a:gd name="T66" fmla="*/ 673 h 6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9" h="673">
                    <a:moveTo>
                      <a:pt x="269" y="212"/>
                    </a:moveTo>
                    <a:lnTo>
                      <a:pt x="238" y="86"/>
                    </a:lnTo>
                    <a:lnTo>
                      <a:pt x="203" y="25"/>
                    </a:lnTo>
                    <a:lnTo>
                      <a:pt x="126" y="0"/>
                    </a:lnTo>
                    <a:lnTo>
                      <a:pt x="50" y="10"/>
                    </a:lnTo>
                    <a:lnTo>
                      <a:pt x="15" y="76"/>
                    </a:lnTo>
                    <a:lnTo>
                      <a:pt x="20" y="157"/>
                    </a:lnTo>
                    <a:lnTo>
                      <a:pt x="40" y="288"/>
                    </a:lnTo>
                    <a:lnTo>
                      <a:pt x="40" y="404"/>
                    </a:lnTo>
                    <a:lnTo>
                      <a:pt x="15" y="505"/>
                    </a:lnTo>
                    <a:lnTo>
                      <a:pt x="0" y="561"/>
                    </a:lnTo>
                    <a:lnTo>
                      <a:pt x="10" y="612"/>
                    </a:lnTo>
                    <a:lnTo>
                      <a:pt x="45" y="638"/>
                    </a:lnTo>
                    <a:lnTo>
                      <a:pt x="91" y="663"/>
                    </a:lnTo>
                    <a:lnTo>
                      <a:pt x="136" y="673"/>
                    </a:lnTo>
                    <a:lnTo>
                      <a:pt x="193" y="673"/>
                    </a:lnTo>
                    <a:lnTo>
                      <a:pt x="259" y="622"/>
                    </a:lnTo>
                    <a:lnTo>
                      <a:pt x="309" y="515"/>
                    </a:lnTo>
                    <a:lnTo>
                      <a:pt x="304" y="419"/>
                    </a:lnTo>
                    <a:lnTo>
                      <a:pt x="274" y="308"/>
                    </a:lnTo>
                    <a:lnTo>
                      <a:pt x="269" y="2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30" name="Freeform 8"/>
              <p:cNvSpPr>
                <a:spLocks/>
              </p:cNvSpPr>
              <p:nvPr/>
            </p:nvSpPr>
            <p:spPr bwMode="auto">
              <a:xfrm>
                <a:off x="1655" y="2384"/>
                <a:ext cx="235" cy="973"/>
              </a:xfrm>
              <a:custGeom>
                <a:avLst/>
                <a:gdLst>
                  <a:gd name="T0" fmla="*/ 223 w 235"/>
                  <a:gd name="T1" fmla="*/ 15 h 973"/>
                  <a:gd name="T2" fmla="*/ 163 w 235"/>
                  <a:gd name="T3" fmla="*/ 0 h 973"/>
                  <a:gd name="T4" fmla="*/ 127 w 235"/>
                  <a:gd name="T5" fmla="*/ 15 h 973"/>
                  <a:gd name="T6" fmla="*/ 112 w 235"/>
                  <a:gd name="T7" fmla="*/ 66 h 973"/>
                  <a:gd name="T8" fmla="*/ 127 w 235"/>
                  <a:gd name="T9" fmla="*/ 344 h 973"/>
                  <a:gd name="T10" fmla="*/ 127 w 235"/>
                  <a:gd name="T11" fmla="*/ 410 h 973"/>
                  <a:gd name="T12" fmla="*/ 107 w 235"/>
                  <a:gd name="T13" fmla="*/ 532 h 973"/>
                  <a:gd name="T14" fmla="*/ 102 w 235"/>
                  <a:gd name="T15" fmla="*/ 674 h 973"/>
                  <a:gd name="T16" fmla="*/ 112 w 235"/>
                  <a:gd name="T17" fmla="*/ 745 h 973"/>
                  <a:gd name="T18" fmla="*/ 102 w 235"/>
                  <a:gd name="T19" fmla="*/ 785 h 973"/>
                  <a:gd name="T20" fmla="*/ 31 w 235"/>
                  <a:gd name="T21" fmla="*/ 846 h 973"/>
                  <a:gd name="T22" fmla="*/ 0 w 235"/>
                  <a:gd name="T23" fmla="*/ 922 h 973"/>
                  <a:gd name="T24" fmla="*/ 6 w 235"/>
                  <a:gd name="T25" fmla="*/ 947 h 973"/>
                  <a:gd name="T26" fmla="*/ 61 w 235"/>
                  <a:gd name="T27" fmla="*/ 973 h 973"/>
                  <a:gd name="T28" fmla="*/ 76 w 235"/>
                  <a:gd name="T29" fmla="*/ 962 h 973"/>
                  <a:gd name="T30" fmla="*/ 82 w 235"/>
                  <a:gd name="T31" fmla="*/ 917 h 973"/>
                  <a:gd name="T32" fmla="*/ 97 w 235"/>
                  <a:gd name="T33" fmla="*/ 851 h 973"/>
                  <a:gd name="T34" fmla="*/ 122 w 235"/>
                  <a:gd name="T35" fmla="*/ 821 h 973"/>
                  <a:gd name="T36" fmla="*/ 152 w 235"/>
                  <a:gd name="T37" fmla="*/ 801 h 973"/>
                  <a:gd name="T38" fmla="*/ 178 w 235"/>
                  <a:gd name="T39" fmla="*/ 775 h 973"/>
                  <a:gd name="T40" fmla="*/ 183 w 235"/>
                  <a:gd name="T41" fmla="*/ 755 h 973"/>
                  <a:gd name="T42" fmla="*/ 168 w 235"/>
                  <a:gd name="T43" fmla="*/ 730 h 973"/>
                  <a:gd name="T44" fmla="*/ 152 w 235"/>
                  <a:gd name="T45" fmla="*/ 715 h 973"/>
                  <a:gd name="T46" fmla="*/ 142 w 235"/>
                  <a:gd name="T47" fmla="*/ 653 h 973"/>
                  <a:gd name="T48" fmla="*/ 152 w 235"/>
                  <a:gd name="T49" fmla="*/ 526 h 973"/>
                  <a:gd name="T50" fmla="*/ 188 w 235"/>
                  <a:gd name="T51" fmla="*/ 380 h 973"/>
                  <a:gd name="T52" fmla="*/ 223 w 235"/>
                  <a:gd name="T53" fmla="*/ 263 h 973"/>
                  <a:gd name="T54" fmla="*/ 235 w 235"/>
                  <a:gd name="T55" fmla="*/ 122 h 973"/>
                  <a:gd name="T56" fmla="*/ 223 w 235"/>
                  <a:gd name="T57" fmla="*/ 15 h 9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5"/>
                  <a:gd name="T88" fmla="*/ 0 h 973"/>
                  <a:gd name="T89" fmla="*/ 235 w 235"/>
                  <a:gd name="T90" fmla="*/ 973 h 97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5" h="973">
                    <a:moveTo>
                      <a:pt x="223" y="15"/>
                    </a:moveTo>
                    <a:lnTo>
                      <a:pt x="163" y="0"/>
                    </a:lnTo>
                    <a:lnTo>
                      <a:pt x="127" y="15"/>
                    </a:lnTo>
                    <a:lnTo>
                      <a:pt x="112" y="66"/>
                    </a:lnTo>
                    <a:lnTo>
                      <a:pt x="127" y="344"/>
                    </a:lnTo>
                    <a:lnTo>
                      <a:pt x="127" y="410"/>
                    </a:lnTo>
                    <a:lnTo>
                      <a:pt x="107" y="532"/>
                    </a:lnTo>
                    <a:lnTo>
                      <a:pt x="102" y="674"/>
                    </a:lnTo>
                    <a:lnTo>
                      <a:pt x="112" y="745"/>
                    </a:lnTo>
                    <a:lnTo>
                      <a:pt x="102" y="785"/>
                    </a:lnTo>
                    <a:lnTo>
                      <a:pt x="31" y="846"/>
                    </a:lnTo>
                    <a:lnTo>
                      <a:pt x="0" y="922"/>
                    </a:lnTo>
                    <a:lnTo>
                      <a:pt x="6" y="947"/>
                    </a:lnTo>
                    <a:lnTo>
                      <a:pt x="61" y="973"/>
                    </a:lnTo>
                    <a:lnTo>
                      <a:pt x="76" y="962"/>
                    </a:lnTo>
                    <a:lnTo>
                      <a:pt x="82" y="917"/>
                    </a:lnTo>
                    <a:lnTo>
                      <a:pt x="97" y="851"/>
                    </a:lnTo>
                    <a:lnTo>
                      <a:pt x="122" y="821"/>
                    </a:lnTo>
                    <a:lnTo>
                      <a:pt x="152" y="801"/>
                    </a:lnTo>
                    <a:lnTo>
                      <a:pt x="178" y="775"/>
                    </a:lnTo>
                    <a:lnTo>
                      <a:pt x="183" y="755"/>
                    </a:lnTo>
                    <a:lnTo>
                      <a:pt x="168" y="730"/>
                    </a:lnTo>
                    <a:lnTo>
                      <a:pt x="152" y="715"/>
                    </a:lnTo>
                    <a:lnTo>
                      <a:pt x="142" y="653"/>
                    </a:lnTo>
                    <a:lnTo>
                      <a:pt x="152" y="526"/>
                    </a:lnTo>
                    <a:lnTo>
                      <a:pt x="188" y="380"/>
                    </a:lnTo>
                    <a:lnTo>
                      <a:pt x="223" y="263"/>
                    </a:lnTo>
                    <a:lnTo>
                      <a:pt x="235" y="122"/>
                    </a:lnTo>
                    <a:lnTo>
                      <a:pt x="22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31" name="Freeform 9"/>
              <p:cNvSpPr>
                <a:spLocks/>
              </p:cNvSpPr>
              <p:nvPr/>
            </p:nvSpPr>
            <p:spPr bwMode="auto">
              <a:xfrm>
                <a:off x="1910" y="2384"/>
                <a:ext cx="384" cy="821"/>
              </a:xfrm>
              <a:custGeom>
                <a:avLst/>
                <a:gdLst>
                  <a:gd name="T0" fmla="*/ 126 w 384"/>
                  <a:gd name="T1" fmla="*/ 122 h 821"/>
                  <a:gd name="T2" fmla="*/ 116 w 384"/>
                  <a:gd name="T3" fmla="*/ 40 h 821"/>
                  <a:gd name="T4" fmla="*/ 71 w 384"/>
                  <a:gd name="T5" fmla="*/ 0 h 821"/>
                  <a:gd name="T6" fmla="*/ 5 w 384"/>
                  <a:gd name="T7" fmla="*/ 5 h 821"/>
                  <a:gd name="T8" fmla="*/ 0 w 384"/>
                  <a:gd name="T9" fmla="*/ 40 h 821"/>
                  <a:gd name="T10" fmla="*/ 5 w 384"/>
                  <a:gd name="T11" fmla="*/ 117 h 821"/>
                  <a:gd name="T12" fmla="*/ 40 w 384"/>
                  <a:gd name="T13" fmla="*/ 233 h 821"/>
                  <a:gd name="T14" fmla="*/ 66 w 384"/>
                  <a:gd name="T15" fmla="*/ 319 h 821"/>
                  <a:gd name="T16" fmla="*/ 96 w 384"/>
                  <a:gd name="T17" fmla="*/ 435 h 821"/>
                  <a:gd name="T18" fmla="*/ 106 w 384"/>
                  <a:gd name="T19" fmla="*/ 536 h 821"/>
                  <a:gd name="T20" fmla="*/ 106 w 384"/>
                  <a:gd name="T21" fmla="*/ 617 h 821"/>
                  <a:gd name="T22" fmla="*/ 91 w 384"/>
                  <a:gd name="T23" fmla="*/ 679 h 821"/>
                  <a:gd name="T24" fmla="*/ 76 w 384"/>
                  <a:gd name="T25" fmla="*/ 699 h 821"/>
                  <a:gd name="T26" fmla="*/ 76 w 384"/>
                  <a:gd name="T27" fmla="*/ 719 h 821"/>
                  <a:gd name="T28" fmla="*/ 96 w 384"/>
                  <a:gd name="T29" fmla="*/ 750 h 821"/>
                  <a:gd name="T30" fmla="*/ 131 w 384"/>
                  <a:gd name="T31" fmla="*/ 760 h 821"/>
                  <a:gd name="T32" fmla="*/ 187 w 384"/>
                  <a:gd name="T33" fmla="*/ 760 h 821"/>
                  <a:gd name="T34" fmla="*/ 288 w 384"/>
                  <a:gd name="T35" fmla="*/ 785 h 821"/>
                  <a:gd name="T36" fmla="*/ 318 w 384"/>
                  <a:gd name="T37" fmla="*/ 821 h 821"/>
                  <a:gd name="T38" fmla="*/ 364 w 384"/>
                  <a:gd name="T39" fmla="*/ 800 h 821"/>
                  <a:gd name="T40" fmla="*/ 384 w 384"/>
                  <a:gd name="T41" fmla="*/ 750 h 821"/>
                  <a:gd name="T42" fmla="*/ 364 w 384"/>
                  <a:gd name="T43" fmla="*/ 730 h 821"/>
                  <a:gd name="T44" fmla="*/ 278 w 384"/>
                  <a:gd name="T45" fmla="*/ 719 h 821"/>
                  <a:gd name="T46" fmla="*/ 182 w 384"/>
                  <a:gd name="T47" fmla="*/ 719 h 821"/>
                  <a:gd name="T48" fmla="*/ 141 w 384"/>
                  <a:gd name="T49" fmla="*/ 714 h 821"/>
                  <a:gd name="T50" fmla="*/ 131 w 384"/>
                  <a:gd name="T51" fmla="*/ 684 h 821"/>
                  <a:gd name="T52" fmla="*/ 141 w 384"/>
                  <a:gd name="T53" fmla="*/ 627 h 821"/>
                  <a:gd name="T54" fmla="*/ 147 w 384"/>
                  <a:gd name="T55" fmla="*/ 531 h 821"/>
                  <a:gd name="T56" fmla="*/ 136 w 384"/>
                  <a:gd name="T57" fmla="*/ 425 h 821"/>
                  <a:gd name="T58" fmla="*/ 121 w 384"/>
                  <a:gd name="T59" fmla="*/ 284 h 821"/>
                  <a:gd name="T60" fmla="*/ 126 w 384"/>
                  <a:gd name="T61" fmla="*/ 162 h 821"/>
                  <a:gd name="T62" fmla="*/ 126 w 384"/>
                  <a:gd name="T63" fmla="*/ 122 h 8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4"/>
                  <a:gd name="T97" fmla="*/ 0 h 821"/>
                  <a:gd name="T98" fmla="*/ 384 w 384"/>
                  <a:gd name="T99" fmla="*/ 821 h 8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4" h="821">
                    <a:moveTo>
                      <a:pt x="126" y="122"/>
                    </a:moveTo>
                    <a:lnTo>
                      <a:pt x="116" y="40"/>
                    </a:lnTo>
                    <a:lnTo>
                      <a:pt x="71" y="0"/>
                    </a:lnTo>
                    <a:lnTo>
                      <a:pt x="5" y="5"/>
                    </a:lnTo>
                    <a:lnTo>
                      <a:pt x="0" y="40"/>
                    </a:lnTo>
                    <a:lnTo>
                      <a:pt x="5" y="117"/>
                    </a:lnTo>
                    <a:lnTo>
                      <a:pt x="40" y="233"/>
                    </a:lnTo>
                    <a:lnTo>
                      <a:pt x="66" y="319"/>
                    </a:lnTo>
                    <a:lnTo>
                      <a:pt x="96" y="435"/>
                    </a:lnTo>
                    <a:lnTo>
                      <a:pt x="106" y="536"/>
                    </a:lnTo>
                    <a:lnTo>
                      <a:pt x="106" y="617"/>
                    </a:lnTo>
                    <a:lnTo>
                      <a:pt x="91" y="679"/>
                    </a:lnTo>
                    <a:lnTo>
                      <a:pt x="76" y="699"/>
                    </a:lnTo>
                    <a:lnTo>
                      <a:pt x="76" y="719"/>
                    </a:lnTo>
                    <a:lnTo>
                      <a:pt x="96" y="750"/>
                    </a:lnTo>
                    <a:lnTo>
                      <a:pt x="131" y="760"/>
                    </a:lnTo>
                    <a:lnTo>
                      <a:pt x="187" y="760"/>
                    </a:lnTo>
                    <a:lnTo>
                      <a:pt x="288" y="785"/>
                    </a:lnTo>
                    <a:lnTo>
                      <a:pt x="318" y="821"/>
                    </a:lnTo>
                    <a:lnTo>
                      <a:pt x="364" y="800"/>
                    </a:lnTo>
                    <a:lnTo>
                      <a:pt x="384" y="750"/>
                    </a:lnTo>
                    <a:lnTo>
                      <a:pt x="364" y="730"/>
                    </a:lnTo>
                    <a:lnTo>
                      <a:pt x="278" y="719"/>
                    </a:lnTo>
                    <a:lnTo>
                      <a:pt x="182" y="719"/>
                    </a:lnTo>
                    <a:lnTo>
                      <a:pt x="141" y="714"/>
                    </a:lnTo>
                    <a:lnTo>
                      <a:pt x="131" y="684"/>
                    </a:lnTo>
                    <a:lnTo>
                      <a:pt x="141" y="627"/>
                    </a:lnTo>
                    <a:lnTo>
                      <a:pt x="147" y="531"/>
                    </a:lnTo>
                    <a:lnTo>
                      <a:pt x="136" y="425"/>
                    </a:lnTo>
                    <a:lnTo>
                      <a:pt x="121" y="284"/>
                    </a:lnTo>
                    <a:lnTo>
                      <a:pt x="126" y="162"/>
                    </a:lnTo>
                    <a:lnTo>
                      <a:pt x="126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4625" name="Text Box 10"/>
            <p:cNvSpPr txBox="1">
              <a:spLocks noChangeArrowheads="1"/>
            </p:cNvSpPr>
            <p:nvPr/>
          </p:nvSpPr>
          <p:spPr bwMode="auto">
            <a:xfrm>
              <a:off x="800" y="3392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b="1">
                  <a:latin typeface="Arial Narrow" charset="0"/>
                </a:rPr>
                <a:t>Emisor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778750" y="2946400"/>
            <a:ext cx="704850" cy="1620838"/>
            <a:chOff x="4572" y="1008"/>
            <a:chExt cx="444" cy="1021"/>
          </a:xfrm>
        </p:grpSpPr>
        <p:sp>
          <p:nvSpPr>
            <p:cNvPr id="24620" name="Freeform 12"/>
            <p:cNvSpPr>
              <a:spLocks/>
            </p:cNvSpPr>
            <p:nvPr/>
          </p:nvSpPr>
          <p:spPr bwMode="auto">
            <a:xfrm flipH="1">
              <a:off x="4572" y="1344"/>
              <a:ext cx="444" cy="685"/>
            </a:xfrm>
            <a:custGeom>
              <a:avLst/>
              <a:gdLst>
                <a:gd name="T0" fmla="*/ 18 w 526"/>
                <a:gd name="T1" fmla="*/ 3 h 813"/>
                <a:gd name="T2" fmla="*/ 21 w 526"/>
                <a:gd name="T3" fmla="*/ 0 h 813"/>
                <a:gd name="T4" fmla="*/ 25 w 526"/>
                <a:gd name="T5" fmla="*/ 3 h 813"/>
                <a:gd name="T6" fmla="*/ 25 w 526"/>
                <a:gd name="T7" fmla="*/ 3 h 813"/>
                <a:gd name="T8" fmla="*/ 28 w 526"/>
                <a:gd name="T9" fmla="*/ 4 h 813"/>
                <a:gd name="T10" fmla="*/ 27 w 526"/>
                <a:gd name="T11" fmla="*/ 7 h 813"/>
                <a:gd name="T12" fmla="*/ 25 w 526"/>
                <a:gd name="T13" fmla="*/ 7 h 813"/>
                <a:gd name="T14" fmla="*/ 25 w 526"/>
                <a:gd name="T15" fmla="*/ 5 h 813"/>
                <a:gd name="T16" fmla="*/ 25 w 526"/>
                <a:gd name="T17" fmla="*/ 3 h 813"/>
                <a:gd name="T18" fmla="*/ 22 w 526"/>
                <a:gd name="T19" fmla="*/ 3 h 813"/>
                <a:gd name="T20" fmla="*/ 19 w 526"/>
                <a:gd name="T21" fmla="*/ 3 h 813"/>
                <a:gd name="T22" fmla="*/ 21 w 526"/>
                <a:gd name="T23" fmla="*/ 5 h 813"/>
                <a:gd name="T24" fmla="*/ 21 w 526"/>
                <a:gd name="T25" fmla="*/ 7 h 813"/>
                <a:gd name="T26" fmla="*/ 21 w 526"/>
                <a:gd name="T27" fmla="*/ 8 h 813"/>
                <a:gd name="T28" fmla="*/ 18 w 526"/>
                <a:gd name="T29" fmla="*/ 9 h 813"/>
                <a:gd name="T30" fmla="*/ 15 w 526"/>
                <a:gd name="T31" fmla="*/ 8 h 813"/>
                <a:gd name="T32" fmla="*/ 14 w 526"/>
                <a:gd name="T33" fmla="*/ 7 h 813"/>
                <a:gd name="T34" fmla="*/ 11 w 526"/>
                <a:gd name="T35" fmla="*/ 11 h 813"/>
                <a:gd name="T36" fmla="*/ 9 w 526"/>
                <a:gd name="T37" fmla="*/ 14 h 813"/>
                <a:gd name="T38" fmla="*/ 7 w 526"/>
                <a:gd name="T39" fmla="*/ 19 h 813"/>
                <a:gd name="T40" fmla="*/ 5 w 526"/>
                <a:gd name="T41" fmla="*/ 24 h 813"/>
                <a:gd name="T42" fmla="*/ 4 w 526"/>
                <a:gd name="T43" fmla="*/ 29 h 813"/>
                <a:gd name="T44" fmla="*/ 5 w 526"/>
                <a:gd name="T45" fmla="*/ 29 h 813"/>
                <a:gd name="T46" fmla="*/ 8 w 526"/>
                <a:gd name="T47" fmla="*/ 32 h 813"/>
                <a:gd name="T48" fmla="*/ 14 w 526"/>
                <a:gd name="T49" fmla="*/ 35 h 813"/>
                <a:gd name="T50" fmla="*/ 18 w 526"/>
                <a:gd name="T51" fmla="*/ 36 h 813"/>
                <a:gd name="T52" fmla="*/ 21 w 526"/>
                <a:gd name="T53" fmla="*/ 36 h 813"/>
                <a:gd name="T54" fmla="*/ 25 w 526"/>
                <a:gd name="T55" fmla="*/ 38 h 813"/>
                <a:gd name="T56" fmla="*/ 30 w 526"/>
                <a:gd name="T57" fmla="*/ 40 h 813"/>
                <a:gd name="T58" fmla="*/ 30 w 526"/>
                <a:gd name="T59" fmla="*/ 42 h 813"/>
                <a:gd name="T60" fmla="*/ 28 w 526"/>
                <a:gd name="T61" fmla="*/ 43 h 813"/>
                <a:gd name="T62" fmla="*/ 25 w 526"/>
                <a:gd name="T63" fmla="*/ 44 h 813"/>
                <a:gd name="T64" fmla="*/ 21 w 526"/>
                <a:gd name="T65" fmla="*/ 43 h 813"/>
                <a:gd name="T66" fmla="*/ 14 w 526"/>
                <a:gd name="T67" fmla="*/ 39 h 813"/>
                <a:gd name="T68" fmla="*/ 8 w 526"/>
                <a:gd name="T69" fmla="*/ 36 h 813"/>
                <a:gd name="T70" fmla="*/ 3 w 526"/>
                <a:gd name="T71" fmla="*/ 34 h 813"/>
                <a:gd name="T72" fmla="*/ 3 w 526"/>
                <a:gd name="T73" fmla="*/ 30 h 813"/>
                <a:gd name="T74" fmla="*/ 0 w 526"/>
                <a:gd name="T75" fmla="*/ 27 h 813"/>
                <a:gd name="T76" fmla="*/ 3 w 526"/>
                <a:gd name="T77" fmla="*/ 23 h 813"/>
                <a:gd name="T78" fmla="*/ 5 w 526"/>
                <a:gd name="T79" fmla="*/ 17 h 813"/>
                <a:gd name="T80" fmla="*/ 8 w 526"/>
                <a:gd name="T81" fmla="*/ 11 h 813"/>
                <a:gd name="T82" fmla="*/ 12 w 526"/>
                <a:gd name="T83" fmla="*/ 6 h 813"/>
                <a:gd name="T84" fmla="*/ 15 w 526"/>
                <a:gd name="T85" fmla="*/ 3 h 813"/>
                <a:gd name="T86" fmla="*/ 19 w 526"/>
                <a:gd name="T87" fmla="*/ 3 h 813"/>
                <a:gd name="T88" fmla="*/ 18 w 526"/>
                <a:gd name="T89" fmla="*/ 3 h 8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6"/>
                <a:gd name="T136" fmla="*/ 0 h 813"/>
                <a:gd name="T137" fmla="*/ 526 w 526"/>
                <a:gd name="T138" fmla="*/ 813 h 8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6" h="813">
                  <a:moveTo>
                    <a:pt x="307" y="19"/>
                  </a:moveTo>
                  <a:lnTo>
                    <a:pt x="373" y="0"/>
                  </a:lnTo>
                  <a:lnTo>
                    <a:pt x="426" y="3"/>
                  </a:lnTo>
                  <a:lnTo>
                    <a:pt x="466" y="32"/>
                  </a:lnTo>
                  <a:lnTo>
                    <a:pt x="493" y="78"/>
                  </a:lnTo>
                  <a:lnTo>
                    <a:pt x="483" y="126"/>
                  </a:lnTo>
                  <a:lnTo>
                    <a:pt x="446" y="126"/>
                  </a:lnTo>
                  <a:lnTo>
                    <a:pt x="456" y="87"/>
                  </a:lnTo>
                  <a:lnTo>
                    <a:pt x="426" y="52"/>
                  </a:lnTo>
                  <a:lnTo>
                    <a:pt x="397" y="39"/>
                  </a:lnTo>
                  <a:lnTo>
                    <a:pt x="347" y="52"/>
                  </a:lnTo>
                  <a:lnTo>
                    <a:pt x="367" y="91"/>
                  </a:lnTo>
                  <a:lnTo>
                    <a:pt x="373" y="126"/>
                  </a:lnTo>
                  <a:lnTo>
                    <a:pt x="367" y="156"/>
                  </a:lnTo>
                  <a:lnTo>
                    <a:pt x="317" y="169"/>
                  </a:lnTo>
                  <a:lnTo>
                    <a:pt x="264" y="159"/>
                  </a:lnTo>
                  <a:lnTo>
                    <a:pt x="254" y="136"/>
                  </a:lnTo>
                  <a:lnTo>
                    <a:pt x="198" y="198"/>
                  </a:lnTo>
                  <a:lnTo>
                    <a:pt x="165" y="266"/>
                  </a:lnTo>
                  <a:lnTo>
                    <a:pt x="119" y="354"/>
                  </a:lnTo>
                  <a:lnTo>
                    <a:pt x="89" y="432"/>
                  </a:lnTo>
                  <a:lnTo>
                    <a:pt x="76" y="507"/>
                  </a:lnTo>
                  <a:lnTo>
                    <a:pt x="86" y="546"/>
                  </a:lnTo>
                  <a:lnTo>
                    <a:pt x="139" y="595"/>
                  </a:lnTo>
                  <a:lnTo>
                    <a:pt x="248" y="637"/>
                  </a:lnTo>
                  <a:lnTo>
                    <a:pt x="307" y="656"/>
                  </a:lnTo>
                  <a:lnTo>
                    <a:pt x="367" y="666"/>
                  </a:lnTo>
                  <a:lnTo>
                    <a:pt x="456" y="702"/>
                  </a:lnTo>
                  <a:lnTo>
                    <a:pt x="522" y="725"/>
                  </a:lnTo>
                  <a:lnTo>
                    <a:pt x="526" y="770"/>
                  </a:lnTo>
                  <a:lnTo>
                    <a:pt x="493" y="803"/>
                  </a:lnTo>
                  <a:lnTo>
                    <a:pt x="453" y="813"/>
                  </a:lnTo>
                  <a:lnTo>
                    <a:pt x="393" y="783"/>
                  </a:lnTo>
                  <a:lnTo>
                    <a:pt x="254" y="712"/>
                  </a:lnTo>
                  <a:lnTo>
                    <a:pt x="139" y="663"/>
                  </a:lnTo>
                  <a:lnTo>
                    <a:pt x="59" y="608"/>
                  </a:lnTo>
                  <a:lnTo>
                    <a:pt x="6" y="559"/>
                  </a:lnTo>
                  <a:lnTo>
                    <a:pt x="0" y="500"/>
                  </a:lnTo>
                  <a:lnTo>
                    <a:pt x="29" y="422"/>
                  </a:lnTo>
                  <a:lnTo>
                    <a:pt x="89" y="305"/>
                  </a:lnTo>
                  <a:lnTo>
                    <a:pt x="145" y="208"/>
                  </a:lnTo>
                  <a:lnTo>
                    <a:pt x="215" y="107"/>
                  </a:lnTo>
                  <a:lnTo>
                    <a:pt x="268" y="48"/>
                  </a:lnTo>
                  <a:lnTo>
                    <a:pt x="334" y="19"/>
                  </a:lnTo>
                  <a:lnTo>
                    <a:pt x="30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24621" name="Group 13"/>
            <p:cNvGrpSpPr>
              <a:grpSpLocks/>
            </p:cNvGrpSpPr>
            <p:nvPr/>
          </p:nvGrpSpPr>
          <p:grpSpPr bwMode="auto">
            <a:xfrm rot="-1931550">
              <a:off x="4656" y="1008"/>
              <a:ext cx="178" cy="240"/>
              <a:chOff x="4161" y="903"/>
              <a:chExt cx="211" cy="285"/>
            </a:xfrm>
          </p:grpSpPr>
          <p:sp>
            <p:nvSpPr>
              <p:cNvPr id="24622" name="Freeform 14"/>
              <p:cNvSpPr>
                <a:spLocks/>
              </p:cNvSpPr>
              <p:nvPr/>
            </p:nvSpPr>
            <p:spPr bwMode="auto">
              <a:xfrm>
                <a:off x="4202" y="903"/>
                <a:ext cx="170" cy="198"/>
              </a:xfrm>
              <a:custGeom>
                <a:avLst/>
                <a:gdLst>
                  <a:gd name="T0" fmla="*/ 20 w 170"/>
                  <a:gd name="T1" fmla="*/ 9 h 198"/>
                  <a:gd name="T2" fmla="*/ 66 w 170"/>
                  <a:gd name="T3" fmla="*/ 0 h 198"/>
                  <a:gd name="T4" fmla="*/ 110 w 170"/>
                  <a:gd name="T5" fmla="*/ 3 h 198"/>
                  <a:gd name="T6" fmla="*/ 150 w 170"/>
                  <a:gd name="T7" fmla="*/ 22 h 198"/>
                  <a:gd name="T8" fmla="*/ 170 w 170"/>
                  <a:gd name="T9" fmla="*/ 58 h 198"/>
                  <a:gd name="T10" fmla="*/ 170 w 170"/>
                  <a:gd name="T11" fmla="*/ 87 h 198"/>
                  <a:gd name="T12" fmla="*/ 150 w 170"/>
                  <a:gd name="T13" fmla="*/ 126 h 198"/>
                  <a:gd name="T14" fmla="*/ 116 w 170"/>
                  <a:gd name="T15" fmla="*/ 149 h 198"/>
                  <a:gd name="T16" fmla="*/ 66 w 170"/>
                  <a:gd name="T17" fmla="*/ 149 h 198"/>
                  <a:gd name="T18" fmla="*/ 36 w 170"/>
                  <a:gd name="T19" fmla="*/ 168 h 198"/>
                  <a:gd name="T20" fmla="*/ 26 w 170"/>
                  <a:gd name="T21" fmla="*/ 198 h 198"/>
                  <a:gd name="T22" fmla="*/ 0 w 170"/>
                  <a:gd name="T23" fmla="*/ 188 h 198"/>
                  <a:gd name="T24" fmla="*/ 10 w 170"/>
                  <a:gd name="T25" fmla="*/ 149 h 198"/>
                  <a:gd name="T26" fmla="*/ 46 w 170"/>
                  <a:gd name="T27" fmla="*/ 126 h 198"/>
                  <a:gd name="T28" fmla="*/ 106 w 170"/>
                  <a:gd name="T29" fmla="*/ 120 h 198"/>
                  <a:gd name="T30" fmla="*/ 130 w 170"/>
                  <a:gd name="T31" fmla="*/ 97 h 198"/>
                  <a:gd name="T32" fmla="*/ 136 w 170"/>
                  <a:gd name="T33" fmla="*/ 61 h 198"/>
                  <a:gd name="T34" fmla="*/ 110 w 170"/>
                  <a:gd name="T35" fmla="*/ 29 h 198"/>
                  <a:gd name="T36" fmla="*/ 70 w 170"/>
                  <a:gd name="T37" fmla="*/ 29 h 198"/>
                  <a:gd name="T38" fmla="*/ 26 w 170"/>
                  <a:gd name="T39" fmla="*/ 39 h 198"/>
                  <a:gd name="T40" fmla="*/ 10 w 170"/>
                  <a:gd name="T41" fmla="*/ 29 h 198"/>
                  <a:gd name="T42" fmla="*/ 20 w 170"/>
                  <a:gd name="T43" fmla="*/ 9 h 1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0"/>
                  <a:gd name="T67" fmla="*/ 0 h 198"/>
                  <a:gd name="T68" fmla="*/ 170 w 170"/>
                  <a:gd name="T69" fmla="*/ 198 h 19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0" h="198">
                    <a:moveTo>
                      <a:pt x="20" y="9"/>
                    </a:moveTo>
                    <a:lnTo>
                      <a:pt x="66" y="0"/>
                    </a:lnTo>
                    <a:lnTo>
                      <a:pt x="110" y="3"/>
                    </a:lnTo>
                    <a:lnTo>
                      <a:pt x="150" y="22"/>
                    </a:lnTo>
                    <a:lnTo>
                      <a:pt x="170" y="58"/>
                    </a:lnTo>
                    <a:lnTo>
                      <a:pt x="170" y="87"/>
                    </a:lnTo>
                    <a:lnTo>
                      <a:pt x="150" y="126"/>
                    </a:lnTo>
                    <a:lnTo>
                      <a:pt x="116" y="149"/>
                    </a:lnTo>
                    <a:lnTo>
                      <a:pt x="66" y="149"/>
                    </a:lnTo>
                    <a:lnTo>
                      <a:pt x="36" y="168"/>
                    </a:lnTo>
                    <a:lnTo>
                      <a:pt x="26" y="198"/>
                    </a:lnTo>
                    <a:lnTo>
                      <a:pt x="0" y="188"/>
                    </a:lnTo>
                    <a:lnTo>
                      <a:pt x="10" y="149"/>
                    </a:lnTo>
                    <a:lnTo>
                      <a:pt x="46" y="126"/>
                    </a:lnTo>
                    <a:lnTo>
                      <a:pt x="106" y="120"/>
                    </a:lnTo>
                    <a:lnTo>
                      <a:pt x="130" y="97"/>
                    </a:lnTo>
                    <a:lnTo>
                      <a:pt x="136" y="61"/>
                    </a:lnTo>
                    <a:lnTo>
                      <a:pt x="110" y="29"/>
                    </a:lnTo>
                    <a:lnTo>
                      <a:pt x="70" y="29"/>
                    </a:lnTo>
                    <a:lnTo>
                      <a:pt x="26" y="39"/>
                    </a:lnTo>
                    <a:lnTo>
                      <a:pt x="10" y="29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23" name="Freeform 15"/>
              <p:cNvSpPr>
                <a:spLocks/>
              </p:cNvSpPr>
              <p:nvPr/>
            </p:nvSpPr>
            <p:spPr bwMode="auto">
              <a:xfrm>
                <a:off x="4161" y="1134"/>
                <a:ext cx="53" cy="54"/>
              </a:xfrm>
              <a:custGeom>
                <a:avLst/>
                <a:gdLst>
                  <a:gd name="T0" fmla="*/ 53 w 53"/>
                  <a:gd name="T1" fmla="*/ 3 h 54"/>
                  <a:gd name="T2" fmla="*/ 26 w 53"/>
                  <a:gd name="T3" fmla="*/ 0 h 54"/>
                  <a:gd name="T4" fmla="*/ 8 w 53"/>
                  <a:gd name="T5" fmla="*/ 20 h 54"/>
                  <a:gd name="T6" fmla="*/ 0 w 53"/>
                  <a:gd name="T7" fmla="*/ 51 h 54"/>
                  <a:gd name="T8" fmla="*/ 26 w 53"/>
                  <a:gd name="T9" fmla="*/ 54 h 54"/>
                  <a:gd name="T10" fmla="*/ 48 w 53"/>
                  <a:gd name="T11" fmla="*/ 40 h 54"/>
                  <a:gd name="T12" fmla="*/ 53 w 53"/>
                  <a:gd name="T13" fmla="*/ 3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54"/>
                  <a:gd name="T23" fmla="*/ 53 w 53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54">
                    <a:moveTo>
                      <a:pt x="53" y="3"/>
                    </a:moveTo>
                    <a:lnTo>
                      <a:pt x="26" y="0"/>
                    </a:lnTo>
                    <a:lnTo>
                      <a:pt x="8" y="20"/>
                    </a:lnTo>
                    <a:lnTo>
                      <a:pt x="0" y="51"/>
                    </a:lnTo>
                    <a:lnTo>
                      <a:pt x="26" y="54"/>
                    </a:lnTo>
                    <a:lnTo>
                      <a:pt x="48" y="40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400300" y="3987800"/>
            <a:ext cx="2336800" cy="1023938"/>
            <a:chOff x="1456" y="2064"/>
            <a:chExt cx="1472" cy="645"/>
          </a:xfrm>
        </p:grpSpPr>
        <p:grpSp>
          <p:nvGrpSpPr>
            <p:cNvPr id="24613" name="Group 17"/>
            <p:cNvGrpSpPr>
              <a:grpSpLocks/>
            </p:cNvGrpSpPr>
            <p:nvPr/>
          </p:nvGrpSpPr>
          <p:grpSpPr bwMode="auto">
            <a:xfrm rot="877860">
              <a:off x="1608" y="2064"/>
              <a:ext cx="72" cy="192"/>
              <a:chOff x="3113" y="2314"/>
              <a:chExt cx="206" cy="446"/>
            </a:xfrm>
          </p:grpSpPr>
          <p:sp>
            <p:nvSpPr>
              <p:cNvPr id="24616" name="Freeform 18"/>
              <p:cNvSpPr>
                <a:spLocks/>
              </p:cNvSpPr>
              <p:nvPr/>
            </p:nvSpPr>
            <p:spPr bwMode="auto">
              <a:xfrm rot="5400000">
                <a:off x="3084" y="2343"/>
                <a:ext cx="109" cy="51"/>
              </a:xfrm>
              <a:custGeom>
                <a:avLst/>
                <a:gdLst>
                  <a:gd name="T0" fmla="*/ 109 w 109"/>
                  <a:gd name="T1" fmla="*/ 51 h 51"/>
                  <a:gd name="T2" fmla="*/ 18 w 109"/>
                  <a:gd name="T3" fmla="*/ 35 h 51"/>
                  <a:gd name="T4" fmla="*/ 0 w 109"/>
                  <a:gd name="T5" fmla="*/ 17 h 51"/>
                  <a:gd name="T6" fmla="*/ 7 w 109"/>
                  <a:gd name="T7" fmla="*/ 2 h 51"/>
                  <a:gd name="T8" fmla="*/ 28 w 109"/>
                  <a:gd name="T9" fmla="*/ 0 h 51"/>
                  <a:gd name="T10" fmla="*/ 109 w 109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"/>
                  <a:gd name="T19" fmla="*/ 0 h 51"/>
                  <a:gd name="T20" fmla="*/ 109 w 109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" h="51">
                    <a:moveTo>
                      <a:pt x="109" y="51"/>
                    </a:moveTo>
                    <a:lnTo>
                      <a:pt x="18" y="35"/>
                    </a:lnTo>
                    <a:lnTo>
                      <a:pt x="0" y="17"/>
                    </a:lnTo>
                    <a:lnTo>
                      <a:pt x="7" y="2"/>
                    </a:lnTo>
                    <a:lnTo>
                      <a:pt x="28" y="0"/>
                    </a:lnTo>
                    <a:lnTo>
                      <a:pt x="109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17" name="Freeform 19"/>
              <p:cNvSpPr>
                <a:spLocks/>
              </p:cNvSpPr>
              <p:nvPr/>
            </p:nvSpPr>
            <p:spPr bwMode="auto">
              <a:xfrm rot="5400000">
                <a:off x="3232" y="2405"/>
                <a:ext cx="48" cy="84"/>
              </a:xfrm>
              <a:custGeom>
                <a:avLst/>
                <a:gdLst>
                  <a:gd name="T0" fmla="*/ 48 w 48"/>
                  <a:gd name="T1" fmla="*/ 84 h 84"/>
                  <a:gd name="T2" fmla="*/ 0 w 48"/>
                  <a:gd name="T3" fmla="*/ 31 h 84"/>
                  <a:gd name="T4" fmla="*/ 5 w 48"/>
                  <a:gd name="T5" fmla="*/ 8 h 84"/>
                  <a:gd name="T6" fmla="*/ 28 w 48"/>
                  <a:gd name="T7" fmla="*/ 0 h 84"/>
                  <a:gd name="T8" fmla="*/ 41 w 48"/>
                  <a:gd name="T9" fmla="*/ 16 h 84"/>
                  <a:gd name="T10" fmla="*/ 48 w 4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84"/>
                  <a:gd name="T20" fmla="*/ 48 w 4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84">
                    <a:moveTo>
                      <a:pt x="48" y="84"/>
                    </a:moveTo>
                    <a:lnTo>
                      <a:pt x="0" y="31"/>
                    </a:lnTo>
                    <a:lnTo>
                      <a:pt x="5" y="8"/>
                    </a:lnTo>
                    <a:lnTo>
                      <a:pt x="28" y="0"/>
                    </a:lnTo>
                    <a:lnTo>
                      <a:pt x="41" y="16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18" name="Freeform 20"/>
              <p:cNvSpPr>
                <a:spLocks/>
              </p:cNvSpPr>
              <p:nvPr/>
            </p:nvSpPr>
            <p:spPr bwMode="auto">
              <a:xfrm rot="5400000">
                <a:off x="3248" y="2547"/>
                <a:ext cx="42" cy="101"/>
              </a:xfrm>
              <a:custGeom>
                <a:avLst/>
                <a:gdLst>
                  <a:gd name="T0" fmla="*/ 6 w 42"/>
                  <a:gd name="T1" fmla="*/ 101 h 101"/>
                  <a:gd name="T2" fmla="*/ 0 w 42"/>
                  <a:gd name="T3" fmla="*/ 26 h 101"/>
                  <a:gd name="T4" fmla="*/ 22 w 42"/>
                  <a:gd name="T5" fmla="*/ 0 h 101"/>
                  <a:gd name="T6" fmla="*/ 42 w 42"/>
                  <a:gd name="T7" fmla="*/ 11 h 101"/>
                  <a:gd name="T8" fmla="*/ 39 w 42"/>
                  <a:gd name="T9" fmla="*/ 31 h 101"/>
                  <a:gd name="T10" fmla="*/ 6 w 42"/>
                  <a:gd name="T11" fmla="*/ 101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101"/>
                  <a:gd name="T20" fmla="*/ 42 w 4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101">
                    <a:moveTo>
                      <a:pt x="6" y="101"/>
                    </a:moveTo>
                    <a:lnTo>
                      <a:pt x="0" y="26"/>
                    </a:lnTo>
                    <a:lnTo>
                      <a:pt x="22" y="0"/>
                    </a:lnTo>
                    <a:lnTo>
                      <a:pt x="42" y="11"/>
                    </a:lnTo>
                    <a:lnTo>
                      <a:pt x="39" y="31"/>
                    </a:lnTo>
                    <a:lnTo>
                      <a:pt x="6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19" name="Freeform 21"/>
              <p:cNvSpPr>
                <a:spLocks/>
              </p:cNvSpPr>
              <p:nvPr/>
            </p:nvSpPr>
            <p:spPr bwMode="auto">
              <a:xfrm rot="5400000">
                <a:off x="3161" y="2679"/>
                <a:ext cx="98" cy="63"/>
              </a:xfrm>
              <a:custGeom>
                <a:avLst/>
                <a:gdLst>
                  <a:gd name="T0" fmla="*/ 0 w 98"/>
                  <a:gd name="T1" fmla="*/ 63 h 63"/>
                  <a:gd name="T2" fmla="*/ 73 w 98"/>
                  <a:gd name="T3" fmla="*/ 0 h 63"/>
                  <a:gd name="T4" fmla="*/ 98 w 98"/>
                  <a:gd name="T5" fmla="*/ 12 h 63"/>
                  <a:gd name="T6" fmla="*/ 96 w 98"/>
                  <a:gd name="T7" fmla="*/ 33 h 63"/>
                  <a:gd name="T8" fmla="*/ 83 w 98"/>
                  <a:gd name="T9" fmla="*/ 43 h 63"/>
                  <a:gd name="T10" fmla="*/ 0 w 98"/>
                  <a:gd name="T11" fmla="*/ 63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63"/>
                  <a:gd name="T20" fmla="*/ 98 w 98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63">
                    <a:moveTo>
                      <a:pt x="0" y="63"/>
                    </a:moveTo>
                    <a:lnTo>
                      <a:pt x="73" y="0"/>
                    </a:lnTo>
                    <a:lnTo>
                      <a:pt x="98" y="12"/>
                    </a:lnTo>
                    <a:lnTo>
                      <a:pt x="96" y="33"/>
                    </a:lnTo>
                    <a:lnTo>
                      <a:pt x="83" y="4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4614" name="Oval 22"/>
            <p:cNvSpPr>
              <a:spLocks noChangeArrowheads="1"/>
            </p:cNvSpPr>
            <p:nvPr/>
          </p:nvSpPr>
          <p:spPr bwMode="auto">
            <a:xfrm>
              <a:off x="1456" y="2119"/>
              <a:ext cx="66" cy="97"/>
            </a:xfrm>
            <a:prstGeom prst="ellipse">
              <a:avLst/>
            </a:prstGeom>
            <a:solidFill>
              <a:srgbClr val="FFE1AF"/>
            </a:solidFill>
            <a:ln w="38100">
              <a:solidFill>
                <a:srgbClr val="FFE1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4615" name="AutoShape 23"/>
            <p:cNvSpPr>
              <a:spLocks noChangeArrowheads="1"/>
            </p:cNvSpPr>
            <p:nvPr/>
          </p:nvSpPr>
          <p:spPr bwMode="auto">
            <a:xfrm flipV="1">
              <a:off x="2152" y="2232"/>
              <a:ext cx="776" cy="477"/>
            </a:xfrm>
            <a:prstGeom prst="wedgeEllipseCallout">
              <a:avLst>
                <a:gd name="adj1" fmla="val -114565"/>
                <a:gd name="adj2" fmla="val 55449"/>
              </a:avLst>
            </a:prstGeom>
            <a:solidFill>
              <a:srgbClr val="FFE1AF"/>
            </a:solidFill>
            <a:ln w="3175">
              <a:solidFill>
                <a:srgbClr val="00005A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s-ES_tradnl" sz="4500"/>
                <a:t>E</a:t>
              </a:r>
              <a:endParaRPr lang="es-ES_tradnl" sz="2400">
                <a:latin typeface="Arial Black" charset="0"/>
              </a:endParaRPr>
            </a:p>
          </p:txBody>
        </p:sp>
      </p:grpSp>
      <p:sp>
        <p:nvSpPr>
          <p:cNvPr id="23576" name="AutoShape 24"/>
          <p:cNvSpPr>
            <a:spLocks noChangeArrowheads="1"/>
          </p:cNvSpPr>
          <p:nvPr/>
        </p:nvSpPr>
        <p:spPr bwMode="auto">
          <a:xfrm>
            <a:off x="1746250" y="1181100"/>
            <a:ext cx="1797050" cy="1358900"/>
          </a:xfrm>
          <a:prstGeom prst="cloudCallout">
            <a:avLst>
              <a:gd name="adj1" fmla="val -18287"/>
              <a:gd name="adj2" fmla="val 120444"/>
            </a:avLst>
          </a:prstGeom>
          <a:solidFill>
            <a:srgbClr val="FFE1AF"/>
          </a:solidFill>
          <a:ln w="3175">
            <a:solidFill>
              <a:srgbClr val="00005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6000">
                <a:latin typeface="Arial Black" charset="0"/>
              </a:rPr>
              <a:t>E</a:t>
            </a:r>
            <a:endParaRPr lang="es-ES_tradnl" sz="2400">
              <a:latin typeface="Arial Black" charset="0"/>
            </a:endParaRPr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auto">
          <a:xfrm>
            <a:off x="6419850" y="1117600"/>
            <a:ext cx="1797050" cy="1358900"/>
          </a:xfrm>
          <a:prstGeom prst="cloudCallout">
            <a:avLst>
              <a:gd name="adj1" fmla="val 24116"/>
              <a:gd name="adj2" fmla="val 126986"/>
            </a:avLst>
          </a:prstGeom>
          <a:solidFill>
            <a:srgbClr val="FFE1AF"/>
          </a:solidFill>
          <a:ln w="3175">
            <a:solidFill>
              <a:srgbClr val="00005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6000">
                <a:latin typeface="Bookman Old Style" charset="0"/>
              </a:rPr>
              <a:t>F.</a:t>
            </a:r>
            <a:endParaRPr lang="es-ES_tradnl" sz="2400">
              <a:latin typeface="Arial Black" charset="0"/>
            </a:endParaRPr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5499100" y="4241800"/>
            <a:ext cx="1219200" cy="762000"/>
            <a:chOff x="3264" y="1824"/>
            <a:chExt cx="768" cy="480"/>
          </a:xfrm>
        </p:grpSpPr>
        <p:sp>
          <p:nvSpPr>
            <p:cNvPr id="24605" name="Oval 27"/>
            <p:cNvSpPr>
              <a:spLocks noChangeArrowheads="1"/>
            </p:cNvSpPr>
            <p:nvPr/>
          </p:nvSpPr>
          <p:spPr bwMode="auto">
            <a:xfrm>
              <a:off x="3264" y="1824"/>
              <a:ext cx="768" cy="480"/>
            </a:xfrm>
            <a:prstGeom prst="ellipse">
              <a:avLst/>
            </a:prstGeom>
            <a:solidFill>
              <a:srgbClr val="FFE1AF"/>
            </a:solidFill>
            <a:ln w="3175">
              <a:solidFill>
                <a:srgbClr val="00005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4500"/>
                <a:t>E</a:t>
              </a:r>
              <a:endParaRPr lang="es-ES_tradnl" sz="2400">
                <a:latin typeface="Arial Black" charset="0"/>
              </a:endParaRPr>
            </a:p>
          </p:txBody>
        </p:sp>
        <p:sp>
          <p:nvSpPr>
            <p:cNvPr id="24606" name="Oval 28"/>
            <p:cNvSpPr>
              <a:spLocks noChangeArrowheads="1"/>
            </p:cNvSpPr>
            <p:nvPr/>
          </p:nvSpPr>
          <p:spPr bwMode="auto">
            <a:xfrm>
              <a:off x="3472" y="2096"/>
              <a:ext cx="96" cy="48"/>
            </a:xfrm>
            <a:prstGeom prst="ellipse">
              <a:avLst/>
            </a:prstGeom>
            <a:solidFill>
              <a:srgbClr val="FFE1AF"/>
            </a:solidFill>
            <a:ln w="3175">
              <a:solidFill>
                <a:srgbClr val="FFE1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4607" name="Oval 29"/>
            <p:cNvSpPr>
              <a:spLocks noChangeArrowheads="1"/>
            </p:cNvSpPr>
            <p:nvPr/>
          </p:nvSpPr>
          <p:spPr bwMode="auto">
            <a:xfrm>
              <a:off x="3592" y="2156"/>
              <a:ext cx="96" cy="48"/>
            </a:xfrm>
            <a:prstGeom prst="ellipse">
              <a:avLst/>
            </a:prstGeom>
            <a:solidFill>
              <a:srgbClr val="FFE1AF"/>
            </a:solidFill>
            <a:ln w="3175">
              <a:solidFill>
                <a:srgbClr val="FFE1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4608" name="Oval 30"/>
            <p:cNvSpPr>
              <a:spLocks noChangeArrowheads="1"/>
            </p:cNvSpPr>
            <p:nvPr/>
          </p:nvSpPr>
          <p:spPr bwMode="auto">
            <a:xfrm>
              <a:off x="3636" y="2058"/>
              <a:ext cx="60" cy="48"/>
            </a:xfrm>
            <a:prstGeom prst="ellipse">
              <a:avLst/>
            </a:prstGeom>
            <a:solidFill>
              <a:srgbClr val="FFE1AF"/>
            </a:solidFill>
            <a:ln w="3175">
              <a:solidFill>
                <a:srgbClr val="FFE1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4609" name="Oval 31"/>
            <p:cNvSpPr>
              <a:spLocks noChangeArrowheads="1"/>
            </p:cNvSpPr>
            <p:nvPr/>
          </p:nvSpPr>
          <p:spPr bwMode="auto">
            <a:xfrm>
              <a:off x="3722" y="2152"/>
              <a:ext cx="60" cy="48"/>
            </a:xfrm>
            <a:prstGeom prst="ellipse">
              <a:avLst/>
            </a:prstGeom>
            <a:solidFill>
              <a:srgbClr val="FFE1AF"/>
            </a:solidFill>
            <a:ln w="3175">
              <a:solidFill>
                <a:srgbClr val="FFE1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4610" name="Oval 32"/>
            <p:cNvSpPr>
              <a:spLocks noChangeArrowheads="1"/>
            </p:cNvSpPr>
            <p:nvPr/>
          </p:nvSpPr>
          <p:spPr bwMode="auto">
            <a:xfrm>
              <a:off x="3584" y="2002"/>
              <a:ext cx="60" cy="48"/>
            </a:xfrm>
            <a:prstGeom prst="ellipse">
              <a:avLst/>
            </a:prstGeom>
            <a:solidFill>
              <a:srgbClr val="FFE1AF"/>
            </a:solidFill>
            <a:ln w="3175">
              <a:solidFill>
                <a:srgbClr val="FFE1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4611" name="Oval 33"/>
            <p:cNvSpPr>
              <a:spLocks noChangeArrowheads="1"/>
            </p:cNvSpPr>
            <p:nvPr/>
          </p:nvSpPr>
          <p:spPr bwMode="auto">
            <a:xfrm>
              <a:off x="3668" y="1900"/>
              <a:ext cx="60" cy="48"/>
            </a:xfrm>
            <a:prstGeom prst="ellipse">
              <a:avLst/>
            </a:prstGeom>
            <a:solidFill>
              <a:srgbClr val="FFE1AF"/>
            </a:solidFill>
            <a:ln w="3175">
              <a:solidFill>
                <a:srgbClr val="FFE1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4612" name="Oval 34"/>
            <p:cNvSpPr>
              <a:spLocks noChangeArrowheads="1"/>
            </p:cNvSpPr>
            <p:nvPr/>
          </p:nvSpPr>
          <p:spPr bwMode="auto">
            <a:xfrm>
              <a:off x="3540" y="1920"/>
              <a:ext cx="60" cy="48"/>
            </a:xfrm>
            <a:prstGeom prst="ellipse">
              <a:avLst/>
            </a:prstGeom>
            <a:solidFill>
              <a:srgbClr val="FFE1AF"/>
            </a:solidFill>
            <a:ln w="3175">
              <a:solidFill>
                <a:srgbClr val="FFE1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3262313" y="2463800"/>
            <a:ext cx="1708150" cy="1677988"/>
            <a:chOff x="2055" y="1552"/>
            <a:chExt cx="737" cy="1057"/>
          </a:xfrm>
        </p:grpSpPr>
        <p:sp>
          <p:nvSpPr>
            <p:cNvPr id="24603" name="AutoShape 36"/>
            <p:cNvSpPr>
              <a:spLocks noChangeArrowheads="1"/>
            </p:cNvSpPr>
            <p:nvPr/>
          </p:nvSpPr>
          <p:spPr bwMode="auto">
            <a:xfrm rot="4208278" flipV="1">
              <a:off x="1703" y="1904"/>
              <a:ext cx="1057" cy="353"/>
            </a:xfrm>
            <a:prstGeom prst="curvedDownArrow">
              <a:avLst>
                <a:gd name="adj1" fmla="val 25812"/>
                <a:gd name="adj2" fmla="val 85699"/>
                <a:gd name="adj3" fmla="val 33333"/>
              </a:avLst>
            </a:prstGeom>
            <a:solidFill>
              <a:schemeClr val="bg1"/>
            </a:solidFill>
            <a:ln w="38100">
              <a:solidFill>
                <a:srgbClr val="0000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4604" name="Text Box 37"/>
            <p:cNvSpPr txBox="1">
              <a:spLocks noChangeArrowheads="1"/>
            </p:cNvSpPr>
            <p:nvPr/>
          </p:nvSpPr>
          <p:spPr bwMode="auto">
            <a:xfrm>
              <a:off x="2120" y="1624"/>
              <a:ext cx="672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s-ES_tradnl" b="1">
                  <a:latin typeface="Arial Narrow" charset="0"/>
                </a:rPr>
                <a:t>Filtro personal del Emisor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5486400" y="2613025"/>
            <a:ext cx="1874838" cy="1677988"/>
            <a:chOff x="3456" y="1646"/>
            <a:chExt cx="1181" cy="1057"/>
          </a:xfrm>
        </p:grpSpPr>
        <p:sp>
          <p:nvSpPr>
            <p:cNvPr id="24601" name="AutoShape 39"/>
            <p:cNvSpPr>
              <a:spLocks noChangeArrowheads="1"/>
            </p:cNvSpPr>
            <p:nvPr/>
          </p:nvSpPr>
          <p:spPr bwMode="auto">
            <a:xfrm rot="17382658" flipV="1">
              <a:off x="3877" y="1943"/>
              <a:ext cx="1057" cy="463"/>
            </a:xfrm>
            <a:prstGeom prst="curvedDownArrow">
              <a:avLst>
                <a:gd name="adj1" fmla="val 19680"/>
                <a:gd name="adj2" fmla="val 65339"/>
                <a:gd name="adj3" fmla="val 33333"/>
              </a:avLst>
            </a:prstGeom>
            <a:solidFill>
              <a:schemeClr val="bg1"/>
            </a:solidFill>
            <a:ln w="38100">
              <a:solidFill>
                <a:srgbClr val="0000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4602" name="Text Box 40"/>
            <p:cNvSpPr txBox="1">
              <a:spLocks noChangeArrowheads="1"/>
            </p:cNvSpPr>
            <p:nvPr/>
          </p:nvSpPr>
          <p:spPr bwMode="auto">
            <a:xfrm>
              <a:off x="3456" y="1824"/>
              <a:ext cx="1080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s-ES_tradnl" b="1">
                  <a:latin typeface="Arial Narrow" charset="0"/>
                </a:rPr>
                <a:t>Filtro personal del Receptor</a:t>
              </a: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4178300" y="5002213"/>
            <a:ext cx="2209800" cy="1333500"/>
            <a:chOff x="2632" y="3151"/>
            <a:chExt cx="1392" cy="840"/>
          </a:xfrm>
        </p:grpSpPr>
        <p:sp>
          <p:nvSpPr>
            <p:cNvPr id="24599" name="AutoShape 42"/>
            <p:cNvSpPr>
              <a:spLocks noChangeArrowheads="1"/>
            </p:cNvSpPr>
            <p:nvPr/>
          </p:nvSpPr>
          <p:spPr bwMode="auto">
            <a:xfrm>
              <a:off x="2632" y="3151"/>
              <a:ext cx="1392" cy="465"/>
            </a:xfrm>
            <a:prstGeom prst="curvedDownArrow">
              <a:avLst>
                <a:gd name="adj1" fmla="val 25805"/>
                <a:gd name="adj2" fmla="val 85676"/>
                <a:gd name="adj3" fmla="val 33333"/>
              </a:avLst>
            </a:prstGeom>
            <a:solidFill>
              <a:schemeClr val="bg1"/>
            </a:solidFill>
            <a:ln w="38100">
              <a:solidFill>
                <a:srgbClr val="0000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4600" name="Text Box 43"/>
            <p:cNvSpPr txBox="1">
              <a:spLocks noChangeArrowheads="1"/>
            </p:cNvSpPr>
            <p:nvPr/>
          </p:nvSpPr>
          <p:spPr bwMode="auto">
            <a:xfrm>
              <a:off x="2723" y="3281"/>
              <a:ext cx="1025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_tradnl" b="1">
                  <a:latin typeface="Arial Narrow" charset="0"/>
                </a:rPr>
                <a:t>Filtro del ambiente</a:t>
              </a:r>
            </a:p>
            <a:p>
              <a:pPr algn="ctr"/>
              <a:r>
                <a:rPr lang="es-ES_tradnl" sz="2000" b="1">
                  <a:latin typeface="Arial Narrow" charset="0"/>
                </a:rPr>
                <a:t>“RUIDO”</a:t>
              </a:r>
            </a:p>
          </p:txBody>
        </p:sp>
      </p:grp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3219450" y="1173163"/>
            <a:ext cx="3500438" cy="7620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FBF3E1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 algn="ctr">
              <a:defRPr/>
            </a:pPr>
            <a:r>
              <a:rPr lang="es-ES_tradnl" sz="2000">
                <a:ea typeface="+mn-ea"/>
                <a:cs typeface="+mn-cs"/>
              </a:rPr>
              <a:t>PROCESO DE COMUNICACION</a:t>
            </a:r>
          </a:p>
        </p:txBody>
      </p: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6921500" y="3654425"/>
            <a:ext cx="2146300" cy="2932113"/>
            <a:chOff x="4360" y="2302"/>
            <a:chExt cx="1352" cy="1847"/>
          </a:xfrm>
        </p:grpSpPr>
        <p:grpSp>
          <p:nvGrpSpPr>
            <p:cNvPr id="24592" name="Group 46"/>
            <p:cNvGrpSpPr>
              <a:grpSpLocks/>
            </p:cNvGrpSpPr>
            <p:nvPr/>
          </p:nvGrpSpPr>
          <p:grpSpPr bwMode="auto">
            <a:xfrm>
              <a:off x="4360" y="2302"/>
              <a:ext cx="702" cy="1847"/>
              <a:chOff x="4032" y="1454"/>
              <a:chExt cx="702" cy="1847"/>
            </a:xfrm>
          </p:grpSpPr>
          <p:sp>
            <p:nvSpPr>
              <p:cNvPr id="24594" name="Freeform 47"/>
              <p:cNvSpPr>
                <a:spLocks/>
              </p:cNvSpPr>
              <p:nvPr/>
            </p:nvSpPr>
            <p:spPr bwMode="auto">
              <a:xfrm flipH="1">
                <a:off x="4317" y="1454"/>
                <a:ext cx="385" cy="427"/>
              </a:xfrm>
              <a:custGeom>
                <a:avLst/>
                <a:gdLst>
                  <a:gd name="T0" fmla="*/ 13 w 457"/>
                  <a:gd name="T1" fmla="*/ 6 h 507"/>
                  <a:gd name="T2" fmla="*/ 11 w 457"/>
                  <a:gd name="T3" fmla="*/ 3 h 507"/>
                  <a:gd name="T4" fmla="*/ 8 w 457"/>
                  <a:gd name="T5" fmla="*/ 3 h 507"/>
                  <a:gd name="T6" fmla="*/ 5 w 457"/>
                  <a:gd name="T7" fmla="*/ 0 h 507"/>
                  <a:gd name="T8" fmla="*/ 3 w 457"/>
                  <a:gd name="T9" fmla="*/ 3 h 507"/>
                  <a:gd name="T10" fmla="*/ 3 w 457"/>
                  <a:gd name="T11" fmla="*/ 3 h 507"/>
                  <a:gd name="T12" fmla="*/ 0 w 457"/>
                  <a:gd name="T13" fmla="*/ 7 h 507"/>
                  <a:gd name="T14" fmla="*/ 3 w 457"/>
                  <a:gd name="T15" fmla="*/ 12 h 507"/>
                  <a:gd name="T16" fmla="*/ 3 w 457"/>
                  <a:gd name="T17" fmla="*/ 17 h 507"/>
                  <a:gd name="T18" fmla="*/ 3 w 457"/>
                  <a:gd name="T19" fmla="*/ 21 h 507"/>
                  <a:gd name="T20" fmla="*/ 6 w 457"/>
                  <a:gd name="T21" fmla="*/ 25 h 507"/>
                  <a:gd name="T22" fmla="*/ 8 w 457"/>
                  <a:gd name="T23" fmla="*/ 28 h 507"/>
                  <a:gd name="T24" fmla="*/ 11 w 457"/>
                  <a:gd name="T25" fmla="*/ 28 h 507"/>
                  <a:gd name="T26" fmla="*/ 14 w 457"/>
                  <a:gd name="T27" fmla="*/ 26 h 507"/>
                  <a:gd name="T28" fmla="*/ 17 w 457"/>
                  <a:gd name="T29" fmla="*/ 24 h 507"/>
                  <a:gd name="T30" fmla="*/ 17 w 457"/>
                  <a:gd name="T31" fmla="*/ 20 h 507"/>
                  <a:gd name="T32" fmla="*/ 17 w 457"/>
                  <a:gd name="T33" fmla="*/ 14 h 507"/>
                  <a:gd name="T34" fmla="*/ 24 w 457"/>
                  <a:gd name="T35" fmla="*/ 15 h 507"/>
                  <a:gd name="T36" fmla="*/ 24 w 457"/>
                  <a:gd name="T37" fmla="*/ 13 h 507"/>
                  <a:gd name="T38" fmla="*/ 16 w 457"/>
                  <a:gd name="T39" fmla="*/ 12 h 507"/>
                  <a:gd name="T40" fmla="*/ 14 w 457"/>
                  <a:gd name="T41" fmla="*/ 7 h 507"/>
                  <a:gd name="T42" fmla="*/ 13 w 457"/>
                  <a:gd name="T43" fmla="*/ 6 h 5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7"/>
                  <a:gd name="T67" fmla="*/ 0 h 507"/>
                  <a:gd name="T68" fmla="*/ 457 w 457"/>
                  <a:gd name="T69" fmla="*/ 507 h 50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7" h="507">
                    <a:moveTo>
                      <a:pt x="238" y="117"/>
                    </a:moveTo>
                    <a:lnTo>
                      <a:pt x="198" y="65"/>
                    </a:lnTo>
                    <a:lnTo>
                      <a:pt x="142" y="26"/>
                    </a:lnTo>
                    <a:lnTo>
                      <a:pt x="92" y="0"/>
                    </a:lnTo>
                    <a:lnTo>
                      <a:pt x="52" y="7"/>
                    </a:lnTo>
                    <a:lnTo>
                      <a:pt x="23" y="36"/>
                    </a:lnTo>
                    <a:lnTo>
                      <a:pt x="0" y="124"/>
                    </a:lnTo>
                    <a:lnTo>
                      <a:pt x="9" y="225"/>
                    </a:lnTo>
                    <a:lnTo>
                      <a:pt x="33" y="322"/>
                    </a:lnTo>
                    <a:lnTo>
                      <a:pt x="59" y="397"/>
                    </a:lnTo>
                    <a:lnTo>
                      <a:pt x="109" y="475"/>
                    </a:lnTo>
                    <a:lnTo>
                      <a:pt x="152" y="507"/>
                    </a:lnTo>
                    <a:lnTo>
                      <a:pt x="211" y="507"/>
                    </a:lnTo>
                    <a:lnTo>
                      <a:pt x="271" y="485"/>
                    </a:lnTo>
                    <a:lnTo>
                      <a:pt x="301" y="429"/>
                    </a:lnTo>
                    <a:lnTo>
                      <a:pt x="317" y="358"/>
                    </a:lnTo>
                    <a:lnTo>
                      <a:pt x="311" y="270"/>
                    </a:lnTo>
                    <a:lnTo>
                      <a:pt x="450" y="280"/>
                    </a:lnTo>
                    <a:lnTo>
                      <a:pt x="457" y="241"/>
                    </a:lnTo>
                    <a:lnTo>
                      <a:pt x="298" y="225"/>
                    </a:lnTo>
                    <a:lnTo>
                      <a:pt x="258" y="134"/>
                    </a:lnTo>
                    <a:lnTo>
                      <a:pt x="238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595" name="Freeform 48"/>
              <p:cNvSpPr>
                <a:spLocks/>
              </p:cNvSpPr>
              <p:nvPr/>
            </p:nvSpPr>
            <p:spPr bwMode="auto">
              <a:xfrm flipH="1">
                <a:off x="4366" y="1912"/>
                <a:ext cx="232" cy="643"/>
              </a:xfrm>
              <a:custGeom>
                <a:avLst/>
                <a:gdLst>
                  <a:gd name="T0" fmla="*/ 3 w 275"/>
                  <a:gd name="T1" fmla="*/ 3 h 763"/>
                  <a:gd name="T2" fmla="*/ 3 w 275"/>
                  <a:gd name="T3" fmla="*/ 3 h 763"/>
                  <a:gd name="T4" fmla="*/ 4 w 275"/>
                  <a:gd name="T5" fmla="*/ 0 h 763"/>
                  <a:gd name="T6" fmla="*/ 6 w 275"/>
                  <a:gd name="T7" fmla="*/ 0 h 763"/>
                  <a:gd name="T8" fmla="*/ 8 w 275"/>
                  <a:gd name="T9" fmla="*/ 3 h 763"/>
                  <a:gd name="T10" fmla="*/ 11 w 275"/>
                  <a:gd name="T11" fmla="*/ 5 h 763"/>
                  <a:gd name="T12" fmla="*/ 13 w 275"/>
                  <a:gd name="T13" fmla="*/ 9 h 763"/>
                  <a:gd name="T14" fmla="*/ 14 w 275"/>
                  <a:gd name="T15" fmla="*/ 14 h 763"/>
                  <a:gd name="T16" fmla="*/ 15 w 275"/>
                  <a:gd name="T17" fmla="*/ 20 h 763"/>
                  <a:gd name="T18" fmla="*/ 15 w 275"/>
                  <a:gd name="T19" fmla="*/ 26 h 763"/>
                  <a:gd name="T20" fmla="*/ 15 w 275"/>
                  <a:gd name="T21" fmla="*/ 35 h 763"/>
                  <a:gd name="T22" fmla="*/ 14 w 275"/>
                  <a:gd name="T23" fmla="*/ 40 h 763"/>
                  <a:gd name="T24" fmla="*/ 12 w 275"/>
                  <a:gd name="T25" fmla="*/ 41 h 763"/>
                  <a:gd name="T26" fmla="*/ 8 w 275"/>
                  <a:gd name="T27" fmla="*/ 41 h 763"/>
                  <a:gd name="T28" fmla="*/ 5 w 275"/>
                  <a:gd name="T29" fmla="*/ 41 h 763"/>
                  <a:gd name="T30" fmla="*/ 3 w 275"/>
                  <a:gd name="T31" fmla="*/ 40 h 763"/>
                  <a:gd name="T32" fmla="*/ 3 w 275"/>
                  <a:gd name="T33" fmla="*/ 35 h 763"/>
                  <a:gd name="T34" fmla="*/ 3 w 275"/>
                  <a:gd name="T35" fmla="*/ 32 h 763"/>
                  <a:gd name="T36" fmla="*/ 3 w 275"/>
                  <a:gd name="T37" fmla="*/ 24 h 763"/>
                  <a:gd name="T38" fmla="*/ 0 w 275"/>
                  <a:gd name="T39" fmla="*/ 17 h 763"/>
                  <a:gd name="T40" fmla="*/ 0 w 275"/>
                  <a:gd name="T41" fmla="*/ 8 h 763"/>
                  <a:gd name="T42" fmla="*/ 3 w 275"/>
                  <a:gd name="T43" fmla="*/ 5 h 763"/>
                  <a:gd name="T44" fmla="*/ 3 w 275"/>
                  <a:gd name="T45" fmla="*/ 3 h 7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5"/>
                  <a:gd name="T70" fmla="*/ 0 h 763"/>
                  <a:gd name="T71" fmla="*/ 275 w 275"/>
                  <a:gd name="T72" fmla="*/ 763 h 7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5" h="763">
                    <a:moveTo>
                      <a:pt x="17" y="59"/>
                    </a:moveTo>
                    <a:lnTo>
                      <a:pt x="27" y="20"/>
                    </a:lnTo>
                    <a:lnTo>
                      <a:pt x="70" y="0"/>
                    </a:lnTo>
                    <a:lnTo>
                      <a:pt x="109" y="0"/>
                    </a:lnTo>
                    <a:lnTo>
                      <a:pt x="159" y="29"/>
                    </a:lnTo>
                    <a:lnTo>
                      <a:pt x="206" y="98"/>
                    </a:lnTo>
                    <a:lnTo>
                      <a:pt x="239" y="169"/>
                    </a:lnTo>
                    <a:lnTo>
                      <a:pt x="255" y="266"/>
                    </a:lnTo>
                    <a:lnTo>
                      <a:pt x="269" y="380"/>
                    </a:lnTo>
                    <a:lnTo>
                      <a:pt x="275" y="490"/>
                    </a:lnTo>
                    <a:lnTo>
                      <a:pt x="275" y="633"/>
                    </a:lnTo>
                    <a:lnTo>
                      <a:pt x="255" y="721"/>
                    </a:lnTo>
                    <a:lnTo>
                      <a:pt x="219" y="753"/>
                    </a:lnTo>
                    <a:lnTo>
                      <a:pt x="156" y="763"/>
                    </a:lnTo>
                    <a:lnTo>
                      <a:pt x="90" y="760"/>
                    </a:lnTo>
                    <a:lnTo>
                      <a:pt x="56" y="721"/>
                    </a:lnTo>
                    <a:lnTo>
                      <a:pt x="37" y="653"/>
                    </a:lnTo>
                    <a:lnTo>
                      <a:pt x="20" y="585"/>
                    </a:lnTo>
                    <a:lnTo>
                      <a:pt x="7" y="461"/>
                    </a:lnTo>
                    <a:lnTo>
                      <a:pt x="0" y="322"/>
                    </a:lnTo>
                    <a:lnTo>
                      <a:pt x="0" y="159"/>
                    </a:lnTo>
                    <a:lnTo>
                      <a:pt x="17" y="88"/>
                    </a:lnTo>
                    <a:lnTo>
                      <a:pt x="17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596" name="Freeform 49"/>
              <p:cNvSpPr>
                <a:spLocks/>
              </p:cNvSpPr>
              <p:nvPr/>
            </p:nvSpPr>
            <p:spPr bwMode="auto">
              <a:xfrm flipH="1">
                <a:off x="4137" y="1930"/>
                <a:ext cx="354" cy="494"/>
              </a:xfrm>
              <a:custGeom>
                <a:avLst/>
                <a:gdLst>
                  <a:gd name="T0" fmla="*/ 3 w 420"/>
                  <a:gd name="T1" fmla="*/ 0 h 586"/>
                  <a:gd name="T2" fmla="*/ 6 w 420"/>
                  <a:gd name="T3" fmla="*/ 3 h 586"/>
                  <a:gd name="T4" fmla="*/ 11 w 420"/>
                  <a:gd name="T5" fmla="*/ 3 h 586"/>
                  <a:gd name="T6" fmla="*/ 16 w 420"/>
                  <a:gd name="T7" fmla="*/ 4 h 586"/>
                  <a:gd name="T8" fmla="*/ 20 w 420"/>
                  <a:gd name="T9" fmla="*/ 7 h 586"/>
                  <a:gd name="T10" fmla="*/ 21 w 420"/>
                  <a:gd name="T11" fmla="*/ 9 h 586"/>
                  <a:gd name="T12" fmla="*/ 24 w 420"/>
                  <a:gd name="T13" fmla="*/ 11 h 586"/>
                  <a:gd name="T14" fmla="*/ 21 w 420"/>
                  <a:gd name="T15" fmla="*/ 17 h 586"/>
                  <a:gd name="T16" fmla="*/ 17 w 420"/>
                  <a:gd name="T17" fmla="*/ 20 h 586"/>
                  <a:gd name="T18" fmla="*/ 13 w 420"/>
                  <a:gd name="T19" fmla="*/ 21 h 586"/>
                  <a:gd name="T20" fmla="*/ 11 w 420"/>
                  <a:gd name="T21" fmla="*/ 24 h 586"/>
                  <a:gd name="T22" fmla="*/ 7 w 420"/>
                  <a:gd name="T23" fmla="*/ 24 h 586"/>
                  <a:gd name="T24" fmla="*/ 7 w 420"/>
                  <a:gd name="T25" fmla="*/ 25 h 586"/>
                  <a:gd name="T26" fmla="*/ 10 w 420"/>
                  <a:gd name="T27" fmla="*/ 27 h 586"/>
                  <a:gd name="T28" fmla="*/ 14 w 420"/>
                  <a:gd name="T29" fmla="*/ 29 h 586"/>
                  <a:gd name="T30" fmla="*/ 18 w 420"/>
                  <a:gd name="T31" fmla="*/ 30 h 586"/>
                  <a:gd name="T32" fmla="*/ 17 w 420"/>
                  <a:gd name="T33" fmla="*/ 32 h 586"/>
                  <a:gd name="T34" fmla="*/ 15 w 420"/>
                  <a:gd name="T35" fmla="*/ 32 h 586"/>
                  <a:gd name="T36" fmla="*/ 13 w 420"/>
                  <a:gd name="T37" fmla="*/ 30 h 586"/>
                  <a:gd name="T38" fmla="*/ 9 w 420"/>
                  <a:gd name="T39" fmla="*/ 29 h 586"/>
                  <a:gd name="T40" fmla="*/ 6 w 420"/>
                  <a:gd name="T41" fmla="*/ 28 h 586"/>
                  <a:gd name="T42" fmla="*/ 6 w 420"/>
                  <a:gd name="T43" fmla="*/ 25 h 586"/>
                  <a:gd name="T44" fmla="*/ 7 w 420"/>
                  <a:gd name="T45" fmla="*/ 23 h 586"/>
                  <a:gd name="T46" fmla="*/ 8 w 420"/>
                  <a:gd name="T47" fmla="*/ 21 h 586"/>
                  <a:gd name="T48" fmla="*/ 14 w 420"/>
                  <a:gd name="T49" fmla="*/ 20 h 586"/>
                  <a:gd name="T50" fmla="*/ 17 w 420"/>
                  <a:gd name="T51" fmla="*/ 16 h 586"/>
                  <a:gd name="T52" fmla="*/ 20 w 420"/>
                  <a:gd name="T53" fmla="*/ 12 h 586"/>
                  <a:gd name="T54" fmla="*/ 19 w 420"/>
                  <a:gd name="T55" fmla="*/ 11 h 586"/>
                  <a:gd name="T56" fmla="*/ 17 w 420"/>
                  <a:gd name="T57" fmla="*/ 8 h 586"/>
                  <a:gd name="T58" fmla="*/ 13 w 420"/>
                  <a:gd name="T59" fmla="*/ 6 h 586"/>
                  <a:gd name="T60" fmla="*/ 8 w 420"/>
                  <a:gd name="T61" fmla="*/ 4 h 586"/>
                  <a:gd name="T62" fmla="*/ 4 w 420"/>
                  <a:gd name="T63" fmla="*/ 4 h 586"/>
                  <a:gd name="T64" fmla="*/ 3 w 420"/>
                  <a:gd name="T65" fmla="*/ 4 h 586"/>
                  <a:gd name="T66" fmla="*/ 0 w 420"/>
                  <a:gd name="T67" fmla="*/ 3 h 586"/>
                  <a:gd name="T68" fmla="*/ 3 w 420"/>
                  <a:gd name="T69" fmla="*/ 0 h 5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20"/>
                  <a:gd name="T106" fmla="*/ 0 h 586"/>
                  <a:gd name="T107" fmla="*/ 420 w 420"/>
                  <a:gd name="T108" fmla="*/ 586 h 5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20" h="586">
                    <a:moveTo>
                      <a:pt x="23" y="0"/>
                    </a:moveTo>
                    <a:lnTo>
                      <a:pt x="109" y="10"/>
                    </a:lnTo>
                    <a:lnTo>
                      <a:pt x="198" y="26"/>
                    </a:lnTo>
                    <a:lnTo>
                      <a:pt x="291" y="78"/>
                    </a:lnTo>
                    <a:lnTo>
                      <a:pt x="357" y="117"/>
                    </a:lnTo>
                    <a:lnTo>
                      <a:pt x="400" y="173"/>
                    </a:lnTo>
                    <a:lnTo>
                      <a:pt x="420" y="205"/>
                    </a:lnTo>
                    <a:lnTo>
                      <a:pt x="380" y="300"/>
                    </a:lnTo>
                    <a:lnTo>
                      <a:pt x="317" y="358"/>
                    </a:lnTo>
                    <a:lnTo>
                      <a:pt x="241" y="400"/>
                    </a:lnTo>
                    <a:lnTo>
                      <a:pt x="201" y="426"/>
                    </a:lnTo>
                    <a:lnTo>
                      <a:pt x="132" y="439"/>
                    </a:lnTo>
                    <a:lnTo>
                      <a:pt x="129" y="465"/>
                    </a:lnTo>
                    <a:lnTo>
                      <a:pt x="182" y="488"/>
                    </a:lnTo>
                    <a:lnTo>
                      <a:pt x="258" y="508"/>
                    </a:lnTo>
                    <a:lnTo>
                      <a:pt x="330" y="547"/>
                    </a:lnTo>
                    <a:lnTo>
                      <a:pt x="301" y="576"/>
                    </a:lnTo>
                    <a:lnTo>
                      <a:pt x="271" y="586"/>
                    </a:lnTo>
                    <a:lnTo>
                      <a:pt x="228" y="543"/>
                    </a:lnTo>
                    <a:lnTo>
                      <a:pt x="162" y="517"/>
                    </a:lnTo>
                    <a:lnTo>
                      <a:pt x="109" y="498"/>
                    </a:lnTo>
                    <a:lnTo>
                      <a:pt x="109" y="459"/>
                    </a:lnTo>
                    <a:lnTo>
                      <a:pt x="119" y="417"/>
                    </a:lnTo>
                    <a:lnTo>
                      <a:pt x="152" y="400"/>
                    </a:lnTo>
                    <a:lnTo>
                      <a:pt x="258" y="358"/>
                    </a:lnTo>
                    <a:lnTo>
                      <a:pt x="317" y="293"/>
                    </a:lnTo>
                    <a:lnTo>
                      <a:pt x="360" y="225"/>
                    </a:lnTo>
                    <a:lnTo>
                      <a:pt x="350" y="192"/>
                    </a:lnTo>
                    <a:lnTo>
                      <a:pt x="317" y="153"/>
                    </a:lnTo>
                    <a:lnTo>
                      <a:pt x="238" y="98"/>
                    </a:lnTo>
                    <a:lnTo>
                      <a:pt x="142" y="78"/>
                    </a:lnTo>
                    <a:lnTo>
                      <a:pt x="79" y="75"/>
                    </a:lnTo>
                    <a:lnTo>
                      <a:pt x="23" y="75"/>
                    </a:lnTo>
                    <a:lnTo>
                      <a:pt x="0" y="3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597" name="Freeform 50"/>
              <p:cNvSpPr>
                <a:spLocks/>
              </p:cNvSpPr>
              <p:nvPr/>
            </p:nvSpPr>
            <p:spPr bwMode="auto">
              <a:xfrm flipH="1">
                <a:off x="4032" y="2489"/>
                <a:ext cx="431" cy="799"/>
              </a:xfrm>
              <a:custGeom>
                <a:avLst/>
                <a:gdLst>
                  <a:gd name="T0" fmla="*/ 3 w 511"/>
                  <a:gd name="T1" fmla="*/ 0 h 947"/>
                  <a:gd name="T2" fmla="*/ 3 w 511"/>
                  <a:gd name="T3" fmla="*/ 0 h 947"/>
                  <a:gd name="T4" fmla="*/ 0 w 511"/>
                  <a:gd name="T5" fmla="*/ 3 h 947"/>
                  <a:gd name="T6" fmla="*/ 3 w 511"/>
                  <a:gd name="T7" fmla="*/ 6 h 947"/>
                  <a:gd name="T8" fmla="*/ 8 w 511"/>
                  <a:gd name="T9" fmla="*/ 11 h 947"/>
                  <a:gd name="T10" fmla="*/ 13 w 511"/>
                  <a:gd name="T11" fmla="*/ 18 h 947"/>
                  <a:gd name="T12" fmla="*/ 16 w 511"/>
                  <a:gd name="T13" fmla="*/ 24 h 947"/>
                  <a:gd name="T14" fmla="*/ 17 w 511"/>
                  <a:gd name="T15" fmla="*/ 29 h 947"/>
                  <a:gd name="T16" fmla="*/ 17 w 511"/>
                  <a:gd name="T17" fmla="*/ 33 h 947"/>
                  <a:gd name="T18" fmla="*/ 15 w 511"/>
                  <a:gd name="T19" fmla="*/ 40 h 947"/>
                  <a:gd name="T20" fmla="*/ 13 w 511"/>
                  <a:gd name="T21" fmla="*/ 46 h 947"/>
                  <a:gd name="T22" fmla="*/ 11 w 511"/>
                  <a:gd name="T23" fmla="*/ 50 h 947"/>
                  <a:gd name="T24" fmla="*/ 11 w 511"/>
                  <a:gd name="T25" fmla="*/ 52 h 947"/>
                  <a:gd name="T26" fmla="*/ 13 w 511"/>
                  <a:gd name="T27" fmla="*/ 52 h 947"/>
                  <a:gd name="T28" fmla="*/ 15 w 511"/>
                  <a:gd name="T29" fmla="*/ 51 h 947"/>
                  <a:gd name="T30" fmla="*/ 16 w 511"/>
                  <a:gd name="T31" fmla="*/ 51 h 947"/>
                  <a:gd name="T32" fmla="*/ 21 w 511"/>
                  <a:gd name="T33" fmla="*/ 52 h 947"/>
                  <a:gd name="T34" fmla="*/ 25 w 511"/>
                  <a:gd name="T35" fmla="*/ 53 h 947"/>
                  <a:gd name="T36" fmla="*/ 27 w 511"/>
                  <a:gd name="T37" fmla="*/ 52 h 947"/>
                  <a:gd name="T38" fmla="*/ 29 w 511"/>
                  <a:gd name="T39" fmla="*/ 50 h 947"/>
                  <a:gd name="T40" fmla="*/ 27 w 511"/>
                  <a:gd name="T41" fmla="*/ 48 h 947"/>
                  <a:gd name="T42" fmla="*/ 21 w 511"/>
                  <a:gd name="T43" fmla="*/ 48 h 947"/>
                  <a:gd name="T44" fmla="*/ 17 w 511"/>
                  <a:gd name="T45" fmla="*/ 48 h 947"/>
                  <a:gd name="T46" fmla="*/ 14 w 511"/>
                  <a:gd name="T47" fmla="*/ 50 h 947"/>
                  <a:gd name="T48" fmla="*/ 15 w 511"/>
                  <a:gd name="T49" fmla="*/ 47 h 947"/>
                  <a:gd name="T50" fmla="*/ 17 w 511"/>
                  <a:gd name="T51" fmla="*/ 43 h 947"/>
                  <a:gd name="T52" fmla="*/ 19 w 511"/>
                  <a:gd name="T53" fmla="*/ 37 h 947"/>
                  <a:gd name="T54" fmla="*/ 20 w 511"/>
                  <a:gd name="T55" fmla="*/ 32 h 947"/>
                  <a:gd name="T56" fmla="*/ 19 w 511"/>
                  <a:gd name="T57" fmla="*/ 26 h 947"/>
                  <a:gd name="T58" fmla="*/ 18 w 511"/>
                  <a:gd name="T59" fmla="*/ 20 h 947"/>
                  <a:gd name="T60" fmla="*/ 14 w 511"/>
                  <a:gd name="T61" fmla="*/ 13 h 947"/>
                  <a:gd name="T62" fmla="*/ 9 w 511"/>
                  <a:gd name="T63" fmla="*/ 6 h 947"/>
                  <a:gd name="T64" fmla="*/ 6 w 511"/>
                  <a:gd name="T65" fmla="*/ 3 h 947"/>
                  <a:gd name="T66" fmla="*/ 3 w 511"/>
                  <a:gd name="T67" fmla="*/ 0 h 9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1"/>
                  <a:gd name="T103" fmla="*/ 0 h 947"/>
                  <a:gd name="T104" fmla="*/ 511 w 511"/>
                  <a:gd name="T105" fmla="*/ 947 h 9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1" h="947">
                    <a:moveTo>
                      <a:pt x="59" y="0"/>
                    </a:moveTo>
                    <a:lnTo>
                      <a:pt x="13" y="0"/>
                    </a:lnTo>
                    <a:lnTo>
                      <a:pt x="0" y="68"/>
                    </a:lnTo>
                    <a:lnTo>
                      <a:pt x="33" y="108"/>
                    </a:lnTo>
                    <a:lnTo>
                      <a:pt x="139" y="202"/>
                    </a:lnTo>
                    <a:lnTo>
                      <a:pt x="232" y="322"/>
                    </a:lnTo>
                    <a:lnTo>
                      <a:pt x="292" y="446"/>
                    </a:lnTo>
                    <a:lnTo>
                      <a:pt x="301" y="527"/>
                    </a:lnTo>
                    <a:lnTo>
                      <a:pt x="298" y="586"/>
                    </a:lnTo>
                    <a:lnTo>
                      <a:pt x="272" y="719"/>
                    </a:lnTo>
                    <a:lnTo>
                      <a:pt x="238" y="827"/>
                    </a:lnTo>
                    <a:lnTo>
                      <a:pt x="209" y="889"/>
                    </a:lnTo>
                    <a:lnTo>
                      <a:pt x="202" y="928"/>
                    </a:lnTo>
                    <a:lnTo>
                      <a:pt x="232" y="928"/>
                    </a:lnTo>
                    <a:lnTo>
                      <a:pt x="278" y="915"/>
                    </a:lnTo>
                    <a:lnTo>
                      <a:pt x="292" y="918"/>
                    </a:lnTo>
                    <a:lnTo>
                      <a:pt x="388" y="924"/>
                    </a:lnTo>
                    <a:lnTo>
                      <a:pt x="461" y="947"/>
                    </a:lnTo>
                    <a:lnTo>
                      <a:pt x="487" y="934"/>
                    </a:lnTo>
                    <a:lnTo>
                      <a:pt x="511" y="885"/>
                    </a:lnTo>
                    <a:lnTo>
                      <a:pt x="487" y="859"/>
                    </a:lnTo>
                    <a:lnTo>
                      <a:pt x="378" y="856"/>
                    </a:lnTo>
                    <a:lnTo>
                      <a:pt x="301" y="866"/>
                    </a:lnTo>
                    <a:lnTo>
                      <a:pt x="262" y="885"/>
                    </a:lnTo>
                    <a:lnTo>
                      <a:pt x="268" y="840"/>
                    </a:lnTo>
                    <a:lnTo>
                      <a:pt x="308" y="771"/>
                    </a:lnTo>
                    <a:lnTo>
                      <a:pt x="341" y="664"/>
                    </a:lnTo>
                    <a:lnTo>
                      <a:pt x="368" y="573"/>
                    </a:lnTo>
                    <a:lnTo>
                      <a:pt x="348" y="469"/>
                    </a:lnTo>
                    <a:lnTo>
                      <a:pt x="318" y="358"/>
                    </a:lnTo>
                    <a:lnTo>
                      <a:pt x="258" y="231"/>
                    </a:lnTo>
                    <a:lnTo>
                      <a:pt x="172" y="114"/>
                    </a:lnTo>
                    <a:lnTo>
                      <a:pt x="99" y="2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598" name="Freeform 51"/>
              <p:cNvSpPr>
                <a:spLocks/>
              </p:cNvSpPr>
              <p:nvPr/>
            </p:nvSpPr>
            <p:spPr bwMode="auto">
              <a:xfrm flipH="1">
                <a:off x="4443" y="2488"/>
                <a:ext cx="291" cy="813"/>
              </a:xfrm>
              <a:custGeom>
                <a:avLst/>
                <a:gdLst>
                  <a:gd name="T0" fmla="*/ 14 w 344"/>
                  <a:gd name="T1" fmla="*/ 0 h 965"/>
                  <a:gd name="T2" fmla="*/ 12 w 344"/>
                  <a:gd name="T3" fmla="*/ 5 h 965"/>
                  <a:gd name="T4" fmla="*/ 10 w 344"/>
                  <a:gd name="T5" fmla="*/ 12 h 965"/>
                  <a:gd name="T6" fmla="*/ 8 w 344"/>
                  <a:gd name="T7" fmla="*/ 20 h 965"/>
                  <a:gd name="T8" fmla="*/ 6 w 344"/>
                  <a:gd name="T9" fmla="*/ 29 h 965"/>
                  <a:gd name="T10" fmla="*/ 6 w 344"/>
                  <a:gd name="T11" fmla="*/ 31 h 965"/>
                  <a:gd name="T12" fmla="*/ 8 w 344"/>
                  <a:gd name="T13" fmla="*/ 36 h 965"/>
                  <a:gd name="T14" fmla="*/ 10 w 344"/>
                  <a:gd name="T15" fmla="*/ 40 h 965"/>
                  <a:gd name="T16" fmla="*/ 13 w 344"/>
                  <a:gd name="T17" fmla="*/ 43 h 965"/>
                  <a:gd name="T18" fmla="*/ 15 w 344"/>
                  <a:gd name="T19" fmla="*/ 45 h 965"/>
                  <a:gd name="T20" fmla="*/ 14 w 344"/>
                  <a:gd name="T21" fmla="*/ 47 h 965"/>
                  <a:gd name="T22" fmla="*/ 9 w 344"/>
                  <a:gd name="T23" fmla="*/ 47 h 965"/>
                  <a:gd name="T24" fmla="*/ 3 w 344"/>
                  <a:gd name="T25" fmla="*/ 48 h 965"/>
                  <a:gd name="T26" fmla="*/ 0 w 344"/>
                  <a:gd name="T27" fmla="*/ 50 h 965"/>
                  <a:gd name="T28" fmla="*/ 3 w 344"/>
                  <a:gd name="T29" fmla="*/ 51 h 965"/>
                  <a:gd name="T30" fmla="*/ 6 w 344"/>
                  <a:gd name="T31" fmla="*/ 52 h 965"/>
                  <a:gd name="T32" fmla="*/ 11 w 344"/>
                  <a:gd name="T33" fmla="*/ 51 h 965"/>
                  <a:gd name="T34" fmla="*/ 14 w 344"/>
                  <a:gd name="T35" fmla="*/ 49 h 965"/>
                  <a:gd name="T36" fmla="*/ 18 w 344"/>
                  <a:gd name="T37" fmla="*/ 48 h 965"/>
                  <a:gd name="T38" fmla="*/ 21 w 344"/>
                  <a:gd name="T39" fmla="*/ 47 h 965"/>
                  <a:gd name="T40" fmla="*/ 19 w 344"/>
                  <a:gd name="T41" fmla="*/ 46 h 965"/>
                  <a:gd name="T42" fmla="*/ 15 w 344"/>
                  <a:gd name="T43" fmla="*/ 41 h 965"/>
                  <a:gd name="T44" fmla="*/ 12 w 344"/>
                  <a:gd name="T45" fmla="*/ 36 h 965"/>
                  <a:gd name="T46" fmla="*/ 9 w 344"/>
                  <a:gd name="T47" fmla="*/ 34 h 965"/>
                  <a:gd name="T48" fmla="*/ 9 w 344"/>
                  <a:gd name="T49" fmla="*/ 30 h 965"/>
                  <a:gd name="T50" fmla="*/ 10 w 344"/>
                  <a:gd name="T51" fmla="*/ 24 h 965"/>
                  <a:gd name="T52" fmla="*/ 13 w 344"/>
                  <a:gd name="T53" fmla="*/ 20 h 965"/>
                  <a:gd name="T54" fmla="*/ 15 w 344"/>
                  <a:gd name="T55" fmla="*/ 10 h 965"/>
                  <a:gd name="T56" fmla="*/ 18 w 344"/>
                  <a:gd name="T57" fmla="*/ 5 h 965"/>
                  <a:gd name="T58" fmla="*/ 18 w 344"/>
                  <a:gd name="T59" fmla="*/ 3 h 965"/>
                  <a:gd name="T60" fmla="*/ 15 w 344"/>
                  <a:gd name="T61" fmla="*/ 0 h 965"/>
                  <a:gd name="T62" fmla="*/ 14 w 344"/>
                  <a:gd name="T63" fmla="*/ 0 h 96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4"/>
                  <a:gd name="T97" fmla="*/ 0 h 965"/>
                  <a:gd name="T98" fmla="*/ 344 w 344"/>
                  <a:gd name="T99" fmla="*/ 965 h 96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4" h="965">
                    <a:moveTo>
                      <a:pt x="238" y="0"/>
                    </a:moveTo>
                    <a:lnTo>
                      <a:pt x="195" y="91"/>
                    </a:lnTo>
                    <a:lnTo>
                      <a:pt x="165" y="224"/>
                    </a:lnTo>
                    <a:lnTo>
                      <a:pt x="129" y="371"/>
                    </a:lnTo>
                    <a:lnTo>
                      <a:pt x="96" y="520"/>
                    </a:lnTo>
                    <a:lnTo>
                      <a:pt x="96" y="575"/>
                    </a:lnTo>
                    <a:lnTo>
                      <a:pt x="129" y="673"/>
                    </a:lnTo>
                    <a:lnTo>
                      <a:pt x="175" y="725"/>
                    </a:lnTo>
                    <a:lnTo>
                      <a:pt x="218" y="790"/>
                    </a:lnTo>
                    <a:lnTo>
                      <a:pt x="248" y="838"/>
                    </a:lnTo>
                    <a:lnTo>
                      <a:pt x="235" y="861"/>
                    </a:lnTo>
                    <a:lnTo>
                      <a:pt x="159" y="871"/>
                    </a:lnTo>
                    <a:lnTo>
                      <a:pt x="36" y="890"/>
                    </a:lnTo>
                    <a:lnTo>
                      <a:pt x="0" y="920"/>
                    </a:lnTo>
                    <a:lnTo>
                      <a:pt x="30" y="946"/>
                    </a:lnTo>
                    <a:lnTo>
                      <a:pt x="99" y="965"/>
                    </a:lnTo>
                    <a:lnTo>
                      <a:pt x="179" y="926"/>
                    </a:lnTo>
                    <a:lnTo>
                      <a:pt x="238" y="900"/>
                    </a:lnTo>
                    <a:lnTo>
                      <a:pt x="314" y="890"/>
                    </a:lnTo>
                    <a:lnTo>
                      <a:pt x="344" y="881"/>
                    </a:lnTo>
                    <a:lnTo>
                      <a:pt x="334" y="848"/>
                    </a:lnTo>
                    <a:lnTo>
                      <a:pt x="248" y="764"/>
                    </a:lnTo>
                    <a:lnTo>
                      <a:pt x="198" y="676"/>
                    </a:lnTo>
                    <a:lnTo>
                      <a:pt x="155" y="617"/>
                    </a:lnTo>
                    <a:lnTo>
                      <a:pt x="149" y="559"/>
                    </a:lnTo>
                    <a:lnTo>
                      <a:pt x="169" y="462"/>
                    </a:lnTo>
                    <a:lnTo>
                      <a:pt x="215" y="361"/>
                    </a:lnTo>
                    <a:lnTo>
                      <a:pt x="265" y="189"/>
                    </a:lnTo>
                    <a:lnTo>
                      <a:pt x="308" y="88"/>
                    </a:lnTo>
                    <a:lnTo>
                      <a:pt x="304" y="29"/>
                    </a:lnTo>
                    <a:lnTo>
                      <a:pt x="265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4593" name="Text Box 52"/>
            <p:cNvSpPr txBox="1">
              <a:spLocks noChangeArrowheads="1"/>
            </p:cNvSpPr>
            <p:nvPr/>
          </p:nvSpPr>
          <p:spPr bwMode="auto">
            <a:xfrm>
              <a:off x="4896" y="3120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b="1">
                  <a:latin typeface="Arial Narrow" charset="0"/>
                </a:rPr>
                <a:t>Receptor</a:t>
              </a:r>
            </a:p>
          </p:txBody>
        </p: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7810500" y="2276475"/>
            <a:ext cx="577850" cy="2232025"/>
            <a:chOff x="5329" y="1570"/>
            <a:chExt cx="364" cy="1406"/>
          </a:xfrm>
        </p:grpSpPr>
        <p:sp>
          <p:nvSpPr>
            <p:cNvPr id="24590" name="Freeform 54"/>
            <p:cNvSpPr>
              <a:spLocks/>
            </p:cNvSpPr>
            <p:nvPr/>
          </p:nvSpPr>
          <p:spPr bwMode="auto">
            <a:xfrm>
              <a:off x="5329" y="2069"/>
              <a:ext cx="364" cy="907"/>
            </a:xfrm>
            <a:custGeom>
              <a:avLst/>
              <a:gdLst>
                <a:gd name="T0" fmla="*/ 101 w 364"/>
                <a:gd name="T1" fmla="*/ 765 h 907"/>
                <a:gd name="T2" fmla="*/ 35 w 364"/>
                <a:gd name="T3" fmla="*/ 816 h 907"/>
                <a:gd name="T4" fmla="*/ 15 w 364"/>
                <a:gd name="T5" fmla="*/ 832 h 907"/>
                <a:gd name="T6" fmla="*/ 0 w 364"/>
                <a:gd name="T7" fmla="*/ 867 h 907"/>
                <a:gd name="T8" fmla="*/ 20 w 364"/>
                <a:gd name="T9" fmla="*/ 902 h 907"/>
                <a:gd name="T10" fmla="*/ 40 w 364"/>
                <a:gd name="T11" fmla="*/ 907 h 907"/>
                <a:gd name="T12" fmla="*/ 101 w 364"/>
                <a:gd name="T13" fmla="*/ 887 h 907"/>
                <a:gd name="T14" fmla="*/ 192 w 364"/>
                <a:gd name="T15" fmla="*/ 816 h 907"/>
                <a:gd name="T16" fmla="*/ 273 w 364"/>
                <a:gd name="T17" fmla="*/ 730 h 907"/>
                <a:gd name="T18" fmla="*/ 359 w 364"/>
                <a:gd name="T19" fmla="*/ 633 h 907"/>
                <a:gd name="T20" fmla="*/ 364 w 364"/>
                <a:gd name="T21" fmla="*/ 593 h 907"/>
                <a:gd name="T22" fmla="*/ 364 w 364"/>
                <a:gd name="T23" fmla="*/ 482 h 907"/>
                <a:gd name="T24" fmla="*/ 339 w 364"/>
                <a:gd name="T25" fmla="*/ 310 h 907"/>
                <a:gd name="T26" fmla="*/ 354 w 364"/>
                <a:gd name="T27" fmla="*/ 209 h 907"/>
                <a:gd name="T28" fmla="*/ 364 w 364"/>
                <a:gd name="T29" fmla="*/ 168 h 907"/>
                <a:gd name="T30" fmla="*/ 349 w 364"/>
                <a:gd name="T31" fmla="*/ 147 h 907"/>
                <a:gd name="T32" fmla="*/ 313 w 364"/>
                <a:gd name="T33" fmla="*/ 127 h 907"/>
                <a:gd name="T34" fmla="*/ 288 w 364"/>
                <a:gd name="T35" fmla="*/ 112 h 907"/>
                <a:gd name="T36" fmla="*/ 303 w 364"/>
                <a:gd name="T37" fmla="*/ 21 h 907"/>
                <a:gd name="T38" fmla="*/ 293 w 364"/>
                <a:gd name="T39" fmla="*/ 0 h 907"/>
                <a:gd name="T40" fmla="*/ 273 w 364"/>
                <a:gd name="T41" fmla="*/ 6 h 907"/>
                <a:gd name="T42" fmla="*/ 263 w 364"/>
                <a:gd name="T43" fmla="*/ 122 h 907"/>
                <a:gd name="T44" fmla="*/ 253 w 364"/>
                <a:gd name="T45" fmla="*/ 152 h 907"/>
                <a:gd name="T46" fmla="*/ 248 w 364"/>
                <a:gd name="T47" fmla="*/ 173 h 907"/>
                <a:gd name="T48" fmla="*/ 207 w 364"/>
                <a:gd name="T49" fmla="*/ 157 h 907"/>
                <a:gd name="T50" fmla="*/ 177 w 364"/>
                <a:gd name="T51" fmla="*/ 157 h 907"/>
                <a:gd name="T52" fmla="*/ 177 w 364"/>
                <a:gd name="T53" fmla="*/ 178 h 907"/>
                <a:gd name="T54" fmla="*/ 197 w 364"/>
                <a:gd name="T55" fmla="*/ 194 h 907"/>
                <a:gd name="T56" fmla="*/ 233 w 364"/>
                <a:gd name="T57" fmla="*/ 194 h 907"/>
                <a:gd name="T58" fmla="*/ 258 w 364"/>
                <a:gd name="T59" fmla="*/ 214 h 907"/>
                <a:gd name="T60" fmla="*/ 278 w 364"/>
                <a:gd name="T61" fmla="*/ 249 h 907"/>
                <a:gd name="T62" fmla="*/ 298 w 364"/>
                <a:gd name="T63" fmla="*/ 305 h 907"/>
                <a:gd name="T64" fmla="*/ 313 w 364"/>
                <a:gd name="T65" fmla="*/ 416 h 907"/>
                <a:gd name="T66" fmla="*/ 313 w 364"/>
                <a:gd name="T67" fmla="*/ 517 h 907"/>
                <a:gd name="T68" fmla="*/ 303 w 364"/>
                <a:gd name="T69" fmla="*/ 598 h 907"/>
                <a:gd name="T70" fmla="*/ 283 w 364"/>
                <a:gd name="T71" fmla="*/ 633 h 907"/>
                <a:gd name="T72" fmla="*/ 212 w 364"/>
                <a:gd name="T73" fmla="*/ 684 h 907"/>
                <a:gd name="T74" fmla="*/ 136 w 364"/>
                <a:gd name="T75" fmla="*/ 730 h 907"/>
                <a:gd name="T76" fmla="*/ 101 w 364"/>
                <a:gd name="T77" fmla="*/ 765 h 9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4"/>
                <a:gd name="T118" fmla="*/ 0 h 907"/>
                <a:gd name="T119" fmla="*/ 364 w 364"/>
                <a:gd name="T120" fmla="*/ 907 h 9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4" h="907">
                  <a:moveTo>
                    <a:pt x="101" y="765"/>
                  </a:moveTo>
                  <a:lnTo>
                    <a:pt x="35" y="816"/>
                  </a:lnTo>
                  <a:lnTo>
                    <a:pt x="15" y="832"/>
                  </a:lnTo>
                  <a:lnTo>
                    <a:pt x="0" y="867"/>
                  </a:lnTo>
                  <a:lnTo>
                    <a:pt x="20" y="902"/>
                  </a:lnTo>
                  <a:lnTo>
                    <a:pt x="40" y="907"/>
                  </a:lnTo>
                  <a:lnTo>
                    <a:pt x="101" y="887"/>
                  </a:lnTo>
                  <a:lnTo>
                    <a:pt x="192" y="816"/>
                  </a:lnTo>
                  <a:lnTo>
                    <a:pt x="273" y="730"/>
                  </a:lnTo>
                  <a:lnTo>
                    <a:pt x="359" y="633"/>
                  </a:lnTo>
                  <a:lnTo>
                    <a:pt x="364" y="593"/>
                  </a:lnTo>
                  <a:lnTo>
                    <a:pt x="364" y="482"/>
                  </a:lnTo>
                  <a:lnTo>
                    <a:pt x="339" y="310"/>
                  </a:lnTo>
                  <a:lnTo>
                    <a:pt x="354" y="209"/>
                  </a:lnTo>
                  <a:lnTo>
                    <a:pt x="364" y="168"/>
                  </a:lnTo>
                  <a:lnTo>
                    <a:pt x="349" y="147"/>
                  </a:lnTo>
                  <a:lnTo>
                    <a:pt x="313" y="127"/>
                  </a:lnTo>
                  <a:lnTo>
                    <a:pt x="288" y="112"/>
                  </a:lnTo>
                  <a:lnTo>
                    <a:pt x="303" y="21"/>
                  </a:lnTo>
                  <a:lnTo>
                    <a:pt x="293" y="0"/>
                  </a:lnTo>
                  <a:lnTo>
                    <a:pt x="273" y="6"/>
                  </a:lnTo>
                  <a:lnTo>
                    <a:pt x="263" y="122"/>
                  </a:lnTo>
                  <a:lnTo>
                    <a:pt x="253" y="152"/>
                  </a:lnTo>
                  <a:lnTo>
                    <a:pt x="248" y="173"/>
                  </a:lnTo>
                  <a:lnTo>
                    <a:pt x="207" y="157"/>
                  </a:lnTo>
                  <a:lnTo>
                    <a:pt x="177" y="157"/>
                  </a:lnTo>
                  <a:lnTo>
                    <a:pt x="177" y="178"/>
                  </a:lnTo>
                  <a:lnTo>
                    <a:pt x="197" y="194"/>
                  </a:lnTo>
                  <a:lnTo>
                    <a:pt x="233" y="194"/>
                  </a:lnTo>
                  <a:lnTo>
                    <a:pt x="258" y="214"/>
                  </a:lnTo>
                  <a:lnTo>
                    <a:pt x="278" y="249"/>
                  </a:lnTo>
                  <a:lnTo>
                    <a:pt x="298" y="305"/>
                  </a:lnTo>
                  <a:lnTo>
                    <a:pt x="313" y="416"/>
                  </a:lnTo>
                  <a:lnTo>
                    <a:pt x="313" y="517"/>
                  </a:lnTo>
                  <a:lnTo>
                    <a:pt x="303" y="598"/>
                  </a:lnTo>
                  <a:lnTo>
                    <a:pt x="283" y="633"/>
                  </a:lnTo>
                  <a:lnTo>
                    <a:pt x="212" y="684"/>
                  </a:lnTo>
                  <a:lnTo>
                    <a:pt x="136" y="730"/>
                  </a:lnTo>
                  <a:lnTo>
                    <a:pt x="101" y="7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591" name="Text Box 55"/>
            <p:cNvSpPr txBox="1">
              <a:spLocks noChangeArrowheads="1"/>
            </p:cNvSpPr>
            <p:nvPr/>
          </p:nvSpPr>
          <p:spPr bwMode="auto">
            <a:xfrm>
              <a:off x="5420" y="1570"/>
              <a:ext cx="22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sz="4000" b="1">
                  <a:latin typeface="Times New Roman" charset="0"/>
                </a:rPr>
                <a:t>!</a:t>
              </a:r>
            </a:p>
          </p:txBody>
        </p:sp>
      </p:grpSp>
      <p:sp>
        <p:nvSpPr>
          <p:cNvPr id="24589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comunicar: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6" grpId="0" animBg="1" autoUpdateAnimBg="0"/>
      <p:bldP spid="23577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-26988"/>
            <a:ext cx="8424863" cy="1296988"/>
          </a:xfrm>
        </p:spPr>
        <p:txBody>
          <a:bodyPr/>
          <a:lstStyle/>
          <a:p>
            <a:pPr eaLnBrk="1" hangingPunct="1"/>
            <a:r>
              <a:rPr lang="es-ES" b="1">
                <a:latin typeface="Times New Roman" charset="0"/>
              </a:rPr>
              <a:t>PowerPoint: malos ejemplos</a:t>
            </a:r>
          </a:p>
        </p:txBody>
      </p:sp>
      <p:pic>
        <p:nvPicPr>
          <p:cNvPr id="73730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052513"/>
            <a:ext cx="58578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657225"/>
            <a:ext cx="830738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503238"/>
            <a:ext cx="7910513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517525"/>
            <a:ext cx="8016875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76250"/>
            <a:ext cx="8426450" cy="1296988"/>
          </a:xfrm>
        </p:spPr>
        <p:txBody>
          <a:bodyPr/>
          <a:lstStyle/>
          <a:p>
            <a:pPr eaLnBrk="1" hangingPunct="1"/>
            <a:r>
              <a:rPr lang="es-ES" b="1">
                <a:latin typeface="Times New Roman" charset="0"/>
              </a:rPr>
              <a:t>PowerPoint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9750" y="1989138"/>
            <a:ext cx="86042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600" dirty="0">
                <a:latin typeface="Times New Roman" charset="0"/>
              </a:rPr>
              <a:t>Ojo con animaciones y transiciones</a:t>
            </a:r>
          </a:p>
          <a:p>
            <a:pPr eaLnBrk="1" hangingPunct="1">
              <a:spcBef>
                <a:spcPct val="50000"/>
              </a:spcBef>
            </a:pPr>
            <a:r>
              <a:rPr lang="es-ES" sz="3600" dirty="0" smtClean="0">
                <a:latin typeface="Times New Roman" charset="0"/>
              </a:rPr>
              <a:t>Efectos </a:t>
            </a:r>
            <a:r>
              <a:rPr lang="es-ES" sz="3600" dirty="0">
                <a:latin typeface="Times New Roman" charset="0"/>
              </a:rPr>
              <a:t>de sonido (pocas veces)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76250"/>
            <a:ext cx="8426450" cy="1296988"/>
          </a:xfrm>
        </p:spPr>
        <p:txBody>
          <a:bodyPr/>
          <a:lstStyle/>
          <a:p>
            <a:pPr eaLnBrk="1" hangingPunct="1"/>
            <a:r>
              <a:rPr lang="es-ES" b="1">
                <a:latin typeface="Times New Roman" charset="0"/>
              </a:rPr>
              <a:t>PowerPoint</a:t>
            </a:r>
          </a:p>
        </p:txBody>
      </p:sp>
      <p:sp>
        <p:nvSpPr>
          <p:cNvPr id="86018" name="Text Box 4"/>
          <p:cNvSpPr txBox="1">
            <a:spLocks noChangeArrowheads="1"/>
          </p:cNvSpPr>
          <p:nvPr/>
        </p:nvSpPr>
        <p:spPr bwMode="auto">
          <a:xfrm>
            <a:off x="539750" y="1989138"/>
            <a:ext cx="86042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600" dirty="0">
                <a:latin typeface="Times New Roman" charset="0"/>
              </a:rPr>
              <a:t>Ojo con animaciones y transiciones</a:t>
            </a:r>
          </a:p>
          <a:p>
            <a:pPr eaLnBrk="1" hangingPunct="1">
              <a:spcBef>
                <a:spcPct val="50000"/>
              </a:spcBef>
            </a:pPr>
            <a:r>
              <a:rPr lang="es-ES" sz="3600" dirty="0" smtClean="0">
                <a:latin typeface="Times New Roman" charset="0"/>
              </a:rPr>
              <a:t>Efectos </a:t>
            </a:r>
            <a:r>
              <a:rPr lang="es-ES" sz="3600" dirty="0">
                <a:latin typeface="Times New Roman" charset="0"/>
              </a:rPr>
              <a:t>de sonido (pocas veces)</a:t>
            </a:r>
          </a:p>
          <a:p>
            <a:pPr eaLnBrk="1" hangingPunct="1">
              <a:spcBef>
                <a:spcPct val="50000"/>
              </a:spcBef>
            </a:pPr>
            <a:r>
              <a:rPr lang="es-ES" sz="3600" dirty="0">
                <a:latin typeface="Times New Roman" charset="0"/>
              </a:rPr>
              <a:t>Ojo con contraste y colores de fondo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8426450" cy="1296988"/>
          </a:xfrm>
        </p:spPr>
        <p:txBody>
          <a:bodyPr/>
          <a:lstStyle/>
          <a:p>
            <a:pPr eaLnBrk="1" hangingPunct="1"/>
            <a:r>
              <a:rPr lang="es-ES" b="1">
                <a:latin typeface="Times New Roman" charset="0"/>
              </a:rPr>
              <a:t>Gráficos</a:t>
            </a:r>
          </a:p>
        </p:txBody>
      </p:sp>
      <p:sp>
        <p:nvSpPr>
          <p:cNvPr id="88066" name="Text Box 4"/>
          <p:cNvSpPr txBox="1">
            <a:spLocks noChangeArrowheads="1"/>
          </p:cNvSpPr>
          <p:nvPr/>
        </p:nvSpPr>
        <p:spPr bwMode="auto">
          <a:xfrm>
            <a:off x="539750" y="1557338"/>
            <a:ext cx="80645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600">
                <a:latin typeface="Times New Roman" charset="0"/>
              </a:rPr>
              <a:t>Elegir bien tipo de gráfico </a:t>
            </a:r>
          </a:p>
          <a:p>
            <a:pPr eaLnBrk="1" hangingPunct="1">
              <a:spcBef>
                <a:spcPct val="50000"/>
              </a:spcBef>
            </a:pPr>
            <a:r>
              <a:rPr lang="es-ES" sz="3600">
                <a:latin typeface="Times New Roman" charset="0"/>
              </a:rPr>
              <a:t>Deben aportar información claramente,    si requiere demasiada explicación no sirve</a:t>
            </a:r>
          </a:p>
          <a:p>
            <a:pPr eaLnBrk="1" hangingPunct="1">
              <a:spcBef>
                <a:spcPct val="50000"/>
              </a:spcBef>
            </a:pPr>
            <a:r>
              <a:rPr lang="es-ES" sz="3600">
                <a:latin typeface="Times New Roman" charset="0"/>
              </a:rPr>
              <a:t>Títulos, escalas deben ser legibles</a:t>
            </a:r>
          </a:p>
          <a:p>
            <a:pPr eaLnBrk="1" hangingPunct="1">
              <a:spcBef>
                <a:spcPct val="50000"/>
              </a:spcBef>
            </a:pPr>
            <a:r>
              <a:rPr lang="es-ES" sz="3600">
                <a:latin typeface="Times New Roman" charset="0"/>
              </a:rPr>
              <a:t>Ojo con contraste y colores de fondo</a:t>
            </a:r>
          </a:p>
          <a:p>
            <a:pPr eaLnBrk="1" hangingPunct="1">
              <a:spcBef>
                <a:spcPct val="50000"/>
              </a:spcBef>
            </a:pPr>
            <a:endParaRPr lang="es-ES" sz="36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ea typeface="+mj-ea"/>
                <a:cs typeface="+mj-cs"/>
              </a:rPr>
              <a:t>ensayo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901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El Ensayo Permite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</a:rPr>
              <a:t>Perder el miedo y reducir el nerviosismo.</a:t>
            </a:r>
          </a:p>
          <a:p>
            <a:r>
              <a:rPr lang="en-US" sz="2400">
                <a:latin typeface="Arial" charset="0"/>
              </a:rPr>
              <a:t>Familiarizarnos con el que se necesite en cada momento.</a:t>
            </a:r>
          </a:p>
          <a:p>
            <a:r>
              <a:rPr lang="en-US" sz="2400">
                <a:latin typeface="Arial" charset="0"/>
              </a:rPr>
              <a:t>Percatarnos de momentos difíciles y anticipar soluciones.</a:t>
            </a:r>
          </a:p>
          <a:p>
            <a:r>
              <a:rPr lang="en-US" sz="2400">
                <a:latin typeface="Arial" charset="0"/>
              </a:rPr>
              <a:t>Desarrollar el ritmo, el tono y el volumen de voz adecuados.</a:t>
            </a:r>
          </a:p>
          <a:p>
            <a:r>
              <a:rPr lang="en-US" sz="2400">
                <a:latin typeface="Arial" charset="0"/>
              </a:rPr>
              <a:t>Mejorar la pronunciación y la articulación de los sonidos.</a:t>
            </a:r>
          </a:p>
          <a:p>
            <a:r>
              <a:rPr lang="en-US" sz="2400">
                <a:latin typeface="Arial" charset="0"/>
              </a:rPr>
              <a:t>Mejorar nuestro control sobre la comunicación no verbal (gestos, movimientos, etc.).</a:t>
            </a:r>
          </a:p>
          <a:p>
            <a:r>
              <a:rPr lang="en-US" sz="2400">
                <a:latin typeface="Arial" charset="0"/>
              </a:rPr>
              <a:t>Ajustar el tiempo de nuestra intervención.</a:t>
            </a:r>
          </a:p>
          <a:p>
            <a:r>
              <a:rPr lang="en-US" sz="2400">
                <a:latin typeface="Arial" charset="0"/>
              </a:rPr>
              <a:t>Prever algunas dificultades y estar preparados.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" charset="0"/>
              </a:rPr>
              <a:t>EXPOSICIÓN</a:t>
            </a:r>
            <a:endParaRPr lang="en-US" cap="none" dirty="0">
              <a:latin typeface="Arial" charset="0"/>
            </a:endParaRPr>
          </a:p>
        </p:txBody>
      </p:sp>
      <p:sp>
        <p:nvSpPr>
          <p:cNvPr id="9216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H="1">
            <a:off x="7177088" y="3068638"/>
            <a:ext cx="1890712" cy="3700462"/>
            <a:chOff x="800" y="1933"/>
            <a:chExt cx="1191" cy="2331"/>
          </a:xfrm>
        </p:grpSpPr>
        <p:grpSp>
          <p:nvGrpSpPr>
            <p:cNvPr id="25644" name="Group 3"/>
            <p:cNvGrpSpPr>
              <a:grpSpLocks/>
            </p:cNvGrpSpPr>
            <p:nvPr/>
          </p:nvGrpSpPr>
          <p:grpSpPr bwMode="auto">
            <a:xfrm>
              <a:off x="1176" y="1933"/>
              <a:ext cx="815" cy="2331"/>
              <a:chOff x="1479" y="1026"/>
              <a:chExt cx="815" cy="2331"/>
            </a:xfrm>
          </p:grpSpPr>
          <p:sp>
            <p:nvSpPr>
              <p:cNvPr id="25646" name="Freeform 4"/>
              <p:cNvSpPr>
                <a:spLocks/>
              </p:cNvSpPr>
              <p:nvPr/>
            </p:nvSpPr>
            <p:spPr bwMode="auto">
              <a:xfrm>
                <a:off x="1626" y="1411"/>
                <a:ext cx="410" cy="406"/>
              </a:xfrm>
              <a:custGeom>
                <a:avLst/>
                <a:gdLst>
                  <a:gd name="T0" fmla="*/ 268 w 410"/>
                  <a:gd name="T1" fmla="*/ 117 h 406"/>
                  <a:gd name="T2" fmla="*/ 217 w 410"/>
                  <a:gd name="T3" fmla="*/ 41 h 406"/>
                  <a:gd name="T4" fmla="*/ 166 w 410"/>
                  <a:gd name="T5" fmla="*/ 0 h 406"/>
                  <a:gd name="T6" fmla="*/ 106 w 410"/>
                  <a:gd name="T7" fmla="*/ 0 h 406"/>
                  <a:gd name="T8" fmla="*/ 40 w 410"/>
                  <a:gd name="T9" fmla="*/ 26 h 406"/>
                  <a:gd name="T10" fmla="*/ 10 w 410"/>
                  <a:gd name="T11" fmla="*/ 71 h 406"/>
                  <a:gd name="T12" fmla="*/ 0 w 410"/>
                  <a:gd name="T13" fmla="*/ 132 h 406"/>
                  <a:gd name="T14" fmla="*/ 10 w 410"/>
                  <a:gd name="T15" fmla="*/ 213 h 406"/>
                  <a:gd name="T16" fmla="*/ 50 w 410"/>
                  <a:gd name="T17" fmla="*/ 304 h 406"/>
                  <a:gd name="T18" fmla="*/ 121 w 410"/>
                  <a:gd name="T19" fmla="*/ 365 h 406"/>
                  <a:gd name="T20" fmla="*/ 176 w 410"/>
                  <a:gd name="T21" fmla="*/ 395 h 406"/>
                  <a:gd name="T22" fmla="*/ 232 w 410"/>
                  <a:gd name="T23" fmla="*/ 406 h 406"/>
                  <a:gd name="T24" fmla="*/ 278 w 410"/>
                  <a:gd name="T25" fmla="*/ 390 h 406"/>
                  <a:gd name="T26" fmla="*/ 303 w 410"/>
                  <a:gd name="T27" fmla="*/ 365 h 406"/>
                  <a:gd name="T28" fmla="*/ 319 w 410"/>
                  <a:gd name="T29" fmla="*/ 304 h 406"/>
                  <a:gd name="T30" fmla="*/ 314 w 410"/>
                  <a:gd name="T31" fmla="*/ 233 h 406"/>
                  <a:gd name="T32" fmla="*/ 298 w 410"/>
                  <a:gd name="T33" fmla="*/ 173 h 406"/>
                  <a:gd name="T34" fmla="*/ 399 w 410"/>
                  <a:gd name="T35" fmla="*/ 117 h 406"/>
                  <a:gd name="T36" fmla="*/ 410 w 410"/>
                  <a:gd name="T37" fmla="*/ 92 h 406"/>
                  <a:gd name="T38" fmla="*/ 399 w 410"/>
                  <a:gd name="T39" fmla="*/ 81 h 406"/>
                  <a:gd name="T40" fmla="*/ 288 w 410"/>
                  <a:gd name="T41" fmla="*/ 147 h 406"/>
                  <a:gd name="T42" fmla="*/ 268 w 410"/>
                  <a:gd name="T43" fmla="*/ 117 h 4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0"/>
                  <a:gd name="T67" fmla="*/ 0 h 406"/>
                  <a:gd name="T68" fmla="*/ 410 w 410"/>
                  <a:gd name="T69" fmla="*/ 406 h 4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0" h="406">
                    <a:moveTo>
                      <a:pt x="268" y="117"/>
                    </a:moveTo>
                    <a:lnTo>
                      <a:pt x="217" y="41"/>
                    </a:lnTo>
                    <a:lnTo>
                      <a:pt x="166" y="0"/>
                    </a:lnTo>
                    <a:lnTo>
                      <a:pt x="106" y="0"/>
                    </a:lnTo>
                    <a:lnTo>
                      <a:pt x="40" y="26"/>
                    </a:lnTo>
                    <a:lnTo>
                      <a:pt x="10" y="71"/>
                    </a:lnTo>
                    <a:lnTo>
                      <a:pt x="0" y="132"/>
                    </a:lnTo>
                    <a:lnTo>
                      <a:pt x="10" y="213"/>
                    </a:lnTo>
                    <a:lnTo>
                      <a:pt x="50" y="304"/>
                    </a:lnTo>
                    <a:lnTo>
                      <a:pt x="121" y="365"/>
                    </a:lnTo>
                    <a:lnTo>
                      <a:pt x="176" y="395"/>
                    </a:lnTo>
                    <a:lnTo>
                      <a:pt x="232" y="406"/>
                    </a:lnTo>
                    <a:lnTo>
                      <a:pt x="278" y="390"/>
                    </a:lnTo>
                    <a:lnTo>
                      <a:pt x="303" y="365"/>
                    </a:lnTo>
                    <a:lnTo>
                      <a:pt x="319" y="304"/>
                    </a:lnTo>
                    <a:lnTo>
                      <a:pt x="314" y="233"/>
                    </a:lnTo>
                    <a:lnTo>
                      <a:pt x="298" y="173"/>
                    </a:lnTo>
                    <a:lnTo>
                      <a:pt x="399" y="117"/>
                    </a:lnTo>
                    <a:lnTo>
                      <a:pt x="410" y="92"/>
                    </a:lnTo>
                    <a:lnTo>
                      <a:pt x="399" y="81"/>
                    </a:lnTo>
                    <a:lnTo>
                      <a:pt x="288" y="147"/>
                    </a:lnTo>
                    <a:lnTo>
                      <a:pt x="268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47" name="Freeform 5"/>
              <p:cNvSpPr>
                <a:spLocks/>
              </p:cNvSpPr>
              <p:nvPr/>
            </p:nvSpPr>
            <p:spPr bwMode="auto">
              <a:xfrm>
                <a:off x="1920" y="1026"/>
                <a:ext cx="364" cy="907"/>
              </a:xfrm>
              <a:custGeom>
                <a:avLst/>
                <a:gdLst>
                  <a:gd name="T0" fmla="*/ 101 w 364"/>
                  <a:gd name="T1" fmla="*/ 765 h 907"/>
                  <a:gd name="T2" fmla="*/ 35 w 364"/>
                  <a:gd name="T3" fmla="*/ 816 h 907"/>
                  <a:gd name="T4" fmla="*/ 15 w 364"/>
                  <a:gd name="T5" fmla="*/ 832 h 907"/>
                  <a:gd name="T6" fmla="*/ 0 w 364"/>
                  <a:gd name="T7" fmla="*/ 867 h 907"/>
                  <a:gd name="T8" fmla="*/ 20 w 364"/>
                  <a:gd name="T9" fmla="*/ 902 h 907"/>
                  <a:gd name="T10" fmla="*/ 40 w 364"/>
                  <a:gd name="T11" fmla="*/ 907 h 907"/>
                  <a:gd name="T12" fmla="*/ 101 w 364"/>
                  <a:gd name="T13" fmla="*/ 887 h 907"/>
                  <a:gd name="T14" fmla="*/ 192 w 364"/>
                  <a:gd name="T15" fmla="*/ 816 h 907"/>
                  <a:gd name="T16" fmla="*/ 273 w 364"/>
                  <a:gd name="T17" fmla="*/ 730 h 907"/>
                  <a:gd name="T18" fmla="*/ 359 w 364"/>
                  <a:gd name="T19" fmla="*/ 633 h 907"/>
                  <a:gd name="T20" fmla="*/ 364 w 364"/>
                  <a:gd name="T21" fmla="*/ 593 h 907"/>
                  <a:gd name="T22" fmla="*/ 364 w 364"/>
                  <a:gd name="T23" fmla="*/ 482 h 907"/>
                  <a:gd name="T24" fmla="*/ 339 w 364"/>
                  <a:gd name="T25" fmla="*/ 310 h 907"/>
                  <a:gd name="T26" fmla="*/ 354 w 364"/>
                  <a:gd name="T27" fmla="*/ 209 h 907"/>
                  <a:gd name="T28" fmla="*/ 364 w 364"/>
                  <a:gd name="T29" fmla="*/ 168 h 907"/>
                  <a:gd name="T30" fmla="*/ 349 w 364"/>
                  <a:gd name="T31" fmla="*/ 147 h 907"/>
                  <a:gd name="T32" fmla="*/ 313 w 364"/>
                  <a:gd name="T33" fmla="*/ 127 h 907"/>
                  <a:gd name="T34" fmla="*/ 288 w 364"/>
                  <a:gd name="T35" fmla="*/ 112 h 907"/>
                  <a:gd name="T36" fmla="*/ 303 w 364"/>
                  <a:gd name="T37" fmla="*/ 21 h 907"/>
                  <a:gd name="T38" fmla="*/ 293 w 364"/>
                  <a:gd name="T39" fmla="*/ 0 h 907"/>
                  <a:gd name="T40" fmla="*/ 273 w 364"/>
                  <a:gd name="T41" fmla="*/ 6 h 907"/>
                  <a:gd name="T42" fmla="*/ 263 w 364"/>
                  <a:gd name="T43" fmla="*/ 122 h 907"/>
                  <a:gd name="T44" fmla="*/ 253 w 364"/>
                  <a:gd name="T45" fmla="*/ 152 h 907"/>
                  <a:gd name="T46" fmla="*/ 248 w 364"/>
                  <a:gd name="T47" fmla="*/ 173 h 907"/>
                  <a:gd name="T48" fmla="*/ 207 w 364"/>
                  <a:gd name="T49" fmla="*/ 157 h 907"/>
                  <a:gd name="T50" fmla="*/ 177 w 364"/>
                  <a:gd name="T51" fmla="*/ 157 h 907"/>
                  <a:gd name="T52" fmla="*/ 177 w 364"/>
                  <a:gd name="T53" fmla="*/ 178 h 907"/>
                  <a:gd name="T54" fmla="*/ 197 w 364"/>
                  <a:gd name="T55" fmla="*/ 194 h 907"/>
                  <a:gd name="T56" fmla="*/ 233 w 364"/>
                  <a:gd name="T57" fmla="*/ 194 h 907"/>
                  <a:gd name="T58" fmla="*/ 258 w 364"/>
                  <a:gd name="T59" fmla="*/ 214 h 907"/>
                  <a:gd name="T60" fmla="*/ 278 w 364"/>
                  <a:gd name="T61" fmla="*/ 249 h 907"/>
                  <a:gd name="T62" fmla="*/ 298 w 364"/>
                  <a:gd name="T63" fmla="*/ 305 h 907"/>
                  <a:gd name="T64" fmla="*/ 313 w 364"/>
                  <a:gd name="T65" fmla="*/ 416 h 907"/>
                  <a:gd name="T66" fmla="*/ 313 w 364"/>
                  <a:gd name="T67" fmla="*/ 517 h 907"/>
                  <a:gd name="T68" fmla="*/ 303 w 364"/>
                  <a:gd name="T69" fmla="*/ 598 h 907"/>
                  <a:gd name="T70" fmla="*/ 283 w 364"/>
                  <a:gd name="T71" fmla="*/ 633 h 907"/>
                  <a:gd name="T72" fmla="*/ 212 w 364"/>
                  <a:gd name="T73" fmla="*/ 684 h 907"/>
                  <a:gd name="T74" fmla="*/ 136 w 364"/>
                  <a:gd name="T75" fmla="*/ 730 h 907"/>
                  <a:gd name="T76" fmla="*/ 101 w 364"/>
                  <a:gd name="T77" fmla="*/ 765 h 9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4"/>
                  <a:gd name="T118" fmla="*/ 0 h 907"/>
                  <a:gd name="T119" fmla="*/ 364 w 364"/>
                  <a:gd name="T120" fmla="*/ 907 h 9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4" h="907">
                    <a:moveTo>
                      <a:pt x="101" y="765"/>
                    </a:moveTo>
                    <a:lnTo>
                      <a:pt x="35" y="816"/>
                    </a:lnTo>
                    <a:lnTo>
                      <a:pt x="15" y="832"/>
                    </a:lnTo>
                    <a:lnTo>
                      <a:pt x="0" y="867"/>
                    </a:lnTo>
                    <a:lnTo>
                      <a:pt x="20" y="902"/>
                    </a:lnTo>
                    <a:lnTo>
                      <a:pt x="40" y="907"/>
                    </a:lnTo>
                    <a:lnTo>
                      <a:pt x="101" y="887"/>
                    </a:lnTo>
                    <a:lnTo>
                      <a:pt x="192" y="816"/>
                    </a:lnTo>
                    <a:lnTo>
                      <a:pt x="273" y="730"/>
                    </a:lnTo>
                    <a:lnTo>
                      <a:pt x="359" y="633"/>
                    </a:lnTo>
                    <a:lnTo>
                      <a:pt x="364" y="593"/>
                    </a:lnTo>
                    <a:lnTo>
                      <a:pt x="364" y="482"/>
                    </a:lnTo>
                    <a:lnTo>
                      <a:pt x="339" y="310"/>
                    </a:lnTo>
                    <a:lnTo>
                      <a:pt x="354" y="209"/>
                    </a:lnTo>
                    <a:lnTo>
                      <a:pt x="364" y="168"/>
                    </a:lnTo>
                    <a:lnTo>
                      <a:pt x="349" y="147"/>
                    </a:lnTo>
                    <a:lnTo>
                      <a:pt x="313" y="127"/>
                    </a:lnTo>
                    <a:lnTo>
                      <a:pt x="288" y="112"/>
                    </a:lnTo>
                    <a:lnTo>
                      <a:pt x="303" y="21"/>
                    </a:lnTo>
                    <a:lnTo>
                      <a:pt x="293" y="0"/>
                    </a:lnTo>
                    <a:lnTo>
                      <a:pt x="273" y="6"/>
                    </a:lnTo>
                    <a:lnTo>
                      <a:pt x="263" y="122"/>
                    </a:lnTo>
                    <a:lnTo>
                      <a:pt x="253" y="152"/>
                    </a:lnTo>
                    <a:lnTo>
                      <a:pt x="248" y="173"/>
                    </a:lnTo>
                    <a:lnTo>
                      <a:pt x="207" y="157"/>
                    </a:lnTo>
                    <a:lnTo>
                      <a:pt x="177" y="157"/>
                    </a:lnTo>
                    <a:lnTo>
                      <a:pt x="177" y="178"/>
                    </a:lnTo>
                    <a:lnTo>
                      <a:pt x="197" y="194"/>
                    </a:lnTo>
                    <a:lnTo>
                      <a:pt x="233" y="194"/>
                    </a:lnTo>
                    <a:lnTo>
                      <a:pt x="258" y="214"/>
                    </a:lnTo>
                    <a:lnTo>
                      <a:pt x="278" y="249"/>
                    </a:lnTo>
                    <a:lnTo>
                      <a:pt x="298" y="305"/>
                    </a:lnTo>
                    <a:lnTo>
                      <a:pt x="313" y="416"/>
                    </a:lnTo>
                    <a:lnTo>
                      <a:pt x="313" y="517"/>
                    </a:lnTo>
                    <a:lnTo>
                      <a:pt x="303" y="598"/>
                    </a:lnTo>
                    <a:lnTo>
                      <a:pt x="283" y="633"/>
                    </a:lnTo>
                    <a:lnTo>
                      <a:pt x="212" y="684"/>
                    </a:lnTo>
                    <a:lnTo>
                      <a:pt x="136" y="730"/>
                    </a:lnTo>
                    <a:lnTo>
                      <a:pt x="101" y="7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48" name="Freeform 6"/>
              <p:cNvSpPr>
                <a:spLocks/>
              </p:cNvSpPr>
              <p:nvPr/>
            </p:nvSpPr>
            <p:spPr bwMode="auto">
              <a:xfrm>
                <a:off x="1479" y="1863"/>
                <a:ext cx="329" cy="546"/>
              </a:xfrm>
              <a:custGeom>
                <a:avLst/>
                <a:gdLst>
                  <a:gd name="T0" fmla="*/ 329 w 329"/>
                  <a:gd name="T1" fmla="*/ 15 h 546"/>
                  <a:gd name="T2" fmla="*/ 293 w 329"/>
                  <a:gd name="T3" fmla="*/ 0 h 546"/>
                  <a:gd name="T4" fmla="*/ 217 w 329"/>
                  <a:gd name="T5" fmla="*/ 5 h 546"/>
                  <a:gd name="T6" fmla="*/ 151 w 329"/>
                  <a:gd name="T7" fmla="*/ 56 h 546"/>
                  <a:gd name="T8" fmla="*/ 55 w 329"/>
                  <a:gd name="T9" fmla="*/ 162 h 546"/>
                  <a:gd name="T10" fmla="*/ 5 w 329"/>
                  <a:gd name="T11" fmla="*/ 248 h 546"/>
                  <a:gd name="T12" fmla="*/ 0 w 329"/>
                  <a:gd name="T13" fmla="*/ 278 h 546"/>
                  <a:gd name="T14" fmla="*/ 25 w 329"/>
                  <a:gd name="T15" fmla="*/ 334 h 546"/>
                  <a:gd name="T16" fmla="*/ 80 w 329"/>
                  <a:gd name="T17" fmla="*/ 359 h 546"/>
                  <a:gd name="T18" fmla="*/ 151 w 329"/>
                  <a:gd name="T19" fmla="*/ 389 h 546"/>
                  <a:gd name="T20" fmla="*/ 207 w 329"/>
                  <a:gd name="T21" fmla="*/ 404 h 546"/>
                  <a:gd name="T22" fmla="*/ 232 w 329"/>
                  <a:gd name="T23" fmla="*/ 430 h 546"/>
                  <a:gd name="T24" fmla="*/ 217 w 329"/>
                  <a:gd name="T25" fmla="*/ 465 h 546"/>
                  <a:gd name="T26" fmla="*/ 177 w 329"/>
                  <a:gd name="T27" fmla="*/ 506 h 546"/>
                  <a:gd name="T28" fmla="*/ 126 w 329"/>
                  <a:gd name="T29" fmla="*/ 511 h 546"/>
                  <a:gd name="T30" fmla="*/ 91 w 329"/>
                  <a:gd name="T31" fmla="*/ 495 h 546"/>
                  <a:gd name="T32" fmla="*/ 70 w 329"/>
                  <a:gd name="T33" fmla="*/ 511 h 546"/>
                  <a:gd name="T34" fmla="*/ 75 w 329"/>
                  <a:gd name="T35" fmla="*/ 531 h 546"/>
                  <a:gd name="T36" fmla="*/ 116 w 329"/>
                  <a:gd name="T37" fmla="*/ 546 h 546"/>
                  <a:gd name="T38" fmla="*/ 177 w 329"/>
                  <a:gd name="T39" fmla="*/ 546 h 546"/>
                  <a:gd name="T40" fmla="*/ 232 w 329"/>
                  <a:gd name="T41" fmla="*/ 531 h 546"/>
                  <a:gd name="T42" fmla="*/ 263 w 329"/>
                  <a:gd name="T43" fmla="*/ 511 h 546"/>
                  <a:gd name="T44" fmla="*/ 283 w 329"/>
                  <a:gd name="T45" fmla="*/ 475 h 546"/>
                  <a:gd name="T46" fmla="*/ 293 w 329"/>
                  <a:gd name="T47" fmla="*/ 435 h 546"/>
                  <a:gd name="T48" fmla="*/ 268 w 329"/>
                  <a:gd name="T49" fmla="*/ 399 h 546"/>
                  <a:gd name="T50" fmla="*/ 207 w 329"/>
                  <a:gd name="T51" fmla="*/ 374 h 546"/>
                  <a:gd name="T52" fmla="*/ 136 w 329"/>
                  <a:gd name="T53" fmla="*/ 354 h 546"/>
                  <a:gd name="T54" fmla="*/ 75 w 329"/>
                  <a:gd name="T55" fmla="*/ 319 h 546"/>
                  <a:gd name="T56" fmla="*/ 60 w 329"/>
                  <a:gd name="T57" fmla="*/ 288 h 546"/>
                  <a:gd name="T58" fmla="*/ 70 w 329"/>
                  <a:gd name="T59" fmla="*/ 233 h 546"/>
                  <a:gd name="T60" fmla="*/ 116 w 329"/>
                  <a:gd name="T61" fmla="*/ 162 h 546"/>
                  <a:gd name="T62" fmla="*/ 172 w 329"/>
                  <a:gd name="T63" fmla="*/ 121 h 546"/>
                  <a:gd name="T64" fmla="*/ 258 w 329"/>
                  <a:gd name="T65" fmla="*/ 91 h 546"/>
                  <a:gd name="T66" fmla="*/ 329 w 329"/>
                  <a:gd name="T67" fmla="*/ 76 h 546"/>
                  <a:gd name="T68" fmla="*/ 329 w 329"/>
                  <a:gd name="T69" fmla="*/ 35 h 546"/>
                  <a:gd name="T70" fmla="*/ 329 w 329"/>
                  <a:gd name="T71" fmla="*/ 15 h 5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9"/>
                  <a:gd name="T109" fmla="*/ 0 h 546"/>
                  <a:gd name="T110" fmla="*/ 329 w 329"/>
                  <a:gd name="T111" fmla="*/ 546 h 5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9" h="546">
                    <a:moveTo>
                      <a:pt x="329" y="15"/>
                    </a:moveTo>
                    <a:lnTo>
                      <a:pt x="293" y="0"/>
                    </a:lnTo>
                    <a:lnTo>
                      <a:pt x="217" y="5"/>
                    </a:lnTo>
                    <a:lnTo>
                      <a:pt x="151" y="56"/>
                    </a:lnTo>
                    <a:lnTo>
                      <a:pt x="55" y="162"/>
                    </a:lnTo>
                    <a:lnTo>
                      <a:pt x="5" y="248"/>
                    </a:lnTo>
                    <a:lnTo>
                      <a:pt x="0" y="278"/>
                    </a:lnTo>
                    <a:lnTo>
                      <a:pt x="25" y="334"/>
                    </a:lnTo>
                    <a:lnTo>
                      <a:pt x="80" y="359"/>
                    </a:lnTo>
                    <a:lnTo>
                      <a:pt x="151" y="389"/>
                    </a:lnTo>
                    <a:lnTo>
                      <a:pt x="207" y="404"/>
                    </a:lnTo>
                    <a:lnTo>
                      <a:pt x="232" y="430"/>
                    </a:lnTo>
                    <a:lnTo>
                      <a:pt x="217" y="465"/>
                    </a:lnTo>
                    <a:lnTo>
                      <a:pt x="177" y="506"/>
                    </a:lnTo>
                    <a:lnTo>
                      <a:pt x="126" y="511"/>
                    </a:lnTo>
                    <a:lnTo>
                      <a:pt x="91" y="495"/>
                    </a:lnTo>
                    <a:lnTo>
                      <a:pt x="70" y="511"/>
                    </a:lnTo>
                    <a:lnTo>
                      <a:pt x="75" y="531"/>
                    </a:lnTo>
                    <a:lnTo>
                      <a:pt x="116" y="546"/>
                    </a:lnTo>
                    <a:lnTo>
                      <a:pt x="177" y="546"/>
                    </a:lnTo>
                    <a:lnTo>
                      <a:pt x="232" y="531"/>
                    </a:lnTo>
                    <a:lnTo>
                      <a:pt x="263" y="511"/>
                    </a:lnTo>
                    <a:lnTo>
                      <a:pt x="283" y="475"/>
                    </a:lnTo>
                    <a:lnTo>
                      <a:pt x="293" y="435"/>
                    </a:lnTo>
                    <a:lnTo>
                      <a:pt x="268" y="399"/>
                    </a:lnTo>
                    <a:lnTo>
                      <a:pt x="207" y="374"/>
                    </a:lnTo>
                    <a:lnTo>
                      <a:pt x="136" y="354"/>
                    </a:lnTo>
                    <a:lnTo>
                      <a:pt x="75" y="319"/>
                    </a:lnTo>
                    <a:lnTo>
                      <a:pt x="60" y="288"/>
                    </a:lnTo>
                    <a:lnTo>
                      <a:pt x="70" y="233"/>
                    </a:lnTo>
                    <a:lnTo>
                      <a:pt x="116" y="162"/>
                    </a:lnTo>
                    <a:lnTo>
                      <a:pt x="172" y="121"/>
                    </a:lnTo>
                    <a:lnTo>
                      <a:pt x="258" y="91"/>
                    </a:lnTo>
                    <a:lnTo>
                      <a:pt x="329" y="76"/>
                    </a:lnTo>
                    <a:lnTo>
                      <a:pt x="329" y="35"/>
                    </a:lnTo>
                    <a:lnTo>
                      <a:pt x="329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49" name="Freeform 7"/>
              <p:cNvSpPr>
                <a:spLocks/>
              </p:cNvSpPr>
              <p:nvPr/>
            </p:nvSpPr>
            <p:spPr bwMode="auto">
              <a:xfrm>
                <a:off x="1747" y="1838"/>
                <a:ext cx="309" cy="673"/>
              </a:xfrm>
              <a:custGeom>
                <a:avLst/>
                <a:gdLst>
                  <a:gd name="T0" fmla="*/ 269 w 309"/>
                  <a:gd name="T1" fmla="*/ 212 h 673"/>
                  <a:gd name="T2" fmla="*/ 238 w 309"/>
                  <a:gd name="T3" fmla="*/ 86 h 673"/>
                  <a:gd name="T4" fmla="*/ 203 w 309"/>
                  <a:gd name="T5" fmla="*/ 25 h 673"/>
                  <a:gd name="T6" fmla="*/ 126 w 309"/>
                  <a:gd name="T7" fmla="*/ 0 h 673"/>
                  <a:gd name="T8" fmla="*/ 50 w 309"/>
                  <a:gd name="T9" fmla="*/ 10 h 673"/>
                  <a:gd name="T10" fmla="*/ 15 w 309"/>
                  <a:gd name="T11" fmla="*/ 76 h 673"/>
                  <a:gd name="T12" fmla="*/ 20 w 309"/>
                  <a:gd name="T13" fmla="*/ 157 h 673"/>
                  <a:gd name="T14" fmla="*/ 40 w 309"/>
                  <a:gd name="T15" fmla="*/ 288 h 673"/>
                  <a:gd name="T16" fmla="*/ 40 w 309"/>
                  <a:gd name="T17" fmla="*/ 404 h 673"/>
                  <a:gd name="T18" fmla="*/ 15 w 309"/>
                  <a:gd name="T19" fmla="*/ 505 h 673"/>
                  <a:gd name="T20" fmla="*/ 0 w 309"/>
                  <a:gd name="T21" fmla="*/ 561 h 673"/>
                  <a:gd name="T22" fmla="*/ 10 w 309"/>
                  <a:gd name="T23" fmla="*/ 612 h 673"/>
                  <a:gd name="T24" fmla="*/ 45 w 309"/>
                  <a:gd name="T25" fmla="*/ 638 h 673"/>
                  <a:gd name="T26" fmla="*/ 91 w 309"/>
                  <a:gd name="T27" fmla="*/ 663 h 673"/>
                  <a:gd name="T28" fmla="*/ 136 w 309"/>
                  <a:gd name="T29" fmla="*/ 673 h 673"/>
                  <a:gd name="T30" fmla="*/ 193 w 309"/>
                  <a:gd name="T31" fmla="*/ 673 h 673"/>
                  <a:gd name="T32" fmla="*/ 259 w 309"/>
                  <a:gd name="T33" fmla="*/ 622 h 673"/>
                  <a:gd name="T34" fmla="*/ 309 w 309"/>
                  <a:gd name="T35" fmla="*/ 515 h 673"/>
                  <a:gd name="T36" fmla="*/ 304 w 309"/>
                  <a:gd name="T37" fmla="*/ 419 h 673"/>
                  <a:gd name="T38" fmla="*/ 274 w 309"/>
                  <a:gd name="T39" fmla="*/ 308 h 673"/>
                  <a:gd name="T40" fmla="*/ 269 w 309"/>
                  <a:gd name="T41" fmla="*/ 212 h 6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9"/>
                  <a:gd name="T64" fmla="*/ 0 h 673"/>
                  <a:gd name="T65" fmla="*/ 309 w 309"/>
                  <a:gd name="T66" fmla="*/ 673 h 6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9" h="673">
                    <a:moveTo>
                      <a:pt x="269" y="212"/>
                    </a:moveTo>
                    <a:lnTo>
                      <a:pt x="238" y="86"/>
                    </a:lnTo>
                    <a:lnTo>
                      <a:pt x="203" y="25"/>
                    </a:lnTo>
                    <a:lnTo>
                      <a:pt x="126" y="0"/>
                    </a:lnTo>
                    <a:lnTo>
                      <a:pt x="50" y="10"/>
                    </a:lnTo>
                    <a:lnTo>
                      <a:pt x="15" y="76"/>
                    </a:lnTo>
                    <a:lnTo>
                      <a:pt x="20" y="157"/>
                    </a:lnTo>
                    <a:lnTo>
                      <a:pt x="40" y="288"/>
                    </a:lnTo>
                    <a:lnTo>
                      <a:pt x="40" y="404"/>
                    </a:lnTo>
                    <a:lnTo>
                      <a:pt x="15" y="505"/>
                    </a:lnTo>
                    <a:lnTo>
                      <a:pt x="0" y="561"/>
                    </a:lnTo>
                    <a:lnTo>
                      <a:pt x="10" y="612"/>
                    </a:lnTo>
                    <a:lnTo>
                      <a:pt x="45" y="638"/>
                    </a:lnTo>
                    <a:lnTo>
                      <a:pt x="91" y="663"/>
                    </a:lnTo>
                    <a:lnTo>
                      <a:pt x="136" y="673"/>
                    </a:lnTo>
                    <a:lnTo>
                      <a:pt x="193" y="673"/>
                    </a:lnTo>
                    <a:lnTo>
                      <a:pt x="259" y="622"/>
                    </a:lnTo>
                    <a:lnTo>
                      <a:pt x="309" y="515"/>
                    </a:lnTo>
                    <a:lnTo>
                      <a:pt x="304" y="419"/>
                    </a:lnTo>
                    <a:lnTo>
                      <a:pt x="274" y="308"/>
                    </a:lnTo>
                    <a:lnTo>
                      <a:pt x="269" y="2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50" name="Freeform 8"/>
              <p:cNvSpPr>
                <a:spLocks/>
              </p:cNvSpPr>
              <p:nvPr/>
            </p:nvSpPr>
            <p:spPr bwMode="auto">
              <a:xfrm>
                <a:off x="1655" y="2384"/>
                <a:ext cx="235" cy="973"/>
              </a:xfrm>
              <a:custGeom>
                <a:avLst/>
                <a:gdLst>
                  <a:gd name="T0" fmla="*/ 223 w 235"/>
                  <a:gd name="T1" fmla="*/ 15 h 973"/>
                  <a:gd name="T2" fmla="*/ 163 w 235"/>
                  <a:gd name="T3" fmla="*/ 0 h 973"/>
                  <a:gd name="T4" fmla="*/ 127 w 235"/>
                  <a:gd name="T5" fmla="*/ 15 h 973"/>
                  <a:gd name="T6" fmla="*/ 112 w 235"/>
                  <a:gd name="T7" fmla="*/ 66 h 973"/>
                  <a:gd name="T8" fmla="*/ 127 w 235"/>
                  <a:gd name="T9" fmla="*/ 344 h 973"/>
                  <a:gd name="T10" fmla="*/ 127 w 235"/>
                  <a:gd name="T11" fmla="*/ 410 h 973"/>
                  <a:gd name="T12" fmla="*/ 107 w 235"/>
                  <a:gd name="T13" fmla="*/ 532 h 973"/>
                  <a:gd name="T14" fmla="*/ 102 w 235"/>
                  <a:gd name="T15" fmla="*/ 674 h 973"/>
                  <a:gd name="T16" fmla="*/ 112 w 235"/>
                  <a:gd name="T17" fmla="*/ 745 h 973"/>
                  <a:gd name="T18" fmla="*/ 102 w 235"/>
                  <a:gd name="T19" fmla="*/ 785 h 973"/>
                  <a:gd name="T20" fmla="*/ 31 w 235"/>
                  <a:gd name="T21" fmla="*/ 846 h 973"/>
                  <a:gd name="T22" fmla="*/ 0 w 235"/>
                  <a:gd name="T23" fmla="*/ 922 h 973"/>
                  <a:gd name="T24" fmla="*/ 6 w 235"/>
                  <a:gd name="T25" fmla="*/ 947 h 973"/>
                  <a:gd name="T26" fmla="*/ 61 w 235"/>
                  <a:gd name="T27" fmla="*/ 973 h 973"/>
                  <a:gd name="T28" fmla="*/ 76 w 235"/>
                  <a:gd name="T29" fmla="*/ 962 h 973"/>
                  <a:gd name="T30" fmla="*/ 82 w 235"/>
                  <a:gd name="T31" fmla="*/ 917 h 973"/>
                  <a:gd name="T32" fmla="*/ 97 w 235"/>
                  <a:gd name="T33" fmla="*/ 851 h 973"/>
                  <a:gd name="T34" fmla="*/ 122 w 235"/>
                  <a:gd name="T35" fmla="*/ 821 h 973"/>
                  <a:gd name="T36" fmla="*/ 152 w 235"/>
                  <a:gd name="T37" fmla="*/ 801 h 973"/>
                  <a:gd name="T38" fmla="*/ 178 w 235"/>
                  <a:gd name="T39" fmla="*/ 775 h 973"/>
                  <a:gd name="T40" fmla="*/ 183 w 235"/>
                  <a:gd name="T41" fmla="*/ 755 h 973"/>
                  <a:gd name="T42" fmla="*/ 168 w 235"/>
                  <a:gd name="T43" fmla="*/ 730 h 973"/>
                  <a:gd name="T44" fmla="*/ 152 w 235"/>
                  <a:gd name="T45" fmla="*/ 715 h 973"/>
                  <a:gd name="T46" fmla="*/ 142 w 235"/>
                  <a:gd name="T47" fmla="*/ 653 h 973"/>
                  <a:gd name="T48" fmla="*/ 152 w 235"/>
                  <a:gd name="T49" fmla="*/ 526 h 973"/>
                  <a:gd name="T50" fmla="*/ 188 w 235"/>
                  <a:gd name="T51" fmla="*/ 380 h 973"/>
                  <a:gd name="T52" fmla="*/ 223 w 235"/>
                  <a:gd name="T53" fmla="*/ 263 h 973"/>
                  <a:gd name="T54" fmla="*/ 235 w 235"/>
                  <a:gd name="T55" fmla="*/ 122 h 973"/>
                  <a:gd name="T56" fmla="*/ 223 w 235"/>
                  <a:gd name="T57" fmla="*/ 15 h 9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5"/>
                  <a:gd name="T88" fmla="*/ 0 h 973"/>
                  <a:gd name="T89" fmla="*/ 235 w 235"/>
                  <a:gd name="T90" fmla="*/ 973 h 97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5" h="973">
                    <a:moveTo>
                      <a:pt x="223" y="15"/>
                    </a:moveTo>
                    <a:lnTo>
                      <a:pt x="163" y="0"/>
                    </a:lnTo>
                    <a:lnTo>
                      <a:pt x="127" y="15"/>
                    </a:lnTo>
                    <a:lnTo>
                      <a:pt x="112" y="66"/>
                    </a:lnTo>
                    <a:lnTo>
                      <a:pt x="127" y="344"/>
                    </a:lnTo>
                    <a:lnTo>
                      <a:pt x="127" y="410"/>
                    </a:lnTo>
                    <a:lnTo>
                      <a:pt x="107" y="532"/>
                    </a:lnTo>
                    <a:lnTo>
                      <a:pt x="102" y="674"/>
                    </a:lnTo>
                    <a:lnTo>
                      <a:pt x="112" y="745"/>
                    </a:lnTo>
                    <a:lnTo>
                      <a:pt x="102" y="785"/>
                    </a:lnTo>
                    <a:lnTo>
                      <a:pt x="31" y="846"/>
                    </a:lnTo>
                    <a:lnTo>
                      <a:pt x="0" y="922"/>
                    </a:lnTo>
                    <a:lnTo>
                      <a:pt x="6" y="947"/>
                    </a:lnTo>
                    <a:lnTo>
                      <a:pt x="61" y="973"/>
                    </a:lnTo>
                    <a:lnTo>
                      <a:pt x="76" y="962"/>
                    </a:lnTo>
                    <a:lnTo>
                      <a:pt x="82" y="917"/>
                    </a:lnTo>
                    <a:lnTo>
                      <a:pt x="97" y="851"/>
                    </a:lnTo>
                    <a:lnTo>
                      <a:pt x="122" y="821"/>
                    </a:lnTo>
                    <a:lnTo>
                      <a:pt x="152" y="801"/>
                    </a:lnTo>
                    <a:lnTo>
                      <a:pt x="178" y="775"/>
                    </a:lnTo>
                    <a:lnTo>
                      <a:pt x="183" y="755"/>
                    </a:lnTo>
                    <a:lnTo>
                      <a:pt x="168" y="730"/>
                    </a:lnTo>
                    <a:lnTo>
                      <a:pt x="152" y="715"/>
                    </a:lnTo>
                    <a:lnTo>
                      <a:pt x="142" y="653"/>
                    </a:lnTo>
                    <a:lnTo>
                      <a:pt x="152" y="526"/>
                    </a:lnTo>
                    <a:lnTo>
                      <a:pt x="188" y="380"/>
                    </a:lnTo>
                    <a:lnTo>
                      <a:pt x="223" y="263"/>
                    </a:lnTo>
                    <a:lnTo>
                      <a:pt x="235" y="122"/>
                    </a:lnTo>
                    <a:lnTo>
                      <a:pt x="22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51" name="Freeform 9"/>
              <p:cNvSpPr>
                <a:spLocks/>
              </p:cNvSpPr>
              <p:nvPr/>
            </p:nvSpPr>
            <p:spPr bwMode="auto">
              <a:xfrm>
                <a:off x="1910" y="2384"/>
                <a:ext cx="384" cy="821"/>
              </a:xfrm>
              <a:custGeom>
                <a:avLst/>
                <a:gdLst>
                  <a:gd name="T0" fmla="*/ 126 w 384"/>
                  <a:gd name="T1" fmla="*/ 122 h 821"/>
                  <a:gd name="T2" fmla="*/ 116 w 384"/>
                  <a:gd name="T3" fmla="*/ 40 h 821"/>
                  <a:gd name="T4" fmla="*/ 71 w 384"/>
                  <a:gd name="T5" fmla="*/ 0 h 821"/>
                  <a:gd name="T6" fmla="*/ 5 w 384"/>
                  <a:gd name="T7" fmla="*/ 5 h 821"/>
                  <a:gd name="T8" fmla="*/ 0 w 384"/>
                  <a:gd name="T9" fmla="*/ 40 h 821"/>
                  <a:gd name="T10" fmla="*/ 5 w 384"/>
                  <a:gd name="T11" fmla="*/ 117 h 821"/>
                  <a:gd name="T12" fmla="*/ 40 w 384"/>
                  <a:gd name="T13" fmla="*/ 233 h 821"/>
                  <a:gd name="T14" fmla="*/ 66 w 384"/>
                  <a:gd name="T15" fmla="*/ 319 h 821"/>
                  <a:gd name="T16" fmla="*/ 96 w 384"/>
                  <a:gd name="T17" fmla="*/ 435 h 821"/>
                  <a:gd name="T18" fmla="*/ 106 w 384"/>
                  <a:gd name="T19" fmla="*/ 536 h 821"/>
                  <a:gd name="T20" fmla="*/ 106 w 384"/>
                  <a:gd name="T21" fmla="*/ 617 h 821"/>
                  <a:gd name="T22" fmla="*/ 91 w 384"/>
                  <a:gd name="T23" fmla="*/ 679 h 821"/>
                  <a:gd name="T24" fmla="*/ 76 w 384"/>
                  <a:gd name="T25" fmla="*/ 699 h 821"/>
                  <a:gd name="T26" fmla="*/ 76 w 384"/>
                  <a:gd name="T27" fmla="*/ 719 h 821"/>
                  <a:gd name="T28" fmla="*/ 96 w 384"/>
                  <a:gd name="T29" fmla="*/ 750 h 821"/>
                  <a:gd name="T30" fmla="*/ 131 w 384"/>
                  <a:gd name="T31" fmla="*/ 760 h 821"/>
                  <a:gd name="T32" fmla="*/ 187 w 384"/>
                  <a:gd name="T33" fmla="*/ 760 h 821"/>
                  <a:gd name="T34" fmla="*/ 288 w 384"/>
                  <a:gd name="T35" fmla="*/ 785 h 821"/>
                  <a:gd name="T36" fmla="*/ 318 w 384"/>
                  <a:gd name="T37" fmla="*/ 821 h 821"/>
                  <a:gd name="T38" fmla="*/ 364 w 384"/>
                  <a:gd name="T39" fmla="*/ 800 h 821"/>
                  <a:gd name="T40" fmla="*/ 384 w 384"/>
                  <a:gd name="T41" fmla="*/ 750 h 821"/>
                  <a:gd name="T42" fmla="*/ 364 w 384"/>
                  <a:gd name="T43" fmla="*/ 730 h 821"/>
                  <a:gd name="T44" fmla="*/ 278 w 384"/>
                  <a:gd name="T45" fmla="*/ 719 h 821"/>
                  <a:gd name="T46" fmla="*/ 182 w 384"/>
                  <a:gd name="T47" fmla="*/ 719 h 821"/>
                  <a:gd name="T48" fmla="*/ 141 w 384"/>
                  <a:gd name="T49" fmla="*/ 714 h 821"/>
                  <a:gd name="T50" fmla="*/ 131 w 384"/>
                  <a:gd name="T51" fmla="*/ 684 h 821"/>
                  <a:gd name="T52" fmla="*/ 141 w 384"/>
                  <a:gd name="T53" fmla="*/ 627 h 821"/>
                  <a:gd name="T54" fmla="*/ 147 w 384"/>
                  <a:gd name="T55" fmla="*/ 531 h 821"/>
                  <a:gd name="T56" fmla="*/ 136 w 384"/>
                  <a:gd name="T57" fmla="*/ 425 h 821"/>
                  <a:gd name="T58" fmla="*/ 121 w 384"/>
                  <a:gd name="T59" fmla="*/ 284 h 821"/>
                  <a:gd name="T60" fmla="*/ 126 w 384"/>
                  <a:gd name="T61" fmla="*/ 162 h 821"/>
                  <a:gd name="T62" fmla="*/ 126 w 384"/>
                  <a:gd name="T63" fmla="*/ 122 h 8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4"/>
                  <a:gd name="T97" fmla="*/ 0 h 821"/>
                  <a:gd name="T98" fmla="*/ 384 w 384"/>
                  <a:gd name="T99" fmla="*/ 821 h 8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4" h="821">
                    <a:moveTo>
                      <a:pt x="126" y="122"/>
                    </a:moveTo>
                    <a:lnTo>
                      <a:pt x="116" y="40"/>
                    </a:lnTo>
                    <a:lnTo>
                      <a:pt x="71" y="0"/>
                    </a:lnTo>
                    <a:lnTo>
                      <a:pt x="5" y="5"/>
                    </a:lnTo>
                    <a:lnTo>
                      <a:pt x="0" y="40"/>
                    </a:lnTo>
                    <a:lnTo>
                      <a:pt x="5" y="117"/>
                    </a:lnTo>
                    <a:lnTo>
                      <a:pt x="40" y="233"/>
                    </a:lnTo>
                    <a:lnTo>
                      <a:pt x="66" y="319"/>
                    </a:lnTo>
                    <a:lnTo>
                      <a:pt x="96" y="435"/>
                    </a:lnTo>
                    <a:lnTo>
                      <a:pt x="106" y="536"/>
                    </a:lnTo>
                    <a:lnTo>
                      <a:pt x="106" y="617"/>
                    </a:lnTo>
                    <a:lnTo>
                      <a:pt x="91" y="679"/>
                    </a:lnTo>
                    <a:lnTo>
                      <a:pt x="76" y="699"/>
                    </a:lnTo>
                    <a:lnTo>
                      <a:pt x="76" y="719"/>
                    </a:lnTo>
                    <a:lnTo>
                      <a:pt x="96" y="750"/>
                    </a:lnTo>
                    <a:lnTo>
                      <a:pt x="131" y="760"/>
                    </a:lnTo>
                    <a:lnTo>
                      <a:pt x="187" y="760"/>
                    </a:lnTo>
                    <a:lnTo>
                      <a:pt x="288" y="785"/>
                    </a:lnTo>
                    <a:lnTo>
                      <a:pt x="318" y="821"/>
                    </a:lnTo>
                    <a:lnTo>
                      <a:pt x="364" y="800"/>
                    </a:lnTo>
                    <a:lnTo>
                      <a:pt x="384" y="750"/>
                    </a:lnTo>
                    <a:lnTo>
                      <a:pt x="364" y="730"/>
                    </a:lnTo>
                    <a:lnTo>
                      <a:pt x="278" y="719"/>
                    </a:lnTo>
                    <a:lnTo>
                      <a:pt x="182" y="719"/>
                    </a:lnTo>
                    <a:lnTo>
                      <a:pt x="141" y="714"/>
                    </a:lnTo>
                    <a:lnTo>
                      <a:pt x="131" y="684"/>
                    </a:lnTo>
                    <a:lnTo>
                      <a:pt x="141" y="627"/>
                    </a:lnTo>
                    <a:lnTo>
                      <a:pt x="147" y="531"/>
                    </a:lnTo>
                    <a:lnTo>
                      <a:pt x="136" y="425"/>
                    </a:lnTo>
                    <a:lnTo>
                      <a:pt x="121" y="284"/>
                    </a:lnTo>
                    <a:lnTo>
                      <a:pt x="126" y="162"/>
                    </a:lnTo>
                    <a:lnTo>
                      <a:pt x="126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5645" name="Text Box 10"/>
            <p:cNvSpPr txBox="1">
              <a:spLocks noChangeArrowheads="1"/>
            </p:cNvSpPr>
            <p:nvPr/>
          </p:nvSpPr>
          <p:spPr bwMode="auto">
            <a:xfrm>
              <a:off x="800" y="3392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b="1">
                  <a:latin typeface="Arial Narrow" charset="0"/>
                </a:rPr>
                <a:t>Emisor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619500" y="4241800"/>
            <a:ext cx="2540000" cy="2092325"/>
            <a:chOff x="2280" y="2672"/>
            <a:chExt cx="1600" cy="1318"/>
          </a:xfrm>
        </p:grpSpPr>
        <p:grpSp>
          <p:nvGrpSpPr>
            <p:cNvPr id="25633" name="Group 12"/>
            <p:cNvGrpSpPr>
              <a:grpSpLocks/>
            </p:cNvGrpSpPr>
            <p:nvPr/>
          </p:nvGrpSpPr>
          <p:grpSpPr bwMode="auto">
            <a:xfrm flipH="1">
              <a:off x="2280" y="2672"/>
              <a:ext cx="768" cy="480"/>
              <a:chOff x="3264" y="1824"/>
              <a:chExt cx="768" cy="480"/>
            </a:xfrm>
          </p:grpSpPr>
          <p:sp>
            <p:nvSpPr>
              <p:cNvPr id="25636" name="Oval 13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768" cy="480"/>
              </a:xfrm>
              <a:prstGeom prst="ellipse">
                <a:avLst/>
              </a:prstGeom>
              <a:solidFill>
                <a:srgbClr val="FFE1AF"/>
              </a:solidFill>
              <a:ln w="3175">
                <a:solidFill>
                  <a:srgbClr val="00005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ES_tradnl" sz="4500"/>
                  <a:t>F</a:t>
                </a:r>
                <a:endParaRPr lang="es-ES_tradnl" sz="2400">
                  <a:latin typeface="Arial Black" charset="0"/>
                </a:endParaRPr>
              </a:p>
            </p:txBody>
          </p:sp>
          <p:sp>
            <p:nvSpPr>
              <p:cNvPr id="25637" name="Oval 14"/>
              <p:cNvSpPr>
                <a:spLocks noChangeArrowheads="1"/>
              </p:cNvSpPr>
              <p:nvPr/>
            </p:nvSpPr>
            <p:spPr bwMode="auto">
              <a:xfrm>
                <a:off x="3472" y="2096"/>
                <a:ext cx="96" cy="48"/>
              </a:xfrm>
              <a:prstGeom prst="ellipse">
                <a:avLst/>
              </a:prstGeom>
              <a:solidFill>
                <a:srgbClr val="FFE1AF"/>
              </a:solidFill>
              <a:ln w="3175">
                <a:solidFill>
                  <a:srgbClr val="FFE1A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5638" name="Oval 15"/>
              <p:cNvSpPr>
                <a:spLocks noChangeArrowheads="1"/>
              </p:cNvSpPr>
              <p:nvPr/>
            </p:nvSpPr>
            <p:spPr bwMode="auto">
              <a:xfrm>
                <a:off x="3592" y="2156"/>
                <a:ext cx="96" cy="48"/>
              </a:xfrm>
              <a:prstGeom prst="ellipse">
                <a:avLst/>
              </a:prstGeom>
              <a:solidFill>
                <a:srgbClr val="FFE1AF"/>
              </a:solidFill>
              <a:ln w="3175">
                <a:solidFill>
                  <a:srgbClr val="FFE1A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5639" name="Oval 16"/>
              <p:cNvSpPr>
                <a:spLocks noChangeArrowheads="1"/>
              </p:cNvSpPr>
              <p:nvPr/>
            </p:nvSpPr>
            <p:spPr bwMode="auto">
              <a:xfrm>
                <a:off x="3636" y="2058"/>
                <a:ext cx="60" cy="48"/>
              </a:xfrm>
              <a:prstGeom prst="ellipse">
                <a:avLst/>
              </a:prstGeom>
              <a:solidFill>
                <a:srgbClr val="FFE1AF"/>
              </a:solidFill>
              <a:ln w="3175">
                <a:solidFill>
                  <a:srgbClr val="FFE1A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5640" name="Oval 17"/>
              <p:cNvSpPr>
                <a:spLocks noChangeArrowheads="1"/>
              </p:cNvSpPr>
              <p:nvPr/>
            </p:nvSpPr>
            <p:spPr bwMode="auto">
              <a:xfrm>
                <a:off x="3722" y="2152"/>
                <a:ext cx="60" cy="48"/>
              </a:xfrm>
              <a:prstGeom prst="ellipse">
                <a:avLst/>
              </a:prstGeom>
              <a:solidFill>
                <a:srgbClr val="FFE1AF"/>
              </a:solidFill>
              <a:ln w="3175">
                <a:solidFill>
                  <a:srgbClr val="FFE1A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5641" name="Oval 18"/>
              <p:cNvSpPr>
                <a:spLocks noChangeArrowheads="1"/>
              </p:cNvSpPr>
              <p:nvPr/>
            </p:nvSpPr>
            <p:spPr bwMode="auto">
              <a:xfrm>
                <a:off x="3584" y="2002"/>
                <a:ext cx="60" cy="48"/>
              </a:xfrm>
              <a:prstGeom prst="ellipse">
                <a:avLst/>
              </a:prstGeom>
              <a:solidFill>
                <a:srgbClr val="FFE1AF"/>
              </a:solidFill>
              <a:ln w="3175">
                <a:solidFill>
                  <a:srgbClr val="FFE1A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5642" name="Oval 19"/>
              <p:cNvSpPr>
                <a:spLocks noChangeArrowheads="1"/>
              </p:cNvSpPr>
              <p:nvPr/>
            </p:nvSpPr>
            <p:spPr bwMode="auto">
              <a:xfrm>
                <a:off x="3668" y="1900"/>
                <a:ext cx="60" cy="48"/>
              </a:xfrm>
              <a:prstGeom prst="ellipse">
                <a:avLst/>
              </a:prstGeom>
              <a:solidFill>
                <a:srgbClr val="FFE1AF"/>
              </a:solidFill>
              <a:ln w="3175">
                <a:solidFill>
                  <a:srgbClr val="FFE1A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5643" name="Oval 20"/>
              <p:cNvSpPr>
                <a:spLocks noChangeArrowheads="1"/>
              </p:cNvSpPr>
              <p:nvPr/>
            </p:nvSpPr>
            <p:spPr bwMode="auto">
              <a:xfrm>
                <a:off x="3540" y="1920"/>
                <a:ext cx="60" cy="48"/>
              </a:xfrm>
              <a:prstGeom prst="ellipse">
                <a:avLst/>
              </a:prstGeom>
              <a:solidFill>
                <a:srgbClr val="FFE1AF"/>
              </a:solidFill>
              <a:ln w="3175">
                <a:solidFill>
                  <a:srgbClr val="FFE1A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25634" name="AutoShape 21"/>
            <p:cNvSpPr>
              <a:spLocks noChangeArrowheads="1"/>
            </p:cNvSpPr>
            <p:nvPr/>
          </p:nvSpPr>
          <p:spPr bwMode="auto">
            <a:xfrm flipH="1">
              <a:off x="2488" y="3151"/>
              <a:ext cx="1392" cy="465"/>
            </a:xfrm>
            <a:prstGeom prst="curvedDownArrow">
              <a:avLst>
                <a:gd name="adj1" fmla="val 25805"/>
                <a:gd name="adj2" fmla="val 85676"/>
                <a:gd name="adj3" fmla="val 33333"/>
              </a:avLst>
            </a:prstGeom>
            <a:solidFill>
              <a:schemeClr val="bg1"/>
            </a:solidFill>
            <a:ln w="38100">
              <a:solidFill>
                <a:srgbClr val="0000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5635" name="Text Box 22"/>
            <p:cNvSpPr txBox="1">
              <a:spLocks noChangeArrowheads="1"/>
            </p:cNvSpPr>
            <p:nvPr/>
          </p:nvSpPr>
          <p:spPr bwMode="auto">
            <a:xfrm flipH="1">
              <a:off x="2809" y="3280"/>
              <a:ext cx="993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_tradnl" b="1">
                  <a:latin typeface="Arial Narrow" charset="0"/>
                </a:rPr>
                <a:t>Filtro del ambiente</a:t>
              </a:r>
            </a:p>
            <a:p>
              <a:pPr algn="ctr"/>
              <a:r>
                <a:rPr lang="es-ES_tradnl" sz="2000" b="1">
                  <a:latin typeface="Arial Narrow" charset="0"/>
                </a:rPr>
                <a:t>“RUIDO”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 flipH="1">
            <a:off x="1270000" y="3654425"/>
            <a:ext cx="2146300" cy="2932113"/>
            <a:chOff x="4360" y="2302"/>
            <a:chExt cx="1352" cy="1847"/>
          </a:xfrm>
        </p:grpSpPr>
        <p:grpSp>
          <p:nvGrpSpPr>
            <p:cNvPr id="25626" name="Group 24"/>
            <p:cNvGrpSpPr>
              <a:grpSpLocks/>
            </p:cNvGrpSpPr>
            <p:nvPr/>
          </p:nvGrpSpPr>
          <p:grpSpPr bwMode="auto">
            <a:xfrm>
              <a:off x="4360" y="2302"/>
              <a:ext cx="702" cy="1847"/>
              <a:chOff x="4032" y="1454"/>
              <a:chExt cx="702" cy="1847"/>
            </a:xfrm>
          </p:grpSpPr>
          <p:sp>
            <p:nvSpPr>
              <p:cNvPr id="25628" name="Freeform 25"/>
              <p:cNvSpPr>
                <a:spLocks/>
              </p:cNvSpPr>
              <p:nvPr/>
            </p:nvSpPr>
            <p:spPr bwMode="auto">
              <a:xfrm flipH="1">
                <a:off x="4317" y="1454"/>
                <a:ext cx="385" cy="427"/>
              </a:xfrm>
              <a:custGeom>
                <a:avLst/>
                <a:gdLst>
                  <a:gd name="T0" fmla="*/ 13 w 457"/>
                  <a:gd name="T1" fmla="*/ 6 h 507"/>
                  <a:gd name="T2" fmla="*/ 11 w 457"/>
                  <a:gd name="T3" fmla="*/ 3 h 507"/>
                  <a:gd name="T4" fmla="*/ 8 w 457"/>
                  <a:gd name="T5" fmla="*/ 3 h 507"/>
                  <a:gd name="T6" fmla="*/ 5 w 457"/>
                  <a:gd name="T7" fmla="*/ 0 h 507"/>
                  <a:gd name="T8" fmla="*/ 3 w 457"/>
                  <a:gd name="T9" fmla="*/ 3 h 507"/>
                  <a:gd name="T10" fmla="*/ 3 w 457"/>
                  <a:gd name="T11" fmla="*/ 3 h 507"/>
                  <a:gd name="T12" fmla="*/ 0 w 457"/>
                  <a:gd name="T13" fmla="*/ 7 h 507"/>
                  <a:gd name="T14" fmla="*/ 3 w 457"/>
                  <a:gd name="T15" fmla="*/ 12 h 507"/>
                  <a:gd name="T16" fmla="*/ 3 w 457"/>
                  <a:gd name="T17" fmla="*/ 17 h 507"/>
                  <a:gd name="T18" fmla="*/ 3 w 457"/>
                  <a:gd name="T19" fmla="*/ 21 h 507"/>
                  <a:gd name="T20" fmla="*/ 6 w 457"/>
                  <a:gd name="T21" fmla="*/ 25 h 507"/>
                  <a:gd name="T22" fmla="*/ 8 w 457"/>
                  <a:gd name="T23" fmla="*/ 28 h 507"/>
                  <a:gd name="T24" fmla="*/ 11 w 457"/>
                  <a:gd name="T25" fmla="*/ 28 h 507"/>
                  <a:gd name="T26" fmla="*/ 14 w 457"/>
                  <a:gd name="T27" fmla="*/ 26 h 507"/>
                  <a:gd name="T28" fmla="*/ 17 w 457"/>
                  <a:gd name="T29" fmla="*/ 24 h 507"/>
                  <a:gd name="T30" fmla="*/ 17 w 457"/>
                  <a:gd name="T31" fmla="*/ 20 h 507"/>
                  <a:gd name="T32" fmla="*/ 17 w 457"/>
                  <a:gd name="T33" fmla="*/ 14 h 507"/>
                  <a:gd name="T34" fmla="*/ 24 w 457"/>
                  <a:gd name="T35" fmla="*/ 15 h 507"/>
                  <a:gd name="T36" fmla="*/ 24 w 457"/>
                  <a:gd name="T37" fmla="*/ 13 h 507"/>
                  <a:gd name="T38" fmla="*/ 16 w 457"/>
                  <a:gd name="T39" fmla="*/ 12 h 507"/>
                  <a:gd name="T40" fmla="*/ 14 w 457"/>
                  <a:gd name="T41" fmla="*/ 7 h 507"/>
                  <a:gd name="T42" fmla="*/ 13 w 457"/>
                  <a:gd name="T43" fmla="*/ 6 h 5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7"/>
                  <a:gd name="T67" fmla="*/ 0 h 507"/>
                  <a:gd name="T68" fmla="*/ 457 w 457"/>
                  <a:gd name="T69" fmla="*/ 507 h 50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7" h="507">
                    <a:moveTo>
                      <a:pt x="238" y="117"/>
                    </a:moveTo>
                    <a:lnTo>
                      <a:pt x="198" y="65"/>
                    </a:lnTo>
                    <a:lnTo>
                      <a:pt x="142" y="26"/>
                    </a:lnTo>
                    <a:lnTo>
                      <a:pt x="92" y="0"/>
                    </a:lnTo>
                    <a:lnTo>
                      <a:pt x="52" y="7"/>
                    </a:lnTo>
                    <a:lnTo>
                      <a:pt x="23" y="36"/>
                    </a:lnTo>
                    <a:lnTo>
                      <a:pt x="0" y="124"/>
                    </a:lnTo>
                    <a:lnTo>
                      <a:pt x="9" y="225"/>
                    </a:lnTo>
                    <a:lnTo>
                      <a:pt x="33" y="322"/>
                    </a:lnTo>
                    <a:lnTo>
                      <a:pt x="59" y="397"/>
                    </a:lnTo>
                    <a:lnTo>
                      <a:pt x="109" y="475"/>
                    </a:lnTo>
                    <a:lnTo>
                      <a:pt x="152" y="507"/>
                    </a:lnTo>
                    <a:lnTo>
                      <a:pt x="211" y="507"/>
                    </a:lnTo>
                    <a:lnTo>
                      <a:pt x="271" y="485"/>
                    </a:lnTo>
                    <a:lnTo>
                      <a:pt x="301" y="429"/>
                    </a:lnTo>
                    <a:lnTo>
                      <a:pt x="317" y="358"/>
                    </a:lnTo>
                    <a:lnTo>
                      <a:pt x="311" y="270"/>
                    </a:lnTo>
                    <a:lnTo>
                      <a:pt x="450" y="280"/>
                    </a:lnTo>
                    <a:lnTo>
                      <a:pt x="457" y="241"/>
                    </a:lnTo>
                    <a:lnTo>
                      <a:pt x="298" y="225"/>
                    </a:lnTo>
                    <a:lnTo>
                      <a:pt x="258" y="134"/>
                    </a:lnTo>
                    <a:lnTo>
                      <a:pt x="238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29" name="Freeform 26"/>
              <p:cNvSpPr>
                <a:spLocks/>
              </p:cNvSpPr>
              <p:nvPr/>
            </p:nvSpPr>
            <p:spPr bwMode="auto">
              <a:xfrm flipH="1">
                <a:off x="4366" y="1912"/>
                <a:ext cx="232" cy="643"/>
              </a:xfrm>
              <a:custGeom>
                <a:avLst/>
                <a:gdLst>
                  <a:gd name="T0" fmla="*/ 3 w 275"/>
                  <a:gd name="T1" fmla="*/ 3 h 763"/>
                  <a:gd name="T2" fmla="*/ 3 w 275"/>
                  <a:gd name="T3" fmla="*/ 3 h 763"/>
                  <a:gd name="T4" fmla="*/ 4 w 275"/>
                  <a:gd name="T5" fmla="*/ 0 h 763"/>
                  <a:gd name="T6" fmla="*/ 6 w 275"/>
                  <a:gd name="T7" fmla="*/ 0 h 763"/>
                  <a:gd name="T8" fmla="*/ 8 w 275"/>
                  <a:gd name="T9" fmla="*/ 3 h 763"/>
                  <a:gd name="T10" fmla="*/ 11 w 275"/>
                  <a:gd name="T11" fmla="*/ 5 h 763"/>
                  <a:gd name="T12" fmla="*/ 13 w 275"/>
                  <a:gd name="T13" fmla="*/ 9 h 763"/>
                  <a:gd name="T14" fmla="*/ 14 w 275"/>
                  <a:gd name="T15" fmla="*/ 14 h 763"/>
                  <a:gd name="T16" fmla="*/ 15 w 275"/>
                  <a:gd name="T17" fmla="*/ 20 h 763"/>
                  <a:gd name="T18" fmla="*/ 15 w 275"/>
                  <a:gd name="T19" fmla="*/ 26 h 763"/>
                  <a:gd name="T20" fmla="*/ 15 w 275"/>
                  <a:gd name="T21" fmla="*/ 35 h 763"/>
                  <a:gd name="T22" fmla="*/ 14 w 275"/>
                  <a:gd name="T23" fmla="*/ 40 h 763"/>
                  <a:gd name="T24" fmla="*/ 12 w 275"/>
                  <a:gd name="T25" fmla="*/ 41 h 763"/>
                  <a:gd name="T26" fmla="*/ 8 w 275"/>
                  <a:gd name="T27" fmla="*/ 41 h 763"/>
                  <a:gd name="T28" fmla="*/ 5 w 275"/>
                  <a:gd name="T29" fmla="*/ 41 h 763"/>
                  <a:gd name="T30" fmla="*/ 3 w 275"/>
                  <a:gd name="T31" fmla="*/ 40 h 763"/>
                  <a:gd name="T32" fmla="*/ 3 w 275"/>
                  <a:gd name="T33" fmla="*/ 35 h 763"/>
                  <a:gd name="T34" fmla="*/ 3 w 275"/>
                  <a:gd name="T35" fmla="*/ 32 h 763"/>
                  <a:gd name="T36" fmla="*/ 3 w 275"/>
                  <a:gd name="T37" fmla="*/ 24 h 763"/>
                  <a:gd name="T38" fmla="*/ 0 w 275"/>
                  <a:gd name="T39" fmla="*/ 17 h 763"/>
                  <a:gd name="T40" fmla="*/ 0 w 275"/>
                  <a:gd name="T41" fmla="*/ 8 h 763"/>
                  <a:gd name="T42" fmla="*/ 3 w 275"/>
                  <a:gd name="T43" fmla="*/ 5 h 763"/>
                  <a:gd name="T44" fmla="*/ 3 w 275"/>
                  <a:gd name="T45" fmla="*/ 3 h 7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5"/>
                  <a:gd name="T70" fmla="*/ 0 h 763"/>
                  <a:gd name="T71" fmla="*/ 275 w 275"/>
                  <a:gd name="T72" fmla="*/ 763 h 7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5" h="763">
                    <a:moveTo>
                      <a:pt x="17" y="59"/>
                    </a:moveTo>
                    <a:lnTo>
                      <a:pt x="27" y="20"/>
                    </a:lnTo>
                    <a:lnTo>
                      <a:pt x="70" y="0"/>
                    </a:lnTo>
                    <a:lnTo>
                      <a:pt x="109" y="0"/>
                    </a:lnTo>
                    <a:lnTo>
                      <a:pt x="159" y="29"/>
                    </a:lnTo>
                    <a:lnTo>
                      <a:pt x="206" y="98"/>
                    </a:lnTo>
                    <a:lnTo>
                      <a:pt x="239" y="169"/>
                    </a:lnTo>
                    <a:lnTo>
                      <a:pt x="255" y="266"/>
                    </a:lnTo>
                    <a:lnTo>
                      <a:pt x="269" y="380"/>
                    </a:lnTo>
                    <a:lnTo>
                      <a:pt x="275" y="490"/>
                    </a:lnTo>
                    <a:lnTo>
                      <a:pt x="275" y="633"/>
                    </a:lnTo>
                    <a:lnTo>
                      <a:pt x="255" y="721"/>
                    </a:lnTo>
                    <a:lnTo>
                      <a:pt x="219" y="753"/>
                    </a:lnTo>
                    <a:lnTo>
                      <a:pt x="156" y="763"/>
                    </a:lnTo>
                    <a:lnTo>
                      <a:pt x="90" y="760"/>
                    </a:lnTo>
                    <a:lnTo>
                      <a:pt x="56" y="721"/>
                    </a:lnTo>
                    <a:lnTo>
                      <a:pt x="37" y="653"/>
                    </a:lnTo>
                    <a:lnTo>
                      <a:pt x="20" y="585"/>
                    </a:lnTo>
                    <a:lnTo>
                      <a:pt x="7" y="461"/>
                    </a:lnTo>
                    <a:lnTo>
                      <a:pt x="0" y="322"/>
                    </a:lnTo>
                    <a:lnTo>
                      <a:pt x="0" y="159"/>
                    </a:lnTo>
                    <a:lnTo>
                      <a:pt x="17" y="88"/>
                    </a:lnTo>
                    <a:lnTo>
                      <a:pt x="17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30" name="Freeform 27"/>
              <p:cNvSpPr>
                <a:spLocks/>
              </p:cNvSpPr>
              <p:nvPr/>
            </p:nvSpPr>
            <p:spPr bwMode="auto">
              <a:xfrm flipH="1">
                <a:off x="4137" y="1930"/>
                <a:ext cx="354" cy="494"/>
              </a:xfrm>
              <a:custGeom>
                <a:avLst/>
                <a:gdLst>
                  <a:gd name="T0" fmla="*/ 3 w 420"/>
                  <a:gd name="T1" fmla="*/ 0 h 586"/>
                  <a:gd name="T2" fmla="*/ 6 w 420"/>
                  <a:gd name="T3" fmla="*/ 3 h 586"/>
                  <a:gd name="T4" fmla="*/ 11 w 420"/>
                  <a:gd name="T5" fmla="*/ 3 h 586"/>
                  <a:gd name="T6" fmla="*/ 16 w 420"/>
                  <a:gd name="T7" fmla="*/ 4 h 586"/>
                  <a:gd name="T8" fmla="*/ 20 w 420"/>
                  <a:gd name="T9" fmla="*/ 7 h 586"/>
                  <a:gd name="T10" fmla="*/ 21 w 420"/>
                  <a:gd name="T11" fmla="*/ 9 h 586"/>
                  <a:gd name="T12" fmla="*/ 24 w 420"/>
                  <a:gd name="T13" fmla="*/ 11 h 586"/>
                  <a:gd name="T14" fmla="*/ 21 w 420"/>
                  <a:gd name="T15" fmla="*/ 17 h 586"/>
                  <a:gd name="T16" fmla="*/ 17 w 420"/>
                  <a:gd name="T17" fmla="*/ 20 h 586"/>
                  <a:gd name="T18" fmla="*/ 13 w 420"/>
                  <a:gd name="T19" fmla="*/ 21 h 586"/>
                  <a:gd name="T20" fmla="*/ 11 w 420"/>
                  <a:gd name="T21" fmla="*/ 24 h 586"/>
                  <a:gd name="T22" fmla="*/ 7 w 420"/>
                  <a:gd name="T23" fmla="*/ 24 h 586"/>
                  <a:gd name="T24" fmla="*/ 7 w 420"/>
                  <a:gd name="T25" fmla="*/ 25 h 586"/>
                  <a:gd name="T26" fmla="*/ 10 w 420"/>
                  <a:gd name="T27" fmla="*/ 27 h 586"/>
                  <a:gd name="T28" fmla="*/ 14 w 420"/>
                  <a:gd name="T29" fmla="*/ 29 h 586"/>
                  <a:gd name="T30" fmla="*/ 18 w 420"/>
                  <a:gd name="T31" fmla="*/ 30 h 586"/>
                  <a:gd name="T32" fmla="*/ 17 w 420"/>
                  <a:gd name="T33" fmla="*/ 32 h 586"/>
                  <a:gd name="T34" fmla="*/ 15 w 420"/>
                  <a:gd name="T35" fmla="*/ 32 h 586"/>
                  <a:gd name="T36" fmla="*/ 13 w 420"/>
                  <a:gd name="T37" fmla="*/ 30 h 586"/>
                  <a:gd name="T38" fmla="*/ 9 w 420"/>
                  <a:gd name="T39" fmla="*/ 29 h 586"/>
                  <a:gd name="T40" fmla="*/ 6 w 420"/>
                  <a:gd name="T41" fmla="*/ 28 h 586"/>
                  <a:gd name="T42" fmla="*/ 6 w 420"/>
                  <a:gd name="T43" fmla="*/ 25 h 586"/>
                  <a:gd name="T44" fmla="*/ 7 w 420"/>
                  <a:gd name="T45" fmla="*/ 23 h 586"/>
                  <a:gd name="T46" fmla="*/ 8 w 420"/>
                  <a:gd name="T47" fmla="*/ 21 h 586"/>
                  <a:gd name="T48" fmla="*/ 14 w 420"/>
                  <a:gd name="T49" fmla="*/ 20 h 586"/>
                  <a:gd name="T50" fmla="*/ 17 w 420"/>
                  <a:gd name="T51" fmla="*/ 16 h 586"/>
                  <a:gd name="T52" fmla="*/ 20 w 420"/>
                  <a:gd name="T53" fmla="*/ 12 h 586"/>
                  <a:gd name="T54" fmla="*/ 19 w 420"/>
                  <a:gd name="T55" fmla="*/ 11 h 586"/>
                  <a:gd name="T56" fmla="*/ 17 w 420"/>
                  <a:gd name="T57" fmla="*/ 8 h 586"/>
                  <a:gd name="T58" fmla="*/ 13 w 420"/>
                  <a:gd name="T59" fmla="*/ 6 h 586"/>
                  <a:gd name="T60" fmla="*/ 8 w 420"/>
                  <a:gd name="T61" fmla="*/ 4 h 586"/>
                  <a:gd name="T62" fmla="*/ 4 w 420"/>
                  <a:gd name="T63" fmla="*/ 4 h 586"/>
                  <a:gd name="T64" fmla="*/ 3 w 420"/>
                  <a:gd name="T65" fmla="*/ 4 h 586"/>
                  <a:gd name="T66" fmla="*/ 0 w 420"/>
                  <a:gd name="T67" fmla="*/ 3 h 586"/>
                  <a:gd name="T68" fmla="*/ 3 w 420"/>
                  <a:gd name="T69" fmla="*/ 0 h 5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20"/>
                  <a:gd name="T106" fmla="*/ 0 h 586"/>
                  <a:gd name="T107" fmla="*/ 420 w 420"/>
                  <a:gd name="T108" fmla="*/ 586 h 5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20" h="586">
                    <a:moveTo>
                      <a:pt x="23" y="0"/>
                    </a:moveTo>
                    <a:lnTo>
                      <a:pt x="109" y="10"/>
                    </a:lnTo>
                    <a:lnTo>
                      <a:pt x="198" y="26"/>
                    </a:lnTo>
                    <a:lnTo>
                      <a:pt x="291" y="78"/>
                    </a:lnTo>
                    <a:lnTo>
                      <a:pt x="357" y="117"/>
                    </a:lnTo>
                    <a:lnTo>
                      <a:pt x="400" y="173"/>
                    </a:lnTo>
                    <a:lnTo>
                      <a:pt x="420" y="205"/>
                    </a:lnTo>
                    <a:lnTo>
                      <a:pt x="380" y="300"/>
                    </a:lnTo>
                    <a:lnTo>
                      <a:pt x="317" y="358"/>
                    </a:lnTo>
                    <a:lnTo>
                      <a:pt x="241" y="400"/>
                    </a:lnTo>
                    <a:lnTo>
                      <a:pt x="201" y="426"/>
                    </a:lnTo>
                    <a:lnTo>
                      <a:pt x="132" y="439"/>
                    </a:lnTo>
                    <a:lnTo>
                      <a:pt x="129" y="465"/>
                    </a:lnTo>
                    <a:lnTo>
                      <a:pt x="182" y="488"/>
                    </a:lnTo>
                    <a:lnTo>
                      <a:pt x="258" y="508"/>
                    </a:lnTo>
                    <a:lnTo>
                      <a:pt x="330" y="547"/>
                    </a:lnTo>
                    <a:lnTo>
                      <a:pt x="301" y="576"/>
                    </a:lnTo>
                    <a:lnTo>
                      <a:pt x="271" y="586"/>
                    </a:lnTo>
                    <a:lnTo>
                      <a:pt x="228" y="543"/>
                    </a:lnTo>
                    <a:lnTo>
                      <a:pt x="162" y="517"/>
                    </a:lnTo>
                    <a:lnTo>
                      <a:pt x="109" y="498"/>
                    </a:lnTo>
                    <a:lnTo>
                      <a:pt x="109" y="459"/>
                    </a:lnTo>
                    <a:lnTo>
                      <a:pt x="119" y="417"/>
                    </a:lnTo>
                    <a:lnTo>
                      <a:pt x="152" y="400"/>
                    </a:lnTo>
                    <a:lnTo>
                      <a:pt x="258" y="358"/>
                    </a:lnTo>
                    <a:lnTo>
                      <a:pt x="317" y="293"/>
                    </a:lnTo>
                    <a:lnTo>
                      <a:pt x="360" y="225"/>
                    </a:lnTo>
                    <a:lnTo>
                      <a:pt x="350" y="192"/>
                    </a:lnTo>
                    <a:lnTo>
                      <a:pt x="317" y="153"/>
                    </a:lnTo>
                    <a:lnTo>
                      <a:pt x="238" y="98"/>
                    </a:lnTo>
                    <a:lnTo>
                      <a:pt x="142" y="78"/>
                    </a:lnTo>
                    <a:lnTo>
                      <a:pt x="79" y="75"/>
                    </a:lnTo>
                    <a:lnTo>
                      <a:pt x="23" y="75"/>
                    </a:lnTo>
                    <a:lnTo>
                      <a:pt x="0" y="3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31" name="Freeform 28"/>
              <p:cNvSpPr>
                <a:spLocks/>
              </p:cNvSpPr>
              <p:nvPr/>
            </p:nvSpPr>
            <p:spPr bwMode="auto">
              <a:xfrm flipH="1">
                <a:off x="4032" y="2489"/>
                <a:ext cx="431" cy="799"/>
              </a:xfrm>
              <a:custGeom>
                <a:avLst/>
                <a:gdLst>
                  <a:gd name="T0" fmla="*/ 3 w 511"/>
                  <a:gd name="T1" fmla="*/ 0 h 947"/>
                  <a:gd name="T2" fmla="*/ 3 w 511"/>
                  <a:gd name="T3" fmla="*/ 0 h 947"/>
                  <a:gd name="T4" fmla="*/ 0 w 511"/>
                  <a:gd name="T5" fmla="*/ 3 h 947"/>
                  <a:gd name="T6" fmla="*/ 3 w 511"/>
                  <a:gd name="T7" fmla="*/ 6 h 947"/>
                  <a:gd name="T8" fmla="*/ 8 w 511"/>
                  <a:gd name="T9" fmla="*/ 11 h 947"/>
                  <a:gd name="T10" fmla="*/ 13 w 511"/>
                  <a:gd name="T11" fmla="*/ 18 h 947"/>
                  <a:gd name="T12" fmla="*/ 16 w 511"/>
                  <a:gd name="T13" fmla="*/ 24 h 947"/>
                  <a:gd name="T14" fmla="*/ 17 w 511"/>
                  <a:gd name="T15" fmla="*/ 29 h 947"/>
                  <a:gd name="T16" fmla="*/ 17 w 511"/>
                  <a:gd name="T17" fmla="*/ 33 h 947"/>
                  <a:gd name="T18" fmla="*/ 15 w 511"/>
                  <a:gd name="T19" fmla="*/ 40 h 947"/>
                  <a:gd name="T20" fmla="*/ 13 w 511"/>
                  <a:gd name="T21" fmla="*/ 46 h 947"/>
                  <a:gd name="T22" fmla="*/ 11 w 511"/>
                  <a:gd name="T23" fmla="*/ 50 h 947"/>
                  <a:gd name="T24" fmla="*/ 11 w 511"/>
                  <a:gd name="T25" fmla="*/ 52 h 947"/>
                  <a:gd name="T26" fmla="*/ 13 w 511"/>
                  <a:gd name="T27" fmla="*/ 52 h 947"/>
                  <a:gd name="T28" fmla="*/ 15 w 511"/>
                  <a:gd name="T29" fmla="*/ 51 h 947"/>
                  <a:gd name="T30" fmla="*/ 16 w 511"/>
                  <a:gd name="T31" fmla="*/ 51 h 947"/>
                  <a:gd name="T32" fmla="*/ 21 w 511"/>
                  <a:gd name="T33" fmla="*/ 52 h 947"/>
                  <a:gd name="T34" fmla="*/ 25 w 511"/>
                  <a:gd name="T35" fmla="*/ 53 h 947"/>
                  <a:gd name="T36" fmla="*/ 27 w 511"/>
                  <a:gd name="T37" fmla="*/ 52 h 947"/>
                  <a:gd name="T38" fmla="*/ 29 w 511"/>
                  <a:gd name="T39" fmla="*/ 50 h 947"/>
                  <a:gd name="T40" fmla="*/ 27 w 511"/>
                  <a:gd name="T41" fmla="*/ 48 h 947"/>
                  <a:gd name="T42" fmla="*/ 21 w 511"/>
                  <a:gd name="T43" fmla="*/ 48 h 947"/>
                  <a:gd name="T44" fmla="*/ 17 w 511"/>
                  <a:gd name="T45" fmla="*/ 48 h 947"/>
                  <a:gd name="T46" fmla="*/ 14 w 511"/>
                  <a:gd name="T47" fmla="*/ 50 h 947"/>
                  <a:gd name="T48" fmla="*/ 15 w 511"/>
                  <a:gd name="T49" fmla="*/ 47 h 947"/>
                  <a:gd name="T50" fmla="*/ 17 w 511"/>
                  <a:gd name="T51" fmla="*/ 43 h 947"/>
                  <a:gd name="T52" fmla="*/ 19 w 511"/>
                  <a:gd name="T53" fmla="*/ 37 h 947"/>
                  <a:gd name="T54" fmla="*/ 20 w 511"/>
                  <a:gd name="T55" fmla="*/ 32 h 947"/>
                  <a:gd name="T56" fmla="*/ 19 w 511"/>
                  <a:gd name="T57" fmla="*/ 26 h 947"/>
                  <a:gd name="T58" fmla="*/ 18 w 511"/>
                  <a:gd name="T59" fmla="*/ 20 h 947"/>
                  <a:gd name="T60" fmla="*/ 14 w 511"/>
                  <a:gd name="T61" fmla="*/ 13 h 947"/>
                  <a:gd name="T62" fmla="*/ 9 w 511"/>
                  <a:gd name="T63" fmla="*/ 6 h 947"/>
                  <a:gd name="T64" fmla="*/ 6 w 511"/>
                  <a:gd name="T65" fmla="*/ 3 h 947"/>
                  <a:gd name="T66" fmla="*/ 3 w 511"/>
                  <a:gd name="T67" fmla="*/ 0 h 9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1"/>
                  <a:gd name="T103" fmla="*/ 0 h 947"/>
                  <a:gd name="T104" fmla="*/ 511 w 511"/>
                  <a:gd name="T105" fmla="*/ 947 h 9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1" h="947">
                    <a:moveTo>
                      <a:pt x="59" y="0"/>
                    </a:moveTo>
                    <a:lnTo>
                      <a:pt x="13" y="0"/>
                    </a:lnTo>
                    <a:lnTo>
                      <a:pt x="0" y="68"/>
                    </a:lnTo>
                    <a:lnTo>
                      <a:pt x="33" y="108"/>
                    </a:lnTo>
                    <a:lnTo>
                      <a:pt x="139" y="202"/>
                    </a:lnTo>
                    <a:lnTo>
                      <a:pt x="232" y="322"/>
                    </a:lnTo>
                    <a:lnTo>
                      <a:pt x="292" y="446"/>
                    </a:lnTo>
                    <a:lnTo>
                      <a:pt x="301" y="527"/>
                    </a:lnTo>
                    <a:lnTo>
                      <a:pt x="298" y="586"/>
                    </a:lnTo>
                    <a:lnTo>
                      <a:pt x="272" y="719"/>
                    </a:lnTo>
                    <a:lnTo>
                      <a:pt x="238" y="827"/>
                    </a:lnTo>
                    <a:lnTo>
                      <a:pt x="209" y="889"/>
                    </a:lnTo>
                    <a:lnTo>
                      <a:pt x="202" y="928"/>
                    </a:lnTo>
                    <a:lnTo>
                      <a:pt x="232" y="928"/>
                    </a:lnTo>
                    <a:lnTo>
                      <a:pt x="278" y="915"/>
                    </a:lnTo>
                    <a:lnTo>
                      <a:pt x="292" y="918"/>
                    </a:lnTo>
                    <a:lnTo>
                      <a:pt x="388" y="924"/>
                    </a:lnTo>
                    <a:lnTo>
                      <a:pt x="461" y="947"/>
                    </a:lnTo>
                    <a:lnTo>
                      <a:pt x="487" y="934"/>
                    </a:lnTo>
                    <a:lnTo>
                      <a:pt x="511" y="885"/>
                    </a:lnTo>
                    <a:lnTo>
                      <a:pt x="487" y="859"/>
                    </a:lnTo>
                    <a:lnTo>
                      <a:pt x="378" y="856"/>
                    </a:lnTo>
                    <a:lnTo>
                      <a:pt x="301" y="866"/>
                    </a:lnTo>
                    <a:lnTo>
                      <a:pt x="262" y="885"/>
                    </a:lnTo>
                    <a:lnTo>
                      <a:pt x="268" y="840"/>
                    </a:lnTo>
                    <a:lnTo>
                      <a:pt x="308" y="771"/>
                    </a:lnTo>
                    <a:lnTo>
                      <a:pt x="341" y="664"/>
                    </a:lnTo>
                    <a:lnTo>
                      <a:pt x="368" y="573"/>
                    </a:lnTo>
                    <a:lnTo>
                      <a:pt x="348" y="469"/>
                    </a:lnTo>
                    <a:lnTo>
                      <a:pt x="318" y="358"/>
                    </a:lnTo>
                    <a:lnTo>
                      <a:pt x="258" y="231"/>
                    </a:lnTo>
                    <a:lnTo>
                      <a:pt x="172" y="114"/>
                    </a:lnTo>
                    <a:lnTo>
                      <a:pt x="99" y="2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32" name="Freeform 29"/>
              <p:cNvSpPr>
                <a:spLocks/>
              </p:cNvSpPr>
              <p:nvPr/>
            </p:nvSpPr>
            <p:spPr bwMode="auto">
              <a:xfrm flipH="1">
                <a:off x="4443" y="2488"/>
                <a:ext cx="291" cy="813"/>
              </a:xfrm>
              <a:custGeom>
                <a:avLst/>
                <a:gdLst>
                  <a:gd name="T0" fmla="*/ 14 w 344"/>
                  <a:gd name="T1" fmla="*/ 0 h 965"/>
                  <a:gd name="T2" fmla="*/ 12 w 344"/>
                  <a:gd name="T3" fmla="*/ 5 h 965"/>
                  <a:gd name="T4" fmla="*/ 10 w 344"/>
                  <a:gd name="T5" fmla="*/ 12 h 965"/>
                  <a:gd name="T6" fmla="*/ 8 w 344"/>
                  <a:gd name="T7" fmla="*/ 20 h 965"/>
                  <a:gd name="T8" fmla="*/ 6 w 344"/>
                  <a:gd name="T9" fmla="*/ 29 h 965"/>
                  <a:gd name="T10" fmla="*/ 6 w 344"/>
                  <a:gd name="T11" fmla="*/ 31 h 965"/>
                  <a:gd name="T12" fmla="*/ 8 w 344"/>
                  <a:gd name="T13" fmla="*/ 36 h 965"/>
                  <a:gd name="T14" fmla="*/ 10 w 344"/>
                  <a:gd name="T15" fmla="*/ 40 h 965"/>
                  <a:gd name="T16" fmla="*/ 13 w 344"/>
                  <a:gd name="T17" fmla="*/ 43 h 965"/>
                  <a:gd name="T18" fmla="*/ 15 w 344"/>
                  <a:gd name="T19" fmla="*/ 45 h 965"/>
                  <a:gd name="T20" fmla="*/ 14 w 344"/>
                  <a:gd name="T21" fmla="*/ 47 h 965"/>
                  <a:gd name="T22" fmla="*/ 9 w 344"/>
                  <a:gd name="T23" fmla="*/ 47 h 965"/>
                  <a:gd name="T24" fmla="*/ 3 w 344"/>
                  <a:gd name="T25" fmla="*/ 48 h 965"/>
                  <a:gd name="T26" fmla="*/ 0 w 344"/>
                  <a:gd name="T27" fmla="*/ 50 h 965"/>
                  <a:gd name="T28" fmla="*/ 3 w 344"/>
                  <a:gd name="T29" fmla="*/ 51 h 965"/>
                  <a:gd name="T30" fmla="*/ 6 w 344"/>
                  <a:gd name="T31" fmla="*/ 52 h 965"/>
                  <a:gd name="T32" fmla="*/ 11 w 344"/>
                  <a:gd name="T33" fmla="*/ 51 h 965"/>
                  <a:gd name="T34" fmla="*/ 14 w 344"/>
                  <a:gd name="T35" fmla="*/ 49 h 965"/>
                  <a:gd name="T36" fmla="*/ 18 w 344"/>
                  <a:gd name="T37" fmla="*/ 48 h 965"/>
                  <a:gd name="T38" fmla="*/ 21 w 344"/>
                  <a:gd name="T39" fmla="*/ 47 h 965"/>
                  <a:gd name="T40" fmla="*/ 19 w 344"/>
                  <a:gd name="T41" fmla="*/ 46 h 965"/>
                  <a:gd name="T42" fmla="*/ 15 w 344"/>
                  <a:gd name="T43" fmla="*/ 41 h 965"/>
                  <a:gd name="T44" fmla="*/ 12 w 344"/>
                  <a:gd name="T45" fmla="*/ 36 h 965"/>
                  <a:gd name="T46" fmla="*/ 9 w 344"/>
                  <a:gd name="T47" fmla="*/ 34 h 965"/>
                  <a:gd name="T48" fmla="*/ 9 w 344"/>
                  <a:gd name="T49" fmla="*/ 30 h 965"/>
                  <a:gd name="T50" fmla="*/ 10 w 344"/>
                  <a:gd name="T51" fmla="*/ 24 h 965"/>
                  <a:gd name="T52" fmla="*/ 13 w 344"/>
                  <a:gd name="T53" fmla="*/ 20 h 965"/>
                  <a:gd name="T54" fmla="*/ 15 w 344"/>
                  <a:gd name="T55" fmla="*/ 10 h 965"/>
                  <a:gd name="T56" fmla="*/ 18 w 344"/>
                  <a:gd name="T57" fmla="*/ 5 h 965"/>
                  <a:gd name="T58" fmla="*/ 18 w 344"/>
                  <a:gd name="T59" fmla="*/ 3 h 965"/>
                  <a:gd name="T60" fmla="*/ 15 w 344"/>
                  <a:gd name="T61" fmla="*/ 0 h 965"/>
                  <a:gd name="T62" fmla="*/ 14 w 344"/>
                  <a:gd name="T63" fmla="*/ 0 h 96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4"/>
                  <a:gd name="T97" fmla="*/ 0 h 965"/>
                  <a:gd name="T98" fmla="*/ 344 w 344"/>
                  <a:gd name="T99" fmla="*/ 965 h 96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4" h="965">
                    <a:moveTo>
                      <a:pt x="238" y="0"/>
                    </a:moveTo>
                    <a:lnTo>
                      <a:pt x="195" y="91"/>
                    </a:lnTo>
                    <a:lnTo>
                      <a:pt x="165" y="224"/>
                    </a:lnTo>
                    <a:lnTo>
                      <a:pt x="129" y="371"/>
                    </a:lnTo>
                    <a:lnTo>
                      <a:pt x="96" y="520"/>
                    </a:lnTo>
                    <a:lnTo>
                      <a:pt x="96" y="575"/>
                    </a:lnTo>
                    <a:lnTo>
                      <a:pt x="129" y="673"/>
                    </a:lnTo>
                    <a:lnTo>
                      <a:pt x="175" y="725"/>
                    </a:lnTo>
                    <a:lnTo>
                      <a:pt x="218" y="790"/>
                    </a:lnTo>
                    <a:lnTo>
                      <a:pt x="248" y="838"/>
                    </a:lnTo>
                    <a:lnTo>
                      <a:pt x="235" y="861"/>
                    </a:lnTo>
                    <a:lnTo>
                      <a:pt x="159" y="871"/>
                    </a:lnTo>
                    <a:lnTo>
                      <a:pt x="36" y="890"/>
                    </a:lnTo>
                    <a:lnTo>
                      <a:pt x="0" y="920"/>
                    </a:lnTo>
                    <a:lnTo>
                      <a:pt x="30" y="946"/>
                    </a:lnTo>
                    <a:lnTo>
                      <a:pt x="99" y="965"/>
                    </a:lnTo>
                    <a:lnTo>
                      <a:pt x="179" y="926"/>
                    </a:lnTo>
                    <a:lnTo>
                      <a:pt x="238" y="900"/>
                    </a:lnTo>
                    <a:lnTo>
                      <a:pt x="314" y="890"/>
                    </a:lnTo>
                    <a:lnTo>
                      <a:pt x="344" y="881"/>
                    </a:lnTo>
                    <a:lnTo>
                      <a:pt x="334" y="848"/>
                    </a:lnTo>
                    <a:lnTo>
                      <a:pt x="248" y="764"/>
                    </a:lnTo>
                    <a:lnTo>
                      <a:pt x="198" y="676"/>
                    </a:lnTo>
                    <a:lnTo>
                      <a:pt x="155" y="617"/>
                    </a:lnTo>
                    <a:lnTo>
                      <a:pt x="149" y="559"/>
                    </a:lnTo>
                    <a:lnTo>
                      <a:pt x="169" y="462"/>
                    </a:lnTo>
                    <a:lnTo>
                      <a:pt x="215" y="361"/>
                    </a:lnTo>
                    <a:lnTo>
                      <a:pt x="265" y="189"/>
                    </a:lnTo>
                    <a:lnTo>
                      <a:pt x="308" y="88"/>
                    </a:lnTo>
                    <a:lnTo>
                      <a:pt x="304" y="29"/>
                    </a:lnTo>
                    <a:lnTo>
                      <a:pt x="265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5627" name="Text Box 30"/>
            <p:cNvSpPr txBox="1">
              <a:spLocks noChangeArrowheads="1"/>
            </p:cNvSpPr>
            <p:nvPr/>
          </p:nvSpPr>
          <p:spPr bwMode="auto">
            <a:xfrm>
              <a:off x="4896" y="3120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b="1">
                  <a:latin typeface="Arial Narrow" charset="0"/>
                </a:rPr>
                <a:t>Receptor</a:t>
              </a:r>
            </a:p>
          </p:txBody>
        </p:sp>
      </p:grp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2505075" y="782638"/>
            <a:ext cx="5934075" cy="6318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FBF3E1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 algn="ctr">
              <a:defRPr/>
            </a:pPr>
            <a:r>
              <a:rPr lang="es-ES_tradnl" sz="2600" b="1">
                <a:cs typeface="+mn-cs"/>
              </a:rPr>
              <a:t>¿</a:t>
            </a:r>
            <a:r>
              <a:rPr lang="es-ES_tradnl" sz="2000">
                <a:cs typeface="+mn-cs"/>
              </a:rPr>
              <a:t>COMO PODEMOS SABER SI FUIMOS EFECTIVOS?</a:t>
            </a:r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5341938" y="1181100"/>
            <a:ext cx="3249612" cy="3830638"/>
            <a:chOff x="3365" y="744"/>
            <a:chExt cx="2047" cy="2413"/>
          </a:xfrm>
        </p:grpSpPr>
        <p:grpSp>
          <p:nvGrpSpPr>
            <p:cNvPr id="25614" name="Group 33"/>
            <p:cNvGrpSpPr>
              <a:grpSpLocks/>
            </p:cNvGrpSpPr>
            <p:nvPr/>
          </p:nvGrpSpPr>
          <p:grpSpPr bwMode="auto">
            <a:xfrm flipH="1">
              <a:off x="3528" y="2512"/>
              <a:ext cx="1472" cy="645"/>
              <a:chOff x="1456" y="2064"/>
              <a:chExt cx="1472" cy="645"/>
            </a:xfrm>
          </p:grpSpPr>
          <p:grpSp>
            <p:nvGrpSpPr>
              <p:cNvPr id="25619" name="Group 34"/>
              <p:cNvGrpSpPr>
                <a:grpSpLocks/>
              </p:cNvGrpSpPr>
              <p:nvPr/>
            </p:nvGrpSpPr>
            <p:grpSpPr bwMode="auto">
              <a:xfrm rot="877860">
                <a:off x="1608" y="2064"/>
                <a:ext cx="72" cy="192"/>
                <a:chOff x="3113" y="2314"/>
                <a:chExt cx="206" cy="446"/>
              </a:xfrm>
            </p:grpSpPr>
            <p:sp>
              <p:nvSpPr>
                <p:cNvPr id="25622" name="Freeform 35"/>
                <p:cNvSpPr>
                  <a:spLocks/>
                </p:cNvSpPr>
                <p:nvPr/>
              </p:nvSpPr>
              <p:spPr bwMode="auto">
                <a:xfrm rot="5400000">
                  <a:off x="3084" y="2343"/>
                  <a:ext cx="109" cy="51"/>
                </a:xfrm>
                <a:custGeom>
                  <a:avLst/>
                  <a:gdLst>
                    <a:gd name="T0" fmla="*/ 109 w 109"/>
                    <a:gd name="T1" fmla="*/ 51 h 51"/>
                    <a:gd name="T2" fmla="*/ 18 w 109"/>
                    <a:gd name="T3" fmla="*/ 35 h 51"/>
                    <a:gd name="T4" fmla="*/ 0 w 109"/>
                    <a:gd name="T5" fmla="*/ 17 h 51"/>
                    <a:gd name="T6" fmla="*/ 7 w 109"/>
                    <a:gd name="T7" fmla="*/ 2 h 51"/>
                    <a:gd name="T8" fmla="*/ 28 w 109"/>
                    <a:gd name="T9" fmla="*/ 0 h 51"/>
                    <a:gd name="T10" fmla="*/ 109 w 109"/>
                    <a:gd name="T11" fmla="*/ 51 h 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9"/>
                    <a:gd name="T19" fmla="*/ 0 h 51"/>
                    <a:gd name="T20" fmla="*/ 109 w 109"/>
                    <a:gd name="T21" fmla="*/ 51 h 5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9" h="51">
                      <a:moveTo>
                        <a:pt x="109" y="51"/>
                      </a:moveTo>
                      <a:lnTo>
                        <a:pt x="18" y="35"/>
                      </a:lnTo>
                      <a:lnTo>
                        <a:pt x="0" y="17"/>
                      </a:lnTo>
                      <a:lnTo>
                        <a:pt x="7" y="2"/>
                      </a:lnTo>
                      <a:lnTo>
                        <a:pt x="28" y="0"/>
                      </a:lnTo>
                      <a:lnTo>
                        <a:pt x="109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623" name="Freeform 36"/>
                <p:cNvSpPr>
                  <a:spLocks/>
                </p:cNvSpPr>
                <p:nvPr/>
              </p:nvSpPr>
              <p:spPr bwMode="auto">
                <a:xfrm rot="5400000">
                  <a:off x="3232" y="2405"/>
                  <a:ext cx="48" cy="84"/>
                </a:xfrm>
                <a:custGeom>
                  <a:avLst/>
                  <a:gdLst>
                    <a:gd name="T0" fmla="*/ 48 w 48"/>
                    <a:gd name="T1" fmla="*/ 84 h 84"/>
                    <a:gd name="T2" fmla="*/ 0 w 48"/>
                    <a:gd name="T3" fmla="*/ 31 h 84"/>
                    <a:gd name="T4" fmla="*/ 5 w 48"/>
                    <a:gd name="T5" fmla="*/ 8 h 84"/>
                    <a:gd name="T6" fmla="*/ 28 w 48"/>
                    <a:gd name="T7" fmla="*/ 0 h 84"/>
                    <a:gd name="T8" fmla="*/ 41 w 48"/>
                    <a:gd name="T9" fmla="*/ 16 h 84"/>
                    <a:gd name="T10" fmla="*/ 48 w 48"/>
                    <a:gd name="T11" fmla="*/ 84 h 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84"/>
                    <a:gd name="T20" fmla="*/ 48 w 48"/>
                    <a:gd name="T21" fmla="*/ 84 h 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84">
                      <a:moveTo>
                        <a:pt x="48" y="84"/>
                      </a:moveTo>
                      <a:lnTo>
                        <a:pt x="0" y="31"/>
                      </a:lnTo>
                      <a:lnTo>
                        <a:pt x="5" y="8"/>
                      </a:lnTo>
                      <a:lnTo>
                        <a:pt x="28" y="0"/>
                      </a:lnTo>
                      <a:lnTo>
                        <a:pt x="41" y="16"/>
                      </a:lnTo>
                      <a:lnTo>
                        <a:pt x="48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624" name="Freeform 37"/>
                <p:cNvSpPr>
                  <a:spLocks/>
                </p:cNvSpPr>
                <p:nvPr/>
              </p:nvSpPr>
              <p:spPr bwMode="auto">
                <a:xfrm rot="5400000">
                  <a:off x="3248" y="2547"/>
                  <a:ext cx="42" cy="101"/>
                </a:xfrm>
                <a:custGeom>
                  <a:avLst/>
                  <a:gdLst>
                    <a:gd name="T0" fmla="*/ 6 w 42"/>
                    <a:gd name="T1" fmla="*/ 101 h 101"/>
                    <a:gd name="T2" fmla="*/ 0 w 42"/>
                    <a:gd name="T3" fmla="*/ 26 h 101"/>
                    <a:gd name="T4" fmla="*/ 22 w 42"/>
                    <a:gd name="T5" fmla="*/ 0 h 101"/>
                    <a:gd name="T6" fmla="*/ 42 w 42"/>
                    <a:gd name="T7" fmla="*/ 11 h 101"/>
                    <a:gd name="T8" fmla="*/ 39 w 42"/>
                    <a:gd name="T9" fmla="*/ 31 h 101"/>
                    <a:gd name="T10" fmla="*/ 6 w 42"/>
                    <a:gd name="T11" fmla="*/ 101 h 1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2"/>
                    <a:gd name="T19" fmla="*/ 0 h 101"/>
                    <a:gd name="T20" fmla="*/ 42 w 42"/>
                    <a:gd name="T21" fmla="*/ 101 h 1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2" h="101">
                      <a:moveTo>
                        <a:pt x="6" y="101"/>
                      </a:moveTo>
                      <a:lnTo>
                        <a:pt x="0" y="26"/>
                      </a:lnTo>
                      <a:lnTo>
                        <a:pt x="22" y="0"/>
                      </a:lnTo>
                      <a:lnTo>
                        <a:pt x="42" y="11"/>
                      </a:lnTo>
                      <a:lnTo>
                        <a:pt x="39" y="31"/>
                      </a:lnTo>
                      <a:lnTo>
                        <a:pt x="6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625" name="Freeform 38"/>
                <p:cNvSpPr>
                  <a:spLocks/>
                </p:cNvSpPr>
                <p:nvPr/>
              </p:nvSpPr>
              <p:spPr bwMode="auto">
                <a:xfrm rot="5400000">
                  <a:off x="3161" y="2679"/>
                  <a:ext cx="98" cy="63"/>
                </a:xfrm>
                <a:custGeom>
                  <a:avLst/>
                  <a:gdLst>
                    <a:gd name="T0" fmla="*/ 0 w 98"/>
                    <a:gd name="T1" fmla="*/ 63 h 63"/>
                    <a:gd name="T2" fmla="*/ 73 w 98"/>
                    <a:gd name="T3" fmla="*/ 0 h 63"/>
                    <a:gd name="T4" fmla="*/ 98 w 98"/>
                    <a:gd name="T5" fmla="*/ 12 h 63"/>
                    <a:gd name="T6" fmla="*/ 96 w 98"/>
                    <a:gd name="T7" fmla="*/ 33 h 63"/>
                    <a:gd name="T8" fmla="*/ 83 w 98"/>
                    <a:gd name="T9" fmla="*/ 43 h 63"/>
                    <a:gd name="T10" fmla="*/ 0 w 98"/>
                    <a:gd name="T11" fmla="*/ 63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8"/>
                    <a:gd name="T19" fmla="*/ 0 h 63"/>
                    <a:gd name="T20" fmla="*/ 98 w 98"/>
                    <a:gd name="T21" fmla="*/ 63 h 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8" h="63">
                      <a:moveTo>
                        <a:pt x="0" y="63"/>
                      </a:moveTo>
                      <a:lnTo>
                        <a:pt x="73" y="0"/>
                      </a:lnTo>
                      <a:lnTo>
                        <a:pt x="98" y="12"/>
                      </a:lnTo>
                      <a:lnTo>
                        <a:pt x="96" y="33"/>
                      </a:lnTo>
                      <a:lnTo>
                        <a:pt x="83" y="43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25620" name="Oval 39"/>
              <p:cNvSpPr>
                <a:spLocks noChangeArrowheads="1"/>
              </p:cNvSpPr>
              <p:nvPr/>
            </p:nvSpPr>
            <p:spPr bwMode="auto">
              <a:xfrm>
                <a:off x="1456" y="2119"/>
                <a:ext cx="66" cy="97"/>
              </a:xfrm>
              <a:prstGeom prst="ellipse">
                <a:avLst/>
              </a:prstGeom>
              <a:solidFill>
                <a:srgbClr val="FFE1AF"/>
              </a:solidFill>
              <a:ln w="38100">
                <a:solidFill>
                  <a:srgbClr val="FFE1A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5621" name="AutoShape 40"/>
              <p:cNvSpPr>
                <a:spLocks noChangeArrowheads="1"/>
              </p:cNvSpPr>
              <p:nvPr/>
            </p:nvSpPr>
            <p:spPr bwMode="auto">
              <a:xfrm flipV="1">
                <a:off x="2152" y="2232"/>
                <a:ext cx="776" cy="477"/>
              </a:xfrm>
              <a:prstGeom prst="wedgeEllipseCallout">
                <a:avLst>
                  <a:gd name="adj1" fmla="val -114565"/>
                  <a:gd name="adj2" fmla="val 55449"/>
                </a:avLst>
              </a:prstGeom>
              <a:solidFill>
                <a:srgbClr val="FFE1AF"/>
              </a:solidFill>
              <a:ln w="3175">
                <a:solidFill>
                  <a:srgbClr val="00005A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s-ES_tradnl" sz="4500"/>
                  <a:t>F</a:t>
                </a:r>
                <a:endParaRPr lang="es-ES_tradnl" sz="2400">
                  <a:latin typeface="Arial Black" charset="0"/>
                </a:endParaRPr>
              </a:p>
            </p:txBody>
          </p:sp>
        </p:grpSp>
        <p:sp>
          <p:nvSpPr>
            <p:cNvPr id="25615" name="AutoShape 41"/>
            <p:cNvSpPr>
              <a:spLocks noChangeArrowheads="1"/>
            </p:cNvSpPr>
            <p:nvPr/>
          </p:nvSpPr>
          <p:spPr bwMode="auto">
            <a:xfrm flipH="1">
              <a:off x="4280" y="744"/>
              <a:ext cx="1132" cy="856"/>
            </a:xfrm>
            <a:prstGeom prst="cloudCallout">
              <a:avLst>
                <a:gd name="adj1" fmla="val -18287"/>
                <a:gd name="adj2" fmla="val 120444"/>
              </a:avLst>
            </a:prstGeom>
            <a:solidFill>
              <a:srgbClr val="FFE1AF"/>
            </a:solidFill>
            <a:ln w="3175">
              <a:solidFill>
                <a:srgbClr val="00005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6000">
                  <a:latin typeface="Bookman Old Style" charset="0"/>
                </a:rPr>
                <a:t>F</a:t>
              </a:r>
            </a:p>
          </p:txBody>
        </p:sp>
        <p:grpSp>
          <p:nvGrpSpPr>
            <p:cNvPr id="25616" name="Group 42"/>
            <p:cNvGrpSpPr>
              <a:grpSpLocks/>
            </p:cNvGrpSpPr>
            <p:nvPr/>
          </p:nvGrpSpPr>
          <p:grpSpPr bwMode="auto">
            <a:xfrm>
              <a:off x="3365" y="1552"/>
              <a:ext cx="1088" cy="1057"/>
              <a:chOff x="3365" y="1552"/>
              <a:chExt cx="1088" cy="1057"/>
            </a:xfrm>
          </p:grpSpPr>
          <p:sp>
            <p:nvSpPr>
              <p:cNvPr id="25617" name="AutoShape 43"/>
              <p:cNvSpPr>
                <a:spLocks noChangeArrowheads="1"/>
              </p:cNvSpPr>
              <p:nvPr/>
            </p:nvSpPr>
            <p:spPr bwMode="auto">
              <a:xfrm rot="-4208278" flipH="1" flipV="1">
                <a:off x="3748" y="1904"/>
                <a:ext cx="1057" cy="353"/>
              </a:xfrm>
              <a:prstGeom prst="curvedDownArrow">
                <a:avLst>
                  <a:gd name="adj1" fmla="val 25812"/>
                  <a:gd name="adj2" fmla="val 85699"/>
                  <a:gd name="adj3" fmla="val 33333"/>
                </a:avLst>
              </a:prstGeom>
              <a:solidFill>
                <a:schemeClr val="bg1"/>
              </a:solidFill>
              <a:ln w="38100">
                <a:solidFill>
                  <a:srgbClr val="00005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5618" name="Text Box 44"/>
              <p:cNvSpPr txBox="1">
                <a:spLocks noChangeArrowheads="1"/>
              </p:cNvSpPr>
              <p:nvPr/>
            </p:nvSpPr>
            <p:spPr bwMode="auto">
              <a:xfrm>
                <a:off x="3365" y="1651"/>
                <a:ext cx="1080" cy="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s-ES_tradnl" b="1">
                    <a:latin typeface="Arial Narrow" charset="0"/>
                  </a:rPr>
                  <a:t>Filtro personal del Emisor</a:t>
                </a:r>
              </a:p>
            </p:txBody>
          </p:sp>
        </p:grp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1978025" y="1117600"/>
            <a:ext cx="2747963" cy="3390900"/>
            <a:chOff x="1246" y="704"/>
            <a:chExt cx="1731" cy="2136"/>
          </a:xfrm>
        </p:grpSpPr>
        <p:sp>
          <p:nvSpPr>
            <p:cNvPr id="25608" name="AutoShape 46"/>
            <p:cNvSpPr>
              <a:spLocks noChangeArrowheads="1"/>
            </p:cNvSpPr>
            <p:nvPr/>
          </p:nvSpPr>
          <p:spPr bwMode="auto">
            <a:xfrm flipH="1">
              <a:off x="1336" y="704"/>
              <a:ext cx="1132" cy="856"/>
            </a:xfrm>
            <a:prstGeom prst="cloudCallout">
              <a:avLst>
                <a:gd name="adj1" fmla="val 24116"/>
                <a:gd name="adj2" fmla="val 126986"/>
              </a:avLst>
            </a:prstGeom>
            <a:solidFill>
              <a:srgbClr val="FFE1AF"/>
            </a:solidFill>
            <a:ln w="3175">
              <a:solidFill>
                <a:srgbClr val="00005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6000">
                  <a:latin typeface="Lucida Sans" charset="0"/>
                </a:rPr>
                <a:t>F</a:t>
              </a:r>
              <a:endParaRPr lang="es-ES_tradnl" sz="2400">
                <a:latin typeface="Tahoma" charset="0"/>
              </a:endParaRPr>
            </a:p>
          </p:txBody>
        </p:sp>
        <p:grpSp>
          <p:nvGrpSpPr>
            <p:cNvPr id="25609" name="Group 47"/>
            <p:cNvGrpSpPr>
              <a:grpSpLocks/>
            </p:cNvGrpSpPr>
            <p:nvPr/>
          </p:nvGrpSpPr>
          <p:grpSpPr bwMode="auto">
            <a:xfrm>
              <a:off x="1871" y="1646"/>
              <a:ext cx="1106" cy="1057"/>
              <a:chOff x="1871" y="1646"/>
              <a:chExt cx="1106" cy="1057"/>
            </a:xfrm>
          </p:grpSpPr>
          <p:sp>
            <p:nvSpPr>
              <p:cNvPr id="25612" name="AutoShape 48"/>
              <p:cNvSpPr>
                <a:spLocks noChangeArrowheads="1"/>
              </p:cNvSpPr>
              <p:nvPr/>
            </p:nvSpPr>
            <p:spPr bwMode="auto">
              <a:xfrm rot="4217342" flipH="1" flipV="1">
                <a:off x="1519" y="1998"/>
                <a:ext cx="1057" cy="353"/>
              </a:xfrm>
              <a:prstGeom prst="curvedDownArrow">
                <a:avLst>
                  <a:gd name="adj1" fmla="val 25812"/>
                  <a:gd name="adj2" fmla="val 85699"/>
                  <a:gd name="adj3" fmla="val 33333"/>
                </a:avLst>
              </a:prstGeom>
              <a:solidFill>
                <a:schemeClr val="bg1"/>
              </a:solidFill>
              <a:ln w="38100">
                <a:solidFill>
                  <a:srgbClr val="00005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5613" name="Text Box 49"/>
              <p:cNvSpPr txBox="1">
                <a:spLocks noChangeArrowheads="1"/>
              </p:cNvSpPr>
              <p:nvPr/>
            </p:nvSpPr>
            <p:spPr bwMode="auto">
              <a:xfrm>
                <a:off x="1922" y="1829"/>
                <a:ext cx="1055" cy="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s-ES_tradnl" b="1">
                    <a:latin typeface="Arial Narrow" charset="0"/>
                  </a:rPr>
                  <a:t>Filtro personal del Receptor</a:t>
                </a:r>
              </a:p>
            </p:txBody>
          </p:sp>
        </p:grpSp>
        <p:sp>
          <p:nvSpPr>
            <p:cNvPr id="25610" name="Freeform 50"/>
            <p:cNvSpPr>
              <a:spLocks/>
            </p:cNvSpPr>
            <p:nvPr/>
          </p:nvSpPr>
          <p:spPr bwMode="auto">
            <a:xfrm flipH="1">
              <a:off x="1246" y="1933"/>
              <a:ext cx="364" cy="907"/>
            </a:xfrm>
            <a:custGeom>
              <a:avLst/>
              <a:gdLst>
                <a:gd name="T0" fmla="*/ 101 w 364"/>
                <a:gd name="T1" fmla="*/ 765 h 907"/>
                <a:gd name="T2" fmla="*/ 35 w 364"/>
                <a:gd name="T3" fmla="*/ 816 h 907"/>
                <a:gd name="T4" fmla="*/ 15 w 364"/>
                <a:gd name="T5" fmla="*/ 832 h 907"/>
                <a:gd name="T6" fmla="*/ 0 w 364"/>
                <a:gd name="T7" fmla="*/ 867 h 907"/>
                <a:gd name="T8" fmla="*/ 20 w 364"/>
                <a:gd name="T9" fmla="*/ 902 h 907"/>
                <a:gd name="T10" fmla="*/ 40 w 364"/>
                <a:gd name="T11" fmla="*/ 907 h 907"/>
                <a:gd name="T12" fmla="*/ 101 w 364"/>
                <a:gd name="T13" fmla="*/ 887 h 907"/>
                <a:gd name="T14" fmla="*/ 192 w 364"/>
                <a:gd name="T15" fmla="*/ 816 h 907"/>
                <a:gd name="T16" fmla="*/ 273 w 364"/>
                <a:gd name="T17" fmla="*/ 730 h 907"/>
                <a:gd name="T18" fmla="*/ 359 w 364"/>
                <a:gd name="T19" fmla="*/ 633 h 907"/>
                <a:gd name="T20" fmla="*/ 364 w 364"/>
                <a:gd name="T21" fmla="*/ 593 h 907"/>
                <a:gd name="T22" fmla="*/ 364 w 364"/>
                <a:gd name="T23" fmla="*/ 482 h 907"/>
                <a:gd name="T24" fmla="*/ 339 w 364"/>
                <a:gd name="T25" fmla="*/ 310 h 907"/>
                <a:gd name="T26" fmla="*/ 354 w 364"/>
                <a:gd name="T27" fmla="*/ 209 h 907"/>
                <a:gd name="T28" fmla="*/ 364 w 364"/>
                <a:gd name="T29" fmla="*/ 168 h 907"/>
                <a:gd name="T30" fmla="*/ 349 w 364"/>
                <a:gd name="T31" fmla="*/ 147 h 907"/>
                <a:gd name="T32" fmla="*/ 313 w 364"/>
                <a:gd name="T33" fmla="*/ 127 h 907"/>
                <a:gd name="T34" fmla="*/ 288 w 364"/>
                <a:gd name="T35" fmla="*/ 112 h 907"/>
                <a:gd name="T36" fmla="*/ 303 w 364"/>
                <a:gd name="T37" fmla="*/ 21 h 907"/>
                <a:gd name="T38" fmla="*/ 293 w 364"/>
                <a:gd name="T39" fmla="*/ 0 h 907"/>
                <a:gd name="T40" fmla="*/ 273 w 364"/>
                <a:gd name="T41" fmla="*/ 6 h 907"/>
                <a:gd name="T42" fmla="*/ 263 w 364"/>
                <a:gd name="T43" fmla="*/ 122 h 907"/>
                <a:gd name="T44" fmla="*/ 253 w 364"/>
                <a:gd name="T45" fmla="*/ 152 h 907"/>
                <a:gd name="T46" fmla="*/ 248 w 364"/>
                <a:gd name="T47" fmla="*/ 173 h 907"/>
                <a:gd name="T48" fmla="*/ 207 w 364"/>
                <a:gd name="T49" fmla="*/ 157 h 907"/>
                <a:gd name="T50" fmla="*/ 177 w 364"/>
                <a:gd name="T51" fmla="*/ 157 h 907"/>
                <a:gd name="T52" fmla="*/ 177 w 364"/>
                <a:gd name="T53" fmla="*/ 178 h 907"/>
                <a:gd name="T54" fmla="*/ 197 w 364"/>
                <a:gd name="T55" fmla="*/ 194 h 907"/>
                <a:gd name="T56" fmla="*/ 233 w 364"/>
                <a:gd name="T57" fmla="*/ 194 h 907"/>
                <a:gd name="T58" fmla="*/ 258 w 364"/>
                <a:gd name="T59" fmla="*/ 214 h 907"/>
                <a:gd name="T60" fmla="*/ 278 w 364"/>
                <a:gd name="T61" fmla="*/ 249 h 907"/>
                <a:gd name="T62" fmla="*/ 298 w 364"/>
                <a:gd name="T63" fmla="*/ 305 h 907"/>
                <a:gd name="T64" fmla="*/ 313 w 364"/>
                <a:gd name="T65" fmla="*/ 416 h 907"/>
                <a:gd name="T66" fmla="*/ 313 w 364"/>
                <a:gd name="T67" fmla="*/ 517 h 907"/>
                <a:gd name="T68" fmla="*/ 303 w 364"/>
                <a:gd name="T69" fmla="*/ 598 h 907"/>
                <a:gd name="T70" fmla="*/ 283 w 364"/>
                <a:gd name="T71" fmla="*/ 633 h 907"/>
                <a:gd name="T72" fmla="*/ 212 w 364"/>
                <a:gd name="T73" fmla="*/ 684 h 907"/>
                <a:gd name="T74" fmla="*/ 136 w 364"/>
                <a:gd name="T75" fmla="*/ 730 h 907"/>
                <a:gd name="T76" fmla="*/ 101 w 364"/>
                <a:gd name="T77" fmla="*/ 765 h 9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4"/>
                <a:gd name="T118" fmla="*/ 0 h 907"/>
                <a:gd name="T119" fmla="*/ 364 w 364"/>
                <a:gd name="T120" fmla="*/ 907 h 9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4" h="907">
                  <a:moveTo>
                    <a:pt x="101" y="765"/>
                  </a:moveTo>
                  <a:lnTo>
                    <a:pt x="35" y="816"/>
                  </a:lnTo>
                  <a:lnTo>
                    <a:pt x="15" y="832"/>
                  </a:lnTo>
                  <a:lnTo>
                    <a:pt x="0" y="867"/>
                  </a:lnTo>
                  <a:lnTo>
                    <a:pt x="20" y="902"/>
                  </a:lnTo>
                  <a:lnTo>
                    <a:pt x="40" y="907"/>
                  </a:lnTo>
                  <a:lnTo>
                    <a:pt x="101" y="887"/>
                  </a:lnTo>
                  <a:lnTo>
                    <a:pt x="192" y="816"/>
                  </a:lnTo>
                  <a:lnTo>
                    <a:pt x="273" y="730"/>
                  </a:lnTo>
                  <a:lnTo>
                    <a:pt x="359" y="633"/>
                  </a:lnTo>
                  <a:lnTo>
                    <a:pt x="364" y="593"/>
                  </a:lnTo>
                  <a:lnTo>
                    <a:pt x="364" y="482"/>
                  </a:lnTo>
                  <a:lnTo>
                    <a:pt x="339" y="310"/>
                  </a:lnTo>
                  <a:lnTo>
                    <a:pt x="354" y="209"/>
                  </a:lnTo>
                  <a:lnTo>
                    <a:pt x="364" y="168"/>
                  </a:lnTo>
                  <a:lnTo>
                    <a:pt x="349" y="147"/>
                  </a:lnTo>
                  <a:lnTo>
                    <a:pt x="313" y="127"/>
                  </a:lnTo>
                  <a:lnTo>
                    <a:pt x="288" y="112"/>
                  </a:lnTo>
                  <a:lnTo>
                    <a:pt x="303" y="21"/>
                  </a:lnTo>
                  <a:lnTo>
                    <a:pt x="293" y="0"/>
                  </a:lnTo>
                  <a:lnTo>
                    <a:pt x="273" y="6"/>
                  </a:lnTo>
                  <a:lnTo>
                    <a:pt x="263" y="122"/>
                  </a:lnTo>
                  <a:lnTo>
                    <a:pt x="253" y="152"/>
                  </a:lnTo>
                  <a:lnTo>
                    <a:pt x="248" y="173"/>
                  </a:lnTo>
                  <a:lnTo>
                    <a:pt x="207" y="157"/>
                  </a:lnTo>
                  <a:lnTo>
                    <a:pt x="177" y="157"/>
                  </a:lnTo>
                  <a:lnTo>
                    <a:pt x="177" y="178"/>
                  </a:lnTo>
                  <a:lnTo>
                    <a:pt x="197" y="194"/>
                  </a:lnTo>
                  <a:lnTo>
                    <a:pt x="233" y="194"/>
                  </a:lnTo>
                  <a:lnTo>
                    <a:pt x="258" y="214"/>
                  </a:lnTo>
                  <a:lnTo>
                    <a:pt x="278" y="249"/>
                  </a:lnTo>
                  <a:lnTo>
                    <a:pt x="298" y="305"/>
                  </a:lnTo>
                  <a:lnTo>
                    <a:pt x="313" y="416"/>
                  </a:lnTo>
                  <a:lnTo>
                    <a:pt x="313" y="517"/>
                  </a:lnTo>
                  <a:lnTo>
                    <a:pt x="303" y="598"/>
                  </a:lnTo>
                  <a:lnTo>
                    <a:pt x="283" y="633"/>
                  </a:lnTo>
                  <a:lnTo>
                    <a:pt x="212" y="684"/>
                  </a:lnTo>
                  <a:lnTo>
                    <a:pt x="136" y="730"/>
                  </a:lnTo>
                  <a:lnTo>
                    <a:pt x="101" y="7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611" name="Text Box 51"/>
            <p:cNvSpPr txBox="1">
              <a:spLocks noChangeArrowheads="1"/>
            </p:cNvSpPr>
            <p:nvPr/>
          </p:nvSpPr>
          <p:spPr bwMode="auto">
            <a:xfrm flipH="1">
              <a:off x="1337" y="1434"/>
              <a:ext cx="22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sz="4000" b="1">
                  <a:latin typeface="Times New Roman" charset="0"/>
                </a:rPr>
                <a:t>!</a:t>
              </a:r>
            </a:p>
          </p:txBody>
        </p:sp>
      </p:grpSp>
      <p:sp>
        <p:nvSpPr>
          <p:cNvPr id="25607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comunicar: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Comunicación no verbal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Arial" charset="0"/>
              </a:rPr>
              <a:t>Evitar</a:t>
            </a:r>
          </a:p>
          <a:p>
            <a:pPr lvl="1"/>
            <a:r>
              <a:rPr lang="en-US">
                <a:latin typeface="Arial" charset="0"/>
                <a:cs typeface="ＭＳ Ｐゴシック" charset="0"/>
              </a:rPr>
              <a:t>Dar la espalda.</a:t>
            </a:r>
          </a:p>
          <a:p>
            <a:pPr lvl="1"/>
            <a:r>
              <a:rPr lang="en-US">
                <a:latin typeface="Arial" charset="0"/>
                <a:cs typeface="ＭＳ Ｐゴシック" charset="0"/>
              </a:rPr>
              <a:t>Manos en los bolsillos.</a:t>
            </a:r>
          </a:p>
          <a:p>
            <a:pPr lvl="1"/>
            <a:r>
              <a:rPr lang="en-US">
                <a:latin typeface="Arial" charset="0"/>
                <a:cs typeface="ＭＳ Ｐゴシック" charset="0"/>
              </a:rPr>
              <a:t>Posturas nerviosas.</a:t>
            </a:r>
          </a:p>
          <a:p>
            <a:pPr lvl="1"/>
            <a:r>
              <a:rPr lang="en-US">
                <a:latin typeface="Arial" charset="0"/>
                <a:cs typeface="ＭＳ Ｐゴシック" charset="0"/>
              </a:rPr>
              <a:t>Gestos nerviosos.</a:t>
            </a:r>
          </a:p>
          <a:p>
            <a:pPr lvl="1"/>
            <a:r>
              <a:rPr lang="en-US">
                <a:latin typeface="Arial" charset="0"/>
                <a:cs typeface="ＭＳ Ｐゴシック" charset="0"/>
              </a:rPr>
              <a:t>Perder el contacto visual.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Manejo de Voz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>
                <a:latin typeface="Arial" charset="0"/>
              </a:rPr>
              <a:t>Volumen.</a:t>
            </a:r>
          </a:p>
          <a:p>
            <a:r>
              <a:rPr lang="en-US" sz="3600">
                <a:latin typeface="Arial" charset="0"/>
              </a:rPr>
              <a:t>Velocidad.</a:t>
            </a:r>
          </a:p>
          <a:p>
            <a:r>
              <a:rPr lang="en-US" sz="3600">
                <a:latin typeface="Arial" charset="0"/>
              </a:rPr>
              <a:t>Entonación.</a:t>
            </a:r>
          </a:p>
          <a:p>
            <a:r>
              <a:rPr lang="en-US" sz="3600">
                <a:latin typeface="Arial" charset="0"/>
              </a:rPr>
              <a:t>Pronunciación.</a:t>
            </a:r>
            <a:endParaRPr lang="en-US" sz="4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143000" y="76200"/>
            <a:ext cx="7772400" cy="7620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FBF3E1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 algn="ctr">
              <a:defRPr/>
            </a:pPr>
            <a:endParaRPr lang="en-US" sz="3000" b="1">
              <a:ea typeface="+mn-ea"/>
              <a:cs typeface="+mn-cs"/>
            </a:endParaRPr>
          </a:p>
        </p:txBody>
      </p:sp>
      <p:grpSp>
        <p:nvGrpSpPr>
          <p:cNvPr id="26626" name="Group 3"/>
          <p:cNvGrpSpPr>
            <a:grpSpLocks/>
          </p:cNvGrpSpPr>
          <p:nvPr/>
        </p:nvGrpSpPr>
        <p:grpSpPr bwMode="auto">
          <a:xfrm flipH="1">
            <a:off x="1270000" y="3654425"/>
            <a:ext cx="2146300" cy="2932113"/>
            <a:chOff x="4360" y="2302"/>
            <a:chExt cx="1352" cy="1847"/>
          </a:xfrm>
        </p:grpSpPr>
        <p:grpSp>
          <p:nvGrpSpPr>
            <p:cNvPr id="26643" name="Group 4"/>
            <p:cNvGrpSpPr>
              <a:grpSpLocks/>
            </p:cNvGrpSpPr>
            <p:nvPr/>
          </p:nvGrpSpPr>
          <p:grpSpPr bwMode="auto">
            <a:xfrm>
              <a:off x="4360" y="2302"/>
              <a:ext cx="702" cy="1847"/>
              <a:chOff x="4032" y="1454"/>
              <a:chExt cx="702" cy="1847"/>
            </a:xfrm>
          </p:grpSpPr>
          <p:sp>
            <p:nvSpPr>
              <p:cNvPr id="26645" name="Freeform 5"/>
              <p:cNvSpPr>
                <a:spLocks/>
              </p:cNvSpPr>
              <p:nvPr/>
            </p:nvSpPr>
            <p:spPr bwMode="auto">
              <a:xfrm flipH="1">
                <a:off x="4317" y="1454"/>
                <a:ext cx="385" cy="427"/>
              </a:xfrm>
              <a:custGeom>
                <a:avLst/>
                <a:gdLst>
                  <a:gd name="T0" fmla="*/ 13 w 457"/>
                  <a:gd name="T1" fmla="*/ 6 h 507"/>
                  <a:gd name="T2" fmla="*/ 11 w 457"/>
                  <a:gd name="T3" fmla="*/ 3 h 507"/>
                  <a:gd name="T4" fmla="*/ 8 w 457"/>
                  <a:gd name="T5" fmla="*/ 3 h 507"/>
                  <a:gd name="T6" fmla="*/ 5 w 457"/>
                  <a:gd name="T7" fmla="*/ 0 h 507"/>
                  <a:gd name="T8" fmla="*/ 3 w 457"/>
                  <a:gd name="T9" fmla="*/ 3 h 507"/>
                  <a:gd name="T10" fmla="*/ 3 w 457"/>
                  <a:gd name="T11" fmla="*/ 3 h 507"/>
                  <a:gd name="T12" fmla="*/ 0 w 457"/>
                  <a:gd name="T13" fmla="*/ 7 h 507"/>
                  <a:gd name="T14" fmla="*/ 3 w 457"/>
                  <a:gd name="T15" fmla="*/ 12 h 507"/>
                  <a:gd name="T16" fmla="*/ 3 w 457"/>
                  <a:gd name="T17" fmla="*/ 17 h 507"/>
                  <a:gd name="T18" fmla="*/ 3 w 457"/>
                  <a:gd name="T19" fmla="*/ 21 h 507"/>
                  <a:gd name="T20" fmla="*/ 6 w 457"/>
                  <a:gd name="T21" fmla="*/ 25 h 507"/>
                  <a:gd name="T22" fmla="*/ 8 w 457"/>
                  <a:gd name="T23" fmla="*/ 28 h 507"/>
                  <a:gd name="T24" fmla="*/ 11 w 457"/>
                  <a:gd name="T25" fmla="*/ 28 h 507"/>
                  <a:gd name="T26" fmla="*/ 14 w 457"/>
                  <a:gd name="T27" fmla="*/ 26 h 507"/>
                  <a:gd name="T28" fmla="*/ 17 w 457"/>
                  <a:gd name="T29" fmla="*/ 24 h 507"/>
                  <a:gd name="T30" fmla="*/ 17 w 457"/>
                  <a:gd name="T31" fmla="*/ 20 h 507"/>
                  <a:gd name="T32" fmla="*/ 17 w 457"/>
                  <a:gd name="T33" fmla="*/ 14 h 507"/>
                  <a:gd name="T34" fmla="*/ 24 w 457"/>
                  <a:gd name="T35" fmla="*/ 15 h 507"/>
                  <a:gd name="T36" fmla="*/ 24 w 457"/>
                  <a:gd name="T37" fmla="*/ 13 h 507"/>
                  <a:gd name="T38" fmla="*/ 16 w 457"/>
                  <a:gd name="T39" fmla="*/ 12 h 507"/>
                  <a:gd name="T40" fmla="*/ 14 w 457"/>
                  <a:gd name="T41" fmla="*/ 7 h 507"/>
                  <a:gd name="T42" fmla="*/ 13 w 457"/>
                  <a:gd name="T43" fmla="*/ 6 h 5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7"/>
                  <a:gd name="T67" fmla="*/ 0 h 507"/>
                  <a:gd name="T68" fmla="*/ 457 w 457"/>
                  <a:gd name="T69" fmla="*/ 507 h 50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7" h="507">
                    <a:moveTo>
                      <a:pt x="238" y="117"/>
                    </a:moveTo>
                    <a:lnTo>
                      <a:pt x="198" y="65"/>
                    </a:lnTo>
                    <a:lnTo>
                      <a:pt x="142" y="26"/>
                    </a:lnTo>
                    <a:lnTo>
                      <a:pt x="92" y="0"/>
                    </a:lnTo>
                    <a:lnTo>
                      <a:pt x="52" y="7"/>
                    </a:lnTo>
                    <a:lnTo>
                      <a:pt x="23" y="36"/>
                    </a:lnTo>
                    <a:lnTo>
                      <a:pt x="0" y="124"/>
                    </a:lnTo>
                    <a:lnTo>
                      <a:pt x="9" y="225"/>
                    </a:lnTo>
                    <a:lnTo>
                      <a:pt x="33" y="322"/>
                    </a:lnTo>
                    <a:lnTo>
                      <a:pt x="59" y="397"/>
                    </a:lnTo>
                    <a:lnTo>
                      <a:pt x="109" y="475"/>
                    </a:lnTo>
                    <a:lnTo>
                      <a:pt x="152" y="507"/>
                    </a:lnTo>
                    <a:lnTo>
                      <a:pt x="211" y="507"/>
                    </a:lnTo>
                    <a:lnTo>
                      <a:pt x="271" y="485"/>
                    </a:lnTo>
                    <a:lnTo>
                      <a:pt x="301" y="429"/>
                    </a:lnTo>
                    <a:lnTo>
                      <a:pt x="317" y="358"/>
                    </a:lnTo>
                    <a:lnTo>
                      <a:pt x="311" y="270"/>
                    </a:lnTo>
                    <a:lnTo>
                      <a:pt x="450" y="280"/>
                    </a:lnTo>
                    <a:lnTo>
                      <a:pt x="457" y="241"/>
                    </a:lnTo>
                    <a:lnTo>
                      <a:pt x="298" y="225"/>
                    </a:lnTo>
                    <a:lnTo>
                      <a:pt x="258" y="134"/>
                    </a:lnTo>
                    <a:lnTo>
                      <a:pt x="238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46" name="Freeform 6"/>
              <p:cNvSpPr>
                <a:spLocks/>
              </p:cNvSpPr>
              <p:nvPr/>
            </p:nvSpPr>
            <p:spPr bwMode="auto">
              <a:xfrm flipH="1">
                <a:off x="4366" y="1912"/>
                <a:ext cx="232" cy="643"/>
              </a:xfrm>
              <a:custGeom>
                <a:avLst/>
                <a:gdLst>
                  <a:gd name="T0" fmla="*/ 3 w 275"/>
                  <a:gd name="T1" fmla="*/ 3 h 763"/>
                  <a:gd name="T2" fmla="*/ 3 w 275"/>
                  <a:gd name="T3" fmla="*/ 3 h 763"/>
                  <a:gd name="T4" fmla="*/ 4 w 275"/>
                  <a:gd name="T5" fmla="*/ 0 h 763"/>
                  <a:gd name="T6" fmla="*/ 6 w 275"/>
                  <a:gd name="T7" fmla="*/ 0 h 763"/>
                  <a:gd name="T8" fmla="*/ 8 w 275"/>
                  <a:gd name="T9" fmla="*/ 3 h 763"/>
                  <a:gd name="T10" fmla="*/ 11 w 275"/>
                  <a:gd name="T11" fmla="*/ 5 h 763"/>
                  <a:gd name="T12" fmla="*/ 13 w 275"/>
                  <a:gd name="T13" fmla="*/ 9 h 763"/>
                  <a:gd name="T14" fmla="*/ 14 w 275"/>
                  <a:gd name="T15" fmla="*/ 14 h 763"/>
                  <a:gd name="T16" fmla="*/ 15 w 275"/>
                  <a:gd name="T17" fmla="*/ 20 h 763"/>
                  <a:gd name="T18" fmla="*/ 15 w 275"/>
                  <a:gd name="T19" fmla="*/ 26 h 763"/>
                  <a:gd name="T20" fmla="*/ 15 w 275"/>
                  <a:gd name="T21" fmla="*/ 35 h 763"/>
                  <a:gd name="T22" fmla="*/ 14 w 275"/>
                  <a:gd name="T23" fmla="*/ 40 h 763"/>
                  <a:gd name="T24" fmla="*/ 12 w 275"/>
                  <a:gd name="T25" fmla="*/ 41 h 763"/>
                  <a:gd name="T26" fmla="*/ 8 w 275"/>
                  <a:gd name="T27" fmla="*/ 41 h 763"/>
                  <a:gd name="T28" fmla="*/ 5 w 275"/>
                  <a:gd name="T29" fmla="*/ 41 h 763"/>
                  <a:gd name="T30" fmla="*/ 3 w 275"/>
                  <a:gd name="T31" fmla="*/ 40 h 763"/>
                  <a:gd name="T32" fmla="*/ 3 w 275"/>
                  <a:gd name="T33" fmla="*/ 35 h 763"/>
                  <a:gd name="T34" fmla="*/ 3 w 275"/>
                  <a:gd name="T35" fmla="*/ 32 h 763"/>
                  <a:gd name="T36" fmla="*/ 3 w 275"/>
                  <a:gd name="T37" fmla="*/ 24 h 763"/>
                  <a:gd name="T38" fmla="*/ 0 w 275"/>
                  <a:gd name="T39" fmla="*/ 17 h 763"/>
                  <a:gd name="T40" fmla="*/ 0 w 275"/>
                  <a:gd name="T41" fmla="*/ 8 h 763"/>
                  <a:gd name="T42" fmla="*/ 3 w 275"/>
                  <a:gd name="T43" fmla="*/ 5 h 763"/>
                  <a:gd name="T44" fmla="*/ 3 w 275"/>
                  <a:gd name="T45" fmla="*/ 3 h 7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5"/>
                  <a:gd name="T70" fmla="*/ 0 h 763"/>
                  <a:gd name="T71" fmla="*/ 275 w 275"/>
                  <a:gd name="T72" fmla="*/ 763 h 7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5" h="763">
                    <a:moveTo>
                      <a:pt x="17" y="59"/>
                    </a:moveTo>
                    <a:lnTo>
                      <a:pt x="27" y="20"/>
                    </a:lnTo>
                    <a:lnTo>
                      <a:pt x="70" y="0"/>
                    </a:lnTo>
                    <a:lnTo>
                      <a:pt x="109" y="0"/>
                    </a:lnTo>
                    <a:lnTo>
                      <a:pt x="159" y="29"/>
                    </a:lnTo>
                    <a:lnTo>
                      <a:pt x="206" y="98"/>
                    </a:lnTo>
                    <a:lnTo>
                      <a:pt x="239" y="169"/>
                    </a:lnTo>
                    <a:lnTo>
                      <a:pt x="255" y="266"/>
                    </a:lnTo>
                    <a:lnTo>
                      <a:pt x="269" y="380"/>
                    </a:lnTo>
                    <a:lnTo>
                      <a:pt x="275" y="490"/>
                    </a:lnTo>
                    <a:lnTo>
                      <a:pt x="275" y="633"/>
                    </a:lnTo>
                    <a:lnTo>
                      <a:pt x="255" y="721"/>
                    </a:lnTo>
                    <a:lnTo>
                      <a:pt x="219" y="753"/>
                    </a:lnTo>
                    <a:lnTo>
                      <a:pt x="156" y="763"/>
                    </a:lnTo>
                    <a:lnTo>
                      <a:pt x="90" y="760"/>
                    </a:lnTo>
                    <a:lnTo>
                      <a:pt x="56" y="721"/>
                    </a:lnTo>
                    <a:lnTo>
                      <a:pt x="37" y="653"/>
                    </a:lnTo>
                    <a:lnTo>
                      <a:pt x="20" y="585"/>
                    </a:lnTo>
                    <a:lnTo>
                      <a:pt x="7" y="461"/>
                    </a:lnTo>
                    <a:lnTo>
                      <a:pt x="0" y="322"/>
                    </a:lnTo>
                    <a:lnTo>
                      <a:pt x="0" y="159"/>
                    </a:lnTo>
                    <a:lnTo>
                      <a:pt x="17" y="88"/>
                    </a:lnTo>
                    <a:lnTo>
                      <a:pt x="17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47" name="Freeform 7"/>
              <p:cNvSpPr>
                <a:spLocks/>
              </p:cNvSpPr>
              <p:nvPr/>
            </p:nvSpPr>
            <p:spPr bwMode="auto">
              <a:xfrm flipH="1">
                <a:off x="4137" y="1930"/>
                <a:ext cx="354" cy="494"/>
              </a:xfrm>
              <a:custGeom>
                <a:avLst/>
                <a:gdLst>
                  <a:gd name="T0" fmla="*/ 3 w 420"/>
                  <a:gd name="T1" fmla="*/ 0 h 586"/>
                  <a:gd name="T2" fmla="*/ 6 w 420"/>
                  <a:gd name="T3" fmla="*/ 3 h 586"/>
                  <a:gd name="T4" fmla="*/ 11 w 420"/>
                  <a:gd name="T5" fmla="*/ 3 h 586"/>
                  <a:gd name="T6" fmla="*/ 16 w 420"/>
                  <a:gd name="T7" fmla="*/ 4 h 586"/>
                  <a:gd name="T8" fmla="*/ 20 w 420"/>
                  <a:gd name="T9" fmla="*/ 7 h 586"/>
                  <a:gd name="T10" fmla="*/ 21 w 420"/>
                  <a:gd name="T11" fmla="*/ 9 h 586"/>
                  <a:gd name="T12" fmla="*/ 24 w 420"/>
                  <a:gd name="T13" fmla="*/ 11 h 586"/>
                  <a:gd name="T14" fmla="*/ 21 w 420"/>
                  <a:gd name="T15" fmla="*/ 17 h 586"/>
                  <a:gd name="T16" fmla="*/ 17 w 420"/>
                  <a:gd name="T17" fmla="*/ 20 h 586"/>
                  <a:gd name="T18" fmla="*/ 13 w 420"/>
                  <a:gd name="T19" fmla="*/ 21 h 586"/>
                  <a:gd name="T20" fmla="*/ 11 w 420"/>
                  <a:gd name="T21" fmla="*/ 24 h 586"/>
                  <a:gd name="T22" fmla="*/ 7 w 420"/>
                  <a:gd name="T23" fmla="*/ 24 h 586"/>
                  <a:gd name="T24" fmla="*/ 7 w 420"/>
                  <a:gd name="T25" fmla="*/ 25 h 586"/>
                  <a:gd name="T26" fmla="*/ 10 w 420"/>
                  <a:gd name="T27" fmla="*/ 27 h 586"/>
                  <a:gd name="T28" fmla="*/ 14 w 420"/>
                  <a:gd name="T29" fmla="*/ 29 h 586"/>
                  <a:gd name="T30" fmla="*/ 18 w 420"/>
                  <a:gd name="T31" fmla="*/ 30 h 586"/>
                  <a:gd name="T32" fmla="*/ 17 w 420"/>
                  <a:gd name="T33" fmla="*/ 32 h 586"/>
                  <a:gd name="T34" fmla="*/ 15 w 420"/>
                  <a:gd name="T35" fmla="*/ 32 h 586"/>
                  <a:gd name="T36" fmla="*/ 13 w 420"/>
                  <a:gd name="T37" fmla="*/ 30 h 586"/>
                  <a:gd name="T38" fmla="*/ 9 w 420"/>
                  <a:gd name="T39" fmla="*/ 29 h 586"/>
                  <a:gd name="T40" fmla="*/ 6 w 420"/>
                  <a:gd name="T41" fmla="*/ 28 h 586"/>
                  <a:gd name="T42" fmla="*/ 6 w 420"/>
                  <a:gd name="T43" fmla="*/ 25 h 586"/>
                  <a:gd name="T44" fmla="*/ 7 w 420"/>
                  <a:gd name="T45" fmla="*/ 23 h 586"/>
                  <a:gd name="T46" fmla="*/ 8 w 420"/>
                  <a:gd name="T47" fmla="*/ 21 h 586"/>
                  <a:gd name="T48" fmla="*/ 14 w 420"/>
                  <a:gd name="T49" fmla="*/ 20 h 586"/>
                  <a:gd name="T50" fmla="*/ 17 w 420"/>
                  <a:gd name="T51" fmla="*/ 16 h 586"/>
                  <a:gd name="T52" fmla="*/ 20 w 420"/>
                  <a:gd name="T53" fmla="*/ 12 h 586"/>
                  <a:gd name="T54" fmla="*/ 19 w 420"/>
                  <a:gd name="T55" fmla="*/ 11 h 586"/>
                  <a:gd name="T56" fmla="*/ 17 w 420"/>
                  <a:gd name="T57" fmla="*/ 8 h 586"/>
                  <a:gd name="T58" fmla="*/ 13 w 420"/>
                  <a:gd name="T59" fmla="*/ 6 h 586"/>
                  <a:gd name="T60" fmla="*/ 8 w 420"/>
                  <a:gd name="T61" fmla="*/ 4 h 586"/>
                  <a:gd name="T62" fmla="*/ 4 w 420"/>
                  <a:gd name="T63" fmla="*/ 4 h 586"/>
                  <a:gd name="T64" fmla="*/ 3 w 420"/>
                  <a:gd name="T65" fmla="*/ 4 h 586"/>
                  <a:gd name="T66" fmla="*/ 0 w 420"/>
                  <a:gd name="T67" fmla="*/ 3 h 586"/>
                  <a:gd name="T68" fmla="*/ 3 w 420"/>
                  <a:gd name="T69" fmla="*/ 0 h 5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20"/>
                  <a:gd name="T106" fmla="*/ 0 h 586"/>
                  <a:gd name="T107" fmla="*/ 420 w 420"/>
                  <a:gd name="T108" fmla="*/ 586 h 5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20" h="586">
                    <a:moveTo>
                      <a:pt x="23" y="0"/>
                    </a:moveTo>
                    <a:lnTo>
                      <a:pt x="109" y="10"/>
                    </a:lnTo>
                    <a:lnTo>
                      <a:pt x="198" y="26"/>
                    </a:lnTo>
                    <a:lnTo>
                      <a:pt x="291" y="78"/>
                    </a:lnTo>
                    <a:lnTo>
                      <a:pt x="357" y="117"/>
                    </a:lnTo>
                    <a:lnTo>
                      <a:pt x="400" y="173"/>
                    </a:lnTo>
                    <a:lnTo>
                      <a:pt x="420" y="205"/>
                    </a:lnTo>
                    <a:lnTo>
                      <a:pt x="380" y="300"/>
                    </a:lnTo>
                    <a:lnTo>
                      <a:pt x="317" y="358"/>
                    </a:lnTo>
                    <a:lnTo>
                      <a:pt x="241" y="400"/>
                    </a:lnTo>
                    <a:lnTo>
                      <a:pt x="201" y="426"/>
                    </a:lnTo>
                    <a:lnTo>
                      <a:pt x="132" y="439"/>
                    </a:lnTo>
                    <a:lnTo>
                      <a:pt x="129" y="465"/>
                    </a:lnTo>
                    <a:lnTo>
                      <a:pt x="182" y="488"/>
                    </a:lnTo>
                    <a:lnTo>
                      <a:pt x="258" y="508"/>
                    </a:lnTo>
                    <a:lnTo>
                      <a:pt x="330" y="547"/>
                    </a:lnTo>
                    <a:lnTo>
                      <a:pt x="301" y="576"/>
                    </a:lnTo>
                    <a:lnTo>
                      <a:pt x="271" y="586"/>
                    </a:lnTo>
                    <a:lnTo>
                      <a:pt x="228" y="543"/>
                    </a:lnTo>
                    <a:lnTo>
                      <a:pt x="162" y="517"/>
                    </a:lnTo>
                    <a:lnTo>
                      <a:pt x="109" y="498"/>
                    </a:lnTo>
                    <a:lnTo>
                      <a:pt x="109" y="459"/>
                    </a:lnTo>
                    <a:lnTo>
                      <a:pt x="119" y="417"/>
                    </a:lnTo>
                    <a:lnTo>
                      <a:pt x="152" y="400"/>
                    </a:lnTo>
                    <a:lnTo>
                      <a:pt x="258" y="358"/>
                    </a:lnTo>
                    <a:lnTo>
                      <a:pt x="317" y="293"/>
                    </a:lnTo>
                    <a:lnTo>
                      <a:pt x="360" y="225"/>
                    </a:lnTo>
                    <a:lnTo>
                      <a:pt x="350" y="192"/>
                    </a:lnTo>
                    <a:lnTo>
                      <a:pt x="317" y="153"/>
                    </a:lnTo>
                    <a:lnTo>
                      <a:pt x="238" y="98"/>
                    </a:lnTo>
                    <a:lnTo>
                      <a:pt x="142" y="78"/>
                    </a:lnTo>
                    <a:lnTo>
                      <a:pt x="79" y="75"/>
                    </a:lnTo>
                    <a:lnTo>
                      <a:pt x="23" y="75"/>
                    </a:lnTo>
                    <a:lnTo>
                      <a:pt x="0" y="3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48" name="Freeform 8"/>
              <p:cNvSpPr>
                <a:spLocks/>
              </p:cNvSpPr>
              <p:nvPr/>
            </p:nvSpPr>
            <p:spPr bwMode="auto">
              <a:xfrm flipH="1">
                <a:off x="4032" y="2489"/>
                <a:ext cx="431" cy="799"/>
              </a:xfrm>
              <a:custGeom>
                <a:avLst/>
                <a:gdLst>
                  <a:gd name="T0" fmla="*/ 3 w 511"/>
                  <a:gd name="T1" fmla="*/ 0 h 947"/>
                  <a:gd name="T2" fmla="*/ 3 w 511"/>
                  <a:gd name="T3" fmla="*/ 0 h 947"/>
                  <a:gd name="T4" fmla="*/ 0 w 511"/>
                  <a:gd name="T5" fmla="*/ 3 h 947"/>
                  <a:gd name="T6" fmla="*/ 3 w 511"/>
                  <a:gd name="T7" fmla="*/ 6 h 947"/>
                  <a:gd name="T8" fmla="*/ 8 w 511"/>
                  <a:gd name="T9" fmla="*/ 11 h 947"/>
                  <a:gd name="T10" fmla="*/ 13 w 511"/>
                  <a:gd name="T11" fmla="*/ 18 h 947"/>
                  <a:gd name="T12" fmla="*/ 16 w 511"/>
                  <a:gd name="T13" fmla="*/ 24 h 947"/>
                  <a:gd name="T14" fmla="*/ 17 w 511"/>
                  <a:gd name="T15" fmla="*/ 29 h 947"/>
                  <a:gd name="T16" fmla="*/ 17 w 511"/>
                  <a:gd name="T17" fmla="*/ 33 h 947"/>
                  <a:gd name="T18" fmla="*/ 15 w 511"/>
                  <a:gd name="T19" fmla="*/ 40 h 947"/>
                  <a:gd name="T20" fmla="*/ 13 w 511"/>
                  <a:gd name="T21" fmla="*/ 46 h 947"/>
                  <a:gd name="T22" fmla="*/ 11 w 511"/>
                  <a:gd name="T23" fmla="*/ 50 h 947"/>
                  <a:gd name="T24" fmla="*/ 11 w 511"/>
                  <a:gd name="T25" fmla="*/ 52 h 947"/>
                  <a:gd name="T26" fmla="*/ 13 w 511"/>
                  <a:gd name="T27" fmla="*/ 52 h 947"/>
                  <a:gd name="T28" fmla="*/ 15 w 511"/>
                  <a:gd name="T29" fmla="*/ 51 h 947"/>
                  <a:gd name="T30" fmla="*/ 16 w 511"/>
                  <a:gd name="T31" fmla="*/ 51 h 947"/>
                  <a:gd name="T32" fmla="*/ 21 w 511"/>
                  <a:gd name="T33" fmla="*/ 52 h 947"/>
                  <a:gd name="T34" fmla="*/ 25 w 511"/>
                  <a:gd name="T35" fmla="*/ 53 h 947"/>
                  <a:gd name="T36" fmla="*/ 27 w 511"/>
                  <a:gd name="T37" fmla="*/ 52 h 947"/>
                  <a:gd name="T38" fmla="*/ 29 w 511"/>
                  <a:gd name="T39" fmla="*/ 50 h 947"/>
                  <a:gd name="T40" fmla="*/ 27 w 511"/>
                  <a:gd name="T41" fmla="*/ 48 h 947"/>
                  <a:gd name="T42" fmla="*/ 21 w 511"/>
                  <a:gd name="T43" fmla="*/ 48 h 947"/>
                  <a:gd name="T44" fmla="*/ 17 w 511"/>
                  <a:gd name="T45" fmla="*/ 48 h 947"/>
                  <a:gd name="T46" fmla="*/ 14 w 511"/>
                  <a:gd name="T47" fmla="*/ 50 h 947"/>
                  <a:gd name="T48" fmla="*/ 15 w 511"/>
                  <a:gd name="T49" fmla="*/ 47 h 947"/>
                  <a:gd name="T50" fmla="*/ 17 w 511"/>
                  <a:gd name="T51" fmla="*/ 43 h 947"/>
                  <a:gd name="T52" fmla="*/ 19 w 511"/>
                  <a:gd name="T53" fmla="*/ 37 h 947"/>
                  <a:gd name="T54" fmla="*/ 20 w 511"/>
                  <a:gd name="T55" fmla="*/ 32 h 947"/>
                  <a:gd name="T56" fmla="*/ 19 w 511"/>
                  <a:gd name="T57" fmla="*/ 26 h 947"/>
                  <a:gd name="T58" fmla="*/ 18 w 511"/>
                  <a:gd name="T59" fmla="*/ 20 h 947"/>
                  <a:gd name="T60" fmla="*/ 14 w 511"/>
                  <a:gd name="T61" fmla="*/ 13 h 947"/>
                  <a:gd name="T62" fmla="*/ 9 w 511"/>
                  <a:gd name="T63" fmla="*/ 6 h 947"/>
                  <a:gd name="T64" fmla="*/ 6 w 511"/>
                  <a:gd name="T65" fmla="*/ 3 h 947"/>
                  <a:gd name="T66" fmla="*/ 3 w 511"/>
                  <a:gd name="T67" fmla="*/ 0 h 9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1"/>
                  <a:gd name="T103" fmla="*/ 0 h 947"/>
                  <a:gd name="T104" fmla="*/ 511 w 511"/>
                  <a:gd name="T105" fmla="*/ 947 h 9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1" h="947">
                    <a:moveTo>
                      <a:pt x="59" y="0"/>
                    </a:moveTo>
                    <a:lnTo>
                      <a:pt x="13" y="0"/>
                    </a:lnTo>
                    <a:lnTo>
                      <a:pt x="0" y="68"/>
                    </a:lnTo>
                    <a:lnTo>
                      <a:pt x="33" y="108"/>
                    </a:lnTo>
                    <a:lnTo>
                      <a:pt x="139" y="202"/>
                    </a:lnTo>
                    <a:lnTo>
                      <a:pt x="232" y="322"/>
                    </a:lnTo>
                    <a:lnTo>
                      <a:pt x="292" y="446"/>
                    </a:lnTo>
                    <a:lnTo>
                      <a:pt x="301" y="527"/>
                    </a:lnTo>
                    <a:lnTo>
                      <a:pt x="298" y="586"/>
                    </a:lnTo>
                    <a:lnTo>
                      <a:pt x="272" y="719"/>
                    </a:lnTo>
                    <a:lnTo>
                      <a:pt x="238" y="827"/>
                    </a:lnTo>
                    <a:lnTo>
                      <a:pt x="209" y="889"/>
                    </a:lnTo>
                    <a:lnTo>
                      <a:pt x="202" y="928"/>
                    </a:lnTo>
                    <a:lnTo>
                      <a:pt x="232" y="928"/>
                    </a:lnTo>
                    <a:lnTo>
                      <a:pt x="278" y="915"/>
                    </a:lnTo>
                    <a:lnTo>
                      <a:pt x="292" y="918"/>
                    </a:lnTo>
                    <a:lnTo>
                      <a:pt x="388" y="924"/>
                    </a:lnTo>
                    <a:lnTo>
                      <a:pt x="461" y="947"/>
                    </a:lnTo>
                    <a:lnTo>
                      <a:pt x="487" y="934"/>
                    </a:lnTo>
                    <a:lnTo>
                      <a:pt x="511" y="885"/>
                    </a:lnTo>
                    <a:lnTo>
                      <a:pt x="487" y="859"/>
                    </a:lnTo>
                    <a:lnTo>
                      <a:pt x="378" y="856"/>
                    </a:lnTo>
                    <a:lnTo>
                      <a:pt x="301" y="866"/>
                    </a:lnTo>
                    <a:lnTo>
                      <a:pt x="262" y="885"/>
                    </a:lnTo>
                    <a:lnTo>
                      <a:pt x="268" y="840"/>
                    </a:lnTo>
                    <a:lnTo>
                      <a:pt x="308" y="771"/>
                    </a:lnTo>
                    <a:lnTo>
                      <a:pt x="341" y="664"/>
                    </a:lnTo>
                    <a:lnTo>
                      <a:pt x="368" y="573"/>
                    </a:lnTo>
                    <a:lnTo>
                      <a:pt x="348" y="469"/>
                    </a:lnTo>
                    <a:lnTo>
                      <a:pt x="318" y="358"/>
                    </a:lnTo>
                    <a:lnTo>
                      <a:pt x="258" y="231"/>
                    </a:lnTo>
                    <a:lnTo>
                      <a:pt x="172" y="114"/>
                    </a:lnTo>
                    <a:lnTo>
                      <a:pt x="99" y="2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49" name="Freeform 9"/>
              <p:cNvSpPr>
                <a:spLocks/>
              </p:cNvSpPr>
              <p:nvPr/>
            </p:nvSpPr>
            <p:spPr bwMode="auto">
              <a:xfrm flipH="1">
                <a:off x="4443" y="2488"/>
                <a:ext cx="291" cy="813"/>
              </a:xfrm>
              <a:custGeom>
                <a:avLst/>
                <a:gdLst>
                  <a:gd name="T0" fmla="*/ 14 w 344"/>
                  <a:gd name="T1" fmla="*/ 0 h 965"/>
                  <a:gd name="T2" fmla="*/ 12 w 344"/>
                  <a:gd name="T3" fmla="*/ 5 h 965"/>
                  <a:gd name="T4" fmla="*/ 10 w 344"/>
                  <a:gd name="T5" fmla="*/ 12 h 965"/>
                  <a:gd name="T6" fmla="*/ 8 w 344"/>
                  <a:gd name="T7" fmla="*/ 20 h 965"/>
                  <a:gd name="T8" fmla="*/ 6 w 344"/>
                  <a:gd name="T9" fmla="*/ 29 h 965"/>
                  <a:gd name="T10" fmla="*/ 6 w 344"/>
                  <a:gd name="T11" fmla="*/ 31 h 965"/>
                  <a:gd name="T12" fmla="*/ 8 w 344"/>
                  <a:gd name="T13" fmla="*/ 36 h 965"/>
                  <a:gd name="T14" fmla="*/ 10 w 344"/>
                  <a:gd name="T15" fmla="*/ 40 h 965"/>
                  <a:gd name="T16" fmla="*/ 13 w 344"/>
                  <a:gd name="T17" fmla="*/ 43 h 965"/>
                  <a:gd name="T18" fmla="*/ 15 w 344"/>
                  <a:gd name="T19" fmla="*/ 45 h 965"/>
                  <a:gd name="T20" fmla="*/ 14 w 344"/>
                  <a:gd name="T21" fmla="*/ 47 h 965"/>
                  <a:gd name="T22" fmla="*/ 9 w 344"/>
                  <a:gd name="T23" fmla="*/ 47 h 965"/>
                  <a:gd name="T24" fmla="*/ 3 w 344"/>
                  <a:gd name="T25" fmla="*/ 48 h 965"/>
                  <a:gd name="T26" fmla="*/ 0 w 344"/>
                  <a:gd name="T27" fmla="*/ 50 h 965"/>
                  <a:gd name="T28" fmla="*/ 3 w 344"/>
                  <a:gd name="T29" fmla="*/ 51 h 965"/>
                  <a:gd name="T30" fmla="*/ 6 w 344"/>
                  <a:gd name="T31" fmla="*/ 52 h 965"/>
                  <a:gd name="T32" fmla="*/ 11 w 344"/>
                  <a:gd name="T33" fmla="*/ 51 h 965"/>
                  <a:gd name="T34" fmla="*/ 14 w 344"/>
                  <a:gd name="T35" fmla="*/ 49 h 965"/>
                  <a:gd name="T36" fmla="*/ 18 w 344"/>
                  <a:gd name="T37" fmla="*/ 48 h 965"/>
                  <a:gd name="T38" fmla="*/ 21 w 344"/>
                  <a:gd name="T39" fmla="*/ 47 h 965"/>
                  <a:gd name="T40" fmla="*/ 19 w 344"/>
                  <a:gd name="T41" fmla="*/ 46 h 965"/>
                  <a:gd name="T42" fmla="*/ 15 w 344"/>
                  <a:gd name="T43" fmla="*/ 41 h 965"/>
                  <a:gd name="T44" fmla="*/ 12 w 344"/>
                  <a:gd name="T45" fmla="*/ 36 h 965"/>
                  <a:gd name="T46" fmla="*/ 9 w 344"/>
                  <a:gd name="T47" fmla="*/ 34 h 965"/>
                  <a:gd name="T48" fmla="*/ 9 w 344"/>
                  <a:gd name="T49" fmla="*/ 30 h 965"/>
                  <a:gd name="T50" fmla="*/ 10 w 344"/>
                  <a:gd name="T51" fmla="*/ 24 h 965"/>
                  <a:gd name="T52" fmla="*/ 13 w 344"/>
                  <a:gd name="T53" fmla="*/ 20 h 965"/>
                  <a:gd name="T54" fmla="*/ 15 w 344"/>
                  <a:gd name="T55" fmla="*/ 10 h 965"/>
                  <a:gd name="T56" fmla="*/ 18 w 344"/>
                  <a:gd name="T57" fmla="*/ 5 h 965"/>
                  <a:gd name="T58" fmla="*/ 18 w 344"/>
                  <a:gd name="T59" fmla="*/ 3 h 965"/>
                  <a:gd name="T60" fmla="*/ 15 w 344"/>
                  <a:gd name="T61" fmla="*/ 0 h 965"/>
                  <a:gd name="T62" fmla="*/ 14 w 344"/>
                  <a:gd name="T63" fmla="*/ 0 h 96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4"/>
                  <a:gd name="T97" fmla="*/ 0 h 965"/>
                  <a:gd name="T98" fmla="*/ 344 w 344"/>
                  <a:gd name="T99" fmla="*/ 965 h 96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4" h="965">
                    <a:moveTo>
                      <a:pt x="238" y="0"/>
                    </a:moveTo>
                    <a:lnTo>
                      <a:pt x="195" y="91"/>
                    </a:lnTo>
                    <a:lnTo>
                      <a:pt x="165" y="224"/>
                    </a:lnTo>
                    <a:lnTo>
                      <a:pt x="129" y="371"/>
                    </a:lnTo>
                    <a:lnTo>
                      <a:pt x="96" y="520"/>
                    </a:lnTo>
                    <a:lnTo>
                      <a:pt x="96" y="575"/>
                    </a:lnTo>
                    <a:lnTo>
                      <a:pt x="129" y="673"/>
                    </a:lnTo>
                    <a:lnTo>
                      <a:pt x="175" y="725"/>
                    </a:lnTo>
                    <a:lnTo>
                      <a:pt x="218" y="790"/>
                    </a:lnTo>
                    <a:lnTo>
                      <a:pt x="248" y="838"/>
                    </a:lnTo>
                    <a:lnTo>
                      <a:pt x="235" y="861"/>
                    </a:lnTo>
                    <a:lnTo>
                      <a:pt x="159" y="871"/>
                    </a:lnTo>
                    <a:lnTo>
                      <a:pt x="36" y="890"/>
                    </a:lnTo>
                    <a:lnTo>
                      <a:pt x="0" y="920"/>
                    </a:lnTo>
                    <a:lnTo>
                      <a:pt x="30" y="946"/>
                    </a:lnTo>
                    <a:lnTo>
                      <a:pt x="99" y="965"/>
                    </a:lnTo>
                    <a:lnTo>
                      <a:pt x="179" y="926"/>
                    </a:lnTo>
                    <a:lnTo>
                      <a:pt x="238" y="900"/>
                    </a:lnTo>
                    <a:lnTo>
                      <a:pt x="314" y="890"/>
                    </a:lnTo>
                    <a:lnTo>
                      <a:pt x="344" y="881"/>
                    </a:lnTo>
                    <a:lnTo>
                      <a:pt x="334" y="848"/>
                    </a:lnTo>
                    <a:lnTo>
                      <a:pt x="248" y="764"/>
                    </a:lnTo>
                    <a:lnTo>
                      <a:pt x="198" y="676"/>
                    </a:lnTo>
                    <a:lnTo>
                      <a:pt x="155" y="617"/>
                    </a:lnTo>
                    <a:lnTo>
                      <a:pt x="149" y="559"/>
                    </a:lnTo>
                    <a:lnTo>
                      <a:pt x="169" y="462"/>
                    </a:lnTo>
                    <a:lnTo>
                      <a:pt x="215" y="361"/>
                    </a:lnTo>
                    <a:lnTo>
                      <a:pt x="265" y="189"/>
                    </a:lnTo>
                    <a:lnTo>
                      <a:pt x="308" y="88"/>
                    </a:lnTo>
                    <a:lnTo>
                      <a:pt x="304" y="29"/>
                    </a:lnTo>
                    <a:lnTo>
                      <a:pt x="265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6644" name="Text Box 10"/>
            <p:cNvSpPr txBox="1">
              <a:spLocks noChangeArrowheads="1"/>
            </p:cNvSpPr>
            <p:nvPr/>
          </p:nvSpPr>
          <p:spPr bwMode="auto">
            <a:xfrm>
              <a:off x="4896" y="3120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b="1">
                <a:latin typeface="Arial Narrow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854200" y="2946400"/>
            <a:ext cx="704850" cy="1620838"/>
            <a:chOff x="1168" y="1856"/>
            <a:chExt cx="444" cy="1021"/>
          </a:xfrm>
        </p:grpSpPr>
        <p:sp>
          <p:nvSpPr>
            <p:cNvPr id="26639" name="Freeform 12"/>
            <p:cNvSpPr>
              <a:spLocks/>
            </p:cNvSpPr>
            <p:nvPr/>
          </p:nvSpPr>
          <p:spPr bwMode="auto">
            <a:xfrm>
              <a:off x="1168" y="2192"/>
              <a:ext cx="444" cy="685"/>
            </a:xfrm>
            <a:custGeom>
              <a:avLst/>
              <a:gdLst>
                <a:gd name="T0" fmla="*/ 18 w 526"/>
                <a:gd name="T1" fmla="*/ 3 h 813"/>
                <a:gd name="T2" fmla="*/ 21 w 526"/>
                <a:gd name="T3" fmla="*/ 0 h 813"/>
                <a:gd name="T4" fmla="*/ 25 w 526"/>
                <a:gd name="T5" fmla="*/ 3 h 813"/>
                <a:gd name="T6" fmla="*/ 25 w 526"/>
                <a:gd name="T7" fmla="*/ 3 h 813"/>
                <a:gd name="T8" fmla="*/ 28 w 526"/>
                <a:gd name="T9" fmla="*/ 4 h 813"/>
                <a:gd name="T10" fmla="*/ 27 w 526"/>
                <a:gd name="T11" fmla="*/ 7 h 813"/>
                <a:gd name="T12" fmla="*/ 25 w 526"/>
                <a:gd name="T13" fmla="*/ 7 h 813"/>
                <a:gd name="T14" fmla="*/ 25 w 526"/>
                <a:gd name="T15" fmla="*/ 5 h 813"/>
                <a:gd name="T16" fmla="*/ 25 w 526"/>
                <a:gd name="T17" fmla="*/ 3 h 813"/>
                <a:gd name="T18" fmla="*/ 22 w 526"/>
                <a:gd name="T19" fmla="*/ 3 h 813"/>
                <a:gd name="T20" fmla="*/ 19 w 526"/>
                <a:gd name="T21" fmla="*/ 3 h 813"/>
                <a:gd name="T22" fmla="*/ 21 w 526"/>
                <a:gd name="T23" fmla="*/ 5 h 813"/>
                <a:gd name="T24" fmla="*/ 21 w 526"/>
                <a:gd name="T25" fmla="*/ 7 h 813"/>
                <a:gd name="T26" fmla="*/ 21 w 526"/>
                <a:gd name="T27" fmla="*/ 8 h 813"/>
                <a:gd name="T28" fmla="*/ 18 w 526"/>
                <a:gd name="T29" fmla="*/ 9 h 813"/>
                <a:gd name="T30" fmla="*/ 15 w 526"/>
                <a:gd name="T31" fmla="*/ 8 h 813"/>
                <a:gd name="T32" fmla="*/ 14 w 526"/>
                <a:gd name="T33" fmla="*/ 7 h 813"/>
                <a:gd name="T34" fmla="*/ 11 w 526"/>
                <a:gd name="T35" fmla="*/ 11 h 813"/>
                <a:gd name="T36" fmla="*/ 9 w 526"/>
                <a:gd name="T37" fmla="*/ 14 h 813"/>
                <a:gd name="T38" fmla="*/ 7 w 526"/>
                <a:gd name="T39" fmla="*/ 19 h 813"/>
                <a:gd name="T40" fmla="*/ 5 w 526"/>
                <a:gd name="T41" fmla="*/ 24 h 813"/>
                <a:gd name="T42" fmla="*/ 4 w 526"/>
                <a:gd name="T43" fmla="*/ 29 h 813"/>
                <a:gd name="T44" fmla="*/ 5 w 526"/>
                <a:gd name="T45" fmla="*/ 29 h 813"/>
                <a:gd name="T46" fmla="*/ 8 w 526"/>
                <a:gd name="T47" fmla="*/ 32 h 813"/>
                <a:gd name="T48" fmla="*/ 14 w 526"/>
                <a:gd name="T49" fmla="*/ 35 h 813"/>
                <a:gd name="T50" fmla="*/ 18 w 526"/>
                <a:gd name="T51" fmla="*/ 36 h 813"/>
                <a:gd name="T52" fmla="*/ 21 w 526"/>
                <a:gd name="T53" fmla="*/ 36 h 813"/>
                <a:gd name="T54" fmla="*/ 25 w 526"/>
                <a:gd name="T55" fmla="*/ 38 h 813"/>
                <a:gd name="T56" fmla="*/ 30 w 526"/>
                <a:gd name="T57" fmla="*/ 40 h 813"/>
                <a:gd name="T58" fmla="*/ 30 w 526"/>
                <a:gd name="T59" fmla="*/ 42 h 813"/>
                <a:gd name="T60" fmla="*/ 28 w 526"/>
                <a:gd name="T61" fmla="*/ 43 h 813"/>
                <a:gd name="T62" fmla="*/ 25 w 526"/>
                <a:gd name="T63" fmla="*/ 44 h 813"/>
                <a:gd name="T64" fmla="*/ 21 w 526"/>
                <a:gd name="T65" fmla="*/ 43 h 813"/>
                <a:gd name="T66" fmla="*/ 14 w 526"/>
                <a:gd name="T67" fmla="*/ 39 h 813"/>
                <a:gd name="T68" fmla="*/ 8 w 526"/>
                <a:gd name="T69" fmla="*/ 36 h 813"/>
                <a:gd name="T70" fmla="*/ 3 w 526"/>
                <a:gd name="T71" fmla="*/ 34 h 813"/>
                <a:gd name="T72" fmla="*/ 3 w 526"/>
                <a:gd name="T73" fmla="*/ 30 h 813"/>
                <a:gd name="T74" fmla="*/ 0 w 526"/>
                <a:gd name="T75" fmla="*/ 27 h 813"/>
                <a:gd name="T76" fmla="*/ 3 w 526"/>
                <a:gd name="T77" fmla="*/ 23 h 813"/>
                <a:gd name="T78" fmla="*/ 5 w 526"/>
                <a:gd name="T79" fmla="*/ 17 h 813"/>
                <a:gd name="T80" fmla="*/ 8 w 526"/>
                <a:gd name="T81" fmla="*/ 11 h 813"/>
                <a:gd name="T82" fmla="*/ 12 w 526"/>
                <a:gd name="T83" fmla="*/ 6 h 813"/>
                <a:gd name="T84" fmla="*/ 15 w 526"/>
                <a:gd name="T85" fmla="*/ 3 h 813"/>
                <a:gd name="T86" fmla="*/ 19 w 526"/>
                <a:gd name="T87" fmla="*/ 3 h 813"/>
                <a:gd name="T88" fmla="*/ 18 w 526"/>
                <a:gd name="T89" fmla="*/ 3 h 8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6"/>
                <a:gd name="T136" fmla="*/ 0 h 813"/>
                <a:gd name="T137" fmla="*/ 526 w 526"/>
                <a:gd name="T138" fmla="*/ 813 h 8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6" h="813">
                  <a:moveTo>
                    <a:pt x="307" y="19"/>
                  </a:moveTo>
                  <a:lnTo>
                    <a:pt x="373" y="0"/>
                  </a:lnTo>
                  <a:lnTo>
                    <a:pt x="426" y="3"/>
                  </a:lnTo>
                  <a:lnTo>
                    <a:pt x="466" y="32"/>
                  </a:lnTo>
                  <a:lnTo>
                    <a:pt x="493" y="78"/>
                  </a:lnTo>
                  <a:lnTo>
                    <a:pt x="483" y="126"/>
                  </a:lnTo>
                  <a:lnTo>
                    <a:pt x="446" y="126"/>
                  </a:lnTo>
                  <a:lnTo>
                    <a:pt x="456" y="87"/>
                  </a:lnTo>
                  <a:lnTo>
                    <a:pt x="426" y="52"/>
                  </a:lnTo>
                  <a:lnTo>
                    <a:pt x="397" y="39"/>
                  </a:lnTo>
                  <a:lnTo>
                    <a:pt x="347" y="52"/>
                  </a:lnTo>
                  <a:lnTo>
                    <a:pt x="367" y="91"/>
                  </a:lnTo>
                  <a:lnTo>
                    <a:pt x="373" y="126"/>
                  </a:lnTo>
                  <a:lnTo>
                    <a:pt x="367" y="156"/>
                  </a:lnTo>
                  <a:lnTo>
                    <a:pt x="317" y="169"/>
                  </a:lnTo>
                  <a:lnTo>
                    <a:pt x="264" y="159"/>
                  </a:lnTo>
                  <a:lnTo>
                    <a:pt x="254" y="136"/>
                  </a:lnTo>
                  <a:lnTo>
                    <a:pt x="198" y="198"/>
                  </a:lnTo>
                  <a:lnTo>
                    <a:pt x="165" y="266"/>
                  </a:lnTo>
                  <a:lnTo>
                    <a:pt x="119" y="354"/>
                  </a:lnTo>
                  <a:lnTo>
                    <a:pt x="89" y="432"/>
                  </a:lnTo>
                  <a:lnTo>
                    <a:pt x="76" y="507"/>
                  </a:lnTo>
                  <a:lnTo>
                    <a:pt x="86" y="546"/>
                  </a:lnTo>
                  <a:lnTo>
                    <a:pt x="139" y="595"/>
                  </a:lnTo>
                  <a:lnTo>
                    <a:pt x="248" y="637"/>
                  </a:lnTo>
                  <a:lnTo>
                    <a:pt x="307" y="656"/>
                  </a:lnTo>
                  <a:lnTo>
                    <a:pt x="367" y="666"/>
                  </a:lnTo>
                  <a:lnTo>
                    <a:pt x="456" y="702"/>
                  </a:lnTo>
                  <a:lnTo>
                    <a:pt x="522" y="725"/>
                  </a:lnTo>
                  <a:lnTo>
                    <a:pt x="526" y="770"/>
                  </a:lnTo>
                  <a:lnTo>
                    <a:pt x="493" y="803"/>
                  </a:lnTo>
                  <a:lnTo>
                    <a:pt x="453" y="813"/>
                  </a:lnTo>
                  <a:lnTo>
                    <a:pt x="393" y="783"/>
                  </a:lnTo>
                  <a:lnTo>
                    <a:pt x="254" y="712"/>
                  </a:lnTo>
                  <a:lnTo>
                    <a:pt x="139" y="663"/>
                  </a:lnTo>
                  <a:lnTo>
                    <a:pt x="59" y="608"/>
                  </a:lnTo>
                  <a:lnTo>
                    <a:pt x="6" y="559"/>
                  </a:lnTo>
                  <a:lnTo>
                    <a:pt x="0" y="500"/>
                  </a:lnTo>
                  <a:lnTo>
                    <a:pt x="29" y="422"/>
                  </a:lnTo>
                  <a:lnTo>
                    <a:pt x="89" y="305"/>
                  </a:lnTo>
                  <a:lnTo>
                    <a:pt x="145" y="208"/>
                  </a:lnTo>
                  <a:lnTo>
                    <a:pt x="215" y="107"/>
                  </a:lnTo>
                  <a:lnTo>
                    <a:pt x="268" y="48"/>
                  </a:lnTo>
                  <a:lnTo>
                    <a:pt x="334" y="19"/>
                  </a:lnTo>
                  <a:lnTo>
                    <a:pt x="30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26640" name="Group 13"/>
            <p:cNvGrpSpPr>
              <a:grpSpLocks/>
            </p:cNvGrpSpPr>
            <p:nvPr/>
          </p:nvGrpSpPr>
          <p:grpSpPr bwMode="auto">
            <a:xfrm rot="-1931550">
              <a:off x="1350" y="1856"/>
              <a:ext cx="178" cy="240"/>
              <a:chOff x="4161" y="903"/>
              <a:chExt cx="211" cy="285"/>
            </a:xfrm>
          </p:grpSpPr>
          <p:sp>
            <p:nvSpPr>
              <p:cNvPr id="26641" name="Freeform 14"/>
              <p:cNvSpPr>
                <a:spLocks/>
              </p:cNvSpPr>
              <p:nvPr/>
            </p:nvSpPr>
            <p:spPr bwMode="auto">
              <a:xfrm>
                <a:off x="4202" y="903"/>
                <a:ext cx="170" cy="198"/>
              </a:xfrm>
              <a:custGeom>
                <a:avLst/>
                <a:gdLst>
                  <a:gd name="T0" fmla="*/ 20 w 170"/>
                  <a:gd name="T1" fmla="*/ 9 h 198"/>
                  <a:gd name="T2" fmla="*/ 66 w 170"/>
                  <a:gd name="T3" fmla="*/ 0 h 198"/>
                  <a:gd name="T4" fmla="*/ 110 w 170"/>
                  <a:gd name="T5" fmla="*/ 3 h 198"/>
                  <a:gd name="T6" fmla="*/ 150 w 170"/>
                  <a:gd name="T7" fmla="*/ 22 h 198"/>
                  <a:gd name="T8" fmla="*/ 170 w 170"/>
                  <a:gd name="T9" fmla="*/ 58 h 198"/>
                  <a:gd name="T10" fmla="*/ 170 w 170"/>
                  <a:gd name="T11" fmla="*/ 87 h 198"/>
                  <a:gd name="T12" fmla="*/ 150 w 170"/>
                  <a:gd name="T13" fmla="*/ 126 h 198"/>
                  <a:gd name="T14" fmla="*/ 116 w 170"/>
                  <a:gd name="T15" fmla="*/ 149 h 198"/>
                  <a:gd name="T16" fmla="*/ 66 w 170"/>
                  <a:gd name="T17" fmla="*/ 149 h 198"/>
                  <a:gd name="T18" fmla="*/ 36 w 170"/>
                  <a:gd name="T19" fmla="*/ 168 h 198"/>
                  <a:gd name="T20" fmla="*/ 26 w 170"/>
                  <a:gd name="T21" fmla="*/ 198 h 198"/>
                  <a:gd name="T22" fmla="*/ 0 w 170"/>
                  <a:gd name="T23" fmla="*/ 188 h 198"/>
                  <a:gd name="T24" fmla="*/ 10 w 170"/>
                  <a:gd name="T25" fmla="*/ 149 h 198"/>
                  <a:gd name="T26" fmla="*/ 46 w 170"/>
                  <a:gd name="T27" fmla="*/ 126 h 198"/>
                  <a:gd name="T28" fmla="*/ 106 w 170"/>
                  <a:gd name="T29" fmla="*/ 120 h 198"/>
                  <a:gd name="T30" fmla="*/ 130 w 170"/>
                  <a:gd name="T31" fmla="*/ 97 h 198"/>
                  <a:gd name="T32" fmla="*/ 136 w 170"/>
                  <a:gd name="T33" fmla="*/ 61 h 198"/>
                  <a:gd name="T34" fmla="*/ 110 w 170"/>
                  <a:gd name="T35" fmla="*/ 29 h 198"/>
                  <a:gd name="T36" fmla="*/ 70 w 170"/>
                  <a:gd name="T37" fmla="*/ 29 h 198"/>
                  <a:gd name="T38" fmla="*/ 26 w 170"/>
                  <a:gd name="T39" fmla="*/ 39 h 198"/>
                  <a:gd name="T40" fmla="*/ 10 w 170"/>
                  <a:gd name="T41" fmla="*/ 29 h 198"/>
                  <a:gd name="T42" fmla="*/ 20 w 170"/>
                  <a:gd name="T43" fmla="*/ 9 h 1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0"/>
                  <a:gd name="T67" fmla="*/ 0 h 198"/>
                  <a:gd name="T68" fmla="*/ 170 w 170"/>
                  <a:gd name="T69" fmla="*/ 198 h 19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0" h="198">
                    <a:moveTo>
                      <a:pt x="20" y="9"/>
                    </a:moveTo>
                    <a:lnTo>
                      <a:pt x="66" y="0"/>
                    </a:lnTo>
                    <a:lnTo>
                      <a:pt x="110" y="3"/>
                    </a:lnTo>
                    <a:lnTo>
                      <a:pt x="150" y="22"/>
                    </a:lnTo>
                    <a:lnTo>
                      <a:pt x="170" y="58"/>
                    </a:lnTo>
                    <a:lnTo>
                      <a:pt x="170" y="87"/>
                    </a:lnTo>
                    <a:lnTo>
                      <a:pt x="150" y="126"/>
                    </a:lnTo>
                    <a:lnTo>
                      <a:pt x="116" y="149"/>
                    </a:lnTo>
                    <a:lnTo>
                      <a:pt x="66" y="149"/>
                    </a:lnTo>
                    <a:lnTo>
                      <a:pt x="36" y="168"/>
                    </a:lnTo>
                    <a:lnTo>
                      <a:pt x="26" y="198"/>
                    </a:lnTo>
                    <a:lnTo>
                      <a:pt x="0" y="188"/>
                    </a:lnTo>
                    <a:lnTo>
                      <a:pt x="10" y="149"/>
                    </a:lnTo>
                    <a:lnTo>
                      <a:pt x="46" y="126"/>
                    </a:lnTo>
                    <a:lnTo>
                      <a:pt x="106" y="120"/>
                    </a:lnTo>
                    <a:lnTo>
                      <a:pt x="130" y="97"/>
                    </a:lnTo>
                    <a:lnTo>
                      <a:pt x="136" y="61"/>
                    </a:lnTo>
                    <a:lnTo>
                      <a:pt x="110" y="29"/>
                    </a:lnTo>
                    <a:lnTo>
                      <a:pt x="70" y="29"/>
                    </a:lnTo>
                    <a:lnTo>
                      <a:pt x="26" y="39"/>
                    </a:lnTo>
                    <a:lnTo>
                      <a:pt x="10" y="29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42" name="Freeform 15"/>
              <p:cNvSpPr>
                <a:spLocks/>
              </p:cNvSpPr>
              <p:nvPr/>
            </p:nvSpPr>
            <p:spPr bwMode="auto">
              <a:xfrm>
                <a:off x="4161" y="1134"/>
                <a:ext cx="53" cy="54"/>
              </a:xfrm>
              <a:custGeom>
                <a:avLst/>
                <a:gdLst>
                  <a:gd name="T0" fmla="*/ 53 w 53"/>
                  <a:gd name="T1" fmla="*/ 3 h 54"/>
                  <a:gd name="T2" fmla="*/ 26 w 53"/>
                  <a:gd name="T3" fmla="*/ 0 h 54"/>
                  <a:gd name="T4" fmla="*/ 8 w 53"/>
                  <a:gd name="T5" fmla="*/ 20 h 54"/>
                  <a:gd name="T6" fmla="*/ 0 w 53"/>
                  <a:gd name="T7" fmla="*/ 51 h 54"/>
                  <a:gd name="T8" fmla="*/ 26 w 53"/>
                  <a:gd name="T9" fmla="*/ 54 h 54"/>
                  <a:gd name="T10" fmla="*/ 48 w 53"/>
                  <a:gd name="T11" fmla="*/ 40 h 54"/>
                  <a:gd name="T12" fmla="*/ 53 w 53"/>
                  <a:gd name="T13" fmla="*/ 3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54"/>
                  <a:gd name="T23" fmla="*/ 53 w 53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54">
                    <a:moveTo>
                      <a:pt x="53" y="3"/>
                    </a:moveTo>
                    <a:lnTo>
                      <a:pt x="26" y="0"/>
                    </a:lnTo>
                    <a:lnTo>
                      <a:pt x="8" y="20"/>
                    </a:lnTo>
                    <a:lnTo>
                      <a:pt x="0" y="51"/>
                    </a:lnTo>
                    <a:lnTo>
                      <a:pt x="26" y="54"/>
                    </a:lnTo>
                    <a:lnTo>
                      <a:pt x="48" y="40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120900" y="1117600"/>
            <a:ext cx="2451100" cy="1358900"/>
            <a:chOff x="1336" y="704"/>
            <a:chExt cx="1544" cy="856"/>
          </a:xfrm>
        </p:grpSpPr>
        <p:sp>
          <p:nvSpPr>
            <p:cNvPr id="26637" name="AutoShape 17"/>
            <p:cNvSpPr>
              <a:spLocks noChangeArrowheads="1"/>
            </p:cNvSpPr>
            <p:nvPr/>
          </p:nvSpPr>
          <p:spPr bwMode="auto">
            <a:xfrm flipH="1">
              <a:off x="1336" y="704"/>
              <a:ext cx="1544" cy="856"/>
            </a:xfrm>
            <a:prstGeom prst="cloudCallout">
              <a:avLst>
                <a:gd name="adj1" fmla="val 30958"/>
                <a:gd name="adj2" fmla="val 126634"/>
              </a:avLst>
            </a:prstGeom>
            <a:solidFill>
              <a:srgbClr val="FFE1AF"/>
            </a:solidFill>
            <a:ln w="3175">
              <a:solidFill>
                <a:srgbClr val="00005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4000">
                  <a:latin typeface="Arial Black" charset="0"/>
                </a:rPr>
                <a:t>E = </a:t>
              </a:r>
              <a:r>
                <a:rPr lang="es-ES_tradnl" sz="4000">
                  <a:latin typeface="Lucida Sans" charset="0"/>
                </a:rPr>
                <a:t>F</a:t>
              </a:r>
            </a:p>
          </p:txBody>
        </p:sp>
        <p:sp>
          <p:nvSpPr>
            <p:cNvPr id="26638" name="Line 18"/>
            <p:cNvSpPr>
              <a:spLocks noChangeShapeType="1"/>
            </p:cNvSpPr>
            <p:nvPr/>
          </p:nvSpPr>
          <p:spPr bwMode="auto">
            <a:xfrm flipH="1">
              <a:off x="2138" y="953"/>
              <a:ext cx="82" cy="295"/>
            </a:xfrm>
            <a:prstGeom prst="line">
              <a:avLst/>
            </a:prstGeom>
            <a:noFill/>
            <a:ln w="63500">
              <a:solidFill>
                <a:srgbClr val="0000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572000" y="2873375"/>
            <a:ext cx="2451100" cy="1358900"/>
            <a:chOff x="2880" y="1810"/>
            <a:chExt cx="1544" cy="856"/>
          </a:xfrm>
        </p:grpSpPr>
        <p:sp>
          <p:nvSpPr>
            <p:cNvPr id="26635" name="AutoShape 20"/>
            <p:cNvSpPr>
              <a:spLocks noChangeArrowheads="1"/>
            </p:cNvSpPr>
            <p:nvPr/>
          </p:nvSpPr>
          <p:spPr bwMode="auto">
            <a:xfrm flipH="1">
              <a:off x="2880" y="1810"/>
              <a:ext cx="1544" cy="856"/>
            </a:xfrm>
            <a:prstGeom prst="cloudCallout">
              <a:avLst>
                <a:gd name="adj1" fmla="val 124741"/>
                <a:gd name="adj2" fmla="val 8528"/>
              </a:avLst>
            </a:prstGeom>
            <a:solidFill>
              <a:srgbClr val="FFE1AF"/>
            </a:solidFill>
            <a:ln w="3175">
              <a:solidFill>
                <a:srgbClr val="00005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6000">
                  <a:latin typeface="Arial Black" charset="0"/>
                </a:rPr>
                <a:t>E</a:t>
              </a:r>
              <a:endParaRPr lang="es-ES_tradnl" sz="4000">
                <a:latin typeface="Lucida Sans" charset="0"/>
              </a:endParaRPr>
            </a:p>
          </p:txBody>
        </p:sp>
        <p:sp>
          <p:nvSpPr>
            <p:cNvPr id="26636" name="Line 21"/>
            <p:cNvSpPr>
              <a:spLocks noChangeShapeType="1"/>
            </p:cNvSpPr>
            <p:nvPr/>
          </p:nvSpPr>
          <p:spPr bwMode="auto">
            <a:xfrm>
              <a:off x="3674" y="2342"/>
              <a:ext cx="180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978025" y="2276475"/>
            <a:ext cx="577850" cy="2232025"/>
            <a:chOff x="1246" y="1434"/>
            <a:chExt cx="364" cy="1406"/>
          </a:xfrm>
        </p:grpSpPr>
        <p:sp>
          <p:nvSpPr>
            <p:cNvPr id="26633" name="Freeform 23"/>
            <p:cNvSpPr>
              <a:spLocks/>
            </p:cNvSpPr>
            <p:nvPr/>
          </p:nvSpPr>
          <p:spPr bwMode="auto">
            <a:xfrm flipH="1">
              <a:off x="1246" y="1933"/>
              <a:ext cx="364" cy="907"/>
            </a:xfrm>
            <a:custGeom>
              <a:avLst/>
              <a:gdLst>
                <a:gd name="T0" fmla="*/ 101 w 364"/>
                <a:gd name="T1" fmla="*/ 765 h 907"/>
                <a:gd name="T2" fmla="*/ 35 w 364"/>
                <a:gd name="T3" fmla="*/ 816 h 907"/>
                <a:gd name="T4" fmla="*/ 15 w 364"/>
                <a:gd name="T5" fmla="*/ 832 h 907"/>
                <a:gd name="T6" fmla="*/ 0 w 364"/>
                <a:gd name="T7" fmla="*/ 867 h 907"/>
                <a:gd name="T8" fmla="*/ 20 w 364"/>
                <a:gd name="T9" fmla="*/ 902 h 907"/>
                <a:gd name="T10" fmla="*/ 40 w 364"/>
                <a:gd name="T11" fmla="*/ 907 h 907"/>
                <a:gd name="T12" fmla="*/ 101 w 364"/>
                <a:gd name="T13" fmla="*/ 887 h 907"/>
                <a:gd name="T14" fmla="*/ 192 w 364"/>
                <a:gd name="T15" fmla="*/ 816 h 907"/>
                <a:gd name="T16" fmla="*/ 273 w 364"/>
                <a:gd name="T17" fmla="*/ 730 h 907"/>
                <a:gd name="T18" fmla="*/ 359 w 364"/>
                <a:gd name="T19" fmla="*/ 633 h 907"/>
                <a:gd name="T20" fmla="*/ 364 w 364"/>
                <a:gd name="T21" fmla="*/ 593 h 907"/>
                <a:gd name="T22" fmla="*/ 364 w 364"/>
                <a:gd name="T23" fmla="*/ 482 h 907"/>
                <a:gd name="T24" fmla="*/ 339 w 364"/>
                <a:gd name="T25" fmla="*/ 310 h 907"/>
                <a:gd name="T26" fmla="*/ 354 w 364"/>
                <a:gd name="T27" fmla="*/ 209 h 907"/>
                <a:gd name="T28" fmla="*/ 364 w 364"/>
                <a:gd name="T29" fmla="*/ 168 h 907"/>
                <a:gd name="T30" fmla="*/ 349 w 364"/>
                <a:gd name="T31" fmla="*/ 147 h 907"/>
                <a:gd name="T32" fmla="*/ 313 w 364"/>
                <a:gd name="T33" fmla="*/ 127 h 907"/>
                <a:gd name="T34" fmla="*/ 288 w 364"/>
                <a:gd name="T35" fmla="*/ 112 h 907"/>
                <a:gd name="T36" fmla="*/ 303 w 364"/>
                <a:gd name="T37" fmla="*/ 21 h 907"/>
                <a:gd name="T38" fmla="*/ 293 w 364"/>
                <a:gd name="T39" fmla="*/ 0 h 907"/>
                <a:gd name="T40" fmla="*/ 273 w 364"/>
                <a:gd name="T41" fmla="*/ 6 h 907"/>
                <a:gd name="T42" fmla="*/ 263 w 364"/>
                <a:gd name="T43" fmla="*/ 122 h 907"/>
                <a:gd name="T44" fmla="*/ 253 w 364"/>
                <a:gd name="T45" fmla="*/ 152 h 907"/>
                <a:gd name="T46" fmla="*/ 248 w 364"/>
                <a:gd name="T47" fmla="*/ 173 h 907"/>
                <a:gd name="T48" fmla="*/ 207 w 364"/>
                <a:gd name="T49" fmla="*/ 157 h 907"/>
                <a:gd name="T50" fmla="*/ 177 w 364"/>
                <a:gd name="T51" fmla="*/ 157 h 907"/>
                <a:gd name="T52" fmla="*/ 177 w 364"/>
                <a:gd name="T53" fmla="*/ 178 h 907"/>
                <a:gd name="T54" fmla="*/ 197 w 364"/>
                <a:gd name="T55" fmla="*/ 194 h 907"/>
                <a:gd name="T56" fmla="*/ 233 w 364"/>
                <a:gd name="T57" fmla="*/ 194 h 907"/>
                <a:gd name="T58" fmla="*/ 258 w 364"/>
                <a:gd name="T59" fmla="*/ 214 h 907"/>
                <a:gd name="T60" fmla="*/ 278 w 364"/>
                <a:gd name="T61" fmla="*/ 249 h 907"/>
                <a:gd name="T62" fmla="*/ 298 w 364"/>
                <a:gd name="T63" fmla="*/ 305 h 907"/>
                <a:gd name="T64" fmla="*/ 313 w 364"/>
                <a:gd name="T65" fmla="*/ 416 h 907"/>
                <a:gd name="T66" fmla="*/ 313 w 364"/>
                <a:gd name="T67" fmla="*/ 517 h 907"/>
                <a:gd name="T68" fmla="*/ 303 w 364"/>
                <a:gd name="T69" fmla="*/ 598 h 907"/>
                <a:gd name="T70" fmla="*/ 283 w 364"/>
                <a:gd name="T71" fmla="*/ 633 h 907"/>
                <a:gd name="T72" fmla="*/ 212 w 364"/>
                <a:gd name="T73" fmla="*/ 684 h 907"/>
                <a:gd name="T74" fmla="*/ 136 w 364"/>
                <a:gd name="T75" fmla="*/ 730 h 907"/>
                <a:gd name="T76" fmla="*/ 101 w 364"/>
                <a:gd name="T77" fmla="*/ 765 h 9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4"/>
                <a:gd name="T118" fmla="*/ 0 h 907"/>
                <a:gd name="T119" fmla="*/ 364 w 364"/>
                <a:gd name="T120" fmla="*/ 907 h 9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4" h="907">
                  <a:moveTo>
                    <a:pt x="101" y="765"/>
                  </a:moveTo>
                  <a:lnTo>
                    <a:pt x="35" y="816"/>
                  </a:lnTo>
                  <a:lnTo>
                    <a:pt x="15" y="832"/>
                  </a:lnTo>
                  <a:lnTo>
                    <a:pt x="0" y="867"/>
                  </a:lnTo>
                  <a:lnTo>
                    <a:pt x="20" y="902"/>
                  </a:lnTo>
                  <a:lnTo>
                    <a:pt x="40" y="907"/>
                  </a:lnTo>
                  <a:lnTo>
                    <a:pt x="101" y="887"/>
                  </a:lnTo>
                  <a:lnTo>
                    <a:pt x="192" y="816"/>
                  </a:lnTo>
                  <a:lnTo>
                    <a:pt x="273" y="730"/>
                  </a:lnTo>
                  <a:lnTo>
                    <a:pt x="359" y="633"/>
                  </a:lnTo>
                  <a:lnTo>
                    <a:pt x="364" y="593"/>
                  </a:lnTo>
                  <a:lnTo>
                    <a:pt x="364" y="482"/>
                  </a:lnTo>
                  <a:lnTo>
                    <a:pt x="339" y="310"/>
                  </a:lnTo>
                  <a:lnTo>
                    <a:pt x="354" y="209"/>
                  </a:lnTo>
                  <a:lnTo>
                    <a:pt x="364" y="168"/>
                  </a:lnTo>
                  <a:lnTo>
                    <a:pt x="349" y="147"/>
                  </a:lnTo>
                  <a:lnTo>
                    <a:pt x="313" y="127"/>
                  </a:lnTo>
                  <a:lnTo>
                    <a:pt x="288" y="112"/>
                  </a:lnTo>
                  <a:lnTo>
                    <a:pt x="303" y="21"/>
                  </a:lnTo>
                  <a:lnTo>
                    <a:pt x="293" y="0"/>
                  </a:lnTo>
                  <a:lnTo>
                    <a:pt x="273" y="6"/>
                  </a:lnTo>
                  <a:lnTo>
                    <a:pt x="263" y="122"/>
                  </a:lnTo>
                  <a:lnTo>
                    <a:pt x="253" y="152"/>
                  </a:lnTo>
                  <a:lnTo>
                    <a:pt x="248" y="173"/>
                  </a:lnTo>
                  <a:lnTo>
                    <a:pt x="207" y="157"/>
                  </a:lnTo>
                  <a:lnTo>
                    <a:pt x="177" y="157"/>
                  </a:lnTo>
                  <a:lnTo>
                    <a:pt x="177" y="178"/>
                  </a:lnTo>
                  <a:lnTo>
                    <a:pt x="197" y="194"/>
                  </a:lnTo>
                  <a:lnTo>
                    <a:pt x="233" y="194"/>
                  </a:lnTo>
                  <a:lnTo>
                    <a:pt x="258" y="214"/>
                  </a:lnTo>
                  <a:lnTo>
                    <a:pt x="278" y="249"/>
                  </a:lnTo>
                  <a:lnTo>
                    <a:pt x="298" y="305"/>
                  </a:lnTo>
                  <a:lnTo>
                    <a:pt x="313" y="416"/>
                  </a:lnTo>
                  <a:lnTo>
                    <a:pt x="313" y="517"/>
                  </a:lnTo>
                  <a:lnTo>
                    <a:pt x="303" y="598"/>
                  </a:lnTo>
                  <a:lnTo>
                    <a:pt x="283" y="633"/>
                  </a:lnTo>
                  <a:lnTo>
                    <a:pt x="212" y="684"/>
                  </a:lnTo>
                  <a:lnTo>
                    <a:pt x="136" y="730"/>
                  </a:lnTo>
                  <a:lnTo>
                    <a:pt x="101" y="7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634" name="Text Box 24"/>
            <p:cNvSpPr txBox="1">
              <a:spLocks noChangeArrowheads="1"/>
            </p:cNvSpPr>
            <p:nvPr/>
          </p:nvSpPr>
          <p:spPr bwMode="auto">
            <a:xfrm flipH="1">
              <a:off x="1337" y="1434"/>
              <a:ext cx="22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sz="4000" b="1">
                  <a:latin typeface="Times New Roman" charset="0"/>
                </a:rPr>
                <a:t>!</a:t>
              </a:r>
            </a:p>
          </p:txBody>
        </p:sp>
      </p:grp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4321175" y="1293813"/>
            <a:ext cx="4822825" cy="7620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FBF3E1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 algn="ctr">
              <a:defRPr/>
            </a:pPr>
            <a:r>
              <a:rPr lang="es-ES_tradnl" sz="2000" b="1">
                <a:cs typeface="+mn-cs"/>
              </a:rPr>
              <a:t>¿QUE PODEMOS HACER PARA SER EFECTIVOS?</a:t>
            </a:r>
          </a:p>
        </p:txBody>
      </p:sp>
      <p:sp>
        <p:nvSpPr>
          <p:cNvPr id="26632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comunicar: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70000" y="3068638"/>
            <a:ext cx="1890713" cy="3700462"/>
            <a:chOff x="800" y="1933"/>
            <a:chExt cx="1191" cy="2331"/>
          </a:xfrm>
        </p:grpSpPr>
        <p:grpSp>
          <p:nvGrpSpPr>
            <p:cNvPr id="27695" name="Group 3"/>
            <p:cNvGrpSpPr>
              <a:grpSpLocks/>
            </p:cNvGrpSpPr>
            <p:nvPr/>
          </p:nvGrpSpPr>
          <p:grpSpPr bwMode="auto">
            <a:xfrm>
              <a:off x="1176" y="1933"/>
              <a:ext cx="815" cy="2331"/>
              <a:chOff x="1479" y="1026"/>
              <a:chExt cx="815" cy="2331"/>
            </a:xfrm>
          </p:grpSpPr>
          <p:sp>
            <p:nvSpPr>
              <p:cNvPr id="27697" name="Freeform 4"/>
              <p:cNvSpPr>
                <a:spLocks/>
              </p:cNvSpPr>
              <p:nvPr/>
            </p:nvSpPr>
            <p:spPr bwMode="auto">
              <a:xfrm>
                <a:off x="1626" y="1411"/>
                <a:ext cx="410" cy="406"/>
              </a:xfrm>
              <a:custGeom>
                <a:avLst/>
                <a:gdLst>
                  <a:gd name="T0" fmla="*/ 268 w 410"/>
                  <a:gd name="T1" fmla="*/ 117 h 406"/>
                  <a:gd name="T2" fmla="*/ 217 w 410"/>
                  <a:gd name="T3" fmla="*/ 41 h 406"/>
                  <a:gd name="T4" fmla="*/ 166 w 410"/>
                  <a:gd name="T5" fmla="*/ 0 h 406"/>
                  <a:gd name="T6" fmla="*/ 106 w 410"/>
                  <a:gd name="T7" fmla="*/ 0 h 406"/>
                  <a:gd name="T8" fmla="*/ 40 w 410"/>
                  <a:gd name="T9" fmla="*/ 26 h 406"/>
                  <a:gd name="T10" fmla="*/ 10 w 410"/>
                  <a:gd name="T11" fmla="*/ 71 h 406"/>
                  <a:gd name="T12" fmla="*/ 0 w 410"/>
                  <a:gd name="T13" fmla="*/ 132 h 406"/>
                  <a:gd name="T14" fmla="*/ 10 w 410"/>
                  <a:gd name="T15" fmla="*/ 213 h 406"/>
                  <a:gd name="T16" fmla="*/ 50 w 410"/>
                  <a:gd name="T17" fmla="*/ 304 h 406"/>
                  <a:gd name="T18" fmla="*/ 121 w 410"/>
                  <a:gd name="T19" fmla="*/ 365 h 406"/>
                  <a:gd name="T20" fmla="*/ 176 w 410"/>
                  <a:gd name="T21" fmla="*/ 395 h 406"/>
                  <a:gd name="T22" fmla="*/ 232 w 410"/>
                  <a:gd name="T23" fmla="*/ 406 h 406"/>
                  <a:gd name="T24" fmla="*/ 278 w 410"/>
                  <a:gd name="T25" fmla="*/ 390 h 406"/>
                  <a:gd name="T26" fmla="*/ 303 w 410"/>
                  <a:gd name="T27" fmla="*/ 365 h 406"/>
                  <a:gd name="T28" fmla="*/ 319 w 410"/>
                  <a:gd name="T29" fmla="*/ 304 h 406"/>
                  <a:gd name="T30" fmla="*/ 314 w 410"/>
                  <a:gd name="T31" fmla="*/ 233 h 406"/>
                  <a:gd name="T32" fmla="*/ 298 w 410"/>
                  <a:gd name="T33" fmla="*/ 173 h 406"/>
                  <a:gd name="T34" fmla="*/ 399 w 410"/>
                  <a:gd name="T35" fmla="*/ 117 h 406"/>
                  <a:gd name="T36" fmla="*/ 410 w 410"/>
                  <a:gd name="T37" fmla="*/ 92 h 406"/>
                  <a:gd name="T38" fmla="*/ 399 w 410"/>
                  <a:gd name="T39" fmla="*/ 81 h 406"/>
                  <a:gd name="T40" fmla="*/ 288 w 410"/>
                  <a:gd name="T41" fmla="*/ 147 h 406"/>
                  <a:gd name="T42" fmla="*/ 268 w 410"/>
                  <a:gd name="T43" fmla="*/ 117 h 4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0"/>
                  <a:gd name="T67" fmla="*/ 0 h 406"/>
                  <a:gd name="T68" fmla="*/ 410 w 410"/>
                  <a:gd name="T69" fmla="*/ 406 h 4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0" h="406">
                    <a:moveTo>
                      <a:pt x="268" y="117"/>
                    </a:moveTo>
                    <a:lnTo>
                      <a:pt x="217" y="41"/>
                    </a:lnTo>
                    <a:lnTo>
                      <a:pt x="166" y="0"/>
                    </a:lnTo>
                    <a:lnTo>
                      <a:pt x="106" y="0"/>
                    </a:lnTo>
                    <a:lnTo>
                      <a:pt x="40" y="26"/>
                    </a:lnTo>
                    <a:lnTo>
                      <a:pt x="10" y="71"/>
                    </a:lnTo>
                    <a:lnTo>
                      <a:pt x="0" y="132"/>
                    </a:lnTo>
                    <a:lnTo>
                      <a:pt x="10" y="213"/>
                    </a:lnTo>
                    <a:lnTo>
                      <a:pt x="50" y="304"/>
                    </a:lnTo>
                    <a:lnTo>
                      <a:pt x="121" y="365"/>
                    </a:lnTo>
                    <a:lnTo>
                      <a:pt x="176" y="395"/>
                    </a:lnTo>
                    <a:lnTo>
                      <a:pt x="232" y="406"/>
                    </a:lnTo>
                    <a:lnTo>
                      <a:pt x="278" y="390"/>
                    </a:lnTo>
                    <a:lnTo>
                      <a:pt x="303" y="365"/>
                    </a:lnTo>
                    <a:lnTo>
                      <a:pt x="319" y="304"/>
                    </a:lnTo>
                    <a:lnTo>
                      <a:pt x="314" y="233"/>
                    </a:lnTo>
                    <a:lnTo>
                      <a:pt x="298" y="173"/>
                    </a:lnTo>
                    <a:lnTo>
                      <a:pt x="399" y="117"/>
                    </a:lnTo>
                    <a:lnTo>
                      <a:pt x="410" y="92"/>
                    </a:lnTo>
                    <a:lnTo>
                      <a:pt x="399" y="81"/>
                    </a:lnTo>
                    <a:lnTo>
                      <a:pt x="288" y="147"/>
                    </a:lnTo>
                    <a:lnTo>
                      <a:pt x="268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98" name="Freeform 5"/>
              <p:cNvSpPr>
                <a:spLocks/>
              </p:cNvSpPr>
              <p:nvPr/>
            </p:nvSpPr>
            <p:spPr bwMode="auto">
              <a:xfrm>
                <a:off x="1920" y="1026"/>
                <a:ext cx="364" cy="907"/>
              </a:xfrm>
              <a:custGeom>
                <a:avLst/>
                <a:gdLst>
                  <a:gd name="T0" fmla="*/ 101 w 364"/>
                  <a:gd name="T1" fmla="*/ 765 h 907"/>
                  <a:gd name="T2" fmla="*/ 35 w 364"/>
                  <a:gd name="T3" fmla="*/ 816 h 907"/>
                  <a:gd name="T4" fmla="*/ 15 w 364"/>
                  <a:gd name="T5" fmla="*/ 832 h 907"/>
                  <a:gd name="T6" fmla="*/ 0 w 364"/>
                  <a:gd name="T7" fmla="*/ 867 h 907"/>
                  <a:gd name="T8" fmla="*/ 20 w 364"/>
                  <a:gd name="T9" fmla="*/ 902 h 907"/>
                  <a:gd name="T10" fmla="*/ 40 w 364"/>
                  <a:gd name="T11" fmla="*/ 907 h 907"/>
                  <a:gd name="T12" fmla="*/ 101 w 364"/>
                  <a:gd name="T13" fmla="*/ 887 h 907"/>
                  <a:gd name="T14" fmla="*/ 192 w 364"/>
                  <a:gd name="T15" fmla="*/ 816 h 907"/>
                  <a:gd name="T16" fmla="*/ 273 w 364"/>
                  <a:gd name="T17" fmla="*/ 730 h 907"/>
                  <a:gd name="T18" fmla="*/ 359 w 364"/>
                  <a:gd name="T19" fmla="*/ 633 h 907"/>
                  <a:gd name="T20" fmla="*/ 364 w 364"/>
                  <a:gd name="T21" fmla="*/ 593 h 907"/>
                  <a:gd name="T22" fmla="*/ 364 w 364"/>
                  <a:gd name="T23" fmla="*/ 482 h 907"/>
                  <a:gd name="T24" fmla="*/ 339 w 364"/>
                  <a:gd name="T25" fmla="*/ 310 h 907"/>
                  <a:gd name="T26" fmla="*/ 354 w 364"/>
                  <a:gd name="T27" fmla="*/ 209 h 907"/>
                  <a:gd name="T28" fmla="*/ 364 w 364"/>
                  <a:gd name="T29" fmla="*/ 168 h 907"/>
                  <a:gd name="T30" fmla="*/ 349 w 364"/>
                  <a:gd name="T31" fmla="*/ 147 h 907"/>
                  <a:gd name="T32" fmla="*/ 313 w 364"/>
                  <a:gd name="T33" fmla="*/ 127 h 907"/>
                  <a:gd name="T34" fmla="*/ 288 w 364"/>
                  <a:gd name="T35" fmla="*/ 112 h 907"/>
                  <a:gd name="T36" fmla="*/ 303 w 364"/>
                  <a:gd name="T37" fmla="*/ 21 h 907"/>
                  <a:gd name="T38" fmla="*/ 293 w 364"/>
                  <a:gd name="T39" fmla="*/ 0 h 907"/>
                  <a:gd name="T40" fmla="*/ 273 w 364"/>
                  <a:gd name="T41" fmla="*/ 6 h 907"/>
                  <a:gd name="T42" fmla="*/ 263 w 364"/>
                  <a:gd name="T43" fmla="*/ 122 h 907"/>
                  <a:gd name="T44" fmla="*/ 253 w 364"/>
                  <a:gd name="T45" fmla="*/ 152 h 907"/>
                  <a:gd name="T46" fmla="*/ 248 w 364"/>
                  <a:gd name="T47" fmla="*/ 173 h 907"/>
                  <a:gd name="T48" fmla="*/ 207 w 364"/>
                  <a:gd name="T49" fmla="*/ 157 h 907"/>
                  <a:gd name="T50" fmla="*/ 177 w 364"/>
                  <a:gd name="T51" fmla="*/ 157 h 907"/>
                  <a:gd name="T52" fmla="*/ 177 w 364"/>
                  <a:gd name="T53" fmla="*/ 178 h 907"/>
                  <a:gd name="T54" fmla="*/ 197 w 364"/>
                  <a:gd name="T55" fmla="*/ 194 h 907"/>
                  <a:gd name="T56" fmla="*/ 233 w 364"/>
                  <a:gd name="T57" fmla="*/ 194 h 907"/>
                  <a:gd name="T58" fmla="*/ 258 w 364"/>
                  <a:gd name="T59" fmla="*/ 214 h 907"/>
                  <a:gd name="T60" fmla="*/ 278 w 364"/>
                  <a:gd name="T61" fmla="*/ 249 h 907"/>
                  <a:gd name="T62" fmla="*/ 298 w 364"/>
                  <a:gd name="T63" fmla="*/ 305 h 907"/>
                  <a:gd name="T64" fmla="*/ 313 w 364"/>
                  <a:gd name="T65" fmla="*/ 416 h 907"/>
                  <a:gd name="T66" fmla="*/ 313 w 364"/>
                  <a:gd name="T67" fmla="*/ 517 h 907"/>
                  <a:gd name="T68" fmla="*/ 303 w 364"/>
                  <a:gd name="T69" fmla="*/ 598 h 907"/>
                  <a:gd name="T70" fmla="*/ 283 w 364"/>
                  <a:gd name="T71" fmla="*/ 633 h 907"/>
                  <a:gd name="T72" fmla="*/ 212 w 364"/>
                  <a:gd name="T73" fmla="*/ 684 h 907"/>
                  <a:gd name="T74" fmla="*/ 136 w 364"/>
                  <a:gd name="T75" fmla="*/ 730 h 907"/>
                  <a:gd name="T76" fmla="*/ 101 w 364"/>
                  <a:gd name="T77" fmla="*/ 765 h 9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4"/>
                  <a:gd name="T118" fmla="*/ 0 h 907"/>
                  <a:gd name="T119" fmla="*/ 364 w 364"/>
                  <a:gd name="T120" fmla="*/ 907 h 9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4" h="907">
                    <a:moveTo>
                      <a:pt x="101" y="765"/>
                    </a:moveTo>
                    <a:lnTo>
                      <a:pt x="35" y="816"/>
                    </a:lnTo>
                    <a:lnTo>
                      <a:pt x="15" y="832"/>
                    </a:lnTo>
                    <a:lnTo>
                      <a:pt x="0" y="867"/>
                    </a:lnTo>
                    <a:lnTo>
                      <a:pt x="20" y="902"/>
                    </a:lnTo>
                    <a:lnTo>
                      <a:pt x="40" y="907"/>
                    </a:lnTo>
                    <a:lnTo>
                      <a:pt x="101" y="887"/>
                    </a:lnTo>
                    <a:lnTo>
                      <a:pt x="192" y="816"/>
                    </a:lnTo>
                    <a:lnTo>
                      <a:pt x="273" y="730"/>
                    </a:lnTo>
                    <a:lnTo>
                      <a:pt x="359" y="633"/>
                    </a:lnTo>
                    <a:lnTo>
                      <a:pt x="364" y="593"/>
                    </a:lnTo>
                    <a:lnTo>
                      <a:pt x="364" y="482"/>
                    </a:lnTo>
                    <a:lnTo>
                      <a:pt x="339" y="310"/>
                    </a:lnTo>
                    <a:lnTo>
                      <a:pt x="354" y="209"/>
                    </a:lnTo>
                    <a:lnTo>
                      <a:pt x="364" y="168"/>
                    </a:lnTo>
                    <a:lnTo>
                      <a:pt x="349" y="147"/>
                    </a:lnTo>
                    <a:lnTo>
                      <a:pt x="313" y="127"/>
                    </a:lnTo>
                    <a:lnTo>
                      <a:pt x="288" y="112"/>
                    </a:lnTo>
                    <a:lnTo>
                      <a:pt x="303" y="21"/>
                    </a:lnTo>
                    <a:lnTo>
                      <a:pt x="293" y="0"/>
                    </a:lnTo>
                    <a:lnTo>
                      <a:pt x="273" y="6"/>
                    </a:lnTo>
                    <a:lnTo>
                      <a:pt x="263" y="122"/>
                    </a:lnTo>
                    <a:lnTo>
                      <a:pt x="253" y="152"/>
                    </a:lnTo>
                    <a:lnTo>
                      <a:pt x="248" y="173"/>
                    </a:lnTo>
                    <a:lnTo>
                      <a:pt x="207" y="157"/>
                    </a:lnTo>
                    <a:lnTo>
                      <a:pt x="177" y="157"/>
                    </a:lnTo>
                    <a:lnTo>
                      <a:pt x="177" y="178"/>
                    </a:lnTo>
                    <a:lnTo>
                      <a:pt x="197" y="194"/>
                    </a:lnTo>
                    <a:lnTo>
                      <a:pt x="233" y="194"/>
                    </a:lnTo>
                    <a:lnTo>
                      <a:pt x="258" y="214"/>
                    </a:lnTo>
                    <a:lnTo>
                      <a:pt x="278" y="249"/>
                    </a:lnTo>
                    <a:lnTo>
                      <a:pt x="298" y="305"/>
                    </a:lnTo>
                    <a:lnTo>
                      <a:pt x="313" y="416"/>
                    </a:lnTo>
                    <a:lnTo>
                      <a:pt x="313" y="517"/>
                    </a:lnTo>
                    <a:lnTo>
                      <a:pt x="303" y="598"/>
                    </a:lnTo>
                    <a:lnTo>
                      <a:pt x="283" y="633"/>
                    </a:lnTo>
                    <a:lnTo>
                      <a:pt x="212" y="684"/>
                    </a:lnTo>
                    <a:lnTo>
                      <a:pt x="136" y="730"/>
                    </a:lnTo>
                    <a:lnTo>
                      <a:pt x="101" y="7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99" name="Freeform 6"/>
              <p:cNvSpPr>
                <a:spLocks/>
              </p:cNvSpPr>
              <p:nvPr/>
            </p:nvSpPr>
            <p:spPr bwMode="auto">
              <a:xfrm>
                <a:off x="1479" y="1863"/>
                <a:ext cx="329" cy="546"/>
              </a:xfrm>
              <a:custGeom>
                <a:avLst/>
                <a:gdLst>
                  <a:gd name="T0" fmla="*/ 329 w 329"/>
                  <a:gd name="T1" fmla="*/ 15 h 546"/>
                  <a:gd name="T2" fmla="*/ 293 w 329"/>
                  <a:gd name="T3" fmla="*/ 0 h 546"/>
                  <a:gd name="T4" fmla="*/ 217 w 329"/>
                  <a:gd name="T5" fmla="*/ 5 h 546"/>
                  <a:gd name="T6" fmla="*/ 151 w 329"/>
                  <a:gd name="T7" fmla="*/ 56 h 546"/>
                  <a:gd name="T8" fmla="*/ 55 w 329"/>
                  <a:gd name="T9" fmla="*/ 162 h 546"/>
                  <a:gd name="T10" fmla="*/ 5 w 329"/>
                  <a:gd name="T11" fmla="*/ 248 h 546"/>
                  <a:gd name="T12" fmla="*/ 0 w 329"/>
                  <a:gd name="T13" fmla="*/ 278 h 546"/>
                  <a:gd name="T14" fmla="*/ 25 w 329"/>
                  <a:gd name="T15" fmla="*/ 334 h 546"/>
                  <a:gd name="T16" fmla="*/ 80 w 329"/>
                  <a:gd name="T17" fmla="*/ 359 h 546"/>
                  <a:gd name="T18" fmla="*/ 151 w 329"/>
                  <a:gd name="T19" fmla="*/ 389 h 546"/>
                  <a:gd name="T20" fmla="*/ 207 w 329"/>
                  <a:gd name="T21" fmla="*/ 404 h 546"/>
                  <a:gd name="T22" fmla="*/ 232 w 329"/>
                  <a:gd name="T23" fmla="*/ 430 h 546"/>
                  <a:gd name="T24" fmla="*/ 217 w 329"/>
                  <a:gd name="T25" fmla="*/ 465 h 546"/>
                  <a:gd name="T26" fmla="*/ 177 w 329"/>
                  <a:gd name="T27" fmla="*/ 506 h 546"/>
                  <a:gd name="T28" fmla="*/ 126 w 329"/>
                  <a:gd name="T29" fmla="*/ 511 h 546"/>
                  <a:gd name="T30" fmla="*/ 91 w 329"/>
                  <a:gd name="T31" fmla="*/ 495 h 546"/>
                  <a:gd name="T32" fmla="*/ 70 w 329"/>
                  <a:gd name="T33" fmla="*/ 511 h 546"/>
                  <a:gd name="T34" fmla="*/ 75 w 329"/>
                  <a:gd name="T35" fmla="*/ 531 h 546"/>
                  <a:gd name="T36" fmla="*/ 116 w 329"/>
                  <a:gd name="T37" fmla="*/ 546 h 546"/>
                  <a:gd name="T38" fmla="*/ 177 w 329"/>
                  <a:gd name="T39" fmla="*/ 546 h 546"/>
                  <a:gd name="T40" fmla="*/ 232 w 329"/>
                  <a:gd name="T41" fmla="*/ 531 h 546"/>
                  <a:gd name="T42" fmla="*/ 263 w 329"/>
                  <a:gd name="T43" fmla="*/ 511 h 546"/>
                  <a:gd name="T44" fmla="*/ 283 w 329"/>
                  <a:gd name="T45" fmla="*/ 475 h 546"/>
                  <a:gd name="T46" fmla="*/ 293 w 329"/>
                  <a:gd name="T47" fmla="*/ 435 h 546"/>
                  <a:gd name="T48" fmla="*/ 268 w 329"/>
                  <a:gd name="T49" fmla="*/ 399 h 546"/>
                  <a:gd name="T50" fmla="*/ 207 w 329"/>
                  <a:gd name="T51" fmla="*/ 374 h 546"/>
                  <a:gd name="T52" fmla="*/ 136 w 329"/>
                  <a:gd name="T53" fmla="*/ 354 h 546"/>
                  <a:gd name="T54" fmla="*/ 75 w 329"/>
                  <a:gd name="T55" fmla="*/ 319 h 546"/>
                  <a:gd name="T56" fmla="*/ 60 w 329"/>
                  <a:gd name="T57" fmla="*/ 288 h 546"/>
                  <a:gd name="T58" fmla="*/ 70 w 329"/>
                  <a:gd name="T59" fmla="*/ 233 h 546"/>
                  <a:gd name="T60" fmla="*/ 116 w 329"/>
                  <a:gd name="T61" fmla="*/ 162 h 546"/>
                  <a:gd name="T62" fmla="*/ 172 w 329"/>
                  <a:gd name="T63" fmla="*/ 121 h 546"/>
                  <a:gd name="T64" fmla="*/ 258 w 329"/>
                  <a:gd name="T65" fmla="*/ 91 h 546"/>
                  <a:gd name="T66" fmla="*/ 329 w 329"/>
                  <a:gd name="T67" fmla="*/ 76 h 546"/>
                  <a:gd name="T68" fmla="*/ 329 w 329"/>
                  <a:gd name="T69" fmla="*/ 35 h 546"/>
                  <a:gd name="T70" fmla="*/ 329 w 329"/>
                  <a:gd name="T71" fmla="*/ 15 h 5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9"/>
                  <a:gd name="T109" fmla="*/ 0 h 546"/>
                  <a:gd name="T110" fmla="*/ 329 w 329"/>
                  <a:gd name="T111" fmla="*/ 546 h 5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9" h="546">
                    <a:moveTo>
                      <a:pt x="329" y="15"/>
                    </a:moveTo>
                    <a:lnTo>
                      <a:pt x="293" y="0"/>
                    </a:lnTo>
                    <a:lnTo>
                      <a:pt x="217" y="5"/>
                    </a:lnTo>
                    <a:lnTo>
                      <a:pt x="151" y="56"/>
                    </a:lnTo>
                    <a:lnTo>
                      <a:pt x="55" y="162"/>
                    </a:lnTo>
                    <a:lnTo>
                      <a:pt x="5" y="248"/>
                    </a:lnTo>
                    <a:lnTo>
                      <a:pt x="0" y="278"/>
                    </a:lnTo>
                    <a:lnTo>
                      <a:pt x="25" y="334"/>
                    </a:lnTo>
                    <a:lnTo>
                      <a:pt x="80" y="359"/>
                    </a:lnTo>
                    <a:lnTo>
                      <a:pt x="151" y="389"/>
                    </a:lnTo>
                    <a:lnTo>
                      <a:pt x="207" y="404"/>
                    </a:lnTo>
                    <a:lnTo>
                      <a:pt x="232" y="430"/>
                    </a:lnTo>
                    <a:lnTo>
                      <a:pt x="217" y="465"/>
                    </a:lnTo>
                    <a:lnTo>
                      <a:pt x="177" y="506"/>
                    </a:lnTo>
                    <a:lnTo>
                      <a:pt x="126" y="511"/>
                    </a:lnTo>
                    <a:lnTo>
                      <a:pt x="91" y="495"/>
                    </a:lnTo>
                    <a:lnTo>
                      <a:pt x="70" y="511"/>
                    </a:lnTo>
                    <a:lnTo>
                      <a:pt x="75" y="531"/>
                    </a:lnTo>
                    <a:lnTo>
                      <a:pt x="116" y="546"/>
                    </a:lnTo>
                    <a:lnTo>
                      <a:pt x="177" y="546"/>
                    </a:lnTo>
                    <a:lnTo>
                      <a:pt x="232" y="531"/>
                    </a:lnTo>
                    <a:lnTo>
                      <a:pt x="263" y="511"/>
                    </a:lnTo>
                    <a:lnTo>
                      <a:pt x="283" y="475"/>
                    </a:lnTo>
                    <a:lnTo>
                      <a:pt x="293" y="435"/>
                    </a:lnTo>
                    <a:lnTo>
                      <a:pt x="268" y="399"/>
                    </a:lnTo>
                    <a:lnTo>
                      <a:pt x="207" y="374"/>
                    </a:lnTo>
                    <a:lnTo>
                      <a:pt x="136" y="354"/>
                    </a:lnTo>
                    <a:lnTo>
                      <a:pt x="75" y="319"/>
                    </a:lnTo>
                    <a:lnTo>
                      <a:pt x="60" y="288"/>
                    </a:lnTo>
                    <a:lnTo>
                      <a:pt x="70" y="233"/>
                    </a:lnTo>
                    <a:lnTo>
                      <a:pt x="116" y="162"/>
                    </a:lnTo>
                    <a:lnTo>
                      <a:pt x="172" y="121"/>
                    </a:lnTo>
                    <a:lnTo>
                      <a:pt x="258" y="91"/>
                    </a:lnTo>
                    <a:lnTo>
                      <a:pt x="329" y="76"/>
                    </a:lnTo>
                    <a:lnTo>
                      <a:pt x="329" y="35"/>
                    </a:lnTo>
                    <a:lnTo>
                      <a:pt x="329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700" name="Freeform 7"/>
              <p:cNvSpPr>
                <a:spLocks/>
              </p:cNvSpPr>
              <p:nvPr/>
            </p:nvSpPr>
            <p:spPr bwMode="auto">
              <a:xfrm>
                <a:off x="1747" y="1838"/>
                <a:ext cx="309" cy="673"/>
              </a:xfrm>
              <a:custGeom>
                <a:avLst/>
                <a:gdLst>
                  <a:gd name="T0" fmla="*/ 269 w 309"/>
                  <a:gd name="T1" fmla="*/ 212 h 673"/>
                  <a:gd name="T2" fmla="*/ 238 w 309"/>
                  <a:gd name="T3" fmla="*/ 86 h 673"/>
                  <a:gd name="T4" fmla="*/ 203 w 309"/>
                  <a:gd name="T5" fmla="*/ 25 h 673"/>
                  <a:gd name="T6" fmla="*/ 126 w 309"/>
                  <a:gd name="T7" fmla="*/ 0 h 673"/>
                  <a:gd name="T8" fmla="*/ 50 w 309"/>
                  <a:gd name="T9" fmla="*/ 10 h 673"/>
                  <a:gd name="T10" fmla="*/ 15 w 309"/>
                  <a:gd name="T11" fmla="*/ 76 h 673"/>
                  <a:gd name="T12" fmla="*/ 20 w 309"/>
                  <a:gd name="T13" fmla="*/ 157 h 673"/>
                  <a:gd name="T14" fmla="*/ 40 w 309"/>
                  <a:gd name="T15" fmla="*/ 288 h 673"/>
                  <a:gd name="T16" fmla="*/ 40 w 309"/>
                  <a:gd name="T17" fmla="*/ 404 h 673"/>
                  <a:gd name="T18" fmla="*/ 15 w 309"/>
                  <a:gd name="T19" fmla="*/ 505 h 673"/>
                  <a:gd name="T20" fmla="*/ 0 w 309"/>
                  <a:gd name="T21" fmla="*/ 561 h 673"/>
                  <a:gd name="T22" fmla="*/ 10 w 309"/>
                  <a:gd name="T23" fmla="*/ 612 h 673"/>
                  <a:gd name="T24" fmla="*/ 45 w 309"/>
                  <a:gd name="T25" fmla="*/ 638 h 673"/>
                  <a:gd name="T26" fmla="*/ 91 w 309"/>
                  <a:gd name="T27" fmla="*/ 663 h 673"/>
                  <a:gd name="T28" fmla="*/ 136 w 309"/>
                  <a:gd name="T29" fmla="*/ 673 h 673"/>
                  <a:gd name="T30" fmla="*/ 193 w 309"/>
                  <a:gd name="T31" fmla="*/ 673 h 673"/>
                  <a:gd name="T32" fmla="*/ 259 w 309"/>
                  <a:gd name="T33" fmla="*/ 622 h 673"/>
                  <a:gd name="T34" fmla="*/ 309 w 309"/>
                  <a:gd name="T35" fmla="*/ 515 h 673"/>
                  <a:gd name="T36" fmla="*/ 304 w 309"/>
                  <a:gd name="T37" fmla="*/ 419 h 673"/>
                  <a:gd name="T38" fmla="*/ 274 w 309"/>
                  <a:gd name="T39" fmla="*/ 308 h 673"/>
                  <a:gd name="T40" fmla="*/ 269 w 309"/>
                  <a:gd name="T41" fmla="*/ 212 h 6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9"/>
                  <a:gd name="T64" fmla="*/ 0 h 673"/>
                  <a:gd name="T65" fmla="*/ 309 w 309"/>
                  <a:gd name="T66" fmla="*/ 673 h 6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9" h="673">
                    <a:moveTo>
                      <a:pt x="269" y="212"/>
                    </a:moveTo>
                    <a:lnTo>
                      <a:pt x="238" y="86"/>
                    </a:lnTo>
                    <a:lnTo>
                      <a:pt x="203" y="25"/>
                    </a:lnTo>
                    <a:lnTo>
                      <a:pt x="126" y="0"/>
                    </a:lnTo>
                    <a:lnTo>
                      <a:pt x="50" y="10"/>
                    </a:lnTo>
                    <a:lnTo>
                      <a:pt x="15" y="76"/>
                    </a:lnTo>
                    <a:lnTo>
                      <a:pt x="20" y="157"/>
                    </a:lnTo>
                    <a:lnTo>
                      <a:pt x="40" y="288"/>
                    </a:lnTo>
                    <a:lnTo>
                      <a:pt x="40" y="404"/>
                    </a:lnTo>
                    <a:lnTo>
                      <a:pt x="15" y="505"/>
                    </a:lnTo>
                    <a:lnTo>
                      <a:pt x="0" y="561"/>
                    </a:lnTo>
                    <a:lnTo>
                      <a:pt x="10" y="612"/>
                    </a:lnTo>
                    <a:lnTo>
                      <a:pt x="45" y="638"/>
                    </a:lnTo>
                    <a:lnTo>
                      <a:pt x="91" y="663"/>
                    </a:lnTo>
                    <a:lnTo>
                      <a:pt x="136" y="673"/>
                    </a:lnTo>
                    <a:lnTo>
                      <a:pt x="193" y="673"/>
                    </a:lnTo>
                    <a:lnTo>
                      <a:pt x="259" y="622"/>
                    </a:lnTo>
                    <a:lnTo>
                      <a:pt x="309" y="515"/>
                    </a:lnTo>
                    <a:lnTo>
                      <a:pt x="304" y="419"/>
                    </a:lnTo>
                    <a:lnTo>
                      <a:pt x="274" y="308"/>
                    </a:lnTo>
                    <a:lnTo>
                      <a:pt x="269" y="2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701" name="Freeform 8"/>
              <p:cNvSpPr>
                <a:spLocks/>
              </p:cNvSpPr>
              <p:nvPr/>
            </p:nvSpPr>
            <p:spPr bwMode="auto">
              <a:xfrm>
                <a:off x="1655" y="2384"/>
                <a:ext cx="235" cy="973"/>
              </a:xfrm>
              <a:custGeom>
                <a:avLst/>
                <a:gdLst>
                  <a:gd name="T0" fmla="*/ 223 w 235"/>
                  <a:gd name="T1" fmla="*/ 15 h 973"/>
                  <a:gd name="T2" fmla="*/ 163 w 235"/>
                  <a:gd name="T3" fmla="*/ 0 h 973"/>
                  <a:gd name="T4" fmla="*/ 127 w 235"/>
                  <a:gd name="T5" fmla="*/ 15 h 973"/>
                  <a:gd name="T6" fmla="*/ 112 w 235"/>
                  <a:gd name="T7" fmla="*/ 66 h 973"/>
                  <a:gd name="T8" fmla="*/ 127 w 235"/>
                  <a:gd name="T9" fmla="*/ 344 h 973"/>
                  <a:gd name="T10" fmla="*/ 127 w 235"/>
                  <a:gd name="T11" fmla="*/ 410 h 973"/>
                  <a:gd name="T12" fmla="*/ 107 w 235"/>
                  <a:gd name="T13" fmla="*/ 532 h 973"/>
                  <a:gd name="T14" fmla="*/ 102 w 235"/>
                  <a:gd name="T15" fmla="*/ 674 h 973"/>
                  <a:gd name="T16" fmla="*/ 112 w 235"/>
                  <a:gd name="T17" fmla="*/ 745 h 973"/>
                  <a:gd name="T18" fmla="*/ 102 w 235"/>
                  <a:gd name="T19" fmla="*/ 785 h 973"/>
                  <a:gd name="T20" fmla="*/ 31 w 235"/>
                  <a:gd name="T21" fmla="*/ 846 h 973"/>
                  <a:gd name="T22" fmla="*/ 0 w 235"/>
                  <a:gd name="T23" fmla="*/ 922 h 973"/>
                  <a:gd name="T24" fmla="*/ 6 w 235"/>
                  <a:gd name="T25" fmla="*/ 947 h 973"/>
                  <a:gd name="T26" fmla="*/ 61 w 235"/>
                  <a:gd name="T27" fmla="*/ 973 h 973"/>
                  <a:gd name="T28" fmla="*/ 76 w 235"/>
                  <a:gd name="T29" fmla="*/ 962 h 973"/>
                  <a:gd name="T30" fmla="*/ 82 w 235"/>
                  <a:gd name="T31" fmla="*/ 917 h 973"/>
                  <a:gd name="T32" fmla="*/ 97 w 235"/>
                  <a:gd name="T33" fmla="*/ 851 h 973"/>
                  <a:gd name="T34" fmla="*/ 122 w 235"/>
                  <a:gd name="T35" fmla="*/ 821 h 973"/>
                  <a:gd name="T36" fmla="*/ 152 w 235"/>
                  <a:gd name="T37" fmla="*/ 801 h 973"/>
                  <a:gd name="T38" fmla="*/ 178 w 235"/>
                  <a:gd name="T39" fmla="*/ 775 h 973"/>
                  <a:gd name="T40" fmla="*/ 183 w 235"/>
                  <a:gd name="T41" fmla="*/ 755 h 973"/>
                  <a:gd name="T42" fmla="*/ 168 w 235"/>
                  <a:gd name="T43" fmla="*/ 730 h 973"/>
                  <a:gd name="T44" fmla="*/ 152 w 235"/>
                  <a:gd name="T45" fmla="*/ 715 h 973"/>
                  <a:gd name="T46" fmla="*/ 142 w 235"/>
                  <a:gd name="T47" fmla="*/ 653 h 973"/>
                  <a:gd name="T48" fmla="*/ 152 w 235"/>
                  <a:gd name="T49" fmla="*/ 526 h 973"/>
                  <a:gd name="T50" fmla="*/ 188 w 235"/>
                  <a:gd name="T51" fmla="*/ 380 h 973"/>
                  <a:gd name="T52" fmla="*/ 223 w 235"/>
                  <a:gd name="T53" fmla="*/ 263 h 973"/>
                  <a:gd name="T54" fmla="*/ 235 w 235"/>
                  <a:gd name="T55" fmla="*/ 122 h 973"/>
                  <a:gd name="T56" fmla="*/ 223 w 235"/>
                  <a:gd name="T57" fmla="*/ 15 h 9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5"/>
                  <a:gd name="T88" fmla="*/ 0 h 973"/>
                  <a:gd name="T89" fmla="*/ 235 w 235"/>
                  <a:gd name="T90" fmla="*/ 973 h 97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5" h="973">
                    <a:moveTo>
                      <a:pt x="223" y="15"/>
                    </a:moveTo>
                    <a:lnTo>
                      <a:pt x="163" y="0"/>
                    </a:lnTo>
                    <a:lnTo>
                      <a:pt x="127" y="15"/>
                    </a:lnTo>
                    <a:lnTo>
                      <a:pt x="112" y="66"/>
                    </a:lnTo>
                    <a:lnTo>
                      <a:pt x="127" y="344"/>
                    </a:lnTo>
                    <a:lnTo>
                      <a:pt x="127" y="410"/>
                    </a:lnTo>
                    <a:lnTo>
                      <a:pt x="107" y="532"/>
                    </a:lnTo>
                    <a:lnTo>
                      <a:pt x="102" y="674"/>
                    </a:lnTo>
                    <a:lnTo>
                      <a:pt x="112" y="745"/>
                    </a:lnTo>
                    <a:lnTo>
                      <a:pt x="102" y="785"/>
                    </a:lnTo>
                    <a:lnTo>
                      <a:pt x="31" y="846"/>
                    </a:lnTo>
                    <a:lnTo>
                      <a:pt x="0" y="922"/>
                    </a:lnTo>
                    <a:lnTo>
                      <a:pt x="6" y="947"/>
                    </a:lnTo>
                    <a:lnTo>
                      <a:pt x="61" y="973"/>
                    </a:lnTo>
                    <a:lnTo>
                      <a:pt x="76" y="962"/>
                    </a:lnTo>
                    <a:lnTo>
                      <a:pt x="82" y="917"/>
                    </a:lnTo>
                    <a:lnTo>
                      <a:pt x="97" y="851"/>
                    </a:lnTo>
                    <a:lnTo>
                      <a:pt x="122" y="821"/>
                    </a:lnTo>
                    <a:lnTo>
                      <a:pt x="152" y="801"/>
                    </a:lnTo>
                    <a:lnTo>
                      <a:pt x="178" y="775"/>
                    </a:lnTo>
                    <a:lnTo>
                      <a:pt x="183" y="755"/>
                    </a:lnTo>
                    <a:lnTo>
                      <a:pt x="168" y="730"/>
                    </a:lnTo>
                    <a:lnTo>
                      <a:pt x="152" y="715"/>
                    </a:lnTo>
                    <a:lnTo>
                      <a:pt x="142" y="653"/>
                    </a:lnTo>
                    <a:lnTo>
                      <a:pt x="152" y="526"/>
                    </a:lnTo>
                    <a:lnTo>
                      <a:pt x="188" y="380"/>
                    </a:lnTo>
                    <a:lnTo>
                      <a:pt x="223" y="263"/>
                    </a:lnTo>
                    <a:lnTo>
                      <a:pt x="235" y="122"/>
                    </a:lnTo>
                    <a:lnTo>
                      <a:pt x="22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702" name="Freeform 9"/>
              <p:cNvSpPr>
                <a:spLocks/>
              </p:cNvSpPr>
              <p:nvPr/>
            </p:nvSpPr>
            <p:spPr bwMode="auto">
              <a:xfrm>
                <a:off x="1910" y="2384"/>
                <a:ext cx="384" cy="821"/>
              </a:xfrm>
              <a:custGeom>
                <a:avLst/>
                <a:gdLst>
                  <a:gd name="T0" fmla="*/ 126 w 384"/>
                  <a:gd name="T1" fmla="*/ 122 h 821"/>
                  <a:gd name="T2" fmla="*/ 116 w 384"/>
                  <a:gd name="T3" fmla="*/ 40 h 821"/>
                  <a:gd name="T4" fmla="*/ 71 w 384"/>
                  <a:gd name="T5" fmla="*/ 0 h 821"/>
                  <a:gd name="T6" fmla="*/ 5 w 384"/>
                  <a:gd name="T7" fmla="*/ 5 h 821"/>
                  <a:gd name="T8" fmla="*/ 0 w 384"/>
                  <a:gd name="T9" fmla="*/ 40 h 821"/>
                  <a:gd name="T10" fmla="*/ 5 w 384"/>
                  <a:gd name="T11" fmla="*/ 117 h 821"/>
                  <a:gd name="T12" fmla="*/ 40 w 384"/>
                  <a:gd name="T13" fmla="*/ 233 h 821"/>
                  <a:gd name="T14" fmla="*/ 66 w 384"/>
                  <a:gd name="T15" fmla="*/ 319 h 821"/>
                  <a:gd name="T16" fmla="*/ 96 w 384"/>
                  <a:gd name="T17" fmla="*/ 435 h 821"/>
                  <a:gd name="T18" fmla="*/ 106 w 384"/>
                  <a:gd name="T19" fmla="*/ 536 h 821"/>
                  <a:gd name="T20" fmla="*/ 106 w 384"/>
                  <a:gd name="T21" fmla="*/ 617 h 821"/>
                  <a:gd name="T22" fmla="*/ 91 w 384"/>
                  <a:gd name="T23" fmla="*/ 679 h 821"/>
                  <a:gd name="T24" fmla="*/ 76 w 384"/>
                  <a:gd name="T25" fmla="*/ 699 h 821"/>
                  <a:gd name="T26" fmla="*/ 76 w 384"/>
                  <a:gd name="T27" fmla="*/ 719 h 821"/>
                  <a:gd name="T28" fmla="*/ 96 w 384"/>
                  <a:gd name="T29" fmla="*/ 750 h 821"/>
                  <a:gd name="T30" fmla="*/ 131 w 384"/>
                  <a:gd name="T31" fmla="*/ 760 h 821"/>
                  <a:gd name="T32" fmla="*/ 187 w 384"/>
                  <a:gd name="T33" fmla="*/ 760 h 821"/>
                  <a:gd name="T34" fmla="*/ 288 w 384"/>
                  <a:gd name="T35" fmla="*/ 785 h 821"/>
                  <a:gd name="T36" fmla="*/ 318 w 384"/>
                  <a:gd name="T37" fmla="*/ 821 h 821"/>
                  <a:gd name="T38" fmla="*/ 364 w 384"/>
                  <a:gd name="T39" fmla="*/ 800 h 821"/>
                  <a:gd name="T40" fmla="*/ 384 w 384"/>
                  <a:gd name="T41" fmla="*/ 750 h 821"/>
                  <a:gd name="T42" fmla="*/ 364 w 384"/>
                  <a:gd name="T43" fmla="*/ 730 h 821"/>
                  <a:gd name="T44" fmla="*/ 278 w 384"/>
                  <a:gd name="T45" fmla="*/ 719 h 821"/>
                  <a:gd name="T46" fmla="*/ 182 w 384"/>
                  <a:gd name="T47" fmla="*/ 719 h 821"/>
                  <a:gd name="T48" fmla="*/ 141 w 384"/>
                  <a:gd name="T49" fmla="*/ 714 h 821"/>
                  <a:gd name="T50" fmla="*/ 131 w 384"/>
                  <a:gd name="T51" fmla="*/ 684 h 821"/>
                  <a:gd name="T52" fmla="*/ 141 w 384"/>
                  <a:gd name="T53" fmla="*/ 627 h 821"/>
                  <a:gd name="T54" fmla="*/ 147 w 384"/>
                  <a:gd name="T55" fmla="*/ 531 h 821"/>
                  <a:gd name="T56" fmla="*/ 136 w 384"/>
                  <a:gd name="T57" fmla="*/ 425 h 821"/>
                  <a:gd name="T58" fmla="*/ 121 w 384"/>
                  <a:gd name="T59" fmla="*/ 284 h 821"/>
                  <a:gd name="T60" fmla="*/ 126 w 384"/>
                  <a:gd name="T61" fmla="*/ 162 h 821"/>
                  <a:gd name="T62" fmla="*/ 126 w 384"/>
                  <a:gd name="T63" fmla="*/ 122 h 8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4"/>
                  <a:gd name="T97" fmla="*/ 0 h 821"/>
                  <a:gd name="T98" fmla="*/ 384 w 384"/>
                  <a:gd name="T99" fmla="*/ 821 h 8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4" h="821">
                    <a:moveTo>
                      <a:pt x="126" y="122"/>
                    </a:moveTo>
                    <a:lnTo>
                      <a:pt x="116" y="40"/>
                    </a:lnTo>
                    <a:lnTo>
                      <a:pt x="71" y="0"/>
                    </a:lnTo>
                    <a:lnTo>
                      <a:pt x="5" y="5"/>
                    </a:lnTo>
                    <a:lnTo>
                      <a:pt x="0" y="40"/>
                    </a:lnTo>
                    <a:lnTo>
                      <a:pt x="5" y="117"/>
                    </a:lnTo>
                    <a:lnTo>
                      <a:pt x="40" y="233"/>
                    </a:lnTo>
                    <a:lnTo>
                      <a:pt x="66" y="319"/>
                    </a:lnTo>
                    <a:lnTo>
                      <a:pt x="96" y="435"/>
                    </a:lnTo>
                    <a:lnTo>
                      <a:pt x="106" y="536"/>
                    </a:lnTo>
                    <a:lnTo>
                      <a:pt x="106" y="617"/>
                    </a:lnTo>
                    <a:lnTo>
                      <a:pt x="91" y="679"/>
                    </a:lnTo>
                    <a:lnTo>
                      <a:pt x="76" y="699"/>
                    </a:lnTo>
                    <a:lnTo>
                      <a:pt x="76" y="719"/>
                    </a:lnTo>
                    <a:lnTo>
                      <a:pt x="96" y="750"/>
                    </a:lnTo>
                    <a:lnTo>
                      <a:pt x="131" y="760"/>
                    </a:lnTo>
                    <a:lnTo>
                      <a:pt x="187" y="760"/>
                    </a:lnTo>
                    <a:lnTo>
                      <a:pt x="288" y="785"/>
                    </a:lnTo>
                    <a:lnTo>
                      <a:pt x="318" y="821"/>
                    </a:lnTo>
                    <a:lnTo>
                      <a:pt x="364" y="800"/>
                    </a:lnTo>
                    <a:lnTo>
                      <a:pt x="384" y="750"/>
                    </a:lnTo>
                    <a:lnTo>
                      <a:pt x="364" y="730"/>
                    </a:lnTo>
                    <a:lnTo>
                      <a:pt x="278" y="719"/>
                    </a:lnTo>
                    <a:lnTo>
                      <a:pt x="182" y="719"/>
                    </a:lnTo>
                    <a:lnTo>
                      <a:pt x="141" y="714"/>
                    </a:lnTo>
                    <a:lnTo>
                      <a:pt x="131" y="684"/>
                    </a:lnTo>
                    <a:lnTo>
                      <a:pt x="141" y="627"/>
                    </a:lnTo>
                    <a:lnTo>
                      <a:pt x="147" y="531"/>
                    </a:lnTo>
                    <a:lnTo>
                      <a:pt x="136" y="425"/>
                    </a:lnTo>
                    <a:lnTo>
                      <a:pt x="121" y="284"/>
                    </a:lnTo>
                    <a:lnTo>
                      <a:pt x="126" y="162"/>
                    </a:lnTo>
                    <a:lnTo>
                      <a:pt x="126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7696" name="Text Box 10"/>
            <p:cNvSpPr txBox="1">
              <a:spLocks noChangeArrowheads="1"/>
            </p:cNvSpPr>
            <p:nvPr/>
          </p:nvSpPr>
          <p:spPr bwMode="auto">
            <a:xfrm>
              <a:off x="800" y="3392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b="1">
                  <a:latin typeface="Arial Narrow" charset="0"/>
                </a:rPr>
                <a:t>Emisor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921500" y="3654425"/>
            <a:ext cx="2146300" cy="2932113"/>
            <a:chOff x="4360" y="2302"/>
            <a:chExt cx="1352" cy="1847"/>
          </a:xfrm>
        </p:grpSpPr>
        <p:grpSp>
          <p:nvGrpSpPr>
            <p:cNvPr id="27688" name="Group 12"/>
            <p:cNvGrpSpPr>
              <a:grpSpLocks/>
            </p:cNvGrpSpPr>
            <p:nvPr/>
          </p:nvGrpSpPr>
          <p:grpSpPr bwMode="auto">
            <a:xfrm>
              <a:off x="4360" y="2302"/>
              <a:ext cx="702" cy="1847"/>
              <a:chOff x="4032" y="1454"/>
              <a:chExt cx="702" cy="1847"/>
            </a:xfrm>
          </p:grpSpPr>
          <p:sp>
            <p:nvSpPr>
              <p:cNvPr id="27690" name="Freeform 13"/>
              <p:cNvSpPr>
                <a:spLocks/>
              </p:cNvSpPr>
              <p:nvPr/>
            </p:nvSpPr>
            <p:spPr bwMode="auto">
              <a:xfrm flipH="1">
                <a:off x="4317" y="1454"/>
                <a:ext cx="385" cy="427"/>
              </a:xfrm>
              <a:custGeom>
                <a:avLst/>
                <a:gdLst>
                  <a:gd name="T0" fmla="*/ 13 w 457"/>
                  <a:gd name="T1" fmla="*/ 6 h 507"/>
                  <a:gd name="T2" fmla="*/ 11 w 457"/>
                  <a:gd name="T3" fmla="*/ 3 h 507"/>
                  <a:gd name="T4" fmla="*/ 8 w 457"/>
                  <a:gd name="T5" fmla="*/ 3 h 507"/>
                  <a:gd name="T6" fmla="*/ 5 w 457"/>
                  <a:gd name="T7" fmla="*/ 0 h 507"/>
                  <a:gd name="T8" fmla="*/ 3 w 457"/>
                  <a:gd name="T9" fmla="*/ 3 h 507"/>
                  <a:gd name="T10" fmla="*/ 3 w 457"/>
                  <a:gd name="T11" fmla="*/ 3 h 507"/>
                  <a:gd name="T12" fmla="*/ 0 w 457"/>
                  <a:gd name="T13" fmla="*/ 7 h 507"/>
                  <a:gd name="T14" fmla="*/ 3 w 457"/>
                  <a:gd name="T15" fmla="*/ 12 h 507"/>
                  <a:gd name="T16" fmla="*/ 3 w 457"/>
                  <a:gd name="T17" fmla="*/ 17 h 507"/>
                  <a:gd name="T18" fmla="*/ 3 w 457"/>
                  <a:gd name="T19" fmla="*/ 21 h 507"/>
                  <a:gd name="T20" fmla="*/ 6 w 457"/>
                  <a:gd name="T21" fmla="*/ 25 h 507"/>
                  <a:gd name="T22" fmla="*/ 8 w 457"/>
                  <a:gd name="T23" fmla="*/ 28 h 507"/>
                  <a:gd name="T24" fmla="*/ 11 w 457"/>
                  <a:gd name="T25" fmla="*/ 28 h 507"/>
                  <a:gd name="T26" fmla="*/ 14 w 457"/>
                  <a:gd name="T27" fmla="*/ 26 h 507"/>
                  <a:gd name="T28" fmla="*/ 17 w 457"/>
                  <a:gd name="T29" fmla="*/ 24 h 507"/>
                  <a:gd name="T30" fmla="*/ 17 w 457"/>
                  <a:gd name="T31" fmla="*/ 20 h 507"/>
                  <a:gd name="T32" fmla="*/ 17 w 457"/>
                  <a:gd name="T33" fmla="*/ 14 h 507"/>
                  <a:gd name="T34" fmla="*/ 24 w 457"/>
                  <a:gd name="T35" fmla="*/ 15 h 507"/>
                  <a:gd name="T36" fmla="*/ 24 w 457"/>
                  <a:gd name="T37" fmla="*/ 13 h 507"/>
                  <a:gd name="T38" fmla="*/ 16 w 457"/>
                  <a:gd name="T39" fmla="*/ 12 h 507"/>
                  <a:gd name="T40" fmla="*/ 14 w 457"/>
                  <a:gd name="T41" fmla="*/ 7 h 507"/>
                  <a:gd name="T42" fmla="*/ 13 w 457"/>
                  <a:gd name="T43" fmla="*/ 6 h 5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7"/>
                  <a:gd name="T67" fmla="*/ 0 h 507"/>
                  <a:gd name="T68" fmla="*/ 457 w 457"/>
                  <a:gd name="T69" fmla="*/ 507 h 50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7" h="507">
                    <a:moveTo>
                      <a:pt x="238" y="117"/>
                    </a:moveTo>
                    <a:lnTo>
                      <a:pt x="198" y="65"/>
                    </a:lnTo>
                    <a:lnTo>
                      <a:pt x="142" y="26"/>
                    </a:lnTo>
                    <a:lnTo>
                      <a:pt x="92" y="0"/>
                    </a:lnTo>
                    <a:lnTo>
                      <a:pt x="52" y="7"/>
                    </a:lnTo>
                    <a:lnTo>
                      <a:pt x="23" y="36"/>
                    </a:lnTo>
                    <a:lnTo>
                      <a:pt x="0" y="124"/>
                    </a:lnTo>
                    <a:lnTo>
                      <a:pt x="9" y="225"/>
                    </a:lnTo>
                    <a:lnTo>
                      <a:pt x="33" y="322"/>
                    </a:lnTo>
                    <a:lnTo>
                      <a:pt x="59" y="397"/>
                    </a:lnTo>
                    <a:lnTo>
                      <a:pt x="109" y="475"/>
                    </a:lnTo>
                    <a:lnTo>
                      <a:pt x="152" y="507"/>
                    </a:lnTo>
                    <a:lnTo>
                      <a:pt x="211" y="507"/>
                    </a:lnTo>
                    <a:lnTo>
                      <a:pt x="271" y="485"/>
                    </a:lnTo>
                    <a:lnTo>
                      <a:pt x="301" y="429"/>
                    </a:lnTo>
                    <a:lnTo>
                      <a:pt x="317" y="358"/>
                    </a:lnTo>
                    <a:lnTo>
                      <a:pt x="311" y="270"/>
                    </a:lnTo>
                    <a:lnTo>
                      <a:pt x="450" y="280"/>
                    </a:lnTo>
                    <a:lnTo>
                      <a:pt x="457" y="241"/>
                    </a:lnTo>
                    <a:lnTo>
                      <a:pt x="298" y="225"/>
                    </a:lnTo>
                    <a:lnTo>
                      <a:pt x="258" y="134"/>
                    </a:lnTo>
                    <a:lnTo>
                      <a:pt x="238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91" name="Freeform 14"/>
              <p:cNvSpPr>
                <a:spLocks/>
              </p:cNvSpPr>
              <p:nvPr/>
            </p:nvSpPr>
            <p:spPr bwMode="auto">
              <a:xfrm flipH="1">
                <a:off x="4366" y="1912"/>
                <a:ext cx="232" cy="643"/>
              </a:xfrm>
              <a:custGeom>
                <a:avLst/>
                <a:gdLst>
                  <a:gd name="T0" fmla="*/ 3 w 275"/>
                  <a:gd name="T1" fmla="*/ 3 h 763"/>
                  <a:gd name="T2" fmla="*/ 3 w 275"/>
                  <a:gd name="T3" fmla="*/ 3 h 763"/>
                  <a:gd name="T4" fmla="*/ 4 w 275"/>
                  <a:gd name="T5" fmla="*/ 0 h 763"/>
                  <a:gd name="T6" fmla="*/ 6 w 275"/>
                  <a:gd name="T7" fmla="*/ 0 h 763"/>
                  <a:gd name="T8" fmla="*/ 8 w 275"/>
                  <a:gd name="T9" fmla="*/ 3 h 763"/>
                  <a:gd name="T10" fmla="*/ 11 w 275"/>
                  <a:gd name="T11" fmla="*/ 5 h 763"/>
                  <a:gd name="T12" fmla="*/ 13 w 275"/>
                  <a:gd name="T13" fmla="*/ 9 h 763"/>
                  <a:gd name="T14" fmla="*/ 14 w 275"/>
                  <a:gd name="T15" fmla="*/ 14 h 763"/>
                  <a:gd name="T16" fmla="*/ 15 w 275"/>
                  <a:gd name="T17" fmla="*/ 20 h 763"/>
                  <a:gd name="T18" fmla="*/ 15 w 275"/>
                  <a:gd name="T19" fmla="*/ 26 h 763"/>
                  <a:gd name="T20" fmla="*/ 15 w 275"/>
                  <a:gd name="T21" fmla="*/ 35 h 763"/>
                  <a:gd name="T22" fmla="*/ 14 w 275"/>
                  <a:gd name="T23" fmla="*/ 40 h 763"/>
                  <a:gd name="T24" fmla="*/ 12 w 275"/>
                  <a:gd name="T25" fmla="*/ 41 h 763"/>
                  <a:gd name="T26" fmla="*/ 8 w 275"/>
                  <a:gd name="T27" fmla="*/ 41 h 763"/>
                  <a:gd name="T28" fmla="*/ 5 w 275"/>
                  <a:gd name="T29" fmla="*/ 41 h 763"/>
                  <a:gd name="T30" fmla="*/ 3 w 275"/>
                  <a:gd name="T31" fmla="*/ 40 h 763"/>
                  <a:gd name="T32" fmla="*/ 3 w 275"/>
                  <a:gd name="T33" fmla="*/ 35 h 763"/>
                  <a:gd name="T34" fmla="*/ 3 w 275"/>
                  <a:gd name="T35" fmla="*/ 32 h 763"/>
                  <a:gd name="T36" fmla="*/ 3 w 275"/>
                  <a:gd name="T37" fmla="*/ 24 h 763"/>
                  <a:gd name="T38" fmla="*/ 0 w 275"/>
                  <a:gd name="T39" fmla="*/ 17 h 763"/>
                  <a:gd name="T40" fmla="*/ 0 w 275"/>
                  <a:gd name="T41" fmla="*/ 8 h 763"/>
                  <a:gd name="T42" fmla="*/ 3 w 275"/>
                  <a:gd name="T43" fmla="*/ 5 h 763"/>
                  <a:gd name="T44" fmla="*/ 3 w 275"/>
                  <a:gd name="T45" fmla="*/ 3 h 7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5"/>
                  <a:gd name="T70" fmla="*/ 0 h 763"/>
                  <a:gd name="T71" fmla="*/ 275 w 275"/>
                  <a:gd name="T72" fmla="*/ 763 h 7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5" h="763">
                    <a:moveTo>
                      <a:pt x="17" y="59"/>
                    </a:moveTo>
                    <a:lnTo>
                      <a:pt x="27" y="20"/>
                    </a:lnTo>
                    <a:lnTo>
                      <a:pt x="70" y="0"/>
                    </a:lnTo>
                    <a:lnTo>
                      <a:pt x="109" y="0"/>
                    </a:lnTo>
                    <a:lnTo>
                      <a:pt x="159" y="29"/>
                    </a:lnTo>
                    <a:lnTo>
                      <a:pt x="206" y="98"/>
                    </a:lnTo>
                    <a:lnTo>
                      <a:pt x="239" y="169"/>
                    </a:lnTo>
                    <a:lnTo>
                      <a:pt x="255" y="266"/>
                    </a:lnTo>
                    <a:lnTo>
                      <a:pt x="269" y="380"/>
                    </a:lnTo>
                    <a:lnTo>
                      <a:pt x="275" y="490"/>
                    </a:lnTo>
                    <a:lnTo>
                      <a:pt x="275" y="633"/>
                    </a:lnTo>
                    <a:lnTo>
                      <a:pt x="255" y="721"/>
                    </a:lnTo>
                    <a:lnTo>
                      <a:pt x="219" y="753"/>
                    </a:lnTo>
                    <a:lnTo>
                      <a:pt x="156" y="763"/>
                    </a:lnTo>
                    <a:lnTo>
                      <a:pt x="90" y="760"/>
                    </a:lnTo>
                    <a:lnTo>
                      <a:pt x="56" y="721"/>
                    </a:lnTo>
                    <a:lnTo>
                      <a:pt x="37" y="653"/>
                    </a:lnTo>
                    <a:lnTo>
                      <a:pt x="20" y="585"/>
                    </a:lnTo>
                    <a:lnTo>
                      <a:pt x="7" y="461"/>
                    </a:lnTo>
                    <a:lnTo>
                      <a:pt x="0" y="322"/>
                    </a:lnTo>
                    <a:lnTo>
                      <a:pt x="0" y="159"/>
                    </a:lnTo>
                    <a:lnTo>
                      <a:pt x="17" y="88"/>
                    </a:lnTo>
                    <a:lnTo>
                      <a:pt x="17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92" name="Freeform 15"/>
              <p:cNvSpPr>
                <a:spLocks/>
              </p:cNvSpPr>
              <p:nvPr/>
            </p:nvSpPr>
            <p:spPr bwMode="auto">
              <a:xfrm flipH="1">
                <a:off x="4137" y="1930"/>
                <a:ext cx="354" cy="494"/>
              </a:xfrm>
              <a:custGeom>
                <a:avLst/>
                <a:gdLst>
                  <a:gd name="T0" fmla="*/ 3 w 420"/>
                  <a:gd name="T1" fmla="*/ 0 h 586"/>
                  <a:gd name="T2" fmla="*/ 6 w 420"/>
                  <a:gd name="T3" fmla="*/ 3 h 586"/>
                  <a:gd name="T4" fmla="*/ 11 w 420"/>
                  <a:gd name="T5" fmla="*/ 3 h 586"/>
                  <a:gd name="T6" fmla="*/ 16 w 420"/>
                  <a:gd name="T7" fmla="*/ 4 h 586"/>
                  <a:gd name="T8" fmla="*/ 20 w 420"/>
                  <a:gd name="T9" fmla="*/ 7 h 586"/>
                  <a:gd name="T10" fmla="*/ 21 w 420"/>
                  <a:gd name="T11" fmla="*/ 9 h 586"/>
                  <a:gd name="T12" fmla="*/ 24 w 420"/>
                  <a:gd name="T13" fmla="*/ 11 h 586"/>
                  <a:gd name="T14" fmla="*/ 21 w 420"/>
                  <a:gd name="T15" fmla="*/ 17 h 586"/>
                  <a:gd name="T16" fmla="*/ 17 w 420"/>
                  <a:gd name="T17" fmla="*/ 20 h 586"/>
                  <a:gd name="T18" fmla="*/ 13 w 420"/>
                  <a:gd name="T19" fmla="*/ 21 h 586"/>
                  <a:gd name="T20" fmla="*/ 11 w 420"/>
                  <a:gd name="T21" fmla="*/ 24 h 586"/>
                  <a:gd name="T22" fmla="*/ 7 w 420"/>
                  <a:gd name="T23" fmla="*/ 24 h 586"/>
                  <a:gd name="T24" fmla="*/ 7 w 420"/>
                  <a:gd name="T25" fmla="*/ 25 h 586"/>
                  <a:gd name="T26" fmla="*/ 10 w 420"/>
                  <a:gd name="T27" fmla="*/ 27 h 586"/>
                  <a:gd name="T28" fmla="*/ 14 w 420"/>
                  <a:gd name="T29" fmla="*/ 29 h 586"/>
                  <a:gd name="T30" fmla="*/ 18 w 420"/>
                  <a:gd name="T31" fmla="*/ 30 h 586"/>
                  <a:gd name="T32" fmla="*/ 17 w 420"/>
                  <a:gd name="T33" fmla="*/ 32 h 586"/>
                  <a:gd name="T34" fmla="*/ 15 w 420"/>
                  <a:gd name="T35" fmla="*/ 32 h 586"/>
                  <a:gd name="T36" fmla="*/ 13 w 420"/>
                  <a:gd name="T37" fmla="*/ 30 h 586"/>
                  <a:gd name="T38" fmla="*/ 9 w 420"/>
                  <a:gd name="T39" fmla="*/ 29 h 586"/>
                  <a:gd name="T40" fmla="*/ 6 w 420"/>
                  <a:gd name="T41" fmla="*/ 28 h 586"/>
                  <a:gd name="T42" fmla="*/ 6 w 420"/>
                  <a:gd name="T43" fmla="*/ 25 h 586"/>
                  <a:gd name="T44" fmla="*/ 7 w 420"/>
                  <a:gd name="T45" fmla="*/ 23 h 586"/>
                  <a:gd name="T46" fmla="*/ 8 w 420"/>
                  <a:gd name="T47" fmla="*/ 21 h 586"/>
                  <a:gd name="T48" fmla="*/ 14 w 420"/>
                  <a:gd name="T49" fmla="*/ 20 h 586"/>
                  <a:gd name="T50" fmla="*/ 17 w 420"/>
                  <a:gd name="T51" fmla="*/ 16 h 586"/>
                  <a:gd name="T52" fmla="*/ 20 w 420"/>
                  <a:gd name="T53" fmla="*/ 12 h 586"/>
                  <a:gd name="T54" fmla="*/ 19 w 420"/>
                  <a:gd name="T55" fmla="*/ 11 h 586"/>
                  <a:gd name="T56" fmla="*/ 17 w 420"/>
                  <a:gd name="T57" fmla="*/ 8 h 586"/>
                  <a:gd name="T58" fmla="*/ 13 w 420"/>
                  <a:gd name="T59" fmla="*/ 6 h 586"/>
                  <a:gd name="T60" fmla="*/ 8 w 420"/>
                  <a:gd name="T61" fmla="*/ 4 h 586"/>
                  <a:gd name="T62" fmla="*/ 4 w 420"/>
                  <a:gd name="T63" fmla="*/ 4 h 586"/>
                  <a:gd name="T64" fmla="*/ 3 w 420"/>
                  <a:gd name="T65" fmla="*/ 4 h 586"/>
                  <a:gd name="T66" fmla="*/ 0 w 420"/>
                  <a:gd name="T67" fmla="*/ 3 h 586"/>
                  <a:gd name="T68" fmla="*/ 3 w 420"/>
                  <a:gd name="T69" fmla="*/ 0 h 5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20"/>
                  <a:gd name="T106" fmla="*/ 0 h 586"/>
                  <a:gd name="T107" fmla="*/ 420 w 420"/>
                  <a:gd name="T108" fmla="*/ 586 h 5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20" h="586">
                    <a:moveTo>
                      <a:pt x="23" y="0"/>
                    </a:moveTo>
                    <a:lnTo>
                      <a:pt x="109" y="10"/>
                    </a:lnTo>
                    <a:lnTo>
                      <a:pt x="198" y="26"/>
                    </a:lnTo>
                    <a:lnTo>
                      <a:pt x="291" y="78"/>
                    </a:lnTo>
                    <a:lnTo>
                      <a:pt x="357" y="117"/>
                    </a:lnTo>
                    <a:lnTo>
                      <a:pt x="400" y="173"/>
                    </a:lnTo>
                    <a:lnTo>
                      <a:pt x="420" y="205"/>
                    </a:lnTo>
                    <a:lnTo>
                      <a:pt x="380" y="300"/>
                    </a:lnTo>
                    <a:lnTo>
                      <a:pt x="317" y="358"/>
                    </a:lnTo>
                    <a:lnTo>
                      <a:pt x="241" y="400"/>
                    </a:lnTo>
                    <a:lnTo>
                      <a:pt x="201" y="426"/>
                    </a:lnTo>
                    <a:lnTo>
                      <a:pt x="132" y="439"/>
                    </a:lnTo>
                    <a:lnTo>
                      <a:pt x="129" y="465"/>
                    </a:lnTo>
                    <a:lnTo>
                      <a:pt x="182" y="488"/>
                    </a:lnTo>
                    <a:lnTo>
                      <a:pt x="258" y="508"/>
                    </a:lnTo>
                    <a:lnTo>
                      <a:pt x="330" y="547"/>
                    </a:lnTo>
                    <a:lnTo>
                      <a:pt x="301" y="576"/>
                    </a:lnTo>
                    <a:lnTo>
                      <a:pt x="271" y="586"/>
                    </a:lnTo>
                    <a:lnTo>
                      <a:pt x="228" y="543"/>
                    </a:lnTo>
                    <a:lnTo>
                      <a:pt x="162" y="517"/>
                    </a:lnTo>
                    <a:lnTo>
                      <a:pt x="109" y="498"/>
                    </a:lnTo>
                    <a:lnTo>
                      <a:pt x="109" y="459"/>
                    </a:lnTo>
                    <a:lnTo>
                      <a:pt x="119" y="417"/>
                    </a:lnTo>
                    <a:lnTo>
                      <a:pt x="152" y="400"/>
                    </a:lnTo>
                    <a:lnTo>
                      <a:pt x="258" y="358"/>
                    </a:lnTo>
                    <a:lnTo>
                      <a:pt x="317" y="293"/>
                    </a:lnTo>
                    <a:lnTo>
                      <a:pt x="360" y="225"/>
                    </a:lnTo>
                    <a:lnTo>
                      <a:pt x="350" y="192"/>
                    </a:lnTo>
                    <a:lnTo>
                      <a:pt x="317" y="153"/>
                    </a:lnTo>
                    <a:lnTo>
                      <a:pt x="238" y="98"/>
                    </a:lnTo>
                    <a:lnTo>
                      <a:pt x="142" y="78"/>
                    </a:lnTo>
                    <a:lnTo>
                      <a:pt x="79" y="75"/>
                    </a:lnTo>
                    <a:lnTo>
                      <a:pt x="23" y="75"/>
                    </a:lnTo>
                    <a:lnTo>
                      <a:pt x="0" y="3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93" name="Freeform 16"/>
              <p:cNvSpPr>
                <a:spLocks/>
              </p:cNvSpPr>
              <p:nvPr/>
            </p:nvSpPr>
            <p:spPr bwMode="auto">
              <a:xfrm flipH="1">
                <a:off x="4032" y="2489"/>
                <a:ext cx="431" cy="799"/>
              </a:xfrm>
              <a:custGeom>
                <a:avLst/>
                <a:gdLst>
                  <a:gd name="T0" fmla="*/ 3 w 511"/>
                  <a:gd name="T1" fmla="*/ 0 h 947"/>
                  <a:gd name="T2" fmla="*/ 3 w 511"/>
                  <a:gd name="T3" fmla="*/ 0 h 947"/>
                  <a:gd name="T4" fmla="*/ 0 w 511"/>
                  <a:gd name="T5" fmla="*/ 3 h 947"/>
                  <a:gd name="T6" fmla="*/ 3 w 511"/>
                  <a:gd name="T7" fmla="*/ 6 h 947"/>
                  <a:gd name="T8" fmla="*/ 8 w 511"/>
                  <a:gd name="T9" fmla="*/ 11 h 947"/>
                  <a:gd name="T10" fmla="*/ 13 w 511"/>
                  <a:gd name="T11" fmla="*/ 18 h 947"/>
                  <a:gd name="T12" fmla="*/ 16 w 511"/>
                  <a:gd name="T13" fmla="*/ 24 h 947"/>
                  <a:gd name="T14" fmla="*/ 17 w 511"/>
                  <a:gd name="T15" fmla="*/ 29 h 947"/>
                  <a:gd name="T16" fmla="*/ 17 w 511"/>
                  <a:gd name="T17" fmla="*/ 33 h 947"/>
                  <a:gd name="T18" fmla="*/ 15 w 511"/>
                  <a:gd name="T19" fmla="*/ 40 h 947"/>
                  <a:gd name="T20" fmla="*/ 13 w 511"/>
                  <a:gd name="T21" fmla="*/ 46 h 947"/>
                  <a:gd name="T22" fmla="*/ 11 w 511"/>
                  <a:gd name="T23" fmla="*/ 50 h 947"/>
                  <a:gd name="T24" fmla="*/ 11 w 511"/>
                  <a:gd name="T25" fmla="*/ 52 h 947"/>
                  <a:gd name="T26" fmla="*/ 13 w 511"/>
                  <a:gd name="T27" fmla="*/ 52 h 947"/>
                  <a:gd name="T28" fmla="*/ 15 w 511"/>
                  <a:gd name="T29" fmla="*/ 51 h 947"/>
                  <a:gd name="T30" fmla="*/ 16 w 511"/>
                  <a:gd name="T31" fmla="*/ 51 h 947"/>
                  <a:gd name="T32" fmla="*/ 21 w 511"/>
                  <a:gd name="T33" fmla="*/ 52 h 947"/>
                  <a:gd name="T34" fmla="*/ 25 w 511"/>
                  <a:gd name="T35" fmla="*/ 53 h 947"/>
                  <a:gd name="T36" fmla="*/ 27 w 511"/>
                  <a:gd name="T37" fmla="*/ 52 h 947"/>
                  <a:gd name="T38" fmla="*/ 29 w 511"/>
                  <a:gd name="T39" fmla="*/ 50 h 947"/>
                  <a:gd name="T40" fmla="*/ 27 w 511"/>
                  <a:gd name="T41" fmla="*/ 48 h 947"/>
                  <a:gd name="T42" fmla="*/ 21 w 511"/>
                  <a:gd name="T43" fmla="*/ 48 h 947"/>
                  <a:gd name="T44" fmla="*/ 17 w 511"/>
                  <a:gd name="T45" fmla="*/ 48 h 947"/>
                  <a:gd name="T46" fmla="*/ 14 w 511"/>
                  <a:gd name="T47" fmla="*/ 50 h 947"/>
                  <a:gd name="T48" fmla="*/ 15 w 511"/>
                  <a:gd name="T49" fmla="*/ 47 h 947"/>
                  <a:gd name="T50" fmla="*/ 17 w 511"/>
                  <a:gd name="T51" fmla="*/ 43 h 947"/>
                  <a:gd name="T52" fmla="*/ 19 w 511"/>
                  <a:gd name="T53" fmla="*/ 37 h 947"/>
                  <a:gd name="T54" fmla="*/ 20 w 511"/>
                  <a:gd name="T55" fmla="*/ 32 h 947"/>
                  <a:gd name="T56" fmla="*/ 19 w 511"/>
                  <a:gd name="T57" fmla="*/ 26 h 947"/>
                  <a:gd name="T58" fmla="*/ 18 w 511"/>
                  <a:gd name="T59" fmla="*/ 20 h 947"/>
                  <a:gd name="T60" fmla="*/ 14 w 511"/>
                  <a:gd name="T61" fmla="*/ 13 h 947"/>
                  <a:gd name="T62" fmla="*/ 9 w 511"/>
                  <a:gd name="T63" fmla="*/ 6 h 947"/>
                  <a:gd name="T64" fmla="*/ 6 w 511"/>
                  <a:gd name="T65" fmla="*/ 3 h 947"/>
                  <a:gd name="T66" fmla="*/ 3 w 511"/>
                  <a:gd name="T67" fmla="*/ 0 h 9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1"/>
                  <a:gd name="T103" fmla="*/ 0 h 947"/>
                  <a:gd name="T104" fmla="*/ 511 w 511"/>
                  <a:gd name="T105" fmla="*/ 947 h 9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1" h="947">
                    <a:moveTo>
                      <a:pt x="59" y="0"/>
                    </a:moveTo>
                    <a:lnTo>
                      <a:pt x="13" y="0"/>
                    </a:lnTo>
                    <a:lnTo>
                      <a:pt x="0" y="68"/>
                    </a:lnTo>
                    <a:lnTo>
                      <a:pt x="33" y="108"/>
                    </a:lnTo>
                    <a:lnTo>
                      <a:pt x="139" y="202"/>
                    </a:lnTo>
                    <a:lnTo>
                      <a:pt x="232" y="322"/>
                    </a:lnTo>
                    <a:lnTo>
                      <a:pt x="292" y="446"/>
                    </a:lnTo>
                    <a:lnTo>
                      <a:pt x="301" y="527"/>
                    </a:lnTo>
                    <a:lnTo>
                      <a:pt x="298" y="586"/>
                    </a:lnTo>
                    <a:lnTo>
                      <a:pt x="272" y="719"/>
                    </a:lnTo>
                    <a:lnTo>
                      <a:pt x="238" y="827"/>
                    </a:lnTo>
                    <a:lnTo>
                      <a:pt x="209" y="889"/>
                    </a:lnTo>
                    <a:lnTo>
                      <a:pt x="202" y="928"/>
                    </a:lnTo>
                    <a:lnTo>
                      <a:pt x="232" y="928"/>
                    </a:lnTo>
                    <a:lnTo>
                      <a:pt x="278" y="915"/>
                    </a:lnTo>
                    <a:lnTo>
                      <a:pt x="292" y="918"/>
                    </a:lnTo>
                    <a:lnTo>
                      <a:pt x="388" y="924"/>
                    </a:lnTo>
                    <a:lnTo>
                      <a:pt x="461" y="947"/>
                    </a:lnTo>
                    <a:lnTo>
                      <a:pt x="487" y="934"/>
                    </a:lnTo>
                    <a:lnTo>
                      <a:pt x="511" y="885"/>
                    </a:lnTo>
                    <a:lnTo>
                      <a:pt x="487" y="859"/>
                    </a:lnTo>
                    <a:lnTo>
                      <a:pt x="378" y="856"/>
                    </a:lnTo>
                    <a:lnTo>
                      <a:pt x="301" y="866"/>
                    </a:lnTo>
                    <a:lnTo>
                      <a:pt x="262" y="885"/>
                    </a:lnTo>
                    <a:lnTo>
                      <a:pt x="268" y="840"/>
                    </a:lnTo>
                    <a:lnTo>
                      <a:pt x="308" y="771"/>
                    </a:lnTo>
                    <a:lnTo>
                      <a:pt x="341" y="664"/>
                    </a:lnTo>
                    <a:lnTo>
                      <a:pt x="368" y="573"/>
                    </a:lnTo>
                    <a:lnTo>
                      <a:pt x="348" y="469"/>
                    </a:lnTo>
                    <a:lnTo>
                      <a:pt x="318" y="358"/>
                    </a:lnTo>
                    <a:lnTo>
                      <a:pt x="258" y="231"/>
                    </a:lnTo>
                    <a:lnTo>
                      <a:pt x="172" y="114"/>
                    </a:lnTo>
                    <a:lnTo>
                      <a:pt x="99" y="2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94" name="Freeform 17"/>
              <p:cNvSpPr>
                <a:spLocks/>
              </p:cNvSpPr>
              <p:nvPr/>
            </p:nvSpPr>
            <p:spPr bwMode="auto">
              <a:xfrm flipH="1">
                <a:off x="4443" y="2488"/>
                <a:ext cx="291" cy="813"/>
              </a:xfrm>
              <a:custGeom>
                <a:avLst/>
                <a:gdLst>
                  <a:gd name="T0" fmla="*/ 14 w 344"/>
                  <a:gd name="T1" fmla="*/ 0 h 965"/>
                  <a:gd name="T2" fmla="*/ 12 w 344"/>
                  <a:gd name="T3" fmla="*/ 5 h 965"/>
                  <a:gd name="T4" fmla="*/ 10 w 344"/>
                  <a:gd name="T5" fmla="*/ 12 h 965"/>
                  <a:gd name="T6" fmla="*/ 8 w 344"/>
                  <a:gd name="T7" fmla="*/ 20 h 965"/>
                  <a:gd name="T8" fmla="*/ 6 w 344"/>
                  <a:gd name="T9" fmla="*/ 29 h 965"/>
                  <a:gd name="T10" fmla="*/ 6 w 344"/>
                  <a:gd name="T11" fmla="*/ 31 h 965"/>
                  <a:gd name="T12" fmla="*/ 8 w 344"/>
                  <a:gd name="T13" fmla="*/ 36 h 965"/>
                  <a:gd name="T14" fmla="*/ 10 w 344"/>
                  <a:gd name="T15" fmla="*/ 40 h 965"/>
                  <a:gd name="T16" fmla="*/ 13 w 344"/>
                  <a:gd name="T17" fmla="*/ 43 h 965"/>
                  <a:gd name="T18" fmla="*/ 15 w 344"/>
                  <a:gd name="T19" fmla="*/ 45 h 965"/>
                  <a:gd name="T20" fmla="*/ 14 w 344"/>
                  <a:gd name="T21" fmla="*/ 47 h 965"/>
                  <a:gd name="T22" fmla="*/ 9 w 344"/>
                  <a:gd name="T23" fmla="*/ 47 h 965"/>
                  <a:gd name="T24" fmla="*/ 3 w 344"/>
                  <a:gd name="T25" fmla="*/ 48 h 965"/>
                  <a:gd name="T26" fmla="*/ 0 w 344"/>
                  <a:gd name="T27" fmla="*/ 50 h 965"/>
                  <a:gd name="T28" fmla="*/ 3 w 344"/>
                  <a:gd name="T29" fmla="*/ 51 h 965"/>
                  <a:gd name="T30" fmla="*/ 6 w 344"/>
                  <a:gd name="T31" fmla="*/ 52 h 965"/>
                  <a:gd name="T32" fmla="*/ 11 w 344"/>
                  <a:gd name="T33" fmla="*/ 51 h 965"/>
                  <a:gd name="T34" fmla="*/ 14 w 344"/>
                  <a:gd name="T35" fmla="*/ 49 h 965"/>
                  <a:gd name="T36" fmla="*/ 18 w 344"/>
                  <a:gd name="T37" fmla="*/ 48 h 965"/>
                  <a:gd name="T38" fmla="*/ 21 w 344"/>
                  <a:gd name="T39" fmla="*/ 47 h 965"/>
                  <a:gd name="T40" fmla="*/ 19 w 344"/>
                  <a:gd name="T41" fmla="*/ 46 h 965"/>
                  <a:gd name="T42" fmla="*/ 15 w 344"/>
                  <a:gd name="T43" fmla="*/ 41 h 965"/>
                  <a:gd name="T44" fmla="*/ 12 w 344"/>
                  <a:gd name="T45" fmla="*/ 36 h 965"/>
                  <a:gd name="T46" fmla="*/ 9 w 344"/>
                  <a:gd name="T47" fmla="*/ 34 h 965"/>
                  <a:gd name="T48" fmla="*/ 9 w 344"/>
                  <a:gd name="T49" fmla="*/ 30 h 965"/>
                  <a:gd name="T50" fmla="*/ 10 w 344"/>
                  <a:gd name="T51" fmla="*/ 24 h 965"/>
                  <a:gd name="T52" fmla="*/ 13 w 344"/>
                  <a:gd name="T53" fmla="*/ 20 h 965"/>
                  <a:gd name="T54" fmla="*/ 15 w 344"/>
                  <a:gd name="T55" fmla="*/ 10 h 965"/>
                  <a:gd name="T56" fmla="*/ 18 w 344"/>
                  <a:gd name="T57" fmla="*/ 5 h 965"/>
                  <a:gd name="T58" fmla="*/ 18 w 344"/>
                  <a:gd name="T59" fmla="*/ 3 h 965"/>
                  <a:gd name="T60" fmla="*/ 15 w 344"/>
                  <a:gd name="T61" fmla="*/ 0 h 965"/>
                  <a:gd name="T62" fmla="*/ 14 w 344"/>
                  <a:gd name="T63" fmla="*/ 0 h 96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4"/>
                  <a:gd name="T97" fmla="*/ 0 h 965"/>
                  <a:gd name="T98" fmla="*/ 344 w 344"/>
                  <a:gd name="T99" fmla="*/ 965 h 96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4" h="965">
                    <a:moveTo>
                      <a:pt x="238" y="0"/>
                    </a:moveTo>
                    <a:lnTo>
                      <a:pt x="195" y="91"/>
                    </a:lnTo>
                    <a:lnTo>
                      <a:pt x="165" y="224"/>
                    </a:lnTo>
                    <a:lnTo>
                      <a:pt x="129" y="371"/>
                    </a:lnTo>
                    <a:lnTo>
                      <a:pt x="96" y="520"/>
                    </a:lnTo>
                    <a:lnTo>
                      <a:pt x="96" y="575"/>
                    </a:lnTo>
                    <a:lnTo>
                      <a:pt x="129" y="673"/>
                    </a:lnTo>
                    <a:lnTo>
                      <a:pt x="175" y="725"/>
                    </a:lnTo>
                    <a:lnTo>
                      <a:pt x="218" y="790"/>
                    </a:lnTo>
                    <a:lnTo>
                      <a:pt x="248" y="838"/>
                    </a:lnTo>
                    <a:lnTo>
                      <a:pt x="235" y="861"/>
                    </a:lnTo>
                    <a:lnTo>
                      <a:pt x="159" y="871"/>
                    </a:lnTo>
                    <a:lnTo>
                      <a:pt x="36" y="890"/>
                    </a:lnTo>
                    <a:lnTo>
                      <a:pt x="0" y="920"/>
                    </a:lnTo>
                    <a:lnTo>
                      <a:pt x="30" y="946"/>
                    </a:lnTo>
                    <a:lnTo>
                      <a:pt x="99" y="965"/>
                    </a:lnTo>
                    <a:lnTo>
                      <a:pt x="179" y="926"/>
                    </a:lnTo>
                    <a:lnTo>
                      <a:pt x="238" y="900"/>
                    </a:lnTo>
                    <a:lnTo>
                      <a:pt x="314" y="890"/>
                    </a:lnTo>
                    <a:lnTo>
                      <a:pt x="344" y="881"/>
                    </a:lnTo>
                    <a:lnTo>
                      <a:pt x="334" y="848"/>
                    </a:lnTo>
                    <a:lnTo>
                      <a:pt x="248" y="764"/>
                    </a:lnTo>
                    <a:lnTo>
                      <a:pt x="198" y="676"/>
                    </a:lnTo>
                    <a:lnTo>
                      <a:pt x="155" y="617"/>
                    </a:lnTo>
                    <a:lnTo>
                      <a:pt x="149" y="559"/>
                    </a:lnTo>
                    <a:lnTo>
                      <a:pt x="169" y="462"/>
                    </a:lnTo>
                    <a:lnTo>
                      <a:pt x="215" y="361"/>
                    </a:lnTo>
                    <a:lnTo>
                      <a:pt x="265" y="189"/>
                    </a:lnTo>
                    <a:lnTo>
                      <a:pt x="308" y="88"/>
                    </a:lnTo>
                    <a:lnTo>
                      <a:pt x="304" y="29"/>
                    </a:lnTo>
                    <a:lnTo>
                      <a:pt x="265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7689" name="Text Box 18"/>
            <p:cNvSpPr txBox="1">
              <a:spLocks noChangeArrowheads="1"/>
            </p:cNvSpPr>
            <p:nvPr/>
          </p:nvSpPr>
          <p:spPr bwMode="auto">
            <a:xfrm>
              <a:off x="4896" y="3120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b="1">
                  <a:latin typeface="Arial Narrow" charset="0"/>
                </a:rPr>
                <a:t>Receptor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178300" y="4241800"/>
            <a:ext cx="2540000" cy="1638300"/>
            <a:chOff x="2632" y="2672"/>
            <a:chExt cx="1600" cy="1032"/>
          </a:xfrm>
        </p:grpSpPr>
        <p:sp>
          <p:nvSpPr>
            <p:cNvPr id="27676" name="Oval 20"/>
            <p:cNvSpPr>
              <a:spLocks noChangeArrowheads="1"/>
            </p:cNvSpPr>
            <p:nvPr/>
          </p:nvSpPr>
          <p:spPr bwMode="auto">
            <a:xfrm>
              <a:off x="3464" y="2672"/>
              <a:ext cx="768" cy="480"/>
            </a:xfrm>
            <a:prstGeom prst="ellipse">
              <a:avLst/>
            </a:prstGeom>
            <a:solidFill>
              <a:srgbClr val="FFE1AF"/>
            </a:solidFill>
            <a:ln w="3175">
              <a:solidFill>
                <a:srgbClr val="00005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4500"/>
                <a:t>E</a:t>
              </a:r>
              <a:endParaRPr lang="es-ES_tradnl" sz="2400">
                <a:latin typeface="Arial Black" charset="0"/>
              </a:endParaRPr>
            </a:p>
          </p:txBody>
        </p:sp>
        <p:sp>
          <p:nvSpPr>
            <p:cNvPr id="27677" name="Rectangle 21"/>
            <p:cNvSpPr>
              <a:spLocks noChangeArrowheads="1"/>
            </p:cNvSpPr>
            <p:nvPr/>
          </p:nvSpPr>
          <p:spPr bwMode="auto">
            <a:xfrm>
              <a:off x="3760" y="3016"/>
              <a:ext cx="218" cy="64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rgbClr val="0000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7678" name="Oval 22"/>
            <p:cNvSpPr>
              <a:spLocks noChangeArrowheads="1"/>
            </p:cNvSpPr>
            <p:nvPr/>
          </p:nvSpPr>
          <p:spPr bwMode="auto">
            <a:xfrm>
              <a:off x="3672" y="2944"/>
              <a:ext cx="96" cy="48"/>
            </a:xfrm>
            <a:prstGeom prst="ellipse">
              <a:avLst/>
            </a:prstGeom>
            <a:solidFill>
              <a:srgbClr val="FFE1AF"/>
            </a:solidFill>
            <a:ln w="3175">
              <a:solidFill>
                <a:srgbClr val="FFE1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7679" name="Oval 23"/>
            <p:cNvSpPr>
              <a:spLocks noChangeArrowheads="1"/>
            </p:cNvSpPr>
            <p:nvPr/>
          </p:nvSpPr>
          <p:spPr bwMode="auto">
            <a:xfrm>
              <a:off x="3792" y="3004"/>
              <a:ext cx="96" cy="48"/>
            </a:xfrm>
            <a:prstGeom prst="ellipse">
              <a:avLst/>
            </a:prstGeom>
            <a:solidFill>
              <a:srgbClr val="FFE1AF"/>
            </a:solidFill>
            <a:ln w="3175">
              <a:solidFill>
                <a:srgbClr val="FFE1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7680" name="Oval 24"/>
            <p:cNvSpPr>
              <a:spLocks noChangeArrowheads="1"/>
            </p:cNvSpPr>
            <p:nvPr/>
          </p:nvSpPr>
          <p:spPr bwMode="auto">
            <a:xfrm>
              <a:off x="3836" y="2906"/>
              <a:ext cx="60" cy="48"/>
            </a:xfrm>
            <a:prstGeom prst="ellipse">
              <a:avLst/>
            </a:prstGeom>
            <a:solidFill>
              <a:srgbClr val="FFE1AF"/>
            </a:solidFill>
            <a:ln w="3175">
              <a:solidFill>
                <a:srgbClr val="FFE1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7681" name="Oval 25"/>
            <p:cNvSpPr>
              <a:spLocks noChangeArrowheads="1"/>
            </p:cNvSpPr>
            <p:nvPr/>
          </p:nvSpPr>
          <p:spPr bwMode="auto">
            <a:xfrm>
              <a:off x="3922" y="3000"/>
              <a:ext cx="60" cy="48"/>
            </a:xfrm>
            <a:prstGeom prst="ellipse">
              <a:avLst/>
            </a:prstGeom>
            <a:solidFill>
              <a:srgbClr val="FFE1AF"/>
            </a:solidFill>
            <a:ln w="3175">
              <a:solidFill>
                <a:srgbClr val="FFE1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7682" name="Oval 26"/>
            <p:cNvSpPr>
              <a:spLocks noChangeArrowheads="1"/>
            </p:cNvSpPr>
            <p:nvPr/>
          </p:nvSpPr>
          <p:spPr bwMode="auto">
            <a:xfrm>
              <a:off x="3784" y="2850"/>
              <a:ext cx="60" cy="48"/>
            </a:xfrm>
            <a:prstGeom prst="ellipse">
              <a:avLst/>
            </a:prstGeom>
            <a:solidFill>
              <a:srgbClr val="FFE1AF"/>
            </a:solidFill>
            <a:ln w="3175">
              <a:solidFill>
                <a:srgbClr val="FFE1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7683" name="Oval 27"/>
            <p:cNvSpPr>
              <a:spLocks noChangeArrowheads="1"/>
            </p:cNvSpPr>
            <p:nvPr/>
          </p:nvSpPr>
          <p:spPr bwMode="auto">
            <a:xfrm>
              <a:off x="3868" y="2748"/>
              <a:ext cx="60" cy="48"/>
            </a:xfrm>
            <a:prstGeom prst="ellipse">
              <a:avLst/>
            </a:prstGeom>
            <a:solidFill>
              <a:srgbClr val="FFE1AF"/>
            </a:solidFill>
            <a:ln w="3175">
              <a:solidFill>
                <a:srgbClr val="FFE1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7684" name="Oval 28"/>
            <p:cNvSpPr>
              <a:spLocks noChangeArrowheads="1"/>
            </p:cNvSpPr>
            <p:nvPr/>
          </p:nvSpPr>
          <p:spPr bwMode="auto">
            <a:xfrm>
              <a:off x="3740" y="2768"/>
              <a:ext cx="60" cy="48"/>
            </a:xfrm>
            <a:prstGeom prst="ellipse">
              <a:avLst/>
            </a:prstGeom>
            <a:solidFill>
              <a:srgbClr val="FFE1AF"/>
            </a:solidFill>
            <a:ln w="3175">
              <a:solidFill>
                <a:srgbClr val="FFE1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grpSp>
          <p:nvGrpSpPr>
            <p:cNvPr id="27685" name="Group 29"/>
            <p:cNvGrpSpPr>
              <a:grpSpLocks/>
            </p:cNvGrpSpPr>
            <p:nvPr/>
          </p:nvGrpSpPr>
          <p:grpSpPr bwMode="auto">
            <a:xfrm>
              <a:off x="2632" y="3151"/>
              <a:ext cx="1392" cy="553"/>
              <a:chOff x="2576" y="2703"/>
              <a:chExt cx="1392" cy="553"/>
            </a:xfrm>
          </p:grpSpPr>
          <p:sp>
            <p:nvSpPr>
              <p:cNvPr id="27686" name="AutoShape 30"/>
              <p:cNvSpPr>
                <a:spLocks noChangeArrowheads="1"/>
              </p:cNvSpPr>
              <p:nvPr/>
            </p:nvSpPr>
            <p:spPr bwMode="auto">
              <a:xfrm>
                <a:off x="2576" y="2703"/>
                <a:ext cx="1392" cy="465"/>
              </a:xfrm>
              <a:prstGeom prst="curvedDownArrow">
                <a:avLst>
                  <a:gd name="adj1" fmla="val 25805"/>
                  <a:gd name="adj2" fmla="val 85676"/>
                  <a:gd name="adj3" fmla="val 33333"/>
                </a:avLst>
              </a:prstGeom>
              <a:solidFill>
                <a:schemeClr val="bg1"/>
              </a:solidFill>
              <a:ln w="38100">
                <a:solidFill>
                  <a:srgbClr val="00005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7687" name="Text Box 31"/>
              <p:cNvSpPr txBox="1">
                <a:spLocks noChangeArrowheads="1"/>
              </p:cNvSpPr>
              <p:nvPr/>
            </p:nvSpPr>
            <p:spPr bwMode="auto">
              <a:xfrm>
                <a:off x="2864" y="2776"/>
                <a:ext cx="672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s-ES_tradnl" b="1">
                    <a:latin typeface="Arial Narrow" charset="0"/>
                  </a:rPr>
                  <a:t>Filtro 2</a:t>
                </a:r>
              </a:p>
              <a:p>
                <a:pPr algn="ctr"/>
                <a:r>
                  <a:rPr lang="es-ES_tradnl" sz="2000" b="1">
                    <a:latin typeface="Arial Narrow" charset="0"/>
                  </a:rPr>
                  <a:t>“RUIDO”</a:t>
                </a:r>
              </a:p>
            </p:txBody>
          </p:sp>
        </p:grp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1746250" y="1181100"/>
            <a:ext cx="2990850" cy="3830638"/>
            <a:chOff x="1100" y="744"/>
            <a:chExt cx="1884" cy="2413"/>
          </a:xfrm>
        </p:grpSpPr>
        <p:grpSp>
          <p:nvGrpSpPr>
            <p:cNvPr id="27663" name="Group 33"/>
            <p:cNvGrpSpPr>
              <a:grpSpLocks/>
            </p:cNvGrpSpPr>
            <p:nvPr/>
          </p:nvGrpSpPr>
          <p:grpSpPr bwMode="auto">
            <a:xfrm rot="877860">
              <a:off x="1664" y="2512"/>
              <a:ext cx="72" cy="192"/>
              <a:chOff x="3113" y="2314"/>
              <a:chExt cx="206" cy="446"/>
            </a:xfrm>
          </p:grpSpPr>
          <p:sp>
            <p:nvSpPr>
              <p:cNvPr id="27672" name="Freeform 34"/>
              <p:cNvSpPr>
                <a:spLocks/>
              </p:cNvSpPr>
              <p:nvPr/>
            </p:nvSpPr>
            <p:spPr bwMode="auto">
              <a:xfrm rot="5400000">
                <a:off x="3084" y="2343"/>
                <a:ext cx="109" cy="51"/>
              </a:xfrm>
              <a:custGeom>
                <a:avLst/>
                <a:gdLst>
                  <a:gd name="T0" fmla="*/ 109 w 109"/>
                  <a:gd name="T1" fmla="*/ 51 h 51"/>
                  <a:gd name="T2" fmla="*/ 18 w 109"/>
                  <a:gd name="T3" fmla="*/ 35 h 51"/>
                  <a:gd name="T4" fmla="*/ 0 w 109"/>
                  <a:gd name="T5" fmla="*/ 17 h 51"/>
                  <a:gd name="T6" fmla="*/ 7 w 109"/>
                  <a:gd name="T7" fmla="*/ 2 h 51"/>
                  <a:gd name="T8" fmla="*/ 28 w 109"/>
                  <a:gd name="T9" fmla="*/ 0 h 51"/>
                  <a:gd name="T10" fmla="*/ 109 w 109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"/>
                  <a:gd name="T19" fmla="*/ 0 h 51"/>
                  <a:gd name="T20" fmla="*/ 109 w 109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" h="51">
                    <a:moveTo>
                      <a:pt x="109" y="51"/>
                    </a:moveTo>
                    <a:lnTo>
                      <a:pt x="18" y="35"/>
                    </a:lnTo>
                    <a:lnTo>
                      <a:pt x="0" y="17"/>
                    </a:lnTo>
                    <a:lnTo>
                      <a:pt x="7" y="2"/>
                    </a:lnTo>
                    <a:lnTo>
                      <a:pt x="28" y="0"/>
                    </a:lnTo>
                    <a:lnTo>
                      <a:pt x="109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73" name="Freeform 35"/>
              <p:cNvSpPr>
                <a:spLocks/>
              </p:cNvSpPr>
              <p:nvPr/>
            </p:nvSpPr>
            <p:spPr bwMode="auto">
              <a:xfrm rot="5400000">
                <a:off x="3232" y="2405"/>
                <a:ext cx="48" cy="84"/>
              </a:xfrm>
              <a:custGeom>
                <a:avLst/>
                <a:gdLst>
                  <a:gd name="T0" fmla="*/ 48 w 48"/>
                  <a:gd name="T1" fmla="*/ 84 h 84"/>
                  <a:gd name="T2" fmla="*/ 0 w 48"/>
                  <a:gd name="T3" fmla="*/ 31 h 84"/>
                  <a:gd name="T4" fmla="*/ 5 w 48"/>
                  <a:gd name="T5" fmla="*/ 8 h 84"/>
                  <a:gd name="T6" fmla="*/ 28 w 48"/>
                  <a:gd name="T7" fmla="*/ 0 h 84"/>
                  <a:gd name="T8" fmla="*/ 41 w 48"/>
                  <a:gd name="T9" fmla="*/ 16 h 84"/>
                  <a:gd name="T10" fmla="*/ 48 w 4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84"/>
                  <a:gd name="T20" fmla="*/ 48 w 4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84">
                    <a:moveTo>
                      <a:pt x="48" y="84"/>
                    </a:moveTo>
                    <a:lnTo>
                      <a:pt x="0" y="31"/>
                    </a:lnTo>
                    <a:lnTo>
                      <a:pt x="5" y="8"/>
                    </a:lnTo>
                    <a:lnTo>
                      <a:pt x="28" y="0"/>
                    </a:lnTo>
                    <a:lnTo>
                      <a:pt x="41" y="16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74" name="Freeform 36"/>
              <p:cNvSpPr>
                <a:spLocks/>
              </p:cNvSpPr>
              <p:nvPr/>
            </p:nvSpPr>
            <p:spPr bwMode="auto">
              <a:xfrm rot="5400000">
                <a:off x="3248" y="2547"/>
                <a:ext cx="42" cy="101"/>
              </a:xfrm>
              <a:custGeom>
                <a:avLst/>
                <a:gdLst>
                  <a:gd name="T0" fmla="*/ 6 w 42"/>
                  <a:gd name="T1" fmla="*/ 101 h 101"/>
                  <a:gd name="T2" fmla="*/ 0 w 42"/>
                  <a:gd name="T3" fmla="*/ 26 h 101"/>
                  <a:gd name="T4" fmla="*/ 22 w 42"/>
                  <a:gd name="T5" fmla="*/ 0 h 101"/>
                  <a:gd name="T6" fmla="*/ 42 w 42"/>
                  <a:gd name="T7" fmla="*/ 11 h 101"/>
                  <a:gd name="T8" fmla="*/ 39 w 42"/>
                  <a:gd name="T9" fmla="*/ 31 h 101"/>
                  <a:gd name="T10" fmla="*/ 6 w 42"/>
                  <a:gd name="T11" fmla="*/ 101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101"/>
                  <a:gd name="T20" fmla="*/ 42 w 4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101">
                    <a:moveTo>
                      <a:pt x="6" y="101"/>
                    </a:moveTo>
                    <a:lnTo>
                      <a:pt x="0" y="26"/>
                    </a:lnTo>
                    <a:lnTo>
                      <a:pt x="22" y="0"/>
                    </a:lnTo>
                    <a:lnTo>
                      <a:pt x="42" y="11"/>
                    </a:lnTo>
                    <a:lnTo>
                      <a:pt x="39" y="31"/>
                    </a:lnTo>
                    <a:lnTo>
                      <a:pt x="6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75" name="Freeform 37"/>
              <p:cNvSpPr>
                <a:spLocks/>
              </p:cNvSpPr>
              <p:nvPr/>
            </p:nvSpPr>
            <p:spPr bwMode="auto">
              <a:xfrm rot="5400000">
                <a:off x="3161" y="2679"/>
                <a:ext cx="98" cy="63"/>
              </a:xfrm>
              <a:custGeom>
                <a:avLst/>
                <a:gdLst>
                  <a:gd name="T0" fmla="*/ 0 w 98"/>
                  <a:gd name="T1" fmla="*/ 63 h 63"/>
                  <a:gd name="T2" fmla="*/ 73 w 98"/>
                  <a:gd name="T3" fmla="*/ 0 h 63"/>
                  <a:gd name="T4" fmla="*/ 98 w 98"/>
                  <a:gd name="T5" fmla="*/ 12 h 63"/>
                  <a:gd name="T6" fmla="*/ 96 w 98"/>
                  <a:gd name="T7" fmla="*/ 33 h 63"/>
                  <a:gd name="T8" fmla="*/ 83 w 98"/>
                  <a:gd name="T9" fmla="*/ 43 h 63"/>
                  <a:gd name="T10" fmla="*/ 0 w 98"/>
                  <a:gd name="T11" fmla="*/ 63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63"/>
                  <a:gd name="T20" fmla="*/ 98 w 98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63">
                    <a:moveTo>
                      <a:pt x="0" y="63"/>
                    </a:moveTo>
                    <a:lnTo>
                      <a:pt x="73" y="0"/>
                    </a:lnTo>
                    <a:lnTo>
                      <a:pt x="98" y="12"/>
                    </a:lnTo>
                    <a:lnTo>
                      <a:pt x="96" y="33"/>
                    </a:lnTo>
                    <a:lnTo>
                      <a:pt x="83" y="4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7664" name="Oval 38"/>
            <p:cNvSpPr>
              <a:spLocks noChangeArrowheads="1"/>
            </p:cNvSpPr>
            <p:nvPr/>
          </p:nvSpPr>
          <p:spPr bwMode="auto">
            <a:xfrm>
              <a:off x="1512" y="2567"/>
              <a:ext cx="66" cy="97"/>
            </a:xfrm>
            <a:prstGeom prst="ellipse">
              <a:avLst/>
            </a:prstGeom>
            <a:solidFill>
              <a:srgbClr val="FFE1AF"/>
            </a:solidFill>
            <a:ln w="38100">
              <a:solidFill>
                <a:srgbClr val="FFE1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7665" name="AutoShape 39"/>
            <p:cNvSpPr>
              <a:spLocks noChangeArrowheads="1"/>
            </p:cNvSpPr>
            <p:nvPr/>
          </p:nvSpPr>
          <p:spPr bwMode="auto">
            <a:xfrm flipV="1">
              <a:off x="2208" y="2680"/>
              <a:ext cx="776" cy="477"/>
            </a:xfrm>
            <a:prstGeom prst="wedgeEllipseCallout">
              <a:avLst>
                <a:gd name="adj1" fmla="val -114565"/>
                <a:gd name="adj2" fmla="val 55449"/>
              </a:avLst>
            </a:prstGeom>
            <a:solidFill>
              <a:srgbClr val="FFE1AF"/>
            </a:solidFill>
            <a:ln w="3175">
              <a:solidFill>
                <a:srgbClr val="00005A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s-ES_tradnl" sz="4500"/>
                <a:t>E</a:t>
              </a:r>
              <a:endParaRPr lang="es-ES_tradnl" sz="2400">
                <a:latin typeface="Arial Black" charset="0"/>
              </a:endParaRPr>
            </a:p>
          </p:txBody>
        </p:sp>
        <p:sp>
          <p:nvSpPr>
            <p:cNvPr id="27666" name="Rectangle 40"/>
            <p:cNvSpPr>
              <a:spLocks noChangeArrowheads="1"/>
            </p:cNvSpPr>
            <p:nvPr/>
          </p:nvSpPr>
          <p:spPr bwMode="auto">
            <a:xfrm>
              <a:off x="2505" y="3015"/>
              <a:ext cx="218" cy="64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7667" name="AutoShape 41"/>
            <p:cNvSpPr>
              <a:spLocks noChangeArrowheads="1"/>
            </p:cNvSpPr>
            <p:nvPr/>
          </p:nvSpPr>
          <p:spPr bwMode="auto">
            <a:xfrm>
              <a:off x="1100" y="744"/>
              <a:ext cx="1132" cy="856"/>
            </a:xfrm>
            <a:prstGeom prst="cloudCallout">
              <a:avLst>
                <a:gd name="adj1" fmla="val -18287"/>
                <a:gd name="adj2" fmla="val 120444"/>
              </a:avLst>
            </a:prstGeom>
            <a:solidFill>
              <a:srgbClr val="FFE1AF"/>
            </a:solidFill>
            <a:ln w="3175">
              <a:solidFill>
                <a:srgbClr val="00005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6000">
                  <a:latin typeface="Arial Black" charset="0"/>
                </a:rPr>
                <a:t>E</a:t>
              </a:r>
              <a:endParaRPr lang="es-ES_tradnl" sz="2400">
                <a:latin typeface="Arial Black" charset="0"/>
              </a:endParaRPr>
            </a:p>
          </p:txBody>
        </p:sp>
        <p:sp>
          <p:nvSpPr>
            <p:cNvPr id="27668" name="Rectangle 42"/>
            <p:cNvSpPr>
              <a:spLocks noChangeArrowheads="1"/>
            </p:cNvSpPr>
            <p:nvPr/>
          </p:nvSpPr>
          <p:spPr bwMode="auto">
            <a:xfrm>
              <a:off x="1492" y="1224"/>
              <a:ext cx="374" cy="163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grpSp>
          <p:nvGrpSpPr>
            <p:cNvPr id="27669" name="Group 43"/>
            <p:cNvGrpSpPr>
              <a:grpSpLocks/>
            </p:cNvGrpSpPr>
            <p:nvPr/>
          </p:nvGrpSpPr>
          <p:grpSpPr bwMode="auto">
            <a:xfrm>
              <a:off x="2055" y="1552"/>
              <a:ext cx="737" cy="1057"/>
              <a:chOff x="2055" y="1552"/>
              <a:chExt cx="737" cy="1057"/>
            </a:xfrm>
          </p:grpSpPr>
          <p:sp>
            <p:nvSpPr>
              <p:cNvPr id="27670" name="AutoShape 44"/>
              <p:cNvSpPr>
                <a:spLocks noChangeArrowheads="1"/>
              </p:cNvSpPr>
              <p:nvPr/>
            </p:nvSpPr>
            <p:spPr bwMode="auto">
              <a:xfrm rot="4208278" flipV="1">
                <a:off x="1703" y="1904"/>
                <a:ext cx="1057" cy="353"/>
              </a:xfrm>
              <a:prstGeom prst="curvedDownArrow">
                <a:avLst>
                  <a:gd name="adj1" fmla="val 25812"/>
                  <a:gd name="adj2" fmla="val 85699"/>
                  <a:gd name="adj3" fmla="val 33333"/>
                </a:avLst>
              </a:prstGeom>
              <a:solidFill>
                <a:schemeClr val="bg1"/>
              </a:solidFill>
              <a:ln w="38100">
                <a:solidFill>
                  <a:srgbClr val="00005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7671" name="Text Box 45"/>
              <p:cNvSpPr txBox="1">
                <a:spLocks noChangeArrowheads="1"/>
              </p:cNvSpPr>
              <p:nvPr/>
            </p:nvSpPr>
            <p:spPr bwMode="auto">
              <a:xfrm>
                <a:off x="2120" y="1624"/>
                <a:ext cx="672" cy="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s-ES_tradnl" b="1">
                    <a:latin typeface="Arial Narrow" charset="0"/>
                  </a:rPr>
                  <a:t>Filtro del Emisor</a:t>
                </a:r>
              </a:p>
            </p:txBody>
          </p:sp>
        </p:grpSp>
      </p:grpSp>
      <p:sp>
        <p:nvSpPr>
          <p:cNvPr id="26670" name="Rectangle 46"/>
          <p:cNvSpPr>
            <a:spLocks noChangeArrowheads="1"/>
          </p:cNvSpPr>
          <p:nvPr/>
        </p:nvSpPr>
        <p:spPr bwMode="auto">
          <a:xfrm>
            <a:off x="3716338" y="1004888"/>
            <a:ext cx="2533650" cy="7620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FBF3E1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 algn="ctr">
              <a:defRPr/>
            </a:pPr>
            <a:r>
              <a:rPr lang="es-ES_tradnl" sz="2000" b="1">
                <a:ea typeface="+mn-ea"/>
                <a:cs typeface="+mn-cs"/>
              </a:rPr>
              <a:t>AJUSTE DEL MENSAJE</a:t>
            </a:r>
          </a:p>
        </p:txBody>
      </p: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5930900" y="1117600"/>
            <a:ext cx="2457450" cy="3390900"/>
            <a:chOff x="3736" y="704"/>
            <a:chExt cx="1548" cy="2136"/>
          </a:xfrm>
        </p:grpSpPr>
        <p:sp>
          <p:nvSpPr>
            <p:cNvPr id="27656" name="AutoShape 48"/>
            <p:cNvSpPr>
              <a:spLocks noChangeArrowheads="1"/>
            </p:cNvSpPr>
            <p:nvPr/>
          </p:nvSpPr>
          <p:spPr bwMode="auto">
            <a:xfrm>
              <a:off x="4044" y="704"/>
              <a:ext cx="1132" cy="856"/>
            </a:xfrm>
            <a:prstGeom prst="cloudCallout">
              <a:avLst>
                <a:gd name="adj1" fmla="val 24116"/>
                <a:gd name="adj2" fmla="val 126986"/>
              </a:avLst>
            </a:prstGeom>
            <a:solidFill>
              <a:srgbClr val="FFE1AF"/>
            </a:solidFill>
            <a:ln w="3175">
              <a:solidFill>
                <a:srgbClr val="00005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6000">
                  <a:solidFill>
                    <a:srgbClr val="00005A"/>
                  </a:solidFill>
                  <a:latin typeface="Bookman Old Style" charset="0"/>
                </a:rPr>
                <a:t>E</a:t>
              </a:r>
              <a:endParaRPr lang="es-ES_tradnl" sz="2400">
                <a:latin typeface="Arial Black" charset="0"/>
              </a:endParaRPr>
            </a:p>
          </p:txBody>
        </p:sp>
        <p:grpSp>
          <p:nvGrpSpPr>
            <p:cNvPr id="27657" name="Group 49"/>
            <p:cNvGrpSpPr>
              <a:grpSpLocks/>
            </p:cNvGrpSpPr>
            <p:nvPr/>
          </p:nvGrpSpPr>
          <p:grpSpPr bwMode="auto">
            <a:xfrm>
              <a:off x="3736" y="1646"/>
              <a:ext cx="901" cy="1057"/>
              <a:chOff x="3736" y="1646"/>
              <a:chExt cx="901" cy="1057"/>
            </a:xfrm>
          </p:grpSpPr>
          <p:sp>
            <p:nvSpPr>
              <p:cNvPr id="27661" name="AutoShape 50"/>
              <p:cNvSpPr>
                <a:spLocks noChangeArrowheads="1"/>
              </p:cNvSpPr>
              <p:nvPr/>
            </p:nvSpPr>
            <p:spPr bwMode="auto">
              <a:xfrm rot="17382658" flipV="1">
                <a:off x="3932" y="1998"/>
                <a:ext cx="1057" cy="353"/>
              </a:xfrm>
              <a:prstGeom prst="curvedDownArrow">
                <a:avLst>
                  <a:gd name="adj1" fmla="val 25812"/>
                  <a:gd name="adj2" fmla="val 85699"/>
                  <a:gd name="adj3" fmla="val 33333"/>
                </a:avLst>
              </a:prstGeom>
              <a:solidFill>
                <a:schemeClr val="bg1"/>
              </a:solidFill>
              <a:ln w="38100">
                <a:solidFill>
                  <a:srgbClr val="00005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7662" name="Text Box 51"/>
              <p:cNvSpPr txBox="1">
                <a:spLocks noChangeArrowheads="1"/>
              </p:cNvSpPr>
              <p:nvPr/>
            </p:nvSpPr>
            <p:spPr bwMode="auto">
              <a:xfrm>
                <a:off x="3736" y="2024"/>
                <a:ext cx="824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s-ES_tradnl" b="1">
                    <a:latin typeface="Arial Narrow" charset="0"/>
                  </a:rPr>
                  <a:t>Filtro del Receptor</a:t>
                </a:r>
              </a:p>
            </p:txBody>
          </p:sp>
        </p:grpSp>
        <p:grpSp>
          <p:nvGrpSpPr>
            <p:cNvPr id="27658" name="Group 52"/>
            <p:cNvGrpSpPr>
              <a:grpSpLocks/>
            </p:cNvGrpSpPr>
            <p:nvPr/>
          </p:nvGrpSpPr>
          <p:grpSpPr bwMode="auto">
            <a:xfrm>
              <a:off x="4920" y="1434"/>
              <a:ext cx="364" cy="1406"/>
              <a:chOff x="5329" y="1570"/>
              <a:chExt cx="364" cy="1406"/>
            </a:xfrm>
          </p:grpSpPr>
          <p:sp>
            <p:nvSpPr>
              <p:cNvPr id="27659" name="Freeform 53"/>
              <p:cNvSpPr>
                <a:spLocks/>
              </p:cNvSpPr>
              <p:nvPr/>
            </p:nvSpPr>
            <p:spPr bwMode="auto">
              <a:xfrm>
                <a:off x="5329" y="2069"/>
                <a:ext cx="364" cy="907"/>
              </a:xfrm>
              <a:custGeom>
                <a:avLst/>
                <a:gdLst>
                  <a:gd name="T0" fmla="*/ 101 w 364"/>
                  <a:gd name="T1" fmla="*/ 765 h 907"/>
                  <a:gd name="T2" fmla="*/ 35 w 364"/>
                  <a:gd name="T3" fmla="*/ 816 h 907"/>
                  <a:gd name="T4" fmla="*/ 15 w 364"/>
                  <a:gd name="T5" fmla="*/ 832 h 907"/>
                  <a:gd name="T6" fmla="*/ 0 w 364"/>
                  <a:gd name="T7" fmla="*/ 867 h 907"/>
                  <a:gd name="T8" fmla="*/ 20 w 364"/>
                  <a:gd name="T9" fmla="*/ 902 h 907"/>
                  <a:gd name="T10" fmla="*/ 40 w 364"/>
                  <a:gd name="T11" fmla="*/ 907 h 907"/>
                  <a:gd name="T12" fmla="*/ 101 w 364"/>
                  <a:gd name="T13" fmla="*/ 887 h 907"/>
                  <a:gd name="T14" fmla="*/ 192 w 364"/>
                  <a:gd name="T15" fmla="*/ 816 h 907"/>
                  <a:gd name="T16" fmla="*/ 273 w 364"/>
                  <a:gd name="T17" fmla="*/ 730 h 907"/>
                  <a:gd name="T18" fmla="*/ 359 w 364"/>
                  <a:gd name="T19" fmla="*/ 633 h 907"/>
                  <a:gd name="T20" fmla="*/ 364 w 364"/>
                  <a:gd name="T21" fmla="*/ 593 h 907"/>
                  <a:gd name="T22" fmla="*/ 364 w 364"/>
                  <a:gd name="T23" fmla="*/ 482 h 907"/>
                  <a:gd name="T24" fmla="*/ 339 w 364"/>
                  <a:gd name="T25" fmla="*/ 310 h 907"/>
                  <a:gd name="T26" fmla="*/ 354 w 364"/>
                  <a:gd name="T27" fmla="*/ 209 h 907"/>
                  <a:gd name="T28" fmla="*/ 364 w 364"/>
                  <a:gd name="T29" fmla="*/ 168 h 907"/>
                  <a:gd name="T30" fmla="*/ 349 w 364"/>
                  <a:gd name="T31" fmla="*/ 147 h 907"/>
                  <a:gd name="T32" fmla="*/ 313 w 364"/>
                  <a:gd name="T33" fmla="*/ 127 h 907"/>
                  <a:gd name="T34" fmla="*/ 288 w 364"/>
                  <a:gd name="T35" fmla="*/ 112 h 907"/>
                  <a:gd name="T36" fmla="*/ 303 w 364"/>
                  <a:gd name="T37" fmla="*/ 21 h 907"/>
                  <a:gd name="T38" fmla="*/ 293 w 364"/>
                  <a:gd name="T39" fmla="*/ 0 h 907"/>
                  <a:gd name="T40" fmla="*/ 273 w 364"/>
                  <a:gd name="T41" fmla="*/ 6 h 907"/>
                  <a:gd name="T42" fmla="*/ 263 w 364"/>
                  <a:gd name="T43" fmla="*/ 122 h 907"/>
                  <a:gd name="T44" fmla="*/ 253 w 364"/>
                  <a:gd name="T45" fmla="*/ 152 h 907"/>
                  <a:gd name="T46" fmla="*/ 248 w 364"/>
                  <a:gd name="T47" fmla="*/ 173 h 907"/>
                  <a:gd name="T48" fmla="*/ 207 w 364"/>
                  <a:gd name="T49" fmla="*/ 157 h 907"/>
                  <a:gd name="T50" fmla="*/ 177 w 364"/>
                  <a:gd name="T51" fmla="*/ 157 h 907"/>
                  <a:gd name="T52" fmla="*/ 177 w 364"/>
                  <a:gd name="T53" fmla="*/ 178 h 907"/>
                  <a:gd name="T54" fmla="*/ 197 w 364"/>
                  <a:gd name="T55" fmla="*/ 194 h 907"/>
                  <a:gd name="T56" fmla="*/ 233 w 364"/>
                  <a:gd name="T57" fmla="*/ 194 h 907"/>
                  <a:gd name="T58" fmla="*/ 258 w 364"/>
                  <a:gd name="T59" fmla="*/ 214 h 907"/>
                  <a:gd name="T60" fmla="*/ 278 w 364"/>
                  <a:gd name="T61" fmla="*/ 249 h 907"/>
                  <a:gd name="T62" fmla="*/ 298 w 364"/>
                  <a:gd name="T63" fmla="*/ 305 h 907"/>
                  <a:gd name="T64" fmla="*/ 313 w 364"/>
                  <a:gd name="T65" fmla="*/ 416 h 907"/>
                  <a:gd name="T66" fmla="*/ 313 w 364"/>
                  <a:gd name="T67" fmla="*/ 517 h 907"/>
                  <a:gd name="T68" fmla="*/ 303 w 364"/>
                  <a:gd name="T69" fmla="*/ 598 h 907"/>
                  <a:gd name="T70" fmla="*/ 283 w 364"/>
                  <a:gd name="T71" fmla="*/ 633 h 907"/>
                  <a:gd name="T72" fmla="*/ 212 w 364"/>
                  <a:gd name="T73" fmla="*/ 684 h 907"/>
                  <a:gd name="T74" fmla="*/ 136 w 364"/>
                  <a:gd name="T75" fmla="*/ 730 h 907"/>
                  <a:gd name="T76" fmla="*/ 101 w 364"/>
                  <a:gd name="T77" fmla="*/ 765 h 9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4"/>
                  <a:gd name="T118" fmla="*/ 0 h 907"/>
                  <a:gd name="T119" fmla="*/ 364 w 364"/>
                  <a:gd name="T120" fmla="*/ 907 h 9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4" h="907">
                    <a:moveTo>
                      <a:pt x="101" y="765"/>
                    </a:moveTo>
                    <a:lnTo>
                      <a:pt x="35" y="816"/>
                    </a:lnTo>
                    <a:lnTo>
                      <a:pt x="15" y="832"/>
                    </a:lnTo>
                    <a:lnTo>
                      <a:pt x="0" y="867"/>
                    </a:lnTo>
                    <a:lnTo>
                      <a:pt x="20" y="902"/>
                    </a:lnTo>
                    <a:lnTo>
                      <a:pt x="40" y="907"/>
                    </a:lnTo>
                    <a:lnTo>
                      <a:pt x="101" y="887"/>
                    </a:lnTo>
                    <a:lnTo>
                      <a:pt x="192" y="816"/>
                    </a:lnTo>
                    <a:lnTo>
                      <a:pt x="273" y="730"/>
                    </a:lnTo>
                    <a:lnTo>
                      <a:pt x="359" y="633"/>
                    </a:lnTo>
                    <a:lnTo>
                      <a:pt x="364" y="593"/>
                    </a:lnTo>
                    <a:lnTo>
                      <a:pt x="364" y="482"/>
                    </a:lnTo>
                    <a:lnTo>
                      <a:pt x="339" y="310"/>
                    </a:lnTo>
                    <a:lnTo>
                      <a:pt x="354" y="209"/>
                    </a:lnTo>
                    <a:lnTo>
                      <a:pt x="364" y="168"/>
                    </a:lnTo>
                    <a:lnTo>
                      <a:pt x="349" y="147"/>
                    </a:lnTo>
                    <a:lnTo>
                      <a:pt x="313" y="127"/>
                    </a:lnTo>
                    <a:lnTo>
                      <a:pt x="288" y="112"/>
                    </a:lnTo>
                    <a:lnTo>
                      <a:pt x="303" y="21"/>
                    </a:lnTo>
                    <a:lnTo>
                      <a:pt x="293" y="0"/>
                    </a:lnTo>
                    <a:lnTo>
                      <a:pt x="273" y="6"/>
                    </a:lnTo>
                    <a:lnTo>
                      <a:pt x="263" y="122"/>
                    </a:lnTo>
                    <a:lnTo>
                      <a:pt x="253" y="152"/>
                    </a:lnTo>
                    <a:lnTo>
                      <a:pt x="248" y="173"/>
                    </a:lnTo>
                    <a:lnTo>
                      <a:pt x="207" y="157"/>
                    </a:lnTo>
                    <a:lnTo>
                      <a:pt x="177" y="157"/>
                    </a:lnTo>
                    <a:lnTo>
                      <a:pt x="177" y="178"/>
                    </a:lnTo>
                    <a:lnTo>
                      <a:pt x="197" y="194"/>
                    </a:lnTo>
                    <a:lnTo>
                      <a:pt x="233" y="194"/>
                    </a:lnTo>
                    <a:lnTo>
                      <a:pt x="258" y="214"/>
                    </a:lnTo>
                    <a:lnTo>
                      <a:pt x="278" y="249"/>
                    </a:lnTo>
                    <a:lnTo>
                      <a:pt x="298" y="305"/>
                    </a:lnTo>
                    <a:lnTo>
                      <a:pt x="313" y="416"/>
                    </a:lnTo>
                    <a:lnTo>
                      <a:pt x="313" y="517"/>
                    </a:lnTo>
                    <a:lnTo>
                      <a:pt x="303" y="598"/>
                    </a:lnTo>
                    <a:lnTo>
                      <a:pt x="283" y="633"/>
                    </a:lnTo>
                    <a:lnTo>
                      <a:pt x="212" y="684"/>
                    </a:lnTo>
                    <a:lnTo>
                      <a:pt x="136" y="730"/>
                    </a:lnTo>
                    <a:lnTo>
                      <a:pt x="101" y="7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60" name="Text Box 54"/>
              <p:cNvSpPr txBox="1">
                <a:spLocks noChangeArrowheads="1"/>
              </p:cNvSpPr>
              <p:nvPr/>
            </p:nvSpPr>
            <p:spPr bwMode="auto">
              <a:xfrm>
                <a:off x="5420" y="1570"/>
                <a:ext cx="227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s-ES" sz="4000" b="1">
                    <a:latin typeface="Times New Roman" charset="0"/>
                  </a:rPr>
                  <a:t>!</a:t>
                </a:r>
              </a:p>
            </p:txBody>
          </p:sp>
        </p:grpSp>
      </p:grpSp>
      <p:sp>
        <p:nvSpPr>
          <p:cNvPr id="27655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comunicar: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H="1">
            <a:off x="7177088" y="3068638"/>
            <a:ext cx="1890712" cy="3700462"/>
            <a:chOff x="800" y="1933"/>
            <a:chExt cx="1191" cy="2331"/>
          </a:xfrm>
        </p:grpSpPr>
        <p:grpSp>
          <p:nvGrpSpPr>
            <p:cNvPr id="28718" name="Group 3"/>
            <p:cNvGrpSpPr>
              <a:grpSpLocks/>
            </p:cNvGrpSpPr>
            <p:nvPr/>
          </p:nvGrpSpPr>
          <p:grpSpPr bwMode="auto">
            <a:xfrm>
              <a:off x="1176" y="1933"/>
              <a:ext cx="815" cy="2331"/>
              <a:chOff x="1479" y="1026"/>
              <a:chExt cx="815" cy="2331"/>
            </a:xfrm>
          </p:grpSpPr>
          <p:sp>
            <p:nvSpPr>
              <p:cNvPr id="28720" name="Freeform 4"/>
              <p:cNvSpPr>
                <a:spLocks/>
              </p:cNvSpPr>
              <p:nvPr/>
            </p:nvSpPr>
            <p:spPr bwMode="auto">
              <a:xfrm>
                <a:off x="1626" y="1411"/>
                <a:ext cx="410" cy="406"/>
              </a:xfrm>
              <a:custGeom>
                <a:avLst/>
                <a:gdLst>
                  <a:gd name="T0" fmla="*/ 268 w 410"/>
                  <a:gd name="T1" fmla="*/ 117 h 406"/>
                  <a:gd name="T2" fmla="*/ 217 w 410"/>
                  <a:gd name="T3" fmla="*/ 41 h 406"/>
                  <a:gd name="T4" fmla="*/ 166 w 410"/>
                  <a:gd name="T5" fmla="*/ 0 h 406"/>
                  <a:gd name="T6" fmla="*/ 106 w 410"/>
                  <a:gd name="T7" fmla="*/ 0 h 406"/>
                  <a:gd name="T8" fmla="*/ 40 w 410"/>
                  <a:gd name="T9" fmla="*/ 26 h 406"/>
                  <a:gd name="T10" fmla="*/ 10 w 410"/>
                  <a:gd name="T11" fmla="*/ 71 h 406"/>
                  <a:gd name="T12" fmla="*/ 0 w 410"/>
                  <a:gd name="T13" fmla="*/ 132 h 406"/>
                  <a:gd name="T14" fmla="*/ 10 w 410"/>
                  <a:gd name="T15" fmla="*/ 213 h 406"/>
                  <a:gd name="T16" fmla="*/ 50 w 410"/>
                  <a:gd name="T17" fmla="*/ 304 h 406"/>
                  <a:gd name="T18" fmla="*/ 121 w 410"/>
                  <a:gd name="T19" fmla="*/ 365 h 406"/>
                  <a:gd name="T20" fmla="*/ 176 w 410"/>
                  <a:gd name="T21" fmla="*/ 395 h 406"/>
                  <a:gd name="T22" fmla="*/ 232 w 410"/>
                  <a:gd name="T23" fmla="*/ 406 h 406"/>
                  <a:gd name="T24" fmla="*/ 278 w 410"/>
                  <a:gd name="T25" fmla="*/ 390 h 406"/>
                  <a:gd name="T26" fmla="*/ 303 w 410"/>
                  <a:gd name="T27" fmla="*/ 365 h 406"/>
                  <a:gd name="T28" fmla="*/ 319 w 410"/>
                  <a:gd name="T29" fmla="*/ 304 h 406"/>
                  <a:gd name="T30" fmla="*/ 314 w 410"/>
                  <a:gd name="T31" fmla="*/ 233 h 406"/>
                  <a:gd name="T32" fmla="*/ 298 w 410"/>
                  <a:gd name="T33" fmla="*/ 173 h 406"/>
                  <a:gd name="T34" fmla="*/ 399 w 410"/>
                  <a:gd name="T35" fmla="*/ 117 h 406"/>
                  <a:gd name="T36" fmla="*/ 410 w 410"/>
                  <a:gd name="T37" fmla="*/ 92 h 406"/>
                  <a:gd name="T38" fmla="*/ 399 w 410"/>
                  <a:gd name="T39" fmla="*/ 81 h 406"/>
                  <a:gd name="T40" fmla="*/ 288 w 410"/>
                  <a:gd name="T41" fmla="*/ 147 h 406"/>
                  <a:gd name="T42" fmla="*/ 268 w 410"/>
                  <a:gd name="T43" fmla="*/ 117 h 4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0"/>
                  <a:gd name="T67" fmla="*/ 0 h 406"/>
                  <a:gd name="T68" fmla="*/ 410 w 410"/>
                  <a:gd name="T69" fmla="*/ 406 h 4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0" h="406">
                    <a:moveTo>
                      <a:pt x="268" y="117"/>
                    </a:moveTo>
                    <a:lnTo>
                      <a:pt x="217" y="41"/>
                    </a:lnTo>
                    <a:lnTo>
                      <a:pt x="166" y="0"/>
                    </a:lnTo>
                    <a:lnTo>
                      <a:pt x="106" y="0"/>
                    </a:lnTo>
                    <a:lnTo>
                      <a:pt x="40" y="26"/>
                    </a:lnTo>
                    <a:lnTo>
                      <a:pt x="10" y="71"/>
                    </a:lnTo>
                    <a:lnTo>
                      <a:pt x="0" y="132"/>
                    </a:lnTo>
                    <a:lnTo>
                      <a:pt x="10" y="213"/>
                    </a:lnTo>
                    <a:lnTo>
                      <a:pt x="50" y="304"/>
                    </a:lnTo>
                    <a:lnTo>
                      <a:pt x="121" y="365"/>
                    </a:lnTo>
                    <a:lnTo>
                      <a:pt x="176" y="395"/>
                    </a:lnTo>
                    <a:lnTo>
                      <a:pt x="232" y="406"/>
                    </a:lnTo>
                    <a:lnTo>
                      <a:pt x="278" y="390"/>
                    </a:lnTo>
                    <a:lnTo>
                      <a:pt x="303" y="365"/>
                    </a:lnTo>
                    <a:lnTo>
                      <a:pt x="319" y="304"/>
                    </a:lnTo>
                    <a:lnTo>
                      <a:pt x="314" y="233"/>
                    </a:lnTo>
                    <a:lnTo>
                      <a:pt x="298" y="173"/>
                    </a:lnTo>
                    <a:lnTo>
                      <a:pt x="399" y="117"/>
                    </a:lnTo>
                    <a:lnTo>
                      <a:pt x="410" y="92"/>
                    </a:lnTo>
                    <a:lnTo>
                      <a:pt x="399" y="81"/>
                    </a:lnTo>
                    <a:lnTo>
                      <a:pt x="288" y="147"/>
                    </a:lnTo>
                    <a:lnTo>
                      <a:pt x="268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21" name="Freeform 5"/>
              <p:cNvSpPr>
                <a:spLocks/>
              </p:cNvSpPr>
              <p:nvPr/>
            </p:nvSpPr>
            <p:spPr bwMode="auto">
              <a:xfrm>
                <a:off x="1920" y="1026"/>
                <a:ext cx="364" cy="907"/>
              </a:xfrm>
              <a:custGeom>
                <a:avLst/>
                <a:gdLst>
                  <a:gd name="T0" fmla="*/ 101 w 364"/>
                  <a:gd name="T1" fmla="*/ 765 h 907"/>
                  <a:gd name="T2" fmla="*/ 35 w 364"/>
                  <a:gd name="T3" fmla="*/ 816 h 907"/>
                  <a:gd name="T4" fmla="*/ 15 w 364"/>
                  <a:gd name="T5" fmla="*/ 832 h 907"/>
                  <a:gd name="T6" fmla="*/ 0 w 364"/>
                  <a:gd name="T7" fmla="*/ 867 h 907"/>
                  <a:gd name="T8" fmla="*/ 20 w 364"/>
                  <a:gd name="T9" fmla="*/ 902 h 907"/>
                  <a:gd name="T10" fmla="*/ 40 w 364"/>
                  <a:gd name="T11" fmla="*/ 907 h 907"/>
                  <a:gd name="T12" fmla="*/ 101 w 364"/>
                  <a:gd name="T13" fmla="*/ 887 h 907"/>
                  <a:gd name="T14" fmla="*/ 192 w 364"/>
                  <a:gd name="T15" fmla="*/ 816 h 907"/>
                  <a:gd name="T16" fmla="*/ 273 w 364"/>
                  <a:gd name="T17" fmla="*/ 730 h 907"/>
                  <a:gd name="T18" fmla="*/ 359 w 364"/>
                  <a:gd name="T19" fmla="*/ 633 h 907"/>
                  <a:gd name="T20" fmla="*/ 364 w 364"/>
                  <a:gd name="T21" fmla="*/ 593 h 907"/>
                  <a:gd name="T22" fmla="*/ 364 w 364"/>
                  <a:gd name="T23" fmla="*/ 482 h 907"/>
                  <a:gd name="T24" fmla="*/ 339 w 364"/>
                  <a:gd name="T25" fmla="*/ 310 h 907"/>
                  <a:gd name="T26" fmla="*/ 354 w 364"/>
                  <a:gd name="T27" fmla="*/ 209 h 907"/>
                  <a:gd name="T28" fmla="*/ 364 w 364"/>
                  <a:gd name="T29" fmla="*/ 168 h 907"/>
                  <a:gd name="T30" fmla="*/ 349 w 364"/>
                  <a:gd name="T31" fmla="*/ 147 h 907"/>
                  <a:gd name="T32" fmla="*/ 313 w 364"/>
                  <a:gd name="T33" fmla="*/ 127 h 907"/>
                  <a:gd name="T34" fmla="*/ 288 w 364"/>
                  <a:gd name="T35" fmla="*/ 112 h 907"/>
                  <a:gd name="T36" fmla="*/ 303 w 364"/>
                  <a:gd name="T37" fmla="*/ 21 h 907"/>
                  <a:gd name="T38" fmla="*/ 293 w 364"/>
                  <a:gd name="T39" fmla="*/ 0 h 907"/>
                  <a:gd name="T40" fmla="*/ 273 w 364"/>
                  <a:gd name="T41" fmla="*/ 6 h 907"/>
                  <a:gd name="T42" fmla="*/ 263 w 364"/>
                  <a:gd name="T43" fmla="*/ 122 h 907"/>
                  <a:gd name="T44" fmla="*/ 253 w 364"/>
                  <a:gd name="T45" fmla="*/ 152 h 907"/>
                  <a:gd name="T46" fmla="*/ 248 w 364"/>
                  <a:gd name="T47" fmla="*/ 173 h 907"/>
                  <a:gd name="T48" fmla="*/ 207 w 364"/>
                  <a:gd name="T49" fmla="*/ 157 h 907"/>
                  <a:gd name="T50" fmla="*/ 177 w 364"/>
                  <a:gd name="T51" fmla="*/ 157 h 907"/>
                  <a:gd name="T52" fmla="*/ 177 w 364"/>
                  <a:gd name="T53" fmla="*/ 178 h 907"/>
                  <a:gd name="T54" fmla="*/ 197 w 364"/>
                  <a:gd name="T55" fmla="*/ 194 h 907"/>
                  <a:gd name="T56" fmla="*/ 233 w 364"/>
                  <a:gd name="T57" fmla="*/ 194 h 907"/>
                  <a:gd name="T58" fmla="*/ 258 w 364"/>
                  <a:gd name="T59" fmla="*/ 214 h 907"/>
                  <a:gd name="T60" fmla="*/ 278 w 364"/>
                  <a:gd name="T61" fmla="*/ 249 h 907"/>
                  <a:gd name="T62" fmla="*/ 298 w 364"/>
                  <a:gd name="T63" fmla="*/ 305 h 907"/>
                  <a:gd name="T64" fmla="*/ 313 w 364"/>
                  <a:gd name="T65" fmla="*/ 416 h 907"/>
                  <a:gd name="T66" fmla="*/ 313 w 364"/>
                  <a:gd name="T67" fmla="*/ 517 h 907"/>
                  <a:gd name="T68" fmla="*/ 303 w 364"/>
                  <a:gd name="T69" fmla="*/ 598 h 907"/>
                  <a:gd name="T70" fmla="*/ 283 w 364"/>
                  <a:gd name="T71" fmla="*/ 633 h 907"/>
                  <a:gd name="T72" fmla="*/ 212 w 364"/>
                  <a:gd name="T73" fmla="*/ 684 h 907"/>
                  <a:gd name="T74" fmla="*/ 136 w 364"/>
                  <a:gd name="T75" fmla="*/ 730 h 907"/>
                  <a:gd name="T76" fmla="*/ 101 w 364"/>
                  <a:gd name="T77" fmla="*/ 765 h 9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4"/>
                  <a:gd name="T118" fmla="*/ 0 h 907"/>
                  <a:gd name="T119" fmla="*/ 364 w 364"/>
                  <a:gd name="T120" fmla="*/ 907 h 9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4" h="907">
                    <a:moveTo>
                      <a:pt x="101" y="765"/>
                    </a:moveTo>
                    <a:lnTo>
                      <a:pt x="35" y="816"/>
                    </a:lnTo>
                    <a:lnTo>
                      <a:pt x="15" y="832"/>
                    </a:lnTo>
                    <a:lnTo>
                      <a:pt x="0" y="867"/>
                    </a:lnTo>
                    <a:lnTo>
                      <a:pt x="20" y="902"/>
                    </a:lnTo>
                    <a:lnTo>
                      <a:pt x="40" y="907"/>
                    </a:lnTo>
                    <a:lnTo>
                      <a:pt x="101" y="887"/>
                    </a:lnTo>
                    <a:lnTo>
                      <a:pt x="192" y="816"/>
                    </a:lnTo>
                    <a:lnTo>
                      <a:pt x="273" y="730"/>
                    </a:lnTo>
                    <a:lnTo>
                      <a:pt x="359" y="633"/>
                    </a:lnTo>
                    <a:lnTo>
                      <a:pt x="364" y="593"/>
                    </a:lnTo>
                    <a:lnTo>
                      <a:pt x="364" y="482"/>
                    </a:lnTo>
                    <a:lnTo>
                      <a:pt x="339" y="310"/>
                    </a:lnTo>
                    <a:lnTo>
                      <a:pt x="354" y="209"/>
                    </a:lnTo>
                    <a:lnTo>
                      <a:pt x="364" y="168"/>
                    </a:lnTo>
                    <a:lnTo>
                      <a:pt x="349" y="147"/>
                    </a:lnTo>
                    <a:lnTo>
                      <a:pt x="313" y="127"/>
                    </a:lnTo>
                    <a:lnTo>
                      <a:pt x="288" y="112"/>
                    </a:lnTo>
                    <a:lnTo>
                      <a:pt x="303" y="21"/>
                    </a:lnTo>
                    <a:lnTo>
                      <a:pt x="293" y="0"/>
                    </a:lnTo>
                    <a:lnTo>
                      <a:pt x="273" y="6"/>
                    </a:lnTo>
                    <a:lnTo>
                      <a:pt x="263" y="122"/>
                    </a:lnTo>
                    <a:lnTo>
                      <a:pt x="253" y="152"/>
                    </a:lnTo>
                    <a:lnTo>
                      <a:pt x="248" y="173"/>
                    </a:lnTo>
                    <a:lnTo>
                      <a:pt x="207" y="157"/>
                    </a:lnTo>
                    <a:lnTo>
                      <a:pt x="177" y="157"/>
                    </a:lnTo>
                    <a:lnTo>
                      <a:pt x="177" y="178"/>
                    </a:lnTo>
                    <a:lnTo>
                      <a:pt x="197" y="194"/>
                    </a:lnTo>
                    <a:lnTo>
                      <a:pt x="233" y="194"/>
                    </a:lnTo>
                    <a:lnTo>
                      <a:pt x="258" y="214"/>
                    </a:lnTo>
                    <a:lnTo>
                      <a:pt x="278" y="249"/>
                    </a:lnTo>
                    <a:lnTo>
                      <a:pt x="298" y="305"/>
                    </a:lnTo>
                    <a:lnTo>
                      <a:pt x="313" y="416"/>
                    </a:lnTo>
                    <a:lnTo>
                      <a:pt x="313" y="517"/>
                    </a:lnTo>
                    <a:lnTo>
                      <a:pt x="303" y="598"/>
                    </a:lnTo>
                    <a:lnTo>
                      <a:pt x="283" y="633"/>
                    </a:lnTo>
                    <a:lnTo>
                      <a:pt x="212" y="684"/>
                    </a:lnTo>
                    <a:lnTo>
                      <a:pt x="136" y="730"/>
                    </a:lnTo>
                    <a:lnTo>
                      <a:pt x="101" y="7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22" name="Freeform 6"/>
              <p:cNvSpPr>
                <a:spLocks/>
              </p:cNvSpPr>
              <p:nvPr/>
            </p:nvSpPr>
            <p:spPr bwMode="auto">
              <a:xfrm>
                <a:off x="1479" y="1863"/>
                <a:ext cx="329" cy="546"/>
              </a:xfrm>
              <a:custGeom>
                <a:avLst/>
                <a:gdLst>
                  <a:gd name="T0" fmla="*/ 329 w 329"/>
                  <a:gd name="T1" fmla="*/ 15 h 546"/>
                  <a:gd name="T2" fmla="*/ 293 w 329"/>
                  <a:gd name="T3" fmla="*/ 0 h 546"/>
                  <a:gd name="T4" fmla="*/ 217 w 329"/>
                  <a:gd name="T5" fmla="*/ 5 h 546"/>
                  <a:gd name="T6" fmla="*/ 151 w 329"/>
                  <a:gd name="T7" fmla="*/ 56 h 546"/>
                  <a:gd name="T8" fmla="*/ 55 w 329"/>
                  <a:gd name="T9" fmla="*/ 162 h 546"/>
                  <a:gd name="T10" fmla="*/ 5 w 329"/>
                  <a:gd name="T11" fmla="*/ 248 h 546"/>
                  <a:gd name="T12" fmla="*/ 0 w 329"/>
                  <a:gd name="T13" fmla="*/ 278 h 546"/>
                  <a:gd name="T14" fmla="*/ 25 w 329"/>
                  <a:gd name="T15" fmla="*/ 334 h 546"/>
                  <a:gd name="T16" fmla="*/ 80 w 329"/>
                  <a:gd name="T17" fmla="*/ 359 h 546"/>
                  <a:gd name="T18" fmla="*/ 151 w 329"/>
                  <a:gd name="T19" fmla="*/ 389 h 546"/>
                  <a:gd name="T20" fmla="*/ 207 w 329"/>
                  <a:gd name="T21" fmla="*/ 404 h 546"/>
                  <a:gd name="T22" fmla="*/ 232 w 329"/>
                  <a:gd name="T23" fmla="*/ 430 h 546"/>
                  <a:gd name="T24" fmla="*/ 217 w 329"/>
                  <a:gd name="T25" fmla="*/ 465 h 546"/>
                  <a:gd name="T26" fmla="*/ 177 w 329"/>
                  <a:gd name="T27" fmla="*/ 506 h 546"/>
                  <a:gd name="T28" fmla="*/ 126 w 329"/>
                  <a:gd name="T29" fmla="*/ 511 h 546"/>
                  <a:gd name="T30" fmla="*/ 91 w 329"/>
                  <a:gd name="T31" fmla="*/ 495 h 546"/>
                  <a:gd name="T32" fmla="*/ 70 w 329"/>
                  <a:gd name="T33" fmla="*/ 511 h 546"/>
                  <a:gd name="T34" fmla="*/ 75 w 329"/>
                  <a:gd name="T35" fmla="*/ 531 h 546"/>
                  <a:gd name="T36" fmla="*/ 116 w 329"/>
                  <a:gd name="T37" fmla="*/ 546 h 546"/>
                  <a:gd name="T38" fmla="*/ 177 w 329"/>
                  <a:gd name="T39" fmla="*/ 546 h 546"/>
                  <a:gd name="T40" fmla="*/ 232 w 329"/>
                  <a:gd name="T41" fmla="*/ 531 h 546"/>
                  <a:gd name="T42" fmla="*/ 263 w 329"/>
                  <a:gd name="T43" fmla="*/ 511 h 546"/>
                  <a:gd name="T44" fmla="*/ 283 w 329"/>
                  <a:gd name="T45" fmla="*/ 475 h 546"/>
                  <a:gd name="T46" fmla="*/ 293 w 329"/>
                  <a:gd name="T47" fmla="*/ 435 h 546"/>
                  <a:gd name="T48" fmla="*/ 268 w 329"/>
                  <a:gd name="T49" fmla="*/ 399 h 546"/>
                  <a:gd name="T50" fmla="*/ 207 w 329"/>
                  <a:gd name="T51" fmla="*/ 374 h 546"/>
                  <a:gd name="T52" fmla="*/ 136 w 329"/>
                  <a:gd name="T53" fmla="*/ 354 h 546"/>
                  <a:gd name="T54" fmla="*/ 75 w 329"/>
                  <a:gd name="T55" fmla="*/ 319 h 546"/>
                  <a:gd name="T56" fmla="*/ 60 w 329"/>
                  <a:gd name="T57" fmla="*/ 288 h 546"/>
                  <a:gd name="T58" fmla="*/ 70 w 329"/>
                  <a:gd name="T59" fmla="*/ 233 h 546"/>
                  <a:gd name="T60" fmla="*/ 116 w 329"/>
                  <a:gd name="T61" fmla="*/ 162 h 546"/>
                  <a:gd name="T62" fmla="*/ 172 w 329"/>
                  <a:gd name="T63" fmla="*/ 121 h 546"/>
                  <a:gd name="T64" fmla="*/ 258 w 329"/>
                  <a:gd name="T65" fmla="*/ 91 h 546"/>
                  <a:gd name="T66" fmla="*/ 329 w 329"/>
                  <a:gd name="T67" fmla="*/ 76 h 546"/>
                  <a:gd name="T68" fmla="*/ 329 w 329"/>
                  <a:gd name="T69" fmla="*/ 35 h 546"/>
                  <a:gd name="T70" fmla="*/ 329 w 329"/>
                  <a:gd name="T71" fmla="*/ 15 h 5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9"/>
                  <a:gd name="T109" fmla="*/ 0 h 546"/>
                  <a:gd name="T110" fmla="*/ 329 w 329"/>
                  <a:gd name="T111" fmla="*/ 546 h 5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9" h="546">
                    <a:moveTo>
                      <a:pt x="329" y="15"/>
                    </a:moveTo>
                    <a:lnTo>
                      <a:pt x="293" y="0"/>
                    </a:lnTo>
                    <a:lnTo>
                      <a:pt x="217" y="5"/>
                    </a:lnTo>
                    <a:lnTo>
                      <a:pt x="151" y="56"/>
                    </a:lnTo>
                    <a:lnTo>
                      <a:pt x="55" y="162"/>
                    </a:lnTo>
                    <a:lnTo>
                      <a:pt x="5" y="248"/>
                    </a:lnTo>
                    <a:lnTo>
                      <a:pt x="0" y="278"/>
                    </a:lnTo>
                    <a:lnTo>
                      <a:pt x="25" y="334"/>
                    </a:lnTo>
                    <a:lnTo>
                      <a:pt x="80" y="359"/>
                    </a:lnTo>
                    <a:lnTo>
                      <a:pt x="151" y="389"/>
                    </a:lnTo>
                    <a:lnTo>
                      <a:pt x="207" y="404"/>
                    </a:lnTo>
                    <a:lnTo>
                      <a:pt x="232" y="430"/>
                    </a:lnTo>
                    <a:lnTo>
                      <a:pt x="217" y="465"/>
                    </a:lnTo>
                    <a:lnTo>
                      <a:pt x="177" y="506"/>
                    </a:lnTo>
                    <a:lnTo>
                      <a:pt x="126" y="511"/>
                    </a:lnTo>
                    <a:lnTo>
                      <a:pt x="91" y="495"/>
                    </a:lnTo>
                    <a:lnTo>
                      <a:pt x="70" y="511"/>
                    </a:lnTo>
                    <a:lnTo>
                      <a:pt x="75" y="531"/>
                    </a:lnTo>
                    <a:lnTo>
                      <a:pt x="116" y="546"/>
                    </a:lnTo>
                    <a:lnTo>
                      <a:pt x="177" y="546"/>
                    </a:lnTo>
                    <a:lnTo>
                      <a:pt x="232" y="531"/>
                    </a:lnTo>
                    <a:lnTo>
                      <a:pt x="263" y="511"/>
                    </a:lnTo>
                    <a:lnTo>
                      <a:pt x="283" y="475"/>
                    </a:lnTo>
                    <a:lnTo>
                      <a:pt x="293" y="435"/>
                    </a:lnTo>
                    <a:lnTo>
                      <a:pt x="268" y="399"/>
                    </a:lnTo>
                    <a:lnTo>
                      <a:pt x="207" y="374"/>
                    </a:lnTo>
                    <a:lnTo>
                      <a:pt x="136" y="354"/>
                    </a:lnTo>
                    <a:lnTo>
                      <a:pt x="75" y="319"/>
                    </a:lnTo>
                    <a:lnTo>
                      <a:pt x="60" y="288"/>
                    </a:lnTo>
                    <a:lnTo>
                      <a:pt x="70" y="233"/>
                    </a:lnTo>
                    <a:lnTo>
                      <a:pt x="116" y="162"/>
                    </a:lnTo>
                    <a:lnTo>
                      <a:pt x="172" y="121"/>
                    </a:lnTo>
                    <a:lnTo>
                      <a:pt x="258" y="91"/>
                    </a:lnTo>
                    <a:lnTo>
                      <a:pt x="329" y="76"/>
                    </a:lnTo>
                    <a:lnTo>
                      <a:pt x="329" y="35"/>
                    </a:lnTo>
                    <a:lnTo>
                      <a:pt x="329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23" name="Freeform 7"/>
              <p:cNvSpPr>
                <a:spLocks/>
              </p:cNvSpPr>
              <p:nvPr/>
            </p:nvSpPr>
            <p:spPr bwMode="auto">
              <a:xfrm>
                <a:off x="1747" y="1838"/>
                <a:ext cx="309" cy="673"/>
              </a:xfrm>
              <a:custGeom>
                <a:avLst/>
                <a:gdLst>
                  <a:gd name="T0" fmla="*/ 269 w 309"/>
                  <a:gd name="T1" fmla="*/ 212 h 673"/>
                  <a:gd name="T2" fmla="*/ 238 w 309"/>
                  <a:gd name="T3" fmla="*/ 86 h 673"/>
                  <a:gd name="T4" fmla="*/ 203 w 309"/>
                  <a:gd name="T5" fmla="*/ 25 h 673"/>
                  <a:gd name="T6" fmla="*/ 126 w 309"/>
                  <a:gd name="T7" fmla="*/ 0 h 673"/>
                  <a:gd name="T8" fmla="*/ 50 w 309"/>
                  <a:gd name="T9" fmla="*/ 10 h 673"/>
                  <a:gd name="T10" fmla="*/ 15 w 309"/>
                  <a:gd name="T11" fmla="*/ 76 h 673"/>
                  <a:gd name="T12" fmla="*/ 20 w 309"/>
                  <a:gd name="T13" fmla="*/ 157 h 673"/>
                  <a:gd name="T14" fmla="*/ 40 w 309"/>
                  <a:gd name="T15" fmla="*/ 288 h 673"/>
                  <a:gd name="T16" fmla="*/ 40 w 309"/>
                  <a:gd name="T17" fmla="*/ 404 h 673"/>
                  <a:gd name="T18" fmla="*/ 15 w 309"/>
                  <a:gd name="T19" fmla="*/ 505 h 673"/>
                  <a:gd name="T20" fmla="*/ 0 w 309"/>
                  <a:gd name="T21" fmla="*/ 561 h 673"/>
                  <a:gd name="T22" fmla="*/ 10 w 309"/>
                  <a:gd name="T23" fmla="*/ 612 h 673"/>
                  <a:gd name="T24" fmla="*/ 45 w 309"/>
                  <a:gd name="T25" fmla="*/ 638 h 673"/>
                  <a:gd name="T26" fmla="*/ 91 w 309"/>
                  <a:gd name="T27" fmla="*/ 663 h 673"/>
                  <a:gd name="T28" fmla="*/ 136 w 309"/>
                  <a:gd name="T29" fmla="*/ 673 h 673"/>
                  <a:gd name="T30" fmla="*/ 193 w 309"/>
                  <a:gd name="T31" fmla="*/ 673 h 673"/>
                  <a:gd name="T32" fmla="*/ 259 w 309"/>
                  <a:gd name="T33" fmla="*/ 622 h 673"/>
                  <a:gd name="T34" fmla="*/ 309 w 309"/>
                  <a:gd name="T35" fmla="*/ 515 h 673"/>
                  <a:gd name="T36" fmla="*/ 304 w 309"/>
                  <a:gd name="T37" fmla="*/ 419 h 673"/>
                  <a:gd name="T38" fmla="*/ 274 w 309"/>
                  <a:gd name="T39" fmla="*/ 308 h 673"/>
                  <a:gd name="T40" fmla="*/ 269 w 309"/>
                  <a:gd name="T41" fmla="*/ 212 h 6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9"/>
                  <a:gd name="T64" fmla="*/ 0 h 673"/>
                  <a:gd name="T65" fmla="*/ 309 w 309"/>
                  <a:gd name="T66" fmla="*/ 673 h 6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9" h="673">
                    <a:moveTo>
                      <a:pt x="269" y="212"/>
                    </a:moveTo>
                    <a:lnTo>
                      <a:pt x="238" y="86"/>
                    </a:lnTo>
                    <a:lnTo>
                      <a:pt x="203" y="25"/>
                    </a:lnTo>
                    <a:lnTo>
                      <a:pt x="126" y="0"/>
                    </a:lnTo>
                    <a:lnTo>
                      <a:pt x="50" y="10"/>
                    </a:lnTo>
                    <a:lnTo>
                      <a:pt x="15" y="76"/>
                    </a:lnTo>
                    <a:lnTo>
                      <a:pt x="20" y="157"/>
                    </a:lnTo>
                    <a:lnTo>
                      <a:pt x="40" y="288"/>
                    </a:lnTo>
                    <a:lnTo>
                      <a:pt x="40" y="404"/>
                    </a:lnTo>
                    <a:lnTo>
                      <a:pt x="15" y="505"/>
                    </a:lnTo>
                    <a:lnTo>
                      <a:pt x="0" y="561"/>
                    </a:lnTo>
                    <a:lnTo>
                      <a:pt x="10" y="612"/>
                    </a:lnTo>
                    <a:lnTo>
                      <a:pt x="45" y="638"/>
                    </a:lnTo>
                    <a:lnTo>
                      <a:pt x="91" y="663"/>
                    </a:lnTo>
                    <a:lnTo>
                      <a:pt x="136" y="673"/>
                    </a:lnTo>
                    <a:lnTo>
                      <a:pt x="193" y="673"/>
                    </a:lnTo>
                    <a:lnTo>
                      <a:pt x="259" y="622"/>
                    </a:lnTo>
                    <a:lnTo>
                      <a:pt x="309" y="515"/>
                    </a:lnTo>
                    <a:lnTo>
                      <a:pt x="304" y="419"/>
                    </a:lnTo>
                    <a:lnTo>
                      <a:pt x="274" y="308"/>
                    </a:lnTo>
                    <a:lnTo>
                      <a:pt x="269" y="2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24" name="Freeform 8"/>
              <p:cNvSpPr>
                <a:spLocks/>
              </p:cNvSpPr>
              <p:nvPr/>
            </p:nvSpPr>
            <p:spPr bwMode="auto">
              <a:xfrm>
                <a:off x="1655" y="2384"/>
                <a:ext cx="235" cy="973"/>
              </a:xfrm>
              <a:custGeom>
                <a:avLst/>
                <a:gdLst>
                  <a:gd name="T0" fmla="*/ 223 w 235"/>
                  <a:gd name="T1" fmla="*/ 15 h 973"/>
                  <a:gd name="T2" fmla="*/ 163 w 235"/>
                  <a:gd name="T3" fmla="*/ 0 h 973"/>
                  <a:gd name="T4" fmla="*/ 127 w 235"/>
                  <a:gd name="T5" fmla="*/ 15 h 973"/>
                  <a:gd name="T6" fmla="*/ 112 w 235"/>
                  <a:gd name="T7" fmla="*/ 66 h 973"/>
                  <a:gd name="T8" fmla="*/ 127 w 235"/>
                  <a:gd name="T9" fmla="*/ 344 h 973"/>
                  <a:gd name="T10" fmla="*/ 127 w 235"/>
                  <a:gd name="T11" fmla="*/ 410 h 973"/>
                  <a:gd name="T12" fmla="*/ 107 w 235"/>
                  <a:gd name="T13" fmla="*/ 532 h 973"/>
                  <a:gd name="T14" fmla="*/ 102 w 235"/>
                  <a:gd name="T15" fmla="*/ 674 h 973"/>
                  <a:gd name="T16" fmla="*/ 112 w 235"/>
                  <a:gd name="T17" fmla="*/ 745 h 973"/>
                  <a:gd name="T18" fmla="*/ 102 w 235"/>
                  <a:gd name="T19" fmla="*/ 785 h 973"/>
                  <a:gd name="T20" fmla="*/ 31 w 235"/>
                  <a:gd name="T21" fmla="*/ 846 h 973"/>
                  <a:gd name="T22" fmla="*/ 0 w 235"/>
                  <a:gd name="T23" fmla="*/ 922 h 973"/>
                  <a:gd name="T24" fmla="*/ 6 w 235"/>
                  <a:gd name="T25" fmla="*/ 947 h 973"/>
                  <a:gd name="T26" fmla="*/ 61 w 235"/>
                  <a:gd name="T27" fmla="*/ 973 h 973"/>
                  <a:gd name="T28" fmla="*/ 76 w 235"/>
                  <a:gd name="T29" fmla="*/ 962 h 973"/>
                  <a:gd name="T30" fmla="*/ 82 w 235"/>
                  <a:gd name="T31" fmla="*/ 917 h 973"/>
                  <a:gd name="T32" fmla="*/ 97 w 235"/>
                  <a:gd name="T33" fmla="*/ 851 h 973"/>
                  <a:gd name="T34" fmla="*/ 122 w 235"/>
                  <a:gd name="T35" fmla="*/ 821 h 973"/>
                  <a:gd name="T36" fmla="*/ 152 w 235"/>
                  <a:gd name="T37" fmla="*/ 801 h 973"/>
                  <a:gd name="T38" fmla="*/ 178 w 235"/>
                  <a:gd name="T39" fmla="*/ 775 h 973"/>
                  <a:gd name="T40" fmla="*/ 183 w 235"/>
                  <a:gd name="T41" fmla="*/ 755 h 973"/>
                  <a:gd name="T42" fmla="*/ 168 w 235"/>
                  <a:gd name="T43" fmla="*/ 730 h 973"/>
                  <a:gd name="T44" fmla="*/ 152 w 235"/>
                  <a:gd name="T45" fmla="*/ 715 h 973"/>
                  <a:gd name="T46" fmla="*/ 142 w 235"/>
                  <a:gd name="T47" fmla="*/ 653 h 973"/>
                  <a:gd name="T48" fmla="*/ 152 w 235"/>
                  <a:gd name="T49" fmla="*/ 526 h 973"/>
                  <a:gd name="T50" fmla="*/ 188 w 235"/>
                  <a:gd name="T51" fmla="*/ 380 h 973"/>
                  <a:gd name="T52" fmla="*/ 223 w 235"/>
                  <a:gd name="T53" fmla="*/ 263 h 973"/>
                  <a:gd name="T54" fmla="*/ 235 w 235"/>
                  <a:gd name="T55" fmla="*/ 122 h 973"/>
                  <a:gd name="T56" fmla="*/ 223 w 235"/>
                  <a:gd name="T57" fmla="*/ 15 h 9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5"/>
                  <a:gd name="T88" fmla="*/ 0 h 973"/>
                  <a:gd name="T89" fmla="*/ 235 w 235"/>
                  <a:gd name="T90" fmla="*/ 973 h 97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5" h="973">
                    <a:moveTo>
                      <a:pt x="223" y="15"/>
                    </a:moveTo>
                    <a:lnTo>
                      <a:pt x="163" y="0"/>
                    </a:lnTo>
                    <a:lnTo>
                      <a:pt x="127" y="15"/>
                    </a:lnTo>
                    <a:lnTo>
                      <a:pt x="112" y="66"/>
                    </a:lnTo>
                    <a:lnTo>
                      <a:pt x="127" y="344"/>
                    </a:lnTo>
                    <a:lnTo>
                      <a:pt x="127" y="410"/>
                    </a:lnTo>
                    <a:lnTo>
                      <a:pt x="107" y="532"/>
                    </a:lnTo>
                    <a:lnTo>
                      <a:pt x="102" y="674"/>
                    </a:lnTo>
                    <a:lnTo>
                      <a:pt x="112" y="745"/>
                    </a:lnTo>
                    <a:lnTo>
                      <a:pt x="102" y="785"/>
                    </a:lnTo>
                    <a:lnTo>
                      <a:pt x="31" y="846"/>
                    </a:lnTo>
                    <a:lnTo>
                      <a:pt x="0" y="922"/>
                    </a:lnTo>
                    <a:lnTo>
                      <a:pt x="6" y="947"/>
                    </a:lnTo>
                    <a:lnTo>
                      <a:pt x="61" y="973"/>
                    </a:lnTo>
                    <a:lnTo>
                      <a:pt x="76" y="962"/>
                    </a:lnTo>
                    <a:lnTo>
                      <a:pt x="82" y="917"/>
                    </a:lnTo>
                    <a:lnTo>
                      <a:pt x="97" y="851"/>
                    </a:lnTo>
                    <a:lnTo>
                      <a:pt x="122" y="821"/>
                    </a:lnTo>
                    <a:lnTo>
                      <a:pt x="152" y="801"/>
                    </a:lnTo>
                    <a:lnTo>
                      <a:pt x="178" y="775"/>
                    </a:lnTo>
                    <a:lnTo>
                      <a:pt x="183" y="755"/>
                    </a:lnTo>
                    <a:lnTo>
                      <a:pt x="168" y="730"/>
                    </a:lnTo>
                    <a:lnTo>
                      <a:pt x="152" y="715"/>
                    </a:lnTo>
                    <a:lnTo>
                      <a:pt x="142" y="653"/>
                    </a:lnTo>
                    <a:lnTo>
                      <a:pt x="152" y="526"/>
                    </a:lnTo>
                    <a:lnTo>
                      <a:pt x="188" y="380"/>
                    </a:lnTo>
                    <a:lnTo>
                      <a:pt x="223" y="263"/>
                    </a:lnTo>
                    <a:lnTo>
                      <a:pt x="235" y="122"/>
                    </a:lnTo>
                    <a:lnTo>
                      <a:pt x="22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25" name="Freeform 9"/>
              <p:cNvSpPr>
                <a:spLocks/>
              </p:cNvSpPr>
              <p:nvPr/>
            </p:nvSpPr>
            <p:spPr bwMode="auto">
              <a:xfrm>
                <a:off x="1910" y="2384"/>
                <a:ext cx="384" cy="821"/>
              </a:xfrm>
              <a:custGeom>
                <a:avLst/>
                <a:gdLst>
                  <a:gd name="T0" fmla="*/ 126 w 384"/>
                  <a:gd name="T1" fmla="*/ 122 h 821"/>
                  <a:gd name="T2" fmla="*/ 116 w 384"/>
                  <a:gd name="T3" fmla="*/ 40 h 821"/>
                  <a:gd name="T4" fmla="*/ 71 w 384"/>
                  <a:gd name="T5" fmla="*/ 0 h 821"/>
                  <a:gd name="T6" fmla="*/ 5 w 384"/>
                  <a:gd name="T7" fmla="*/ 5 h 821"/>
                  <a:gd name="T8" fmla="*/ 0 w 384"/>
                  <a:gd name="T9" fmla="*/ 40 h 821"/>
                  <a:gd name="T10" fmla="*/ 5 w 384"/>
                  <a:gd name="T11" fmla="*/ 117 h 821"/>
                  <a:gd name="T12" fmla="*/ 40 w 384"/>
                  <a:gd name="T13" fmla="*/ 233 h 821"/>
                  <a:gd name="T14" fmla="*/ 66 w 384"/>
                  <a:gd name="T15" fmla="*/ 319 h 821"/>
                  <a:gd name="T16" fmla="*/ 96 w 384"/>
                  <a:gd name="T17" fmla="*/ 435 h 821"/>
                  <a:gd name="T18" fmla="*/ 106 w 384"/>
                  <a:gd name="T19" fmla="*/ 536 h 821"/>
                  <a:gd name="T20" fmla="*/ 106 w 384"/>
                  <a:gd name="T21" fmla="*/ 617 h 821"/>
                  <a:gd name="T22" fmla="*/ 91 w 384"/>
                  <a:gd name="T23" fmla="*/ 679 h 821"/>
                  <a:gd name="T24" fmla="*/ 76 w 384"/>
                  <a:gd name="T25" fmla="*/ 699 h 821"/>
                  <a:gd name="T26" fmla="*/ 76 w 384"/>
                  <a:gd name="T27" fmla="*/ 719 h 821"/>
                  <a:gd name="T28" fmla="*/ 96 w 384"/>
                  <a:gd name="T29" fmla="*/ 750 h 821"/>
                  <a:gd name="T30" fmla="*/ 131 w 384"/>
                  <a:gd name="T31" fmla="*/ 760 h 821"/>
                  <a:gd name="T32" fmla="*/ 187 w 384"/>
                  <a:gd name="T33" fmla="*/ 760 h 821"/>
                  <a:gd name="T34" fmla="*/ 288 w 384"/>
                  <a:gd name="T35" fmla="*/ 785 h 821"/>
                  <a:gd name="T36" fmla="*/ 318 w 384"/>
                  <a:gd name="T37" fmla="*/ 821 h 821"/>
                  <a:gd name="T38" fmla="*/ 364 w 384"/>
                  <a:gd name="T39" fmla="*/ 800 h 821"/>
                  <a:gd name="T40" fmla="*/ 384 w 384"/>
                  <a:gd name="T41" fmla="*/ 750 h 821"/>
                  <a:gd name="T42" fmla="*/ 364 w 384"/>
                  <a:gd name="T43" fmla="*/ 730 h 821"/>
                  <a:gd name="T44" fmla="*/ 278 w 384"/>
                  <a:gd name="T45" fmla="*/ 719 h 821"/>
                  <a:gd name="T46" fmla="*/ 182 w 384"/>
                  <a:gd name="T47" fmla="*/ 719 h 821"/>
                  <a:gd name="T48" fmla="*/ 141 w 384"/>
                  <a:gd name="T49" fmla="*/ 714 h 821"/>
                  <a:gd name="T50" fmla="*/ 131 w 384"/>
                  <a:gd name="T51" fmla="*/ 684 h 821"/>
                  <a:gd name="T52" fmla="*/ 141 w 384"/>
                  <a:gd name="T53" fmla="*/ 627 h 821"/>
                  <a:gd name="T54" fmla="*/ 147 w 384"/>
                  <a:gd name="T55" fmla="*/ 531 h 821"/>
                  <a:gd name="T56" fmla="*/ 136 w 384"/>
                  <a:gd name="T57" fmla="*/ 425 h 821"/>
                  <a:gd name="T58" fmla="*/ 121 w 384"/>
                  <a:gd name="T59" fmla="*/ 284 h 821"/>
                  <a:gd name="T60" fmla="*/ 126 w 384"/>
                  <a:gd name="T61" fmla="*/ 162 h 821"/>
                  <a:gd name="T62" fmla="*/ 126 w 384"/>
                  <a:gd name="T63" fmla="*/ 122 h 8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4"/>
                  <a:gd name="T97" fmla="*/ 0 h 821"/>
                  <a:gd name="T98" fmla="*/ 384 w 384"/>
                  <a:gd name="T99" fmla="*/ 821 h 8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4" h="821">
                    <a:moveTo>
                      <a:pt x="126" y="122"/>
                    </a:moveTo>
                    <a:lnTo>
                      <a:pt x="116" y="40"/>
                    </a:lnTo>
                    <a:lnTo>
                      <a:pt x="71" y="0"/>
                    </a:lnTo>
                    <a:lnTo>
                      <a:pt x="5" y="5"/>
                    </a:lnTo>
                    <a:lnTo>
                      <a:pt x="0" y="40"/>
                    </a:lnTo>
                    <a:lnTo>
                      <a:pt x="5" y="117"/>
                    </a:lnTo>
                    <a:lnTo>
                      <a:pt x="40" y="233"/>
                    </a:lnTo>
                    <a:lnTo>
                      <a:pt x="66" y="319"/>
                    </a:lnTo>
                    <a:lnTo>
                      <a:pt x="96" y="435"/>
                    </a:lnTo>
                    <a:lnTo>
                      <a:pt x="106" y="536"/>
                    </a:lnTo>
                    <a:lnTo>
                      <a:pt x="106" y="617"/>
                    </a:lnTo>
                    <a:lnTo>
                      <a:pt x="91" y="679"/>
                    </a:lnTo>
                    <a:lnTo>
                      <a:pt x="76" y="699"/>
                    </a:lnTo>
                    <a:lnTo>
                      <a:pt x="76" y="719"/>
                    </a:lnTo>
                    <a:lnTo>
                      <a:pt x="96" y="750"/>
                    </a:lnTo>
                    <a:lnTo>
                      <a:pt x="131" y="760"/>
                    </a:lnTo>
                    <a:lnTo>
                      <a:pt x="187" y="760"/>
                    </a:lnTo>
                    <a:lnTo>
                      <a:pt x="288" y="785"/>
                    </a:lnTo>
                    <a:lnTo>
                      <a:pt x="318" y="821"/>
                    </a:lnTo>
                    <a:lnTo>
                      <a:pt x="364" y="800"/>
                    </a:lnTo>
                    <a:lnTo>
                      <a:pt x="384" y="750"/>
                    </a:lnTo>
                    <a:lnTo>
                      <a:pt x="364" y="730"/>
                    </a:lnTo>
                    <a:lnTo>
                      <a:pt x="278" y="719"/>
                    </a:lnTo>
                    <a:lnTo>
                      <a:pt x="182" y="719"/>
                    </a:lnTo>
                    <a:lnTo>
                      <a:pt x="141" y="714"/>
                    </a:lnTo>
                    <a:lnTo>
                      <a:pt x="131" y="684"/>
                    </a:lnTo>
                    <a:lnTo>
                      <a:pt x="141" y="627"/>
                    </a:lnTo>
                    <a:lnTo>
                      <a:pt x="147" y="531"/>
                    </a:lnTo>
                    <a:lnTo>
                      <a:pt x="136" y="425"/>
                    </a:lnTo>
                    <a:lnTo>
                      <a:pt x="121" y="284"/>
                    </a:lnTo>
                    <a:lnTo>
                      <a:pt x="126" y="162"/>
                    </a:lnTo>
                    <a:lnTo>
                      <a:pt x="126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8719" name="Text Box 10"/>
            <p:cNvSpPr txBox="1">
              <a:spLocks noChangeArrowheads="1"/>
            </p:cNvSpPr>
            <p:nvPr/>
          </p:nvSpPr>
          <p:spPr bwMode="auto">
            <a:xfrm>
              <a:off x="800" y="3392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b="1">
                  <a:latin typeface="Arial Narrow" charset="0"/>
                </a:rPr>
                <a:t>Emisor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619500" y="4241800"/>
            <a:ext cx="2540000" cy="1638300"/>
            <a:chOff x="2280" y="2672"/>
            <a:chExt cx="1600" cy="1032"/>
          </a:xfrm>
        </p:grpSpPr>
        <p:grpSp>
          <p:nvGrpSpPr>
            <p:cNvPr id="28706" name="Group 12"/>
            <p:cNvGrpSpPr>
              <a:grpSpLocks/>
            </p:cNvGrpSpPr>
            <p:nvPr/>
          </p:nvGrpSpPr>
          <p:grpSpPr bwMode="auto">
            <a:xfrm flipH="1">
              <a:off x="2280" y="2672"/>
              <a:ext cx="768" cy="480"/>
              <a:chOff x="3264" y="1824"/>
              <a:chExt cx="768" cy="480"/>
            </a:xfrm>
          </p:grpSpPr>
          <p:sp>
            <p:nvSpPr>
              <p:cNvPr id="28710" name="Oval 13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768" cy="480"/>
              </a:xfrm>
              <a:prstGeom prst="ellipse">
                <a:avLst/>
              </a:prstGeom>
              <a:solidFill>
                <a:srgbClr val="FFE1AF"/>
              </a:solidFill>
              <a:ln w="3175">
                <a:solidFill>
                  <a:srgbClr val="00005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ES_tradnl" sz="4500"/>
                  <a:t>E</a:t>
                </a:r>
                <a:endParaRPr lang="es-ES_tradnl" sz="2400">
                  <a:latin typeface="Arial Black" charset="0"/>
                </a:endParaRPr>
              </a:p>
            </p:txBody>
          </p:sp>
          <p:sp>
            <p:nvSpPr>
              <p:cNvPr id="28711" name="Oval 14"/>
              <p:cNvSpPr>
                <a:spLocks noChangeArrowheads="1"/>
              </p:cNvSpPr>
              <p:nvPr/>
            </p:nvSpPr>
            <p:spPr bwMode="auto">
              <a:xfrm>
                <a:off x="3472" y="2096"/>
                <a:ext cx="96" cy="48"/>
              </a:xfrm>
              <a:prstGeom prst="ellipse">
                <a:avLst/>
              </a:prstGeom>
              <a:solidFill>
                <a:srgbClr val="FFE1AF"/>
              </a:solidFill>
              <a:ln w="3175">
                <a:solidFill>
                  <a:srgbClr val="FFE1A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8712" name="Oval 15"/>
              <p:cNvSpPr>
                <a:spLocks noChangeArrowheads="1"/>
              </p:cNvSpPr>
              <p:nvPr/>
            </p:nvSpPr>
            <p:spPr bwMode="auto">
              <a:xfrm>
                <a:off x="3592" y="2156"/>
                <a:ext cx="96" cy="48"/>
              </a:xfrm>
              <a:prstGeom prst="ellipse">
                <a:avLst/>
              </a:prstGeom>
              <a:solidFill>
                <a:srgbClr val="FFE1AF"/>
              </a:solidFill>
              <a:ln w="3175">
                <a:solidFill>
                  <a:srgbClr val="FFE1A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8713" name="Oval 16"/>
              <p:cNvSpPr>
                <a:spLocks noChangeArrowheads="1"/>
              </p:cNvSpPr>
              <p:nvPr/>
            </p:nvSpPr>
            <p:spPr bwMode="auto">
              <a:xfrm>
                <a:off x="3636" y="2058"/>
                <a:ext cx="60" cy="48"/>
              </a:xfrm>
              <a:prstGeom prst="ellipse">
                <a:avLst/>
              </a:prstGeom>
              <a:solidFill>
                <a:srgbClr val="FFE1AF"/>
              </a:solidFill>
              <a:ln w="3175">
                <a:solidFill>
                  <a:srgbClr val="FFE1A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8714" name="Oval 17"/>
              <p:cNvSpPr>
                <a:spLocks noChangeArrowheads="1"/>
              </p:cNvSpPr>
              <p:nvPr/>
            </p:nvSpPr>
            <p:spPr bwMode="auto">
              <a:xfrm>
                <a:off x="3722" y="2152"/>
                <a:ext cx="60" cy="48"/>
              </a:xfrm>
              <a:prstGeom prst="ellipse">
                <a:avLst/>
              </a:prstGeom>
              <a:solidFill>
                <a:srgbClr val="FFE1AF"/>
              </a:solidFill>
              <a:ln w="3175">
                <a:solidFill>
                  <a:srgbClr val="FFE1A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8715" name="Oval 18"/>
              <p:cNvSpPr>
                <a:spLocks noChangeArrowheads="1"/>
              </p:cNvSpPr>
              <p:nvPr/>
            </p:nvSpPr>
            <p:spPr bwMode="auto">
              <a:xfrm>
                <a:off x="3584" y="2002"/>
                <a:ext cx="60" cy="48"/>
              </a:xfrm>
              <a:prstGeom prst="ellipse">
                <a:avLst/>
              </a:prstGeom>
              <a:solidFill>
                <a:srgbClr val="FFE1AF"/>
              </a:solidFill>
              <a:ln w="3175">
                <a:solidFill>
                  <a:srgbClr val="FFE1A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8716" name="Oval 19"/>
              <p:cNvSpPr>
                <a:spLocks noChangeArrowheads="1"/>
              </p:cNvSpPr>
              <p:nvPr/>
            </p:nvSpPr>
            <p:spPr bwMode="auto">
              <a:xfrm>
                <a:off x="3668" y="1900"/>
                <a:ext cx="60" cy="48"/>
              </a:xfrm>
              <a:prstGeom prst="ellipse">
                <a:avLst/>
              </a:prstGeom>
              <a:solidFill>
                <a:srgbClr val="FFE1AF"/>
              </a:solidFill>
              <a:ln w="3175">
                <a:solidFill>
                  <a:srgbClr val="FFE1A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8717" name="Oval 20"/>
              <p:cNvSpPr>
                <a:spLocks noChangeArrowheads="1"/>
              </p:cNvSpPr>
              <p:nvPr/>
            </p:nvSpPr>
            <p:spPr bwMode="auto">
              <a:xfrm>
                <a:off x="3540" y="1920"/>
                <a:ext cx="60" cy="48"/>
              </a:xfrm>
              <a:prstGeom prst="ellipse">
                <a:avLst/>
              </a:prstGeom>
              <a:solidFill>
                <a:srgbClr val="FFE1AF"/>
              </a:solidFill>
              <a:ln w="3175">
                <a:solidFill>
                  <a:srgbClr val="FFE1A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grpSp>
          <p:nvGrpSpPr>
            <p:cNvPr id="28707" name="Group 21"/>
            <p:cNvGrpSpPr>
              <a:grpSpLocks/>
            </p:cNvGrpSpPr>
            <p:nvPr/>
          </p:nvGrpSpPr>
          <p:grpSpPr bwMode="auto">
            <a:xfrm flipH="1">
              <a:off x="2488" y="3151"/>
              <a:ext cx="1392" cy="553"/>
              <a:chOff x="2576" y="2703"/>
              <a:chExt cx="1392" cy="553"/>
            </a:xfrm>
          </p:grpSpPr>
          <p:sp>
            <p:nvSpPr>
              <p:cNvPr id="28708" name="AutoShape 22"/>
              <p:cNvSpPr>
                <a:spLocks noChangeArrowheads="1"/>
              </p:cNvSpPr>
              <p:nvPr/>
            </p:nvSpPr>
            <p:spPr bwMode="auto">
              <a:xfrm>
                <a:off x="2576" y="2703"/>
                <a:ext cx="1392" cy="465"/>
              </a:xfrm>
              <a:prstGeom prst="curvedDownArrow">
                <a:avLst>
                  <a:gd name="adj1" fmla="val 25805"/>
                  <a:gd name="adj2" fmla="val 85676"/>
                  <a:gd name="adj3" fmla="val 33333"/>
                </a:avLst>
              </a:prstGeom>
              <a:solidFill>
                <a:schemeClr val="bg1"/>
              </a:solidFill>
              <a:ln w="38100">
                <a:solidFill>
                  <a:srgbClr val="00005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8709" name="Text Box 23"/>
              <p:cNvSpPr txBox="1">
                <a:spLocks noChangeArrowheads="1"/>
              </p:cNvSpPr>
              <p:nvPr/>
            </p:nvSpPr>
            <p:spPr bwMode="auto">
              <a:xfrm>
                <a:off x="2864" y="2776"/>
                <a:ext cx="672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s-ES_tradnl" b="1">
                    <a:latin typeface="Arial Narrow" charset="0"/>
                  </a:rPr>
                  <a:t>Filtro 2</a:t>
                </a:r>
              </a:p>
              <a:p>
                <a:pPr algn="ctr"/>
                <a:r>
                  <a:rPr lang="es-ES_tradnl" sz="2000" b="1">
                    <a:latin typeface="Arial Narrow" charset="0"/>
                  </a:rPr>
                  <a:t>“RUIDO”</a:t>
                </a:r>
              </a:p>
            </p:txBody>
          </p:sp>
        </p:grpSp>
      </p:grpSp>
      <p:grpSp>
        <p:nvGrpSpPr>
          <p:cNvPr id="7" name="Group 24"/>
          <p:cNvGrpSpPr>
            <a:grpSpLocks/>
          </p:cNvGrpSpPr>
          <p:nvPr/>
        </p:nvGrpSpPr>
        <p:grpSpPr bwMode="auto">
          <a:xfrm flipH="1">
            <a:off x="1270000" y="3654425"/>
            <a:ext cx="2146300" cy="2932113"/>
            <a:chOff x="4360" y="2302"/>
            <a:chExt cx="1352" cy="1847"/>
          </a:xfrm>
        </p:grpSpPr>
        <p:grpSp>
          <p:nvGrpSpPr>
            <p:cNvPr id="28699" name="Group 25"/>
            <p:cNvGrpSpPr>
              <a:grpSpLocks/>
            </p:cNvGrpSpPr>
            <p:nvPr/>
          </p:nvGrpSpPr>
          <p:grpSpPr bwMode="auto">
            <a:xfrm>
              <a:off x="4360" y="2302"/>
              <a:ext cx="702" cy="1847"/>
              <a:chOff x="4032" y="1454"/>
              <a:chExt cx="702" cy="1847"/>
            </a:xfrm>
          </p:grpSpPr>
          <p:sp>
            <p:nvSpPr>
              <p:cNvPr id="28701" name="Freeform 26"/>
              <p:cNvSpPr>
                <a:spLocks/>
              </p:cNvSpPr>
              <p:nvPr/>
            </p:nvSpPr>
            <p:spPr bwMode="auto">
              <a:xfrm flipH="1">
                <a:off x="4317" y="1454"/>
                <a:ext cx="385" cy="427"/>
              </a:xfrm>
              <a:custGeom>
                <a:avLst/>
                <a:gdLst>
                  <a:gd name="T0" fmla="*/ 13 w 457"/>
                  <a:gd name="T1" fmla="*/ 6 h 507"/>
                  <a:gd name="T2" fmla="*/ 11 w 457"/>
                  <a:gd name="T3" fmla="*/ 3 h 507"/>
                  <a:gd name="T4" fmla="*/ 8 w 457"/>
                  <a:gd name="T5" fmla="*/ 3 h 507"/>
                  <a:gd name="T6" fmla="*/ 5 w 457"/>
                  <a:gd name="T7" fmla="*/ 0 h 507"/>
                  <a:gd name="T8" fmla="*/ 3 w 457"/>
                  <a:gd name="T9" fmla="*/ 3 h 507"/>
                  <a:gd name="T10" fmla="*/ 3 w 457"/>
                  <a:gd name="T11" fmla="*/ 3 h 507"/>
                  <a:gd name="T12" fmla="*/ 0 w 457"/>
                  <a:gd name="T13" fmla="*/ 7 h 507"/>
                  <a:gd name="T14" fmla="*/ 3 w 457"/>
                  <a:gd name="T15" fmla="*/ 12 h 507"/>
                  <a:gd name="T16" fmla="*/ 3 w 457"/>
                  <a:gd name="T17" fmla="*/ 17 h 507"/>
                  <a:gd name="T18" fmla="*/ 3 w 457"/>
                  <a:gd name="T19" fmla="*/ 21 h 507"/>
                  <a:gd name="T20" fmla="*/ 6 w 457"/>
                  <a:gd name="T21" fmla="*/ 25 h 507"/>
                  <a:gd name="T22" fmla="*/ 8 w 457"/>
                  <a:gd name="T23" fmla="*/ 28 h 507"/>
                  <a:gd name="T24" fmla="*/ 11 w 457"/>
                  <a:gd name="T25" fmla="*/ 28 h 507"/>
                  <a:gd name="T26" fmla="*/ 14 w 457"/>
                  <a:gd name="T27" fmla="*/ 26 h 507"/>
                  <a:gd name="T28" fmla="*/ 17 w 457"/>
                  <a:gd name="T29" fmla="*/ 24 h 507"/>
                  <a:gd name="T30" fmla="*/ 17 w 457"/>
                  <a:gd name="T31" fmla="*/ 20 h 507"/>
                  <a:gd name="T32" fmla="*/ 17 w 457"/>
                  <a:gd name="T33" fmla="*/ 14 h 507"/>
                  <a:gd name="T34" fmla="*/ 24 w 457"/>
                  <a:gd name="T35" fmla="*/ 15 h 507"/>
                  <a:gd name="T36" fmla="*/ 24 w 457"/>
                  <a:gd name="T37" fmla="*/ 13 h 507"/>
                  <a:gd name="T38" fmla="*/ 16 w 457"/>
                  <a:gd name="T39" fmla="*/ 12 h 507"/>
                  <a:gd name="T40" fmla="*/ 14 w 457"/>
                  <a:gd name="T41" fmla="*/ 7 h 507"/>
                  <a:gd name="T42" fmla="*/ 13 w 457"/>
                  <a:gd name="T43" fmla="*/ 6 h 5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7"/>
                  <a:gd name="T67" fmla="*/ 0 h 507"/>
                  <a:gd name="T68" fmla="*/ 457 w 457"/>
                  <a:gd name="T69" fmla="*/ 507 h 50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7" h="507">
                    <a:moveTo>
                      <a:pt x="238" y="117"/>
                    </a:moveTo>
                    <a:lnTo>
                      <a:pt x="198" y="65"/>
                    </a:lnTo>
                    <a:lnTo>
                      <a:pt x="142" y="26"/>
                    </a:lnTo>
                    <a:lnTo>
                      <a:pt x="92" y="0"/>
                    </a:lnTo>
                    <a:lnTo>
                      <a:pt x="52" y="7"/>
                    </a:lnTo>
                    <a:lnTo>
                      <a:pt x="23" y="36"/>
                    </a:lnTo>
                    <a:lnTo>
                      <a:pt x="0" y="124"/>
                    </a:lnTo>
                    <a:lnTo>
                      <a:pt x="9" y="225"/>
                    </a:lnTo>
                    <a:lnTo>
                      <a:pt x="33" y="322"/>
                    </a:lnTo>
                    <a:lnTo>
                      <a:pt x="59" y="397"/>
                    </a:lnTo>
                    <a:lnTo>
                      <a:pt x="109" y="475"/>
                    </a:lnTo>
                    <a:lnTo>
                      <a:pt x="152" y="507"/>
                    </a:lnTo>
                    <a:lnTo>
                      <a:pt x="211" y="507"/>
                    </a:lnTo>
                    <a:lnTo>
                      <a:pt x="271" y="485"/>
                    </a:lnTo>
                    <a:lnTo>
                      <a:pt x="301" y="429"/>
                    </a:lnTo>
                    <a:lnTo>
                      <a:pt x="317" y="358"/>
                    </a:lnTo>
                    <a:lnTo>
                      <a:pt x="311" y="270"/>
                    </a:lnTo>
                    <a:lnTo>
                      <a:pt x="450" y="280"/>
                    </a:lnTo>
                    <a:lnTo>
                      <a:pt x="457" y="241"/>
                    </a:lnTo>
                    <a:lnTo>
                      <a:pt x="298" y="225"/>
                    </a:lnTo>
                    <a:lnTo>
                      <a:pt x="258" y="134"/>
                    </a:lnTo>
                    <a:lnTo>
                      <a:pt x="238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02" name="Freeform 27"/>
              <p:cNvSpPr>
                <a:spLocks/>
              </p:cNvSpPr>
              <p:nvPr/>
            </p:nvSpPr>
            <p:spPr bwMode="auto">
              <a:xfrm flipH="1">
                <a:off x="4366" y="1912"/>
                <a:ext cx="232" cy="643"/>
              </a:xfrm>
              <a:custGeom>
                <a:avLst/>
                <a:gdLst>
                  <a:gd name="T0" fmla="*/ 3 w 275"/>
                  <a:gd name="T1" fmla="*/ 3 h 763"/>
                  <a:gd name="T2" fmla="*/ 3 w 275"/>
                  <a:gd name="T3" fmla="*/ 3 h 763"/>
                  <a:gd name="T4" fmla="*/ 4 w 275"/>
                  <a:gd name="T5" fmla="*/ 0 h 763"/>
                  <a:gd name="T6" fmla="*/ 6 w 275"/>
                  <a:gd name="T7" fmla="*/ 0 h 763"/>
                  <a:gd name="T8" fmla="*/ 8 w 275"/>
                  <a:gd name="T9" fmla="*/ 3 h 763"/>
                  <a:gd name="T10" fmla="*/ 11 w 275"/>
                  <a:gd name="T11" fmla="*/ 5 h 763"/>
                  <a:gd name="T12" fmla="*/ 13 w 275"/>
                  <a:gd name="T13" fmla="*/ 9 h 763"/>
                  <a:gd name="T14" fmla="*/ 14 w 275"/>
                  <a:gd name="T15" fmla="*/ 14 h 763"/>
                  <a:gd name="T16" fmla="*/ 15 w 275"/>
                  <a:gd name="T17" fmla="*/ 20 h 763"/>
                  <a:gd name="T18" fmla="*/ 15 w 275"/>
                  <a:gd name="T19" fmla="*/ 26 h 763"/>
                  <a:gd name="T20" fmla="*/ 15 w 275"/>
                  <a:gd name="T21" fmla="*/ 35 h 763"/>
                  <a:gd name="T22" fmla="*/ 14 w 275"/>
                  <a:gd name="T23" fmla="*/ 40 h 763"/>
                  <a:gd name="T24" fmla="*/ 12 w 275"/>
                  <a:gd name="T25" fmla="*/ 41 h 763"/>
                  <a:gd name="T26" fmla="*/ 8 w 275"/>
                  <a:gd name="T27" fmla="*/ 41 h 763"/>
                  <a:gd name="T28" fmla="*/ 5 w 275"/>
                  <a:gd name="T29" fmla="*/ 41 h 763"/>
                  <a:gd name="T30" fmla="*/ 3 w 275"/>
                  <a:gd name="T31" fmla="*/ 40 h 763"/>
                  <a:gd name="T32" fmla="*/ 3 w 275"/>
                  <a:gd name="T33" fmla="*/ 35 h 763"/>
                  <a:gd name="T34" fmla="*/ 3 w 275"/>
                  <a:gd name="T35" fmla="*/ 32 h 763"/>
                  <a:gd name="T36" fmla="*/ 3 w 275"/>
                  <a:gd name="T37" fmla="*/ 24 h 763"/>
                  <a:gd name="T38" fmla="*/ 0 w 275"/>
                  <a:gd name="T39" fmla="*/ 17 h 763"/>
                  <a:gd name="T40" fmla="*/ 0 w 275"/>
                  <a:gd name="T41" fmla="*/ 8 h 763"/>
                  <a:gd name="T42" fmla="*/ 3 w 275"/>
                  <a:gd name="T43" fmla="*/ 5 h 763"/>
                  <a:gd name="T44" fmla="*/ 3 w 275"/>
                  <a:gd name="T45" fmla="*/ 3 h 7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5"/>
                  <a:gd name="T70" fmla="*/ 0 h 763"/>
                  <a:gd name="T71" fmla="*/ 275 w 275"/>
                  <a:gd name="T72" fmla="*/ 763 h 7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5" h="763">
                    <a:moveTo>
                      <a:pt x="17" y="59"/>
                    </a:moveTo>
                    <a:lnTo>
                      <a:pt x="27" y="20"/>
                    </a:lnTo>
                    <a:lnTo>
                      <a:pt x="70" y="0"/>
                    </a:lnTo>
                    <a:lnTo>
                      <a:pt x="109" y="0"/>
                    </a:lnTo>
                    <a:lnTo>
                      <a:pt x="159" y="29"/>
                    </a:lnTo>
                    <a:lnTo>
                      <a:pt x="206" y="98"/>
                    </a:lnTo>
                    <a:lnTo>
                      <a:pt x="239" y="169"/>
                    </a:lnTo>
                    <a:lnTo>
                      <a:pt x="255" y="266"/>
                    </a:lnTo>
                    <a:lnTo>
                      <a:pt x="269" y="380"/>
                    </a:lnTo>
                    <a:lnTo>
                      <a:pt x="275" y="490"/>
                    </a:lnTo>
                    <a:lnTo>
                      <a:pt x="275" y="633"/>
                    </a:lnTo>
                    <a:lnTo>
                      <a:pt x="255" y="721"/>
                    </a:lnTo>
                    <a:lnTo>
                      <a:pt x="219" y="753"/>
                    </a:lnTo>
                    <a:lnTo>
                      <a:pt x="156" y="763"/>
                    </a:lnTo>
                    <a:lnTo>
                      <a:pt x="90" y="760"/>
                    </a:lnTo>
                    <a:lnTo>
                      <a:pt x="56" y="721"/>
                    </a:lnTo>
                    <a:lnTo>
                      <a:pt x="37" y="653"/>
                    </a:lnTo>
                    <a:lnTo>
                      <a:pt x="20" y="585"/>
                    </a:lnTo>
                    <a:lnTo>
                      <a:pt x="7" y="461"/>
                    </a:lnTo>
                    <a:lnTo>
                      <a:pt x="0" y="322"/>
                    </a:lnTo>
                    <a:lnTo>
                      <a:pt x="0" y="159"/>
                    </a:lnTo>
                    <a:lnTo>
                      <a:pt x="17" y="88"/>
                    </a:lnTo>
                    <a:lnTo>
                      <a:pt x="17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03" name="Freeform 28"/>
              <p:cNvSpPr>
                <a:spLocks/>
              </p:cNvSpPr>
              <p:nvPr/>
            </p:nvSpPr>
            <p:spPr bwMode="auto">
              <a:xfrm flipH="1">
                <a:off x="4137" y="1930"/>
                <a:ext cx="354" cy="494"/>
              </a:xfrm>
              <a:custGeom>
                <a:avLst/>
                <a:gdLst>
                  <a:gd name="T0" fmla="*/ 3 w 420"/>
                  <a:gd name="T1" fmla="*/ 0 h 586"/>
                  <a:gd name="T2" fmla="*/ 6 w 420"/>
                  <a:gd name="T3" fmla="*/ 3 h 586"/>
                  <a:gd name="T4" fmla="*/ 11 w 420"/>
                  <a:gd name="T5" fmla="*/ 3 h 586"/>
                  <a:gd name="T6" fmla="*/ 16 w 420"/>
                  <a:gd name="T7" fmla="*/ 4 h 586"/>
                  <a:gd name="T8" fmla="*/ 20 w 420"/>
                  <a:gd name="T9" fmla="*/ 7 h 586"/>
                  <a:gd name="T10" fmla="*/ 21 w 420"/>
                  <a:gd name="T11" fmla="*/ 9 h 586"/>
                  <a:gd name="T12" fmla="*/ 24 w 420"/>
                  <a:gd name="T13" fmla="*/ 11 h 586"/>
                  <a:gd name="T14" fmla="*/ 21 w 420"/>
                  <a:gd name="T15" fmla="*/ 17 h 586"/>
                  <a:gd name="T16" fmla="*/ 17 w 420"/>
                  <a:gd name="T17" fmla="*/ 20 h 586"/>
                  <a:gd name="T18" fmla="*/ 13 w 420"/>
                  <a:gd name="T19" fmla="*/ 21 h 586"/>
                  <a:gd name="T20" fmla="*/ 11 w 420"/>
                  <a:gd name="T21" fmla="*/ 24 h 586"/>
                  <a:gd name="T22" fmla="*/ 7 w 420"/>
                  <a:gd name="T23" fmla="*/ 24 h 586"/>
                  <a:gd name="T24" fmla="*/ 7 w 420"/>
                  <a:gd name="T25" fmla="*/ 25 h 586"/>
                  <a:gd name="T26" fmla="*/ 10 w 420"/>
                  <a:gd name="T27" fmla="*/ 27 h 586"/>
                  <a:gd name="T28" fmla="*/ 14 w 420"/>
                  <a:gd name="T29" fmla="*/ 29 h 586"/>
                  <a:gd name="T30" fmla="*/ 18 w 420"/>
                  <a:gd name="T31" fmla="*/ 30 h 586"/>
                  <a:gd name="T32" fmla="*/ 17 w 420"/>
                  <a:gd name="T33" fmla="*/ 32 h 586"/>
                  <a:gd name="T34" fmla="*/ 15 w 420"/>
                  <a:gd name="T35" fmla="*/ 32 h 586"/>
                  <a:gd name="T36" fmla="*/ 13 w 420"/>
                  <a:gd name="T37" fmla="*/ 30 h 586"/>
                  <a:gd name="T38" fmla="*/ 9 w 420"/>
                  <a:gd name="T39" fmla="*/ 29 h 586"/>
                  <a:gd name="T40" fmla="*/ 6 w 420"/>
                  <a:gd name="T41" fmla="*/ 28 h 586"/>
                  <a:gd name="T42" fmla="*/ 6 w 420"/>
                  <a:gd name="T43" fmla="*/ 25 h 586"/>
                  <a:gd name="T44" fmla="*/ 7 w 420"/>
                  <a:gd name="T45" fmla="*/ 23 h 586"/>
                  <a:gd name="T46" fmla="*/ 8 w 420"/>
                  <a:gd name="T47" fmla="*/ 21 h 586"/>
                  <a:gd name="T48" fmla="*/ 14 w 420"/>
                  <a:gd name="T49" fmla="*/ 20 h 586"/>
                  <a:gd name="T50" fmla="*/ 17 w 420"/>
                  <a:gd name="T51" fmla="*/ 16 h 586"/>
                  <a:gd name="T52" fmla="*/ 20 w 420"/>
                  <a:gd name="T53" fmla="*/ 12 h 586"/>
                  <a:gd name="T54" fmla="*/ 19 w 420"/>
                  <a:gd name="T55" fmla="*/ 11 h 586"/>
                  <a:gd name="T56" fmla="*/ 17 w 420"/>
                  <a:gd name="T57" fmla="*/ 8 h 586"/>
                  <a:gd name="T58" fmla="*/ 13 w 420"/>
                  <a:gd name="T59" fmla="*/ 6 h 586"/>
                  <a:gd name="T60" fmla="*/ 8 w 420"/>
                  <a:gd name="T61" fmla="*/ 4 h 586"/>
                  <a:gd name="T62" fmla="*/ 4 w 420"/>
                  <a:gd name="T63" fmla="*/ 4 h 586"/>
                  <a:gd name="T64" fmla="*/ 3 w 420"/>
                  <a:gd name="T65" fmla="*/ 4 h 586"/>
                  <a:gd name="T66" fmla="*/ 0 w 420"/>
                  <a:gd name="T67" fmla="*/ 3 h 586"/>
                  <a:gd name="T68" fmla="*/ 3 w 420"/>
                  <a:gd name="T69" fmla="*/ 0 h 5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20"/>
                  <a:gd name="T106" fmla="*/ 0 h 586"/>
                  <a:gd name="T107" fmla="*/ 420 w 420"/>
                  <a:gd name="T108" fmla="*/ 586 h 5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20" h="586">
                    <a:moveTo>
                      <a:pt x="23" y="0"/>
                    </a:moveTo>
                    <a:lnTo>
                      <a:pt x="109" y="10"/>
                    </a:lnTo>
                    <a:lnTo>
                      <a:pt x="198" y="26"/>
                    </a:lnTo>
                    <a:lnTo>
                      <a:pt x="291" y="78"/>
                    </a:lnTo>
                    <a:lnTo>
                      <a:pt x="357" y="117"/>
                    </a:lnTo>
                    <a:lnTo>
                      <a:pt x="400" y="173"/>
                    </a:lnTo>
                    <a:lnTo>
                      <a:pt x="420" y="205"/>
                    </a:lnTo>
                    <a:lnTo>
                      <a:pt x="380" y="300"/>
                    </a:lnTo>
                    <a:lnTo>
                      <a:pt x="317" y="358"/>
                    </a:lnTo>
                    <a:lnTo>
                      <a:pt x="241" y="400"/>
                    </a:lnTo>
                    <a:lnTo>
                      <a:pt x="201" y="426"/>
                    </a:lnTo>
                    <a:lnTo>
                      <a:pt x="132" y="439"/>
                    </a:lnTo>
                    <a:lnTo>
                      <a:pt x="129" y="465"/>
                    </a:lnTo>
                    <a:lnTo>
                      <a:pt x="182" y="488"/>
                    </a:lnTo>
                    <a:lnTo>
                      <a:pt x="258" y="508"/>
                    </a:lnTo>
                    <a:lnTo>
                      <a:pt x="330" y="547"/>
                    </a:lnTo>
                    <a:lnTo>
                      <a:pt x="301" y="576"/>
                    </a:lnTo>
                    <a:lnTo>
                      <a:pt x="271" y="586"/>
                    </a:lnTo>
                    <a:lnTo>
                      <a:pt x="228" y="543"/>
                    </a:lnTo>
                    <a:lnTo>
                      <a:pt x="162" y="517"/>
                    </a:lnTo>
                    <a:lnTo>
                      <a:pt x="109" y="498"/>
                    </a:lnTo>
                    <a:lnTo>
                      <a:pt x="109" y="459"/>
                    </a:lnTo>
                    <a:lnTo>
                      <a:pt x="119" y="417"/>
                    </a:lnTo>
                    <a:lnTo>
                      <a:pt x="152" y="400"/>
                    </a:lnTo>
                    <a:lnTo>
                      <a:pt x="258" y="358"/>
                    </a:lnTo>
                    <a:lnTo>
                      <a:pt x="317" y="293"/>
                    </a:lnTo>
                    <a:lnTo>
                      <a:pt x="360" y="225"/>
                    </a:lnTo>
                    <a:lnTo>
                      <a:pt x="350" y="192"/>
                    </a:lnTo>
                    <a:lnTo>
                      <a:pt x="317" y="153"/>
                    </a:lnTo>
                    <a:lnTo>
                      <a:pt x="238" y="98"/>
                    </a:lnTo>
                    <a:lnTo>
                      <a:pt x="142" y="78"/>
                    </a:lnTo>
                    <a:lnTo>
                      <a:pt x="79" y="75"/>
                    </a:lnTo>
                    <a:lnTo>
                      <a:pt x="23" y="75"/>
                    </a:lnTo>
                    <a:lnTo>
                      <a:pt x="0" y="3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04" name="Freeform 29"/>
              <p:cNvSpPr>
                <a:spLocks/>
              </p:cNvSpPr>
              <p:nvPr/>
            </p:nvSpPr>
            <p:spPr bwMode="auto">
              <a:xfrm flipH="1">
                <a:off x="4032" y="2489"/>
                <a:ext cx="431" cy="799"/>
              </a:xfrm>
              <a:custGeom>
                <a:avLst/>
                <a:gdLst>
                  <a:gd name="T0" fmla="*/ 3 w 511"/>
                  <a:gd name="T1" fmla="*/ 0 h 947"/>
                  <a:gd name="T2" fmla="*/ 3 w 511"/>
                  <a:gd name="T3" fmla="*/ 0 h 947"/>
                  <a:gd name="T4" fmla="*/ 0 w 511"/>
                  <a:gd name="T5" fmla="*/ 3 h 947"/>
                  <a:gd name="T6" fmla="*/ 3 w 511"/>
                  <a:gd name="T7" fmla="*/ 6 h 947"/>
                  <a:gd name="T8" fmla="*/ 8 w 511"/>
                  <a:gd name="T9" fmla="*/ 11 h 947"/>
                  <a:gd name="T10" fmla="*/ 13 w 511"/>
                  <a:gd name="T11" fmla="*/ 18 h 947"/>
                  <a:gd name="T12" fmla="*/ 16 w 511"/>
                  <a:gd name="T13" fmla="*/ 24 h 947"/>
                  <a:gd name="T14" fmla="*/ 17 w 511"/>
                  <a:gd name="T15" fmla="*/ 29 h 947"/>
                  <a:gd name="T16" fmla="*/ 17 w 511"/>
                  <a:gd name="T17" fmla="*/ 33 h 947"/>
                  <a:gd name="T18" fmla="*/ 15 w 511"/>
                  <a:gd name="T19" fmla="*/ 40 h 947"/>
                  <a:gd name="T20" fmla="*/ 13 w 511"/>
                  <a:gd name="T21" fmla="*/ 46 h 947"/>
                  <a:gd name="T22" fmla="*/ 11 w 511"/>
                  <a:gd name="T23" fmla="*/ 50 h 947"/>
                  <a:gd name="T24" fmla="*/ 11 w 511"/>
                  <a:gd name="T25" fmla="*/ 52 h 947"/>
                  <a:gd name="T26" fmla="*/ 13 w 511"/>
                  <a:gd name="T27" fmla="*/ 52 h 947"/>
                  <a:gd name="T28" fmla="*/ 15 w 511"/>
                  <a:gd name="T29" fmla="*/ 51 h 947"/>
                  <a:gd name="T30" fmla="*/ 16 w 511"/>
                  <a:gd name="T31" fmla="*/ 51 h 947"/>
                  <a:gd name="T32" fmla="*/ 21 w 511"/>
                  <a:gd name="T33" fmla="*/ 52 h 947"/>
                  <a:gd name="T34" fmla="*/ 25 w 511"/>
                  <a:gd name="T35" fmla="*/ 53 h 947"/>
                  <a:gd name="T36" fmla="*/ 27 w 511"/>
                  <a:gd name="T37" fmla="*/ 52 h 947"/>
                  <a:gd name="T38" fmla="*/ 29 w 511"/>
                  <a:gd name="T39" fmla="*/ 50 h 947"/>
                  <a:gd name="T40" fmla="*/ 27 w 511"/>
                  <a:gd name="T41" fmla="*/ 48 h 947"/>
                  <a:gd name="T42" fmla="*/ 21 w 511"/>
                  <a:gd name="T43" fmla="*/ 48 h 947"/>
                  <a:gd name="T44" fmla="*/ 17 w 511"/>
                  <a:gd name="T45" fmla="*/ 48 h 947"/>
                  <a:gd name="T46" fmla="*/ 14 w 511"/>
                  <a:gd name="T47" fmla="*/ 50 h 947"/>
                  <a:gd name="T48" fmla="*/ 15 w 511"/>
                  <a:gd name="T49" fmla="*/ 47 h 947"/>
                  <a:gd name="T50" fmla="*/ 17 w 511"/>
                  <a:gd name="T51" fmla="*/ 43 h 947"/>
                  <a:gd name="T52" fmla="*/ 19 w 511"/>
                  <a:gd name="T53" fmla="*/ 37 h 947"/>
                  <a:gd name="T54" fmla="*/ 20 w 511"/>
                  <a:gd name="T55" fmla="*/ 32 h 947"/>
                  <a:gd name="T56" fmla="*/ 19 w 511"/>
                  <a:gd name="T57" fmla="*/ 26 h 947"/>
                  <a:gd name="T58" fmla="*/ 18 w 511"/>
                  <a:gd name="T59" fmla="*/ 20 h 947"/>
                  <a:gd name="T60" fmla="*/ 14 w 511"/>
                  <a:gd name="T61" fmla="*/ 13 h 947"/>
                  <a:gd name="T62" fmla="*/ 9 w 511"/>
                  <a:gd name="T63" fmla="*/ 6 h 947"/>
                  <a:gd name="T64" fmla="*/ 6 w 511"/>
                  <a:gd name="T65" fmla="*/ 3 h 947"/>
                  <a:gd name="T66" fmla="*/ 3 w 511"/>
                  <a:gd name="T67" fmla="*/ 0 h 9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1"/>
                  <a:gd name="T103" fmla="*/ 0 h 947"/>
                  <a:gd name="T104" fmla="*/ 511 w 511"/>
                  <a:gd name="T105" fmla="*/ 947 h 9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1" h="947">
                    <a:moveTo>
                      <a:pt x="59" y="0"/>
                    </a:moveTo>
                    <a:lnTo>
                      <a:pt x="13" y="0"/>
                    </a:lnTo>
                    <a:lnTo>
                      <a:pt x="0" y="68"/>
                    </a:lnTo>
                    <a:lnTo>
                      <a:pt x="33" y="108"/>
                    </a:lnTo>
                    <a:lnTo>
                      <a:pt x="139" y="202"/>
                    </a:lnTo>
                    <a:lnTo>
                      <a:pt x="232" y="322"/>
                    </a:lnTo>
                    <a:lnTo>
                      <a:pt x="292" y="446"/>
                    </a:lnTo>
                    <a:lnTo>
                      <a:pt x="301" y="527"/>
                    </a:lnTo>
                    <a:lnTo>
                      <a:pt x="298" y="586"/>
                    </a:lnTo>
                    <a:lnTo>
                      <a:pt x="272" y="719"/>
                    </a:lnTo>
                    <a:lnTo>
                      <a:pt x="238" y="827"/>
                    </a:lnTo>
                    <a:lnTo>
                      <a:pt x="209" y="889"/>
                    </a:lnTo>
                    <a:lnTo>
                      <a:pt x="202" y="928"/>
                    </a:lnTo>
                    <a:lnTo>
                      <a:pt x="232" y="928"/>
                    </a:lnTo>
                    <a:lnTo>
                      <a:pt x="278" y="915"/>
                    </a:lnTo>
                    <a:lnTo>
                      <a:pt x="292" y="918"/>
                    </a:lnTo>
                    <a:lnTo>
                      <a:pt x="388" y="924"/>
                    </a:lnTo>
                    <a:lnTo>
                      <a:pt x="461" y="947"/>
                    </a:lnTo>
                    <a:lnTo>
                      <a:pt x="487" y="934"/>
                    </a:lnTo>
                    <a:lnTo>
                      <a:pt x="511" y="885"/>
                    </a:lnTo>
                    <a:lnTo>
                      <a:pt x="487" y="859"/>
                    </a:lnTo>
                    <a:lnTo>
                      <a:pt x="378" y="856"/>
                    </a:lnTo>
                    <a:lnTo>
                      <a:pt x="301" y="866"/>
                    </a:lnTo>
                    <a:lnTo>
                      <a:pt x="262" y="885"/>
                    </a:lnTo>
                    <a:lnTo>
                      <a:pt x="268" y="840"/>
                    </a:lnTo>
                    <a:lnTo>
                      <a:pt x="308" y="771"/>
                    </a:lnTo>
                    <a:lnTo>
                      <a:pt x="341" y="664"/>
                    </a:lnTo>
                    <a:lnTo>
                      <a:pt x="368" y="573"/>
                    </a:lnTo>
                    <a:lnTo>
                      <a:pt x="348" y="469"/>
                    </a:lnTo>
                    <a:lnTo>
                      <a:pt x="318" y="358"/>
                    </a:lnTo>
                    <a:lnTo>
                      <a:pt x="258" y="231"/>
                    </a:lnTo>
                    <a:lnTo>
                      <a:pt x="172" y="114"/>
                    </a:lnTo>
                    <a:lnTo>
                      <a:pt x="99" y="2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05" name="Freeform 30"/>
              <p:cNvSpPr>
                <a:spLocks/>
              </p:cNvSpPr>
              <p:nvPr/>
            </p:nvSpPr>
            <p:spPr bwMode="auto">
              <a:xfrm flipH="1">
                <a:off x="4443" y="2488"/>
                <a:ext cx="291" cy="813"/>
              </a:xfrm>
              <a:custGeom>
                <a:avLst/>
                <a:gdLst>
                  <a:gd name="T0" fmla="*/ 14 w 344"/>
                  <a:gd name="T1" fmla="*/ 0 h 965"/>
                  <a:gd name="T2" fmla="*/ 12 w 344"/>
                  <a:gd name="T3" fmla="*/ 5 h 965"/>
                  <a:gd name="T4" fmla="*/ 10 w 344"/>
                  <a:gd name="T5" fmla="*/ 12 h 965"/>
                  <a:gd name="T6" fmla="*/ 8 w 344"/>
                  <a:gd name="T7" fmla="*/ 20 h 965"/>
                  <a:gd name="T8" fmla="*/ 6 w 344"/>
                  <a:gd name="T9" fmla="*/ 29 h 965"/>
                  <a:gd name="T10" fmla="*/ 6 w 344"/>
                  <a:gd name="T11" fmla="*/ 31 h 965"/>
                  <a:gd name="T12" fmla="*/ 8 w 344"/>
                  <a:gd name="T13" fmla="*/ 36 h 965"/>
                  <a:gd name="T14" fmla="*/ 10 w 344"/>
                  <a:gd name="T15" fmla="*/ 40 h 965"/>
                  <a:gd name="T16" fmla="*/ 13 w 344"/>
                  <a:gd name="T17" fmla="*/ 43 h 965"/>
                  <a:gd name="T18" fmla="*/ 15 w 344"/>
                  <a:gd name="T19" fmla="*/ 45 h 965"/>
                  <a:gd name="T20" fmla="*/ 14 w 344"/>
                  <a:gd name="T21" fmla="*/ 47 h 965"/>
                  <a:gd name="T22" fmla="*/ 9 w 344"/>
                  <a:gd name="T23" fmla="*/ 47 h 965"/>
                  <a:gd name="T24" fmla="*/ 3 w 344"/>
                  <a:gd name="T25" fmla="*/ 48 h 965"/>
                  <a:gd name="T26" fmla="*/ 0 w 344"/>
                  <a:gd name="T27" fmla="*/ 50 h 965"/>
                  <a:gd name="T28" fmla="*/ 3 w 344"/>
                  <a:gd name="T29" fmla="*/ 51 h 965"/>
                  <a:gd name="T30" fmla="*/ 6 w 344"/>
                  <a:gd name="T31" fmla="*/ 52 h 965"/>
                  <a:gd name="T32" fmla="*/ 11 w 344"/>
                  <a:gd name="T33" fmla="*/ 51 h 965"/>
                  <a:gd name="T34" fmla="*/ 14 w 344"/>
                  <a:gd name="T35" fmla="*/ 49 h 965"/>
                  <a:gd name="T36" fmla="*/ 18 w 344"/>
                  <a:gd name="T37" fmla="*/ 48 h 965"/>
                  <a:gd name="T38" fmla="*/ 21 w 344"/>
                  <a:gd name="T39" fmla="*/ 47 h 965"/>
                  <a:gd name="T40" fmla="*/ 19 w 344"/>
                  <a:gd name="T41" fmla="*/ 46 h 965"/>
                  <a:gd name="T42" fmla="*/ 15 w 344"/>
                  <a:gd name="T43" fmla="*/ 41 h 965"/>
                  <a:gd name="T44" fmla="*/ 12 w 344"/>
                  <a:gd name="T45" fmla="*/ 36 h 965"/>
                  <a:gd name="T46" fmla="*/ 9 w 344"/>
                  <a:gd name="T47" fmla="*/ 34 h 965"/>
                  <a:gd name="T48" fmla="*/ 9 w 344"/>
                  <a:gd name="T49" fmla="*/ 30 h 965"/>
                  <a:gd name="T50" fmla="*/ 10 w 344"/>
                  <a:gd name="T51" fmla="*/ 24 h 965"/>
                  <a:gd name="T52" fmla="*/ 13 w 344"/>
                  <a:gd name="T53" fmla="*/ 20 h 965"/>
                  <a:gd name="T54" fmla="*/ 15 w 344"/>
                  <a:gd name="T55" fmla="*/ 10 h 965"/>
                  <a:gd name="T56" fmla="*/ 18 w 344"/>
                  <a:gd name="T57" fmla="*/ 5 h 965"/>
                  <a:gd name="T58" fmla="*/ 18 w 344"/>
                  <a:gd name="T59" fmla="*/ 3 h 965"/>
                  <a:gd name="T60" fmla="*/ 15 w 344"/>
                  <a:gd name="T61" fmla="*/ 0 h 965"/>
                  <a:gd name="T62" fmla="*/ 14 w 344"/>
                  <a:gd name="T63" fmla="*/ 0 h 96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4"/>
                  <a:gd name="T97" fmla="*/ 0 h 965"/>
                  <a:gd name="T98" fmla="*/ 344 w 344"/>
                  <a:gd name="T99" fmla="*/ 965 h 96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4" h="965">
                    <a:moveTo>
                      <a:pt x="238" y="0"/>
                    </a:moveTo>
                    <a:lnTo>
                      <a:pt x="195" y="91"/>
                    </a:lnTo>
                    <a:lnTo>
                      <a:pt x="165" y="224"/>
                    </a:lnTo>
                    <a:lnTo>
                      <a:pt x="129" y="371"/>
                    </a:lnTo>
                    <a:lnTo>
                      <a:pt x="96" y="520"/>
                    </a:lnTo>
                    <a:lnTo>
                      <a:pt x="96" y="575"/>
                    </a:lnTo>
                    <a:lnTo>
                      <a:pt x="129" y="673"/>
                    </a:lnTo>
                    <a:lnTo>
                      <a:pt x="175" y="725"/>
                    </a:lnTo>
                    <a:lnTo>
                      <a:pt x="218" y="790"/>
                    </a:lnTo>
                    <a:lnTo>
                      <a:pt x="248" y="838"/>
                    </a:lnTo>
                    <a:lnTo>
                      <a:pt x="235" y="861"/>
                    </a:lnTo>
                    <a:lnTo>
                      <a:pt x="159" y="871"/>
                    </a:lnTo>
                    <a:lnTo>
                      <a:pt x="36" y="890"/>
                    </a:lnTo>
                    <a:lnTo>
                      <a:pt x="0" y="920"/>
                    </a:lnTo>
                    <a:lnTo>
                      <a:pt x="30" y="946"/>
                    </a:lnTo>
                    <a:lnTo>
                      <a:pt x="99" y="965"/>
                    </a:lnTo>
                    <a:lnTo>
                      <a:pt x="179" y="926"/>
                    </a:lnTo>
                    <a:lnTo>
                      <a:pt x="238" y="900"/>
                    </a:lnTo>
                    <a:lnTo>
                      <a:pt x="314" y="890"/>
                    </a:lnTo>
                    <a:lnTo>
                      <a:pt x="344" y="881"/>
                    </a:lnTo>
                    <a:lnTo>
                      <a:pt x="334" y="848"/>
                    </a:lnTo>
                    <a:lnTo>
                      <a:pt x="248" y="764"/>
                    </a:lnTo>
                    <a:lnTo>
                      <a:pt x="198" y="676"/>
                    </a:lnTo>
                    <a:lnTo>
                      <a:pt x="155" y="617"/>
                    </a:lnTo>
                    <a:lnTo>
                      <a:pt x="149" y="559"/>
                    </a:lnTo>
                    <a:lnTo>
                      <a:pt x="169" y="462"/>
                    </a:lnTo>
                    <a:lnTo>
                      <a:pt x="215" y="361"/>
                    </a:lnTo>
                    <a:lnTo>
                      <a:pt x="265" y="189"/>
                    </a:lnTo>
                    <a:lnTo>
                      <a:pt x="308" y="88"/>
                    </a:lnTo>
                    <a:lnTo>
                      <a:pt x="304" y="29"/>
                    </a:lnTo>
                    <a:lnTo>
                      <a:pt x="265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8700" name="Text Box 31"/>
            <p:cNvSpPr txBox="1">
              <a:spLocks noChangeArrowheads="1"/>
            </p:cNvSpPr>
            <p:nvPr/>
          </p:nvSpPr>
          <p:spPr bwMode="auto">
            <a:xfrm>
              <a:off x="4896" y="3120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b="1">
                  <a:latin typeface="Arial Narrow" charset="0"/>
                </a:rPr>
                <a:t>Receptor</a:t>
              </a: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5600700" y="1181100"/>
            <a:ext cx="2990850" cy="3830638"/>
            <a:chOff x="3528" y="744"/>
            <a:chExt cx="1884" cy="2413"/>
          </a:xfrm>
        </p:grpSpPr>
        <p:grpSp>
          <p:nvGrpSpPr>
            <p:cNvPr id="28687" name="Group 33"/>
            <p:cNvGrpSpPr>
              <a:grpSpLocks/>
            </p:cNvGrpSpPr>
            <p:nvPr/>
          </p:nvGrpSpPr>
          <p:grpSpPr bwMode="auto">
            <a:xfrm flipH="1">
              <a:off x="3528" y="2512"/>
              <a:ext cx="1472" cy="645"/>
              <a:chOff x="1456" y="2064"/>
              <a:chExt cx="1472" cy="645"/>
            </a:xfrm>
          </p:grpSpPr>
          <p:grpSp>
            <p:nvGrpSpPr>
              <p:cNvPr id="28692" name="Group 34"/>
              <p:cNvGrpSpPr>
                <a:grpSpLocks/>
              </p:cNvGrpSpPr>
              <p:nvPr/>
            </p:nvGrpSpPr>
            <p:grpSpPr bwMode="auto">
              <a:xfrm rot="877860">
                <a:off x="1608" y="2064"/>
                <a:ext cx="72" cy="192"/>
                <a:chOff x="3113" y="2314"/>
                <a:chExt cx="206" cy="446"/>
              </a:xfrm>
            </p:grpSpPr>
            <p:sp>
              <p:nvSpPr>
                <p:cNvPr id="28695" name="Freeform 35"/>
                <p:cNvSpPr>
                  <a:spLocks/>
                </p:cNvSpPr>
                <p:nvPr/>
              </p:nvSpPr>
              <p:spPr bwMode="auto">
                <a:xfrm rot="5400000">
                  <a:off x="3084" y="2343"/>
                  <a:ext cx="109" cy="51"/>
                </a:xfrm>
                <a:custGeom>
                  <a:avLst/>
                  <a:gdLst>
                    <a:gd name="T0" fmla="*/ 109 w 109"/>
                    <a:gd name="T1" fmla="*/ 51 h 51"/>
                    <a:gd name="T2" fmla="*/ 18 w 109"/>
                    <a:gd name="T3" fmla="*/ 35 h 51"/>
                    <a:gd name="T4" fmla="*/ 0 w 109"/>
                    <a:gd name="T5" fmla="*/ 17 h 51"/>
                    <a:gd name="T6" fmla="*/ 7 w 109"/>
                    <a:gd name="T7" fmla="*/ 2 h 51"/>
                    <a:gd name="T8" fmla="*/ 28 w 109"/>
                    <a:gd name="T9" fmla="*/ 0 h 51"/>
                    <a:gd name="T10" fmla="*/ 109 w 109"/>
                    <a:gd name="T11" fmla="*/ 51 h 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9"/>
                    <a:gd name="T19" fmla="*/ 0 h 51"/>
                    <a:gd name="T20" fmla="*/ 109 w 109"/>
                    <a:gd name="T21" fmla="*/ 51 h 5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9" h="51">
                      <a:moveTo>
                        <a:pt x="109" y="51"/>
                      </a:moveTo>
                      <a:lnTo>
                        <a:pt x="18" y="35"/>
                      </a:lnTo>
                      <a:lnTo>
                        <a:pt x="0" y="17"/>
                      </a:lnTo>
                      <a:lnTo>
                        <a:pt x="7" y="2"/>
                      </a:lnTo>
                      <a:lnTo>
                        <a:pt x="28" y="0"/>
                      </a:lnTo>
                      <a:lnTo>
                        <a:pt x="109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8696" name="Freeform 36"/>
                <p:cNvSpPr>
                  <a:spLocks/>
                </p:cNvSpPr>
                <p:nvPr/>
              </p:nvSpPr>
              <p:spPr bwMode="auto">
                <a:xfrm rot="5400000">
                  <a:off x="3232" y="2405"/>
                  <a:ext cx="48" cy="84"/>
                </a:xfrm>
                <a:custGeom>
                  <a:avLst/>
                  <a:gdLst>
                    <a:gd name="T0" fmla="*/ 48 w 48"/>
                    <a:gd name="T1" fmla="*/ 84 h 84"/>
                    <a:gd name="T2" fmla="*/ 0 w 48"/>
                    <a:gd name="T3" fmla="*/ 31 h 84"/>
                    <a:gd name="T4" fmla="*/ 5 w 48"/>
                    <a:gd name="T5" fmla="*/ 8 h 84"/>
                    <a:gd name="T6" fmla="*/ 28 w 48"/>
                    <a:gd name="T7" fmla="*/ 0 h 84"/>
                    <a:gd name="T8" fmla="*/ 41 w 48"/>
                    <a:gd name="T9" fmla="*/ 16 h 84"/>
                    <a:gd name="T10" fmla="*/ 48 w 48"/>
                    <a:gd name="T11" fmla="*/ 84 h 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84"/>
                    <a:gd name="T20" fmla="*/ 48 w 48"/>
                    <a:gd name="T21" fmla="*/ 84 h 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84">
                      <a:moveTo>
                        <a:pt x="48" y="84"/>
                      </a:moveTo>
                      <a:lnTo>
                        <a:pt x="0" y="31"/>
                      </a:lnTo>
                      <a:lnTo>
                        <a:pt x="5" y="8"/>
                      </a:lnTo>
                      <a:lnTo>
                        <a:pt x="28" y="0"/>
                      </a:lnTo>
                      <a:lnTo>
                        <a:pt x="41" y="16"/>
                      </a:lnTo>
                      <a:lnTo>
                        <a:pt x="48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8697" name="Freeform 37"/>
                <p:cNvSpPr>
                  <a:spLocks/>
                </p:cNvSpPr>
                <p:nvPr/>
              </p:nvSpPr>
              <p:spPr bwMode="auto">
                <a:xfrm rot="5400000">
                  <a:off x="3248" y="2547"/>
                  <a:ext cx="42" cy="101"/>
                </a:xfrm>
                <a:custGeom>
                  <a:avLst/>
                  <a:gdLst>
                    <a:gd name="T0" fmla="*/ 6 w 42"/>
                    <a:gd name="T1" fmla="*/ 101 h 101"/>
                    <a:gd name="T2" fmla="*/ 0 w 42"/>
                    <a:gd name="T3" fmla="*/ 26 h 101"/>
                    <a:gd name="T4" fmla="*/ 22 w 42"/>
                    <a:gd name="T5" fmla="*/ 0 h 101"/>
                    <a:gd name="T6" fmla="*/ 42 w 42"/>
                    <a:gd name="T7" fmla="*/ 11 h 101"/>
                    <a:gd name="T8" fmla="*/ 39 w 42"/>
                    <a:gd name="T9" fmla="*/ 31 h 101"/>
                    <a:gd name="T10" fmla="*/ 6 w 42"/>
                    <a:gd name="T11" fmla="*/ 101 h 1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2"/>
                    <a:gd name="T19" fmla="*/ 0 h 101"/>
                    <a:gd name="T20" fmla="*/ 42 w 42"/>
                    <a:gd name="T21" fmla="*/ 101 h 1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2" h="101">
                      <a:moveTo>
                        <a:pt x="6" y="101"/>
                      </a:moveTo>
                      <a:lnTo>
                        <a:pt x="0" y="26"/>
                      </a:lnTo>
                      <a:lnTo>
                        <a:pt x="22" y="0"/>
                      </a:lnTo>
                      <a:lnTo>
                        <a:pt x="42" y="11"/>
                      </a:lnTo>
                      <a:lnTo>
                        <a:pt x="39" y="31"/>
                      </a:lnTo>
                      <a:lnTo>
                        <a:pt x="6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8698" name="Freeform 38"/>
                <p:cNvSpPr>
                  <a:spLocks/>
                </p:cNvSpPr>
                <p:nvPr/>
              </p:nvSpPr>
              <p:spPr bwMode="auto">
                <a:xfrm rot="5400000">
                  <a:off x="3161" y="2679"/>
                  <a:ext cx="98" cy="63"/>
                </a:xfrm>
                <a:custGeom>
                  <a:avLst/>
                  <a:gdLst>
                    <a:gd name="T0" fmla="*/ 0 w 98"/>
                    <a:gd name="T1" fmla="*/ 63 h 63"/>
                    <a:gd name="T2" fmla="*/ 73 w 98"/>
                    <a:gd name="T3" fmla="*/ 0 h 63"/>
                    <a:gd name="T4" fmla="*/ 98 w 98"/>
                    <a:gd name="T5" fmla="*/ 12 h 63"/>
                    <a:gd name="T6" fmla="*/ 96 w 98"/>
                    <a:gd name="T7" fmla="*/ 33 h 63"/>
                    <a:gd name="T8" fmla="*/ 83 w 98"/>
                    <a:gd name="T9" fmla="*/ 43 h 63"/>
                    <a:gd name="T10" fmla="*/ 0 w 98"/>
                    <a:gd name="T11" fmla="*/ 63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8"/>
                    <a:gd name="T19" fmla="*/ 0 h 63"/>
                    <a:gd name="T20" fmla="*/ 98 w 98"/>
                    <a:gd name="T21" fmla="*/ 63 h 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8" h="63">
                      <a:moveTo>
                        <a:pt x="0" y="63"/>
                      </a:moveTo>
                      <a:lnTo>
                        <a:pt x="73" y="0"/>
                      </a:lnTo>
                      <a:lnTo>
                        <a:pt x="98" y="12"/>
                      </a:lnTo>
                      <a:lnTo>
                        <a:pt x="96" y="33"/>
                      </a:lnTo>
                      <a:lnTo>
                        <a:pt x="83" y="43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28693" name="Oval 39"/>
              <p:cNvSpPr>
                <a:spLocks noChangeArrowheads="1"/>
              </p:cNvSpPr>
              <p:nvPr/>
            </p:nvSpPr>
            <p:spPr bwMode="auto">
              <a:xfrm>
                <a:off x="1456" y="2119"/>
                <a:ext cx="66" cy="97"/>
              </a:xfrm>
              <a:prstGeom prst="ellipse">
                <a:avLst/>
              </a:prstGeom>
              <a:solidFill>
                <a:srgbClr val="FFE1AF"/>
              </a:solidFill>
              <a:ln w="38100">
                <a:solidFill>
                  <a:srgbClr val="FFE1A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8694" name="AutoShape 40"/>
              <p:cNvSpPr>
                <a:spLocks noChangeArrowheads="1"/>
              </p:cNvSpPr>
              <p:nvPr/>
            </p:nvSpPr>
            <p:spPr bwMode="auto">
              <a:xfrm flipV="1">
                <a:off x="2152" y="2232"/>
                <a:ext cx="776" cy="477"/>
              </a:xfrm>
              <a:prstGeom prst="wedgeEllipseCallout">
                <a:avLst>
                  <a:gd name="adj1" fmla="val -114565"/>
                  <a:gd name="adj2" fmla="val 55449"/>
                </a:avLst>
              </a:prstGeom>
              <a:solidFill>
                <a:srgbClr val="FFE1AF"/>
              </a:solidFill>
              <a:ln w="3175">
                <a:solidFill>
                  <a:srgbClr val="00005A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s-ES_tradnl" sz="4500"/>
                  <a:t>E</a:t>
                </a:r>
                <a:endParaRPr lang="es-ES_tradnl" sz="2400">
                  <a:latin typeface="Arial Black" charset="0"/>
                </a:endParaRPr>
              </a:p>
            </p:txBody>
          </p:sp>
        </p:grpSp>
        <p:sp>
          <p:nvSpPr>
            <p:cNvPr id="28688" name="AutoShape 41"/>
            <p:cNvSpPr>
              <a:spLocks noChangeArrowheads="1"/>
            </p:cNvSpPr>
            <p:nvPr/>
          </p:nvSpPr>
          <p:spPr bwMode="auto">
            <a:xfrm flipH="1">
              <a:off x="4280" y="744"/>
              <a:ext cx="1132" cy="856"/>
            </a:xfrm>
            <a:prstGeom prst="cloudCallout">
              <a:avLst>
                <a:gd name="adj1" fmla="val -18287"/>
                <a:gd name="adj2" fmla="val 120444"/>
              </a:avLst>
            </a:prstGeom>
            <a:solidFill>
              <a:srgbClr val="FFE1AF"/>
            </a:solidFill>
            <a:ln w="3175">
              <a:solidFill>
                <a:srgbClr val="00005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6000">
                  <a:solidFill>
                    <a:srgbClr val="00005A"/>
                  </a:solidFill>
                  <a:latin typeface="Bookman Old Style" charset="0"/>
                </a:rPr>
                <a:t>E</a:t>
              </a:r>
            </a:p>
          </p:txBody>
        </p:sp>
        <p:grpSp>
          <p:nvGrpSpPr>
            <p:cNvPr id="28689" name="Group 42"/>
            <p:cNvGrpSpPr>
              <a:grpSpLocks/>
            </p:cNvGrpSpPr>
            <p:nvPr/>
          </p:nvGrpSpPr>
          <p:grpSpPr bwMode="auto">
            <a:xfrm flipH="1">
              <a:off x="3716" y="1552"/>
              <a:ext cx="737" cy="1057"/>
              <a:chOff x="2055" y="1552"/>
              <a:chExt cx="737" cy="1057"/>
            </a:xfrm>
          </p:grpSpPr>
          <p:sp>
            <p:nvSpPr>
              <p:cNvPr id="28690" name="AutoShape 43"/>
              <p:cNvSpPr>
                <a:spLocks noChangeArrowheads="1"/>
              </p:cNvSpPr>
              <p:nvPr/>
            </p:nvSpPr>
            <p:spPr bwMode="auto">
              <a:xfrm rot="4208278" flipV="1">
                <a:off x="1703" y="1904"/>
                <a:ext cx="1057" cy="353"/>
              </a:xfrm>
              <a:prstGeom prst="curvedDownArrow">
                <a:avLst>
                  <a:gd name="adj1" fmla="val 25812"/>
                  <a:gd name="adj2" fmla="val 85699"/>
                  <a:gd name="adj3" fmla="val 33333"/>
                </a:avLst>
              </a:prstGeom>
              <a:solidFill>
                <a:schemeClr val="bg1"/>
              </a:solidFill>
              <a:ln w="38100">
                <a:solidFill>
                  <a:srgbClr val="00005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8691" name="Text Box 44"/>
              <p:cNvSpPr txBox="1">
                <a:spLocks noChangeArrowheads="1"/>
              </p:cNvSpPr>
              <p:nvPr/>
            </p:nvSpPr>
            <p:spPr bwMode="auto">
              <a:xfrm>
                <a:off x="2120" y="1624"/>
                <a:ext cx="672" cy="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s-ES_tradnl" b="1">
                    <a:latin typeface="Arial Narrow" charset="0"/>
                  </a:rPr>
                  <a:t>Filtro del Emisor</a:t>
                </a:r>
              </a:p>
            </p:txBody>
          </p:sp>
        </p:grpSp>
      </p:grpSp>
      <p:grpSp>
        <p:nvGrpSpPr>
          <p:cNvPr id="13" name="Group 45"/>
          <p:cNvGrpSpPr>
            <a:grpSpLocks/>
          </p:cNvGrpSpPr>
          <p:nvPr/>
        </p:nvGrpSpPr>
        <p:grpSpPr bwMode="auto">
          <a:xfrm flipH="1">
            <a:off x="2970213" y="2613025"/>
            <a:ext cx="1430337" cy="1677988"/>
            <a:chOff x="3736" y="1646"/>
            <a:chExt cx="901" cy="1057"/>
          </a:xfrm>
        </p:grpSpPr>
        <p:sp>
          <p:nvSpPr>
            <p:cNvPr id="28685" name="AutoShape 46"/>
            <p:cNvSpPr>
              <a:spLocks noChangeArrowheads="1"/>
            </p:cNvSpPr>
            <p:nvPr/>
          </p:nvSpPr>
          <p:spPr bwMode="auto">
            <a:xfrm rot="17382658" flipV="1">
              <a:off x="3932" y="1998"/>
              <a:ext cx="1057" cy="353"/>
            </a:xfrm>
            <a:prstGeom prst="curvedDownArrow">
              <a:avLst>
                <a:gd name="adj1" fmla="val 25812"/>
                <a:gd name="adj2" fmla="val 85699"/>
                <a:gd name="adj3" fmla="val 33333"/>
              </a:avLst>
            </a:prstGeom>
            <a:solidFill>
              <a:schemeClr val="bg1"/>
            </a:solidFill>
            <a:ln w="38100">
              <a:solidFill>
                <a:srgbClr val="0000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8686" name="Text Box 47"/>
            <p:cNvSpPr txBox="1">
              <a:spLocks noChangeArrowheads="1"/>
            </p:cNvSpPr>
            <p:nvPr/>
          </p:nvSpPr>
          <p:spPr bwMode="auto">
            <a:xfrm>
              <a:off x="3736" y="2024"/>
              <a:ext cx="82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s-ES_tradnl" b="1">
                  <a:latin typeface="Arial Narrow" charset="0"/>
                </a:rPr>
                <a:t>Filtro del Receptor</a:t>
              </a:r>
            </a:p>
          </p:txBody>
        </p:sp>
      </p:grpSp>
      <p:sp>
        <p:nvSpPr>
          <p:cNvPr id="27696" name="Rectangle 48"/>
          <p:cNvSpPr>
            <a:spLocks noChangeArrowheads="1"/>
          </p:cNvSpPr>
          <p:nvPr/>
        </p:nvSpPr>
        <p:spPr bwMode="auto">
          <a:xfrm>
            <a:off x="3989388" y="1239838"/>
            <a:ext cx="2808287" cy="7620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FBF3E1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 algn="ctr">
              <a:defRPr/>
            </a:pPr>
            <a:r>
              <a:rPr lang="es-ES_tradnl" sz="2000">
                <a:cs typeface="+mn-cs"/>
              </a:rPr>
              <a:t>¿COMO VERIFICAMOS AHORA?</a:t>
            </a:r>
          </a:p>
        </p:txBody>
      </p: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1978025" y="1117600"/>
            <a:ext cx="1939925" cy="3390900"/>
            <a:chOff x="1246" y="704"/>
            <a:chExt cx="1222" cy="2136"/>
          </a:xfrm>
        </p:grpSpPr>
        <p:sp>
          <p:nvSpPr>
            <p:cNvPr id="28681" name="AutoShape 50"/>
            <p:cNvSpPr>
              <a:spLocks noChangeArrowheads="1"/>
            </p:cNvSpPr>
            <p:nvPr/>
          </p:nvSpPr>
          <p:spPr bwMode="auto">
            <a:xfrm flipH="1">
              <a:off x="1336" y="704"/>
              <a:ext cx="1132" cy="856"/>
            </a:xfrm>
            <a:prstGeom prst="cloudCallout">
              <a:avLst>
                <a:gd name="adj1" fmla="val 24116"/>
                <a:gd name="adj2" fmla="val 126986"/>
              </a:avLst>
            </a:prstGeom>
            <a:solidFill>
              <a:srgbClr val="FFE1AF"/>
            </a:solidFill>
            <a:ln w="3175">
              <a:solidFill>
                <a:srgbClr val="00005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6000">
                  <a:solidFill>
                    <a:srgbClr val="00005A"/>
                  </a:solidFill>
                  <a:latin typeface="Lucida Sans" charset="0"/>
                </a:rPr>
                <a:t>E</a:t>
              </a:r>
              <a:endParaRPr lang="es-ES_tradnl" sz="2400">
                <a:latin typeface="Tahoma" charset="0"/>
              </a:endParaRPr>
            </a:p>
          </p:txBody>
        </p:sp>
        <p:grpSp>
          <p:nvGrpSpPr>
            <p:cNvPr id="28682" name="Group 51"/>
            <p:cNvGrpSpPr>
              <a:grpSpLocks/>
            </p:cNvGrpSpPr>
            <p:nvPr/>
          </p:nvGrpSpPr>
          <p:grpSpPr bwMode="auto">
            <a:xfrm>
              <a:off x="1246" y="1434"/>
              <a:ext cx="364" cy="1406"/>
              <a:chOff x="1246" y="1434"/>
              <a:chExt cx="364" cy="1406"/>
            </a:xfrm>
          </p:grpSpPr>
          <p:sp>
            <p:nvSpPr>
              <p:cNvPr id="28683" name="Freeform 52"/>
              <p:cNvSpPr>
                <a:spLocks/>
              </p:cNvSpPr>
              <p:nvPr/>
            </p:nvSpPr>
            <p:spPr bwMode="auto">
              <a:xfrm flipH="1">
                <a:off x="1246" y="1933"/>
                <a:ext cx="364" cy="907"/>
              </a:xfrm>
              <a:custGeom>
                <a:avLst/>
                <a:gdLst>
                  <a:gd name="T0" fmla="*/ 101 w 364"/>
                  <a:gd name="T1" fmla="*/ 765 h 907"/>
                  <a:gd name="T2" fmla="*/ 35 w 364"/>
                  <a:gd name="T3" fmla="*/ 816 h 907"/>
                  <a:gd name="T4" fmla="*/ 15 w 364"/>
                  <a:gd name="T5" fmla="*/ 832 h 907"/>
                  <a:gd name="T6" fmla="*/ 0 w 364"/>
                  <a:gd name="T7" fmla="*/ 867 h 907"/>
                  <a:gd name="T8" fmla="*/ 20 w 364"/>
                  <a:gd name="T9" fmla="*/ 902 h 907"/>
                  <a:gd name="T10" fmla="*/ 40 w 364"/>
                  <a:gd name="T11" fmla="*/ 907 h 907"/>
                  <a:gd name="T12" fmla="*/ 101 w 364"/>
                  <a:gd name="T13" fmla="*/ 887 h 907"/>
                  <a:gd name="T14" fmla="*/ 192 w 364"/>
                  <a:gd name="T15" fmla="*/ 816 h 907"/>
                  <a:gd name="T16" fmla="*/ 273 w 364"/>
                  <a:gd name="T17" fmla="*/ 730 h 907"/>
                  <a:gd name="T18" fmla="*/ 359 w 364"/>
                  <a:gd name="T19" fmla="*/ 633 h 907"/>
                  <a:gd name="T20" fmla="*/ 364 w 364"/>
                  <a:gd name="T21" fmla="*/ 593 h 907"/>
                  <a:gd name="T22" fmla="*/ 364 w 364"/>
                  <a:gd name="T23" fmla="*/ 482 h 907"/>
                  <a:gd name="T24" fmla="*/ 339 w 364"/>
                  <a:gd name="T25" fmla="*/ 310 h 907"/>
                  <a:gd name="T26" fmla="*/ 354 w 364"/>
                  <a:gd name="T27" fmla="*/ 209 h 907"/>
                  <a:gd name="T28" fmla="*/ 364 w 364"/>
                  <a:gd name="T29" fmla="*/ 168 h 907"/>
                  <a:gd name="T30" fmla="*/ 349 w 364"/>
                  <a:gd name="T31" fmla="*/ 147 h 907"/>
                  <a:gd name="T32" fmla="*/ 313 w 364"/>
                  <a:gd name="T33" fmla="*/ 127 h 907"/>
                  <a:gd name="T34" fmla="*/ 288 w 364"/>
                  <a:gd name="T35" fmla="*/ 112 h 907"/>
                  <a:gd name="T36" fmla="*/ 303 w 364"/>
                  <a:gd name="T37" fmla="*/ 21 h 907"/>
                  <a:gd name="T38" fmla="*/ 293 w 364"/>
                  <a:gd name="T39" fmla="*/ 0 h 907"/>
                  <a:gd name="T40" fmla="*/ 273 w 364"/>
                  <a:gd name="T41" fmla="*/ 6 h 907"/>
                  <a:gd name="T42" fmla="*/ 263 w 364"/>
                  <a:gd name="T43" fmla="*/ 122 h 907"/>
                  <a:gd name="T44" fmla="*/ 253 w 364"/>
                  <a:gd name="T45" fmla="*/ 152 h 907"/>
                  <a:gd name="T46" fmla="*/ 248 w 364"/>
                  <a:gd name="T47" fmla="*/ 173 h 907"/>
                  <a:gd name="T48" fmla="*/ 207 w 364"/>
                  <a:gd name="T49" fmla="*/ 157 h 907"/>
                  <a:gd name="T50" fmla="*/ 177 w 364"/>
                  <a:gd name="T51" fmla="*/ 157 h 907"/>
                  <a:gd name="T52" fmla="*/ 177 w 364"/>
                  <a:gd name="T53" fmla="*/ 178 h 907"/>
                  <a:gd name="T54" fmla="*/ 197 w 364"/>
                  <a:gd name="T55" fmla="*/ 194 h 907"/>
                  <a:gd name="T56" fmla="*/ 233 w 364"/>
                  <a:gd name="T57" fmla="*/ 194 h 907"/>
                  <a:gd name="T58" fmla="*/ 258 w 364"/>
                  <a:gd name="T59" fmla="*/ 214 h 907"/>
                  <a:gd name="T60" fmla="*/ 278 w 364"/>
                  <a:gd name="T61" fmla="*/ 249 h 907"/>
                  <a:gd name="T62" fmla="*/ 298 w 364"/>
                  <a:gd name="T63" fmla="*/ 305 h 907"/>
                  <a:gd name="T64" fmla="*/ 313 w 364"/>
                  <a:gd name="T65" fmla="*/ 416 h 907"/>
                  <a:gd name="T66" fmla="*/ 313 w 364"/>
                  <a:gd name="T67" fmla="*/ 517 h 907"/>
                  <a:gd name="T68" fmla="*/ 303 w 364"/>
                  <a:gd name="T69" fmla="*/ 598 h 907"/>
                  <a:gd name="T70" fmla="*/ 283 w 364"/>
                  <a:gd name="T71" fmla="*/ 633 h 907"/>
                  <a:gd name="T72" fmla="*/ 212 w 364"/>
                  <a:gd name="T73" fmla="*/ 684 h 907"/>
                  <a:gd name="T74" fmla="*/ 136 w 364"/>
                  <a:gd name="T75" fmla="*/ 730 h 907"/>
                  <a:gd name="T76" fmla="*/ 101 w 364"/>
                  <a:gd name="T77" fmla="*/ 765 h 9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4"/>
                  <a:gd name="T118" fmla="*/ 0 h 907"/>
                  <a:gd name="T119" fmla="*/ 364 w 364"/>
                  <a:gd name="T120" fmla="*/ 907 h 9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4" h="907">
                    <a:moveTo>
                      <a:pt x="101" y="765"/>
                    </a:moveTo>
                    <a:lnTo>
                      <a:pt x="35" y="816"/>
                    </a:lnTo>
                    <a:lnTo>
                      <a:pt x="15" y="832"/>
                    </a:lnTo>
                    <a:lnTo>
                      <a:pt x="0" y="867"/>
                    </a:lnTo>
                    <a:lnTo>
                      <a:pt x="20" y="902"/>
                    </a:lnTo>
                    <a:lnTo>
                      <a:pt x="40" y="907"/>
                    </a:lnTo>
                    <a:lnTo>
                      <a:pt x="101" y="887"/>
                    </a:lnTo>
                    <a:lnTo>
                      <a:pt x="192" y="816"/>
                    </a:lnTo>
                    <a:lnTo>
                      <a:pt x="273" y="730"/>
                    </a:lnTo>
                    <a:lnTo>
                      <a:pt x="359" y="633"/>
                    </a:lnTo>
                    <a:lnTo>
                      <a:pt x="364" y="593"/>
                    </a:lnTo>
                    <a:lnTo>
                      <a:pt x="364" y="482"/>
                    </a:lnTo>
                    <a:lnTo>
                      <a:pt x="339" y="310"/>
                    </a:lnTo>
                    <a:lnTo>
                      <a:pt x="354" y="209"/>
                    </a:lnTo>
                    <a:lnTo>
                      <a:pt x="364" y="168"/>
                    </a:lnTo>
                    <a:lnTo>
                      <a:pt x="349" y="147"/>
                    </a:lnTo>
                    <a:lnTo>
                      <a:pt x="313" y="127"/>
                    </a:lnTo>
                    <a:lnTo>
                      <a:pt x="288" y="112"/>
                    </a:lnTo>
                    <a:lnTo>
                      <a:pt x="303" y="21"/>
                    </a:lnTo>
                    <a:lnTo>
                      <a:pt x="293" y="0"/>
                    </a:lnTo>
                    <a:lnTo>
                      <a:pt x="273" y="6"/>
                    </a:lnTo>
                    <a:lnTo>
                      <a:pt x="263" y="122"/>
                    </a:lnTo>
                    <a:lnTo>
                      <a:pt x="253" y="152"/>
                    </a:lnTo>
                    <a:lnTo>
                      <a:pt x="248" y="173"/>
                    </a:lnTo>
                    <a:lnTo>
                      <a:pt x="207" y="157"/>
                    </a:lnTo>
                    <a:lnTo>
                      <a:pt x="177" y="157"/>
                    </a:lnTo>
                    <a:lnTo>
                      <a:pt x="177" y="178"/>
                    </a:lnTo>
                    <a:lnTo>
                      <a:pt x="197" y="194"/>
                    </a:lnTo>
                    <a:lnTo>
                      <a:pt x="233" y="194"/>
                    </a:lnTo>
                    <a:lnTo>
                      <a:pt x="258" y="214"/>
                    </a:lnTo>
                    <a:lnTo>
                      <a:pt x="278" y="249"/>
                    </a:lnTo>
                    <a:lnTo>
                      <a:pt x="298" y="305"/>
                    </a:lnTo>
                    <a:lnTo>
                      <a:pt x="313" y="416"/>
                    </a:lnTo>
                    <a:lnTo>
                      <a:pt x="313" y="517"/>
                    </a:lnTo>
                    <a:lnTo>
                      <a:pt x="303" y="598"/>
                    </a:lnTo>
                    <a:lnTo>
                      <a:pt x="283" y="633"/>
                    </a:lnTo>
                    <a:lnTo>
                      <a:pt x="212" y="684"/>
                    </a:lnTo>
                    <a:lnTo>
                      <a:pt x="136" y="730"/>
                    </a:lnTo>
                    <a:lnTo>
                      <a:pt x="101" y="7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684" name="Text Box 53"/>
              <p:cNvSpPr txBox="1">
                <a:spLocks noChangeArrowheads="1"/>
              </p:cNvSpPr>
              <p:nvPr/>
            </p:nvSpPr>
            <p:spPr bwMode="auto">
              <a:xfrm flipH="1">
                <a:off x="1337" y="1434"/>
                <a:ext cx="227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s-ES" sz="4000" b="1">
                    <a:latin typeface="Times New Roman" charset="0"/>
                  </a:rPr>
                  <a:t>!</a:t>
                </a:r>
              </a:p>
            </p:txBody>
          </p:sp>
        </p:grpSp>
      </p:grpSp>
      <p:sp>
        <p:nvSpPr>
          <p:cNvPr id="28680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comunicar: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288" y="1165225"/>
            <a:ext cx="838200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77850" indent="-387350"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  <a:spcAft>
                <a:spcPct val="35000"/>
              </a:spcAft>
            </a:pPr>
            <a:r>
              <a:rPr lang="es-ES_tradnl" sz="2000" b="1">
                <a:solidFill>
                  <a:srgbClr val="C90000"/>
                </a:solidFill>
              </a:rPr>
              <a:t>¿EN QUE CONSISTEN LOS FILTROS?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5000"/>
              </a:spcAft>
            </a:pPr>
            <a:r>
              <a:rPr lang="es-ES_tradnl" sz="2000">
                <a:solidFill>
                  <a:srgbClr val="C9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ts val="1950"/>
              </a:spcAft>
            </a:pPr>
            <a:r>
              <a:rPr lang="es-ES_tradnl" sz="1800">
                <a:solidFill>
                  <a:srgbClr val="606060"/>
                </a:solidFill>
              </a:rPr>
              <a:t>Los filtros están determinados por el tipo e intensidad de las experiencias vitales previas.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ts val="1950"/>
              </a:spcAft>
            </a:pPr>
            <a:r>
              <a:rPr lang="es-ES_tradnl" sz="1800">
                <a:solidFill>
                  <a:srgbClr val="606060"/>
                </a:solidFill>
              </a:rPr>
              <a:t>Resultan de particular importancia: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spcAft>
                <a:spcPts val="1950"/>
              </a:spcAft>
              <a:buFontTx/>
              <a:buChar char="•"/>
            </a:pPr>
            <a:r>
              <a:rPr lang="es-ES_tradnl" sz="1800">
                <a:solidFill>
                  <a:srgbClr val="606060"/>
                </a:solidFill>
              </a:rPr>
              <a:t>El estado de alerta de los canales sensoriales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spcAft>
                <a:spcPts val="1950"/>
              </a:spcAft>
              <a:buFontTx/>
              <a:buChar char="•"/>
            </a:pPr>
            <a:r>
              <a:rPr lang="es-ES_tradnl" sz="1800">
                <a:solidFill>
                  <a:srgbClr val="606060"/>
                </a:solidFill>
              </a:rPr>
              <a:t>Las predisposiciones emocionales naturales y aprendidas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spcAft>
                <a:spcPts val="1950"/>
              </a:spcAft>
              <a:buFontTx/>
              <a:buChar char="•"/>
            </a:pPr>
            <a:r>
              <a:rPr lang="es-ES_tradnl" sz="1800">
                <a:solidFill>
                  <a:srgbClr val="606060"/>
                </a:solidFill>
              </a:rPr>
              <a:t>La complejidad y flexibilidad de patrones mentales existentes y susceptibles de reconocerse (formación de impresiones)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spcAft>
                <a:spcPts val="1950"/>
              </a:spcAft>
              <a:buFontTx/>
              <a:buChar char="•"/>
            </a:pPr>
            <a:r>
              <a:rPr lang="es-ES_tradnl" sz="1800">
                <a:solidFill>
                  <a:srgbClr val="606060"/>
                </a:solidFill>
              </a:rPr>
              <a:t>La capacidad de razonamiento, análisis y síntesis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42938" y="88900"/>
            <a:ext cx="8475662" cy="51435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FBF3E1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 algn="ctr">
              <a:defRPr/>
            </a:pPr>
            <a:endParaRPr lang="en-US" sz="2000">
              <a:ea typeface="+mn-ea"/>
              <a:cs typeface="+mn-cs"/>
            </a:endParaRPr>
          </a:p>
        </p:txBody>
      </p:sp>
      <p:sp>
        <p:nvSpPr>
          <p:cNvPr id="29699" name="Rectangle 28"/>
          <p:cNvSpPr>
            <a:spLocks noChangeArrowheads="1"/>
          </p:cNvSpPr>
          <p:nvPr/>
        </p:nvSpPr>
        <p:spPr bwMode="auto">
          <a:xfrm>
            <a:off x="3408363" y="304800"/>
            <a:ext cx="573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ES_tradnl" sz="2800" b="1">
                <a:solidFill>
                  <a:schemeClr val="folHlink"/>
                </a:solidFill>
              </a:rPr>
              <a:t>Cómo comunicar: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bldLvl="2" autoUpdateAnimBg="0"/>
    </p:bldLst>
  </p:timing>
</p:sld>
</file>

<file path=ppt/theme/theme1.xml><?xml version="1.0" encoding="utf-8"?>
<a:theme xmlns:a="http://schemas.openxmlformats.org/drawingml/2006/main" name="2_SD15A">
  <a:themeElements>
    <a:clrScheme name="1_SD15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D15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D15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D15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D15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D15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D15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D15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D15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D15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D15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D15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D15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D15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SD15A</Template>
  <TotalTime>8502</TotalTime>
  <Words>1422</Words>
  <Application>Microsoft Office PowerPoint</Application>
  <PresentationFormat>Presentación en pantalla (4:3)</PresentationFormat>
  <Paragraphs>335</Paragraphs>
  <Slides>51</Slides>
  <Notes>19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63" baseType="lpstr">
      <vt:lpstr>ＭＳ Ｐゴシック</vt:lpstr>
      <vt:lpstr>Arial</vt:lpstr>
      <vt:lpstr>Arial Black</vt:lpstr>
      <vt:lpstr>Arial Narrow</vt:lpstr>
      <vt:lpstr>Bookman Old Style</vt:lpstr>
      <vt:lpstr>Calibri</vt:lpstr>
      <vt:lpstr>Lucida Sans</vt:lpstr>
      <vt:lpstr>Tahoma</vt:lpstr>
      <vt:lpstr>Times New Roman</vt:lpstr>
      <vt:lpstr>Wingdings</vt:lpstr>
      <vt:lpstr>2_SD15A</vt:lpstr>
      <vt:lpstr>Imagen</vt:lpstr>
      <vt:lpstr>Presentaciones Orales EI 1101-Introducción a la Ingeniería  </vt:lpstr>
      <vt:lpstr>Contenidos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HABILIDADES SOCIALES</vt:lpstr>
      <vt:lpstr>HABILIDADES SOCIALES</vt:lpstr>
      <vt:lpstr>HABILIDADES SOCIALES</vt:lpstr>
      <vt:lpstr>HABILIDADES SOCIALES</vt:lpstr>
      <vt:lpstr>Presentación de PowerPoint</vt:lpstr>
      <vt:lpstr>Presentación de PowerPoint</vt:lpstr>
      <vt:lpstr>MANEJO DEL PÁNICO ESCÉNICO</vt:lpstr>
      <vt:lpstr>MANEJO DEL PÁNICO ESCÉNICO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Presentaciones Orales EI 1101-Introducción a la Ingeniería  </vt:lpstr>
      <vt:lpstr>Planificación:  Preguntas Claves</vt:lpstr>
      <vt:lpstr>Planificación:  Preguntas Claves</vt:lpstr>
      <vt:lpstr>Planificar el contenido</vt:lpstr>
      <vt:lpstr>Apoyo visual</vt:lpstr>
      <vt:lpstr>PowerPoint</vt:lpstr>
      <vt:lpstr>PowerPoint</vt:lpstr>
      <vt:lpstr>PowerPoint</vt:lpstr>
      <vt:lpstr>PowerPoint: malos ejemplos</vt:lpstr>
      <vt:lpstr>Presentación de PowerPoint</vt:lpstr>
      <vt:lpstr>Presentación de PowerPoint</vt:lpstr>
      <vt:lpstr>Presentación de PowerPoint</vt:lpstr>
      <vt:lpstr>PowerPoint</vt:lpstr>
      <vt:lpstr>PowerPoint</vt:lpstr>
      <vt:lpstr>Gráficos</vt:lpstr>
      <vt:lpstr>ensayo</vt:lpstr>
      <vt:lpstr>El Ensayo Permite</vt:lpstr>
      <vt:lpstr>EXPOSICIÓN</vt:lpstr>
      <vt:lpstr>Comunicación no verbal</vt:lpstr>
      <vt:lpstr>Manejo de Voz</vt:lpstr>
    </vt:vector>
  </TitlesOfParts>
  <Company>Universidad de Chile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EL63A-Taller de Proyecto en Control II</dc:title>
  <dc:creator>Héctor Agusto A.</dc:creator>
  <cp:lastModifiedBy>Diseño5</cp:lastModifiedBy>
  <cp:revision>131</cp:revision>
  <dcterms:created xsi:type="dcterms:W3CDTF">2006-08-04T16:52:24Z</dcterms:created>
  <dcterms:modified xsi:type="dcterms:W3CDTF">2017-04-03T18:43:13Z</dcterms:modified>
</cp:coreProperties>
</file>