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7" r:id="rId2"/>
    <p:sldId id="269" r:id="rId3"/>
    <p:sldId id="291" r:id="rId4"/>
    <p:sldId id="270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15" r:id="rId15"/>
    <p:sldId id="301" r:id="rId16"/>
    <p:sldId id="311" r:id="rId17"/>
    <p:sldId id="312" r:id="rId18"/>
    <p:sldId id="313" r:id="rId19"/>
    <p:sldId id="314" r:id="rId20"/>
    <p:sldId id="302" r:id="rId21"/>
    <p:sldId id="303" r:id="rId22"/>
    <p:sldId id="305" r:id="rId23"/>
    <p:sldId id="306" r:id="rId24"/>
    <p:sldId id="307" r:id="rId25"/>
    <p:sldId id="308" r:id="rId26"/>
    <p:sldId id="309" r:id="rId27"/>
    <p:sldId id="310" r:id="rId2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C64691E-18A5-4D0E-8E94-327E1F50EAF4}">
          <p14:sldIdLst>
            <p14:sldId id="257"/>
            <p14:sldId id="269"/>
            <p14:sldId id="291"/>
            <p14:sldId id="270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15"/>
            <p14:sldId id="301"/>
            <p14:sldId id="311"/>
            <p14:sldId id="312"/>
            <p14:sldId id="313"/>
            <p14:sldId id="314"/>
            <p14:sldId id="302"/>
            <p14:sldId id="303"/>
            <p14:sldId id="305"/>
            <p14:sldId id="306"/>
            <p14:sldId id="307"/>
            <p14:sldId id="308"/>
            <p14:sldId id="309"/>
            <p14:sldId id="3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0372" autoAdjust="0"/>
  </p:normalViewPr>
  <p:slideViewPr>
    <p:cSldViewPr>
      <p:cViewPr varScale="1">
        <p:scale>
          <a:sx n="101" d="100"/>
          <a:sy n="101" d="100"/>
        </p:scale>
        <p:origin x="-20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EACC3-9461-4556-BD6E-4D689FA59FEB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56A33-FE19-4D5D-A07F-6FCE79261C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346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flexibility allows use of fuels, such as biogas, liquid hydrocarbon fuels, and landfill gas. These fuels can be</a:t>
            </a:r>
          </a:p>
          <a:p>
            <a:r>
              <a:rPr lang="en-US" dirty="0"/>
              <a:t>reformed to a mixture of hydrogen and carbon monoxide. The direct internal</a:t>
            </a:r>
          </a:p>
          <a:p>
            <a:r>
              <a:rPr lang="en-US" dirty="0"/>
              <a:t>reforming represents reformation of the fuel directly on the fuel cell anode, thus</a:t>
            </a:r>
          </a:p>
          <a:p>
            <a:r>
              <a:rPr lang="en-US" dirty="0"/>
              <a:t>electrochemical reaction and fuel reformation simultaneously take place at the</a:t>
            </a:r>
          </a:p>
          <a:p>
            <a:r>
              <a:rPr lang="en-US" dirty="0"/>
              <a:t>anode. This is a simple and very efficient design with least loss of energy; however,</a:t>
            </a:r>
          </a:p>
          <a:p>
            <a:r>
              <a:rPr lang="en-US" dirty="0"/>
              <a:t>carbon deposition and temperature inhomogeneity due to endothermic cooling</a:t>
            </a:r>
          </a:p>
          <a:p>
            <a:r>
              <a:rPr lang="en-US" dirty="0"/>
              <a:t>may present problems in direct internal reforming.</a:t>
            </a:r>
          </a:p>
          <a:p>
            <a:endParaRPr lang="en-US" dirty="0"/>
          </a:p>
          <a:p>
            <a:r>
              <a:rPr lang="en-US" dirty="0" smtClean="0"/>
              <a:t>http://www.iii.co.uk/node/112212</a:t>
            </a:r>
          </a:p>
          <a:p>
            <a:endParaRPr lang="en-US" dirty="0" smtClean="0"/>
          </a:p>
          <a:p>
            <a:r>
              <a:rPr lang="en-US" dirty="0" smtClean="0"/>
              <a:t>http://www.cerespower.com/technology/why-the-steel-cell-is-unique</a:t>
            </a:r>
          </a:p>
          <a:p>
            <a:endParaRPr lang="en-US" dirty="0" smtClean="0"/>
          </a:p>
          <a:p>
            <a:r>
              <a:rPr lang="en-US" dirty="0" smtClean="0"/>
              <a:t>https://www.youtube.com/watch?v=QfOG6bAuubs</a:t>
            </a:r>
          </a:p>
          <a:p>
            <a:endParaRPr lang="en-US" dirty="0" smtClean="0"/>
          </a:p>
          <a:p>
            <a:r>
              <a:rPr lang="en-US" dirty="0" smtClean="0"/>
              <a:t>http://www.hexis.com/en/galileo-1000-n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56A33-FE19-4D5D-A07F-6FCE79261CDC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357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commercial customers such as Adobe Systems, Bank of America, Cox Enterprises, Coca Cola Company, eBay, FedEx, Google, Safeway, Staples, </a:t>
            </a:r>
            <a:r>
              <a:rPr lang="en-US" dirty="0" err="1"/>
              <a:t>Walmart</a:t>
            </a:r>
            <a:r>
              <a:rPr lang="en-US" dirty="0"/>
              <a:t>, etc.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56A33-FE19-4D5D-A07F-6FCE79261CDC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594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Microtubular</a:t>
            </a:r>
            <a:r>
              <a:rPr lang="en-US" dirty="0"/>
              <a:t> SOFCs have been successfully integrated into portable power</a:t>
            </a:r>
          </a:p>
          <a:p>
            <a:r>
              <a:rPr lang="en-US" dirty="0"/>
              <a:t>units, primarily by companies such as Adaptive Materials Inc. (USA) and </a:t>
            </a:r>
            <a:r>
              <a:rPr lang="en-US" dirty="0" err="1"/>
              <a:t>Protonex</a:t>
            </a:r>
            <a:endParaRPr lang="en-US" dirty="0"/>
          </a:p>
          <a:p>
            <a:r>
              <a:rPr lang="en-US" dirty="0"/>
              <a:t>Technology Corporation (USA).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56A33-FE19-4D5D-A07F-6FCE79261CDC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734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typical operating conditions, a single cell produces less than 1 V. To obtain high voltage and power from the SOFCs, it is necessary to stack many cells Together.  this can be done in a number of ways using interconnect materials which are often fabricated into complex shapes to provide for other functions such as air and fuel </a:t>
            </a:r>
            <a:r>
              <a:rPr lang="en-US" dirty="0" err="1" smtClean="0"/>
              <a:t>channelling</a:t>
            </a:r>
            <a:r>
              <a:rPr lang="en-US" dirty="0" smtClean="0"/>
              <a:t> and sealing. </a:t>
            </a:r>
          </a:p>
          <a:p>
            <a:r>
              <a:rPr lang="en-US" dirty="0" smtClean="0"/>
              <a:t>1152-cell 100 kW SOFC power system began operation near Arnhem in the Netherlands in January 1998.</a:t>
            </a:r>
          </a:p>
          <a:p>
            <a:r>
              <a:rPr lang="en-US" dirty="0" smtClean="0"/>
              <a:t>Tubular cells are more stable against mechanical and thermal stresses than</a:t>
            </a:r>
          </a:p>
          <a:p>
            <a:r>
              <a:rPr lang="en-US" dirty="0" smtClean="0"/>
              <a:t>planar cells. But modern technologies (tape casting, screen printing, </a:t>
            </a:r>
            <a:r>
              <a:rPr lang="en-US" dirty="0" err="1" smtClean="0"/>
              <a:t>vapour</a:t>
            </a:r>
            <a:endParaRPr lang="en-US" dirty="0" smtClean="0"/>
          </a:p>
          <a:p>
            <a:r>
              <a:rPr lang="en-US" dirty="0" smtClean="0"/>
              <a:t>deposition. plasma spraying, wet spraying and others) promise lower cost for the fabrication of planar cells. </a:t>
            </a: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56A33-FE19-4D5D-A07F-6FCE79261CDC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959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3598C6C-2F0D-4503-9674-8CE972D5F96F}" type="datetimeFigureOut">
              <a:rPr lang="es-CL" smtClean="0"/>
              <a:t>29-04-2016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BAEBAEF-1791-4C0B-8ADD-6C6D6A6755BE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xis.com/en/galileo-1000-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720080"/>
          </a:xfrm>
        </p:spPr>
        <p:txBody>
          <a:bodyPr/>
          <a:lstStyle/>
          <a:p>
            <a:pPr algn="ctr"/>
            <a:r>
              <a:rPr lang="es-CL" dirty="0" err="1" smtClean="0"/>
              <a:t>Engineering</a:t>
            </a:r>
            <a:r>
              <a:rPr lang="es-CL" dirty="0" smtClean="0"/>
              <a:t> </a:t>
            </a:r>
            <a:r>
              <a:rPr lang="es-CL" dirty="0" err="1" smtClean="0"/>
              <a:t>Materials</a:t>
            </a:r>
            <a:r>
              <a:rPr lang="es-CL" dirty="0" smtClean="0"/>
              <a:t> </a:t>
            </a:r>
            <a:r>
              <a:rPr lang="az-Cyrl-AZ" dirty="0" smtClean="0">
                <a:latin typeface="Times New Roman"/>
                <a:cs typeface="Times New Roman"/>
              </a:rPr>
              <a:t>ІІ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r="48135" b="65457"/>
          <a:stretch/>
        </p:blipFill>
        <p:spPr bwMode="auto">
          <a:xfrm>
            <a:off x="4788024" y="44624"/>
            <a:ext cx="415030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 r="50900" b="70648"/>
          <a:stretch/>
        </p:blipFill>
        <p:spPr bwMode="auto">
          <a:xfrm>
            <a:off x="-3462" y="1749"/>
            <a:ext cx="3495342" cy="69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979712" y="3573016"/>
            <a:ext cx="460851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800" dirty="0" err="1" smtClean="0">
                <a:latin typeface="+mn-lt"/>
              </a:rPr>
              <a:t>Introduction</a:t>
            </a:r>
            <a:r>
              <a:rPr lang="es-CL" sz="2800" dirty="0" smtClean="0">
                <a:latin typeface="+mn-lt"/>
              </a:rPr>
              <a:t> </a:t>
            </a:r>
            <a:r>
              <a:rPr lang="es-CL" sz="2800" dirty="0" err="1" smtClean="0">
                <a:latin typeface="+mn-lt"/>
              </a:rPr>
              <a:t>to</a:t>
            </a:r>
            <a:r>
              <a:rPr lang="es-CL" sz="2800" dirty="0" smtClean="0">
                <a:latin typeface="+mn-lt"/>
              </a:rPr>
              <a:t> </a:t>
            </a:r>
            <a:r>
              <a:rPr lang="es-CL" sz="2800" dirty="0" err="1" smtClean="0">
                <a:latin typeface="+mn-lt"/>
              </a:rPr>
              <a:t>Ceramics</a:t>
            </a:r>
            <a:endParaRPr lang="es-CL" sz="2800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630932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Ref. 1 (cap. 17) y Ref. 2 (cap. 15) </a:t>
            </a:r>
          </a:p>
        </p:txBody>
      </p:sp>
    </p:spTree>
    <p:extLst>
      <p:ext uri="{BB962C8B-B14F-4D97-AF65-F5344CB8AC3E}">
        <p14:creationId xmlns:p14="http://schemas.microsoft.com/office/powerpoint/2010/main" val="35491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Modern </a:t>
            </a:r>
            <a:r>
              <a:rPr lang="es-CL" dirty="0" err="1" smtClean="0"/>
              <a:t>ceramics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962291" y="1628800"/>
            <a:ext cx="57606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smtClean="0"/>
              <a:t>High </a:t>
            </a:r>
            <a:r>
              <a:rPr lang="es-CL" sz="2400" b="1" dirty="0" err="1" smtClean="0"/>
              <a:t>Temperature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Applications</a:t>
            </a:r>
            <a:endParaRPr lang="es-CL" sz="2400" b="1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38125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9963"/>
            <a:ext cx="3195089" cy="244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http://www.formula1-dictionary.net/Images/spark_plug_denso_Iridium_spark_pl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39441"/>
            <a:ext cx="2354439" cy="35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Modern </a:t>
            </a:r>
            <a:r>
              <a:rPr lang="es-CL" dirty="0" err="1" smtClean="0"/>
              <a:t>ceramics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1628800"/>
            <a:ext cx="57606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Wear</a:t>
            </a:r>
            <a:r>
              <a:rPr lang="es-CL" sz="2400" b="1" dirty="0" smtClean="0"/>
              <a:t> &amp; </a:t>
            </a:r>
            <a:r>
              <a:rPr lang="es-CL" sz="2400" b="1" dirty="0" err="1" smtClean="0"/>
              <a:t>Corrosion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Resistance</a:t>
            </a:r>
            <a:endParaRPr lang="es-CL" sz="2400" b="1" dirty="0" smtClean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84" y="2564904"/>
            <a:ext cx="4754232" cy="356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376987"/>
            <a:ext cx="26574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8726" y="4347741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b="1" dirty="0">
                <a:solidFill>
                  <a:srgbClr val="1D71B8"/>
                </a:solidFill>
                <a:latin typeface="open_sansbold"/>
              </a:rPr>
              <a:t>Silicon Nitride Ceramic Balls </a:t>
            </a:r>
            <a:endParaRPr lang="it-IT" b="1" dirty="0" smtClean="0">
              <a:solidFill>
                <a:srgbClr val="1D71B8"/>
              </a:solidFill>
              <a:latin typeface="open_sansbold"/>
            </a:endParaRPr>
          </a:p>
          <a:p>
            <a:pPr algn="ctr" fontAlgn="base"/>
            <a:r>
              <a:rPr lang="it-IT" b="1" dirty="0" smtClean="0">
                <a:solidFill>
                  <a:srgbClr val="1D71B8"/>
                </a:solidFill>
                <a:latin typeface="open_sansbold"/>
              </a:rPr>
              <a:t>Si3N4</a:t>
            </a:r>
            <a:endParaRPr lang="it-IT" b="1" i="0" dirty="0">
              <a:solidFill>
                <a:srgbClr val="1D71B8"/>
              </a:solidFill>
              <a:effectLst/>
              <a:latin typeface="open_sansbold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270935" y="6130578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A9F9E"/>
                </a:solidFill>
                <a:latin typeface="Verdana"/>
              </a:rPr>
              <a:t>SiC</a:t>
            </a:r>
            <a:r>
              <a:rPr lang="en-US" b="1" dirty="0">
                <a:solidFill>
                  <a:srgbClr val="0A9F9E"/>
                </a:solidFill>
                <a:latin typeface="Verdana"/>
              </a:rPr>
              <a:t> Parts for Magnetic Pump</a:t>
            </a:r>
            <a:endParaRPr lang="en-US" b="0" i="0" dirty="0">
              <a:solidFill>
                <a:srgbClr val="333333"/>
              </a:solidFill>
              <a:effectLst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17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Modern </a:t>
            </a:r>
            <a:r>
              <a:rPr lang="es-CL" dirty="0" err="1" smtClean="0"/>
              <a:t>ceramics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1628800"/>
            <a:ext cx="57606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Cutting</a:t>
            </a:r>
            <a:r>
              <a:rPr lang="es-CL" sz="2400" b="1" dirty="0" smtClean="0"/>
              <a:t> &amp; </a:t>
            </a:r>
            <a:r>
              <a:rPr lang="es-CL" sz="2400" b="1" dirty="0" err="1" smtClean="0"/>
              <a:t>Grinding</a:t>
            </a:r>
            <a:endParaRPr lang="es-CL" sz="2400" b="1" dirty="0" smtClean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464151"/>
            <a:ext cx="4192695" cy="283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25809" y="5363924"/>
            <a:ext cx="276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WC-Co </a:t>
            </a:r>
            <a:r>
              <a:rPr lang="es-CL" sz="2000" b="1" dirty="0" err="1" smtClean="0"/>
              <a:t>Cuitting</a:t>
            </a:r>
            <a:r>
              <a:rPr lang="es-CL" sz="2000" b="1" dirty="0" smtClean="0"/>
              <a:t> </a:t>
            </a:r>
            <a:r>
              <a:rPr lang="es-CL" sz="2000" b="1" dirty="0" err="1" smtClean="0"/>
              <a:t>tools</a:t>
            </a:r>
            <a:endParaRPr lang="es-CL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75" y="2453929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36904" y="5363924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 err="1"/>
              <a:t>Silicon</a:t>
            </a:r>
            <a:r>
              <a:rPr lang="es-CL" sz="2000" b="1" dirty="0"/>
              <a:t> </a:t>
            </a:r>
            <a:r>
              <a:rPr lang="es-CL" sz="2000" b="1" dirty="0" err="1"/>
              <a:t>Carbide</a:t>
            </a:r>
            <a:r>
              <a:rPr lang="es-CL" sz="2000" b="1" dirty="0"/>
              <a:t> </a:t>
            </a:r>
            <a:r>
              <a:rPr lang="es-CL" sz="2000" b="1" dirty="0" err="1"/>
              <a:t>Grinding</a:t>
            </a:r>
            <a:r>
              <a:rPr lang="es-CL" sz="2000" b="1" dirty="0"/>
              <a:t> Wheel</a:t>
            </a:r>
          </a:p>
        </p:txBody>
      </p:sp>
    </p:spTree>
    <p:extLst>
      <p:ext uri="{BB962C8B-B14F-4D97-AF65-F5344CB8AC3E}">
        <p14:creationId xmlns:p14="http://schemas.microsoft.com/office/powerpoint/2010/main" val="33617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Modern </a:t>
            </a:r>
            <a:r>
              <a:rPr lang="es-CL" dirty="0" err="1" smtClean="0"/>
              <a:t>ceramics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457200" y="1339875"/>
            <a:ext cx="57606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Electrical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Applications</a:t>
            </a:r>
            <a:endParaRPr lang="es-CL" sz="24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1524405" y="503136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err="1" smtClean="0"/>
              <a:t>SOFCs</a:t>
            </a:r>
            <a:endParaRPr lang="es-CL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90" y="2406323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83968" y="53439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piezoelectric transducer </a:t>
            </a:r>
            <a:r>
              <a:rPr lang="en-US" sz="2400" b="1" dirty="0" smtClean="0"/>
              <a:t>for </a:t>
            </a:r>
            <a:r>
              <a:rPr lang="en-US" sz="2400" b="1" dirty="0"/>
              <a:t>energy harvesting.</a:t>
            </a:r>
            <a:endParaRPr lang="es-CL" sz="2400" b="1" dirty="0"/>
          </a:p>
        </p:txBody>
      </p:sp>
      <p:pic>
        <p:nvPicPr>
          <p:cNvPr id="10244" name="Picture 4" descr="https://encrypted-tbn1.gstatic.com/images?q=tbn:ANd9GcT-uUhg3WcsF8L1U9wSv5wYm_3l-WBC45anudTIA7dZjoofBkoAI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3" y="2233943"/>
            <a:ext cx="3964344" cy="279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1604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Piezoelectric Effect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251520" y="98072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Piezoelectric Effect is the ability of certain materials to generate an electric charge in response to applied mechanical stress. The word Piezoelectric is derived from the Greek </a:t>
            </a:r>
            <a:r>
              <a:rPr lang="en-US" dirty="0" err="1"/>
              <a:t>piezein</a:t>
            </a:r>
            <a:r>
              <a:rPr lang="en-US" dirty="0"/>
              <a:t>, which means to squeeze or press, and </a:t>
            </a:r>
            <a:r>
              <a:rPr lang="en-US" dirty="0" err="1"/>
              <a:t>piezo</a:t>
            </a:r>
            <a:r>
              <a:rPr lang="en-US" dirty="0"/>
              <a:t>, which is Greek for “push”.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348880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683994"/>
          </a:xfrm>
        </p:spPr>
        <p:txBody>
          <a:bodyPr/>
          <a:lstStyle/>
          <a:p>
            <a:r>
              <a:rPr lang="en-US" b="1" dirty="0"/>
              <a:t>Solid Oxide Fuel Cell (SOFC)</a:t>
            </a:r>
            <a:endParaRPr lang="es-CL" dirty="0"/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81000" y="1981200"/>
            <a:ext cx="8001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>
                <a:solidFill>
                  <a:schemeClr val="tx1"/>
                </a:solidFill>
                <a:latin typeface="Constantia" pitchFamily="18" charset="0"/>
              </a:rPr>
              <a:t>A solid oxide fuel cell (SOFC) is an energy conversion device that produces electricity and heat by electrochemically combining a fuel and an oxidant across an ionic conducting oxide electrolyte.</a:t>
            </a:r>
          </a:p>
        </p:txBody>
      </p:sp>
      <p:pic>
        <p:nvPicPr>
          <p:cNvPr id="4" name="Picture 7" descr="SolidOxideFuel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35313"/>
            <a:ext cx="5486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87313" y="3481388"/>
            <a:ext cx="3341687" cy="3041650"/>
            <a:chOff x="55" y="2193"/>
            <a:chExt cx="2105" cy="1916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193"/>
              <a:ext cx="2064" cy="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" y="3936"/>
              <a:ext cx="21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s-ES" sz="1200"/>
                <a:t>International Journal of Hydrogen Energy, 35,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9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1371600"/>
          </a:xfrm>
        </p:spPr>
        <p:txBody>
          <a:bodyPr/>
          <a:lstStyle/>
          <a:p>
            <a:r>
              <a:rPr lang="en-US" dirty="0"/>
              <a:t>SOFC Applications and Power Systems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8" y="166282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Because of their superior electrical efficiency and fuel flexibility, </a:t>
            </a:r>
            <a:r>
              <a:rPr lang="en-US" dirty="0" smtClean="0"/>
              <a:t>SOFC-based power </a:t>
            </a:r>
            <a:r>
              <a:rPr lang="en-US" dirty="0"/>
              <a:t>systems, compared to other fuel cell systems, enable </a:t>
            </a:r>
            <a:r>
              <a:rPr lang="en-US" dirty="0" smtClean="0"/>
              <a:t>numerous applications at </a:t>
            </a:r>
            <a:r>
              <a:rPr lang="en-US" dirty="0"/>
              <a:t>various power levels, from a few-watt to </a:t>
            </a:r>
            <a:r>
              <a:rPr lang="en-US" dirty="0" smtClean="0"/>
              <a:t>MW size </a:t>
            </a:r>
            <a:r>
              <a:rPr lang="en-US" dirty="0"/>
              <a:t>systems.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528" y="2751311"/>
            <a:ext cx="8463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Small SOFC Systems for Residential </a:t>
            </a:r>
            <a:r>
              <a:rPr lang="en-US" sz="2400" b="1" dirty="0" smtClean="0"/>
              <a:t>CHP Applications</a:t>
            </a:r>
            <a:endParaRPr lang="en-US" sz="2400" b="1" dirty="0"/>
          </a:p>
        </p:txBody>
      </p:sp>
      <p:pic>
        <p:nvPicPr>
          <p:cNvPr id="5" name="Picture 4" descr="http://www.hexis.com/sites/default/files/galileo_v3_120dpi_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5017" r="22867" b="2997"/>
          <a:stretch>
            <a:fillRect/>
          </a:stretch>
        </p:blipFill>
        <p:spPr bwMode="auto">
          <a:xfrm>
            <a:off x="6512743" y="3220863"/>
            <a:ext cx="24638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56692" y="3284984"/>
            <a:ext cx="6447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 major application for SOFCs is at 1–5 kW level to supply combined heat </a:t>
            </a:r>
            <a:r>
              <a:rPr lang="en-US" dirty="0" smtClean="0"/>
              <a:t>and power </a:t>
            </a:r>
            <a:r>
              <a:rPr lang="en-US" dirty="0"/>
              <a:t>(CHP) to residential buildings utilizing natural gas as the fuel.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74926"/>
            <a:ext cx="1905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56692" y="4842197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Residential CHP units will </a:t>
            </a:r>
            <a:r>
              <a:rPr lang="en-US" dirty="0" smtClean="0"/>
              <a:t>probably be </a:t>
            </a:r>
            <a:r>
              <a:rPr lang="en-US" dirty="0"/>
              <a:t>the first commercial application of SOFCs.</a:t>
            </a:r>
          </a:p>
        </p:txBody>
      </p:sp>
    </p:spTree>
    <p:extLst>
      <p:ext uri="{BB962C8B-B14F-4D97-AF65-F5344CB8AC3E}">
        <p14:creationId xmlns:p14="http://schemas.microsoft.com/office/powerpoint/2010/main" val="27450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/>
          <a:lstStyle/>
          <a:p>
            <a:r>
              <a:rPr lang="en-US" dirty="0"/>
              <a:t>SOFC Applications and Power Systems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-6698" y="4171975"/>
            <a:ext cx="9000000" cy="2677738"/>
            <a:chOff x="-6698" y="4171975"/>
            <a:chExt cx="9000000" cy="2677738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98" y="4171975"/>
              <a:ext cx="9000000" cy="267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2 Rectángulo"/>
            <p:cNvSpPr/>
            <p:nvPr/>
          </p:nvSpPr>
          <p:spPr>
            <a:xfrm>
              <a:off x="323528" y="6350456"/>
              <a:ext cx="85257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Five 100 kW sized SOFC systems (Bloom Boxes) installed at eBay Headquarters</a:t>
              </a:r>
            </a:p>
          </p:txBody>
        </p:sp>
      </p:grpSp>
      <p:sp>
        <p:nvSpPr>
          <p:cNvPr id="5" name="4 Rectángulo"/>
          <p:cNvSpPr/>
          <p:nvPr/>
        </p:nvSpPr>
        <p:spPr>
          <a:xfrm>
            <a:off x="323528" y="1700808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Bloom Boxes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3528" y="213285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100 kW sized SOFC power systems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3528" y="2564904"/>
            <a:ext cx="8525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To </a:t>
            </a:r>
            <a:r>
              <a:rPr lang="en-US" dirty="0"/>
              <a:t>commercial customers such as Adobe Systems, Bank of America, Cox Enterprises, Coca Cola Company, eBay, FedEx, Google, Safeway, Staples, </a:t>
            </a:r>
            <a:r>
              <a:rPr lang="en-US" dirty="0" err="1"/>
              <a:t>Walmart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5524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2909035" y="3358072"/>
            <a:ext cx="6055453" cy="3224485"/>
            <a:chOff x="2909035" y="3429000"/>
            <a:chExt cx="6055453" cy="322448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035" y="3429000"/>
              <a:ext cx="6055453" cy="2873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6237312"/>
              <a:ext cx="5832648" cy="416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/>
          <a:lstStyle/>
          <a:p>
            <a:r>
              <a:rPr lang="en-US" dirty="0"/>
              <a:t>Portable SOFC Power Systems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39552" y="170080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portable applications generally require power in the range from </a:t>
            </a:r>
            <a:r>
              <a:rPr lang="en-US" dirty="0" err="1"/>
              <a:t>milliwatts</a:t>
            </a:r>
            <a:r>
              <a:rPr lang="en-US" dirty="0"/>
              <a:t> to </a:t>
            </a:r>
            <a:r>
              <a:rPr lang="en-US" dirty="0" smtClean="0"/>
              <a:t>a few </a:t>
            </a:r>
            <a:r>
              <a:rPr lang="en-US" dirty="0"/>
              <a:t>hundred watts.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58998" y="2644170"/>
            <a:ext cx="7901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Challenges </a:t>
            </a:r>
            <a:r>
              <a:rPr lang="en-US" b="1" dirty="0" smtClean="0"/>
              <a:t>arising for </a:t>
            </a:r>
            <a:r>
              <a:rPr lang="en-US" b="1" dirty="0"/>
              <a:t>SOFCs in portable applications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11560" y="3013502"/>
            <a:ext cx="7632848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stacks must be </a:t>
            </a:r>
            <a:r>
              <a:rPr lang="en-US" dirty="0" smtClean="0"/>
              <a:t>light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short startup time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thermally </a:t>
            </a:r>
            <a:r>
              <a:rPr lang="en-US" dirty="0"/>
              <a:t>sustaining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42975" y="4681083"/>
            <a:ext cx="7901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Advantege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Superior </a:t>
            </a:r>
            <a:r>
              <a:rPr lang="en-US" dirty="0"/>
              <a:t>fuel flexibility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34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5280" cy="1371600"/>
          </a:xfrm>
        </p:spPr>
        <p:txBody>
          <a:bodyPr>
            <a:normAutofit/>
          </a:bodyPr>
          <a:lstStyle/>
          <a:p>
            <a:r>
              <a:rPr lang="en-US" dirty="0"/>
              <a:t>SOFC-Based Transportation Auxiliary Power </a:t>
            </a:r>
            <a:r>
              <a:rPr lang="en-US" dirty="0" smtClean="0"/>
              <a:t>Units (APU)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539552" y="17728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challenges for SOFC </a:t>
            </a:r>
            <a:r>
              <a:rPr lang="en-US" b="1" dirty="0" smtClean="0"/>
              <a:t>in APUs</a:t>
            </a:r>
            <a:endParaRPr lang="en-US" b="1" dirty="0"/>
          </a:p>
        </p:txBody>
      </p:sp>
      <p:sp>
        <p:nvSpPr>
          <p:cNvPr id="4" name="3 Rectángulo"/>
          <p:cNvSpPr/>
          <p:nvPr/>
        </p:nvSpPr>
        <p:spPr>
          <a:xfrm>
            <a:off x="611560" y="2166928"/>
            <a:ext cx="5040560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Compact size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Light weight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Short </a:t>
            </a:r>
            <a:r>
              <a:rPr lang="en-US" dirty="0"/>
              <a:t>start-up </a:t>
            </a:r>
            <a:r>
              <a:rPr lang="en-US" dirty="0" smtClean="0"/>
              <a:t>time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Mechanical robustness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Capability </a:t>
            </a:r>
            <a:r>
              <a:rPr lang="en-US" dirty="0"/>
              <a:t>for thermal cycling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4355976" y="2996952"/>
            <a:ext cx="4572000" cy="3886794"/>
            <a:chOff x="4411092" y="1322904"/>
            <a:chExt cx="4572000" cy="388679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288" y="1322904"/>
              <a:ext cx="4322192" cy="3240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4 Rectángulo"/>
            <p:cNvSpPr/>
            <p:nvPr/>
          </p:nvSpPr>
          <p:spPr>
            <a:xfrm>
              <a:off x="4411092" y="4563367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Delphi’s </a:t>
              </a:r>
              <a:r>
                <a:rPr lang="en-US" dirty="0" smtClean="0"/>
                <a:t>SOFC APU </a:t>
              </a:r>
              <a:r>
                <a:rPr lang="en-US" dirty="0"/>
                <a:t>mounted underneath </a:t>
              </a:r>
              <a:r>
                <a:rPr lang="en-US" dirty="0" smtClean="0"/>
                <a:t>a </a:t>
              </a:r>
              <a:r>
                <a:rPr lang="en-US" dirty="0" err="1" smtClean="0"/>
                <a:t>Peterbilt’s</a:t>
              </a:r>
              <a:r>
                <a:rPr lang="en-US" dirty="0" smtClean="0"/>
                <a:t> </a:t>
              </a:r>
              <a:r>
                <a:rPr lang="en-US" dirty="0"/>
                <a:t>truck cabin</a:t>
              </a:r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02" y="1580450"/>
            <a:ext cx="2943918" cy="164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52420" cy="972026"/>
          </a:xfrm>
        </p:spPr>
        <p:txBody>
          <a:bodyPr>
            <a:normAutofit/>
          </a:bodyPr>
          <a:lstStyle/>
          <a:p>
            <a:r>
              <a:rPr lang="es-CL" dirty="0" err="1" smtClean="0"/>
              <a:t>What</a:t>
            </a:r>
            <a:r>
              <a:rPr lang="es-CL" dirty="0" smtClean="0"/>
              <a:t> are </a:t>
            </a:r>
            <a:r>
              <a:rPr lang="es-CL" dirty="0" err="1" smtClean="0"/>
              <a:t>ceramics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6946254" cy="461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Ceramics</a:t>
            </a:r>
            <a:r>
              <a:rPr lang="es-CL" dirty="0" smtClean="0"/>
              <a:t> are </a:t>
            </a:r>
            <a:r>
              <a:rPr lang="es-CL" dirty="0" err="1" smtClean="0"/>
              <a:t>inorganic</a:t>
            </a:r>
            <a:r>
              <a:rPr lang="es-CL" dirty="0" smtClean="0"/>
              <a:t> and </a:t>
            </a:r>
            <a:r>
              <a:rPr lang="es-CL" dirty="0" err="1" smtClean="0"/>
              <a:t>nonmetallic</a:t>
            </a:r>
            <a:r>
              <a:rPr lang="es-CL" dirty="0" smtClean="0"/>
              <a:t> </a:t>
            </a:r>
            <a:r>
              <a:rPr lang="es-CL" dirty="0" err="1" smtClean="0"/>
              <a:t>solids</a:t>
            </a:r>
            <a:r>
              <a:rPr lang="es-CL" dirty="0" smtClean="0"/>
              <a:t>, </a:t>
            </a:r>
            <a:r>
              <a:rPr lang="es-CL" dirty="0" err="1" smtClean="0"/>
              <a:t>which</a:t>
            </a:r>
            <a:r>
              <a:rPr lang="es-CL" dirty="0" smtClean="0"/>
              <a:t> </a:t>
            </a:r>
            <a:r>
              <a:rPr lang="es-CL" dirty="0" err="1" smtClean="0"/>
              <a:t>have</a:t>
            </a:r>
            <a:r>
              <a:rPr lang="es-CL" dirty="0" smtClean="0"/>
              <a:t> a </a:t>
            </a:r>
            <a:r>
              <a:rPr lang="es-CL" dirty="0" err="1" smtClean="0"/>
              <a:t>crystalline</a:t>
            </a:r>
            <a:r>
              <a:rPr lang="es-CL" dirty="0" smtClean="0"/>
              <a:t> </a:t>
            </a:r>
            <a:r>
              <a:rPr lang="es-CL" dirty="0" err="1" smtClean="0"/>
              <a:t>or</a:t>
            </a:r>
            <a:r>
              <a:rPr lang="es-CL" dirty="0" smtClean="0"/>
              <a:t> </a:t>
            </a:r>
            <a:r>
              <a:rPr lang="es-CL" dirty="0" err="1" smtClean="0"/>
              <a:t>amorphouse</a:t>
            </a:r>
            <a:r>
              <a:rPr lang="es-CL" dirty="0" smtClean="0"/>
              <a:t> </a:t>
            </a:r>
            <a:r>
              <a:rPr lang="es-CL" dirty="0" err="1" smtClean="0"/>
              <a:t>structure</a:t>
            </a:r>
            <a:r>
              <a:rPr lang="es-CL" dirty="0" smtClean="0"/>
              <a:t>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066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07504" y="704850"/>
            <a:ext cx="3600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SOFC </a:t>
            </a:r>
            <a:r>
              <a:rPr lang="es-ES" b="1" dirty="0" err="1" smtClean="0"/>
              <a:t>stack</a:t>
            </a:r>
            <a:endParaRPr lang="es-ES" b="1" dirty="0" smtClean="0"/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457200" y="1935163"/>
            <a:ext cx="2667000" cy="26368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Electrolyte</a:t>
            </a:r>
          </a:p>
          <a:p>
            <a:r>
              <a:rPr lang="en-US" smtClean="0"/>
              <a:t>Anode</a:t>
            </a:r>
          </a:p>
          <a:p>
            <a:r>
              <a:rPr lang="en-US" smtClean="0"/>
              <a:t>Cathode</a:t>
            </a:r>
          </a:p>
          <a:p>
            <a:r>
              <a:rPr lang="en-US" smtClean="0"/>
              <a:t>Interconnects</a:t>
            </a:r>
          </a:p>
          <a:p>
            <a:r>
              <a:rPr lang="en-US" smtClean="0"/>
              <a:t>Sealant</a:t>
            </a:r>
            <a:endParaRPr lang="es-ES" smtClean="0"/>
          </a:p>
        </p:txBody>
      </p:sp>
      <p:pic>
        <p:nvPicPr>
          <p:cNvPr id="5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90600"/>
            <a:ext cx="4191000" cy="27876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ubu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48150"/>
            <a:ext cx="59912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2971800" y="762000"/>
            <a:ext cx="1905000" cy="8382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es-E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3924300" y="134471"/>
            <a:ext cx="2286000" cy="838200"/>
          </a:xfrm>
          <a:prstGeom prst="wedgeRoundRectCallout">
            <a:avLst>
              <a:gd name="adj1" fmla="val 66898"/>
              <a:gd name="adj2" fmla="val 62500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/>
            <a:r>
              <a:rPr lang="es-ES" dirty="0" err="1">
                <a:solidFill>
                  <a:schemeClr val="tx1"/>
                </a:solidFill>
              </a:rPr>
              <a:t>lower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cost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fabrication</a:t>
            </a:r>
            <a:endParaRPr lang="es-ES" dirty="0">
              <a:solidFill>
                <a:schemeClr val="tx1"/>
              </a:solidFill>
            </a:endParaRPr>
          </a:p>
          <a:p>
            <a:pPr marL="273050" indent="-273050"/>
            <a:endParaRPr lang="es-ES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07504" y="4876800"/>
            <a:ext cx="2592288" cy="1219200"/>
          </a:xfrm>
          <a:prstGeom prst="wedgeRoundRectCallout">
            <a:avLst>
              <a:gd name="adj1" fmla="val 79653"/>
              <a:gd name="adj2" fmla="val 79426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dirty="0">
                <a:solidFill>
                  <a:schemeClr val="tx1"/>
                </a:solidFill>
              </a:rPr>
              <a:t>more </a:t>
            </a:r>
            <a:r>
              <a:rPr lang="es-ES" dirty="0" err="1">
                <a:solidFill>
                  <a:schemeClr val="tx1"/>
                </a:solidFill>
              </a:rPr>
              <a:t>stable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against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mechanical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dirty="0">
                <a:solidFill>
                  <a:schemeClr val="tx1"/>
                </a:solidFill>
              </a:rPr>
              <a:t>and </a:t>
            </a:r>
            <a:r>
              <a:rPr lang="es-ES" dirty="0" err="1">
                <a:solidFill>
                  <a:schemeClr val="tx1"/>
                </a:solidFill>
              </a:rPr>
              <a:t>thermal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stresses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2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smtClean="0"/>
              <a:t>SOFCs Advantege</a:t>
            </a:r>
            <a:r>
              <a:rPr lang="es-ES" smtClean="0"/>
              <a:t> </a:t>
            </a:r>
            <a:endParaRPr lang="es-ES" dirty="0" smtClean="0"/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>
          <a:xfrm>
            <a:off x="457200" y="1935163"/>
            <a:ext cx="8229600" cy="4389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High-energy conversion efficiency </a:t>
            </a:r>
          </a:p>
          <a:p>
            <a:r>
              <a:rPr lang="en-US" dirty="0" smtClean="0"/>
              <a:t>Less pollution</a:t>
            </a:r>
          </a:p>
          <a:p>
            <a:r>
              <a:rPr lang="en-US" dirty="0" smtClean="0"/>
              <a:t>Low noise or acoustical pollution</a:t>
            </a:r>
          </a:p>
          <a:p>
            <a:r>
              <a:rPr lang="en-US" dirty="0" smtClean="0"/>
              <a:t>Effective reduction of greenhouse gas (CO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Process simplicity</a:t>
            </a:r>
          </a:p>
          <a:p>
            <a:r>
              <a:rPr lang="en-US" dirty="0" smtClean="0"/>
              <a:t>Generating excessive heat </a:t>
            </a:r>
          </a:p>
        </p:txBody>
      </p:sp>
    </p:spTree>
    <p:extLst>
      <p:ext uri="{BB962C8B-B14F-4D97-AF65-F5344CB8AC3E}">
        <p14:creationId xmlns:p14="http://schemas.microsoft.com/office/powerpoint/2010/main" val="34117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12912" y="1981200"/>
            <a:ext cx="7099300" cy="4648200"/>
            <a:chOff x="624" y="1248"/>
            <a:chExt cx="4472" cy="2928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248"/>
              <a:ext cx="4386" cy="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008" y="3984"/>
              <a:ext cx="40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GB" sz="1400"/>
                <a:t>S. C. Singhal and K. Kendall, High Temperature Solid Oxide Fuel Cells, Elsevier Ltd, 2003</a:t>
              </a:r>
              <a:r>
                <a:rPr lang="es-ES" sz="1400"/>
                <a:t> </a:t>
              </a:r>
            </a:p>
          </p:txBody>
        </p:sp>
      </p:grpSp>
      <p:sp>
        <p:nvSpPr>
          <p:cNvPr id="6" name="Rectangle 2"/>
          <p:cNvSpPr txBox="1">
            <a:spLocks/>
          </p:cNvSpPr>
          <p:nvPr/>
        </p:nvSpPr>
        <p:spPr>
          <a:xfrm>
            <a:off x="179512" y="7048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smtClean="0"/>
              <a:t>Potential areas of application</a:t>
            </a:r>
            <a:r>
              <a:rPr lang="es-ES" smtClean="0"/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07037" y="2209800"/>
            <a:ext cx="457200" cy="3657600"/>
          </a:xfrm>
          <a:prstGeom prst="rect">
            <a:avLst/>
          </a:prstGeom>
          <a:solidFill>
            <a:srgbClr val="FF0000">
              <a:alpha val="4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5" descr="appl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37" y="1981200"/>
            <a:ext cx="380047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0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Disadvantage 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457200" y="1935163"/>
            <a:ext cx="8229600" cy="1189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mtClean="0"/>
              <a:t>The costs of fuel cells are still considerably higher than conventional power plants per kW.</a:t>
            </a:r>
          </a:p>
          <a:p>
            <a:endParaRPr lang="es-ES" smtClean="0"/>
          </a:p>
        </p:txBody>
      </p:sp>
      <p:sp>
        <p:nvSpPr>
          <p:cNvPr id="5" name="Rectangle 5"/>
          <p:cNvSpPr>
            <a:spLocks/>
          </p:cNvSpPr>
          <p:nvPr/>
        </p:nvSpPr>
        <p:spPr bwMode="auto">
          <a:xfrm>
            <a:off x="914400" y="2971800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n-US" sz="2300">
                <a:solidFill>
                  <a:schemeClr val="tx1"/>
                </a:solidFill>
                <a:latin typeface="Constantia" pitchFamily="18" charset="0"/>
              </a:rPr>
              <a:t>High working temperature</a:t>
            </a:r>
            <a:endParaRPr lang="es-ES" sz="230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524000" y="3429000"/>
            <a:ext cx="723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Courier New" pitchFamily="49" charset="0"/>
              <a:buChar char="o"/>
            </a:pPr>
            <a:r>
              <a:rPr lang="es-ES" sz="2300">
                <a:solidFill>
                  <a:schemeClr val="tx1"/>
                </a:solidFill>
                <a:latin typeface="Constantia" pitchFamily="18" charset="0"/>
              </a:rPr>
              <a:t>Long start-up time</a:t>
            </a:r>
          </a:p>
          <a:p>
            <a: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Courier New" pitchFamily="49" charset="0"/>
              <a:buChar char="o"/>
            </a:pPr>
            <a:r>
              <a:rPr lang="es-ES" sz="2300">
                <a:solidFill>
                  <a:schemeClr val="tx1"/>
                </a:solidFill>
                <a:latin typeface="Constantia" pitchFamily="18" charset="0"/>
              </a:rPr>
              <a:t>Material costs </a:t>
            </a:r>
          </a:p>
          <a:p>
            <a: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Courier New" pitchFamily="49" charset="0"/>
              <a:buChar char="o"/>
            </a:pPr>
            <a:r>
              <a:rPr lang="en-US" sz="2300">
                <a:solidFill>
                  <a:schemeClr val="tx1"/>
                </a:solidFill>
                <a:latin typeface="Constantia" pitchFamily="18" charset="0"/>
              </a:rPr>
              <a:t>high cost of the balance-of-plant (BOP) parts</a:t>
            </a:r>
            <a:endParaRPr lang="es-ES" sz="230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4964113"/>
            <a:ext cx="8610600" cy="1092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5000"/>
              </a:lnSpc>
              <a:buFont typeface="Symbol" pitchFamily="18" charset="2"/>
              <a:buNone/>
            </a:pPr>
            <a:r>
              <a:rPr lang="fr-FR" sz="2600">
                <a:solidFill>
                  <a:schemeClr val="tx1"/>
                </a:solidFill>
                <a:latin typeface="Constantia" pitchFamily="18" charset="0"/>
                <a:sym typeface="Wingdings 3" pitchFamily="18" charset="2"/>
              </a:rPr>
              <a:t>Research objective: </a:t>
            </a:r>
          </a:p>
          <a:p>
            <a:pPr eaLnBrk="0" hangingPunct="0">
              <a:lnSpc>
                <a:spcPct val="125000"/>
              </a:lnSpc>
              <a:buFont typeface="Symbol" pitchFamily="18" charset="2"/>
              <a:buNone/>
            </a:pPr>
            <a:r>
              <a:rPr lang="fr-FR" sz="2600">
                <a:solidFill>
                  <a:schemeClr val="tx1"/>
                </a:solidFill>
                <a:latin typeface="Constantia" pitchFamily="18" charset="0"/>
                <a:sym typeface="Wingdings 3" pitchFamily="18" charset="2"/>
              </a:rPr>
              <a:t>Decreasing the </a:t>
            </a:r>
            <a:r>
              <a:rPr lang="fr-FR" sz="2600">
                <a:solidFill>
                  <a:schemeClr val="tx1"/>
                </a:solidFill>
                <a:latin typeface="Constantia" pitchFamily="18" charset="0"/>
                <a:sym typeface="Symbol" pitchFamily="18" charset="2"/>
              </a:rPr>
              <a:t>operation temperature</a:t>
            </a:r>
          </a:p>
        </p:txBody>
      </p:sp>
      <p:sp>
        <p:nvSpPr>
          <p:cNvPr id="8" name="Action Button: Return 27">
            <a:hlinkClick r:id="rId2" action="ppaction://hlinksldjump" highlightClick="1"/>
          </p:cNvPr>
          <p:cNvSpPr/>
          <p:nvPr/>
        </p:nvSpPr>
        <p:spPr>
          <a:xfrm>
            <a:off x="8534400" y="6400800"/>
            <a:ext cx="228600" cy="228600"/>
          </a:xfrm>
          <a:prstGeom prst="actionButtonRetur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Electrolyte</a:t>
            </a:r>
            <a:endParaRPr lang="es-ES" smtClean="0"/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381000" y="2819400"/>
            <a:ext cx="838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2600" b="1" dirty="0" err="1">
                <a:solidFill>
                  <a:schemeClr val="tx1"/>
                </a:solidFill>
                <a:latin typeface="Constantia" pitchFamily="18" charset="0"/>
              </a:rPr>
              <a:t>Requirements</a:t>
            </a:r>
            <a:endParaRPr lang="es-ES" sz="26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High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ionic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conductivity</a:t>
            </a:r>
            <a:endParaRPr lang="es-ES" sz="2200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Neglegible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electronic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conductivity</a:t>
            </a:r>
            <a:endParaRPr lang="es-ES" sz="2200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Gas-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tightness</a:t>
            </a:r>
            <a:endParaRPr lang="es-ES" sz="2200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Chemical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stability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in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reducing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&amp;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oxidizing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atmosphere</a:t>
            </a:r>
            <a:endParaRPr lang="es-ES" sz="2200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Mechanical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stability</a:t>
            </a:r>
            <a:endParaRPr lang="es-ES" sz="2200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Economic</a:t>
            </a:r>
            <a:r>
              <a:rPr lang="es-ES" sz="22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2200" dirty="0" err="1">
                <a:solidFill>
                  <a:schemeClr val="tx1"/>
                </a:solidFill>
                <a:latin typeface="Constantia" pitchFamily="18" charset="0"/>
              </a:rPr>
              <a:t>aspects</a:t>
            </a:r>
            <a:endParaRPr lang="es-ES" sz="2200" dirty="0">
              <a:solidFill>
                <a:schemeClr val="tx1"/>
              </a:solidFill>
              <a:latin typeface="Constantia" pitchFamily="18" charset="0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029200" y="990600"/>
            <a:ext cx="3494088" cy="3041650"/>
            <a:chOff x="3168" y="624"/>
            <a:chExt cx="2201" cy="1916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264" y="624"/>
              <a:ext cx="2105" cy="1916"/>
              <a:chOff x="55" y="2193"/>
              <a:chExt cx="2105" cy="1916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2193"/>
                <a:ext cx="2064" cy="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5" y="3936"/>
                <a:ext cx="210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2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2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2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2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2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s-ES" sz="1200"/>
                  <a:t>International Journal of Hydrogen Energy, 35, 2010</a:t>
                </a:r>
              </a:p>
            </p:txBody>
          </p:sp>
        </p:grpSp>
        <p:sp>
          <p:nvSpPr>
            <p:cNvPr id="7" name="AutoShape 10"/>
            <p:cNvSpPr>
              <a:spLocks/>
            </p:cNvSpPr>
            <p:nvPr/>
          </p:nvSpPr>
          <p:spPr bwMode="auto">
            <a:xfrm>
              <a:off x="3168" y="1008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539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8778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Anode</a:t>
            </a: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228600" y="5410200"/>
            <a:ext cx="868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es-ES" sz="190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35496" y="1905000"/>
            <a:ext cx="868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2600" b="1" dirty="0" err="1">
                <a:solidFill>
                  <a:schemeClr val="tx1"/>
                </a:solidFill>
                <a:latin typeface="Constantia" pitchFamily="18" charset="0"/>
              </a:rPr>
              <a:t>Requirements</a:t>
            </a:r>
            <a:endParaRPr lang="es-ES" sz="2600" b="1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Good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chemical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and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thermal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stability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during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fuel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cell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fabrication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and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operation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High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electronic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conductivity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under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fuel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cell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operating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conditions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Excellent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catalytic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activity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toward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the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oxidation</a:t>
            </a:r>
            <a:endParaRPr lang="es-ES" sz="1900" dirty="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of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fuels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Manageable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mismatch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in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coefficient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of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thermal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expansion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(CTE)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with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adjacent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cell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components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sufficient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mechanical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strength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and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flexibility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Tolerance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to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carbon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deposition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,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sulfur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poisoning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, and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reoxidation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Low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es-ES" sz="1900" dirty="0" err="1">
                <a:solidFill>
                  <a:schemeClr val="tx1"/>
                </a:solidFill>
                <a:latin typeface="Constantia" pitchFamily="18" charset="0"/>
              </a:rPr>
              <a:t>cost</a:t>
            </a:r>
            <a:r>
              <a:rPr lang="es-ES" sz="1900" dirty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es-ES" sz="1900" dirty="0">
              <a:solidFill>
                <a:schemeClr val="tx1"/>
              </a:solidFill>
              <a:latin typeface="Constantia" pitchFamily="18" charset="0"/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364088" y="838200"/>
            <a:ext cx="3598862" cy="3627438"/>
            <a:chOff x="3493" y="528"/>
            <a:chExt cx="2267" cy="2285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" y="528"/>
              <a:ext cx="2219" cy="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706"/>
              <a:ext cx="22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195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r>
              <a:rPr lang="es-ES" smtClean="0"/>
              <a:t>Cathode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1910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/>
          </p:cNvSpPr>
          <p:nvPr/>
        </p:nvSpPr>
        <p:spPr bwMode="auto">
          <a:xfrm>
            <a:off x="304800" y="3733800"/>
            <a:ext cx="7010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s-ES" sz="2600" b="1">
                <a:solidFill>
                  <a:schemeClr val="tx1"/>
                </a:solidFill>
                <a:latin typeface="Constantia" pitchFamily="18" charset="0"/>
              </a:rPr>
              <a:t>Requirements</a:t>
            </a:r>
            <a:endParaRPr lang="es-ES" sz="2600">
              <a:solidFill>
                <a:schemeClr val="tx1"/>
              </a:solidFill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600">
                <a:solidFill>
                  <a:schemeClr val="tx1"/>
                </a:solidFill>
                <a:latin typeface="Constantia" pitchFamily="18" charset="0"/>
              </a:rPr>
              <a:t>high electrical conductivity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600">
                <a:solidFill>
                  <a:schemeClr val="tx1"/>
                </a:solidFill>
                <a:latin typeface="Constantia" pitchFamily="18" charset="0"/>
              </a:rPr>
              <a:t>high catalytic activity for oxygen reduction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sz="2600">
                <a:solidFill>
                  <a:schemeClr val="tx1"/>
                </a:solidFill>
                <a:latin typeface="Constantia" pitchFamily="18" charset="0"/>
              </a:rPr>
              <a:t>compatibility with other cell components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343400" y="990600"/>
            <a:ext cx="4548188" cy="3322638"/>
            <a:chOff x="2736" y="624"/>
            <a:chExt cx="2865" cy="2093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624"/>
              <a:ext cx="2832" cy="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592"/>
              <a:ext cx="262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2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/>
          </a:bodyPr>
          <a:lstStyle/>
          <a:p>
            <a:r>
              <a:rPr lang="es-CL" dirty="0" smtClean="0"/>
              <a:t>Solid oxide electrolizar </a:t>
            </a:r>
            <a:r>
              <a:rPr lang="es-CL" dirty="0" err="1" smtClean="0"/>
              <a:t>cells</a:t>
            </a:r>
            <a:r>
              <a:rPr lang="es-CL" dirty="0" smtClean="0"/>
              <a:t> (SOEC)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24" y="1412776"/>
            <a:ext cx="611998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8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52420" cy="972026"/>
          </a:xfrm>
        </p:spPr>
        <p:txBody>
          <a:bodyPr>
            <a:normAutofit/>
          </a:bodyPr>
          <a:lstStyle/>
          <a:p>
            <a:r>
              <a:rPr lang="es-CL" dirty="0" err="1" smtClean="0"/>
              <a:t>What</a:t>
            </a:r>
            <a:r>
              <a:rPr lang="es-CL" dirty="0" smtClean="0"/>
              <a:t> are </a:t>
            </a:r>
            <a:r>
              <a:rPr lang="es-CL" dirty="0" err="1" smtClean="0"/>
              <a:t>ceramics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79512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Periodic table with </a:t>
            </a:r>
            <a:r>
              <a:rPr lang="en-US" b="1" i="1" dirty="0"/>
              <a:t>ceramics </a:t>
            </a:r>
            <a:r>
              <a:rPr lang="en-US" b="1" i="1" dirty="0" smtClean="0"/>
              <a:t>compounds </a:t>
            </a:r>
            <a:r>
              <a:rPr lang="en-US" b="1" dirty="0" smtClean="0"/>
              <a:t>indicated </a:t>
            </a:r>
            <a:r>
              <a:rPr lang="en-US" b="1" dirty="0"/>
              <a:t>by a combination of one or </a:t>
            </a:r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99CCFF"/>
                </a:solidFill>
              </a:rPr>
              <a:t>metallic elements</a:t>
            </a:r>
            <a:r>
              <a:rPr lang="en-US" b="1" dirty="0" smtClean="0"/>
              <a:t> </a:t>
            </a:r>
            <a:r>
              <a:rPr lang="en-US" b="1" dirty="0"/>
              <a:t>with one </a:t>
            </a:r>
            <a:r>
              <a:rPr lang="en-US" b="1" dirty="0" smtClean="0"/>
              <a:t>or more </a:t>
            </a:r>
            <a:r>
              <a:rPr lang="en-US" b="1" dirty="0">
                <a:solidFill>
                  <a:srgbClr val="0066FF"/>
                </a:solidFill>
              </a:rPr>
              <a:t>nonmetallic elements</a:t>
            </a:r>
            <a:r>
              <a:rPr lang="en-US" b="1" dirty="0"/>
              <a:t> </a:t>
            </a:r>
            <a:r>
              <a:rPr lang="en-US" b="1" dirty="0" smtClean="0"/>
              <a:t>.</a:t>
            </a: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6790250" cy="386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6084004"/>
            <a:ext cx="6790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Most of them are compounds of metals with </a:t>
            </a:r>
          </a:p>
          <a:p>
            <a:pPr algn="ctr"/>
            <a:r>
              <a:rPr lang="en-US" b="1" dirty="0" smtClean="0"/>
              <a:t>Oxygen (oxides),Nitrogen (nitrides) and Carbon (</a:t>
            </a:r>
            <a:r>
              <a:rPr lang="es-CL" b="1" dirty="0" err="1" smtClean="0"/>
              <a:t>carbides</a:t>
            </a:r>
            <a:r>
              <a:rPr lang="es-CL" b="1" dirty="0" smtClean="0"/>
              <a:t>).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579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72026"/>
          </a:xfrm>
        </p:spPr>
        <p:txBody>
          <a:bodyPr/>
          <a:lstStyle/>
          <a:p>
            <a:r>
              <a:rPr lang="es-CL" dirty="0" err="1" smtClean="0"/>
              <a:t>Generic</a:t>
            </a:r>
            <a:r>
              <a:rPr lang="es-CL" dirty="0" smtClean="0"/>
              <a:t> </a:t>
            </a:r>
            <a:r>
              <a:rPr lang="es-CL" dirty="0" err="1" smtClean="0"/>
              <a:t>ceramics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628800"/>
            <a:ext cx="475252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Glasses</a:t>
            </a:r>
            <a:endParaRPr lang="es-CL" sz="2400" b="1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Vitreous</a:t>
            </a:r>
            <a:endParaRPr lang="es-CL" sz="2400" b="1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Cement</a:t>
            </a:r>
            <a:r>
              <a:rPr lang="es-CL" sz="2400" b="1" dirty="0" smtClean="0"/>
              <a:t> &amp; Concrete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smtClean="0"/>
              <a:t>Natural </a:t>
            </a:r>
            <a:r>
              <a:rPr lang="es-CL" sz="2400" b="1" dirty="0" err="1" smtClean="0"/>
              <a:t>Ceramics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18918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1300" y="-1199356"/>
            <a:ext cx="2914650" cy="756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mtClean="0"/>
              <a:t>Generic ceramics</a:t>
            </a:r>
            <a:endParaRPr lang="es-CL" dirty="0"/>
          </a:p>
        </p:txBody>
      </p:sp>
      <p:pic>
        <p:nvPicPr>
          <p:cNvPr id="4098" name="Picture 2" descr="http://www.klgusa.com/wp-content/uploads/2013/08/Viva-Glassw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31191"/>
            <a:ext cx="2873699" cy="2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homeasycookware.com/uploads/proimg/2013-08-17_023912_56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1"/>
          <a:stretch/>
        </p:blipFill>
        <p:spPr bwMode="auto">
          <a:xfrm>
            <a:off x="4956813" y="4039394"/>
            <a:ext cx="3589472" cy="25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mtClean="0"/>
              <a:t>Generic ceramics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4085" y="-1945811"/>
            <a:ext cx="2304257" cy="844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8" y="3573016"/>
            <a:ext cx="3671270" cy="307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media-cache-ak0.pinimg.com/236x/5b/76/47/5b7647d7ff8a2148a5c7610239a668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48637"/>
            <a:ext cx="22479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civilblog.org/wp-content/uploads/2014/04/Different-types-of-Bric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90204"/>
            <a:ext cx="2981466" cy="20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mtClean="0"/>
              <a:t>Generic ceramics</a:t>
            </a:r>
            <a:endParaRPr lang="es-CL" dirty="0"/>
          </a:p>
        </p:txBody>
      </p:sp>
      <p:sp>
        <p:nvSpPr>
          <p:cNvPr id="2" name="1 CuadroTexto"/>
          <p:cNvSpPr txBox="1"/>
          <p:nvPr/>
        </p:nvSpPr>
        <p:spPr>
          <a:xfrm>
            <a:off x="683568" y="1412776"/>
            <a:ext cx="7837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err="1" smtClean="0"/>
              <a:t>Cement</a:t>
            </a:r>
            <a:r>
              <a:rPr lang="es-CL" sz="2800" b="1" dirty="0" smtClean="0"/>
              <a:t>: </a:t>
            </a:r>
            <a:r>
              <a:rPr lang="es-CL" sz="2800" b="1" dirty="0" err="1" smtClean="0"/>
              <a:t>combination</a:t>
            </a:r>
            <a:r>
              <a:rPr lang="es-CL" sz="2800" b="1" dirty="0" smtClean="0"/>
              <a:t> of lime (</a:t>
            </a:r>
            <a:r>
              <a:rPr lang="es-CL" sz="2800" b="1" dirty="0" err="1" smtClean="0"/>
              <a:t>CaO</a:t>
            </a:r>
            <a:r>
              <a:rPr lang="es-CL" sz="2800" b="1" dirty="0" smtClean="0"/>
              <a:t>), </a:t>
            </a:r>
            <a:r>
              <a:rPr lang="es-CL" sz="2800" b="1" dirty="0" err="1" smtClean="0"/>
              <a:t>Silica</a:t>
            </a:r>
            <a:r>
              <a:rPr lang="es-CL" sz="2800" b="1" dirty="0" smtClean="0"/>
              <a:t> (SiO</a:t>
            </a:r>
            <a:r>
              <a:rPr lang="es-CL" sz="2800" b="1" baseline="-25000" dirty="0" smtClean="0"/>
              <a:t>2</a:t>
            </a:r>
            <a:r>
              <a:rPr lang="es-CL" sz="2800" b="1" dirty="0" smtClean="0"/>
              <a:t>) and </a:t>
            </a:r>
            <a:r>
              <a:rPr lang="es-CL" sz="2800" b="1" dirty="0" err="1" smtClean="0"/>
              <a:t>Alumina</a:t>
            </a:r>
            <a:r>
              <a:rPr lang="es-CL" sz="2800" b="1" dirty="0" smtClean="0"/>
              <a:t> (Al</a:t>
            </a:r>
            <a:r>
              <a:rPr lang="es-CL" sz="2800" b="1" baseline="-25000" dirty="0"/>
              <a:t>2</a:t>
            </a:r>
            <a:r>
              <a:rPr lang="es-CL" sz="2800" b="1" dirty="0" smtClean="0"/>
              <a:t>O</a:t>
            </a:r>
            <a:r>
              <a:rPr lang="es-CL" sz="2800" b="1" baseline="-25000" dirty="0"/>
              <a:t>3</a:t>
            </a:r>
            <a:r>
              <a:rPr lang="es-CL" sz="2800" b="1" dirty="0" smtClean="0"/>
              <a:t>) </a:t>
            </a:r>
            <a:endParaRPr lang="es-CL" sz="2800" b="1" dirty="0"/>
          </a:p>
        </p:txBody>
      </p:sp>
      <p:pic>
        <p:nvPicPr>
          <p:cNvPr id="6146" name="Picture 2" descr="http://www.zeobond.com/images/banner_ab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7837732" cy="25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83568" y="4994012"/>
            <a:ext cx="7837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err="1" smtClean="0"/>
              <a:t>Concerete</a:t>
            </a:r>
            <a:r>
              <a:rPr lang="es-CL" sz="2800" b="1" dirty="0" smtClean="0"/>
              <a:t>: </a:t>
            </a:r>
            <a:r>
              <a:rPr lang="es-CL" sz="2800" b="1" dirty="0" err="1" smtClean="0"/>
              <a:t>Sand</a:t>
            </a:r>
            <a:r>
              <a:rPr lang="es-CL" sz="2800" b="1" dirty="0" smtClean="0"/>
              <a:t> and </a:t>
            </a:r>
            <a:r>
              <a:rPr lang="es-CL" sz="2800" b="1" dirty="0" err="1" smtClean="0"/>
              <a:t>stones</a:t>
            </a:r>
            <a:r>
              <a:rPr lang="es-CL" sz="2800" b="1" dirty="0" smtClean="0"/>
              <a:t> </a:t>
            </a:r>
            <a:r>
              <a:rPr lang="es-CL" sz="2800" b="1" dirty="0" err="1" smtClean="0"/>
              <a:t>held</a:t>
            </a:r>
            <a:r>
              <a:rPr lang="es-CL" sz="2800" b="1" dirty="0" smtClean="0"/>
              <a:t> </a:t>
            </a:r>
            <a:r>
              <a:rPr lang="es-CL" sz="2800" b="1" dirty="0" err="1" smtClean="0"/>
              <a:t>together</a:t>
            </a:r>
            <a:r>
              <a:rPr lang="es-CL" sz="2800" b="1" dirty="0" smtClean="0"/>
              <a:t> </a:t>
            </a:r>
            <a:r>
              <a:rPr lang="es-CL" sz="2800" b="1" dirty="0" err="1" smtClean="0"/>
              <a:t>by</a:t>
            </a:r>
            <a:r>
              <a:rPr lang="es-CL" sz="2800" b="1" dirty="0" smtClean="0"/>
              <a:t> </a:t>
            </a:r>
            <a:r>
              <a:rPr lang="es-CL" sz="2800" b="1" dirty="0" err="1" smtClean="0"/>
              <a:t>cement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29642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mtClean="0"/>
              <a:t>Generic ceramics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566" y="-1938317"/>
            <a:ext cx="2448273" cy="85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upload.wikimedia.org/wikipedia/commons/thumb/3/36/TheWestWindByGould.jpg/170px-TheWestWindByGou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8"/>
            <a:ext cx="1485980" cy="326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upload.wikimedia.org/wikipedia/commons/thumb/e/e6/PetraSandStoneRock-cut_tombs.jpg/1280px-PetraSandStoneRock-cut_tomb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91328"/>
            <a:ext cx="2877268" cy="21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geology.com/articles/granite/pink-granite-counterto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38909"/>
            <a:ext cx="3619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ucrtoday.ucr.edu/wp-content/uploads/2014/05/Melting-ice-polar-be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74821"/>
            <a:ext cx="2383960" cy="24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9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52718"/>
            <a:ext cx="5791200" cy="972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Modern </a:t>
            </a:r>
            <a:r>
              <a:rPr lang="es-CL" dirty="0" err="1" smtClean="0"/>
              <a:t>ceramics</a:t>
            </a:r>
            <a:endParaRPr lang="es-C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90" y="2782962"/>
            <a:ext cx="2585442" cy="376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971600" y="1628800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smtClean="0"/>
              <a:t>High </a:t>
            </a:r>
            <a:r>
              <a:rPr lang="es-CL" sz="2400" b="1" dirty="0" err="1" smtClean="0"/>
              <a:t>Temperature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Applications</a:t>
            </a:r>
            <a:endParaRPr lang="es-CL" sz="2400" b="1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Wear</a:t>
            </a:r>
            <a:r>
              <a:rPr lang="es-CL" sz="2400" b="1" dirty="0" smtClean="0"/>
              <a:t> &amp; </a:t>
            </a:r>
            <a:r>
              <a:rPr lang="es-CL" sz="2400" b="1" dirty="0" err="1" smtClean="0"/>
              <a:t>Corrosion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Resistance</a:t>
            </a:r>
            <a:endParaRPr lang="es-CL" sz="2400" b="1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Cutting</a:t>
            </a:r>
            <a:r>
              <a:rPr lang="es-CL" sz="2400" b="1" dirty="0" smtClean="0"/>
              <a:t> &amp; </a:t>
            </a:r>
            <a:r>
              <a:rPr lang="es-CL" sz="2400" b="1" dirty="0" err="1" smtClean="0"/>
              <a:t>Grinding</a:t>
            </a:r>
            <a:endParaRPr lang="es-CL" sz="2400" b="1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CL" sz="2400" b="1" dirty="0" err="1" smtClean="0"/>
              <a:t>Electrical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Applications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42523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ncial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1211</TotalTime>
  <Words>1051</Words>
  <Application>Microsoft Office PowerPoint</Application>
  <PresentationFormat>Presentación en pantalla (4:3)</PresentationFormat>
  <Paragraphs>153</Paragraphs>
  <Slides>27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Esencial</vt:lpstr>
      <vt:lpstr>Engineering Materials ІІ</vt:lpstr>
      <vt:lpstr>What are ceramics?</vt:lpstr>
      <vt:lpstr>What are ceramics?</vt:lpstr>
      <vt:lpstr>Generic ceramics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Piezoelectric Effect </vt:lpstr>
      <vt:lpstr>Solid Oxide Fuel Cell (SOFC)</vt:lpstr>
      <vt:lpstr>SOFC Applications and Power Systems</vt:lpstr>
      <vt:lpstr>SOFC Applications and Power Systems</vt:lpstr>
      <vt:lpstr>Portable SOFC Power Systems</vt:lpstr>
      <vt:lpstr>SOFC-Based Transportation Auxiliary Power Units (APU)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Anode</vt:lpstr>
      <vt:lpstr>Cathode</vt:lpstr>
      <vt:lpstr>Solid oxide electrolizar cells (SOEC)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Mecanica</dc:creator>
  <cp:lastModifiedBy>Mecanica</cp:lastModifiedBy>
  <cp:revision>117</cp:revision>
  <dcterms:created xsi:type="dcterms:W3CDTF">2014-08-08T14:23:13Z</dcterms:created>
  <dcterms:modified xsi:type="dcterms:W3CDTF">2016-04-29T12:55:55Z</dcterms:modified>
</cp:coreProperties>
</file>