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8.jpg" ContentType="image/tif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62" r:id="rId4"/>
    <p:sldId id="270" r:id="rId5"/>
    <p:sldId id="257" r:id="rId6"/>
    <p:sldId id="274" r:id="rId7"/>
    <p:sldId id="261" r:id="rId8"/>
    <p:sldId id="277" r:id="rId9"/>
    <p:sldId id="258" r:id="rId10"/>
    <p:sldId id="265" r:id="rId11"/>
    <p:sldId id="266" r:id="rId12"/>
    <p:sldId id="267" r:id="rId13"/>
    <p:sldId id="278" r:id="rId14"/>
    <p:sldId id="260" r:id="rId15"/>
    <p:sldId id="269" r:id="rId16"/>
    <p:sldId id="275" r:id="rId17"/>
    <p:sldId id="273" r:id="rId18"/>
  </p:sldIdLst>
  <p:sldSz cx="17340263" cy="97536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84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849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50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51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29335E3-453F-4265-891F-5A92370B1E83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239E6CF-CA22-45A2-A4A4-9D02E97400B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  <a:ea typeface="ヒラギノ角ゴ ProN W3"/>
              </a:r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99113-4E81-495E-8931-3589DA690C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9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29335E3-453F-4265-891F-5A92370B1E83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899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239E6CF-CA22-45A2-A4A4-9D02E97400B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  <a:ea typeface="ヒラギノ角ゴ ProN W3"/>
              </a:r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655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149691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168560" y="5554440"/>
            <a:ext cx="149691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839080" y="187956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839080" y="555444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168560" y="555444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149691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168560" y="1879560"/>
            <a:ext cx="149691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Imagen 40"/>
          <p:cNvPicPr/>
          <p:nvPr/>
        </p:nvPicPr>
        <p:blipFill>
          <a:blip r:embed="rId2"/>
          <a:stretch/>
        </p:blipFill>
        <p:spPr>
          <a:xfrm>
            <a:off x="4244040" y="1879200"/>
            <a:ext cx="8817840" cy="7035480"/>
          </a:xfrm>
          <a:prstGeom prst="rect">
            <a:avLst/>
          </a:prstGeom>
          <a:ln>
            <a:noFill/>
          </a:ln>
        </p:spPr>
      </p:pic>
      <p:pic>
        <p:nvPicPr>
          <p:cNvPr id="42" name="Imagen 41"/>
          <p:cNvPicPr/>
          <p:nvPr/>
        </p:nvPicPr>
        <p:blipFill>
          <a:blip r:embed="rId2"/>
          <a:stretch/>
        </p:blipFill>
        <p:spPr>
          <a:xfrm>
            <a:off x="4244040" y="1879200"/>
            <a:ext cx="8817840" cy="703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endParaRPr lang="en-US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168560" y="1879560"/>
            <a:ext cx="14969160" cy="703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149691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73047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839080" y="1879560"/>
            <a:ext cx="73047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168560" y="25560"/>
            <a:ext cx="9753480" cy="7358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168560" y="555444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8839080" y="1879560"/>
            <a:ext cx="73047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168560" y="1879560"/>
            <a:ext cx="14969160" cy="703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73047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8839080" y="187956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8839080" y="555444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8839080" y="187956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168560" y="5554440"/>
            <a:ext cx="149691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149691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168560" y="5554440"/>
            <a:ext cx="149691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8839080" y="187956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839080" y="555444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168560" y="555444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149691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1168560" y="1879560"/>
            <a:ext cx="149691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Imagen 82"/>
          <p:cNvPicPr/>
          <p:nvPr/>
        </p:nvPicPr>
        <p:blipFill>
          <a:blip r:embed="rId2"/>
          <a:stretch/>
        </p:blipFill>
        <p:spPr>
          <a:xfrm>
            <a:off x="4244040" y="1879200"/>
            <a:ext cx="8817840" cy="7035480"/>
          </a:xfrm>
          <a:prstGeom prst="rect">
            <a:avLst/>
          </a:prstGeom>
          <a:ln>
            <a:noFill/>
          </a:ln>
        </p:spPr>
      </p:pic>
      <p:pic>
        <p:nvPicPr>
          <p:cNvPr id="84" name="Imagen 83"/>
          <p:cNvPicPr/>
          <p:nvPr/>
        </p:nvPicPr>
        <p:blipFill>
          <a:blip r:embed="rId2"/>
          <a:stretch/>
        </p:blipFill>
        <p:spPr>
          <a:xfrm>
            <a:off x="4244040" y="1879200"/>
            <a:ext cx="8817840" cy="703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149691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73047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8839080" y="1879560"/>
            <a:ext cx="73047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168560" y="25560"/>
            <a:ext cx="9753480" cy="7358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168560" y="555444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8839080" y="1879560"/>
            <a:ext cx="73047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7304760" cy="70354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839080" y="187956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839080" y="555444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168560" y="187956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839080" y="1879560"/>
            <a:ext cx="73047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168560" y="5554440"/>
            <a:ext cx="14969160" cy="335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4680" y="-1080"/>
            <a:ext cx="17335080" cy="1598040"/>
          </a:xfrm>
          <a:prstGeom prst="rect">
            <a:avLst/>
          </a:prstGeom>
          <a:solidFill>
            <a:schemeClr val="tx2">
              <a:lumMod val="5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/>
          <a:lstStyle/>
          <a:p>
            <a:pPr>
              <a:lnSpc>
                <a:spcPct val="100000"/>
              </a:lnSpc>
            </a:pPr>
            <a:r>
              <a:rPr lang="en-US" sz="5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aven Pro"/>
                <a:ea typeface="ヒラギノ角ゴ ProN W3"/>
              </a:rPr>
              <a:t> 	</a:t>
            </a:r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4680" y="1597680"/>
            <a:ext cx="17339760" cy="8155800"/>
          </a:xfrm>
          <a:prstGeom prst="rect">
            <a:avLst/>
          </a:prstGeom>
          <a:solidFill>
            <a:schemeClr val="bg1"/>
          </a:solidFill>
          <a:ln w="255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4"/>
          <p:cNvPicPr/>
          <p:nvPr/>
        </p:nvPicPr>
        <p:blipFill>
          <a:blip r:embed="rId15"/>
          <a:stretch/>
        </p:blipFill>
        <p:spPr>
          <a:xfrm>
            <a:off x="14549040" y="52200"/>
            <a:ext cx="2257560" cy="1328760"/>
          </a:xfrm>
          <a:prstGeom prst="rect">
            <a:avLst/>
          </a:prstGeom>
          <a:ln>
            <a:noFill/>
          </a:ln>
        </p:spPr>
      </p:pic>
      <p:sp>
        <p:nvSpPr>
          <p:cNvPr id="3" name="CustomShape 3"/>
          <p:cNvSpPr/>
          <p:nvPr/>
        </p:nvSpPr>
        <p:spPr>
          <a:xfrm>
            <a:off x="2880" y="0"/>
            <a:ext cx="17339760" cy="11029680"/>
          </a:xfrm>
          <a:prstGeom prst="rect">
            <a:avLst/>
          </a:prstGeom>
          <a:solidFill>
            <a:schemeClr val="tx2">
              <a:lumMod val="5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1181160" y="5111280"/>
            <a:ext cx="14740560" cy="209052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 algn="ctr"/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16447320" y="9197280"/>
            <a:ext cx="456840" cy="3679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fld id="{C098FC69-A3E6-42F3-953B-89DA0CAFEB05}" type="slidenum"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</a:rPr>
              <a:t>‹Nº›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6" name="Picture 4"/>
          <p:cNvPicPr/>
          <p:nvPr/>
        </p:nvPicPr>
        <p:blipFill>
          <a:blip r:embed="rId15"/>
          <a:stretch/>
        </p:blipFill>
        <p:spPr>
          <a:xfrm>
            <a:off x="6044760" y="1810800"/>
            <a:ext cx="5256360" cy="309384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16"/>
          <a:stretch/>
        </p:blipFill>
        <p:spPr>
          <a:xfrm>
            <a:off x="503280" y="-11160"/>
            <a:ext cx="5273640" cy="1997280"/>
          </a:xfrm>
          <a:prstGeom prst="rect">
            <a:avLst/>
          </a:prstGeom>
          <a:ln>
            <a:noFill/>
          </a:ln>
        </p:spPr>
      </p:pic>
      <p:sp>
        <p:nvSpPr>
          <p:cNvPr id="8" name="PlaceHolder 6"/>
          <p:cNvSpPr>
            <a:spLocks noGrp="1"/>
          </p:cNvSpPr>
          <p:nvPr>
            <p:ph type="body"/>
          </p:nvPr>
        </p:nvSpPr>
        <p:spPr>
          <a:xfrm>
            <a:off x="866880" y="2282040"/>
            <a:ext cx="15605640" cy="5656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4680" y="-1080"/>
            <a:ext cx="17335080" cy="1598040"/>
          </a:xfrm>
          <a:prstGeom prst="rect">
            <a:avLst/>
          </a:prstGeom>
          <a:solidFill>
            <a:schemeClr val="tx2">
              <a:lumMod val="5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/>
          <a:lstStyle/>
          <a:p>
            <a:pPr>
              <a:lnSpc>
                <a:spcPct val="100000"/>
              </a:lnSpc>
            </a:pPr>
            <a:r>
              <a:rPr lang="en-US" sz="56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Maven Pro"/>
                <a:ea typeface="ヒラギノ角ゴ ProN W3"/>
              </a:rPr>
              <a:t> 	</a:t>
            </a:r>
            <a:endParaRPr lang="en-US" sz="4200" b="0" strike="noStrike" spc="-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4680" y="1597680"/>
            <a:ext cx="17339760" cy="8155800"/>
          </a:xfrm>
          <a:prstGeom prst="rect">
            <a:avLst/>
          </a:prstGeom>
          <a:solidFill>
            <a:schemeClr val="bg1"/>
          </a:solidFill>
          <a:ln w="255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Picture 4"/>
          <p:cNvPicPr/>
          <p:nvPr/>
        </p:nvPicPr>
        <p:blipFill>
          <a:blip r:embed="rId15"/>
          <a:stretch/>
        </p:blipFill>
        <p:spPr>
          <a:xfrm>
            <a:off x="14549040" y="52200"/>
            <a:ext cx="2257560" cy="1328760"/>
          </a:xfrm>
          <a:prstGeom prst="rect">
            <a:avLst/>
          </a:prstGeom>
          <a:ln>
            <a:noFill/>
          </a:ln>
        </p:spPr>
      </p:pic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168560" y="1879560"/>
            <a:ext cx="14969160" cy="703548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Click to edit the outline text format</a:t>
            </a:r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Second Outline Level</a:t>
            </a:r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Third Outline Level</a:t>
            </a:r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Fourth Outline Level</a:t>
            </a:r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Fifth Outline Level</a:t>
            </a:r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Sixth Outline Level</a:t>
            </a:r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1320" indent="-930960">
              <a:lnSpc>
                <a:spcPct val="100000"/>
              </a:lnSpc>
              <a:buClr>
                <a:srgbClr val="262626"/>
              </a:buClr>
              <a:buFont typeface="StarSymbol"/>
              <a:buAutoNum type="arabicPeriod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Seventh Outline LevelHaga clic para modificar el estilo de texto del patrón</a:t>
            </a:r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1320" lvl="1" indent="-930960">
              <a:lnSpc>
                <a:spcPct val="100000"/>
              </a:lnSpc>
              <a:buClr>
                <a:srgbClr val="262626"/>
              </a:buClr>
              <a:buFont typeface="StarSymbol"/>
              <a:buAutoNum type="arabicPeriod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Segundo nivel</a:t>
            </a:r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1320" lvl="2" indent="-930960">
              <a:lnSpc>
                <a:spcPct val="100000"/>
              </a:lnSpc>
              <a:buClr>
                <a:srgbClr val="262626"/>
              </a:buClr>
              <a:buFont typeface="StarSymbol"/>
              <a:buAutoNum type="arabicPeriod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Tercer nivel</a:t>
            </a:r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1320" lvl="3" indent="-930960">
              <a:lnSpc>
                <a:spcPct val="100000"/>
              </a:lnSpc>
              <a:buClr>
                <a:srgbClr val="262626"/>
              </a:buClr>
              <a:buFont typeface="StarSymbol"/>
              <a:buAutoNum type="arabicPeriod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Cuarto nivel</a:t>
            </a:r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31320" lvl="4" indent="-930960">
              <a:lnSpc>
                <a:spcPct val="100000"/>
              </a:lnSpc>
              <a:buClr>
                <a:srgbClr val="262626"/>
              </a:buClr>
              <a:buFont typeface="StarSymbol"/>
              <a:buAutoNum type="arabicPeriod"/>
            </a:pPr>
            <a:r>
              <a:rPr lang="en-US" sz="347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Quinto nivel</a:t>
            </a:r>
            <a:endParaRPr lang="en-US" sz="347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16447320" y="9197280"/>
            <a:ext cx="456840" cy="3679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fld id="{683041B0-C2A3-4F34-9CE6-C5BEE46793CC}" type="slidenum"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</a:rPr>
              <a:t>‹Nº›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1168560" y="25560"/>
            <a:ext cx="9753480" cy="158724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Haga clic para modificar el estilo de título del patrón</a:t>
            </a:r>
            <a:endParaRPr lang="en-US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dt"/>
          </p:nvPr>
        </p:nvSpPr>
        <p:spPr>
          <a:xfrm>
            <a:off x="1192320" y="9040680"/>
            <a:ext cx="3901680" cy="518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Gill Sans"/>
                <a:ea typeface="ヒラギノ角ゴ ProN W3"/>
              </a:rPr>
              <a:t>10/26/16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ftr"/>
          </p:nvPr>
        </p:nvSpPr>
        <p:spPr>
          <a:xfrm>
            <a:off x="5743440" y="9040680"/>
            <a:ext cx="5852880" cy="51876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14.png"/><Relationship Id="rId4" Type="http://schemas.openxmlformats.org/officeDocument/2006/relationships/image" Target="../media/image29.jpeg"/><Relationship Id="rId9" Type="http://schemas.openxmlformats.org/officeDocument/2006/relationships/image" Target="../media/image34.jp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TextShape 1"/>
          <p:cNvSpPr txBox="1"/>
          <p:nvPr/>
        </p:nvSpPr>
        <p:spPr>
          <a:xfrm>
            <a:off x="1181160" y="5111280"/>
            <a:ext cx="14740560" cy="209052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OpinionZoom</a:t>
            </a:r>
            <a:endParaRPr lang="en-US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53" name="TextShape 2"/>
          <p:cNvSpPr txBox="1"/>
          <p:nvPr/>
        </p:nvSpPr>
        <p:spPr>
          <a:xfrm>
            <a:off x="2604240" y="7396920"/>
            <a:ext cx="12137040" cy="1221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47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Una </a:t>
            </a:r>
            <a:r>
              <a:rPr lang="en-US" sz="347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a</a:t>
            </a:r>
            <a:r>
              <a:rPr lang="en-US" sz="347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plicación</a:t>
            </a:r>
            <a:r>
              <a:rPr lang="en-US" sz="347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 </a:t>
            </a:r>
            <a:r>
              <a:rPr lang="en-US" sz="347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práctica</a:t>
            </a:r>
            <a:r>
              <a:rPr lang="en-US" sz="347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 de Web Intelligence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Intereses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9B0-7FF2-4EBA-835D-E7785F98604E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12" y="1962990"/>
            <a:ext cx="8521384" cy="6387551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47" y="2419948"/>
            <a:ext cx="8158454" cy="61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5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Influencia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9B0-7FF2-4EBA-835D-E7785F98604E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265" y="2243456"/>
            <a:ext cx="15012343" cy="6967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46185" y="3176111"/>
            <a:ext cx="2171032" cy="51372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7" name="Picture 6" descr="Megaphone, Loudspeaker, Speech, Talk, Demonstr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0997" y="1794746"/>
            <a:ext cx="1173097" cy="8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9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Sexo</a:t>
            </a:r>
          </a:p>
        </p:txBody>
      </p:sp>
      <p:pic>
        <p:nvPicPr>
          <p:cNvPr id="4" name="Picture 2" descr="https://www.registrocivil.cl/img/Menuprincipal/home_logo_20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038" y="2097308"/>
            <a:ext cx="2808312" cy="255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8870" y="5967062"/>
            <a:ext cx="2438400" cy="2438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65254" y="5967062"/>
            <a:ext cx="2438400" cy="24384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160873" y="6543126"/>
            <a:ext cx="149221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0" dirty="0"/>
          </a:p>
          <a:p>
            <a:pPr algn="l"/>
            <a:r>
              <a:rPr lang="es-CL" sz="1050" dirty="0"/>
              <a:t>AGUSTIN</a:t>
            </a:r>
          </a:p>
          <a:p>
            <a:pPr algn="l"/>
            <a:r>
              <a:rPr lang="es-CL" sz="1050" dirty="0"/>
              <a:t>BENJAMIN</a:t>
            </a:r>
          </a:p>
          <a:p>
            <a:pPr algn="l"/>
            <a:r>
              <a:rPr lang="es-CL" sz="1050" dirty="0"/>
              <a:t>VICENTE</a:t>
            </a:r>
          </a:p>
          <a:p>
            <a:pPr algn="l"/>
            <a:r>
              <a:rPr lang="es-CL" sz="1050" dirty="0"/>
              <a:t>MARTIN</a:t>
            </a:r>
          </a:p>
          <a:p>
            <a:pPr algn="l"/>
            <a:r>
              <a:rPr lang="es-CL" sz="1050" dirty="0"/>
              <a:t>MATIAS</a:t>
            </a:r>
          </a:p>
          <a:p>
            <a:pPr algn="l"/>
            <a:r>
              <a:rPr lang="es-CL" sz="1050" dirty="0"/>
              <a:t>MATEO</a:t>
            </a:r>
          </a:p>
          <a:p>
            <a:pPr algn="l"/>
            <a:r>
              <a:rPr lang="es-CL" sz="1050" dirty="0"/>
              <a:t>JOAQUIN</a:t>
            </a:r>
          </a:p>
          <a:p>
            <a:pPr algn="l"/>
            <a:r>
              <a:rPr lang="es-CL" sz="1050" dirty="0"/>
              <a:t>TOMAS</a:t>
            </a:r>
          </a:p>
          <a:p>
            <a:pPr algn="l"/>
            <a:r>
              <a:rPr lang="es-CL" sz="1050" dirty="0"/>
              <a:t>ALONSO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4597302" y="6543126"/>
            <a:ext cx="149221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0" dirty="0"/>
          </a:p>
          <a:p>
            <a:pPr algn="l"/>
            <a:r>
              <a:rPr lang="es-CL" sz="1050" dirty="0"/>
              <a:t>SOFIA</a:t>
            </a:r>
          </a:p>
          <a:p>
            <a:pPr algn="l"/>
            <a:r>
              <a:rPr lang="es-CL" sz="1050" dirty="0"/>
              <a:t>EMILIA</a:t>
            </a:r>
          </a:p>
          <a:p>
            <a:pPr algn="l"/>
            <a:r>
              <a:rPr lang="es-CL" sz="1050" dirty="0"/>
              <a:t>ISIDORA</a:t>
            </a:r>
          </a:p>
          <a:p>
            <a:pPr algn="l"/>
            <a:r>
              <a:rPr lang="es-CL" sz="1050" dirty="0"/>
              <a:t>FLORENCIA</a:t>
            </a:r>
          </a:p>
          <a:p>
            <a:pPr algn="l"/>
            <a:r>
              <a:rPr lang="es-CL" sz="1050" dirty="0"/>
              <a:t>MAITE</a:t>
            </a:r>
          </a:p>
          <a:p>
            <a:pPr algn="l"/>
            <a:r>
              <a:rPr lang="es-CL" sz="1050" dirty="0"/>
              <a:t>ANTONELLA</a:t>
            </a:r>
          </a:p>
          <a:p>
            <a:pPr algn="l"/>
            <a:r>
              <a:rPr lang="es-CL" sz="1050" dirty="0"/>
              <a:t>MARTINA</a:t>
            </a:r>
          </a:p>
          <a:p>
            <a:pPr algn="l"/>
            <a:r>
              <a:rPr lang="es-CL" sz="1050" dirty="0"/>
              <a:t>VIVIANA</a:t>
            </a:r>
          </a:p>
          <a:p>
            <a:pPr algn="l"/>
            <a:r>
              <a:rPr lang="es-CL" sz="1050" dirty="0"/>
              <a:t>AMANDA</a:t>
            </a:r>
          </a:p>
        </p:txBody>
      </p:sp>
      <p:cxnSp>
        <p:nvCxnSpPr>
          <p:cNvPr id="9" name="Conector angular 8"/>
          <p:cNvCxnSpPr>
            <a:stCxn id="4" idx="2"/>
            <a:endCxn id="5" idx="0"/>
          </p:cNvCxnSpPr>
          <p:nvPr/>
        </p:nvCxnSpPr>
        <p:spPr bwMode="auto">
          <a:xfrm rot="5400000">
            <a:off x="12119030" y="4460897"/>
            <a:ext cx="1315205" cy="1697124"/>
          </a:xfrm>
          <a:prstGeom prst="bentConnector3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ector angular 9"/>
          <p:cNvCxnSpPr>
            <a:stCxn id="4" idx="2"/>
            <a:endCxn id="6" idx="0"/>
          </p:cNvCxnSpPr>
          <p:nvPr/>
        </p:nvCxnSpPr>
        <p:spPr bwMode="auto">
          <a:xfrm rot="16200000" flipH="1">
            <a:off x="13847222" y="4429829"/>
            <a:ext cx="1315205" cy="1759260"/>
          </a:xfrm>
          <a:prstGeom prst="bentConnector3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Decisión 15"/>
          <p:cNvSpPr/>
          <p:nvPr/>
        </p:nvSpPr>
        <p:spPr bwMode="auto">
          <a:xfrm>
            <a:off x="6563301" y="3087217"/>
            <a:ext cx="2016224" cy="1800155"/>
          </a:xfrm>
          <a:prstGeom prst="flowChartDecision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dirty="0"/>
              <a:t>¿H?</a:t>
            </a:r>
            <a:endParaRPr kumimoji="0" lang="es-CL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sp>
        <p:nvSpPr>
          <p:cNvPr id="12" name="Proceso 16"/>
          <p:cNvSpPr/>
          <p:nvPr/>
        </p:nvSpPr>
        <p:spPr bwMode="auto">
          <a:xfrm>
            <a:off x="4028800" y="3519265"/>
            <a:ext cx="2016224" cy="1008112"/>
          </a:xfrm>
          <a:prstGeom prst="flowChartProcess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800" dirty="0">
                <a:solidFill>
                  <a:srgbClr val="072B40"/>
                </a:solidFill>
              </a:rPr>
              <a:t>Revisa si es hombre</a:t>
            </a:r>
            <a:endParaRPr kumimoji="0" lang="es-CL" sz="2800" b="0" i="0" u="none" strike="noStrike" cap="none" normalizeH="0" baseline="0" dirty="0">
              <a:ln>
                <a:noFill/>
              </a:ln>
              <a:solidFill>
                <a:srgbClr val="072B40"/>
              </a:solidFill>
              <a:effectLst/>
              <a:sym typeface="Gill Sans" charset="0"/>
            </a:endParaRPr>
          </a:p>
        </p:txBody>
      </p:sp>
      <p:sp>
        <p:nvSpPr>
          <p:cNvPr id="13" name="Proceso 17"/>
          <p:cNvSpPr/>
          <p:nvPr/>
        </p:nvSpPr>
        <p:spPr bwMode="auto">
          <a:xfrm>
            <a:off x="4052727" y="5790203"/>
            <a:ext cx="2016224" cy="1008112"/>
          </a:xfrm>
          <a:prstGeom prst="flowChartProcess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800" dirty="0">
                <a:solidFill>
                  <a:srgbClr val="072B40"/>
                </a:solidFill>
              </a:rPr>
              <a:t>Revisa si es mujer</a:t>
            </a:r>
            <a:endParaRPr kumimoji="0" lang="es-CL" sz="2800" b="0" i="0" u="none" strike="noStrike" cap="none" normalizeH="0" baseline="0" dirty="0">
              <a:ln>
                <a:noFill/>
              </a:ln>
              <a:solidFill>
                <a:srgbClr val="072B40"/>
              </a:solidFill>
              <a:effectLst/>
              <a:sym typeface="Gill Sans" charset="0"/>
            </a:endParaRPr>
          </a:p>
        </p:txBody>
      </p:sp>
      <p:sp>
        <p:nvSpPr>
          <p:cNvPr id="14" name="Conector 18"/>
          <p:cNvSpPr/>
          <p:nvPr/>
        </p:nvSpPr>
        <p:spPr bwMode="auto">
          <a:xfrm>
            <a:off x="1467686" y="3204757"/>
            <a:ext cx="1811179" cy="1622736"/>
          </a:xfrm>
          <a:prstGeom prst="flowChartConnector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Llega nombre</a:t>
            </a:r>
          </a:p>
        </p:txBody>
      </p:sp>
      <p:sp>
        <p:nvSpPr>
          <p:cNvPr id="15" name="Conector 19"/>
          <p:cNvSpPr/>
          <p:nvPr/>
        </p:nvSpPr>
        <p:spPr bwMode="auto">
          <a:xfrm>
            <a:off x="6841114" y="7366863"/>
            <a:ext cx="1810419" cy="1625010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</a:t>
            </a:r>
            <a:r>
              <a:rPr kumimoji="0" lang="es-CL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= 3</a:t>
            </a:r>
            <a:endParaRPr kumimoji="0" lang="es-CL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Decisión 20"/>
          <p:cNvSpPr/>
          <p:nvPr/>
        </p:nvSpPr>
        <p:spPr bwMode="auto">
          <a:xfrm>
            <a:off x="4115029" y="7335689"/>
            <a:ext cx="1912307" cy="1727717"/>
          </a:xfrm>
          <a:prstGeom prst="flowChartDecision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dirty="0"/>
              <a:t>¿M?</a:t>
            </a:r>
            <a:endParaRPr kumimoji="0" lang="es-CL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Gill Sans" charset="0"/>
            </a:endParaRPr>
          </a:p>
        </p:txBody>
      </p:sp>
      <p:cxnSp>
        <p:nvCxnSpPr>
          <p:cNvPr id="17" name="Conector recto de flecha 16"/>
          <p:cNvCxnSpPr>
            <a:stCxn id="12" idx="3"/>
          </p:cNvCxnSpPr>
          <p:nvPr/>
        </p:nvCxnSpPr>
        <p:spPr bwMode="auto">
          <a:xfrm flipV="1">
            <a:off x="6045024" y="3987295"/>
            <a:ext cx="518277" cy="3602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ector recto de flecha 17"/>
          <p:cNvCxnSpPr>
            <a:stCxn id="14" idx="6"/>
            <a:endCxn id="12" idx="1"/>
          </p:cNvCxnSpPr>
          <p:nvPr/>
        </p:nvCxnSpPr>
        <p:spPr bwMode="auto">
          <a:xfrm>
            <a:off x="3278865" y="4016125"/>
            <a:ext cx="749935" cy="719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ector recto de flecha 18"/>
          <p:cNvCxnSpPr>
            <a:stCxn id="13" idx="2"/>
            <a:endCxn id="16" idx="0"/>
          </p:cNvCxnSpPr>
          <p:nvPr/>
        </p:nvCxnSpPr>
        <p:spPr bwMode="auto">
          <a:xfrm>
            <a:off x="5060839" y="6798315"/>
            <a:ext cx="10344" cy="53737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ector recto de flecha 19"/>
          <p:cNvCxnSpPr>
            <a:stCxn id="16" idx="3"/>
            <a:endCxn id="15" idx="2"/>
          </p:cNvCxnSpPr>
          <p:nvPr/>
        </p:nvCxnSpPr>
        <p:spPr bwMode="auto">
          <a:xfrm flipV="1">
            <a:off x="6027336" y="8179368"/>
            <a:ext cx="813778" cy="2018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ector recto de flecha 20"/>
          <p:cNvCxnSpPr>
            <a:stCxn id="16" idx="1"/>
            <a:endCxn id="23" idx="6"/>
          </p:cNvCxnSpPr>
          <p:nvPr/>
        </p:nvCxnSpPr>
        <p:spPr bwMode="auto">
          <a:xfrm flipH="1">
            <a:off x="3278105" y="8199548"/>
            <a:ext cx="836924" cy="2065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Conector 53"/>
          <p:cNvSpPr/>
          <p:nvPr/>
        </p:nvSpPr>
        <p:spPr bwMode="auto">
          <a:xfrm>
            <a:off x="9258491" y="3174789"/>
            <a:ext cx="1810419" cy="1625010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 = 1</a:t>
            </a:r>
          </a:p>
        </p:txBody>
      </p:sp>
      <p:sp>
        <p:nvSpPr>
          <p:cNvPr id="23" name="Conector 54"/>
          <p:cNvSpPr/>
          <p:nvPr/>
        </p:nvSpPr>
        <p:spPr bwMode="auto">
          <a:xfrm>
            <a:off x="1467686" y="7407697"/>
            <a:ext cx="1810419" cy="1625010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 = 2</a:t>
            </a:r>
          </a:p>
        </p:txBody>
      </p:sp>
      <p:cxnSp>
        <p:nvCxnSpPr>
          <p:cNvPr id="24" name="Conector recto de flecha 23"/>
          <p:cNvCxnSpPr>
            <a:stCxn id="11" idx="3"/>
            <a:endCxn id="22" idx="2"/>
          </p:cNvCxnSpPr>
          <p:nvPr/>
        </p:nvCxnSpPr>
        <p:spPr bwMode="auto">
          <a:xfrm flipV="1">
            <a:off x="8579525" y="3987294"/>
            <a:ext cx="678966" cy="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ector angular 24"/>
          <p:cNvCxnSpPr>
            <a:stCxn id="11" idx="2"/>
            <a:endCxn id="13" idx="0"/>
          </p:cNvCxnSpPr>
          <p:nvPr/>
        </p:nvCxnSpPr>
        <p:spPr bwMode="auto">
          <a:xfrm rot="5400000">
            <a:off x="5864711" y="4083500"/>
            <a:ext cx="902831" cy="2510574"/>
          </a:xfrm>
          <a:prstGeom prst="bentConnector3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CuadroTexto 25"/>
          <p:cNvSpPr txBox="1"/>
          <p:nvPr/>
        </p:nvSpPr>
        <p:spPr>
          <a:xfrm>
            <a:off x="8332174" y="3575221"/>
            <a:ext cx="57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Sí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687916" y="7722960"/>
            <a:ext cx="57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Sí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904341" y="7690793"/>
            <a:ext cx="57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No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005544" y="4764985"/>
            <a:ext cx="57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No</a:t>
            </a:r>
          </a:p>
        </p:txBody>
      </p:sp>
      <p:pic>
        <p:nvPicPr>
          <p:cNvPr id="30" name="Picture 2" descr="https://upload.wikimedia.org/wikipedia/commons/thumb/7/74/Symbol_venus.svg/120px-Symbol_venus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890" y="6245463"/>
            <a:ext cx="441920" cy="68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lh3.googleusercontent.com/-U_TqnPPqa4Y/TY5G4y8ZrZI/AAAAAAAADu0/WeX5ReWt2HU/400px-Symbol_mars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078" y="7017565"/>
            <a:ext cx="725016" cy="7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134347"/>
              </p:ext>
            </p:extLst>
          </p:nvPr>
        </p:nvGraphicFramePr>
        <p:xfrm>
          <a:off x="658395" y="2042406"/>
          <a:ext cx="10986579" cy="628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532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  <a:r>
                        <a:rPr lang="es-CL" sz="2400" baseline="0" dirty="0">
                          <a:solidFill>
                            <a:sysClr val="windowText" lastClr="000000"/>
                          </a:solidFill>
                        </a:rPr>
                        <a:t> = 1 =&gt; Hombre </a:t>
                      </a:r>
                      <a:endParaRPr lang="es-CL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ysClr val="windowText" lastClr="000000"/>
                          </a:solidFill>
                        </a:rPr>
                        <a:t>S = 2 =&gt; Mujer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ysClr val="windowText" lastClr="000000"/>
                          </a:solidFill>
                        </a:rPr>
                        <a:t>S = 3 =&gt; Indeterminado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6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TextShape 1"/>
          <p:cNvSpPr txBox="1"/>
          <p:nvPr/>
        </p:nvSpPr>
        <p:spPr>
          <a:xfrm>
            <a:off x="1168920" y="25920"/>
            <a:ext cx="9753480" cy="15872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en-US" sz="4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OpinionZoom</a:t>
            </a:r>
            <a:endParaRPr lang="en-US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80" y="1848678"/>
            <a:ext cx="12564733" cy="68214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496" y="2504661"/>
            <a:ext cx="12236055" cy="6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1485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Reportes</a:t>
            </a:r>
            <a:r>
              <a:rPr lang="en-US" dirty="0"/>
              <a:t> </a:t>
            </a:r>
            <a:r>
              <a:rPr lang="en-US" dirty="0" err="1"/>
              <a:t>Personalizados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9B0-7FF2-4EBA-835D-E7785F98604E}" type="slidenum">
              <a:rPr lang="en-US" smtClean="0"/>
              <a:t>14</a:t>
            </a:fld>
            <a:endParaRPr lang="en-US"/>
          </a:p>
        </p:txBody>
      </p:sp>
      <p:pic>
        <p:nvPicPr>
          <p:cNvPr id="6" name="Imagen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937"/>
          <a:stretch/>
        </p:blipFill>
        <p:spPr>
          <a:xfrm>
            <a:off x="3202279" y="3737114"/>
            <a:ext cx="10294234" cy="505063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02279" y="3152339"/>
            <a:ext cx="1029423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Aprobación de Presidente Bachelet en el tiempo</a:t>
            </a:r>
          </a:p>
        </p:txBody>
      </p:sp>
    </p:spTree>
    <p:extLst>
      <p:ext uri="{BB962C8B-B14F-4D97-AF65-F5344CB8AC3E}">
        <p14:creationId xmlns:p14="http://schemas.microsoft.com/office/powerpoint/2010/main" val="392000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168560" y="1879559"/>
            <a:ext cx="14969160" cy="7363832"/>
          </a:xfrm>
        </p:spPr>
        <p:txBody>
          <a:bodyPr/>
          <a:lstStyle/>
          <a:p>
            <a:r>
              <a:rPr lang="es-CL" sz="3200" dirty="0"/>
              <a:t>Trabajos Futuros: </a:t>
            </a:r>
          </a:p>
          <a:p>
            <a:pPr lvl="1"/>
            <a:r>
              <a:rPr lang="es-CL" sz="2800" dirty="0"/>
              <a:t>Más Redes Sociales</a:t>
            </a:r>
          </a:p>
          <a:p>
            <a:pPr lvl="1"/>
            <a:r>
              <a:rPr lang="es-CL" sz="2800" dirty="0"/>
              <a:t>Consultorías</a:t>
            </a:r>
          </a:p>
          <a:p>
            <a:pPr lvl="1"/>
            <a:r>
              <a:rPr lang="es-CL" sz="2800" dirty="0"/>
              <a:t>Investigaciones más locas</a:t>
            </a:r>
          </a:p>
          <a:p>
            <a:pPr lvl="1"/>
            <a:r>
              <a:rPr lang="es-CL" sz="2800" dirty="0"/>
              <a:t>Aplicaciones Sociales</a:t>
            </a:r>
          </a:p>
          <a:p>
            <a:pPr lvl="1"/>
            <a:r>
              <a:rPr lang="es-CL" sz="2800" dirty="0"/>
              <a:t>Módulo de Gestión de Reclamos</a:t>
            </a:r>
          </a:p>
          <a:p>
            <a:pPr lvl="1"/>
            <a:endParaRPr lang="es-CL" sz="2800" dirty="0"/>
          </a:p>
          <a:p>
            <a:r>
              <a:rPr lang="es-CL" sz="3200" dirty="0"/>
              <a:t>Conclusiones generales:</a:t>
            </a:r>
          </a:p>
          <a:p>
            <a:pPr lvl="1"/>
            <a:r>
              <a:rPr lang="es-CL" sz="2800" dirty="0"/>
              <a:t>Sistema que observa la realidad chilena</a:t>
            </a:r>
          </a:p>
          <a:p>
            <a:pPr lvl="1"/>
            <a:r>
              <a:rPr lang="es-CL" sz="2800" dirty="0"/>
              <a:t>Tiempo real</a:t>
            </a:r>
          </a:p>
          <a:p>
            <a:pPr lvl="1"/>
            <a:r>
              <a:rPr lang="es-CL" sz="2800" dirty="0"/>
              <a:t>Bajo costo</a:t>
            </a:r>
          </a:p>
          <a:p>
            <a:pPr lvl="1"/>
            <a:r>
              <a:rPr lang="es-CL" sz="2800" dirty="0"/>
              <a:t>Aplicaciones en diferentes industrias</a:t>
            </a:r>
          </a:p>
          <a:p>
            <a:pPr lvl="1"/>
            <a:r>
              <a:rPr lang="es-CL" sz="2800" dirty="0"/>
              <a:t>Una aplicación de Web </a:t>
            </a:r>
            <a:r>
              <a:rPr lang="es-CL" sz="2800" dirty="0" err="1"/>
              <a:t>Intelligence</a:t>
            </a:r>
            <a:r>
              <a:rPr lang="es-CL" sz="2800" dirty="0"/>
              <a:t> en el mundo real</a:t>
            </a:r>
          </a:p>
          <a:p>
            <a:endParaRPr lang="es-CL" sz="32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234029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TextShape 1"/>
          <p:cNvSpPr txBox="1"/>
          <p:nvPr/>
        </p:nvSpPr>
        <p:spPr>
          <a:xfrm>
            <a:off x="1181160" y="5111280"/>
            <a:ext cx="14740560" cy="209052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OpinionZoom</a:t>
            </a:r>
            <a:endParaRPr lang="en-US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53" name="TextShape 2"/>
          <p:cNvSpPr txBox="1"/>
          <p:nvPr/>
        </p:nvSpPr>
        <p:spPr>
          <a:xfrm>
            <a:off x="2604240" y="7396920"/>
            <a:ext cx="12137040" cy="1221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47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Una </a:t>
            </a:r>
            <a:r>
              <a:rPr lang="en-US" sz="347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a</a:t>
            </a:r>
            <a:r>
              <a:rPr lang="en-US" sz="347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plicación</a:t>
            </a:r>
            <a:r>
              <a:rPr lang="en-US" sz="347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 </a:t>
            </a:r>
            <a:r>
              <a:rPr lang="en-US" sz="347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práctica</a:t>
            </a:r>
            <a:r>
              <a:rPr lang="en-US" sz="347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N W3"/>
              </a:rPr>
              <a:t> de Web Intelligence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64046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Origen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768" y="5860414"/>
            <a:ext cx="4032210" cy="32020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718" y="2687328"/>
            <a:ext cx="2783682" cy="27686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5"/>
          <a:stretch/>
        </p:blipFill>
        <p:spPr>
          <a:xfrm>
            <a:off x="6220923" y="3480786"/>
            <a:ext cx="4200678" cy="2830128"/>
          </a:xfrm>
          <a:prstGeom prst="rect">
            <a:avLst/>
          </a:prstGeom>
        </p:spPr>
      </p:pic>
      <p:pic>
        <p:nvPicPr>
          <p:cNvPr id="1026" name="Picture 2" descr="Resultado de imagen para tripadvi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3243893"/>
            <a:ext cx="2455611" cy="1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310332" y="2298650"/>
            <a:ext cx="3389664" cy="70788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WEB 2.0</a:t>
            </a:r>
          </a:p>
        </p:txBody>
      </p:sp>
      <p:pic>
        <p:nvPicPr>
          <p:cNvPr id="1028" name="Picture 4" descr="Resultado de imagen para foursqu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5" y="531495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book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6" y="7461439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el ori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69" y="91306"/>
            <a:ext cx="1951731" cy="14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errar llave 7"/>
          <p:cNvSpPr/>
          <p:nvPr/>
        </p:nvSpPr>
        <p:spPr>
          <a:xfrm>
            <a:off x="5138955" y="2095500"/>
            <a:ext cx="742950" cy="6916858"/>
          </a:xfrm>
          <a:prstGeom prst="rightBrace">
            <a:avLst>
              <a:gd name="adj1" fmla="val 8333"/>
              <a:gd name="adj2" fmla="val 40361"/>
            </a:avLst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errar llave 12"/>
          <p:cNvSpPr/>
          <p:nvPr/>
        </p:nvSpPr>
        <p:spPr>
          <a:xfrm>
            <a:off x="10615268" y="3092260"/>
            <a:ext cx="742950" cy="3333751"/>
          </a:xfrm>
          <a:prstGeom prst="rightBrace">
            <a:avLst>
              <a:gd name="adj1" fmla="val 8333"/>
              <a:gd name="adj2" fmla="val 40857"/>
            </a:avLst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666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03" y="200937"/>
            <a:ext cx="10856878" cy="1113513"/>
          </a:xfrm>
        </p:spPr>
        <p:txBody>
          <a:bodyPr>
            <a:normAutofit/>
          </a:bodyPr>
          <a:lstStyle/>
          <a:p>
            <a:r>
              <a:rPr lang="en-US" dirty="0"/>
              <a:t>El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problema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CC2DB9B0-7FF2-4EBA-835D-E7785F98604E}" type="slidenum">
              <a:rPr lang="en-US" smtClean="0"/>
              <a:t>3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215" y="2068488"/>
            <a:ext cx="2105924" cy="1846499"/>
          </a:xfrm>
          <a:prstGeom prst="rect">
            <a:avLst/>
          </a:prstGeom>
        </p:spPr>
      </p:pic>
      <p:pic>
        <p:nvPicPr>
          <p:cNvPr id="7" name="Picture 4" descr="C:\Users\Rominna Jiménez\Desktop\WIC\LOGO-WIC blanco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34" y="7109048"/>
            <a:ext cx="2708815" cy="159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7065534" y="2394503"/>
            <a:ext cx="2433680" cy="45092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702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99" y="2284512"/>
            <a:ext cx="2676899" cy="184810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89211" y="794886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CL" sz="1600" dirty="0">
                <a:latin typeface="Arial" panose="020B0604020202020204" pitchFamily="34" charset="0"/>
              </a:rPr>
              <a:t>1.- </a:t>
            </a:r>
            <a:r>
              <a:rPr lang="es-CL" sz="1600" dirty="0" err="1">
                <a:latin typeface="Arial" panose="020B0604020202020204" pitchFamily="34" charset="0"/>
              </a:rPr>
              <a:t>comScore</a:t>
            </a:r>
            <a:r>
              <a:rPr lang="es-CL" sz="1600" dirty="0">
                <a:latin typeface="Arial" panose="020B0604020202020204" pitchFamily="34" charset="0"/>
              </a:rPr>
              <a:t> Media </a:t>
            </a:r>
            <a:r>
              <a:rPr lang="es-CL" sz="1600" dirty="0" err="1">
                <a:latin typeface="Arial" panose="020B0604020202020204" pitchFamily="34" charset="0"/>
              </a:rPr>
              <a:t>Metrix</a:t>
            </a:r>
            <a:r>
              <a:rPr lang="es-CL" sz="1600" dirty="0">
                <a:latin typeface="Arial" panose="020B0604020202020204" pitchFamily="34" charset="0"/>
              </a:rPr>
              <a:t>®, Junio 2014</a:t>
            </a:r>
          </a:p>
          <a:p>
            <a:pPr algn="l"/>
            <a:r>
              <a:rPr lang="es-CL" sz="1600" dirty="0"/>
              <a:t>2.- Proyecto CORFO 13IDL2-23170: </a:t>
            </a:r>
            <a:r>
              <a:rPr lang="es-CL" sz="1600" dirty="0" err="1"/>
              <a:t>OpinionZoom</a:t>
            </a:r>
            <a:endParaRPr lang="es-CL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65275" y="4261827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6,16 MM </a:t>
            </a:r>
            <a:endParaRPr lang="es-CL" sz="2400" dirty="0"/>
          </a:p>
          <a:p>
            <a:r>
              <a:rPr lang="es-CL" sz="2400" dirty="0"/>
              <a:t>Usuarios de redes sociales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1890053" y="397379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+5.000</a:t>
            </a:r>
          </a:p>
          <a:p>
            <a:r>
              <a:rPr lang="es-CL" sz="2400" dirty="0"/>
              <a:t>Grandes Empresas incursionan en redes sociales</a:t>
            </a:r>
          </a:p>
        </p:txBody>
      </p:sp>
      <p:sp>
        <p:nvSpPr>
          <p:cNvPr id="13" name="Rectangle 5"/>
          <p:cNvSpPr/>
          <p:nvPr/>
        </p:nvSpPr>
        <p:spPr bwMode="auto">
          <a:xfrm>
            <a:off x="5429771" y="2318929"/>
            <a:ext cx="6120680" cy="458482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Hace falta un sistema</a:t>
            </a:r>
            <a:r>
              <a:rPr kumimoji="0" lang="es-CL" sz="4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integrador que otorgue un </a:t>
            </a:r>
            <a:r>
              <a:rPr kumimoji="0" lang="es-CL" sz="42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servicio a la industria </a:t>
            </a:r>
            <a:r>
              <a:rPr kumimoji="0" lang="es-CL" sz="4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 partir de los </a:t>
            </a:r>
            <a:r>
              <a:rPr kumimoji="0" lang="es-CL" sz="42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datos de los usuarios</a:t>
            </a:r>
            <a:r>
              <a:rPr kumimoji="0" lang="es-CL" sz="4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de redes sociales ocupando las </a:t>
            </a:r>
            <a:r>
              <a:rPr kumimoji="0" lang="es-CL" sz="42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investigaciones del WIC</a:t>
            </a:r>
            <a:endParaRPr kumimoji="0" lang="es-CL" sz="4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ight Arrow 9"/>
          <p:cNvSpPr/>
          <p:nvPr/>
        </p:nvSpPr>
        <p:spPr bwMode="auto">
          <a:xfrm>
            <a:off x="1973387" y="5174124"/>
            <a:ext cx="2300811" cy="854804"/>
          </a:xfrm>
          <a:prstGeom prst="rightArrow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6200000">
            <a:off x="9978974" y="7478938"/>
            <a:ext cx="1261454" cy="8548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11766475" y="2991737"/>
            <a:ext cx="1261454" cy="854804"/>
          </a:xfrm>
          <a:prstGeom prst="rightArrow">
            <a:avLst/>
          </a:prstGeom>
          <a:solidFill>
            <a:srgbClr val="FF724B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TextShape 1"/>
          <p:cNvSpPr txBox="1"/>
          <p:nvPr/>
        </p:nvSpPr>
        <p:spPr>
          <a:xfrm>
            <a:off x="16447320" y="9197280"/>
            <a:ext cx="456840" cy="367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fld id="{7501A827-4894-4555-889B-CC54A6DE2846}" type="slidenum"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</a:rPr>
              <a:t>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5" name="TextShape 2"/>
          <p:cNvSpPr txBox="1"/>
          <p:nvPr/>
        </p:nvSpPr>
        <p:spPr>
          <a:xfrm>
            <a:off x="1168560" y="25560"/>
            <a:ext cx="9753480" cy="15872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en-US" sz="4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Nace</a:t>
            </a:r>
            <a:r>
              <a:rPr lang="en-US" sz="4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en-US" sz="4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OpinionZoom</a:t>
            </a:r>
            <a:endParaRPr lang="en-US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sp>
        <p:nvSpPr>
          <p:cNvPr id="856" name="TextShape 3"/>
          <p:cNvSpPr txBox="1"/>
          <p:nvPr/>
        </p:nvSpPr>
        <p:spPr>
          <a:xfrm>
            <a:off x="1192320" y="9040680"/>
            <a:ext cx="3901680" cy="518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Gill Sans"/>
                <a:ea typeface="ヒラギノ角ゴ ProN W3"/>
              </a:rPr>
              <a:t>10/26/16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7" name="TextShape 4"/>
          <p:cNvSpPr txBox="1"/>
          <p:nvPr/>
        </p:nvSpPr>
        <p:spPr>
          <a:xfrm>
            <a:off x="5743440" y="9040680"/>
            <a:ext cx="5852880" cy="518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067444" y="2367507"/>
            <a:ext cx="6420678" cy="65556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sz="2800" dirty="0" err="1"/>
              <a:t>OpinionZoom</a:t>
            </a:r>
            <a:r>
              <a:rPr lang="es-CL" sz="2800" dirty="0"/>
              <a:t> es un observatorio del comportamiento de los usuarios de Twitter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CL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sz="2800" dirty="0"/>
              <a:t>Utiliza algoritmos de Data </a:t>
            </a:r>
            <a:r>
              <a:rPr lang="es-CL" sz="2800" dirty="0" err="1"/>
              <a:t>Mining</a:t>
            </a:r>
            <a:r>
              <a:rPr lang="es-CL" sz="2800" dirty="0"/>
              <a:t> para obtener información valiosa de los datos públicos de Twitter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CL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sz="2800" dirty="0"/>
              <a:t>Reconoce dinámicamente usuarios chilenos activos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CL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L" sz="2800" dirty="0"/>
              <a:t>Su misión es proveer a las organizaciones de conocimiento útil para entender mejor su mercado.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s-CL" sz="28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60" y="2640598"/>
            <a:ext cx="7096900" cy="557106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567061" y="2367658"/>
            <a:ext cx="198782" cy="6555641"/>
          </a:xfrm>
          <a:prstGeom prst="rect">
            <a:avLst/>
          </a:prstGeom>
          <a:solidFill>
            <a:srgbClr val="EB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¡Saquemos datos!</a:t>
            </a:r>
          </a:p>
        </p:txBody>
      </p:sp>
      <p:pic>
        <p:nvPicPr>
          <p:cNvPr id="1026" name="Picture 2" descr="Resultado de imagen para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49" y="4294049"/>
            <a:ext cx="1803952" cy="180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youtub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451" y="4199278"/>
            <a:ext cx="4120086" cy="256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iegemedia.com/wp-content/uploads/2014/03/Twitter_bird_ico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12522"/>
          <a:stretch/>
        </p:blipFill>
        <p:spPr bwMode="auto">
          <a:xfrm>
            <a:off x="6408357" y="4532244"/>
            <a:ext cx="2695517" cy="208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tripadvi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98" y="6814728"/>
            <a:ext cx="2455611" cy="1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linkedi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97" y="7454840"/>
            <a:ext cx="3720687" cy="10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google plus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52" y="1788010"/>
            <a:ext cx="2212495" cy="216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instagram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093" y="2073866"/>
            <a:ext cx="1622634" cy="16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045299" y="4174843"/>
            <a:ext cx="3377152" cy="2862125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40" name="Picture 16" descr="Resultado de imagen para twitter ap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340" y="3972944"/>
            <a:ext cx="555307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4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>
                <a:solidFill>
                  <a:schemeClr val="bg1"/>
                </a:solidFill>
              </a:rPr>
              <a:t>JSONs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790" y="2845256"/>
            <a:ext cx="6180514" cy="31330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825" y="2845256"/>
            <a:ext cx="6285756" cy="29932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860472" y="2044362"/>
            <a:ext cx="162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Usuario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790" y="6093124"/>
            <a:ext cx="6827963" cy="24258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826" y="6025354"/>
            <a:ext cx="6274904" cy="29946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47964" y="2044362"/>
            <a:ext cx="1241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Tweet</a:t>
            </a:r>
          </a:p>
        </p:txBody>
      </p:sp>
    </p:spTree>
    <p:extLst>
      <p:ext uri="{BB962C8B-B14F-4D97-AF65-F5344CB8AC3E}">
        <p14:creationId xmlns:p14="http://schemas.microsoft.com/office/powerpoint/2010/main" val="2807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Arquitectura OZ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15" y="2656041"/>
            <a:ext cx="15509189" cy="60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6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TextShape 1"/>
          <p:cNvSpPr txBox="1"/>
          <p:nvPr/>
        </p:nvSpPr>
        <p:spPr>
          <a:xfrm>
            <a:off x="1168920" y="25920"/>
            <a:ext cx="9753480" cy="15872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¿</a:t>
            </a:r>
            <a:r>
              <a:rPr lang="en-US" sz="4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Cómo</a:t>
            </a:r>
            <a:r>
              <a:rPr lang="en-US" sz="4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en-US" sz="4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funciona</a:t>
            </a:r>
            <a:r>
              <a:rPr lang="en-US" sz="4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?</a:t>
            </a:r>
            <a:endParaRPr lang="en-US" sz="4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"/>
            </a:endParaRPr>
          </a:p>
        </p:txBody>
      </p:sp>
      <p:pic>
        <p:nvPicPr>
          <p:cNvPr id="124" name="Picture 4" descr="http://www.siegemedia.com/wp-content/uploads/2014/03/Twitter_bird_icon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12522"/>
          <a:stretch/>
        </p:blipFill>
        <p:spPr bwMode="auto">
          <a:xfrm>
            <a:off x="3768737" y="6798648"/>
            <a:ext cx="980938" cy="75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Disco magnético 7"/>
          <p:cNvSpPr/>
          <p:nvPr/>
        </p:nvSpPr>
        <p:spPr>
          <a:xfrm>
            <a:off x="3673582" y="3362455"/>
            <a:ext cx="2090653" cy="1263495"/>
          </a:xfrm>
          <a:prstGeom prst="flowChartMagneticDisk">
            <a:avLst/>
          </a:prstGeom>
          <a:solidFill>
            <a:srgbClr val="BF131F"/>
          </a:solidFill>
          <a:ln w="12700" cap="flat" cmpd="sng" algn="ctr">
            <a:solidFill>
              <a:srgbClr val="1C1C1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CL" sz="2800" b="1" kern="0" dirty="0">
                <a:solidFill>
                  <a:prstClr val="white"/>
                </a:solidFill>
                <a:latin typeface="Calibri" panose="020F0502020204030204"/>
              </a:rPr>
              <a:t>La Gorda</a:t>
            </a:r>
          </a:p>
        </p:txBody>
      </p:sp>
      <p:pic>
        <p:nvPicPr>
          <p:cNvPr id="126" name="Picture 4" descr="http://www.siegemedia.com/wp-content/uploads/2014/03/Twitter_bird_icon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12522"/>
          <a:stretch/>
        </p:blipFill>
        <p:spPr bwMode="auto">
          <a:xfrm>
            <a:off x="3721666" y="7650621"/>
            <a:ext cx="980938" cy="75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http://www.siegemedia.com/wp-content/uploads/2014/03/Twitter_bird_icon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12522"/>
          <a:stretch/>
        </p:blipFill>
        <p:spPr bwMode="auto">
          <a:xfrm>
            <a:off x="4605576" y="7762188"/>
            <a:ext cx="980938" cy="75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http://www.siegemedia.com/wp-content/uploads/2014/03/Twitter_bird_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12522"/>
          <a:stretch/>
        </p:blipFill>
        <p:spPr bwMode="auto">
          <a:xfrm>
            <a:off x="4639194" y="6935916"/>
            <a:ext cx="980938" cy="75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www.siegemedia.com/wp-content/uploads/2014/03/Twitter_bird_icon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12522"/>
          <a:stretch/>
        </p:blipFill>
        <p:spPr bwMode="auto">
          <a:xfrm>
            <a:off x="3906242" y="8387952"/>
            <a:ext cx="980938" cy="75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Flecha abajo 129"/>
          <p:cNvSpPr/>
          <p:nvPr/>
        </p:nvSpPr>
        <p:spPr bwMode="auto">
          <a:xfrm rot="16200000">
            <a:off x="6322407" y="6646627"/>
            <a:ext cx="506291" cy="123513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2" tIns="32146" rIns="64292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s-CL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1" name="CuadroTexto 130"/>
          <p:cNvSpPr txBox="1"/>
          <p:nvPr/>
        </p:nvSpPr>
        <p:spPr>
          <a:xfrm>
            <a:off x="5804708" y="7672863"/>
            <a:ext cx="1627093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En español, por favor</a:t>
            </a:r>
          </a:p>
        </p:txBody>
      </p:sp>
      <p:sp>
        <p:nvSpPr>
          <p:cNvPr id="132" name="Elipse 131"/>
          <p:cNvSpPr/>
          <p:nvPr/>
        </p:nvSpPr>
        <p:spPr bwMode="auto">
          <a:xfrm>
            <a:off x="7486059" y="6705382"/>
            <a:ext cx="1215098" cy="10498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2" tIns="32146" rIns="64292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s-CL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3" name="Picture 2" descr="http://icon-icons.com/icons2/67/PNG/128/watch_1322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166" y="6043715"/>
            <a:ext cx="782846" cy="78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6" descr="https://image.freepik.com/iconos-gratis/calendario_318-710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921" y="6059300"/>
            <a:ext cx="707580" cy="7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http://www.cuchilleriabenito.com/wp-content/uploads/2014/10/icono-copia-llaves-150x1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50" y="7168776"/>
            <a:ext cx="624356" cy="6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0" descr="https://encrypted-tbn3.gstatic.com/images?q=tbn:ANd9GcQKrFMuBWxr9e3YY-fnoO4oZZceLt2Q-JDQZLYpwMY026oQLB9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31" y="7011046"/>
            <a:ext cx="867430" cy="86743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4" descr="http://cliparts.co/cliparts/rin/nyz/rinnyzji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215" y="6000391"/>
            <a:ext cx="831518" cy="83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8" descr="http://www.fancyicons.com/free-icons/232/military/png/256/flash_bang_256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608" y="6000391"/>
            <a:ext cx="916715" cy="9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Imagen 13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18" y="3982419"/>
            <a:ext cx="521956" cy="804564"/>
          </a:xfrm>
          <a:prstGeom prst="rect">
            <a:avLst/>
          </a:prstGeom>
        </p:spPr>
      </p:pic>
      <p:sp>
        <p:nvSpPr>
          <p:cNvPr id="140" name="CuadroTexto 139"/>
          <p:cNvSpPr txBox="1"/>
          <p:nvPr/>
        </p:nvSpPr>
        <p:spPr>
          <a:xfrm>
            <a:off x="9365498" y="7905876"/>
            <a:ext cx="2774828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Rescatar dimensiones</a:t>
            </a:r>
          </a:p>
        </p:txBody>
      </p:sp>
      <p:sp>
        <p:nvSpPr>
          <p:cNvPr id="141" name="CuadroTexto 140"/>
          <p:cNvSpPr txBox="1"/>
          <p:nvPr/>
        </p:nvSpPr>
        <p:spPr>
          <a:xfrm>
            <a:off x="12590103" y="7905876"/>
            <a:ext cx="2423011" cy="40011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Asignar indicadores</a:t>
            </a:r>
          </a:p>
        </p:txBody>
      </p:sp>
      <p:sp>
        <p:nvSpPr>
          <p:cNvPr id="142" name="Cilindro 19"/>
          <p:cNvSpPr/>
          <p:nvPr/>
        </p:nvSpPr>
        <p:spPr>
          <a:xfrm>
            <a:off x="14191997" y="3499230"/>
            <a:ext cx="2466579" cy="1287753"/>
          </a:xfrm>
          <a:prstGeom prst="can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CL" sz="2400" b="1" kern="0" dirty="0">
                <a:solidFill>
                  <a:prstClr val="white"/>
                </a:solidFill>
                <a:latin typeface="Calibri" panose="020F0502020204030204"/>
              </a:rPr>
              <a:t>Data </a:t>
            </a:r>
            <a:r>
              <a:rPr lang="es-CL" sz="2400" b="1" kern="0" dirty="0" err="1">
                <a:solidFill>
                  <a:prstClr val="white"/>
                </a:solidFill>
                <a:latin typeface="Calibri" panose="020F0502020204030204"/>
              </a:rPr>
              <a:t>Warehouse</a:t>
            </a:r>
            <a:endParaRPr lang="es-CL" sz="24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3" name="Imagen 1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33" y="3982419"/>
            <a:ext cx="1753026" cy="1210273"/>
          </a:xfrm>
          <a:prstGeom prst="rect">
            <a:avLst/>
          </a:prstGeom>
        </p:spPr>
      </p:pic>
      <p:pic>
        <p:nvPicPr>
          <p:cNvPr id="144" name="Picture 2" descr="Resultado de imagen para sexo icono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39" y="3949348"/>
            <a:ext cx="839833" cy="8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Imagen 144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66" y="2925433"/>
            <a:ext cx="919516" cy="919516"/>
          </a:xfrm>
          <a:prstGeom prst="rect">
            <a:avLst/>
          </a:prstGeom>
        </p:spPr>
      </p:pic>
      <p:pic>
        <p:nvPicPr>
          <p:cNvPr id="146" name="Imagen 145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7"/>
          <a:stretch/>
        </p:blipFill>
        <p:spPr>
          <a:xfrm>
            <a:off x="11129700" y="3928267"/>
            <a:ext cx="1105426" cy="935443"/>
          </a:xfrm>
          <a:prstGeom prst="rect">
            <a:avLst/>
          </a:prstGeom>
        </p:spPr>
      </p:pic>
      <p:sp>
        <p:nvSpPr>
          <p:cNvPr id="147" name="CuadroTexto 146"/>
          <p:cNvSpPr txBox="1"/>
          <p:nvPr/>
        </p:nvSpPr>
        <p:spPr>
          <a:xfrm>
            <a:off x="9717315" y="5076821"/>
            <a:ext cx="2423011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Caracterización</a:t>
            </a:r>
          </a:p>
        </p:txBody>
      </p:sp>
      <p:sp>
        <p:nvSpPr>
          <p:cNvPr id="148" name="Flecha abajo 147"/>
          <p:cNvSpPr/>
          <p:nvPr/>
        </p:nvSpPr>
        <p:spPr bwMode="auto">
          <a:xfrm rot="16200000">
            <a:off x="6251803" y="3819782"/>
            <a:ext cx="506291" cy="68110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2" tIns="32146" rIns="64292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s-CL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9" name="Flecha abajo 148"/>
          <p:cNvSpPr/>
          <p:nvPr/>
        </p:nvSpPr>
        <p:spPr bwMode="auto">
          <a:xfrm>
            <a:off x="4493823" y="4938655"/>
            <a:ext cx="506291" cy="158557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2" tIns="32146" rIns="64292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s-CL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0" name="Elipse 149"/>
          <p:cNvSpPr/>
          <p:nvPr/>
        </p:nvSpPr>
        <p:spPr bwMode="auto">
          <a:xfrm>
            <a:off x="7559268" y="3803669"/>
            <a:ext cx="732520" cy="66805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2" tIns="32146" rIns="64292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s-CL" sz="2953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640761" y="2862470"/>
            <a:ext cx="2529569" cy="25836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2" name="Rectángulo 151"/>
          <p:cNvSpPr/>
          <p:nvPr/>
        </p:nvSpPr>
        <p:spPr>
          <a:xfrm>
            <a:off x="9238711" y="5804269"/>
            <a:ext cx="2971404" cy="25836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3" name="Rectángulo 152"/>
          <p:cNvSpPr/>
          <p:nvPr/>
        </p:nvSpPr>
        <p:spPr>
          <a:xfrm>
            <a:off x="12490991" y="5804268"/>
            <a:ext cx="2529569" cy="25836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3" name="Picture 16" descr="Resultado de imagen para twitter ap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0" y="1851398"/>
            <a:ext cx="2981521" cy="16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rgamino vertical 2"/>
          <p:cNvSpPr/>
          <p:nvPr/>
        </p:nvSpPr>
        <p:spPr>
          <a:xfrm>
            <a:off x="89475" y="5003346"/>
            <a:ext cx="2499360" cy="2366604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Usuarios Chilenos de Twitter</a:t>
            </a:r>
          </a:p>
        </p:txBody>
      </p:sp>
      <p:cxnSp>
        <p:nvCxnSpPr>
          <p:cNvPr id="5" name="Conector angular 4"/>
          <p:cNvCxnSpPr>
            <a:stCxn id="33" idx="2"/>
            <a:endCxn id="125" idx="2"/>
          </p:cNvCxnSpPr>
          <p:nvPr/>
        </p:nvCxnSpPr>
        <p:spPr>
          <a:xfrm rot="16200000" flipH="1">
            <a:off x="2444381" y="2765001"/>
            <a:ext cx="542091" cy="1916311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r 6"/>
          <p:cNvCxnSpPr>
            <a:stCxn id="3" idx="0"/>
            <a:endCxn id="125" idx="2"/>
          </p:cNvCxnSpPr>
          <p:nvPr/>
        </p:nvCxnSpPr>
        <p:spPr>
          <a:xfrm rot="5400000" flipH="1" flipV="1">
            <a:off x="2001797" y="3331562"/>
            <a:ext cx="1009143" cy="2334427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4736E-6 -4.27083E-6 L 0.16771 0.002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6" y="11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71 0.00245 L 0.40831 -0.0250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0" y="-138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9102E-6 1.82292E-6 L 0.19948 0.00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0" y="34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227E-6 1.11022E-16 L 0.17348 -0.0149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0" y="-74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8 -0.01497 L 0.31356 -0.0218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4" y="-34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6 -0.02181 L 0.48448 -0.0180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1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48 -0.01807 L 0.54902 -0.01807 C 0.57814 -0.01807 0.6143 -0.10173 0.6143 -0.16976 L 0.6143 -0.32194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1" y="-15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0" grpId="0" animBg="1"/>
      <p:bldP spid="131" grpId="0" animBg="1"/>
      <p:bldP spid="132" grpId="0" animBg="1"/>
      <p:bldP spid="132" grpId="1" animBg="1"/>
      <p:bldP spid="140" grpId="0" animBg="1"/>
      <p:bldP spid="141" grpId="0" animBg="1"/>
      <p:bldP spid="142" grpId="0" animBg="1"/>
      <p:bldP spid="147" grpId="0" animBg="1"/>
      <p:bldP spid="148" grpId="0" animBg="1"/>
      <p:bldP spid="149" grpId="0" animBg="1"/>
      <p:bldP spid="150" grpId="0" animBg="1"/>
      <p:bldP spid="150" grpId="1" animBg="1"/>
      <p:bldP spid="2" grpId="0" animBg="1"/>
      <p:bldP spid="152" grpId="0" animBg="1"/>
      <p:bldP spid="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Polaridad Automatizada a Gran Escala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9B0-7FF2-4EBA-835D-E7785F98604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568853"/>
              </p:ext>
            </p:extLst>
          </p:nvPr>
        </p:nvGraphicFramePr>
        <p:xfrm>
          <a:off x="3271969" y="3160643"/>
          <a:ext cx="10503666" cy="41502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067522">
                  <a:extLst>
                    <a:ext uri="{9D8B030D-6E8A-4147-A177-3AD203B41FA5}">
                      <a16:colId xmlns:a16="http://schemas.microsoft.com/office/drawing/2014/main" val="330388867"/>
                    </a:ext>
                  </a:extLst>
                </a:gridCol>
                <a:gridCol w="1436144">
                  <a:extLst>
                    <a:ext uri="{9D8B030D-6E8A-4147-A177-3AD203B41FA5}">
                      <a16:colId xmlns:a16="http://schemas.microsoft.com/office/drawing/2014/main" val="3510052344"/>
                    </a:ext>
                  </a:extLst>
                </a:gridCol>
              </a:tblGrid>
              <a:tr h="2351829">
                <a:tc>
                  <a:txBody>
                    <a:bodyPr/>
                    <a:lstStyle/>
                    <a:p>
                      <a:pPr algn="ctr"/>
                      <a:r>
                        <a:rPr lang="es-419" sz="2800" dirty="0"/>
                        <a:t>@</a:t>
                      </a:r>
                      <a:r>
                        <a:rPr lang="es-419" sz="2800" dirty="0" err="1"/>
                        <a:t>sebastianpinera</a:t>
                      </a:r>
                      <a:r>
                        <a:rPr lang="es-419" sz="2800" dirty="0"/>
                        <a:t> La mejor política laboral es el pleno empleo. La mejor política económica y social es el crecimiento con buenas </a:t>
                      </a:r>
                      <a:r>
                        <a:rPr lang="es-419" sz="2800" dirty="0" err="1"/>
                        <a:t>oport</a:t>
                      </a:r>
                      <a:r>
                        <a:rPr lang="es-419" sz="2800" dirty="0"/>
                        <a:t> y 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+14</a:t>
                      </a:r>
                      <a:endParaRPr lang="en-US" sz="3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656018"/>
                  </a:ext>
                </a:extLst>
              </a:tr>
              <a:tr h="179845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800" dirty="0"/>
                        <a:t>#DANGER con los Jinetes del Apocalipsis de @</a:t>
                      </a:r>
                      <a:r>
                        <a:rPr lang="es-419" sz="2800" dirty="0" err="1"/>
                        <a:t>sebastianpinera</a:t>
                      </a:r>
                      <a:r>
                        <a:rPr lang="es-419" sz="2800" dirty="0"/>
                        <a:t> amenazan con volver, volver a robar chile!!! https://t.co/L4a0Y6gKgv 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-17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67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290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9704</TotalTime>
  <Pages>0</Pages>
  <Words>344</Words>
  <Application>Microsoft Office PowerPoint</Application>
  <PresentationFormat>Personalizado</PresentationFormat>
  <Paragraphs>107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</vt:lpstr>
      <vt:lpstr>Calibri</vt:lpstr>
      <vt:lpstr>DejaVu Sans</vt:lpstr>
      <vt:lpstr>Gill Sans</vt:lpstr>
      <vt:lpstr>Maven Pro</vt:lpstr>
      <vt:lpstr>StarSymbol</vt:lpstr>
      <vt:lpstr>Symbol</vt:lpstr>
      <vt:lpstr>Tahoma</vt:lpstr>
      <vt:lpstr>Times New Roman</vt:lpstr>
      <vt:lpstr>Wingdings</vt:lpstr>
      <vt:lpstr>ヒラギノ角ゴ ProN W3</vt:lpstr>
      <vt:lpstr>Office Theme</vt:lpstr>
      <vt:lpstr>Office Theme</vt:lpstr>
      <vt:lpstr>Presentación de PowerPoint</vt:lpstr>
      <vt:lpstr>El Origen</vt:lpstr>
      <vt:lpstr>El otro problema</vt:lpstr>
      <vt:lpstr>Presentación de PowerPoint</vt:lpstr>
      <vt:lpstr>¡Saquemos datos!</vt:lpstr>
      <vt:lpstr>JSONs</vt:lpstr>
      <vt:lpstr>Arquitectura OZ</vt:lpstr>
      <vt:lpstr>Presentación de PowerPoint</vt:lpstr>
      <vt:lpstr>Polaridad Automatizada a Gran Escala</vt:lpstr>
      <vt:lpstr>Intereses</vt:lpstr>
      <vt:lpstr>Influencia</vt:lpstr>
      <vt:lpstr>Sexo</vt:lpstr>
      <vt:lpstr>Presentación de PowerPoint</vt:lpstr>
      <vt:lpstr>Reportes Personalizados</vt:lpstr>
      <vt:lpstr>Conclusiones</vt:lpstr>
      <vt:lpstr>Presentación de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Dell</dc:creator>
  <dc:description/>
  <cp:lastModifiedBy>Andrés Córdova</cp:lastModifiedBy>
  <cp:revision>397</cp:revision>
  <dcterms:modified xsi:type="dcterms:W3CDTF">2016-11-15T17:30:21Z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