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334" r:id="rId3"/>
    <p:sldId id="256" r:id="rId4"/>
    <p:sldId id="335" r:id="rId5"/>
    <p:sldId id="336" r:id="rId6"/>
    <p:sldId id="296" r:id="rId7"/>
    <p:sldId id="299" r:id="rId8"/>
    <p:sldId id="300" r:id="rId9"/>
    <p:sldId id="302" r:id="rId10"/>
    <p:sldId id="297" r:id="rId11"/>
    <p:sldId id="337" r:id="rId12"/>
    <p:sldId id="304" r:id="rId13"/>
    <p:sldId id="305" r:id="rId14"/>
    <p:sldId id="306" r:id="rId15"/>
    <p:sldId id="309" r:id="rId16"/>
    <p:sldId id="339" r:id="rId17"/>
    <p:sldId id="310" r:id="rId18"/>
    <p:sldId id="340" r:id="rId19"/>
    <p:sldId id="311" r:id="rId20"/>
    <p:sldId id="341" r:id="rId21"/>
    <p:sldId id="342" r:id="rId22"/>
    <p:sldId id="343" r:id="rId23"/>
    <p:sldId id="344" r:id="rId24"/>
    <p:sldId id="307" r:id="rId25"/>
    <p:sldId id="345" r:id="rId26"/>
    <p:sldId id="346" r:id="rId27"/>
    <p:sldId id="317" r:id="rId28"/>
    <p:sldId id="318" r:id="rId29"/>
    <p:sldId id="319" r:id="rId30"/>
    <p:sldId id="347" r:id="rId31"/>
    <p:sldId id="320" r:id="rId32"/>
    <p:sldId id="348" r:id="rId33"/>
    <p:sldId id="349" r:id="rId34"/>
    <p:sldId id="350" r:id="rId35"/>
    <p:sldId id="322" r:id="rId36"/>
    <p:sldId id="323" r:id="rId37"/>
    <p:sldId id="324" r:id="rId38"/>
    <p:sldId id="325" r:id="rId39"/>
    <p:sldId id="326" r:id="rId40"/>
    <p:sldId id="327" r:id="rId41"/>
    <p:sldId id="328" r:id="rId42"/>
    <p:sldId id="329" r:id="rId43"/>
    <p:sldId id="331" r:id="rId44"/>
    <p:sldId id="351" r:id="rId45"/>
    <p:sldId id="330" r:id="rId46"/>
    <p:sldId id="333" r:id="rId47"/>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32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A593A4-3D2D-40FE-A5C1-D7EC036CB945}" type="datetimeFigureOut">
              <a:rPr lang="es-CL" smtClean="0"/>
              <a:pPr/>
              <a:t>21-03-2016</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8D0AA2-9C10-454D-9326-367526FF812E}" type="slidenum">
              <a:rPr lang="es-CL" smtClean="0"/>
              <a:pPr/>
              <a:t>‹Nº›</a:t>
            </a:fld>
            <a:endParaRPr lang="es-CL"/>
          </a:p>
        </p:txBody>
      </p:sp>
    </p:spTree>
    <p:extLst>
      <p:ext uri="{BB962C8B-B14F-4D97-AF65-F5344CB8AC3E}">
        <p14:creationId xmlns:p14="http://schemas.microsoft.com/office/powerpoint/2010/main" val="198816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7885E467-E0EC-4085-A6BB-7599F7BC756D}" type="slidenum">
              <a:rPr lang="en-US" altLang="es-CO" sz="1400">
                <a:solidFill>
                  <a:srgbClr val="000000"/>
                </a:solidFill>
                <a:latin typeface="Times New Roman" panose="02020603050405020304" pitchFamily="18" charset="0"/>
              </a:rPr>
              <a:pPr eaLnBrk="1"/>
              <a:t>11</a:t>
            </a:fld>
            <a:endParaRPr lang="en-US" altLang="es-CO" sz="1400">
              <a:solidFill>
                <a:srgbClr val="000000"/>
              </a:solidFill>
              <a:latin typeface="Times New Roman" panose="02020603050405020304" pitchFamily="18" charset="0"/>
            </a:endParaRPr>
          </a:p>
        </p:txBody>
      </p:sp>
      <p:sp>
        <p:nvSpPr>
          <p:cNvPr id="19459"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19460"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01388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3C5D75F9-F24C-4014-A289-010F7D7DC652}" type="slidenum">
              <a:rPr lang="en-US" altLang="es-CO" sz="1400">
                <a:solidFill>
                  <a:srgbClr val="000000"/>
                </a:solidFill>
                <a:latin typeface="Times New Roman" panose="02020603050405020304" pitchFamily="18" charset="0"/>
              </a:rPr>
              <a:pPr eaLnBrk="1"/>
              <a:t>20</a:t>
            </a:fld>
            <a:endParaRPr lang="en-US" altLang="es-CO" sz="1400">
              <a:solidFill>
                <a:srgbClr val="000000"/>
              </a:solidFill>
              <a:latin typeface="Times New Roman" panose="02020603050405020304" pitchFamily="18" charset="0"/>
            </a:endParaRPr>
          </a:p>
        </p:txBody>
      </p:sp>
      <p:sp>
        <p:nvSpPr>
          <p:cNvPr id="3174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3174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21051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3C5D75F9-F24C-4014-A289-010F7D7DC652}" type="slidenum">
              <a:rPr lang="en-US" altLang="es-CO" sz="1400">
                <a:solidFill>
                  <a:srgbClr val="000000"/>
                </a:solidFill>
                <a:latin typeface="Times New Roman" panose="02020603050405020304" pitchFamily="18" charset="0"/>
              </a:rPr>
              <a:pPr eaLnBrk="1"/>
              <a:t>21</a:t>
            </a:fld>
            <a:endParaRPr lang="en-US" altLang="es-CO" sz="1400">
              <a:solidFill>
                <a:srgbClr val="000000"/>
              </a:solidFill>
              <a:latin typeface="Times New Roman" panose="02020603050405020304" pitchFamily="18" charset="0"/>
            </a:endParaRPr>
          </a:p>
        </p:txBody>
      </p:sp>
      <p:sp>
        <p:nvSpPr>
          <p:cNvPr id="3174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3174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667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3C5D75F9-F24C-4014-A289-010F7D7DC652}" type="slidenum">
              <a:rPr lang="en-US" altLang="es-CO" sz="1400">
                <a:solidFill>
                  <a:srgbClr val="000000"/>
                </a:solidFill>
                <a:latin typeface="Times New Roman" panose="02020603050405020304" pitchFamily="18" charset="0"/>
              </a:rPr>
              <a:pPr eaLnBrk="1"/>
              <a:t>22</a:t>
            </a:fld>
            <a:endParaRPr lang="en-US" altLang="es-CO" sz="1400">
              <a:solidFill>
                <a:srgbClr val="000000"/>
              </a:solidFill>
              <a:latin typeface="Times New Roman" panose="02020603050405020304" pitchFamily="18" charset="0"/>
            </a:endParaRPr>
          </a:p>
        </p:txBody>
      </p:sp>
      <p:sp>
        <p:nvSpPr>
          <p:cNvPr id="3174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3174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09587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5C154F7C-0D9A-4AD5-B279-7A6365AB5BA8}" type="slidenum">
              <a:rPr lang="en-US" altLang="es-CO" sz="1400">
                <a:solidFill>
                  <a:srgbClr val="000000"/>
                </a:solidFill>
                <a:latin typeface="Times New Roman" panose="02020603050405020304" pitchFamily="18" charset="0"/>
              </a:rPr>
              <a:pPr eaLnBrk="1"/>
              <a:t>23</a:t>
            </a:fld>
            <a:endParaRPr lang="en-US" altLang="es-CO" sz="1400">
              <a:solidFill>
                <a:srgbClr val="000000"/>
              </a:solidFill>
              <a:latin typeface="Times New Roman" panose="02020603050405020304" pitchFamily="18" charset="0"/>
            </a:endParaRPr>
          </a:p>
        </p:txBody>
      </p:sp>
      <p:sp>
        <p:nvSpPr>
          <p:cNvPr id="2560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25604"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158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5C154F7C-0D9A-4AD5-B279-7A6365AB5BA8}" type="slidenum">
              <a:rPr lang="en-US" altLang="es-CO" sz="1400">
                <a:solidFill>
                  <a:srgbClr val="000000"/>
                </a:solidFill>
                <a:latin typeface="Times New Roman" panose="02020603050405020304" pitchFamily="18" charset="0"/>
              </a:rPr>
              <a:pPr eaLnBrk="1"/>
              <a:t>24</a:t>
            </a:fld>
            <a:endParaRPr lang="en-US" altLang="es-CO" sz="1400">
              <a:solidFill>
                <a:srgbClr val="000000"/>
              </a:solidFill>
              <a:latin typeface="Times New Roman" panose="02020603050405020304" pitchFamily="18" charset="0"/>
            </a:endParaRPr>
          </a:p>
        </p:txBody>
      </p:sp>
      <p:sp>
        <p:nvSpPr>
          <p:cNvPr id="2560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25604"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1243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5C154F7C-0D9A-4AD5-B279-7A6365AB5BA8}" type="slidenum">
              <a:rPr lang="en-US" altLang="es-CO" sz="1400">
                <a:solidFill>
                  <a:srgbClr val="000000"/>
                </a:solidFill>
                <a:latin typeface="Times New Roman" panose="02020603050405020304" pitchFamily="18" charset="0"/>
              </a:rPr>
              <a:pPr eaLnBrk="1"/>
              <a:t>25</a:t>
            </a:fld>
            <a:endParaRPr lang="en-US" altLang="es-CO" sz="1400">
              <a:solidFill>
                <a:srgbClr val="000000"/>
              </a:solidFill>
              <a:latin typeface="Times New Roman" panose="02020603050405020304" pitchFamily="18" charset="0"/>
            </a:endParaRPr>
          </a:p>
        </p:txBody>
      </p:sp>
      <p:sp>
        <p:nvSpPr>
          <p:cNvPr id="2560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25604"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8678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57862339-F551-46EF-B828-7052FF63AB90}" type="slidenum">
              <a:rPr lang="en-US" altLang="es-CO" sz="1400">
                <a:solidFill>
                  <a:srgbClr val="000000"/>
                </a:solidFill>
                <a:latin typeface="Times New Roman" panose="02020603050405020304" pitchFamily="18" charset="0"/>
              </a:rPr>
              <a:pPr eaLnBrk="1"/>
              <a:t>26</a:t>
            </a:fld>
            <a:endParaRPr lang="en-US" altLang="es-CO" sz="1400">
              <a:solidFill>
                <a:srgbClr val="000000"/>
              </a:solidFill>
              <a:latin typeface="Times New Roman" panose="02020603050405020304" pitchFamily="18" charset="0"/>
            </a:endParaRPr>
          </a:p>
        </p:txBody>
      </p:sp>
      <p:sp>
        <p:nvSpPr>
          <p:cNvPr id="4608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46084"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6144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FA667A06-F5C9-42B2-94C4-35300D600295}" type="slidenum">
              <a:rPr lang="en-US" altLang="es-CO" sz="1400">
                <a:solidFill>
                  <a:srgbClr val="000000"/>
                </a:solidFill>
                <a:latin typeface="Times New Roman" panose="02020603050405020304" pitchFamily="18" charset="0"/>
              </a:rPr>
              <a:pPr eaLnBrk="1"/>
              <a:t>27</a:t>
            </a:fld>
            <a:endParaRPr lang="en-US" altLang="es-CO" sz="1400">
              <a:solidFill>
                <a:srgbClr val="000000"/>
              </a:solidFill>
              <a:latin typeface="Times New Roman" panose="02020603050405020304" pitchFamily="18" charset="0"/>
            </a:endParaRPr>
          </a:p>
        </p:txBody>
      </p:sp>
      <p:sp>
        <p:nvSpPr>
          <p:cNvPr id="4813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48132"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6975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E6F2A821-0C27-42C6-957F-07C7502A71CD}" type="slidenum">
              <a:rPr lang="en-US" altLang="es-CO" sz="1400">
                <a:solidFill>
                  <a:srgbClr val="000000"/>
                </a:solidFill>
                <a:latin typeface="Times New Roman" panose="02020603050405020304" pitchFamily="18" charset="0"/>
              </a:rPr>
              <a:pPr eaLnBrk="1"/>
              <a:t>28</a:t>
            </a:fld>
            <a:endParaRPr lang="en-US" altLang="es-CO" sz="1400">
              <a:solidFill>
                <a:srgbClr val="000000"/>
              </a:solidFill>
              <a:latin typeface="Times New Roman" panose="02020603050405020304" pitchFamily="18" charset="0"/>
            </a:endParaRPr>
          </a:p>
        </p:txBody>
      </p:sp>
      <p:sp>
        <p:nvSpPr>
          <p:cNvPr id="50179"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50180"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04435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E6F2A821-0C27-42C6-957F-07C7502A71CD}" type="slidenum">
              <a:rPr lang="en-US" altLang="es-CO" sz="1400">
                <a:solidFill>
                  <a:srgbClr val="000000"/>
                </a:solidFill>
                <a:latin typeface="Times New Roman" panose="02020603050405020304" pitchFamily="18" charset="0"/>
              </a:rPr>
              <a:pPr eaLnBrk="1"/>
              <a:t>29</a:t>
            </a:fld>
            <a:endParaRPr lang="en-US" altLang="es-CO" sz="1400">
              <a:solidFill>
                <a:srgbClr val="000000"/>
              </a:solidFill>
              <a:latin typeface="Times New Roman" panose="02020603050405020304" pitchFamily="18" charset="0"/>
            </a:endParaRPr>
          </a:p>
        </p:txBody>
      </p:sp>
      <p:sp>
        <p:nvSpPr>
          <p:cNvPr id="50179"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50180"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8046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C72EA54D-ECB4-4827-948A-365FE1B48ADC}" type="slidenum">
              <a:rPr lang="en-US" altLang="es-CO" sz="1400">
                <a:solidFill>
                  <a:srgbClr val="000000"/>
                </a:solidFill>
                <a:latin typeface="Times New Roman" panose="02020603050405020304" pitchFamily="18" charset="0"/>
              </a:rPr>
              <a:pPr eaLnBrk="1"/>
              <a:t>12</a:t>
            </a:fld>
            <a:endParaRPr lang="en-US" altLang="es-CO" sz="1400">
              <a:solidFill>
                <a:srgbClr val="000000"/>
              </a:solidFill>
              <a:latin typeface="Times New Roman" panose="02020603050405020304" pitchFamily="18" charset="0"/>
            </a:endParaRPr>
          </a:p>
        </p:txBody>
      </p:sp>
      <p:sp>
        <p:nvSpPr>
          <p:cNvPr id="2150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2150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044163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FD88E89E-69CD-4669-9A03-164E7FCD4A61}" type="slidenum">
              <a:rPr lang="en-US" altLang="es-CO" sz="1400">
                <a:solidFill>
                  <a:srgbClr val="000000"/>
                </a:solidFill>
                <a:latin typeface="Times New Roman" panose="02020603050405020304" pitchFamily="18" charset="0"/>
              </a:rPr>
              <a:pPr eaLnBrk="1"/>
              <a:t>30</a:t>
            </a:fld>
            <a:endParaRPr lang="en-US" altLang="es-CO" sz="1400">
              <a:solidFill>
                <a:srgbClr val="000000"/>
              </a:solidFill>
              <a:latin typeface="Times New Roman" panose="02020603050405020304" pitchFamily="18" charset="0"/>
            </a:endParaRPr>
          </a:p>
        </p:txBody>
      </p:sp>
      <p:sp>
        <p:nvSpPr>
          <p:cNvPr id="5222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5222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50448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FD88E89E-69CD-4669-9A03-164E7FCD4A61}" type="slidenum">
              <a:rPr lang="en-US" altLang="es-CO" sz="1400">
                <a:solidFill>
                  <a:srgbClr val="000000"/>
                </a:solidFill>
                <a:latin typeface="Times New Roman" panose="02020603050405020304" pitchFamily="18" charset="0"/>
              </a:rPr>
              <a:pPr eaLnBrk="1"/>
              <a:t>31</a:t>
            </a:fld>
            <a:endParaRPr lang="en-US" altLang="es-CO" sz="1400">
              <a:solidFill>
                <a:srgbClr val="000000"/>
              </a:solidFill>
              <a:latin typeface="Times New Roman" panose="02020603050405020304" pitchFamily="18" charset="0"/>
            </a:endParaRPr>
          </a:p>
        </p:txBody>
      </p:sp>
      <p:sp>
        <p:nvSpPr>
          <p:cNvPr id="5222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5222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52428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FD88E89E-69CD-4669-9A03-164E7FCD4A61}" type="slidenum">
              <a:rPr lang="en-US" altLang="es-CO" sz="1400">
                <a:solidFill>
                  <a:srgbClr val="000000"/>
                </a:solidFill>
                <a:latin typeface="Times New Roman" panose="02020603050405020304" pitchFamily="18" charset="0"/>
              </a:rPr>
              <a:pPr eaLnBrk="1"/>
              <a:t>32</a:t>
            </a:fld>
            <a:endParaRPr lang="en-US" altLang="es-CO" sz="1400">
              <a:solidFill>
                <a:srgbClr val="000000"/>
              </a:solidFill>
              <a:latin typeface="Times New Roman" panose="02020603050405020304" pitchFamily="18" charset="0"/>
            </a:endParaRPr>
          </a:p>
        </p:txBody>
      </p:sp>
      <p:sp>
        <p:nvSpPr>
          <p:cNvPr id="5222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5222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23363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FD88E89E-69CD-4669-9A03-164E7FCD4A61}" type="slidenum">
              <a:rPr lang="en-US" altLang="es-CO" sz="1400">
                <a:solidFill>
                  <a:srgbClr val="000000"/>
                </a:solidFill>
                <a:latin typeface="Times New Roman" panose="02020603050405020304" pitchFamily="18" charset="0"/>
              </a:rPr>
              <a:pPr eaLnBrk="1"/>
              <a:t>33</a:t>
            </a:fld>
            <a:endParaRPr lang="en-US" altLang="es-CO" sz="1400">
              <a:solidFill>
                <a:srgbClr val="000000"/>
              </a:solidFill>
              <a:latin typeface="Times New Roman" panose="02020603050405020304" pitchFamily="18" charset="0"/>
            </a:endParaRPr>
          </a:p>
        </p:txBody>
      </p:sp>
      <p:sp>
        <p:nvSpPr>
          <p:cNvPr id="5222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5222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30667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D74604C8-0E49-4C04-8FDF-C136D75D735C}" type="slidenum">
              <a:rPr lang="en-US" altLang="es-CO" sz="1400">
                <a:solidFill>
                  <a:srgbClr val="000000"/>
                </a:solidFill>
                <a:latin typeface="Times New Roman" panose="02020603050405020304" pitchFamily="18" charset="0"/>
              </a:rPr>
              <a:pPr eaLnBrk="1"/>
              <a:t>34</a:t>
            </a:fld>
            <a:endParaRPr lang="en-US" altLang="es-CO" sz="1400">
              <a:solidFill>
                <a:srgbClr val="000000"/>
              </a:solidFill>
              <a:latin typeface="Times New Roman" panose="02020603050405020304" pitchFamily="18" charset="0"/>
            </a:endParaRPr>
          </a:p>
        </p:txBody>
      </p:sp>
      <p:sp>
        <p:nvSpPr>
          <p:cNvPr id="5632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56324"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61184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1951F064-D25B-4076-95F2-00CE99BE224A}" type="slidenum">
              <a:rPr lang="en-US" altLang="es-CO" sz="1400">
                <a:solidFill>
                  <a:srgbClr val="000000"/>
                </a:solidFill>
                <a:latin typeface="Times New Roman" panose="02020603050405020304" pitchFamily="18" charset="0"/>
              </a:rPr>
              <a:pPr eaLnBrk="1"/>
              <a:t>35</a:t>
            </a:fld>
            <a:endParaRPr lang="en-US" altLang="es-CO" sz="1400">
              <a:solidFill>
                <a:srgbClr val="000000"/>
              </a:solidFill>
              <a:latin typeface="Times New Roman" panose="02020603050405020304" pitchFamily="18" charset="0"/>
            </a:endParaRPr>
          </a:p>
        </p:txBody>
      </p:sp>
      <p:sp>
        <p:nvSpPr>
          <p:cNvPr id="5837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58372"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039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D9662697-8CB5-4E38-9E5F-E7999EF0C02C}" type="slidenum">
              <a:rPr lang="en-US" altLang="es-CO" sz="1400">
                <a:solidFill>
                  <a:srgbClr val="000000"/>
                </a:solidFill>
                <a:latin typeface="Times New Roman" panose="02020603050405020304" pitchFamily="18" charset="0"/>
              </a:rPr>
              <a:pPr eaLnBrk="1"/>
              <a:t>36</a:t>
            </a:fld>
            <a:endParaRPr lang="en-US" altLang="es-CO" sz="1400">
              <a:solidFill>
                <a:srgbClr val="000000"/>
              </a:solidFill>
              <a:latin typeface="Times New Roman" panose="02020603050405020304" pitchFamily="18" charset="0"/>
            </a:endParaRPr>
          </a:p>
        </p:txBody>
      </p:sp>
      <p:sp>
        <p:nvSpPr>
          <p:cNvPr id="60419"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60420"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01852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7400B854-AD40-4A6F-8DA4-7946E53CFA32}" type="slidenum">
              <a:rPr lang="en-US" altLang="es-CO" sz="1400">
                <a:solidFill>
                  <a:srgbClr val="000000"/>
                </a:solidFill>
                <a:latin typeface="Times New Roman" panose="02020603050405020304" pitchFamily="18" charset="0"/>
              </a:rPr>
              <a:pPr eaLnBrk="1"/>
              <a:t>37</a:t>
            </a:fld>
            <a:endParaRPr lang="en-US" altLang="es-CO" sz="1400">
              <a:solidFill>
                <a:srgbClr val="000000"/>
              </a:solidFill>
              <a:latin typeface="Times New Roman" panose="02020603050405020304" pitchFamily="18" charset="0"/>
            </a:endParaRPr>
          </a:p>
        </p:txBody>
      </p:sp>
      <p:sp>
        <p:nvSpPr>
          <p:cNvPr id="6246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6246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0753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B8BB25DB-4AAC-446D-AC1D-223C7331E9B7}" type="slidenum">
              <a:rPr lang="en-US" altLang="es-CO" sz="1400">
                <a:solidFill>
                  <a:srgbClr val="000000"/>
                </a:solidFill>
                <a:latin typeface="Times New Roman" panose="02020603050405020304" pitchFamily="18" charset="0"/>
              </a:rPr>
              <a:pPr eaLnBrk="1"/>
              <a:t>38</a:t>
            </a:fld>
            <a:endParaRPr lang="en-US" altLang="es-CO" sz="1400">
              <a:solidFill>
                <a:srgbClr val="000000"/>
              </a:solidFill>
              <a:latin typeface="Times New Roman" panose="02020603050405020304" pitchFamily="18" charset="0"/>
            </a:endParaRPr>
          </a:p>
        </p:txBody>
      </p:sp>
      <p:sp>
        <p:nvSpPr>
          <p:cNvPr id="64515"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64516"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22855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3A4114AB-9977-4333-B752-A59664DB9B07}" type="slidenum">
              <a:rPr lang="en-US" altLang="es-CO" sz="1400">
                <a:solidFill>
                  <a:srgbClr val="000000"/>
                </a:solidFill>
                <a:latin typeface="Times New Roman" panose="02020603050405020304" pitchFamily="18" charset="0"/>
              </a:rPr>
              <a:pPr eaLnBrk="1"/>
              <a:t>39</a:t>
            </a:fld>
            <a:endParaRPr lang="en-US" altLang="es-CO" sz="1400">
              <a:solidFill>
                <a:srgbClr val="000000"/>
              </a:solidFill>
              <a:latin typeface="Times New Roman" panose="02020603050405020304" pitchFamily="18" charset="0"/>
            </a:endParaRPr>
          </a:p>
        </p:txBody>
      </p:sp>
      <p:sp>
        <p:nvSpPr>
          <p:cNvPr id="6656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66564"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06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9F432772-4A00-4E91-8723-52F14C60AE7E}" type="slidenum">
              <a:rPr lang="en-US" altLang="es-CO" sz="1400">
                <a:solidFill>
                  <a:srgbClr val="000000"/>
                </a:solidFill>
                <a:latin typeface="Times New Roman" panose="02020603050405020304" pitchFamily="18" charset="0"/>
              </a:rPr>
              <a:pPr eaLnBrk="1"/>
              <a:t>13</a:t>
            </a:fld>
            <a:endParaRPr lang="en-US" altLang="es-CO" sz="1400">
              <a:solidFill>
                <a:srgbClr val="000000"/>
              </a:solidFill>
              <a:latin typeface="Times New Roman" panose="02020603050405020304" pitchFamily="18" charset="0"/>
            </a:endParaRPr>
          </a:p>
        </p:txBody>
      </p:sp>
      <p:sp>
        <p:nvSpPr>
          <p:cNvPr id="23555"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23556"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8055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972BABE6-0F0F-4CA0-BE19-2135C7C2E709}" type="slidenum">
              <a:rPr lang="en-US" altLang="es-CO" sz="1400">
                <a:solidFill>
                  <a:srgbClr val="000000"/>
                </a:solidFill>
                <a:latin typeface="Times New Roman" panose="02020603050405020304" pitchFamily="18" charset="0"/>
              </a:rPr>
              <a:pPr eaLnBrk="1"/>
              <a:t>40</a:t>
            </a:fld>
            <a:endParaRPr lang="en-US" altLang="es-CO" sz="1400">
              <a:solidFill>
                <a:srgbClr val="000000"/>
              </a:solidFill>
              <a:latin typeface="Times New Roman" panose="02020603050405020304" pitchFamily="18" charset="0"/>
            </a:endParaRPr>
          </a:p>
        </p:txBody>
      </p:sp>
      <p:sp>
        <p:nvSpPr>
          <p:cNvPr id="6861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68612"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5790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836D87BE-831C-4858-9F53-1C836E391C73}" type="slidenum">
              <a:rPr lang="en-US" altLang="es-CO" sz="1400">
                <a:solidFill>
                  <a:srgbClr val="000000"/>
                </a:solidFill>
                <a:latin typeface="Times New Roman" panose="02020603050405020304" pitchFamily="18" charset="0"/>
              </a:rPr>
              <a:pPr eaLnBrk="1"/>
              <a:t>41</a:t>
            </a:fld>
            <a:endParaRPr lang="en-US" altLang="es-CO" sz="1400">
              <a:solidFill>
                <a:srgbClr val="000000"/>
              </a:solidFill>
              <a:latin typeface="Times New Roman" panose="02020603050405020304" pitchFamily="18" charset="0"/>
            </a:endParaRPr>
          </a:p>
        </p:txBody>
      </p:sp>
      <p:sp>
        <p:nvSpPr>
          <p:cNvPr id="70659"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70660"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33641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63B7B-0C83-49D7-B067-7AAF152D23A4}" type="slidenum">
              <a:rPr lang="en-US" altLang="en-US"/>
              <a:pPr/>
              <a:t>42</a:t>
            </a:fld>
            <a:endParaRPr lang="en-US" altLang="en-US"/>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10795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BD44441C-E27D-4E76-8A42-AF7F4D85B28D}" type="slidenum">
              <a:rPr lang="en-US" altLang="es-CO" sz="1400">
                <a:solidFill>
                  <a:srgbClr val="000000"/>
                </a:solidFill>
                <a:latin typeface="Times New Roman" panose="02020603050405020304" pitchFamily="18" charset="0"/>
              </a:rPr>
              <a:pPr eaLnBrk="1"/>
              <a:t>43</a:t>
            </a:fld>
            <a:endParaRPr lang="en-US" altLang="es-CO" sz="1400">
              <a:solidFill>
                <a:srgbClr val="000000"/>
              </a:solidFill>
              <a:latin typeface="Times New Roman" panose="02020603050405020304" pitchFamily="18" charset="0"/>
            </a:endParaRPr>
          </a:p>
        </p:txBody>
      </p:sp>
      <p:sp>
        <p:nvSpPr>
          <p:cNvPr id="7270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7270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86695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BD44441C-E27D-4E76-8A42-AF7F4D85B28D}" type="slidenum">
              <a:rPr lang="en-US" altLang="es-CO" sz="1400">
                <a:solidFill>
                  <a:srgbClr val="000000"/>
                </a:solidFill>
                <a:latin typeface="Times New Roman" panose="02020603050405020304" pitchFamily="18" charset="0"/>
              </a:rPr>
              <a:pPr eaLnBrk="1"/>
              <a:t>44</a:t>
            </a:fld>
            <a:endParaRPr lang="en-US" altLang="es-CO" sz="1400">
              <a:solidFill>
                <a:srgbClr val="000000"/>
              </a:solidFill>
              <a:latin typeface="Times New Roman" panose="02020603050405020304" pitchFamily="18" charset="0"/>
            </a:endParaRPr>
          </a:p>
        </p:txBody>
      </p:sp>
      <p:sp>
        <p:nvSpPr>
          <p:cNvPr id="7270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7270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80592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E1BAA5-4F44-4CD5-9306-372B99F7B0E0}" type="slidenum">
              <a:rPr lang="en-US" altLang="en-US"/>
              <a:pPr/>
              <a:t>45</a:t>
            </a:fld>
            <a:endParaRPr lang="en-US" altLang="en-US"/>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595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C90F88FD-CA8F-4E1D-B0B5-48D6B62DD1CC}" type="slidenum">
              <a:rPr lang="en-US" altLang="es-CO" sz="1400">
                <a:solidFill>
                  <a:srgbClr val="000000"/>
                </a:solidFill>
                <a:latin typeface="Times New Roman" panose="02020603050405020304" pitchFamily="18" charset="0"/>
              </a:rPr>
              <a:pPr eaLnBrk="1"/>
              <a:t>14</a:t>
            </a:fld>
            <a:endParaRPr lang="en-US" altLang="es-CO" sz="1400">
              <a:solidFill>
                <a:srgbClr val="000000"/>
              </a:solidFill>
              <a:latin typeface="Times New Roman" panose="02020603050405020304" pitchFamily="18" charset="0"/>
            </a:endParaRPr>
          </a:p>
        </p:txBody>
      </p:sp>
      <p:sp>
        <p:nvSpPr>
          <p:cNvPr id="29699"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29700"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886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C90F88FD-CA8F-4E1D-B0B5-48D6B62DD1CC}" type="slidenum">
              <a:rPr lang="en-US" altLang="es-CO" sz="1400">
                <a:solidFill>
                  <a:srgbClr val="000000"/>
                </a:solidFill>
                <a:latin typeface="Times New Roman" panose="02020603050405020304" pitchFamily="18" charset="0"/>
              </a:rPr>
              <a:pPr eaLnBrk="1"/>
              <a:t>15</a:t>
            </a:fld>
            <a:endParaRPr lang="en-US" altLang="es-CO" sz="1400">
              <a:solidFill>
                <a:srgbClr val="000000"/>
              </a:solidFill>
              <a:latin typeface="Times New Roman" panose="02020603050405020304" pitchFamily="18" charset="0"/>
            </a:endParaRPr>
          </a:p>
        </p:txBody>
      </p:sp>
      <p:sp>
        <p:nvSpPr>
          <p:cNvPr id="29699"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29700"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26861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3C5D75F9-F24C-4014-A289-010F7D7DC652}" type="slidenum">
              <a:rPr lang="en-US" altLang="es-CO" sz="1400">
                <a:solidFill>
                  <a:srgbClr val="000000"/>
                </a:solidFill>
                <a:latin typeface="Times New Roman" panose="02020603050405020304" pitchFamily="18" charset="0"/>
              </a:rPr>
              <a:pPr eaLnBrk="1"/>
              <a:t>16</a:t>
            </a:fld>
            <a:endParaRPr lang="en-US" altLang="es-CO" sz="1400">
              <a:solidFill>
                <a:srgbClr val="000000"/>
              </a:solidFill>
              <a:latin typeface="Times New Roman" panose="02020603050405020304" pitchFamily="18" charset="0"/>
            </a:endParaRPr>
          </a:p>
        </p:txBody>
      </p:sp>
      <p:sp>
        <p:nvSpPr>
          <p:cNvPr id="3174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3174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0541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3C5D75F9-F24C-4014-A289-010F7D7DC652}" type="slidenum">
              <a:rPr lang="en-US" altLang="es-CO" sz="1400">
                <a:solidFill>
                  <a:srgbClr val="000000"/>
                </a:solidFill>
                <a:latin typeface="Times New Roman" panose="02020603050405020304" pitchFamily="18" charset="0"/>
              </a:rPr>
              <a:pPr eaLnBrk="1"/>
              <a:t>17</a:t>
            </a:fld>
            <a:endParaRPr lang="en-US" altLang="es-CO" sz="1400">
              <a:solidFill>
                <a:srgbClr val="000000"/>
              </a:solidFill>
              <a:latin typeface="Times New Roman" panose="02020603050405020304" pitchFamily="18" charset="0"/>
            </a:endParaRPr>
          </a:p>
        </p:txBody>
      </p:sp>
      <p:sp>
        <p:nvSpPr>
          <p:cNvPr id="3174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3174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14276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9B288D6E-8109-48D5-8B61-11614B954A52}" type="slidenum">
              <a:rPr lang="en-US" altLang="es-CO" sz="1400">
                <a:solidFill>
                  <a:srgbClr val="000000"/>
                </a:solidFill>
                <a:latin typeface="Times New Roman" panose="02020603050405020304" pitchFamily="18" charset="0"/>
              </a:rPr>
              <a:pPr eaLnBrk="1"/>
              <a:t>18</a:t>
            </a:fld>
            <a:endParaRPr lang="en-US" altLang="es-CO" sz="1400">
              <a:solidFill>
                <a:srgbClr val="000000"/>
              </a:solidFill>
              <a:latin typeface="Times New Roman" panose="02020603050405020304" pitchFamily="18" charset="0"/>
            </a:endParaRPr>
          </a:p>
        </p:txBody>
      </p:sp>
      <p:sp>
        <p:nvSpPr>
          <p:cNvPr id="33795"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33796"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0317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fld id="{3C5D75F9-F24C-4014-A289-010F7D7DC652}" type="slidenum">
              <a:rPr lang="en-US" altLang="es-CO" sz="1400">
                <a:solidFill>
                  <a:srgbClr val="000000"/>
                </a:solidFill>
                <a:latin typeface="Times New Roman" panose="02020603050405020304" pitchFamily="18" charset="0"/>
              </a:rPr>
              <a:pPr eaLnBrk="1"/>
              <a:t>19</a:t>
            </a:fld>
            <a:endParaRPr lang="en-US" altLang="es-CO" sz="1400">
              <a:solidFill>
                <a:srgbClr val="000000"/>
              </a:solidFill>
              <a:latin typeface="Times New Roman" panose="02020603050405020304" pitchFamily="18" charset="0"/>
            </a:endParaRPr>
          </a:p>
        </p:txBody>
      </p:sp>
      <p:sp>
        <p:nvSpPr>
          <p:cNvPr id="3174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31748" name="Text Box 2"/>
          <p:cNvSpPr>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CO"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1422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lvl1pPr>
              <a:defRPr/>
            </a:lvl1pPr>
          </a:lstStyle>
          <a:p>
            <a:fld id="{20E15388-4BCD-4AA6-854F-19BB00557374}" type="datetime1">
              <a:rPr lang="es-ES_tradnl" altLang="es-CO"/>
              <a:pPr/>
              <a:t>21/03/2016</a:t>
            </a:fld>
            <a:endParaRPr lang="es-ES_tradnl" altLang="es-CO"/>
          </a:p>
        </p:txBody>
      </p:sp>
      <p:sp>
        <p:nvSpPr>
          <p:cNvPr id="5" name="Marcador de pie de página 4"/>
          <p:cNvSpPr>
            <a:spLocks noGrp="1"/>
          </p:cNvSpPr>
          <p:nvPr>
            <p:ph type="ftr" sz="quarter" idx="11"/>
          </p:nvPr>
        </p:nvSpPr>
        <p:spPr/>
        <p:txBody>
          <a:bodyPr/>
          <a:lstStyle>
            <a:lvl1pPr>
              <a:defRPr/>
            </a:lvl1pPr>
          </a:lstStyle>
          <a:p>
            <a:endParaRPr lang="es-CO" altLang="es-CO"/>
          </a:p>
        </p:txBody>
      </p:sp>
      <p:sp>
        <p:nvSpPr>
          <p:cNvPr id="6" name="Marcador de número de diapositiva 5"/>
          <p:cNvSpPr>
            <a:spLocks noGrp="1"/>
          </p:cNvSpPr>
          <p:nvPr>
            <p:ph type="sldNum" sz="quarter" idx="12"/>
          </p:nvPr>
        </p:nvSpPr>
        <p:spPr/>
        <p:txBody>
          <a:bodyPr/>
          <a:lstStyle>
            <a:lvl1pPr>
              <a:defRPr/>
            </a:lvl1pPr>
          </a:lstStyle>
          <a:p>
            <a:fld id="{41312C94-6743-4F33-9AE8-1BF39EECC4C5}" type="slidenum">
              <a:rPr lang="es-ES_tradnl" altLang="es-CO"/>
              <a:pPr/>
              <a:t>‹Nº›</a:t>
            </a:fld>
            <a:endParaRPr lang="es-ES_tradnl" altLang="es-CO"/>
          </a:p>
        </p:txBody>
      </p:sp>
    </p:spTree>
    <p:extLst>
      <p:ext uri="{BB962C8B-B14F-4D97-AF65-F5344CB8AC3E}">
        <p14:creationId xmlns:p14="http://schemas.microsoft.com/office/powerpoint/2010/main" val="169920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fld id="{80FB6AF1-B986-4EE6-AB9E-0EE7C39754D5}" type="datetime1">
              <a:rPr lang="es-ES_tradnl" altLang="es-CO"/>
              <a:pPr/>
              <a:t>21/03/2016</a:t>
            </a:fld>
            <a:endParaRPr lang="es-ES_tradnl" altLang="es-CO"/>
          </a:p>
        </p:txBody>
      </p:sp>
      <p:sp>
        <p:nvSpPr>
          <p:cNvPr id="5" name="Marcador de pie de página 4"/>
          <p:cNvSpPr>
            <a:spLocks noGrp="1"/>
          </p:cNvSpPr>
          <p:nvPr>
            <p:ph type="ftr" sz="quarter" idx="11"/>
          </p:nvPr>
        </p:nvSpPr>
        <p:spPr/>
        <p:txBody>
          <a:bodyPr/>
          <a:lstStyle>
            <a:lvl1pPr>
              <a:defRPr/>
            </a:lvl1pPr>
          </a:lstStyle>
          <a:p>
            <a:endParaRPr lang="es-CO" altLang="es-CO"/>
          </a:p>
        </p:txBody>
      </p:sp>
      <p:sp>
        <p:nvSpPr>
          <p:cNvPr id="6" name="Marcador de número de diapositiva 5"/>
          <p:cNvSpPr>
            <a:spLocks noGrp="1"/>
          </p:cNvSpPr>
          <p:nvPr>
            <p:ph type="sldNum" sz="quarter" idx="12"/>
          </p:nvPr>
        </p:nvSpPr>
        <p:spPr/>
        <p:txBody>
          <a:bodyPr/>
          <a:lstStyle>
            <a:lvl1pPr>
              <a:defRPr/>
            </a:lvl1pPr>
          </a:lstStyle>
          <a:p>
            <a:fld id="{9897408A-9A2C-41AD-9A13-AE432CE8356F}" type="slidenum">
              <a:rPr lang="es-ES_tradnl" altLang="es-CO"/>
              <a:pPr/>
              <a:t>‹Nº›</a:t>
            </a:fld>
            <a:endParaRPr lang="es-ES_tradnl" altLang="es-CO"/>
          </a:p>
        </p:txBody>
      </p:sp>
    </p:spTree>
    <p:extLst>
      <p:ext uri="{BB962C8B-B14F-4D97-AF65-F5344CB8AC3E}">
        <p14:creationId xmlns:p14="http://schemas.microsoft.com/office/powerpoint/2010/main" val="530462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CFFE7BF9-53FE-4A1D-81A4-C2D0D70E9C4E}" type="datetime1">
              <a:rPr lang="es-ES_tradnl" altLang="es-CO"/>
              <a:pPr/>
              <a:t>21/03/2016</a:t>
            </a:fld>
            <a:endParaRPr lang="es-ES_tradnl" altLang="es-CO"/>
          </a:p>
        </p:txBody>
      </p:sp>
      <p:sp>
        <p:nvSpPr>
          <p:cNvPr id="5" name="Marcador de pie de página 4"/>
          <p:cNvSpPr>
            <a:spLocks noGrp="1"/>
          </p:cNvSpPr>
          <p:nvPr>
            <p:ph type="ftr" sz="quarter" idx="11"/>
          </p:nvPr>
        </p:nvSpPr>
        <p:spPr/>
        <p:txBody>
          <a:bodyPr/>
          <a:lstStyle>
            <a:lvl1pPr>
              <a:defRPr/>
            </a:lvl1pPr>
          </a:lstStyle>
          <a:p>
            <a:endParaRPr lang="es-CO" altLang="es-CO"/>
          </a:p>
        </p:txBody>
      </p:sp>
      <p:sp>
        <p:nvSpPr>
          <p:cNvPr id="6" name="Marcador de número de diapositiva 5"/>
          <p:cNvSpPr>
            <a:spLocks noGrp="1"/>
          </p:cNvSpPr>
          <p:nvPr>
            <p:ph type="sldNum" sz="quarter" idx="12"/>
          </p:nvPr>
        </p:nvSpPr>
        <p:spPr/>
        <p:txBody>
          <a:bodyPr/>
          <a:lstStyle>
            <a:lvl1pPr>
              <a:defRPr/>
            </a:lvl1pPr>
          </a:lstStyle>
          <a:p>
            <a:fld id="{28F527B9-8003-4D58-A53C-EF4A839E4312}" type="slidenum">
              <a:rPr lang="es-ES_tradnl" altLang="es-CO"/>
              <a:pPr/>
              <a:t>‹Nº›</a:t>
            </a:fld>
            <a:endParaRPr lang="es-ES_tradnl" altLang="es-CO"/>
          </a:p>
        </p:txBody>
      </p:sp>
    </p:spTree>
    <p:extLst>
      <p:ext uri="{BB962C8B-B14F-4D97-AF65-F5344CB8AC3E}">
        <p14:creationId xmlns:p14="http://schemas.microsoft.com/office/powerpoint/2010/main" val="1895136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3"/>
          <p:cNvSpPr>
            <a:spLocks noGrp="1"/>
          </p:cNvSpPr>
          <p:nvPr>
            <p:ph type="dt" sz="half" idx="10"/>
          </p:nvPr>
        </p:nvSpPr>
        <p:spPr/>
        <p:txBody>
          <a:bodyPr/>
          <a:lstStyle>
            <a:lvl1pPr>
              <a:defRPr/>
            </a:lvl1pPr>
          </a:lstStyle>
          <a:p>
            <a:fld id="{70F18A00-E9B8-4848-BFC6-EBB1BAE5A63B}" type="datetime1">
              <a:rPr lang="es-ES_tradnl" altLang="es-CO"/>
              <a:pPr/>
              <a:t>21/03/2016</a:t>
            </a:fld>
            <a:endParaRPr lang="es-ES_tradnl" altLang="es-CO"/>
          </a:p>
        </p:txBody>
      </p:sp>
      <p:sp>
        <p:nvSpPr>
          <p:cNvPr id="6" name="Marcador de pie de página 4"/>
          <p:cNvSpPr>
            <a:spLocks noGrp="1"/>
          </p:cNvSpPr>
          <p:nvPr>
            <p:ph type="ftr" sz="quarter" idx="11"/>
          </p:nvPr>
        </p:nvSpPr>
        <p:spPr/>
        <p:txBody>
          <a:bodyPr/>
          <a:lstStyle>
            <a:lvl1pPr>
              <a:defRPr/>
            </a:lvl1pPr>
          </a:lstStyle>
          <a:p>
            <a:endParaRPr lang="es-CO" altLang="es-CO"/>
          </a:p>
        </p:txBody>
      </p:sp>
      <p:sp>
        <p:nvSpPr>
          <p:cNvPr id="7" name="Marcador de número de diapositiva 5"/>
          <p:cNvSpPr>
            <a:spLocks noGrp="1"/>
          </p:cNvSpPr>
          <p:nvPr>
            <p:ph type="sldNum" sz="quarter" idx="12"/>
          </p:nvPr>
        </p:nvSpPr>
        <p:spPr/>
        <p:txBody>
          <a:bodyPr/>
          <a:lstStyle>
            <a:lvl1pPr>
              <a:defRPr/>
            </a:lvl1pPr>
          </a:lstStyle>
          <a:p>
            <a:fld id="{BF389EAB-0A56-4C0C-820C-5C630E4DDE69}" type="slidenum">
              <a:rPr lang="es-ES_tradnl" altLang="es-CO"/>
              <a:pPr/>
              <a:t>‹Nº›</a:t>
            </a:fld>
            <a:endParaRPr lang="es-ES_tradnl" altLang="es-CO"/>
          </a:p>
        </p:txBody>
      </p:sp>
    </p:spTree>
    <p:extLst>
      <p:ext uri="{BB962C8B-B14F-4D97-AF65-F5344CB8AC3E}">
        <p14:creationId xmlns:p14="http://schemas.microsoft.com/office/powerpoint/2010/main" val="224774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3"/>
          <p:cNvSpPr>
            <a:spLocks noGrp="1"/>
          </p:cNvSpPr>
          <p:nvPr>
            <p:ph type="dt" sz="half" idx="10"/>
          </p:nvPr>
        </p:nvSpPr>
        <p:spPr/>
        <p:txBody>
          <a:bodyPr/>
          <a:lstStyle>
            <a:lvl1pPr>
              <a:defRPr/>
            </a:lvl1pPr>
          </a:lstStyle>
          <a:p>
            <a:fld id="{0715084B-D882-4D1F-9868-7DCC9E0EE499}" type="datetime1">
              <a:rPr lang="es-ES_tradnl" altLang="es-CO"/>
              <a:pPr/>
              <a:t>21/03/2016</a:t>
            </a:fld>
            <a:endParaRPr lang="es-ES_tradnl" altLang="es-CO"/>
          </a:p>
        </p:txBody>
      </p:sp>
      <p:sp>
        <p:nvSpPr>
          <p:cNvPr id="8" name="Marcador de pie de página 4"/>
          <p:cNvSpPr>
            <a:spLocks noGrp="1"/>
          </p:cNvSpPr>
          <p:nvPr>
            <p:ph type="ftr" sz="quarter" idx="11"/>
          </p:nvPr>
        </p:nvSpPr>
        <p:spPr/>
        <p:txBody>
          <a:bodyPr/>
          <a:lstStyle>
            <a:lvl1pPr>
              <a:defRPr/>
            </a:lvl1pPr>
          </a:lstStyle>
          <a:p>
            <a:endParaRPr lang="es-CO" altLang="es-CO"/>
          </a:p>
        </p:txBody>
      </p:sp>
      <p:sp>
        <p:nvSpPr>
          <p:cNvPr id="9" name="Marcador de número de diapositiva 5"/>
          <p:cNvSpPr>
            <a:spLocks noGrp="1"/>
          </p:cNvSpPr>
          <p:nvPr>
            <p:ph type="sldNum" sz="quarter" idx="12"/>
          </p:nvPr>
        </p:nvSpPr>
        <p:spPr/>
        <p:txBody>
          <a:bodyPr/>
          <a:lstStyle>
            <a:lvl1pPr>
              <a:defRPr/>
            </a:lvl1pPr>
          </a:lstStyle>
          <a:p>
            <a:fld id="{940977FF-92DE-4E5C-A0C9-15C4D71A897F}" type="slidenum">
              <a:rPr lang="es-ES_tradnl" altLang="es-CO"/>
              <a:pPr/>
              <a:t>‹Nº›</a:t>
            </a:fld>
            <a:endParaRPr lang="es-ES_tradnl" altLang="es-CO"/>
          </a:p>
        </p:txBody>
      </p:sp>
    </p:spTree>
    <p:extLst>
      <p:ext uri="{BB962C8B-B14F-4D97-AF65-F5344CB8AC3E}">
        <p14:creationId xmlns:p14="http://schemas.microsoft.com/office/powerpoint/2010/main" val="3681561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3"/>
          <p:cNvSpPr>
            <a:spLocks noGrp="1"/>
          </p:cNvSpPr>
          <p:nvPr>
            <p:ph type="dt" sz="half" idx="10"/>
          </p:nvPr>
        </p:nvSpPr>
        <p:spPr/>
        <p:txBody>
          <a:bodyPr/>
          <a:lstStyle>
            <a:lvl1pPr>
              <a:defRPr/>
            </a:lvl1pPr>
          </a:lstStyle>
          <a:p>
            <a:fld id="{A0F0CE69-A2B1-493F-96A8-5F4243410218}" type="datetime1">
              <a:rPr lang="es-ES_tradnl" altLang="es-CO"/>
              <a:pPr/>
              <a:t>21/03/2016</a:t>
            </a:fld>
            <a:endParaRPr lang="es-ES_tradnl" altLang="es-CO"/>
          </a:p>
        </p:txBody>
      </p:sp>
      <p:sp>
        <p:nvSpPr>
          <p:cNvPr id="4" name="Marcador de pie de página 4"/>
          <p:cNvSpPr>
            <a:spLocks noGrp="1"/>
          </p:cNvSpPr>
          <p:nvPr>
            <p:ph type="ftr" sz="quarter" idx="11"/>
          </p:nvPr>
        </p:nvSpPr>
        <p:spPr/>
        <p:txBody>
          <a:bodyPr/>
          <a:lstStyle>
            <a:lvl1pPr>
              <a:defRPr/>
            </a:lvl1pPr>
          </a:lstStyle>
          <a:p>
            <a:endParaRPr lang="es-CO" altLang="es-CO"/>
          </a:p>
        </p:txBody>
      </p:sp>
      <p:sp>
        <p:nvSpPr>
          <p:cNvPr id="5" name="Marcador de número de diapositiva 5"/>
          <p:cNvSpPr>
            <a:spLocks noGrp="1"/>
          </p:cNvSpPr>
          <p:nvPr>
            <p:ph type="sldNum" sz="quarter" idx="12"/>
          </p:nvPr>
        </p:nvSpPr>
        <p:spPr/>
        <p:txBody>
          <a:bodyPr/>
          <a:lstStyle>
            <a:lvl1pPr>
              <a:defRPr/>
            </a:lvl1pPr>
          </a:lstStyle>
          <a:p>
            <a:fld id="{FD105523-1C21-4739-9946-67543DA18ADD}" type="slidenum">
              <a:rPr lang="es-ES_tradnl" altLang="es-CO"/>
              <a:pPr/>
              <a:t>‹Nº›</a:t>
            </a:fld>
            <a:endParaRPr lang="es-ES_tradnl" altLang="es-CO"/>
          </a:p>
        </p:txBody>
      </p:sp>
    </p:spTree>
    <p:extLst>
      <p:ext uri="{BB962C8B-B14F-4D97-AF65-F5344CB8AC3E}">
        <p14:creationId xmlns:p14="http://schemas.microsoft.com/office/powerpoint/2010/main" val="1654124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fld id="{14443C26-AEC9-40B6-B3C5-934CA948E5FC}" type="datetime1">
              <a:rPr lang="es-ES_tradnl" altLang="es-CO"/>
              <a:pPr/>
              <a:t>21/03/2016</a:t>
            </a:fld>
            <a:endParaRPr lang="es-ES_tradnl" altLang="es-CO"/>
          </a:p>
        </p:txBody>
      </p:sp>
      <p:sp>
        <p:nvSpPr>
          <p:cNvPr id="3" name="Marcador de pie de página 4"/>
          <p:cNvSpPr>
            <a:spLocks noGrp="1"/>
          </p:cNvSpPr>
          <p:nvPr>
            <p:ph type="ftr" sz="quarter" idx="11"/>
          </p:nvPr>
        </p:nvSpPr>
        <p:spPr/>
        <p:txBody>
          <a:bodyPr/>
          <a:lstStyle>
            <a:lvl1pPr>
              <a:defRPr/>
            </a:lvl1pPr>
          </a:lstStyle>
          <a:p>
            <a:endParaRPr lang="es-CO" altLang="es-CO"/>
          </a:p>
        </p:txBody>
      </p:sp>
      <p:sp>
        <p:nvSpPr>
          <p:cNvPr id="4" name="Marcador de número de diapositiva 5"/>
          <p:cNvSpPr>
            <a:spLocks noGrp="1"/>
          </p:cNvSpPr>
          <p:nvPr>
            <p:ph type="sldNum" sz="quarter" idx="12"/>
          </p:nvPr>
        </p:nvSpPr>
        <p:spPr/>
        <p:txBody>
          <a:bodyPr/>
          <a:lstStyle>
            <a:lvl1pPr>
              <a:defRPr/>
            </a:lvl1pPr>
          </a:lstStyle>
          <a:p>
            <a:fld id="{D318ACFA-3F59-436C-B359-2AAC0F2E7FB7}" type="slidenum">
              <a:rPr lang="es-ES_tradnl" altLang="es-CO"/>
              <a:pPr/>
              <a:t>‹Nº›</a:t>
            </a:fld>
            <a:endParaRPr lang="es-ES_tradnl" altLang="es-CO"/>
          </a:p>
        </p:txBody>
      </p:sp>
    </p:spTree>
    <p:extLst>
      <p:ext uri="{BB962C8B-B14F-4D97-AF65-F5344CB8AC3E}">
        <p14:creationId xmlns:p14="http://schemas.microsoft.com/office/powerpoint/2010/main" val="302885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fld id="{031B83C5-DBE5-4F5A-9AED-C55D8FBC6B22}" type="datetime1">
              <a:rPr lang="es-ES_tradnl" altLang="es-CO"/>
              <a:pPr/>
              <a:t>21/03/2016</a:t>
            </a:fld>
            <a:endParaRPr lang="es-ES_tradnl" altLang="es-CO"/>
          </a:p>
        </p:txBody>
      </p:sp>
      <p:sp>
        <p:nvSpPr>
          <p:cNvPr id="6" name="Marcador de pie de página 4"/>
          <p:cNvSpPr>
            <a:spLocks noGrp="1"/>
          </p:cNvSpPr>
          <p:nvPr>
            <p:ph type="ftr" sz="quarter" idx="11"/>
          </p:nvPr>
        </p:nvSpPr>
        <p:spPr/>
        <p:txBody>
          <a:bodyPr/>
          <a:lstStyle>
            <a:lvl1pPr>
              <a:defRPr/>
            </a:lvl1pPr>
          </a:lstStyle>
          <a:p>
            <a:endParaRPr lang="es-CO" altLang="es-CO"/>
          </a:p>
        </p:txBody>
      </p:sp>
      <p:sp>
        <p:nvSpPr>
          <p:cNvPr id="7" name="Marcador de número de diapositiva 5"/>
          <p:cNvSpPr>
            <a:spLocks noGrp="1"/>
          </p:cNvSpPr>
          <p:nvPr>
            <p:ph type="sldNum" sz="quarter" idx="12"/>
          </p:nvPr>
        </p:nvSpPr>
        <p:spPr/>
        <p:txBody>
          <a:bodyPr/>
          <a:lstStyle>
            <a:lvl1pPr>
              <a:defRPr/>
            </a:lvl1pPr>
          </a:lstStyle>
          <a:p>
            <a:fld id="{4B6AC741-3A86-4FB0-A978-51E9ADBAF517}" type="slidenum">
              <a:rPr lang="es-ES_tradnl" altLang="es-CO"/>
              <a:pPr/>
              <a:t>‹Nº›</a:t>
            </a:fld>
            <a:endParaRPr lang="es-ES_tradnl" altLang="es-CO"/>
          </a:p>
        </p:txBody>
      </p:sp>
    </p:spTree>
    <p:extLst>
      <p:ext uri="{BB962C8B-B14F-4D97-AF65-F5344CB8AC3E}">
        <p14:creationId xmlns:p14="http://schemas.microsoft.com/office/powerpoint/2010/main" val="211150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fld id="{023FD669-2D44-4E3E-9936-5913342DD11E}" type="datetime1">
              <a:rPr lang="es-ES_tradnl" altLang="es-CO"/>
              <a:pPr/>
              <a:t>21/03/2016</a:t>
            </a:fld>
            <a:endParaRPr lang="es-ES_tradnl" altLang="es-CO"/>
          </a:p>
        </p:txBody>
      </p:sp>
      <p:sp>
        <p:nvSpPr>
          <p:cNvPr id="6" name="Marcador de pie de página 4"/>
          <p:cNvSpPr>
            <a:spLocks noGrp="1"/>
          </p:cNvSpPr>
          <p:nvPr>
            <p:ph type="ftr" sz="quarter" idx="11"/>
          </p:nvPr>
        </p:nvSpPr>
        <p:spPr/>
        <p:txBody>
          <a:bodyPr/>
          <a:lstStyle>
            <a:lvl1pPr>
              <a:defRPr/>
            </a:lvl1pPr>
          </a:lstStyle>
          <a:p>
            <a:endParaRPr lang="es-CO" altLang="es-CO"/>
          </a:p>
        </p:txBody>
      </p:sp>
      <p:sp>
        <p:nvSpPr>
          <p:cNvPr id="7" name="Marcador de número de diapositiva 5"/>
          <p:cNvSpPr>
            <a:spLocks noGrp="1"/>
          </p:cNvSpPr>
          <p:nvPr>
            <p:ph type="sldNum" sz="quarter" idx="12"/>
          </p:nvPr>
        </p:nvSpPr>
        <p:spPr/>
        <p:txBody>
          <a:bodyPr/>
          <a:lstStyle>
            <a:lvl1pPr>
              <a:defRPr/>
            </a:lvl1pPr>
          </a:lstStyle>
          <a:p>
            <a:fld id="{77C5E0E1-87C2-4465-9789-DBEE22EA671A}" type="slidenum">
              <a:rPr lang="es-ES_tradnl" altLang="es-CO"/>
              <a:pPr/>
              <a:t>‹Nº›</a:t>
            </a:fld>
            <a:endParaRPr lang="es-ES_tradnl" altLang="es-CO"/>
          </a:p>
        </p:txBody>
      </p:sp>
    </p:spTree>
    <p:extLst>
      <p:ext uri="{BB962C8B-B14F-4D97-AF65-F5344CB8AC3E}">
        <p14:creationId xmlns:p14="http://schemas.microsoft.com/office/powerpoint/2010/main" val="1715948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fld id="{ADE0B198-3FAD-4D8C-881D-85EDDA761172}" type="datetime1">
              <a:rPr lang="es-ES_tradnl" altLang="es-CO"/>
              <a:pPr/>
              <a:t>21/03/2016</a:t>
            </a:fld>
            <a:endParaRPr lang="es-ES_tradnl" altLang="es-CO"/>
          </a:p>
        </p:txBody>
      </p:sp>
      <p:sp>
        <p:nvSpPr>
          <p:cNvPr id="5" name="Marcador de pie de página 4"/>
          <p:cNvSpPr>
            <a:spLocks noGrp="1"/>
          </p:cNvSpPr>
          <p:nvPr>
            <p:ph type="ftr" sz="quarter" idx="11"/>
          </p:nvPr>
        </p:nvSpPr>
        <p:spPr/>
        <p:txBody>
          <a:bodyPr/>
          <a:lstStyle>
            <a:lvl1pPr>
              <a:defRPr/>
            </a:lvl1pPr>
          </a:lstStyle>
          <a:p>
            <a:endParaRPr lang="es-CO" altLang="es-CO"/>
          </a:p>
        </p:txBody>
      </p:sp>
      <p:sp>
        <p:nvSpPr>
          <p:cNvPr id="6" name="Marcador de número de diapositiva 5"/>
          <p:cNvSpPr>
            <a:spLocks noGrp="1"/>
          </p:cNvSpPr>
          <p:nvPr>
            <p:ph type="sldNum" sz="quarter" idx="12"/>
          </p:nvPr>
        </p:nvSpPr>
        <p:spPr/>
        <p:txBody>
          <a:bodyPr/>
          <a:lstStyle>
            <a:lvl1pPr>
              <a:defRPr/>
            </a:lvl1pPr>
          </a:lstStyle>
          <a:p>
            <a:fld id="{9D081213-083E-424D-B980-418C5775A930}" type="slidenum">
              <a:rPr lang="es-ES_tradnl" altLang="es-CO"/>
              <a:pPr/>
              <a:t>‹Nº›</a:t>
            </a:fld>
            <a:endParaRPr lang="es-ES_tradnl" altLang="es-CO"/>
          </a:p>
        </p:txBody>
      </p:sp>
    </p:spTree>
    <p:extLst>
      <p:ext uri="{BB962C8B-B14F-4D97-AF65-F5344CB8AC3E}">
        <p14:creationId xmlns:p14="http://schemas.microsoft.com/office/powerpoint/2010/main" val="162062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fld id="{E085B418-5ADE-407B-8B38-AADAA1F50440}" type="datetime1">
              <a:rPr lang="es-ES_tradnl" altLang="es-CO"/>
              <a:pPr/>
              <a:t>21/03/2016</a:t>
            </a:fld>
            <a:endParaRPr lang="es-ES_tradnl" altLang="es-CO"/>
          </a:p>
        </p:txBody>
      </p:sp>
      <p:sp>
        <p:nvSpPr>
          <p:cNvPr id="5" name="Marcador de pie de página 4"/>
          <p:cNvSpPr>
            <a:spLocks noGrp="1"/>
          </p:cNvSpPr>
          <p:nvPr>
            <p:ph type="ftr" sz="quarter" idx="11"/>
          </p:nvPr>
        </p:nvSpPr>
        <p:spPr/>
        <p:txBody>
          <a:bodyPr/>
          <a:lstStyle>
            <a:lvl1pPr>
              <a:defRPr/>
            </a:lvl1pPr>
          </a:lstStyle>
          <a:p>
            <a:endParaRPr lang="es-CO" altLang="es-CO"/>
          </a:p>
        </p:txBody>
      </p:sp>
      <p:sp>
        <p:nvSpPr>
          <p:cNvPr id="6" name="Marcador de número de diapositiva 5"/>
          <p:cNvSpPr>
            <a:spLocks noGrp="1"/>
          </p:cNvSpPr>
          <p:nvPr>
            <p:ph type="sldNum" sz="quarter" idx="12"/>
          </p:nvPr>
        </p:nvSpPr>
        <p:spPr/>
        <p:txBody>
          <a:bodyPr/>
          <a:lstStyle>
            <a:lvl1pPr>
              <a:defRPr/>
            </a:lvl1pPr>
          </a:lstStyle>
          <a:p>
            <a:fld id="{CE2AD510-F537-4F8B-A0F7-ED08203B41D8}" type="slidenum">
              <a:rPr lang="es-ES_tradnl" altLang="es-CO"/>
              <a:pPr/>
              <a:t>‹Nº›</a:t>
            </a:fld>
            <a:endParaRPr lang="es-ES_tradnl" altLang="es-CO"/>
          </a:p>
        </p:txBody>
      </p:sp>
    </p:spTree>
    <p:extLst>
      <p:ext uri="{BB962C8B-B14F-4D97-AF65-F5344CB8AC3E}">
        <p14:creationId xmlns:p14="http://schemas.microsoft.com/office/powerpoint/2010/main" val="2746734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3530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6D9F236-0F6B-4272-A9F2-3D505CDF9002}" type="datetimeFigureOut">
              <a:rPr lang="es-CL" smtClean="0"/>
              <a:pPr/>
              <a:t>21-03-2016</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4DC60AD3-E940-4580-A0F7-ABEAA718C04F}" type="slidenum">
              <a:rPr lang="es-CL" smtClean="0"/>
              <a:pPr/>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9F236-0F6B-4272-A9F2-3D505CDF9002}" type="datetimeFigureOut">
              <a:rPr lang="es-CL" smtClean="0"/>
              <a:pPr/>
              <a:t>21-03-2016</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60AD3-E940-4580-A0F7-ABEAA718C04F}" type="slidenum">
              <a:rPr lang="es-CL" smtClean="0"/>
              <a:pPr/>
              <a:t>‹Nº›</a:t>
            </a:fld>
            <a:endParaRPr 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O" smtClean="0"/>
              <a:t>Clic para editar título</a:t>
            </a:r>
          </a:p>
        </p:txBody>
      </p:sp>
      <p:sp>
        <p:nvSpPr>
          <p:cNvPr id="1027"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O" smtClean="0"/>
              <a:t>Haga clic para modificar el estilo de texto del patrón</a:t>
            </a:r>
          </a:p>
          <a:p>
            <a:pPr lvl="1"/>
            <a:r>
              <a:rPr lang="es-ES_tradnl" altLang="es-CO" smtClean="0"/>
              <a:t>Segundo nivel</a:t>
            </a:r>
          </a:p>
          <a:p>
            <a:pPr lvl="2"/>
            <a:r>
              <a:rPr lang="es-ES_tradnl" altLang="es-CO" smtClean="0"/>
              <a:t>Tercer nivel</a:t>
            </a:r>
          </a:p>
          <a:p>
            <a:pPr lvl="3"/>
            <a:r>
              <a:rPr lang="es-ES_tradnl" altLang="es-CO" smtClean="0"/>
              <a:t>Cuarto nivel</a:t>
            </a:r>
          </a:p>
          <a:p>
            <a:pPr lvl="4"/>
            <a:r>
              <a:rPr lang="es-ES_tradnl" altLang="es-CO" smtClean="0"/>
              <a:t>Quinto nivel</a:t>
            </a:r>
          </a:p>
        </p:txBody>
      </p:sp>
      <p:sp>
        <p:nvSpPr>
          <p:cNvPr id="4" name="Marcador de fech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pPr defTabSz="457200" fontAlgn="base">
              <a:spcBef>
                <a:spcPct val="0"/>
              </a:spcBef>
              <a:spcAft>
                <a:spcPct val="0"/>
              </a:spcAft>
            </a:pPr>
            <a:fld id="{17337218-4376-4E98-8036-2378B42BEEF0}" type="datetime1">
              <a:rPr lang="es-ES_tradnl" altLang="es-CO" smtClean="0">
                <a:ea typeface="ＭＳ Ｐゴシック" panose="020B0600070205080204" pitchFamily="34" charset="-128"/>
              </a:rPr>
              <a:pPr defTabSz="457200" fontAlgn="base">
                <a:spcBef>
                  <a:spcPct val="0"/>
                </a:spcBef>
                <a:spcAft>
                  <a:spcPct val="0"/>
                </a:spcAft>
              </a:pPr>
              <a:t>21/03/2016</a:t>
            </a:fld>
            <a:endParaRPr lang="es-ES_tradnl" altLang="es-CO" smtClean="0">
              <a:ea typeface="ＭＳ Ｐゴシック" panose="020B0600070205080204" pitchFamily="34" charset="-128"/>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pPr defTabSz="457200" fontAlgn="base">
              <a:spcBef>
                <a:spcPct val="0"/>
              </a:spcBef>
              <a:spcAft>
                <a:spcPct val="0"/>
              </a:spcAft>
            </a:pPr>
            <a:endParaRPr lang="es-CO" altLang="es-CO" smtClean="0">
              <a:ea typeface="ＭＳ Ｐゴシック" panose="020B0600070205080204" pitchFamily="34" charset="-128"/>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defTabSz="457200" fontAlgn="base">
              <a:spcBef>
                <a:spcPct val="0"/>
              </a:spcBef>
              <a:spcAft>
                <a:spcPct val="0"/>
              </a:spcAft>
            </a:pPr>
            <a:fld id="{465C0F46-CE40-4A0A-8E4F-8901ED8FE09D}" type="slidenum">
              <a:rPr lang="es-ES_tradnl" altLang="es-CO" smtClean="0">
                <a:ea typeface="ＭＳ Ｐゴシック" panose="020B0600070205080204" pitchFamily="34" charset="-128"/>
              </a:rPr>
              <a:pPr defTabSz="457200" fontAlgn="base">
                <a:spcBef>
                  <a:spcPct val="0"/>
                </a:spcBef>
                <a:spcAft>
                  <a:spcPct val="0"/>
                </a:spcAft>
              </a:pPr>
              <a:t>‹Nº›</a:t>
            </a:fld>
            <a:endParaRPr lang="es-ES_tradnl" altLang="es-CO" smtClean="0">
              <a:ea typeface="ＭＳ Ｐゴシック" panose="020B0600070205080204" pitchFamily="34" charset="-128"/>
            </a:endParaRPr>
          </a:p>
        </p:txBody>
      </p:sp>
    </p:spTree>
    <p:extLst>
      <p:ext uri="{BB962C8B-B14F-4D97-AF65-F5344CB8AC3E}">
        <p14:creationId xmlns:p14="http://schemas.microsoft.com/office/powerpoint/2010/main" val="1084512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4" name="Picture 2" descr="C:\Users\Seba\Desktop\view_over_reef_at_lagoon_glass_2_5_20091014_1944302549.jpg"/>
          <p:cNvPicPr>
            <a:picLocks noChangeAspect="1" noChangeArrowheads="1"/>
          </p:cNvPicPr>
          <p:nvPr/>
        </p:nvPicPr>
        <p:blipFill>
          <a:blip r:embed="rId2" cstate="print"/>
          <a:srcRect/>
          <a:stretch>
            <a:fillRect/>
          </a:stretch>
        </p:blipFill>
        <p:spPr bwMode="auto">
          <a:xfrm>
            <a:off x="0" y="-1"/>
            <a:ext cx="9144000" cy="6076965"/>
          </a:xfrm>
          <a:prstGeom prst="rect">
            <a:avLst/>
          </a:prstGeom>
          <a:noFill/>
        </p:spPr>
      </p:pic>
      <p:sp>
        <p:nvSpPr>
          <p:cNvPr id="5" name="Título 1"/>
          <p:cNvSpPr txBox="1">
            <a:spLocks/>
          </p:cNvSpPr>
          <p:nvPr/>
        </p:nvSpPr>
        <p:spPr>
          <a:xfrm>
            <a:off x="214312" y="330791"/>
            <a:ext cx="8715375" cy="1269409"/>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i="1" dirty="0" smtClean="0">
                <a:latin typeface="Arial" panose="020B0604020202020204"/>
                <a:cs typeface="Arial" pitchFamily="34" charset="0"/>
              </a:rPr>
              <a:t>2. DIAGÉNESIS EN ROCAS CARBONATADAS</a:t>
            </a:r>
            <a:r>
              <a:rPr lang="en-US" sz="3600" b="1" i="1" dirty="0" smtClean="0">
                <a:solidFill>
                  <a:srgbClr val="003366"/>
                </a:solidFill>
                <a:latin typeface="Arial" panose="020B0604020202020204"/>
                <a:cs typeface="Arial" pitchFamily="34" charset="0"/>
              </a:rPr>
              <a:t/>
            </a:r>
            <a:br>
              <a:rPr lang="en-US" sz="3600" b="1" i="1" dirty="0" smtClean="0">
                <a:solidFill>
                  <a:srgbClr val="003366"/>
                </a:solidFill>
                <a:latin typeface="Arial" panose="020B0604020202020204"/>
                <a:cs typeface="Arial" pitchFamily="34" charset="0"/>
              </a:rPr>
            </a:br>
            <a:endParaRPr lang="es-CO" dirty="0"/>
          </a:p>
        </p:txBody>
      </p:sp>
      <p:sp>
        <p:nvSpPr>
          <p:cNvPr id="6" name="Subtítulo 2"/>
          <p:cNvSpPr txBox="1">
            <a:spLocks/>
          </p:cNvSpPr>
          <p:nvPr/>
        </p:nvSpPr>
        <p:spPr>
          <a:xfrm>
            <a:off x="1259632" y="2301478"/>
            <a:ext cx="6858000" cy="85129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Clases Auxiliares de Sedimentología</a:t>
            </a:r>
          </a:p>
          <a:p>
            <a:pPr marL="0" indent="0" algn="ctr">
              <a:buNone/>
            </a:pPr>
            <a:r>
              <a:rPr lang="es-CO"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Otoño-2016</a:t>
            </a:r>
            <a:endParaRPr lang="es-CO"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Subtítulo 2"/>
          <p:cNvSpPr txBox="1">
            <a:spLocks/>
          </p:cNvSpPr>
          <p:nvPr/>
        </p:nvSpPr>
        <p:spPr>
          <a:xfrm>
            <a:off x="3317080" y="5393397"/>
            <a:ext cx="2543175" cy="683568"/>
          </a:xfrm>
          <a:prstGeom prst="rect">
            <a:avLst/>
          </a:prstGeom>
        </p:spPr>
        <p:txBody>
          <a:bodyPr vert="horz" lIns="68580" tIns="34290" rIns="68580" bIns="3429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CO" sz="1800" dirty="0">
                <a:solidFill>
                  <a:schemeClr val="bg1"/>
                </a:solidFill>
                <a:latin typeface="Arial" panose="020B0604020202020204" pitchFamily="34" charset="0"/>
                <a:cs typeface="Arial" panose="020B0604020202020204" pitchFamily="34" charset="0"/>
              </a:rPr>
              <a:t>Prof. Auxiliar: Huber Rivera</a:t>
            </a:r>
          </a:p>
          <a:p>
            <a:r>
              <a:rPr lang="es-CO" sz="1800" dirty="0">
                <a:solidFill>
                  <a:schemeClr val="bg1"/>
                </a:solidFill>
                <a:latin typeface="Arial" panose="020B0604020202020204" pitchFamily="34" charset="0"/>
                <a:cs typeface="Arial" panose="020B0604020202020204" pitchFamily="34" charset="0"/>
              </a:rPr>
              <a:t>huber.rivera@ing.uchile.cl</a:t>
            </a:r>
          </a:p>
        </p:txBody>
      </p:sp>
      <p:pic>
        <p:nvPicPr>
          <p:cNvPr id="8" name="Picture 7" descr="C:\Users\Teresa Torres\Documents\Raúl Ugalde Peralta\Logo_FCF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618" b="14722"/>
          <a:stretch/>
        </p:blipFill>
        <p:spPr bwMode="auto">
          <a:xfrm>
            <a:off x="0" y="6105525"/>
            <a:ext cx="4048125" cy="752475"/>
          </a:xfrm>
          <a:prstGeom prst="roundRect">
            <a:avLst>
              <a:gd name="adj" fmla="val 8594"/>
            </a:avLst>
          </a:prstGeom>
          <a:solidFill>
            <a:srgbClr val="FFFFFF">
              <a:shade val="85000"/>
            </a:srgbClr>
          </a:solidFill>
          <a:ln>
            <a:noFill/>
          </a:ln>
          <a:effectLst/>
          <a:extLst/>
        </p:spPr>
      </p:pic>
      <p:pic>
        <p:nvPicPr>
          <p:cNvPr id="9" name="Picture 2" descr="https://escudouchile.files.wordpress.com/2012/06/escudo-universidad-de-chile-color-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0833" y="5085184"/>
            <a:ext cx="2473167" cy="204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8327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836712"/>
            <a:ext cx="9148501" cy="2497832"/>
          </a:xfrm>
          <a:prstGeom prst="rect">
            <a:avLst/>
          </a:prstGeom>
        </p:spPr>
      </p:pic>
      <p:pic>
        <p:nvPicPr>
          <p:cNvPr id="7"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txBox="1">
            <a:spLocks/>
          </p:cNvSpPr>
          <p:nvPr/>
        </p:nvSpPr>
        <p:spPr>
          <a:xfrm>
            <a:off x="628650" y="0"/>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QUÉ ES DIAGÉNESIS</a:t>
            </a:r>
            <a:endParaRPr lang="es-CO" sz="3200" b="1" i="1" dirty="0">
              <a:latin typeface="Arial" panose="020B0604020202020204" pitchFamily="34" charset="0"/>
              <a:cs typeface="Arial" panose="020B0604020202020204" pitchFamily="34" charset="0"/>
            </a:endParaRPr>
          </a:p>
        </p:txBody>
      </p:sp>
      <p:sp>
        <p:nvSpPr>
          <p:cNvPr id="10" name="Text Box 3"/>
          <p:cNvSpPr txBox="1">
            <a:spLocks noChangeArrowheads="1"/>
          </p:cNvSpPr>
          <p:nvPr/>
        </p:nvSpPr>
        <p:spPr bwMode="auto">
          <a:xfrm>
            <a:off x="456557" y="3334544"/>
            <a:ext cx="8652960" cy="31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16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342900" indent="-342900" algn="just" eaLnBrk="1">
              <a:buFont typeface="Arial" panose="020B0604020202020204" pitchFamily="34" charset="0"/>
              <a:buChar char="•"/>
            </a:pPr>
            <a:r>
              <a:rPr lang="de-DE" altLang="es-CO" sz="2000" dirty="0">
                <a:solidFill>
                  <a:srgbClr val="000000"/>
                </a:solidFill>
              </a:rPr>
              <a:t>Son los cambios </a:t>
            </a:r>
            <a:r>
              <a:rPr lang="de-DE" altLang="es-CO" sz="2000" b="1" i="1" dirty="0">
                <a:solidFill>
                  <a:srgbClr val="FF0000"/>
                </a:solidFill>
                <a:effectLst>
                  <a:outerShdw blurRad="38100" dist="38100" dir="2700000" algn="tl">
                    <a:srgbClr val="000000">
                      <a:alpha val="43137"/>
                    </a:srgbClr>
                  </a:outerShdw>
                </a:effectLst>
              </a:rPr>
              <a:t>físicos y químicos </a:t>
            </a:r>
            <a:r>
              <a:rPr lang="de-DE" altLang="es-CO" sz="2000" dirty="0">
                <a:solidFill>
                  <a:srgbClr val="000000"/>
                </a:solidFill>
              </a:rPr>
              <a:t>que ocurren en una roca </a:t>
            </a:r>
            <a:r>
              <a:rPr lang="de-DE" altLang="es-CO" sz="2000" b="1" i="1" dirty="0">
                <a:solidFill>
                  <a:srgbClr val="FF0000"/>
                </a:solidFill>
                <a:effectLst>
                  <a:outerShdw blurRad="38100" dist="38100" dir="2700000" algn="tl">
                    <a:srgbClr val="000000">
                      <a:alpha val="43137"/>
                    </a:srgbClr>
                  </a:outerShdw>
                </a:effectLst>
              </a:rPr>
              <a:t>durante y/o después </a:t>
            </a:r>
            <a:r>
              <a:rPr lang="de-DE" altLang="es-CO" sz="2000" dirty="0">
                <a:solidFill>
                  <a:srgbClr val="000000"/>
                </a:solidFill>
              </a:rPr>
              <a:t>de la litificación</a:t>
            </a:r>
            <a:r>
              <a:rPr lang="de-DE" altLang="es-CO" sz="2000" dirty="0" smtClean="0">
                <a:solidFill>
                  <a:srgbClr val="000000"/>
                </a:solidFill>
              </a:rPr>
              <a:t>.</a:t>
            </a:r>
          </a:p>
          <a:p>
            <a:pPr marL="342900" indent="-342900" algn="just" eaLnBrk="1">
              <a:buFont typeface="Arial" panose="020B0604020202020204" pitchFamily="34" charset="0"/>
              <a:buChar char="•"/>
            </a:pPr>
            <a:r>
              <a:rPr lang="de-DE" altLang="es-CO" sz="2000" dirty="0" smtClean="0">
                <a:solidFill>
                  <a:srgbClr val="000000"/>
                </a:solidFill>
              </a:rPr>
              <a:t>Puede iniciar en el piso marino (singenético o eogenético), continua a medida que se entierra profundamente (mesogenético) y </a:t>
            </a:r>
            <a:r>
              <a:rPr lang="de-DE" altLang="es-CO" sz="2000" dirty="0" smtClean="0">
                <a:solidFill>
                  <a:srgbClr val="000000"/>
                </a:solidFill>
              </a:rPr>
              <a:t>se extiende </a:t>
            </a:r>
            <a:r>
              <a:rPr lang="de-DE" altLang="es-CO" sz="2000" dirty="0" smtClean="0">
                <a:solidFill>
                  <a:srgbClr val="000000"/>
                </a:solidFill>
              </a:rPr>
              <a:t>hasta el subsecuente alzamiento (telogenético). La diagénesis puede </a:t>
            </a:r>
            <a:r>
              <a:rPr lang="de-DE" altLang="es-CO" sz="2000" b="1" i="1" dirty="0" smtClean="0">
                <a:solidFill>
                  <a:srgbClr val="FF0000"/>
                </a:solidFill>
                <a:effectLst>
                  <a:outerShdw blurRad="38100" dist="38100" dir="2700000" algn="tl">
                    <a:srgbClr val="000000">
                      <a:alpha val="43137"/>
                    </a:srgbClr>
                  </a:outerShdw>
                </a:effectLst>
              </a:rPr>
              <a:t>obliterar </a:t>
            </a:r>
            <a:r>
              <a:rPr lang="de-DE" altLang="es-CO" sz="2000" dirty="0" smtClean="0"/>
              <a:t>información de sus estructuras primarias, pero también puede proveer información sustancial acerca de la </a:t>
            </a:r>
            <a:r>
              <a:rPr lang="de-DE" altLang="es-CO" sz="2000" b="1" i="1" dirty="0" smtClean="0">
                <a:solidFill>
                  <a:srgbClr val="FF0000"/>
                </a:solidFill>
                <a:effectLst>
                  <a:outerShdw blurRad="38100" dist="38100" dir="2700000" algn="tl">
                    <a:srgbClr val="000000">
                      <a:alpha val="43137"/>
                    </a:srgbClr>
                  </a:outerShdw>
                </a:effectLst>
              </a:rPr>
              <a:t>historia postdepositacional</a:t>
            </a:r>
            <a:r>
              <a:rPr lang="de-DE" altLang="es-CO" sz="2000" dirty="0" smtClean="0"/>
              <a:t>.</a:t>
            </a:r>
            <a:endParaRPr lang="de-DE" altLang="es-CO" sz="2000" b="1" i="1" dirty="0">
              <a:solidFill>
                <a:srgbClr val="FF0000"/>
              </a:solidFill>
              <a:effectLst>
                <a:outerShdw blurRad="38100" dist="38100" dir="2700000" algn="tl">
                  <a:srgbClr val="000000">
                    <a:alpha val="43137"/>
                  </a:srgbClr>
                </a:outerShdw>
              </a:effectLst>
            </a:endParaRPr>
          </a:p>
          <a:p>
            <a:pPr marL="342900" indent="-342900" algn="just" eaLnBrk="1">
              <a:buFont typeface="Arial" panose="020B0604020202020204" pitchFamily="34" charset="0"/>
              <a:buChar char="•"/>
            </a:pPr>
            <a:r>
              <a:rPr lang="de-DE" altLang="es-CO" sz="2000" dirty="0" smtClean="0">
                <a:solidFill>
                  <a:srgbClr val="000000"/>
                </a:solidFill>
              </a:rPr>
              <a:t>Incluye </a:t>
            </a:r>
            <a:r>
              <a:rPr lang="de-DE" altLang="es-CO" sz="2000" dirty="0">
                <a:solidFill>
                  <a:srgbClr val="000000"/>
                </a:solidFill>
              </a:rPr>
              <a:t>distintos </a:t>
            </a:r>
            <a:r>
              <a:rPr lang="de-DE" altLang="es-CO" sz="2000" dirty="0" smtClean="0">
                <a:solidFill>
                  <a:srgbClr val="000000"/>
                </a:solidFill>
              </a:rPr>
              <a:t>procesos: </a:t>
            </a:r>
            <a:r>
              <a:rPr lang="de-DE" altLang="es-CO" sz="2000" dirty="0">
                <a:solidFill>
                  <a:srgbClr val="000000"/>
                </a:solidFill>
              </a:rPr>
              <a:t>micritización, compactación, cementación, disolución, recristalización, dolomitización, dedolomitización y procesos de sustitución.</a:t>
            </a:r>
          </a:p>
          <a:p>
            <a:pPr eaLnBrk="1"/>
            <a:endParaRPr lang="de-DE" altLang="es-CO" sz="2358" dirty="0">
              <a:solidFill>
                <a:srgbClr val="000000"/>
              </a:solidFill>
            </a:endParaRPr>
          </a:p>
          <a:p>
            <a:pPr eaLnBrk="1"/>
            <a:endParaRPr lang="de-DE" altLang="es-CO" sz="2358" dirty="0">
              <a:solidFill>
                <a:srgbClr val="000000"/>
              </a:solidFill>
            </a:endParaRPr>
          </a:p>
        </p:txBody>
      </p:sp>
    </p:spTree>
    <p:extLst>
      <p:ext uri="{BB962C8B-B14F-4D97-AF65-F5344CB8AC3E}">
        <p14:creationId xmlns:p14="http://schemas.microsoft.com/office/powerpoint/2010/main" val="952963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eba\Desktop\view_over_reef_at_lagoon_glass_2_5_20091014_1944302549.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sp>
        <p:nvSpPr>
          <p:cNvPr id="18435" name="Text Box 3"/>
          <p:cNvSpPr txBox="1">
            <a:spLocks noChangeArrowheads="1"/>
          </p:cNvSpPr>
          <p:nvPr/>
        </p:nvSpPr>
        <p:spPr bwMode="auto">
          <a:xfrm>
            <a:off x="100323" y="908720"/>
            <a:ext cx="8817120"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00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342900" indent="-342900" algn="just" eaLnBrk="1">
              <a:buFont typeface="Arial" panose="020B0604020202020204" pitchFamily="34" charset="0"/>
              <a:buChar char="•"/>
            </a:pPr>
            <a:r>
              <a:rPr lang="de-DE" altLang="es-CO" sz="2177" dirty="0">
                <a:solidFill>
                  <a:srgbClr val="000000"/>
                </a:solidFill>
              </a:rPr>
              <a:t>Es un proceso debido a la acción conjunta de la </a:t>
            </a:r>
            <a:r>
              <a:rPr lang="de-DE" altLang="es-CO" sz="2177" b="1" dirty="0">
                <a:solidFill>
                  <a:srgbClr val="FF0000"/>
                </a:solidFill>
                <a:effectLst>
                  <a:outerShdw blurRad="38100" dist="38100" dir="2700000" algn="tl">
                    <a:srgbClr val="000000">
                      <a:alpha val="43137"/>
                    </a:srgbClr>
                  </a:outerShdw>
                </a:effectLst>
              </a:rPr>
              <a:t>erosión biológica  </a:t>
            </a:r>
            <a:r>
              <a:rPr lang="de-DE" altLang="es-CO" sz="2177" dirty="0">
                <a:solidFill>
                  <a:srgbClr val="000000"/>
                </a:solidFill>
              </a:rPr>
              <a:t>y la </a:t>
            </a:r>
            <a:r>
              <a:rPr lang="de-DE" altLang="es-CO" sz="2177" b="1" dirty="0">
                <a:solidFill>
                  <a:srgbClr val="FF0000"/>
                </a:solidFill>
                <a:effectLst>
                  <a:outerShdw blurRad="38100" dist="38100" dir="2700000" algn="tl">
                    <a:srgbClr val="000000">
                      <a:alpha val="43137"/>
                    </a:srgbClr>
                  </a:outerShdw>
                </a:effectLst>
              </a:rPr>
              <a:t>abrasión mecánica</a:t>
            </a:r>
            <a:r>
              <a:rPr lang="de-DE" altLang="es-CO" sz="2177" dirty="0">
                <a:solidFill>
                  <a:srgbClr val="000000"/>
                </a:solidFill>
              </a:rPr>
              <a:t>, produciéndose la destrucción, total o parcial, de la textura interna de las partículas. La erosión biológica la llevan a cabo microorganismos que perforan la estructura de la partícula, rellenándose posteriormente por barro calcáreo. Este proceso se considera típicamente como diagénesis temprana. </a:t>
            </a:r>
            <a:endParaRPr lang="de-DE" altLang="es-CO" sz="2177" dirty="0" smtClean="0">
              <a:solidFill>
                <a:srgbClr val="000000"/>
              </a:solidFill>
            </a:endParaRPr>
          </a:p>
          <a:p>
            <a:pPr marL="342900" indent="-342900" algn="just" eaLnBrk="1">
              <a:buFont typeface="Arial" panose="020B0604020202020204" pitchFamily="34" charset="0"/>
              <a:buChar char="•"/>
            </a:pPr>
            <a:r>
              <a:rPr lang="de-DE" altLang="es-CO" sz="2177" dirty="0" smtClean="0">
                <a:solidFill>
                  <a:srgbClr val="000000"/>
                </a:solidFill>
              </a:rPr>
              <a:t>Generalmente se evidencia porque los márgenes de granos o partículas carbonatadas están </a:t>
            </a:r>
            <a:r>
              <a:rPr lang="de-DE" altLang="es-CO" sz="2177" b="1" dirty="0" smtClean="0">
                <a:solidFill>
                  <a:srgbClr val="FF0000"/>
                </a:solidFill>
                <a:effectLst>
                  <a:outerShdw blurRad="38100" dist="38100" dir="2700000" algn="tl">
                    <a:srgbClr val="000000">
                      <a:alpha val="43137"/>
                    </a:srgbClr>
                  </a:outerShdw>
                </a:effectLst>
              </a:rPr>
              <a:t>reemplazadas por micrita </a:t>
            </a:r>
            <a:r>
              <a:rPr lang="de-DE" altLang="es-CO" sz="2177" dirty="0" smtClean="0">
                <a:solidFill>
                  <a:srgbClr val="000000"/>
                </a:solidFill>
              </a:rPr>
              <a:t>en/o justo por debajo de la interfaz agua/sedimento.</a:t>
            </a:r>
          </a:p>
          <a:p>
            <a:pPr marL="342900" indent="-342900" algn="just" eaLnBrk="1">
              <a:buFont typeface="Arial" panose="020B0604020202020204" pitchFamily="34" charset="0"/>
              <a:buChar char="•"/>
            </a:pPr>
            <a:r>
              <a:rPr lang="de-DE" altLang="es-CO" sz="2177" dirty="0" smtClean="0">
                <a:solidFill>
                  <a:srgbClr val="000000"/>
                </a:solidFill>
              </a:rPr>
              <a:t>En algunos casos resulta dificil distinguir procesos de micritización de de la cubierta externa de los granos agregados.</a:t>
            </a:r>
          </a:p>
          <a:p>
            <a:pPr marL="342900" indent="-342900" algn="just" eaLnBrk="1">
              <a:buFont typeface="Arial" panose="020B0604020202020204" pitchFamily="34" charset="0"/>
              <a:buChar char="•"/>
            </a:pPr>
            <a:endParaRPr lang="de-DE" altLang="es-CO" sz="2177" dirty="0">
              <a:solidFill>
                <a:srgbClr val="000000"/>
              </a:solidFill>
            </a:endParaRP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28650" y="0"/>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MICRITIZACIÓN</a:t>
            </a:r>
            <a:endParaRPr lang="es-CO"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5378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248"/>
            <a:ext cx="9220379" cy="648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3" name="Text Box 3"/>
          <p:cNvSpPr txBox="1">
            <a:spLocks noChangeArrowheads="1"/>
          </p:cNvSpPr>
          <p:nvPr/>
        </p:nvSpPr>
        <p:spPr bwMode="auto">
          <a:xfrm>
            <a:off x="1621856" y="6470759"/>
            <a:ext cx="5976664" cy="36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58420" rIns="81638" bIns="40819"/>
          <a:lstStyle>
            <a:lvl1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r>
              <a:rPr lang="de-DE" altLang="es-CO" sz="1996" dirty="0" smtClean="0">
                <a:solidFill>
                  <a:srgbClr val="000000"/>
                </a:solidFill>
              </a:rPr>
              <a:t>Micritizacion en </a:t>
            </a:r>
            <a:r>
              <a:rPr lang="de-DE" altLang="es-CO" sz="1996" dirty="0">
                <a:solidFill>
                  <a:srgbClr val="000000"/>
                </a:solidFill>
              </a:rPr>
              <a:t>conchas de </a:t>
            </a:r>
            <a:r>
              <a:rPr lang="de-DE" altLang="es-CO" sz="1996" dirty="0" smtClean="0">
                <a:solidFill>
                  <a:srgbClr val="000000"/>
                </a:solidFill>
              </a:rPr>
              <a:t>braquiopodos?</a:t>
            </a:r>
            <a:endParaRPr lang="de-DE" altLang="es-CO" sz="1996" dirty="0">
              <a:solidFill>
                <a:srgbClr val="000000"/>
              </a:solidFill>
            </a:endParaRPr>
          </a:p>
        </p:txBody>
      </p:sp>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848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70"/>
            <a:ext cx="9144000" cy="654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1" name="Text Box 3"/>
          <p:cNvSpPr txBox="1">
            <a:spLocks noChangeArrowheads="1"/>
          </p:cNvSpPr>
          <p:nvPr/>
        </p:nvSpPr>
        <p:spPr bwMode="auto">
          <a:xfrm>
            <a:off x="1259632" y="6526746"/>
            <a:ext cx="5633280" cy="36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8" tIns="58420" rIns="81638" bIns="40819"/>
          <a:lstStyle>
            <a:lvl1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r>
              <a:rPr lang="de-DE" altLang="es-CO" sz="1996" dirty="0" smtClean="0">
                <a:solidFill>
                  <a:srgbClr val="000000"/>
                </a:solidFill>
              </a:rPr>
              <a:t>Envoltura de micrita </a:t>
            </a:r>
            <a:r>
              <a:rPr lang="de-DE" altLang="es-CO" sz="1996" dirty="0">
                <a:solidFill>
                  <a:srgbClr val="000000"/>
                </a:solidFill>
              </a:rPr>
              <a:t>en </a:t>
            </a:r>
            <a:r>
              <a:rPr lang="de-DE" altLang="es-CO" sz="1996" dirty="0" smtClean="0">
                <a:solidFill>
                  <a:srgbClr val="000000"/>
                </a:solidFill>
              </a:rPr>
              <a:t>moluscos + precipitación </a:t>
            </a:r>
            <a:r>
              <a:rPr lang="de-DE" altLang="es-CO" sz="1996" dirty="0">
                <a:solidFill>
                  <a:srgbClr val="000000"/>
                </a:solidFill>
              </a:rPr>
              <a:t>de esparita</a:t>
            </a:r>
          </a:p>
        </p:txBody>
      </p:sp>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493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eba\Desktop\view_over_reef_at_lagoon_glass_2_5_20091014_1944302549.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sp>
        <p:nvSpPr>
          <p:cNvPr id="28675" name="Text Box 3"/>
          <p:cNvSpPr txBox="1">
            <a:spLocks noChangeArrowheads="1"/>
          </p:cNvSpPr>
          <p:nvPr/>
        </p:nvSpPr>
        <p:spPr bwMode="auto">
          <a:xfrm>
            <a:off x="364321" y="692696"/>
            <a:ext cx="829008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00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r>
              <a:rPr lang="de-DE" altLang="es-CO" sz="2177" dirty="0" smtClean="0">
                <a:solidFill>
                  <a:srgbClr val="000000"/>
                </a:solidFill>
              </a:rPr>
              <a:t>Es el proceso de precipitación de cristales que </a:t>
            </a:r>
            <a:r>
              <a:rPr lang="de-DE" altLang="es-CO" sz="2177" b="1" dirty="0" smtClean="0">
                <a:solidFill>
                  <a:srgbClr val="FF0000"/>
                </a:solidFill>
                <a:effectLst>
                  <a:outerShdw blurRad="38100" dist="38100" dir="2700000" algn="tl">
                    <a:srgbClr val="000000">
                      <a:alpha val="43137"/>
                    </a:srgbClr>
                  </a:outerShdw>
                </a:effectLst>
              </a:rPr>
              <a:t>rellenan poros </a:t>
            </a:r>
            <a:r>
              <a:rPr lang="de-DE" altLang="es-CO" sz="2177" dirty="0" smtClean="0">
                <a:solidFill>
                  <a:srgbClr val="000000"/>
                </a:solidFill>
              </a:rPr>
              <a:t>(de origen primario o secundario).</a:t>
            </a:r>
          </a:p>
          <a:p>
            <a:pPr algn="just" eaLnBrk="1"/>
            <a:r>
              <a:rPr lang="de-DE" altLang="es-CO" sz="2177" dirty="0" smtClean="0">
                <a:solidFill>
                  <a:srgbClr val="000000"/>
                </a:solidFill>
              </a:rPr>
              <a:t>Uno de los resultados finales más importantes de la cementación es la </a:t>
            </a:r>
            <a:r>
              <a:rPr lang="de-DE" altLang="es-CO" sz="2177" b="1" dirty="0" smtClean="0">
                <a:solidFill>
                  <a:srgbClr val="FF0000"/>
                </a:solidFill>
                <a:effectLst>
                  <a:outerShdw blurRad="38100" dist="38100" dir="2700000" algn="tl">
                    <a:srgbClr val="000000">
                      <a:alpha val="43137"/>
                    </a:srgbClr>
                  </a:outerShdw>
                </a:effectLst>
              </a:rPr>
              <a:t>litificación</a:t>
            </a:r>
            <a:r>
              <a:rPr lang="de-DE" altLang="es-CO" sz="2177" dirty="0" smtClean="0">
                <a:solidFill>
                  <a:srgbClr val="000000"/>
                </a:solidFill>
              </a:rPr>
              <a:t> del sedimento y </a:t>
            </a:r>
            <a:r>
              <a:rPr lang="de-DE" altLang="es-CO" sz="2177" b="1" dirty="0" smtClean="0">
                <a:solidFill>
                  <a:srgbClr val="FF0000"/>
                </a:solidFill>
                <a:effectLst>
                  <a:outerShdw blurRad="38100" dist="38100" dir="2700000" algn="tl">
                    <a:srgbClr val="000000">
                      <a:alpha val="43137"/>
                    </a:srgbClr>
                  </a:outerShdw>
                </a:effectLst>
              </a:rPr>
              <a:t>pérdida de porosidad</a:t>
            </a:r>
            <a:r>
              <a:rPr lang="de-DE" altLang="es-CO" sz="2177" dirty="0" smtClean="0">
                <a:solidFill>
                  <a:srgbClr val="000000"/>
                </a:solidFill>
              </a:rPr>
              <a:t>. </a:t>
            </a:r>
          </a:p>
          <a:p>
            <a:pPr algn="just" eaLnBrk="1"/>
            <a:r>
              <a:rPr lang="de-DE" altLang="es-CO" sz="2177" dirty="0" smtClean="0">
                <a:solidFill>
                  <a:srgbClr val="000000"/>
                </a:solidFill>
              </a:rPr>
              <a:t>Los cementos carbonatados pueden precipitar en diferentes ambientes desde marino hasta ambientes profundos pasando por meteóricos.</a:t>
            </a: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28650" y="-108012"/>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CEMENTACIÓN</a:t>
            </a:r>
            <a:endParaRPr lang="es-CO" sz="3200" b="1" i="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5"/>
          <a:stretch>
            <a:fillRect/>
          </a:stretch>
        </p:blipFill>
        <p:spPr>
          <a:xfrm>
            <a:off x="-1" y="3215866"/>
            <a:ext cx="4654939" cy="2976277"/>
          </a:xfrm>
          <a:prstGeom prst="rect">
            <a:avLst/>
          </a:prstGeom>
        </p:spPr>
      </p:pic>
      <p:pic>
        <p:nvPicPr>
          <p:cNvPr id="8" name="Picture 4" descr="008-Diagene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938" y="3147317"/>
            <a:ext cx="4363783" cy="3272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007-Diagenes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79" y="3147317"/>
            <a:ext cx="4520130" cy="3390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054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eba\Desktop\view_over_reef_at_lagoon_glass_2_5_20091014_1944302549.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sp>
        <p:nvSpPr>
          <p:cNvPr id="28675" name="Text Box 3"/>
          <p:cNvSpPr txBox="1">
            <a:spLocks noChangeArrowheads="1"/>
          </p:cNvSpPr>
          <p:nvPr/>
        </p:nvSpPr>
        <p:spPr bwMode="auto">
          <a:xfrm>
            <a:off x="365581" y="548680"/>
            <a:ext cx="829008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00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r>
              <a:rPr lang="de-DE" altLang="es-CO" sz="2177" dirty="0" smtClean="0">
                <a:solidFill>
                  <a:srgbClr val="000000"/>
                </a:solidFill>
              </a:rPr>
              <a:t>-</a:t>
            </a:r>
            <a:r>
              <a:rPr lang="de-DE" altLang="es-CO" sz="2177" b="1" dirty="0">
                <a:solidFill>
                  <a:srgbClr val="000000"/>
                </a:solidFill>
              </a:rPr>
              <a:t>Drusy</a:t>
            </a:r>
            <a:r>
              <a:rPr lang="de-DE" altLang="es-CO" sz="2177" dirty="0">
                <a:solidFill>
                  <a:srgbClr val="000000"/>
                </a:solidFill>
              </a:rPr>
              <a:t> (en drusa o aguja): cristales fibrosos alrededor de la partícula. </a:t>
            </a:r>
          </a:p>
          <a:p>
            <a:pPr algn="just" eaLnBrk="1">
              <a:buFontTx/>
              <a:buChar char="-"/>
            </a:pPr>
            <a:r>
              <a:rPr lang="de-DE" altLang="es-CO" sz="2177" b="1" dirty="0">
                <a:solidFill>
                  <a:srgbClr val="000000"/>
                </a:solidFill>
              </a:rPr>
              <a:t>Mosaico</a:t>
            </a:r>
            <a:r>
              <a:rPr lang="de-DE" altLang="es-CO" sz="2177" dirty="0">
                <a:solidFill>
                  <a:srgbClr val="000000"/>
                </a:solidFill>
              </a:rPr>
              <a:t>. </a:t>
            </a:r>
          </a:p>
          <a:p>
            <a:pPr algn="just" eaLnBrk="1">
              <a:buFontTx/>
              <a:buChar char="-"/>
            </a:pPr>
            <a:r>
              <a:rPr lang="de-DE" altLang="es-CO" sz="2177" b="1" dirty="0" smtClean="0">
                <a:solidFill>
                  <a:srgbClr val="000000"/>
                </a:solidFill>
              </a:rPr>
              <a:t>Columnar</a:t>
            </a:r>
            <a:r>
              <a:rPr lang="de-DE" altLang="es-CO" sz="2177" dirty="0" smtClean="0">
                <a:solidFill>
                  <a:srgbClr val="000000"/>
                </a:solidFill>
              </a:rPr>
              <a:t>: </a:t>
            </a:r>
            <a:r>
              <a:rPr lang="de-DE" altLang="es-CO" sz="2177" dirty="0">
                <a:solidFill>
                  <a:srgbClr val="000000"/>
                </a:solidFill>
              </a:rPr>
              <a:t>igual que drusy pero irregular</a:t>
            </a:r>
          </a:p>
          <a:p>
            <a:pPr algn="just" eaLnBrk="1"/>
            <a:r>
              <a:rPr lang="de-DE" altLang="es-CO" sz="2177" dirty="0">
                <a:solidFill>
                  <a:srgbClr val="000000"/>
                </a:solidFill>
              </a:rPr>
              <a:t>-</a:t>
            </a:r>
            <a:r>
              <a:rPr lang="de-DE" altLang="es-CO" sz="2177" b="1" dirty="0">
                <a:solidFill>
                  <a:srgbClr val="000000"/>
                </a:solidFill>
              </a:rPr>
              <a:t>Sintaxial: </a:t>
            </a:r>
            <a:r>
              <a:rPr lang="de-DE" altLang="es-CO" sz="2177" dirty="0">
                <a:solidFill>
                  <a:srgbClr val="000000"/>
                </a:solidFill>
              </a:rPr>
              <a:t>cristal en continuidad óptica con la partícula. Muy característico de las placas de equinodermos. </a:t>
            </a:r>
          </a:p>
          <a:p>
            <a:pPr algn="just" eaLnBrk="1"/>
            <a:r>
              <a:rPr lang="de-DE" altLang="es-CO" sz="2177" dirty="0">
                <a:solidFill>
                  <a:srgbClr val="000000"/>
                </a:solidFill>
              </a:rPr>
              <a:t>-</a:t>
            </a:r>
            <a:r>
              <a:rPr lang="de-DE" altLang="es-CO" sz="2177" b="1" dirty="0">
                <a:solidFill>
                  <a:srgbClr val="000000"/>
                </a:solidFill>
              </a:rPr>
              <a:t>Poiquilotópico: </a:t>
            </a:r>
            <a:r>
              <a:rPr lang="de-DE" altLang="es-CO" sz="2177" dirty="0">
                <a:solidFill>
                  <a:srgbClr val="000000"/>
                </a:solidFill>
              </a:rPr>
              <a:t>grandes cristales englobando las partículas (sin continuidad óptica con éstas). </a:t>
            </a:r>
          </a:p>
          <a:p>
            <a:pPr algn="just" eaLnBrk="1"/>
            <a:r>
              <a:rPr lang="de-DE" altLang="es-CO" sz="2177" dirty="0">
                <a:solidFill>
                  <a:srgbClr val="000000"/>
                </a:solidFill>
              </a:rPr>
              <a:t>-</a:t>
            </a:r>
            <a:r>
              <a:rPr lang="de-DE" altLang="es-CO" sz="2177" b="1" dirty="0">
                <a:solidFill>
                  <a:srgbClr val="000000"/>
                </a:solidFill>
              </a:rPr>
              <a:t>Menisco: </a:t>
            </a:r>
            <a:r>
              <a:rPr lang="de-DE" altLang="es-CO" sz="2177" dirty="0">
                <a:solidFill>
                  <a:srgbClr val="000000"/>
                </a:solidFill>
              </a:rPr>
              <a:t>cristales que precipitan entre partículas próximas desarrollando morfologías en menisco. </a:t>
            </a:r>
          </a:p>
          <a:p>
            <a:pPr algn="just" eaLnBrk="1"/>
            <a:r>
              <a:rPr lang="de-DE" altLang="es-CO" sz="2177" dirty="0">
                <a:solidFill>
                  <a:srgbClr val="000000"/>
                </a:solidFill>
              </a:rPr>
              <a:t>-</a:t>
            </a:r>
            <a:r>
              <a:rPr lang="de-DE" altLang="es-CO" sz="2177" b="1" dirty="0">
                <a:solidFill>
                  <a:srgbClr val="000000"/>
                </a:solidFill>
              </a:rPr>
              <a:t>Gravitacional: </a:t>
            </a:r>
            <a:r>
              <a:rPr lang="de-DE" altLang="es-CO" sz="2177" dirty="0">
                <a:solidFill>
                  <a:srgbClr val="000000"/>
                </a:solidFill>
              </a:rPr>
              <a:t>cemento cuya morfología global esta condicionada por la gravedad. Es un buen criterio de polaridad de la roca. </a:t>
            </a: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28650" y="-108012"/>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TIPOS DE CEMENTO SEGÚN TEXTURA</a:t>
            </a:r>
            <a:endParaRPr lang="es-CO" sz="3200" b="1" i="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5"/>
          <a:stretch>
            <a:fillRect/>
          </a:stretch>
        </p:blipFill>
        <p:spPr>
          <a:xfrm>
            <a:off x="554761" y="4869160"/>
            <a:ext cx="8100900" cy="1988840"/>
          </a:xfrm>
          <a:prstGeom prst="rect">
            <a:avLst/>
          </a:prstGeom>
        </p:spPr>
      </p:pic>
    </p:spTree>
    <p:extLst>
      <p:ext uri="{BB962C8B-B14F-4D97-AF65-F5344CB8AC3E}">
        <p14:creationId xmlns:p14="http://schemas.microsoft.com/office/powerpoint/2010/main" val="1292835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611560" y="-288032"/>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ZONA VADOSA</a:t>
            </a:r>
            <a:endParaRPr lang="es-CO" sz="3200" b="1" i="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4644008" y="407785"/>
            <a:ext cx="4499992" cy="3209854"/>
          </a:xfrm>
          <a:prstGeom prst="rect">
            <a:avLst/>
          </a:prstGeom>
        </p:spPr>
      </p:pic>
      <p:pic>
        <p:nvPicPr>
          <p:cNvPr id="9" name="Picture 1"/>
          <p:cNvPicPr>
            <a:picLocks/>
          </p:cNvPicPr>
          <p:nvPr/>
        </p:nvPicPr>
        <p:blipFill>
          <a:blip r:embed="rId4" cstate="print"/>
          <a:srcRect l="14563" t="24800" r="14563" b="12201"/>
          <a:stretch>
            <a:fillRect/>
          </a:stretch>
        </p:blipFill>
        <p:spPr>
          <a:xfrm>
            <a:off x="0" y="407786"/>
            <a:ext cx="4644008" cy="3209853"/>
          </a:xfrm>
          <a:prstGeom prst="rect">
            <a:avLst/>
          </a:prstGeom>
        </p:spPr>
      </p:pic>
      <p:pic>
        <p:nvPicPr>
          <p:cNvPr id="10" name="Picture 3"/>
          <p:cNvPicPr>
            <a:picLocks noChangeAspect="1" noChangeArrowheads="1"/>
          </p:cNvPicPr>
          <p:nvPr/>
        </p:nvPicPr>
        <p:blipFill>
          <a:blip r:embed="rId5" cstate="print"/>
          <a:srcRect/>
          <a:stretch>
            <a:fillRect/>
          </a:stretch>
        </p:blipFill>
        <p:spPr bwMode="auto">
          <a:xfrm>
            <a:off x="-759" y="3617637"/>
            <a:ext cx="4644767" cy="3240361"/>
          </a:xfrm>
          <a:prstGeom prst="rect">
            <a:avLst/>
          </a:prstGeom>
          <a:noFill/>
        </p:spPr>
      </p:pic>
      <p:pic>
        <p:nvPicPr>
          <p:cNvPr id="12" name="Picture 2" descr="p3s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3617637"/>
            <a:ext cx="4499992" cy="324036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5"/>
          <p:cNvSpPr txBox="1">
            <a:spLocks noChangeArrowheads="1"/>
          </p:cNvSpPr>
          <p:nvPr/>
        </p:nvSpPr>
        <p:spPr bwMode="auto">
          <a:xfrm>
            <a:off x="3851480" y="3933056"/>
            <a:ext cx="1406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solidFill>
                  <a:srgbClr val="FFFFFF"/>
                </a:solidFill>
                <a:effectLst>
                  <a:outerShdw blurRad="38100" dist="38100" dir="2700000" algn="tl">
                    <a:srgbClr val="000000">
                      <a:alpha val="43137"/>
                    </a:srgbClr>
                  </a:outerShdw>
                </a:effectLst>
              </a:rPr>
              <a:t>Menisco</a:t>
            </a:r>
          </a:p>
        </p:txBody>
      </p:sp>
      <p:sp>
        <p:nvSpPr>
          <p:cNvPr id="14" name="CuadroTexto 5"/>
          <p:cNvSpPr txBox="1">
            <a:spLocks noChangeArrowheads="1"/>
          </p:cNvSpPr>
          <p:nvPr/>
        </p:nvSpPr>
        <p:spPr bwMode="auto">
          <a:xfrm>
            <a:off x="3131840" y="3155971"/>
            <a:ext cx="252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solidFill>
                  <a:srgbClr val="FFFFFF"/>
                </a:solidFill>
                <a:effectLst>
                  <a:outerShdw blurRad="38100" dist="38100" dir="2700000" algn="tl">
                    <a:srgbClr val="000000">
                      <a:alpha val="43137"/>
                    </a:srgbClr>
                  </a:outerShdw>
                </a:effectLst>
              </a:rPr>
              <a:t>Microestalactítico</a:t>
            </a:r>
          </a:p>
        </p:txBody>
      </p:sp>
      <p:pic>
        <p:nvPicPr>
          <p:cNvPr id="15" name="Imagen 14"/>
          <p:cNvPicPr>
            <a:picLocks noChangeAspect="1"/>
          </p:cNvPicPr>
          <p:nvPr/>
        </p:nvPicPr>
        <p:blipFill rotWithShape="1">
          <a:blip r:embed="rId7"/>
          <a:srcRect l="584" t="1543" r="69819" b="42906"/>
          <a:stretch/>
        </p:blipFill>
        <p:spPr>
          <a:xfrm>
            <a:off x="2466678" y="1052736"/>
            <a:ext cx="4176464" cy="4422138"/>
          </a:xfrm>
          <a:prstGeom prst="rect">
            <a:avLst/>
          </a:prstGeom>
        </p:spPr>
      </p:pic>
    </p:spTree>
    <p:extLst>
      <p:ext uri="{BB962C8B-B14F-4D97-AF65-F5344CB8AC3E}">
        <p14:creationId xmlns:p14="http://schemas.microsoft.com/office/powerpoint/2010/main" val="3609256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611560" y="-216024"/>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ZONA FREÁTICA METEÓRICA</a:t>
            </a:r>
            <a:endParaRPr lang="es-CO" sz="3200" b="1" i="1"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a:stretch>
            <a:fillRect/>
          </a:stretch>
        </p:blipFill>
        <p:spPr>
          <a:xfrm>
            <a:off x="0" y="413360"/>
            <a:ext cx="4644008" cy="3204275"/>
          </a:xfrm>
          <a:prstGeom prst="rect">
            <a:avLst/>
          </a:prstGeom>
        </p:spPr>
      </p:pic>
      <p:sp>
        <p:nvSpPr>
          <p:cNvPr id="14" name="CuadroTexto 5"/>
          <p:cNvSpPr txBox="1">
            <a:spLocks noChangeArrowheads="1"/>
          </p:cNvSpPr>
          <p:nvPr/>
        </p:nvSpPr>
        <p:spPr bwMode="auto">
          <a:xfrm>
            <a:off x="664872" y="3099427"/>
            <a:ext cx="3745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rgbClr val="FFFFFF"/>
                </a:solidFill>
                <a:effectLst>
                  <a:outerShdw blurRad="38100" dist="38100" dir="2700000" algn="tl">
                    <a:srgbClr val="000000">
                      <a:alpha val="43137"/>
                    </a:srgbClr>
                  </a:outerShdw>
                </a:effectLst>
              </a:rPr>
              <a:t>Isópaco</a:t>
            </a:r>
            <a:r>
              <a:rPr lang="es-ES_tradnl" altLang="es-CO" sz="2400" b="1" dirty="0" smtClean="0">
                <a:solidFill>
                  <a:srgbClr val="FFFFFF"/>
                </a:solidFill>
                <a:effectLst>
                  <a:outerShdw blurRad="38100" dist="38100" dir="2700000" algn="tl">
                    <a:srgbClr val="000000">
                      <a:alpha val="43137"/>
                    </a:srgbClr>
                  </a:outerShdw>
                </a:effectLst>
              </a:rPr>
              <a:t> mosaico-</a:t>
            </a:r>
            <a:r>
              <a:rPr lang="es-ES_tradnl" altLang="es-CO" sz="2400" b="1" dirty="0" err="1" smtClean="0">
                <a:solidFill>
                  <a:srgbClr val="FFFFFF"/>
                </a:solidFill>
                <a:effectLst>
                  <a:outerShdw blurRad="38100" dist="38100" dir="2700000" algn="tl">
                    <a:srgbClr val="000000">
                      <a:alpha val="43137"/>
                    </a:srgbClr>
                  </a:outerShdw>
                </a:effectLst>
              </a:rPr>
              <a:t>columnar</a:t>
            </a:r>
            <a:endParaRPr lang="es-ES_tradnl" altLang="es-CO" sz="2400" b="1" dirty="0" smtClean="0">
              <a:solidFill>
                <a:srgbClr val="FFFFFF"/>
              </a:solidFill>
              <a:effectLst>
                <a:outerShdw blurRad="38100" dist="38100" dir="2700000" algn="tl">
                  <a:srgbClr val="000000">
                    <a:alpha val="43137"/>
                  </a:srgbClr>
                </a:outerShdw>
              </a:effectLst>
            </a:endParaRPr>
          </a:p>
        </p:txBody>
      </p:sp>
      <p:pic>
        <p:nvPicPr>
          <p:cNvPr id="6" name="Imagen 5"/>
          <p:cNvPicPr>
            <a:picLocks noChangeAspect="1"/>
          </p:cNvPicPr>
          <p:nvPr/>
        </p:nvPicPr>
        <p:blipFill>
          <a:blip r:embed="rId4"/>
          <a:stretch>
            <a:fillRect/>
          </a:stretch>
        </p:blipFill>
        <p:spPr>
          <a:xfrm>
            <a:off x="4615798" y="413358"/>
            <a:ext cx="4547334" cy="3204277"/>
          </a:xfrm>
          <a:prstGeom prst="rect">
            <a:avLst/>
          </a:prstGeom>
        </p:spPr>
      </p:pic>
      <p:pic>
        <p:nvPicPr>
          <p:cNvPr id="17" name="Picture 1"/>
          <p:cNvPicPr>
            <a:picLocks/>
          </p:cNvPicPr>
          <p:nvPr/>
        </p:nvPicPr>
        <p:blipFill>
          <a:blip r:embed="rId5" cstate="print"/>
          <a:srcRect l="14563" t="25850" r="14563" b="12201"/>
          <a:stretch>
            <a:fillRect/>
          </a:stretch>
        </p:blipFill>
        <p:spPr>
          <a:xfrm>
            <a:off x="-6752" y="3617634"/>
            <a:ext cx="4603418" cy="3240366"/>
          </a:xfrm>
          <a:prstGeom prst="rect">
            <a:avLst/>
          </a:prstGeom>
        </p:spPr>
      </p:pic>
      <p:sp>
        <p:nvSpPr>
          <p:cNvPr id="13" name="CuadroTexto 5"/>
          <p:cNvSpPr txBox="1">
            <a:spLocks noChangeArrowheads="1"/>
          </p:cNvSpPr>
          <p:nvPr/>
        </p:nvSpPr>
        <p:spPr bwMode="auto">
          <a:xfrm>
            <a:off x="2843808" y="6385188"/>
            <a:ext cx="1406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rgbClr val="FFFFFF"/>
                </a:solidFill>
                <a:effectLst>
                  <a:outerShdw blurRad="38100" dist="38100" dir="2700000" algn="tl">
                    <a:srgbClr val="000000">
                      <a:alpha val="43137"/>
                    </a:srgbClr>
                  </a:outerShdw>
                </a:effectLst>
              </a:rPr>
              <a:t>Sintaxial</a:t>
            </a:r>
            <a:endParaRPr lang="es-ES_tradnl" altLang="es-CO" sz="2400" b="1" dirty="0" smtClean="0">
              <a:solidFill>
                <a:srgbClr val="FFFFFF"/>
              </a:solidFill>
              <a:effectLst>
                <a:outerShdw blurRad="38100" dist="38100" dir="2700000" algn="tl">
                  <a:srgbClr val="000000">
                    <a:alpha val="43137"/>
                  </a:srgbClr>
                </a:outerShdw>
              </a:effectLst>
            </a:endParaRPr>
          </a:p>
        </p:txBody>
      </p:sp>
      <p:sp>
        <p:nvSpPr>
          <p:cNvPr id="18" name="CuadroTexto 5"/>
          <p:cNvSpPr txBox="1">
            <a:spLocks noChangeArrowheads="1"/>
          </p:cNvSpPr>
          <p:nvPr/>
        </p:nvSpPr>
        <p:spPr bwMode="auto">
          <a:xfrm>
            <a:off x="5036763" y="289547"/>
            <a:ext cx="3745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chemeClr val="bg1"/>
                </a:solidFill>
                <a:effectLst>
                  <a:outerShdw blurRad="38100" dist="38100" dir="2700000" algn="tl">
                    <a:srgbClr val="000000">
                      <a:alpha val="43137"/>
                    </a:srgbClr>
                  </a:outerShdw>
                </a:effectLst>
              </a:rPr>
              <a:t>Isópaco</a:t>
            </a:r>
            <a:r>
              <a:rPr lang="es-ES_tradnl" altLang="es-CO" sz="2400" b="1" dirty="0" smtClean="0">
                <a:solidFill>
                  <a:schemeClr val="bg1"/>
                </a:solidFill>
                <a:effectLst>
                  <a:outerShdw blurRad="38100" dist="38100" dir="2700000" algn="tl">
                    <a:srgbClr val="000000">
                      <a:alpha val="43137"/>
                    </a:srgbClr>
                  </a:outerShdw>
                </a:effectLst>
              </a:rPr>
              <a:t> fibroso-</a:t>
            </a:r>
            <a:r>
              <a:rPr lang="es-ES_tradnl" altLang="es-CO" sz="2400" b="1" dirty="0" err="1" smtClean="0">
                <a:solidFill>
                  <a:schemeClr val="bg1"/>
                </a:solidFill>
                <a:effectLst>
                  <a:outerShdw blurRad="38100" dist="38100" dir="2700000" algn="tl">
                    <a:srgbClr val="000000">
                      <a:alpha val="43137"/>
                    </a:srgbClr>
                  </a:outerShdw>
                </a:effectLst>
              </a:rPr>
              <a:t>columnar</a:t>
            </a:r>
            <a:endParaRPr lang="es-ES_tradnl" altLang="es-CO" sz="2400" b="1" dirty="0" smtClean="0">
              <a:solidFill>
                <a:schemeClr val="bg1"/>
              </a:solidFill>
              <a:effectLst>
                <a:outerShdw blurRad="38100" dist="38100" dir="2700000" algn="tl">
                  <a:srgbClr val="000000">
                    <a:alpha val="43137"/>
                  </a:srgbClr>
                </a:outerShdw>
              </a:effectLst>
            </a:endParaRPr>
          </a:p>
        </p:txBody>
      </p:sp>
      <p:pic>
        <p:nvPicPr>
          <p:cNvPr id="19" name="Picture 3"/>
          <p:cNvPicPr>
            <a:picLocks noChangeAspect="1" noChangeArrowheads="1"/>
          </p:cNvPicPr>
          <p:nvPr/>
        </p:nvPicPr>
        <p:blipFill>
          <a:blip r:embed="rId6" cstate="print"/>
          <a:srcRect/>
          <a:stretch>
            <a:fillRect/>
          </a:stretch>
        </p:blipFill>
        <p:spPr bwMode="auto">
          <a:xfrm>
            <a:off x="4599296" y="3614709"/>
            <a:ext cx="4563836" cy="3232143"/>
          </a:xfrm>
          <a:prstGeom prst="rect">
            <a:avLst/>
          </a:prstGeom>
          <a:noFill/>
        </p:spPr>
      </p:pic>
      <p:sp>
        <p:nvSpPr>
          <p:cNvPr id="20" name="CuadroTexto 5"/>
          <p:cNvSpPr txBox="1">
            <a:spLocks noChangeArrowheads="1"/>
          </p:cNvSpPr>
          <p:nvPr/>
        </p:nvSpPr>
        <p:spPr bwMode="auto">
          <a:xfrm>
            <a:off x="7101228" y="6077983"/>
            <a:ext cx="2094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solidFill>
                  <a:srgbClr val="FFFFFF"/>
                </a:solidFill>
                <a:effectLst>
                  <a:outerShdw blurRad="38100" dist="38100" dir="2700000" algn="tl">
                    <a:srgbClr val="000000">
                      <a:alpha val="43137"/>
                    </a:srgbClr>
                  </a:outerShdw>
                </a:effectLst>
              </a:rPr>
              <a:t>Mosaico-</a:t>
            </a:r>
            <a:r>
              <a:rPr lang="es-ES_tradnl" altLang="es-CO" sz="2400" b="1" dirty="0" err="1" smtClean="0">
                <a:solidFill>
                  <a:srgbClr val="FFFFFF"/>
                </a:solidFill>
                <a:effectLst>
                  <a:outerShdw blurRad="38100" dist="38100" dir="2700000" algn="tl">
                    <a:srgbClr val="000000">
                      <a:alpha val="43137"/>
                    </a:srgbClr>
                  </a:outerShdw>
                </a:effectLst>
              </a:rPr>
              <a:t>Drusy</a:t>
            </a:r>
            <a:endParaRPr lang="es-ES_tradnl" altLang="es-CO" sz="2400" b="1" dirty="0" smtClean="0">
              <a:solidFill>
                <a:srgbClr val="FFFFFF"/>
              </a:solidFill>
              <a:effectLst>
                <a:outerShdw blurRad="38100" dist="38100" dir="2700000" algn="tl">
                  <a:srgbClr val="000000">
                    <a:alpha val="43137"/>
                  </a:srgbClr>
                </a:outerShdw>
              </a:effectLst>
            </a:endParaRPr>
          </a:p>
        </p:txBody>
      </p:sp>
      <p:grpSp>
        <p:nvGrpSpPr>
          <p:cNvPr id="3" name="Grupo 2"/>
          <p:cNvGrpSpPr/>
          <p:nvPr/>
        </p:nvGrpSpPr>
        <p:grpSpPr>
          <a:xfrm>
            <a:off x="1216065" y="1178747"/>
            <a:ext cx="6624736" cy="5400600"/>
            <a:chOff x="755576" y="836712"/>
            <a:chExt cx="6624736" cy="5400600"/>
          </a:xfrm>
        </p:grpSpPr>
        <p:pic>
          <p:nvPicPr>
            <p:cNvPr id="15" name="Imagen 14"/>
            <p:cNvPicPr>
              <a:picLocks noChangeAspect="1"/>
            </p:cNvPicPr>
            <p:nvPr/>
          </p:nvPicPr>
          <p:blipFill rotWithShape="1">
            <a:blip r:embed="rId7"/>
            <a:srcRect l="30076" t="1289" r="24061" b="2002"/>
            <a:stretch/>
          </p:blipFill>
          <p:spPr>
            <a:xfrm>
              <a:off x="755576" y="836712"/>
              <a:ext cx="4392488" cy="5400600"/>
            </a:xfrm>
            <a:prstGeom prst="rect">
              <a:avLst/>
            </a:prstGeom>
          </p:spPr>
        </p:pic>
        <p:pic>
          <p:nvPicPr>
            <p:cNvPr id="16" name="Imagen 15"/>
            <p:cNvPicPr>
              <a:picLocks noChangeAspect="1"/>
            </p:cNvPicPr>
            <p:nvPr/>
          </p:nvPicPr>
          <p:blipFill rotWithShape="1">
            <a:blip r:embed="rId7"/>
            <a:srcRect l="75036" t="46265" r="1657" b="2002"/>
            <a:stretch/>
          </p:blipFill>
          <p:spPr>
            <a:xfrm>
              <a:off x="5148064" y="836712"/>
              <a:ext cx="2232248" cy="2888937"/>
            </a:xfrm>
            <a:prstGeom prst="rect">
              <a:avLst/>
            </a:prstGeom>
          </p:spPr>
        </p:pic>
      </p:grpSp>
    </p:spTree>
    <p:extLst>
      <p:ext uri="{BB962C8B-B14F-4D97-AF65-F5344CB8AC3E}">
        <p14:creationId xmlns:p14="http://schemas.microsoft.com/office/powerpoint/2010/main" val="858799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
            <a:ext cx="9252520" cy="645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ext Box 3"/>
          <p:cNvSpPr txBox="1">
            <a:spLocks noChangeArrowheads="1"/>
          </p:cNvSpPr>
          <p:nvPr/>
        </p:nvSpPr>
        <p:spPr bwMode="auto">
          <a:xfrm>
            <a:off x="1259632" y="6526746"/>
            <a:ext cx="5633280" cy="36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8" tIns="58420" rIns="81638" bIns="40819"/>
          <a:lstStyle>
            <a:lvl1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de-DE" altLang="es-CO" sz="1996" dirty="0" smtClean="0">
                <a:solidFill>
                  <a:srgbClr val="000000"/>
                </a:solidFill>
              </a:rPr>
              <a:t>Circumgranular-Equidimensional y Mosaico</a:t>
            </a:r>
            <a:endParaRPr lang="de-DE" altLang="es-CO" sz="1996" dirty="0">
              <a:solidFill>
                <a:srgbClr val="000000"/>
              </a:solidFill>
            </a:endParaRPr>
          </a:p>
        </p:txBody>
      </p:sp>
    </p:spTree>
    <p:extLst>
      <p:ext uri="{BB962C8B-B14F-4D97-AF65-F5344CB8AC3E}">
        <p14:creationId xmlns:p14="http://schemas.microsoft.com/office/powerpoint/2010/main" val="90269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2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087" y="3605732"/>
            <a:ext cx="4545912" cy="32411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endientedemigracion.ucm.es/info/petrosed/rc/img/C43100_(3)B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5" y="3603561"/>
            <a:ext cx="4618432" cy="3243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endientedemigracion.ucm.es/info/petrosed/rc/img/C43100_1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5796" y="416130"/>
            <a:ext cx="4528203" cy="31874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pendientedemigracion.ucm.es/info/petrosed/rc/img/C43100_(2)n1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6" y="413358"/>
            <a:ext cx="4632303" cy="3210955"/>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611560" y="-216024"/>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ZONA FREÁTICA MARINA</a:t>
            </a:r>
            <a:endParaRPr lang="es-CO" sz="3200" b="1" i="1" dirty="0">
              <a:latin typeface="Arial" panose="020B0604020202020204" pitchFamily="34" charset="0"/>
              <a:cs typeface="Arial" panose="020B0604020202020204" pitchFamily="34" charset="0"/>
            </a:endParaRPr>
          </a:p>
        </p:txBody>
      </p:sp>
      <p:sp>
        <p:nvSpPr>
          <p:cNvPr id="14" name="CuadroTexto 5"/>
          <p:cNvSpPr txBox="1">
            <a:spLocks noChangeArrowheads="1"/>
          </p:cNvSpPr>
          <p:nvPr/>
        </p:nvSpPr>
        <p:spPr bwMode="auto">
          <a:xfrm>
            <a:off x="664872" y="3099427"/>
            <a:ext cx="3745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solidFill>
                  <a:srgbClr val="FFFFFF"/>
                </a:solidFill>
                <a:effectLst>
                  <a:outerShdw blurRad="38100" dist="38100" dir="2700000" algn="tl">
                    <a:srgbClr val="000000">
                      <a:alpha val="43137"/>
                    </a:srgbClr>
                  </a:outerShdw>
                </a:effectLst>
              </a:rPr>
              <a:t>Acicular (radial fibroso)</a:t>
            </a:r>
          </a:p>
        </p:txBody>
      </p:sp>
      <p:sp>
        <p:nvSpPr>
          <p:cNvPr id="13" name="CuadroTexto 5"/>
          <p:cNvSpPr txBox="1">
            <a:spLocks noChangeArrowheads="1"/>
          </p:cNvSpPr>
          <p:nvPr/>
        </p:nvSpPr>
        <p:spPr bwMode="auto">
          <a:xfrm>
            <a:off x="849624" y="3916436"/>
            <a:ext cx="1406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rgbClr val="FFFFFF"/>
                </a:solidFill>
                <a:effectLst>
                  <a:outerShdw blurRad="38100" dist="38100" dir="2700000" algn="tl">
                    <a:srgbClr val="000000">
                      <a:alpha val="43137"/>
                    </a:srgbClr>
                  </a:outerShdw>
                </a:effectLst>
              </a:rPr>
              <a:t>Micrítico</a:t>
            </a:r>
            <a:endParaRPr lang="es-ES_tradnl" altLang="es-CO" sz="2400" b="1" dirty="0" smtClean="0">
              <a:solidFill>
                <a:srgbClr val="FFFFFF"/>
              </a:solidFill>
              <a:effectLst>
                <a:outerShdw blurRad="38100" dist="38100" dir="2700000" algn="tl">
                  <a:srgbClr val="000000">
                    <a:alpha val="43137"/>
                  </a:srgbClr>
                </a:outerShdw>
              </a:effectLst>
            </a:endParaRPr>
          </a:p>
        </p:txBody>
      </p:sp>
      <p:sp>
        <p:nvSpPr>
          <p:cNvPr id="18" name="CuadroTexto 5"/>
          <p:cNvSpPr txBox="1">
            <a:spLocks noChangeArrowheads="1"/>
          </p:cNvSpPr>
          <p:nvPr/>
        </p:nvSpPr>
        <p:spPr bwMode="auto">
          <a:xfrm>
            <a:off x="5036763" y="289547"/>
            <a:ext cx="3745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chemeClr val="bg1"/>
                </a:solidFill>
                <a:effectLst>
                  <a:outerShdw blurRad="38100" dist="38100" dir="2700000" algn="tl">
                    <a:srgbClr val="000000">
                      <a:alpha val="43137"/>
                    </a:srgbClr>
                  </a:outerShdw>
                </a:effectLst>
              </a:rPr>
              <a:t>Isópaco</a:t>
            </a:r>
            <a:r>
              <a:rPr lang="es-ES_tradnl" altLang="es-CO" sz="2400" b="1" dirty="0" smtClean="0">
                <a:solidFill>
                  <a:schemeClr val="bg1"/>
                </a:solidFill>
                <a:effectLst>
                  <a:outerShdw blurRad="38100" dist="38100" dir="2700000" algn="tl">
                    <a:srgbClr val="000000">
                      <a:alpha val="43137"/>
                    </a:srgbClr>
                  </a:outerShdw>
                </a:effectLst>
              </a:rPr>
              <a:t> acicular</a:t>
            </a:r>
          </a:p>
        </p:txBody>
      </p:sp>
      <p:sp>
        <p:nvSpPr>
          <p:cNvPr id="20" name="CuadroTexto 5"/>
          <p:cNvSpPr txBox="1">
            <a:spLocks noChangeArrowheads="1"/>
          </p:cNvSpPr>
          <p:nvPr/>
        </p:nvSpPr>
        <p:spPr bwMode="auto">
          <a:xfrm>
            <a:off x="5436096" y="6285764"/>
            <a:ext cx="3206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rgbClr val="FFFFFF"/>
                </a:solidFill>
                <a:effectLst>
                  <a:outerShdw blurRad="38100" dist="38100" dir="2700000" algn="tl">
                    <a:srgbClr val="000000">
                      <a:alpha val="43137"/>
                    </a:srgbClr>
                  </a:outerShdw>
                </a:effectLst>
              </a:rPr>
              <a:t>Isópaco</a:t>
            </a:r>
            <a:r>
              <a:rPr lang="es-ES_tradnl" altLang="es-CO" sz="2400" b="1" dirty="0" smtClean="0">
                <a:solidFill>
                  <a:srgbClr val="FFFFFF"/>
                </a:solidFill>
                <a:effectLst>
                  <a:outerShdw blurRad="38100" dist="38100" dir="2700000" algn="tl">
                    <a:srgbClr val="000000">
                      <a:alpha val="43137"/>
                    </a:srgbClr>
                  </a:outerShdw>
                </a:effectLst>
              </a:rPr>
              <a:t> Acicular</a:t>
            </a:r>
          </a:p>
        </p:txBody>
      </p:sp>
    </p:spTree>
    <p:extLst>
      <p:ext uri="{BB962C8B-B14F-4D97-AF65-F5344CB8AC3E}">
        <p14:creationId xmlns:p14="http://schemas.microsoft.com/office/powerpoint/2010/main" val="322436997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descr="http://pendientedemigracion.ucm.es/info/petrosed/rc/img/C43100_SM%28III%29.jpg"/>
          <p:cNvSpPr>
            <a:spLocks noChangeAspect="1" noChangeArrowheads="1"/>
          </p:cNvSpPr>
          <p:nvPr/>
        </p:nvSpPr>
        <p:spPr bwMode="auto">
          <a:xfrm>
            <a:off x="155575" y="-1790700"/>
            <a:ext cx="48768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1" name="Picture 2" descr="C:\Users\Seba\Desktop\view_over_reef_at_lagoon_glass_2_5_20091014_1944302549.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pic>
        <p:nvPicPr>
          <p:cNvPr id="12" name="Picture 2" descr="https://escudouchile.files.wordpress.com/2012/06/escudo-universidad-de-chile-color-2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p:cNvSpPr txBox="1">
            <a:spLocks/>
          </p:cNvSpPr>
          <p:nvPr/>
        </p:nvSpPr>
        <p:spPr>
          <a:xfrm>
            <a:off x="628650" y="0"/>
            <a:ext cx="7886700" cy="75129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Para recordar....</a:t>
            </a:r>
            <a:endParaRPr lang="es-CO" sz="3200" b="1" dirty="0">
              <a:latin typeface="Arial" panose="020B0604020202020204" pitchFamily="34" charset="0"/>
              <a:cs typeface="Arial" panose="020B0604020202020204" pitchFamily="34" charset="0"/>
            </a:endParaRPr>
          </a:p>
        </p:txBody>
      </p:sp>
      <p:sp>
        <p:nvSpPr>
          <p:cNvPr id="8" name="Rectángulo 7"/>
          <p:cNvSpPr/>
          <p:nvPr/>
        </p:nvSpPr>
        <p:spPr>
          <a:xfrm>
            <a:off x="467544" y="1038027"/>
            <a:ext cx="1219501" cy="395173"/>
          </a:xfrm>
          <a:prstGeom prst="rect">
            <a:avLst/>
          </a:prstGeom>
        </p:spPr>
        <p:txBody>
          <a:bodyPr wrap="none">
            <a:spAutoFit/>
          </a:bodyPr>
          <a:lstStyle/>
          <a:p>
            <a:pPr>
              <a:lnSpc>
                <a:spcPct val="80000"/>
              </a:lnSpc>
            </a:pPr>
            <a:r>
              <a:rPr lang="es-CL" altLang="es-ES" sz="2400" b="1" dirty="0" smtClean="0">
                <a:ea typeface="ＭＳ Ｐゴシック" pitchFamily="34" charset="-128"/>
              </a:rPr>
              <a:t>CALCITA</a:t>
            </a:r>
            <a:endParaRPr lang="es-CL" altLang="es-ES" sz="2400" b="1" dirty="0">
              <a:ea typeface="ＭＳ Ｐゴシック" pitchFamily="34" charset="-128"/>
            </a:endParaRPr>
          </a:p>
        </p:txBody>
      </p:sp>
      <p:sp>
        <p:nvSpPr>
          <p:cNvPr id="15" name="Rectángulo 14"/>
          <p:cNvSpPr/>
          <p:nvPr/>
        </p:nvSpPr>
        <p:spPr>
          <a:xfrm>
            <a:off x="3995936" y="1038026"/>
            <a:ext cx="1584986" cy="395173"/>
          </a:xfrm>
          <a:prstGeom prst="rect">
            <a:avLst/>
          </a:prstGeom>
        </p:spPr>
        <p:txBody>
          <a:bodyPr wrap="none">
            <a:spAutoFit/>
          </a:bodyPr>
          <a:lstStyle/>
          <a:p>
            <a:pPr>
              <a:lnSpc>
                <a:spcPct val="80000"/>
              </a:lnSpc>
            </a:pPr>
            <a:r>
              <a:rPr lang="es-CL" altLang="es-ES" sz="2400" b="1" dirty="0" smtClean="0">
                <a:ea typeface="ＭＳ Ｐゴシック" pitchFamily="34" charset="-128"/>
              </a:rPr>
              <a:t>DOLOMITA</a:t>
            </a:r>
            <a:endParaRPr lang="es-CL" altLang="es-ES" sz="2400" b="1" dirty="0">
              <a:ea typeface="ＭＳ Ｐゴシック" pitchFamily="34" charset="-128"/>
            </a:endParaRPr>
          </a:p>
        </p:txBody>
      </p:sp>
      <p:sp>
        <p:nvSpPr>
          <p:cNvPr id="16" name="Rectángulo 15"/>
          <p:cNvSpPr/>
          <p:nvPr/>
        </p:nvSpPr>
        <p:spPr>
          <a:xfrm>
            <a:off x="7222181" y="1038025"/>
            <a:ext cx="1765996" cy="395173"/>
          </a:xfrm>
          <a:prstGeom prst="rect">
            <a:avLst/>
          </a:prstGeom>
        </p:spPr>
        <p:txBody>
          <a:bodyPr wrap="none">
            <a:spAutoFit/>
          </a:bodyPr>
          <a:lstStyle/>
          <a:p>
            <a:pPr>
              <a:lnSpc>
                <a:spcPct val="80000"/>
              </a:lnSpc>
            </a:pPr>
            <a:r>
              <a:rPr lang="es-CL" altLang="es-ES" sz="2400" b="1" dirty="0" smtClean="0">
                <a:ea typeface="ＭＳ Ｐゴシック" pitchFamily="34" charset="-128"/>
              </a:rPr>
              <a:t>ARAGONITO</a:t>
            </a:r>
            <a:endParaRPr lang="es-CL" altLang="es-ES" sz="2400" b="1" dirty="0">
              <a:ea typeface="ＭＳ Ｐゴシック" pitchFamily="34" charset="-128"/>
            </a:endParaRPr>
          </a:p>
        </p:txBody>
      </p:sp>
      <p:pic>
        <p:nvPicPr>
          <p:cNvPr id="1034" name="Picture 10" descr="http://3.bp.blogspot.com/-fZV1Zx89ucI/VE_PCL4FxeI/AAAAAAAAUa8/z6e4nPTz1HY/s640/calcitalpp%7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36" y="1916749"/>
            <a:ext cx="6096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4.bp.blogspot.com/-UxnhgshHVjk/VE_O_cOlWII/AAAAAAAAUa0/_i6fnCGX12E/s640/calcital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36" y="1901833"/>
            <a:ext cx="6096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pendientedemigracion.ucm.es/info/petrosed/rc/img/C11000_3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3374" y="1901831"/>
            <a:ext cx="5988076" cy="44726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p:cNvPicPr preferRelativeResize="0">
            <a:picLocks noChangeArrowheads="1"/>
          </p:cNvPicPr>
          <p:nvPr/>
        </p:nvPicPr>
        <p:blipFill>
          <a:blip r:embed="rId7">
            <a:extLst>
              <a:ext uri="{28A0092B-C50C-407E-A947-70E740481C1C}">
                <a14:useLocalDpi xmlns:a14="http://schemas.microsoft.com/office/drawing/2010/main" val="0"/>
              </a:ext>
            </a:extLst>
          </a:blip>
          <a:srcRect l="2095" t="2380" r="5090" b="10316"/>
          <a:stretch>
            <a:fillRect/>
          </a:stretch>
        </p:blipFill>
        <p:spPr bwMode="auto">
          <a:xfrm>
            <a:off x="1149559" y="1901831"/>
            <a:ext cx="7183710" cy="426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36"/>
                                        </p:tgtEl>
                                        <p:attrNameLst>
                                          <p:attrName>style.visibility</p:attrName>
                                        </p:attrNameLst>
                                      </p:cBhvr>
                                      <p:to>
                                        <p:strVal val="visible"/>
                                      </p:to>
                                    </p:set>
                                    <p:animEffect transition="in" filter="fade">
                                      <p:cBhvr>
                                        <p:cTn id="11" dur="500"/>
                                        <p:tgtEl>
                                          <p:spTgt spid="103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03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036"/>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3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38"/>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5" grpId="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endientedemigracion.ucm.es/info/petrosed/rc/img/C43100_4PJA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623"/>
            <a:ext cx="9144000" cy="6380844"/>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611560" y="-216024"/>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ZONA DE MEZCLA</a:t>
            </a:r>
            <a:endParaRPr lang="es-CO" sz="3200" b="1" i="1" dirty="0">
              <a:latin typeface="Arial" panose="020B0604020202020204" pitchFamily="34" charset="0"/>
              <a:cs typeface="Arial" panose="020B0604020202020204" pitchFamily="34" charset="0"/>
            </a:endParaRPr>
          </a:p>
        </p:txBody>
      </p:sp>
      <p:sp>
        <p:nvSpPr>
          <p:cNvPr id="14" name="CuadroTexto 5"/>
          <p:cNvSpPr txBox="1">
            <a:spLocks noChangeArrowheads="1"/>
          </p:cNvSpPr>
          <p:nvPr/>
        </p:nvSpPr>
        <p:spPr bwMode="auto">
          <a:xfrm>
            <a:off x="2915816" y="6451762"/>
            <a:ext cx="3745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rgbClr val="FFFFFF"/>
                </a:solidFill>
                <a:effectLst>
                  <a:outerShdw blurRad="38100" dist="38100" dir="2700000" algn="tl">
                    <a:srgbClr val="000000">
                      <a:alpha val="43137"/>
                    </a:srgbClr>
                  </a:outerShdw>
                </a:effectLst>
              </a:rPr>
              <a:t>Columnar</a:t>
            </a:r>
            <a:endParaRPr lang="es-ES_tradnl" altLang="es-CO" sz="2400" b="1"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927921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pendientedemigracion.ucm.es/info/petrosed/rc/img/C43100_2T2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9144000" cy="6385148"/>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611560" y="-216024"/>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ZONA DE MEZCLA</a:t>
            </a:r>
            <a:endParaRPr lang="es-CO" sz="3200" b="1" i="1" dirty="0">
              <a:latin typeface="Arial" panose="020B0604020202020204" pitchFamily="34" charset="0"/>
              <a:cs typeface="Arial" panose="020B0604020202020204" pitchFamily="34" charset="0"/>
            </a:endParaRPr>
          </a:p>
        </p:txBody>
      </p:sp>
      <p:sp>
        <p:nvSpPr>
          <p:cNvPr id="14" name="CuadroTexto 5"/>
          <p:cNvSpPr txBox="1">
            <a:spLocks noChangeArrowheads="1"/>
          </p:cNvSpPr>
          <p:nvPr/>
        </p:nvSpPr>
        <p:spPr bwMode="auto">
          <a:xfrm>
            <a:off x="971600"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rgbClr val="FFFFFF"/>
                </a:solidFill>
                <a:effectLst>
                  <a:outerShdw blurRad="38100" dist="38100" dir="2700000" algn="tl">
                    <a:srgbClr val="000000">
                      <a:alpha val="43137"/>
                    </a:srgbClr>
                  </a:outerShdw>
                </a:effectLst>
              </a:rPr>
              <a:t>Isópaco</a:t>
            </a:r>
            <a:r>
              <a:rPr lang="es-ES_tradnl" altLang="es-CO" sz="2400" b="1" dirty="0">
                <a:solidFill>
                  <a:srgbClr val="FFFFFF"/>
                </a:solidFill>
                <a:effectLst>
                  <a:outerShdw blurRad="38100" dist="38100" dir="2700000" algn="tl">
                    <a:srgbClr val="000000">
                      <a:alpha val="43137"/>
                    </a:srgbClr>
                  </a:outerShdw>
                </a:effectLst>
              </a:rPr>
              <a:t> mosaico </a:t>
            </a:r>
            <a:r>
              <a:rPr lang="es-ES_tradnl" altLang="es-CO" sz="2400" b="1" dirty="0" err="1" smtClean="0">
                <a:solidFill>
                  <a:srgbClr val="FFFFFF"/>
                </a:solidFill>
                <a:effectLst>
                  <a:outerShdw blurRad="38100" dist="38100" dir="2700000" algn="tl">
                    <a:srgbClr val="000000">
                      <a:alpha val="43137"/>
                    </a:srgbClr>
                  </a:outerShdw>
                </a:effectLst>
              </a:rPr>
              <a:t>equidimensional</a:t>
            </a:r>
            <a:endParaRPr lang="es-ES_tradnl" altLang="es-CO" sz="2400" b="1"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112230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http://pendientedemigracion.ucm.es/info/petrosed/rd/img/D51000_diapo06.jpg"/>
          <p:cNvPicPr>
            <a:picLocks noChangeAspect="1" noChangeArrowheads="1"/>
          </p:cNvPicPr>
          <p:nvPr/>
        </p:nvPicPr>
        <p:blipFill>
          <a:blip r:embed="rId3" cstate="print"/>
          <a:srcRect t="6192" b="8395"/>
          <a:stretch>
            <a:fillRect/>
          </a:stretch>
        </p:blipFill>
        <p:spPr bwMode="auto">
          <a:xfrm>
            <a:off x="4596663" y="3664249"/>
            <a:ext cx="4547335" cy="3193752"/>
          </a:xfrm>
          <a:prstGeom prst="rect">
            <a:avLst/>
          </a:prstGeom>
          <a:noFill/>
        </p:spPr>
      </p:pic>
      <p:pic>
        <p:nvPicPr>
          <p:cNvPr id="3078" name="Picture 6" descr="3PJ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61092"/>
            <a:ext cx="4596665" cy="32969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M(I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666" y="397173"/>
            <a:ext cx="4547333" cy="32670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p:cNvPicPr>
            <a:picLocks/>
          </p:cNvPicPr>
          <p:nvPr/>
        </p:nvPicPr>
        <p:blipFill>
          <a:blip r:embed="rId6" cstate="print"/>
          <a:srcRect l="13775" t="24800" r="14563" b="12201"/>
          <a:stretch>
            <a:fillRect/>
          </a:stretch>
        </p:blipFill>
        <p:spPr>
          <a:xfrm>
            <a:off x="0" y="416129"/>
            <a:ext cx="4596667" cy="3187431"/>
          </a:xfrm>
          <a:prstGeom prst="rect">
            <a:avLst/>
          </a:prstGeom>
        </p:spPr>
      </p:pic>
      <p:sp>
        <p:nvSpPr>
          <p:cNvPr id="5" name="Título 1"/>
          <p:cNvSpPr txBox="1">
            <a:spLocks/>
          </p:cNvSpPr>
          <p:nvPr/>
        </p:nvSpPr>
        <p:spPr>
          <a:xfrm>
            <a:off x="611560" y="-216024"/>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ZONA FREÁTICA/MARINA PROFUNDA</a:t>
            </a:r>
            <a:endParaRPr lang="es-CO" sz="3200" b="1" i="1" dirty="0">
              <a:latin typeface="Arial" panose="020B0604020202020204" pitchFamily="34" charset="0"/>
              <a:cs typeface="Arial" panose="020B0604020202020204" pitchFamily="34" charset="0"/>
            </a:endParaRPr>
          </a:p>
        </p:txBody>
      </p:sp>
      <p:sp>
        <p:nvSpPr>
          <p:cNvPr id="14" name="CuadroTexto 5"/>
          <p:cNvSpPr txBox="1">
            <a:spLocks noChangeArrowheads="1"/>
          </p:cNvSpPr>
          <p:nvPr/>
        </p:nvSpPr>
        <p:spPr bwMode="auto">
          <a:xfrm>
            <a:off x="664872" y="3099427"/>
            <a:ext cx="3745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rgbClr val="FFFFFF"/>
                </a:solidFill>
                <a:effectLst>
                  <a:outerShdw blurRad="38100" dist="38100" dir="2700000" algn="tl">
                    <a:srgbClr val="000000">
                      <a:alpha val="43137"/>
                    </a:srgbClr>
                  </a:outerShdw>
                </a:effectLst>
              </a:rPr>
              <a:t>Poikilotópica</a:t>
            </a:r>
            <a:endParaRPr lang="es-ES_tradnl" altLang="es-CO" sz="2400" b="1" dirty="0" smtClean="0">
              <a:solidFill>
                <a:srgbClr val="FFFFFF"/>
              </a:solidFill>
              <a:effectLst>
                <a:outerShdw blurRad="38100" dist="38100" dir="2700000" algn="tl">
                  <a:srgbClr val="000000">
                    <a:alpha val="43137"/>
                  </a:srgbClr>
                </a:outerShdw>
              </a:effectLst>
            </a:endParaRPr>
          </a:p>
        </p:txBody>
      </p:sp>
      <p:sp>
        <p:nvSpPr>
          <p:cNvPr id="13" name="CuadroTexto 5"/>
          <p:cNvSpPr txBox="1">
            <a:spLocks noChangeArrowheads="1"/>
          </p:cNvSpPr>
          <p:nvPr/>
        </p:nvSpPr>
        <p:spPr bwMode="auto">
          <a:xfrm>
            <a:off x="7794830" y="4978713"/>
            <a:ext cx="1406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solidFill>
                  <a:srgbClr val="FFFFFF"/>
                </a:solidFill>
                <a:effectLst>
                  <a:outerShdw blurRad="38100" dist="38100" dir="2700000" algn="tl">
                    <a:srgbClr val="000000">
                      <a:alpha val="43137"/>
                    </a:srgbClr>
                  </a:outerShdw>
                </a:effectLst>
              </a:rPr>
              <a:t>Mosaico</a:t>
            </a:r>
          </a:p>
        </p:txBody>
      </p:sp>
      <p:sp>
        <p:nvSpPr>
          <p:cNvPr id="18" name="CuadroTexto 5"/>
          <p:cNvSpPr txBox="1">
            <a:spLocks noChangeArrowheads="1"/>
          </p:cNvSpPr>
          <p:nvPr/>
        </p:nvSpPr>
        <p:spPr bwMode="auto">
          <a:xfrm>
            <a:off x="5036763" y="289547"/>
            <a:ext cx="3745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solidFill>
                  <a:schemeClr val="bg1"/>
                </a:solidFill>
                <a:effectLst>
                  <a:outerShdw blurRad="38100" dist="38100" dir="2700000" algn="tl">
                    <a:srgbClr val="000000">
                      <a:alpha val="43137"/>
                    </a:srgbClr>
                  </a:outerShdw>
                </a:effectLst>
              </a:rPr>
              <a:t>Espático</a:t>
            </a:r>
          </a:p>
        </p:txBody>
      </p:sp>
      <p:sp>
        <p:nvSpPr>
          <p:cNvPr id="20" name="CuadroTexto 5"/>
          <p:cNvSpPr txBox="1">
            <a:spLocks noChangeArrowheads="1"/>
          </p:cNvSpPr>
          <p:nvPr/>
        </p:nvSpPr>
        <p:spPr bwMode="auto">
          <a:xfrm>
            <a:off x="1348730" y="3774048"/>
            <a:ext cx="3206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solidFill>
                  <a:srgbClr val="FFFFFF"/>
                </a:solidFill>
                <a:effectLst>
                  <a:outerShdw blurRad="38100" dist="38100" dir="2700000" algn="tl">
                    <a:srgbClr val="000000">
                      <a:alpha val="43137"/>
                    </a:srgbClr>
                  </a:outerShdw>
                </a:effectLst>
              </a:rPr>
              <a:t>Sintaxial</a:t>
            </a:r>
            <a:endParaRPr lang="es-ES_tradnl" altLang="es-CO" sz="2400" b="1"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630125"/>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eba\Desktop\view_over_reef_at_lagoon_glass_2_5_20091014_1944302549.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sp>
        <p:nvSpPr>
          <p:cNvPr id="24579" name="Text Box 3"/>
          <p:cNvSpPr txBox="1">
            <a:spLocks noChangeArrowheads="1"/>
          </p:cNvSpPr>
          <p:nvPr/>
        </p:nvSpPr>
        <p:spPr bwMode="auto">
          <a:xfrm>
            <a:off x="343359" y="620689"/>
            <a:ext cx="849024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00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342900" indent="-342900" algn="just" eaLnBrk="1">
              <a:buFont typeface="Arial" panose="020B0604020202020204" pitchFamily="34" charset="0"/>
              <a:buChar char="•"/>
            </a:pPr>
            <a:r>
              <a:rPr lang="de-DE" altLang="es-CO" sz="2000" dirty="0">
                <a:solidFill>
                  <a:srgbClr val="000000"/>
                </a:solidFill>
              </a:rPr>
              <a:t>Este proceso implica una </a:t>
            </a:r>
            <a:r>
              <a:rPr lang="de-DE" altLang="es-CO" sz="2000" dirty="0">
                <a:solidFill>
                  <a:srgbClr val="FF0000"/>
                </a:solidFill>
              </a:rPr>
              <a:t>reorganización de las partículas </a:t>
            </a:r>
            <a:r>
              <a:rPr lang="de-DE" altLang="es-CO" sz="2000" dirty="0">
                <a:solidFill>
                  <a:srgbClr val="000000"/>
                </a:solidFill>
              </a:rPr>
              <a:t>en respuesta a las nuevas condiciones de presión por sobrecarga, es decir, </a:t>
            </a:r>
            <a:r>
              <a:rPr lang="de-DE" altLang="es-CO" sz="2000" dirty="0">
                <a:solidFill>
                  <a:srgbClr val="FF0000"/>
                </a:solidFill>
              </a:rPr>
              <a:t>reducción de porosidad </a:t>
            </a:r>
            <a:r>
              <a:rPr lang="de-DE" altLang="es-CO" sz="2000" dirty="0">
                <a:solidFill>
                  <a:srgbClr val="000000"/>
                </a:solidFill>
              </a:rPr>
              <a:t>por pérdida de volumen</a:t>
            </a:r>
            <a:r>
              <a:rPr lang="de-DE" altLang="es-CO" sz="2000" dirty="0" smtClean="0">
                <a:solidFill>
                  <a:srgbClr val="000000"/>
                </a:solidFill>
              </a:rPr>
              <a:t>.</a:t>
            </a:r>
          </a:p>
          <a:p>
            <a:pPr marL="342900" indent="-342900" algn="just" eaLnBrk="1">
              <a:buFont typeface="Arial" panose="020B0604020202020204" pitchFamily="34" charset="0"/>
              <a:buChar char="•"/>
            </a:pPr>
            <a:r>
              <a:rPr lang="de-DE" altLang="es-CO" sz="2000" dirty="0" smtClean="0">
                <a:solidFill>
                  <a:srgbClr val="000000"/>
                </a:solidFill>
              </a:rPr>
              <a:t>Puede ser </a:t>
            </a:r>
            <a:r>
              <a:rPr lang="de-DE" altLang="es-CO" sz="2000" dirty="0" smtClean="0">
                <a:solidFill>
                  <a:srgbClr val="FF0000"/>
                </a:solidFill>
              </a:rPr>
              <a:t>Mecánica o Química</a:t>
            </a:r>
            <a:r>
              <a:rPr lang="de-DE" altLang="es-CO" sz="2000" dirty="0" smtClean="0">
                <a:solidFill>
                  <a:srgbClr val="000000"/>
                </a:solidFill>
              </a:rPr>
              <a:t>.</a:t>
            </a:r>
          </a:p>
          <a:p>
            <a:pPr marL="342900" indent="-342900" algn="just" eaLnBrk="1">
              <a:buFont typeface="Arial" panose="020B0604020202020204" pitchFamily="34" charset="0"/>
              <a:buChar char="•"/>
            </a:pPr>
            <a:endParaRPr lang="de-DE" altLang="es-CO" sz="2177" dirty="0" smtClean="0">
              <a:solidFill>
                <a:srgbClr val="000000"/>
              </a:solidFill>
            </a:endParaRPr>
          </a:p>
          <a:p>
            <a:pPr marL="342900" indent="-342900" algn="just" eaLnBrk="1">
              <a:buFont typeface="Arial" panose="020B0604020202020204" pitchFamily="34" charset="0"/>
              <a:buChar char="•"/>
            </a:pPr>
            <a:endParaRPr lang="de-DE" altLang="es-CO" sz="2177" dirty="0">
              <a:solidFill>
                <a:srgbClr val="000000"/>
              </a:solidFill>
            </a:endParaRP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28650" y="-88537"/>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COMPACTACIÓN</a:t>
            </a:r>
            <a:endParaRPr lang="es-CO" sz="3200" b="1" i="1" dirty="0">
              <a:latin typeface="Arial" panose="020B0604020202020204" pitchFamily="34" charset="0"/>
              <a:cs typeface="Arial" panose="020B0604020202020204" pitchFamily="34" charset="0"/>
            </a:endParaRPr>
          </a:p>
        </p:txBody>
      </p:sp>
      <p:sp>
        <p:nvSpPr>
          <p:cNvPr id="8" name="Título 1"/>
          <p:cNvSpPr txBox="1">
            <a:spLocks/>
          </p:cNvSpPr>
          <p:nvPr/>
        </p:nvSpPr>
        <p:spPr>
          <a:xfrm>
            <a:off x="475658" y="1786509"/>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COMPACTACIÓN MECÁNICA</a:t>
            </a:r>
            <a:endParaRPr lang="es-CO" sz="24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343359" y="2420889"/>
            <a:ext cx="849024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00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342900" indent="-342900" algn="just" eaLnBrk="1">
              <a:buFont typeface="Arial" panose="020B0604020202020204" pitchFamily="34" charset="0"/>
              <a:buChar char="•"/>
            </a:pPr>
            <a:r>
              <a:rPr lang="es-CO" sz="2000" dirty="0"/>
              <a:t>Se produce en los primeros estadios del enterramiento y sus consecuencias fundamentales son: reordenación de los granos individuales, expulsión de agua, deformación de granos dúctiles (peloides, intraclastos, etc.) y rotura de los frágiles, y aplastamiento de aspectos sedimentológicos (</a:t>
            </a:r>
            <a:r>
              <a:rPr lang="es-CO" sz="2000" i="1" dirty="0" err="1"/>
              <a:t>burrows</a:t>
            </a:r>
            <a:r>
              <a:rPr lang="es-CO" sz="2000" dirty="0"/>
              <a:t>, porosidad </a:t>
            </a:r>
            <a:r>
              <a:rPr lang="es-CO" sz="2000" dirty="0" err="1"/>
              <a:t>fenestral</a:t>
            </a:r>
            <a:r>
              <a:rPr lang="es-CO" sz="2000" dirty="0"/>
              <a:t>, etc.)</a:t>
            </a:r>
            <a:endParaRPr lang="de-DE" altLang="es-CO" sz="2177" dirty="0" smtClean="0">
              <a:solidFill>
                <a:srgbClr val="000000"/>
              </a:solidFill>
            </a:endParaRPr>
          </a:p>
          <a:p>
            <a:pPr marL="342900" indent="-342900" algn="just" eaLnBrk="1">
              <a:buFont typeface="Arial" panose="020B0604020202020204" pitchFamily="34" charset="0"/>
              <a:buChar char="•"/>
            </a:pPr>
            <a:endParaRPr lang="de-DE" altLang="es-CO" sz="2177" dirty="0">
              <a:solidFill>
                <a:srgbClr val="000000"/>
              </a:solidFill>
            </a:endParaRPr>
          </a:p>
        </p:txBody>
      </p:sp>
      <p:sp>
        <p:nvSpPr>
          <p:cNvPr id="11" name="Título 1"/>
          <p:cNvSpPr txBox="1">
            <a:spLocks/>
          </p:cNvSpPr>
          <p:nvPr/>
        </p:nvSpPr>
        <p:spPr>
          <a:xfrm>
            <a:off x="475658" y="3874740"/>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COMPACTACIÓN QUÍMICA</a:t>
            </a:r>
            <a:endParaRPr lang="es-CO" sz="24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 Box 3"/>
          <p:cNvSpPr txBox="1">
            <a:spLocks noChangeArrowheads="1"/>
          </p:cNvSpPr>
          <p:nvPr/>
        </p:nvSpPr>
        <p:spPr bwMode="auto">
          <a:xfrm>
            <a:off x="316246" y="4597657"/>
            <a:ext cx="8490240" cy="203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00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342900" indent="-342900" algn="just" eaLnBrk="1">
              <a:buFont typeface="Arial" panose="020B0604020202020204" pitchFamily="34" charset="0"/>
              <a:buChar char="•"/>
            </a:pPr>
            <a:r>
              <a:rPr lang="es-CO" sz="2000" dirty="0"/>
              <a:t>Se produce </a:t>
            </a:r>
            <a:r>
              <a:rPr lang="es-CO" sz="2000" dirty="0" smtClean="0"/>
              <a:t>posterior a la </a:t>
            </a:r>
            <a:r>
              <a:rPr lang="es-CO" sz="2000" dirty="0"/>
              <a:t>compactación mecánica, durante el enterramiento profundo. Se origina como resultado de la presión concentrada en puntos de contacto entre: granos, cristales o grandes superficies (estratos), lo que incrementa la solubilidad de los carbonatos. La consecuencia es el desarrollo de </a:t>
            </a:r>
            <a:r>
              <a:rPr lang="es-CO" sz="2000" dirty="0">
                <a:solidFill>
                  <a:srgbClr val="FF0000"/>
                </a:solidFill>
              </a:rPr>
              <a:t>contactos cóncavo-convexos</a:t>
            </a:r>
            <a:r>
              <a:rPr lang="es-CO" sz="2000" dirty="0"/>
              <a:t> y </a:t>
            </a:r>
            <a:r>
              <a:rPr lang="es-CO" sz="2000" dirty="0">
                <a:solidFill>
                  <a:srgbClr val="FF0000"/>
                </a:solidFill>
              </a:rPr>
              <a:t>suturados</a:t>
            </a:r>
            <a:r>
              <a:rPr lang="es-CO" sz="2000" dirty="0"/>
              <a:t> entre granos, y la aparición de superficies </a:t>
            </a:r>
            <a:r>
              <a:rPr lang="es-CO" sz="2000" dirty="0" err="1">
                <a:solidFill>
                  <a:srgbClr val="FF0000"/>
                </a:solidFill>
              </a:rPr>
              <a:t>estilolíticas</a:t>
            </a:r>
            <a:r>
              <a:rPr lang="es-CO" sz="2000" dirty="0"/>
              <a:t> a gran escala.</a:t>
            </a:r>
            <a:endParaRPr lang="de-DE" altLang="es-CO" sz="2177" dirty="0">
              <a:solidFill>
                <a:srgbClr val="000000"/>
              </a:solidFill>
            </a:endParaRPr>
          </a:p>
        </p:txBody>
      </p:sp>
    </p:spTree>
    <p:extLst>
      <p:ext uri="{BB962C8B-B14F-4D97-AF65-F5344CB8AC3E}">
        <p14:creationId xmlns:p14="http://schemas.microsoft.com/office/powerpoint/2010/main" val="28039132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scudouchile.files.wordpress.com/2012/06/escudo-universidad-de-chile-color-2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0" y="642802"/>
            <a:ext cx="4678188" cy="321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ítulo 1"/>
          <p:cNvSpPr txBox="1">
            <a:spLocks/>
          </p:cNvSpPr>
          <p:nvPr/>
        </p:nvSpPr>
        <p:spPr>
          <a:xfrm>
            <a:off x="611560" y="-216024"/>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COMPACTACIÓN MECÁNICA</a:t>
            </a:r>
            <a:endParaRPr lang="es-CO" sz="3200" b="1" i="1" dirty="0">
              <a:latin typeface="Arial" panose="020B0604020202020204" pitchFamily="34" charset="0"/>
              <a:cs typeface="Arial" panose="020B0604020202020204" pitchFamily="34" charset="0"/>
            </a:endParaRPr>
          </a:p>
        </p:txBody>
      </p:sp>
      <p:pic>
        <p:nvPicPr>
          <p:cNvPr id="5122" name="Picture 2" descr="Ager43(3)"/>
          <p:cNvPicPr>
            <a:picLocks noChangeAspect="1" noChangeArrowheads="1"/>
          </p:cNvPicPr>
          <p:nvPr/>
        </p:nvPicPr>
        <p:blipFill rotWithShape="1">
          <a:blip r:embed="rId5">
            <a:extLst>
              <a:ext uri="{28A0092B-C50C-407E-A947-70E740481C1C}">
                <a14:useLocalDpi xmlns:a14="http://schemas.microsoft.com/office/drawing/2010/main" val="0"/>
              </a:ext>
            </a:extLst>
          </a:blip>
          <a:srcRect b="6250"/>
          <a:stretch/>
        </p:blipFill>
        <p:spPr bwMode="auto">
          <a:xfrm>
            <a:off x="4644009" y="642803"/>
            <a:ext cx="4499992" cy="321824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6"/>
          <a:srcRect l="21221" t="27360" r="31183" b="10625"/>
          <a:stretch/>
        </p:blipFill>
        <p:spPr>
          <a:xfrm>
            <a:off x="4649281" y="3861046"/>
            <a:ext cx="4494719" cy="2996953"/>
          </a:xfrm>
          <a:prstGeom prst="rect">
            <a:avLst/>
          </a:prstGeom>
        </p:spPr>
      </p:pic>
      <p:pic>
        <p:nvPicPr>
          <p:cNvPr id="3" name="Imagen 2"/>
          <p:cNvPicPr>
            <a:picLocks noChangeAspect="1"/>
          </p:cNvPicPr>
          <p:nvPr/>
        </p:nvPicPr>
        <p:blipFill>
          <a:blip r:embed="rId7"/>
          <a:stretch>
            <a:fillRect/>
          </a:stretch>
        </p:blipFill>
        <p:spPr>
          <a:xfrm>
            <a:off x="-34182" y="3861046"/>
            <a:ext cx="4678189" cy="2996953"/>
          </a:xfrm>
          <a:prstGeom prst="rect">
            <a:avLst/>
          </a:prstGeom>
        </p:spPr>
      </p:pic>
    </p:spTree>
    <p:extLst>
      <p:ext uri="{BB962C8B-B14F-4D97-AF65-F5344CB8AC3E}">
        <p14:creationId xmlns:p14="http://schemas.microsoft.com/office/powerpoint/2010/main" val="589800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scudouchile.files.wordpress.com/2012/06/escudo-universidad-de-chile-color-2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611560" y="-216024"/>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COMPACTACIÓN QUÍMICA</a:t>
            </a:r>
            <a:endParaRPr lang="es-CO" sz="3200" b="1" i="1" dirty="0">
              <a:latin typeface="Arial" panose="020B0604020202020204" pitchFamily="34" charset="0"/>
              <a:cs typeface="Arial" panose="020B0604020202020204" pitchFamily="34" charset="0"/>
            </a:endParaRPr>
          </a:p>
        </p:txBody>
      </p:sp>
      <p:pic>
        <p:nvPicPr>
          <p:cNvPr id="6148" name="Picture 4" descr="3AF (a)"/>
          <p:cNvPicPr>
            <a:picLocks noChangeAspect="1" noChangeArrowheads="1"/>
          </p:cNvPicPr>
          <p:nvPr/>
        </p:nvPicPr>
        <p:blipFill rotWithShape="1">
          <a:blip r:embed="rId4">
            <a:extLst>
              <a:ext uri="{28A0092B-C50C-407E-A947-70E740481C1C}">
                <a14:useLocalDpi xmlns:a14="http://schemas.microsoft.com/office/drawing/2010/main" val="0"/>
              </a:ext>
            </a:extLst>
          </a:blip>
          <a:srcRect b="6862"/>
          <a:stretch/>
        </p:blipFill>
        <p:spPr bwMode="auto">
          <a:xfrm>
            <a:off x="4716016" y="476672"/>
            <a:ext cx="4429944" cy="33622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5PJA-4"/>
          <p:cNvPicPr>
            <a:picLocks noChangeAspect="1" noChangeArrowheads="1"/>
          </p:cNvPicPr>
          <p:nvPr/>
        </p:nvPicPr>
        <p:blipFill rotWithShape="1">
          <a:blip r:embed="rId5">
            <a:extLst>
              <a:ext uri="{28A0092B-C50C-407E-A947-70E740481C1C}">
                <a14:useLocalDpi xmlns:a14="http://schemas.microsoft.com/office/drawing/2010/main" val="0"/>
              </a:ext>
            </a:extLst>
          </a:blip>
          <a:srcRect t="6597" b="5637"/>
          <a:stretch/>
        </p:blipFill>
        <p:spPr bwMode="auto">
          <a:xfrm>
            <a:off x="0" y="3838933"/>
            <a:ext cx="4716016" cy="301906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6"/>
          <a:stretch>
            <a:fillRect/>
          </a:stretch>
        </p:blipFill>
        <p:spPr>
          <a:xfrm>
            <a:off x="4732082" y="3838933"/>
            <a:ext cx="4411917" cy="3019067"/>
          </a:xfrm>
          <a:prstGeom prst="rect">
            <a:avLst/>
          </a:prstGeom>
        </p:spPr>
      </p:pic>
      <p:pic>
        <p:nvPicPr>
          <p:cNvPr id="3" name="Imagen 2"/>
          <p:cNvPicPr>
            <a:picLocks noChangeAspect="1"/>
          </p:cNvPicPr>
          <p:nvPr/>
        </p:nvPicPr>
        <p:blipFill>
          <a:blip r:embed="rId7"/>
          <a:stretch>
            <a:fillRect/>
          </a:stretch>
        </p:blipFill>
        <p:spPr>
          <a:xfrm>
            <a:off x="0" y="476672"/>
            <a:ext cx="4699950" cy="3394264"/>
          </a:xfrm>
          <a:prstGeom prst="rect">
            <a:avLst/>
          </a:prstGeom>
        </p:spPr>
      </p:pic>
    </p:spTree>
    <p:extLst>
      <p:ext uri="{BB962C8B-B14F-4D97-AF65-F5344CB8AC3E}">
        <p14:creationId xmlns:p14="http://schemas.microsoft.com/office/powerpoint/2010/main" val="3230507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eba\Desktop\view_over_reef_at_lagoon_glass_2_5_20091014_1944302549.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sp>
        <p:nvSpPr>
          <p:cNvPr id="45059" name="Text Box 3"/>
          <p:cNvSpPr txBox="1">
            <a:spLocks noChangeArrowheads="1"/>
          </p:cNvSpPr>
          <p:nvPr/>
        </p:nvSpPr>
        <p:spPr bwMode="auto">
          <a:xfrm>
            <a:off x="162721" y="1960201"/>
            <a:ext cx="8817120" cy="326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00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r>
              <a:rPr lang="de-DE" altLang="es-CO" sz="2177" dirty="0">
                <a:solidFill>
                  <a:srgbClr val="000000"/>
                </a:solidFill>
              </a:rPr>
              <a:t>Resultado de la interacción de dos factores: la composición del agua de poros y la mineralogía de las partículas. Cuando estos dos factores se encuentran en desequilibrio, a consecuencia de los cambios que tienen lugar en el enterramiento, se produce la disolución. El resultado final de los procesos de disolución va a ser la creación de diferentes tipos de poros (</a:t>
            </a:r>
            <a:r>
              <a:rPr lang="de-DE" altLang="es-CO" sz="2177" dirty="0">
                <a:solidFill>
                  <a:srgbClr val="FF0000"/>
                </a:solidFill>
              </a:rPr>
              <a:t>porosidad secundaria</a:t>
            </a:r>
            <a:r>
              <a:rPr lang="de-DE" altLang="es-CO" sz="2177" dirty="0">
                <a:solidFill>
                  <a:srgbClr val="000000"/>
                </a:solidFill>
              </a:rPr>
              <a:t>). </a:t>
            </a:r>
          </a:p>
        </p:txBody>
      </p:sp>
      <p:sp>
        <p:nvSpPr>
          <p:cNvPr id="5" name="Título 1"/>
          <p:cNvSpPr txBox="1">
            <a:spLocks/>
          </p:cNvSpPr>
          <p:nvPr/>
        </p:nvSpPr>
        <p:spPr>
          <a:xfrm>
            <a:off x="628650" y="-88537"/>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DISOLUCIÓN – (POROSIDAD)</a:t>
            </a:r>
            <a:endParaRPr lang="es-CO" sz="3200" b="1" i="1" dirty="0">
              <a:latin typeface="Arial" panose="020B0604020202020204" pitchFamily="34" charset="0"/>
              <a:cs typeface="Arial" panose="020B0604020202020204" pitchFamily="34" charset="0"/>
            </a:endParaRPr>
          </a:p>
        </p:txBody>
      </p:sp>
      <p:pic>
        <p:nvPicPr>
          <p:cNvPr id="6"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9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0"/>
            <a:ext cx="6552728" cy="68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28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2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CuadroTexto 5"/>
          <p:cNvSpPr txBox="1">
            <a:spLocks noChangeArrowheads="1"/>
          </p:cNvSpPr>
          <p:nvPr/>
        </p:nvSpPr>
        <p:spPr bwMode="auto">
          <a:xfrm>
            <a:off x="971600"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Disolución en bordes de ooides</a:t>
            </a: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70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978" y="-31575"/>
            <a:ext cx="9136022" cy="6556919"/>
          </a:xfrm>
          <a:prstGeom prst="rect">
            <a:avLst/>
          </a:prstGeom>
        </p:spPr>
      </p:pic>
      <p:sp>
        <p:nvSpPr>
          <p:cNvPr id="4" name="CuadroTexto 5"/>
          <p:cNvSpPr txBox="1">
            <a:spLocks noChangeArrowheads="1"/>
          </p:cNvSpPr>
          <p:nvPr/>
        </p:nvSpPr>
        <p:spPr bwMode="auto">
          <a:xfrm>
            <a:off x="1259632"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effectLst>
                  <a:outerShdw blurRad="38100" dist="38100" dir="2700000" algn="tl">
                    <a:srgbClr val="000000">
                      <a:alpha val="43137"/>
                    </a:srgbClr>
                  </a:outerShdw>
                </a:effectLst>
              </a:rPr>
              <a:t>Interpartícula</a:t>
            </a:r>
            <a:endParaRPr lang="es-ES_tradnl" altLang="es-CO" sz="2400" b="1" dirty="0" smtClean="0">
              <a:effectLst>
                <a:outerShdw blurRad="38100" dist="38100" dir="2700000" algn="tl">
                  <a:srgbClr val="000000">
                    <a:alpha val="43137"/>
                  </a:srgbClr>
                </a:outerShdw>
              </a:effectLst>
            </a:endParaRP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522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bp.blogspot.com/_d0yzbcJnSx0/TSYn8iPnXGI/AAAAAAAADXc/z2-CzJ13kpI/s1600/20101109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4551" y="1"/>
            <a:ext cx="458945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genciadenoticias.unal.edu.co/typo3temp/_processed_/csm_AgenciaUN_0520_2_05_90cb2737f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4554551" cy="344219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http://pendientedemigracion.ucm.es/info/petrosed/rc/img/C43100_SM%28III%29.jpg"/>
          <p:cNvSpPr>
            <a:spLocks noChangeAspect="1" noChangeArrowheads="1"/>
          </p:cNvSpPr>
          <p:nvPr/>
        </p:nvSpPr>
        <p:spPr bwMode="auto">
          <a:xfrm>
            <a:off x="155575" y="-1790700"/>
            <a:ext cx="48768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8" name="Imagen 7"/>
          <p:cNvPicPr>
            <a:picLocks noChangeAspect="1"/>
          </p:cNvPicPr>
          <p:nvPr/>
        </p:nvPicPr>
        <p:blipFill>
          <a:blip r:embed="rId4"/>
          <a:stretch>
            <a:fillRect/>
          </a:stretch>
        </p:blipFill>
        <p:spPr>
          <a:xfrm>
            <a:off x="0" y="3442191"/>
            <a:ext cx="4554552" cy="3415809"/>
          </a:xfrm>
          <a:prstGeom prst="rect">
            <a:avLst/>
          </a:prstGeom>
        </p:spPr>
      </p:pic>
      <p:pic>
        <p:nvPicPr>
          <p:cNvPr id="9" name="Imagen 8"/>
          <p:cNvPicPr>
            <a:picLocks noChangeAspect="1"/>
          </p:cNvPicPr>
          <p:nvPr/>
        </p:nvPicPr>
        <p:blipFill>
          <a:blip r:embed="rId5"/>
          <a:stretch>
            <a:fillRect/>
          </a:stretch>
        </p:blipFill>
        <p:spPr>
          <a:xfrm>
            <a:off x="4554551" y="3414132"/>
            <a:ext cx="4589450" cy="3443868"/>
          </a:xfrm>
          <a:prstGeom prst="rect">
            <a:avLst/>
          </a:prstGeom>
        </p:spPr>
      </p:pic>
    </p:spTree>
    <p:extLst>
      <p:ext uri="{BB962C8B-B14F-4D97-AF65-F5344CB8AC3E}">
        <p14:creationId xmlns:p14="http://schemas.microsoft.com/office/powerpoint/2010/main" val="109324962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231" y="0"/>
            <a:ext cx="9146231" cy="6396335"/>
          </a:xfrm>
          <a:prstGeom prst="rect">
            <a:avLst/>
          </a:prstGeom>
        </p:spPr>
      </p:pic>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5"/>
          <p:cNvSpPr txBox="1">
            <a:spLocks noChangeArrowheads="1"/>
          </p:cNvSpPr>
          <p:nvPr/>
        </p:nvSpPr>
        <p:spPr bwMode="auto">
          <a:xfrm>
            <a:off x="1365935"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Porosidad </a:t>
            </a:r>
            <a:r>
              <a:rPr lang="es-ES_tradnl" altLang="es-CO" sz="2400" b="1" dirty="0" err="1" smtClean="0">
                <a:effectLst>
                  <a:outerShdw blurRad="38100" dist="38100" dir="2700000" algn="tl">
                    <a:srgbClr val="000000">
                      <a:alpha val="43137"/>
                    </a:srgbClr>
                  </a:outerShdw>
                </a:effectLst>
              </a:rPr>
              <a:t>intrapartícula</a:t>
            </a:r>
            <a:endParaRPr lang="es-ES_tradnl" altLang="es-CO" sz="24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982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2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5"/>
          <p:cNvSpPr txBox="1">
            <a:spLocks noChangeArrowheads="1"/>
          </p:cNvSpPr>
          <p:nvPr/>
        </p:nvSpPr>
        <p:spPr bwMode="auto">
          <a:xfrm>
            <a:off x="1365935"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Porosidad móldica</a:t>
            </a:r>
          </a:p>
        </p:txBody>
      </p:sp>
    </p:spTree>
    <p:extLst>
      <p:ext uri="{BB962C8B-B14F-4D97-AF65-F5344CB8AC3E}">
        <p14:creationId xmlns:p14="http://schemas.microsoft.com/office/powerpoint/2010/main" val="2407765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p:cNvSpPr txBox="1">
            <a:spLocks noChangeArrowheads="1"/>
          </p:cNvSpPr>
          <p:nvPr/>
        </p:nvSpPr>
        <p:spPr bwMode="auto">
          <a:xfrm>
            <a:off x="1365935"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Porosidad </a:t>
            </a:r>
            <a:r>
              <a:rPr lang="es-ES_tradnl" altLang="es-CO" sz="2400" b="1" dirty="0" err="1" smtClean="0">
                <a:effectLst>
                  <a:outerShdw blurRad="38100" dist="38100" dir="2700000" algn="tl">
                    <a:srgbClr val="000000">
                      <a:alpha val="43137"/>
                    </a:srgbClr>
                  </a:outerShdw>
                </a:effectLst>
              </a:rPr>
              <a:t>fenestral</a:t>
            </a:r>
            <a:endParaRPr lang="es-ES_tradnl" altLang="es-CO" sz="2400" b="1" dirty="0" smtClean="0">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3"/>
          <a:stretch>
            <a:fillRect/>
          </a:stretch>
        </p:blipFill>
        <p:spPr>
          <a:xfrm>
            <a:off x="-29209" y="0"/>
            <a:ext cx="9173209" cy="6525344"/>
          </a:xfrm>
          <a:prstGeom prst="rect">
            <a:avLst/>
          </a:prstGeom>
        </p:spPr>
      </p:pic>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101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1"/>
            <a:ext cx="9144000" cy="6525344"/>
          </a:xfrm>
          <a:prstGeom prst="rect">
            <a:avLst/>
          </a:prstGeom>
        </p:spPr>
      </p:pic>
      <p:sp>
        <p:nvSpPr>
          <p:cNvPr id="5" name="CuadroTexto 5"/>
          <p:cNvSpPr txBox="1">
            <a:spLocks noChangeArrowheads="1"/>
          </p:cNvSpPr>
          <p:nvPr/>
        </p:nvSpPr>
        <p:spPr bwMode="auto">
          <a:xfrm>
            <a:off x="1365935"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Fracturas</a:t>
            </a:r>
          </a:p>
        </p:txBody>
      </p:sp>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36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eba\Desktop\view_over_reef_at_lagoon_glass_2_5_20091014_1944302549.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55299" name="Text Box 3"/>
          <p:cNvSpPr txBox="1">
            <a:spLocks noChangeArrowheads="1"/>
          </p:cNvSpPr>
          <p:nvPr/>
        </p:nvSpPr>
        <p:spPr bwMode="auto">
          <a:xfrm>
            <a:off x="898560" y="908720"/>
            <a:ext cx="7346880" cy="262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600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r>
              <a:rPr lang="de-DE" altLang="es-CO" sz="2177" dirty="0">
                <a:solidFill>
                  <a:srgbClr val="000000"/>
                </a:solidFill>
              </a:rPr>
              <a:t>Proceso neomórfico, cambio de micrita a microesparita (menor a 4 micras) y después a pseudoesparita (mayor a 10). Puede ser bastante complicado de distinguir de la esparita común (ortoesparita).</a:t>
            </a:r>
          </a:p>
          <a:p>
            <a:pPr eaLnBrk="1"/>
            <a:endParaRPr lang="de-DE" altLang="es-CO" sz="2177" dirty="0">
              <a:solidFill>
                <a:srgbClr val="000000"/>
              </a:solidFill>
            </a:endParaRPr>
          </a:p>
          <a:p>
            <a:pPr eaLnBrk="1"/>
            <a:endParaRPr lang="de-DE" altLang="es-CO" sz="2177" dirty="0">
              <a:solidFill>
                <a:srgbClr val="000000"/>
              </a:solidFill>
            </a:endParaRPr>
          </a:p>
          <a:p>
            <a:pPr eaLnBrk="1"/>
            <a:endParaRPr lang="de-DE" altLang="es-CO" sz="1633" dirty="0">
              <a:solidFill>
                <a:srgbClr val="000000"/>
              </a:solidFill>
            </a:endParaRPr>
          </a:p>
          <a:p>
            <a:pPr algn="just" eaLnBrk="1"/>
            <a:endParaRPr lang="es-CL" altLang="es-CO" sz="1633" u="sng" dirty="0">
              <a:solidFill>
                <a:srgbClr val="545472"/>
              </a:solidFill>
              <a:cs typeface="Times New Roman" panose="02020603050405020304" pitchFamily="18" charset="0"/>
            </a:endParaRPr>
          </a:p>
          <a:p>
            <a:pPr eaLnBrk="1"/>
            <a:endParaRPr lang="de-DE" altLang="es-CO" sz="1633" dirty="0">
              <a:solidFill>
                <a:srgbClr val="000000"/>
              </a:solidFill>
            </a:endParaRPr>
          </a:p>
        </p:txBody>
      </p:sp>
      <p:sp>
        <p:nvSpPr>
          <p:cNvPr id="6" name="Título 1"/>
          <p:cNvSpPr txBox="1">
            <a:spLocks/>
          </p:cNvSpPr>
          <p:nvPr/>
        </p:nvSpPr>
        <p:spPr>
          <a:xfrm>
            <a:off x="628650" y="-88537"/>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RECRISTALIZACIÓN – (NEOMORFISMO)</a:t>
            </a:r>
            <a:endParaRPr lang="es-CO" sz="3200" b="1" i="1"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5"/>
          <a:stretch>
            <a:fillRect/>
          </a:stretch>
        </p:blipFill>
        <p:spPr>
          <a:xfrm>
            <a:off x="1303504" y="2404853"/>
            <a:ext cx="6536992" cy="4453147"/>
          </a:xfrm>
          <a:prstGeom prst="rect">
            <a:avLst/>
          </a:prstGeom>
        </p:spPr>
      </p:pic>
    </p:spTree>
    <p:extLst>
      <p:ext uri="{BB962C8B-B14F-4D97-AF65-F5344CB8AC3E}">
        <p14:creationId xmlns:p14="http://schemas.microsoft.com/office/powerpoint/2010/main" val="3114178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eba\Desktop\view_over_reef_at_lagoon_glass_2_5_20091014_1944302549.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pic>
        <p:nvPicPr>
          <p:cNvPr id="7"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57347" name="Text Box 3"/>
          <p:cNvSpPr txBox="1">
            <a:spLocks noChangeArrowheads="1"/>
          </p:cNvSpPr>
          <p:nvPr/>
        </p:nvSpPr>
        <p:spPr bwMode="auto">
          <a:xfrm>
            <a:off x="251520" y="404664"/>
            <a:ext cx="4082400" cy="431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58420" rIns="81638" bIns="40819"/>
          <a:lstStyle>
            <a:lvl1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es-CL" altLang="es-CO" sz="1996" b="1" u="sng" dirty="0">
                <a:solidFill>
                  <a:srgbClr val="FF0000"/>
                </a:solidFill>
                <a:effectLst>
                  <a:outerShdw blurRad="38100" dist="38100" dir="2700000" algn="tl">
                    <a:srgbClr val="000000">
                      <a:alpha val="43137"/>
                    </a:srgbClr>
                  </a:outerShdw>
                </a:effectLst>
                <a:cs typeface="Times New Roman" panose="02020603050405020304" pitchFamily="18" charset="0"/>
              </a:rPr>
              <a:t>Cemento (</a:t>
            </a:r>
            <a:r>
              <a:rPr lang="es-CL" altLang="es-CO" sz="1996" b="1" u="sng" dirty="0" err="1">
                <a:solidFill>
                  <a:srgbClr val="FF0000"/>
                </a:solidFill>
                <a:effectLst>
                  <a:outerShdw blurRad="38100" dist="38100" dir="2700000" algn="tl">
                    <a:srgbClr val="000000">
                      <a:alpha val="43137"/>
                    </a:srgbClr>
                  </a:outerShdw>
                </a:effectLst>
                <a:cs typeface="Times New Roman" panose="02020603050405020304" pitchFamily="18" charset="0"/>
              </a:rPr>
              <a:t>ortoesparita</a:t>
            </a:r>
            <a:r>
              <a:rPr lang="es-CL" altLang="es-CO" sz="1996" b="1" u="sng" dirty="0">
                <a:solidFill>
                  <a:srgbClr val="FF0000"/>
                </a:solidFill>
                <a:effectLst>
                  <a:outerShdw blurRad="38100" dist="38100" dir="2700000" algn="tl">
                    <a:srgbClr val="000000">
                      <a:alpha val="43137"/>
                    </a:srgbClr>
                  </a:outerShdw>
                </a:effectLst>
                <a:cs typeface="Times New Roman" panose="02020603050405020304" pitchFamily="18" charset="0"/>
              </a:rPr>
              <a:t>) </a:t>
            </a:r>
          </a:p>
          <a:p>
            <a:pPr algn="just" eaLnBrk="1"/>
            <a:endParaRPr lang="es-CL" altLang="es-CO" sz="1996" u="sng" dirty="0">
              <a:solidFill>
                <a:srgbClr val="000000"/>
              </a:solidFill>
              <a:cs typeface="Times New Roman" panose="02020603050405020304" pitchFamily="18" charset="0"/>
            </a:endParaRPr>
          </a:p>
          <a:p>
            <a:pPr algn="just" eaLnBrk="1"/>
            <a:r>
              <a:rPr lang="es-CL" altLang="es-CO" sz="1996" dirty="0">
                <a:solidFill>
                  <a:srgbClr val="000000"/>
                </a:solidFill>
                <a:cs typeface="Times New Roman" panose="02020603050405020304" pitchFamily="18" charset="0"/>
              </a:rPr>
              <a:t>-cristales sobre bordes de granos</a:t>
            </a:r>
          </a:p>
          <a:p>
            <a:pPr algn="just" eaLnBrk="1"/>
            <a:r>
              <a:rPr lang="es-CL" altLang="es-CO" sz="1996" dirty="0">
                <a:solidFill>
                  <a:srgbClr val="000000"/>
                </a:solidFill>
                <a:cs typeface="Times New Roman" panose="02020603050405020304" pitchFamily="18" charset="0"/>
              </a:rPr>
              <a:t>-polaridad de tamaños, aumentan los cx desde las paredes hasta el centro del poro</a:t>
            </a:r>
          </a:p>
          <a:p>
            <a:pPr algn="just"/>
            <a:r>
              <a:rPr lang="es-CL" altLang="es-CO" sz="1996" dirty="0">
                <a:solidFill>
                  <a:srgbClr val="000000"/>
                </a:solidFill>
                <a:cs typeface="Times New Roman" panose="02020603050405020304" pitchFamily="18" charset="0"/>
              </a:rPr>
              <a:t>-uniones triples </a:t>
            </a:r>
            <a:r>
              <a:rPr lang="es-CL" altLang="es-CO" sz="1996" dirty="0" err="1">
                <a:solidFill>
                  <a:srgbClr val="000000"/>
                </a:solidFill>
                <a:cs typeface="Times New Roman" panose="02020603050405020304" pitchFamily="18" charset="0"/>
              </a:rPr>
              <a:t>enfaciales</a:t>
            </a:r>
            <a:r>
              <a:rPr lang="es-CL" altLang="es-CO" sz="1996" dirty="0">
                <a:solidFill>
                  <a:srgbClr val="000000"/>
                </a:solidFill>
                <a:cs typeface="Times New Roman" panose="02020603050405020304" pitchFamily="18" charset="0"/>
              </a:rPr>
              <a:t> (180°)</a:t>
            </a:r>
          </a:p>
          <a:p>
            <a:pPr algn="just"/>
            <a:r>
              <a:rPr lang="es-CL" altLang="es-CO" sz="1996" dirty="0">
                <a:solidFill>
                  <a:srgbClr val="000000"/>
                </a:solidFill>
                <a:cs typeface="Times New Roman" panose="02020603050405020304" pitchFamily="18" charset="0"/>
              </a:rPr>
              <a:t>-contactos rectos</a:t>
            </a:r>
          </a:p>
          <a:p>
            <a:pPr algn="just"/>
            <a:r>
              <a:rPr lang="es-CL" altLang="es-CO" sz="1996" dirty="0">
                <a:solidFill>
                  <a:srgbClr val="000000"/>
                </a:solidFill>
                <a:cs typeface="Times New Roman" panose="02020603050405020304" pitchFamily="18" charset="0"/>
              </a:rPr>
              <a:t>-Ausencia de estructuras relictas</a:t>
            </a:r>
          </a:p>
          <a:p>
            <a:pPr algn="just"/>
            <a:r>
              <a:rPr lang="es-CL" altLang="es-CO" sz="1996" dirty="0">
                <a:solidFill>
                  <a:srgbClr val="000000"/>
                </a:solidFill>
                <a:cs typeface="Times New Roman" panose="02020603050405020304" pitchFamily="18" charset="0"/>
              </a:rPr>
              <a:t>-Límite entre partículas y cemento bien definido</a:t>
            </a:r>
          </a:p>
          <a:p>
            <a:pPr algn="just"/>
            <a:r>
              <a:rPr lang="es-CL" altLang="es-CO" sz="1996" dirty="0">
                <a:solidFill>
                  <a:srgbClr val="000000"/>
                </a:solidFill>
                <a:cs typeface="Times New Roman" panose="02020603050405020304" pitchFamily="18" charset="0"/>
              </a:rPr>
              <a:t>-Los ejes mayores de los </a:t>
            </a:r>
            <a:r>
              <a:rPr lang="es-CL" altLang="es-CO" sz="1996" dirty="0" err="1">
                <a:solidFill>
                  <a:srgbClr val="000000"/>
                </a:solidFill>
                <a:cs typeface="Times New Roman" panose="02020603050405020304" pitchFamily="18" charset="0"/>
              </a:rPr>
              <a:t>cristaless</a:t>
            </a:r>
            <a:r>
              <a:rPr lang="es-CL" altLang="es-CO" sz="1996" dirty="0">
                <a:solidFill>
                  <a:srgbClr val="000000"/>
                </a:solidFill>
                <a:cs typeface="Times New Roman" panose="02020603050405020304" pitchFamily="18" charset="0"/>
              </a:rPr>
              <a:t> se orientan perpendiculares a los </a:t>
            </a:r>
            <a:r>
              <a:rPr lang="es-CL" altLang="es-CO" sz="1996" dirty="0" err="1">
                <a:solidFill>
                  <a:srgbClr val="000000"/>
                </a:solidFill>
                <a:cs typeface="Times New Roman" panose="02020603050405020304" pitchFamily="18" charset="0"/>
              </a:rPr>
              <a:t>plannos</a:t>
            </a:r>
            <a:r>
              <a:rPr lang="es-CL" altLang="es-CO" sz="1996" dirty="0">
                <a:solidFill>
                  <a:srgbClr val="000000"/>
                </a:solidFill>
                <a:cs typeface="Times New Roman" panose="02020603050405020304" pitchFamily="18" charset="0"/>
              </a:rPr>
              <a:t> de crecimiento</a:t>
            </a:r>
          </a:p>
        </p:txBody>
      </p:sp>
      <p:sp>
        <p:nvSpPr>
          <p:cNvPr id="57348" name="Text Box 4"/>
          <p:cNvSpPr txBox="1">
            <a:spLocks noChangeArrowheads="1"/>
          </p:cNvSpPr>
          <p:nvPr/>
        </p:nvSpPr>
        <p:spPr bwMode="auto">
          <a:xfrm>
            <a:off x="5106000" y="387963"/>
            <a:ext cx="3265920" cy="487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58420" rIns="81638" bIns="40819"/>
          <a:lstStyle>
            <a:lvl1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r>
              <a:rPr lang="es-CL" altLang="es-CO" sz="1996" b="1" u="sng" dirty="0">
                <a:solidFill>
                  <a:srgbClr val="FF0000"/>
                </a:solidFill>
                <a:effectLst>
                  <a:outerShdw blurRad="38100" dist="38100" dir="2700000" algn="tl">
                    <a:srgbClr val="000000">
                      <a:alpha val="43137"/>
                    </a:srgbClr>
                  </a:outerShdw>
                </a:effectLst>
                <a:cs typeface="Times New Roman" panose="02020603050405020304" pitchFamily="18" charset="0"/>
              </a:rPr>
              <a:t>Pseudoesparita</a:t>
            </a:r>
          </a:p>
          <a:p>
            <a:pPr algn="just"/>
            <a:endParaRPr lang="es-CL" altLang="es-CO" sz="1996" dirty="0">
              <a:solidFill>
                <a:srgbClr val="000000"/>
              </a:solidFill>
              <a:cs typeface="Times New Roman" panose="02020603050405020304" pitchFamily="18" charset="0"/>
            </a:endParaRPr>
          </a:p>
          <a:p>
            <a:pPr algn="just"/>
            <a:r>
              <a:rPr lang="es-CL" altLang="es-CO" sz="1996" dirty="0">
                <a:solidFill>
                  <a:srgbClr val="000000"/>
                </a:solidFill>
                <a:cs typeface="Times New Roman" panose="02020603050405020304" pitchFamily="18" charset="0"/>
              </a:rPr>
              <a:t>-Bordes de granos difusos </a:t>
            </a:r>
          </a:p>
          <a:p>
            <a:pPr algn="just"/>
            <a:r>
              <a:rPr lang="es-CL" altLang="es-CO" sz="1996" dirty="0">
                <a:solidFill>
                  <a:srgbClr val="000000"/>
                </a:solidFill>
                <a:cs typeface="Times New Roman" panose="02020603050405020304" pitchFamily="18" charset="0"/>
              </a:rPr>
              <a:t>-no </a:t>
            </a:r>
            <a:r>
              <a:rPr lang="es-CL" altLang="es-CO" sz="1996" dirty="0" err="1">
                <a:solidFill>
                  <a:srgbClr val="000000"/>
                </a:solidFill>
                <a:cs typeface="Times New Roman" panose="02020603050405020304" pitchFamily="18" charset="0"/>
              </a:rPr>
              <a:t>polariadad</a:t>
            </a:r>
            <a:r>
              <a:rPr lang="es-CL" altLang="es-CO" sz="1996" dirty="0">
                <a:solidFill>
                  <a:srgbClr val="000000"/>
                </a:solidFill>
                <a:cs typeface="Times New Roman" panose="02020603050405020304" pitchFamily="18" charset="0"/>
              </a:rPr>
              <a:t> de tamaño</a:t>
            </a:r>
          </a:p>
          <a:p>
            <a:pPr algn="just"/>
            <a:r>
              <a:rPr lang="es-CL" altLang="es-CO" sz="1996" dirty="0">
                <a:solidFill>
                  <a:srgbClr val="000000"/>
                </a:solidFill>
                <a:cs typeface="Times New Roman" panose="02020603050405020304" pitchFamily="18" charset="0"/>
              </a:rPr>
              <a:t>-no uniones triples </a:t>
            </a:r>
            <a:r>
              <a:rPr lang="es-CL" altLang="es-CO" sz="1996" dirty="0" err="1">
                <a:solidFill>
                  <a:srgbClr val="000000"/>
                </a:solidFill>
                <a:cs typeface="Times New Roman" panose="02020603050405020304" pitchFamily="18" charset="0"/>
              </a:rPr>
              <a:t>enfaciales</a:t>
            </a:r>
            <a:endParaRPr lang="es-CL" altLang="es-CO" sz="1996" dirty="0">
              <a:solidFill>
                <a:srgbClr val="000000"/>
              </a:solidFill>
              <a:cs typeface="Times New Roman" panose="02020603050405020304" pitchFamily="18" charset="0"/>
            </a:endParaRPr>
          </a:p>
          <a:p>
            <a:pPr algn="just"/>
            <a:r>
              <a:rPr lang="es-CL" altLang="es-CO" sz="1996" dirty="0">
                <a:solidFill>
                  <a:srgbClr val="000000"/>
                </a:solidFill>
                <a:cs typeface="Times New Roman" panose="02020603050405020304" pitchFamily="18" charset="0"/>
              </a:rPr>
              <a:t>-contactos suturados</a:t>
            </a:r>
          </a:p>
          <a:p>
            <a:pPr algn="just"/>
            <a:r>
              <a:rPr lang="es-CL" altLang="es-CO" sz="1996" dirty="0">
                <a:solidFill>
                  <a:srgbClr val="000000"/>
                </a:solidFill>
                <a:cs typeface="Times New Roman" panose="02020603050405020304" pitchFamily="18" charset="0"/>
              </a:rPr>
              <a:t>-Mosaicos cristalinos con cristales de varios tamaños diferentes</a:t>
            </a:r>
          </a:p>
          <a:p>
            <a:pPr algn="just"/>
            <a:r>
              <a:rPr lang="es-CL" altLang="es-CO" sz="1996" dirty="0">
                <a:solidFill>
                  <a:srgbClr val="000000"/>
                </a:solidFill>
                <a:cs typeface="Times New Roman" panose="02020603050405020304" pitchFamily="18" charset="0"/>
              </a:rPr>
              <a:t>-Partículas </a:t>
            </a:r>
            <a:r>
              <a:rPr lang="es-CL" altLang="es-CO" sz="1996" dirty="0" err="1">
                <a:solidFill>
                  <a:srgbClr val="000000"/>
                </a:solidFill>
                <a:cs typeface="Times New Roman" panose="02020603050405020304" pitchFamily="18" charset="0"/>
              </a:rPr>
              <a:t>esparíticas</a:t>
            </a:r>
            <a:r>
              <a:rPr lang="es-CL" altLang="es-CO" sz="1996" dirty="0">
                <a:solidFill>
                  <a:srgbClr val="000000"/>
                </a:solidFill>
                <a:cs typeface="Times New Roman" panose="02020603050405020304" pitchFamily="18" charset="0"/>
              </a:rPr>
              <a:t> intersectadas por cristales de esparita</a:t>
            </a:r>
          </a:p>
          <a:p>
            <a:pPr algn="just"/>
            <a:r>
              <a:rPr lang="es-CL" altLang="es-CO" sz="1996" dirty="0">
                <a:solidFill>
                  <a:srgbClr val="000000"/>
                </a:solidFill>
                <a:cs typeface="Times New Roman" panose="02020603050405020304" pitchFamily="18" charset="0"/>
              </a:rPr>
              <a:t>-Granos flotando, que no pueden sostenerse por si mismos</a:t>
            </a:r>
          </a:p>
          <a:p>
            <a:pPr algn="just"/>
            <a:r>
              <a:rPr lang="es-CL" altLang="es-CO" sz="1996" dirty="0">
                <a:solidFill>
                  <a:srgbClr val="000000"/>
                </a:solidFill>
                <a:cs typeface="Times New Roman" panose="02020603050405020304" pitchFamily="18" charset="0"/>
              </a:rPr>
              <a:t>-Presencia de fantasmas</a:t>
            </a:r>
          </a:p>
        </p:txBody>
      </p:sp>
    </p:spTree>
    <p:extLst>
      <p:ext uri="{BB962C8B-B14F-4D97-AF65-F5344CB8AC3E}">
        <p14:creationId xmlns:p14="http://schemas.microsoft.com/office/powerpoint/2010/main" val="3910924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52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CuadroTexto 5"/>
          <p:cNvSpPr txBox="1">
            <a:spLocks noChangeArrowheads="1"/>
          </p:cNvSpPr>
          <p:nvPr/>
        </p:nvSpPr>
        <p:spPr bwMode="auto">
          <a:xfrm>
            <a:off x="1365935"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Microesparita</a:t>
            </a: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921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6"/>
            <a:ext cx="9144000" cy="647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CuadroTexto 5"/>
          <p:cNvSpPr txBox="1">
            <a:spLocks noChangeArrowheads="1"/>
          </p:cNvSpPr>
          <p:nvPr/>
        </p:nvSpPr>
        <p:spPr bwMode="auto">
          <a:xfrm>
            <a:off x="1365935" y="6396335"/>
            <a:ext cx="597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Pseudoesparita + Esparita</a:t>
            </a: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392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2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CuadroTexto 5"/>
          <p:cNvSpPr txBox="1">
            <a:spLocks noChangeArrowheads="1"/>
          </p:cNvSpPr>
          <p:nvPr/>
        </p:nvSpPr>
        <p:spPr bwMode="auto">
          <a:xfrm>
            <a:off x="0" y="6396335"/>
            <a:ext cx="8820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Dolo-pseudoesparita (notar parches de micrita)</a:t>
            </a:r>
          </a:p>
        </p:txBody>
      </p:sp>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875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eba\Desktop\view_over_reef_at_lagoon_glass_2_5_20091014_1944302549.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6858000"/>
          </a:xfrm>
          <a:prstGeom prst="rect">
            <a:avLst/>
          </a:prstGeom>
          <a:noFill/>
        </p:spPr>
      </p:pic>
      <p:pic>
        <p:nvPicPr>
          <p:cNvPr id="5"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65539" name="Text Box 3"/>
          <p:cNvSpPr txBox="1">
            <a:spLocks noChangeArrowheads="1"/>
          </p:cNvSpPr>
          <p:nvPr/>
        </p:nvSpPr>
        <p:spPr bwMode="auto">
          <a:xfrm>
            <a:off x="816481" y="1796041"/>
            <a:ext cx="7673760" cy="290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58420" rIns="81638" bIns="40819"/>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r>
              <a:rPr lang="de-DE" altLang="es-CO" sz="1996" dirty="0">
                <a:solidFill>
                  <a:srgbClr val="000000"/>
                </a:solidFill>
              </a:rPr>
              <a:t>Reemplazo de la calcia original de la roca por Dolomita Esta última se presentará en cristales romboidales. Sin embargo, la roca puede sufrir el proceso contrario de dedolomitización, esto es, los cristales pasarán a calcita. En estos casos, solo se podrá decir que estos procesos ocurren/ pueden haber </a:t>
            </a:r>
            <a:r>
              <a:rPr lang="de-DE" altLang="es-CO" sz="1996" dirty="0" smtClean="0">
                <a:solidFill>
                  <a:srgbClr val="000000"/>
                </a:solidFill>
              </a:rPr>
              <a:t>ocurrido, al teñir la muestra </a:t>
            </a:r>
            <a:r>
              <a:rPr lang="de-DE" altLang="es-CO" sz="1996" dirty="0">
                <a:solidFill>
                  <a:srgbClr val="000000"/>
                </a:solidFill>
              </a:rPr>
              <a:t>con Alizarina Rojo S, donde la calcita se tornará rosada o azul (dependiendo de las impurezas de hierro presentes) y la dolomita se mantendrá incolora, o presentará una tinción azul muy pálida.</a:t>
            </a:r>
          </a:p>
        </p:txBody>
      </p:sp>
      <p:sp>
        <p:nvSpPr>
          <p:cNvPr id="6" name="Título 1"/>
          <p:cNvSpPr txBox="1">
            <a:spLocks/>
          </p:cNvSpPr>
          <p:nvPr/>
        </p:nvSpPr>
        <p:spPr>
          <a:xfrm>
            <a:off x="628650" y="-88537"/>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DOLOMITIZACIÓN-DEDOLOMITIZACIÓN</a:t>
            </a:r>
            <a:endParaRPr lang="es-CO"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3997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ugr.es/%7Eagcasco/msecgeol/secciones/petro/images/sed/03_carb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84323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http://pendientedemigracion.ucm.es/info/petrosed/rc/img/C43100_SM%28III%29.jpg"/>
          <p:cNvSpPr>
            <a:spLocks noChangeAspect="1" noChangeArrowheads="1"/>
          </p:cNvSpPr>
          <p:nvPr/>
        </p:nvSpPr>
        <p:spPr bwMode="auto">
          <a:xfrm>
            <a:off x="155575" y="-1790700"/>
            <a:ext cx="48768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1" name="Picture 2" descr="https://escudouchile.files.wordpress.com/2012/06/escudo-universidad-de-chile-color-2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1"/>
          <p:cNvSpPr txBox="1">
            <a:spLocks/>
          </p:cNvSpPr>
          <p:nvPr/>
        </p:nvSpPr>
        <p:spPr>
          <a:xfrm>
            <a:off x="628650" y="0"/>
            <a:ext cx="7886700" cy="90872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El Problema de la Matriz: </a:t>
            </a:r>
            <a:r>
              <a:rPr lang="es-CO" sz="3200" b="1" i="1" dirty="0" smtClean="0">
                <a:latin typeface="Arial" panose="020B0604020202020204" pitchFamily="34" charset="0"/>
                <a:cs typeface="Arial" panose="020B0604020202020204" pitchFamily="34" charset="0"/>
              </a:rPr>
              <a:t>Micrita – Neomorfos - Esparita</a:t>
            </a:r>
            <a:endParaRPr lang="es-CO"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08345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0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CuadroTexto 5"/>
          <p:cNvSpPr txBox="1">
            <a:spLocks noChangeArrowheads="1"/>
          </p:cNvSpPr>
          <p:nvPr/>
        </p:nvSpPr>
        <p:spPr bwMode="auto">
          <a:xfrm>
            <a:off x="0" y="6396335"/>
            <a:ext cx="8820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effectLst>
                  <a:outerShdw blurRad="38100" dist="38100" dir="2700000" algn="tl">
                    <a:srgbClr val="000000">
                      <a:alpha val="43137"/>
                    </a:srgbClr>
                  </a:outerShdw>
                </a:effectLst>
              </a:rPr>
              <a:t>Dolomita en </a:t>
            </a:r>
            <a:r>
              <a:rPr lang="es-ES_tradnl" altLang="es-CO" sz="2400" b="1" dirty="0" err="1" smtClean="0">
                <a:effectLst>
                  <a:outerShdw blurRad="38100" dist="38100" dir="2700000" algn="tl">
                    <a:srgbClr val="000000">
                      <a:alpha val="43137"/>
                    </a:srgbClr>
                  </a:outerShdw>
                </a:effectLst>
              </a:rPr>
              <a:t>rombohedros</a:t>
            </a:r>
            <a:endParaRPr lang="es-ES_tradnl" altLang="es-CO" sz="2400" b="1" dirty="0" smtClean="0">
              <a:effectLst>
                <a:outerShdw blurRad="38100" dist="38100" dir="2700000" algn="tl">
                  <a:srgbClr val="000000">
                    <a:alpha val="43137"/>
                  </a:srgbClr>
                </a:outerShdw>
              </a:effectLst>
            </a:endParaRPr>
          </a:p>
        </p:txBody>
      </p:sp>
      <p:pic>
        <p:nvPicPr>
          <p:cNvPr id="6"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73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80"/>
            <a:ext cx="9144000" cy="634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5"/>
          <p:cNvSpPr txBox="1">
            <a:spLocks noChangeArrowheads="1"/>
          </p:cNvSpPr>
          <p:nvPr/>
        </p:nvSpPr>
        <p:spPr bwMode="auto">
          <a:xfrm>
            <a:off x="0" y="6396335"/>
            <a:ext cx="8820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effectLst>
                  <a:outerShdw blurRad="38100" dist="38100" dir="2700000" algn="tl">
                    <a:srgbClr val="000000">
                      <a:alpha val="43137"/>
                    </a:srgbClr>
                  </a:outerShdw>
                </a:effectLst>
              </a:rPr>
              <a:t>Doloesparita</a:t>
            </a:r>
            <a:endParaRPr lang="es-ES_tradnl" altLang="es-CO" sz="24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444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1" name="Picture 3" descr="156-Coarse-Dolomite"/>
          <p:cNvPicPr>
            <a:picLocks noChangeAspect="1" noChangeArrowheads="1"/>
          </p:cNvPicPr>
          <p:nvPr/>
        </p:nvPicPr>
        <p:blipFill rotWithShape="1">
          <a:blip r:embed="rId3">
            <a:extLst>
              <a:ext uri="{28A0092B-C50C-407E-A947-70E740481C1C}">
                <a14:useLocalDpi xmlns:a14="http://schemas.microsoft.com/office/drawing/2010/main" val="0"/>
              </a:ext>
            </a:extLst>
          </a:blip>
          <a:srcRect b="5473"/>
          <a:stretch/>
        </p:blipFill>
        <p:spPr bwMode="auto">
          <a:xfrm>
            <a:off x="0" y="19202"/>
            <a:ext cx="9144000" cy="6434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a:spLocks noChangeArrowheads="1"/>
          </p:cNvSpPr>
          <p:nvPr/>
        </p:nvSpPr>
        <p:spPr bwMode="auto">
          <a:xfrm>
            <a:off x="0" y="6396335"/>
            <a:ext cx="8820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effectLst>
                  <a:outerShdw blurRad="38100" dist="38100" dir="2700000" algn="tl">
                    <a:srgbClr val="000000">
                      <a:alpha val="43137"/>
                    </a:srgbClr>
                  </a:outerShdw>
                </a:effectLst>
              </a:rPr>
              <a:t>Doloesparita</a:t>
            </a:r>
            <a:r>
              <a:rPr lang="es-ES_tradnl" altLang="es-CO" sz="2400" b="1" dirty="0" smtClean="0">
                <a:effectLst>
                  <a:outerShdw blurRad="38100" dist="38100" dir="2700000" algn="tl">
                    <a:srgbClr val="000000">
                      <a:alpha val="43137"/>
                    </a:srgbClr>
                  </a:outerShdw>
                </a:effectLst>
              </a:rPr>
              <a:t> o Dolomía cristalina </a:t>
            </a:r>
            <a:r>
              <a:rPr lang="es-ES_tradnl" altLang="es-CO" sz="2400" b="1" dirty="0" err="1" smtClean="0">
                <a:effectLst>
                  <a:outerShdw blurRad="38100" dist="38100" dir="2700000" algn="tl">
                    <a:srgbClr val="000000">
                      <a:alpha val="43137"/>
                    </a:srgbClr>
                  </a:outerShdw>
                </a:effectLst>
              </a:rPr>
              <a:t>equigranular</a:t>
            </a:r>
            <a:r>
              <a:rPr lang="es-ES_tradnl" altLang="es-CO" sz="2400" b="1"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01314547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L-20"/>
          <p:cNvPicPr>
            <a:picLocks noChangeAspect="1" noChangeArrowheads="1"/>
          </p:cNvPicPr>
          <p:nvPr/>
        </p:nvPicPr>
        <p:blipFill rotWithShape="1">
          <a:blip r:embed="rId3">
            <a:extLst>
              <a:ext uri="{28A0092B-C50C-407E-A947-70E740481C1C}">
                <a14:useLocalDpi xmlns:a14="http://schemas.microsoft.com/office/drawing/2010/main" val="0"/>
              </a:ext>
            </a:extLst>
          </a:blip>
          <a:srcRect t="6165" b="7265"/>
          <a:stretch/>
        </p:blipFill>
        <p:spPr bwMode="auto">
          <a:xfrm>
            <a:off x="0" y="0"/>
            <a:ext cx="9144000" cy="63813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a:spLocks noChangeArrowheads="1"/>
          </p:cNvSpPr>
          <p:nvPr/>
        </p:nvSpPr>
        <p:spPr bwMode="auto">
          <a:xfrm>
            <a:off x="0" y="6396335"/>
            <a:ext cx="8820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effectLst>
                  <a:outerShdw blurRad="38100" dist="38100" dir="2700000" algn="tl">
                    <a:srgbClr val="000000">
                      <a:alpha val="43137"/>
                    </a:srgbClr>
                  </a:outerShdw>
                </a:effectLst>
              </a:rPr>
              <a:t>Dedolomitización</a:t>
            </a:r>
            <a:r>
              <a:rPr lang="es-ES_tradnl" altLang="es-CO" sz="2400" b="1" dirty="0" smtClean="0">
                <a:effectLst>
                  <a:outerShdw blurRad="38100" dist="38100" dir="2700000" algn="tl">
                    <a:srgbClr val="000000">
                      <a:alpha val="43137"/>
                    </a:srgbClr>
                  </a:outerShdw>
                </a:effectLst>
              </a:rPr>
              <a:t> (calcita en rojo)</a:t>
            </a:r>
          </a:p>
        </p:txBody>
      </p:sp>
    </p:spTree>
    <p:extLst>
      <p:ext uri="{BB962C8B-B14F-4D97-AF65-F5344CB8AC3E}">
        <p14:creationId xmlns:p14="http://schemas.microsoft.com/office/powerpoint/2010/main" val="10057665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olograinstone"/>
          <p:cNvPicPr>
            <a:picLocks noChangeAspect="1" noChangeArrowheads="1"/>
          </p:cNvPicPr>
          <p:nvPr/>
        </p:nvPicPr>
        <p:blipFill rotWithShape="1">
          <a:blip r:embed="rId3">
            <a:extLst>
              <a:ext uri="{28A0092B-C50C-407E-A947-70E740481C1C}">
                <a14:useLocalDpi xmlns:a14="http://schemas.microsoft.com/office/drawing/2010/main" val="0"/>
              </a:ext>
            </a:extLst>
          </a:blip>
          <a:srcRect t="6272" b="6057"/>
          <a:stretch/>
        </p:blipFill>
        <p:spPr bwMode="auto">
          <a:xfrm>
            <a:off x="-14063" y="-8588"/>
            <a:ext cx="9144000" cy="64619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a:spLocks noChangeArrowheads="1"/>
          </p:cNvSpPr>
          <p:nvPr/>
        </p:nvSpPr>
        <p:spPr bwMode="auto">
          <a:xfrm>
            <a:off x="0" y="6396335"/>
            <a:ext cx="8820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err="1" smtClean="0">
                <a:effectLst>
                  <a:outerShdw blurRad="38100" dist="38100" dir="2700000" algn="tl">
                    <a:srgbClr val="000000">
                      <a:alpha val="43137"/>
                    </a:srgbClr>
                  </a:outerShdw>
                </a:effectLst>
              </a:rPr>
              <a:t>Dedolomitización</a:t>
            </a:r>
            <a:r>
              <a:rPr lang="es-ES_tradnl" altLang="es-CO" sz="2400" b="1" dirty="0" smtClean="0">
                <a:effectLst>
                  <a:outerShdw blurRad="38100" dist="38100" dir="2700000" algn="tl">
                    <a:srgbClr val="000000">
                      <a:alpha val="43137"/>
                    </a:srgbClr>
                  </a:outerShdw>
                </a:effectLst>
              </a:rPr>
              <a:t> parcial (calcita en rojo)</a:t>
            </a:r>
          </a:p>
        </p:txBody>
      </p:sp>
    </p:spTree>
    <p:extLst>
      <p:ext uri="{BB962C8B-B14F-4D97-AF65-F5344CB8AC3E}">
        <p14:creationId xmlns:p14="http://schemas.microsoft.com/office/powerpoint/2010/main" val="575011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9" name="Picture 3" descr="158-Chert"/>
          <p:cNvPicPr>
            <a:picLocks noChangeAspect="1" noChangeArrowheads="1"/>
          </p:cNvPicPr>
          <p:nvPr/>
        </p:nvPicPr>
        <p:blipFill rotWithShape="1">
          <a:blip r:embed="rId3">
            <a:extLst>
              <a:ext uri="{28A0092B-C50C-407E-A947-70E740481C1C}">
                <a14:useLocalDpi xmlns:a14="http://schemas.microsoft.com/office/drawing/2010/main" val="0"/>
              </a:ext>
            </a:extLst>
          </a:blip>
          <a:srcRect b="6620"/>
          <a:stretch/>
        </p:blipFill>
        <p:spPr bwMode="auto">
          <a:xfrm>
            <a:off x="0" y="476671"/>
            <a:ext cx="9144000" cy="63813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11560" y="-216024"/>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SUSTITUCIÓN –CHERT EN OOIDES-</a:t>
            </a:r>
            <a:endParaRPr lang="es-CO"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65054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7" name="CuadroTexto 3"/>
          <p:cNvSpPr txBox="1">
            <a:spLocks noChangeArrowheads="1"/>
          </p:cNvSpPr>
          <p:nvPr/>
        </p:nvSpPr>
        <p:spPr bwMode="auto">
          <a:xfrm>
            <a:off x="479813" y="908720"/>
            <a:ext cx="82296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defTabSz="457200" fontAlgn="base">
              <a:spcBef>
                <a:spcPct val="0"/>
              </a:spcBef>
              <a:spcAft>
                <a:spcPct val="0"/>
              </a:spcAft>
              <a:buFont typeface="Arial" panose="020B0604020202020204" pitchFamily="34" charset="0"/>
              <a:buChar char="•"/>
            </a:pPr>
            <a:r>
              <a:rPr lang="es-ES_tradnl" altLang="es-CO" sz="2200" dirty="0" smtClean="0">
                <a:solidFill>
                  <a:prstClr val="black"/>
                </a:solidFill>
              </a:rPr>
              <a:t>  Agregado de cristales finos (&lt; 4 </a:t>
            </a:r>
            <a:r>
              <a:rPr lang="es-ES_tradnl" altLang="es-CO" sz="2200" dirty="0" err="1" smtClean="0">
                <a:solidFill>
                  <a:prstClr val="black"/>
                </a:solidFill>
              </a:rPr>
              <a:t>μm</a:t>
            </a:r>
            <a:r>
              <a:rPr lang="es-ES_tradnl" altLang="es-CO" sz="2200" dirty="0" smtClean="0">
                <a:solidFill>
                  <a:prstClr val="black"/>
                </a:solidFill>
              </a:rPr>
              <a:t>) de aragonito o calcita rica en Mg. </a:t>
            </a:r>
          </a:p>
          <a:p>
            <a:pPr algn="just" defTabSz="457200" fontAlgn="base">
              <a:spcBef>
                <a:spcPct val="0"/>
              </a:spcBef>
              <a:spcAft>
                <a:spcPct val="0"/>
              </a:spcAft>
              <a:buFont typeface="Arial" panose="020B0604020202020204" pitchFamily="34" charset="0"/>
              <a:buChar char="•"/>
            </a:pPr>
            <a:r>
              <a:rPr lang="es-ES_tradnl" altLang="es-CO" sz="2200" dirty="0" smtClean="0">
                <a:solidFill>
                  <a:prstClr val="black"/>
                </a:solidFill>
              </a:rPr>
              <a:t> Masa homogénea criptocristalina y oscura, normalmente de color pardo (similar al barro).</a:t>
            </a:r>
          </a:p>
          <a:p>
            <a:pPr algn="just" defTabSz="457200" fontAlgn="base">
              <a:spcBef>
                <a:spcPct val="0"/>
              </a:spcBef>
              <a:spcAft>
                <a:spcPct val="0"/>
              </a:spcAft>
              <a:buFont typeface="Arial" panose="020B0604020202020204" pitchFamily="34" charset="0"/>
              <a:buChar char="•"/>
            </a:pPr>
            <a:r>
              <a:rPr lang="es-ES_tradnl" altLang="es-CO" sz="2200" dirty="0" smtClean="0">
                <a:solidFill>
                  <a:prstClr val="black"/>
                </a:solidFill>
              </a:rPr>
              <a:t>  Material primario en la formación de la roca.</a:t>
            </a:r>
          </a:p>
          <a:p>
            <a:pPr algn="just" defTabSz="457200" fontAlgn="base">
              <a:spcBef>
                <a:spcPct val="0"/>
              </a:spcBef>
              <a:spcAft>
                <a:spcPct val="0"/>
              </a:spcAft>
            </a:pPr>
            <a:endParaRPr lang="es-ES_tradnl" altLang="es-CO" sz="2400" dirty="0" smtClean="0">
              <a:solidFill>
                <a:prstClr val="black"/>
              </a:solidFill>
            </a:endParaRPr>
          </a:p>
        </p:txBody>
      </p:sp>
      <p:pic>
        <p:nvPicPr>
          <p:cNvPr id="4" name="Picture 2" descr="https://escudouchile.files.wordpress.com/2012/06/escudo-universidad-de-chile-color-2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8920"/>
            <a:ext cx="4427984"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628650" y="0"/>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Micrita: Matriz Carbonatada</a:t>
            </a:r>
            <a:endParaRPr lang="es-CO" sz="3200" b="1" i="1" dirty="0">
              <a:latin typeface="Arial" panose="020B0604020202020204" pitchFamily="34" charset="0"/>
              <a:cs typeface="Arial" panose="020B0604020202020204" pitchFamily="34" charset="0"/>
            </a:endParaRPr>
          </a:p>
        </p:txBody>
      </p:sp>
      <p:pic>
        <p:nvPicPr>
          <p:cNvPr id="8"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708920"/>
            <a:ext cx="4761242"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725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81000" y="1482725"/>
            <a:ext cx="8534400" cy="2646363"/>
          </a:xfrm>
          <a:prstGeom prst="rect">
            <a:avLst/>
          </a:prstGeom>
          <a:noFill/>
          <a:ln w="9525">
            <a:noFill/>
            <a:miter lim="800000"/>
            <a:headEnd/>
            <a:tailEnd/>
          </a:ln>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pPr>
            <a:r>
              <a:rPr lang="es-MX" altLang="es-CO" sz="2800" dirty="0" smtClean="0">
                <a:solidFill>
                  <a:prstClr val="black"/>
                </a:solidFill>
                <a:cs typeface="Times New Roman" panose="02020603050405020304" pitchFamily="18" charset="0"/>
              </a:rPr>
              <a:t>AMBIENTES DE FORMACIÓN: </a:t>
            </a:r>
            <a:r>
              <a:rPr lang="es-MX" altLang="es-CO" sz="2400" dirty="0" smtClean="0">
                <a:solidFill>
                  <a:prstClr val="black"/>
                </a:solidFill>
                <a:cs typeface="Times New Roman" panose="02020603050405020304" pitchFamily="18" charset="0"/>
              </a:rPr>
              <a:t>Medios protegidos, de baja energía.</a:t>
            </a:r>
          </a:p>
          <a:p>
            <a:pPr defTabSz="457200" fontAlgn="base">
              <a:spcBef>
                <a:spcPct val="0"/>
              </a:spcBef>
              <a:spcAft>
                <a:spcPct val="0"/>
              </a:spcAft>
            </a:pPr>
            <a:endParaRPr lang="es-MX" altLang="es-CO" sz="2400" dirty="0" smtClean="0">
              <a:solidFill>
                <a:prstClr val="black"/>
              </a:solidFill>
              <a:cs typeface="Times New Roman" panose="02020603050405020304" pitchFamily="18" charset="0"/>
            </a:endParaRPr>
          </a:p>
          <a:p>
            <a:pPr defTabSz="457200" fontAlgn="base">
              <a:spcBef>
                <a:spcPct val="0"/>
              </a:spcBef>
              <a:spcAft>
                <a:spcPct val="0"/>
              </a:spcAft>
            </a:pPr>
            <a:r>
              <a:rPr lang="es-MX" altLang="es-CO" sz="2400" dirty="0" smtClean="0">
                <a:solidFill>
                  <a:prstClr val="black"/>
                </a:solidFill>
                <a:cs typeface="Times New Roman" panose="02020603050405020304" pitchFamily="18" charset="0"/>
              </a:rPr>
              <a:t>	- </a:t>
            </a:r>
            <a:r>
              <a:rPr lang="es-MX" altLang="es-CO" sz="2400" dirty="0" err="1" smtClean="0">
                <a:solidFill>
                  <a:prstClr val="black"/>
                </a:solidFill>
                <a:cs typeface="Times New Roman" panose="02020603050405020304" pitchFamily="18" charset="0"/>
              </a:rPr>
              <a:t>Lagoons</a:t>
            </a:r>
            <a:endParaRPr lang="es-MX" altLang="es-CO" sz="2400" dirty="0" smtClean="0">
              <a:solidFill>
                <a:prstClr val="black"/>
              </a:solidFill>
              <a:cs typeface="Times New Roman" panose="02020603050405020304" pitchFamily="18" charset="0"/>
            </a:endParaRPr>
          </a:p>
          <a:p>
            <a:pPr defTabSz="457200" fontAlgn="base">
              <a:spcBef>
                <a:spcPct val="0"/>
              </a:spcBef>
              <a:spcAft>
                <a:spcPct val="0"/>
              </a:spcAft>
            </a:pPr>
            <a:r>
              <a:rPr lang="es-MX" altLang="es-CO" sz="2400" dirty="0" smtClean="0">
                <a:solidFill>
                  <a:prstClr val="black"/>
                </a:solidFill>
                <a:cs typeface="Times New Roman" panose="02020603050405020304" pitchFamily="18" charset="0"/>
              </a:rPr>
              <a:t>	- Plataforma profunda</a:t>
            </a:r>
          </a:p>
          <a:p>
            <a:pPr defTabSz="457200" fontAlgn="base">
              <a:spcBef>
                <a:spcPct val="0"/>
              </a:spcBef>
              <a:spcAft>
                <a:spcPct val="0"/>
              </a:spcAft>
            </a:pPr>
            <a:r>
              <a:rPr lang="es-MX" altLang="es-CO" sz="2400" dirty="0" smtClean="0">
                <a:solidFill>
                  <a:prstClr val="black"/>
                </a:solidFill>
                <a:cs typeface="Times New Roman" panose="02020603050405020304" pitchFamily="18" charset="0"/>
              </a:rPr>
              <a:t>	- Fondos abisales.</a:t>
            </a:r>
            <a:endParaRPr lang="es-MX" altLang="es-CO" sz="2400" u="sng" dirty="0" smtClean="0">
              <a:solidFill>
                <a:prstClr val="black"/>
              </a:solidFill>
              <a:cs typeface="Times New Roman" panose="02020603050405020304" pitchFamily="18" charset="0"/>
            </a:endParaRPr>
          </a:p>
          <a:p>
            <a:pPr algn="ctr" defTabSz="457200" fontAlgn="base">
              <a:spcBef>
                <a:spcPct val="0"/>
              </a:spcBef>
              <a:spcAft>
                <a:spcPct val="0"/>
              </a:spcAft>
            </a:pPr>
            <a:endParaRPr lang="es-ES" altLang="es-CO" dirty="0" smtClean="0">
              <a:solidFill>
                <a:prstClr val="black"/>
              </a:solidFill>
            </a:endParaRPr>
          </a:p>
        </p:txBody>
      </p:sp>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l="6696" t="16251" r="6256" b="17500"/>
          <a:stretch>
            <a:fillRect/>
          </a:stretch>
        </p:blipFill>
        <p:spPr bwMode="auto">
          <a:xfrm>
            <a:off x="230188" y="4238625"/>
            <a:ext cx="2786062"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p:cNvPicPr>
            <a:picLocks noChangeAspect="1" noChangeArrowheads="1"/>
          </p:cNvPicPr>
          <p:nvPr/>
        </p:nvPicPr>
        <p:blipFill>
          <a:blip r:embed="rId4">
            <a:extLst>
              <a:ext uri="{28A0092B-C50C-407E-A947-70E740481C1C}">
                <a14:useLocalDpi xmlns:a14="http://schemas.microsoft.com/office/drawing/2010/main" val="0"/>
              </a:ext>
            </a:extLst>
          </a:blip>
          <a:srcRect l="3847" r="7692"/>
          <a:stretch>
            <a:fillRect/>
          </a:stretch>
        </p:blipFill>
        <p:spPr bwMode="auto">
          <a:xfrm>
            <a:off x="5781675" y="4235450"/>
            <a:ext cx="328612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7"/>
          <p:cNvPicPr>
            <a:picLocks noChangeAspect="1" noChangeArrowheads="1"/>
          </p:cNvPicPr>
          <p:nvPr/>
        </p:nvPicPr>
        <p:blipFill>
          <a:blip r:embed="rId5">
            <a:extLst>
              <a:ext uri="{28A0092B-C50C-407E-A947-70E740481C1C}">
                <a14:useLocalDpi xmlns:a14="http://schemas.microsoft.com/office/drawing/2010/main" val="0"/>
              </a:ext>
            </a:extLst>
          </a:blip>
          <a:srcRect l="6374" r="8650"/>
          <a:stretch>
            <a:fillRect/>
          </a:stretch>
        </p:blipFill>
        <p:spPr bwMode="auto">
          <a:xfrm>
            <a:off x="2995613" y="4246563"/>
            <a:ext cx="28575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p:cNvSpPr txBox="1">
            <a:spLocks/>
          </p:cNvSpPr>
          <p:nvPr/>
        </p:nvSpPr>
        <p:spPr>
          <a:xfrm>
            <a:off x="628650" y="0"/>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Micrita: Matriz Carbonatada</a:t>
            </a:r>
            <a:endParaRPr lang="es-CO" sz="3200" b="1" i="1" dirty="0">
              <a:latin typeface="Arial" panose="020B0604020202020204" pitchFamily="34" charset="0"/>
              <a:cs typeface="Arial" panose="020B0604020202020204" pitchFamily="34" charset="0"/>
            </a:endParaRPr>
          </a:p>
        </p:txBody>
      </p:sp>
      <p:pic>
        <p:nvPicPr>
          <p:cNvPr id="9" name="Picture 2" descr="https://escudouchile.files.wordpress.com/2012/06/escudo-universidad-de-chile-color-2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463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3" name="CuadroTexto 4"/>
          <p:cNvSpPr txBox="1">
            <a:spLocks noChangeArrowheads="1"/>
          </p:cNvSpPr>
          <p:nvPr/>
        </p:nvSpPr>
        <p:spPr bwMode="auto">
          <a:xfrm>
            <a:off x="457200" y="980728"/>
            <a:ext cx="822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defTabSz="457200" fontAlgn="base">
              <a:spcBef>
                <a:spcPct val="0"/>
              </a:spcBef>
              <a:spcAft>
                <a:spcPct val="0"/>
              </a:spcAft>
              <a:buFont typeface="Arial" panose="020B0604020202020204" pitchFamily="34" charset="0"/>
              <a:buChar char="•"/>
            </a:pPr>
            <a:r>
              <a:rPr lang="es-MX" altLang="es-CO" sz="2400" dirty="0" smtClean="0">
                <a:solidFill>
                  <a:prstClr val="black"/>
                </a:solidFill>
                <a:cs typeface="Times New Roman" panose="02020603050405020304" pitchFamily="18" charset="0"/>
              </a:rPr>
              <a:t> Agregado de cristales de carbonato (aragonito o calcita) de tamaños &gt;4 </a:t>
            </a:r>
            <a:r>
              <a:rPr lang="es-MX" altLang="es-CO" sz="2400" dirty="0" err="1" smtClean="0">
                <a:solidFill>
                  <a:prstClr val="black"/>
                </a:solidFill>
                <a:cs typeface="Arial" panose="020B0604020202020204" pitchFamily="34" charset="0"/>
              </a:rPr>
              <a:t>μ</a:t>
            </a:r>
            <a:r>
              <a:rPr lang="es-MX" altLang="es-CO" sz="2400" dirty="0" err="1" smtClean="0">
                <a:solidFill>
                  <a:prstClr val="black"/>
                </a:solidFill>
                <a:cs typeface="Times New Roman" panose="02020603050405020304" pitchFamily="18" charset="0"/>
              </a:rPr>
              <a:t>m</a:t>
            </a:r>
            <a:r>
              <a:rPr lang="es-MX" altLang="es-CO" sz="2400" dirty="0" smtClean="0">
                <a:solidFill>
                  <a:prstClr val="black"/>
                </a:solidFill>
                <a:cs typeface="Times New Roman" panose="02020603050405020304" pitchFamily="18" charset="0"/>
              </a:rPr>
              <a:t> que precipitan entre los granos de un sedimento carbonatado o en los poros internos de estas partículas.</a:t>
            </a:r>
          </a:p>
          <a:p>
            <a:pPr algn="just" defTabSz="457200" fontAlgn="base">
              <a:spcBef>
                <a:spcPct val="0"/>
              </a:spcBef>
              <a:spcAft>
                <a:spcPct val="0"/>
              </a:spcAft>
              <a:buFont typeface="Arial" panose="020B0604020202020204" pitchFamily="34" charset="0"/>
              <a:buChar char="•"/>
            </a:pPr>
            <a:r>
              <a:rPr lang="es-MX" altLang="es-CO" sz="2400" dirty="0" smtClean="0">
                <a:solidFill>
                  <a:prstClr val="black"/>
                </a:solidFill>
                <a:cs typeface="Times New Roman" panose="02020603050405020304" pitchFamily="18" charset="0"/>
              </a:rPr>
              <a:t>  Material secundario en la formación de la roca.</a:t>
            </a:r>
            <a:endParaRPr lang="es-MX" altLang="es-CO" sz="2400" u="sng" dirty="0" smtClean="0">
              <a:solidFill>
                <a:prstClr val="black"/>
              </a:solidFill>
              <a:cs typeface="Times New Roman" panose="02020603050405020304" pitchFamily="18" charset="0"/>
            </a:endParaRPr>
          </a:p>
          <a:p>
            <a:pPr algn="just" defTabSz="457200" fontAlgn="base">
              <a:spcBef>
                <a:spcPct val="0"/>
              </a:spcBef>
              <a:spcAft>
                <a:spcPct val="0"/>
              </a:spcAft>
            </a:pPr>
            <a:endParaRPr lang="es-ES_tradnl" altLang="es-CO" sz="2400" dirty="0" smtClean="0">
              <a:solidFill>
                <a:prstClr val="black"/>
              </a:solidFill>
            </a:endParaRPr>
          </a:p>
        </p:txBody>
      </p:sp>
      <p:sp>
        <p:nvSpPr>
          <p:cNvPr id="5" name="Título 1"/>
          <p:cNvSpPr txBox="1">
            <a:spLocks/>
          </p:cNvSpPr>
          <p:nvPr/>
        </p:nvSpPr>
        <p:spPr>
          <a:xfrm>
            <a:off x="628650" y="0"/>
            <a:ext cx="7886700" cy="9087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Esparita: Cemento Carbonatado</a:t>
            </a:r>
            <a:endParaRPr lang="es-CO" sz="3200" b="1" i="1" dirty="0">
              <a:latin typeface="Arial" panose="020B0604020202020204" pitchFamily="34" charset="0"/>
              <a:cs typeface="Arial" panose="020B0604020202020204" pitchFamily="34" charset="0"/>
            </a:endParaRPr>
          </a:p>
        </p:txBody>
      </p:sp>
      <p:pic>
        <p:nvPicPr>
          <p:cNvPr id="6"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t="1360" b="1360"/>
          <a:stretch>
            <a:fillRect/>
          </a:stretch>
        </p:blipFill>
        <p:spPr>
          <a:xfrm>
            <a:off x="791153" y="2492896"/>
            <a:ext cx="7561694" cy="4365104"/>
          </a:xfrm>
        </p:spPr>
      </p:pic>
      <p:sp>
        <p:nvSpPr>
          <p:cNvPr id="7" name="CuadroTexto 5"/>
          <p:cNvSpPr txBox="1">
            <a:spLocks noChangeArrowheads="1"/>
          </p:cNvSpPr>
          <p:nvPr/>
        </p:nvSpPr>
        <p:spPr bwMode="auto">
          <a:xfrm>
            <a:off x="3093132" y="4404167"/>
            <a:ext cx="1406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solidFill>
                  <a:srgbClr val="FFFFFF"/>
                </a:solidFill>
                <a:effectLst>
                  <a:outerShdw blurRad="38100" dist="38100" dir="2700000" algn="tl">
                    <a:srgbClr val="000000">
                      <a:alpha val="43137"/>
                    </a:srgbClr>
                  </a:outerShdw>
                </a:effectLst>
              </a:rPr>
              <a:t>Esparita</a:t>
            </a:r>
          </a:p>
        </p:txBody>
      </p:sp>
      <p:cxnSp>
        <p:nvCxnSpPr>
          <p:cNvPr id="8" name="Conector recto de flecha 7"/>
          <p:cNvCxnSpPr>
            <a:cxnSpLocks noChangeShapeType="1"/>
          </p:cNvCxnSpPr>
          <p:nvPr/>
        </p:nvCxnSpPr>
        <p:spPr bwMode="auto">
          <a:xfrm flipV="1">
            <a:off x="3995936" y="3276600"/>
            <a:ext cx="652264" cy="1127567"/>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Conector recto de flecha 8"/>
          <p:cNvCxnSpPr>
            <a:cxnSpLocks noChangeShapeType="1"/>
          </p:cNvCxnSpPr>
          <p:nvPr/>
        </p:nvCxnSpPr>
        <p:spPr bwMode="auto">
          <a:xfrm flipH="1" flipV="1">
            <a:off x="2681064" y="3840383"/>
            <a:ext cx="810816" cy="582108"/>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Conector recto de flecha 12"/>
          <p:cNvCxnSpPr>
            <a:cxnSpLocks noChangeShapeType="1"/>
            <a:stCxn id="7" idx="0"/>
          </p:cNvCxnSpPr>
          <p:nvPr/>
        </p:nvCxnSpPr>
        <p:spPr bwMode="auto">
          <a:xfrm flipH="1" flipV="1">
            <a:off x="3203848" y="2780929"/>
            <a:ext cx="592714" cy="1623238"/>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Conector recto de flecha 15"/>
          <p:cNvCxnSpPr>
            <a:cxnSpLocks noChangeShapeType="1"/>
            <a:stCxn id="7" idx="2"/>
          </p:cNvCxnSpPr>
          <p:nvPr/>
        </p:nvCxnSpPr>
        <p:spPr bwMode="auto">
          <a:xfrm flipH="1">
            <a:off x="2915816" y="4865832"/>
            <a:ext cx="880746" cy="665902"/>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 name="Picture 2" descr="https://escudouchile.files.wordpress.com/2012/06/escudo-universidad-de-chile-color-2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5"/>
          <p:cNvSpPr txBox="1">
            <a:spLocks noChangeArrowheads="1"/>
          </p:cNvSpPr>
          <p:nvPr/>
        </p:nvSpPr>
        <p:spPr bwMode="auto">
          <a:xfrm>
            <a:off x="5814970" y="4404166"/>
            <a:ext cx="19253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s-ES_tradnl" altLang="es-CO" sz="2400" b="1" dirty="0" smtClean="0">
                <a:solidFill>
                  <a:srgbClr val="FFFFFF"/>
                </a:solidFill>
                <a:effectLst>
                  <a:outerShdw blurRad="38100" dist="38100" dir="2700000" algn="tl">
                    <a:srgbClr val="000000">
                      <a:alpha val="43137"/>
                    </a:srgbClr>
                  </a:outerShdw>
                </a:effectLst>
              </a:rPr>
              <a:t>Uniones triples 120°</a:t>
            </a:r>
          </a:p>
        </p:txBody>
      </p:sp>
      <p:cxnSp>
        <p:nvCxnSpPr>
          <p:cNvPr id="23" name="Conector recto de flecha 22"/>
          <p:cNvCxnSpPr>
            <a:cxnSpLocks noChangeShapeType="1"/>
          </p:cNvCxnSpPr>
          <p:nvPr/>
        </p:nvCxnSpPr>
        <p:spPr bwMode="auto">
          <a:xfrm flipH="1" flipV="1">
            <a:off x="5458404" y="3717033"/>
            <a:ext cx="1041590" cy="705458"/>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Elipse 25"/>
          <p:cNvSpPr/>
          <p:nvPr/>
        </p:nvSpPr>
        <p:spPr>
          <a:xfrm>
            <a:off x="4963332" y="3276601"/>
            <a:ext cx="531503" cy="4404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9228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1" name="CuadroTexto 4"/>
          <p:cNvSpPr txBox="1">
            <a:spLocks noChangeArrowheads="1"/>
          </p:cNvSpPr>
          <p:nvPr/>
        </p:nvSpPr>
        <p:spPr bwMode="auto">
          <a:xfrm>
            <a:off x="147396" y="908720"/>
            <a:ext cx="8849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defTabSz="457200" fontAlgn="base">
              <a:spcBef>
                <a:spcPct val="0"/>
              </a:spcBef>
              <a:spcAft>
                <a:spcPct val="0"/>
              </a:spcAft>
            </a:pPr>
            <a:r>
              <a:rPr lang="es-MX" altLang="es-CO" sz="2400" dirty="0" smtClean="0">
                <a:solidFill>
                  <a:prstClr val="black"/>
                </a:solidFill>
                <a:cs typeface="Times New Roman" panose="02020603050405020304" pitchFamily="18" charset="0"/>
              </a:rPr>
              <a:t>Se forma por procesos neomórficos de recristalización.</a:t>
            </a:r>
          </a:p>
          <a:p>
            <a:pPr marL="342900" indent="-342900" algn="just" defTabSz="457200" fontAlgn="base">
              <a:spcBef>
                <a:spcPct val="0"/>
              </a:spcBef>
              <a:spcAft>
                <a:spcPct val="0"/>
              </a:spcAft>
              <a:buFont typeface="Arial" panose="020B0604020202020204" pitchFamily="34" charset="0"/>
              <a:buChar char="•"/>
            </a:pPr>
            <a:r>
              <a:rPr lang="es-MX" altLang="es-CO" sz="2400" u="sng" dirty="0" smtClean="0">
                <a:solidFill>
                  <a:prstClr val="black"/>
                </a:solidFill>
                <a:cs typeface="Times New Roman" panose="02020603050405020304" pitchFamily="18" charset="0"/>
              </a:rPr>
              <a:t>Microesparita: </a:t>
            </a:r>
            <a:r>
              <a:rPr lang="es-MX" altLang="es-CO" sz="2400" dirty="0" smtClean="0">
                <a:solidFill>
                  <a:prstClr val="black"/>
                </a:solidFill>
                <a:cs typeface="Times New Roman" panose="02020603050405020304" pitchFamily="18" charset="0"/>
              </a:rPr>
              <a:t>Generalmente de tamaños 5-20 micras producido por recristalización (neomorfismo) de la micrita. Puede alcanzar tamaños de hasta 30 micras (Folk, 1965).</a:t>
            </a:r>
          </a:p>
          <a:p>
            <a:pPr marL="342900" indent="-342900" algn="just" defTabSz="457200" fontAlgn="base">
              <a:spcBef>
                <a:spcPct val="0"/>
              </a:spcBef>
              <a:spcAft>
                <a:spcPct val="0"/>
              </a:spcAft>
              <a:buFont typeface="Arial" panose="020B0604020202020204" pitchFamily="34" charset="0"/>
              <a:buChar char="•"/>
            </a:pPr>
            <a:r>
              <a:rPr lang="es-MX" altLang="es-CO" sz="2400" u="sng" dirty="0" smtClean="0">
                <a:solidFill>
                  <a:prstClr val="black"/>
                </a:solidFill>
                <a:cs typeface="Times New Roman" panose="02020603050405020304" pitchFamily="18" charset="0"/>
              </a:rPr>
              <a:t>Pseudoesparita: </a:t>
            </a:r>
            <a:r>
              <a:rPr lang="es-MX" altLang="es-CO" sz="2400" dirty="0" smtClean="0">
                <a:solidFill>
                  <a:prstClr val="black"/>
                </a:solidFill>
                <a:cs typeface="Times New Roman" panose="02020603050405020304" pitchFamily="18" charset="0"/>
              </a:rPr>
              <a:t>es una calcita neomórfica (recristalizada) con tamaños de cristales de 30-50 micras (Folk, 1965)</a:t>
            </a:r>
            <a:endParaRPr lang="es-MX" altLang="es-CO" sz="2400" u="sng" dirty="0" smtClean="0">
              <a:solidFill>
                <a:prstClr val="black"/>
              </a:solidFill>
              <a:cs typeface="Times New Roman" panose="02020603050405020304" pitchFamily="18" charset="0"/>
            </a:endParaRPr>
          </a:p>
        </p:txBody>
      </p:sp>
      <p:sp>
        <p:nvSpPr>
          <p:cNvPr id="5" name="Título 1"/>
          <p:cNvSpPr txBox="1">
            <a:spLocks/>
          </p:cNvSpPr>
          <p:nvPr/>
        </p:nvSpPr>
        <p:spPr>
          <a:xfrm>
            <a:off x="628650" y="0"/>
            <a:ext cx="7886700" cy="90872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smtClean="0">
                <a:latin typeface="Arial" panose="020B0604020202020204" pitchFamily="34" charset="0"/>
                <a:cs typeface="Arial" panose="020B0604020202020204" pitchFamily="34" charset="0"/>
              </a:rPr>
              <a:t>Neomorfos: Microesparita-Pseudoesparita</a:t>
            </a:r>
            <a:endParaRPr lang="es-CO" sz="3200" b="1" i="1" dirty="0">
              <a:latin typeface="Arial" panose="020B0604020202020204" pitchFamily="34" charset="0"/>
              <a:cs typeface="Arial" panose="020B0604020202020204" pitchFamily="34" charset="0"/>
            </a:endParaRPr>
          </a:p>
        </p:txBody>
      </p:sp>
      <p:pic>
        <p:nvPicPr>
          <p:cNvPr id="6" name="Picture 2" descr="https://escudouchile.files.wordpress.com/2012/06/escudo-universidad-de-chile-color-2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108519" y="3377014"/>
            <a:ext cx="4464496" cy="3462325"/>
          </a:xfrm>
          <a:prstGeom prst="rect">
            <a:avLst/>
          </a:prstGeom>
        </p:spPr>
      </p:pic>
      <p:pic>
        <p:nvPicPr>
          <p:cNvPr id="7" name="Imagen 6"/>
          <p:cNvPicPr>
            <a:picLocks noChangeAspect="1"/>
          </p:cNvPicPr>
          <p:nvPr/>
        </p:nvPicPr>
        <p:blipFill>
          <a:blip r:embed="rId5"/>
          <a:stretch>
            <a:fillRect/>
          </a:stretch>
        </p:blipFill>
        <p:spPr>
          <a:xfrm>
            <a:off x="4362671" y="3375121"/>
            <a:ext cx="4781329" cy="3464218"/>
          </a:xfrm>
          <a:prstGeom prst="rect">
            <a:avLst/>
          </a:prstGeom>
        </p:spPr>
      </p:pic>
    </p:spTree>
    <p:extLst>
      <p:ext uri="{BB962C8B-B14F-4D97-AF65-F5344CB8AC3E}">
        <p14:creationId xmlns:p14="http://schemas.microsoft.com/office/powerpoint/2010/main" val="816725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2" descr="http://previews.123rf.com/images/tobi/tobi1507/tobi150700259/41941825-Quarter-of-a-loaf-shaped-white-bread-dumpling-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60648"/>
            <a:ext cx="3817202" cy="261808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1" y="0"/>
            <a:ext cx="4819463" cy="3429000"/>
          </a:xfrm>
          <a:prstGeom prst="rect">
            <a:avLst/>
          </a:prstGeom>
        </p:spPr>
      </p:pic>
      <p:pic>
        <p:nvPicPr>
          <p:cNvPr id="5" name="Imagen 4"/>
          <p:cNvPicPr>
            <a:picLocks noChangeAspect="1"/>
          </p:cNvPicPr>
          <p:nvPr/>
        </p:nvPicPr>
        <p:blipFill>
          <a:blip r:embed="rId5"/>
          <a:stretch>
            <a:fillRect/>
          </a:stretch>
        </p:blipFill>
        <p:spPr>
          <a:xfrm>
            <a:off x="-1" y="3429000"/>
            <a:ext cx="4819463" cy="3429000"/>
          </a:xfrm>
          <a:prstGeom prst="rect">
            <a:avLst/>
          </a:prstGeom>
        </p:spPr>
      </p:pic>
      <p:sp>
        <p:nvSpPr>
          <p:cNvPr id="9" name="CuadroTexto 4"/>
          <p:cNvSpPr txBox="1">
            <a:spLocks noChangeArrowheads="1"/>
          </p:cNvSpPr>
          <p:nvPr/>
        </p:nvSpPr>
        <p:spPr bwMode="auto">
          <a:xfrm>
            <a:off x="4819462" y="3068960"/>
            <a:ext cx="432453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pPr>
            <a:r>
              <a:rPr lang="es-MX" altLang="es-CO" sz="2400" u="sng" dirty="0" smtClean="0">
                <a:solidFill>
                  <a:srgbClr val="FF0000"/>
                </a:solidFill>
                <a:effectLst>
                  <a:outerShdw blurRad="38100" dist="38100" dir="2700000" algn="tl">
                    <a:srgbClr val="000000">
                      <a:alpha val="43137"/>
                    </a:srgbClr>
                  </a:outerShdw>
                </a:effectLst>
                <a:cs typeface="Times New Roman" panose="02020603050405020304" pitchFamily="18" charset="0"/>
              </a:rPr>
              <a:t>Microesparita y Pseudoesparita:</a:t>
            </a:r>
          </a:p>
          <a:p>
            <a:pPr marL="342900" indent="-342900" defTabSz="457200" fontAlgn="base">
              <a:spcBef>
                <a:spcPct val="0"/>
              </a:spcBef>
              <a:spcAft>
                <a:spcPct val="0"/>
              </a:spcAft>
              <a:buFont typeface="Arial" panose="020B0604020202020204" pitchFamily="34" charset="0"/>
              <a:buChar char="•"/>
            </a:pPr>
            <a:r>
              <a:rPr lang="es-MX" altLang="es-CO" sz="2400" dirty="0" smtClean="0">
                <a:solidFill>
                  <a:prstClr val="black"/>
                </a:solidFill>
                <a:cs typeface="Times New Roman" panose="02020603050405020304" pitchFamily="18" charset="0"/>
              </a:rPr>
              <a:t>Parches de micrita distribuidos</a:t>
            </a:r>
          </a:p>
          <a:p>
            <a:pPr marL="342900" indent="-342900" defTabSz="457200" fontAlgn="base">
              <a:spcBef>
                <a:spcPct val="0"/>
              </a:spcBef>
              <a:spcAft>
                <a:spcPct val="0"/>
              </a:spcAft>
              <a:buFont typeface="Arial" panose="020B0604020202020204" pitchFamily="34" charset="0"/>
              <a:buChar char="•"/>
            </a:pPr>
            <a:r>
              <a:rPr lang="es-MX" altLang="es-CO" sz="2400" dirty="0" smtClean="0">
                <a:solidFill>
                  <a:prstClr val="black"/>
                </a:solidFill>
                <a:cs typeface="Times New Roman" panose="02020603050405020304" pitchFamily="18" charset="0"/>
              </a:rPr>
              <a:t>Bordes de cristales tienden a ser elongados o irregular, inclusive suturados</a:t>
            </a:r>
          </a:p>
          <a:p>
            <a:pPr marL="342900" indent="-342900" defTabSz="457200" fontAlgn="base">
              <a:spcBef>
                <a:spcPct val="0"/>
              </a:spcBef>
              <a:spcAft>
                <a:spcPct val="0"/>
              </a:spcAft>
              <a:buFont typeface="Arial" panose="020B0604020202020204" pitchFamily="34" charset="0"/>
              <a:buChar char="•"/>
            </a:pPr>
            <a:r>
              <a:rPr lang="es-MX" altLang="es-CO" sz="2400" dirty="0" smtClean="0">
                <a:solidFill>
                  <a:prstClr val="black"/>
                </a:solidFill>
                <a:cs typeface="Times New Roman" panose="02020603050405020304" pitchFamily="18" charset="0"/>
              </a:rPr>
              <a:t>Textura de migaja de pan</a:t>
            </a:r>
          </a:p>
          <a:p>
            <a:pPr marL="342900" indent="-342900" defTabSz="457200" fontAlgn="base">
              <a:spcBef>
                <a:spcPct val="0"/>
              </a:spcBef>
              <a:spcAft>
                <a:spcPct val="0"/>
              </a:spcAft>
              <a:buFont typeface="Arial" panose="020B0604020202020204" pitchFamily="34" charset="0"/>
              <a:buChar char="•"/>
            </a:pPr>
            <a:r>
              <a:rPr lang="es-MX" altLang="es-CO" sz="2400" dirty="0" smtClean="0">
                <a:solidFill>
                  <a:prstClr val="black"/>
                </a:solidFill>
                <a:cs typeface="Times New Roman" panose="02020603050405020304" pitchFamily="18" charset="0"/>
              </a:rPr>
              <a:t>Contactos difusos</a:t>
            </a:r>
          </a:p>
          <a:p>
            <a:pPr marL="342900" indent="-342900" defTabSz="457200" fontAlgn="base">
              <a:spcBef>
                <a:spcPct val="0"/>
              </a:spcBef>
              <a:spcAft>
                <a:spcPct val="0"/>
              </a:spcAft>
              <a:buFont typeface="Arial" panose="020B0604020202020204" pitchFamily="34" charset="0"/>
              <a:buChar char="•"/>
            </a:pPr>
            <a:r>
              <a:rPr lang="es-MX" altLang="es-CO" sz="2400" dirty="0" smtClean="0">
                <a:solidFill>
                  <a:prstClr val="black"/>
                </a:solidFill>
                <a:cs typeface="Times New Roman" panose="02020603050405020304" pitchFamily="18" charset="0"/>
              </a:rPr>
              <a:t>Sin polaridad de tamaño</a:t>
            </a:r>
          </a:p>
          <a:p>
            <a:pPr marL="342900" indent="-342900" defTabSz="457200" fontAlgn="base">
              <a:spcBef>
                <a:spcPct val="0"/>
              </a:spcBef>
              <a:spcAft>
                <a:spcPct val="0"/>
              </a:spcAft>
              <a:buFont typeface="Arial" panose="020B0604020202020204" pitchFamily="34" charset="0"/>
              <a:buChar char="•"/>
            </a:pPr>
            <a:r>
              <a:rPr lang="es-MX" altLang="es-CO" sz="2400" dirty="0" smtClean="0">
                <a:solidFill>
                  <a:prstClr val="black"/>
                </a:solidFill>
                <a:cs typeface="Times New Roman" panose="02020603050405020304" pitchFamily="18" charset="0"/>
              </a:rPr>
              <a:t>Caras sin uniones triples</a:t>
            </a:r>
          </a:p>
        </p:txBody>
      </p:sp>
      <p:pic>
        <p:nvPicPr>
          <p:cNvPr id="10" name="Picture 2" descr="https://escudouchile.files.wordpress.com/2012/06/escudo-universidad-de-chile-color-2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600" r="65723" b="11127"/>
          <a:stretch/>
        </p:blipFill>
        <p:spPr bwMode="auto">
          <a:xfrm>
            <a:off x="8709413" y="5996763"/>
            <a:ext cx="434587" cy="86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221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1248</Words>
  <Application>Microsoft Office PowerPoint</Application>
  <PresentationFormat>Presentación en pantalla (4:3)</PresentationFormat>
  <Paragraphs>168</Paragraphs>
  <Slides>45</Slides>
  <Notes>35</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45</vt:i4>
      </vt:variant>
    </vt:vector>
  </HeadingPairs>
  <TitlesOfParts>
    <vt:vector size="52" baseType="lpstr">
      <vt:lpstr>Arial Unicode MS</vt:lpstr>
      <vt:lpstr>ＭＳ Ｐゴシック</vt:lpstr>
      <vt:lpstr>Arial</vt:lpstr>
      <vt:lpstr>Calibri</vt:lpstr>
      <vt:lpstr>Times New Roman</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HUBER A. RIVERA R.</dc:creator>
  <cp:lastModifiedBy>HUBER A. RIVERA R.</cp:lastModifiedBy>
  <cp:revision>61</cp:revision>
  <dcterms:created xsi:type="dcterms:W3CDTF">2011-04-04T22:57:54Z</dcterms:created>
  <dcterms:modified xsi:type="dcterms:W3CDTF">2016-03-21T14:57:50Z</dcterms:modified>
</cp:coreProperties>
</file>