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7" r:id="rId2"/>
    <p:sldId id="298" r:id="rId3"/>
    <p:sldId id="302" r:id="rId4"/>
    <p:sldId id="296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09" r:id="rId15"/>
    <p:sldId id="259" r:id="rId16"/>
    <p:sldId id="310" r:id="rId17"/>
    <p:sldId id="293" r:id="rId18"/>
    <p:sldId id="294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304" r:id="rId37"/>
    <p:sldId id="305" r:id="rId38"/>
    <p:sldId id="306" r:id="rId39"/>
    <p:sldId id="307" r:id="rId40"/>
    <p:sldId id="308" r:id="rId4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593A4-3D2D-40FE-A5C1-D7EC036CB945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0AA2-9C10-454D-9326-367526FF812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816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F236-0F6B-4272-A9F2-3D505CDF9002}" type="datetimeFigureOut">
              <a:rPr lang="es-CL" smtClean="0"/>
              <a:pPr/>
              <a:t>29-09-2016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0AD3-E940-4580-A0F7-ABEAA718C04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76965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14312" y="330791"/>
            <a:ext cx="8715375" cy="1269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latin typeface="Arial" panose="020B0604020202020204"/>
                <a:cs typeface="Arial" pitchFamily="34" charset="0"/>
              </a:rPr>
              <a:t>3</a:t>
            </a:r>
            <a:r>
              <a:rPr lang="en-US" sz="3600" b="1" i="1" dirty="0" smtClean="0">
                <a:latin typeface="Arial" panose="020B0604020202020204"/>
                <a:cs typeface="Arial" pitchFamily="34" charset="0"/>
              </a:rPr>
              <a:t>. CLASIFICACIÓN DE ROCAS CARBONATADAS</a:t>
            </a:r>
            <a:r>
              <a:rPr lang="en-US" sz="3600" b="1" i="1" dirty="0" smtClean="0">
                <a:solidFill>
                  <a:srgbClr val="003366"/>
                </a:solidFill>
                <a:latin typeface="Arial" panose="020B0604020202020204"/>
                <a:cs typeface="Arial" pitchFamily="34" charset="0"/>
              </a:rPr>
              <a:t/>
            </a:r>
            <a:br>
              <a:rPr lang="en-US" sz="3600" b="1" i="1" dirty="0" smtClean="0">
                <a:solidFill>
                  <a:srgbClr val="003366"/>
                </a:solidFill>
                <a:latin typeface="Arial" panose="020B0604020202020204"/>
                <a:cs typeface="Arial" pitchFamily="34" charset="0"/>
              </a:rPr>
            </a:br>
            <a:endParaRPr lang="es-CO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259632" y="2301478"/>
            <a:ext cx="6858000" cy="8512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Clases Auxiliares de Sedimentología</a:t>
            </a:r>
          </a:p>
          <a:p>
            <a:pPr marL="0" indent="0" algn="ctr">
              <a:buNone/>
            </a:pPr>
            <a:r>
              <a:rPr lang="es-CO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Otoño-2016</a:t>
            </a:r>
            <a:endParaRPr lang="es-CO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317080" y="5393397"/>
            <a:ext cx="2543175" cy="683568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Auxiliar: Huber Rivera</a:t>
            </a:r>
          </a:p>
          <a:p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huber.rivera@ing.uchile.cl</a:t>
            </a:r>
          </a:p>
        </p:txBody>
      </p:sp>
      <p:pic>
        <p:nvPicPr>
          <p:cNvPr id="8" name="Picture 7" descr="C:\Users\Teresa Torres\Documents\Raúl Ugalde Peralta\Logo_FCF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b="14722"/>
          <a:stretch/>
        </p:blipFill>
        <p:spPr bwMode="auto">
          <a:xfrm>
            <a:off x="0" y="6105525"/>
            <a:ext cx="4048125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2" descr="https://escudouchile.files.wordpress.com/2012/06/escudo-universidad-de-chile-color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833" y="5085184"/>
            <a:ext cx="2473167" cy="20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1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Indicadores ambientales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700808"/>
            <a:ext cx="86409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i="1" dirty="0" smtClean="0">
                <a:latin typeface="Candara" pitchFamily="34" charset="0"/>
              </a:rPr>
              <a:t>Ostrácodos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cualquier ambiente (marino o continental), pero en general en </a:t>
            </a:r>
            <a:r>
              <a:rPr lang="es-ES_tradnl" sz="2400" b="1" i="1" u="sng" dirty="0" smtClean="0">
                <a:latin typeface="Candara" pitchFamily="34" charset="0"/>
              </a:rPr>
              <a:t>zonas profundas</a:t>
            </a:r>
            <a:r>
              <a:rPr lang="es-ES_tradnl" sz="2400" b="1" i="1" dirty="0" smtClean="0">
                <a:latin typeface="Candara" pitchFamily="34" charset="0"/>
              </a:rPr>
              <a:t> (conchas gruesas, ornamentadas o lisas).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i="1" dirty="0" err="1" smtClean="0">
                <a:latin typeface="Candara" pitchFamily="34" charset="0"/>
              </a:rPr>
              <a:t>Bryozoos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 Generalmente marinos, de agua no contaminadas, de baja energía (</a:t>
            </a:r>
            <a:r>
              <a:rPr lang="es-ES_tradnl" sz="2400" b="1" i="1" dirty="0" err="1" smtClean="0">
                <a:latin typeface="Candara" pitchFamily="34" charset="0"/>
                <a:cs typeface="Arial" charset="0"/>
              </a:rPr>
              <a:t>lagoon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).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i="1" dirty="0" smtClean="0">
                <a:latin typeface="Candara" pitchFamily="34" charset="0"/>
                <a:cs typeface="Arial" charset="0"/>
              </a:rPr>
              <a:t>Equinodermos → Exclusivamente marinos.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i="1" dirty="0" smtClean="0">
                <a:latin typeface="Candara" pitchFamily="34" charset="0"/>
                <a:cs typeface="Arial" charset="0"/>
              </a:rPr>
              <a:t>Foraminíferos → </a:t>
            </a:r>
            <a:r>
              <a:rPr lang="es-ES_tradnl" sz="2400" b="1" i="1" dirty="0" err="1" smtClean="0">
                <a:latin typeface="Candara" pitchFamily="34" charset="0"/>
                <a:cs typeface="Arial" charset="0"/>
              </a:rPr>
              <a:t>Miliólidos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, Nummulites, </a:t>
            </a:r>
            <a:r>
              <a:rPr lang="es-ES_tradnl" sz="2400" b="1" i="1" dirty="0" err="1" smtClean="0">
                <a:latin typeface="Candara" pitchFamily="34" charset="0"/>
                <a:cs typeface="Arial" charset="0"/>
              </a:rPr>
              <a:t>Orbitoideos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. Profundidades &lt; 200 m. entregan información sobre la profundidad, temperatura (isótopos), productividad y geoquímica del agua.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Indicadores ambientales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700808"/>
            <a:ext cx="864096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400" b="1" i="1" dirty="0" smtClean="0">
                <a:latin typeface="Candara" pitchFamily="34" charset="0"/>
                <a:cs typeface="Arial" charset="0"/>
              </a:rPr>
              <a:t>Cemento → indica distintos ambientes: zona vadosa, freática (marina o continental) o de mezcla (ver clase 1).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i="1" dirty="0" err="1" smtClean="0">
                <a:latin typeface="Candara" pitchFamily="34" charset="0"/>
                <a:cs typeface="Arial" charset="0"/>
              </a:rPr>
              <a:t>Dedolomitización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 → influencia de aguas meteóricas (LMC).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s-ES_tradnl" sz="2400" b="1" i="1" dirty="0" smtClean="0">
                <a:latin typeface="Candara" pitchFamily="34" charset="0"/>
                <a:cs typeface="Arial" charset="0"/>
              </a:rPr>
              <a:t>Sustituciones → dependen del tipo de ambiente y la geoquímica del agua</a:t>
            </a:r>
            <a:r>
              <a:rPr lang="es-ES_tradnl" sz="2400" dirty="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Ambientes de formación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700808"/>
            <a:ext cx="864096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smtClean="0">
                <a:latin typeface="Candara" pitchFamily="34" charset="0"/>
              </a:rPr>
              <a:t>Zonas profundas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micrita y organismos planctónicos (radiolarios, diatomeas, espículas de esponjas y globigerinas) preservados en sedimentos laminados.</a:t>
            </a:r>
          </a:p>
          <a:p>
            <a:endParaRPr lang="es-ES_tradnl" sz="2400" b="1" i="1" dirty="0" smtClean="0">
              <a:latin typeface="Candara" pitchFamily="34" charset="0"/>
            </a:endParaRPr>
          </a:p>
          <a:p>
            <a:r>
              <a:rPr lang="es-ES_tradnl" sz="2400" b="1" i="1" dirty="0" smtClean="0">
                <a:latin typeface="Candara" pitchFamily="34" charset="0"/>
              </a:rPr>
              <a:t>Islas barreras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oolitos, coquinas, conchas fracturadas, orientadas y algo redondeadas. </a:t>
            </a:r>
          </a:p>
          <a:p>
            <a:endParaRPr lang="es-ES_tradnl" sz="2400" b="1" i="1" dirty="0" smtClean="0">
              <a:latin typeface="Candara" pitchFamily="34" charset="0"/>
            </a:endParaRPr>
          </a:p>
          <a:p>
            <a:r>
              <a:rPr lang="es-ES_tradnl" sz="2400" b="1" i="1" dirty="0" smtClean="0">
                <a:latin typeface="Candara" pitchFamily="34" charset="0"/>
              </a:rPr>
              <a:t>Zonas de arrecifes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organismos </a:t>
            </a:r>
            <a:r>
              <a:rPr lang="es-ES_tradnl" sz="2400" b="1" i="1" dirty="0" err="1" smtClean="0">
                <a:latin typeface="Candara" pitchFamily="34" charset="0"/>
              </a:rPr>
              <a:t>arrecifales</a:t>
            </a:r>
            <a:r>
              <a:rPr lang="es-ES_tradnl" sz="2400" b="1" i="1" dirty="0" smtClean="0">
                <a:latin typeface="Candara" pitchFamily="34" charset="0"/>
              </a:rPr>
              <a:t>: </a:t>
            </a:r>
            <a:r>
              <a:rPr lang="es-ES_tradnl" sz="2400" b="1" i="1" dirty="0" err="1" smtClean="0">
                <a:latin typeface="Candara" pitchFamily="34" charset="0"/>
              </a:rPr>
              <a:t>boundstones</a:t>
            </a:r>
            <a:r>
              <a:rPr lang="es-ES_tradnl" sz="2400" b="1" i="1" dirty="0" smtClean="0">
                <a:latin typeface="Candara" pitchFamily="34" charset="0"/>
              </a:rPr>
              <a:t> y a veces </a:t>
            </a:r>
            <a:r>
              <a:rPr lang="es-ES_tradnl" sz="2400" b="1" i="1" dirty="0" err="1" smtClean="0">
                <a:latin typeface="Candara" pitchFamily="34" charset="0"/>
              </a:rPr>
              <a:t>grainstones</a:t>
            </a:r>
            <a:r>
              <a:rPr lang="es-ES_tradnl" sz="2400" b="1" i="1" dirty="0" smtClean="0">
                <a:latin typeface="Candara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s-ES_tradnl" sz="2400" b="1" i="1" dirty="0" smtClean="0">
              <a:latin typeface="Candar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Ambientes de formación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19847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i="1" dirty="0" err="1" smtClean="0">
                <a:latin typeface="Candara" pitchFamily="34" charset="0"/>
              </a:rPr>
              <a:t>Lagoones</a:t>
            </a:r>
            <a:r>
              <a:rPr lang="es-ES_tradnl" sz="2400" b="1" i="1" dirty="0" smtClean="0">
                <a:latin typeface="Candara" pitchFamily="34" charset="0"/>
              </a:rPr>
              <a:t> con circulación normal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gran cantidad de fósiles de organismos de baja profundidad (foraminíferos bentónicos, briozoos, bivalvos, algas), micrita, </a:t>
            </a:r>
            <a:r>
              <a:rPr lang="es-ES_tradnl" sz="2400" b="1" i="1" dirty="0" err="1" smtClean="0">
                <a:latin typeface="Candara" pitchFamily="34" charset="0"/>
              </a:rPr>
              <a:t>peloides</a:t>
            </a:r>
            <a:r>
              <a:rPr lang="es-ES_tradnl" sz="2400" b="1" i="1" dirty="0" smtClean="0">
                <a:latin typeface="Candara" pitchFamily="34" charset="0"/>
              </a:rPr>
              <a:t> y granos agregados.</a:t>
            </a:r>
          </a:p>
          <a:p>
            <a:endParaRPr lang="es-ES_tradnl" sz="2400" b="1" i="1" dirty="0" smtClean="0">
              <a:latin typeface="Candara" pitchFamily="34" charset="0"/>
            </a:endParaRPr>
          </a:p>
          <a:p>
            <a:r>
              <a:rPr lang="es-ES_tradnl" sz="2400" b="1" i="1" dirty="0" err="1" smtClean="0">
                <a:latin typeface="Candara" pitchFamily="34" charset="0"/>
              </a:rPr>
              <a:t>Lagoones</a:t>
            </a:r>
            <a:r>
              <a:rPr lang="es-ES_tradnl" sz="2400" b="1" i="1" dirty="0" smtClean="0">
                <a:latin typeface="Candara" pitchFamily="34" charset="0"/>
              </a:rPr>
              <a:t> con circulación restringida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evaporitas, estromatolitos, </a:t>
            </a:r>
            <a:r>
              <a:rPr lang="es-ES_tradnl" sz="2400" b="1" i="1" dirty="0" err="1" smtClean="0">
                <a:latin typeface="Candara" pitchFamily="34" charset="0"/>
              </a:rPr>
              <a:t>oncolitos</a:t>
            </a:r>
            <a:r>
              <a:rPr lang="es-ES_tradnl" sz="2400" b="1" i="1" dirty="0" smtClean="0">
                <a:latin typeface="Candara" pitchFamily="34" charset="0"/>
              </a:rPr>
              <a:t>. Procesos de </a:t>
            </a:r>
            <a:r>
              <a:rPr lang="es-ES_tradnl" sz="2400" b="1" i="1" dirty="0" err="1" smtClean="0">
                <a:latin typeface="Candara" pitchFamily="34" charset="0"/>
              </a:rPr>
              <a:t>dolomitización</a:t>
            </a:r>
            <a:endParaRPr lang="es-ES_tradnl" sz="2400" b="1" i="1" dirty="0" smtClean="0">
              <a:latin typeface="Candara" pitchFamily="34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2" y="725405"/>
            <a:ext cx="9154412" cy="613259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-2738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Clasificación</a:t>
            </a:r>
            <a:endParaRPr lang="es-CL" sz="4400" b="1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99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5556" y="-27817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Clasificación según Dunham 1962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0" y="4279620"/>
            <a:ext cx="26010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CL" sz="2000" b="1" i="1" dirty="0" smtClean="0">
                <a:solidFill>
                  <a:schemeClr val="bg1"/>
                </a:solidFill>
                <a:latin typeface="Candara" pitchFamily="34" charset="0"/>
              </a:rPr>
              <a:t>Porcentaje </a:t>
            </a:r>
            <a:r>
              <a:rPr lang="es-CL" sz="2000" b="1" i="1" dirty="0">
                <a:solidFill>
                  <a:schemeClr val="bg1"/>
                </a:solidFill>
                <a:latin typeface="Candara" pitchFamily="34" charset="0"/>
              </a:rPr>
              <a:t>relativo de granos, </a:t>
            </a:r>
            <a:r>
              <a:rPr lang="es-CL" sz="2000" b="1" i="1" dirty="0" smtClean="0">
                <a:solidFill>
                  <a:schemeClr val="bg1"/>
                </a:solidFill>
                <a:latin typeface="Candara" pitchFamily="34" charset="0"/>
              </a:rPr>
              <a:t>matriz </a:t>
            </a:r>
            <a:r>
              <a:rPr lang="es-CL" sz="2000" b="1" i="1" dirty="0">
                <a:solidFill>
                  <a:schemeClr val="bg1"/>
                </a:solidFill>
                <a:latin typeface="Candara" pitchFamily="34" charset="0"/>
              </a:rPr>
              <a:t>y su disposición. </a:t>
            </a:r>
          </a:p>
          <a:p>
            <a:pPr algn="just">
              <a:buFont typeface="Wingdings" pitchFamily="2" charset="2"/>
              <a:buChar char="§"/>
            </a:pPr>
            <a:r>
              <a:rPr lang="es-CL" sz="2000" b="1" i="1" dirty="0">
                <a:solidFill>
                  <a:schemeClr val="bg1"/>
                </a:solidFill>
                <a:latin typeface="Candara" pitchFamily="34" charset="0"/>
              </a:rPr>
              <a:t>No importa el tamaño ni el tipo de grano.</a:t>
            </a:r>
          </a:p>
        </p:txBody>
      </p:sp>
      <p:pic>
        <p:nvPicPr>
          <p:cNvPr id="10" name="Picture 2" descr="Image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78" y="1030088"/>
            <a:ext cx="6542922" cy="582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51920" y="3489767"/>
            <a:ext cx="45557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-108520" y="188659"/>
            <a:ext cx="9252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Clasificación según </a:t>
            </a:r>
            <a:r>
              <a:rPr lang="es-CL" sz="4400" b="1" i="1" dirty="0" smtClean="0">
                <a:latin typeface="Candara" pitchFamily="34" charset="0"/>
              </a:rPr>
              <a:t>Dunham (1962) Modificada por </a:t>
            </a:r>
            <a:r>
              <a:rPr lang="es-CL" sz="4400" b="1" i="1" dirty="0" err="1" smtClean="0">
                <a:latin typeface="Candara" pitchFamily="34" charset="0"/>
              </a:rPr>
              <a:t>Embry</a:t>
            </a:r>
            <a:r>
              <a:rPr lang="es-CL" sz="4400" b="1" i="1" dirty="0" smtClean="0">
                <a:latin typeface="Candara" pitchFamily="34" charset="0"/>
              </a:rPr>
              <a:t> y </a:t>
            </a:r>
            <a:r>
              <a:rPr lang="es-CL" sz="4400" b="1" i="1" dirty="0" err="1" smtClean="0">
                <a:latin typeface="Candara" pitchFamily="34" charset="0"/>
              </a:rPr>
              <a:t>Klovan</a:t>
            </a:r>
            <a:r>
              <a:rPr lang="es-CL" sz="4400" b="1" i="1" dirty="0" smtClean="0">
                <a:latin typeface="Candara" pitchFamily="34" charset="0"/>
              </a:rPr>
              <a:t> (1971)</a:t>
            </a:r>
            <a:endParaRPr lang="es-CL" sz="4400" b="1" i="1" dirty="0">
              <a:latin typeface="Candara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846902" y="-476335"/>
            <a:ext cx="3404485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4 CuadroTexto"/>
          <p:cNvSpPr txBox="1"/>
          <p:nvPr/>
        </p:nvSpPr>
        <p:spPr>
          <a:xfrm>
            <a:off x="575556" y="-17140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Clasificación según Folk 1959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525937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bg1"/>
                </a:solidFill>
              </a:rPr>
              <a:t>Nomenclatura: Prefijo (</a:t>
            </a:r>
            <a:r>
              <a:rPr lang="es-CO" sz="2000" b="1" dirty="0" err="1" smtClean="0">
                <a:solidFill>
                  <a:srgbClr val="FF0000"/>
                </a:solidFill>
              </a:rPr>
              <a:t>Intra</a:t>
            </a:r>
            <a:r>
              <a:rPr lang="es-CO" sz="2000" b="1" dirty="0" smtClean="0">
                <a:solidFill>
                  <a:srgbClr val="FF0000"/>
                </a:solidFill>
              </a:rPr>
              <a:t>, </a:t>
            </a:r>
            <a:r>
              <a:rPr lang="es-CO" sz="2000" b="1" dirty="0" err="1" smtClean="0">
                <a:solidFill>
                  <a:srgbClr val="FF0000"/>
                </a:solidFill>
              </a:rPr>
              <a:t>Oo</a:t>
            </a:r>
            <a:r>
              <a:rPr lang="es-CO" sz="2000" b="1" dirty="0" smtClean="0">
                <a:solidFill>
                  <a:srgbClr val="FF0000"/>
                </a:solidFill>
              </a:rPr>
              <a:t>, </a:t>
            </a:r>
            <a:r>
              <a:rPr lang="es-CO" sz="2000" b="1" dirty="0" err="1" smtClean="0">
                <a:solidFill>
                  <a:srgbClr val="FF0000"/>
                </a:solidFill>
              </a:rPr>
              <a:t>Bio</a:t>
            </a:r>
            <a:r>
              <a:rPr lang="es-CO" sz="2000" b="1" dirty="0" smtClean="0">
                <a:solidFill>
                  <a:srgbClr val="FF0000"/>
                </a:solidFill>
              </a:rPr>
              <a:t>, </a:t>
            </a:r>
            <a:r>
              <a:rPr lang="es-CO" sz="2000" b="1" dirty="0" err="1" smtClean="0">
                <a:solidFill>
                  <a:srgbClr val="FF0000"/>
                </a:solidFill>
              </a:rPr>
              <a:t>Pel</a:t>
            </a:r>
            <a:r>
              <a:rPr lang="es-CO" sz="2000" b="1" dirty="0" smtClean="0">
                <a:solidFill>
                  <a:srgbClr val="FF0000"/>
                </a:solidFill>
              </a:rPr>
              <a:t>, </a:t>
            </a:r>
            <a:r>
              <a:rPr lang="es-CO" sz="2000" b="1" dirty="0" err="1" smtClean="0">
                <a:solidFill>
                  <a:srgbClr val="FF0000"/>
                </a:solidFill>
              </a:rPr>
              <a:t>Biopel</a:t>
            </a:r>
            <a:r>
              <a:rPr lang="es-CO" sz="2000" b="1" dirty="0" smtClean="0">
                <a:solidFill>
                  <a:schemeClr val="bg1"/>
                </a:solidFill>
              </a:rPr>
              <a:t>) seguido de los términos </a:t>
            </a:r>
          </a:p>
          <a:p>
            <a:r>
              <a:rPr lang="es-CO" sz="2000" b="1" dirty="0" smtClean="0">
                <a:solidFill>
                  <a:srgbClr val="FF0000"/>
                </a:solidFill>
              </a:rPr>
              <a:t>Micrita/Esparita </a:t>
            </a:r>
            <a:r>
              <a:rPr lang="es-CO" sz="2000" b="1" dirty="0" smtClean="0">
                <a:solidFill>
                  <a:schemeClr val="bg1"/>
                </a:solidFill>
              </a:rPr>
              <a:t>según ortoquímico más abundante.</a:t>
            </a:r>
          </a:p>
          <a:p>
            <a:r>
              <a:rPr lang="es-CO" sz="2000" b="1" dirty="0" smtClean="0">
                <a:solidFill>
                  <a:schemeClr val="bg1"/>
                </a:solidFill>
              </a:rPr>
              <a:t>Para indicar tamaño de grano grueso (&gt;1mm) de los aloquemos se añade, </a:t>
            </a:r>
            <a:r>
              <a:rPr lang="es-CO" sz="2000" b="1" dirty="0" err="1" smtClean="0">
                <a:solidFill>
                  <a:schemeClr val="bg1"/>
                </a:solidFill>
              </a:rPr>
              <a:t>bioespa</a:t>
            </a:r>
            <a:r>
              <a:rPr lang="es-CO" sz="2000" b="1" i="1" dirty="0" err="1" smtClean="0">
                <a:solidFill>
                  <a:srgbClr val="FF0000"/>
                </a:solidFill>
              </a:rPr>
              <a:t>rrudita</a:t>
            </a:r>
            <a:r>
              <a:rPr lang="es-CO" sz="2000" b="1" i="1" dirty="0" smtClean="0">
                <a:solidFill>
                  <a:srgbClr val="FF0000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o </a:t>
            </a:r>
            <a:r>
              <a:rPr lang="es-CO" sz="2000" b="1" dirty="0" err="1" smtClean="0">
                <a:solidFill>
                  <a:schemeClr val="bg1"/>
                </a:solidFill>
              </a:rPr>
              <a:t>biomi</a:t>
            </a:r>
            <a:r>
              <a:rPr lang="es-CO" sz="2000" b="1" i="1" dirty="0" err="1" smtClean="0">
                <a:solidFill>
                  <a:srgbClr val="FF0000"/>
                </a:solidFill>
              </a:rPr>
              <a:t>crudita</a:t>
            </a:r>
            <a:r>
              <a:rPr lang="es-CO" sz="20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CO" sz="2000" b="1" dirty="0" smtClean="0">
                <a:solidFill>
                  <a:schemeClr val="bg1"/>
                </a:solidFill>
              </a:rPr>
              <a:t>Si &gt;10% de Terrígenos, se añade el adjetivo arenosa o arcillosa, </a:t>
            </a:r>
            <a:r>
              <a:rPr lang="es-CO" sz="2000" b="1" dirty="0" err="1" smtClean="0">
                <a:solidFill>
                  <a:schemeClr val="bg1"/>
                </a:solidFill>
              </a:rPr>
              <a:t>etc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37" y="531220"/>
            <a:ext cx="7250726" cy="46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2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75556" y="93403"/>
            <a:ext cx="8565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Clasificación según Folk </a:t>
            </a:r>
            <a:r>
              <a:rPr lang="es-CL" sz="4400" b="1" i="1" dirty="0" smtClean="0">
                <a:latin typeface="Candara" pitchFamily="34" charset="0"/>
              </a:rPr>
              <a:t>1959, 1962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39752" y="623731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i="1" dirty="0" smtClean="0">
                <a:solidFill>
                  <a:schemeClr val="bg1"/>
                </a:solidFill>
                <a:latin typeface="Candara" pitchFamily="34" charset="0"/>
              </a:rPr>
              <a:t>Clasificación de rocas carbonatadas según Folk (</a:t>
            </a:r>
            <a:r>
              <a:rPr lang="es-CL" sz="1600" b="1" i="1" dirty="0" smtClean="0">
                <a:solidFill>
                  <a:schemeClr val="bg1"/>
                </a:solidFill>
                <a:latin typeface="Candara" pitchFamily="34" charset="0"/>
              </a:rPr>
              <a:t>1962).</a:t>
            </a:r>
            <a:endParaRPr lang="es-CL" sz="16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4650" y="1331911"/>
            <a:ext cx="622651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0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" y="1030262"/>
            <a:ext cx="29146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09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234888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Ejemplos</a:t>
            </a:r>
            <a:endParaRPr lang="es-CL" sz="4400" b="1" i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pendientedemigracion.ucm.es/info/petrosed/rc/img/C43100_SM%28III%29.jpg"/>
          <p:cNvSpPr>
            <a:spLocks noChangeAspect="1" noChangeArrowheads="1"/>
          </p:cNvSpPr>
          <p:nvPr/>
        </p:nvSpPr>
        <p:spPr bwMode="auto">
          <a:xfrm>
            <a:off x="155575" y="-1790700"/>
            <a:ext cx="4876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https://escudouchile.files.wordpress.com/2012/06/escudo-universidad-de-chile-color-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r="65723" b="11127"/>
          <a:stretch/>
        </p:blipFill>
        <p:spPr bwMode="auto">
          <a:xfrm>
            <a:off x="8709413" y="5996763"/>
            <a:ext cx="434587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28650" y="0"/>
            <a:ext cx="7886700" cy="75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recordar....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2151" y="706331"/>
            <a:ext cx="3379836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CL" altLang="es-ES" sz="2400" b="1" dirty="0" smtClean="0">
                <a:ea typeface="ＭＳ Ｐゴシック" pitchFamily="34" charset="-128"/>
              </a:rPr>
              <a:t>AMBIENTE DIAGENÉTICO</a:t>
            </a:r>
            <a:endParaRPr lang="es-CL" altLang="es-ES" sz="2400" b="1" dirty="0">
              <a:ea typeface="ＭＳ Ｐゴシック" pitchFamily="34" charset="-128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397506" y="710151"/>
            <a:ext cx="3590919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CL" altLang="es-ES" sz="2400" b="1" dirty="0" smtClean="0">
                <a:ea typeface="ＭＳ Ｐゴシック" pitchFamily="34" charset="-128"/>
              </a:rPr>
              <a:t>AMBIENTE SEDIMENTARIO</a:t>
            </a:r>
            <a:endParaRPr lang="es-CL" altLang="es-ES" sz="2400" b="1" dirty="0">
              <a:ea typeface="ＭＳ Ｐゴシック" pitchFamily="34" charset="-128"/>
            </a:endParaRPr>
          </a:p>
        </p:txBody>
      </p:sp>
      <p:pic>
        <p:nvPicPr>
          <p:cNvPr id="1026" name="Picture 2" descr="https://classconnection.s3.amazonaws.com/586/flashcards/381586/jpg/sedimentary_environments1316539527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41992"/>
            <a:ext cx="4932039" cy="431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864" t="12267" r="1335" b="1904"/>
          <a:stretch/>
        </p:blipFill>
        <p:spPr>
          <a:xfrm>
            <a:off x="1" y="2537638"/>
            <a:ext cx="4211960" cy="43203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84135" y="987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Es </a:t>
            </a:r>
            <a:r>
              <a:rPr lang="es-CO" dirty="0"/>
              <a:t>una parte de la </a:t>
            </a:r>
            <a:r>
              <a:rPr lang="es-CO" dirty="0">
                <a:solidFill>
                  <a:srgbClr val="FF0000"/>
                </a:solidFill>
              </a:rPr>
              <a:t>superficie terrestre </a:t>
            </a:r>
            <a:r>
              <a:rPr lang="es-CO" dirty="0"/>
              <a:t>donde se acumulan sedimentos y se diferencia física, química y biológicamente de las zonas adyacentes.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65652" y="10292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Hace alusión al lugar en donde </a:t>
            </a:r>
            <a:r>
              <a:rPr lang="es-CO" dirty="0" smtClean="0">
                <a:solidFill>
                  <a:srgbClr val="FF0000"/>
                </a:solidFill>
              </a:rPr>
              <a:t>ocurren los procesos diagenéticos</a:t>
            </a:r>
            <a:r>
              <a:rPr lang="es-CO" dirty="0" smtClean="0"/>
              <a:t>, ya sea en superficie o sepultados someramente o a grandes profundidades.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2760719" y="2520256"/>
            <a:ext cx="3646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DIFERENTES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27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18762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Grainstone</a:t>
            </a:r>
            <a:endParaRPr lang="es-CL" sz="2800" b="1" i="1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4" descr="img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lasificación_Dunh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4427117" cy="27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732240" y="3789040"/>
            <a:ext cx="720080" cy="2016224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img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7452320" cy="55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Tabla clasificación Folk (1959, 196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86080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80063" y="5157788"/>
            <a:ext cx="720725" cy="5032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Oosparita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18762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Oosparita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9" name="Picture 4" descr="img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380312" cy="55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abla clasificación Folk (1959, 196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8904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80112" y="5085184"/>
            <a:ext cx="720725" cy="5032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-180528" y="5229200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Biomicrita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o </a:t>
            </a:r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Mudstone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/</a:t>
            </a:r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Wackestone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1" name="Picture 3" descr="Image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417"/>
            <a:ext cx="6172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Image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64904"/>
            <a:ext cx="6172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lasificación_Dunha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818070"/>
            <a:ext cx="4932040" cy="303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211960" y="3861048"/>
            <a:ext cx="1656184" cy="1368152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18762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Biomicrita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Picture 6" descr="Tabla clasificación Folk (1959, 196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04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300192" y="5445224"/>
            <a:ext cx="720725" cy="5032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pic>
        <p:nvPicPr>
          <p:cNvPr id="12" name="Picture 3" descr="biom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52120" cy="37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18762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Biosparita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Picture 6" descr="Tabla clasificación Folk (1959, 196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04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80112" y="5445224"/>
            <a:ext cx="720725" cy="503237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pic>
        <p:nvPicPr>
          <p:cNvPr id="9" name="Picture 3" descr="bio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67400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899592" y="55892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Intraesparita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Picture 6" descr="Tabla clasificación Folk (1959, 196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04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80113" y="4797152"/>
            <a:ext cx="720079" cy="360039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pic>
        <p:nvPicPr>
          <p:cNvPr id="12" name="Picture 3" descr="intras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5076056" cy="364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899592" y="55892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Pelsparita</a:t>
            </a:r>
            <a:endParaRPr lang="es-CL" sz="28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Picture 6" descr="Tabla clasificación Folk (1959, 196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789040"/>
            <a:ext cx="42846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80112" y="6237312"/>
            <a:ext cx="720079" cy="360039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pic>
        <p:nvPicPr>
          <p:cNvPr id="9" name="Picture 3" descr="pelsp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00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-252536" y="479715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(Si tenemos aloquemos, estos le darán el nombre a la roca).</a:t>
            </a:r>
          </a:p>
        </p:txBody>
      </p:sp>
      <p:pic>
        <p:nvPicPr>
          <p:cNvPr id="12" name="Picture 2" descr="6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20072" cy="35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717032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68344" y="4869161"/>
            <a:ext cx="649288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252536" y="3933056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Oosparita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Seleccionada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17032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516216" y="4797152"/>
            <a:ext cx="576064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180528" y="443711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Oosparita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pobremente lavada. </a:t>
            </a:r>
          </a:p>
        </p:txBody>
      </p:sp>
      <p:pic>
        <p:nvPicPr>
          <p:cNvPr id="10" name="Picture 2" descr="10(1)"/>
          <p:cNvPicPr>
            <a:picLocks noChangeAspect="1" noChangeArrowheads="1"/>
          </p:cNvPicPr>
          <p:nvPr/>
        </p:nvPicPr>
        <p:blipFill>
          <a:blip r:embed="rId4" cstate="print"/>
          <a:srcRect l="729" t="1064"/>
          <a:stretch>
            <a:fillRect/>
          </a:stretch>
        </p:blipFill>
        <p:spPr bwMode="auto">
          <a:xfrm>
            <a:off x="0" y="0"/>
            <a:ext cx="5292080" cy="36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http://pendientedemigracion.ucm.es/info/petrosed/rc/img/C43100_SM%28III%29.jpg"/>
          <p:cNvSpPr>
            <a:spLocks noChangeAspect="1" noChangeArrowheads="1"/>
          </p:cNvSpPr>
          <p:nvPr/>
        </p:nvSpPr>
        <p:spPr bwMode="auto">
          <a:xfrm>
            <a:off x="155575" y="-1790700"/>
            <a:ext cx="4876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https://escudouchile.files.wordpress.com/2012/06/escudo-universidad-de-chile-color-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r="65723" b="11127"/>
          <a:stretch/>
        </p:blipFill>
        <p:spPr bwMode="auto">
          <a:xfrm>
            <a:off x="8709413" y="5996763"/>
            <a:ext cx="434587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28650" y="0"/>
            <a:ext cx="7886700" cy="751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recordar....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26" descr="p3s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41665" r="1667" b="4677"/>
          <a:stretch/>
        </p:blipFill>
        <p:spPr bwMode="auto">
          <a:xfrm>
            <a:off x="-108520" y="700005"/>
            <a:ext cx="9252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731076" y="714001"/>
            <a:ext cx="1456874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s-CL" altLang="es-ES" sz="2400" b="1" dirty="0" smtClean="0">
                <a:ea typeface="ＭＳ Ｐゴシック" pitchFamily="34" charset="-128"/>
              </a:rPr>
              <a:t>LAGOONS</a:t>
            </a:r>
            <a:endParaRPr lang="es-CL" altLang="es-ES" sz="2400" b="1" dirty="0">
              <a:ea typeface="ＭＳ Ｐゴシック" pitchFamily="34" charset="-128"/>
            </a:endParaRPr>
          </a:p>
        </p:txBody>
      </p:sp>
      <p:pic>
        <p:nvPicPr>
          <p:cNvPr id="2050" name="Picture 2" descr="http://www.weetwo.org/blog/img/lag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9511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20115" t="20470" r="5725" b="6688"/>
          <a:stretch/>
        </p:blipFill>
        <p:spPr>
          <a:xfrm>
            <a:off x="2465128" y="3169511"/>
            <a:ext cx="6695434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6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868144" y="4869160"/>
            <a:ext cx="720080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180528" y="443711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Biomicrita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empaquetada</a:t>
            </a:r>
          </a:p>
        </p:txBody>
      </p:sp>
      <p:pic>
        <p:nvPicPr>
          <p:cNvPr id="9" name="Picture 2" descr="45(1)"/>
          <p:cNvPicPr>
            <a:picLocks noChangeAspect="1" noChangeArrowheads="1"/>
          </p:cNvPicPr>
          <p:nvPr/>
        </p:nvPicPr>
        <p:blipFill>
          <a:blip r:embed="rId4" cstate="print"/>
          <a:srcRect l="865" t="1280"/>
          <a:stretch>
            <a:fillRect/>
          </a:stretch>
        </p:blipFill>
        <p:spPr bwMode="auto">
          <a:xfrm>
            <a:off x="0" y="0"/>
            <a:ext cx="52578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292080" y="4869160"/>
            <a:ext cx="648072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252536" y="47971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Biomicrita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dispersa</a:t>
            </a:r>
          </a:p>
        </p:txBody>
      </p:sp>
      <p:pic>
        <p:nvPicPr>
          <p:cNvPr id="11" name="Picture 3" descr="66(1)"/>
          <p:cNvPicPr>
            <a:picLocks noChangeAspect="1" noChangeArrowheads="1"/>
          </p:cNvPicPr>
          <p:nvPr/>
        </p:nvPicPr>
        <p:blipFill>
          <a:blip r:embed="rId4" cstate="print"/>
          <a:srcRect t="1280"/>
          <a:stretch>
            <a:fillRect/>
          </a:stretch>
        </p:blipFill>
        <p:spPr bwMode="auto">
          <a:xfrm>
            <a:off x="0" y="0"/>
            <a:ext cx="5148064" cy="343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16016" y="4869160"/>
            <a:ext cx="576064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-324544" y="48691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Biomicrita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fosilífera</a:t>
            </a:r>
          </a:p>
        </p:txBody>
      </p:sp>
      <p:pic>
        <p:nvPicPr>
          <p:cNvPr id="9" name="Picture 2" descr="60(1)"/>
          <p:cNvPicPr>
            <a:picLocks noChangeAspect="1" noChangeArrowheads="1"/>
          </p:cNvPicPr>
          <p:nvPr/>
        </p:nvPicPr>
        <p:blipFill>
          <a:blip r:embed="rId4" cstate="print"/>
          <a:srcRect l="2617" t="1291"/>
          <a:stretch>
            <a:fillRect/>
          </a:stretch>
        </p:blipFill>
        <p:spPr bwMode="auto">
          <a:xfrm>
            <a:off x="0" y="0"/>
            <a:ext cx="5076056" cy="34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932040" y="6021288"/>
            <a:ext cx="567680" cy="351656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740352" y="4941168"/>
            <a:ext cx="576064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479715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Biosparita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seleccionada</a:t>
            </a:r>
          </a:p>
        </p:txBody>
      </p:sp>
      <p:pic>
        <p:nvPicPr>
          <p:cNvPr id="9" name="Picture 2" descr="121(1)"/>
          <p:cNvPicPr>
            <a:picLocks noChangeAspect="1" noChangeArrowheads="1"/>
          </p:cNvPicPr>
          <p:nvPr/>
        </p:nvPicPr>
        <p:blipFill>
          <a:blip r:embed="rId4" cstate="print"/>
          <a:srcRect l="4291"/>
          <a:stretch>
            <a:fillRect/>
          </a:stretch>
        </p:blipFill>
        <p:spPr bwMode="auto">
          <a:xfrm>
            <a:off x="0" y="0"/>
            <a:ext cx="5329238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092280" y="4941168"/>
            <a:ext cx="576064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479715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Biosparita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 mal seleccionada</a:t>
            </a:r>
          </a:p>
        </p:txBody>
      </p:sp>
      <p:pic>
        <p:nvPicPr>
          <p:cNvPr id="10" name="Picture 2" descr="30(1)"/>
          <p:cNvPicPr>
            <a:picLocks noChangeAspect="1" noChangeArrowheads="1"/>
          </p:cNvPicPr>
          <p:nvPr/>
        </p:nvPicPr>
        <p:blipFill>
          <a:blip r:embed="rId4" cstate="print"/>
          <a:srcRect l="873" t="1323"/>
          <a:stretch>
            <a:fillRect/>
          </a:stretch>
        </p:blipFill>
        <p:spPr bwMode="auto">
          <a:xfrm>
            <a:off x="0" y="0"/>
            <a:ext cx="5545138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4" descr="Folks-Textural-Classifica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040"/>
            <a:ext cx="57959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516216" y="4941168"/>
            <a:ext cx="576064" cy="1152128"/>
          </a:xfrm>
          <a:prstGeom prst="rect">
            <a:avLst/>
          </a:prstGeom>
          <a:noFill/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>
              <a:latin typeface="Tw Cen MT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479715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CL" sz="2800" b="1" i="1" dirty="0" err="1" smtClean="0">
                <a:solidFill>
                  <a:schemeClr val="bg1"/>
                </a:solidFill>
                <a:latin typeface="Candara" pitchFamily="34" charset="0"/>
              </a:rPr>
              <a:t>Pelsparita</a:t>
            </a:r>
            <a:r>
              <a:rPr lang="es-CL" sz="2800" b="1" i="1" dirty="0" smtClean="0">
                <a:solidFill>
                  <a:schemeClr val="bg1"/>
                </a:solidFill>
                <a:latin typeface="Candara" pitchFamily="34" charset="0"/>
              </a:rPr>
              <a:t> pobremente  lavada</a:t>
            </a:r>
          </a:p>
        </p:txBody>
      </p:sp>
      <p:pic>
        <p:nvPicPr>
          <p:cNvPr id="9" name="Picture 2" descr="314(1)"/>
          <p:cNvPicPr>
            <a:picLocks noChangeAspect="1" noChangeArrowheads="1"/>
          </p:cNvPicPr>
          <p:nvPr/>
        </p:nvPicPr>
        <p:blipFill>
          <a:blip r:embed="rId4" cstate="print"/>
          <a:srcRect b="1270"/>
          <a:stretch>
            <a:fillRect/>
          </a:stretch>
        </p:blipFill>
        <p:spPr bwMode="auto">
          <a:xfrm>
            <a:off x="0" y="0"/>
            <a:ext cx="5329238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Image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2" y="0"/>
            <a:ext cx="9144000" cy="70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81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Image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63" y="-1"/>
            <a:ext cx="9148463" cy="68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96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Image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5" y="0"/>
            <a:ext cx="917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9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Image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630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11560" y="54868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Análisis de </a:t>
            </a:r>
            <a:r>
              <a:rPr lang="es-CL" sz="4400" b="1" i="1" dirty="0" err="1" smtClean="0">
                <a:latin typeface="Candara" pitchFamily="34" charset="0"/>
              </a:rPr>
              <a:t>paleoambientes</a:t>
            </a:r>
            <a:r>
              <a:rPr lang="es-CL" sz="4400" b="1" i="1" dirty="0" smtClean="0">
                <a:latin typeface="Candara" pitchFamily="34" charset="0"/>
              </a:rPr>
              <a:t> a partir de rocas carbonatadas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3140968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 smtClean="0">
                <a:latin typeface="Candara" pitchFamily="34" charset="0"/>
              </a:rPr>
              <a:t>Características texturales de depositación</a:t>
            </a:r>
            <a:endParaRPr lang="es-CL" sz="3600" b="1" i="1" dirty="0">
              <a:latin typeface="Candara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23928" y="4077072"/>
            <a:ext cx="1800200" cy="1588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796136" y="342900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i="1" dirty="0" smtClean="0">
                <a:latin typeface="Candara" pitchFamily="34" charset="0"/>
              </a:rPr>
              <a:t>Ambientes de formación</a:t>
            </a:r>
            <a:endParaRPr lang="es-CL" sz="3600" b="1" i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49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10" descr="Image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8" y="-1"/>
            <a:ext cx="9170978" cy="68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03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404664"/>
            <a:ext cx="802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Características texturales de depositación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2132856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i="1" dirty="0" err="1" smtClean="0">
                <a:latin typeface="Candara" pitchFamily="34" charset="0"/>
              </a:rPr>
              <a:t>Microfacies</a:t>
            </a:r>
            <a:r>
              <a:rPr lang="es-CL" sz="2800" b="1" i="1" dirty="0" smtClean="0">
                <a:latin typeface="Candara" pitchFamily="34" charset="0"/>
              </a:rPr>
              <a:t>:</a:t>
            </a:r>
            <a:r>
              <a:rPr lang="es-CL" sz="2800" b="1" dirty="0" smtClean="0">
                <a:latin typeface="Candara" pitchFamily="34" charset="0"/>
              </a:rPr>
              <a:t> </a:t>
            </a:r>
            <a:r>
              <a:rPr lang="es-CL" sz="2800" b="1" i="1" dirty="0" smtClean="0">
                <a:latin typeface="Candara" pitchFamily="34" charset="0"/>
              </a:rPr>
              <a:t>criterios paleontológicos y petrológicos (sedimentológicos) reconocibles en corte transparente para una interpretación del ambiente de depositación e historia </a:t>
            </a:r>
            <a:r>
              <a:rPr lang="es-CL" sz="2800" b="1" i="1" dirty="0" err="1" smtClean="0">
                <a:latin typeface="Candara" pitchFamily="34" charset="0"/>
              </a:rPr>
              <a:t>diagenética</a:t>
            </a:r>
            <a:r>
              <a:rPr lang="es-CL" sz="2800" b="1" i="1" dirty="0" smtClean="0">
                <a:latin typeface="Candara" pitchFamily="34" charset="0"/>
              </a:rPr>
              <a:t>.</a:t>
            </a:r>
            <a:endParaRPr lang="es-CL" sz="2800" b="1" i="1" dirty="0">
              <a:latin typeface="Candar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4077072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i="1" dirty="0" smtClean="0">
                <a:latin typeface="Candara" pitchFamily="34" charset="0"/>
              </a:rPr>
              <a:t>Siempre debemos tener en cuenta también las características a escala de afloramiento (</a:t>
            </a:r>
            <a:r>
              <a:rPr lang="es-CL" sz="2800" b="1" i="1" dirty="0" err="1" smtClean="0">
                <a:latin typeface="Candara" pitchFamily="34" charset="0"/>
              </a:rPr>
              <a:t>interdigitación</a:t>
            </a:r>
            <a:r>
              <a:rPr lang="es-CL" sz="2800" b="1" i="1" dirty="0" smtClean="0">
                <a:latin typeface="Candara" pitchFamily="34" charset="0"/>
              </a:rPr>
              <a:t>, gradación, variación lateral, etc.)</a:t>
            </a:r>
            <a:endParaRPr lang="es-CL" sz="2800" b="1" i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683568" y="404664"/>
            <a:ext cx="802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Características texturales de depositación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2132856"/>
            <a:ext cx="8244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800" b="1" i="1" dirty="0" smtClean="0">
                <a:latin typeface="Candara" pitchFamily="34" charset="0"/>
              </a:rPr>
              <a:t> Datos paleontológicos: tipos de organismos, diversidad, abundancia.</a:t>
            </a:r>
            <a:endParaRPr lang="es-CL" sz="2800" b="1" i="1" dirty="0">
              <a:latin typeface="Candar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3429000"/>
            <a:ext cx="8244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800" b="1" i="1" dirty="0">
                <a:latin typeface="Candara" pitchFamily="34" charset="0"/>
              </a:rPr>
              <a:t> </a:t>
            </a:r>
            <a:r>
              <a:rPr lang="es-CL" sz="2800" b="1" i="1" dirty="0" smtClean="0">
                <a:latin typeface="Candara" pitchFamily="34" charset="0"/>
              </a:rPr>
              <a:t>Datos sedimentológicos: tipos de partículas, aspectos texturales, tipos de cemento, tipos de porosidad, procesos </a:t>
            </a:r>
            <a:r>
              <a:rPr lang="es-CL" sz="2800" b="1" i="1" dirty="0" err="1" smtClean="0">
                <a:latin typeface="Candara" pitchFamily="34" charset="0"/>
              </a:rPr>
              <a:t>diagenéticos</a:t>
            </a:r>
            <a:r>
              <a:rPr lang="es-CL" sz="2800" b="1" i="1" dirty="0" smtClean="0">
                <a:latin typeface="Candara" pitchFamily="34" charset="0"/>
              </a:rPr>
              <a:t>.</a:t>
            </a:r>
            <a:endParaRPr lang="es-CL" sz="2800" b="1" i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51520" y="404664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Indicadores ambientales para ambientes carbonatados (a partir del modelo de Wilson, 1970 y 1974).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2852936"/>
            <a:ext cx="82444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SzPct val="110000"/>
            </a:pPr>
            <a:r>
              <a:rPr lang="es-CL" sz="2800" b="1" i="1" dirty="0" smtClean="0">
                <a:latin typeface="Candara" pitchFamily="34" charset="0"/>
              </a:rPr>
              <a:t>Se toman en cuenta los ambientes carbonatados más frecuentes</a:t>
            </a:r>
            <a:r>
              <a:rPr lang="es-CL" sz="3600" dirty="0" smtClean="0">
                <a:latin typeface="Candara" pitchFamily="34" charset="0"/>
              </a:rPr>
              <a:t>: </a:t>
            </a:r>
          </a:p>
          <a:p>
            <a:pPr lvl="1">
              <a:buSzPct val="110000"/>
            </a:pPr>
            <a:r>
              <a:rPr lang="es-ES_tradnl" sz="2400" b="1" i="1" dirty="0" smtClean="0">
                <a:latin typeface="Candara" pitchFamily="34" charset="0"/>
              </a:rPr>
              <a:t>Carbonatos </a:t>
            </a:r>
            <a:r>
              <a:rPr lang="es-ES_tradnl" sz="2400" b="1" i="1" dirty="0">
                <a:latin typeface="Candara" pitchFamily="34" charset="0"/>
              </a:rPr>
              <a:t>profundos - isla barrera - </a:t>
            </a:r>
            <a:r>
              <a:rPr lang="es-ES_tradnl" sz="2400" b="1" i="1" dirty="0" err="1">
                <a:latin typeface="Candara" pitchFamily="34" charset="0"/>
              </a:rPr>
              <a:t>lagoon</a:t>
            </a:r>
            <a:r>
              <a:rPr lang="es-ES_tradnl" sz="2400" b="1" i="1" dirty="0">
                <a:latin typeface="Candara" pitchFamily="34" charset="0"/>
              </a:rPr>
              <a:t> con salinidad normal</a:t>
            </a:r>
          </a:p>
          <a:p>
            <a:pPr lvl="1">
              <a:buSzPct val="110000"/>
            </a:pPr>
            <a:r>
              <a:rPr lang="es-ES_tradnl" sz="2400" b="1" i="1" dirty="0">
                <a:latin typeface="Candara" pitchFamily="34" charset="0"/>
              </a:rPr>
              <a:t>Carbonatos profundos - isla barrera - </a:t>
            </a:r>
            <a:r>
              <a:rPr lang="es-ES_tradnl" sz="2400" b="1" i="1" dirty="0" err="1">
                <a:latin typeface="Candara" pitchFamily="34" charset="0"/>
              </a:rPr>
              <a:t>lagoon</a:t>
            </a:r>
            <a:r>
              <a:rPr lang="es-ES_tradnl" sz="2400" b="1" i="1" dirty="0">
                <a:latin typeface="Candara" pitchFamily="34" charset="0"/>
              </a:rPr>
              <a:t> con circulación restringida (</a:t>
            </a:r>
            <a:r>
              <a:rPr lang="es-ES_tradnl" sz="2400" b="1" i="1" dirty="0" err="1">
                <a:latin typeface="Candara" pitchFamily="34" charset="0"/>
              </a:rPr>
              <a:t>hipersalino</a:t>
            </a:r>
            <a:r>
              <a:rPr lang="es-ES_tradnl" sz="2400" b="1" i="1" dirty="0">
                <a:latin typeface="Candara" pitchFamily="34" charset="0"/>
              </a:rPr>
              <a:t>) </a:t>
            </a:r>
          </a:p>
          <a:p>
            <a:pPr lvl="1">
              <a:buSzPct val="110000"/>
            </a:pPr>
            <a:r>
              <a:rPr lang="es-ES_tradnl" sz="2400" b="1" i="1" dirty="0">
                <a:latin typeface="Candara" pitchFamily="34" charset="0"/>
              </a:rPr>
              <a:t>Carbonatos profundos - arrecife - </a:t>
            </a:r>
            <a:r>
              <a:rPr lang="es-ES_tradnl" sz="2400" b="1" i="1" dirty="0" err="1">
                <a:latin typeface="Candara" pitchFamily="34" charset="0"/>
              </a:rPr>
              <a:t>lagoon</a:t>
            </a:r>
            <a:r>
              <a:rPr lang="es-ES_tradnl" sz="2400" b="1" i="1" dirty="0">
                <a:latin typeface="Candara" pitchFamily="34" charset="0"/>
              </a:rPr>
              <a:t> con salinidad normal.</a:t>
            </a:r>
          </a:p>
          <a:p>
            <a:pPr algn="just">
              <a:buFont typeface="Arial" pitchFamily="34" charset="0"/>
              <a:buChar char="•"/>
            </a:pPr>
            <a:endParaRPr lang="es-CL" sz="2800" b="1" i="1" dirty="0">
              <a:latin typeface="Candar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5536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Indicadores ambientales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268760"/>
            <a:ext cx="81369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Carbonatos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climas </a:t>
            </a:r>
            <a:r>
              <a:rPr lang="es-ES_tradnl" sz="2400" b="1" i="1" u="sng" dirty="0" smtClean="0">
                <a:latin typeface="Candara" pitchFamily="34" charset="0"/>
              </a:rPr>
              <a:t>cálidos</a:t>
            </a:r>
            <a:r>
              <a:rPr lang="es-ES_tradnl" sz="2400" b="1" i="1" dirty="0" smtClean="0">
                <a:latin typeface="Candara" pitchFamily="34" charset="0"/>
              </a:rPr>
              <a:t> y </a:t>
            </a:r>
            <a:r>
              <a:rPr lang="es-ES_tradnl" sz="2400" b="1" i="1" u="sng" dirty="0" smtClean="0">
                <a:latin typeface="Candara" pitchFamily="34" charset="0"/>
              </a:rPr>
              <a:t>poco aporte de terrígenos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Micrita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 ambiente de </a:t>
            </a:r>
            <a:r>
              <a:rPr lang="es-ES_tradnl" sz="2400" b="1" i="1" u="sng" dirty="0" smtClean="0">
                <a:latin typeface="Candara" pitchFamily="34" charset="0"/>
                <a:cs typeface="Arial" charset="0"/>
              </a:rPr>
              <a:t>baja energía</a:t>
            </a:r>
            <a:r>
              <a:rPr lang="es-ES_tradnl" sz="2400" b="1" i="1" dirty="0" smtClean="0">
                <a:latin typeface="Candara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Oolitos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ambiente de </a:t>
            </a:r>
            <a:r>
              <a:rPr lang="es-ES_tradnl" sz="2400" b="1" i="1" u="sng" dirty="0" smtClean="0">
                <a:latin typeface="Candara" pitchFamily="34" charset="0"/>
              </a:rPr>
              <a:t>alta energía</a:t>
            </a:r>
            <a:r>
              <a:rPr lang="es-ES_tradnl" sz="2400" b="1" i="1" dirty="0" smtClean="0">
                <a:latin typeface="Candara" pitchFamily="34" charset="0"/>
              </a:rPr>
              <a:t> (rompiente de olas), </a:t>
            </a:r>
            <a:r>
              <a:rPr lang="es-ES" sz="2400" b="1" i="1" dirty="0" smtClean="0">
                <a:latin typeface="Candara" pitchFamily="34" charset="0"/>
              </a:rPr>
              <a:t>en aguas marinas normales o </a:t>
            </a:r>
            <a:r>
              <a:rPr lang="es-ES" sz="2400" b="1" i="1" dirty="0" err="1" smtClean="0">
                <a:latin typeface="Candara" pitchFamily="34" charset="0"/>
              </a:rPr>
              <a:t>hipersalinas</a:t>
            </a:r>
            <a:r>
              <a:rPr lang="es-ES" sz="2400" b="1" i="1" dirty="0" smtClean="0">
                <a:latin typeface="Candara" pitchFamily="34" charset="0"/>
              </a:rPr>
              <a:t> someras de ambiente tropical y subtropical, con temperatura superior a 20° C, por encima de los 20 m de profundidad. Se producen en lugares asociados a la presencia de algas, bacterias o substancias orgánicas.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err="1" smtClean="0">
                <a:latin typeface="Candara" pitchFamily="34" charset="0"/>
              </a:rPr>
              <a:t>Extraclastos</a:t>
            </a:r>
            <a:r>
              <a:rPr lang="es-ES_tradnl" sz="2400" b="1" i="1" dirty="0" smtClean="0">
                <a:latin typeface="Candara" pitchFamily="34" charset="0"/>
              </a:rPr>
              <a:t> y terrígenos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u="sng" dirty="0" smtClean="0">
                <a:latin typeface="Candara" pitchFamily="34" charset="0"/>
              </a:rPr>
              <a:t>áreas emergidas</a:t>
            </a:r>
            <a:r>
              <a:rPr lang="es-ES_tradnl" sz="2400" b="1" i="1" dirty="0" smtClean="0"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Granos agregados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aguas someras, </a:t>
            </a:r>
            <a:r>
              <a:rPr lang="es-ES_tradnl" sz="2400" b="1" i="1" dirty="0" err="1" smtClean="0">
                <a:latin typeface="Candara" pitchFamily="34" charset="0"/>
              </a:rPr>
              <a:t>intermareal</a:t>
            </a:r>
            <a:r>
              <a:rPr lang="es-ES_tradnl" sz="2400" b="1" i="1" dirty="0" smtClean="0">
                <a:latin typeface="Candara" pitchFamily="34" charset="0"/>
              </a:rPr>
              <a:t> a lagunar.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Seba\Desktop\view_over_reef_at_lagoon_glass_2_5_20091014_194430254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26064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i="1" dirty="0" smtClean="0">
                <a:latin typeface="Candara" pitchFamily="34" charset="0"/>
              </a:rPr>
              <a:t>Indicadores ambientales</a:t>
            </a:r>
            <a:endParaRPr lang="es-CL" sz="4400" b="1" i="1" dirty="0">
              <a:latin typeface="Candar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1124744"/>
            <a:ext cx="867645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400" b="1" i="1" dirty="0" err="1" smtClean="0">
                <a:latin typeface="Candara" pitchFamily="34" charset="0"/>
              </a:rPr>
              <a:t>Oncolitos</a:t>
            </a:r>
            <a:r>
              <a:rPr lang="es-ES_tradnl" sz="2400" b="1" i="1" dirty="0" smtClean="0">
                <a:latin typeface="Candara" pitchFamily="34" charset="0"/>
              </a:rPr>
              <a:t> y estromatolitos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zonas mareales normales e </a:t>
            </a:r>
            <a:r>
              <a:rPr lang="es-ES_tradnl" sz="2400" b="1" i="1" u="sng" dirty="0" err="1" smtClean="0">
                <a:latin typeface="Candara" pitchFamily="34" charset="0"/>
              </a:rPr>
              <a:t>hipersalinas</a:t>
            </a:r>
            <a:r>
              <a:rPr lang="es-ES_tradnl" sz="2400" b="1" i="1" dirty="0" smtClean="0">
                <a:latin typeface="Candara" pitchFamily="34" charset="0"/>
              </a:rPr>
              <a:t> de alta o baja energía. Los estromatolitos no aparecen en zonas de pH muy ácido.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err="1" smtClean="0">
                <a:latin typeface="Candara" pitchFamily="34" charset="0"/>
              </a:rPr>
              <a:t>Peloides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u="sng" dirty="0" smtClean="0">
                <a:latin typeface="Candara" pitchFamily="34" charset="0"/>
              </a:rPr>
              <a:t>agua somera, de baja energía, submareal a </a:t>
            </a:r>
            <a:r>
              <a:rPr lang="es-ES_tradnl" sz="2400" b="1" i="1" u="sng" dirty="0" err="1" smtClean="0">
                <a:latin typeface="Candara" pitchFamily="34" charset="0"/>
              </a:rPr>
              <a:t>intermareal</a:t>
            </a:r>
            <a:r>
              <a:rPr lang="es-ES_tradnl" sz="2400" b="1" i="1" dirty="0" smtClean="0">
                <a:latin typeface="Candara" pitchFamily="34" charset="0"/>
              </a:rPr>
              <a:t> (lago o </a:t>
            </a:r>
            <a:r>
              <a:rPr lang="es-ES_tradnl" sz="2400" b="1" i="1" dirty="0" err="1" smtClean="0">
                <a:latin typeface="Candara" pitchFamily="34" charset="0"/>
              </a:rPr>
              <a:t>lagoon</a:t>
            </a:r>
            <a:r>
              <a:rPr lang="es-ES_tradnl" sz="2400" b="1" i="1" dirty="0" smtClean="0">
                <a:latin typeface="Candara" pitchFamily="34" charset="0"/>
              </a:rPr>
              <a:t>). Debido a que son producidos generalmente por organismos bentónicos, están ausentes en sedimentos </a:t>
            </a:r>
            <a:r>
              <a:rPr lang="es-ES_tradnl" sz="2400" b="1" i="1" dirty="0" err="1" smtClean="0">
                <a:latin typeface="Candara" pitchFamily="34" charset="0"/>
              </a:rPr>
              <a:t>sapropelíticos</a:t>
            </a:r>
            <a:r>
              <a:rPr lang="es-ES_tradnl" sz="2400" b="1" i="1" dirty="0" smtClean="0">
                <a:latin typeface="Candar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err="1" smtClean="0">
                <a:latin typeface="Candara" pitchFamily="34" charset="0"/>
              </a:rPr>
              <a:t>Carófitas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</a:t>
            </a:r>
            <a:r>
              <a:rPr lang="es-ES_tradnl" sz="2400" b="1" i="1" u="sng" dirty="0" smtClean="0">
                <a:latin typeface="Candara" pitchFamily="34" charset="0"/>
              </a:rPr>
              <a:t>agua dulce, de baja energía y poco profundas</a:t>
            </a:r>
            <a:r>
              <a:rPr lang="es-ES_tradnl" sz="2400" b="1" i="1" dirty="0" smtClean="0">
                <a:latin typeface="Candara" pitchFamily="34" charset="0"/>
              </a:rPr>
              <a:t>, aunque existen algunas especies en marismas.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Algas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climas </a:t>
            </a:r>
            <a:r>
              <a:rPr lang="es-ES_tradnl" sz="2400" b="1" i="1" u="sng" dirty="0" smtClean="0">
                <a:latin typeface="Candara" pitchFamily="34" charset="0"/>
              </a:rPr>
              <a:t>cálidos</a:t>
            </a:r>
            <a:r>
              <a:rPr lang="es-ES_tradnl" sz="2400" b="1" i="1" dirty="0" smtClean="0">
                <a:latin typeface="Candara" pitchFamily="34" charset="0"/>
              </a:rPr>
              <a:t> y </a:t>
            </a:r>
            <a:r>
              <a:rPr lang="es-ES_tradnl" sz="2400" b="1" i="1" u="sng" dirty="0" smtClean="0">
                <a:latin typeface="Candara" pitchFamily="34" charset="0"/>
              </a:rPr>
              <a:t>baja profundidad</a:t>
            </a:r>
            <a:r>
              <a:rPr lang="es-ES_tradnl" sz="2400" b="1" i="1" dirty="0" smtClean="0">
                <a:latin typeface="Candara" pitchFamily="34" charset="0"/>
              </a:rPr>
              <a:t> (submareal a </a:t>
            </a:r>
            <a:r>
              <a:rPr lang="es-ES_tradnl" sz="2400" b="1" i="1" dirty="0" err="1" smtClean="0">
                <a:latin typeface="Candara" pitchFamily="34" charset="0"/>
              </a:rPr>
              <a:t>intermareal</a:t>
            </a:r>
            <a:r>
              <a:rPr lang="es-ES_tradnl" sz="2400" b="1" i="1" dirty="0" smtClean="0">
                <a:latin typeface="Candara" pitchFamily="34" charset="0"/>
              </a:rPr>
              <a:t>).</a:t>
            </a:r>
          </a:p>
          <a:p>
            <a:pPr>
              <a:lnSpc>
                <a:spcPct val="90000"/>
              </a:lnSpc>
            </a:pPr>
            <a:endParaRPr lang="es-ES_tradnl" sz="2400" b="1" i="1" dirty="0" smtClean="0">
              <a:latin typeface="Candara" pitchFamily="34" charset="0"/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latin typeface="Candara" pitchFamily="34" charset="0"/>
              </a:rPr>
              <a:t>Algas rojas </a:t>
            </a:r>
            <a:r>
              <a:rPr lang="es-ES_tradnl" sz="2400" b="1" i="1" dirty="0" smtClean="0">
                <a:latin typeface="Candara" pitchFamily="34" charset="0"/>
                <a:cs typeface="Arial" charset="0"/>
              </a:rPr>
              <a:t>→</a:t>
            </a:r>
            <a:r>
              <a:rPr lang="es-ES_tradnl" sz="2400" b="1" i="1" dirty="0" smtClean="0">
                <a:latin typeface="Candara" pitchFamily="34" charset="0"/>
              </a:rPr>
              <a:t> arrecifes, </a:t>
            </a:r>
            <a:r>
              <a:rPr lang="es-ES_tradnl" sz="2400" b="1" i="1" dirty="0" err="1" smtClean="0">
                <a:latin typeface="Candara" pitchFamily="34" charset="0"/>
              </a:rPr>
              <a:t>lagoones</a:t>
            </a:r>
            <a:r>
              <a:rPr lang="es-ES_tradnl" sz="2400" b="1" i="1" dirty="0" smtClean="0">
                <a:latin typeface="Candara" pitchFamily="34" charset="0"/>
              </a:rPr>
              <a:t> y profundidades de </a:t>
            </a:r>
            <a:r>
              <a:rPr lang="es-ES_tradnl" sz="2400" b="1" i="1" u="sng" dirty="0" smtClean="0">
                <a:latin typeface="Candara" pitchFamily="34" charset="0"/>
              </a:rPr>
              <a:t>hasta 250 m</a:t>
            </a:r>
            <a:r>
              <a:rPr lang="es-ES_tradnl" sz="2400" b="1" i="1" dirty="0" smtClean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824</Words>
  <Application>Microsoft Office PowerPoint</Application>
  <PresentationFormat>Presentación en pantalla (4:3)</PresentationFormat>
  <Paragraphs>102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Candara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HUBER A. RIVERA R.</dc:creator>
  <cp:lastModifiedBy>HUBER A. RIVERA R.</cp:lastModifiedBy>
  <cp:revision>37</cp:revision>
  <dcterms:created xsi:type="dcterms:W3CDTF">2011-04-04T22:57:54Z</dcterms:created>
  <dcterms:modified xsi:type="dcterms:W3CDTF">2016-09-29T23:02:01Z</dcterms:modified>
</cp:coreProperties>
</file>