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5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6" r:id="rId18"/>
    <p:sldId id="272" r:id="rId19"/>
    <p:sldId id="277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90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1" r:id="rId49"/>
    <p:sldId id="309" r:id="rId50"/>
    <p:sldId id="310" r:id="rId51"/>
    <p:sldId id="312" r:id="rId52"/>
    <p:sldId id="313" r:id="rId53"/>
    <p:sldId id="314" r:id="rId54"/>
    <p:sldId id="315" r:id="rId55"/>
    <p:sldId id="316" r:id="rId5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018D5-DC96-45FE-A84A-E6E2C3D07E87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AEFF9-22F5-4B1A-914B-E0FF309E59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519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51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0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830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382" y="947738"/>
            <a:ext cx="5766368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92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004" y="4624389"/>
            <a:ext cx="5892275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7382" y="947738"/>
            <a:ext cx="5766368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92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9004" y="4624389"/>
            <a:ext cx="5892275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" y="2971801"/>
            <a:ext cx="9091071" cy="944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3" y="4400550"/>
            <a:ext cx="2505808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39" y="152400"/>
            <a:ext cx="8670681" cy="795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95312" indent="-256449"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660905" indent="-165593"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910027" indent="-164127">
              <a:spcBef>
                <a:spcPts val="554"/>
              </a:spcBef>
              <a:tabLst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082947" indent="-165593"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443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74" y="76200"/>
            <a:ext cx="8672146" cy="9477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1" y="1158876"/>
            <a:ext cx="4255477" cy="5122863"/>
          </a:xfrm>
        </p:spPr>
        <p:txBody>
          <a:bodyPr/>
          <a:lstStyle>
            <a:lvl1pPr>
              <a:defRPr sz="2585">
                <a:latin typeface="+mj-lt"/>
              </a:defRPr>
            </a:lvl1pPr>
            <a:lvl2pPr>
              <a:defRPr sz="2215">
                <a:latin typeface="+mj-lt"/>
              </a:defRPr>
            </a:lvl2pPr>
            <a:lvl3pPr>
              <a:defRPr sz="1846">
                <a:latin typeface="+mj-lt"/>
              </a:defRPr>
            </a:lvl3pPr>
            <a:lvl4pPr>
              <a:defRPr sz="1662">
                <a:latin typeface="+mj-lt"/>
              </a:defRPr>
            </a:lvl4pPr>
            <a:lvl5pPr>
              <a:defRPr sz="1662" i="0">
                <a:latin typeface="+mj-lt"/>
              </a:defRPr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665" y="1158876"/>
            <a:ext cx="4281855" cy="5122863"/>
          </a:xfrm>
        </p:spPr>
        <p:txBody>
          <a:bodyPr/>
          <a:lstStyle>
            <a:lvl1pPr>
              <a:defRPr sz="2585">
                <a:latin typeface="+mj-lt"/>
              </a:defRPr>
            </a:lvl1pPr>
            <a:lvl2pPr>
              <a:defRPr sz="2215">
                <a:latin typeface="+mj-lt"/>
              </a:defRPr>
            </a:lvl2pPr>
            <a:lvl3pPr>
              <a:defRPr sz="1846">
                <a:latin typeface="+mj-lt"/>
              </a:defRPr>
            </a:lvl3pPr>
            <a:lvl4pPr>
              <a:defRPr sz="1662">
                <a:latin typeface="+mj-lt"/>
              </a:defRPr>
            </a:lvl4pPr>
            <a:lvl5pPr>
              <a:defRPr sz="1662">
                <a:latin typeface="+mj-lt"/>
              </a:defRPr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783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38" y="152400"/>
            <a:ext cx="8676543" cy="79533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60840" y="1158875"/>
            <a:ext cx="8670681" cy="5937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15" b="1">
                <a:solidFill>
                  <a:srgbClr val="00336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60839" y="1752601"/>
            <a:ext cx="3464674" cy="4486275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3870082" y="1752601"/>
            <a:ext cx="5061438" cy="44862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15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923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1158876"/>
            <a:ext cx="4179277" cy="528638"/>
          </a:xfrm>
        </p:spPr>
        <p:txBody>
          <a:bodyPr anchor="t"/>
          <a:lstStyle>
            <a:lvl1pPr marL="0" indent="0">
              <a:buNone/>
              <a:defRPr sz="2215" b="1">
                <a:solidFill>
                  <a:srgbClr val="003366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3707" y="1158876"/>
            <a:ext cx="4177813" cy="528638"/>
          </a:xfrm>
        </p:spPr>
        <p:txBody>
          <a:bodyPr anchor="t"/>
          <a:lstStyle>
            <a:lvl1pPr marL="0" indent="0">
              <a:buNone/>
              <a:defRPr sz="2215" b="1">
                <a:solidFill>
                  <a:srgbClr val="003366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24620"/>
            <a:ext cx="8551985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0839" y="1687514"/>
            <a:ext cx="4185138" cy="1196975"/>
          </a:xfrm>
        </p:spPr>
        <p:txBody>
          <a:bodyPr>
            <a:normAutofit/>
          </a:bodyPr>
          <a:lstStyle>
            <a:lvl1pPr marL="246191" indent="-246191">
              <a:buFont typeface="Wingdings" pitchFamily="2" charset="2"/>
              <a:buChar char="§"/>
              <a:defRPr sz="2215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61035" y="1687513"/>
            <a:ext cx="4170485" cy="1196976"/>
          </a:xfrm>
        </p:spPr>
        <p:txBody>
          <a:bodyPr>
            <a:normAutofit/>
          </a:bodyPr>
          <a:lstStyle>
            <a:lvl1pPr marL="246191" indent="-246191">
              <a:buFont typeface="Wingdings" pitchFamily="2" charset="2"/>
              <a:buChar char="§"/>
              <a:defRPr sz="2215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260839" y="2884489"/>
            <a:ext cx="4185138" cy="32389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15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4761035" y="2884489"/>
            <a:ext cx="4170485" cy="3384550"/>
          </a:xfrm>
        </p:spPr>
        <p:txBody>
          <a:bodyPr>
            <a:normAutofit/>
          </a:bodyPr>
          <a:lstStyle>
            <a:lvl1pPr marL="0" indent="0">
              <a:buNone/>
              <a:defRPr sz="2215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874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1015" y="152400"/>
            <a:ext cx="8551985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353158" y="1158876"/>
            <a:ext cx="8578362" cy="48799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0071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00" y="152400"/>
            <a:ext cx="8551985" cy="7953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10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27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656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FA135C-245A-4507-8BF9-15F04A1A21DF}" type="slidenum">
              <a:rPr kumimoji="1" lang="en-US" sz="1108" b="1">
                <a:solidFill>
                  <a:prstClr val="black"/>
                </a:solidFill>
                <a:latin typeface="Tahom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6253AA-8DAA-4C2F-9256-DE75F25E5BC7}" type="slidenum">
              <a:rPr kumimoji="1" lang="en-US" sz="1108" b="1" smtClean="0">
                <a:solidFill>
                  <a:prstClr val="black"/>
                </a:solidFill>
                <a:latin typeface="Tahom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9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382" y="947738"/>
            <a:ext cx="5766368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92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004" y="4624389"/>
            <a:ext cx="5892275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7382" y="947738"/>
            <a:ext cx="5766368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692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9004" y="4624389"/>
            <a:ext cx="5892275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" y="2971801"/>
            <a:ext cx="9091071" cy="944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3" y="4400550"/>
            <a:ext cx="2505808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6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39" y="152400"/>
            <a:ext cx="8670681" cy="795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95312" indent="-256449"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660905" indent="-165593"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910027" indent="-164127">
              <a:spcBef>
                <a:spcPts val="554"/>
              </a:spcBef>
              <a:tabLst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082947" indent="-165593">
              <a:spcBef>
                <a:spcPts val="554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3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74" y="76200"/>
            <a:ext cx="8672146" cy="9477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1" y="1158876"/>
            <a:ext cx="4255477" cy="5122863"/>
          </a:xfrm>
        </p:spPr>
        <p:txBody>
          <a:bodyPr/>
          <a:lstStyle>
            <a:lvl1pPr>
              <a:defRPr sz="2585">
                <a:latin typeface="+mj-lt"/>
              </a:defRPr>
            </a:lvl1pPr>
            <a:lvl2pPr>
              <a:defRPr sz="2215">
                <a:latin typeface="+mj-lt"/>
              </a:defRPr>
            </a:lvl2pPr>
            <a:lvl3pPr>
              <a:defRPr sz="1846">
                <a:latin typeface="+mj-lt"/>
              </a:defRPr>
            </a:lvl3pPr>
            <a:lvl4pPr>
              <a:defRPr sz="1662">
                <a:latin typeface="+mj-lt"/>
              </a:defRPr>
            </a:lvl4pPr>
            <a:lvl5pPr>
              <a:defRPr sz="1662" i="0">
                <a:latin typeface="+mj-lt"/>
              </a:defRPr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665" y="1158876"/>
            <a:ext cx="4281855" cy="5122863"/>
          </a:xfrm>
        </p:spPr>
        <p:txBody>
          <a:bodyPr/>
          <a:lstStyle>
            <a:lvl1pPr>
              <a:defRPr sz="2585">
                <a:latin typeface="+mj-lt"/>
              </a:defRPr>
            </a:lvl1pPr>
            <a:lvl2pPr>
              <a:defRPr sz="2215">
                <a:latin typeface="+mj-lt"/>
              </a:defRPr>
            </a:lvl2pPr>
            <a:lvl3pPr>
              <a:defRPr sz="1846">
                <a:latin typeface="+mj-lt"/>
              </a:defRPr>
            </a:lvl3pPr>
            <a:lvl4pPr>
              <a:defRPr sz="1662">
                <a:latin typeface="+mj-lt"/>
              </a:defRPr>
            </a:lvl4pPr>
            <a:lvl5pPr>
              <a:defRPr sz="1662">
                <a:latin typeface="+mj-lt"/>
              </a:defRPr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561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38" y="152400"/>
            <a:ext cx="8676543" cy="79533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60840" y="1158875"/>
            <a:ext cx="8670681" cy="5937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15" b="1">
                <a:solidFill>
                  <a:srgbClr val="00336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60839" y="1752601"/>
            <a:ext cx="3464674" cy="4486275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3870082" y="1752601"/>
            <a:ext cx="5061438" cy="44862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15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425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1158876"/>
            <a:ext cx="4179277" cy="528638"/>
          </a:xfrm>
        </p:spPr>
        <p:txBody>
          <a:bodyPr anchor="t"/>
          <a:lstStyle>
            <a:lvl1pPr marL="0" indent="0">
              <a:buNone/>
              <a:defRPr sz="2215" b="1">
                <a:solidFill>
                  <a:srgbClr val="003366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3707" y="1158876"/>
            <a:ext cx="4177813" cy="528638"/>
          </a:xfrm>
        </p:spPr>
        <p:txBody>
          <a:bodyPr anchor="t"/>
          <a:lstStyle>
            <a:lvl1pPr marL="0" indent="0">
              <a:buNone/>
              <a:defRPr sz="2215" b="1">
                <a:solidFill>
                  <a:srgbClr val="003366"/>
                </a:solidFill>
              </a:defRPr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24620"/>
            <a:ext cx="8551985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0839" y="1687514"/>
            <a:ext cx="4185138" cy="1196975"/>
          </a:xfrm>
        </p:spPr>
        <p:txBody>
          <a:bodyPr>
            <a:normAutofit/>
          </a:bodyPr>
          <a:lstStyle>
            <a:lvl1pPr marL="246191" indent="-246191">
              <a:buFont typeface="Wingdings" pitchFamily="2" charset="2"/>
              <a:buChar char="§"/>
              <a:defRPr sz="2215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61035" y="1687513"/>
            <a:ext cx="4170485" cy="1196976"/>
          </a:xfrm>
        </p:spPr>
        <p:txBody>
          <a:bodyPr>
            <a:normAutofit/>
          </a:bodyPr>
          <a:lstStyle>
            <a:lvl1pPr marL="246191" indent="-246191">
              <a:buFont typeface="Wingdings" pitchFamily="2" charset="2"/>
              <a:buChar char="§"/>
              <a:defRPr sz="2215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260839" y="2884489"/>
            <a:ext cx="4185138" cy="32389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15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4761035" y="2884489"/>
            <a:ext cx="4170485" cy="3384550"/>
          </a:xfrm>
        </p:spPr>
        <p:txBody>
          <a:bodyPr>
            <a:normAutofit/>
          </a:bodyPr>
          <a:lstStyle>
            <a:lvl1pPr marL="0" indent="0">
              <a:buNone/>
              <a:defRPr sz="2215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285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1015" y="152400"/>
            <a:ext cx="8551985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353158" y="1158876"/>
            <a:ext cx="8578362" cy="48799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336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00" y="152400"/>
            <a:ext cx="8551985" cy="7953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27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2161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79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FA135C-245A-4507-8BF9-15F04A1A21DF}" type="slidenum">
              <a:rPr kumimoji="1" lang="en-US" sz="1108" b="1">
                <a:solidFill>
                  <a:prstClr val="black"/>
                </a:solidFill>
                <a:latin typeface="Tahom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41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6253AA-8DAA-4C2F-9256-DE75F25E5BC7}" type="slidenum">
              <a:rPr kumimoji="1" lang="en-US" sz="1108" b="1" smtClean="0">
                <a:solidFill>
                  <a:prstClr val="black"/>
                </a:solidFill>
                <a:latin typeface="Tahom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kumimoji="1" lang="en-US" sz="1108" b="1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8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072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506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543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05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080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317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A521E-D3F9-4A3B-A168-379F1A09941B}" type="datetimeFigureOut">
              <a:rPr lang="es-CO" smtClean="0"/>
              <a:t>05/09/2016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CBA5-B1C6-47C8-BF58-E725DD0410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035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962526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43200" rIns="6646" bIns="99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1108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838" y="1"/>
            <a:ext cx="8676543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838" y="1158875"/>
            <a:ext cx="8676543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441" y="955497"/>
            <a:ext cx="9132746" cy="50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43200" rIns="6646" bIns="99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451132" y="6293403"/>
            <a:ext cx="2597976" cy="43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8" i="1" dirty="0" smtClean="0">
                <a:solidFill>
                  <a:srgbClr val="003366"/>
                </a:solidFill>
                <a:cs typeface="Arial" charset="0"/>
              </a:rPr>
              <a:t>”Carbonate Particles &amp; Petrology”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8" dirty="0" smtClean="0">
                <a:solidFill>
                  <a:srgbClr val="003366"/>
                </a:solidFill>
                <a:cs typeface="Arial" charset="0"/>
              </a:rPr>
              <a:t>Christopher G. </a:t>
            </a:r>
            <a:r>
              <a:rPr kumimoji="1" lang="en-US" sz="1108" dirty="0" err="1" smtClean="0">
                <a:solidFill>
                  <a:srgbClr val="003366"/>
                </a:solidFill>
                <a:cs typeface="Arial" charset="0"/>
              </a:rPr>
              <a:t>St.C</a:t>
            </a:r>
            <a:r>
              <a:rPr kumimoji="1" lang="en-US" sz="1108" dirty="0" smtClean="0">
                <a:solidFill>
                  <a:srgbClr val="003366"/>
                </a:solidFill>
                <a:cs typeface="Arial" charset="0"/>
              </a:rPr>
              <a:t>. Kendall</a:t>
            </a:r>
            <a:endParaRPr kumimoji="1" lang="en-US" sz="1108" dirty="0">
              <a:solidFill>
                <a:srgbClr val="003366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6" y="6267060"/>
            <a:ext cx="465992" cy="514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5" y="6391853"/>
            <a:ext cx="30745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2954" b="0" kern="1200" baseline="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43260" indent="-243260" algn="l" defTabSz="844083" rtl="0" eaLnBrk="1" latinLnBrk="0" hangingPunct="1">
        <a:lnSpc>
          <a:spcPct val="100000"/>
        </a:lnSpc>
        <a:spcBef>
          <a:spcPts val="554"/>
        </a:spcBef>
        <a:buClr>
          <a:srgbClr val="336699"/>
        </a:buClr>
        <a:buFont typeface="Arial" panose="020B0604020202020204" pitchFamily="34" charset="0"/>
        <a:buChar char="•"/>
        <a:defRPr sz="2585" kern="1200">
          <a:solidFill>
            <a:schemeClr val="tx2"/>
          </a:solidFill>
          <a:latin typeface="+mn-lt"/>
          <a:ea typeface="+mn-ea"/>
          <a:cs typeface="+mn-cs"/>
        </a:defRPr>
      </a:lvl1pPr>
      <a:lvl2pPr marL="493847" indent="-241795" algn="l" defTabSz="844083" rtl="0" eaLnBrk="1" latinLnBrk="0" hangingPunct="1">
        <a:lnSpc>
          <a:spcPct val="100000"/>
        </a:lnSpc>
        <a:spcBef>
          <a:spcPts val="554"/>
        </a:spcBef>
        <a:buClr>
          <a:srgbClr val="336699"/>
        </a:buClr>
        <a:buFont typeface="Arial" pitchFamily="34" charset="0"/>
        <a:buChar char="–"/>
        <a:defRPr sz="2215" kern="1200">
          <a:solidFill>
            <a:schemeClr val="tx2"/>
          </a:solidFill>
          <a:latin typeface="+mn-lt"/>
          <a:ea typeface="+mn-ea"/>
          <a:cs typeface="+mn-cs"/>
        </a:defRPr>
      </a:lvl2pPr>
      <a:lvl3pPr marL="657975" indent="-164127" algn="l" defTabSz="844083" rtl="0" eaLnBrk="1" latinLnBrk="0" hangingPunct="1">
        <a:lnSpc>
          <a:spcPct val="100000"/>
        </a:lnSpc>
        <a:spcBef>
          <a:spcPts val="554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46" kern="1200">
          <a:solidFill>
            <a:schemeClr val="tx2"/>
          </a:solidFill>
          <a:latin typeface="+mn-lt"/>
          <a:ea typeface="+mn-ea"/>
          <a:cs typeface="+mn-cs"/>
        </a:defRPr>
      </a:lvl3pPr>
      <a:lvl4pPr marL="910027" indent="-164127" algn="l" defTabSz="844083" rtl="0" eaLnBrk="1" latinLnBrk="0" hangingPunct="1">
        <a:lnSpc>
          <a:spcPct val="100000"/>
        </a:lnSpc>
        <a:spcBef>
          <a:spcPts val="554"/>
        </a:spcBef>
        <a:buClr>
          <a:schemeClr val="bg1">
            <a:lumMod val="50000"/>
          </a:schemeClr>
        </a:buClr>
        <a:buFont typeface="Arial" pitchFamily="34" charset="0"/>
        <a:buChar char="–"/>
        <a:defRPr sz="1662" kern="1200">
          <a:solidFill>
            <a:schemeClr val="tx2"/>
          </a:solidFill>
          <a:latin typeface="+mn-lt"/>
          <a:ea typeface="+mn-ea"/>
          <a:cs typeface="+mn-cs"/>
        </a:defRPr>
      </a:lvl4pPr>
      <a:lvl5pPr marL="1074154" indent="-164127" algn="l" defTabSz="844083" rtl="0" eaLnBrk="1" latinLnBrk="0" hangingPunct="1">
        <a:lnSpc>
          <a:spcPct val="100000"/>
        </a:lnSpc>
        <a:spcBef>
          <a:spcPts val="554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662" kern="1200">
          <a:solidFill>
            <a:schemeClr val="tx2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962526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43200" rIns="6646" bIns="99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1108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838" y="1"/>
            <a:ext cx="8676543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838" y="1158875"/>
            <a:ext cx="8676543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441" y="955497"/>
            <a:ext cx="9132746" cy="50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43200" rIns="6646" bIns="99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451132" y="6293403"/>
            <a:ext cx="2597976" cy="43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8" i="1" dirty="0" smtClean="0">
                <a:solidFill>
                  <a:srgbClr val="003366"/>
                </a:solidFill>
                <a:cs typeface="Arial" charset="0"/>
              </a:rPr>
              <a:t>”Carbonate Particles &amp; Petrology”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1108" dirty="0" smtClean="0">
                <a:solidFill>
                  <a:srgbClr val="003366"/>
                </a:solidFill>
                <a:cs typeface="Arial" charset="0"/>
              </a:rPr>
              <a:t>Christopher G. </a:t>
            </a:r>
            <a:r>
              <a:rPr kumimoji="1" lang="en-US" sz="1108" dirty="0" err="1" smtClean="0">
                <a:solidFill>
                  <a:srgbClr val="003366"/>
                </a:solidFill>
                <a:cs typeface="Arial" charset="0"/>
              </a:rPr>
              <a:t>St.C</a:t>
            </a:r>
            <a:r>
              <a:rPr kumimoji="1" lang="en-US" sz="1108" dirty="0" smtClean="0">
                <a:solidFill>
                  <a:srgbClr val="003366"/>
                </a:solidFill>
                <a:cs typeface="Arial" charset="0"/>
              </a:rPr>
              <a:t>. Kendall</a:t>
            </a:r>
            <a:endParaRPr kumimoji="1" lang="en-US" sz="1108" dirty="0">
              <a:solidFill>
                <a:srgbClr val="003366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86" y="6267060"/>
            <a:ext cx="465992" cy="514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5" y="6391853"/>
            <a:ext cx="307453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2954" b="0" kern="1200" baseline="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43260" indent="-243260" algn="l" defTabSz="844083" rtl="0" eaLnBrk="1" latinLnBrk="0" hangingPunct="1">
        <a:lnSpc>
          <a:spcPct val="100000"/>
        </a:lnSpc>
        <a:spcBef>
          <a:spcPts val="554"/>
        </a:spcBef>
        <a:buClr>
          <a:srgbClr val="336699"/>
        </a:buClr>
        <a:buFont typeface="Arial" panose="020B0604020202020204" pitchFamily="34" charset="0"/>
        <a:buChar char="•"/>
        <a:defRPr sz="2585" kern="1200">
          <a:solidFill>
            <a:schemeClr val="tx2"/>
          </a:solidFill>
          <a:latin typeface="+mn-lt"/>
          <a:ea typeface="+mn-ea"/>
          <a:cs typeface="+mn-cs"/>
        </a:defRPr>
      </a:lvl1pPr>
      <a:lvl2pPr marL="493847" indent="-241795" algn="l" defTabSz="844083" rtl="0" eaLnBrk="1" latinLnBrk="0" hangingPunct="1">
        <a:lnSpc>
          <a:spcPct val="100000"/>
        </a:lnSpc>
        <a:spcBef>
          <a:spcPts val="554"/>
        </a:spcBef>
        <a:buClr>
          <a:srgbClr val="336699"/>
        </a:buClr>
        <a:buFont typeface="Arial" pitchFamily="34" charset="0"/>
        <a:buChar char="–"/>
        <a:defRPr sz="2215" kern="1200">
          <a:solidFill>
            <a:schemeClr val="tx2"/>
          </a:solidFill>
          <a:latin typeface="+mn-lt"/>
          <a:ea typeface="+mn-ea"/>
          <a:cs typeface="+mn-cs"/>
        </a:defRPr>
      </a:lvl2pPr>
      <a:lvl3pPr marL="657975" indent="-164127" algn="l" defTabSz="844083" rtl="0" eaLnBrk="1" latinLnBrk="0" hangingPunct="1">
        <a:lnSpc>
          <a:spcPct val="100000"/>
        </a:lnSpc>
        <a:spcBef>
          <a:spcPts val="554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46" kern="1200">
          <a:solidFill>
            <a:schemeClr val="tx2"/>
          </a:solidFill>
          <a:latin typeface="+mn-lt"/>
          <a:ea typeface="+mn-ea"/>
          <a:cs typeface="+mn-cs"/>
        </a:defRPr>
      </a:lvl3pPr>
      <a:lvl4pPr marL="910027" indent="-164127" algn="l" defTabSz="844083" rtl="0" eaLnBrk="1" latinLnBrk="0" hangingPunct="1">
        <a:lnSpc>
          <a:spcPct val="100000"/>
        </a:lnSpc>
        <a:spcBef>
          <a:spcPts val="554"/>
        </a:spcBef>
        <a:buClr>
          <a:schemeClr val="bg1">
            <a:lumMod val="50000"/>
          </a:schemeClr>
        </a:buClr>
        <a:buFont typeface="Arial" pitchFamily="34" charset="0"/>
        <a:buChar char="–"/>
        <a:defRPr sz="1662" kern="1200">
          <a:solidFill>
            <a:schemeClr val="tx2"/>
          </a:solidFill>
          <a:latin typeface="+mn-lt"/>
          <a:ea typeface="+mn-ea"/>
          <a:cs typeface="+mn-cs"/>
        </a:defRPr>
      </a:lvl4pPr>
      <a:lvl5pPr marL="1074154" indent="-164127" algn="l" defTabSz="844083" rtl="0" eaLnBrk="1" latinLnBrk="0" hangingPunct="1">
        <a:lnSpc>
          <a:spcPct val="100000"/>
        </a:lnSpc>
        <a:spcBef>
          <a:spcPts val="554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662" kern="1200">
          <a:solidFill>
            <a:schemeClr val="tx2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Teresa Torres\Documents\Raúl Ugalde Peralta\Logo_FCF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b="14722"/>
          <a:stretch/>
        </p:blipFill>
        <p:spPr bwMode="auto">
          <a:xfrm>
            <a:off x="0" y="6105525"/>
            <a:ext cx="4048125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2" name="Picture 8" descr="http://geofrikphotos.files.wordpress.com/2013/05/estromatolitos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31800"/>
            <a:ext cx="8320088" cy="564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979" y="952793"/>
            <a:ext cx="8715375" cy="1269409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latin typeface="Arial" panose="020B0604020202020204"/>
                <a:cs typeface="Arial" pitchFamily="34" charset="0"/>
              </a:rPr>
              <a:t>1. Sedimentología de Rocas Carbonatadas: Constituyentes y Petrología</a:t>
            </a:r>
            <a:r>
              <a:rPr lang="en-US" sz="3600" b="1" i="1" dirty="0">
                <a:solidFill>
                  <a:srgbClr val="003366"/>
                </a:solidFill>
                <a:latin typeface="Arial" panose="020B0604020202020204"/>
                <a:cs typeface="Arial" pitchFamily="34" charset="0"/>
              </a:rPr>
              <a:t/>
            </a:r>
            <a:br>
              <a:rPr lang="en-US" sz="3600" b="1" i="1" dirty="0">
                <a:solidFill>
                  <a:srgbClr val="003366"/>
                </a:solidFill>
                <a:latin typeface="Arial" panose="020B0604020202020204"/>
                <a:cs typeface="Arial" pitchFamily="34" charset="0"/>
              </a:rPr>
            </a:b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9667" y="3587541"/>
            <a:ext cx="6858000" cy="851297"/>
          </a:xfrm>
        </p:spPr>
        <p:txBody>
          <a:bodyPr>
            <a:normAutofit lnSpcReduction="10000"/>
          </a:bodyPr>
          <a:lstStyle/>
          <a:p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Clases Auxiliares de Sedimentología</a:t>
            </a:r>
          </a:p>
          <a:p>
            <a:r>
              <a:rPr lang="es-C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Primavera-2016</a:t>
            </a:r>
            <a:endParaRPr lang="es-C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33" y="4979789"/>
            <a:ext cx="2473167" cy="204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ítulo 2"/>
          <p:cNvSpPr txBox="1">
            <a:spLocks/>
          </p:cNvSpPr>
          <p:nvPr/>
        </p:nvSpPr>
        <p:spPr>
          <a:xfrm>
            <a:off x="3317080" y="5393397"/>
            <a:ext cx="2543175" cy="683568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Prof. Auxiliar: Huber Rivera</a:t>
            </a:r>
          </a:p>
          <a:p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huber.rivera@ing.uchile.cl</a:t>
            </a:r>
          </a:p>
        </p:txBody>
      </p:sp>
    </p:spTree>
    <p:extLst>
      <p:ext uri="{BB962C8B-B14F-4D97-AF65-F5344CB8AC3E}">
        <p14:creationId xmlns:p14="http://schemas.microsoft.com/office/powerpoint/2010/main" val="13398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563"/>
            <a:ext cx="9144000" cy="6858000"/>
          </a:xfrm>
        </p:spPr>
      </p:pic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115404" y="4861"/>
            <a:ext cx="6005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Análisis de Ambientes marinos Profundo</a:t>
            </a:r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“Los Carbonatos </a:t>
            </a:r>
            <a:r>
              <a:rPr lang="en-US" sz="3200" b="1" i="1" dirty="0" err="1" smtClean="0">
                <a:latin typeface="Arial" panose="020B0604020202020204"/>
                <a:cs typeface="Arial" pitchFamily="34" charset="0"/>
              </a:rPr>
              <a:t>nacen</a:t>
            </a:r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, no se </a:t>
            </a:r>
            <a:r>
              <a:rPr lang="en-US" sz="3200" b="1" i="1" dirty="0" err="1" smtClean="0">
                <a:latin typeface="Arial" panose="020B0604020202020204"/>
                <a:cs typeface="Arial" pitchFamily="34" charset="0"/>
              </a:rPr>
              <a:t>hacen</a:t>
            </a:r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” –  (James, 1979)</a:t>
            </a:r>
            <a:endParaRPr lang="es-CO" sz="3200" dirty="0"/>
          </a:p>
        </p:txBody>
      </p:sp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539086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O" b="1" dirty="0" smtClean="0"/>
              <a:t>Clásicamente conocidas como Calizas, están constituidas por más del 50% de minerales carbonatados (</a:t>
            </a:r>
            <a:r>
              <a:rPr lang="es-CO" b="1" dirty="0" err="1" smtClean="0"/>
              <a:t>aragonita</a:t>
            </a:r>
            <a:r>
              <a:rPr lang="es-CO" b="1" dirty="0" smtClean="0"/>
              <a:t>, calcita, dolomita, </a:t>
            </a:r>
            <a:r>
              <a:rPr lang="es-CO" b="1" dirty="0" err="1" smtClean="0"/>
              <a:t>etc</a:t>
            </a:r>
            <a:r>
              <a:rPr lang="es-CO" b="1" dirty="0" smtClean="0"/>
              <a:t>).</a:t>
            </a:r>
          </a:p>
          <a:p>
            <a:pPr algn="just"/>
            <a:r>
              <a:rPr lang="es-CO" b="1" dirty="0" smtClean="0"/>
              <a:t>Formadas a partir de sedimentos predominantemente </a:t>
            </a:r>
            <a:r>
              <a:rPr lang="es-CO" b="1" dirty="0" err="1"/>
              <a:t>b</a:t>
            </a:r>
            <a:r>
              <a:rPr lang="es-CO" b="1" dirty="0" err="1" smtClean="0"/>
              <a:t>iogénicos</a:t>
            </a:r>
            <a:r>
              <a:rPr lang="es-CO" b="1" dirty="0" smtClean="0"/>
              <a:t> (</a:t>
            </a:r>
            <a:r>
              <a:rPr lang="es-CO" b="1" dirty="0" err="1" smtClean="0"/>
              <a:t>Sorby</a:t>
            </a:r>
            <a:r>
              <a:rPr lang="es-CO" b="1" dirty="0" smtClean="0"/>
              <a:t>, 1879).</a:t>
            </a:r>
          </a:p>
          <a:p>
            <a:pPr algn="just"/>
            <a:r>
              <a:rPr lang="es-CO" b="1" dirty="0" smtClean="0"/>
              <a:t>Conforman el 19-22% del Registro Sedimentario.</a:t>
            </a:r>
          </a:p>
          <a:p>
            <a:pPr algn="just"/>
            <a:r>
              <a:rPr lang="es-CO" b="1" dirty="0" smtClean="0"/>
              <a:t>Gran Importancia económica:</a:t>
            </a:r>
          </a:p>
          <a:p>
            <a:pPr lvl="1" algn="just"/>
            <a:r>
              <a:rPr lang="es-CO" b="1" dirty="0" smtClean="0"/>
              <a:t>40-60% producción mundial de </a:t>
            </a:r>
            <a:r>
              <a:rPr lang="es-CO" b="1" dirty="0" err="1" smtClean="0"/>
              <a:t>HC’s</a:t>
            </a:r>
            <a:r>
              <a:rPr lang="es-CO" b="1" dirty="0" smtClean="0"/>
              <a:t> provienen de rocas carbonatadas</a:t>
            </a:r>
          </a:p>
          <a:p>
            <a:pPr lvl="1" algn="just"/>
            <a:r>
              <a:rPr lang="es-CO" b="1" dirty="0" smtClean="0"/>
              <a:t>Reservorios más grandes del mundo asociados a rocas carbonatadas (</a:t>
            </a:r>
            <a:r>
              <a:rPr lang="es-CO" b="1" dirty="0" err="1" smtClean="0"/>
              <a:t>Ghawar</a:t>
            </a:r>
            <a:r>
              <a:rPr lang="es-CO" b="1" dirty="0" smtClean="0"/>
              <a:t> Field, Arabia Saudita; </a:t>
            </a:r>
            <a:r>
              <a:rPr lang="es-CO" b="1" dirty="0" err="1" smtClean="0"/>
              <a:t>Kazagan</a:t>
            </a:r>
            <a:r>
              <a:rPr lang="es-CO" b="1" dirty="0" smtClean="0"/>
              <a:t> Field, </a:t>
            </a:r>
            <a:r>
              <a:rPr lang="es-CO" b="1" dirty="0" err="1" smtClean="0"/>
              <a:t>Kazakhastan</a:t>
            </a:r>
            <a:r>
              <a:rPr lang="es-CO" b="1" dirty="0" smtClean="0"/>
              <a:t>, </a:t>
            </a:r>
            <a:r>
              <a:rPr lang="es-CO" b="1" dirty="0" err="1" smtClean="0"/>
              <a:t>etc</a:t>
            </a:r>
            <a:r>
              <a:rPr lang="es-CO" b="1" dirty="0" smtClean="0"/>
              <a:t>)</a:t>
            </a:r>
          </a:p>
          <a:p>
            <a:pPr lvl="1" algn="just"/>
            <a:r>
              <a:rPr lang="es-CO" b="1" dirty="0" smtClean="0"/>
              <a:t>Yacimientos minerales en rocas carbonáticas </a:t>
            </a:r>
            <a:r>
              <a:rPr lang="es-CO" b="1" dirty="0" err="1" smtClean="0"/>
              <a:t>ej</a:t>
            </a:r>
            <a:r>
              <a:rPr lang="es-CO" b="1" dirty="0" smtClean="0"/>
              <a:t>: </a:t>
            </a:r>
            <a:r>
              <a:rPr lang="es-CO" b="1" dirty="0" err="1" smtClean="0"/>
              <a:t>Yac</a:t>
            </a:r>
            <a:r>
              <a:rPr lang="es-CO" b="1" dirty="0" smtClean="0"/>
              <a:t>. Pb-Zn </a:t>
            </a:r>
            <a:r>
              <a:rPr lang="es-CO" b="1" dirty="0" err="1" smtClean="0"/>
              <a:t>epigenéticos</a:t>
            </a:r>
            <a:r>
              <a:rPr lang="es-CO" b="1" dirty="0" smtClean="0"/>
              <a:t> (Mississippi Valley </a:t>
            </a:r>
            <a:r>
              <a:rPr lang="es-CO" b="1" dirty="0" err="1" smtClean="0"/>
              <a:t>Type</a:t>
            </a:r>
            <a:r>
              <a:rPr lang="es-CO" b="1" dirty="0" smtClean="0"/>
              <a:t>) y </a:t>
            </a:r>
            <a:r>
              <a:rPr lang="es-CO" b="1" dirty="0" err="1" smtClean="0"/>
              <a:t>singenéticos</a:t>
            </a:r>
            <a:r>
              <a:rPr lang="es-CO" b="1" dirty="0" smtClean="0"/>
              <a:t> (</a:t>
            </a:r>
            <a:r>
              <a:rPr lang="es-CO" b="1" dirty="0" err="1" smtClean="0"/>
              <a:t>Bleigber</a:t>
            </a:r>
            <a:r>
              <a:rPr lang="es-CO" b="1" dirty="0" smtClean="0"/>
              <a:t> </a:t>
            </a:r>
            <a:r>
              <a:rPr lang="es-CO" b="1" dirty="0" err="1" smtClean="0"/>
              <a:t>Type</a:t>
            </a:r>
            <a:r>
              <a:rPr lang="es-CO" b="1" dirty="0" smtClean="0"/>
              <a:t>)</a:t>
            </a:r>
          </a:p>
          <a:p>
            <a:pPr lvl="1" algn="just"/>
            <a:r>
              <a:rPr lang="es-CO" b="1" dirty="0" smtClean="0"/>
              <a:t>Usos industriales, industria química, metalúrgica, construcción y usos agrícolas.</a:t>
            </a:r>
          </a:p>
          <a:p>
            <a:pPr lvl="1"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48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“Los Carbonatos </a:t>
            </a:r>
            <a:r>
              <a:rPr lang="en-US" sz="3200" b="1" i="1" dirty="0" err="1" smtClean="0">
                <a:latin typeface="Arial" panose="020B0604020202020204"/>
                <a:cs typeface="Arial" pitchFamily="34" charset="0"/>
              </a:rPr>
              <a:t>nacen</a:t>
            </a:r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, no se </a:t>
            </a:r>
            <a:r>
              <a:rPr lang="en-US" sz="3200" b="1" i="1" dirty="0" err="1" smtClean="0">
                <a:latin typeface="Arial" panose="020B0604020202020204"/>
                <a:cs typeface="Arial" pitchFamily="34" charset="0"/>
              </a:rPr>
              <a:t>hacen</a:t>
            </a:r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” –  (James, 1979)</a:t>
            </a:r>
            <a:endParaRPr lang="es-CO" sz="3200" dirty="0"/>
          </a:p>
        </p:txBody>
      </p:sp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2300" y="1492533"/>
            <a:ext cx="7886700" cy="539086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O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CO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forman en o casi el </a:t>
            </a:r>
            <a:r>
              <a:rPr lang="es-CO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mismo </a:t>
            </a:r>
            <a:r>
              <a:rPr lang="es-CO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 de deposito </a:t>
            </a:r>
            <a:r>
              <a:rPr lang="es-CO" sz="2200" dirty="0" smtClean="0"/>
              <a:t>a diferencia de los sedimentos clásticos terrígenos, es </a:t>
            </a:r>
            <a:r>
              <a:rPr lang="es-CO" sz="2200" dirty="0"/>
              <a:t>por eso </a:t>
            </a:r>
            <a:r>
              <a:rPr lang="es-CO" sz="2200" dirty="0" smtClean="0"/>
              <a:t>que su </a:t>
            </a:r>
            <a:r>
              <a:rPr lang="es-CO" sz="2200" dirty="0"/>
              <a:t>análisis, además de tener en </a:t>
            </a:r>
            <a:r>
              <a:rPr lang="es-CO" sz="2200" dirty="0" smtClean="0"/>
              <a:t>cuenta </a:t>
            </a:r>
            <a:r>
              <a:rPr lang="es-CO" sz="2200" dirty="0"/>
              <a:t>los parámetros físicos, indicadores de régimen </a:t>
            </a:r>
            <a:r>
              <a:rPr lang="es-CO" sz="2200" dirty="0" smtClean="0"/>
              <a:t>hidráulico, debe considerar como parte esencial, </a:t>
            </a:r>
            <a:r>
              <a:rPr lang="es-CO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CO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propia naturaleza </a:t>
            </a:r>
            <a:r>
              <a:rPr lang="es-CO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las partículas </a:t>
            </a:r>
            <a:r>
              <a:rPr lang="es-CO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sedimentarias </a:t>
            </a:r>
            <a:r>
              <a:rPr lang="es-CO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la </a:t>
            </a:r>
            <a:r>
              <a:rPr lang="es-CO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 (granos esqueletales)</a:t>
            </a:r>
            <a:r>
              <a:rPr lang="es-CO" sz="2200" dirty="0" smtClean="0"/>
              <a:t>.</a:t>
            </a:r>
            <a:endParaRPr lang="es-CO" sz="2200" b="1" dirty="0" smtClean="0"/>
          </a:p>
          <a:p>
            <a:pPr algn="just"/>
            <a:endParaRPr lang="es-CO" b="1" dirty="0"/>
          </a:p>
          <a:p>
            <a:pPr algn="just"/>
            <a:r>
              <a:rPr lang="es-CO" b="1" dirty="0" smtClean="0"/>
              <a:t>Gran </a:t>
            </a:r>
            <a:r>
              <a:rPr lang="es-CO" b="1" dirty="0"/>
              <a:t>Importancia </a:t>
            </a:r>
            <a:r>
              <a:rPr lang="es-CO" b="1" dirty="0" smtClean="0"/>
              <a:t>Científica:</a:t>
            </a:r>
          </a:p>
          <a:p>
            <a:pPr lvl="1" algn="just"/>
            <a:r>
              <a:rPr lang="es-CO" b="1" dirty="0" smtClean="0"/>
              <a:t>Registro geoquímico e isotópico de la atmósfera e hidrósfera de tiempos pasados</a:t>
            </a:r>
          </a:p>
          <a:p>
            <a:pPr lvl="1" algn="just"/>
            <a:r>
              <a:rPr lang="es-CO" b="1" dirty="0" smtClean="0"/>
              <a:t>Registro paleoclimático (paleotemperaturas, evaporación/precipitación, CO2, etc.)</a:t>
            </a:r>
          </a:p>
          <a:p>
            <a:pPr lvl="1" algn="just"/>
            <a:r>
              <a:rPr lang="es-CO" b="1" dirty="0" smtClean="0"/>
              <a:t>Registro paleobiológico, evolución de organismos formadores de rocas carbonáticas</a:t>
            </a:r>
          </a:p>
          <a:p>
            <a:pPr lvl="1" algn="just"/>
            <a:r>
              <a:rPr lang="es-CO" b="1" dirty="0" smtClean="0"/>
              <a:t>Comprender los factores que controlan la sedimentación carbonática, sus geometrías deposicionales, distribución de facies y microfacies.</a:t>
            </a:r>
            <a:endParaRPr lang="es-CO" b="1" dirty="0"/>
          </a:p>
          <a:p>
            <a:pPr lvl="1"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30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682388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Arial" panose="020B0604020202020204"/>
                <a:cs typeface="Arial" pitchFamily="34" charset="0"/>
              </a:rPr>
              <a:t>¿</a:t>
            </a:r>
            <a:r>
              <a:rPr lang="en-US" sz="3200" b="1" i="1" dirty="0" err="1" smtClean="0">
                <a:latin typeface="Arial" panose="020B0604020202020204"/>
                <a:cs typeface="Arial" pitchFamily="34" charset="0"/>
              </a:rPr>
              <a:t>Cuándo</a:t>
            </a:r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 y </a:t>
            </a:r>
            <a:r>
              <a:rPr lang="en-US" sz="3200" b="1" i="1" dirty="0" err="1" smtClean="0">
                <a:latin typeface="Arial" panose="020B0604020202020204"/>
                <a:cs typeface="Arial" pitchFamily="34" charset="0"/>
              </a:rPr>
              <a:t>Dónde</a:t>
            </a:r>
            <a:r>
              <a:rPr lang="en-US" sz="3200" b="1" i="1" dirty="0" smtClean="0">
                <a:latin typeface="Arial" panose="020B0604020202020204"/>
                <a:cs typeface="Arial" pitchFamily="34" charset="0"/>
              </a:rPr>
              <a:t> se Forman?</a:t>
            </a:r>
            <a:endParaRPr lang="es-CO" sz="3200" dirty="0"/>
          </a:p>
        </p:txBody>
      </p:sp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0285" y="941697"/>
            <a:ext cx="3862315" cy="1651378"/>
          </a:xfrm>
        </p:spPr>
        <p:txBody>
          <a:bodyPr>
            <a:noAutofit/>
          </a:bodyPr>
          <a:lstStyle/>
          <a:p>
            <a:pPr algn="just"/>
            <a:r>
              <a:rPr lang="es-CO" sz="1400" dirty="0" smtClean="0">
                <a:solidFill>
                  <a:srgbClr val="FF0000"/>
                </a:solidFill>
              </a:rPr>
              <a:t>Carbonatos no marinos </a:t>
            </a:r>
            <a:r>
              <a:rPr lang="es-CO" sz="1400" dirty="0" err="1" smtClean="0">
                <a:solidFill>
                  <a:srgbClr val="FF0000"/>
                </a:solidFill>
              </a:rPr>
              <a:t>subaéreo</a:t>
            </a:r>
            <a:endParaRPr lang="es-CO" sz="1800" dirty="0" smtClean="0"/>
          </a:p>
          <a:p>
            <a:pPr marL="0" indent="0" algn="just">
              <a:buNone/>
            </a:pPr>
            <a:r>
              <a:rPr lang="es-CO" sz="1400" dirty="0" smtClean="0"/>
              <a:t>Paleosuelos, caliches y </a:t>
            </a:r>
            <a:r>
              <a:rPr lang="es-CO" sz="1400" dirty="0" err="1" smtClean="0"/>
              <a:t>calcretas</a:t>
            </a:r>
            <a:endParaRPr lang="es-CO" sz="1400" dirty="0" smtClean="0"/>
          </a:p>
          <a:p>
            <a:pPr marL="0" indent="0" algn="just">
              <a:buNone/>
            </a:pPr>
            <a:r>
              <a:rPr lang="es-CO" sz="1400" dirty="0" smtClean="0"/>
              <a:t>Palustres</a:t>
            </a:r>
          </a:p>
          <a:p>
            <a:pPr marL="0" indent="0" algn="just">
              <a:buNone/>
            </a:pPr>
            <a:r>
              <a:rPr lang="es-CO" sz="1400" dirty="0" smtClean="0"/>
              <a:t>Karst, </a:t>
            </a:r>
            <a:r>
              <a:rPr lang="es-CO" sz="1400" dirty="0" err="1" smtClean="0"/>
              <a:t>espeleotemas</a:t>
            </a:r>
            <a:r>
              <a:rPr lang="es-CO" sz="1400" dirty="0" smtClean="0"/>
              <a:t>, cavernas </a:t>
            </a:r>
            <a:r>
              <a:rPr lang="es-CO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(Común Pasado y Actual)</a:t>
            </a:r>
          </a:p>
          <a:p>
            <a:pPr marL="0" indent="0" algn="just">
              <a:buNone/>
            </a:pPr>
            <a:endParaRPr lang="es-CO" sz="1400" dirty="0" smtClean="0"/>
          </a:p>
          <a:p>
            <a:pPr marL="0" indent="0" algn="just">
              <a:buNone/>
            </a:pPr>
            <a:endParaRPr lang="es-CO" sz="1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769774" y="668921"/>
            <a:ext cx="3995801" cy="1378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400" dirty="0" smtClean="0">
                <a:solidFill>
                  <a:srgbClr val="FF0000"/>
                </a:solidFill>
              </a:rPr>
              <a:t>Carbonatos no marinos subacuático</a:t>
            </a:r>
            <a:endParaRPr lang="es-CO" sz="1800" dirty="0" smtClean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smtClean="0"/>
              <a:t>Travertinos, </a:t>
            </a:r>
            <a:r>
              <a:rPr lang="es-CO" sz="1400" dirty="0" err="1" smtClean="0"/>
              <a:t>tufas</a:t>
            </a:r>
            <a:r>
              <a:rPr lang="es-CO" sz="1400" dirty="0" smtClean="0"/>
              <a:t>, </a:t>
            </a:r>
            <a:r>
              <a:rPr lang="es-CO" sz="1400" dirty="0" err="1" smtClean="0"/>
              <a:t>sínters</a:t>
            </a:r>
            <a:r>
              <a:rPr lang="es-CO" sz="1400" dirty="0" smtClean="0"/>
              <a:t>  </a:t>
            </a:r>
            <a:r>
              <a:rPr lang="es-CO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(Común Pasado y Actual)</a:t>
            </a:r>
          </a:p>
          <a:p>
            <a:pPr marL="0" indent="0" algn="just">
              <a:buNone/>
            </a:pPr>
            <a:r>
              <a:rPr lang="es-CO" sz="1400" dirty="0" smtClean="0"/>
              <a:t>Lacustres </a:t>
            </a:r>
            <a:r>
              <a:rPr lang="es-CO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(Común Pasado y Actual)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4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10285" y="5048960"/>
            <a:ext cx="3492975" cy="1378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400" dirty="0" smtClean="0">
                <a:solidFill>
                  <a:srgbClr val="FF0000"/>
                </a:solidFill>
              </a:rPr>
              <a:t>Carbonatos Transicionales</a:t>
            </a:r>
            <a:endParaRPr lang="es-CO" sz="1800" dirty="0" smtClean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smtClean="0"/>
              <a:t>Playa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smtClean="0"/>
              <a:t>barreras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err="1" smtClean="0"/>
              <a:t>Lagoons</a:t>
            </a:r>
            <a:r>
              <a:rPr lang="es-CO" sz="1400" dirty="0" smtClean="0"/>
              <a:t> costeros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err="1" smtClean="0"/>
              <a:t>Perimareales</a:t>
            </a:r>
            <a:endParaRPr lang="es-CO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9" y="2453751"/>
            <a:ext cx="7761600" cy="2188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235" y="4423932"/>
            <a:ext cx="5802765" cy="2434068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5767674" y="1600274"/>
            <a:ext cx="3492975" cy="1378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400" dirty="0" smtClean="0">
                <a:solidFill>
                  <a:srgbClr val="FF0000"/>
                </a:solidFill>
              </a:rPr>
              <a:t>Carbonatos Marinos</a:t>
            </a:r>
            <a:endParaRPr lang="es-CO" sz="1800" dirty="0" smtClean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smtClean="0"/>
              <a:t>Someros </a:t>
            </a:r>
            <a:r>
              <a:rPr lang="es-CO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(Proterozoico tardío-Actual)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sz="1400" dirty="0" smtClean="0"/>
              <a:t>Profundos </a:t>
            </a:r>
            <a:r>
              <a:rPr lang="es-CO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(Raros Pasado, común Actual)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990652" y="5496028"/>
            <a:ext cx="2581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C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(Común Pasado y Actual)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H="1" flipV="1">
            <a:off x="1009935" y="5496028"/>
            <a:ext cx="980717" cy="142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1214651" y="5640966"/>
            <a:ext cx="776001" cy="22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1539507" y="5638078"/>
            <a:ext cx="451145" cy="892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1602651" y="5640966"/>
            <a:ext cx="388001" cy="35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 descr="002-CarbonatePartic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/>
          <a:stretch/>
        </p:blipFill>
        <p:spPr bwMode="auto">
          <a:xfrm>
            <a:off x="703385" y="1600200"/>
            <a:ext cx="7666892" cy="41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b="1" i="1" dirty="0">
                <a:latin typeface="Arial" panose="020B0604020202020204"/>
              </a:rPr>
              <a:t>Areas </a:t>
            </a:r>
            <a:r>
              <a:rPr lang="en-US" altLang="en-US" b="1" i="1" dirty="0" smtClean="0">
                <a:latin typeface="Arial" panose="020B0604020202020204"/>
              </a:rPr>
              <a:t>de </a:t>
            </a:r>
            <a:r>
              <a:rPr lang="en-US" altLang="en-US" b="1" i="1" dirty="0">
                <a:latin typeface="Arial" panose="020B0604020202020204"/>
              </a:rPr>
              <a:t>Acumulación de </a:t>
            </a:r>
            <a:r>
              <a:rPr lang="es-CO" altLang="en-US" b="1" i="1" dirty="0" smtClean="0">
                <a:latin typeface="Arial" panose="020B0604020202020204"/>
              </a:rPr>
              <a:t>Carbonatos</a:t>
            </a:r>
            <a:endParaRPr lang="es-CO" altLang="en-US" b="1" i="1" dirty="0">
              <a:latin typeface="Arial" panose="020B0604020202020204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62000" y="3663950"/>
            <a:ext cx="8305800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3600">
              <a:latin typeface="Impact" panose="020B080603090205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2000" y="4044950"/>
            <a:ext cx="8305800" cy="533400"/>
          </a:xfrm>
          <a:prstGeom prst="rect">
            <a:avLst/>
          </a:prstGeom>
          <a:solidFill>
            <a:srgbClr val="009999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667000" y="5194300"/>
            <a:ext cx="44934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n-lt"/>
              </a:rPr>
              <a:t>OCEANOS TEMPLADOS</a:t>
            </a:r>
            <a:endParaRPr lang="en-US" altLang="en-US" sz="36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073346" y="4029076"/>
            <a:ext cx="20252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n-lt"/>
              </a:rPr>
              <a:t>TROPICAL</a:t>
            </a:r>
            <a:endParaRPr lang="en-US" altLang="en-US" sz="36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0" y="2938244"/>
            <a:ext cx="44934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OCEANOS TEMPLADOS</a:t>
            </a: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3674185" y="5779691"/>
            <a:ext cx="2104315" cy="32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Carbonatos Polares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400" dirty="0"/>
          </a:p>
        </p:txBody>
      </p:sp>
      <p:sp>
        <p:nvSpPr>
          <p:cNvPr id="18" name="Marcador de contenido 2"/>
          <p:cNvSpPr txBox="1">
            <a:spLocks/>
          </p:cNvSpPr>
          <p:nvPr/>
        </p:nvSpPr>
        <p:spPr>
          <a:xfrm>
            <a:off x="2795184" y="6404814"/>
            <a:ext cx="3862315" cy="306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CO" sz="1400" dirty="0" smtClean="0">
                <a:solidFill>
                  <a:srgbClr val="FF0000"/>
                </a:solidFill>
              </a:rPr>
              <a:t>Textural y Composicionalmente diferentes</a:t>
            </a:r>
            <a:endParaRPr lang="es-CO" sz="1400" dirty="0"/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2844800" y="4178300"/>
            <a:ext cx="292100" cy="222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4165600" y="6101862"/>
            <a:ext cx="266700" cy="456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5085963" y="4903258"/>
            <a:ext cx="2470537" cy="1499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29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/>
      <p:bldP spid="13" grpId="0" autoUpdateAnimBg="0"/>
      <p:bldP spid="14" grpId="0" autoUpdateAnimBg="0"/>
      <p:bldP spid="15" grpId="0" autoUpdateAnimBg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0850" y="0"/>
            <a:ext cx="7886700" cy="682388"/>
          </a:xfrm>
        </p:spPr>
        <p:txBody>
          <a:bodyPr>
            <a:normAutofit/>
          </a:bodyPr>
          <a:lstStyle/>
          <a:p>
            <a:pPr algn="ctr"/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Control de la sedimentación</a:t>
            </a:r>
            <a:endParaRPr lang="es-CO" sz="3200" dirty="0"/>
          </a:p>
        </p:txBody>
      </p:sp>
      <p:sp>
        <p:nvSpPr>
          <p:cNvPr id="8" name="Triángulo isósceles 7"/>
          <p:cNvSpPr/>
          <p:nvPr/>
        </p:nvSpPr>
        <p:spPr>
          <a:xfrm>
            <a:off x="1498600" y="1333500"/>
            <a:ext cx="6019800" cy="4663263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456342" y="846858"/>
            <a:ext cx="2690458" cy="32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QUÍMICOS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400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6465271" y="6105210"/>
            <a:ext cx="2690458" cy="32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FÍSICOS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400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0" y="6009462"/>
            <a:ext cx="2690458" cy="32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BIOLÓGICOS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400" dirty="0"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4236" r="61307" b="74577"/>
          <a:stretch/>
        </p:blipFill>
        <p:spPr>
          <a:xfrm>
            <a:off x="1153758" y="4853763"/>
            <a:ext cx="2209800" cy="114300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t="27251" r="61307" b="49914"/>
          <a:stretch/>
        </p:blipFill>
        <p:spPr>
          <a:xfrm>
            <a:off x="3779221" y="1225053"/>
            <a:ext cx="1229958" cy="123190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5559" r="80954" b="49252"/>
          <a:stretch/>
        </p:blipFill>
        <p:spPr>
          <a:xfrm>
            <a:off x="3818804" y="3265623"/>
            <a:ext cx="1313938" cy="171452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72061" r="65905" b="3456"/>
          <a:stretch/>
        </p:blipFill>
        <p:spPr>
          <a:xfrm>
            <a:off x="6146800" y="4661491"/>
            <a:ext cx="1663700" cy="132080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3" t="34496" r="41588" b="47848"/>
          <a:stretch/>
        </p:blipFill>
        <p:spPr>
          <a:xfrm>
            <a:off x="3786512" y="3556856"/>
            <a:ext cx="1436333" cy="1158333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3" t="52735" r="41588" b="29191"/>
          <a:stretch/>
        </p:blipFill>
        <p:spPr>
          <a:xfrm>
            <a:off x="3709714" y="3633075"/>
            <a:ext cx="1572493" cy="129820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50093" r="80923" b="28405"/>
          <a:stretch/>
        </p:blipFill>
        <p:spPr>
          <a:xfrm>
            <a:off x="6445352" y="4514534"/>
            <a:ext cx="1280131" cy="1409763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50328" r="62993" b="28170"/>
          <a:stretch/>
        </p:blipFill>
        <p:spPr>
          <a:xfrm>
            <a:off x="5990106" y="4494379"/>
            <a:ext cx="1406901" cy="154937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3" t="12846" r="41588" b="67039"/>
          <a:stretch/>
        </p:blipFill>
        <p:spPr>
          <a:xfrm>
            <a:off x="3727741" y="3276600"/>
            <a:ext cx="1565767" cy="14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4000"/>
            </a:blip>
            <a:srcRect/>
            <a:stretch>
              <a:fillRect/>
            </a:stretch>
          </a:blipFill>
        </p:spPr>
      </p:pic>
      <p:pic>
        <p:nvPicPr>
          <p:cNvPr id="4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2713" y="3748206"/>
            <a:ext cx="7886700" cy="682388"/>
          </a:xfrm>
        </p:spPr>
        <p:txBody>
          <a:bodyPr>
            <a:normAutofit/>
          </a:bodyPr>
          <a:lstStyle/>
          <a:p>
            <a:pPr algn="ctr"/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COMPONENTES CARBONÁTICOS</a:t>
            </a:r>
            <a:endParaRPr lang="es-CO" sz="3200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822713" y="4279900"/>
            <a:ext cx="7886700" cy="682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Arial" pitchFamily="34" charset="0"/>
              </a:rPr>
              <a:t>LA CLAVE</a:t>
            </a:r>
            <a:endParaRPr lang="es-CO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5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7361800" y="5786803"/>
            <a:ext cx="1703692" cy="719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43200" rIns="6646" bIns="99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1108" b="1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3358661"/>
            <a:ext cx="8440615" cy="14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78829" y="1234440"/>
            <a:ext cx="2636532" cy="1772529"/>
            <a:chOff x="245513" y="890414"/>
            <a:chExt cx="2857211" cy="2209524"/>
          </a:xfrm>
        </p:grpSpPr>
        <p:pic>
          <p:nvPicPr>
            <p:cNvPr id="7" name="Picture 27" descr="FolkClassBasi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13" y="890414"/>
              <a:ext cx="1745524" cy="220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8"/>
            <p:cNvSpPr txBox="1">
              <a:spLocks noChangeArrowheads="1"/>
            </p:cNvSpPr>
            <p:nvPr/>
          </p:nvSpPr>
          <p:spPr bwMode="auto">
            <a:xfrm>
              <a:off x="2303276" y="1555493"/>
              <a:ext cx="799448" cy="327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108" b="1" dirty="0">
                  <a:solidFill>
                    <a:srgbClr val="003366"/>
                  </a:solidFill>
                  <a:cs typeface="Arial" charset="0"/>
                </a:rPr>
                <a:t>GRAINS</a:t>
              </a:r>
            </a:p>
          </p:txBody>
        </p:sp>
      </p:grp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3931472" y="2672330"/>
            <a:ext cx="1542410" cy="6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846" b="1" dirty="0">
                <a:solidFill>
                  <a:srgbClr val="003366"/>
                </a:solidFill>
                <a:cs typeface="Arial" charset="0"/>
              </a:rPr>
              <a:t>CYCLES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846" b="1" dirty="0">
                <a:solidFill>
                  <a:srgbClr val="003366"/>
                </a:solidFill>
                <a:cs typeface="Arial" charset="0"/>
              </a:rPr>
              <a:t>BEDS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485" y="1248508"/>
            <a:ext cx="1267872" cy="143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9" y="1235214"/>
            <a:ext cx="2441333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83578" y="3880340"/>
            <a:ext cx="1085554" cy="43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108" b="1" dirty="0">
                <a:solidFill>
                  <a:srgbClr val="003366"/>
                </a:solidFill>
                <a:cs typeface="Arial" charset="0"/>
              </a:rPr>
              <a:t>HST MARGIN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108" b="1" dirty="0">
                <a:solidFill>
                  <a:srgbClr val="003366"/>
                </a:solidFill>
                <a:cs typeface="Arial" charset="0"/>
              </a:rPr>
              <a:t>COMPLEX</a:t>
            </a: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 flipV="1">
            <a:off x="2672861" y="3483220"/>
            <a:ext cx="281354" cy="1247042"/>
          </a:xfrm>
          <a:prstGeom prst="triangle">
            <a:avLst>
              <a:gd name="adj" fmla="val 38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108" b="1">
              <a:solidFill>
                <a:srgbClr val="003366"/>
              </a:solidFill>
              <a:cs typeface="Arial" charset="0"/>
            </a:endParaRP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383932" y="3333750"/>
            <a:ext cx="8337133" cy="1572358"/>
            <a:chOff x="-8899308" y="4902280"/>
            <a:chExt cx="9077569" cy="1701880"/>
          </a:xfrm>
        </p:grpSpPr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-8899308" y="4902280"/>
              <a:ext cx="9009948" cy="1701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pic>
          <p:nvPicPr>
            <p:cNvPr id="16" name="Picture 20" descr="p4s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11" b="31311"/>
            <a:stretch>
              <a:fillRect/>
            </a:stretch>
          </p:blipFill>
          <p:spPr bwMode="auto">
            <a:xfrm>
              <a:off x="-7104482" y="5124490"/>
              <a:ext cx="56896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-1300416" y="5481205"/>
              <a:ext cx="1478677" cy="714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>
                  <a:solidFill>
                    <a:srgbClr val="003366"/>
                  </a:solidFill>
                  <a:cs typeface="Arial" charset="0"/>
                </a:rPr>
                <a:t>MARGIN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>
                  <a:solidFill>
                    <a:srgbClr val="003366"/>
                  </a:solidFill>
                  <a:cs typeface="Arial" charset="0"/>
                </a:rPr>
                <a:t>COMPLEX</a:t>
              </a:r>
            </a:p>
          </p:txBody>
        </p:sp>
      </p:grp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2847243" y="3618036"/>
            <a:ext cx="2421753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62" b="1" dirty="0" smtClean="0">
                <a:solidFill>
                  <a:prstClr val="white"/>
                </a:solidFill>
                <a:cs typeface="Arial" charset="0"/>
              </a:rPr>
              <a:t>MARGEN PROGRADANTE</a:t>
            </a:r>
            <a:endParaRPr kumimoji="1" lang="en-US" sz="1662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562601" y="3038889"/>
            <a:ext cx="976549" cy="3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846" b="1" dirty="0">
                <a:solidFill>
                  <a:srgbClr val="003366"/>
                </a:solidFill>
                <a:cs typeface="Arial" charset="0"/>
              </a:rPr>
              <a:t>REEFS</a:t>
            </a:r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5344273" y="1257094"/>
            <a:ext cx="3881803" cy="2172679"/>
            <a:chOff x="9144000" y="664192"/>
            <a:chExt cx="4205769" cy="2353668"/>
          </a:xfrm>
        </p:grpSpPr>
        <p:sp>
          <p:nvSpPr>
            <p:cNvPr id="21" name="Rectangle 5"/>
            <p:cNvSpPr/>
            <p:nvPr/>
          </p:nvSpPr>
          <p:spPr>
            <a:xfrm>
              <a:off x="9144000" y="664192"/>
              <a:ext cx="4205769" cy="2194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</a:endParaRPr>
            </a:p>
          </p:txBody>
        </p:sp>
        <p:grpSp>
          <p:nvGrpSpPr>
            <p:cNvPr id="22" name="Group 43"/>
            <p:cNvGrpSpPr>
              <a:grpSpLocks/>
            </p:cNvGrpSpPr>
            <p:nvPr/>
          </p:nvGrpSpPr>
          <p:grpSpPr bwMode="auto">
            <a:xfrm>
              <a:off x="9509993" y="1073173"/>
              <a:ext cx="3603625" cy="1944687"/>
              <a:chOff x="144" y="2965"/>
              <a:chExt cx="2270" cy="1225"/>
            </a:xfrm>
          </p:grpSpPr>
          <p:pic>
            <p:nvPicPr>
              <p:cNvPr id="23" name="Picture 44" descr="p4s07We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965"/>
                <a:ext cx="2270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45"/>
              <p:cNvSpPr txBox="1">
                <a:spLocks noChangeArrowheads="1"/>
              </p:cNvSpPr>
              <p:nvPr/>
            </p:nvSpPr>
            <p:spPr bwMode="auto">
              <a:xfrm>
                <a:off x="1323" y="2976"/>
                <a:ext cx="1077" cy="6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kumimoji="1" lang="en-US" sz="1846" b="1" dirty="0" smtClean="0">
                    <a:solidFill>
                      <a:prstClr val="white"/>
                    </a:solidFill>
                    <a:cs typeface="Arial" charset="0"/>
                  </a:rPr>
                  <a:t>PATRÓN DE APILAMIENTO</a:t>
                </a:r>
                <a:r>
                  <a:rPr kumimoji="1" lang="en-US" sz="1846" b="1" dirty="0">
                    <a:solidFill>
                      <a:prstClr val="white"/>
                    </a:solidFill>
                    <a:cs typeface="Arial" charset="0"/>
                  </a:rPr>
                  <a:t/>
                </a:r>
                <a:br>
                  <a:rPr kumimoji="1" lang="en-US" sz="1846" b="1" dirty="0">
                    <a:solidFill>
                      <a:prstClr val="white"/>
                    </a:solidFill>
                    <a:cs typeface="Arial" charset="0"/>
                  </a:rPr>
                </a:br>
                <a:r>
                  <a:rPr kumimoji="1" lang="en-US" sz="1846" b="1" dirty="0" smtClean="0">
                    <a:solidFill>
                      <a:prstClr val="white"/>
                    </a:solidFill>
                    <a:cs typeface="Arial" charset="0"/>
                  </a:rPr>
                  <a:t>CICLOS</a:t>
                </a:r>
                <a:endParaRPr kumimoji="1" lang="en-US" sz="1846" b="1" dirty="0">
                  <a:solidFill>
                    <a:prstClr val="white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25" name="Group 46"/>
          <p:cNvGrpSpPr>
            <a:grpSpLocks/>
          </p:cNvGrpSpPr>
          <p:nvPr/>
        </p:nvGrpSpPr>
        <p:grpSpPr bwMode="auto">
          <a:xfrm>
            <a:off x="6041050" y="2172528"/>
            <a:ext cx="77665" cy="956897"/>
            <a:chOff x="427" y="3408"/>
            <a:chExt cx="53" cy="653"/>
          </a:xfrm>
        </p:grpSpPr>
        <p:sp>
          <p:nvSpPr>
            <p:cNvPr id="26" name="AutoShape 47"/>
            <p:cNvSpPr>
              <a:spLocks noChangeArrowheads="1"/>
            </p:cNvSpPr>
            <p:nvPr/>
          </p:nvSpPr>
          <p:spPr bwMode="auto">
            <a:xfrm flipV="1">
              <a:off x="429" y="4013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27" name="AutoShape 48"/>
            <p:cNvSpPr>
              <a:spLocks noChangeArrowheads="1"/>
            </p:cNvSpPr>
            <p:nvPr/>
          </p:nvSpPr>
          <p:spPr bwMode="auto">
            <a:xfrm flipV="1">
              <a:off x="429" y="3961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28" name="AutoShape 49"/>
            <p:cNvSpPr>
              <a:spLocks noChangeArrowheads="1"/>
            </p:cNvSpPr>
            <p:nvPr/>
          </p:nvSpPr>
          <p:spPr bwMode="auto">
            <a:xfrm flipV="1">
              <a:off x="427" y="391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29" name="AutoShape 50"/>
            <p:cNvSpPr>
              <a:spLocks noChangeArrowheads="1"/>
            </p:cNvSpPr>
            <p:nvPr/>
          </p:nvSpPr>
          <p:spPr bwMode="auto">
            <a:xfrm flipV="1">
              <a:off x="427" y="37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0" name="AutoShape 51"/>
            <p:cNvSpPr>
              <a:spLocks noChangeArrowheads="1"/>
            </p:cNvSpPr>
            <p:nvPr/>
          </p:nvSpPr>
          <p:spPr bwMode="auto">
            <a:xfrm flipV="1">
              <a:off x="427" y="386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1" name="AutoShape 52"/>
            <p:cNvSpPr>
              <a:spLocks noChangeArrowheads="1"/>
            </p:cNvSpPr>
            <p:nvPr/>
          </p:nvSpPr>
          <p:spPr bwMode="auto">
            <a:xfrm flipV="1">
              <a:off x="427" y="38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2" name="AutoShape 53"/>
            <p:cNvSpPr>
              <a:spLocks noChangeArrowheads="1"/>
            </p:cNvSpPr>
            <p:nvPr/>
          </p:nvSpPr>
          <p:spPr bwMode="auto">
            <a:xfrm flipV="1">
              <a:off x="427" y="376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3" name="AutoShape 54"/>
            <p:cNvSpPr>
              <a:spLocks noChangeArrowheads="1"/>
            </p:cNvSpPr>
            <p:nvPr/>
          </p:nvSpPr>
          <p:spPr bwMode="auto">
            <a:xfrm flipV="1">
              <a:off x="427" y="36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4" name="AutoShape 55"/>
            <p:cNvSpPr>
              <a:spLocks noChangeArrowheads="1"/>
            </p:cNvSpPr>
            <p:nvPr/>
          </p:nvSpPr>
          <p:spPr bwMode="auto">
            <a:xfrm flipV="1">
              <a:off x="427" y="360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5" name="AutoShape 56"/>
            <p:cNvSpPr>
              <a:spLocks noChangeArrowheads="1"/>
            </p:cNvSpPr>
            <p:nvPr/>
          </p:nvSpPr>
          <p:spPr bwMode="auto">
            <a:xfrm flipV="1">
              <a:off x="427" y="35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6" name="AutoShape 57"/>
            <p:cNvSpPr>
              <a:spLocks noChangeArrowheads="1"/>
            </p:cNvSpPr>
            <p:nvPr/>
          </p:nvSpPr>
          <p:spPr bwMode="auto">
            <a:xfrm flipV="1">
              <a:off x="427" y="35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7" name="AutoShape 58"/>
            <p:cNvSpPr>
              <a:spLocks noChangeArrowheads="1"/>
            </p:cNvSpPr>
            <p:nvPr/>
          </p:nvSpPr>
          <p:spPr bwMode="auto">
            <a:xfrm flipV="1">
              <a:off x="427" y="345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  <p:sp>
          <p:nvSpPr>
            <p:cNvPr id="38" name="AutoShape 59"/>
            <p:cNvSpPr>
              <a:spLocks noChangeArrowheads="1"/>
            </p:cNvSpPr>
            <p:nvPr/>
          </p:nvSpPr>
          <p:spPr bwMode="auto">
            <a:xfrm flipV="1">
              <a:off x="427" y="34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</p:grpSp>
      <p:pic>
        <p:nvPicPr>
          <p:cNvPr id="39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2" y="1262575"/>
            <a:ext cx="2944573" cy="202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"/>
          <p:cNvGrpSpPr/>
          <p:nvPr/>
        </p:nvGrpSpPr>
        <p:grpSpPr>
          <a:xfrm>
            <a:off x="3393015" y="1312213"/>
            <a:ext cx="2179894" cy="2187126"/>
            <a:chOff x="-2828728" y="3633788"/>
            <a:chExt cx="2361552" cy="2369387"/>
          </a:xfrm>
        </p:grpSpPr>
        <p:sp>
          <p:nvSpPr>
            <p:cNvPr id="41" name="Rectangle 7"/>
            <p:cNvSpPr/>
            <p:nvPr/>
          </p:nvSpPr>
          <p:spPr bwMode="auto">
            <a:xfrm>
              <a:off x="-2828728" y="3633788"/>
              <a:ext cx="2361552" cy="236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</a:endParaRPr>
            </a:p>
          </p:txBody>
        </p:sp>
        <p:pic>
          <p:nvPicPr>
            <p:cNvPr id="42" name="Picture 61" descr="Dscn063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7519" y="3845681"/>
              <a:ext cx="1905000" cy="190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62"/>
            <p:cNvSpPr txBox="1">
              <a:spLocks noChangeArrowheads="1"/>
            </p:cNvSpPr>
            <p:nvPr/>
          </p:nvSpPr>
          <p:spPr bwMode="auto">
            <a:xfrm>
              <a:off x="-2695158" y="3839413"/>
              <a:ext cx="1942547" cy="1207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108" b="1" dirty="0">
                  <a:solidFill>
                    <a:srgbClr val="003366"/>
                  </a:solidFill>
                  <a:cs typeface="Arial" charset="0"/>
                </a:rPr>
                <a:t>,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>
                  <a:solidFill>
                    <a:prstClr val="white"/>
                  </a:solidFill>
                  <a:cs typeface="Arial" charset="0"/>
                </a:rPr>
                <a:t>STRUCTURAS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 smtClean="0">
                  <a:solidFill>
                    <a:prstClr val="white"/>
                  </a:solidFill>
                  <a:cs typeface="Arial" charset="0"/>
                </a:rPr>
                <a:t>SEDIMENTARIAS</a:t>
              </a:r>
              <a:endParaRPr kumimoji="1" lang="en-US" sz="1846" b="1" dirty="0">
                <a:solidFill>
                  <a:prstClr val="white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>
                  <a:solidFill>
                    <a:prstClr val="white"/>
                  </a:solidFill>
                  <a:cs typeface="Arial" charset="0"/>
                </a:rPr>
                <a:t>FAUNA</a:t>
              </a:r>
            </a:p>
          </p:txBody>
        </p:sp>
      </p:grpSp>
      <p:grpSp>
        <p:nvGrpSpPr>
          <p:cNvPr id="44" name="Group 9"/>
          <p:cNvGrpSpPr/>
          <p:nvPr/>
        </p:nvGrpSpPr>
        <p:grpSpPr>
          <a:xfrm>
            <a:off x="327743" y="1219480"/>
            <a:ext cx="2976812" cy="2024076"/>
            <a:chOff x="-2995517" y="203758"/>
            <a:chExt cx="3224880" cy="2192749"/>
          </a:xfrm>
        </p:grpSpPr>
        <p:sp>
          <p:nvSpPr>
            <p:cNvPr id="45" name="Rectangle 16"/>
            <p:cNvSpPr/>
            <p:nvPr/>
          </p:nvSpPr>
          <p:spPr bwMode="auto">
            <a:xfrm>
              <a:off x="-2995517" y="277422"/>
              <a:ext cx="3224880" cy="2119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</a:endParaRPr>
            </a:p>
          </p:txBody>
        </p:sp>
        <p:grpSp>
          <p:nvGrpSpPr>
            <p:cNvPr id="46" name="Group 15"/>
            <p:cNvGrpSpPr>
              <a:grpSpLocks/>
            </p:cNvGrpSpPr>
            <p:nvPr/>
          </p:nvGrpSpPr>
          <p:grpSpPr bwMode="auto">
            <a:xfrm>
              <a:off x="-2531539" y="203758"/>
              <a:ext cx="1944687" cy="2146300"/>
              <a:chOff x="-3148110" y="-1003847"/>
              <a:chExt cx="1944216" cy="2146847"/>
            </a:xfrm>
          </p:grpSpPr>
          <p:sp>
            <p:nvSpPr>
              <p:cNvPr id="47" name="Text Box 67"/>
              <p:cNvSpPr txBox="1">
                <a:spLocks noChangeArrowheads="1"/>
              </p:cNvSpPr>
              <p:nvPr/>
            </p:nvSpPr>
            <p:spPr bwMode="auto">
              <a:xfrm>
                <a:off x="-3148110" y="-1003847"/>
                <a:ext cx="1944216" cy="9315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sz="1662" b="1" dirty="0" smtClean="0">
                    <a:solidFill>
                      <a:srgbClr val="003366"/>
                    </a:solidFill>
                    <a:cs typeface="Arial" charset="0"/>
                  </a:rPr>
                  <a:t>ALOQUEMOS</a:t>
                </a:r>
                <a:endParaRPr kumimoji="1" lang="en-US" sz="1662" b="1" dirty="0">
                  <a:solidFill>
                    <a:srgbClr val="003366"/>
                  </a:solidFill>
                  <a:cs typeface="Arial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sz="1662" b="1" dirty="0" smtClean="0">
                    <a:solidFill>
                      <a:srgbClr val="003366"/>
                    </a:solidFill>
                    <a:cs typeface="Arial" charset="0"/>
                  </a:rPr>
                  <a:t>CEMENTACION</a:t>
                </a:r>
                <a:endParaRPr kumimoji="1" lang="en-US" sz="1662" b="1" dirty="0">
                  <a:solidFill>
                    <a:srgbClr val="003366"/>
                  </a:solidFill>
                  <a:cs typeface="Arial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sz="1662" b="1" dirty="0">
                    <a:solidFill>
                      <a:srgbClr val="003366"/>
                    </a:solidFill>
                    <a:cs typeface="Arial" charset="0"/>
                  </a:rPr>
                  <a:t>&amp; </a:t>
                </a:r>
                <a:r>
                  <a:rPr kumimoji="1" lang="en-US" sz="1662" b="1" dirty="0" smtClean="0">
                    <a:solidFill>
                      <a:srgbClr val="003366"/>
                    </a:solidFill>
                    <a:cs typeface="Arial" charset="0"/>
                  </a:rPr>
                  <a:t>DIAGÉNESIS</a:t>
                </a:r>
                <a:endParaRPr kumimoji="1" lang="en-US" sz="1662" b="1" dirty="0">
                  <a:solidFill>
                    <a:srgbClr val="003366"/>
                  </a:solidFill>
                  <a:cs typeface="Arial" charset="0"/>
                </a:endParaRPr>
              </a:p>
            </p:txBody>
          </p:sp>
          <p:pic>
            <p:nvPicPr>
              <p:cNvPr id="48" name="Picture 66" descr="o-04-10x-0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0" y="-34925"/>
                <a:ext cx="1371600" cy="1177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9" name="Group 22"/>
          <p:cNvGrpSpPr>
            <a:grpSpLocks/>
          </p:cNvGrpSpPr>
          <p:nvPr/>
        </p:nvGrpSpPr>
        <p:grpSpPr bwMode="auto">
          <a:xfrm>
            <a:off x="491847" y="4972049"/>
            <a:ext cx="8089446" cy="1410598"/>
            <a:chOff x="-3024765" y="7605924"/>
            <a:chExt cx="8763000" cy="1529144"/>
          </a:xfrm>
        </p:grpSpPr>
        <p:pic>
          <p:nvPicPr>
            <p:cNvPr id="50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4765" y="7605924"/>
              <a:ext cx="8763000" cy="152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38"/>
            <p:cNvSpPr txBox="1">
              <a:spLocks noChangeArrowheads="1"/>
            </p:cNvSpPr>
            <p:nvPr/>
          </p:nvSpPr>
          <p:spPr bwMode="auto">
            <a:xfrm>
              <a:off x="-2721127" y="8489148"/>
              <a:ext cx="960618" cy="46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108" b="1" dirty="0">
                  <a:solidFill>
                    <a:srgbClr val="003366"/>
                  </a:solidFill>
                  <a:cs typeface="Arial" charset="0"/>
                </a:rPr>
                <a:t>SHELF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108" b="1" dirty="0">
                  <a:solidFill>
                    <a:srgbClr val="003366"/>
                  </a:solidFill>
                  <a:cs typeface="Arial" charset="0"/>
                </a:rPr>
                <a:t>COMPLEX</a:t>
              </a:r>
            </a:p>
          </p:txBody>
        </p:sp>
        <p:sp>
          <p:nvSpPr>
            <p:cNvPr id="52" name="AutoShape 11"/>
            <p:cNvSpPr>
              <a:spLocks noChangeArrowheads="1"/>
            </p:cNvSpPr>
            <p:nvPr/>
          </p:nvSpPr>
          <p:spPr bwMode="auto">
            <a:xfrm flipV="1">
              <a:off x="-647864" y="7631341"/>
              <a:ext cx="347640" cy="1439212"/>
            </a:xfrm>
            <a:prstGeom prst="triangle">
              <a:avLst>
                <a:gd name="adj" fmla="val 489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  <a:cs typeface="Arial" charset="0"/>
              </a:endParaRPr>
            </a:p>
          </p:txBody>
        </p:sp>
      </p:grpSp>
      <p:grpSp>
        <p:nvGrpSpPr>
          <p:cNvPr id="53" name="Group 20"/>
          <p:cNvGrpSpPr>
            <a:grpSpLocks/>
          </p:cNvGrpSpPr>
          <p:nvPr/>
        </p:nvGrpSpPr>
        <p:grpSpPr bwMode="auto">
          <a:xfrm>
            <a:off x="411774" y="4910506"/>
            <a:ext cx="8440178" cy="1613388"/>
            <a:chOff x="-5585243" y="6962230"/>
            <a:chExt cx="9143165" cy="1747838"/>
          </a:xfrm>
        </p:grpSpPr>
        <p:sp>
          <p:nvSpPr>
            <p:cNvPr id="54" name="Rectangle 92"/>
            <p:cNvSpPr/>
            <p:nvPr/>
          </p:nvSpPr>
          <p:spPr>
            <a:xfrm>
              <a:off x="-5585243" y="6962230"/>
              <a:ext cx="8900760" cy="174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108" b="1">
                <a:solidFill>
                  <a:srgbClr val="003366"/>
                </a:solidFill>
              </a:endParaRPr>
            </a:p>
          </p:txBody>
        </p:sp>
        <p:pic>
          <p:nvPicPr>
            <p:cNvPr id="55" name="Picture 37" descr="p7s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6962230"/>
              <a:ext cx="6629400" cy="174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 Box 10"/>
            <p:cNvSpPr txBox="1">
              <a:spLocks noChangeArrowheads="1"/>
            </p:cNvSpPr>
            <p:nvPr/>
          </p:nvSpPr>
          <p:spPr bwMode="auto">
            <a:xfrm>
              <a:off x="1904757" y="7374980"/>
              <a:ext cx="1653165" cy="1023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 smtClean="0">
                  <a:solidFill>
                    <a:srgbClr val="003366"/>
                  </a:solidFill>
                  <a:cs typeface="Arial" charset="0"/>
                </a:rPr>
                <a:t>PLATAFORMA</a:t>
              </a:r>
              <a:endParaRPr kumimoji="1" lang="en-US" sz="1846" b="1" dirty="0">
                <a:solidFill>
                  <a:srgbClr val="003366"/>
                </a:solidFill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>
                  <a:solidFill>
                    <a:srgbClr val="003366"/>
                  </a:solidFill>
                  <a:cs typeface="Arial" charset="0"/>
                </a:rPr>
                <a:t>MARGIN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sz="1846" b="1" dirty="0" smtClean="0">
                  <a:solidFill>
                    <a:srgbClr val="003366"/>
                  </a:solidFill>
                  <a:cs typeface="Arial" charset="0"/>
                </a:rPr>
                <a:t>COMPLEX</a:t>
              </a:r>
              <a:endParaRPr kumimoji="1" lang="en-US" sz="1846" b="1" dirty="0">
                <a:solidFill>
                  <a:srgbClr val="003366"/>
                </a:solidFill>
                <a:cs typeface="Arial" charset="0"/>
              </a:endParaRPr>
            </a:p>
          </p:txBody>
        </p:sp>
      </p:grpSp>
      <p:sp>
        <p:nvSpPr>
          <p:cNvPr id="57" name="Text Box 41"/>
          <p:cNvSpPr txBox="1">
            <a:spLocks noChangeArrowheads="1"/>
          </p:cNvSpPr>
          <p:nvPr/>
        </p:nvSpPr>
        <p:spPr bwMode="auto">
          <a:xfrm>
            <a:off x="4904643" y="4835770"/>
            <a:ext cx="2421753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62" b="1" dirty="0" smtClean="0">
                <a:solidFill>
                  <a:srgbClr val="003366"/>
                </a:solidFill>
                <a:cs typeface="Arial" charset="0"/>
              </a:rPr>
              <a:t>MARGEN PROGRADANTE</a:t>
            </a:r>
            <a:endParaRPr kumimoji="1" lang="en-US" sz="1662" b="1" dirty="0">
              <a:solidFill>
                <a:srgbClr val="003366"/>
              </a:solidFill>
              <a:cs typeface="Arial" charset="0"/>
            </a:endParaRPr>
          </a:p>
        </p:txBody>
      </p:sp>
      <p:sp>
        <p:nvSpPr>
          <p:cNvPr id="58" name="Text Box 42"/>
          <p:cNvSpPr txBox="1">
            <a:spLocks noChangeArrowheads="1"/>
          </p:cNvSpPr>
          <p:nvPr/>
        </p:nvSpPr>
        <p:spPr bwMode="auto">
          <a:xfrm>
            <a:off x="2513135" y="6180993"/>
            <a:ext cx="2421753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62" b="1" dirty="0" smtClean="0">
                <a:solidFill>
                  <a:prstClr val="white"/>
                </a:solidFill>
                <a:cs typeface="Arial" charset="0"/>
              </a:rPr>
              <a:t>MARGEN PROGRADANTE</a:t>
            </a:r>
            <a:endParaRPr kumimoji="1" lang="en-US" sz="1662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59" name="Freeform 68"/>
          <p:cNvSpPr>
            <a:spLocks/>
          </p:cNvSpPr>
          <p:nvPr/>
        </p:nvSpPr>
        <p:spPr bwMode="auto">
          <a:xfrm>
            <a:off x="1305658" y="5908431"/>
            <a:ext cx="6076950" cy="306266"/>
          </a:xfrm>
          <a:custGeom>
            <a:avLst/>
            <a:gdLst>
              <a:gd name="T0" fmla="*/ 0 w 4052"/>
              <a:gd name="T1" fmla="*/ 0 h 392"/>
              <a:gd name="T2" fmla="*/ 440 w 4052"/>
              <a:gd name="T3" fmla="*/ 124 h 392"/>
              <a:gd name="T4" fmla="*/ 756 w 4052"/>
              <a:gd name="T5" fmla="*/ 188 h 392"/>
              <a:gd name="T6" fmla="*/ 1044 w 4052"/>
              <a:gd name="T7" fmla="*/ 248 h 392"/>
              <a:gd name="T8" fmla="*/ 1260 w 4052"/>
              <a:gd name="T9" fmla="*/ 300 h 392"/>
              <a:gd name="T10" fmla="*/ 1740 w 4052"/>
              <a:gd name="T11" fmla="*/ 300 h 392"/>
              <a:gd name="T12" fmla="*/ 2072 w 4052"/>
              <a:gd name="T13" fmla="*/ 316 h 392"/>
              <a:gd name="T14" fmla="*/ 2704 w 4052"/>
              <a:gd name="T15" fmla="*/ 328 h 392"/>
              <a:gd name="T16" fmla="*/ 3168 w 4052"/>
              <a:gd name="T17" fmla="*/ 360 h 392"/>
              <a:gd name="T18" fmla="*/ 4052 w 4052"/>
              <a:gd name="T19" fmla="*/ 392 h 392"/>
              <a:gd name="connsiteX0" fmla="*/ 0 w 10000"/>
              <a:gd name="connsiteY0" fmla="*/ 0 h 9082"/>
              <a:gd name="connsiteX1" fmla="*/ 1086 w 10000"/>
              <a:gd name="connsiteY1" fmla="*/ 2245 h 9082"/>
              <a:gd name="connsiteX2" fmla="*/ 1866 w 10000"/>
              <a:gd name="connsiteY2" fmla="*/ 3878 h 9082"/>
              <a:gd name="connsiteX3" fmla="*/ 2577 w 10000"/>
              <a:gd name="connsiteY3" fmla="*/ 5409 h 9082"/>
              <a:gd name="connsiteX4" fmla="*/ 3110 w 10000"/>
              <a:gd name="connsiteY4" fmla="*/ 6735 h 9082"/>
              <a:gd name="connsiteX5" fmla="*/ 4294 w 10000"/>
              <a:gd name="connsiteY5" fmla="*/ 6735 h 9082"/>
              <a:gd name="connsiteX6" fmla="*/ 5114 w 10000"/>
              <a:gd name="connsiteY6" fmla="*/ 7143 h 9082"/>
              <a:gd name="connsiteX7" fmla="*/ 6673 w 10000"/>
              <a:gd name="connsiteY7" fmla="*/ 7449 h 9082"/>
              <a:gd name="connsiteX8" fmla="*/ 7818 w 10000"/>
              <a:gd name="connsiteY8" fmla="*/ 8266 h 9082"/>
              <a:gd name="connsiteX9" fmla="*/ 10000 w 10000"/>
              <a:gd name="connsiteY9" fmla="*/ 9082 h 9082"/>
              <a:gd name="connsiteX0" fmla="*/ 0 w 10200"/>
              <a:gd name="connsiteY0" fmla="*/ 0 h 9136"/>
              <a:gd name="connsiteX1" fmla="*/ 1086 w 10200"/>
              <a:gd name="connsiteY1" fmla="*/ 2472 h 9136"/>
              <a:gd name="connsiteX2" fmla="*/ 1866 w 10200"/>
              <a:gd name="connsiteY2" fmla="*/ 4270 h 9136"/>
              <a:gd name="connsiteX3" fmla="*/ 2577 w 10200"/>
              <a:gd name="connsiteY3" fmla="*/ 5956 h 9136"/>
              <a:gd name="connsiteX4" fmla="*/ 3110 w 10200"/>
              <a:gd name="connsiteY4" fmla="*/ 7416 h 9136"/>
              <a:gd name="connsiteX5" fmla="*/ 4294 w 10200"/>
              <a:gd name="connsiteY5" fmla="*/ 7416 h 9136"/>
              <a:gd name="connsiteX6" fmla="*/ 5114 w 10200"/>
              <a:gd name="connsiteY6" fmla="*/ 7865 h 9136"/>
              <a:gd name="connsiteX7" fmla="*/ 6673 w 10200"/>
              <a:gd name="connsiteY7" fmla="*/ 8202 h 9136"/>
              <a:gd name="connsiteX8" fmla="*/ 7818 w 10200"/>
              <a:gd name="connsiteY8" fmla="*/ 9102 h 9136"/>
              <a:gd name="connsiteX9" fmla="*/ 10200 w 10200"/>
              <a:gd name="connsiteY9" fmla="*/ 7725 h 9136"/>
              <a:gd name="connsiteX0" fmla="*/ 0 w 10000"/>
              <a:gd name="connsiteY0" fmla="*/ 0 h 9011"/>
              <a:gd name="connsiteX1" fmla="*/ 1065 w 10000"/>
              <a:gd name="connsiteY1" fmla="*/ 2706 h 9011"/>
              <a:gd name="connsiteX2" fmla="*/ 1829 w 10000"/>
              <a:gd name="connsiteY2" fmla="*/ 4674 h 9011"/>
              <a:gd name="connsiteX3" fmla="*/ 2526 w 10000"/>
              <a:gd name="connsiteY3" fmla="*/ 6519 h 9011"/>
              <a:gd name="connsiteX4" fmla="*/ 3049 w 10000"/>
              <a:gd name="connsiteY4" fmla="*/ 8117 h 9011"/>
              <a:gd name="connsiteX5" fmla="*/ 4210 w 10000"/>
              <a:gd name="connsiteY5" fmla="*/ 8117 h 9011"/>
              <a:gd name="connsiteX6" fmla="*/ 5014 w 10000"/>
              <a:gd name="connsiteY6" fmla="*/ 8609 h 9011"/>
              <a:gd name="connsiteX7" fmla="*/ 6542 w 10000"/>
              <a:gd name="connsiteY7" fmla="*/ 8978 h 9011"/>
              <a:gd name="connsiteX8" fmla="*/ 7643 w 10000"/>
              <a:gd name="connsiteY8" fmla="*/ 7749 h 9011"/>
              <a:gd name="connsiteX9" fmla="*/ 10000 w 10000"/>
              <a:gd name="connsiteY9" fmla="*/ 8456 h 9011"/>
              <a:gd name="connsiteX0" fmla="*/ 0 w 10000"/>
              <a:gd name="connsiteY0" fmla="*/ 0 h 9608"/>
              <a:gd name="connsiteX1" fmla="*/ 1065 w 10000"/>
              <a:gd name="connsiteY1" fmla="*/ 3003 h 9608"/>
              <a:gd name="connsiteX2" fmla="*/ 1829 w 10000"/>
              <a:gd name="connsiteY2" fmla="*/ 5187 h 9608"/>
              <a:gd name="connsiteX3" fmla="*/ 2526 w 10000"/>
              <a:gd name="connsiteY3" fmla="*/ 7234 h 9608"/>
              <a:gd name="connsiteX4" fmla="*/ 3049 w 10000"/>
              <a:gd name="connsiteY4" fmla="*/ 9008 h 9608"/>
              <a:gd name="connsiteX5" fmla="*/ 4210 w 10000"/>
              <a:gd name="connsiteY5" fmla="*/ 9008 h 9608"/>
              <a:gd name="connsiteX6" fmla="*/ 5014 w 10000"/>
              <a:gd name="connsiteY6" fmla="*/ 9554 h 9608"/>
              <a:gd name="connsiteX7" fmla="*/ 6477 w 10000"/>
              <a:gd name="connsiteY7" fmla="*/ 7506 h 9608"/>
              <a:gd name="connsiteX8" fmla="*/ 7643 w 10000"/>
              <a:gd name="connsiteY8" fmla="*/ 8599 h 9608"/>
              <a:gd name="connsiteX9" fmla="*/ 10000 w 10000"/>
              <a:gd name="connsiteY9" fmla="*/ 9384 h 9608"/>
              <a:gd name="connsiteX0" fmla="*/ 0 w 10000"/>
              <a:gd name="connsiteY0" fmla="*/ 0 h 9767"/>
              <a:gd name="connsiteX1" fmla="*/ 1065 w 10000"/>
              <a:gd name="connsiteY1" fmla="*/ 3126 h 9767"/>
              <a:gd name="connsiteX2" fmla="*/ 1829 w 10000"/>
              <a:gd name="connsiteY2" fmla="*/ 5399 h 9767"/>
              <a:gd name="connsiteX3" fmla="*/ 2526 w 10000"/>
              <a:gd name="connsiteY3" fmla="*/ 7529 h 9767"/>
              <a:gd name="connsiteX4" fmla="*/ 3049 w 10000"/>
              <a:gd name="connsiteY4" fmla="*/ 9376 h 9767"/>
              <a:gd name="connsiteX5" fmla="*/ 4210 w 10000"/>
              <a:gd name="connsiteY5" fmla="*/ 9376 h 9767"/>
              <a:gd name="connsiteX6" fmla="*/ 4883 w 10000"/>
              <a:gd name="connsiteY6" fmla="*/ 8026 h 9767"/>
              <a:gd name="connsiteX7" fmla="*/ 6477 w 10000"/>
              <a:gd name="connsiteY7" fmla="*/ 7812 h 9767"/>
              <a:gd name="connsiteX8" fmla="*/ 7643 w 10000"/>
              <a:gd name="connsiteY8" fmla="*/ 8950 h 9767"/>
              <a:gd name="connsiteX9" fmla="*/ 10000 w 10000"/>
              <a:gd name="connsiteY9" fmla="*/ 9767 h 9767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49 w 10000"/>
              <a:gd name="connsiteY4" fmla="*/ 9600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130 w 10000"/>
              <a:gd name="connsiteY1" fmla="*/ 1238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174"/>
              <a:gd name="connsiteY0" fmla="*/ 0 h 12291"/>
              <a:gd name="connsiteX1" fmla="*/ 1304 w 10174"/>
              <a:gd name="connsiteY1" fmla="*/ 3529 h 12291"/>
              <a:gd name="connsiteX2" fmla="*/ 2003 w 10174"/>
              <a:gd name="connsiteY2" fmla="*/ 5856 h 12291"/>
              <a:gd name="connsiteX3" fmla="*/ 2722 w 10174"/>
              <a:gd name="connsiteY3" fmla="*/ 7382 h 12291"/>
              <a:gd name="connsiteX4" fmla="*/ 3179 w 10174"/>
              <a:gd name="connsiteY4" fmla="*/ 9600 h 12291"/>
              <a:gd name="connsiteX5" fmla="*/ 4232 w 10174"/>
              <a:gd name="connsiteY5" fmla="*/ 10582 h 12291"/>
              <a:gd name="connsiteX6" fmla="*/ 5057 w 10174"/>
              <a:gd name="connsiteY6" fmla="*/ 10508 h 12291"/>
              <a:gd name="connsiteX7" fmla="*/ 6651 w 10174"/>
              <a:gd name="connsiteY7" fmla="*/ 10289 h 12291"/>
              <a:gd name="connsiteX8" fmla="*/ 7817 w 10174"/>
              <a:gd name="connsiteY8" fmla="*/ 11455 h 12291"/>
              <a:gd name="connsiteX9" fmla="*/ 10174 w 10174"/>
              <a:gd name="connsiteY9" fmla="*/ 12291 h 12291"/>
              <a:gd name="connsiteX0" fmla="*/ 0 w 10000"/>
              <a:gd name="connsiteY0" fmla="*/ 0 h 10982"/>
              <a:gd name="connsiteX1" fmla="*/ 1130 w 10000"/>
              <a:gd name="connsiteY1" fmla="*/ 2220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49 w 10000"/>
              <a:gd name="connsiteY6" fmla="*/ 9308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123"/>
              <a:gd name="connsiteY0" fmla="*/ 0 h 10211"/>
              <a:gd name="connsiteX1" fmla="*/ 1130 w 10123"/>
              <a:gd name="connsiteY1" fmla="*/ 3747 h 10211"/>
              <a:gd name="connsiteX2" fmla="*/ 1829 w 10123"/>
              <a:gd name="connsiteY2" fmla="*/ 5638 h 10211"/>
              <a:gd name="connsiteX3" fmla="*/ 2483 w 10123"/>
              <a:gd name="connsiteY3" fmla="*/ 7709 h 10211"/>
              <a:gd name="connsiteX4" fmla="*/ 3005 w 10123"/>
              <a:gd name="connsiteY4" fmla="*/ 8291 h 10211"/>
              <a:gd name="connsiteX5" fmla="*/ 4152 w 10123"/>
              <a:gd name="connsiteY5" fmla="*/ 9273 h 10211"/>
              <a:gd name="connsiteX6" fmla="*/ 4949 w 10123"/>
              <a:gd name="connsiteY6" fmla="*/ 9308 h 10211"/>
              <a:gd name="connsiteX7" fmla="*/ 6477 w 10123"/>
              <a:gd name="connsiteY7" fmla="*/ 8980 h 10211"/>
              <a:gd name="connsiteX8" fmla="*/ 7643 w 10123"/>
              <a:gd name="connsiteY8" fmla="*/ 10146 h 10211"/>
              <a:gd name="connsiteX9" fmla="*/ 10123 w 10123"/>
              <a:gd name="connsiteY9" fmla="*/ 9237 h 10211"/>
              <a:gd name="connsiteX0" fmla="*/ 0 w 10210"/>
              <a:gd name="connsiteY0" fmla="*/ 0 h 8029"/>
              <a:gd name="connsiteX1" fmla="*/ 1217 w 10210"/>
              <a:gd name="connsiteY1" fmla="*/ 1565 h 8029"/>
              <a:gd name="connsiteX2" fmla="*/ 1916 w 10210"/>
              <a:gd name="connsiteY2" fmla="*/ 3456 h 8029"/>
              <a:gd name="connsiteX3" fmla="*/ 2570 w 10210"/>
              <a:gd name="connsiteY3" fmla="*/ 5527 h 8029"/>
              <a:gd name="connsiteX4" fmla="*/ 3092 w 10210"/>
              <a:gd name="connsiteY4" fmla="*/ 6109 h 8029"/>
              <a:gd name="connsiteX5" fmla="*/ 4239 w 10210"/>
              <a:gd name="connsiteY5" fmla="*/ 7091 h 8029"/>
              <a:gd name="connsiteX6" fmla="*/ 5036 w 10210"/>
              <a:gd name="connsiteY6" fmla="*/ 7126 h 8029"/>
              <a:gd name="connsiteX7" fmla="*/ 6564 w 10210"/>
              <a:gd name="connsiteY7" fmla="*/ 6798 h 8029"/>
              <a:gd name="connsiteX8" fmla="*/ 7730 w 10210"/>
              <a:gd name="connsiteY8" fmla="*/ 7964 h 8029"/>
              <a:gd name="connsiteX9" fmla="*/ 10210 w 10210"/>
              <a:gd name="connsiteY9" fmla="*/ 7055 h 8029"/>
              <a:gd name="connsiteX0" fmla="*/ 0 w 9829"/>
              <a:gd name="connsiteY0" fmla="*/ 0 h 9457"/>
              <a:gd name="connsiteX1" fmla="*/ 1021 w 9829"/>
              <a:gd name="connsiteY1" fmla="*/ 1406 h 9457"/>
              <a:gd name="connsiteX2" fmla="*/ 1706 w 9829"/>
              <a:gd name="connsiteY2" fmla="*/ 3761 h 9457"/>
              <a:gd name="connsiteX3" fmla="*/ 2346 w 9829"/>
              <a:gd name="connsiteY3" fmla="*/ 6341 h 9457"/>
              <a:gd name="connsiteX4" fmla="*/ 2857 w 9829"/>
              <a:gd name="connsiteY4" fmla="*/ 7066 h 9457"/>
              <a:gd name="connsiteX5" fmla="*/ 3981 w 9829"/>
              <a:gd name="connsiteY5" fmla="*/ 8289 h 9457"/>
              <a:gd name="connsiteX6" fmla="*/ 4761 w 9829"/>
              <a:gd name="connsiteY6" fmla="*/ 8332 h 9457"/>
              <a:gd name="connsiteX7" fmla="*/ 6258 w 9829"/>
              <a:gd name="connsiteY7" fmla="*/ 7924 h 9457"/>
              <a:gd name="connsiteX8" fmla="*/ 7400 w 9829"/>
              <a:gd name="connsiteY8" fmla="*/ 9376 h 9457"/>
              <a:gd name="connsiteX9" fmla="*/ 9829 w 9829"/>
              <a:gd name="connsiteY9" fmla="*/ 8244 h 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29" h="9457">
                <a:moveTo>
                  <a:pt x="0" y="0"/>
                </a:moveTo>
                <a:cubicBezTo>
                  <a:pt x="172" y="905"/>
                  <a:pt x="737" y="779"/>
                  <a:pt x="1021" y="1406"/>
                </a:cubicBezTo>
                <a:cubicBezTo>
                  <a:pt x="1305" y="2033"/>
                  <a:pt x="1485" y="2939"/>
                  <a:pt x="1706" y="3761"/>
                </a:cubicBezTo>
                <a:cubicBezTo>
                  <a:pt x="1927" y="4583"/>
                  <a:pt x="2154" y="5790"/>
                  <a:pt x="2346" y="6341"/>
                </a:cubicBezTo>
                <a:cubicBezTo>
                  <a:pt x="2538" y="6891"/>
                  <a:pt x="2585" y="6741"/>
                  <a:pt x="2857" y="7066"/>
                </a:cubicBezTo>
                <a:cubicBezTo>
                  <a:pt x="3130" y="7391"/>
                  <a:pt x="3663" y="8078"/>
                  <a:pt x="3981" y="8289"/>
                </a:cubicBezTo>
                <a:cubicBezTo>
                  <a:pt x="4298" y="8500"/>
                  <a:pt x="4382" y="8393"/>
                  <a:pt x="4761" y="8332"/>
                </a:cubicBezTo>
                <a:cubicBezTo>
                  <a:pt x="5140" y="8271"/>
                  <a:pt x="5818" y="7749"/>
                  <a:pt x="6258" y="7924"/>
                </a:cubicBezTo>
                <a:cubicBezTo>
                  <a:pt x="6698" y="8098"/>
                  <a:pt x="6867" y="8874"/>
                  <a:pt x="7400" y="9376"/>
                </a:cubicBezTo>
                <a:cubicBezTo>
                  <a:pt x="7934" y="9872"/>
                  <a:pt x="9393" y="7925"/>
                  <a:pt x="9829" y="8244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108" b="1">
              <a:solidFill>
                <a:srgbClr val="003366"/>
              </a:solidFill>
              <a:cs typeface="Arial" charset="0"/>
            </a:endParaRPr>
          </a:p>
        </p:txBody>
      </p:sp>
      <p:sp>
        <p:nvSpPr>
          <p:cNvPr id="60" name="Freeform 69"/>
          <p:cNvSpPr>
            <a:spLocks/>
          </p:cNvSpPr>
          <p:nvPr/>
        </p:nvSpPr>
        <p:spPr bwMode="auto">
          <a:xfrm>
            <a:off x="1279283" y="5712070"/>
            <a:ext cx="6103326" cy="309197"/>
          </a:xfrm>
          <a:custGeom>
            <a:avLst/>
            <a:gdLst>
              <a:gd name="T0" fmla="*/ 0 w 3892"/>
              <a:gd name="T1" fmla="*/ 0 h 280"/>
              <a:gd name="T2" fmla="*/ 476 w 3892"/>
              <a:gd name="T3" fmla="*/ 36 h 280"/>
              <a:gd name="T4" fmla="*/ 812 w 3892"/>
              <a:gd name="T5" fmla="*/ 116 h 280"/>
              <a:gd name="T6" fmla="*/ 1136 w 3892"/>
              <a:gd name="T7" fmla="*/ 156 h 280"/>
              <a:gd name="T8" fmla="*/ 1400 w 3892"/>
              <a:gd name="T9" fmla="*/ 204 h 280"/>
              <a:gd name="T10" fmla="*/ 1796 w 3892"/>
              <a:gd name="T11" fmla="*/ 228 h 280"/>
              <a:gd name="T12" fmla="*/ 2128 w 3892"/>
              <a:gd name="T13" fmla="*/ 244 h 280"/>
              <a:gd name="T14" fmla="*/ 2768 w 3892"/>
              <a:gd name="T15" fmla="*/ 244 h 280"/>
              <a:gd name="T16" fmla="*/ 3232 w 3892"/>
              <a:gd name="T17" fmla="*/ 248 h 280"/>
              <a:gd name="T18" fmla="*/ 3892 w 3892"/>
              <a:gd name="T19" fmla="*/ 280 h 280"/>
              <a:gd name="connsiteX0" fmla="*/ 0 w 10532"/>
              <a:gd name="connsiteY0" fmla="*/ 0 h 10321"/>
              <a:gd name="connsiteX1" fmla="*/ 1755 w 10532"/>
              <a:gd name="connsiteY1" fmla="*/ 1607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952 w 10532"/>
              <a:gd name="connsiteY8" fmla="*/ 7249 h 10321"/>
              <a:gd name="connsiteX9" fmla="*/ 10532 w 10532"/>
              <a:gd name="connsiteY9" fmla="*/ 10321 h 10321"/>
              <a:gd name="connsiteX0" fmla="*/ 0 w 10694"/>
              <a:gd name="connsiteY0" fmla="*/ 0 h 8071"/>
              <a:gd name="connsiteX1" fmla="*/ 1663 w 10694"/>
              <a:gd name="connsiteY1" fmla="*/ 2250 h 8071"/>
              <a:gd name="connsiteX2" fmla="*/ 2618 w 10694"/>
              <a:gd name="connsiteY2" fmla="*/ 4464 h 8071"/>
              <a:gd name="connsiteX3" fmla="*/ 3520 w 10694"/>
              <a:gd name="connsiteY3" fmla="*/ 3963 h 8071"/>
              <a:gd name="connsiteX4" fmla="*/ 4383 w 10694"/>
              <a:gd name="connsiteY4" fmla="*/ 4714 h 8071"/>
              <a:gd name="connsiteX5" fmla="*/ 5355 w 10694"/>
              <a:gd name="connsiteY5" fmla="*/ 4928 h 8071"/>
              <a:gd name="connsiteX6" fmla="*/ 6347 w 10694"/>
              <a:gd name="connsiteY6" fmla="*/ 5499 h 8071"/>
              <a:gd name="connsiteX7" fmla="*/ 7760 w 10694"/>
              <a:gd name="connsiteY7" fmla="*/ 5821 h 8071"/>
              <a:gd name="connsiteX8" fmla="*/ 8952 w 10694"/>
              <a:gd name="connsiteY8" fmla="*/ 7249 h 8071"/>
              <a:gd name="connsiteX9" fmla="*/ 10694 w 10694"/>
              <a:gd name="connsiteY9" fmla="*/ 8071 h 8071"/>
              <a:gd name="connsiteX0" fmla="*/ 0 w 10000"/>
              <a:gd name="connsiteY0" fmla="*/ 0 h 10000"/>
              <a:gd name="connsiteX1" fmla="*/ 1555 w 10000"/>
              <a:gd name="connsiteY1" fmla="*/ 2788 h 10000"/>
              <a:gd name="connsiteX2" fmla="*/ 2448 w 10000"/>
              <a:gd name="connsiteY2" fmla="*/ 5531 h 10000"/>
              <a:gd name="connsiteX3" fmla="*/ 3292 w 10000"/>
              <a:gd name="connsiteY3" fmla="*/ 4910 h 10000"/>
              <a:gd name="connsiteX4" fmla="*/ 4099 w 10000"/>
              <a:gd name="connsiteY4" fmla="*/ 5841 h 10000"/>
              <a:gd name="connsiteX5" fmla="*/ 5007 w 10000"/>
              <a:gd name="connsiteY5" fmla="*/ 6106 h 10000"/>
              <a:gd name="connsiteX6" fmla="*/ 5935 w 10000"/>
              <a:gd name="connsiteY6" fmla="*/ 6813 h 10000"/>
              <a:gd name="connsiteX7" fmla="*/ 7256 w 10000"/>
              <a:gd name="connsiteY7" fmla="*/ 7212 h 10000"/>
              <a:gd name="connsiteX8" fmla="*/ 8400 w 10000"/>
              <a:gd name="connsiteY8" fmla="*/ 7787 h 10000"/>
              <a:gd name="connsiteX9" fmla="*/ 10000 w 10000"/>
              <a:gd name="connsiteY9" fmla="*/ 10000 h 10000"/>
              <a:gd name="connsiteX0" fmla="*/ 0 w 10058"/>
              <a:gd name="connsiteY0" fmla="*/ 0 h 9336"/>
              <a:gd name="connsiteX1" fmla="*/ 1555 w 10058"/>
              <a:gd name="connsiteY1" fmla="*/ 2788 h 9336"/>
              <a:gd name="connsiteX2" fmla="*/ 2448 w 10058"/>
              <a:gd name="connsiteY2" fmla="*/ 5531 h 9336"/>
              <a:gd name="connsiteX3" fmla="*/ 3292 w 10058"/>
              <a:gd name="connsiteY3" fmla="*/ 4910 h 9336"/>
              <a:gd name="connsiteX4" fmla="*/ 4099 w 10058"/>
              <a:gd name="connsiteY4" fmla="*/ 5841 h 9336"/>
              <a:gd name="connsiteX5" fmla="*/ 5007 w 10058"/>
              <a:gd name="connsiteY5" fmla="*/ 6106 h 9336"/>
              <a:gd name="connsiteX6" fmla="*/ 5935 w 10058"/>
              <a:gd name="connsiteY6" fmla="*/ 6813 h 9336"/>
              <a:gd name="connsiteX7" fmla="*/ 7256 w 10058"/>
              <a:gd name="connsiteY7" fmla="*/ 7212 h 9336"/>
              <a:gd name="connsiteX8" fmla="*/ 8400 w 10058"/>
              <a:gd name="connsiteY8" fmla="*/ 7787 h 9336"/>
              <a:gd name="connsiteX9" fmla="*/ 10058 w 10058"/>
              <a:gd name="connsiteY9" fmla="*/ 9336 h 9336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75 w 10000"/>
              <a:gd name="connsiteY4" fmla="*/ 6256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70 w 10000"/>
              <a:gd name="connsiteY2" fmla="*/ 5355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9928"/>
              <a:gd name="connsiteY0" fmla="*/ 0 h 9005"/>
              <a:gd name="connsiteX1" fmla="*/ 1474 w 9928"/>
              <a:gd name="connsiteY1" fmla="*/ 1991 h 9005"/>
              <a:gd name="connsiteX2" fmla="*/ 2398 w 9928"/>
              <a:gd name="connsiteY2" fmla="*/ 4360 h 9005"/>
              <a:gd name="connsiteX3" fmla="*/ 3194 w 9928"/>
              <a:gd name="connsiteY3" fmla="*/ 5544 h 9005"/>
              <a:gd name="connsiteX4" fmla="*/ 4017 w 9928"/>
              <a:gd name="connsiteY4" fmla="*/ 5830 h 9005"/>
              <a:gd name="connsiteX5" fmla="*/ 4906 w 9928"/>
              <a:gd name="connsiteY5" fmla="*/ 5545 h 9005"/>
              <a:gd name="connsiteX6" fmla="*/ 5829 w 9928"/>
              <a:gd name="connsiteY6" fmla="*/ 6303 h 9005"/>
              <a:gd name="connsiteX7" fmla="*/ 7142 w 9928"/>
              <a:gd name="connsiteY7" fmla="*/ 6730 h 9005"/>
              <a:gd name="connsiteX8" fmla="*/ 8280 w 9928"/>
              <a:gd name="connsiteY8" fmla="*/ 7346 h 9005"/>
              <a:gd name="connsiteX9" fmla="*/ 9928 w 9928"/>
              <a:gd name="connsiteY9" fmla="*/ 9005 h 90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239 w 10022"/>
              <a:gd name="connsiteY3" fmla="*/ 7262 h 11105"/>
              <a:gd name="connsiteX4" fmla="*/ 4068 w 10022"/>
              <a:gd name="connsiteY4" fmla="*/ 7579 h 11105"/>
              <a:gd name="connsiteX5" fmla="*/ 4964 w 10022"/>
              <a:gd name="connsiteY5" fmla="*/ 7263 h 11105"/>
              <a:gd name="connsiteX6" fmla="*/ 5893 w 10022"/>
              <a:gd name="connsiteY6" fmla="*/ 8104 h 11105"/>
              <a:gd name="connsiteX7" fmla="*/ 7216 w 10022"/>
              <a:gd name="connsiteY7" fmla="*/ 8579 h 11105"/>
              <a:gd name="connsiteX8" fmla="*/ 8362 w 10022"/>
              <a:gd name="connsiteY8" fmla="*/ 9263 h 11105"/>
              <a:gd name="connsiteX9" fmla="*/ 10022 w 10022"/>
              <a:gd name="connsiteY9" fmla="*/ 11105 h 111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190 w 10022"/>
              <a:gd name="connsiteY3" fmla="*/ 6526 h 11105"/>
              <a:gd name="connsiteX4" fmla="*/ 3239 w 10022"/>
              <a:gd name="connsiteY4" fmla="*/ 7262 h 11105"/>
              <a:gd name="connsiteX5" fmla="*/ 4068 w 10022"/>
              <a:gd name="connsiteY5" fmla="*/ 7579 h 11105"/>
              <a:gd name="connsiteX6" fmla="*/ 4964 w 10022"/>
              <a:gd name="connsiteY6" fmla="*/ 7263 h 11105"/>
              <a:gd name="connsiteX7" fmla="*/ 5893 w 10022"/>
              <a:gd name="connsiteY7" fmla="*/ 8104 h 11105"/>
              <a:gd name="connsiteX8" fmla="*/ 7216 w 10022"/>
              <a:gd name="connsiteY8" fmla="*/ 8579 h 11105"/>
              <a:gd name="connsiteX9" fmla="*/ 8362 w 10022"/>
              <a:gd name="connsiteY9" fmla="*/ 9263 h 11105"/>
              <a:gd name="connsiteX10" fmla="*/ 10022 w 10022"/>
              <a:gd name="connsiteY10" fmla="*/ 11105 h 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22" h="11105">
                <a:moveTo>
                  <a:pt x="0" y="0"/>
                </a:moveTo>
                <a:cubicBezTo>
                  <a:pt x="190" y="315"/>
                  <a:pt x="1101" y="2325"/>
                  <a:pt x="1507" y="3316"/>
                </a:cubicBezTo>
                <a:cubicBezTo>
                  <a:pt x="1913" y="4307"/>
                  <a:pt x="2157" y="5412"/>
                  <a:pt x="2437" y="5947"/>
                </a:cubicBezTo>
                <a:cubicBezTo>
                  <a:pt x="2717" y="6482"/>
                  <a:pt x="3056" y="6307"/>
                  <a:pt x="3190" y="6526"/>
                </a:cubicBezTo>
                <a:cubicBezTo>
                  <a:pt x="3324" y="6745"/>
                  <a:pt x="3093" y="7086"/>
                  <a:pt x="3239" y="7262"/>
                </a:cubicBezTo>
                <a:cubicBezTo>
                  <a:pt x="3385" y="7438"/>
                  <a:pt x="3781" y="7579"/>
                  <a:pt x="4068" y="7579"/>
                </a:cubicBezTo>
                <a:cubicBezTo>
                  <a:pt x="4355" y="7579"/>
                  <a:pt x="4659" y="7175"/>
                  <a:pt x="4964" y="7263"/>
                </a:cubicBezTo>
                <a:cubicBezTo>
                  <a:pt x="5268" y="7350"/>
                  <a:pt x="5518" y="7885"/>
                  <a:pt x="5893" y="8104"/>
                </a:cubicBezTo>
                <a:cubicBezTo>
                  <a:pt x="6269" y="8324"/>
                  <a:pt x="6805" y="8385"/>
                  <a:pt x="7216" y="8579"/>
                </a:cubicBezTo>
                <a:cubicBezTo>
                  <a:pt x="7628" y="8771"/>
                  <a:pt x="7912" y="8946"/>
                  <a:pt x="8362" y="9263"/>
                </a:cubicBezTo>
                <a:cubicBezTo>
                  <a:pt x="8812" y="9578"/>
                  <a:pt x="9693" y="10736"/>
                  <a:pt x="10022" y="11105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108" b="1">
              <a:solidFill>
                <a:srgbClr val="003366"/>
              </a:solidFill>
              <a:cs typeface="Arial" charset="0"/>
            </a:endParaRPr>
          </a:p>
        </p:txBody>
      </p:sp>
      <p:cxnSp>
        <p:nvCxnSpPr>
          <p:cNvPr id="61" name="Straight Arrow Connector 6"/>
          <p:cNvCxnSpPr/>
          <p:nvPr/>
        </p:nvCxnSpPr>
        <p:spPr>
          <a:xfrm>
            <a:off x="2970337" y="4075235"/>
            <a:ext cx="1192823" cy="37513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77"/>
          <p:cNvCxnSpPr/>
          <p:nvPr/>
        </p:nvCxnSpPr>
        <p:spPr>
          <a:xfrm>
            <a:off x="3620966" y="4062048"/>
            <a:ext cx="1276350" cy="356089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78"/>
          <p:cNvCxnSpPr/>
          <p:nvPr/>
        </p:nvCxnSpPr>
        <p:spPr>
          <a:xfrm>
            <a:off x="4415206" y="3999035"/>
            <a:ext cx="1167911" cy="263769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79"/>
          <p:cNvCxnSpPr/>
          <p:nvPr/>
        </p:nvCxnSpPr>
        <p:spPr>
          <a:xfrm>
            <a:off x="5498123" y="4015154"/>
            <a:ext cx="1208943" cy="30626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80"/>
          <p:cNvCxnSpPr/>
          <p:nvPr/>
        </p:nvCxnSpPr>
        <p:spPr>
          <a:xfrm>
            <a:off x="1548912" y="5983167"/>
            <a:ext cx="1096108" cy="26083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87"/>
          <p:cNvCxnSpPr/>
          <p:nvPr/>
        </p:nvCxnSpPr>
        <p:spPr>
          <a:xfrm flipH="1" flipV="1">
            <a:off x="2179029" y="5863004"/>
            <a:ext cx="1063869" cy="25790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71"/>
          <p:cNvSpPr txBox="1">
            <a:spLocks noChangeArrowheads="1"/>
          </p:cNvSpPr>
          <p:nvPr/>
        </p:nvSpPr>
        <p:spPr bwMode="auto">
          <a:xfrm>
            <a:off x="3128598" y="5874728"/>
            <a:ext cx="2407967" cy="3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62" b="1" dirty="0" smtClean="0">
                <a:solidFill>
                  <a:prstClr val="white"/>
                </a:solidFill>
                <a:cs typeface="Arial" charset="0"/>
              </a:rPr>
              <a:t>MARGEN EN ONLAPPING</a:t>
            </a:r>
            <a:endParaRPr kumimoji="1" lang="en-US" sz="1662" b="1" dirty="0">
              <a:solidFill>
                <a:prstClr val="white"/>
              </a:solidFill>
              <a:cs typeface="Arial" charset="0"/>
            </a:endParaRPr>
          </a:p>
        </p:txBody>
      </p:sp>
      <p:cxnSp>
        <p:nvCxnSpPr>
          <p:cNvPr id="68" name="Straight Arrow Connector 88"/>
          <p:cNvCxnSpPr/>
          <p:nvPr/>
        </p:nvCxnSpPr>
        <p:spPr>
          <a:xfrm>
            <a:off x="2404698" y="5417528"/>
            <a:ext cx="1099038" cy="42642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89"/>
          <p:cNvCxnSpPr/>
          <p:nvPr/>
        </p:nvCxnSpPr>
        <p:spPr>
          <a:xfrm>
            <a:off x="3387971" y="5436579"/>
            <a:ext cx="1099038" cy="42642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90"/>
          <p:cNvCxnSpPr/>
          <p:nvPr/>
        </p:nvCxnSpPr>
        <p:spPr>
          <a:xfrm>
            <a:off x="4519248" y="5417528"/>
            <a:ext cx="1099038" cy="42642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91"/>
          <p:cNvCxnSpPr/>
          <p:nvPr/>
        </p:nvCxnSpPr>
        <p:spPr>
          <a:xfrm>
            <a:off x="5562602" y="5338397"/>
            <a:ext cx="1099038" cy="42642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Interpretación del ambiente deposicional se basa en: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3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ángulo 73"/>
          <p:cNvSpPr/>
          <p:nvPr/>
        </p:nvSpPr>
        <p:spPr>
          <a:xfrm>
            <a:off x="441082" y="965200"/>
            <a:ext cx="2565888" cy="2450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52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8" grpId="0"/>
      <p:bldP spid="19" grpId="0"/>
      <p:bldP spid="57" grpId="0"/>
      <p:bldP spid="58" grpId="0"/>
      <p:bldP spid="67" grpId="0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197827" y="0"/>
            <a:ext cx="8748346" cy="590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Interpretación del ambiente deposicional se basa en: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5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2000" y="934244"/>
            <a:ext cx="4320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Componentes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600" b="1" i="1" dirty="0" smtClean="0">
                <a:solidFill>
                  <a:srgbClr val="FF0000"/>
                </a:solidFill>
              </a:rPr>
              <a:t>Aloquemos</a:t>
            </a:r>
            <a:r>
              <a:rPr lang="es-CL" sz="1600" dirty="0" smtClean="0">
                <a:solidFill>
                  <a:srgbClr val="FF0000"/>
                </a:solidFill>
              </a:rPr>
              <a:t>: </a:t>
            </a:r>
            <a:r>
              <a:rPr lang="es-CL" sz="1600" dirty="0" smtClean="0"/>
              <a:t>partícula de origen químico o 	       bioquímico	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Bioclastos</a:t>
            </a:r>
            <a:endParaRPr lang="es-CL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Oolitos/</a:t>
            </a:r>
            <a:r>
              <a:rPr lang="es-CL" sz="1600" dirty="0" err="1" smtClean="0"/>
              <a:t>oncolitos</a:t>
            </a:r>
            <a:r>
              <a:rPr lang="es-CL" sz="1600" dirty="0" smtClean="0"/>
              <a:t>/</a:t>
            </a:r>
            <a:r>
              <a:rPr lang="es-CL" sz="1600" dirty="0" err="1" smtClean="0"/>
              <a:t>pisoides</a:t>
            </a:r>
            <a:endParaRPr lang="es-CL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err="1" smtClean="0"/>
              <a:t>Peloides</a:t>
            </a:r>
            <a:endParaRPr lang="es-CL" sz="16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Agregados</a:t>
            </a:r>
            <a:endParaRPr lang="es-CL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err="1" smtClean="0"/>
              <a:t>Intraclastos</a:t>
            </a:r>
            <a:r>
              <a:rPr lang="es-CL" sz="1600" dirty="0" smtClean="0"/>
              <a:t>/</a:t>
            </a:r>
            <a:r>
              <a:rPr lang="es-CL" sz="1600" dirty="0" err="1" smtClean="0"/>
              <a:t>extraclastos</a:t>
            </a:r>
            <a:endParaRPr lang="es-CL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sz="1600" b="1" i="1" dirty="0" smtClean="0">
                <a:solidFill>
                  <a:srgbClr val="FF0000"/>
                </a:solidFill>
              </a:rPr>
              <a:t>Granos no </a:t>
            </a:r>
            <a:r>
              <a:rPr lang="es-CL" sz="1600" b="1" i="1" dirty="0" err="1" smtClean="0">
                <a:solidFill>
                  <a:srgbClr val="FF0000"/>
                </a:solidFill>
              </a:rPr>
              <a:t>carbonáticos</a:t>
            </a:r>
            <a:endParaRPr lang="es-CL" sz="1600" b="1" i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Fragmentos de </a:t>
            </a:r>
            <a:r>
              <a:rPr lang="es-CL" sz="1600" dirty="0" err="1" smtClean="0"/>
              <a:t>roca|Mxles</a:t>
            </a:r>
            <a:endParaRPr lang="es-CL" sz="16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Óxidos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Glauconita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CL" sz="1600" dirty="0" smtClean="0"/>
              <a:t>Otros</a:t>
            </a:r>
          </a:p>
          <a:p>
            <a:pPr>
              <a:buFont typeface="Arial" pitchFamily="34" charset="0"/>
              <a:buChar char="•"/>
            </a:pPr>
            <a:endParaRPr lang="es-CL" sz="1600" dirty="0" smtClean="0"/>
          </a:p>
          <a:p>
            <a:r>
              <a:rPr lang="es-CL" sz="2000" b="1" dirty="0" smtClean="0"/>
              <a:t>Procesos de diagénesis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Micritización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Compactación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Cementación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Disolución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Recristalización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Dolomitización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dedolomitización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Procesos</a:t>
            </a:r>
            <a:r>
              <a:rPr lang="en-US" altLang="zh-CN" sz="1600" dirty="0" smtClean="0"/>
              <a:t> de </a:t>
            </a:r>
            <a:r>
              <a:rPr lang="en-US" altLang="zh-CN" sz="1600" dirty="0" err="1" smtClean="0"/>
              <a:t>sustitución</a:t>
            </a:r>
            <a:endParaRPr lang="en-US" altLang="zh-CN" sz="1600" dirty="0" smtClean="0"/>
          </a:p>
          <a:p>
            <a:endParaRPr lang="es-CL" sz="1600" b="1" dirty="0" smtClean="0"/>
          </a:p>
          <a:p>
            <a:endParaRPr lang="es-CL" altLang="zh-CN" sz="1600" dirty="0" smtClean="0"/>
          </a:p>
          <a:p>
            <a:endParaRPr lang="es-CL" sz="1600" b="1" dirty="0" smtClean="0"/>
          </a:p>
        </p:txBody>
      </p:sp>
      <p:sp>
        <p:nvSpPr>
          <p:cNvPr id="7" name="7 CuadroTexto"/>
          <p:cNvSpPr txBox="1"/>
          <p:nvPr/>
        </p:nvSpPr>
        <p:spPr>
          <a:xfrm>
            <a:off x="3831613" y="5273488"/>
            <a:ext cx="5114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Matriz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Micrita</a:t>
            </a:r>
            <a:r>
              <a:rPr lang="en-US" altLang="zh-CN" sz="1600" dirty="0" smtClean="0"/>
              <a:t> (</a:t>
            </a:r>
            <a:r>
              <a:rPr lang="en-US" altLang="zh-CN" sz="1600" dirty="0" err="1" smtClean="0"/>
              <a:t>menor</a:t>
            </a:r>
            <a:r>
              <a:rPr lang="en-US" altLang="zh-CN" sz="1600" dirty="0" smtClean="0"/>
              <a:t> a 4um)</a:t>
            </a:r>
          </a:p>
          <a:p>
            <a:pPr lvl="0"/>
            <a:r>
              <a:rPr lang="es-CL" sz="2000" b="1" dirty="0" smtClean="0">
                <a:solidFill>
                  <a:prstClr val="black"/>
                </a:solidFill>
              </a:rPr>
              <a:t>Cemento	Texturas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 smtClean="0"/>
              <a:t>Microesparita</a:t>
            </a:r>
            <a:r>
              <a:rPr lang="en-US" altLang="zh-CN" sz="1600" dirty="0" smtClean="0"/>
              <a:t>	</a:t>
            </a:r>
            <a:r>
              <a:rPr lang="en-US" altLang="zh-CN" sz="1600" dirty="0" err="1" smtClean="0"/>
              <a:t>Drusy</a:t>
            </a:r>
            <a:r>
              <a:rPr lang="en-US" altLang="zh-CN" sz="1600" dirty="0" smtClean="0"/>
              <a:t>, </a:t>
            </a:r>
            <a:r>
              <a:rPr lang="en-US" altLang="zh-CN" sz="1600" dirty="0" err="1" smtClean="0"/>
              <a:t>Mosaico</a:t>
            </a:r>
            <a:r>
              <a:rPr lang="en-US" altLang="zh-CN" sz="1600" dirty="0" smtClean="0"/>
              <a:t>, Columnar, </a:t>
            </a:r>
            <a:r>
              <a:rPr lang="en-US" altLang="zh-CN" sz="1600" dirty="0" err="1" smtClean="0"/>
              <a:t>menisco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Esparita	</a:t>
            </a:r>
            <a:r>
              <a:rPr lang="en-US" altLang="zh-CN" sz="1600" dirty="0" err="1" smtClean="0"/>
              <a:t>Sintaxial</a:t>
            </a:r>
            <a:r>
              <a:rPr lang="en-US" altLang="zh-CN" sz="1600" dirty="0" smtClean="0"/>
              <a:t>, </a:t>
            </a:r>
            <a:r>
              <a:rPr lang="en-US" altLang="zh-CN" sz="1600" dirty="0" err="1" smtClean="0"/>
              <a:t>Poiquilotópico</a:t>
            </a:r>
            <a:r>
              <a:rPr lang="en-US" altLang="zh-CN" sz="1600" dirty="0" smtClean="0"/>
              <a:t>, Acicular</a:t>
            </a:r>
          </a:p>
        </p:txBody>
      </p:sp>
      <p:pic>
        <p:nvPicPr>
          <p:cNvPr id="8" name="Picture 3" descr="007-Gr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833182"/>
            <a:ext cx="4469398" cy="470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9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77702"/>
            <a:ext cx="7886700" cy="623702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 smtClean="0"/>
              <a:t>Reglas del Curso</a:t>
            </a:r>
            <a:endParaRPr lang="es-CO" b="1" dirty="0"/>
          </a:p>
        </p:txBody>
      </p:sp>
      <p:pic>
        <p:nvPicPr>
          <p:cNvPr id="5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3711" y="1283288"/>
            <a:ext cx="7886700" cy="2434563"/>
          </a:xfrm>
        </p:spPr>
        <p:txBody>
          <a:bodyPr>
            <a:normAutofit/>
          </a:bodyPr>
          <a:lstStyle/>
          <a:p>
            <a:pPr eaLnBrk="1" hangingPunct="1"/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Asistencia Obligatoria</a:t>
            </a:r>
          </a:p>
          <a:p>
            <a:pPr eaLnBrk="1" hangingPunct="1"/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Atrasos: máximo </a:t>
            </a:r>
            <a:r>
              <a:rPr lang="es-CL" altLang="es-E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5</a:t>
            </a:r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minutos. Luego quedarán </a:t>
            </a:r>
            <a:r>
              <a:rPr lang="es-CL" altLang="es-E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AUSENTES</a:t>
            </a:r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INASISTENCIAS</a:t>
            </a:r>
            <a:r>
              <a:rPr lang="es-CL" altLang="es-ES" sz="20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&gt; 2 </a:t>
            </a:r>
            <a:r>
              <a:rPr lang="es-ES_tradn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s-ES_tradnl" altLang="es-E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sym typeface="Wingdings" pitchFamily="2" charset="2"/>
              </a:rPr>
              <a:t>REPROBACIÓN DEL CURSO</a:t>
            </a:r>
          </a:p>
          <a:p>
            <a:pPr eaLnBrk="1" hangingPunct="1"/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Metodología: Teórico-Práctico y trabajo personal y grupal.</a:t>
            </a:r>
          </a:p>
          <a:p>
            <a:pPr eaLnBrk="1" hangingPunct="1"/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 COMER NI BEBER en el laboratorio (break ½ clase).</a:t>
            </a:r>
          </a:p>
          <a:p>
            <a:pPr eaLnBrk="1" hangingPunct="1"/>
            <a:r>
              <a:rPr lang="es-CL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Respetar la normativa del Laboratorio de Microscopios.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13711" y="4366438"/>
            <a:ext cx="7886700" cy="623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 smtClean="0"/>
              <a:t>Cuerpo Docente</a:t>
            </a:r>
            <a:endParaRPr lang="es-CO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98772" y="5072024"/>
            <a:ext cx="7886700" cy="243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Profesor Auxiliar: Huber Alberto Rivera Rosado</a:t>
            </a:r>
          </a:p>
          <a:p>
            <a:r>
              <a:rPr lang="es-CO" altLang="es-ES" sz="2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Ayudante: Benjamín </a:t>
            </a:r>
            <a:r>
              <a:rPr lang="es-CO" altLang="es-ES" sz="2000" dirty="0" err="1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Bahamondes</a:t>
            </a:r>
            <a:endParaRPr lang="es-CL" altLang="es-ES" sz="20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5-Skeletal-Accumual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b="5556"/>
          <a:stretch/>
        </p:blipFill>
        <p:spPr bwMode="auto">
          <a:xfrm>
            <a:off x="3136900" y="4326082"/>
            <a:ext cx="6007100" cy="253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026-Carbonate-Skelet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4102" r="3211" b="4273"/>
          <a:stretch/>
        </p:blipFill>
        <p:spPr bwMode="auto">
          <a:xfrm>
            <a:off x="2876550" y="101600"/>
            <a:ext cx="6267450" cy="41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3248686"/>
            <a:ext cx="3136900" cy="682388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ALOQUEMOS</a:t>
            </a:r>
            <a:br>
              <a:rPr lang="es-CO" sz="3200" b="1" i="1" dirty="0" smtClean="0">
                <a:latin typeface="Arial" panose="020B0604020202020204"/>
                <a:cs typeface="Arial" pitchFamily="34" charset="0"/>
              </a:rPr>
            </a:br>
            <a:r>
              <a:rPr lang="es-CO" sz="3200" b="1" i="1" dirty="0">
                <a:latin typeface="Arial" panose="020B0604020202020204"/>
                <a:cs typeface="Arial" pitchFamily="34" charset="0"/>
              </a:rPr>
              <a:t/>
            </a:r>
            <a:br>
              <a:rPr lang="es-CO" sz="3200" b="1" i="1" dirty="0">
                <a:latin typeface="Arial" panose="020B0604020202020204"/>
                <a:cs typeface="Arial" pitchFamily="34" charset="0"/>
              </a:rPr>
            </a:br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 </a:t>
            </a:r>
            <a:br>
              <a:rPr lang="es-CO" sz="3200" b="1" i="1" dirty="0" smtClean="0">
                <a:latin typeface="Arial" panose="020B0604020202020204"/>
                <a:cs typeface="Arial" pitchFamily="34" charset="0"/>
              </a:rPr>
            </a:br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BIOGÉNICOS</a:t>
            </a:r>
            <a:br>
              <a:rPr lang="es-CO" sz="3200" b="1" i="1" dirty="0" smtClean="0">
                <a:latin typeface="Arial" panose="020B0604020202020204"/>
                <a:cs typeface="Arial" pitchFamily="34" charset="0"/>
              </a:rPr>
            </a:br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/>
            </a:r>
            <a:br>
              <a:rPr lang="es-CO" sz="3200" b="1" i="1" dirty="0" smtClean="0">
                <a:latin typeface="Arial" panose="020B0604020202020204"/>
                <a:cs typeface="Arial" pitchFamily="34" charset="0"/>
              </a:rPr>
            </a:br>
            <a:r>
              <a:rPr lang="es-CO" sz="3200" b="1" i="1" dirty="0">
                <a:latin typeface="Arial" panose="020B0604020202020204"/>
                <a:cs typeface="Arial" pitchFamily="34" charset="0"/>
              </a:rPr>
              <a:t/>
            </a:r>
            <a:br>
              <a:rPr lang="es-CO" sz="3200" b="1" i="1" dirty="0">
                <a:latin typeface="Arial" panose="020B0604020202020204"/>
                <a:cs typeface="Arial" pitchFamily="34" charset="0"/>
              </a:rPr>
            </a:br>
            <a:r>
              <a:rPr lang="es-CO" sz="3200" b="1" i="1" dirty="0">
                <a:latin typeface="Arial" panose="020B0604020202020204"/>
                <a:cs typeface="Arial" pitchFamily="34" charset="0"/>
              </a:rPr>
              <a:t/>
            </a:r>
            <a:br>
              <a:rPr lang="es-CO" sz="3200" b="1" i="1" dirty="0">
                <a:latin typeface="Arial" panose="020B0604020202020204"/>
                <a:cs typeface="Arial" pitchFamily="34" charset="0"/>
              </a:rPr>
            </a:br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ESQUELETALES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2816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CORALES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026" name="Picture 2" descr="http://www.sepmstrata.org/CMS_Images/Gallery/Carb_Particles/Skeletal/004-Coral-Bioclas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3640"/>
            <a:ext cx="4572001" cy="33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epmstrata.org/CMS_Images/Gallery/Carb_Particles/Skeletal/005-Corals-Bioclas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5021"/>
            <a:ext cx="4572000" cy="29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030-Corals-Bioclas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24286"/>
            <a:ext cx="4572000" cy="33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031-Corals-Bioc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73" y="3865021"/>
            <a:ext cx="4613456" cy="29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027-Corals-Bioclast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10" y="901700"/>
            <a:ext cx="5298180" cy="54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CORALES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0" name="Picture 3" descr="036-Corals-Biocla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920"/>
            <a:ext cx="4571999" cy="33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032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09821"/>
            <a:ext cx="4593430" cy="33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034-Corals-Bioclast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9"/>
          <a:stretch/>
        </p:blipFill>
        <p:spPr bwMode="auto">
          <a:xfrm>
            <a:off x="0" y="3865021"/>
            <a:ext cx="4551973" cy="30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035-Corals-Syringorora-Bioc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73" y="3865021"/>
            <a:ext cx="4613456" cy="29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ALGAS CARÓFITAS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4285"/>
            <a:ext cx="4561986" cy="3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1" y="524284"/>
            <a:ext cx="4577719" cy="334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040-Calc-Algae-Halime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" y="3865020"/>
            <a:ext cx="4491494" cy="299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041-Mzzia-Calc-Alg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78" y="3865021"/>
            <a:ext cx="4597721" cy="299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038-Calc-Algae-Bioclast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2037"/>
            <a:ext cx="5400199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9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ALGAS CARÓFITAS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3" descr="038-Calc-Algae-Halime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821"/>
            <a:ext cx="4584700" cy="3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039-Calc-Algae-Hali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509821"/>
            <a:ext cx="4580729" cy="3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042-Algae-Calc-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736754"/>
            <a:ext cx="4587875" cy="312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047-Tubiphy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826119"/>
            <a:ext cx="4587827" cy="30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ALGAS ROJAS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821"/>
            <a:ext cx="4584700" cy="321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 b="22113"/>
          <a:stretch>
            <a:fillRect/>
          </a:stretch>
        </p:blipFill>
        <p:spPr bwMode="auto">
          <a:xfrm>
            <a:off x="0" y="3722353"/>
            <a:ext cx="4595928" cy="313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056-Red-Calcareo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09821"/>
            <a:ext cx="4572000" cy="32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057-Red-Calcareo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722353"/>
            <a:ext cx="4559300" cy="35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121" y="1760870"/>
            <a:ext cx="6322729" cy="392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31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BRYOZOOS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1"/>
          <p:cNvPicPr>
            <a:picLocks/>
          </p:cNvPicPr>
          <p:nvPr/>
        </p:nvPicPr>
        <p:blipFill>
          <a:blip r:embed="rId2" cstate="print"/>
          <a:srcRect l="13775" t="24800" r="14563" b="11151"/>
          <a:stretch>
            <a:fillRect/>
          </a:stretch>
        </p:blipFill>
        <p:spPr>
          <a:xfrm>
            <a:off x="0" y="522517"/>
            <a:ext cx="4572000" cy="319983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14790"/>
            <a:ext cx="4597400" cy="320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2349"/>
            <a:ext cx="4572000" cy="312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093-Bryozo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2"/>
          <a:stretch/>
        </p:blipFill>
        <p:spPr bwMode="auto">
          <a:xfrm>
            <a:off x="4572000" y="3722350"/>
            <a:ext cx="4571999" cy="309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096-Bryzo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07127"/>
            <a:ext cx="5077602" cy="55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BRYOZOOS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3074" name="Picture 2" descr="http://www.sepmstrata.org/CMS_Images/Gallery/Carb_Particles/Bryozoan/005-Archimedes-Nord-M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09821"/>
            <a:ext cx="4584700" cy="32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epmstrata.org/CMS_Images/Gallery/Carb_Particles/Bryozoan/006-Permian-Trepestome-Bryoz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9821"/>
            <a:ext cx="4572000" cy="32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091-Bryozoan-Spitzbergen3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22352"/>
            <a:ext cx="4572000" cy="31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/>
          <p:cNvPicPr>
            <a:picLocks/>
          </p:cNvPicPr>
          <p:nvPr/>
        </p:nvPicPr>
        <p:blipFill>
          <a:blip r:embed="rId5" cstate="print"/>
          <a:srcRect l="14563" t="26900" r="14563" b="12201"/>
          <a:stretch>
            <a:fillRect/>
          </a:stretch>
        </p:blipFill>
        <p:spPr>
          <a:xfrm>
            <a:off x="-25400" y="3722351"/>
            <a:ext cx="4597400" cy="31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0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EQUINODERMOS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9" name="Picture 3" descr="075-Echinoid-Sp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820"/>
            <a:ext cx="4572000" cy="321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077-Crin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350"/>
            <a:ext cx="4571569" cy="31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568" y="509820"/>
            <a:ext cx="4572431" cy="32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F:\Trabajo Otoño 2014\Sedimentología UCH, Sección 3, Otoño 2014\Lab 1 - Rocas Carbonatadas\F2.lar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5996" b="7165"/>
          <a:stretch/>
        </p:blipFill>
        <p:spPr bwMode="auto">
          <a:xfrm>
            <a:off x="4571567" y="3722350"/>
            <a:ext cx="4571570" cy="312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074-Echinoid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7" y="1152695"/>
            <a:ext cx="3975544" cy="51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0705" y="2116085"/>
            <a:ext cx="3843952" cy="299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6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EQUINODERMOS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4" name="Picture 3" descr="080-Crinoid-Overgrow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89" y="509820"/>
            <a:ext cx="4586148" cy="321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081-Crinoid-&amp;-Fib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 bwMode="auto">
          <a:xfrm>
            <a:off x="-1" y="3722351"/>
            <a:ext cx="4556127" cy="31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083-Echinoid-Ossi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818"/>
            <a:ext cx="4556126" cy="321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22349"/>
            <a:ext cx="4572000" cy="31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6904"/>
            <a:ext cx="7886700" cy="740660"/>
          </a:xfrm>
        </p:spPr>
        <p:txBody>
          <a:bodyPr/>
          <a:lstStyle/>
          <a:p>
            <a:pPr algn="ctr"/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Sistema de Evaluación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967564"/>
            <a:ext cx="7886700" cy="5741580"/>
          </a:xfrm>
        </p:spPr>
        <p:txBody>
          <a:bodyPr>
            <a:noAutofit/>
          </a:bodyPr>
          <a:lstStyle/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UNIDAD 1 </a:t>
            </a:r>
            <a:r>
              <a:rPr lang="es-ES_tradnl" altLang="es-ES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Petrografía [</a:t>
            </a:r>
            <a:r>
              <a:rPr lang="es-ES_tradnl" alt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Rocas </a:t>
            </a:r>
            <a:r>
              <a:rPr lang="es-ES_tradnl" alt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Carbonatadas </a:t>
            </a:r>
            <a:r>
              <a:rPr lang="es-ES_tradnl" alt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 Siliciclásticas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]</a:t>
            </a:r>
            <a:endParaRPr lang="es-ES_tradnl" altLang="es-ES" sz="16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Actividades Complementarias (AC): </a:t>
            </a:r>
            <a:r>
              <a:rPr lang="es-ES_tradnl" altLang="es-ES" sz="1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Descripciones + Controles de lectura</a:t>
            </a: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</a:t>
            </a: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Control 1 (C1)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: </a:t>
            </a:r>
            <a:r>
              <a:rPr lang="es-ES_tradnl" altLang="es-ES" sz="1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Control de laboratorio (práctico-teórico)</a:t>
            </a: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UNIDAD 2 </a:t>
            </a:r>
            <a:r>
              <a:rPr lang="es-ES_tradnl" alt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Ambientes Sedimentarios</a:t>
            </a: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</a:t>
            </a: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Actividades complementarias (AC): </a:t>
            </a:r>
            <a:r>
              <a:rPr lang="es-ES_tradnl" altLang="es-ES" sz="1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Varios ambientes + Controles de lectura</a:t>
            </a: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Control 2 (C2)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: </a:t>
            </a:r>
            <a:r>
              <a:rPr lang="es-ES_tradnl" altLang="es-ES" sz="1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Interpretación/Análisis de Ambientes </a:t>
            </a:r>
            <a:r>
              <a:rPr lang="es-ES_tradnl" altLang="es-ES" sz="14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Sedimentarios (Disertaciones)</a:t>
            </a:r>
            <a:endParaRPr lang="es-ES_tradnl" altLang="es-ES" sz="16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endParaRPr lang="es-ES_tradnl" altLang="es-ES" sz="16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14300" indent="0"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Nota </a:t>
            </a:r>
            <a:r>
              <a:rPr lang="es-ES_tradnl" altLang="es-E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final: (C1*0.30+AC*0.2)  + (C2*0.3 + AC*0.2</a:t>
            </a:r>
            <a:r>
              <a:rPr lang="es-ES_tradnl" altLang="es-E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</a:t>
            </a:r>
          </a:p>
          <a:p>
            <a:pPr marL="114300" indent="0">
              <a:lnSpc>
                <a:spcPct val="80000"/>
              </a:lnSpc>
              <a:spcBef>
                <a:spcPct val="50000"/>
              </a:spcBef>
              <a:buNone/>
            </a:pPr>
            <a:endParaRPr lang="es-ES_tradnl" altLang="es-ES" sz="16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 </a:t>
            </a: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C1 &lt; 5,0 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=&gt; </a:t>
            </a:r>
            <a:r>
              <a:rPr lang="es-ES_tradnl" altLang="es-ES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xamen Unidad 1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 </a:t>
            </a: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C2 &lt; 5,0 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=&gt; Examen Unidad 2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es-ES_tradnl" alt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Nota </a:t>
            </a:r>
            <a:r>
              <a:rPr lang="es-ES_tradnl" alt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final: </a:t>
            </a:r>
            <a:r>
              <a:rPr lang="es-ES_tradnl" alt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(PROM(C1+EX)*0.30+AC*0.1)  </a:t>
            </a:r>
            <a:r>
              <a:rPr lang="es-ES_tradnl" alt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+ </a:t>
            </a:r>
            <a:r>
              <a:rPr lang="es-ES_tradnl" alt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(PROM(C2+EX)*0.3 </a:t>
            </a:r>
            <a:r>
              <a:rPr lang="es-ES_tradnl" altLang="es-E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+ </a:t>
            </a:r>
            <a:r>
              <a:rPr lang="es-ES_tradnl" altLang="es-E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AC*0.3)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Symbol" panose="05050102010706020507" pitchFamily="18" charset="2"/>
              <a:buChar char="Þ"/>
            </a:pPr>
            <a:endParaRPr lang="es-ES_tradnl" altLang="es-E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 PROM(</a:t>
            </a: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</a:t>
            </a:r>
            <a:r>
              <a:rPr lang="es-ES_tradnl" altLang="es-ES" sz="1600" baseline="-25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+ </a:t>
            </a:r>
            <a:r>
              <a:rPr lang="es-ES_tradnl" altLang="es-ES" sz="16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</a:t>
            </a:r>
            <a:r>
              <a:rPr lang="es-ES_tradnl" altLang="es-ES" sz="1600" b="1" baseline="-250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 &lt; 3.7 =&gt; REPROBADO.		i = 1,2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 3.7 &lt; </a:t>
            </a:r>
            <a:r>
              <a:rPr lang="es-ES_tradnl" altLang="es-ES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PROM(</a:t>
            </a:r>
            <a:r>
              <a:rPr lang="es-ES_tradnl" altLang="es-ES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</a:t>
            </a:r>
            <a:r>
              <a:rPr lang="es-ES_tradnl" altLang="es-ES" sz="1600" baseline="-25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</a:t>
            </a:r>
            <a:r>
              <a:rPr lang="es-ES_tradnl" altLang="es-ES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+ </a:t>
            </a:r>
            <a:r>
              <a:rPr lang="es-ES_tradnl" altLang="es-ES" sz="1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</a:t>
            </a:r>
            <a:r>
              <a:rPr lang="es-ES_tradnl" altLang="es-ES" sz="1600" b="1" baseline="-25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</a:t>
            </a:r>
            <a:r>
              <a:rPr lang="es-ES_tradnl" altLang="es-ES" sz="1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) &lt; </a:t>
            </a: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4.0 =&gt; RECUPERATIVO		i = 1,2</a:t>
            </a:r>
            <a:endParaRPr lang="es-ES_tradnl" altLang="es-ES" sz="16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_tradnl" altLang="es-E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Ausencia por MFM =&gt; Recuperativo reemplaza la nota correspondiente</a:t>
            </a:r>
          </a:p>
          <a:p>
            <a:pPr marL="114300" indent="0" algn="ctr">
              <a:lnSpc>
                <a:spcPct val="80000"/>
              </a:lnSpc>
              <a:spcBef>
                <a:spcPct val="50000"/>
              </a:spcBef>
              <a:buNone/>
            </a:pPr>
            <a:endParaRPr lang="es-ES_tradnl" altLang="es-ES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114300" indent="0"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Aprobar </a:t>
            </a:r>
            <a:r>
              <a:rPr lang="es-ES_tradnl" altLang="es-E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por separado cada unidad del curso!</a:t>
            </a:r>
          </a:p>
        </p:txBody>
      </p:sp>
      <p:pic>
        <p:nvPicPr>
          <p:cNvPr id="5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MOLUSCOS-GASTERÓPODOS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3" descr="066-Mollu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376"/>
            <a:ext cx="4556125" cy="321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067-MolluscGasto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523376"/>
            <a:ext cx="4587011" cy="31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070-Gasterpo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722348"/>
            <a:ext cx="4587011" cy="313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83"/>
          <p:cNvGrpSpPr>
            <a:grpSpLocks/>
          </p:cNvGrpSpPr>
          <p:nvPr/>
        </p:nvGrpSpPr>
        <p:grpSpPr bwMode="auto">
          <a:xfrm>
            <a:off x="1701623" y="2573810"/>
            <a:ext cx="5740754" cy="2297075"/>
            <a:chOff x="1841" y="2886"/>
            <a:chExt cx="3080" cy="866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841" y="3342"/>
              <a:ext cx="736" cy="291"/>
              <a:chOff x="5760" y="4104"/>
              <a:chExt cx="1440" cy="720"/>
            </a:xfrm>
          </p:grpSpPr>
          <p:sp>
            <p:nvSpPr>
              <p:cNvPr id="51" name="Oval 42" descr="Papel bouquet"/>
              <p:cNvSpPr>
                <a:spLocks noChangeArrowheads="1"/>
              </p:cNvSpPr>
              <p:nvPr/>
            </p:nvSpPr>
            <p:spPr bwMode="auto">
              <a:xfrm>
                <a:off x="5760" y="4392"/>
                <a:ext cx="288" cy="144"/>
              </a:xfrm>
              <a:prstGeom prst="ellipse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>
                  <a:latin typeface="Calibri" pitchFamily="34" charset="0"/>
                </a:endParaRPr>
              </a:p>
            </p:txBody>
          </p:sp>
          <p:sp>
            <p:nvSpPr>
              <p:cNvPr id="52" name="Oval 43" descr="Papel bouquet"/>
              <p:cNvSpPr>
                <a:spLocks noChangeArrowheads="1"/>
              </p:cNvSpPr>
              <p:nvPr/>
            </p:nvSpPr>
            <p:spPr bwMode="auto">
              <a:xfrm>
                <a:off x="5904" y="4284"/>
                <a:ext cx="432" cy="360"/>
              </a:xfrm>
              <a:prstGeom prst="ellipse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>
                  <a:latin typeface="Calibri" pitchFamily="34" charset="0"/>
                </a:endParaRPr>
              </a:p>
            </p:txBody>
          </p:sp>
          <p:sp>
            <p:nvSpPr>
              <p:cNvPr id="53" name="Oval 44" descr="Papel bouquet"/>
              <p:cNvSpPr>
                <a:spLocks noChangeArrowheads="1"/>
              </p:cNvSpPr>
              <p:nvPr/>
            </p:nvSpPr>
            <p:spPr bwMode="auto">
              <a:xfrm>
                <a:off x="6048" y="4194"/>
                <a:ext cx="720" cy="540"/>
              </a:xfrm>
              <a:prstGeom prst="ellipse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>
                  <a:latin typeface="Calibri" pitchFamily="34" charset="0"/>
                </a:endParaRPr>
              </a:p>
            </p:txBody>
          </p:sp>
          <p:sp>
            <p:nvSpPr>
              <p:cNvPr id="54" name="Oval 45" descr="Papel bouquet"/>
              <p:cNvSpPr>
                <a:spLocks noChangeArrowheads="1"/>
              </p:cNvSpPr>
              <p:nvPr/>
            </p:nvSpPr>
            <p:spPr bwMode="auto">
              <a:xfrm>
                <a:off x="6336" y="4104"/>
                <a:ext cx="864" cy="720"/>
              </a:xfrm>
              <a:prstGeom prst="ellipse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>
                  <a:latin typeface="Calibri" pitchFamily="34" charset="0"/>
                </a:endParaRPr>
              </a:p>
            </p:txBody>
          </p:sp>
          <p:sp>
            <p:nvSpPr>
              <p:cNvPr id="55" name="Oval 46" descr="Papel seda azul"/>
              <p:cNvSpPr>
                <a:spLocks noChangeArrowheads="1"/>
              </p:cNvSpPr>
              <p:nvPr/>
            </p:nvSpPr>
            <p:spPr bwMode="auto">
              <a:xfrm>
                <a:off x="6768" y="4248"/>
                <a:ext cx="432" cy="432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>
                  <a:latin typeface="Calibri" pitchFamily="34" charset="0"/>
                </a:endParaRPr>
              </a:p>
            </p:txBody>
          </p:sp>
        </p:grpSp>
        <p:grpSp>
          <p:nvGrpSpPr>
            <p:cNvPr id="13" name="Group 49"/>
            <p:cNvGrpSpPr>
              <a:grpSpLocks/>
            </p:cNvGrpSpPr>
            <p:nvPr/>
          </p:nvGrpSpPr>
          <p:grpSpPr bwMode="auto">
            <a:xfrm>
              <a:off x="2951" y="2916"/>
              <a:ext cx="934" cy="326"/>
              <a:chOff x="5616" y="9878"/>
              <a:chExt cx="1824" cy="816"/>
            </a:xfrm>
          </p:grpSpPr>
          <p:grpSp>
            <p:nvGrpSpPr>
              <p:cNvPr id="44" name="Group 50"/>
              <p:cNvGrpSpPr>
                <a:grpSpLocks/>
              </p:cNvGrpSpPr>
              <p:nvPr/>
            </p:nvGrpSpPr>
            <p:grpSpPr bwMode="auto">
              <a:xfrm>
                <a:off x="5616" y="9878"/>
                <a:ext cx="1824" cy="816"/>
                <a:chOff x="3672" y="3552"/>
                <a:chExt cx="1824" cy="816"/>
              </a:xfrm>
            </p:grpSpPr>
            <p:sp>
              <p:nvSpPr>
                <p:cNvPr id="49" name="Freeform 51" descr="Papel bouquet"/>
                <p:cNvSpPr>
                  <a:spLocks/>
                </p:cNvSpPr>
                <p:nvPr/>
              </p:nvSpPr>
              <p:spPr bwMode="auto">
                <a:xfrm>
                  <a:off x="3672" y="3720"/>
                  <a:ext cx="1824" cy="648"/>
                </a:xfrm>
                <a:custGeom>
                  <a:avLst/>
                  <a:gdLst>
                    <a:gd name="T0" fmla="*/ 72 w 1824"/>
                    <a:gd name="T1" fmla="*/ 24 h 648"/>
                    <a:gd name="T2" fmla="*/ 72 w 1824"/>
                    <a:gd name="T3" fmla="*/ 312 h 648"/>
                    <a:gd name="T4" fmla="*/ 360 w 1824"/>
                    <a:gd name="T5" fmla="*/ 600 h 648"/>
                    <a:gd name="T6" fmla="*/ 936 w 1824"/>
                    <a:gd name="T7" fmla="*/ 600 h 648"/>
                    <a:gd name="T8" fmla="*/ 1512 w 1824"/>
                    <a:gd name="T9" fmla="*/ 312 h 648"/>
                    <a:gd name="T10" fmla="*/ 1656 w 1824"/>
                    <a:gd name="T11" fmla="*/ 168 h 648"/>
                    <a:gd name="T12" fmla="*/ 504 w 1824"/>
                    <a:gd name="T13" fmla="*/ 168 h 648"/>
                    <a:gd name="T14" fmla="*/ 72 w 1824"/>
                    <a:gd name="T15" fmla="*/ 24 h 6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24"/>
                    <a:gd name="T25" fmla="*/ 0 h 648"/>
                    <a:gd name="T26" fmla="*/ 1824 w 1824"/>
                    <a:gd name="T27" fmla="*/ 648 h 6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24" h="648">
                      <a:moveTo>
                        <a:pt x="72" y="24"/>
                      </a:moveTo>
                      <a:cubicBezTo>
                        <a:pt x="0" y="48"/>
                        <a:pt x="24" y="216"/>
                        <a:pt x="72" y="312"/>
                      </a:cubicBezTo>
                      <a:cubicBezTo>
                        <a:pt x="120" y="408"/>
                        <a:pt x="216" y="552"/>
                        <a:pt x="360" y="600"/>
                      </a:cubicBezTo>
                      <a:cubicBezTo>
                        <a:pt x="504" y="648"/>
                        <a:pt x="744" y="648"/>
                        <a:pt x="936" y="600"/>
                      </a:cubicBezTo>
                      <a:cubicBezTo>
                        <a:pt x="1128" y="552"/>
                        <a:pt x="1392" y="384"/>
                        <a:pt x="1512" y="312"/>
                      </a:cubicBezTo>
                      <a:cubicBezTo>
                        <a:pt x="1632" y="240"/>
                        <a:pt x="1824" y="192"/>
                        <a:pt x="1656" y="168"/>
                      </a:cubicBezTo>
                      <a:cubicBezTo>
                        <a:pt x="1488" y="144"/>
                        <a:pt x="768" y="192"/>
                        <a:pt x="504" y="168"/>
                      </a:cubicBezTo>
                      <a:cubicBezTo>
                        <a:pt x="240" y="144"/>
                        <a:pt x="144" y="0"/>
                        <a:pt x="72" y="24"/>
                      </a:cubicBezTo>
                      <a:close/>
                    </a:path>
                  </a:pathLst>
                </a:custGeom>
                <a:blipFill dpi="0" rotWithShape="0">
                  <a:blip r:embed="rId5" cstate="print"/>
                  <a:srcRect/>
                  <a:tile tx="0" ty="0" sx="100000" sy="100000" flip="none" algn="tl"/>
                </a:blip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CL"/>
                </a:p>
              </p:txBody>
            </p:sp>
            <p:sp>
              <p:nvSpPr>
                <p:cNvPr id="50" name="Freeform 52" descr="Papel bouquet"/>
                <p:cNvSpPr>
                  <a:spLocks/>
                </p:cNvSpPr>
                <p:nvPr/>
              </p:nvSpPr>
              <p:spPr bwMode="auto">
                <a:xfrm>
                  <a:off x="3888" y="3552"/>
                  <a:ext cx="1440" cy="336"/>
                </a:xfrm>
                <a:custGeom>
                  <a:avLst/>
                  <a:gdLst>
                    <a:gd name="T0" fmla="*/ 0 w 1440"/>
                    <a:gd name="T1" fmla="*/ 192 h 336"/>
                    <a:gd name="T2" fmla="*/ 144 w 1440"/>
                    <a:gd name="T3" fmla="*/ 48 h 336"/>
                    <a:gd name="T4" fmla="*/ 576 w 1440"/>
                    <a:gd name="T5" fmla="*/ 48 h 336"/>
                    <a:gd name="T6" fmla="*/ 1440 w 1440"/>
                    <a:gd name="T7" fmla="*/ 336 h 3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0"/>
                    <a:gd name="T13" fmla="*/ 0 h 336"/>
                    <a:gd name="T14" fmla="*/ 1440 w 1440"/>
                    <a:gd name="T15" fmla="*/ 336 h 3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0" h="336">
                      <a:moveTo>
                        <a:pt x="0" y="192"/>
                      </a:moveTo>
                      <a:cubicBezTo>
                        <a:pt x="24" y="132"/>
                        <a:pt x="48" y="72"/>
                        <a:pt x="144" y="48"/>
                      </a:cubicBezTo>
                      <a:cubicBezTo>
                        <a:pt x="240" y="24"/>
                        <a:pt x="360" y="0"/>
                        <a:pt x="576" y="48"/>
                      </a:cubicBezTo>
                      <a:cubicBezTo>
                        <a:pt x="792" y="96"/>
                        <a:pt x="1296" y="288"/>
                        <a:pt x="1440" y="336"/>
                      </a:cubicBezTo>
                    </a:path>
                  </a:pathLst>
                </a:custGeom>
                <a:blipFill dpi="0" rotWithShape="1">
                  <a:blip r:embed="rId5" cstate="print"/>
                  <a:srcRect/>
                  <a:tile tx="0" ty="0" sx="100000" sy="100000" flip="none" algn="tl"/>
                </a:blip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CL"/>
                </a:p>
              </p:txBody>
            </p:sp>
          </p:grpSp>
          <p:sp>
            <p:nvSpPr>
              <p:cNvPr id="45" name="Freeform 53"/>
              <p:cNvSpPr>
                <a:spLocks/>
              </p:cNvSpPr>
              <p:nvPr/>
            </p:nvSpPr>
            <p:spPr bwMode="auto">
              <a:xfrm>
                <a:off x="5760" y="10310"/>
                <a:ext cx="1152" cy="168"/>
              </a:xfrm>
              <a:custGeom>
                <a:avLst/>
                <a:gdLst>
                  <a:gd name="T0" fmla="*/ 0 w 1152"/>
                  <a:gd name="T1" fmla="*/ 0 h 168"/>
                  <a:gd name="T2" fmla="*/ 288 w 1152"/>
                  <a:gd name="T3" fmla="*/ 144 h 168"/>
                  <a:gd name="T4" fmla="*/ 576 w 1152"/>
                  <a:gd name="T5" fmla="*/ 144 h 168"/>
                  <a:gd name="T6" fmla="*/ 1152 w 1152"/>
                  <a:gd name="T7" fmla="*/ 0 h 1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2"/>
                  <a:gd name="T13" fmla="*/ 0 h 168"/>
                  <a:gd name="T14" fmla="*/ 1152 w 1152"/>
                  <a:gd name="T15" fmla="*/ 168 h 1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2" h="168">
                    <a:moveTo>
                      <a:pt x="0" y="0"/>
                    </a:moveTo>
                    <a:cubicBezTo>
                      <a:pt x="96" y="60"/>
                      <a:pt x="192" y="120"/>
                      <a:pt x="288" y="144"/>
                    </a:cubicBezTo>
                    <a:cubicBezTo>
                      <a:pt x="384" y="168"/>
                      <a:pt x="432" y="168"/>
                      <a:pt x="576" y="144"/>
                    </a:cubicBezTo>
                    <a:cubicBezTo>
                      <a:pt x="720" y="120"/>
                      <a:pt x="936" y="60"/>
                      <a:pt x="1152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6" name="Freeform 54"/>
              <p:cNvSpPr>
                <a:spLocks/>
              </p:cNvSpPr>
              <p:nvPr/>
            </p:nvSpPr>
            <p:spPr bwMode="auto">
              <a:xfrm>
                <a:off x="5760" y="10310"/>
                <a:ext cx="1296" cy="336"/>
              </a:xfrm>
              <a:custGeom>
                <a:avLst/>
                <a:gdLst>
                  <a:gd name="T0" fmla="*/ 0 w 1296"/>
                  <a:gd name="T1" fmla="*/ 144 h 336"/>
                  <a:gd name="T2" fmla="*/ 288 w 1296"/>
                  <a:gd name="T3" fmla="*/ 288 h 336"/>
                  <a:gd name="T4" fmla="*/ 720 w 1296"/>
                  <a:gd name="T5" fmla="*/ 288 h 336"/>
                  <a:gd name="T6" fmla="*/ 1296 w 1296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6"/>
                  <a:gd name="T13" fmla="*/ 0 h 336"/>
                  <a:gd name="T14" fmla="*/ 1296 w 1296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6" h="336">
                    <a:moveTo>
                      <a:pt x="0" y="144"/>
                    </a:moveTo>
                    <a:cubicBezTo>
                      <a:pt x="84" y="204"/>
                      <a:pt x="168" y="264"/>
                      <a:pt x="288" y="288"/>
                    </a:cubicBezTo>
                    <a:cubicBezTo>
                      <a:pt x="408" y="312"/>
                      <a:pt x="552" y="336"/>
                      <a:pt x="720" y="288"/>
                    </a:cubicBezTo>
                    <a:cubicBezTo>
                      <a:pt x="888" y="240"/>
                      <a:pt x="1092" y="120"/>
                      <a:pt x="1296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7" name="Freeform 55"/>
              <p:cNvSpPr>
                <a:spLocks/>
              </p:cNvSpPr>
              <p:nvPr/>
            </p:nvSpPr>
            <p:spPr bwMode="auto">
              <a:xfrm>
                <a:off x="5760" y="10166"/>
                <a:ext cx="720" cy="168"/>
              </a:xfrm>
              <a:custGeom>
                <a:avLst/>
                <a:gdLst>
                  <a:gd name="T0" fmla="*/ 0 w 720"/>
                  <a:gd name="T1" fmla="*/ 0 h 168"/>
                  <a:gd name="T2" fmla="*/ 288 w 720"/>
                  <a:gd name="T3" fmla="*/ 144 h 168"/>
                  <a:gd name="T4" fmla="*/ 720 w 720"/>
                  <a:gd name="T5" fmla="*/ 144 h 16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168"/>
                  <a:gd name="T11" fmla="*/ 720 w 72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168">
                    <a:moveTo>
                      <a:pt x="0" y="0"/>
                    </a:moveTo>
                    <a:cubicBezTo>
                      <a:pt x="84" y="60"/>
                      <a:pt x="168" y="120"/>
                      <a:pt x="288" y="144"/>
                    </a:cubicBezTo>
                    <a:cubicBezTo>
                      <a:pt x="408" y="168"/>
                      <a:pt x="648" y="144"/>
                      <a:pt x="720" y="1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8" name="Freeform 56"/>
              <p:cNvSpPr>
                <a:spLocks/>
              </p:cNvSpPr>
              <p:nvPr/>
            </p:nvSpPr>
            <p:spPr bwMode="auto">
              <a:xfrm>
                <a:off x="6048" y="9998"/>
                <a:ext cx="864" cy="168"/>
              </a:xfrm>
              <a:custGeom>
                <a:avLst/>
                <a:gdLst>
                  <a:gd name="T0" fmla="*/ 0 w 864"/>
                  <a:gd name="T1" fmla="*/ 24 h 168"/>
                  <a:gd name="T2" fmla="*/ 144 w 864"/>
                  <a:gd name="T3" fmla="*/ 24 h 168"/>
                  <a:gd name="T4" fmla="*/ 864 w 864"/>
                  <a:gd name="T5" fmla="*/ 168 h 168"/>
                  <a:gd name="T6" fmla="*/ 0 60000 65536"/>
                  <a:gd name="T7" fmla="*/ 0 60000 65536"/>
                  <a:gd name="T8" fmla="*/ 0 60000 65536"/>
                  <a:gd name="T9" fmla="*/ 0 w 864"/>
                  <a:gd name="T10" fmla="*/ 0 h 168"/>
                  <a:gd name="T11" fmla="*/ 864 w 864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4" h="168">
                    <a:moveTo>
                      <a:pt x="0" y="24"/>
                    </a:moveTo>
                    <a:cubicBezTo>
                      <a:pt x="0" y="12"/>
                      <a:pt x="0" y="0"/>
                      <a:pt x="144" y="24"/>
                    </a:cubicBezTo>
                    <a:cubicBezTo>
                      <a:pt x="288" y="48"/>
                      <a:pt x="576" y="108"/>
                      <a:pt x="864" y="168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17" name="Group 57"/>
            <p:cNvGrpSpPr>
              <a:grpSpLocks/>
            </p:cNvGrpSpPr>
            <p:nvPr/>
          </p:nvGrpSpPr>
          <p:grpSpPr bwMode="auto">
            <a:xfrm>
              <a:off x="4103" y="2886"/>
              <a:ext cx="818" cy="342"/>
              <a:chOff x="5472" y="11115"/>
              <a:chExt cx="1596" cy="855"/>
            </a:xfrm>
          </p:grpSpPr>
          <p:sp>
            <p:nvSpPr>
              <p:cNvPr id="36" name="Freeform 58"/>
              <p:cNvSpPr>
                <a:spLocks/>
              </p:cNvSpPr>
              <p:nvPr/>
            </p:nvSpPr>
            <p:spPr bwMode="auto">
              <a:xfrm>
                <a:off x="5472" y="11115"/>
                <a:ext cx="1425" cy="570"/>
              </a:xfrm>
              <a:custGeom>
                <a:avLst/>
                <a:gdLst>
                  <a:gd name="T0" fmla="*/ 0 w 1368"/>
                  <a:gd name="T1" fmla="*/ 1071 h 513"/>
                  <a:gd name="T2" fmla="*/ 834 w 1368"/>
                  <a:gd name="T3" fmla="*/ 238 h 513"/>
                  <a:gd name="T4" fmla="*/ 1820 w 1368"/>
                  <a:gd name="T5" fmla="*/ 0 h 513"/>
                  <a:gd name="T6" fmla="*/ 0 60000 65536"/>
                  <a:gd name="T7" fmla="*/ 0 60000 65536"/>
                  <a:gd name="T8" fmla="*/ 0 60000 65536"/>
                  <a:gd name="T9" fmla="*/ 0 w 1368"/>
                  <a:gd name="T10" fmla="*/ 0 h 513"/>
                  <a:gd name="T11" fmla="*/ 1368 w 1368"/>
                  <a:gd name="T12" fmla="*/ 513 h 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8" h="513">
                    <a:moveTo>
                      <a:pt x="0" y="513"/>
                    </a:moveTo>
                    <a:cubicBezTo>
                      <a:pt x="199" y="356"/>
                      <a:pt x="399" y="199"/>
                      <a:pt x="627" y="114"/>
                    </a:cubicBezTo>
                    <a:cubicBezTo>
                      <a:pt x="855" y="29"/>
                      <a:pt x="1111" y="14"/>
                      <a:pt x="1368" y="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7" name="Freeform 59"/>
              <p:cNvSpPr>
                <a:spLocks/>
              </p:cNvSpPr>
              <p:nvPr/>
            </p:nvSpPr>
            <p:spPr bwMode="auto">
              <a:xfrm>
                <a:off x="5700" y="11457"/>
                <a:ext cx="1368" cy="513"/>
              </a:xfrm>
              <a:custGeom>
                <a:avLst/>
                <a:gdLst>
                  <a:gd name="T0" fmla="*/ 0 w 1368"/>
                  <a:gd name="T1" fmla="*/ 513 h 513"/>
                  <a:gd name="T2" fmla="*/ 627 w 1368"/>
                  <a:gd name="T3" fmla="*/ 114 h 513"/>
                  <a:gd name="T4" fmla="*/ 1368 w 1368"/>
                  <a:gd name="T5" fmla="*/ 0 h 513"/>
                  <a:gd name="T6" fmla="*/ 0 60000 65536"/>
                  <a:gd name="T7" fmla="*/ 0 60000 65536"/>
                  <a:gd name="T8" fmla="*/ 0 60000 65536"/>
                  <a:gd name="T9" fmla="*/ 0 w 1368"/>
                  <a:gd name="T10" fmla="*/ 0 h 513"/>
                  <a:gd name="T11" fmla="*/ 1368 w 1368"/>
                  <a:gd name="T12" fmla="*/ 513 h 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8" h="513">
                    <a:moveTo>
                      <a:pt x="0" y="513"/>
                    </a:moveTo>
                    <a:cubicBezTo>
                      <a:pt x="199" y="356"/>
                      <a:pt x="399" y="199"/>
                      <a:pt x="627" y="114"/>
                    </a:cubicBezTo>
                    <a:cubicBezTo>
                      <a:pt x="855" y="29"/>
                      <a:pt x="1111" y="14"/>
                      <a:pt x="1368" y="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8" name="Line 60"/>
              <p:cNvSpPr>
                <a:spLocks noChangeShapeType="1"/>
              </p:cNvSpPr>
              <p:nvPr/>
            </p:nvSpPr>
            <p:spPr bwMode="auto">
              <a:xfrm>
                <a:off x="5586" y="11628"/>
                <a:ext cx="228" cy="228"/>
              </a:xfrm>
              <a:prstGeom prst="line">
                <a:avLst/>
              </a:prstGeom>
              <a:noFill/>
              <a:ln w="571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9" name="Line 61"/>
              <p:cNvSpPr>
                <a:spLocks noChangeShapeType="1"/>
              </p:cNvSpPr>
              <p:nvPr/>
            </p:nvSpPr>
            <p:spPr bwMode="auto">
              <a:xfrm>
                <a:off x="5814" y="11400"/>
                <a:ext cx="228" cy="34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0" name="Line 62"/>
              <p:cNvSpPr>
                <a:spLocks noChangeShapeType="1"/>
              </p:cNvSpPr>
              <p:nvPr/>
            </p:nvSpPr>
            <p:spPr bwMode="auto">
              <a:xfrm>
                <a:off x="6042" y="11343"/>
                <a:ext cx="171" cy="285"/>
              </a:xfrm>
              <a:prstGeom prst="line">
                <a:avLst/>
              </a:prstGeom>
              <a:noFill/>
              <a:ln w="2857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1" name="Line 63"/>
              <p:cNvSpPr>
                <a:spLocks noChangeShapeType="1"/>
              </p:cNvSpPr>
              <p:nvPr/>
            </p:nvSpPr>
            <p:spPr bwMode="auto">
              <a:xfrm>
                <a:off x="6213" y="11229"/>
                <a:ext cx="171" cy="34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2" name="Line 64"/>
              <p:cNvSpPr>
                <a:spLocks noChangeShapeType="1"/>
              </p:cNvSpPr>
              <p:nvPr/>
            </p:nvSpPr>
            <p:spPr bwMode="auto">
              <a:xfrm>
                <a:off x="6555" y="11115"/>
                <a:ext cx="57" cy="342"/>
              </a:xfrm>
              <a:prstGeom prst="line">
                <a:avLst/>
              </a:prstGeom>
              <a:noFill/>
              <a:ln w="571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43" name="Line 65"/>
              <p:cNvSpPr>
                <a:spLocks noChangeShapeType="1"/>
              </p:cNvSpPr>
              <p:nvPr/>
            </p:nvSpPr>
            <p:spPr bwMode="auto">
              <a:xfrm>
                <a:off x="6840" y="11172"/>
                <a:ext cx="0" cy="28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</p:grpSp>
        <p:grpSp>
          <p:nvGrpSpPr>
            <p:cNvPr id="19" name="Group 66"/>
            <p:cNvGrpSpPr>
              <a:grpSpLocks/>
            </p:cNvGrpSpPr>
            <p:nvPr/>
          </p:nvGrpSpPr>
          <p:grpSpPr bwMode="auto">
            <a:xfrm>
              <a:off x="2936" y="3387"/>
              <a:ext cx="700" cy="365"/>
              <a:chOff x="5586" y="11058"/>
              <a:chExt cx="1368" cy="912"/>
            </a:xfrm>
          </p:grpSpPr>
          <p:sp>
            <p:nvSpPr>
              <p:cNvPr id="22" name="Freeform 67"/>
              <p:cNvSpPr>
                <a:spLocks/>
              </p:cNvSpPr>
              <p:nvPr/>
            </p:nvSpPr>
            <p:spPr bwMode="auto">
              <a:xfrm>
                <a:off x="5586" y="11058"/>
                <a:ext cx="1254" cy="570"/>
              </a:xfrm>
              <a:custGeom>
                <a:avLst/>
                <a:gdLst>
                  <a:gd name="T0" fmla="*/ 0 w 1197"/>
                  <a:gd name="T1" fmla="*/ 570 h 570"/>
                  <a:gd name="T2" fmla="*/ 789 w 1197"/>
                  <a:gd name="T3" fmla="*/ 114 h 570"/>
                  <a:gd name="T4" fmla="*/ 1659 w 1197"/>
                  <a:gd name="T5" fmla="*/ 0 h 570"/>
                  <a:gd name="T6" fmla="*/ 0 60000 65536"/>
                  <a:gd name="T7" fmla="*/ 0 60000 65536"/>
                  <a:gd name="T8" fmla="*/ 0 60000 65536"/>
                  <a:gd name="T9" fmla="*/ 0 w 1197"/>
                  <a:gd name="T10" fmla="*/ 0 h 570"/>
                  <a:gd name="T11" fmla="*/ 1197 w 1197"/>
                  <a:gd name="T12" fmla="*/ 570 h 5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97" h="570">
                    <a:moveTo>
                      <a:pt x="0" y="570"/>
                    </a:moveTo>
                    <a:cubicBezTo>
                      <a:pt x="185" y="389"/>
                      <a:pt x="371" y="209"/>
                      <a:pt x="570" y="114"/>
                    </a:cubicBezTo>
                    <a:cubicBezTo>
                      <a:pt x="769" y="19"/>
                      <a:pt x="983" y="9"/>
                      <a:pt x="1197" y="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3" name="Freeform 68"/>
              <p:cNvSpPr>
                <a:spLocks/>
              </p:cNvSpPr>
              <p:nvPr/>
            </p:nvSpPr>
            <p:spPr bwMode="auto">
              <a:xfrm>
                <a:off x="5814" y="11457"/>
                <a:ext cx="1140" cy="513"/>
              </a:xfrm>
              <a:custGeom>
                <a:avLst/>
                <a:gdLst>
                  <a:gd name="T0" fmla="*/ 0 w 1197"/>
                  <a:gd name="T1" fmla="*/ 273 h 570"/>
                  <a:gd name="T2" fmla="*/ 406 w 1197"/>
                  <a:gd name="T3" fmla="*/ 55 h 570"/>
                  <a:gd name="T4" fmla="*/ 850 w 1197"/>
                  <a:gd name="T5" fmla="*/ 0 h 570"/>
                  <a:gd name="T6" fmla="*/ 0 60000 65536"/>
                  <a:gd name="T7" fmla="*/ 0 60000 65536"/>
                  <a:gd name="T8" fmla="*/ 0 60000 65536"/>
                  <a:gd name="T9" fmla="*/ 0 w 1197"/>
                  <a:gd name="T10" fmla="*/ 0 h 570"/>
                  <a:gd name="T11" fmla="*/ 1197 w 1197"/>
                  <a:gd name="T12" fmla="*/ 570 h 5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97" h="570">
                    <a:moveTo>
                      <a:pt x="0" y="570"/>
                    </a:moveTo>
                    <a:cubicBezTo>
                      <a:pt x="185" y="389"/>
                      <a:pt x="371" y="209"/>
                      <a:pt x="570" y="114"/>
                    </a:cubicBezTo>
                    <a:cubicBezTo>
                      <a:pt x="769" y="19"/>
                      <a:pt x="983" y="9"/>
                      <a:pt x="1197" y="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4" name="Freeform 69"/>
              <p:cNvSpPr>
                <a:spLocks/>
              </p:cNvSpPr>
              <p:nvPr/>
            </p:nvSpPr>
            <p:spPr bwMode="auto">
              <a:xfrm>
                <a:off x="5814" y="11386"/>
                <a:ext cx="285" cy="470"/>
              </a:xfrm>
              <a:custGeom>
                <a:avLst/>
                <a:gdLst>
                  <a:gd name="T0" fmla="*/ 110 w 234"/>
                  <a:gd name="T1" fmla="*/ 62 h 438"/>
                  <a:gd name="T2" fmla="*/ 61 w 234"/>
                  <a:gd name="T3" fmla="*/ 297 h 438"/>
                  <a:gd name="T4" fmla="*/ 347 w 234"/>
                  <a:gd name="T5" fmla="*/ 337 h 438"/>
                  <a:gd name="T6" fmla="*/ 304 w 234"/>
                  <a:gd name="T7" fmla="*/ 416 h 438"/>
                  <a:gd name="T8" fmla="*/ 206 w 234"/>
                  <a:gd name="T9" fmla="*/ 534 h 438"/>
                  <a:gd name="T10" fmla="*/ 445 w 234"/>
                  <a:gd name="T11" fmla="*/ 555 h 438"/>
                  <a:gd name="T12" fmla="*/ 637 w 234"/>
                  <a:gd name="T13" fmla="*/ 631 h 438"/>
                  <a:gd name="T14" fmla="*/ 778 w 234"/>
                  <a:gd name="T15" fmla="*/ 416 h 438"/>
                  <a:gd name="T16" fmla="*/ 637 w 234"/>
                  <a:gd name="T17" fmla="*/ 396 h 438"/>
                  <a:gd name="T18" fmla="*/ 587 w 234"/>
                  <a:gd name="T19" fmla="*/ 201 h 438"/>
                  <a:gd name="T20" fmla="*/ 445 w 234"/>
                  <a:gd name="T21" fmla="*/ 220 h 438"/>
                  <a:gd name="T22" fmla="*/ 347 w 234"/>
                  <a:gd name="T23" fmla="*/ 21 h 438"/>
                  <a:gd name="T24" fmla="*/ 110 w 234"/>
                  <a:gd name="T25" fmla="*/ 62 h 4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4"/>
                  <a:gd name="T40" fmla="*/ 0 h 438"/>
                  <a:gd name="T41" fmla="*/ 234 w 234"/>
                  <a:gd name="T42" fmla="*/ 438 h 4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4" h="438">
                    <a:moveTo>
                      <a:pt x="28" y="38"/>
                    </a:moveTo>
                    <a:cubicBezTo>
                      <a:pt x="24" y="86"/>
                      <a:pt x="0" y="137"/>
                      <a:pt x="16" y="182"/>
                    </a:cubicBezTo>
                    <a:cubicBezTo>
                      <a:pt x="25" y="206"/>
                      <a:pt x="88" y="206"/>
                      <a:pt x="88" y="206"/>
                    </a:cubicBezTo>
                    <a:cubicBezTo>
                      <a:pt x="84" y="222"/>
                      <a:pt x="81" y="238"/>
                      <a:pt x="76" y="254"/>
                    </a:cubicBezTo>
                    <a:cubicBezTo>
                      <a:pt x="69" y="278"/>
                      <a:pt x="52" y="326"/>
                      <a:pt x="52" y="326"/>
                    </a:cubicBezTo>
                    <a:cubicBezTo>
                      <a:pt x="72" y="330"/>
                      <a:pt x="99" y="323"/>
                      <a:pt x="112" y="338"/>
                    </a:cubicBezTo>
                    <a:cubicBezTo>
                      <a:pt x="164" y="399"/>
                      <a:pt x="81" y="438"/>
                      <a:pt x="160" y="386"/>
                    </a:cubicBezTo>
                    <a:cubicBezTo>
                      <a:pt x="190" y="341"/>
                      <a:pt x="234" y="311"/>
                      <a:pt x="196" y="254"/>
                    </a:cubicBezTo>
                    <a:cubicBezTo>
                      <a:pt x="189" y="243"/>
                      <a:pt x="172" y="246"/>
                      <a:pt x="160" y="242"/>
                    </a:cubicBezTo>
                    <a:cubicBezTo>
                      <a:pt x="187" y="132"/>
                      <a:pt x="211" y="164"/>
                      <a:pt x="148" y="122"/>
                    </a:cubicBezTo>
                    <a:cubicBezTo>
                      <a:pt x="136" y="126"/>
                      <a:pt x="123" y="140"/>
                      <a:pt x="112" y="134"/>
                    </a:cubicBezTo>
                    <a:cubicBezTo>
                      <a:pt x="91" y="124"/>
                      <a:pt x="105" y="28"/>
                      <a:pt x="88" y="14"/>
                    </a:cubicBezTo>
                    <a:cubicBezTo>
                      <a:pt x="71" y="0"/>
                      <a:pt x="48" y="30"/>
                      <a:pt x="28" y="38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5" name="Freeform 70"/>
              <p:cNvSpPr>
                <a:spLocks/>
              </p:cNvSpPr>
              <p:nvPr/>
            </p:nvSpPr>
            <p:spPr bwMode="auto">
              <a:xfrm>
                <a:off x="6213" y="11115"/>
                <a:ext cx="342" cy="470"/>
              </a:xfrm>
              <a:custGeom>
                <a:avLst/>
                <a:gdLst>
                  <a:gd name="T0" fmla="*/ 403 w 234"/>
                  <a:gd name="T1" fmla="*/ 62 h 438"/>
                  <a:gd name="T2" fmla="*/ 228 w 234"/>
                  <a:gd name="T3" fmla="*/ 297 h 438"/>
                  <a:gd name="T4" fmla="*/ 1258 w 234"/>
                  <a:gd name="T5" fmla="*/ 337 h 438"/>
                  <a:gd name="T6" fmla="*/ 1082 w 234"/>
                  <a:gd name="T7" fmla="*/ 416 h 438"/>
                  <a:gd name="T8" fmla="*/ 740 w 234"/>
                  <a:gd name="T9" fmla="*/ 534 h 438"/>
                  <a:gd name="T10" fmla="*/ 1602 w 234"/>
                  <a:gd name="T11" fmla="*/ 555 h 438"/>
                  <a:gd name="T12" fmla="*/ 2281 w 234"/>
                  <a:gd name="T13" fmla="*/ 631 h 438"/>
                  <a:gd name="T14" fmla="*/ 2787 w 234"/>
                  <a:gd name="T15" fmla="*/ 416 h 438"/>
                  <a:gd name="T16" fmla="*/ 2281 w 234"/>
                  <a:gd name="T17" fmla="*/ 396 h 438"/>
                  <a:gd name="T18" fmla="*/ 2109 w 234"/>
                  <a:gd name="T19" fmla="*/ 201 h 438"/>
                  <a:gd name="T20" fmla="*/ 1602 w 234"/>
                  <a:gd name="T21" fmla="*/ 220 h 438"/>
                  <a:gd name="T22" fmla="*/ 1258 w 234"/>
                  <a:gd name="T23" fmla="*/ 21 h 438"/>
                  <a:gd name="T24" fmla="*/ 403 w 234"/>
                  <a:gd name="T25" fmla="*/ 62 h 4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4"/>
                  <a:gd name="T40" fmla="*/ 0 h 438"/>
                  <a:gd name="T41" fmla="*/ 234 w 234"/>
                  <a:gd name="T42" fmla="*/ 438 h 4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4" h="438">
                    <a:moveTo>
                      <a:pt x="28" y="38"/>
                    </a:moveTo>
                    <a:cubicBezTo>
                      <a:pt x="24" y="86"/>
                      <a:pt x="0" y="137"/>
                      <a:pt x="16" y="182"/>
                    </a:cubicBezTo>
                    <a:cubicBezTo>
                      <a:pt x="25" y="206"/>
                      <a:pt x="88" y="206"/>
                      <a:pt x="88" y="206"/>
                    </a:cubicBezTo>
                    <a:cubicBezTo>
                      <a:pt x="84" y="222"/>
                      <a:pt x="81" y="238"/>
                      <a:pt x="76" y="254"/>
                    </a:cubicBezTo>
                    <a:cubicBezTo>
                      <a:pt x="69" y="278"/>
                      <a:pt x="52" y="326"/>
                      <a:pt x="52" y="326"/>
                    </a:cubicBezTo>
                    <a:cubicBezTo>
                      <a:pt x="72" y="330"/>
                      <a:pt x="99" y="323"/>
                      <a:pt x="112" y="338"/>
                    </a:cubicBezTo>
                    <a:cubicBezTo>
                      <a:pt x="164" y="399"/>
                      <a:pt x="81" y="438"/>
                      <a:pt x="160" y="386"/>
                    </a:cubicBezTo>
                    <a:cubicBezTo>
                      <a:pt x="190" y="341"/>
                      <a:pt x="234" y="311"/>
                      <a:pt x="196" y="254"/>
                    </a:cubicBezTo>
                    <a:cubicBezTo>
                      <a:pt x="189" y="243"/>
                      <a:pt x="172" y="246"/>
                      <a:pt x="160" y="242"/>
                    </a:cubicBezTo>
                    <a:cubicBezTo>
                      <a:pt x="187" y="132"/>
                      <a:pt x="211" y="164"/>
                      <a:pt x="148" y="122"/>
                    </a:cubicBezTo>
                    <a:cubicBezTo>
                      <a:pt x="136" y="126"/>
                      <a:pt x="123" y="140"/>
                      <a:pt x="112" y="134"/>
                    </a:cubicBezTo>
                    <a:cubicBezTo>
                      <a:pt x="91" y="124"/>
                      <a:pt x="105" y="28"/>
                      <a:pt x="88" y="14"/>
                    </a:cubicBezTo>
                    <a:cubicBezTo>
                      <a:pt x="71" y="0"/>
                      <a:pt x="48" y="30"/>
                      <a:pt x="28" y="38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6" name="Freeform 71"/>
              <p:cNvSpPr>
                <a:spLocks/>
              </p:cNvSpPr>
              <p:nvPr/>
            </p:nvSpPr>
            <p:spPr bwMode="auto">
              <a:xfrm>
                <a:off x="5988" y="11364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7" name="Freeform 72"/>
              <p:cNvSpPr>
                <a:spLocks/>
              </p:cNvSpPr>
              <p:nvPr/>
            </p:nvSpPr>
            <p:spPr bwMode="auto">
              <a:xfrm>
                <a:off x="6498" y="11172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8" name="Freeform 73"/>
              <p:cNvSpPr>
                <a:spLocks/>
              </p:cNvSpPr>
              <p:nvPr/>
            </p:nvSpPr>
            <p:spPr bwMode="auto">
              <a:xfrm>
                <a:off x="5643" y="11742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9" name="Freeform 74"/>
              <p:cNvSpPr>
                <a:spLocks/>
              </p:cNvSpPr>
              <p:nvPr/>
            </p:nvSpPr>
            <p:spPr bwMode="auto">
              <a:xfrm>
                <a:off x="5586" y="11628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0" name="Freeform 75"/>
              <p:cNvSpPr>
                <a:spLocks/>
              </p:cNvSpPr>
              <p:nvPr/>
            </p:nvSpPr>
            <p:spPr bwMode="auto">
              <a:xfrm>
                <a:off x="6042" y="11457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1" name="Freeform 76"/>
              <p:cNvSpPr>
                <a:spLocks/>
              </p:cNvSpPr>
              <p:nvPr/>
            </p:nvSpPr>
            <p:spPr bwMode="auto">
              <a:xfrm>
                <a:off x="6612" y="11286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2" name="Freeform 77"/>
              <p:cNvSpPr>
                <a:spLocks/>
              </p:cNvSpPr>
              <p:nvPr/>
            </p:nvSpPr>
            <p:spPr bwMode="auto">
              <a:xfrm>
                <a:off x="6555" y="11400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3" name="Freeform 78"/>
              <p:cNvSpPr>
                <a:spLocks/>
              </p:cNvSpPr>
              <p:nvPr/>
            </p:nvSpPr>
            <p:spPr bwMode="auto">
              <a:xfrm>
                <a:off x="6099" y="11571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4" name="Freeform 79"/>
              <p:cNvSpPr>
                <a:spLocks/>
              </p:cNvSpPr>
              <p:nvPr/>
            </p:nvSpPr>
            <p:spPr bwMode="auto">
              <a:xfrm>
                <a:off x="5985" y="11229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5" name="Freeform 80"/>
              <p:cNvSpPr>
                <a:spLocks/>
              </p:cNvSpPr>
              <p:nvPr/>
            </p:nvSpPr>
            <p:spPr bwMode="auto">
              <a:xfrm>
                <a:off x="5700" y="11856"/>
                <a:ext cx="240" cy="36"/>
              </a:xfrm>
              <a:custGeom>
                <a:avLst/>
                <a:gdLst>
                  <a:gd name="T0" fmla="*/ 0 w 240"/>
                  <a:gd name="T1" fmla="*/ 36 h 36"/>
                  <a:gd name="T2" fmla="*/ 156 w 240"/>
                  <a:gd name="T3" fmla="*/ 0 h 36"/>
                  <a:gd name="T4" fmla="*/ 240 w 240"/>
                  <a:gd name="T5" fmla="*/ 12 h 3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36"/>
                  <a:gd name="T11" fmla="*/ 240 w 240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36">
                    <a:moveTo>
                      <a:pt x="0" y="36"/>
                    </a:moveTo>
                    <a:cubicBezTo>
                      <a:pt x="55" y="27"/>
                      <a:pt x="103" y="13"/>
                      <a:pt x="156" y="0"/>
                    </a:cubicBezTo>
                    <a:cubicBezTo>
                      <a:pt x="207" y="17"/>
                      <a:pt x="179" y="12"/>
                      <a:pt x="240" y="1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L"/>
              </a:p>
            </p:txBody>
          </p:sp>
        </p:grpSp>
        <p:sp>
          <p:nvSpPr>
            <p:cNvPr id="20" name="Line 81"/>
            <p:cNvSpPr>
              <a:spLocks noChangeShapeType="1"/>
            </p:cNvSpPr>
            <p:nvPr/>
          </p:nvSpPr>
          <p:spPr bwMode="auto">
            <a:xfrm>
              <a:off x="2644" y="3501"/>
              <a:ext cx="321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Line 82"/>
            <p:cNvSpPr>
              <a:spLocks noChangeShapeType="1"/>
            </p:cNvSpPr>
            <p:nvPr/>
          </p:nvSpPr>
          <p:spPr bwMode="auto">
            <a:xfrm flipV="1">
              <a:off x="3870" y="3000"/>
              <a:ext cx="292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649" y="3733799"/>
            <a:ext cx="4571773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MOLUSCOS-GASTERÓPODOS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1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852078" y="1487078"/>
            <a:ext cx="6187256" cy="4483100"/>
          </a:xfrm>
          <a:prstGeom prst="rect">
            <a:avLst/>
          </a:prstGeom>
        </p:spPr>
      </p:pic>
      <p:pic>
        <p:nvPicPr>
          <p:cNvPr id="12" name="Picture 3" descr="069-Unfilled-Mollu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735378"/>
            <a:ext cx="4660900" cy="61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0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MOLUSCOS-BIVALVOS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1" name="Picture 3" descr="065-Mollu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377"/>
            <a:ext cx="4556125" cy="32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25" y="523377"/>
            <a:ext cx="4587875" cy="319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2348"/>
            <a:ext cx="4555261" cy="31356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412" y="3722349"/>
            <a:ext cx="4598588" cy="3135652"/>
          </a:xfrm>
          <a:prstGeom prst="rect">
            <a:avLst/>
          </a:prstGeom>
        </p:spPr>
      </p:pic>
      <p:pic>
        <p:nvPicPr>
          <p:cNvPr id="54" name="Picture 3" descr="064-Mollus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83" y="575078"/>
            <a:ext cx="4600123" cy="614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BRAQUIÓPODOS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9" name="Picture 4" descr="19"/>
          <p:cNvPicPr>
            <a:picLocks noChangeAspect="1" noChangeArrowheads="1"/>
          </p:cNvPicPr>
          <p:nvPr/>
        </p:nvPicPr>
        <p:blipFill>
          <a:blip r:embed="rId2" cstate="print"/>
          <a:srcRect l="917" t="3769"/>
          <a:stretch>
            <a:fillRect/>
          </a:stretch>
        </p:blipFill>
        <p:spPr bwMode="auto">
          <a:xfrm>
            <a:off x="0" y="523376"/>
            <a:ext cx="4545412" cy="322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412" y="523375"/>
            <a:ext cx="4602768" cy="319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098-Brachiopod-2,5x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45941"/>
            <a:ext cx="4534700" cy="31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099-Brachipod-FES-5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99" y="3722346"/>
            <a:ext cx="4609301" cy="31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097-Brachipood-moore-et-al-19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44" y="3686066"/>
            <a:ext cx="6772879" cy="3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096-Brachip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00" y="465257"/>
            <a:ext cx="6026769" cy="33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BRAQUIÓPODOS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1" name="Picture 3" descr="100-Brachiop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0" y="523375"/>
            <a:ext cx="4549592" cy="32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101-Brachipod-Peudo-Punc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99" y="523374"/>
            <a:ext cx="4605414" cy="31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102-Silicified-Brachiop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" y="3745941"/>
            <a:ext cx="4546179" cy="311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998" y="3722345"/>
            <a:ext cx="4602002" cy="31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0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ARTRÓPODOS-OSTRÁCODOS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81" y="523373"/>
            <a:ext cx="4539998" cy="322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817" y="523373"/>
            <a:ext cx="4608183" cy="319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2344"/>
            <a:ext cx="4545306" cy="313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817" y="3722344"/>
            <a:ext cx="4608183" cy="31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FORAMINÍFEROS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0" name="Picture 3" descr="106-Fusilin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373"/>
            <a:ext cx="4545306" cy="32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107-Fusulini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 bwMode="auto">
          <a:xfrm>
            <a:off x="4535816" y="523374"/>
            <a:ext cx="4608183" cy="31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6171"/>
            <a:ext cx="4545306" cy="31218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67500" y="4024395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FUSULÍNIDOS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2" name="Picture 3" descr="102-Foramininfer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1" t="34673" r="32763" b="34147"/>
          <a:stretch/>
        </p:blipFill>
        <p:spPr bwMode="auto">
          <a:xfrm>
            <a:off x="5943598" y="4700442"/>
            <a:ext cx="13970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6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FORAMINÍFEROS</a:t>
            </a:r>
            <a:endParaRPr lang="es-CO" altLang="en-US" b="1" i="1" dirty="0">
              <a:latin typeface="Arial" panose="020B0604020202020204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652086" y="4024395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NUMMULÍTIDOS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2" name="Picture 3" descr="102-Foramininf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2" t="6270" r="9194" b="67572"/>
          <a:stretch/>
        </p:blipFill>
        <p:spPr bwMode="auto">
          <a:xfrm>
            <a:off x="5473115" y="4621945"/>
            <a:ext cx="2159000" cy="13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306" y="523374"/>
            <a:ext cx="4598694" cy="319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r="1699"/>
          <a:stretch/>
        </p:blipFill>
        <p:spPr bwMode="auto">
          <a:xfrm>
            <a:off x="0" y="3717679"/>
            <a:ext cx="4545306" cy="314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3374"/>
            <a:ext cx="4545306" cy="3210446"/>
          </a:xfrm>
          <a:prstGeom prst="rect">
            <a:avLst/>
          </a:prstGeom>
        </p:spPr>
      </p:pic>
      <p:pic>
        <p:nvPicPr>
          <p:cNvPr id="14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3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FORAMINÍFEROS</a:t>
            </a:r>
            <a:endParaRPr lang="es-CO" altLang="en-US" b="1" i="1" dirty="0">
              <a:latin typeface="Arial" panose="020B0604020202020204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743939" y="4024395"/>
            <a:ext cx="17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ORBITOÍDEOS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2" name="Picture 3" descr="102-Foramininf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" t="67599" r="62920" b="1221"/>
          <a:stretch/>
        </p:blipFill>
        <p:spPr bwMode="auto">
          <a:xfrm>
            <a:off x="5993815" y="4503335"/>
            <a:ext cx="16383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108-Nummul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372"/>
            <a:ext cx="4545306" cy="31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5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305" y="523370"/>
            <a:ext cx="4598695" cy="319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paleopolis.rediris.es/cg/CG2011_B02/photos/Photo_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676"/>
            <a:ext cx="4545304" cy="31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FORAMINÍFEROS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9" name="Imagen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9869"/>
            <a:ext cx="4545304" cy="31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1600"/>
            <a:ext cx="4545304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1507058" y="3577974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MILIÓLIDOS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3" name="Picture 1"/>
          <p:cNvPicPr>
            <a:picLocks noGrp="1"/>
          </p:cNvPicPr>
          <p:nvPr>
            <p:ph sz="quarter" idx="4294967295"/>
          </p:nvPr>
        </p:nvPicPr>
        <p:blipFill>
          <a:blip r:embed="rId4" cstate="print"/>
          <a:srcRect l="13775" t="24800" r="13776" b="12201"/>
          <a:stretch>
            <a:fillRect/>
          </a:stretch>
        </p:blipFill>
        <p:spPr>
          <a:xfrm>
            <a:off x="4545304" y="459869"/>
            <a:ext cx="4598696" cy="319430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5304" y="3911599"/>
            <a:ext cx="4598696" cy="29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ángulo 14"/>
          <p:cNvSpPr/>
          <p:nvPr/>
        </p:nvSpPr>
        <p:spPr>
          <a:xfrm>
            <a:off x="5883605" y="3598221"/>
            <a:ext cx="1851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PENERÓPOLIS</a:t>
            </a:r>
            <a:endParaRPr lang="es-CO" altLang="en-US" b="1" i="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98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CALENDARIO TENTATIVO DE CLASES Y CONTROLES</a:t>
            </a:r>
            <a:endParaRPr lang="es-C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119653"/>
              </p:ext>
            </p:extLst>
          </p:nvPr>
        </p:nvGraphicFramePr>
        <p:xfrm>
          <a:off x="478465" y="1809753"/>
          <a:ext cx="8036885" cy="418700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49626"/>
                <a:gridCol w="6887259"/>
              </a:tblGrid>
              <a:tr h="26494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CALENDARIO TENTATIVO- </a:t>
                      </a:r>
                      <a:r>
                        <a:rPr lang="es-CO" sz="16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Primavera </a:t>
                      </a:r>
                      <a:r>
                        <a:rPr lang="es-CO" sz="1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Libre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Introducción a Sedimentología + Constituyentes Rocas Carbonatadas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Clasificación de Rocas Carbonatadas y Diagénesis I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Diagénesis II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Introducción Rocas Siliciclásticas + Clasificación </a:t>
                      </a:r>
                      <a:r>
                        <a:rPr lang="es-CO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Psamita-Psefitas</a:t>
                      </a:r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Técnicas</a:t>
                      </a:r>
                      <a:r>
                        <a:rPr lang="es-CO" sz="14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4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</a:t>
                      </a:r>
                      <a:r>
                        <a:rPr lang="es-CO" sz="14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-sedimentológicas aplicadas-Análisis de Proveniencia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7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Introducción a </a:t>
                      </a:r>
                      <a:r>
                        <a:rPr lang="es-CO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Pelitas </a:t>
                      </a:r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Repaso para Control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8</a:t>
                      </a:r>
                      <a:endParaRPr lang="es-CO" sz="1400" b="1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1</a:t>
                      </a:r>
                      <a:endParaRPr lang="es-CO" sz="14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2294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Introducción a los Ambientes Sedimentarios + </a:t>
                      </a:r>
                      <a:r>
                        <a:rPr lang="es-CO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Repaso</a:t>
                      </a:r>
                      <a:r>
                        <a:rPr lang="es-CO" sz="14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4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</a:t>
                      </a:r>
                      <a:r>
                        <a:rPr lang="es-CO" sz="14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Secuencial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10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Análisis de Facies</a:t>
                      </a:r>
                      <a:endParaRPr lang="es-CL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11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Ambientes Aluvial y Fluvial</a:t>
                      </a:r>
                      <a:endParaRPr lang="es-CO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12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Ambientes Deltas-Estuarios-Planicies mareales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14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Ambientes Marino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profundo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somero (Carbonatado y </a:t>
                      </a:r>
                      <a:r>
                        <a:rPr lang="es-CO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Siliciclástico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CO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147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 15</a:t>
                      </a:r>
                      <a:endParaRPr lang="es-CO" sz="1400" b="1" i="0" u="none" strike="noStrike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Disertaciones</a:t>
                      </a:r>
                      <a:r>
                        <a:rPr lang="es-CO" sz="1400" b="1" i="0" u="none" strike="noStrik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Fin de Curso (CONTROL 2)</a:t>
                      </a:r>
                      <a:endParaRPr lang="es-CO" sz="14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 rot="20464304">
            <a:off x="3891518" y="489434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0"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s-ES_tradnl" altLang="es-E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¡¡¡Énfasis en Estratigrafía de Secuencias</a:t>
            </a:r>
            <a:r>
              <a:rPr lang="es-ES_tradnl" alt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!!!</a:t>
            </a:r>
            <a:endParaRPr lang="es-ES_tradnl" alt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FORAMINÍFEROS</a:t>
            </a:r>
            <a:endParaRPr lang="es-CO" altLang="en-US" b="1" i="1" dirty="0">
              <a:latin typeface="Arial" panose="020B0604020202020204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19851" y="3603374"/>
            <a:ext cx="150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ALVEOLINA</a:t>
            </a:r>
            <a:endParaRPr lang="es-CO" altLang="en-US" b="1" i="1" dirty="0">
              <a:latin typeface="Arial" panose="020B0604020202020204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830313" y="3635997"/>
            <a:ext cx="2028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altLang="en-US" b="1" i="1" dirty="0" smtClean="0">
                <a:latin typeface="Arial" panose="020B0604020202020204"/>
              </a:rPr>
              <a:t>CUNEOLINA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718"/>
            <a:ext cx="4545304" cy="32104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7553"/>
            <a:ext cx="4545304" cy="2879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303" y="455601"/>
            <a:ext cx="4598697" cy="3224562"/>
          </a:xfrm>
          <a:prstGeom prst="rect">
            <a:avLst/>
          </a:prstGeom>
        </p:spPr>
      </p:pic>
      <p:pic>
        <p:nvPicPr>
          <p:cNvPr id="20482" name="Picture 2" descr="http://www.wesapiens.org/es/hosted_file/agtuYXR1cmFzY29wZXJHCxIKSG9zdGVkRmlsZSI3aGZbYWd0dVlYUjFjbUZ6WTI5d1pYSU1DeElFUm1sc1pSajctVW9NX3RodW1ibmFpbF9maWxlXQw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79" y="3978811"/>
            <a:ext cx="4600521" cy="287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1s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" b="2718"/>
          <a:stretch/>
        </p:blipFill>
        <p:spPr bwMode="auto">
          <a:xfrm>
            <a:off x="901700" y="1378374"/>
            <a:ext cx="7378700" cy="53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28600" y="327686"/>
            <a:ext cx="9144000" cy="682388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ALOQUEMOS BIOGÉNICOS</a:t>
            </a:r>
            <a:br>
              <a:rPr lang="es-CO" sz="3200" b="1" i="1" dirty="0" smtClean="0">
                <a:latin typeface="Arial" panose="020B0604020202020204"/>
                <a:cs typeface="Arial" pitchFamily="34" charset="0"/>
              </a:rPr>
            </a:br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/>
            </a:r>
            <a:br>
              <a:rPr lang="es-CO" sz="3200" b="1" i="1" dirty="0" smtClean="0">
                <a:latin typeface="Arial" panose="020B0604020202020204"/>
                <a:cs typeface="Arial" pitchFamily="34" charset="0"/>
              </a:rPr>
            </a:br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NO ESQUELETALES</a:t>
            </a:r>
            <a:endParaRPr lang="es-CO" sz="3200" dirty="0"/>
          </a:p>
        </p:txBody>
      </p:sp>
      <p:pic>
        <p:nvPicPr>
          <p:cNvPr id="9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3734"/>
            <a:ext cx="4460523" cy="288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017-Halat-al-Bahar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31" y="327531"/>
            <a:ext cx="3590309" cy="352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-04-X-10x-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r="5616" b="1026"/>
          <a:stretch/>
        </p:blipFill>
        <p:spPr bwMode="auto">
          <a:xfrm>
            <a:off x="355599" y="3441700"/>
            <a:ext cx="4009665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OOIDES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1" name="Picture 3" descr="135-Ooid-Australia=Pla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b="7910"/>
          <a:stretch/>
        </p:blipFill>
        <p:spPr bwMode="auto">
          <a:xfrm>
            <a:off x="5787720" y="3683001"/>
            <a:ext cx="3052132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PISOIDES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6233"/>
            <a:ext cx="4488473" cy="289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70" y="3441700"/>
            <a:ext cx="4496944" cy="3416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472" y="546233"/>
            <a:ext cx="4655528" cy="2875220"/>
          </a:xfrm>
          <a:prstGeom prst="rect">
            <a:avLst/>
          </a:prstGeom>
        </p:spPr>
      </p:pic>
      <p:pic>
        <p:nvPicPr>
          <p:cNvPr id="12" name="Picture 3" descr="129-CarbonateParticles06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 b="38857"/>
          <a:stretch/>
        </p:blipFill>
        <p:spPr bwMode="auto">
          <a:xfrm>
            <a:off x="4488473" y="4229100"/>
            <a:ext cx="4655528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ONCOIDES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3" descr="050-Oncolites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0" y="463295"/>
            <a:ext cx="4025373" cy="325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903" y="537561"/>
            <a:ext cx="5127097" cy="31671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3784"/>
            <a:ext cx="4318000" cy="3188677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1" y="3704746"/>
            <a:ext cx="4826000" cy="31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5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AGREGADOS-LUMPS, GRAPESTONE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4515828" cy="31886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28" y="609600"/>
            <a:ext cx="4628172" cy="31886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8278"/>
            <a:ext cx="4515828" cy="3059722"/>
          </a:xfrm>
          <a:prstGeom prst="rect">
            <a:avLst/>
          </a:prstGeom>
        </p:spPr>
      </p:pic>
      <p:pic>
        <p:nvPicPr>
          <p:cNvPr id="11" name="Picture 3" descr="140-Botryoidal-CarbonateParticles0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890187"/>
            <a:ext cx="3416300" cy="28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2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PELOIDES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3" descr="144-Pell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98278"/>
            <a:ext cx="2857500" cy="302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145-Pe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15828" cy="31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8278"/>
            <a:ext cx="4533900" cy="307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151-Pello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80" y="609600"/>
            <a:ext cx="4656539" cy="318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8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INTRACLASTOS (MISMA CUENCA)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7" name="Picture 3" descr="144-MUD-fla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89" y="3857625"/>
            <a:ext cx="31432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4548732" cy="31886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828" y="609600"/>
            <a:ext cx="4628172" cy="31886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8278"/>
            <a:ext cx="4548732" cy="30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EXTRACLASTOS (DIFERENTE CUENCA)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8" name="Picture 4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515828" cy="325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828" y="609599"/>
            <a:ext cx="4628172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4942"/>
            <a:ext cx="4536504" cy="299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142-Extraclst-facor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14" y="3883272"/>
            <a:ext cx="2453786" cy="29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7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31993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GRANOS NO CARBONATADOS</a:t>
            </a:r>
            <a:endParaRPr lang="es-CO" altLang="en-US" b="1" i="1" dirty="0">
              <a:latin typeface="Arial" panose="020B0604020202020204"/>
            </a:endParaRPr>
          </a:p>
        </p:txBody>
      </p:sp>
      <p:pic>
        <p:nvPicPr>
          <p:cNvPr id="12" name="Picture 3" descr="142-Extraclst-faco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14" y="3883272"/>
            <a:ext cx="2453786" cy="29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598"/>
            <a:ext cx="4515828" cy="324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828" y="602280"/>
            <a:ext cx="4628172" cy="325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864943"/>
            <a:ext cx="4515828" cy="29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58801"/>
            <a:ext cx="7886700" cy="751293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¿Por qué es importante la Sedimentología?</a:t>
            </a:r>
            <a:endParaRPr lang="es-C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009650"/>
            <a:ext cx="7886700" cy="547537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s-CL" altLang="es-ES" sz="2700" b="1" dirty="0" smtClean="0">
                <a:ea typeface="ＭＳ Ｐゴシック" pitchFamily="34" charset="-128"/>
              </a:rPr>
              <a:t>Investigación: 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Fundamental en geología regional, estructural.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Análisis de cuencas, estratigrafía, geomorfología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Estudio de paleoclimas, paleobiogeografía, paleontología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Geología Marina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Arte, Arqueología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Análisis de suelos por Sensores Remotos</a:t>
            </a:r>
          </a:p>
          <a:p>
            <a:pPr lvl="1">
              <a:lnSpc>
                <a:spcPct val="80000"/>
              </a:lnSpc>
            </a:pPr>
            <a:endParaRPr lang="es-CL" altLang="es-ES" sz="27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s-CL" altLang="es-ES" sz="2700" b="1" dirty="0" smtClean="0">
                <a:ea typeface="ＭＳ Ｐゴシック" pitchFamily="34" charset="-128"/>
              </a:rPr>
              <a:t>Recursos económicos íntimamente ligados: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Exploración/Explotación de Hidrocarburos</a:t>
            </a:r>
            <a:r>
              <a:rPr lang="es-CL" altLang="es-ES" sz="2500" dirty="0">
                <a:ea typeface="ＭＳ Ｐゴシック" pitchFamily="34" charset="-128"/>
              </a:rPr>
              <a:t> </a:t>
            </a:r>
            <a:r>
              <a:rPr lang="es-CL" altLang="es-ES" sz="2500" dirty="0" smtClean="0">
                <a:ea typeface="ＭＳ Ｐゴシック" pitchFamily="34" charset="-128"/>
              </a:rPr>
              <a:t>y Carbón 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Minería de metales preciosos, uranio, litio, yodo, sales.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Exploración/Explotación de Acuíferos</a:t>
            </a:r>
          </a:p>
          <a:p>
            <a:pPr lvl="1">
              <a:lnSpc>
                <a:spcPct val="80000"/>
              </a:lnSpc>
            </a:pPr>
            <a:endParaRPr lang="es-CL" altLang="es-ES" sz="27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s-CL" altLang="es-ES" sz="2700" b="1" dirty="0" smtClean="0">
                <a:ea typeface="ＭＳ Ｐゴシック" pitchFamily="34" charset="-128"/>
              </a:rPr>
              <a:t>Ingeniería: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Evaluación de recursos de material para construcción (agregados pétreos, arena, </a:t>
            </a:r>
            <a:r>
              <a:rPr lang="es-CL" altLang="es-ES" sz="2500" dirty="0" err="1" smtClean="0">
                <a:ea typeface="ＭＳ Ｐゴシック" pitchFamily="34" charset="-128"/>
              </a:rPr>
              <a:t>etc</a:t>
            </a:r>
            <a:r>
              <a:rPr lang="es-CL" altLang="es-ES" sz="2500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Análisis de suelos (plasticidad, porosidad, </a:t>
            </a:r>
            <a:r>
              <a:rPr lang="es-CL" altLang="es-ES" sz="2500" dirty="0" err="1" smtClean="0">
                <a:ea typeface="ＭＳ Ｐゴシック" pitchFamily="34" charset="-128"/>
              </a:rPr>
              <a:t>etc</a:t>
            </a:r>
            <a:r>
              <a:rPr lang="es-CL" altLang="es-ES" sz="2500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Construcción de Diques, Presas, Puertos, Puentes, Vías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Ingeniería Ambiental</a:t>
            </a:r>
          </a:p>
          <a:p>
            <a:pPr lvl="1">
              <a:lnSpc>
                <a:spcPct val="80000"/>
              </a:lnSpc>
            </a:pPr>
            <a:r>
              <a:rPr lang="es-CL" altLang="es-ES" sz="2500" dirty="0" smtClean="0">
                <a:ea typeface="ＭＳ Ｐゴシック" pitchFamily="34" charset="-128"/>
              </a:rPr>
              <a:t>Análisis de Riesgos Geológicos</a:t>
            </a:r>
            <a:endParaRPr lang="es-CL" altLang="es-ES" sz="25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887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82600" y="358646"/>
            <a:ext cx="6731000" cy="682388"/>
          </a:xfrm>
        </p:spPr>
        <p:txBody>
          <a:bodyPr>
            <a:normAutofit/>
          </a:bodyPr>
          <a:lstStyle/>
          <a:p>
            <a:pPr algn="ctr"/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MATRIZ CARBONÁTICA</a:t>
            </a:r>
            <a:endParaRPr lang="es-CO" sz="3200" dirty="0"/>
          </a:p>
        </p:txBody>
      </p:sp>
      <p:pic>
        <p:nvPicPr>
          <p:cNvPr id="7" name="Picture 2" descr="fig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7"/>
          <a:stretch/>
        </p:blipFill>
        <p:spPr bwMode="auto">
          <a:xfrm>
            <a:off x="4703117" y="1041034"/>
            <a:ext cx="4305808" cy="46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010-LimeM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47031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28600" y="31313"/>
            <a:ext cx="9144000" cy="682388"/>
          </a:xfrm>
        </p:spPr>
        <p:txBody>
          <a:bodyPr>
            <a:normAutofit/>
          </a:bodyPr>
          <a:lstStyle/>
          <a:p>
            <a:pPr algn="ctr"/>
            <a:r>
              <a:rPr lang="es-CO" sz="3200" b="1" i="1" dirty="0" smtClean="0">
                <a:latin typeface="Arial" panose="020B0604020202020204"/>
                <a:cs typeface="Arial" pitchFamily="34" charset="0"/>
              </a:rPr>
              <a:t>FORMACIÓN DE LA MICRITA</a:t>
            </a:r>
            <a:endParaRPr lang="es-CO" sz="3200" dirty="0"/>
          </a:p>
        </p:txBody>
      </p:sp>
      <p:pic>
        <p:nvPicPr>
          <p:cNvPr id="9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012-3-Creeks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13" y="3078162"/>
            <a:ext cx="7391400" cy="37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609600" y="597962"/>
            <a:ext cx="8382000" cy="2310338"/>
          </a:xfrm>
        </p:spPr>
        <p:txBody>
          <a:bodyPr>
            <a:noAutofit/>
          </a:bodyPr>
          <a:lstStyle/>
          <a:p>
            <a:pPr algn="just"/>
            <a:r>
              <a:rPr lang="es-CO" sz="1600" dirty="0" smtClean="0"/>
              <a:t>Conocido como lodo calcáreo o Micrita (</a:t>
            </a:r>
            <a:r>
              <a:rPr lang="es-CO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Microcrystalline</a:t>
            </a:r>
            <a:r>
              <a:rPr lang="es-CO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calcite</a:t>
            </a:r>
            <a:r>
              <a:rPr lang="es-CO" sz="1600" dirty="0" smtClean="0"/>
              <a:t>), en forma de cristales de 1 a 4 micras, puede ser reemplazada por microesparita durante la diagénesis (5-20 micras) o ser transformada en pseudoesparita (30-50 micras) por procesos de neomorfismo.</a:t>
            </a:r>
          </a:p>
          <a:p>
            <a:pPr algn="just"/>
            <a:r>
              <a:rPr lang="es-CO" sz="1600" dirty="0" smtClean="0"/>
              <a:t>Es el equivalente en  tamaño de grano a  arcilla-limo de las rocas siliciclásticas.</a:t>
            </a:r>
          </a:p>
          <a:p>
            <a:pPr algn="just"/>
            <a:r>
              <a:rPr lang="es-CO" sz="1600" b="1" dirty="0" smtClean="0"/>
              <a:t>POSIBLES ORÍGENES:</a:t>
            </a:r>
          </a:p>
          <a:p>
            <a:pPr lvl="1" algn="just"/>
            <a:r>
              <a:rPr lang="es-CO" sz="1400" dirty="0" smtClean="0"/>
              <a:t>Desintegración de organismos carbonatados</a:t>
            </a:r>
          </a:p>
          <a:p>
            <a:pPr lvl="1" algn="just"/>
            <a:r>
              <a:rPr lang="es-CO" sz="1400" dirty="0" smtClean="0"/>
              <a:t>Precipitación inorgánica directa</a:t>
            </a:r>
          </a:p>
          <a:p>
            <a:pPr lvl="1" algn="just"/>
            <a:r>
              <a:rPr lang="es-CO" sz="1400" dirty="0" smtClean="0"/>
              <a:t>Desintegración de partículas grandes en pequeñas, durante la diagénesis</a:t>
            </a:r>
          </a:p>
          <a:p>
            <a:pPr lvl="1" algn="just"/>
            <a:r>
              <a:rPr lang="es-CO" sz="1400" dirty="0" smtClean="0"/>
              <a:t>Formada por metabolismo microbiano</a:t>
            </a:r>
            <a:endParaRPr lang="es-CO" sz="1400" dirty="0"/>
          </a:p>
          <a:p>
            <a:pPr algn="just"/>
            <a:endParaRPr lang="es-CO" sz="1800" b="1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1447800" y="3467100"/>
            <a:ext cx="1511300" cy="39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Whitings</a:t>
            </a:r>
            <a:endParaRPr lang="es-CO" b="1" dirty="0"/>
          </a:p>
        </p:txBody>
      </p:sp>
      <p:cxnSp>
        <p:nvCxnSpPr>
          <p:cNvPr id="15" name="Conector recto de flecha 14"/>
          <p:cNvCxnSpPr/>
          <p:nvPr/>
        </p:nvCxnSpPr>
        <p:spPr>
          <a:xfrm flipH="1">
            <a:off x="2184400" y="3860800"/>
            <a:ext cx="2921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2489200" y="3860800"/>
            <a:ext cx="1016000" cy="850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2489200" y="3860800"/>
            <a:ext cx="292100" cy="241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9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2454"/>
            <a:ext cx="4660900" cy="301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5378"/>
            <a:ext cx="4660900" cy="310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900" y="735378"/>
            <a:ext cx="4483100" cy="310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0900" y="3842453"/>
            <a:ext cx="4483099" cy="301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26"/>
          <p:cNvSpPr txBox="1">
            <a:spLocks noChangeArrowheads="1"/>
          </p:cNvSpPr>
          <p:nvPr/>
        </p:nvSpPr>
        <p:spPr>
          <a:xfrm>
            <a:off x="197827" y="123524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MICRITA VS ESPARITA</a:t>
            </a:r>
            <a:endParaRPr lang="es-CO" altLang="en-US" b="1" i="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211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 txBox="1">
            <a:spLocks/>
          </p:cNvSpPr>
          <p:nvPr/>
        </p:nvSpPr>
        <p:spPr>
          <a:xfrm>
            <a:off x="457200" y="1138238"/>
            <a:ext cx="7620000" cy="47085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/>
              <a:t>Primera mitad clase</a:t>
            </a:r>
          </a:p>
          <a:p>
            <a:pPr lvl="1"/>
            <a:r>
              <a:rPr lang="es-CL" dirty="0" smtClean="0"/>
              <a:t>Familiarizarse con la petrografía de rocas carbonáticas.</a:t>
            </a:r>
          </a:p>
          <a:p>
            <a:pPr lvl="1"/>
            <a:r>
              <a:rPr lang="es-CL" dirty="0" smtClean="0"/>
              <a:t>Revisar cortes con el objetivo de reconocer: composición, propiedades ópticas, texturas, tipos de aloquemos, tamaños promedio, entre otras.</a:t>
            </a:r>
          </a:p>
          <a:p>
            <a:pPr lvl="1"/>
            <a:endParaRPr lang="es-CL" dirty="0" smtClean="0"/>
          </a:p>
          <a:p>
            <a:r>
              <a:rPr lang="es-CL" dirty="0" smtClean="0"/>
              <a:t>Break opcional [15 minutos: colación/distensión]</a:t>
            </a:r>
          </a:p>
          <a:p>
            <a:endParaRPr lang="es-CL" dirty="0" smtClean="0"/>
          </a:p>
          <a:p>
            <a:r>
              <a:rPr lang="es-CL" dirty="0" smtClean="0"/>
              <a:t>Segunda mitad clase</a:t>
            </a:r>
          </a:p>
          <a:p>
            <a:pPr lvl="1"/>
            <a:r>
              <a:rPr lang="es-CL" dirty="0" smtClean="0"/>
              <a:t>Elegir 2 cortes de roca carbonática.</a:t>
            </a:r>
          </a:p>
          <a:p>
            <a:pPr lvl="1"/>
            <a:r>
              <a:rPr lang="es-CL" dirty="0" smtClean="0"/>
              <a:t>Realizar actividad con la guía disponible.</a:t>
            </a:r>
          </a:p>
          <a:p>
            <a:pPr lvl="1"/>
            <a:r>
              <a:rPr lang="es-CL" dirty="0" smtClean="0"/>
              <a:t>Entregar al cuerpo docente para su revisión.</a:t>
            </a:r>
            <a:endParaRPr lang="es-CL" dirty="0"/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97827" y="123524"/>
            <a:ext cx="8748346" cy="7033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CO" altLang="en-US" b="1" i="1" dirty="0" smtClean="0">
                <a:latin typeface="Arial" panose="020B0604020202020204"/>
              </a:rPr>
              <a:t>ACTIVIDAD CLASE</a:t>
            </a:r>
            <a:endParaRPr lang="es-CO" altLang="en-US" b="1" i="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715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grpSp>
        <p:nvGrpSpPr>
          <p:cNvPr id="26" name="21 Grupo"/>
          <p:cNvGrpSpPr/>
          <p:nvPr/>
        </p:nvGrpSpPr>
        <p:grpSpPr>
          <a:xfrm>
            <a:off x="-84222" y="0"/>
            <a:ext cx="9228221" cy="6942221"/>
            <a:chOff x="1996128" y="1060521"/>
            <a:chExt cx="6083347" cy="5775288"/>
          </a:xfrm>
        </p:grpSpPr>
        <p:grpSp>
          <p:nvGrpSpPr>
            <p:cNvPr id="27" name="20 Grupo"/>
            <p:cNvGrpSpPr/>
            <p:nvPr/>
          </p:nvGrpSpPr>
          <p:grpSpPr>
            <a:xfrm>
              <a:off x="2040573" y="1060521"/>
              <a:ext cx="6038902" cy="5775288"/>
              <a:chOff x="2040573" y="1060521"/>
              <a:chExt cx="6038902" cy="5775288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41"/>
              <a:stretch/>
            </p:blipFill>
            <p:spPr bwMode="auto">
              <a:xfrm flipH="1">
                <a:off x="2040573" y="1060521"/>
                <a:ext cx="6038902" cy="5712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" name="1 Grupo"/>
              <p:cNvGrpSpPr/>
              <p:nvPr/>
            </p:nvGrpSpPr>
            <p:grpSpPr>
              <a:xfrm>
                <a:off x="4698007" y="3845073"/>
                <a:ext cx="1656166" cy="944018"/>
                <a:chOff x="4807023" y="2436308"/>
                <a:chExt cx="1656166" cy="944018"/>
              </a:xfrm>
            </p:grpSpPr>
            <p:sp>
              <p:nvSpPr>
                <p:cNvPr id="36" name="11 Forma libre"/>
                <p:cNvSpPr/>
                <p:nvPr/>
              </p:nvSpPr>
              <p:spPr>
                <a:xfrm flipH="1">
                  <a:off x="5802972" y="3016232"/>
                  <a:ext cx="660217" cy="364094"/>
                </a:xfrm>
                <a:custGeom>
                  <a:avLst/>
                  <a:gdLst>
                    <a:gd name="connsiteX0" fmla="*/ 0 w 653391"/>
                    <a:gd name="connsiteY0" fmla="*/ 391885 h 391885"/>
                    <a:gd name="connsiteX1" fmla="*/ 130629 w 653391"/>
                    <a:gd name="connsiteY1" fmla="*/ 356259 h 391885"/>
                    <a:gd name="connsiteX2" fmla="*/ 178130 w 653391"/>
                    <a:gd name="connsiteY2" fmla="*/ 332509 h 391885"/>
                    <a:gd name="connsiteX3" fmla="*/ 249382 w 653391"/>
                    <a:gd name="connsiteY3" fmla="*/ 308758 h 391885"/>
                    <a:gd name="connsiteX4" fmla="*/ 332509 w 653391"/>
                    <a:gd name="connsiteY4" fmla="*/ 261257 h 391885"/>
                    <a:gd name="connsiteX5" fmla="*/ 403761 w 653391"/>
                    <a:gd name="connsiteY5" fmla="*/ 237506 h 391885"/>
                    <a:gd name="connsiteX6" fmla="*/ 475013 w 653391"/>
                    <a:gd name="connsiteY6" fmla="*/ 190005 h 391885"/>
                    <a:gd name="connsiteX7" fmla="*/ 510639 w 653391"/>
                    <a:gd name="connsiteY7" fmla="*/ 166254 h 391885"/>
                    <a:gd name="connsiteX8" fmla="*/ 546265 w 653391"/>
                    <a:gd name="connsiteY8" fmla="*/ 154379 h 391885"/>
                    <a:gd name="connsiteX9" fmla="*/ 629392 w 653391"/>
                    <a:gd name="connsiteY9" fmla="*/ 59376 h 391885"/>
                    <a:gd name="connsiteX10" fmla="*/ 653143 w 653391"/>
                    <a:gd name="connsiteY10" fmla="*/ 0 h 3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3391" h="391885">
                      <a:moveTo>
                        <a:pt x="0" y="391885"/>
                      </a:moveTo>
                      <a:cubicBezTo>
                        <a:pt x="43439" y="383198"/>
                        <a:pt x="90447" y="376350"/>
                        <a:pt x="130629" y="356259"/>
                      </a:cubicBezTo>
                      <a:cubicBezTo>
                        <a:pt x="146463" y="348342"/>
                        <a:pt x="161694" y="339084"/>
                        <a:pt x="178130" y="332509"/>
                      </a:cubicBezTo>
                      <a:cubicBezTo>
                        <a:pt x="201375" y="323211"/>
                        <a:pt x="249382" y="308758"/>
                        <a:pt x="249382" y="308758"/>
                      </a:cubicBezTo>
                      <a:cubicBezTo>
                        <a:pt x="281519" y="287333"/>
                        <a:pt x="294839" y="276325"/>
                        <a:pt x="332509" y="261257"/>
                      </a:cubicBezTo>
                      <a:cubicBezTo>
                        <a:pt x="355754" y="251959"/>
                        <a:pt x="382930" y="251393"/>
                        <a:pt x="403761" y="237506"/>
                      </a:cubicBezTo>
                      <a:lnTo>
                        <a:pt x="475013" y="190005"/>
                      </a:lnTo>
                      <a:cubicBezTo>
                        <a:pt x="486888" y="182088"/>
                        <a:pt x="497099" y="170767"/>
                        <a:pt x="510639" y="166254"/>
                      </a:cubicBezTo>
                      <a:lnTo>
                        <a:pt x="546265" y="154379"/>
                      </a:lnTo>
                      <a:cubicBezTo>
                        <a:pt x="601683" y="71252"/>
                        <a:pt x="570015" y="98961"/>
                        <a:pt x="629392" y="59376"/>
                      </a:cubicBezTo>
                      <a:cubicBezTo>
                        <a:pt x="657534" y="17163"/>
                        <a:pt x="653143" y="38022"/>
                        <a:pt x="653143" y="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10 Forma libre"/>
                <p:cNvSpPr/>
                <p:nvPr/>
              </p:nvSpPr>
              <p:spPr>
                <a:xfrm flipH="1">
                  <a:off x="4807023" y="2436308"/>
                  <a:ext cx="995950" cy="579924"/>
                </a:xfrm>
                <a:custGeom>
                  <a:avLst/>
                  <a:gdLst>
                    <a:gd name="connsiteX0" fmla="*/ 0 w 985652"/>
                    <a:gd name="connsiteY0" fmla="*/ 463137 h 463137"/>
                    <a:gd name="connsiteX1" fmla="*/ 95002 w 985652"/>
                    <a:gd name="connsiteY1" fmla="*/ 439387 h 463137"/>
                    <a:gd name="connsiteX2" fmla="*/ 130628 w 985652"/>
                    <a:gd name="connsiteY2" fmla="*/ 415636 h 463137"/>
                    <a:gd name="connsiteX3" fmla="*/ 225631 w 985652"/>
                    <a:gd name="connsiteY3" fmla="*/ 391885 h 463137"/>
                    <a:gd name="connsiteX4" fmla="*/ 296883 w 985652"/>
                    <a:gd name="connsiteY4" fmla="*/ 368135 h 463137"/>
                    <a:gd name="connsiteX5" fmla="*/ 332509 w 985652"/>
                    <a:gd name="connsiteY5" fmla="*/ 344384 h 463137"/>
                    <a:gd name="connsiteX6" fmla="*/ 439387 w 985652"/>
                    <a:gd name="connsiteY6" fmla="*/ 320633 h 463137"/>
                    <a:gd name="connsiteX7" fmla="*/ 475013 w 985652"/>
                    <a:gd name="connsiteY7" fmla="*/ 308758 h 463137"/>
                    <a:gd name="connsiteX8" fmla="*/ 546265 w 985652"/>
                    <a:gd name="connsiteY8" fmla="*/ 273132 h 463137"/>
                    <a:gd name="connsiteX9" fmla="*/ 581891 w 985652"/>
                    <a:gd name="connsiteY9" fmla="*/ 249381 h 463137"/>
                    <a:gd name="connsiteX10" fmla="*/ 653142 w 985652"/>
                    <a:gd name="connsiteY10" fmla="*/ 225631 h 463137"/>
                    <a:gd name="connsiteX11" fmla="*/ 688768 w 985652"/>
                    <a:gd name="connsiteY11" fmla="*/ 201880 h 463137"/>
                    <a:gd name="connsiteX12" fmla="*/ 724394 w 985652"/>
                    <a:gd name="connsiteY12" fmla="*/ 166254 h 463137"/>
                    <a:gd name="connsiteX13" fmla="*/ 795646 w 985652"/>
                    <a:gd name="connsiteY13" fmla="*/ 142503 h 463137"/>
                    <a:gd name="connsiteX14" fmla="*/ 831272 w 985652"/>
                    <a:gd name="connsiteY14" fmla="*/ 106877 h 463137"/>
                    <a:gd name="connsiteX15" fmla="*/ 878774 w 985652"/>
                    <a:gd name="connsiteY15" fmla="*/ 35626 h 463137"/>
                    <a:gd name="connsiteX16" fmla="*/ 950026 w 985652"/>
                    <a:gd name="connsiteY16" fmla="*/ 11875 h 463137"/>
                    <a:gd name="connsiteX17" fmla="*/ 985652 w 985652"/>
                    <a:gd name="connsiteY17" fmla="*/ 0 h 46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85652" h="463137">
                      <a:moveTo>
                        <a:pt x="0" y="463137"/>
                      </a:moveTo>
                      <a:cubicBezTo>
                        <a:pt x="22582" y="458621"/>
                        <a:pt x="70659" y="451558"/>
                        <a:pt x="95002" y="439387"/>
                      </a:cubicBezTo>
                      <a:cubicBezTo>
                        <a:pt x="107768" y="433004"/>
                        <a:pt x="117215" y="420514"/>
                        <a:pt x="130628" y="415636"/>
                      </a:cubicBezTo>
                      <a:cubicBezTo>
                        <a:pt x="161305" y="404481"/>
                        <a:pt x="194664" y="402207"/>
                        <a:pt x="225631" y="391885"/>
                      </a:cubicBezTo>
                      <a:lnTo>
                        <a:pt x="296883" y="368135"/>
                      </a:lnTo>
                      <a:cubicBezTo>
                        <a:pt x="308758" y="360218"/>
                        <a:pt x="319743" y="350767"/>
                        <a:pt x="332509" y="344384"/>
                      </a:cubicBezTo>
                      <a:cubicBezTo>
                        <a:pt x="364585" y="328346"/>
                        <a:pt x="406554" y="327929"/>
                        <a:pt x="439387" y="320633"/>
                      </a:cubicBezTo>
                      <a:cubicBezTo>
                        <a:pt x="451607" y="317918"/>
                        <a:pt x="463138" y="312716"/>
                        <a:pt x="475013" y="308758"/>
                      </a:cubicBezTo>
                      <a:cubicBezTo>
                        <a:pt x="577113" y="240691"/>
                        <a:pt x="447933" y="322298"/>
                        <a:pt x="546265" y="273132"/>
                      </a:cubicBezTo>
                      <a:cubicBezTo>
                        <a:pt x="559031" y="266749"/>
                        <a:pt x="568849" y="255178"/>
                        <a:pt x="581891" y="249381"/>
                      </a:cubicBezTo>
                      <a:cubicBezTo>
                        <a:pt x="604768" y="239213"/>
                        <a:pt x="653142" y="225631"/>
                        <a:pt x="653142" y="225631"/>
                      </a:cubicBezTo>
                      <a:cubicBezTo>
                        <a:pt x="665017" y="217714"/>
                        <a:pt x="677804" y="211017"/>
                        <a:pt x="688768" y="201880"/>
                      </a:cubicBezTo>
                      <a:cubicBezTo>
                        <a:pt x="701670" y="191129"/>
                        <a:pt x="709713" y="174410"/>
                        <a:pt x="724394" y="166254"/>
                      </a:cubicBezTo>
                      <a:cubicBezTo>
                        <a:pt x="746279" y="154096"/>
                        <a:pt x="795646" y="142503"/>
                        <a:pt x="795646" y="142503"/>
                      </a:cubicBezTo>
                      <a:cubicBezTo>
                        <a:pt x="807521" y="130628"/>
                        <a:pt x="820961" y="120133"/>
                        <a:pt x="831272" y="106877"/>
                      </a:cubicBezTo>
                      <a:cubicBezTo>
                        <a:pt x="848797" y="84345"/>
                        <a:pt x="851694" y="44653"/>
                        <a:pt x="878774" y="35626"/>
                      </a:cubicBezTo>
                      <a:lnTo>
                        <a:pt x="950026" y="11875"/>
                      </a:lnTo>
                      <a:lnTo>
                        <a:pt x="985652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5507" b="98390" l="89120" r="9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728" t="83921" b="1"/>
              <a:stretch/>
            </p:blipFill>
            <p:spPr bwMode="auto">
              <a:xfrm>
                <a:off x="4820254" y="5917401"/>
                <a:ext cx="1041547" cy="918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4 Grupo"/>
            <p:cNvGrpSpPr/>
            <p:nvPr/>
          </p:nvGrpSpPr>
          <p:grpSpPr>
            <a:xfrm>
              <a:off x="1996128" y="5039563"/>
              <a:ext cx="1996128" cy="1689178"/>
              <a:chOff x="6401132" y="1319449"/>
              <a:chExt cx="1123196" cy="764292"/>
            </a:xfrm>
          </p:grpSpPr>
          <p:grpSp>
            <p:nvGrpSpPr>
              <p:cNvPr id="29" name="5 Grupo"/>
              <p:cNvGrpSpPr/>
              <p:nvPr/>
            </p:nvGrpSpPr>
            <p:grpSpPr>
              <a:xfrm>
                <a:off x="6401132" y="1342342"/>
                <a:ext cx="1123196" cy="741399"/>
                <a:chOff x="5076056" y="3938974"/>
                <a:chExt cx="2264224" cy="1617401"/>
              </a:xfrm>
            </p:grpSpPr>
            <p:pic>
              <p:nvPicPr>
                <p:cNvPr id="3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4" r="15600"/>
                <a:stretch/>
              </p:blipFill>
              <p:spPr bwMode="auto">
                <a:xfrm>
                  <a:off x="5076056" y="3938974"/>
                  <a:ext cx="2264224" cy="16174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2" name="8 Conector recto"/>
                <p:cNvCxnSpPr/>
                <p:nvPr/>
              </p:nvCxnSpPr>
              <p:spPr>
                <a:xfrm>
                  <a:off x="6084168" y="4486870"/>
                  <a:ext cx="360040" cy="52630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6 Conector recto"/>
              <p:cNvCxnSpPr/>
              <p:nvPr/>
            </p:nvCxnSpPr>
            <p:spPr>
              <a:xfrm rot="120000" flipV="1">
                <a:off x="6588224" y="1319449"/>
                <a:ext cx="820856" cy="7413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4137413" y="203780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Evaluación de Reservorios</a:t>
            </a:r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-217294" y="0"/>
            <a:ext cx="9144000" cy="3327525"/>
            <a:chOff x="288" y="1344"/>
            <a:chExt cx="4804" cy="1533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88" y="1344"/>
              <a:ext cx="4804" cy="1533"/>
              <a:chOff x="0" y="1253"/>
              <a:chExt cx="4804" cy="1533"/>
            </a:xfrm>
          </p:grpSpPr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0" y="1253"/>
                <a:ext cx="4804" cy="1152"/>
                <a:chOff x="96" y="864"/>
                <a:chExt cx="4804" cy="1152"/>
              </a:xfrm>
            </p:grpSpPr>
            <p:pic>
              <p:nvPicPr>
                <p:cNvPr id="20" name="Picture 1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77" t="44792" r="7813" b="43750"/>
                <a:stretch>
                  <a:fillRect/>
                </a:stretch>
              </p:blipFill>
              <p:spPr bwMode="auto">
                <a:xfrm>
                  <a:off x="436" y="868"/>
                  <a:ext cx="4464" cy="11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>
                  <a:off x="292" y="933"/>
                  <a:ext cx="0" cy="718"/>
                </a:xfrm>
                <a:prstGeom prst="line">
                  <a:avLst/>
                </a:prstGeom>
                <a:noFill/>
                <a:ln w="9525">
                  <a:solidFill>
                    <a:srgbClr val="F2F3C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CO"/>
                </a:p>
              </p:txBody>
            </p:sp>
            <p:sp>
              <p:nvSpPr>
                <p:cNvPr id="2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4" y="864"/>
                  <a:ext cx="156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s-CO" altLang="es-CO" sz="900">
                      <a:solidFill>
                        <a:srgbClr val="F2F3C5"/>
                      </a:solidFill>
                      <a:latin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2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6" y="1536"/>
                  <a:ext cx="196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s-CO" altLang="es-CO" sz="900">
                      <a:solidFill>
                        <a:srgbClr val="F2F3C5"/>
                      </a:solidFill>
                      <a:latin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2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56" y="868"/>
                  <a:ext cx="224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s-CO" altLang="es-CO" sz="900">
                      <a:solidFill>
                        <a:srgbClr val="F2F3C5"/>
                      </a:solidFill>
                      <a:latin typeface="Calibri" panose="020F0502020204030204" pitchFamily="34" charset="0"/>
                    </a:rPr>
                    <a:t>Km</a:t>
                  </a:r>
                </a:p>
              </p:txBody>
            </p:sp>
          </p:grp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2165"/>
                <a:ext cx="63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CO" altLang="es-CO" sz="1400">
                    <a:latin typeface="Calibri" panose="020F0502020204030204" pitchFamily="34" charset="0"/>
                  </a:rPr>
                  <a:t>Oil kitchen</a:t>
                </a:r>
              </a:p>
            </p:txBody>
          </p:sp>
          <p:sp>
            <p:nvSpPr>
              <p:cNvPr id="10" name="Freeform 19"/>
              <p:cNvSpPr>
                <a:spLocks/>
              </p:cNvSpPr>
              <p:nvPr/>
            </p:nvSpPr>
            <p:spPr bwMode="auto">
              <a:xfrm>
                <a:off x="3928" y="1693"/>
                <a:ext cx="268" cy="36"/>
              </a:xfrm>
              <a:custGeom>
                <a:avLst/>
                <a:gdLst>
                  <a:gd name="T0" fmla="*/ 56 w 268"/>
                  <a:gd name="T1" fmla="*/ 0 h 36"/>
                  <a:gd name="T2" fmla="*/ 268 w 268"/>
                  <a:gd name="T3" fmla="*/ 8 h 36"/>
                  <a:gd name="T4" fmla="*/ 0 w 268"/>
                  <a:gd name="T5" fmla="*/ 36 h 36"/>
                  <a:gd name="T6" fmla="*/ 56 w 268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8"/>
                  <a:gd name="T13" fmla="*/ 0 h 36"/>
                  <a:gd name="T14" fmla="*/ 268 w 268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8" h="36">
                    <a:moveTo>
                      <a:pt x="56" y="0"/>
                    </a:moveTo>
                    <a:lnTo>
                      <a:pt x="268" y="8"/>
                    </a:lnTo>
                    <a:lnTo>
                      <a:pt x="0" y="36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" name="Text Box 20"/>
              <p:cNvSpPr txBox="1">
                <a:spLocks noChangeArrowheads="1"/>
              </p:cNvSpPr>
              <p:nvPr/>
            </p:nvSpPr>
            <p:spPr bwMode="auto">
              <a:xfrm>
                <a:off x="3538" y="1983"/>
                <a:ext cx="868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lvl="1" algn="ctr" eaLnBrk="1" hangingPunct="1"/>
                <a:r>
                  <a:rPr lang="es-CO" altLang="es-CO" sz="1400" dirty="0" smtClean="0">
                    <a:latin typeface="Calibri" panose="020F0502020204030204" pitchFamily="34" charset="0"/>
                  </a:rPr>
                  <a:t>Rubiales </a:t>
                </a:r>
                <a:r>
                  <a:rPr lang="es-CO" altLang="es-CO" sz="1400" dirty="0">
                    <a:latin typeface="Calibri" panose="020F0502020204030204" pitchFamily="34" charset="0"/>
                  </a:rPr>
                  <a:t>Field</a:t>
                </a:r>
              </a:p>
              <a:p>
                <a:pPr lvl="1" algn="ctr" eaLnBrk="1" hangingPunct="1"/>
                <a:endParaRPr lang="es-CO" altLang="es-CO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V="1">
                <a:off x="3936" y="1733"/>
                <a:ext cx="4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" name="AutoShape 22"/>
              <p:cNvSpPr>
                <a:spLocks noChangeArrowheads="1"/>
              </p:cNvSpPr>
              <p:nvPr/>
            </p:nvSpPr>
            <p:spPr bwMode="auto">
              <a:xfrm rot="-236811">
                <a:off x="1920" y="1877"/>
                <a:ext cx="52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0000">
                  <a:alpha val="6705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4" name="AutoShape 23"/>
              <p:cNvSpPr>
                <a:spLocks noChangeArrowheads="1"/>
              </p:cNvSpPr>
              <p:nvPr/>
            </p:nvSpPr>
            <p:spPr bwMode="auto">
              <a:xfrm rot="-669844">
                <a:off x="2928" y="1733"/>
                <a:ext cx="52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0000">
                  <a:alpha val="67058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5" name="Text Box 24"/>
              <p:cNvSpPr txBox="1">
                <a:spLocks noChangeArrowheads="1"/>
              </p:cNvSpPr>
              <p:nvPr/>
            </p:nvSpPr>
            <p:spPr bwMode="auto">
              <a:xfrm>
                <a:off x="1200" y="2021"/>
                <a:ext cx="53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CO" altLang="es-CO" sz="1400">
                    <a:latin typeface="Calibri" panose="020F0502020204030204" pitchFamily="34" charset="0"/>
                  </a:rPr>
                  <a:t>Foothills</a:t>
                </a:r>
              </a:p>
            </p:txBody>
          </p:sp>
          <p:sp>
            <p:nvSpPr>
              <p:cNvPr id="16" name="Text Box 26"/>
              <p:cNvSpPr txBox="1">
                <a:spLocks noChangeArrowheads="1"/>
              </p:cNvSpPr>
              <p:nvPr/>
            </p:nvSpPr>
            <p:spPr bwMode="auto">
              <a:xfrm>
                <a:off x="1842" y="2069"/>
                <a:ext cx="59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CO" altLang="es-CO" sz="1400">
                    <a:latin typeface="Calibri" panose="020F0502020204030204" pitchFamily="34" charset="0"/>
                  </a:rPr>
                  <a:t>Foredeep</a:t>
                </a:r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728" y="1973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>
                <a:off x="1200" y="2357"/>
                <a:ext cx="7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9" name="Text Box 29"/>
              <p:cNvSpPr txBox="1">
                <a:spLocks noChangeArrowheads="1"/>
              </p:cNvSpPr>
              <p:nvPr/>
            </p:nvSpPr>
            <p:spPr bwMode="auto">
              <a:xfrm>
                <a:off x="3542" y="2642"/>
                <a:ext cx="63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" altLang="es-CO" sz="900">
                    <a:latin typeface="Calibri" panose="020F0502020204030204" pitchFamily="34" charset="0"/>
                  </a:rPr>
                  <a:t>Restrepo (2004)</a:t>
                </a:r>
              </a:p>
            </p:txBody>
          </p:sp>
        </p:grpSp>
        <p:sp>
          <p:nvSpPr>
            <p:cNvPr id="6" name="Text Box 37"/>
            <p:cNvSpPr txBox="1">
              <a:spLocks noChangeArrowheads="1"/>
            </p:cNvSpPr>
            <p:nvPr/>
          </p:nvSpPr>
          <p:spPr bwMode="auto">
            <a:xfrm>
              <a:off x="521" y="2432"/>
              <a:ext cx="62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CO" sz="1200" dirty="0">
                  <a:solidFill>
                    <a:srgbClr val="FF0000"/>
                  </a:solidFill>
                  <a:latin typeface="Calibri" panose="020F0502020204030204" pitchFamily="34" charset="0"/>
                </a:rPr>
                <a:t>Restrepo (2004)</a:t>
              </a:r>
            </a:p>
          </p:txBody>
        </p:sp>
        <p:sp>
          <p:nvSpPr>
            <p:cNvPr id="7" name="AutoShape 40"/>
            <p:cNvSpPr>
              <a:spLocks noChangeArrowheads="1"/>
            </p:cNvSpPr>
            <p:nvPr/>
          </p:nvSpPr>
          <p:spPr bwMode="auto">
            <a:xfrm rot="-1806023">
              <a:off x="1680" y="1968"/>
              <a:ext cx="288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CO"/>
            </a:p>
          </p:txBody>
        </p:sp>
      </p:grp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b="7841"/>
          <a:stretch>
            <a:fillRect/>
          </a:stretch>
        </p:blipFill>
        <p:spPr bwMode="auto">
          <a:xfrm>
            <a:off x="1201845" y="2525197"/>
            <a:ext cx="6456359" cy="43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2066803" y="-9170"/>
            <a:ext cx="5299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Geología Regional y Análisis de Cuencas</a:t>
            </a:r>
            <a:endParaRPr lang="es-C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5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8" name="Picture 2" descr="https://escudouchile.files.wordpress.com/2012/06/escudo-universidad-de-chile-color-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 r="65723" b="11127"/>
          <a:stretch/>
        </p:blipFill>
        <p:spPr bwMode="auto">
          <a:xfrm>
            <a:off x="8709413" y="5996763"/>
            <a:ext cx="434587" cy="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xT 2012 Template">
  <a:themeElements>
    <a:clrScheme name="NExT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A5A5A5"/>
      </a:accent1>
      <a:accent2>
        <a:srgbClr val="336635"/>
      </a:accent2>
      <a:accent3>
        <a:srgbClr val="FFC000"/>
      </a:accent3>
      <a:accent4>
        <a:srgbClr val="FF0000"/>
      </a:accent4>
      <a:accent5>
        <a:srgbClr val="00AF00"/>
      </a:accent5>
      <a:accent6>
        <a:srgbClr val="9966FF"/>
      </a:accent6>
      <a:hlink>
        <a:srgbClr val="336699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C8C8"/>
        </a:solidFill>
        <a:ln>
          <a:noFill/>
        </a:ln>
        <a:effectLst>
          <a:outerShdw blurRad="63500" dist="508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matte"/>
      </a:spPr>
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0" tIns="0" rIns="0" bIns="0" numCol="1" rtlCol="0" anchor="ctr" anchorCtr="0" compatLnSpc="1">
        <a:prstTxWarp prst="textNoShape">
          <a:avLst/>
        </a:prstTxWarp>
        <a:spAutoFit/>
      </a:bodyPr>
      <a:lstStyle>
        <a:defPPr>
          <a:defRPr b="0" dirty="0">
            <a:solidFill>
              <a:srgbClr val="060000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NExT 2012 Template">
  <a:themeElements>
    <a:clrScheme name="NExT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A5A5A5"/>
      </a:accent1>
      <a:accent2>
        <a:srgbClr val="336635"/>
      </a:accent2>
      <a:accent3>
        <a:srgbClr val="FFC000"/>
      </a:accent3>
      <a:accent4>
        <a:srgbClr val="FF0000"/>
      </a:accent4>
      <a:accent5>
        <a:srgbClr val="00AF00"/>
      </a:accent5>
      <a:accent6>
        <a:srgbClr val="9966FF"/>
      </a:accent6>
      <a:hlink>
        <a:srgbClr val="336699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C8C8"/>
        </a:solidFill>
        <a:ln>
          <a:noFill/>
        </a:ln>
        <a:effectLst>
          <a:outerShdw blurRad="63500" dist="508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matte"/>
      </a:spPr>
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0" tIns="0" rIns="0" bIns="0" numCol="1" rtlCol="0" anchor="ctr" anchorCtr="0" compatLnSpc="1">
        <a:prstTxWarp prst="textNoShape">
          <a:avLst/>
        </a:prstTxWarp>
        <a:spAutoFit/>
      </a:bodyPr>
      <a:lstStyle>
        <a:defPPr>
          <a:defRPr b="0" dirty="0">
            <a:solidFill>
              <a:srgbClr val="060000"/>
            </a:solidFill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1864</TotalTime>
  <Words>1016</Words>
  <Application>Microsoft Office PowerPoint</Application>
  <PresentationFormat>Presentación en pantalla (4:3)</PresentationFormat>
  <Paragraphs>256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53</vt:i4>
      </vt:variant>
    </vt:vector>
  </HeadingPairs>
  <TitlesOfParts>
    <vt:vector size="65" baseType="lpstr">
      <vt:lpstr>ＭＳ Ｐゴシック</vt:lpstr>
      <vt:lpstr>宋体</vt:lpstr>
      <vt:lpstr>Arial</vt:lpstr>
      <vt:lpstr>Calibri</vt:lpstr>
      <vt:lpstr>Calibri Light</vt:lpstr>
      <vt:lpstr>Impact</vt:lpstr>
      <vt:lpstr>Symbol</vt:lpstr>
      <vt:lpstr>Tahoma</vt:lpstr>
      <vt:lpstr>Wingdings</vt:lpstr>
      <vt:lpstr>Tema de Office</vt:lpstr>
      <vt:lpstr>NExT 2012 Template</vt:lpstr>
      <vt:lpstr>1_NExT 2012 Template</vt:lpstr>
      <vt:lpstr>1. Sedimentología de Rocas Carbonatadas: Constituyentes y Petrología </vt:lpstr>
      <vt:lpstr>Reglas del Curso</vt:lpstr>
      <vt:lpstr>Sistema de Evaluación</vt:lpstr>
      <vt:lpstr>CALENDARIO TENTATIVO DE CLASES Y CONTROLES</vt:lpstr>
      <vt:lpstr>¿Por qué es importante la Sedimentología?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“Los Carbonatos nacen, no se hacen” –  (James, 1979)</vt:lpstr>
      <vt:lpstr>“Los Carbonatos nacen, no se hacen” –  (James, 1979)</vt:lpstr>
      <vt:lpstr>¿Cuándo y Dónde se Forman?</vt:lpstr>
      <vt:lpstr>Presentación de PowerPoint</vt:lpstr>
      <vt:lpstr>Control de la sedimentación</vt:lpstr>
      <vt:lpstr>COMPONENTES CARBONÁTICOS</vt:lpstr>
      <vt:lpstr>Presentación de PowerPoint</vt:lpstr>
      <vt:lpstr>Presentación de PowerPoint</vt:lpstr>
      <vt:lpstr>ALOQUEMOS    BIOGÉNICOS    ESQUELETALES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ALOQUEMOS BIOGÉNICOS  NO ESQUELETALES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MATRIZ CARBONÁTICA</vt:lpstr>
      <vt:lpstr>FORMACIÓN DE LA MICRITA</vt:lpstr>
      <vt:lpstr>Presentación de PowerPoint</vt:lpstr>
      <vt:lpstr>Presentación de PowerPoint</vt:lpstr>
    </vt:vector>
  </TitlesOfParts>
  <Company>InGeoRiver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HUBER A. RIVERA R.</dc:creator>
  <cp:lastModifiedBy>HUBER A. RIVERA R.</cp:lastModifiedBy>
  <cp:revision>88</cp:revision>
  <dcterms:created xsi:type="dcterms:W3CDTF">2016-03-13T20:58:31Z</dcterms:created>
  <dcterms:modified xsi:type="dcterms:W3CDTF">2016-09-05T13:23:00Z</dcterms:modified>
</cp:coreProperties>
</file>