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95" r:id="rId3"/>
    <p:sldId id="296" r:id="rId4"/>
    <p:sldId id="289" r:id="rId5"/>
    <p:sldId id="277" r:id="rId6"/>
    <p:sldId id="298" r:id="rId7"/>
    <p:sldId id="268" r:id="rId8"/>
    <p:sldId id="297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9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0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4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1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8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7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85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990599"/>
            <a:ext cx="5343090" cy="2061693"/>
          </a:xfrm>
        </p:spPr>
        <p:txBody>
          <a:bodyPr/>
          <a:lstStyle/>
          <a:p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Auxiliar </a:t>
            </a:r>
            <a:r>
              <a:rPr lang="es-CL" sz="28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¿Qué vimos la clase pasada?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3242418"/>
            <a:ext cx="7989752" cy="1484128"/>
          </a:xfrm>
        </p:spPr>
        <p:txBody>
          <a:bodyPr>
            <a:normAutofit/>
          </a:bodyPr>
          <a:lstStyle/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Cm1001 Química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Semestre primavera 2016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Hugo Alarcón</a:t>
            </a:r>
            <a:endParaRPr lang="es-CL" sz="1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fcfm_horizontal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89" y="705198"/>
            <a:ext cx="2960855" cy="11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Qué vimos la clase pasada?</a:t>
            </a:r>
            <a:endParaRPr lang="es-CL" sz="3600" dirty="0"/>
          </a:p>
        </p:txBody>
      </p:sp>
      <p:pic>
        <p:nvPicPr>
          <p:cNvPr id="23554" name="Picture 2" descr="http://static6.techinsider.io/image/5771314a52bcd01d7b8cb9fd-2400/jon%20snow%20parlay%20battle%20of%20the%20bastards%20game%20of%20thrones%20helen%20sloa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8474"/>
            <a:ext cx="4800000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de nube 3"/>
          <p:cNvSpPr/>
          <p:nvPr/>
        </p:nvSpPr>
        <p:spPr>
          <a:xfrm>
            <a:off x="5624544" y="2405374"/>
            <a:ext cx="2946400" cy="2133600"/>
          </a:xfrm>
          <a:prstGeom prst="cloudCallout">
            <a:avLst>
              <a:gd name="adj1" fmla="val -110488"/>
              <a:gd name="adj2" fmla="val -1369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CL" sz="66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s-CL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¿Cómo hacerlas?</a:t>
            </a:r>
            <a:endParaRPr lang="es-C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s-CL" sz="2400" dirty="0" smtClean="0"/>
              <a:t>1.	Configuración electrónica de los átomos</a:t>
            </a:r>
          </a:p>
          <a:p>
            <a:r>
              <a:rPr lang="es-CL" sz="2400" dirty="0" smtClean="0"/>
              <a:t>2.	eV = electrones de valencia totales</a:t>
            </a:r>
          </a:p>
          <a:p>
            <a:r>
              <a:rPr lang="es-CL" sz="2400" dirty="0" smtClean="0"/>
              <a:t>3.	</a:t>
            </a:r>
            <a:r>
              <a:rPr lang="es-CL" sz="2400" dirty="0" err="1" smtClean="0"/>
              <a:t>eN</a:t>
            </a:r>
            <a:r>
              <a:rPr lang="es-CL" sz="2400" dirty="0" smtClean="0"/>
              <a:t> = electrones necesarios (octeto y dueto)</a:t>
            </a:r>
          </a:p>
          <a:p>
            <a:r>
              <a:rPr lang="es-CL" sz="2400" dirty="0" smtClean="0"/>
              <a:t>4.	</a:t>
            </a:r>
            <a:r>
              <a:rPr lang="es-CL" sz="2400" dirty="0" err="1" smtClean="0"/>
              <a:t>eE</a:t>
            </a:r>
            <a:r>
              <a:rPr lang="es-CL" sz="2400" dirty="0" smtClean="0"/>
              <a:t> = </a:t>
            </a:r>
            <a:r>
              <a:rPr lang="es-CL" sz="2400" dirty="0" err="1" smtClean="0"/>
              <a:t>eN</a:t>
            </a:r>
            <a:r>
              <a:rPr lang="es-CL" sz="2400" dirty="0" smtClean="0"/>
              <a:t> – </a:t>
            </a:r>
            <a:r>
              <a:rPr lang="es-CL" sz="2400" dirty="0" err="1" smtClean="0"/>
              <a:t>eE</a:t>
            </a:r>
            <a:r>
              <a:rPr lang="es-CL" sz="2400" dirty="0" smtClean="0"/>
              <a:t> = electrones de enlace </a:t>
            </a:r>
          </a:p>
          <a:p>
            <a:r>
              <a:rPr lang="es-CL" sz="2400" dirty="0" smtClean="0"/>
              <a:t>5	</a:t>
            </a:r>
            <a:r>
              <a:rPr lang="es-CL" sz="2400" dirty="0" err="1" smtClean="0"/>
              <a:t>eS</a:t>
            </a:r>
            <a:r>
              <a:rPr lang="es-CL" sz="2400" dirty="0" smtClean="0"/>
              <a:t> = eV – </a:t>
            </a:r>
            <a:r>
              <a:rPr lang="es-CL" sz="2400" dirty="0" err="1" smtClean="0"/>
              <a:t>eE</a:t>
            </a:r>
            <a:r>
              <a:rPr lang="es-CL" sz="2400" dirty="0" smtClean="0"/>
              <a:t> = electrones solitarios</a:t>
            </a:r>
          </a:p>
          <a:p>
            <a:r>
              <a:rPr lang="es-CL" sz="2400" dirty="0" smtClean="0"/>
              <a:t>6.	Dibujar la estructura.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6531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990599"/>
            <a:ext cx="5343090" cy="2061693"/>
          </a:xfrm>
        </p:spPr>
        <p:txBody>
          <a:bodyPr/>
          <a:lstStyle/>
          <a:p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Auxiliar 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Carga formal</a:t>
            </a:r>
            <a:br>
              <a:rPr lang="es-CL" dirty="0" smtClean="0"/>
            </a:br>
            <a:r>
              <a:rPr lang="es-CL" dirty="0" smtClean="0"/>
              <a:t>Resonancia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3242418"/>
            <a:ext cx="7989752" cy="1484128"/>
          </a:xfrm>
        </p:spPr>
        <p:txBody>
          <a:bodyPr>
            <a:normAutofit/>
          </a:bodyPr>
          <a:lstStyle/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Cm1001 Química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Semestre primavera 2016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Hugo Alarcón</a:t>
            </a:r>
            <a:endParaRPr lang="es-CL" sz="1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fcfm_horizontal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89" y="705198"/>
            <a:ext cx="2960855" cy="11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9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Carga formal</a:t>
            </a:r>
            <a:endParaRPr lang="es-C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 carga formal es la diferencia entre los electrones de valencia de un átomo aislado y el número de electrones asignados a este átomo en una estructura de Lewis</a:t>
            </a:r>
            <a:r>
              <a:rPr lang="es-ES" sz="2400" dirty="0" smtClean="0"/>
              <a:t>.</a:t>
            </a:r>
            <a:endParaRPr lang="es-ES" sz="2400" dirty="0"/>
          </a:p>
          <a:p>
            <a:r>
              <a:rPr lang="es-ES" sz="2400" dirty="0"/>
              <a:t>Cuando varias estructuras de Lewis son posibles, la más estable será aquella  sobre la cual los átomos llevan una CF próxima a </a:t>
            </a:r>
            <a:r>
              <a:rPr lang="es-ES" sz="2400" dirty="0" smtClean="0"/>
              <a:t>cero</a:t>
            </a:r>
            <a:endParaRPr lang="es-ES" sz="2400" dirty="0"/>
          </a:p>
          <a:p>
            <a:r>
              <a:rPr lang="es-ES" sz="2400" dirty="0"/>
              <a:t>Cualquier CF&lt;0 reside en los átomos más electronegativos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3134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Carga formal</a:t>
            </a:r>
            <a:endParaRPr lang="es-CL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37" y="3459577"/>
            <a:ext cx="6584062" cy="239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s-CL" sz="4400" dirty="0" smtClean="0"/>
              <a:t>CF = eV – (</a:t>
            </a:r>
            <a:r>
              <a:rPr lang="es-CL" sz="4400" dirty="0" err="1" smtClean="0"/>
              <a:t>eS</a:t>
            </a:r>
            <a:r>
              <a:rPr lang="es-CL" sz="4400" dirty="0" smtClean="0"/>
              <a:t> + </a:t>
            </a:r>
            <a:r>
              <a:rPr lang="es-CL" sz="4400" dirty="0" err="1" smtClean="0"/>
              <a:t>eE</a:t>
            </a:r>
            <a:r>
              <a:rPr lang="es-CL" sz="4400" dirty="0" smtClean="0"/>
              <a:t>/2)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5532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Resonancia</a:t>
            </a:r>
            <a:endParaRPr lang="es-C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/>
            <a:r>
              <a:rPr lang="es-CL" sz="2400" dirty="0"/>
              <a:t>Algunas moléculas se pueden representar mediante dos o más estructuras de Lewis, que difieren entre sí únicamente en la distribución de los electrones, y que se denominan estructuras resonantes</a:t>
            </a:r>
            <a:r>
              <a:rPr lang="es-CL" sz="2400" dirty="0" smtClean="0"/>
              <a:t>.</a:t>
            </a:r>
            <a:endParaRPr lang="es-CL" sz="2400" dirty="0"/>
          </a:p>
          <a:p>
            <a:pPr algn="just"/>
            <a:r>
              <a:rPr lang="es-CL" sz="2400" dirty="0"/>
              <a:t>No hay preferencia por alguna, u </a:t>
            </a:r>
            <a:r>
              <a:rPr lang="es-CL" sz="2400" dirty="0" smtClean="0"/>
              <a:t>otra.</a:t>
            </a:r>
          </a:p>
          <a:p>
            <a:pPr algn="just"/>
            <a:r>
              <a:rPr lang="es-CL" sz="2400" dirty="0" smtClean="0"/>
              <a:t>Conservan el mismo ‘esqueleto’, solo cambian los enlaces.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9749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990599"/>
            <a:ext cx="5343090" cy="2061693"/>
          </a:xfrm>
        </p:spPr>
        <p:txBody>
          <a:bodyPr/>
          <a:lstStyle/>
          <a:p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Auxiliar 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Carga formal</a:t>
            </a:r>
            <a:br>
              <a:rPr lang="es-CL" dirty="0" smtClean="0"/>
            </a:br>
            <a:r>
              <a:rPr lang="es-CL" dirty="0" smtClean="0"/>
              <a:t>Resonancia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3242418"/>
            <a:ext cx="7989752" cy="1484128"/>
          </a:xfrm>
        </p:spPr>
        <p:txBody>
          <a:bodyPr>
            <a:normAutofit/>
          </a:bodyPr>
          <a:lstStyle/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Cm1001 Química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Semestre primavera 2016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Hugo Alarcón</a:t>
            </a:r>
            <a:endParaRPr lang="es-CL" sz="1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fcfm_horizontal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89" y="705198"/>
            <a:ext cx="2960855" cy="11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990599"/>
            <a:ext cx="5343090" cy="2061693"/>
          </a:xfrm>
        </p:spPr>
        <p:txBody>
          <a:bodyPr/>
          <a:lstStyle/>
          <a:p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Auxiliar 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A buscar pareja!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3242418"/>
            <a:ext cx="7989752" cy="1484128"/>
          </a:xfrm>
        </p:spPr>
        <p:txBody>
          <a:bodyPr>
            <a:normAutofit/>
          </a:bodyPr>
          <a:lstStyle/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Cm1001 Química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Semestre primavera 2016</a:t>
            </a:r>
          </a:p>
          <a:p>
            <a:pPr algn="r"/>
            <a:r>
              <a:rPr lang="es-CL" sz="1800" dirty="0" smtClean="0">
                <a:solidFill>
                  <a:schemeClr val="bg1"/>
                </a:solidFill>
              </a:rPr>
              <a:t>Hugo Alarcón</a:t>
            </a:r>
            <a:endParaRPr lang="es-CL" sz="1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fcfm_horizontal_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89" y="705198"/>
            <a:ext cx="2960855" cy="11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 descr="https://i.ytimg.com/vi/i5oc-70Fby4/hq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12674" r="3451" b="13335"/>
          <a:stretch/>
        </p:blipFill>
        <p:spPr bwMode="auto">
          <a:xfrm>
            <a:off x="811369" y="3457977"/>
            <a:ext cx="4340180" cy="25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co 3"/>
          <p:cNvSpPr/>
          <p:nvPr/>
        </p:nvSpPr>
        <p:spPr>
          <a:xfrm rot="2868849">
            <a:off x="3680176" y="2633729"/>
            <a:ext cx="1578391" cy="1648496"/>
          </a:xfrm>
          <a:prstGeom prst="arc">
            <a:avLst>
              <a:gd name="adj1" fmla="val 1360004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4945366" y="4045744"/>
            <a:ext cx="45734" cy="45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296</TotalTime>
  <Words>177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Dividendo</vt:lpstr>
      <vt:lpstr>Auxiliar 4 ¿Qué vimos la clase pasada?</vt:lpstr>
      <vt:lpstr>Qué vimos la clase pasada?</vt:lpstr>
      <vt:lpstr>¿Cómo hacerlas?</vt:lpstr>
      <vt:lpstr>Auxiliar 4 Carga formal Resonancia</vt:lpstr>
      <vt:lpstr>Carga formal</vt:lpstr>
      <vt:lpstr>Carga formal</vt:lpstr>
      <vt:lpstr>Resonancia</vt:lpstr>
      <vt:lpstr>Auxiliar 4 Carga formal Resonancia</vt:lpstr>
      <vt:lpstr>Auxiliar 4 A buscar pareja!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1 Repaso</dc:title>
  <dc:creator>Hugo Alarcon</dc:creator>
  <cp:lastModifiedBy>Hugo Alarcon</cp:lastModifiedBy>
  <cp:revision>18</cp:revision>
  <dcterms:created xsi:type="dcterms:W3CDTF">2016-09-25T01:08:21Z</dcterms:created>
  <dcterms:modified xsi:type="dcterms:W3CDTF">2016-10-11T18:28:08Z</dcterms:modified>
</cp:coreProperties>
</file>