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11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517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48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459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593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933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7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79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22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61C5-338C-4010-B5F6-CD14FE8C62A2}" type="datetimeFigureOut">
              <a:rPr lang="es-CL" smtClean="0"/>
              <a:t>19-08-2016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0CC72-5109-4FDB-944B-AF63B0C1C6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630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s-MX" sz="1800" b="1" dirty="0"/>
              <a:t>Control 3A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MX" sz="1800" dirty="0" smtClean="0"/>
              <a:t>03 </a:t>
            </a:r>
            <a:r>
              <a:rPr lang="es-MX" sz="1800" dirty="0"/>
              <a:t>de agosto, 2016. 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ES" sz="1800" b="1" dirty="0"/>
              <a:t> 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ES" sz="1800" b="1" dirty="0"/>
              <a:t>Pregunta 1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ES" sz="1800" dirty="0"/>
              <a:t>Se tiene 100 g de un acero de composición Fe-1,0 %p. C inicialmente a 1.100 °C. Este material es enfriado lentamente, bajo condiciones de equilibrio hasta la temperatura ambiente. Se pide determinar para T= </a:t>
            </a:r>
            <a:r>
              <a:rPr lang="es-ES" sz="1800" dirty="0" smtClean="0"/>
              <a:t>T</a:t>
            </a:r>
            <a:r>
              <a:rPr lang="es-ES" sz="1800" baseline="-25000" dirty="0" smtClean="0"/>
              <a:t>E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chemeClr val="tx1"/>
                </a:solidFill>
              </a:rPr>
              <a:t>- ε :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>- </a:t>
            </a:r>
            <a:r>
              <a:rPr lang="es-ES" sz="1800" dirty="0" smtClean="0"/>
              <a:t>La </a:t>
            </a:r>
            <a:r>
              <a:rPr lang="es-ES" sz="1800" dirty="0"/>
              <a:t>masa de fase </a:t>
            </a:r>
            <a:r>
              <a:rPr lang="es-ES" sz="1800" dirty="0" err="1"/>
              <a:t>proeutectoide</a:t>
            </a:r>
            <a:r>
              <a:rPr lang="es-ES" sz="1800" dirty="0"/>
              <a:t> o primaria.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>- </a:t>
            </a:r>
            <a:r>
              <a:rPr lang="es-ES" sz="1800" dirty="0" smtClean="0"/>
              <a:t>La </a:t>
            </a:r>
            <a:r>
              <a:rPr lang="es-ES" sz="1800" dirty="0"/>
              <a:t>masa de </a:t>
            </a:r>
            <a:r>
              <a:rPr lang="es-ES" sz="1800" dirty="0" err="1"/>
              <a:t>cementita</a:t>
            </a:r>
            <a:r>
              <a:rPr lang="es-ES" sz="1800" dirty="0"/>
              <a:t> presente en la perlita, </a:t>
            </a:r>
            <a:r>
              <a:rPr lang="es-ES" sz="1800" dirty="0" err="1"/>
              <a:t>cementita</a:t>
            </a:r>
            <a:r>
              <a:rPr lang="es-ES" sz="1800" dirty="0"/>
              <a:t> </a:t>
            </a:r>
            <a:r>
              <a:rPr lang="es-ES" sz="1800" dirty="0" err="1"/>
              <a:t>eutectoide</a:t>
            </a:r>
            <a:r>
              <a:rPr lang="es-ES" sz="1800" dirty="0"/>
              <a:t>.</a:t>
            </a:r>
            <a:r>
              <a:rPr lang="es-CL" sz="1800" dirty="0"/>
              <a:t/>
            </a:r>
            <a:br>
              <a:rPr lang="es-CL" sz="1800" dirty="0"/>
            </a:br>
            <a:r>
              <a:rPr lang="es-CL" sz="1800" dirty="0" smtClean="0"/>
              <a:t>- </a:t>
            </a:r>
            <a:r>
              <a:rPr lang="es-ES" sz="1800" dirty="0" smtClean="0"/>
              <a:t>La </a:t>
            </a:r>
            <a:r>
              <a:rPr lang="es-ES" sz="1800" dirty="0"/>
              <a:t>masa de ferrita presente en la perlita, ferrita </a:t>
            </a:r>
            <a:r>
              <a:rPr lang="es-ES" sz="1800" dirty="0" err="1"/>
              <a:t>eutectoide</a:t>
            </a:r>
            <a:r>
              <a:rPr lang="es-ES" sz="1800" dirty="0"/>
              <a:t>.</a:t>
            </a:r>
            <a:r>
              <a:rPr lang="es-CL" dirty="0"/>
              <a:t/>
            </a:r>
            <a:br>
              <a:rPr lang="es-CL" dirty="0"/>
            </a:br>
            <a:r>
              <a:rPr lang="es-ES" dirty="0"/>
              <a:t> 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424936" cy="1752600"/>
          </a:xfrm>
        </p:spPr>
        <p:txBody>
          <a:bodyPr>
            <a:noAutofit/>
          </a:bodyPr>
          <a:lstStyle/>
          <a:p>
            <a:pPr algn="l"/>
            <a:r>
              <a:rPr lang="es-CL" sz="1600" b="1" dirty="0" smtClean="0">
                <a:solidFill>
                  <a:schemeClr val="tx1"/>
                </a:solidFill>
              </a:rPr>
              <a:t>Respuesta</a:t>
            </a:r>
          </a:p>
          <a:p>
            <a:pPr algn="l"/>
            <a:r>
              <a:rPr lang="es-CL" sz="1600" dirty="0" smtClean="0">
                <a:solidFill>
                  <a:schemeClr val="tx1"/>
                </a:solidFill>
              </a:rPr>
              <a:t>Este es un acero </a:t>
            </a:r>
            <a:r>
              <a:rPr lang="es-CL" sz="1600" dirty="0" err="1" smtClean="0">
                <a:solidFill>
                  <a:schemeClr val="tx1"/>
                </a:solidFill>
              </a:rPr>
              <a:t>hipereutectoide</a:t>
            </a:r>
            <a:r>
              <a:rPr lang="es-CL" sz="1600" dirty="0" smtClean="0">
                <a:solidFill>
                  <a:schemeClr val="tx1"/>
                </a:solidFill>
              </a:rPr>
              <a:t>. A </a:t>
            </a:r>
            <a:r>
              <a:rPr lang="es-ES" sz="1600" dirty="0" smtClean="0">
                <a:solidFill>
                  <a:schemeClr val="tx1"/>
                </a:solidFill>
              </a:rPr>
              <a:t>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habrá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proeutectoide</a:t>
            </a:r>
            <a:r>
              <a:rPr lang="es-ES" sz="1600" dirty="0" smtClean="0">
                <a:solidFill>
                  <a:schemeClr val="tx1"/>
                </a:solidFill>
              </a:rPr>
              <a:t> y perlita. La perlita incluye ferrita </a:t>
            </a:r>
            <a:r>
              <a:rPr lang="es-ES" sz="1600" dirty="0" err="1" smtClean="0">
                <a:solidFill>
                  <a:schemeClr val="tx1"/>
                </a:solidFill>
              </a:rPr>
              <a:t>eutectoide</a:t>
            </a:r>
            <a:r>
              <a:rPr lang="es-ES" sz="1600" dirty="0" smtClean="0">
                <a:solidFill>
                  <a:schemeClr val="tx1"/>
                </a:solidFill>
              </a:rPr>
              <a:t> y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eutectoide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sz="1600" dirty="0" smtClean="0">
                <a:solidFill>
                  <a:schemeClr val="tx1"/>
                </a:solidFill>
              </a:rPr>
              <a:t>Aplicando la regla de la palanca a </a:t>
            </a:r>
            <a:r>
              <a:rPr lang="es-ES" sz="1600" dirty="0" smtClean="0">
                <a:solidFill>
                  <a:schemeClr val="tx1"/>
                </a:solidFill>
              </a:rPr>
              <a:t>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, </a:t>
            </a:r>
            <a:r>
              <a:rPr lang="es-ES" sz="1600" dirty="0" smtClean="0">
                <a:solidFill>
                  <a:schemeClr val="tx1"/>
                </a:solidFill>
              </a:rPr>
              <a:t>se calcula la fracción de ferrita total y de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total. Esta ferrita total es igual a la ferrita </a:t>
            </a:r>
            <a:r>
              <a:rPr lang="es-ES" sz="1600" dirty="0" err="1" smtClean="0">
                <a:solidFill>
                  <a:schemeClr val="tx1"/>
                </a:solidFill>
              </a:rPr>
              <a:t>eutectoide</a:t>
            </a:r>
            <a:r>
              <a:rPr lang="es-ES" sz="1600" dirty="0" smtClean="0">
                <a:solidFill>
                  <a:schemeClr val="tx1"/>
                </a:solidFill>
              </a:rPr>
              <a:t> (listo con la ferrita </a:t>
            </a:r>
            <a:r>
              <a:rPr lang="es-ES" sz="1600" dirty="0" err="1" smtClean="0">
                <a:solidFill>
                  <a:schemeClr val="tx1"/>
                </a:solidFill>
              </a:rPr>
              <a:t>eutectoide</a:t>
            </a:r>
            <a:r>
              <a:rPr lang="es-ES" sz="1600" dirty="0" smtClean="0">
                <a:solidFill>
                  <a:schemeClr val="tx1"/>
                </a:solidFill>
              </a:rPr>
              <a:t>). La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total es igual a la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proeutectoide</a:t>
            </a:r>
            <a:r>
              <a:rPr lang="es-ES" sz="1600" dirty="0" smtClean="0">
                <a:solidFill>
                  <a:schemeClr val="tx1"/>
                </a:solidFill>
              </a:rPr>
              <a:t> más la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eutectoide</a:t>
            </a:r>
            <a:r>
              <a:rPr lang="es-ES" sz="16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ES" sz="1600" dirty="0" smtClean="0">
                <a:solidFill>
                  <a:schemeClr val="tx1"/>
                </a:solidFill>
              </a:rPr>
              <a:t>Hay que aprovechar que la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proeutectoide</a:t>
            </a:r>
            <a:r>
              <a:rPr lang="es-ES" sz="1600" dirty="0" smtClean="0">
                <a:solidFill>
                  <a:schemeClr val="tx1"/>
                </a:solidFill>
              </a:rPr>
              <a:t> a T</a:t>
            </a:r>
            <a:r>
              <a:rPr lang="es-ES" sz="1600" baseline="-25000" dirty="0" smtClean="0">
                <a:solidFill>
                  <a:schemeClr val="tx1"/>
                </a:solidFill>
              </a:rPr>
              <a:t>E </a:t>
            </a:r>
            <a:r>
              <a:rPr lang="es-ES" sz="1600" dirty="0" smtClean="0">
                <a:solidFill>
                  <a:schemeClr val="tx1"/>
                </a:solidFill>
              </a:rPr>
              <a:t>- ε es idéntica a aquella a 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. De modo que </a:t>
            </a:r>
            <a:r>
              <a:rPr lang="es-ES" sz="1600" dirty="0">
                <a:solidFill>
                  <a:schemeClr val="tx1"/>
                </a:solidFill>
              </a:rPr>
              <a:t>l</a:t>
            </a:r>
            <a:r>
              <a:rPr lang="es-ES" sz="1600" dirty="0" smtClean="0">
                <a:solidFill>
                  <a:schemeClr val="tx1"/>
                </a:solidFill>
              </a:rPr>
              <a:t>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proeutectoide</a:t>
            </a:r>
            <a:r>
              <a:rPr lang="es-ES" sz="1600" dirty="0" smtClean="0">
                <a:solidFill>
                  <a:schemeClr val="tx1"/>
                </a:solidFill>
              </a:rPr>
              <a:t> se calcula a 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, temperatura a la cual solo existe esta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más </a:t>
            </a:r>
            <a:r>
              <a:rPr lang="es-ES" sz="1600" dirty="0" err="1" smtClean="0">
                <a:solidFill>
                  <a:schemeClr val="tx1"/>
                </a:solidFill>
              </a:rPr>
              <a:t>austenita</a:t>
            </a:r>
            <a:r>
              <a:rPr lang="es-ES" sz="1600" dirty="0" smtClean="0">
                <a:solidFill>
                  <a:schemeClr val="tx1"/>
                </a:solidFill>
              </a:rPr>
              <a:t>, (listo con la </a:t>
            </a:r>
            <a:r>
              <a:rPr lang="es-ES" sz="1600" dirty="0" err="1" smtClean="0">
                <a:solidFill>
                  <a:schemeClr val="tx1"/>
                </a:solidFill>
              </a:rPr>
              <a:t>cementita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</a:rPr>
              <a:t>proeutectoide</a:t>
            </a:r>
            <a:r>
              <a:rPr lang="es-ES" sz="1600" dirty="0" smtClean="0">
                <a:solidFill>
                  <a:schemeClr val="tx1"/>
                </a:solidFill>
              </a:rPr>
              <a:t>).</a:t>
            </a:r>
            <a:r>
              <a:rPr lang="es-CL" sz="1600" dirty="0" smtClean="0">
                <a:solidFill>
                  <a:schemeClr val="tx1"/>
                </a:solidFill>
              </a:rPr>
              <a:t/>
            </a:r>
            <a:br>
              <a:rPr lang="es-CL" sz="1600" dirty="0" smtClean="0">
                <a:solidFill>
                  <a:schemeClr val="tx1"/>
                </a:solidFill>
              </a:rPr>
            </a:br>
            <a:r>
              <a:rPr lang="es-CL" sz="1600" dirty="0" smtClean="0">
                <a:solidFill>
                  <a:schemeClr val="tx1"/>
                </a:solidFill>
              </a:rPr>
              <a:t>Una  vez calculada la </a:t>
            </a:r>
            <a:r>
              <a:rPr lang="es-CL" sz="1600" dirty="0" err="1" smtClean="0">
                <a:solidFill>
                  <a:schemeClr val="tx1"/>
                </a:solidFill>
              </a:rPr>
              <a:t>cementita</a:t>
            </a:r>
            <a:r>
              <a:rPr lang="es-CL" sz="1600" dirty="0" smtClean="0">
                <a:solidFill>
                  <a:schemeClr val="tx1"/>
                </a:solidFill>
              </a:rPr>
              <a:t> </a:t>
            </a:r>
            <a:r>
              <a:rPr lang="es-CL" sz="1600" dirty="0" err="1" smtClean="0">
                <a:solidFill>
                  <a:schemeClr val="tx1"/>
                </a:solidFill>
              </a:rPr>
              <a:t>proeutectoide</a:t>
            </a:r>
            <a:r>
              <a:rPr lang="es-CL" sz="1600" dirty="0" smtClean="0">
                <a:solidFill>
                  <a:schemeClr val="tx1"/>
                </a:solidFill>
              </a:rPr>
              <a:t> se resta de la </a:t>
            </a:r>
            <a:r>
              <a:rPr lang="es-CL" sz="1600" dirty="0" err="1" smtClean="0">
                <a:solidFill>
                  <a:schemeClr val="tx1"/>
                </a:solidFill>
              </a:rPr>
              <a:t>cementita</a:t>
            </a:r>
            <a:r>
              <a:rPr lang="es-CL" sz="1600" dirty="0" smtClean="0">
                <a:solidFill>
                  <a:schemeClr val="tx1"/>
                </a:solidFill>
              </a:rPr>
              <a:t> total a </a:t>
            </a:r>
            <a:r>
              <a:rPr lang="es-ES" sz="1600" dirty="0" smtClean="0">
                <a:solidFill>
                  <a:schemeClr val="tx1"/>
                </a:solidFill>
              </a:rPr>
              <a:t>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(ya calculada) </a:t>
            </a:r>
            <a:r>
              <a:rPr lang="es-CL" sz="1600" dirty="0" smtClean="0">
                <a:solidFill>
                  <a:schemeClr val="tx1"/>
                </a:solidFill>
              </a:rPr>
              <a:t>y se tien</a:t>
            </a:r>
            <a:r>
              <a:rPr lang="es-CL" sz="1600" dirty="0" smtClean="0">
                <a:solidFill>
                  <a:schemeClr val="tx1"/>
                </a:solidFill>
              </a:rPr>
              <a:t>e la </a:t>
            </a:r>
            <a:r>
              <a:rPr lang="es-CL" sz="1600" dirty="0" err="1" smtClean="0">
                <a:solidFill>
                  <a:schemeClr val="tx1"/>
                </a:solidFill>
              </a:rPr>
              <a:t>cementita</a:t>
            </a:r>
            <a:r>
              <a:rPr lang="es-CL" sz="1600" dirty="0" smtClean="0">
                <a:solidFill>
                  <a:schemeClr val="tx1"/>
                </a:solidFill>
              </a:rPr>
              <a:t> </a:t>
            </a:r>
            <a:r>
              <a:rPr lang="es-CL" sz="1600" dirty="0" err="1" smtClean="0">
                <a:solidFill>
                  <a:schemeClr val="tx1"/>
                </a:solidFill>
              </a:rPr>
              <a:t>eutectoide</a:t>
            </a:r>
            <a:r>
              <a:rPr lang="es-CL" sz="1600" dirty="0" smtClean="0">
                <a:solidFill>
                  <a:schemeClr val="tx1"/>
                </a:solidFill>
              </a:rPr>
              <a:t> a</a:t>
            </a:r>
            <a:r>
              <a:rPr lang="es-ES" sz="1600" dirty="0" smtClean="0">
                <a:solidFill>
                  <a:schemeClr val="tx1"/>
                </a:solidFill>
              </a:rPr>
              <a:t> T</a:t>
            </a:r>
            <a:r>
              <a:rPr lang="es-ES" sz="1600" baseline="-25000" dirty="0" smtClean="0">
                <a:solidFill>
                  <a:schemeClr val="tx1"/>
                </a:solidFill>
              </a:rPr>
              <a:t>E</a:t>
            </a:r>
            <a:r>
              <a:rPr lang="es-ES" sz="1600" dirty="0" smtClean="0">
                <a:solidFill>
                  <a:schemeClr val="tx1"/>
                </a:solidFill>
              </a:rPr>
              <a:t> - ε </a:t>
            </a:r>
            <a:r>
              <a:rPr lang="es-CL" sz="1600" dirty="0" smtClean="0">
                <a:solidFill>
                  <a:schemeClr val="tx1"/>
                </a:solidFill>
              </a:rPr>
              <a:t>, </a:t>
            </a:r>
            <a:r>
              <a:rPr lang="es-CL" sz="1600" dirty="0" smtClean="0">
                <a:solidFill>
                  <a:schemeClr val="tx1"/>
                </a:solidFill>
              </a:rPr>
              <a:t>(listo con la </a:t>
            </a:r>
            <a:r>
              <a:rPr lang="es-CL" sz="1600" dirty="0" err="1" smtClean="0">
                <a:solidFill>
                  <a:schemeClr val="tx1"/>
                </a:solidFill>
              </a:rPr>
              <a:t>cementita</a:t>
            </a:r>
            <a:r>
              <a:rPr lang="es-CL" sz="1600" dirty="0" smtClean="0">
                <a:solidFill>
                  <a:schemeClr val="tx1"/>
                </a:solidFill>
              </a:rPr>
              <a:t> </a:t>
            </a:r>
            <a:r>
              <a:rPr lang="es-CL" sz="1600" dirty="0" err="1" smtClean="0">
                <a:solidFill>
                  <a:schemeClr val="tx1"/>
                </a:solidFill>
              </a:rPr>
              <a:t>eutectoide</a:t>
            </a:r>
            <a:r>
              <a:rPr lang="es-CL" sz="16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es-CL" sz="1600" dirty="0" smtClean="0">
                <a:solidFill>
                  <a:schemeClr val="tx1"/>
                </a:solidFill>
              </a:rPr>
              <a:t>Los resultados hay que expresarlos en gramos de cada fase, sabiendo que se tiene 100 g de aleación.</a:t>
            </a:r>
            <a:endParaRPr lang="es-C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80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Control 3A 03 de agosto, 2016.    Pregunta 1 Se tiene 100 g de un acero de composición Fe-1,0 %p. C inicialmente a 1.100 °C. Este material es enfriado lentamente, bajo condiciones de equilibrio hasta la temperatura ambiente. Se pide determinar para T= TE - ε : - La masa de fase proeutectoide o primaria. - La masa de cementita presente en la perlita, cementita eutectoide. - La masa de ferrita presente en la perlita, ferrita eutectoide.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3A 03 de agosto, 2016.    Pregunta 1 Se tiene 100 g de un acero de composición Fe-1,0 %p. C inicialmente a 1.100 °C. Este material es enfriado lentamente, bajo condiciones de equilibrio hasta la temperatura ambiente. Se pide determinar para T= TE- ε :  La masa de fase proeutectoide o primaria. La masa de cementita presente en la perlita, cementita eutectoide. La masa de ferrita presente en la perlita, ferrita eutectoide.</dc:title>
  <dc:creator>Aquiles Sepulveda</dc:creator>
  <cp:lastModifiedBy>Aquiles Sepulveda</cp:lastModifiedBy>
  <cp:revision>3</cp:revision>
  <dcterms:created xsi:type="dcterms:W3CDTF">2016-08-19T23:24:36Z</dcterms:created>
  <dcterms:modified xsi:type="dcterms:W3CDTF">2016-08-19T23:49:51Z</dcterms:modified>
</cp:coreProperties>
</file>