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23"/>
  </p:notesMasterIdLst>
  <p:sldIdLst>
    <p:sldId id="256" r:id="rId2"/>
    <p:sldId id="275" r:id="rId3"/>
    <p:sldId id="272" r:id="rId4"/>
    <p:sldId id="279" r:id="rId5"/>
    <p:sldId id="276" r:id="rId6"/>
    <p:sldId id="277" r:id="rId7"/>
    <p:sldId id="278" r:id="rId8"/>
    <p:sldId id="280" r:id="rId9"/>
    <p:sldId id="286" r:id="rId10"/>
    <p:sldId id="287" r:id="rId11"/>
    <p:sldId id="288" r:id="rId12"/>
    <p:sldId id="281" r:id="rId13"/>
    <p:sldId id="282" r:id="rId14"/>
    <p:sldId id="284" r:id="rId15"/>
    <p:sldId id="283" r:id="rId16"/>
    <p:sldId id="293" r:id="rId17"/>
    <p:sldId id="291" r:id="rId18"/>
    <p:sldId id="292" r:id="rId19"/>
    <p:sldId id="285" r:id="rId20"/>
    <p:sldId id="290" r:id="rId21"/>
    <p:sldId id="289" r:id="rId2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Estilo temático 2 - Énfasis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441" autoAdjust="0"/>
    <p:restoredTop sz="94660"/>
  </p:normalViewPr>
  <p:slideViewPr>
    <p:cSldViewPr snapToGrid="0">
      <p:cViewPr varScale="1">
        <p:scale>
          <a:sx n="75" d="100"/>
          <a:sy n="75" d="100"/>
        </p:scale>
        <p:origin x="-52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79C502-E23B-4B16-9DAD-109FB0CB1246}" type="datetimeFigureOut">
              <a:rPr lang="es-ES"/>
              <a:pPr/>
              <a:t>13/09/2015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2801A8-F0A6-4417-994C-CE8E88D1C6A8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804415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2801A8-F0A6-4417-994C-CE8E88D1C6A8}" type="slidenum">
              <a:rPr lang="es-ES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915563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pPr/>
              <a:t>13/09/2015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64778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pPr/>
              <a:t>13/09/2015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263411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pPr/>
              <a:t>13/09/2015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18553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pPr/>
              <a:t>13/09/2015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649074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pPr/>
              <a:t>13/09/2015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5044392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pPr/>
              <a:t>13/09/2015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6665314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pPr/>
              <a:t>13/09/2015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9859482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pPr/>
              <a:t>13/09/2015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51944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pPr/>
              <a:t>13/09/2015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832999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pPr/>
              <a:t>13/09/2015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081850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pPr/>
              <a:t>13/09/2015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881624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pPr/>
              <a:t>13/09/2015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890662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pPr/>
              <a:t>13/09/2015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718591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pPr/>
              <a:t>13/09/2015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201466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pPr/>
              <a:t>13/09/2015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03062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pPr/>
              <a:t>13/09/2015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05044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pPr/>
              <a:t>13/09/2015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73340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25786" y="1837165"/>
            <a:ext cx="8803356" cy="1430470"/>
          </a:xfrm>
        </p:spPr>
        <p:txBody>
          <a:bodyPr/>
          <a:lstStyle/>
          <a:p>
            <a:pPr algn="l"/>
            <a:r>
              <a:rPr lang="es-ES" b="1" dirty="0" smtClean="0"/>
              <a:t>Taller de Apoyo 1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sz="2400" dirty="0" smtClean="0"/>
              <a:t>Recomendaciones para elaboración de planos de ingeniería</a:t>
            </a:r>
            <a:endParaRPr lang="es-ES" sz="2800" dirty="0"/>
          </a:p>
        </p:txBody>
      </p:sp>
      <p:sp>
        <p:nvSpPr>
          <p:cNvPr id="4" name="CuadroTexto 3"/>
          <p:cNvSpPr txBox="1"/>
          <p:nvPr/>
        </p:nvSpPr>
        <p:spPr>
          <a:xfrm>
            <a:off x="2837330" y="228161"/>
            <a:ext cx="43971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b="1" dirty="0" smtClean="0">
                <a:solidFill>
                  <a:srgbClr val="FF0000"/>
                </a:solidFill>
              </a:rPr>
              <a:t>Ingeniería Mecánica </a:t>
            </a:r>
          </a:p>
          <a:p>
            <a:r>
              <a:rPr lang="es-CL" sz="1200" b="1" dirty="0" smtClean="0">
                <a:solidFill>
                  <a:schemeClr val="bg2">
                    <a:lumMod val="50000"/>
                  </a:schemeClr>
                </a:solidFill>
              </a:rPr>
              <a:t>Facultad de Ciencias Físicas y Matemáticas </a:t>
            </a:r>
          </a:p>
          <a:p>
            <a:r>
              <a:rPr lang="es-CL" sz="1200" b="1" dirty="0" smtClean="0">
                <a:solidFill>
                  <a:schemeClr val="bg2">
                    <a:lumMod val="50000"/>
                  </a:schemeClr>
                </a:solidFill>
              </a:rPr>
              <a:t>Universidad de Chile</a:t>
            </a:r>
          </a:p>
          <a:p>
            <a:r>
              <a:rPr lang="es-CL" sz="1200" b="1" dirty="0" smtClean="0">
                <a:solidFill>
                  <a:schemeClr val="bg2">
                    <a:lumMod val="50000"/>
                  </a:schemeClr>
                </a:solidFill>
              </a:rPr>
              <a:t>ME5601 Diseño de Sistemas Mecánicos</a:t>
            </a:r>
            <a:endParaRPr lang="es-CL" sz="1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41169"/>
          <a:stretch/>
        </p:blipFill>
        <p:spPr>
          <a:xfrm>
            <a:off x="982756" y="1"/>
            <a:ext cx="1854574" cy="1059157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25786" y="4693024"/>
            <a:ext cx="4040343" cy="17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/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26715673"/>
              </p:ext>
            </p:extLst>
          </p:nvPr>
        </p:nvGraphicFramePr>
        <p:xfrm>
          <a:off x="400298" y="4492852"/>
          <a:ext cx="5297877" cy="20567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47100"/>
                <a:gridCol w="2850777"/>
              </a:tblGrid>
              <a:tr h="868059">
                <a:tc>
                  <a:txBody>
                    <a:bodyPr/>
                    <a:lstStyle/>
                    <a:p>
                      <a:r>
                        <a:rPr lang="es-CL" dirty="0" smtClean="0"/>
                        <a:t>Profesores:</a:t>
                      </a:r>
                      <a:endParaRPr lang="es-CL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Roberto </a:t>
                      </a:r>
                      <a:r>
                        <a:rPr lang="es-CL" dirty="0" err="1" smtClean="0"/>
                        <a:t>Corvalán</a:t>
                      </a:r>
                      <a:r>
                        <a:rPr lang="es-CL" dirty="0" smtClean="0"/>
                        <a:t> P.</a:t>
                      </a:r>
                    </a:p>
                    <a:p>
                      <a:r>
                        <a:rPr lang="es-CL" smtClean="0"/>
                        <a:t>Paula</a:t>
                      </a:r>
                      <a:r>
                        <a:rPr lang="es-CL" baseline="0" smtClean="0"/>
                        <a:t> Rivera P.</a:t>
                      </a:r>
                      <a:endParaRPr lang="es-CL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95000"/>
                      </a:schemeClr>
                    </a:solidFill>
                  </a:tcPr>
                </a:tc>
              </a:tr>
              <a:tr h="375320">
                <a:tc>
                  <a:txBody>
                    <a:bodyPr/>
                    <a:lstStyle/>
                    <a:p>
                      <a:r>
                        <a:rPr lang="es-CL" dirty="0" smtClean="0"/>
                        <a:t>Ayudantes:</a:t>
                      </a:r>
                      <a:endParaRPr lang="es-CL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Reynaldo Cabezas</a:t>
                      </a:r>
                    </a:p>
                    <a:p>
                      <a:r>
                        <a:rPr lang="es-CL" dirty="0" smtClean="0"/>
                        <a:t>Ignacio </a:t>
                      </a:r>
                      <a:r>
                        <a:rPr lang="es-CL" dirty="0" err="1" smtClean="0"/>
                        <a:t>Quinzacara</a:t>
                      </a:r>
                      <a:endParaRPr lang="es-CL" dirty="0" smtClean="0"/>
                    </a:p>
                    <a:p>
                      <a:r>
                        <a:rPr lang="es-CL" dirty="0" smtClean="0"/>
                        <a:t>Matías </a:t>
                      </a:r>
                      <a:r>
                        <a:rPr lang="es-CL" dirty="0" err="1" smtClean="0"/>
                        <a:t>Lasen</a:t>
                      </a:r>
                      <a:endParaRPr lang="es-CL" dirty="0" smtClean="0"/>
                    </a:p>
                    <a:p>
                      <a:r>
                        <a:rPr lang="es-CL" dirty="0" smtClean="0"/>
                        <a:t>Fernando Zambrano</a:t>
                      </a:r>
                      <a:endParaRPr lang="es-CL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0627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Cuadro de Rotulación</a:t>
            </a:r>
            <a:br>
              <a:rPr lang="es-CL" dirty="0" smtClean="0"/>
            </a:br>
            <a:r>
              <a:rPr lang="es-CL" sz="2800" dirty="0" smtClean="0"/>
              <a:t>Escala</a:t>
            </a:r>
            <a:endParaRPr lang="es-CL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639234" y="1931989"/>
            <a:ext cx="8596668" cy="3880773"/>
          </a:xfrm>
        </p:spPr>
        <p:txBody>
          <a:bodyPr>
            <a:normAutofit/>
          </a:bodyPr>
          <a:lstStyle/>
          <a:p>
            <a:r>
              <a:rPr lang="es-CL" sz="2000" dirty="0" smtClean="0"/>
              <a:t>Indica la escala a la que se encuentran ilustrados los componentes</a:t>
            </a:r>
          </a:p>
          <a:p>
            <a:r>
              <a:rPr lang="es-CL" sz="2000" dirty="0" smtClean="0"/>
              <a:t>Si el operario en fabricación tiene dudas, tomará un </a:t>
            </a:r>
            <a:r>
              <a:rPr lang="es-CL" sz="2000" dirty="0" err="1" smtClean="0"/>
              <a:t>escalímetro</a:t>
            </a:r>
            <a:r>
              <a:rPr lang="es-CL" sz="2000" dirty="0" smtClean="0"/>
              <a:t> y medirá directamente en el plano las cotas que le falten</a:t>
            </a:r>
          </a:p>
          <a:p>
            <a:r>
              <a:rPr lang="es-CL" sz="2000" dirty="0" smtClean="0"/>
              <a:t>Si una pieza o vista ésta en una escala distinta a la escala del plano, esta se indica entre paréntesis bajo la vista y en el cuadro de rotulación</a:t>
            </a:r>
          </a:p>
          <a:p>
            <a:endParaRPr lang="es-CL" sz="2000" dirty="0" smtClean="0"/>
          </a:p>
        </p:txBody>
      </p:sp>
      <p:pic>
        <p:nvPicPr>
          <p:cNvPr id="6146" name="Picture 2" descr="http://regalosconlogo.es/images/1340%20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0394" y="4782384"/>
            <a:ext cx="4979506" cy="1502460"/>
          </a:xfrm>
          <a:prstGeom prst="rect">
            <a:avLst/>
          </a:prstGeom>
          <a:noFill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 l="2377" t="15493" r="2949"/>
          <a:stretch>
            <a:fillRect/>
          </a:stretch>
        </p:blipFill>
        <p:spPr bwMode="auto">
          <a:xfrm>
            <a:off x="6197600" y="4432300"/>
            <a:ext cx="3035300" cy="571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Cuadro de Rotulación</a:t>
            </a:r>
            <a:br>
              <a:rPr lang="es-CL" dirty="0" smtClean="0"/>
            </a:br>
            <a:r>
              <a:rPr lang="es-CL" sz="2800" dirty="0" smtClean="0"/>
              <a:t>Hojas</a:t>
            </a:r>
            <a:endParaRPr lang="es-CL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2000" dirty="0" smtClean="0"/>
              <a:t>Algunos componentes o conjuntos quedan mejor ilustrados en varias hojas en lugar de solo una, en este caso el plano se divide en varias hojas</a:t>
            </a:r>
          </a:p>
          <a:p>
            <a:r>
              <a:rPr lang="es-CL" sz="2000" dirty="0" smtClean="0"/>
              <a:t>Un caso común son elementos o conjuntos con una dimensión mucho mayor a las otras dos, es decir muy largos, muy anchos o muy altos. Aquí, para identificar los detalles, la ilustración se puede dividir en varias hojas.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Vistas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39234" y="1843089"/>
            <a:ext cx="8596668" cy="3880773"/>
          </a:xfrm>
        </p:spPr>
        <p:txBody>
          <a:bodyPr>
            <a:normAutofit/>
          </a:bodyPr>
          <a:lstStyle/>
          <a:p>
            <a:r>
              <a:rPr lang="es-CL" sz="2000" dirty="0" smtClean="0"/>
              <a:t>La vista principal debe ser la que entregue mayor información de la pieza a construir</a:t>
            </a:r>
          </a:p>
          <a:p>
            <a:r>
              <a:rPr lang="es-CL" sz="2000" dirty="0" smtClean="0"/>
              <a:t>La pieza debe tener tantas vistas como sean necesarias para identificar cabalmente su geometría</a:t>
            </a:r>
          </a:p>
          <a:p>
            <a:r>
              <a:rPr lang="es-CL" sz="2000" dirty="0" smtClean="0"/>
              <a:t>Vistas de corte y de detalles se agregan para permitir una mejor comprensión de la pieza</a:t>
            </a:r>
            <a:endParaRPr lang="es-CL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98850" y="4305299"/>
            <a:ext cx="2774950" cy="2199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Cotas y Dimensiones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702734" y="1792289"/>
            <a:ext cx="4184035" cy="3880772"/>
          </a:xfrm>
        </p:spPr>
        <p:txBody>
          <a:bodyPr>
            <a:noAutofit/>
          </a:bodyPr>
          <a:lstStyle/>
          <a:p>
            <a:r>
              <a:rPr lang="es-CL" sz="2000" dirty="0" smtClean="0"/>
              <a:t>Se ubican pensando en la fabricación</a:t>
            </a:r>
          </a:p>
          <a:p>
            <a:r>
              <a:rPr lang="es-CL" sz="2000" dirty="0" smtClean="0"/>
              <a:t>Hay cotas más útiles que otras</a:t>
            </a:r>
          </a:p>
          <a:p>
            <a:r>
              <a:rPr lang="es-CL" sz="2000" dirty="0" smtClean="0"/>
              <a:t>Deben estar ordenadas, evitando el cruce de líneas entre ellas</a:t>
            </a:r>
          </a:p>
          <a:p>
            <a:r>
              <a:rPr lang="es-CL" sz="2000" dirty="0" smtClean="0"/>
              <a:t>Si se tienen varias vistas, la cota va en la que se entienda mejor</a:t>
            </a:r>
          </a:p>
          <a:p>
            <a:r>
              <a:rPr lang="es-CL" sz="2000" dirty="0" smtClean="0"/>
              <a:t>Se debe evitar acotar a partir de otra cota, pues las tolerancias se suman</a:t>
            </a:r>
            <a:endParaRPr lang="es-CL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32424" y="1517650"/>
            <a:ext cx="4595929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7 Conector recto"/>
          <p:cNvCxnSpPr/>
          <p:nvPr/>
        </p:nvCxnSpPr>
        <p:spPr>
          <a:xfrm rot="5400000">
            <a:off x="5962650" y="1962150"/>
            <a:ext cx="1181100" cy="9144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rot="16200000" flipH="1">
            <a:off x="6051550" y="1987550"/>
            <a:ext cx="1117600" cy="8763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62613" y="3851275"/>
            <a:ext cx="4243387" cy="2095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14 Conector recto"/>
          <p:cNvCxnSpPr/>
          <p:nvPr/>
        </p:nvCxnSpPr>
        <p:spPr>
          <a:xfrm rot="5400000">
            <a:off x="5988050" y="4197350"/>
            <a:ext cx="1181100" cy="9144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rot="16200000" flipH="1">
            <a:off x="6076950" y="4222750"/>
            <a:ext cx="1117600" cy="8763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Números Preferidos</a:t>
            </a:r>
            <a:endParaRPr lang="es-CL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s-CL" sz="2000" dirty="0" smtClean="0"/>
              <a:t>Se debe dar preferencia a utilizar números cerrados, mientras la tolerancia lo permita</a:t>
            </a:r>
          </a:p>
          <a:p>
            <a:r>
              <a:rPr lang="es-CL" sz="2000" dirty="0" smtClean="0"/>
              <a:t>Los decimales en exceso se entenderán como alta precisión en la fabricación, muchas veces innecesaria</a:t>
            </a:r>
            <a:endParaRPr lang="es-CL" sz="20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83225" y="2057401"/>
            <a:ext cx="5398812" cy="3938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6 Conector recto"/>
          <p:cNvCxnSpPr/>
          <p:nvPr/>
        </p:nvCxnSpPr>
        <p:spPr>
          <a:xfrm rot="5400000">
            <a:off x="8134350" y="2787650"/>
            <a:ext cx="1181100" cy="9144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 rot="16200000" flipH="1">
            <a:off x="8223250" y="2813050"/>
            <a:ext cx="1117600" cy="8763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Tolerancias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15434" y="1728789"/>
            <a:ext cx="8596668" cy="3880773"/>
          </a:xfrm>
        </p:spPr>
        <p:txBody>
          <a:bodyPr>
            <a:normAutofit/>
          </a:bodyPr>
          <a:lstStyle/>
          <a:p>
            <a:r>
              <a:rPr lang="es-CL" sz="2000" dirty="0" smtClean="0"/>
              <a:t>Ninguna pieza es fabricada con precisión absoluta, siempre son aproximaciones</a:t>
            </a:r>
          </a:p>
          <a:p>
            <a:r>
              <a:rPr lang="es-CL" sz="2000" dirty="0" smtClean="0"/>
              <a:t>A mayor precisión el costo de fabricación crece significativamente. </a:t>
            </a:r>
          </a:p>
          <a:p>
            <a:r>
              <a:rPr lang="es-CL" sz="2000" dirty="0" smtClean="0"/>
              <a:t>Se fabrica lo más impreciso posible, sin comprometer la funcionalidad de la pieza</a:t>
            </a:r>
          </a:p>
          <a:p>
            <a:r>
              <a:rPr lang="es-CL" sz="2000" dirty="0" smtClean="0"/>
              <a:t>La tolerancias deben ser especificadas en los planos de fabricación</a:t>
            </a:r>
          </a:p>
          <a:p>
            <a:r>
              <a:rPr lang="es-CL" sz="2000" dirty="0" smtClean="0"/>
              <a:t>Algunas veces las </a:t>
            </a:r>
            <a:r>
              <a:rPr lang="es-CL" sz="2000" dirty="0" smtClean="0"/>
              <a:t>tolerancias se aceptan de manera implícita según los decimales de la cota</a:t>
            </a:r>
          </a:p>
          <a:p>
            <a:endParaRPr lang="es-CL" sz="2000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3327400" y="5037666"/>
          <a:ext cx="358412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3963"/>
                <a:gridCol w="23401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Precisión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Tolerancia Implícita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X.X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±</a:t>
                      </a:r>
                      <a:r>
                        <a:rPr lang="es-CL" dirty="0" smtClean="0"/>
                        <a:t>0,05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X.XX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±</a:t>
                      </a:r>
                      <a:r>
                        <a:rPr lang="es-CL" dirty="0" smtClean="0"/>
                        <a:t>0,01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X.XXX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±</a:t>
                      </a:r>
                      <a:r>
                        <a:rPr lang="es-CL" dirty="0" smtClean="0"/>
                        <a:t>0,005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Tolerancias ISO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90034" y="1360489"/>
            <a:ext cx="8596668" cy="3880773"/>
          </a:xfrm>
        </p:spPr>
        <p:txBody>
          <a:bodyPr>
            <a:normAutofit/>
          </a:bodyPr>
          <a:lstStyle/>
          <a:p>
            <a:r>
              <a:rPr lang="es-CL" sz="2000" dirty="0" smtClean="0"/>
              <a:t>En la tabla figuran los 18 grupos de calidades </a:t>
            </a:r>
            <a:r>
              <a:rPr lang="es-CL" sz="2000" dirty="0" smtClean="0"/>
              <a:t>ISO. En </a:t>
            </a:r>
            <a:r>
              <a:rPr lang="es-CL" sz="2000" dirty="0" smtClean="0"/>
              <a:t>cada casilla </a:t>
            </a:r>
            <a:r>
              <a:rPr lang="es-CL" sz="2000" dirty="0" smtClean="0"/>
              <a:t>está el </a:t>
            </a:r>
            <a:r>
              <a:rPr lang="es-CL" sz="2000" dirty="0" smtClean="0"/>
              <a:t>valor en micras </a:t>
            </a:r>
            <a:r>
              <a:rPr lang="es-CL" sz="2000" dirty="0" smtClean="0"/>
              <a:t>que existe entre </a:t>
            </a:r>
            <a:r>
              <a:rPr lang="es-CL" sz="2000" dirty="0" smtClean="0"/>
              <a:t>la cota máxima y </a:t>
            </a:r>
            <a:r>
              <a:rPr lang="es-CL" sz="2000" dirty="0" smtClean="0"/>
              <a:t>mínima</a:t>
            </a:r>
            <a:endParaRPr lang="es-CL" sz="2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1100" y="2234026"/>
            <a:ext cx="7848600" cy="4420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Ajustes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64634" y="1690689"/>
            <a:ext cx="8596668" cy="3880773"/>
          </a:xfrm>
        </p:spPr>
        <p:txBody>
          <a:bodyPr>
            <a:normAutofit/>
          </a:bodyPr>
          <a:lstStyle/>
          <a:p>
            <a:r>
              <a:rPr lang="es-CL" sz="2000" dirty="0" smtClean="0"/>
              <a:t>Se denomina </a:t>
            </a:r>
            <a:r>
              <a:rPr lang="es-CL" sz="2000" dirty="0" smtClean="0"/>
              <a:t>Ajuste a </a:t>
            </a:r>
            <a:r>
              <a:rPr lang="es-CL" sz="2000" dirty="0" smtClean="0"/>
              <a:t>la relación mecánica existente entre dos piezas que pertenecen a una máquina o equipo industrial, cuando una de ellas encaja o se acopla en la otra</a:t>
            </a:r>
            <a:endParaRPr lang="es-CL" sz="2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00150" y="2906713"/>
            <a:ext cx="7429500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Ajustes Comunes</a:t>
            </a:r>
            <a:endParaRPr lang="es-CL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60400" y="1473200"/>
          <a:ext cx="9811980" cy="51206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191449"/>
                <a:gridCol w="7620531"/>
              </a:tblGrid>
              <a:tr h="370840">
                <a:tc>
                  <a:txBody>
                    <a:bodyPr/>
                    <a:lstStyle/>
                    <a:p>
                      <a:r>
                        <a:rPr lang="es-CL" b="1" dirty="0" smtClean="0"/>
                        <a:t>Forzado muy duro</a:t>
                      </a:r>
                    </a:p>
                    <a:p>
                      <a:endParaRPr lang="es-C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b="0" dirty="0" smtClean="0"/>
                        <a:t>Piezas se acoplan</a:t>
                      </a:r>
                      <a:r>
                        <a:rPr lang="es-CL" b="0" baseline="0" dirty="0" smtClean="0"/>
                        <a:t> por dilatación térmica. No requieren seguro contra rotación ni deslizamiento</a:t>
                      </a:r>
                      <a:endParaRPr lang="es-CL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b="1" dirty="0" smtClean="0"/>
                        <a:t>Forzado duro</a:t>
                      </a:r>
                    </a:p>
                    <a:p>
                      <a:endParaRPr lang="es-C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b="0" dirty="0" smtClean="0"/>
                        <a:t>Piezas</a:t>
                      </a:r>
                      <a:r>
                        <a:rPr lang="es-CL" b="0" baseline="0" dirty="0" smtClean="0"/>
                        <a:t> se acoplan a presión. Requiere seguro contra la rotación (ej. Chaveta)</a:t>
                      </a:r>
                      <a:endParaRPr lang="es-CL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b="1" dirty="0" smtClean="0"/>
                        <a:t>Forzado medio</a:t>
                      </a:r>
                    </a:p>
                    <a:p>
                      <a:endParaRPr lang="es-C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b="0" dirty="0" smtClean="0"/>
                        <a:t>Piezas se acoplan con mucho esfuerzo.</a:t>
                      </a:r>
                      <a:r>
                        <a:rPr lang="es-CL" b="0" baseline="0" dirty="0" smtClean="0"/>
                        <a:t>  Requiere seguro contra rotación y deslizamiento axial</a:t>
                      </a:r>
                      <a:endParaRPr lang="es-CL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b="1" dirty="0" smtClean="0"/>
                        <a:t>Forzado ligero</a:t>
                      </a:r>
                    </a:p>
                    <a:p>
                      <a:endParaRPr lang="es-C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b="0" dirty="0" smtClean="0"/>
                        <a:t>Piezas se acoplan sin mucho esfuerzo (Martillo</a:t>
                      </a:r>
                      <a:r>
                        <a:rPr lang="es-CL" b="0" baseline="0" dirty="0" smtClean="0"/>
                        <a:t> de madera). Requieren seguro contra rotación y deslizamiento axial</a:t>
                      </a:r>
                      <a:r>
                        <a:rPr lang="es-CL" b="0" dirty="0" smtClean="0"/>
                        <a:t> </a:t>
                      </a:r>
                      <a:endParaRPr lang="es-CL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b="1" dirty="0" smtClean="0"/>
                        <a:t>Deslizante</a:t>
                      </a:r>
                    </a:p>
                    <a:p>
                      <a:endParaRPr lang="es-C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b="0" dirty="0" smtClean="0"/>
                        <a:t>Piezas se acoplan con lubricación. Piezas pueden girar con presión o fuerza manual</a:t>
                      </a:r>
                      <a:endParaRPr lang="es-CL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b="1" dirty="0" smtClean="0"/>
                        <a:t>Giratorio</a:t>
                      </a:r>
                    </a:p>
                    <a:p>
                      <a:endParaRPr lang="es-C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b="0" dirty="0" smtClean="0"/>
                        <a:t>Las</a:t>
                      </a:r>
                      <a:r>
                        <a:rPr lang="es-CL" b="0" baseline="0" dirty="0" smtClean="0"/>
                        <a:t> p</a:t>
                      </a:r>
                      <a:r>
                        <a:rPr lang="es-CL" b="0" dirty="0" smtClean="0"/>
                        <a:t>iezas</a:t>
                      </a:r>
                      <a:r>
                        <a:rPr lang="es-CL" b="0" baseline="0" dirty="0" smtClean="0"/>
                        <a:t> se acoplan con lubricación. Las piezas rotan con poca resistencia</a:t>
                      </a:r>
                      <a:endParaRPr lang="es-CL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b="1" dirty="0" smtClean="0"/>
                        <a:t>Holgado</a:t>
                      </a:r>
                    </a:p>
                    <a:p>
                      <a:endParaRPr lang="es-C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b="0" dirty="0" smtClean="0"/>
                        <a:t>Las piezas se acoplan con o sin lubricación. Las piezas giran libremente entre ellas</a:t>
                      </a:r>
                      <a:endParaRPr lang="es-CL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b="1" dirty="0" smtClean="0"/>
                        <a:t>Muy holgado</a:t>
                      </a:r>
                    </a:p>
                    <a:p>
                      <a:endParaRPr lang="es-C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b="0" dirty="0" smtClean="0"/>
                        <a:t>Las</a:t>
                      </a:r>
                      <a:r>
                        <a:rPr lang="es-CL" b="0" baseline="0" dirty="0" smtClean="0"/>
                        <a:t> piezas se acoplan sin lubricación. Las piezas giran libremente entre ellas y tienen juego.</a:t>
                      </a:r>
                      <a:endParaRPr lang="es-CL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Consideraciones varias</a:t>
            </a:r>
            <a:br>
              <a:rPr lang="es-CL" dirty="0" smtClean="0"/>
            </a:br>
            <a:r>
              <a:rPr lang="es-CL" sz="2400" dirty="0" smtClean="0"/>
              <a:t>Elementos comerciales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39234" y="1868489"/>
            <a:ext cx="8596668" cy="3880773"/>
          </a:xfrm>
        </p:spPr>
        <p:txBody>
          <a:bodyPr>
            <a:normAutofit/>
          </a:bodyPr>
          <a:lstStyle/>
          <a:p>
            <a:r>
              <a:rPr lang="es-CL" sz="2000" dirty="0" smtClean="0"/>
              <a:t>Los elementos comerciales como pernos y golillas no requieren plano de despiece pues no se fabrican, pero cuando se referencian en las tablas debe presentarse su identificación comercial completa (modelo, tipo, grado, etc.)</a:t>
            </a:r>
          </a:p>
          <a:p>
            <a:r>
              <a:rPr lang="es-CL" sz="2000" dirty="0" smtClean="0"/>
              <a:t>La información debe ser suficiente para que cualquier persona que lea los planos pueda comprar el componente correcto en el comercio</a:t>
            </a:r>
            <a:endParaRPr lang="es-CL" sz="2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71850" y="4333875"/>
            <a:ext cx="3467100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Introducción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L" sz="2000" dirty="0" smtClean="0"/>
              <a:t>Los dibujos e ilustraciones son medios de comunicación de ideas, partiendo desde los dibujos de servilleta y bosquejos rápidos, hasta los planos de construcción de diversas máquinas.</a:t>
            </a:r>
          </a:p>
          <a:p>
            <a:endParaRPr lang="es-CL" sz="2000" dirty="0" smtClean="0"/>
          </a:p>
          <a:p>
            <a:r>
              <a:rPr lang="es-CL" sz="2000" dirty="0" smtClean="0"/>
              <a:t>Los planos tienen sus propias normas y regulaciones que permiten la rápida transferencia de ideas más allá de las barreras de idiomas.</a:t>
            </a:r>
            <a:endParaRPr lang="es-CL" sz="2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Consideraciones varias</a:t>
            </a:r>
            <a:br>
              <a:rPr lang="es-CL" dirty="0" smtClean="0"/>
            </a:br>
            <a:r>
              <a:rPr lang="es-CL" sz="2400" dirty="0" smtClean="0"/>
              <a:t>Flexibilidad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2000" dirty="0" smtClean="0"/>
              <a:t>Los tamaños de hoja, recomendaciones de diseño, ubicación de cotas y otros no son reglas inflexibles, todos son herramientas al servicio del dibujante y pueden ignorarse si van en contra de la finalidad principal del plano, la de transmitir la información de forma clara y precisa</a:t>
            </a:r>
          </a:p>
          <a:p>
            <a:pPr>
              <a:buNone/>
            </a:pPr>
            <a:endParaRPr lang="es-CL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380067" y="1807634"/>
            <a:ext cx="7766936" cy="1646302"/>
          </a:xfrm>
        </p:spPr>
        <p:txBody>
          <a:bodyPr/>
          <a:lstStyle/>
          <a:p>
            <a:r>
              <a:rPr lang="es-CL" dirty="0" smtClean="0"/>
              <a:t>Gracias por su atención</a:t>
            </a:r>
            <a:endParaRPr lang="es-C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Objetivo de los planos</a:t>
            </a:r>
            <a:endParaRPr lang="es-CL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2000" dirty="0" smtClean="0"/>
              <a:t>El objetivo del plano es transmitir información suficiente para la elaboración de los elementos que ilustra.</a:t>
            </a:r>
          </a:p>
          <a:p>
            <a:r>
              <a:rPr lang="es-CL" sz="2000" dirty="0" smtClean="0"/>
              <a:t>El plano será leído por personas no familiarizadas con las ideas del grupo que deberán construir de forma precisa los diferentes componentes.</a:t>
            </a: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xmlns="" val="2667269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Tipos de Plano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2000" dirty="0" smtClean="0"/>
              <a:t>Para el desarrollo de éste curso se trabajan 3 tipos de planos:</a:t>
            </a:r>
          </a:p>
          <a:p>
            <a:pPr lvl="1">
              <a:buFont typeface="Arial" pitchFamily="34" charset="0"/>
              <a:buChar char="•"/>
            </a:pPr>
            <a:r>
              <a:rPr lang="es-CL" sz="2000" dirty="0" smtClean="0"/>
              <a:t>Plano de Conjunto</a:t>
            </a:r>
          </a:p>
          <a:p>
            <a:pPr lvl="1">
              <a:buFont typeface="Arial" pitchFamily="34" charset="0"/>
              <a:buChar char="•"/>
            </a:pPr>
            <a:r>
              <a:rPr lang="es-CL" sz="2000" dirty="0" smtClean="0"/>
              <a:t>Plano de Subconjunto</a:t>
            </a:r>
          </a:p>
          <a:p>
            <a:pPr lvl="1">
              <a:buFont typeface="Arial" pitchFamily="34" charset="0"/>
              <a:buChar char="•"/>
            </a:pPr>
            <a:r>
              <a:rPr lang="es-CL" sz="2000" dirty="0" smtClean="0"/>
              <a:t>Plano de Despiece</a:t>
            </a:r>
            <a:endParaRPr lang="es-CL" sz="20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92663" y="3222624"/>
            <a:ext cx="4315052" cy="286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Plano de Conjunto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06400" y="1397000"/>
            <a:ext cx="4914900" cy="4606261"/>
          </a:xfrm>
        </p:spPr>
        <p:txBody>
          <a:bodyPr>
            <a:noAutofit/>
          </a:bodyPr>
          <a:lstStyle/>
          <a:p>
            <a:r>
              <a:rPr lang="es-CL" sz="2000" dirty="0" smtClean="0"/>
              <a:t>Presenta una visión general del dispositivo a construir</a:t>
            </a:r>
          </a:p>
          <a:p>
            <a:r>
              <a:rPr lang="es-CL" sz="2000" dirty="0" smtClean="0"/>
              <a:t>Su función principal es visualizar y hacer posible el montaje del dispositivo</a:t>
            </a:r>
          </a:p>
          <a:p>
            <a:r>
              <a:rPr lang="es-CL" sz="2000" dirty="0" smtClean="0"/>
              <a:t>Es recomendable que contenga una vista </a:t>
            </a:r>
            <a:r>
              <a:rPr lang="es-CL" sz="2000" dirty="0" smtClean="0"/>
              <a:t>isométrica</a:t>
            </a:r>
            <a:endParaRPr lang="es-CL" sz="2000" dirty="0" smtClean="0"/>
          </a:p>
          <a:p>
            <a:r>
              <a:rPr lang="es-CL" sz="2000" dirty="0" smtClean="0"/>
              <a:t>Los </a:t>
            </a:r>
            <a:r>
              <a:rPr lang="es-CL" sz="2000" dirty="0" smtClean="0"/>
              <a:t>subconjuntos </a:t>
            </a:r>
            <a:r>
              <a:rPr lang="es-CL" sz="2000" dirty="0" smtClean="0"/>
              <a:t>van rotulados y descritos en una tabla</a:t>
            </a:r>
          </a:p>
          <a:p>
            <a:r>
              <a:rPr lang="es-CL" sz="2000" dirty="0" smtClean="0"/>
              <a:t>Presenta cotas </a:t>
            </a:r>
            <a:r>
              <a:rPr lang="es-CL" sz="2000" dirty="0" smtClean="0"/>
              <a:t>generales</a:t>
            </a:r>
            <a:endParaRPr lang="es-CL" sz="2000" dirty="0" smtClean="0"/>
          </a:p>
          <a:p>
            <a:r>
              <a:rPr lang="es-CL" sz="2000" dirty="0" smtClean="0"/>
              <a:t>Suele realizarse en plano A3 o mayor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6362" y="1262118"/>
            <a:ext cx="5976938" cy="431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Plano de Subconjunto</a:t>
            </a:r>
            <a:endParaRPr lang="es-CL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85234" y="1487488"/>
            <a:ext cx="4999566" cy="5103811"/>
          </a:xfrm>
        </p:spPr>
        <p:txBody>
          <a:bodyPr>
            <a:noAutofit/>
          </a:bodyPr>
          <a:lstStyle/>
          <a:p>
            <a:r>
              <a:rPr lang="es-CL" sz="2400" dirty="0" smtClean="0"/>
              <a:t>Identifica grupos o subconjuntos del dispositivo</a:t>
            </a:r>
          </a:p>
          <a:p>
            <a:r>
              <a:rPr lang="es-CL" sz="2400" dirty="0" smtClean="0"/>
              <a:t>Detalla cada uno de los componentes del subconjunto</a:t>
            </a:r>
          </a:p>
          <a:p>
            <a:r>
              <a:rPr lang="es-CL" sz="2400" dirty="0" smtClean="0"/>
              <a:t>Los componentes van rotulados y descritos en una </a:t>
            </a:r>
            <a:r>
              <a:rPr lang="es-CL" sz="2400" dirty="0" smtClean="0"/>
              <a:t>tabla</a:t>
            </a:r>
            <a:endParaRPr lang="es-CL" sz="2400" dirty="0" smtClean="0"/>
          </a:p>
          <a:p>
            <a:r>
              <a:rPr lang="es-CL" sz="2400" dirty="0" smtClean="0"/>
              <a:t>Suele ir en plano A3 o A4</a:t>
            </a:r>
            <a:endParaRPr lang="es-CL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82422" y="1778000"/>
            <a:ext cx="5455478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Plano de Despiece</a:t>
            </a:r>
            <a:endParaRPr lang="es-CL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10634" y="1500188"/>
            <a:ext cx="4707466" cy="4900611"/>
          </a:xfrm>
        </p:spPr>
        <p:txBody>
          <a:bodyPr>
            <a:noAutofit/>
          </a:bodyPr>
          <a:lstStyle/>
          <a:p>
            <a:r>
              <a:rPr lang="es-CL" sz="2400" dirty="0" smtClean="0"/>
              <a:t>Se utiliza para la fabricación de componentes</a:t>
            </a:r>
          </a:p>
          <a:p>
            <a:r>
              <a:rPr lang="es-CL" sz="2400" dirty="0" smtClean="0"/>
              <a:t>Debe incluir las dimensiones y </a:t>
            </a:r>
            <a:r>
              <a:rPr lang="es-CL" sz="2400" dirty="0" smtClean="0"/>
              <a:t>tolerancias</a:t>
            </a:r>
            <a:endParaRPr lang="es-CL" sz="2400" dirty="0" smtClean="0"/>
          </a:p>
          <a:p>
            <a:r>
              <a:rPr lang="es-CL" sz="2400" dirty="0" smtClean="0"/>
              <a:t>Si ilustra más de una pieza, éstas deben ser indicadas en un </a:t>
            </a:r>
            <a:r>
              <a:rPr lang="es-CL" sz="2400" dirty="0" smtClean="0"/>
              <a:t>cuadro</a:t>
            </a:r>
            <a:endParaRPr lang="es-CL" sz="2400" dirty="0" smtClean="0"/>
          </a:p>
          <a:p>
            <a:r>
              <a:rPr lang="es-CL" sz="2400" dirty="0" smtClean="0"/>
              <a:t>Suele realizarse en plano A4 o A3 de ser necesario</a:t>
            </a:r>
            <a:endParaRPr lang="es-CL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8620" y="1968500"/>
            <a:ext cx="5428130" cy="393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Cuadro de Rotulación</a:t>
            </a:r>
            <a:endParaRPr lang="es-CL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677334" y="1893889"/>
            <a:ext cx="4184035" cy="3880772"/>
          </a:xfrm>
        </p:spPr>
        <p:txBody>
          <a:bodyPr>
            <a:normAutofit/>
          </a:bodyPr>
          <a:lstStyle/>
          <a:p>
            <a:r>
              <a:rPr lang="es-CL" sz="2000" dirty="0" smtClean="0"/>
              <a:t>Se ubica en la esquina inferior izquierda del plano</a:t>
            </a:r>
          </a:p>
          <a:p>
            <a:r>
              <a:rPr lang="es-CL" sz="2000" dirty="0" smtClean="0"/>
              <a:t>Especifica detalles necesarios para la interpretación del plano, fabricación de las piezas y autoría de las ilustraciones</a:t>
            </a:r>
          </a:p>
          <a:p>
            <a:r>
              <a:rPr lang="es-CL" sz="2000" dirty="0" smtClean="0"/>
              <a:t>Va firmado por las personas responsables de su elaboración, verificación y aprobación</a:t>
            </a:r>
          </a:p>
          <a:p>
            <a:r>
              <a:rPr lang="es-CL" sz="2000" dirty="0" smtClean="0"/>
              <a:t>Son documentos legales</a:t>
            </a:r>
            <a:endParaRPr lang="es-CL" sz="2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2762257"/>
            <a:ext cx="5643563" cy="2092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Cuadro de Rotulación</a:t>
            </a:r>
            <a:br>
              <a:rPr lang="es-CL" dirty="0" smtClean="0"/>
            </a:br>
            <a:r>
              <a:rPr lang="es-CL" sz="2800" dirty="0" smtClean="0"/>
              <a:t>Revisión</a:t>
            </a:r>
            <a:endParaRPr lang="es-CL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2000" dirty="0" smtClean="0"/>
              <a:t>La revisión indica la versión del plano y va cambiando según se cambie el modelo.</a:t>
            </a:r>
          </a:p>
          <a:p>
            <a:r>
              <a:rPr lang="es-CL" sz="2000" dirty="0" smtClean="0"/>
              <a:t> En la etapa de desarrollo se suelen identificar alfabéticamente para coordinación interna del equipo(Rev. A, Rev. B, etc.)</a:t>
            </a:r>
          </a:p>
          <a:p>
            <a:r>
              <a:rPr lang="es-CL" sz="2000" dirty="0" smtClean="0"/>
              <a:t>En la etapa de construcción se pasan a revisión superior o de fabricación y van identificadas por números (Rev. 0, Rev. 1, Rev. 2, etc.)</a:t>
            </a:r>
          </a:p>
          <a:p>
            <a:r>
              <a:rPr lang="es-CL" sz="2000" dirty="0" smtClean="0"/>
              <a:t>Las revisiones de fabricación deben ir firmadas.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1908</TotalTime>
  <Words>1078</Words>
  <Application>Microsoft Office PowerPoint</Application>
  <PresentationFormat>Personalizado</PresentationFormat>
  <Paragraphs>114</Paragraphs>
  <Slides>21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Faceta</vt:lpstr>
      <vt:lpstr>Taller de Apoyo 1 Recomendaciones para elaboración de planos de ingeniería</vt:lpstr>
      <vt:lpstr>Introducción</vt:lpstr>
      <vt:lpstr>Objetivo de los planos</vt:lpstr>
      <vt:lpstr>Tipos de Plano</vt:lpstr>
      <vt:lpstr>Plano de Conjunto</vt:lpstr>
      <vt:lpstr>Plano de Subconjunto</vt:lpstr>
      <vt:lpstr>Plano de Despiece</vt:lpstr>
      <vt:lpstr>Cuadro de Rotulación</vt:lpstr>
      <vt:lpstr>Cuadro de Rotulación Revisión</vt:lpstr>
      <vt:lpstr>Cuadro de Rotulación Escala</vt:lpstr>
      <vt:lpstr>Cuadro de Rotulación Hojas</vt:lpstr>
      <vt:lpstr>Vistas</vt:lpstr>
      <vt:lpstr>Cotas y Dimensiones</vt:lpstr>
      <vt:lpstr>Números Preferidos</vt:lpstr>
      <vt:lpstr>Tolerancias</vt:lpstr>
      <vt:lpstr>Tolerancias ISO</vt:lpstr>
      <vt:lpstr>Ajustes</vt:lpstr>
      <vt:lpstr>Ajustes Comunes</vt:lpstr>
      <vt:lpstr>Consideraciones varias Elementos comerciales</vt:lpstr>
      <vt:lpstr>Consideraciones varias Flexibilidad</vt:lpstr>
      <vt:lpstr>Gracias por su atención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Mato Jiménez</dc:creator>
  <cp:lastModifiedBy>Fernando</cp:lastModifiedBy>
  <cp:revision>139</cp:revision>
  <dcterms:created xsi:type="dcterms:W3CDTF">2012-07-30T22:48:03Z</dcterms:created>
  <dcterms:modified xsi:type="dcterms:W3CDTF">2015-09-13T22:30:50Z</dcterms:modified>
</cp:coreProperties>
</file>