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er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971" autoAdjust="0"/>
  </p:normalViewPr>
  <p:slideViewPr>
    <p:cSldViewPr>
      <p:cViewPr>
        <p:scale>
          <a:sx n="80" d="100"/>
          <a:sy n="80" d="100"/>
        </p:scale>
        <p:origin x="-2682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FA0D3-7118-4C24-85EE-AD19532ABC55}" type="datetimeFigureOut">
              <a:rPr lang="en-GB" smtClean="0"/>
              <a:t>14/09/2015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FF829-8D08-427C-B68D-661327C1C7A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1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253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55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57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70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23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26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556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42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5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35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26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A48E-2AC9-4C4D-8236-2C9E9BF6DDB8}" type="datetimeFigureOut">
              <a:rPr lang="es-CL" smtClean="0"/>
              <a:t>14-09-2015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124D8-CB4E-494C-B3D2-08535B5AA3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268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367644" y="2305430"/>
            <a:ext cx="6552728" cy="126972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5400" dirty="0" smtClean="0"/>
              <a:t>Solidificación</a:t>
            </a:r>
            <a:endParaRPr lang="es-CL" sz="5400" dirty="0"/>
          </a:p>
        </p:txBody>
      </p:sp>
      <p:sp>
        <p:nvSpPr>
          <p:cNvPr id="6" name="5 Rectángulo"/>
          <p:cNvSpPr/>
          <p:nvPr/>
        </p:nvSpPr>
        <p:spPr>
          <a:xfrm>
            <a:off x="4592797" y="6525344"/>
            <a:ext cx="4551203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4593318" y="0"/>
            <a:ext cx="4547688" cy="360040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9" name="8 Imagen" descr="C:\Users\Roger\AppData\Local\Temp\Rar$DIa0.374\Escudo U Oficia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27918"/>
            <a:ext cx="576064" cy="139365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Rectángulo"/>
          <p:cNvSpPr/>
          <p:nvPr/>
        </p:nvSpPr>
        <p:spPr>
          <a:xfrm>
            <a:off x="827585" y="98072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1400" dirty="0"/>
              <a:t>Universidad de Chile</a:t>
            </a:r>
            <a:endParaRPr lang="es-CL" sz="1400" dirty="0"/>
          </a:p>
          <a:p>
            <a:r>
              <a:rPr lang="es-ES_tradnl" sz="1400" dirty="0"/>
              <a:t>Facultad de </a:t>
            </a:r>
            <a:r>
              <a:rPr lang="es-ES_tradnl" sz="1400" dirty="0" smtClean="0"/>
              <a:t>Ciencias Físicas </a:t>
            </a:r>
            <a:r>
              <a:rPr lang="es-ES_tradnl" sz="1400" dirty="0"/>
              <a:t>y </a:t>
            </a:r>
            <a:r>
              <a:rPr lang="es-ES_tradnl" sz="1400" dirty="0" smtClean="0"/>
              <a:t>Matemáticas</a:t>
            </a:r>
            <a:endParaRPr lang="es-CL" sz="1400" dirty="0"/>
          </a:p>
          <a:p>
            <a:r>
              <a:rPr lang="es-ES" sz="1400" dirty="0" smtClean="0"/>
              <a:t>Departamento de Ingeniería Mecánica</a:t>
            </a:r>
            <a:endParaRPr lang="en-US" sz="1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555776" y="4360272"/>
            <a:ext cx="43113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ME4601 – Ingeniería de Materiales II</a:t>
            </a:r>
          </a:p>
          <a:p>
            <a:pPr algn="ctr"/>
            <a:endParaRPr lang="es-ES" sz="1600" dirty="0" smtClean="0"/>
          </a:p>
          <a:p>
            <a:pPr algn="ctr"/>
            <a:r>
              <a:rPr lang="es-ES" sz="1400" dirty="0" smtClean="0"/>
              <a:t>Nombre: Rodrigo </a:t>
            </a:r>
            <a:r>
              <a:rPr lang="es-ES" sz="1400" dirty="0" err="1" smtClean="0"/>
              <a:t>Bahamondes</a:t>
            </a:r>
            <a:r>
              <a:rPr lang="es-ES" sz="1400" dirty="0" smtClean="0"/>
              <a:t> S.</a:t>
            </a:r>
          </a:p>
          <a:p>
            <a:pPr algn="ctr"/>
            <a:r>
              <a:rPr lang="es-ES" sz="1400" dirty="0" smtClean="0"/>
              <a:t>Prof. Cátedra: </a:t>
            </a:r>
            <a:r>
              <a:rPr lang="es-ES" sz="1400" dirty="0" err="1" smtClean="0"/>
              <a:t>Ali</a:t>
            </a:r>
            <a:r>
              <a:rPr lang="es-ES" sz="1400" dirty="0" smtClean="0"/>
              <a:t> </a:t>
            </a:r>
            <a:r>
              <a:rPr lang="es-ES" sz="1400" dirty="0" err="1"/>
              <a:t>A</a:t>
            </a:r>
            <a:r>
              <a:rPr lang="es-ES" sz="1400" dirty="0" err="1" smtClean="0"/>
              <a:t>kbari</a:t>
            </a:r>
            <a:r>
              <a:rPr lang="es-ES" sz="1400" dirty="0" smtClean="0"/>
              <a:t> F.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784995" y="5680930"/>
            <a:ext cx="2106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 smtClean="0"/>
              <a:t>14 de </a:t>
            </a:r>
            <a:r>
              <a:rPr lang="es-ES" sz="1400" dirty="0" smtClean="0"/>
              <a:t>Septiembre</a:t>
            </a:r>
            <a:r>
              <a:rPr lang="en-US" sz="1400" dirty="0" smtClean="0"/>
              <a:t> </a:t>
            </a:r>
            <a:r>
              <a:rPr lang="en-US" sz="1400" dirty="0" smtClean="0"/>
              <a:t>de 2015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9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3867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Crecimiento en molde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11 Imagen" descr="https://encrypted-tbn2.gstatic.com/images?q=tbn:ANd9GcRG5HSMrP0MZnic7pG7zWSrRu6HFkX4OU6GSAHWwMm3Ks_OwoK_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1" y="3933056"/>
            <a:ext cx="2232249" cy="2399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0 Image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13"/>
          <a:stretch/>
        </p:blipFill>
        <p:spPr>
          <a:xfrm>
            <a:off x="124007" y="3512106"/>
            <a:ext cx="5057287" cy="2976044"/>
          </a:xfrm>
          <a:prstGeom prst="rect">
            <a:avLst/>
          </a:prstGeom>
        </p:spPr>
      </p:pic>
      <p:pic>
        <p:nvPicPr>
          <p:cNvPr id="15" name="14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6"/>
          <a:stretch/>
        </p:blipFill>
        <p:spPr bwMode="auto">
          <a:xfrm>
            <a:off x="971600" y="1109010"/>
            <a:ext cx="5328592" cy="27135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9 Conector recto de flecha"/>
          <p:cNvCxnSpPr/>
          <p:nvPr/>
        </p:nvCxnSpPr>
        <p:spPr>
          <a:xfrm flipH="1">
            <a:off x="5669869" y="1844074"/>
            <a:ext cx="82978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6480211" y="1520908"/>
            <a:ext cx="2660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Pared </a:t>
            </a:r>
            <a:r>
              <a:rPr lang="en-US" dirty="0" err="1" smtClean="0"/>
              <a:t>fria</a:t>
            </a:r>
            <a:r>
              <a:rPr lang="en-US" dirty="0" smtClean="0"/>
              <a:t>, 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núcleos</a:t>
            </a:r>
            <a:r>
              <a:rPr lang="en-US" dirty="0" smtClean="0"/>
              <a:t> al </a:t>
            </a:r>
            <a:r>
              <a:rPr lang="en-US" dirty="0" err="1" smtClean="0"/>
              <a:t>mismo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endParaRPr lang="en-US" dirty="0"/>
          </a:p>
        </p:txBody>
      </p:sp>
      <p:cxnSp>
        <p:nvCxnSpPr>
          <p:cNvPr id="22" name="21 Conector recto de flecha"/>
          <p:cNvCxnSpPr/>
          <p:nvPr/>
        </p:nvCxnSpPr>
        <p:spPr>
          <a:xfrm flipH="1">
            <a:off x="5011927" y="2465766"/>
            <a:ext cx="146828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6499655" y="2281100"/>
            <a:ext cx="266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Crecimiento</a:t>
            </a:r>
            <a:r>
              <a:rPr lang="en-US" dirty="0" smtClean="0"/>
              <a:t> </a:t>
            </a:r>
            <a:r>
              <a:rPr lang="en-US" dirty="0" err="1" smtClean="0"/>
              <a:t>dendrítico</a:t>
            </a:r>
            <a:endParaRPr lang="en-US" dirty="0"/>
          </a:p>
        </p:txBody>
      </p:sp>
      <p:cxnSp>
        <p:nvCxnSpPr>
          <p:cNvPr id="25" name="24 Conector recto de flecha"/>
          <p:cNvCxnSpPr/>
          <p:nvPr/>
        </p:nvCxnSpPr>
        <p:spPr>
          <a:xfrm flipH="1">
            <a:off x="4058483" y="3068960"/>
            <a:ext cx="242172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480210" y="2708920"/>
            <a:ext cx="2660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Ramas</a:t>
            </a:r>
            <a:r>
              <a:rPr lang="en-US" dirty="0" smtClean="0"/>
              <a:t> </a:t>
            </a:r>
            <a:r>
              <a:rPr lang="en-US" dirty="0" err="1" smtClean="0"/>
              <a:t>fundidas</a:t>
            </a:r>
            <a:r>
              <a:rPr lang="en-US" dirty="0" smtClean="0"/>
              <a:t> </a:t>
            </a:r>
            <a:r>
              <a:rPr lang="en-US" dirty="0" err="1" smtClean="0"/>
              <a:t>actuan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centros</a:t>
            </a:r>
            <a:r>
              <a:rPr lang="en-US" dirty="0" smtClean="0"/>
              <a:t> de </a:t>
            </a:r>
            <a:r>
              <a:rPr lang="en-US" dirty="0" err="1" smtClean="0"/>
              <a:t>nucleación</a:t>
            </a:r>
            <a:r>
              <a:rPr lang="en-US" dirty="0" smtClean="0"/>
              <a:t> en el </a:t>
            </a:r>
            <a:r>
              <a:rPr lang="en-US" dirty="0" err="1" smtClean="0"/>
              <a:t>centro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7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7929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Tiempo de Solidificación y tamaño de dendrita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0682" y="1628800"/>
            <a:ext cx="2077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Regla</a:t>
            </a:r>
            <a:r>
              <a:rPr lang="en-US" dirty="0" smtClean="0"/>
              <a:t> de </a:t>
            </a:r>
            <a:r>
              <a:rPr lang="en-US" dirty="0" err="1" smtClean="0"/>
              <a:t>Chvorinov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184" y="1270541"/>
            <a:ext cx="17716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 de flecha"/>
          <p:cNvCxnSpPr/>
          <p:nvPr/>
        </p:nvCxnSpPr>
        <p:spPr>
          <a:xfrm flipV="1">
            <a:off x="3779912" y="2132856"/>
            <a:ext cx="504056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V="1">
            <a:off x="4860032" y="1998132"/>
            <a:ext cx="0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 flipV="1">
            <a:off x="5389234" y="1702589"/>
            <a:ext cx="45860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 flipV="1">
            <a:off x="5220072" y="2166337"/>
            <a:ext cx="627762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H="1">
            <a:off x="5724128" y="1484784"/>
            <a:ext cx="57606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497961" y="2315479"/>
            <a:ext cx="1482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Tiempo</a:t>
            </a:r>
            <a:r>
              <a:rPr lang="en-US" dirty="0" smtClean="0"/>
              <a:t> de </a:t>
            </a:r>
            <a:r>
              <a:rPr lang="en-US" dirty="0" err="1" smtClean="0"/>
              <a:t>solidificación</a:t>
            </a:r>
            <a:endParaRPr lang="en-U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948485" y="2947746"/>
            <a:ext cx="1482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Constante</a:t>
            </a:r>
            <a:r>
              <a:rPr lang="en-US" dirty="0" smtClean="0"/>
              <a:t> de </a:t>
            </a:r>
            <a:r>
              <a:rPr lang="en-US" dirty="0" err="1" smtClean="0"/>
              <a:t>Molde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847834" y="2862228"/>
            <a:ext cx="1482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Área</a:t>
            </a:r>
            <a:r>
              <a:rPr lang="en-US" dirty="0" smtClean="0"/>
              <a:t> de </a:t>
            </a:r>
            <a:r>
              <a:rPr lang="en-US" dirty="0" err="1" smtClean="0"/>
              <a:t>transferencia</a:t>
            </a:r>
            <a:r>
              <a:rPr lang="en-US" dirty="0" smtClean="0"/>
              <a:t> de </a:t>
            </a:r>
            <a:r>
              <a:rPr lang="en-US" dirty="0" err="1" smtClean="0"/>
              <a:t>calor</a:t>
            </a:r>
            <a:endParaRPr lang="en-U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847833" y="1918573"/>
            <a:ext cx="1482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Volumen</a:t>
            </a:r>
            <a:r>
              <a:rPr lang="en-US" dirty="0" smtClean="0"/>
              <a:t> de </a:t>
            </a:r>
            <a:r>
              <a:rPr lang="en-US" dirty="0" err="1" smtClean="0"/>
              <a:t>Fundición</a:t>
            </a:r>
            <a:endParaRPr lang="en-U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6279153" y="1259468"/>
            <a:ext cx="1482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=2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822" y="4365104"/>
            <a:ext cx="1714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2" name="31 Conector recto de flecha"/>
          <p:cNvCxnSpPr/>
          <p:nvPr/>
        </p:nvCxnSpPr>
        <p:spPr>
          <a:xfrm flipH="1" flipV="1">
            <a:off x="6012161" y="4581128"/>
            <a:ext cx="1008287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H="1" flipV="1">
            <a:off x="5618534" y="4803254"/>
            <a:ext cx="1257722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6876256" y="5050636"/>
            <a:ext cx="2077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Constantes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dependen</a:t>
            </a:r>
            <a:r>
              <a:rPr lang="en-US" dirty="0" smtClean="0"/>
              <a:t> de la </a:t>
            </a:r>
            <a:r>
              <a:rPr lang="en-US" dirty="0" err="1" smtClean="0"/>
              <a:t>composición</a:t>
            </a:r>
            <a:r>
              <a:rPr lang="en-US" dirty="0" smtClean="0"/>
              <a:t> del material</a:t>
            </a:r>
            <a:endParaRPr lang="en-U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420681" y="4388756"/>
            <a:ext cx="2279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Secondary Dendrite Arm Spacing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3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7" grpId="0"/>
      <p:bldP spid="28" grpId="0"/>
      <p:bldP spid="29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2202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Crecimiento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4347553" cy="398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141" y="2403995"/>
            <a:ext cx="17716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759" y="4073569"/>
            <a:ext cx="1714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77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5" y="1484784"/>
            <a:ext cx="3707904" cy="20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44097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Defectos de solidificación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157160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Encogimiento</a:t>
            </a:r>
            <a:endParaRPr lang="en-US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33265"/>
            <a:ext cx="2533810" cy="2913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16 CuadroTexto"/>
          <p:cNvSpPr txBox="1"/>
          <p:nvPr/>
        </p:nvSpPr>
        <p:spPr>
          <a:xfrm>
            <a:off x="5796136" y="133175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Encogimiento</a:t>
            </a:r>
            <a:r>
              <a:rPr lang="en-US" sz="2400" dirty="0" smtClean="0"/>
              <a:t> </a:t>
            </a:r>
            <a:r>
              <a:rPr lang="en-US" sz="2400" dirty="0" err="1" smtClean="0"/>
              <a:t>Interdendrítico</a:t>
            </a:r>
            <a:endParaRPr lang="en-US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4221088"/>
            <a:ext cx="3724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Porosidad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gas,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4156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Nucleación Homogénea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2069430"/>
            <a:ext cx="42481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56051"/>
            <a:ext cx="225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247" y="1340768"/>
            <a:ext cx="370522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229200"/>
            <a:ext cx="24003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063" y="5707290"/>
            <a:ext cx="127635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00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4156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Nucleación Homogénea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27" y="1196752"/>
            <a:ext cx="370522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24003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780" y="2428875"/>
            <a:ext cx="9906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76487"/>
            <a:ext cx="17049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757" y="3399999"/>
            <a:ext cx="14382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30" y="3325228"/>
            <a:ext cx="20764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7 Conector recto de flecha"/>
          <p:cNvCxnSpPr>
            <a:endCxn id="2051" idx="1"/>
          </p:cNvCxnSpPr>
          <p:nvPr/>
        </p:nvCxnSpPr>
        <p:spPr>
          <a:xfrm>
            <a:off x="5868144" y="2762250"/>
            <a:ext cx="5040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842799" y="3752424"/>
            <a:ext cx="50405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292080" y="4581128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Δ</a:t>
            </a:r>
            <a:r>
              <a:rPr lang="es-ES" sz="3200" dirty="0" smtClean="0">
                <a:solidFill>
                  <a:srgbClr val="FF0000"/>
                </a:solidFill>
              </a:rPr>
              <a:t>T?????????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4156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Nucleación Homogénea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078" name="Picture 6" descr="http://www.substech.com/dokuwiki/lib/exe/fetch.php?w=&amp;h=&amp;cache=cache&amp;media=crystallization_of_pure_me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17" y="1507129"/>
            <a:ext cx="5050816" cy="293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Elipse"/>
          <p:cNvSpPr/>
          <p:nvPr/>
        </p:nvSpPr>
        <p:spPr>
          <a:xfrm>
            <a:off x="1925674" y="2863235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204" y="2355726"/>
            <a:ext cx="20764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5669867" y="3648601"/>
            <a:ext cx="3222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existencia</a:t>
            </a:r>
            <a:r>
              <a:rPr lang="en-US" dirty="0" smtClean="0"/>
              <a:t> del </a:t>
            </a:r>
            <a:r>
              <a:rPr lang="en-US" dirty="0" err="1" smtClean="0"/>
              <a:t>subenfriamiento</a:t>
            </a:r>
            <a:r>
              <a:rPr lang="en-US" dirty="0" smtClean="0"/>
              <a:t> se </a:t>
            </a:r>
            <a:r>
              <a:rPr lang="en-US" dirty="0" err="1" smtClean="0"/>
              <a:t>debe</a:t>
            </a:r>
            <a:r>
              <a:rPr lang="en-US" dirty="0" smtClean="0"/>
              <a:t> a la </a:t>
            </a:r>
            <a:r>
              <a:rPr lang="en-US" dirty="0" err="1" smtClean="0"/>
              <a:t>resistencia</a:t>
            </a:r>
            <a:r>
              <a:rPr lang="en-US" dirty="0" smtClean="0"/>
              <a:t> del </a:t>
            </a:r>
            <a:r>
              <a:rPr lang="en-US" dirty="0" err="1" smtClean="0"/>
              <a:t>líquido</a:t>
            </a:r>
            <a:r>
              <a:rPr lang="en-US" dirty="0" smtClean="0"/>
              <a:t> a </a:t>
            </a:r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interfase</a:t>
            </a:r>
            <a:r>
              <a:rPr lang="en-US" dirty="0" smtClean="0"/>
              <a:t> </a:t>
            </a:r>
            <a:r>
              <a:rPr lang="en-US" dirty="0" err="1" smtClean="0"/>
              <a:t>sólido-líquido</a:t>
            </a:r>
            <a:endParaRPr lang="en-US" dirty="0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784" y="1537083"/>
            <a:ext cx="17049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627811" y="491464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nucleación</a:t>
            </a:r>
            <a:r>
              <a:rPr lang="en-US" dirty="0" smtClean="0"/>
              <a:t> </a:t>
            </a:r>
            <a:r>
              <a:rPr lang="en-US" dirty="0" err="1" smtClean="0"/>
              <a:t>homogénea</a:t>
            </a:r>
            <a:r>
              <a:rPr lang="en-US" dirty="0" smtClean="0"/>
              <a:t> </a:t>
            </a:r>
            <a:r>
              <a:rPr lang="en-US" dirty="0" err="1" smtClean="0"/>
              <a:t>requiere</a:t>
            </a:r>
            <a:r>
              <a:rPr lang="en-US" dirty="0" smtClean="0"/>
              <a:t> </a:t>
            </a:r>
            <a:r>
              <a:rPr lang="en-US" dirty="0" err="1" smtClean="0"/>
              <a:t>subenfriamientos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realizarse</a:t>
            </a:r>
            <a:r>
              <a:rPr lang="en-US" dirty="0" smtClean="0"/>
              <a:t>,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requiere</a:t>
            </a:r>
            <a:r>
              <a:rPr lang="en-US" dirty="0" smtClean="0"/>
              <a:t> gran </a:t>
            </a:r>
            <a:r>
              <a:rPr lang="en-US" dirty="0" err="1" smtClean="0"/>
              <a:t>cantidad</a:t>
            </a:r>
            <a:r>
              <a:rPr lang="en-US" dirty="0" smtClean="0"/>
              <a:t> de </a:t>
            </a:r>
            <a:r>
              <a:rPr lang="en-US" dirty="0" err="1" smtClean="0"/>
              <a:t>energía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 smtClean="0"/>
              <a:t>interfase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27811" y="573325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¿</a:t>
            </a:r>
            <a:r>
              <a:rPr lang="en-US" dirty="0" err="1" smtClean="0">
                <a:solidFill>
                  <a:srgbClr val="FF0000"/>
                </a:solidFill>
              </a:rPr>
              <a:t>Qué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sucedería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superficie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existiese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86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42861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Nucleación Heterogénea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91" y="1700807"/>
            <a:ext cx="43719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33055"/>
            <a:ext cx="19526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04" y="4653136"/>
            <a:ext cx="368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15392"/>
            <a:ext cx="30956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869" y="2782167"/>
            <a:ext cx="25812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75" y="4028305"/>
            <a:ext cx="10096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887" y="5013176"/>
            <a:ext cx="1724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669869" y="3824882"/>
            <a:ext cx="2502531" cy="212439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9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42861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Nucleación Heterogénea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774" y="2136389"/>
            <a:ext cx="10096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83568" y="1932966"/>
            <a:ext cx="2502531" cy="18264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539" y="1830621"/>
            <a:ext cx="3838575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08" y="3006274"/>
            <a:ext cx="15430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53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2202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Crecimiento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896543" cy="425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580112" y="2742991"/>
            <a:ext cx="29523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Crecimiento</a:t>
            </a:r>
            <a:r>
              <a:rPr lang="en-US" dirty="0" smtClean="0"/>
              <a:t> Planar: </a:t>
            </a:r>
          </a:p>
          <a:p>
            <a:endParaRPr lang="en-US" dirty="0"/>
          </a:p>
          <a:p>
            <a:r>
              <a:rPr lang="en-US" dirty="0" err="1" smtClean="0"/>
              <a:t>Líquido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inoculado</a:t>
            </a:r>
            <a:r>
              <a:rPr lang="en-US" dirty="0" smtClean="0"/>
              <a:t> </a:t>
            </a:r>
          </a:p>
          <a:p>
            <a:pPr marL="285750" indent="-285750"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Pequeño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subenfriamiento</a:t>
            </a:r>
            <a:endParaRPr lang="en-US" dirty="0" smtClean="0"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Líquido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alrededor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protuberancia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está</a:t>
            </a:r>
            <a:r>
              <a:rPr lang="en-US" dirty="0" smtClean="0">
                <a:sym typeface="Wingdings" pitchFamily="2" charset="2"/>
              </a:rPr>
              <a:t> a T&gt;Tm</a:t>
            </a:r>
          </a:p>
          <a:p>
            <a:pPr marL="285750" indent="-285750"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Deja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crecer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4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2202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Crecimiento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580112" y="2895137"/>
            <a:ext cx="29523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Crecimiento</a:t>
            </a:r>
            <a:r>
              <a:rPr lang="en-US" dirty="0" smtClean="0"/>
              <a:t> </a:t>
            </a:r>
            <a:r>
              <a:rPr lang="en-US" dirty="0" err="1" smtClean="0"/>
              <a:t>Dendrítico</a:t>
            </a:r>
            <a:r>
              <a:rPr lang="en-US" dirty="0" smtClean="0"/>
              <a:t>: </a:t>
            </a:r>
          </a:p>
          <a:p>
            <a:endParaRPr lang="en-US" dirty="0"/>
          </a:p>
          <a:p>
            <a:r>
              <a:rPr lang="en-US" dirty="0" err="1" smtClean="0"/>
              <a:t>Líquido</a:t>
            </a:r>
            <a:r>
              <a:rPr lang="en-US" dirty="0" smtClean="0"/>
              <a:t> mal </a:t>
            </a:r>
            <a:r>
              <a:rPr lang="en-US" dirty="0" err="1" smtClean="0"/>
              <a:t>inoculado</a:t>
            </a:r>
            <a:r>
              <a:rPr lang="en-US" dirty="0" smtClean="0"/>
              <a:t> 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Gran </a:t>
            </a:r>
            <a:r>
              <a:rPr lang="en-US" dirty="0" err="1" smtClean="0">
                <a:sym typeface="Wingdings" pitchFamily="2" charset="2"/>
              </a:rPr>
              <a:t>subenfriamiento</a:t>
            </a:r>
            <a:endParaRPr lang="en-US" dirty="0" smtClean="0"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Líquido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alrededor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protuberancia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está</a:t>
            </a:r>
            <a:r>
              <a:rPr lang="en-US" dirty="0" smtClean="0">
                <a:sym typeface="Wingdings" pitchFamily="2" charset="2"/>
              </a:rPr>
              <a:t> a T&lt;Tm</a:t>
            </a:r>
          </a:p>
          <a:p>
            <a:pPr marL="285750" indent="-285750"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Crece</a:t>
            </a:r>
            <a:r>
              <a:rPr lang="en-US" dirty="0" smtClean="0">
                <a:sym typeface="Wingdings" pitchFamily="2" charset="2"/>
              </a:rPr>
              <a:t> hasta </a:t>
            </a:r>
            <a:r>
              <a:rPr lang="en-US" dirty="0" err="1" smtClean="0">
                <a:sym typeface="Wingdings" pitchFamily="2" charset="2"/>
              </a:rPr>
              <a:t>que</a:t>
            </a:r>
            <a:r>
              <a:rPr lang="en-US" dirty="0" smtClean="0">
                <a:sym typeface="Wingdings" pitchFamily="2" charset="2"/>
              </a:rPr>
              <a:t> T=Tm, </a:t>
            </a:r>
            <a:r>
              <a:rPr lang="en-US" dirty="0" err="1" smtClean="0">
                <a:sym typeface="Wingdings" pitchFamily="2" charset="2"/>
              </a:rPr>
              <a:t>luego</a:t>
            </a:r>
            <a:r>
              <a:rPr lang="en-US" dirty="0" smtClean="0">
                <a:sym typeface="Wingdings" pitchFamily="2" charset="2"/>
              </a:rPr>
              <a:t> hay </a:t>
            </a:r>
            <a:r>
              <a:rPr lang="en-US" dirty="0" err="1" smtClean="0">
                <a:sym typeface="Wingdings" pitchFamily="2" charset="2"/>
              </a:rPr>
              <a:t>crecimiento</a:t>
            </a:r>
            <a:r>
              <a:rPr lang="en-US" dirty="0" smtClean="0">
                <a:sym typeface="Wingdings" pitchFamily="2" charset="2"/>
              </a:rPr>
              <a:t> planar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4752528" cy="4539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42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7" y="6525344"/>
            <a:ext cx="6948264" cy="3326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6525344"/>
            <a:ext cx="4572000" cy="332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08857" y="6535588"/>
            <a:ext cx="114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Solidificación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93318" y="6554367"/>
            <a:ext cx="30030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ME4601 – Ingeniería de Materiales II</a:t>
            </a:r>
            <a:endParaRPr lang="es-CL" sz="1400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4572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-36512" y="332656"/>
            <a:ext cx="9217024" cy="74474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/>
              <a:t> </a:t>
            </a:r>
            <a:r>
              <a:rPr lang="es-ES" sz="2800" dirty="0" smtClean="0"/>
              <a:t>   </a:t>
            </a:r>
            <a:endParaRPr lang="es-CL" sz="2800" dirty="0"/>
          </a:p>
        </p:txBody>
      </p:sp>
      <p:sp>
        <p:nvSpPr>
          <p:cNvPr id="7" name="6 Rectángulo"/>
          <p:cNvSpPr/>
          <p:nvPr/>
        </p:nvSpPr>
        <p:spPr>
          <a:xfrm>
            <a:off x="-36512" y="0"/>
            <a:ext cx="9177518" cy="36004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07504" y="443419"/>
            <a:ext cx="2202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+mj-lt"/>
              </a:rPr>
              <a:t>Crecimiento</a:t>
            </a:r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77403"/>
            <a:ext cx="5147179" cy="539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48903"/>
            <a:ext cx="322897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79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6789</TotalTime>
  <Words>313</Words>
  <Application>Microsoft Office PowerPoint</Application>
  <PresentationFormat>Presentación en pantalla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R. Bahamondes</dc:creator>
  <cp:lastModifiedBy>Roger</cp:lastModifiedBy>
  <cp:revision>355</cp:revision>
  <dcterms:created xsi:type="dcterms:W3CDTF">2013-03-19T00:25:14Z</dcterms:created>
  <dcterms:modified xsi:type="dcterms:W3CDTF">2015-09-14T16:03:29Z</dcterms:modified>
</cp:coreProperties>
</file>