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0" autoAdjust="0"/>
    <p:restoredTop sz="94660"/>
  </p:normalViewPr>
  <p:slideViewPr>
    <p:cSldViewPr>
      <p:cViewPr varScale="1">
        <p:scale>
          <a:sx n="68" d="100"/>
          <a:sy n="68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9A9FE-D053-49CB-BA85-28FDF2193A54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E4700-A379-4947-85CB-01BF095F2F2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E4700-A379-4947-85CB-01BF095F2F25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477B49-28CB-4977-A5D3-8EE503A7AF68}" type="datetimeFigureOut">
              <a:rPr lang="es-ES" smtClean="0"/>
              <a:t>01/11/2015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90D69C-FCE9-4B52-9696-64530EB3587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Auxiliar #?</a:t>
            </a:r>
            <a:br>
              <a:rPr lang="es-ES_tradnl" dirty="0" smtClean="0"/>
            </a:br>
            <a:r>
              <a:rPr lang="es-ES_tradnl" dirty="0" smtClean="0"/>
              <a:t>Difusión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 caro_bernuy@hotmail.com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Preguntas teóricas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sz="3200" dirty="0" smtClean="0"/>
              <a:t>Explique los mecanismos de difusión intersticial y por vacancias. ¿Cuál será el mecanismo que predominará en el caso de un átomo </a:t>
            </a:r>
            <a:r>
              <a:rPr lang="es-CL" sz="3200" dirty="0" err="1" smtClean="0"/>
              <a:t>sustitucional</a:t>
            </a:r>
            <a:r>
              <a:rPr lang="es-CL" sz="3200" dirty="0" smtClean="0"/>
              <a:t> cuyo radio es similar al del de la matriz? ¿Y uno de radio menor</a:t>
            </a:r>
            <a:r>
              <a:rPr lang="es-CL" sz="3200" dirty="0" smtClean="0"/>
              <a:t>?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Preguntas teóricas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sz="3200" dirty="0" smtClean="0"/>
              <a:t>¿Qué es la energía de activación de difusión? ¿Por qué es necesario que un átomo supere una cierta barrera energética para desplazarse dentro de la red cristalina?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Ecuaciones difusión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dirty="0" smtClean="0"/>
              <a:t>1ra Ley de </a:t>
            </a:r>
            <a:r>
              <a:rPr lang="es-ES_tradnl" dirty="0" err="1" smtClean="0"/>
              <a:t>Fick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 </a:t>
            </a: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2da Ley de </a:t>
            </a:r>
            <a:r>
              <a:rPr lang="es-ES_tradnl" dirty="0" err="1" smtClean="0"/>
              <a:t>Fick</a:t>
            </a:r>
            <a:endParaRPr lang="es-E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348880"/>
            <a:ext cx="219248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https://analisisligero.files.wordpress.com/2012/03/ficktw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4509120"/>
            <a:ext cx="3234387" cy="1267966"/>
          </a:xfrm>
          <a:prstGeom prst="rect">
            <a:avLst/>
          </a:prstGeom>
          <a:noFill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00"/>
              </a:clrFrom>
              <a:clrTo>
                <a:srgbClr val="FFFF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4725144"/>
            <a:ext cx="2428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http://1.bp.blogspot.com/_H-HRYmXJEAY/S_qtLkXiCTI/AAAAAAAAAC8/29_o0g_SltE/s320/p7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2276872"/>
            <a:ext cx="2664296" cy="1154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Pregunta 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CL" dirty="0" smtClean="0"/>
              <a:t>Se utiliza una membrana de paladio de 5 [mm] de espesor y área de 0,2 [m</a:t>
            </a:r>
            <a:r>
              <a:rPr lang="es-CL" baseline="30000" dirty="0" smtClean="0"/>
              <a:t>2</a:t>
            </a:r>
            <a:r>
              <a:rPr lang="es-CL" dirty="0" smtClean="0"/>
              <a:t>] para purificar hidrógeno. Si la concentración de H</a:t>
            </a:r>
            <a:r>
              <a:rPr lang="es-CL" baseline="-25000" dirty="0" smtClean="0"/>
              <a:t>2</a:t>
            </a:r>
            <a:r>
              <a:rPr lang="es-CL" dirty="0" smtClean="0"/>
              <a:t> en el lado de alta presión (gas impuro) es de 1,5 [kg/m</a:t>
            </a:r>
            <a:r>
              <a:rPr lang="es-CL" baseline="30000" dirty="0" smtClean="0"/>
              <a:t>3</a:t>
            </a:r>
            <a:r>
              <a:rPr lang="es-CL" dirty="0" smtClean="0"/>
              <a:t>] y en el lado del gas puro es de 0,3 [kg/m</a:t>
            </a:r>
            <a:r>
              <a:rPr lang="es-CL" baseline="30000" dirty="0" smtClean="0"/>
              <a:t>3</a:t>
            </a:r>
            <a:r>
              <a:rPr lang="es-CL" dirty="0" smtClean="0"/>
              <a:t>], calcule la masa de hidrógeno purificada en una </a:t>
            </a:r>
            <a:r>
              <a:rPr lang="es-CL" dirty="0" smtClean="0"/>
              <a:t>hora</a:t>
            </a:r>
          </a:p>
          <a:p>
            <a:pPr lvl="0"/>
            <a:r>
              <a:rPr lang="es-CL" dirty="0" smtClean="0"/>
              <a:t> </a:t>
            </a:r>
            <a:r>
              <a:rPr lang="es-CL" dirty="0" smtClean="0"/>
              <a:t>(Datos: D = 10</a:t>
            </a:r>
            <a:r>
              <a:rPr lang="es-CL" baseline="30000" dirty="0" smtClean="0"/>
              <a:t>-8</a:t>
            </a:r>
            <a:r>
              <a:rPr lang="es-CL" dirty="0" smtClean="0"/>
              <a:t> [m</a:t>
            </a:r>
            <a:r>
              <a:rPr lang="es-CL" baseline="30000" dirty="0" smtClean="0"/>
              <a:t>2</a:t>
            </a:r>
            <a:r>
              <a:rPr lang="es-CL" dirty="0" smtClean="0"/>
              <a:t>/s], radio atómico del </a:t>
            </a:r>
            <a:r>
              <a:rPr lang="es-CL" dirty="0" smtClean="0"/>
              <a:t>          Pd </a:t>
            </a:r>
            <a:r>
              <a:rPr lang="es-CL" dirty="0" smtClean="0"/>
              <a:t>= 0,14 [</a:t>
            </a:r>
            <a:r>
              <a:rPr lang="es-CL" dirty="0" err="1" smtClean="0"/>
              <a:t>nm</a:t>
            </a:r>
            <a:r>
              <a:rPr lang="es-CL" dirty="0" smtClean="0"/>
              <a:t>] (FCC))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Pregunta 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dirty="0" smtClean="0"/>
              <a:t>Se tiene 0,19% at. de Cu en la superficie de una plancha de aluminio y 0,18% at. de Cu a 1,2 mm por debajo de la superficie. Calcule el flujo de átomos de Cu que difunde desde la superficie hacia el interior del aluminio a 500ºC. Asuma que las concentraciones se  mantienen constantes</a:t>
            </a:r>
            <a:r>
              <a:rPr lang="es-ES" dirty="0" smtClean="0"/>
              <a:t>.</a:t>
            </a:r>
            <a:r>
              <a:rPr lang="es-ES" dirty="0" smtClean="0"/>
              <a:t> </a:t>
            </a:r>
            <a:endParaRPr lang="es-ES_tradnl" dirty="0" smtClean="0"/>
          </a:p>
          <a:p>
            <a:r>
              <a:rPr lang="es-ES_tradnl" dirty="0" smtClean="0"/>
              <a:t>Datos:</a:t>
            </a:r>
            <a:endParaRPr lang="es-E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293096"/>
            <a:ext cx="6696744" cy="83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Pregunta 3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dirty="0" smtClean="0"/>
              <a:t>Calcule el porcentaje de carbono a 0,3 [mm] bajo la superficie de un componente de acero dulce con una concentración inicial de 0,15% de C, que se </a:t>
            </a:r>
            <a:r>
              <a:rPr lang="es-ES" dirty="0" err="1" smtClean="0"/>
              <a:t>carburizó</a:t>
            </a:r>
            <a:r>
              <a:rPr lang="es-ES" dirty="0" smtClean="0"/>
              <a:t> en cubierta durante 10 horas a 500[ºC]. Suponga que la concentración superficial de carbono se mantiene constante a 1% durante todo el proceso.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8066755" cy="66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Pregunta 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dirty="0" smtClean="0"/>
              <a:t>Se tiene inicialmente una oblea de silicio puro, a la cual se le hace difundir Boro a 1100ºC durante 5 horas. Si la concentración de Boro en la superficie se mantiene constante y es de 10</a:t>
            </a:r>
            <a:r>
              <a:rPr lang="es-ES" baseline="30000" dirty="0" smtClean="0"/>
              <a:t>18</a:t>
            </a:r>
            <a:r>
              <a:rPr lang="es-ES" dirty="0" smtClean="0"/>
              <a:t>[átomos/cm</a:t>
            </a:r>
            <a:r>
              <a:rPr lang="es-ES" baseline="30000" dirty="0" smtClean="0"/>
              <a:t>3</a:t>
            </a:r>
            <a:r>
              <a:rPr lang="es-ES" dirty="0" smtClean="0"/>
              <a:t>], encuentre la profundidad debajo de la superficie en que la concentración es de 10</a:t>
            </a:r>
            <a:r>
              <a:rPr lang="es-ES" baseline="30000" dirty="0" smtClean="0"/>
              <a:t>17</a:t>
            </a:r>
            <a:r>
              <a:rPr lang="es-ES" dirty="0" smtClean="0"/>
              <a:t> [átomos/cm</a:t>
            </a:r>
            <a:r>
              <a:rPr lang="es-ES" baseline="30000" dirty="0" smtClean="0"/>
              <a:t>3</a:t>
            </a:r>
            <a:r>
              <a:rPr lang="es-ES" dirty="0" smtClean="0"/>
              <a:t>].</a:t>
            </a:r>
          </a:p>
          <a:p>
            <a:pPr lvl="0"/>
            <a:r>
              <a:rPr lang="es-ES" dirty="0" smtClean="0"/>
              <a:t>Datos</a:t>
            </a:r>
            <a:r>
              <a:rPr lang="es-ES" dirty="0" smtClean="0"/>
              <a:t>: D = 4x10</a:t>
            </a:r>
            <a:r>
              <a:rPr lang="es-ES" baseline="30000" dirty="0" smtClean="0"/>
              <a:t>-13</a:t>
            </a:r>
            <a:r>
              <a:rPr lang="es-ES" dirty="0" smtClean="0"/>
              <a:t>[cm</a:t>
            </a:r>
            <a:r>
              <a:rPr lang="es-ES" baseline="30000" dirty="0" smtClean="0"/>
              <a:t>2</a:t>
            </a:r>
            <a:r>
              <a:rPr lang="es-ES" dirty="0" smtClean="0"/>
              <a:t>/s]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78</TotalTime>
  <Words>369</Words>
  <Application>Microsoft Office PowerPoint</Application>
  <PresentationFormat>Presentación en pantalla (4:3)</PresentationFormat>
  <Paragraphs>24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Auxiliar #? Difusión</vt:lpstr>
      <vt:lpstr>Preguntas teóricas</vt:lpstr>
      <vt:lpstr>Preguntas teóricas</vt:lpstr>
      <vt:lpstr>Ecuaciones difusión</vt:lpstr>
      <vt:lpstr>Pregunta 1</vt:lpstr>
      <vt:lpstr>Pregunta 2</vt:lpstr>
      <vt:lpstr>Pregunta 3</vt:lpstr>
      <vt:lpstr>Diapositiva 8</vt:lpstr>
      <vt:lpstr>Pregunta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Auxiliar Difusión</dc:title>
  <dc:creator>Carolina Bernuy Bahamondez</dc:creator>
  <cp:lastModifiedBy>Carolina Bernuy Bahamondez</cp:lastModifiedBy>
  <cp:revision>8</cp:revision>
  <dcterms:created xsi:type="dcterms:W3CDTF">2015-11-02T01:53:13Z</dcterms:created>
  <dcterms:modified xsi:type="dcterms:W3CDTF">2015-11-02T03:12:13Z</dcterms:modified>
</cp:coreProperties>
</file>