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6" r:id="rId8"/>
    <p:sldId id="264" r:id="rId9"/>
    <p:sldId id="267" r:id="rId10"/>
    <p:sldId id="268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93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093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74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22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46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7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410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744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58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243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540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939320-5E52-414A-8C18-EFFDE717057D}" type="datetimeFigureOut">
              <a:rPr lang="es-CL" smtClean="0"/>
              <a:t>13-11-2015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18C084-AF26-41EC-BC38-47B9C72E4263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3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Auxiliar 7 – 13/11/15 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IN4301 - Sección 1</a:t>
            </a:r>
          </a:p>
          <a:p>
            <a:r>
              <a:rPr lang="es-CL" dirty="0" smtClean="0"/>
              <a:t>Yerko Calquín </a:t>
            </a:r>
            <a:endParaRPr lang="es-CL" dirty="0"/>
          </a:p>
        </p:txBody>
      </p:sp>
      <p:sp>
        <p:nvSpPr>
          <p:cNvPr id="4" name="CuadroTexto 3"/>
          <p:cNvSpPr txBox="1"/>
          <p:nvPr/>
        </p:nvSpPr>
        <p:spPr>
          <a:xfrm>
            <a:off x="1097280" y="5544464"/>
            <a:ext cx="2792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accent2"/>
                </a:solidFill>
              </a:rPr>
              <a:t>y</a:t>
            </a:r>
            <a:r>
              <a:rPr lang="es-CL" dirty="0" smtClean="0">
                <a:solidFill>
                  <a:schemeClr val="accent2"/>
                </a:solidFill>
              </a:rPr>
              <a:t>erkodavid.03@gmail.com</a:t>
            </a:r>
            <a:endParaRPr lang="es-CL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Otros Indicadores de rentabilidad:</a:t>
            </a:r>
            <a:endParaRPr lang="es-CL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1097279" y="1845734"/>
            <a:ext cx="10532343" cy="461946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 smtClean="0">
                <a:latin typeface="Eras Light ITC" panose="020B0402030504020804" pitchFamily="34" charset="0"/>
              </a:rPr>
              <a:t> CAUE – BAUE, costo o beneficio anual (útil ante proyectos repetibles)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r>
              <a:rPr lang="es-CL" sz="2800" b="1" dirty="0" err="1" smtClean="0">
                <a:latin typeface="Eras Light ITC" panose="020B0402030504020804" pitchFamily="34" charset="0"/>
              </a:rPr>
              <a:t>Payback</a:t>
            </a:r>
            <a:r>
              <a:rPr lang="es-CL" sz="2800" b="1" dirty="0" smtClean="0">
                <a:latin typeface="Eras Light ITC" panose="020B0402030504020804" pitchFamily="34" charset="0"/>
              </a:rPr>
              <a:t> (PRC) ≤ Periodo máximo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6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haremos hoy?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764162" cy="438764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CL" sz="2800" b="1" dirty="0" smtClean="0">
                <a:latin typeface="Eras Light ITC" panose="020B0402030504020804" pitchFamily="34" charset="0"/>
              </a:rPr>
              <a:t> - ¿Dudas?</a:t>
            </a:r>
          </a:p>
          <a:p>
            <a:pPr>
              <a:lnSpc>
                <a:spcPct val="200000"/>
              </a:lnSpc>
            </a:pPr>
            <a:r>
              <a:rPr lang="es-CL" sz="2800" b="1" dirty="0" smtClean="0">
                <a:latin typeface="Eras Light ITC" panose="020B0402030504020804" pitchFamily="34" charset="0"/>
              </a:rPr>
              <a:t>- “Refrescaremos” la memoria sobre la materia anterior</a:t>
            </a:r>
          </a:p>
          <a:p>
            <a:pPr lvl="1">
              <a:lnSpc>
                <a:spcPct val="200000"/>
              </a:lnSpc>
            </a:pPr>
            <a:r>
              <a:rPr lang="es-CL" sz="2600" b="1" dirty="0" smtClean="0">
                <a:latin typeface="Eras Light ITC" panose="020B0402030504020804" pitchFamily="34" charset="0"/>
              </a:rPr>
              <a:t>Valor del dinero en el tiempo</a:t>
            </a:r>
          </a:p>
          <a:p>
            <a:pPr lvl="1">
              <a:lnSpc>
                <a:spcPct val="200000"/>
              </a:lnSpc>
            </a:pPr>
            <a:r>
              <a:rPr lang="es-CL" sz="2600" b="1" dirty="0" smtClean="0">
                <a:latin typeface="Eras Light ITC" panose="020B0402030504020804" pitchFamily="34" charset="0"/>
              </a:rPr>
              <a:t>Tipos de interés</a:t>
            </a:r>
          </a:p>
          <a:p>
            <a:pPr lvl="1">
              <a:lnSpc>
                <a:spcPct val="200000"/>
              </a:lnSpc>
            </a:pPr>
            <a:r>
              <a:rPr lang="es-CL" sz="2600" b="1" dirty="0" smtClean="0">
                <a:latin typeface="Eras Light ITC" panose="020B0402030504020804" pitchFamily="34" charset="0"/>
              </a:rPr>
              <a:t>Perpetuidad y anualidad</a:t>
            </a:r>
          </a:p>
          <a:p>
            <a:pPr>
              <a:lnSpc>
                <a:spcPct val="200000"/>
              </a:lnSpc>
            </a:pPr>
            <a:r>
              <a:rPr lang="es-CL" sz="2800" b="1" dirty="0" smtClean="0">
                <a:latin typeface="Eras Light ITC" panose="020B0402030504020804" pitchFamily="34" charset="0"/>
              </a:rPr>
              <a:t>- Indicadores de Rentabilidad</a:t>
            </a:r>
          </a:p>
          <a:p>
            <a:pPr>
              <a:lnSpc>
                <a:spcPct val="200000"/>
              </a:lnSpc>
            </a:pPr>
            <a:r>
              <a:rPr lang="es-CL" sz="2800" b="1" dirty="0" smtClean="0">
                <a:latin typeface="Eras Light ITC" panose="020B0402030504020804" pitchFamily="34" charset="0"/>
              </a:rPr>
              <a:t>- Ejercicios</a:t>
            </a: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8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odegraphics.es/blog/wp-content/uploads/2014/07/duda-ca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65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17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Valor del dinero en el tiempo:</a:t>
            </a:r>
            <a:endParaRPr lang="es-CL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CL" sz="2800" b="1" dirty="0" smtClean="0">
                <a:latin typeface="Eras Light ITC" panose="020B0402030504020804" pitchFamily="34" charset="0"/>
              </a:rPr>
              <a:t>- Un peso hoy: ¿vale más o menos que mañana?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 smtClean="0">
                <a:latin typeface="Eras Light ITC" panose="020B0402030504020804" pitchFamily="34" charset="0"/>
              </a:rPr>
              <a:t> Valor futuro: valor alcanzado por un capital.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r>
              <a:rPr lang="es-CL" sz="2800" b="1" dirty="0" smtClean="0">
                <a:latin typeface="Eras Light ITC" panose="020B0402030504020804" pitchFamily="34" charset="0"/>
              </a:rPr>
              <a:t>Tasa de Interés: rendimiento esperado o costo del capital </a:t>
            </a: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03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Tipos de interés:</a:t>
            </a:r>
            <a:endParaRPr lang="es-CL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 smtClean="0">
                <a:latin typeface="Eras Light ITC" panose="020B0402030504020804" pitchFamily="34" charset="0"/>
              </a:rPr>
              <a:t>Simple o lineal vs compuesto. Diferencia?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es-CL" b="1" dirty="0" smtClean="0">
                <a:latin typeface="Eras Light ITC" panose="020B0402030504020804" pitchFamily="34" charset="0"/>
              </a:rPr>
              <a:t>Además está el continuo</a:t>
            </a:r>
            <a:endParaRPr lang="es-CL" sz="2600" b="1" dirty="0" smtClean="0">
              <a:latin typeface="Eras Light ITC" panose="020B0402030504020804" pitchFamily="34" charset="0"/>
            </a:endParaRP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r>
              <a:rPr lang="es-CL" sz="2800" b="1" dirty="0" smtClean="0">
                <a:latin typeface="Eras Light ITC" panose="020B0402030504020804" pitchFamily="34" charset="0"/>
              </a:rPr>
              <a:t>Nominal vs efectivo. Diferencia?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r>
              <a:rPr lang="es-CL" sz="2800" b="1" dirty="0" smtClean="0">
                <a:latin typeface="Eras Light ITC" panose="020B0402030504020804" pitchFamily="34" charset="0"/>
              </a:rPr>
              <a:t>Nominal vs real. Diferencia?</a:t>
            </a: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49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Perpetuidades y anualidades: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200000"/>
                  </a:lnSpc>
                  <a:buFontTx/>
                  <a:buChar char="-"/>
                </a:pPr>
                <a:r>
                  <a:rPr lang="es-CL" sz="2800" b="1" u="sng" dirty="0" smtClean="0">
                    <a:latin typeface="Eras Light ITC" panose="020B0402030504020804" pitchFamily="34" charset="0"/>
                  </a:rPr>
                  <a:t> Perpetuidad</a:t>
                </a:r>
                <a:r>
                  <a:rPr lang="es-CL" sz="2800" b="1" dirty="0" smtClean="0">
                    <a:latin typeface="Eras Light ITC" panose="020B0402030504020804" pitchFamily="34" charset="0"/>
                  </a:rPr>
                  <a:t>: flujos “eternos”. </a:t>
                </a:r>
                <a14:m>
                  <m:oMath xmlns:m="http://schemas.openxmlformats.org/officeDocument/2006/math">
                    <m:r>
                      <a:rPr lang="es-CL" sz="2800" b="1" i="1" smtClean="0">
                        <a:latin typeface="Cambria Math" panose="02040503050406030204" pitchFamily="18" charset="0"/>
                      </a:rPr>
                      <m:t>𝑽𝑷</m:t>
                    </m:r>
                    <m:r>
                      <a:rPr lang="es-CL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8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s-CL" sz="28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den>
                    </m:f>
                  </m:oMath>
                </a14:m>
                <a:r>
                  <a:rPr lang="es-CL" sz="2600" dirty="0" smtClean="0">
                    <a:latin typeface="Eras Light ITC" panose="020B0402030504020804" pitchFamily="34" charset="0"/>
                  </a:rPr>
                  <a:t> </a:t>
                </a:r>
              </a:p>
              <a:p>
                <a:pPr>
                  <a:lnSpc>
                    <a:spcPct val="200000"/>
                  </a:lnSpc>
                  <a:buFontTx/>
                  <a:buChar char="-"/>
                </a:pPr>
                <a:r>
                  <a:rPr lang="es-CL" sz="2600" dirty="0">
                    <a:latin typeface="Eras Light ITC" panose="020B0402030504020804" pitchFamily="34" charset="0"/>
                  </a:rPr>
                  <a:t> </a:t>
                </a:r>
                <a:r>
                  <a:rPr lang="es-CL" sz="2600" b="1" u="sng" dirty="0" smtClean="0">
                    <a:latin typeface="Eras Light ITC" panose="020B0402030504020804" pitchFamily="34" charset="0"/>
                  </a:rPr>
                  <a:t>Perpetuidad con crecimiento</a:t>
                </a:r>
                <a:r>
                  <a:rPr lang="es-CL" sz="2600" b="1" dirty="0" smtClean="0">
                    <a:latin typeface="Eras Light ITC" panose="020B0402030504020804" pitchFamily="34" charset="0"/>
                  </a:rPr>
                  <a:t>: flujos “eternos” con crecimiento a tasa g. </a:t>
                </a:r>
                <a14:m>
                  <m:oMath xmlns:m="http://schemas.openxmlformats.org/officeDocument/2006/math">
                    <m:r>
                      <a:rPr lang="es-CL" sz="2400" b="1" i="1">
                        <a:latin typeface="Cambria Math" panose="02040503050406030204" pitchFamily="18" charset="0"/>
                      </a:rPr>
                      <m:t>𝑽𝑷</m:t>
                    </m:r>
                    <m:r>
                      <a:rPr lang="es-CL" sz="2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400" b="1" i="1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s-CL" sz="2400" b="1" i="1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den>
                    </m:f>
                  </m:oMath>
                </a14:m>
                <a:r>
                  <a:rPr lang="es-CL" sz="2600" dirty="0" smtClean="0">
                    <a:latin typeface="Eras Light ITC" panose="020B0402030504020804" pitchFamily="34" charset="0"/>
                  </a:rPr>
                  <a:t>.</a:t>
                </a:r>
              </a:p>
              <a:p>
                <a:pPr>
                  <a:lnSpc>
                    <a:spcPct val="200000"/>
                  </a:lnSpc>
                  <a:buFontTx/>
                  <a:buChar char="-"/>
                </a:pPr>
                <a:r>
                  <a:rPr lang="es-CL" sz="2600" dirty="0">
                    <a:latin typeface="Eras Light ITC" panose="020B0402030504020804" pitchFamily="34" charset="0"/>
                  </a:rPr>
                  <a:t> </a:t>
                </a:r>
                <a:r>
                  <a:rPr lang="es-CL" sz="2600" b="1" u="sng" dirty="0" smtClean="0">
                    <a:latin typeface="Eras Light ITC" panose="020B0402030504020804" pitchFamily="34" charset="0"/>
                  </a:rPr>
                  <a:t>Anualidad</a:t>
                </a:r>
                <a:r>
                  <a:rPr lang="es-CL" sz="2600" b="1" dirty="0" smtClean="0">
                    <a:latin typeface="Eras Light ITC" panose="020B0402030504020804" pitchFamily="34" charset="0"/>
                  </a:rPr>
                  <a:t>: perpetuidad hasta cierto plazo. </a:t>
                </a:r>
                <a14:m>
                  <m:oMath xmlns:m="http://schemas.openxmlformats.org/officeDocument/2006/math">
                    <m:r>
                      <a:rPr lang="es-CL" sz="2400" b="1" i="1">
                        <a:latin typeface="Cambria Math" panose="02040503050406030204" pitchFamily="18" charset="0"/>
                      </a:rPr>
                      <m:t>𝑽𝑷</m:t>
                    </m:r>
                    <m:r>
                      <a:rPr lang="es-CL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𝑪</m:t>
                    </m:r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[</m:t>
                    </m:r>
                    <m:f>
                      <m:fPr>
                        <m:ctrlPr>
                          <a:rPr lang="es-CL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CL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s-CL" sz="2400" b="1" i="1">
                            <a:latin typeface="Cambria Math" panose="02040503050406030204" pitchFamily="18" charset="0"/>
                          </a:rPr>
                          <m:t>𝒓</m:t>
                        </m:r>
                        <m:sSup>
                          <m:sSupPr>
                            <m:ctrlPr>
                              <a:rPr lang="es-CL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d>
                          </m:e>
                          <m:sup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p>
                        </m:sSup>
                      </m:den>
                    </m:f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s-CL" sz="2400" dirty="0" smtClean="0">
                    <a:latin typeface="Eras Light ITC" panose="020B0402030504020804" pitchFamily="34" charset="0"/>
                  </a:rPr>
                  <a:t> y </a:t>
                </a:r>
                <a14:m>
                  <m:oMath xmlns:m="http://schemas.openxmlformats.org/officeDocument/2006/math">
                    <m:r>
                      <a:rPr lang="es-CL" sz="2400" b="1" i="1">
                        <a:latin typeface="Cambria Math" panose="02040503050406030204" pitchFamily="18" charset="0"/>
                      </a:rPr>
                      <m:t>𝑽</m:t>
                    </m:r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es-CL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es-CL" sz="2400" b="1" i="1">
                        <a:latin typeface="Cambria Math" panose="02040503050406030204" pitchFamily="18" charset="0"/>
                      </a:rPr>
                      <m:t>[</m:t>
                    </m:r>
                    <m:f>
                      <m:fPr>
                        <m:ctrlPr>
                          <a:rPr lang="es-CL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CL" sz="24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s-CL" sz="2400" b="1" i="1" smtClean="0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d>
                          </m:e>
                          <m:sup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s-CL" sz="2400" b="1" i="1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  <m:r>
                      <a:rPr lang="es-CL" sz="2400" b="1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s-CL" sz="2400" dirty="0" smtClean="0">
                  <a:latin typeface="Eras Light ITC" panose="020B0402030504020804" pitchFamily="34" charset="0"/>
                </a:endParaRPr>
              </a:p>
              <a:p>
                <a:pPr>
                  <a:lnSpc>
                    <a:spcPct val="200000"/>
                  </a:lnSpc>
                  <a:buFontTx/>
                  <a:buChar char="-"/>
                </a:pPr>
                <a:r>
                  <a:rPr lang="es-CL" sz="2400" dirty="0">
                    <a:latin typeface="Eras Light ITC" panose="020B0402030504020804" pitchFamily="34" charset="0"/>
                  </a:rPr>
                  <a:t> </a:t>
                </a:r>
                <a:r>
                  <a:rPr lang="es-CL" sz="2400" b="1" u="sng" dirty="0" smtClean="0">
                    <a:latin typeface="Eras Light ITC" panose="020B0402030504020804" pitchFamily="34" charset="0"/>
                  </a:rPr>
                  <a:t>Anualidad con crecimiento</a:t>
                </a:r>
                <a:r>
                  <a:rPr lang="es-CL" sz="2400" b="1" dirty="0" smtClean="0">
                    <a:latin typeface="Eras Light ITC" panose="020B0402030504020804" pitchFamily="34" charset="0"/>
                  </a:rPr>
                  <a:t>: símil al anterior pero con crecimiento. </a:t>
                </a:r>
                <a14:m>
                  <m:oMath xmlns:m="http://schemas.openxmlformats.org/officeDocument/2006/math">
                    <m:r>
                      <a:rPr lang="es-CL" sz="2400" b="1" i="0" smtClean="0">
                        <a:latin typeface="Cambria Math" panose="02040503050406030204" pitchFamily="18" charset="0"/>
                      </a:rPr>
                      <m:t>𝐕𝐏</m:t>
                    </m:r>
                    <m:r>
                      <a:rPr lang="es-CL" sz="24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den>
                    </m:f>
                    <m:r>
                      <a:rPr lang="es-CL" sz="2400" b="1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s-CL" sz="24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s-CL" sz="2400" b="1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s-CL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</m:num>
                          <m:den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s-CL" sz="24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s-CL" sz="24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s-CL" sz="2400" b="1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s-CL" sz="2400" dirty="0">
                  <a:latin typeface="Eras Light ITC" panose="020B0402030504020804" pitchFamily="34" charset="0"/>
                </a:endParaRPr>
              </a:p>
              <a:p>
                <a:pPr>
                  <a:lnSpc>
                    <a:spcPct val="200000"/>
                  </a:lnSpc>
                  <a:buFontTx/>
                  <a:buChar char="-"/>
                </a:pPr>
                <a:endParaRPr lang="es-CL" sz="2400" dirty="0">
                  <a:latin typeface="Eras Light ITC" panose="020B0402030504020804" pitchFamily="34" charset="0"/>
                </a:endParaRPr>
              </a:p>
              <a:p>
                <a:pPr>
                  <a:lnSpc>
                    <a:spcPct val="200000"/>
                  </a:lnSpc>
                  <a:buFontTx/>
                  <a:buChar char="-"/>
                </a:pPr>
                <a:endParaRPr lang="es-CL" sz="2600" u="sng" dirty="0" smtClean="0">
                  <a:latin typeface="Eras Light ITC" panose="020B0402030504020804" pitchFamily="34" charset="0"/>
                </a:endParaRPr>
              </a:p>
              <a:p>
                <a:pPr lvl="1">
                  <a:lnSpc>
                    <a:spcPct val="200000"/>
                  </a:lnSpc>
                </a:pPr>
                <a:endParaRPr lang="es-CL" sz="2600" dirty="0" smtClean="0">
                  <a:latin typeface="Eras Light ITC" panose="020B0402030504020804" pitchFamily="34" charset="0"/>
                </a:endParaRPr>
              </a:p>
            </p:txBody>
          </p:sp>
        </mc:Choice>
        <mc:Fallback xmlns="">
          <p:sp>
            <p:nvSpPr>
              <p:cNvPr id="4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  <a:blipFill rotWithShape="0">
                <a:blip r:embed="rId3"/>
                <a:stretch>
                  <a:fillRect l="-157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3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Valor presente neto:</a:t>
            </a:r>
            <a:endParaRPr lang="es-CL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 smtClean="0">
                <a:latin typeface="Eras Light ITC" panose="020B0402030504020804" pitchFamily="34" charset="0"/>
              </a:rPr>
              <a:t> Para poder hacer comparable el dinero en distintos instantes.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>
                <a:latin typeface="Eras Light ITC" panose="020B0402030504020804" pitchFamily="34" charset="0"/>
              </a:rPr>
              <a:t> </a:t>
            </a:r>
            <a:r>
              <a:rPr lang="es-CL" sz="2800" b="1" dirty="0" smtClean="0">
                <a:latin typeface="Eras Light ITC" panose="020B0402030504020804" pitchFamily="34" charset="0"/>
              </a:rPr>
              <a:t>Suma de todos los flujos futuros descontados.</a:t>
            </a:r>
            <a:endParaRPr lang="es-CL" sz="2600" b="1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55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llezasexy.com/wp-content/2012/07/recetas_naturales_para_refrescar_la_piel_despues_del_sol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CL" dirty="0" smtClean="0"/>
              <a:t>Indicadores de rentabilidad:</a:t>
            </a:r>
            <a:endParaRPr lang="es-CL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1097279" y="1845734"/>
            <a:ext cx="10532343" cy="46194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es-CL" sz="2800" b="1" dirty="0" smtClean="0">
                <a:latin typeface="Eras Light ITC" panose="020B0402030504020804" pitchFamily="34" charset="0"/>
              </a:rPr>
              <a:t> </a:t>
            </a:r>
            <a:r>
              <a:rPr lang="es-CL" sz="2800" b="1" u="sng" dirty="0" smtClean="0">
                <a:latin typeface="Eras Light ITC" panose="020B0402030504020804" pitchFamily="34" charset="0"/>
              </a:rPr>
              <a:t>Valor Presente Neto (VPN o VAN)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es-CL" sz="2400" b="1" dirty="0" smtClean="0">
                <a:latin typeface="Eras Light ITC" panose="020B0402030504020804" pitchFamily="34" charset="0"/>
              </a:rPr>
              <a:t>Cuando hay restricciones de capital: IVAN = VAN/I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s-CL" sz="2600" b="1" dirty="0" smtClean="0">
                <a:latin typeface="Eras Light ITC" panose="020B0402030504020804" pitchFamily="34" charset="0"/>
              </a:rPr>
              <a:t> </a:t>
            </a:r>
            <a:r>
              <a:rPr lang="es-CL" sz="2600" b="1" u="sng" dirty="0" smtClean="0">
                <a:latin typeface="Eras Light ITC" panose="020B0402030504020804" pitchFamily="34" charset="0"/>
              </a:rPr>
              <a:t>Tasa Interna de Retorno (TIR): </a:t>
            </a:r>
            <a:r>
              <a:rPr lang="es-CL" sz="2600" b="1" dirty="0" smtClean="0">
                <a:latin typeface="Eras Light ITC" panose="020B0402030504020804" pitchFamily="34" charset="0"/>
              </a:rPr>
              <a:t>“tasa que hace el VAN = 0”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es-CL" sz="2400" b="1" dirty="0" smtClean="0">
                <a:latin typeface="Eras Light ITC" panose="020B0402030504020804" pitchFamily="34" charset="0"/>
              </a:rPr>
              <a:t>Útil cuando proyecto presenta flujos “simples” (negativo y después positivos)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es-CL" sz="2400" b="1" dirty="0">
                <a:latin typeface="Eras Light ITC" panose="020B0402030504020804" pitchFamily="34" charset="0"/>
              </a:rPr>
              <a:t> </a:t>
            </a:r>
            <a:r>
              <a:rPr lang="es-CL" sz="2400" b="1" dirty="0" smtClean="0">
                <a:latin typeface="Eras Light ITC" panose="020B0402030504020804" pitchFamily="34" charset="0"/>
              </a:rPr>
              <a:t>Se aceptan proyectos cuando TIR &gt; r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es-CL" sz="2400" b="1" dirty="0">
                <a:latin typeface="Eras Light ITC" panose="020B0402030504020804" pitchFamily="34" charset="0"/>
              </a:rPr>
              <a:t> </a:t>
            </a:r>
            <a:r>
              <a:rPr lang="es-CL" sz="2400" b="1" dirty="0" smtClean="0">
                <a:latin typeface="Eras Light ITC" panose="020B0402030504020804" pitchFamily="34" charset="0"/>
              </a:rPr>
              <a:t>Problemas: puede no ser única, no mide tamaño de la inv., tampoco distinta vida útil, intersección de Fischer</a:t>
            </a: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  <a:p>
            <a:pPr lvl="1">
              <a:lnSpc>
                <a:spcPct val="200000"/>
              </a:lnSpc>
            </a:pPr>
            <a:endParaRPr lang="es-CL" sz="2600" dirty="0" smtClean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87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1789</TotalTime>
  <Words>272</Words>
  <Application>Microsoft Office PowerPoint</Application>
  <PresentationFormat>Panorámica</PresentationFormat>
  <Paragraphs>41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Cambria Math</vt:lpstr>
      <vt:lpstr>Eras Light ITC</vt:lpstr>
      <vt:lpstr>Retrospección</vt:lpstr>
      <vt:lpstr>Auxiliar 7 – 13/11/15 </vt:lpstr>
      <vt:lpstr>¿Qué haremos hoy?</vt:lpstr>
      <vt:lpstr>Presentación de PowerPoint</vt:lpstr>
      <vt:lpstr>Presentación de PowerPoint</vt:lpstr>
      <vt:lpstr>Valor del dinero en el tiempo:</vt:lpstr>
      <vt:lpstr>Tipos de interés:</vt:lpstr>
      <vt:lpstr>Perpetuidades y anualidades:</vt:lpstr>
      <vt:lpstr>Valor presente neto:</vt:lpstr>
      <vt:lpstr>Indicadores de rentabilidad:</vt:lpstr>
      <vt:lpstr>Otros Indicadores de rentabilidad: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 4 – Pre C1</dc:title>
  <dc:creator>Yerko David Calquin Miranda (yerko.calquin)</dc:creator>
  <cp:lastModifiedBy>Yerko David Calquin Miranda (yerko.calquin)</cp:lastModifiedBy>
  <cp:revision>49</cp:revision>
  <dcterms:created xsi:type="dcterms:W3CDTF">2015-10-12T22:03:58Z</dcterms:created>
  <dcterms:modified xsi:type="dcterms:W3CDTF">2015-11-13T17:14:36Z</dcterms:modified>
</cp:coreProperties>
</file>