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0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16-10-2015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93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16-10-2015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093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16-10-2015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74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16-10-2015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22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16-10-2015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46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16-10-2015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7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16-10-2015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410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16-10-2015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744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16-10-2015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58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B939320-5E52-414A-8C18-EFFDE717057D}" type="datetimeFigureOut">
              <a:rPr lang="es-CL" smtClean="0"/>
              <a:t>16-10-2015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243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16-10-2015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540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939320-5E52-414A-8C18-EFFDE717057D}" type="datetimeFigureOut">
              <a:rPr lang="es-CL" smtClean="0"/>
              <a:t>16-10-2015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35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Auxiliar 4 – Pre C1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IN4301 - Sección 1</a:t>
            </a:r>
          </a:p>
          <a:p>
            <a:r>
              <a:rPr lang="es-CL" dirty="0" smtClean="0"/>
              <a:t>Yerko Calquín 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1097280" y="5544464"/>
            <a:ext cx="2792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2"/>
                </a:solidFill>
              </a:rPr>
              <a:t>y</a:t>
            </a:r>
            <a:r>
              <a:rPr lang="es-CL" dirty="0" smtClean="0">
                <a:solidFill>
                  <a:schemeClr val="accent2"/>
                </a:solidFill>
              </a:rPr>
              <a:t>erkodavid.03@gmail.com</a:t>
            </a:r>
            <a:endParaRPr lang="es-C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7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Break-</a:t>
            </a:r>
            <a:r>
              <a:rPr lang="es-CL" dirty="0" err="1" smtClean="0"/>
              <a:t>Even</a:t>
            </a:r>
            <a:r>
              <a:rPr lang="es-CL" dirty="0" smtClean="0"/>
              <a:t> Point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CL" dirty="0" smtClean="0">
                    <a:latin typeface="Eras Light ITC" panose="020B0402030504020804" pitchFamily="34" charset="0"/>
                  </a:rPr>
                  <a:t>BEP: punto de equilibrio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∗(</m:t>
                    </m:r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b="1" i="1" dirty="0" err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𝑪𝒗</m:t>
                    </m:r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𝑪𝒇</m:t>
                    </m:r>
                  </m:oMath>
                </a14:m>
                <a:endParaRPr lang="es-CL" b="1" dirty="0" smtClean="0">
                  <a:solidFill>
                    <a:schemeClr val="accent2">
                      <a:lumMod val="75000"/>
                    </a:schemeClr>
                  </a:solidFill>
                  <a:latin typeface="Eras Light ITC" panose="020B0402030504020804" pitchFamily="34" charset="0"/>
                </a:endParaRPr>
              </a:p>
              <a:p>
                <a:pPr>
                  <a:buFont typeface="Symbol" panose="05050102010706020507" pitchFamily="18" charset="2"/>
                  <a:buChar char="Þ"/>
                </a:pPr>
                <a:r>
                  <a:rPr lang="es-CL" dirty="0" smtClean="0">
                    <a:latin typeface="Eras Light ITC" panose="020B0402030504020804" pitchFamily="34" charset="0"/>
                  </a:rPr>
                  <a:t>Indica la cantidad a producir para cubrir mis gastos.</a:t>
                </a:r>
              </a:p>
              <a:p>
                <a:pPr marL="0" indent="0">
                  <a:buNone/>
                </a:pPr>
                <a:r>
                  <a:rPr lang="es-CL" dirty="0" smtClean="0">
                    <a:latin typeface="Eras Light ITC" panose="020B0402030504020804" pitchFamily="34" charset="0"/>
                  </a:rPr>
                  <a:t>Veámoslo en el P2 de la </a:t>
                </a:r>
                <a:r>
                  <a:rPr lang="es-CL" dirty="0" err="1" smtClean="0">
                    <a:latin typeface="Eras Light ITC" panose="020B0402030504020804" pitchFamily="34" charset="0"/>
                  </a:rPr>
                  <a:t>aux</a:t>
                </a:r>
                <a:r>
                  <a:rPr lang="es-CL" dirty="0" smtClean="0">
                    <a:latin typeface="Eras Light ITC" panose="020B0402030504020804" pitchFamily="34" charset="0"/>
                  </a:rPr>
                  <a:t>…</a:t>
                </a:r>
                <a:endParaRPr lang="es-CL" dirty="0">
                  <a:latin typeface="Eras Light ITC" panose="020B0402030504020804" pitchFamily="34" charset="0"/>
                </a:endParaRP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76" t="-16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2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ROA, ROE y Apalancamiento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CL" dirty="0" smtClean="0">
                    <a:latin typeface="Eras Light ITC" panose="020B0402030504020804" pitchFamily="34" charset="0"/>
                  </a:rPr>
                  <a:t>ROA = “</a:t>
                </a:r>
                <a:r>
                  <a:rPr lang="es-CL" dirty="0" err="1" smtClean="0">
                    <a:latin typeface="Eras Light ITC" panose="020B0402030504020804" pitchFamily="34" charset="0"/>
                  </a:rPr>
                  <a:t>Return</a:t>
                </a:r>
                <a:r>
                  <a:rPr lang="es-CL" dirty="0" smtClean="0">
                    <a:latin typeface="Eras Light ITC" panose="020B0402030504020804" pitchFamily="34" charset="0"/>
                  </a:rPr>
                  <a:t> </a:t>
                </a:r>
                <a:r>
                  <a:rPr lang="es-CL" dirty="0" err="1" smtClean="0">
                    <a:latin typeface="Eras Light ITC" panose="020B0402030504020804" pitchFamily="34" charset="0"/>
                  </a:rPr>
                  <a:t>on</a:t>
                </a:r>
                <a:r>
                  <a:rPr lang="es-CL" dirty="0" smtClean="0">
                    <a:latin typeface="Eras Light ITC" panose="020B0402030504020804" pitchFamily="34" charset="0"/>
                  </a:rPr>
                  <a:t> </a:t>
                </a:r>
                <a:r>
                  <a:rPr lang="es-CL" dirty="0" err="1" smtClean="0">
                    <a:latin typeface="Eras Light ITC" panose="020B0402030504020804" pitchFamily="34" charset="0"/>
                  </a:rPr>
                  <a:t>Assets</a:t>
                </a:r>
                <a:r>
                  <a:rPr lang="es-CL" dirty="0" smtClean="0">
                    <a:latin typeface="Eras Light ITC" panose="020B0402030504020804" pitchFamily="34" charset="0"/>
                  </a:rPr>
                  <a:t>” =&gt; Retorno de los activos</a:t>
                </a:r>
              </a:p>
              <a:p>
                <a:pPr lv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s-CL" dirty="0" smtClean="0"/>
                  <a:t>= </a:t>
                </a:r>
                <a14:m>
                  <m:oMath xmlns:m="http://schemas.openxmlformats.org/officeDocument/2006/math"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𝑩𝑨𝑰𝑻</m:t>
                    </m:r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s-CL" b="1" i="1" dirty="0" err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𝑨𝒄𝒕</m:t>
                    </m:r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. </m:t>
                    </m:r>
                    <m:r>
                      <a:rPr lang="es-CL" b="1" i="1" dirty="0" err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𝑭𝒖𝒏𝒄</m:t>
                    </m:r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. </m:t>
                    </m:r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𝑵𝒆𝒕𝒐</m:t>
                    </m:r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L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𝑩𝑨𝑰𝑻</m:t>
                        </m:r>
                      </m:num>
                      <m:den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𝑽𝒆𝒏𝒕𝒂𝒔</m:t>
                        </m:r>
                      </m:den>
                    </m:f>
                    <m:r>
                      <a:rPr lang="es-CL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𝑽𝒆𝒏𝒕𝒂𝒔</m:t>
                        </m:r>
                      </m:num>
                      <m:den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𝑨𝒄𝒕</m:t>
                        </m:r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den>
                    </m:f>
                  </m:oMath>
                </a14:m>
                <a:r>
                  <a:rPr lang="es-CL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s-CL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𝑴𝒂𝒓𝒈𝒆𝒏</m:t>
                    </m:r>
                    <m:r>
                      <a:rPr lang="es-CL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s-CL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𝑹𝒐𝒕𝒂𝒄𝒊</m:t>
                    </m:r>
                    <m:r>
                      <a:rPr lang="es-CL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ó</m:t>
                    </m:r>
                    <m:r>
                      <a:rPr lang="es-CL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endParaRPr lang="es-CL" b="1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s-CL" dirty="0"/>
                  <a:t> </a:t>
                </a:r>
                <a:r>
                  <a:rPr lang="es-CL" dirty="0" smtClean="0"/>
                  <a:t> </a:t>
                </a:r>
                <a:r>
                  <a:rPr lang="es-CL" dirty="0" smtClean="0">
                    <a:latin typeface="Eras Light ITC" panose="020B0402030504020804" pitchFamily="34" charset="0"/>
                  </a:rPr>
                  <a:t>ROE = “</a:t>
                </a:r>
                <a:r>
                  <a:rPr lang="es-CL" dirty="0" err="1" smtClean="0">
                    <a:latin typeface="Eras Light ITC" panose="020B0402030504020804" pitchFamily="34" charset="0"/>
                  </a:rPr>
                  <a:t>Return</a:t>
                </a:r>
                <a:r>
                  <a:rPr lang="es-CL" dirty="0" smtClean="0">
                    <a:latin typeface="Eras Light ITC" panose="020B0402030504020804" pitchFamily="34" charset="0"/>
                  </a:rPr>
                  <a:t> </a:t>
                </a:r>
                <a:r>
                  <a:rPr lang="es-CL" dirty="0" err="1" smtClean="0">
                    <a:latin typeface="Eras Light ITC" panose="020B0402030504020804" pitchFamily="34" charset="0"/>
                  </a:rPr>
                  <a:t>on</a:t>
                </a:r>
                <a:r>
                  <a:rPr lang="es-CL" dirty="0" smtClean="0">
                    <a:latin typeface="Eras Light ITC" panose="020B0402030504020804" pitchFamily="34" charset="0"/>
                  </a:rPr>
                  <a:t> </a:t>
                </a:r>
                <a:r>
                  <a:rPr lang="es-CL" dirty="0" err="1" smtClean="0">
                    <a:latin typeface="Eras Light ITC" panose="020B0402030504020804" pitchFamily="34" charset="0"/>
                  </a:rPr>
                  <a:t>Equity</a:t>
                </a:r>
                <a:r>
                  <a:rPr lang="es-CL" dirty="0" smtClean="0">
                    <a:latin typeface="Eras Light ITC" panose="020B0402030504020804" pitchFamily="34" charset="0"/>
                  </a:rPr>
                  <a:t>” =&gt; Retorno sobre financiamiento propio</a:t>
                </a:r>
                <a:endParaRPr lang="es-CL" dirty="0" smtClean="0"/>
              </a:p>
              <a:p>
                <a:pPr lv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CL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𝑩𝑷𝑻</m:t>
                        </m:r>
                      </m:num>
                      <m:den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𝑭𝒐𝒏</m:t>
                        </m:r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𝑷𝒓𝒐𝒑</m:t>
                        </m:r>
                      </m:den>
                    </m:f>
                  </m:oMath>
                </a14:m>
                <a:r>
                  <a:rPr lang="es-CL" b="1" dirty="0" smtClean="0">
                    <a:solidFill>
                      <a:schemeClr val="accent2">
                        <a:lumMod val="75000"/>
                      </a:schemeClr>
                    </a:solidFill>
                    <a:latin typeface="Eras Light ITC" panose="020B04020305040208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CL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𝑩𝑷𝑻</m:t>
                        </m:r>
                      </m:num>
                      <m:den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𝑽𝒆𝒏𝒕𝒂𝒔</m:t>
                        </m:r>
                      </m:den>
                    </m:f>
                    <m:r>
                      <a:rPr lang="es-CL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𝑽𝒆𝒏𝒕𝒂𝒔</m:t>
                        </m:r>
                      </m:num>
                      <m:den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𝑭𝒐𝒏</m:t>
                        </m:r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𝑷𝒓𝒐𝒑</m:t>
                        </m:r>
                      </m:den>
                    </m:f>
                  </m:oMath>
                </a14:m>
                <a:r>
                  <a:rPr lang="es-CL" b="1" dirty="0" smtClean="0">
                    <a:solidFill>
                      <a:schemeClr val="accent2">
                        <a:lumMod val="75000"/>
                      </a:schemeClr>
                    </a:solidFill>
                    <a:latin typeface="Eras Light ITC" panose="020B04020305040208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𝑴𝒂𝒓𝒈𝒆𝒏</m:t>
                    </m:r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𝑹𝒐𝒕𝒂𝒄𝒊</m:t>
                    </m:r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ó</m:t>
                    </m:r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𝑷𝒂𝒕𝒓𝒊𝒎𝒐𝒏𝒊𝒐</m:t>
                    </m:r>
                  </m:oMath>
                </a14:m>
                <a:endParaRPr lang="es-CL" b="1" dirty="0" smtClean="0">
                  <a:solidFill>
                    <a:schemeClr val="accent2">
                      <a:lumMod val="75000"/>
                    </a:schemeClr>
                  </a:solidFill>
                  <a:latin typeface="Eras Light ITC" panose="020B0402030504020804" pitchFamily="34" charset="0"/>
                </a:endParaRPr>
              </a:p>
              <a:p>
                <a:pPr marL="201168" lvl="1" indent="0">
                  <a:lnSpc>
                    <a:spcPct val="150000"/>
                  </a:lnSpc>
                  <a:buNone/>
                </a:pPr>
                <a:r>
                  <a:rPr lang="es-CL" dirty="0" smtClean="0">
                    <a:latin typeface="Eras Light ITC" panose="020B0402030504020804" pitchFamily="34" charset="0"/>
                  </a:rPr>
                  <a:t>Apalancamiento: Comparemos ROA y ROE con los gastos financieros y rotaciones que generan.</a:t>
                </a:r>
              </a:p>
              <a:p>
                <a:pPr marL="201168" lvl="1" indent="0">
                  <a:lnSpc>
                    <a:spcPct val="150000"/>
                  </a:lnSpc>
                  <a:buNone/>
                </a:pPr>
                <a:r>
                  <a:rPr lang="es-CL" dirty="0" smtClean="0">
                    <a:latin typeface="Eras Light ITC" panose="020B0402030504020804" pitchFamily="34" charset="0"/>
                  </a:rPr>
                  <a:t>FAFF: “Factor de Apalancamiento Financiero y Fiscal”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𝐴𝑐𝑡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𝑇𝑜𝑡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𝑁𝑒𝑡𝑜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𝐹𝑜𝑛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𝑃𝑟𝑜𝑝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𝐵𝐴𝑇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𝐵𝐴𝐼𝑇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𝐴𝑡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𝑝𝑖𝑐𝑜𝑠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𝐵𝑃𝑇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𝐵𝐴𝑇</m:t>
                        </m:r>
                      </m:den>
                    </m:f>
                  </m:oMath>
                </a14:m>
                <a:endParaRPr lang="es-CL" dirty="0" smtClean="0">
                  <a:latin typeface="Eras Light ITC" panose="020B0402030504020804" pitchFamily="34" charset="0"/>
                </a:endParaRPr>
              </a:p>
              <a:p>
                <a:pPr marL="201168" lvl="1" indent="0">
                  <a:lnSpc>
                    <a:spcPct val="150000"/>
                  </a:lnSpc>
                  <a:buNone/>
                </a:pPr>
                <a:r>
                  <a:rPr lang="es-CL" dirty="0" smtClean="0">
                    <a:solidFill>
                      <a:schemeClr val="accent2">
                        <a:lumMod val="75000"/>
                      </a:schemeClr>
                    </a:solidFill>
                    <a:latin typeface="Eras Light ITC" panose="020B0402030504020804" pitchFamily="34" charset="0"/>
                  </a:rPr>
                  <a:t>Por último, veamos un ejercicio…</a:t>
                </a: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06" b="-75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errar llave 3"/>
          <p:cNvSpPr/>
          <p:nvPr/>
        </p:nvSpPr>
        <p:spPr>
          <a:xfrm rot="5400000">
            <a:off x="8245700" y="4704009"/>
            <a:ext cx="341288" cy="1326524"/>
          </a:xfrm>
          <a:prstGeom prst="rightBrace">
            <a:avLst>
              <a:gd name="adj1" fmla="val 8333"/>
              <a:gd name="adj2" fmla="val 4927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errar llave 4"/>
          <p:cNvSpPr/>
          <p:nvPr/>
        </p:nvSpPr>
        <p:spPr>
          <a:xfrm rot="5400000">
            <a:off x="9254388" y="5107394"/>
            <a:ext cx="341289" cy="5197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/>
          <p:cNvSpPr txBox="1"/>
          <p:nvPr/>
        </p:nvSpPr>
        <p:spPr>
          <a:xfrm>
            <a:off x="7694385" y="5537915"/>
            <a:ext cx="1412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b="1" dirty="0" smtClean="0">
                <a:solidFill>
                  <a:schemeClr val="accent2">
                    <a:lumMod val="75000"/>
                  </a:schemeClr>
                </a:solidFill>
                <a:latin typeface="Eras Light ITC" panose="020B0402030504020804" pitchFamily="34" charset="0"/>
              </a:rPr>
              <a:t>Efecto Financiero</a:t>
            </a:r>
            <a:endParaRPr lang="es-CL" sz="1600" b="1" dirty="0">
              <a:solidFill>
                <a:schemeClr val="accent2">
                  <a:lumMod val="75000"/>
                </a:schemeClr>
              </a:solidFill>
              <a:latin typeface="Eras Light ITC" panose="020B04020305040208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705571" y="5537915"/>
            <a:ext cx="1412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b="1" dirty="0" smtClean="0">
                <a:solidFill>
                  <a:schemeClr val="accent2">
                    <a:lumMod val="75000"/>
                  </a:schemeClr>
                </a:solidFill>
                <a:latin typeface="Eras Light ITC" panose="020B0402030504020804" pitchFamily="34" charset="0"/>
              </a:rPr>
              <a:t>Efecto </a:t>
            </a:r>
          </a:p>
          <a:p>
            <a:pPr algn="ctr"/>
            <a:r>
              <a:rPr lang="es-CL" sz="1600" b="1" dirty="0" smtClean="0">
                <a:solidFill>
                  <a:schemeClr val="accent2">
                    <a:lumMod val="75000"/>
                  </a:schemeClr>
                </a:solidFill>
                <a:latin typeface="Eras Light ITC" panose="020B0402030504020804" pitchFamily="34" charset="0"/>
              </a:rPr>
              <a:t>Fiscal</a:t>
            </a:r>
            <a:endParaRPr lang="es-CL" sz="1600" b="1" dirty="0">
              <a:solidFill>
                <a:schemeClr val="accent2">
                  <a:lumMod val="75000"/>
                </a:schemeClr>
              </a:solidFill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2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¿Qué haremos hoy?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s-CL" sz="2800" dirty="0" smtClean="0">
                <a:latin typeface="Eras Light ITC" panose="020B0402030504020804" pitchFamily="34" charset="0"/>
              </a:rPr>
              <a:t> - ¿Dudas?</a:t>
            </a:r>
          </a:p>
          <a:p>
            <a:pPr>
              <a:lnSpc>
                <a:spcPct val="200000"/>
              </a:lnSpc>
            </a:pPr>
            <a:r>
              <a:rPr lang="es-CL" sz="2800" dirty="0" smtClean="0">
                <a:latin typeface="Eras Light ITC" panose="020B0402030504020804" pitchFamily="34" charset="0"/>
              </a:rPr>
              <a:t>- “Refrescaremos” la memoria sobre la materia anterior (repaso C1).</a:t>
            </a:r>
          </a:p>
          <a:p>
            <a:pPr>
              <a:lnSpc>
                <a:spcPct val="200000"/>
              </a:lnSpc>
            </a:pPr>
            <a:r>
              <a:rPr lang="es-CL" sz="2800" dirty="0" smtClean="0">
                <a:latin typeface="Eras Light ITC" panose="020B0402030504020804" pitchFamily="34" charset="0"/>
              </a:rPr>
              <a:t>- Análisis económico (ROA, ROE, apalancamiento</a:t>
            </a:r>
            <a:r>
              <a:rPr lang="es-CL" sz="2800" dirty="0" smtClean="0">
                <a:latin typeface="Eras Light ITC" panose="020B0402030504020804" pitchFamily="34" charset="0"/>
              </a:rPr>
              <a:t>)</a:t>
            </a:r>
            <a:endParaRPr lang="es-CL" dirty="0" smtClean="0">
              <a:latin typeface="Eras Light ITC" panose="020B0402030504020804" pitchFamily="34" charset="0"/>
            </a:endParaRPr>
          </a:p>
          <a:p>
            <a:pPr>
              <a:lnSpc>
                <a:spcPct val="200000"/>
              </a:lnSpc>
            </a:pPr>
            <a:r>
              <a:rPr lang="es-CL" sz="2800" dirty="0" smtClean="0">
                <a:latin typeface="Eras Light ITC" panose="020B0402030504020804" pitchFamily="34" charset="0"/>
              </a:rPr>
              <a:t>- Ejercicios (entremedio). </a:t>
            </a:r>
          </a:p>
        </p:txBody>
      </p:sp>
    </p:spTree>
    <p:extLst>
      <p:ext uri="{BB962C8B-B14F-4D97-AF65-F5344CB8AC3E}">
        <p14:creationId xmlns:p14="http://schemas.microsoft.com/office/powerpoint/2010/main" val="417981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odegraphics.es/blog/wp-content/uploads/2014/07/duda-ca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65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llezasexy.com/wp-content/2012/07/recetas_naturales_para_refrescar_la_piel_despues_del_s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17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Un breve repaso para el C1 (1/3)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012266"/>
          </a:xfrm>
        </p:spPr>
        <p:txBody>
          <a:bodyPr>
            <a:normAutofit/>
          </a:bodyPr>
          <a:lstStyle/>
          <a:p>
            <a:r>
              <a:rPr lang="es-CL" sz="2400" u="sng" dirty="0" smtClean="0">
                <a:latin typeface="Eras Light ITC" panose="020B0402030504020804" pitchFamily="34" charset="0"/>
              </a:rPr>
              <a:t>CONCEPTOS RELEVANTES</a:t>
            </a:r>
          </a:p>
          <a:p>
            <a:r>
              <a:rPr lang="es-CL" sz="2400" dirty="0" smtClean="0">
                <a:latin typeface="Eras Light ITC" panose="020B0402030504020804" pitchFamily="34" charset="0"/>
              </a:rPr>
              <a:t>Análisis Patrimonial Estático: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L" dirty="0" smtClean="0">
                <a:latin typeface="Eras Light ITC" panose="020B0402030504020804" pitchFamily="34" charset="0"/>
              </a:rPr>
              <a:t>El activo es “lo que se trabaja para generar riqueza” , y el pasivo?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800" dirty="0" smtClean="0">
                <a:latin typeface="Eras Light ITC" panose="020B0402030504020804" pitchFamily="34" charset="0"/>
              </a:rPr>
              <a:t>Se ordenan por tendencia a la liquidez y TODOS TIENDEN A LA LIQUIDEZ, INCLUSO LOS NO-CORRIENTES (Como?) y por tendencia a la EXIGIBILIDAD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800" dirty="0" smtClean="0">
                <a:latin typeface="Eras Light ITC" panose="020B0402030504020804" pitchFamily="34" charset="0"/>
              </a:rPr>
              <a:t>Pregunta: Cuando hay Solidez patrimonial? </a:t>
            </a:r>
            <a:endParaRPr lang="es-CL" sz="1800" dirty="0">
              <a:latin typeface="Eras Light ITC" panose="020B0402030504020804" pitchFamily="34" charset="0"/>
            </a:endParaRP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800" dirty="0" smtClean="0">
                <a:latin typeface="Eras Light ITC" panose="020B0402030504020804" pitchFamily="34" charset="0"/>
              </a:rPr>
              <a:t>R: Cuando la </a:t>
            </a:r>
            <a:r>
              <a:rPr lang="es-CL" sz="1800" b="1" u="sng" dirty="0">
                <a:solidFill>
                  <a:schemeClr val="accent2">
                    <a:lumMod val="75000"/>
                  </a:schemeClr>
                </a:solidFill>
                <a:latin typeface="Eras Light ITC" panose="020B0402030504020804" pitchFamily="34" charset="0"/>
              </a:rPr>
              <a:t>E</a:t>
            </a:r>
            <a:r>
              <a:rPr lang="es-CL" sz="1800" b="1" u="sng" dirty="0" smtClean="0">
                <a:solidFill>
                  <a:schemeClr val="accent2">
                    <a:lumMod val="75000"/>
                  </a:schemeClr>
                </a:solidFill>
                <a:latin typeface="Eras Light ITC" panose="020B0402030504020804" pitchFamily="34" charset="0"/>
              </a:rPr>
              <a:t>xigibilidad ~ Liquidez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800" dirty="0" smtClean="0">
                <a:latin typeface="Eras Light ITC" panose="020B0402030504020804" pitchFamily="34" charset="0"/>
              </a:rPr>
              <a:t>Pregunta: Cuando hay que preocuparse sobre activos extra-funcionales?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800" dirty="0" smtClean="0">
                <a:latin typeface="Eras Light ITC" panose="020B0402030504020804" pitchFamily="34" charset="0"/>
              </a:rPr>
              <a:t>R: Cuando son </a:t>
            </a:r>
            <a:r>
              <a:rPr lang="es-CL" sz="1800" b="1" dirty="0" smtClean="0">
                <a:solidFill>
                  <a:schemeClr val="accent2">
                    <a:lumMod val="75000"/>
                  </a:schemeClr>
                </a:solidFill>
                <a:latin typeface="Eras Light ITC" panose="020B0402030504020804" pitchFamily="34" charset="0"/>
              </a:rPr>
              <a:t>&gt;10%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s-CL" sz="1600" dirty="0"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9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Un breve repaso para el C1 </a:t>
            </a:r>
            <a:r>
              <a:rPr lang="es-CL" dirty="0" smtClean="0"/>
              <a:t>(2/3)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CL" sz="2400" u="sng" dirty="0">
                <a:latin typeface="Eras Light ITC" panose="020B0402030504020804" pitchFamily="34" charset="0"/>
              </a:rPr>
              <a:t>Análisis Patrimonial </a:t>
            </a:r>
            <a:r>
              <a:rPr lang="es-CL" sz="2400" u="sng" dirty="0" smtClean="0">
                <a:latin typeface="Eras Light ITC" panose="020B0402030504020804" pitchFamily="34" charset="0"/>
              </a:rPr>
              <a:t>Dinámico: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>
                <a:latin typeface="Eras Light ITC" panose="020B0402030504020804" pitchFamily="34" charset="0"/>
              </a:rPr>
              <a:t>Idea?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>
                <a:latin typeface="Eras Light ITC" panose="020B0402030504020804" pitchFamily="34" charset="0"/>
              </a:rPr>
              <a:t>R: Comparar la empresa en 2 momentos en distintos aspectos como:</a:t>
            </a:r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CL" sz="1600" dirty="0" smtClean="0">
                <a:latin typeface="Eras Light ITC" panose="020B0402030504020804" pitchFamily="34" charset="0"/>
              </a:rPr>
              <a:t>Nivel y tipo de endeudamiento</a:t>
            </a:r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CL" sz="1600" dirty="0" smtClean="0">
                <a:latin typeface="Eras Light ITC" panose="020B0402030504020804" pitchFamily="34" charset="0"/>
              </a:rPr>
              <a:t>Composición de activos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>
                <a:latin typeface="Eras Light ITC" panose="020B0402030504020804" pitchFamily="34" charset="0"/>
              </a:rPr>
              <a:t>Fuentes y Empleos: se ordena al revés!</a:t>
            </a:r>
          </a:p>
          <a:p>
            <a:pPr lvl="1"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es-CL" dirty="0" smtClean="0">
                <a:latin typeface="Eras Light ITC" panose="020B0402030504020804" pitchFamily="34" charset="0"/>
              </a:rPr>
              <a:t>La intención es ver la evolución de la empresa y contestar: ¿Se captó recursos con lo invertido?</a:t>
            </a:r>
          </a:p>
          <a:p>
            <a:pPr lvl="1"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es-CL" dirty="0" smtClean="0">
                <a:latin typeface="Eras Light ITC" panose="020B0402030504020804" pitchFamily="34" charset="0"/>
              </a:rPr>
              <a:t>Me endeudé más o me independicé?</a:t>
            </a:r>
          </a:p>
          <a:p>
            <a:pPr lvl="1">
              <a:buFont typeface="Symbol" panose="05050102010706020507" pitchFamily="18" charset="2"/>
              <a:buChar char="Þ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84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Un breve repaso para el C1 </a:t>
            </a:r>
            <a:r>
              <a:rPr lang="es-CL" dirty="0" smtClean="0"/>
              <a:t>(3/3)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761128"/>
              </a:xfrm>
            </p:spPr>
            <p:txBody>
              <a:bodyPr>
                <a:normAutofit/>
              </a:bodyPr>
              <a:lstStyle/>
              <a:p>
                <a:r>
                  <a:rPr lang="es-CL" sz="2400" u="sng" dirty="0" smtClean="0">
                    <a:latin typeface="Eras Light ITC" panose="020B0402030504020804" pitchFamily="34" charset="0"/>
                  </a:rPr>
                  <a:t>Análisis del Circulante: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s-CL" dirty="0">
                    <a:latin typeface="Eras Light ITC" panose="020B0402030504020804" pitchFamily="34" charset="0"/>
                  </a:rPr>
                  <a:t> </a:t>
                </a:r>
                <a:r>
                  <a:rPr lang="es-CL" dirty="0" smtClean="0">
                    <a:latin typeface="Eras Light ITC" panose="020B0402030504020804" pitchFamily="34" charset="0"/>
                  </a:rPr>
                  <a:t>Solvencia de Capacidad?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s-CL" dirty="0" smtClean="0">
                    <a:latin typeface="Eras Light ITC" panose="020B0402030504020804" pitchFamily="34" charset="0"/>
                  </a:rPr>
                  <a:t>R: Soy capaz de pagar todas mis deudas de corto plazo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s-CL" dirty="0" smtClean="0">
                    <a:latin typeface="Eras Light ITC" panose="020B0402030504020804" pitchFamily="34" charset="0"/>
                  </a:rPr>
                  <a:t>Solvencia de Puntualidad?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s-CL" dirty="0" smtClean="0">
                    <a:latin typeface="Eras Light ITC" panose="020B0402030504020804" pitchFamily="34" charset="0"/>
                  </a:rPr>
                  <a:t>R: Soy capaz de pagar en al plazo que corresponde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s-CL" dirty="0" smtClean="0">
                    <a:latin typeface="Eras Light ITC" panose="020B0402030504020804" pitchFamily="34" charset="0"/>
                  </a:rPr>
                  <a:t>Ratios o medidas de solvencia: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s-CL" dirty="0" smtClean="0">
                    <a:latin typeface="Eras Light ITC" panose="020B0402030504020804" pitchFamily="34" charset="0"/>
                  </a:rPr>
                  <a:t>Capital de trabajo =&gt; </a:t>
                </a:r>
                <a:r>
                  <a:rPr lang="es-CL" b="1" dirty="0" smtClean="0">
                    <a:solidFill>
                      <a:schemeClr val="accent2">
                        <a:lumMod val="75000"/>
                      </a:schemeClr>
                    </a:solidFill>
                    <a:latin typeface="Eras Light ITC" panose="020B0402030504020804" pitchFamily="34" charset="0"/>
                  </a:rPr>
                  <a:t>AC – PC </a:t>
                </a:r>
                <a:r>
                  <a:rPr lang="es-CL" dirty="0" smtClean="0">
                    <a:latin typeface="Eras Light ITC" panose="020B0402030504020804" pitchFamily="34" charset="0"/>
                  </a:rPr>
                  <a:t>… Concepto?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s-CL" sz="1600" dirty="0" smtClean="0">
                    <a:latin typeface="Eras Light ITC" panose="020B0402030504020804" pitchFamily="34" charset="0"/>
                  </a:rPr>
                  <a:t>Lo que financio con cap. propio o deuda de LP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s-CL" sz="1600" dirty="0" smtClean="0">
                    <a:latin typeface="Eras Light ITC" panose="020B0402030504020804" pitchFamily="34" charset="0"/>
                  </a:rPr>
                  <a:t>De la misma forma: Ratio de Solvencia? </a:t>
                </a:r>
                <a14:m>
                  <m:oMath xmlns:m="http://schemas.openxmlformats.org/officeDocument/2006/math">
                    <m:r>
                      <a:rPr lang="es-CL" sz="16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s-CL" sz="16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𝑨𝑪</m:t>
                    </m:r>
                    <m:r>
                      <a:rPr lang="es-CL" sz="16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sz="16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𝑺𝒕𝒐𝒄𝒌</m:t>
                    </m:r>
                    <m:r>
                      <a:rPr lang="es-CL" sz="16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)/</m:t>
                    </m:r>
                    <m:r>
                      <a:rPr lang="es-CL" sz="16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𝑷𝑪</m:t>
                    </m:r>
                    <m:r>
                      <a:rPr lang="es-CL" sz="16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&gt;=</m:t>
                    </m:r>
                    <m:r>
                      <a:rPr lang="es-CL" sz="16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s-CL" sz="16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L" sz="1600" dirty="0" smtClean="0">
                    <a:latin typeface="Eras Light ITC" panose="020B0402030504020804" pitchFamily="34" charset="0"/>
                  </a:rPr>
                  <a:t>indica pago de deuda “segura”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s-CL" dirty="0" smtClean="0">
                    <a:latin typeface="Eras Light ITC" panose="020B0402030504020804" pitchFamily="34" charset="0"/>
                  </a:rPr>
                  <a:t>Por último un clásico: </a:t>
                </a:r>
                <a:r>
                  <a:rPr lang="es-CL" b="1" dirty="0" smtClean="0">
                    <a:solidFill>
                      <a:schemeClr val="accent2">
                        <a:lumMod val="75000"/>
                      </a:schemeClr>
                    </a:solidFill>
                    <a:latin typeface="Eras Light ITC" panose="020B0402030504020804" pitchFamily="34" charset="0"/>
                  </a:rPr>
                  <a:t>Prueba Ácida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𝑨𝒄𝒕𝒊𝒗𝒐</m:t>
                        </m:r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𝑪𝒐𝒓𝒓</m:t>
                        </m:r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.−</m:t>
                        </m:r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𝑺𝒕𝒐𝒄𝒌</m:t>
                        </m:r>
                      </m:num>
                      <m:den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𝑷𝒂𝒔𝒊𝒗𝒐</m:t>
                        </m:r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𝑪𝒐𝒓𝒓</m:t>
                        </m:r>
                        <m:r>
                          <a:rPr lang="es-CL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den>
                    </m:f>
                  </m:oMath>
                </a14:m>
                <a:endParaRPr lang="es-CL" b="1" dirty="0" smtClean="0">
                  <a:latin typeface="Eras Light ITC" panose="020B04020305040208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s-CL" dirty="0" smtClean="0">
                    <a:latin typeface="Eras Light ITC" panose="020B0402030504020804" pitchFamily="34" charset="0"/>
                  </a:rPr>
                  <a:t>OJO con ratios de rotación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s-CL" dirty="0">
                  <a:latin typeface="Eras Light ITC" panose="020B0402030504020804" pitchFamily="34" charset="0"/>
                </a:endParaRP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761128"/>
              </a:xfrm>
              <a:blipFill rotWithShape="0">
                <a:blip r:embed="rId2"/>
                <a:stretch>
                  <a:fillRect l="-1455" t="-179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438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Estado de Resultados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s-CL" dirty="0" smtClean="0">
                <a:latin typeface="Eras Light ITC" panose="020B0402030504020804" pitchFamily="34" charset="0"/>
              </a:rPr>
              <a:t> Se puede ordenar: por? (</a:t>
            </a:r>
            <a:r>
              <a:rPr lang="es-CL" dirty="0" err="1" smtClean="0">
                <a:latin typeface="Eras Light ITC" panose="020B0402030504020804" pitchFamily="34" charset="0"/>
              </a:rPr>
              <a:t>hint</a:t>
            </a:r>
            <a:r>
              <a:rPr lang="es-CL" dirty="0" smtClean="0">
                <a:latin typeface="Eras Light ITC" panose="020B0402030504020804" pitchFamily="34" charset="0"/>
              </a:rPr>
              <a:t>: son 3)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>
                <a:latin typeface="Eras Light ITC" panose="020B0402030504020804" pitchFamily="34" charset="0"/>
              </a:rPr>
              <a:t>Naturaleza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>
                <a:latin typeface="Eras Light ITC" panose="020B0402030504020804" pitchFamily="34" charset="0"/>
              </a:rPr>
              <a:t>Sistema </a:t>
            </a:r>
            <a:r>
              <a:rPr lang="es-CL" dirty="0" err="1" smtClean="0">
                <a:latin typeface="Eras Light ITC" panose="020B0402030504020804" pitchFamily="34" charset="0"/>
              </a:rPr>
              <a:t>marginalista</a:t>
            </a:r>
            <a:r>
              <a:rPr lang="es-CL" dirty="0" smtClean="0">
                <a:latin typeface="Eras Light ITC" panose="020B0402030504020804" pitchFamily="34" charset="0"/>
              </a:rPr>
              <a:t> -&gt; Producción marginal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>
                <a:latin typeface="Eras Light ITC" panose="020B0402030504020804" pitchFamily="34" charset="0"/>
              </a:rPr>
              <a:t>Centro portador de costos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>
                <a:latin typeface="Eras Light ITC" panose="020B0402030504020804" pitchFamily="34" charset="0"/>
              </a:rPr>
              <a:t>¿Cuál usaremos? -&gt; Por naturaleza</a:t>
            </a:r>
            <a:endParaRPr lang="es-CL" dirty="0">
              <a:latin typeface="Eras Light ITC" panose="020B04020305040208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s-CL" dirty="0" smtClean="0">
              <a:latin typeface="Eras Light ITC" panose="020B0402030504020804" pitchFamily="34" charset="0"/>
            </a:endParaRPr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pPr marL="0" indent="0">
              <a:buNone/>
            </a:pPr>
            <a:endParaRPr lang="es-CL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6409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Análisis del EE.RR.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>
                <a:latin typeface="Eras Light ITC" panose="020B0402030504020804" pitchFamily="34" charset="0"/>
              </a:rPr>
              <a:t>Ventas = 100%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>
                <a:latin typeface="Eras Light ITC" panose="020B0402030504020804" pitchFamily="34" charset="0"/>
              </a:rPr>
              <a:t>Se compara los distintos costos y sus aportes al margen 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es-CL" dirty="0" smtClean="0">
                <a:latin typeface="Eras Light ITC" panose="020B0402030504020804" pitchFamily="34" charset="0"/>
              </a:rPr>
              <a:t>En el Estático la idea es encontrar las políticas que debiese aplicar la empresa (Reducir costos, productos poco rentables, etc.)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es-CL" dirty="0" smtClean="0">
                <a:latin typeface="Eras Light ITC" panose="020B0402030504020804" pitchFamily="34" charset="0"/>
              </a:rPr>
              <a:t>En Dinámico se comparan %es de 2 periodos, buscando causas y efectos; para también definir políticas.</a:t>
            </a:r>
          </a:p>
          <a:p>
            <a:pPr>
              <a:buFont typeface="Symbol" panose="05050102010706020507" pitchFamily="18" charset="2"/>
              <a:buChar char="Þ"/>
            </a:pPr>
            <a:endParaRPr lang="es-CL" dirty="0" smtClean="0">
              <a:latin typeface="Eras Light ITC" panose="020B0402030504020804" pitchFamily="34" charset="0"/>
            </a:endParaRPr>
          </a:p>
          <a:p>
            <a:pPr>
              <a:buFont typeface="Symbol" panose="05050102010706020507" pitchFamily="18" charset="2"/>
              <a:buChar char="Þ"/>
            </a:pPr>
            <a:endParaRPr lang="es-CL" dirty="0" smtClean="0"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59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1523</TotalTime>
  <Words>475</Words>
  <Application>Microsoft Office PowerPoint</Application>
  <PresentationFormat>Panorámica</PresentationFormat>
  <Paragraphs>68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Courier New</vt:lpstr>
      <vt:lpstr>Eras Light ITC</vt:lpstr>
      <vt:lpstr>Symbol</vt:lpstr>
      <vt:lpstr>Retrospección</vt:lpstr>
      <vt:lpstr>Auxiliar 4 – Pre C1</vt:lpstr>
      <vt:lpstr>¿Qué haremos hoy?</vt:lpstr>
      <vt:lpstr>Presentación de PowerPoint</vt:lpstr>
      <vt:lpstr>Presentación de PowerPoint</vt:lpstr>
      <vt:lpstr>Un breve repaso para el C1 (1/3)</vt:lpstr>
      <vt:lpstr>Un breve repaso para el C1 (2/3)</vt:lpstr>
      <vt:lpstr>Un breve repaso para el C1 (3/3)</vt:lpstr>
      <vt:lpstr>Estado de Resultados</vt:lpstr>
      <vt:lpstr>Análisis del EE.RR.</vt:lpstr>
      <vt:lpstr>Break-Even Point</vt:lpstr>
      <vt:lpstr>ROA, ROE y Apalancamiento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Auxiliar 4 – Pre C1</dc:title>
  <dc:creator>Yerko David Calquin Miranda (yerko.calquin)</dc:creator>
  <cp:lastModifiedBy>Yerko David Calquin Miranda (yerko.calquin)</cp:lastModifiedBy>
  <cp:revision>28</cp:revision>
  <dcterms:created xsi:type="dcterms:W3CDTF">2015-10-12T22:03:58Z</dcterms:created>
  <dcterms:modified xsi:type="dcterms:W3CDTF">2015-10-16T16:48:31Z</dcterms:modified>
</cp:coreProperties>
</file>