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8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6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893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656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2852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660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27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2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6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56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9/1/2015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476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47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62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435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9/1/2015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286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3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495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4838" y="1359505"/>
            <a:ext cx="7766936" cy="1646302"/>
          </a:xfrm>
        </p:spPr>
        <p:txBody>
          <a:bodyPr/>
          <a:lstStyle/>
          <a:p>
            <a:r>
              <a:rPr lang="es-CL" dirty="0" smtClean="0"/>
              <a:t>Laboratorio de </a:t>
            </a:r>
            <a:r>
              <a:rPr lang="es-CL" dirty="0" err="1" smtClean="0"/>
              <a:t>TICs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4838" y="3996178"/>
            <a:ext cx="3889202" cy="2422538"/>
          </a:xfrm>
        </p:spPr>
        <p:txBody>
          <a:bodyPr>
            <a:normAutofit/>
          </a:bodyPr>
          <a:lstStyle/>
          <a:p>
            <a:pPr algn="l"/>
            <a:r>
              <a:rPr lang="es-CL" b="1" dirty="0" smtClean="0"/>
              <a:t>Profesores</a:t>
            </a:r>
            <a:r>
              <a:rPr lang="es-CL" dirty="0" smtClean="0"/>
              <a:t>: </a:t>
            </a:r>
            <a:br>
              <a:rPr lang="es-CL" dirty="0" smtClean="0"/>
            </a:br>
            <a:r>
              <a:rPr lang="es-CL" dirty="0" smtClean="0"/>
              <a:t>Claudio Estévez</a:t>
            </a:r>
            <a:br>
              <a:rPr lang="es-CL" dirty="0" smtClean="0"/>
            </a:br>
            <a:r>
              <a:rPr lang="es-CL" dirty="0" smtClean="0"/>
              <a:t>Sandra Céspedes</a:t>
            </a:r>
          </a:p>
          <a:p>
            <a:pPr algn="l"/>
            <a:r>
              <a:rPr lang="es-CL" b="1" dirty="0" smtClean="0"/>
              <a:t>Auxiliar</a:t>
            </a:r>
            <a:r>
              <a:rPr lang="es-CL" dirty="0" smtClean="0"/>
              <a:t>: </a:t>
            </a:r>
            <a:br>
              <a:rPr lang="es-CL" dirty="0" smtClean="0"/>
            </a:br>
            <a:r>
              <a:rPr lang="es-CL" dirty="0" smtClean="0"/>
              <a:t>Andrés Sanhueza</a:t>
            </a:r>
          </a:p>
          <a:p>
            <a:pPr algn="l"/>
            <a:r>
              <a:rPr lang="es-CL" b="1" dirty="0" smtClean="0"/>
              <a:t>Ayudantes</a:t>
            </a:r>
            <a:r>
              <a:rPr lang="es-CL" dirty="0" smtClean="0"/>
              <a:t>: </a:t>
            </a:r>
            <a:br>
              <a:rPr lang="es-CL" dirty="0" smtClean="0"/>
            </a:br>
            <a:r>
              <a:rPr lang="es-CL" dirty="0" smtClean="0"/>
              <a:t>Diego V. y Vicente M.</a:t>
            </a:r>
            <a:endParaRPr lang="es-CL" dirty="0"/>
          </a:p>
        </p:txBody>
      </p:sp>
      <p:pic>
        <p:nvPicPr>
          <p:cNvPr id="1026" name="Picture 2" descr="http://g.cdn.ecn.cl/internet/files/2014/03/internet-produc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470" y="3941523"/>
            <a:ext cx="3373236" cy="2531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1507067" y="2931639"/>
            <a:ext cx="7766936" cy="427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 smtClean="0"/>
              <a:t>Introducción al Curso EL-5207 </a:t>
            </a:r>
          </a:p>
        </p:txBody>
      </p:sp>
    </p:spTree>
    <p:extLst>
      <p:ext uri="{BB962C8B-B14F-4D97-AF65-F5344CB8AC3E}">
        <p14:creationId xmlns:p14="http://schemas.microsoft.com/office/powerpoint/2010/main" val="239308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Proyecto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Transmisión de imagen por medio de audio</a:t>
            </a:r>
            <a:br>
              <a:rPr lang="es-CL" dirty="0" smtClean="0"/>
            </a:br>
            <a:r>
              <a:rPr lang="es-CL" dirty="0" smtClean="0">
                <a:solidFill>
                  <a:srgbClr val="FF0000"/>
                </a:solidFill>
              </a:rPr>
              <a:t>OOK</a:t>
            </a:r>
            <a:r>
              <a:rPr lang="es-CL" dirty="0" smtClean="0"/>
              <a:t>,M-QAM,</a:t>
            </a:r>
            <a:r>
              <a:rPr lang="es-CL" dirty="0" smtClean="0">
                <a:solidFill>
                  <a:srgbClr val="FF0000"/>
                </a:solidFill>
              </a:rPr>
              <a:t>FSK</a:t>
            </a:r>
            <a:r>
              <a:rPr lang="es-CL" dirty="0" smtClean="0"/>
              <a:t>,PSK, etc…</a:t>
            </a:r>
          </a:p>
          <a:p>
            <a:endParaRPr lang="es-CL" dirty="0"/>
          </a:p>
          <a:p>
            <a:endParaRPr lang="es-CL" dirty="0"/>
          </a:p>
        </p:txBody>
      </p:sp>
      <p:pic>
        <p:nvPicPr>
          <p:cNvPr id="8194" name="Picture 2" descr="https://upload.wikimedia.org/wikipedia/commons/thumb/3/39/Fsk.svg/300px-Fsk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4144" y="2603968"/>
            <a:ext cx="3050941" cy="3437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34" y="3888353"/>
            <a:ext cx="4365095" cy="158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8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2516" y="666183"/>
            <a:ext cx="87376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Reglas del juego:</a:t>
            </a:r>
          </a:p>
          <a:p>
            <a:endParaRPr lang="es-CL" dirty="0"/>
          </a:p>
          <a:p>
            <a:r>
              <a:rPr lang="es-CL" strike="sngStrike" dirty="0"/>
              <a:t>2 Controles 15% c/u</a:t>
            </a:r>
            <a:br>
              <a:rPr lang="es-CL" strike="sngStrike" dirty="0"/>
            </a:br>
            <a:r>
              <a:rPr lang="es-CL" strike="sngStrike" dirty="0"/>
              <a:t>7 Experiencias 8% c/u</a:t>
            </a:r>
            <a:br>
              <a:rPr lang="es-CL" strike="sngStrike" dirty="0"/>
            </a:br>
            <a:r>
              <a:rPr lang="es-CL" strike="sngStrike" dirty="0"/>
              <a:t>1 Experiencias para la casa 14% c/u</a:t>
            </a:r>
            <a:br>
              <a:rPr lang="es-CL" strike="sngStrike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Las experiencias forman la nota de tarea y deben tener nota 4.0 o mayor para aprobar el curso.</a:t>
            </a:r>
            <a:br>
              <a:rPr lang="es-CL" dirty="0"/>
            </a:br>
            <a:r>
              <a:rPr lang="es-CL" dirty="0"/>
              <a:t>Por lo tanto la fórmula de la nota final es:</a:t>
            </a:r>
            <a:br>
              <a:rPr lang="es-CL" dirty="0"/>
            </a:br>
            <a:r>
              <a:rPr lang="es-CL" dirty="0"/>
              <a:t>NF = </a:t>
            </a:r>
            <a:r>
              <a:rPr lang="es-CL" dirty="0" err="1" smtClean="0"/>
              <a:t>Nlab</a:t>
            </a:r>
            <a:r>
              <a:rPr lang="es-CL" dirty="0" smtClean="0"/>
              <a:t> </a:t>
            </a:r>
            <a:r>
              <a:rPr lang="es-CL" dirty="0"/>
              <a:t>* </a:t>
            </a:r>
            <a:r>
              <a:rPr lang="es-CL" dirty="0" smtClean="0"/>
              <a:t>0.3 </a:t>
            </a:r>
            <a:r>
              <a:rPr lang="es-CL" dirty="0"/>
              <a:t>+ </a:t>
            </a:r>
            <a:r>
              <a:rPr lang="es-CL" dirty="0" err="1" smtClean="0"/>
              <a:t>Ncontrol</a:t>
            </a:r>
            <a:r>
              <a:rPr lang="es-CL" dirty="0" smtClean="0"/>
              <a:t> </a:t>
            </a:r>
            <a:r>
              <a:rPr lang="es-CL" dirty="0"/>
              <a:t>* </a:t>
            </a:r>
            <a:r>
              <a:rPr lang="es-CL" dirty="0" smtClean="0"/>
              <a:t>0.3 + 0.4 </a:t>
            </a:r>
            <a:r>
              <a:rPr lang="es-CL" dirty="0" err="1" smtClean="0"/>
              <a:t>Nproy</a:t>
            </a:r>
            <a:r>
              <a:rPr lang="es-CL" dirty="0"/>
              <a:t/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La nota de control de calcula como especifica el reglamento, o sea:</a:t>
            </a:r>
            <a:br>
              <a:rPr lang="es-CL" dirty="0"/>
            </a:br>
            <a:r>
              <a:rPr lang="es-CL" dirty="0"/>
              <a:t>Si el estudiante se exime es el promedio de los controles, de lo contrario es:</a:t>
            </a:r>
            <a:br>
              <a:rPr lang="es-CL" dirty="0"/>
            </a:br>
            <a:r>
              <a:rPr lang="es-CL" dirty="0"/>
              <a:t>NC = 50% promedio controles + 50% Examen</a:t>
            </a:r>
            <a:br>
              <a:rPr lang="es-CL" dirty="0"/>
            </a:br>
            <a:r>
              <a:rPr lang="es-CL" dirty="0"/>
              <a:t/>
            </a:r>
            <a:br>
              <a:rPr lang="es-CL" dirty="0"/>
            </a:br>
            <a:r>
              <a:rPr lang="es-CL" dirty="0"/>
              <a:t>La nota para eximirse es 5.5</a:t>
            </a:r>
            <a:br>
              <a:rPr lang="es-CL" dirty="0"/>
            </a:br>
            <a:r>
              <a:rPr lang="es-CL" dirty="0"/>
              <a:t>El estudiante debe obtener una nota igual o superior a 4.0 en las experiencias para pasar el curso. </a:t>
            </a:r>
          </a:p>
        </p:txBody>
      </p:sp>
      <p:pic>
        <p:nvPicPr>
          <p:cNvPr id="9218" name="Picture 2" descr="http://www2.shutterstock.com/blog/wp-content/uploads/sites/5/2014/06/pixelgamer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2859" y="174173"/>
            <a:ext cx="2232250" cy="223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98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Contenidos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Naturaleza de viaje de </a:t>
            </a:r>
            <a:r>
              <a:rPr lang="es-CL" dirty="0" err="1" smtClean="0"/>
              <a:t>frames</a:t>
            </a:r>
            <a:r>
              <a:rPr lang="es-CL" dirty="0" smtClean="0"/>
              <a:t>.</a:t>
            </a:r>
          </a:p>
          <a:p>
            <a:r>
              <a:rPr lang="es-CL" dirty="0" smtClean="0"/>
              <a:t>Composición de </a:t>
            </a:r>
            <a:r>
              <a:rPr lang="es-CL" dirty="0" err="1" smtClean="0"/>
              <a:t>frames</a:t>
            </a:r>
            <a:r>
              <a:rPr lang="es-CL" dirty="0" smtClean="0"/>
              <a:t>, sus parámetros de control, protocolos etc.</a:t>
            </a:r>
          </a:p>
          <a:p>
            <a:r>
              <a:rPr lang="es-CL" dirty="0" smtClean="0"/>
              <a:t>Fallas y Debilidades de protocolos antiguos.</a:t>
            </a:r>
          </a:p>
          <a:p>
            <a:r>
              <a:rPr lang="es-CL" dirty="0" smtClean="0"/>
              <a:t>Configuración </a:t>
            </a:r>
            <a:r>
              <a:rPr lang="es-CL" dirty="0" err="1" smtClean="0"/>
              <a:t>router’s</a:t>
            </a:r>
            <a:r>
              <a:rPr lang="es-CL" dirty="0" smtClean="0"/>
              <a:t>/</a:t>
            </a:r>
            <a:r>
              <a:rPr lang="es-CL" dirty="0" err="1" smtClean="0"/>
              <a:t>switch’s</a:t>
            </a:r>
            <a:r>
              <a:rPr lang="es-CL" dirty="0" smtClean="0"/>
              <a:t> para armar redes de distinta naturaleza (LAN y VLAN) </a:t>
            </a:r>
          </a:p>
          <a:p>
            <a:r>
              <a:rPr lang="es-CL" dirty="0" smtClean="0"/>
              <a:t>Transmisión por luz</a:t>
            </a:r>
          </a:p>
          <a:p>
            <a:r>
              <a:rPr lang="es-CL" strike="sngStrike" dirty="0" smtClean="0"/>
              <a:t>E-mail fraudulentos, espiar contraseñas, copiar de tarjetas RFID, </a:t>
            </a:r>
            <a:r>
              <a:rPr lang="es-CL" dirty="0" smtClean="0"/>
              <a:t>ubicación geográfica de servidores</a:t>
            </a:r>
            <a:r>
              <a:rPr lang="es-CL" strike="sngStrike" dirty="0" smtClean="0"/>
              <a:t>, etc… </a:t>
            </a:r>
          </a:p>
          <a:p>
            <a:endParaRPr lang="es-CL" dirty="0" smtClean="0"/>
          </a:p>
        </p:txBody>
      </p:sp>
    </p:spTree>
    <p:extLst>
      <p:ext uri="{BB962C8B-B14F-4D97-AF65-F5344CB8AC3E}">
        <p14:creationId xmlns:p14="http://schemas.microsoft.com/office/powerpoint/2010/main" val="61651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1er laboratorio: Análisis de </a:t>
            </a:r>
            <a:r>
              <a:rPr lang="es-CL" dirty="0" err="1" smtClean="0"/>
              <a:t>Frame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Composición de </a:t>
            </a:r>
            <a:r>
              <a:rPr lang="es-CL" dirty="0" err="1" smtClean="0"/>
              <a:t>frames</a:t>
            </a:r>
            <a:r>
              <a:rPr lang="es-CL" dirty="0" smtClean="0"/>
              <a:t> de Ethernet</a:t>
            </a:r>
          </a:p>
          <a:p>
            <a:r>
              <a:rPr lang="es-CL" dirty="0" smtClean="0"/>
              <a:t>Protocolo </a:t>
            </a:r>
            <a:r>
              <a:rPr lang="es-CL" i="1" dirty="0" err="1" smtClean="0"/>
              <a:t>Adress</a:t>
            </a:r>
            <a:r>
              <a:rPr lang="es-CL" i="1" dirty="0" smtClean="0"/>
              <a:t> </a:t>
            </a:r>
            <a:r>
              <a:rPr lang="es-CL" i="1" dirty="0" err="1" smtClean="0"/>
              <a:t>Resolution</a:t>
            </a:r>
            <a:r>
              <a:rPr lang="es-CL" i="1" dirty="0" smtClean="0"/>
              <a:t> </a:t>
            </a:r>
            <a:r>
              <a:rPr lang="es-CL" i="1" dirty="0" err="1" smtClean="0"/>
              <a:t>Protocol</a:t>
            </a:r>
            <a:r>
              <a:rPr lang="es-CL" i="1" dirty="0" smtClean="0"/>
              <a:t> </a:t>
            </a:r>
            <a:r>
              <a:rPr lang="es-CL" dirty="0" smtClean="0"/>
              <a:t>(ARP) </a:t>
            </a:r>
          </a:p>
          <a:p>
            <a:r>
              <a:rPr lang="es-CL" dirty="0" smtClean="0"/>
              <a:t>Protocolo </a:t>
            </a:r>
            <a:r>
              <a:rPr lang="es-CL" i="1" dirty="0" smtClean="0"/>
              <a:t>Internet </a:t>
            </a:r>
            <a:r>
              <a:rPr lang="es-CL" i="1" dirty="0" err="1" smtClean="0"/>
              <a:t>Protocol</a:t>
            </a:r>
            <a:r>
              <a:rPr lang="es-CL" i="1" dirty="0" smtClean="0"/>
              <a:t> </a:t>
            </a:r>
            <a:r>
              <a:rPr lang="es-CL" dirty="0" smtClean="0"/>
              <a:t>(IP) </a:t>
            </a:r>
          </a:p>
          <a:p>
            <a:r>
              <a:rPr lang="es-CL" dirty="0" smtClean="0"/>
              <a:t>Protocolo </a:t>
            </a:r>
            <a:r>
              <a:rPr lang="es-CL" i="1" dirty="0" err="1" smtClean="0"/>
              <a:t>Transmission</a:t>
            </a:r>
            <a:r>
              <a:rPr lang="es-CL" i="1" dirty="0" smtClean="0"/>
              <a:t> Control </a:t>
            </a:r>
            <a:r>
              <a:rPr lang="es-CL" i="1" dirty="0" err="1" smtClean="0"/>
              <a:t>Protocol</a:t>
            </a:r>
            <a:r>
              <a:rPr lang="es-CL" i="1" dirty="0" smtClean="0"/>
              <a:t> </a:t>
            </a:r>
            <a:r>
              <a:rPr lang="es-CL" dirty="0" smtClean="0"/>
              <a:t>(TCP)</a:t>
            </a:r>
          </a:p>
          <a:p>
            <a:r>
              <a:rPr lang="es-CL" dirty="0" smtClean="0"/>
              <a:t>Protocolo Telnet (1) (</a:t>
            </a:r>
            <a:r>
              <a:rPr lang="es-CL" strike="sngStrike" dirty="0" smtClean="0"/>
              <a:t>espiar contraseña</a:t>
            </a:r>
            <a:r>
              <a:rPr lang="es-CL" dirty="0" smtClean="0"/>
              <a:t>)</a:t>
            </a:r>
            <a:endParaRPr lang="es-CL" dirty="0"/>
          </a:p>
        </p:txBody>
      </p:sp>
      <p:pic>
        <p:nvPicPr>
          <p:cNvPr id="2050" name="Picture 2" descr="http://1.bp.blogspot.com/-FwyMv45ogJM/VW7orvYW42I/AAAAAAAADqU/OrdcjDWSaYk/s1600/Wireshark_icon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004" y="4727904"/>
            <a:ext cx="5699022" cy="1543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005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Encabezado IP</a:t>
            </a:r>
            <a:endParaRPr lang="es-CL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90236" y="2076593"/>
            <a:ext cx="8170863" cy="3034903"/>
            <a:chOff x="528" y="807"/>
            <a:chExt cx="5147" cy="2549"/>
          </a:xfrm>
        </p:grpSpPr>
        <p:grpSp>
          <p:nvGrpSpPr>
            <p:cNvPr id="5" name="Group 4"/>
            <p:cNvGrpSpPr>
              <a:grpSpLocks noChangeAspect="1"/>
            </p:cNvGrpSpPr>
            <p:nvPr/>
          </p:nvGrpSpPr>
          <p:grpSpPr bwMode="auto">
            <a:xfrm>
              <a:off x="769" y="1095"/>
              <a:ext cx="4768" cy="2261"/>
              <a:chOff x="1392" y="1536"/>
              <a:chExt cx="2832" cy="1344"/>
            </a:xfrm>
          </p:grpSpPr>
          <p:sp>
            <p:nvSpPr>
              <p:cNvPr id="19" name="Rectangle 18"/>
              <p:cNvSpPr>
                <a:spLocks noChangeAspect="1" noChangeArrowheads="1"/>
              </p:cNvSpPr>
              <p:nvPr/>
            </p:nvSpPr>
            <p:spPr bwMode="auto">
              <a:xfrm>
                <a:off x="1392" y="1536"/>
                <a:ext cx="480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VERS</a:t>
                </a:r>
              </a:p>
            </p:txBody>
          </p:sp>
          <p:sp>
            <p:nvSpPr>
              <p:cNvPr id="20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1872" y="1536"/>
                <a:ext cx="480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IHL</a:t>
                </a:r>
              </a:p>
            </p:txBody>
          </p:sp>
          <p:sp>
            <p:nvSpPr>
              <p:cNvPr id="21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352" y="1536"/>
                <a:ext cx="768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Type of Service</a:t>
                </a:r>
              </a:p>
            </p:txBody>
          </p:sp>
          <p:sp>
            <p:nvSpPr>
              <p:cNvPr id="22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3120" y="1536"/>
                <a:ext cx="1104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Size of Datagram</a:t>
                </a:r>
              </a:p>
            </p:txBody>
          </p:sp>
          <p:sp>
            <p:nvSpPr>
              <p:cNvPr id="23" name="Rectangle 22"/>
              <p:cNvSpPr>
                <a:spLocks noChangeAspect="1" noChangeArrowheads="1"/>
              </p:cNvSpPr>
              <p:nvPr/>
            </p:nvSpPr>
            <p:spPr bwMode="auto">
              <a:xfrm>
                <a:off x="1392" y="1728"/>
                <a:ext cx="1728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Identification</a:t>
                </a:r>
              </a:p>
            </p:txBody>
          </p:sp>
          <p:sp>
            <p:nvSpPr>
              <p:cNvPr id="24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3120" y="1728"/>
                <a:ext cx="336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Flags</a:t>
                </a:r>
              </a:p>
            </p:txBody>
          </p:sp>
          <p:sp>
            <p:nvSpPr>
              <p:cNvPr id="25" name="Rectangle 24"/>
              <p:cNvSpPr>
                <a:spLocks noChangeAspect="1" noChangeArrowheads="1"/>
              </p:cNvSpPr>
              <p:nvPr/>
            </p:nvSpPr>
            <p:spPr bwMode="auto">
              <a:xfrm>
                <a:off x="3456" y="1728"/>
                <a:ext cx="768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Fragment Offset</a:t>
                </a:r>
              </a:p>
            </p:txBody>
          </p:sp>
          <p:sp>
            <p:nvSpPr>
              <p:cNvPr id="26" name="Rectangle 25"/>
              <p:cNvSpPr>
                <a:spLocks noChangeAspect="1" noChangeArrowheads="1"/>
              </p:cNvSpPr>
              <p:nvPr/>
            </p:nvSpPr>
            <p:spPr bwMode="auto">
              <a:xfrm>
                <a:off x="1392" y="1920"/>
                <a:ext cx="912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TTL</a:t>
                </a:r>
              </a:p>
            </p:txBody>
          </p:sp>
          <p:sp>
            <p:nvSpPr>
              <p:cNvPr id="27" name="Rectangle 26"/>
              <p:cNvSpPr>
                <a:spLocks noChangeAspect="1" noChangeArrowheads="1"/>
              </p:cNvSpPr>
              <p:nvPr/>
            </p:nvSpPr>
            <p:spPr bwMode="auto">
              <a:xfrm>
                <a:off x="3120" y="1920"/>
                <a:ext cx="1104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Header Checksum</a:t>
                </a:r>
              </a:p>
            </p:txBody>
          </p:sp>
          <p:sp>
            <p:nvSpPr>
              <p:cNvPr id="28" name="Rectangle 27"/>
              <p:cNvSpPr>
                <a:spLocks noChangeAspect="1" noChangeArrowheads="1"/>
              </p:cNvSpPr>
              <p:nvPr/>
            </p:nvSpPr>
            <p:spPr bwMode="auto">
              <a:xfrm>
                <a:off x="2304" y="1920"/>
                <a:ext cx="816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Protocol</a:t>
                </a:r>
              </a:p>
            </p:txBody>
          </p:sp>
          <p:sp>
            <p:nvSpPr>
              <p:cNvPr id="29" name="Rectangle 28"/>
              <p:cNvSpPr>
                <a:spLocks noChangeAspect="1" noChangeArrowheads="1"/>
              </p:cNvSpPr>
              <p:nvPr/>
            </p:nvSpPr>
            <p:spPr bwMode="auto">
              <a:xfrm>
                <a:off x="1392" y="2112"/>
                <a:ext cx="2832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Source IP Address</a:t>
                </a:r>
              </a:p>
            </p:txBody>
          </p:sp>
          <p:sp>
            <p:nvSpPr>
              <p:cNvPr id="30" name="Rectangle 29"/>
              <p:cNvSpPr>
                <a:spLocks noChangeAspect="1" noChangeArrowheads="1"/>
              </p:cNvSpPr>
              <p:nvPr/>
            </p:nvSpPr>
            <p:spPr bwMode="auto">
              <a:xfrm>
                <a:off x="1392" y="2304"/>
                <a:ext cx="2832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Destination IP Address</a:t>
                </a:r>
              </a:p>
            </p:txBody>
          </p:sp>
          <p:sp>
            <p:nvSpPr>
              <p:cNvPr id="31" name="Rectangle 30"/>
              <p:cNvSpPr>
                <a:spLocks noChangeAspect="1" noChangeArrowheads="1"/>
              </p:cNvSpPr>
              <p:nvPr/>
            </p:nvSpPr>
            <p:spPr bwMode="auto">
              <a:xfrm>
                <a:off x="1392" y="2496"/>
                <a:ext cx="2256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Options</a:t>
                </a:r>
              </a:p>
            </p:txBody>
          </p:sp>
          <p:sp>
            <p:nvSpPr>
              <p:cNvPr id="32" name="Rectangle 31"/>
              <p:cNvSpPr>
                <a:spLocks noChangeAspect="1" noChangeArrowheads="1"/>
              </p:cNvSpPr>
              <p:nvPr/>
            </p:nvSpPr>
            <p:spPr bwMode="auto">
              <a:xfrm>
                <a:off x="3648" y="2496"/>
                <a:ext cx="576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Padding</a:t>
                </a:r>
              </a:p>
            </p:txBody>
          </p:sp>
          <p:sp>
            <p:nvSpPr>
              <p:cNvPr id="33" name="Rectangle 32"/>
              <p:cNvSpPr>
                <a:spLocks noChangeAspect="1" noChangeArrowheads="1"/>
              </p:cNvSpPr>
              <p:nvPr/>
            </p:nvSpPr>
            <p:spPr bwMode="auto">
              <a:xfrm>
                <a:off x="1392" y="2688"/>
                <a:ext cx="2832" cy="192"/>
              </a:xfrm>
              <a:prstGeom prst="rect">
                <a:avLst/>
              </a:prstGeom>
              <a:gradFill rotWithShape="0">
                <a:gsLst>
                  <a:gs pos="0">
                    <a:srgbClr val="CCECFF">
                      <a:gamma/>
                      <a:shade val="86275"/>
                      <a:invGamma/>
                    </a:srgbClr>
                  </a:gs>
                  <a:gs pos="50000">
                    <a:srgbClr val="CCECFF"/>
                  </a:gs>
                  <a:gs pos="100000">
                    <a:srgbClr val="CCECFF">
                      <a:gamma/>
                      <a:shade val="8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939393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>
                <a:defPPr>
                  <a:defRPr lang="es-E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pitchFamily="34" charset="0"/>
                    <a:ea typeface="+mn-ea"/>
                    <a:cs typeface="+mn-cs"/>
                  </a:defRPr>
                </a:lvl9pPr>
              </a:lstStyle>
              <a:p>
                <a:pPr algn="ctr" eaLnBrk="0" hangingPunct="0"/>
                <a:r>
                  <a:rPr lang="es-ES_tradnl" sz="2000">
                    <a:latin typeface="Impact" pitchFamily="34" charset="0"/>
                  </a:rPr>
                  <a:t>Data</a:t>
                </a:r>
              </a:p>
            </p:txBody>
          </p:sp>
        </p:grpSp>
        <p:sp>
          <p:nvSpPr>
            <p:cNvPr id="6" name="Text Box 20"/>
            <p:cNvSpPr txBox="1">
              <a:spLocks noChangeAspect="1" noChangeArrowheads="1"/>
            </p:cNvSpPr>
            <p:nvPr/>
          </p:nvSpPr>
          <p:spPr bwMode="auto">
            <a:xfrm>
              <a:off x="1464" y="807"/>
              <a:ext cx="1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4</a:t>
              </a:r>
            </a:p>
          </p:txBody>
        </p:sp>
        <p:sp>
          <p:nvSpPr>
            <p:cNvPr id="7" name="Text Box 21"/>
            <p:cNvSpPr txBox="1">
              <a:spLocks noChangeAspect="1" noChangeArrowheads="1"/>
            </p:cNvSpPr>
            <p:nvPr/>
          </p:nvSpPr>
          <p:spPr bwMode="auto">
            <a:xfrm>
              <a:off x="2272" y="807"/>
              <a:ext cx="194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8</a:t>
              </a:r>
            </a:p>
          </p:txBody>
        </p:sp>
        <p:sp>
          <p:nvSpPr>
            <p:cNvPr id="8" name="Text Box 22"/>
            <p:cNvSpPr txBox="1">
              <a:spLocks noChangeAspect="1" noChangeArrowheads="1"/>
            </p:cNvSpPr>
            <p:nvPr/>
          </p:nvSpPr>
          <p:spPr bwMode="auto">
            <a:xfrm>
              <a:off x="3566" y="807"/>
              <a:ext cx="25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16</a:t>
              </a:r>
            </a:p>
          </p:txBody>
        </p:sp>
        <p:sp>
          <p:nvSpPr>
            <p:cNvPr id="9" name="Text Box 23"/>
            <p:cNvSpPr txBox="1">
              <a:spLocks noChangeAspect="1" noChangeArrowheads="1"/>
            </p:cNvSpPr>
            <p:nvPr/>
          </p:nvSpPr>
          <p:spPr bwMode="auto">
            <a:xfrm>
              <a:off x="4051" y="807"/>
              <a:ext cx="25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19</a:t>
              </a:r>
            </a:p>
          </p:txBody>
        </p:sp>
        <p:sp>
          <p:nvSpPr>
            <p:cNvPr id="10" name="Text Box 24"/>
            <p:cNvSpPr txBox="1">
              <a:spLocks noChangeAspect="1" noChangeArrowheads="1"/>
            </p:cNvSpPr>
            <p:nvPr/>
          </p:nvSpPr>
          <p:spPr bwMode="auto">
            <a:xfrm>
              <a:off x="5426" y="839"/>
              <a:ext cx="24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31</a:t>
              </a:r>
            </a:p>
          </p:txBody>
        </p:sp>
        <p:sp>
          <p:nvSpPr>
            <p:cNvPr id="11" name="Text Box 25"/>
            <p:cNvSpPr txBox="1">
              <a:spLocks noChangeAspect="1" noChangeArrowheads="1"/>
            </p:cNvSpPr>
            <p:nvPr/>
          </p:nvSpPr>
          <p:spPr bwMode="auto">
            <a:xfrm>
              <a:off x="4456" y="807"/>
              <a:ext cx="25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24</a:t>
              </a:r>
            </a:p>
          </p:txBody>
        </p:sp>
        <p:sp>
          <p:nvSpPr>
            <p:cNvPr id="12" name="Text Box 26"/>
            <p:cNvSpPr txBox="1">
              <a:spLocks noChangeAspect="1" noChangeArrowheads="1"/>
            </p:cNvSpPr>
            <p:nvPr/>
          </p:nvSpPr>
          <p:spPr bwMode="auto">
            <a:xfrm>
              <a:off x="656" y="807"/>
              <a:ext cx="194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0</a:t>
              </a:r>
            </a:p>
          </p:txBody>
        </p:sp>
        <p:sp>
          <p:nvSpPr>
            <p:cNvPr id="13" name="Text Box 27"/>
            <p:cNvSpPr txBox="1">
              <a:spLocks noChangeAspect="1" noChangeArrowheads="1"/>
            </p:cNvSpPr>
            <p:nvPr/>
          </p:nvSpPr>
          <p:spPr bwMode="auto">
            <a:xfrm>
              <a:off x="528" y="1081"/>
              <a:ext cx="172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1</a:t>
              </a:r>
            </a:p>
          </p:txBody>
        </p:sp>
        <p:sp>
          <p:nvSpPr>
            <p:cNvPr id="14" name="Text Box 28"/>
            <p:cNvSpPr txBox="1">
              <a:spLocks noChangeAspect="1" noChangeArrowheads="1"/>
            </p:cNvSpPr>
            <p:nvPr/>
          </p:nvSpPr>
          <p:spPr bwMode="auto">
            <a:xfrm>
              <a:off x="528" y="1373"/>
              <a:ext cx="1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2</a:t>
              </a:r>
            </a:p>
          </p:txBody>
        </p:sp>
        <p:sp>
          <p:nvSpPr>
            <p:cNvPr id="15" name="Text Box 29"/>
            <p:cNvSpPr txBox="1">
              <a:spLocks noChangeAspect="1" noChangeArrowheads="1"/>
            </p:cNvSpPr>
            <p:nvPr/>
          </p:nvSpPr>
          <p:spPr bwMode="auto">
            <a:xfrm>
              <a:off x="528" y="1726"/>
              <a:ext cx="19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3</a:t>
              </a:r>
            </a:p>
          </p:txBody>
        </p:sp>
        <p:sp>
          <p:nvSpPr>
            <p:cNvPr id="16" name="Text Box 30"/>
            <p:cNvSpPr txBox="1">
              <a:spLocks noChangeAspect="1" noChangeArrowheads="1"/>
            </p:cNvSpPr>
            <p:nvPr/>
          </p:nvSpPr>
          <p:spPr bwMode="auto">
            <a:xfrm>
              <a:off x="528" y="2052"/>
              <a:ext cx="189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4</a:t>
              </a:r>
            </a:p>
          </p:txBody>
        </p:sp>
        <p:sp>
          <p:nvSpPr>
            <p:cNvPr id="17" name="Text Box 31"/>
            <p:cNvSpPr txBox="1">
              <a:spLocks noChangeAspect="1" noChangeArrowheads="1"/>
            </p:cNvSpPr>
            <p:nvPr/>
          </p:nvSpPr>
          <p:spPr bwMode="auto">
            <a:xfrm>
              <a:off x="528" y="2375"/>
              <a:ext cx="194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5</a:t>
              </a:r>
            </a:p>
          </p:txBody>
        </p:sp>
        <p:sp>
          <p:nvSpPr>
            <p:cNvPr id="18" name="Text Box 32"/>
            <p:cNvSpPr txBox="1">
              <a:spLocks noChangeAspect="1" noChangeArrowheads="1"/>
            </p:cNvSpPr>
            <p:nvPr/>
          </p:nvSpPr>
          <p:spPr bwMode="auto">
            <a:xfrm>
              <a:off x="528" y="2696"/>
              <a:ext cx="195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defPPr>
                <a:defRPr lang="es-E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pitchFamily="34" charset="0"/>
                  <a:ea typeface="+mn-ea"/>
                  <a:cs typeface="+mn-cs"/>
                </a:defRPr>
              </a:lvl9pPr>
            </a:lstStyle>
            <a:p>
              <a:pPr eaLnBrk="0" hangingPunct="0"/>
              <a:r>
                <a:rPr lang="es-ES_tradnl">
                  <a:latin typeface="Impact" pitchFamily="34" charset="0"/>
                </a:rPr>
                <a:t>6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90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2do Laboratorio: Introducción a TCP/IP 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Protocolo Telnet (2)</a:t>
            </a:r>
          </a:p>
          <a:p>
            <a:r>
              <a:rPr lang="es-CL" dirty="0" smtClean="0"/>
              <a:t>Protocolo </a:t>
            </a:r>
            <a:r>
              <a:rPr lang="es-CL" i="1" dirty="0" smtClean="0"/>
              <a:t>Simple Mail Transfer </a:t>
            </a:r>
            <a:r>
              <a:rPr lang="es-CL" i="1" dirty="0" err="1" smtClean="0"/>
              <a:t>Protocol</a:t>
            </a:r>
            <a:r>
              <a:rPr lang="es-CL" i="1" dirty="0" smtClean="0"/>
              <a:t> </a:t>
            </a:r>
            <a:r>
              <a:rPr lang="es-CL" dirty="0" smtClean="0"/>
              <a:t>(SMTP) </a:t>
            </a:r>
            <a:r>
              <a:rPr lang="es-CL" strike="sngStrike" dirty="0" smtClean="0"/>
              <a:t>E-mails fraudulentos</a:t>
            </a:r>
          </a:p>
          <a:p>
            <a:r>
              <a:rPr lang="es-CL" dirty="0" smtClean="0"/>
              <a:t>Protocolo </a:t>
            </a:r>
            <a:r>
              <a:rPr lang="es-CL" i="1" dirty="0" err="1" smtClean="0"/>
              <a:t>HyperText</a:t>
            </a:r>
            <a:r>
              <a:rPr lang="es-CL" i="1" dirty="0" smtClean="0"/>
              <a:t> Transfer </a:t>
            </a:r>
            <a:r>
              <a:rPr lang="es-CL" i="1" dirty="0" err="1" smtClean="0"/>
              <a:t>Protocol</a:t>
            </a:r>
            <a:r>
              <a:rPr lang="es-CL" i="1" dirty="0" smtClean="0"/>
              <a:t> </a:t>
            </a:r>
            <a:r>
              <a:rPr lang="es-CL" dirty="0" smtClean="0"/>
              <a:t>(HTTP) </a:t>
            </a:r>
          </a:p>
          <a:p>
            <a:r>
              <a:rPr lang="es-CL" dirty="0" smtClean="0"/>
              <a:t>Ubicación Geográfica de Servidores</a:t>
            </a:r>
            <a:endParaRPr lang="es-CL" dirty="0"/>
          </a:p>
        </p:txBody>
      </p:sp>
      <p:pic>
        <p:nvPicPr>
          <p:cNvPr id="7170" name="Picture 2" descr="http://t0.gstatic.com/images?q=tbn:ANd9GcQdwR-3Iagse97aoNf-uvleZA6U-3t5MbRlVd_hIYl56RYqH7N_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061" y="3658433"/>
            <a:ext cx="3676196" cy="2758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288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3er y 4to Laboratorio: Ruteo Estático (o manual) y Ruteo RIP (o automático)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Configurar red en el laboratorio entre distintos equipos.</a:t>
            </a:r>
          </a:p>
          <a:p>
            <a:r>
              <a:rPr lang="es-CL" dirty="0" smtClean="0"/>
              <a:t>Configuración </a:t>
            </a:r>
            <a:r>
              <a:rPr lang="es-CL" dirty="0" err="1" smtClean="0"/>
              <a:t>Routers</a:t>
            </a:r>
            <a:r>
              <a:rPr lang="es-CL" dirty="0" smtClean="0"/>
              <a:t> </a:t>
            </a:r>
            <a:br>
              <a:rPr lang="es-CL" dirty="0" smtClean="0"/>
            </a:br>
            <a:r>
              <a:rPr lang="es-CL" dirty="0" smtClean="0"/>
              <a:t>pruebas ping, </a:t>
            </a:r>
            <a:r>
              <a:rPr lang="es-CL" dirty="0" err="1" smtClean="0"/>
              <a:t>tracert</a:t>
            </a:r>
            <a:r>
              <a:rPr lang="es-CL" dirty="0" smtClean="0"/>
              <a:t>, tablas de ruta, redundancia, optimización etc…</a:t>
            </a:r>
            <a:endParaRPr lang="es-CL" dirty="0"/>
          </a:p>
        </p:txBody>
      </p:sp>
      <p:pic>
        <p:nvPicPr>
          <p:cNvPr id="3074" name="Picture 2" descr="http://o.aolcdn.com/hss/storage/midas/35e932fedc19439ca269d6ce2863d907/201330670/d-link-dir-895-router-2014-01-05-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0114" y="3468447"/>
            <a:ext cx="5436321" cy="2803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5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5</a:t>
            </a:r>
            <a:r>
              <a:rPr lang="es-CL" dirty="0" smtClean="0"/>
              <a:t>to Laboratorio: LAN </a:t>
            </a:r>
            <a:r>
              <a:rPr lang="es-CL" dirty="0" err="1" smtClean="0"/>
              <a:t>Switching</a:t>
            </a:r>
            <a:endParaRPr lang="es-CL" dirty="0"/>
          </a:p>
        </p:txBody>
      </p:sp>
      <p:pic>
        <p:nvPicPr>
          <p:cNvPr id="6146" name="Picture 2" descr="http://docwiki.cisco.com/w/images/a/a6/CT84260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2811"/>
          <a:stretch/>
        </p:blipFill>
        <p:spPr bwMode="auto">
          <a:xfrm>
            <a:off x="4342255" y="3063538"/>
            <a:ext cx="4198710" cy="297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Configuración del SWITCH</a:t>
            </a:r>
          </a:p>
          <a:p>
            <a:r>
              <a:rPr lang="es-CL" dirty="0" smtClean="0"/>
              <a:t>Configurar 2 redes LAN distintas en el mismo laboratorio </a:t>
            </a:r>
          </a:p>
          <a:p>
            <a:r>
              <a:rPr lang="es-CL" dirty="0" smtClean="0"/>
              <a:t>Configuración de redes VLAN</a:t>
            </a:r>
          </a:p>
          <a:p>
            <a:r>
              <a:rPr lang="es-CL" dirty="0" smtClean="0"/>
              <a:t>Probar conexión entre redes, máscaras etc.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796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6to Laboratorio: RFID 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Leer campos de tarjetas RFID (incluye tarjetas chinas, TUI, BIP etc..)… pueden traer la que quieran.</a:t>
            </a:r>
          </a:p>
          <a:p>
            <a:r>
              <a:rPr lang="es-CL" dirty="0" smtClean="0"/>
              <a:t>Ingresar, Borrar, Copiar contenidos</a:t>
            </a:r>
          </a:p>
          <a:p>
            <a:r>
              <a:rPr lang="es-CL" strike="sngStrike" dirty="0" smtClean="0"/>
              <a:t>Falsificación de TUI </a:t>
            </a:r>
          </a:p>
          <a:p>
            <a:endParaRPr lang="es-CL" dirty="0" smtClean="0"/>
          </a:p>
          <a:p>
            <a:endParaRPr lang="es-CL" dirty="0"/>
          </a:p>
        </p:txBody>
      </p:sp>
      <p:pic>
        <p:nvPicPr>
          <p:cNvPr id="4098" name="Picture 2" descr="http://www.epc-rfid.info/wp-content/themes/gintinfo/images/how%20rfid%20wor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6432" y="3454627"/>
            <a:ext cx="3810000" cy="3209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7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7ptimo Laboratorio: Comunicación VLC</a:t>
            </a:r>
            <a:endParaRPr lang="es-C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Pruebas de transferencia de distintos colores LED </a:t>
            </a:r>
          </a:p>
          <a:p>
            <a:r>
              <a:rPr lang="es-CL" dirty="0" smtClean="0"/>
              <a:t>Propiedades electromagnéticas de éstos</a:t>
            </a:r>
            <a:endParaRPr lang="es-CL" dirty="0"/>
          </a:p>
        </p:txBody>
      </p:sp>
      <p:pic>
        <p:nvPicPr>
          <p:cNvPr id="5122" name="Picture 2" descr="http://3.bp.blogspot.com/-ys7U-L-rI9c/UmFEqhG8SyI/AAAAAAAAAiE/Vg0EgECVit0/s1600/VL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232" y="3316061"/>
            <a:ext cx="5057775" cy="32289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18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1577</TotalTime>
  <Words>306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Impact</vt:lpstr>
      <vt:lpstr>Trebuchet MS</vt:lpstr>
      <vt:lpstr>Wingdings 3</vt:lpstr>
      <vt:lpstr>Facet</vt:lpstr>
      <vt:lpstr>Laboratorio de TICs </vt:lpstr>
      <vt:lpstr>Contenidos</vt:lpstr>
      <vt:lpstr>1er laboratorio: Análisis de Frame</vt:lpstr>
      <vt:lpstr>Encabezado IP</vt:lpstr>
      <vt:lpstr>2do Laboratorio: Introducción a TCP/IP </vt:lpstr>
      <vt:lpstr>3er y 4to Laboratorio: Ruteo Estático (o manual) y Ruteo RIP (o automático)</vt:lpstr>
      <vt:lpstr>5to Laboratorio: LAN Switching</vt:lpstr>
      <vt:lpstr>6to Laboratorio: RFID </vt:lpstr>
      <vt:lpstr>7ptimo Laboratorio: Comunicación VLC</vt:lpstr>
      <vt:lpstr>Proyecto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de TICs</dc:title>
  <dc:creator>Andrés</dc:creator>
  <cp:lastModifiedBy>Andrés</cp:lastModifiedBy>
  <cp:revision>20</cp:revision>
  <dcterms:created xsi:type="dcterms:W3CDTF">2015-09-02T01:33:08Z</dcterms:created>
  <dcterms:modified xsi:type="dcterms:W3CDTF">2015-09-03T03:50:52Z</dcterms:modified>
</cp:coreProperties>
</file>