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sldIdLst>
    <p:sldId id="292" r:id="rId2"/>
    <p:sldId id="293" r:id="rId3"/>
    <p:sldId id="294" r:id="rId4"/>
    <p:sldId id="295" r:id="rId5"/>
    <p:sldId id="296" r:id="rId6"/>
    <p:sldId id="297" r:id="rId7"/>
    <p:sldId id="298" r:id="rId8"/>
    <p:sldId id="299" r:id="rId9"/>
    <p:sldId id="300" r:id="rId10"/>
    <p:sldId id="301" r:id="rId11"/>
    <p:sldId id="302" r:id="rId12"/>
    <p:sldId id="304" r:id="rId13"/>
    <p:sldId id="303" r:id="rId14"/>
    <p:sldId id="305" r:id="rId15"/>
    <p:sldId id="306" r:id="rId16"/>
    <p:sldId id="307" r:id="rId17"/>
    <p:sldId id="308" r:id="rId18"/>
    <p:sldId id="309" r:id="rId19"/>
    <p:sldId id="310" r:id="rId20"/>
    <p:sldId id="311" r:id="rId21"/>
  </p:sldIdLst>
  <p:sldSz cx="9144000" cy="6858000" type="screen4x3"/>
  <p:notesSz cx="6858000" cy="914400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6" d="100"/>
          <a:sy n="116" d="100"/>
        </p:scale>
        <p:origin x="-1494" y="-2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L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B746BB6-DB0B-4FFA-A95A-8E19C1CEF754}" type="datetimeFigureOut">
              <a:rPr lang="es-CL" smtClean="0"/>
              <a:pPr/>
              <a:t>23-11-2015</a:t>
            </a:fld>
            <a:endParaRPr lang="es-CL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L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396F1D8-2DAD-4F87-9896-030E16EEDB9B}" type="slidenum">
              <a:rPr lang="es-CL" smtClean="0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8867382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s-ES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s-ES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s-ES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s-ES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s-ES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s-ES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s-ES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s-ES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s-ES" smtClean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s-ES" smtClean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s-E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s-ES" smtClean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s-E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s-E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s-E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s-E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s-E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s-E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s-E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s-E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52E715-4668-4163-B86D-3F2BC6903614}" type="datetimeFigureOut">
              <a:rPr lang="es-CL" smtClean="0"/>
              <a:pPr/>
              <a:t>23-11-2015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CF270-607E-4D0E-BAD6-E1C66A7DB9AC}" type="slidenum">
              <a:rPr lang="es-CL" smtClean="0"/>
              <a:pPr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52E715-4668-4163-B86D-3F2BC6903614}" type="datetimeFigureOut">
              <a:rPr lang="es-CL" smtClean="0"/>
              <a:pPr/>
              <a:t>23-11-2015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CF270-607E-4D0E-BAD6-E1C66A7DB9AC}" type="slidenum">
              <a:rPr lang="es-CL" smtClean="0"/>
              <a:pPr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52E715-4668-4163-B86D-3F2BC6903614}" type="datetimeFigureOut">
              <a:rPr lang="es-CL" smtClean="0"/>
              <a:pPr/>
              <a:t>23-11-2015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CF270-607E-4D0E-BAD6-E1C66A7DB9AC}" type="slidenum">
              <a:rPr lang="es-CL" smtClean="0"/>
              <a:pPr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52E715-4668-4163-B86D-3F2BC6903614}" type="datetimeFigureOut">
              <a:rPr lang="es-CL" smtClean="0"/>
              <a:pPr/>
              <a:t>23-11-2015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CF270-607E-4D0E-BAD6-E1C66A7DB9AC}" type="slidenum">
              <a:rPr lang="es-CL" smtClean="0"/>
              <a:pPr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52E715-4668-4163-B86D-3F2BC6903614}" type="datetimeFigureOut">
              <a:rPr lang="es-CL" smtClean="0"/>
              <a:pPr/>
              <a:t>23-11-2015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CF270-607E-4D0E-BAD6-E1C66A7DB9AC}" type="slidenum">
              <a:rPr lang="es-CL" smtClean="0"/>
              <a:pPr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52E715-4668-4163-B86D-3F2BC6903614}" type="datetimeFigureOut">
              <a:rPr lang="es-CL" smtClean="0"/>
              <a:pPr/>
              <a:t>23-11-2015</a:t>
            </a:fld>
            <a:endParaRPr lang="es-C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CF270-607E-4D0E-BAD6-E1C66A7DB9AC}" type="slidenum">
              <a:rPr lang="es-CL" smtClean="0"/>
              <a:pPr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52E715-4668-4163-B86D-3F2BC6903614}" type="datetimeFigureOut">
              <a:rPr lang="es-CL" smtClean="0"/>
              <a:pPr/>
              <a:t>23-11-2015</a:t>
            </a:fld>
            <a:endParaRPr lang="es-CL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CF270-607E-4D0E-BAD6-E1C66A7DB9AC}" type="slidenum">
              <a:rPr lang="es-CL" smtClean="0"/>
              <a:pPr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52E715-4668-4163-B86D-3F2BC6903614}" type="datetimeFigureOut">
              <a:rPr lang="es-CL" smtClean="0"/>
              <a:pPr/>
              <a:t>23-11-2015</a:t>
            </a:fld>
            <a:endParaRPr lang="es-CL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CF270-607E-4D0E-BAD6-E1C66A7DB9AC}" type="slidenum">
              <a:rPr lang="es-CL" smtClean="0"/>
              <a:pPr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52E715-4668-4163-B86D-3F2BC6903614}" type="datetimeFigureOut">
              <a:rPr lang="es-CL" smtClean="0"/>
              <a:pPr/>
              <a:t>23-11-2015</a:t>
            </a:fld>
            <a:endParaRPr lang="es-CL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CF270-607E-4D0E-BAD6-E1C66A7DB9AC}" type="slidenum">
              <a:rPr lang="es-CL" smtClean="0"/>
              <a:pPr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52E715-4668-4163-B86D-3F2BC6903614}" type="datetimeFigureOut">
              <a:rPr lang="es-CL" smtClean="0"/>
              <a:pPr/>
              <a:t>23-11-2015</a:t>
            </a:fld>
            <a:endParaRPr lang="es-C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CF270-607E-4D0E-BAD6-E1C66A7DB9AC}" type="slidenum">
              <a:rPr lang="es-CL" smtClean="0"/>
              <a:pPr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L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52E715-4668-4163-B86D-3F2BC6903614}" type="datetimeFigureOut">
              <a:rPr lang="es-CL" smtClean="0"/>
              <a:pPr/>
              <a:t>23-11-2015</a:t>
            </a:fld>
            <a:endParaRPr lang="es-C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CF270-607E-4D0E-BAD6-E1C66A7DB9AC}" type="slidenum">
              <a:rPr lang="es-CL" smtClean="0"/>
              <a:pPr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52E715-4668-4163-B86D-3F2BC6903614}" type="datetimeFigureOut">
              <a:rPr lang="es-CL" smtClean="0"/>
              <a:pPr/>
              <a:t>23-11-2015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BCF270-607E-4D0E-BAD6-E1C66A7DB9AC}" type="slidenum">
              <a:rPr lang="es-CL" smtClean="0"/>
              <a:pPr/>
              <a:t>‹Nº›</a:t>
            </a:fld>
            <a:endParaRPr lang="es-C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16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5.png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7.png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19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8.png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2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0.png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2.png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3.png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4.png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5.png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png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png"/><Relationship Id="rId3" Type="http://schemas.openxmlformats.org/officeDocument/2006/relationships/image" Target="../media/image1.jpeg"/><Relationship Id="rId7" Type="http://schemas.openxmlformats.org/officeDocument/2006/relationships/image" Target="../media/image15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4.jpeg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1.jpeg"/><Relationship Id="rId7" Type="http://schemas.openxmlformats.org/officeDocument/2006/relationships/image" Target="../media/image7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png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9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png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0.png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1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1.png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3.png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jpeg"/><Relationship Id="rId7" Type="http://schemas.openxmlformats.org/officeDocument/2006/relationships/image" Target="../media/image14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14 CuadroTexto"/>
          <p:cNvSpPr txBox="1">
            <a:spLocks noChangeArrowheads="1"/>
          </p:cNvSpPr>
          <p:nvPr/>
        </p:nvSpPr>
        <p:spPr bwMode="auto">
          <a:xfrm>
            <a:off x="304800" y="1066800"/>
            <a:ext cx="25146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s-CL" sz="4000" b="1">
              <a:solidFill>
                <a:srgbClr val="003366"/>
              </a:solidFill>
              <a:latin typeface="Calibri" pitchFamily="34" charset="0"/>
            </a:endParaRPr>
          </a:p>
        </p:txBody>
      </p:sp>
      <p:sp>
        <p:nvSpPr>
          <p:cNvPr id="15363" name="Rectangle 30"/>
          <p:cNvSpPr>
            <a:spLocks noChangeArrowheads="1"/>
          </p:cNvSpPr>
          <p:nvPr/>
        </p:nvSpPr>
        <p:spPr bwMode="auto">
          <a:xfrm>
            <a:off x="0" y="6400800"/>
            <a:ext cx="9144000" cy="457200"/>
          </a:xfrm>
          <a:prstGeom prst="rect">
            <a:avLst/>
          </a:prstGeom>
          <a:gradFill rotWithShape="1">
            <a:gsLst>
              <a:gs pos="0">
                <a:srgbClr val="FFC000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s-ES"/>
          </a:p>
        </p:txBody>
      </p:sp>
      <p:sp>
        <p:nvSpPr>
          <p:cNvPr id="15364" name="14 CuadroTexto"/>
          <p:cNvSpPr txBox="1">
            <a:spLocks noChangeArrowheads="1"/>
          </p:cNvSpPr>
          <p:nvPr/>
        </p:nvSpPr>
        <p:spPr bwMode="auto">
          <a:xfrm>
            <a:off x="28575" y="6396038"/>
            <a:ext cx="8720931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s-ES_tradnl" sz="2400" dirty="0">
                <a:solidFill>
                  <a:srgbClr val="003366"/>
                </a:solidFill>
                <a:latin typeface="Calibri" pitchFamily="34" charset="0"/>
              </a:rPr>
              <a:t>TÓPICO: </a:t>
            </a:r>
            <a:r>
              <a:rPr lang="es-ES_tradnl" sz="2400" dirty="0" smtClean="0">
                <a:solidFill>
                  <a:srgbClr val="003366"/>
                </a:solidFill>
                <a:latin typeface="Calibri" pitchFamily="34" charset="0"/>
              </a:rPr>
              <a:t>Ejemplos de Cálculo Prestacional – Vigas pretensadas</a:t>
            </a:r>
            <a:endParaRPr lang="es-CL" sz="2400" dirty="0">
              <a:solidFill>
                <a:srgbClr val="003366"/>
              </a:solidFill>
              <a:latin typeface="Calibri" pitchFamily="34" charset="0"/>
            </a:endParaRPr>
          </a:p>
        </p:txBody>
      </p:sp>
      <p:sp>
        <p:nvSpPr>
          <p:cNvPr id="15365" name="14 CuadroTexto"/>
          <p:cNvSpPr txBox="1">
            <a:spLocks noChangeArrowheads="1"/>
          </p:cNvSpPr>
          <p:nvPr/>
        </p:nvSpPr>
        <p:spPr bwMode="auto">
          <a:xfrm>
            <a:off x="8763000" y="6418263"/>
            <a:ext cx="6096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fld id="{DCC28FAC-18E8-405C-A1B0-BD9104364E79}" type="slidenum">
              <a:rPr lang="es-ES_tradnl">
                <a:solidFill>
                  <a:schemeClr val="bg2"/>
                </a:solidFill>
                <a:latin typeface="Calibri" pitchFamily="34" charset="0"/>
              </a:rPr>
              <a:pPr/>
              <a:t>1</a:t>
            </a:fld>
            <a:endParaRPr lang="es-CL">
              <a:solidFill>
                <a:schemeClr val="bg2"/>
              </a:solidFill>
              <a:latin typeface="Calibri" pitchFamily="34" charset="0"/>
            </a:endParaRPr>
          </a:p>
        </p:txBody>
      </p:sp>
      <p:sp>
        <p:nvSpPr>
          <p:cNvPr id="15366" name="14 CuadroTexto"/>
          <p:cNvSpPr txBox="1">
            <a:spLocks noChangeArrowheads="1"/>
          </p:cNvSpPr>
          <p:nvPr/>
        </p:nvSpPr>
        <p:spPr bwMode="auto">
          <a:xfrm>
            <a:off x="57150" y="628650"/>
            <a:ext cx="22860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CL" sz="1200" b="1">
                <a:solidFill>
                  <a:schemeClr val="bg2"/>
                </a:solidFill>
                <a:latin typeface="Calibri" pitchFamily="34" charset="0"/>
              </a:rPr>
              <a:t>CURSO</a:t>
            </a:r>
          </a:p>
        </p:txBody>
      </p:sp>
      <p:sp>
        <p:nvSpPr>
          <p:cNvPr id="15367" name="Rectangle 47"/>
          <p:cNvSpPr>
            <a:spLocks noChangeArrowheads="1"/>
          </p:cNvSpPr>
          <p:nvPr/>
        </p:nvSpPr>
        <p:spPr bwMode="auto">
          <a:xfrm>
            <a:off x="0" y="942975"/>
            <a:ext cx="5562600" cy="74613"/>
          </a:xfrm>
          <a:prstGeom prst="rect">
            <a:avLst/>
          </a:prstGeom>
          <a:gradFill rotWithShape="1">
            <a:gsLst>
              <a:gs pos="0">
                <a:srgbClr val="003366">
                  <a:alpha val="62000"/>
                </a:srgbClr>
              </a:gs>
              <a:gs pos="100000">
                <a:schemeClr val="bg1">
                  <a:alpha val="18999"/>
                </a:schemeClr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s-ES"/>
          </a:p>
        </p:txBody>
      </p:sp>
      <p:sp>
        <p:nvSpPr>
          <p:cNvPr id="6" name="31 Hexágono" descr="245580"/>
          <p:cNvSpPr>
            <a:spLocks noChangeArrowheads="1"/>
          </p:cNvSpPr>
          <p:nvPr/>
        </p:nvSpPr>
        <p:spPr bwMode="auto">
          <a:xfrm>
            <a:off x="6430963" y="355600"/>
            <a:ext cx="788987" cy="666750"/>
          </a:xfrm>
          <a:prstGeom prst="hexagon">
            <a:avLst>
              <a:gd name="adj" fmla="val 24965"/>
              <a:gd name="vf" fmla="val 115470"/>
            </a:avLst>
          </a:prstGeom>
          <a:blipFill dpi="0" rotWithShape="1">
            <a:blip r:embed="rId3" cstate="print"/>
            <a:srcRect/>
            <a:stretch>
              <a:fillRect/>
            </a:stretch>
          </a:blipFill>
          <a:ln w="6350" algn="ctr">
            <a:solidFill>
              <a:srgbClr val="D9D9D9"/>
            </a:solidFill>
            <a:miter lim="800000"/>
            <a:headEnd/>
            <a:tailEnd/>
          </a:ln>
        </p:spPr>
        <p:txBody>
          <a:bodyPr anchor="ctr"/>
          <a:lstStyle/>
          <a:p>
            <a:pPr algn="ctr" defTabSz="771479" fontAlgn="auto">
              <a:spcBef>
                <a:spcPts val="0"/>
              </a:spcBef>
              <a:spcAft>
                <a:spcPts val="0"/>
              </a:spcAft>
              <a:defRPr/>
            </a:pPr>
            <a:endParaRPr lang="es-CL" dirty="0">
              <a:solidFill>
                <a:schemeClr val="lt1"/>
              </a:solidFill>
              <a:latin typeface="+mn-lt"/>
            </a:endParaRPr>
          </a:p>
        </p:txBody>
      </p:sp>
      <p:sp>
        <p:nvSpPr>
          <p:cNvPr id="2" name="31 Hexágono" descr="incendio edificio"/>
          <p:cNvSpPr>
            <a:spLocks noChangeArrowheads="1"/>
          </p:cNvSpPr>
          <p:nvPr/>
        </p:nvSpPr>
        <p:spPr bwMode="auto">
          <a:xfrm>
            <a:off x="5794375" y="6350"/>
            <a:ext cx="788988" cy="666750"/>
          </a:xfrm>
          <a:prstGeom prst="hexagon">
            <a:avLst>
              <a:gd name="adj" fmla="val 24965"/>
              <a:gd name="vf" fmla="val 115470"/>
            </a:avLst>
          </a:prstGeom>
          <a:blipFill dpi="0" rotWithShape="1">
            <a:blip r:embed="rId4" cstate="print"/>
            <a:srcRect/>
            <a:stretch>
              <a:fillRect/>
            </a:stretch>
          </a:blipFill>
          <a:ln w="6350" algn="ctr">
            <a:solidFill>
              <a:srgbClr val="D9D9D9"/>
            </a:solidFill>
            <a:miter lim="800000"/>
            <a:headEnd/>
            <a:tailEnd/>
          </a:ln>
        </p:spPr>
        <p:txBody>
          <a:bodyPr anchor="ctr"/>
          <a:lstStyle/>
          <a:p>
            <a:pPr algn="ctr" defTabSz="771479" fontAlgn="auto">
              <a:spcBef>
                <a:spcPts val="0"/>
              </a:spcBef>
              <a:spcAft>
                <a:spcPts val="0"/>
              </a:spcAft>
              <a:defRPr/>
            </a:pPr>
            <a:endParaRPr lang="es-CL" dirty="0">
              <a:solidFill>
                <a:schemeClr val="lt1"/>
              </a:solidFill>
              <a:latin typeface="+mn-lt"/>
            </a:endParaRPr>
          </a:p>
        </p:txBody>
      </p:sp>
      <p:sp>
        <p:nvSpPr>
          <p:cNvPr id="3" name="31 Hexágono"/>
          <p:cNvSpPr>
            <a:spLocks noChangeArrowheads="1"/>
          </p:cNvSpPr>
          <p:nvPr/>
        </p:nvSpPr>
        <p:spPr bwMode="auto">
          <a:xfrm>
            <a:off x="7067550" y="0"/>
            <a:ext cx="788988" cy="666750"/>
          </a:xfrm>
          <a:prstGeom prst="hexagon">
            <a:avLst>
              <a:gd name="adj" fmla="val 24997"/>
              <a:gd name="vf" fmla="val 115470"/>
            </a:avLst>
          </a:prstGeom>
          <a:gradFill rotWithShape="1">
            <a:gsLst>
              <a:gs pos="0">
                <a:srgbClr val="92D050"/>
              </a:gs>
              <a:gs pos="100000">
                <a:srgbClr val="FFFFFF"/>
              </a:gs>
            </a:gsLst>
            <a:lin ang="18900000" scaled="1"/>
          </a:gradFill>
          <a:ln w="6350" algn="ctr">
            <a:solidFill>
              <a:srgbClr val="D9D9D9"/>
            </a:solidFill>
            <a:miter lim="800000"/>
            <a:headEnd/>
            <a:tailEnd/>
          </a:ln>
        </p:spPr>
        <p:txBody>
          <a:bodyPr anchor="ctr"/>
          <a:lstStyle/>
          <a:p>
            <a:pPr algn="ctr" defTabSz="771479" fontAlgn="auto">
              <a:spcBef>
                <a:spcPts val="0"/>
              </a:spcBef>
              <a:spcAft>
                <a:spcPts val="0"/>
              </a:spcAft>
              <a:defRPr/>
            </a:pPr>
            <a:endParaRPr lang="es-CL" dirty="0">
              <a:solidFill>
                <a:schemeClr val="lt1"/>
              </a:solidFill>
              <a:latin typeface="+mn-lt"/>
            </a:endParaRPr>
          </a:p>
        </p:txBody>
      </p:sp>
      <p:sp>
        <p:nvSpPr>
          <p:cNvPr id="4" name="31 Hexágono" descr="Can_ULC S_107_Picture_1"/>
          <p:cNvSpPr>
            <a:spLocks noChangeArrowheads="1"/>
          </p:cNvSpPr>
          <p:nvPr/>
        </p:nvSpPr>
        <p:spPr bwMode="auto">
          <a:xfrm>
            <a:off x="7710488" y="349250"/>
            <a:ext cx="788987" cy="666750"/>
          </a:xfrm>
          <a:prstGeom prst="hexagon">
            <a:avLst>
              <a:gd name="adj" fmla="val 24965"/>
              <a:gd name="vf" fmla="val 115470"/>
            </a:avLst>
          </a:prstGeom>
          <a:blipFill dpi="0" rotWithShape="1">
            <a:blip r:embed="rId5" cstate="print"/>
            <a:srcRect/>
            <a:stretch>
              <a:fillRect/>
            </a:stretch>
          </a:blipFill>
          <a:ln w="6350" algn="ctr">
            <a:solidFill>
              <a:srgbClr val="D9D9D9"/>
            </a:solidFill>
            <a:miter lim="800000"/>
            <a:headEnd/>
            <a:tailEnd/>
          </a:ln>
        </p:spPr>
        <p:txBody>
          <a:bodyPr anchor="ctr"/>
          <a:lstStyle/>
          <a:p>
            <a:pPr algn="ctr" defTabSz="771479" fontAlgn="auto">
              <a:spcBef>
                <a:spcPts val="0"/>
              </a:spcBef>
              <a:spcAft>
                <a:spcPts val="0"/>
              </a:spcAft>
              <a:defRPr/>
            </a:pPr>
            <a:endParaRPr lang="es-CL" dirty="0">
              <a:solidFill>
                <a:schemeClr val="lt1"/>
              </a:solidFill>
              <a:latin typeface="+mn-lt"/>
            </a:endParaRPr>
          </a:p>
        </p:txBody>
      </p:sp>
      <p:sp>
        <p:nvSpPr>
          <p:cNvPr id="5" name="31 Hexágono"/>
          <p:cNvSpPr>
            <a:spLocks noChangeArrowheads="1"/>
          </p:cNvSpPr>
          <p:nvPr/>
        </p:nvSpPr>
        <p:spPr bwMode="auto">
          <a:xfrm>
            <a:off x="8355013" y="0"/>
            <a:ext cx="788987" cy="666750"/>
          </a:xfrm>
          <a:prstGeom prst="hexagon">
            <a:avLst>
              <a:gd name="adj" fmla="val 24997"/>
              <a:gd name="vf" fmla="val 115470"/>
            </a:avLst>
          </a:prstGeom>
          <a:gradFill rotWithShape="1">
            <a:gsLst>
              <a:gs pos="0">
                <a:srgbClr val="92D050"/>
              </a:gs>
              <a:gs pos="100000">
                <a:srgbClr val="FFFFFF"/>
              </a:gs>
            </a:gsLst>
            <a:lin ang="18900000" scaled="1"/>
          </a:gradFill>
          <a:ln w="6350" algn="ctr">
            <a:solidFill>
              <a:srgbClr val="D9D9D9"/>
            </a:solidFill>
            <a:miter lim="800000"/>
            <a:headEnd/>
            <a:tailEnd/>
          </a:ln>
        </p:spPr>
        <p:txBody>
          <a:bodyPr anchor="ctr"/>
          <a:lstStyle/>
          <a:p>
            <a:pPr algn="ctr" defTabSz="771479" fontAlgn="auto">
              <a:spcBef>
                <a:spcPts val="0"/>
              </a:spcBef>
              <a:spcAft>
                <a:spcPts val="0"/>
              </a:spcAft>
              <a:defRPr/>
            </a:pPr>
            <a:endParaRPr lang="es-CL" dirty="0">
              <a:solidFill>
                <a:schemeClr val="lt1"/>
              </a:solidFill>
              <a:latin typeface="+mn-lt"/>
            </a:endParaRPr>
          </a:p>
        </p:txBody>
      </p:sp>
      <p:sp>
        <p:nvSpPr>
          <p:cNvPr id="7" name="31 Hexágono"/>
          <p:cNvSpPr>
            <a:spLocks noChangeArrowheads="1"/>
          </p:cNvSpPr>
          <p:nvPr/>
        </p:nvSpPr>
        <p:spPr bwMode="auto">
          <a:xfrm>
            <a:off x="5160963" y="369888"/>
            <a:ext cx="788987" cy="666750"/>
          </a:xfrm>
          <a:prstGeom prst="hexagon">
            <a:avLst>
              <a:gd name="adj" fmla="val 24997"/>
              <a:gd name="vf" fmla="val 115470"/>
            </a:avLst>
          </a:prstGeom>
          <a:gradFill rotWithShape="1">
            <a:gsLst>
              <a:gs pos="0">
                <a:srgbClr val="92D050"/>
              </a:gs>
              <a:gs pos="100000">
                <a:srgbClr val="FFFFFF"/>
              </a:gs>
            </a:gsLst>
            <a:lin ang="18900000" scaled="1"/>
          </a:gradFill>
          <a:ln w="6350" algn="ctr">
            <a:solidFill>
              <a:srgbClr val="D9D9D9"/>
            </a:solidFill>
            <a:miter lim="800000"/>
            <a:headEnd/>
            <a:tailEnd/>
          </a:ln>
        </p:spPr>
        <p:txBody>
          <a:bodyPr anchor="ctr"/>
          <a:lstStyle/>
          <a:p>
            <a:pPr algn="ctr" defTabSz="771479" fontAlgn="auto">
              <a:spcBef>
                <a:spcPts val="0"/>
              </a:spcBef>
              <a:spcAft>
                <a:spcPts val="0"/>
              </a:spcAft>
              <a:defRPr/>
            </a:pPr>
            <a:endParaRPr lang="es-CL" dirty="0">
              <a:solidFill>
                <a:schemeClr val="lt1"/>
              </a:solidFill>
              <a:latin typeface="+mn-lt"/>
            </a:endParaRPr>
          </a:p>
        </p:txBody>
      </p:sp>
      <p:sp>
        <p:nvSpPr>
          <p:cNvPr id="15374" name="14 CuadroTexto"/>
          <p:cNvSpPr txBox="1">
            <a:spLocks noChangeArrowheads="1"/>
          </p:cNvSpPr>
          <p:nvPr/>
        </p:nvSpPr>
        <p:spPr bwMode="auto">
          <a:xfrm>
            <a:off x="838200" y="609600"/>
            <a:ext cx="337376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s-CL" b="1" dirty="0" smtClean="0">
                <a:solidFill>
                  <a:srgbClr val="003366"/>
                </a:solidFill>
                <a:latin typeface="Calibri" pitchFamily="34" charset="0"/>
              </a:rPr>
              <a:t>Diseño Edificios Contra Incendios</a:t>
            </a:r>
            <a:endParaRPr lang="es-CL" b="1" dirty="0">
              <a:solidFill>
                <a:srgbClr val="003366"/>
              </a:solidFill>
              <a:latin typeface="Calibri" pitchFamily="34" charset="0"/>
            </a:endParaRPr>
          </a:p>
        </p:txBody>
      </p:sp>
      <p:sp>
        <p:nvSpPr>
          <p:cNvPr id="15375" name="14 CuadroTexto"/>
          <p:cNvSpPr txBox="1">
            <a:spLocks noChangeArrowheads="1"/>
          </p:cNvSpPr>
          <p:nvPr/>
        </p:nvSpPr>
        <p:spPr bwMode="auto">
          <a:xfrm>
            <a:off x="304800" y="1066800"/>
            <a:ext cx="88392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s-ES_tradnl" sz="4000" b="1" dirty="0" smtClean="0">
                <a:solidFill>
                  <a:srgbClr val="003366"/>
                </a:solidFill>
                <a:latin typeface="Calibri" pitchFamily="34" charset="0"/>
              </a:rPr>
              <a:t>Vigas de Hormigón</a:t>
            </a:r>
            <a:endParaRPr lang="es-CL" sz="4000" b="1" dirty="0">
              <a:solidFill>
                <a:srgbClr val="003366"/>
              </a:solidFill>
              <a:latin typeface="Calibri" pitchFamily="34" charset="0"/>
            </a:endParaRPr>
          </a:p>
        </p:txBody>
      </p:sp>
      <p:pic>
        <p:nvPicPr>
          <p:cNvPr id="27662" name="Picture 14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21195" y="1945998"/>
            <a:ext cx="5170390" cy="42983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7663" name="Picture 15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2447194"/>
            <a:ext cx="2644452" cy="32481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5376" name="14 CuadroTexto"/>
          <p:cNvSpPr txBox="1">
            <a:spLocks noChangeArrowheads="1"/>
          </p:cNvSpPr>
          <p:nvPr/>
        </p:nvSpPr>
        <p:spPr bwMode="auto">
          <a:xfrm>
            <a:off x="230231" y="1916832"/>
            <a:ext cx="5781929" cy="21544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lvl="0" indent="-285750">
              <a:buFont typeface="Arial" charset="0"/>
              <a:buChar char="•"/>
            </a:pPr>
            <a:r>
              <a:rPr lang="es-CL" sz="1400" b="1" dirty="0" smtClean="0"/>
              <a:t>Verificar </a:t>
            </a:r>
            <a:r>
              <a:rPr lang="es-CL" sz="1400" b="1" dirty="0" smtClean="0"/>
              <a:t>F120, simplemente apoyadas - techumbre</a:t>
            </a:r>
            <a:endParaRPr lang="es-CL" sz="1400" b="1" dirty="0" smtClean="0"/>
          </a:p>
          <a:p>
            <a:pPr marL="285750" lvl="0" indent="-285750">
              <a:buFont typeface="Arial" charset="0"/>
              <a:buChar char="•"/>
            </a:pPr>
            <a:endParaRPr lang="es-CL" dirty="0"/>
          </a:p>
          <a:p>
            <a:pPr lvl="0"/>
            <a:endParaRPr lang="es-CL" dirty="0"/>
          </a:p>
          <a:p>
            <a:pPr lvl="1">
              <a:buFont typeface="Arial" charset="0"/>
              <a:buChar char="•"/>
            </a:pPr>
            <a:endParaRPr lang="es-ES_tradnl" sz="2800" i="1" dirty="0">
              <a:solidFill>
                <a:srgbClr val="5F5F5F"/>
              </a:solidFill>
              <a:latin typeface="Calibri" pitchFamily="34" charset="0"/>
            </a:endParaRPr>
          </a:p>
          <a:p>
            <a:pPr lvl="1"/>
            <a:endParaRPr lang="es-ES_tradnl" sz="2800" b="1" i="1" dirty="0">
              <a:solidFill>
                <a:srgbClr val="5F5F5F"/>
              </a:solidFill>
              <a:latin typeface="Calibri" pitchFamily="34" charset="0"/>
            </a:endParaRPr>
          </a:p>
          <a:p>
            <a:pPr lvl="1">
              <a:buFont typeface="Arial" charset="0"/>
              <a:buChar char="•"/>
            </a:pPr>
            <a:endParaRPr lang="es-ES_tradnl" sz="2800" b="1" i="1" dirty="0">
              <a:solidFill>
                <a:srgbClr val="5F5F5F"/>
              </a:solidFill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14 CuadroTexto"/>
          <p:cNvSpPr txBox="1">
            <a:spLocks noChangeArrowheads="1"/>
          </p:cNvSpPr>
          <p:nvPr/>
        </p:nvSpPr>
        <p:spPr bwMode="auto">
          <a:xfrm>
            <a:off x="304800" y="1066800"/>
            <a:ext cx="25146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s-CL" sz="4000" b="1">
              <a:solidFill>
                <a:srgbClr val="003366"/>
              </a:solidFill>
              <a:latin typeface="Calibri" pitchFamily="34" charset="0"/>
            </a:endParaRPr>
          </a:p>
        </p:txBody>
      </p:sp>
      <p:sp>
        <p:nvSpPr>
          <p:cNvPr id="15363" name="Rectangle 30"/>
          <p:cNvSpPr>
            <a:spLocks noChangeArrowheads="1"/>
          </p:cNvSpPr>
          <p:nvPr/>
        </p:nvSpPr>
        <p:spPr bwMode="auto">
          <a:xfrm>
            <a:off x="0" y="6400800"/>
            <a:ext cx="9144000" cy="457200"/>
          </a:xfrm>
          <a:prstGeom prst="rect">
            <a:avLst/>
          </a:prstGeom>
          <a:gradFill rotWithShape="1">
            <a:gsLst>
              <a:gs pos="0">
                <a:srgbClr val="FFC000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s-ES"/>
          </a:p>
        </p:txBody>
      </p:sp>
      <p:sp>
        <p:nvSpPr>
          <p:cNvPr id="15364" name="14 CuadroTexto"/>
          <p:cNvSpPr txBox="1">
            <a:spLocks noChangeArrowheads="1"/>
          </p:cNvSpPr>
          <p:nvPr/>
        </p:nvSpPr>
        <p:spPr bwMode="auto">
          <a:xfrm>
            <a:off x="28575" y="6396038"/>
            <a:ext cx="8720931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s-ES_tradnl" sz="2400" dirty="0">
                <a:solidFill>
                  <a:srgbClr val="003366"/>
                </a:solidFill>
                <a:latin typeface="Calibri" pitchFamily="34" charset="0"/>
              </a:rPr>
              <a:t>TÓPICO: </a:t>
            </a:r>
            <a:r>
              <a:rPr lang="es-ES_tradnl" sz="2400" dirty="0" smtClean="0">
                <a:solidFill>
                  <a:srgbClr val="003366"/>
                </a:solidFill>
                <a:latin typeface="Calibri" pitchFamily="34" charset="0"/>
              </a:rPr>
              <a:t>Ejemplos de Cálculo Prestacional – Vigas pretensadas</a:t>
            </a:r>
            <a:endParaRPr lang="es-CL" sz="2400" dirty="0">
              <a:solidFill>
                <a:srgbClr val="003366"/>
              </a:solidFill>
              <a:latin typeface="Calibri" pitchFamily="34" charset="0"/>
            </a:endParaRPr>
          </a:p>
        </p:txBody>
      </p:sp>
      <p:sp>
        <p:nvSpPr>
          <p:cNvPr id="15365" name="14 CuadroTexto"/>
          <p:cNvSpPr txBox="1">
            <a:spLocks noChangeArrowheads="1"/>
          </p:cNvSpPr>
          <p:nvPr/>
        </p:nvSpPr>
        <p:spPr bwMode="auto">
          <a:xfrm>
            <a:off x="8763000" y="6418263"/>
            <a:ext cx="6096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fld id="{DCC28FAC-18E8-405C-A1B0-BD9104364E79}" type="slidenum">
              <a:rPr lang="es-ES_tradnl">
                <a:solidFill>
                  <a:schemeClr val="bg2"/>
                </a:solidFill>
                <a:latin typeface="Calibri" pitchFamily="34" charset="0"/>
              </a:rPr>
              <a:pPr/>
              <a:t>10</a:t>
            </a:fld>
            <a:endParaRPr lang="es-CL">
              <a:solidFill>
                <a:schemeClr val="bg2"/>
              </a:solidFill>
              <a:latin typeface="Calibri" pitchFamily="34" charset="0"/>
            </a:endParaRPr>
          </a:p>
        </p:txBody>
      </p:sp>
      <p:sp>
        <p:nvSpPr>
          <p:cNvPr id="15366" name="14 CuadroTexto"/>
          <p:cNvSpPr txBox="1">
            <a:spLocks noChangeArrowheads="1"/>
          </p:cNvSpPr>
          <p:nvPr/>
        </p:nvSpPr>
        <p:spPr bwMode="auto">
          <a:xfrm>
            <a:off x="57150" y="628650"/>
            <a:ext cx="22860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CL" sz="1200" b="1">
                <a:solidFill>
                  <a:schemeClr val="bg2"/>
                </a:solidFill>
                <a:latin typeface="Calibri" pitchFamily="34" charset="0"/>
              </a:rPr>
              <a:t>CURSO</a:t>
            </a:r>
          </a:p>
        </p:txBody>
      </p:sp>
      <p:sp>
        <p:nvSpPr>
          <p:cNvPr id="15367" name="Rectangle 47"/>
          <p:cNvSpPr>
            <a:spLocks noChangeArrowheads="1"/>
          </p:cNvSpPr>
          <p:nvPr/>
        </p:nvSpPr>
        <p:spPr bwMode="auto">
          <a:xfrm>
            <a:off x="0" y="942975"/>
            <a:ext cx="5562600" cy="74613"/>
          </a:xfrm>
          <a:prstGeom prst="rect">
            <a:avLst/>
          </a:prstGeom>
          <a:gradFill rotWithShape="1">
            <a:gsLst>
              <a:gs pos="0">
                <a:srgbClr val="003366">
                  <a:alpha val="62000"/>
                </a:srgbClr>
              </a:gs>
              <a:gs pos="100000">
                <a:schemeClr val="bg1">
                  <a:alpha val="18999"/>
                </a:schemeClr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s-ES"/>
          </a:p>
        </p:txBody>
      </p:sp>
      <p:sp>
        <p:nvSpPr>
          <p:cNvPr id="6" name="31 Hexágono" descr="245580"/>
          <p:cNvSpPr>
            <a:spLocks noChangeArrowheads="1"/>
          </p:cNvSpPr>
          <p:nvPr/>
        </p:nvSpPr>
        <p:spPr bwMode="auto">
          <a:xfrm>
            <a:off x="6430963" y="355600"/>
            <a:ext cx="788987" cy="666750"/>
          </a:xfrm>
          <a:prstGeom prst="hexagon">
            <a:avLst>
              <a:gd name="adj" fmla="val 24965"/>
              <a:gd name="vf" fmla="val 115470"/>
            </a:avLst>
          </a:prstGeom>
          <a:blipFill dpi="0" rotWithShape="1">
            <a:blip r:embed="rId3" cstate="print"/>
            <a:srcRect/>
            <a:stretch>
              <a:fillRect/>
            </a:stretch>
          </a:blipFill>
          <a:ln w="6350" algn="ctr">
            <a:solidFill>
              <a:srgbClr val="D9D9D9"/>
            </a:solidFill>
            <a:miter lim="800000"/>
            <a:headEnd/>
            <a:tailEnd/>
          </a:ln>
        </p:spPr>
        <p:txBody>
          <a:bodyPr anchor="ctr"/>
          <a:lstStyle/>
          <a:p>
            <a:pPr algn="ctr" defTabSz="771479" fontAlgn="auto">
              <a:spcBef>
                <a:spcPts val="0"/>
              </a:spcBef>
              <a:spcAft>
                <a:spcPts val="0"/>
              </a:spcAft>
              <a:defRPr/>
            </a:pPr>
            <a:endParaRPr lang="es-CL" dirty="0">
              <a:solidFill>
                <a:schemeClr val="lt1"/>
              </a:solidFill>
              <a:latin typeface="+mn-lt"/>
            </a:endParaRPr>
          </a:p>
        </p:txBody>
      </p:sp>
      <p:sp>
        <p:nvSpPr>
          <p:cNvPr id="2" name="31 Hexágono" descr="incendio edificio"/>
          <p:cNvSpPr>
            <a:spLocks noChangeArrowheads="1"/>
          </p:cNvSpPr>
          <p:nvPr/>
        </p:nvSpPr>
        <p:spPr bwMode="auto">
          <a:xfrm>
            <a:off x="5794375" y="6350"/>
            <a:ext cx="788988" cy="666750"/>
          </a:xfrm>
          <a:prstGeom prst="hexagon">
            <a:avLst>
              <a:gd name="adj" fmla="val 24965"/>
              <a:gd name="vf" fmla="val 115470"/>
            </a:avLst>
          </a:prstGeom>
          <a:blipFill dpi="0" rotWithShape="1">
            <a:blip r:embed="rId4" cstate="print"/>
            <a:srcRect/>
            <a:stretch>
              <a:fillRect/>
            </a:stretch>
          </a:blipFill>
          <a:ln w="6350" algn="ctr">
            <a:solidFill>
              <a:srgbClr val="D9D9D9"/>
            </a:solidFill>
            <a:miter lim="800000"/>
            <a:headEnd/>
            <a:tailEnd/>
          </a:ln>
        </p:spPr>
        <p:txBody>
          <a:bodyPr anchor="ctr"/>
          <a:lstStyle/>
          <a:p>
            <a:pPr algn="ctr" defTabSz="771479" fontAlgn="auto">
              <a:spcBef>
                <a:spcPts val="0"/>
              </a:spcBef>
              <a:spcAft>
                <a:spcPts val="0"/>
              </a:spcAft>
              <a:defRPr/>
            </a:pPr>
            <a:endParaRPr lang="es-CL" dirty="0">
              <a:solidFill>
                <a:schemeClr val="lt1"/>
              </a:solidFill>
              <a:latin typeface="+mn-lt"/>
            </a:endParaRPr>
          </a:p>
        </p:txBody>
      </p:sp>
      <p:sp>
        <p:nvSpPr>
          <p:cNvPr id="3" name="31 Hexágono"/>
          <p:cNvSpPr>
            <a:spLocks noChangeArrowheads="1"/>
          </p:cNvSpPr>
          <p:nvPr/>
        </p:nvSpPr>
        <p:spPr bwMode="auto">
          <a:xfrm>
            <a:off x="7067550" y="0"/>
            <a:ext cx="788988" cy="666750"/>
          </a:xfrm>
          <a:prstGeom prst="hexagon">
            <a:avLst>
              <a:gd name="adj" fmla="val 24997"/>
              <a:gd name="vf" fmla="val 115470"/>
            </a:avLst>
          </a:prstGeom>
          <a:gradFill rotWithShape="1">
            <a:gsLst>
              <a:gs pos="0">
                <a:srgbClr val="92D050"/>
              </a:gs>
              <a:gs pos="100000">
                <a:srgbClr val="FFFFFF"/>
              </a:gs>
            </a:gsLst>
            <a:lin ang="18900000" scaled="1"/>
          </a:gradFill>
          <a:ln w="6350" algn="ctr">
            <a:solidFill>
              <a:srgbClr val="D9D9D9"/>
            </a:solidFill>
            <a:miter lim="800000"/>
            <a:headEnd/>
            <a:tailEnd/>
          </a:ln>
        </p:spPr>
        <p:txBody>
          <a:bodyPr anchor="ctr"/>
          <a:lstStyle/>
          <a:p>
            <a:pPr algn="ctr" defTabSz="771479" fontAlgn="auto">
              <a:spcBef>
                <a:spcPts val="0"/>
              </a:spcBef>
              <a:spcAft>
                <a:spcPts val="0"/>
              </a:spcAft>
              <a:defRPr/>
            </a:pPr>
            <a:endParaRPr lang="es-CL" dirty="0">
              <a:solidFill>
                <a:schemeClr val="lt1"/>
              </a:solidFill>
              <a:latin typeface="+mn-lt"/>
            </a:endParaRPr>
          </a:p>
        </p:txBody>
      </p:sp>
      <p:sp>
        <p:nvSpPr>
          <p:cNvPr id="4" name="31 Hexágono" descr="Can_ULC S_107_Picture_1"/>
          <p:cNvSpPr>
            <a:spLocks noChangeArrowheads="1"/>
          </p:cNvSpPr>
          <p:nvPr/>
        </p:nvSpPr>
        <p:spPr bwMode="auto">
          <a:xfrm>
            <a:off x="7710488" y="349250"/>
            <a:ext cx="788987" cy="666750"/>
          </a:xfrm>
          <a:prstGeom prst="hexagon">
            <a:avLst>
              <a:gd name="adj" fmla="val 24965"/>
              <a:gd name="vf" fmla="val 115470"/>
            </a:avLst>
          </a:prstGeom>
          <a:blipFill dpi="0" rotWithShape="1">
            <a:blip r:embed="rId5" cstate="print"/>
            <a:srcRect/>
            <a:stretch>
              <a:fillRect/>
            </a:stretch>
          </a:blipFill>
          <a:ln w="6350" algn="ctr">
            <a:solidFill>
              <a:srgbClr val="D9D9D9"/>
            </a:solidFill>
            <a:miter lim="800000"/>
            <a:headEnd/>
            <a:tailEnd/>
          </a:ln>
        </p:spPr>
        <p:txBody>
          <a:bodyPr anchor="ctr"/>
          <a:lstStyle/>
          <a:p>
            <a:pPr algn="ctr" defTabSz="771479" fontAlgn="auto">
              <a:spcBef>
                <a:spcPts val="0"/>
              </a:spcBef>
              <a:spcAft>
                <a:spcPts val="0"/>
              </a:spcAft>
              <a:defRPr/>
            </a:pPr>
            <a:endParaRPr lang="es-CL" dirty="0">
              <a:solidFill>
                <a:schemeClr val="lt1"/>
              </a:solidFill>
              <a:latin typeface="+mn-lt"/>
            </a:endParaRPr>
          </a:p>
        </p:txBody>
      </p:sp>
      <p:sp>
        <p:nvSpPr>
          <p:cNvPr id="5" name="31 Hexágono"/>
          <p:cNvSpPr>
            <a:spLocks noChangeArrowheads="1"/>
          </p:cNvSpPr>
          <p:nvPr/>
        </p:nvSpPr>
        <p:spPr bwMode="auto">
          <a:xfrm>
            <a:off x="8355013" y="0"/>
            <a:ext cx="788987" cy="666750"/>
          </a:xfrm>
          <a:prstGeom prst="hexagon">
            <a:avLst>
              <a:gd name="adj" fmla="val 24997"/>
              <a:gd name="vf" fmla="val 115470"/>
            </a:avLst>
          </a:prstGeom>
          <a:gradFill rotWithShape="1">
            <a:gsLst>
              <a:gs pos="0">
                <a:srgbClr val="92D050"/>
              </a:gs>
              <a:gs pos="100000">
                <a:srgbClr val="FFFFFF"/>
              </a:gs>
            </a:gsLst>
            <a:lin ang="18900000" scaled="1"/>
          </a:gradFill>
          <a:ln w="6350" algn="ctr">
            <a:solidFill>
              <a:srgbClr val="D9D9D9"/>
            </a:solidFill>
            <a:miter lim="800000"/>
            <a:headEnd/>
            <a:tailEnd/>
          </a:ln>
        </p:spPr>
        <p:txBody>
          <a:bodyPr anchor="ctr"/>
          <a:lstStyle/>
          <a:p>
            <a:pPr algn="ctr" defTabSz="771479" fontAlgn="auto">
              <a:spcBef>
                <a:spcPts val="0"/>
              </a:spcBef>
              <a:spcAft>
                <a:spcPts val="0"/>
              </a:spcAft>
              <a:defRPr/>
            </a:pPr>
            <a:endParaRPr lang="es-CL" dirty="0">
              <a:solidFill>
                <a:schemeClr val="lt1"/>
              </a:solidFill>
              <a:latin typeface="+mn-lt"/>
            </a:endParaRPr>
          </a:p>
        </p:txBody>
      </p:sp>
      <p:sp>
        <p:nvSpPr>
          <p:cNvPr id="7" name="31 Hexágono"/>
          <p:cNvSpPr>
            <a:spLocks noChangeArrowheads="1"/>
          </p:cNvSpPr>
          <p:nvPr/>
        </p:nvSpPr>
        <p:spPr bwMode="auto">
          <a:xfrm>
            <a:off x="5160963" y="369888"/>
            <a:ext cx="788987" cy="666750"/>
          </a:xfrm>
          <a:prstGeom prst="hexagon">
            <a:avLst>
              <a:gd name="adj" fmla="val 24997"/>
              <a:gd name="vf" fmla="val 115470"/>
            </a:avLst>
          </a:prstGeom>
          <a:gradFill rotWithShape="1">
            <a:gsLst>
              <a:gs pos="0">
                <a:srgbClr val="92D050"/>
              </a:gs>
              <a:gs pos="100000">
                <a:srgbClr val="FFFFFF"/>
              </a:gs>
            </a:gsLst>
            <a:lin ang="18900000" scaled="1"/>
          </a:gradFill>
          <a:ln w="6350" algn="ctr">
            <a:solidFill>
              <a:srgbClr val="D9D9D9"/>
            </a:solidFill>
            <a:miter lim="800000"/>
            <a:headEnd/>
            <a:tailEnd/>
          </a:ln>
        </p:spPr>
        <p:txBody>
          <a:bodyPr anchor="ctr"/>
          <a:lstStyle/>
          <a:p>
            <a:pPr algn="ctr" defTabSz="771479" fontAlgn="auto">
              <a:spcBef>
                <a:spcPts val="0"/>
              </a:spcBef>
              <a:spcAft>
                <a:spcPts val="0"/>
              </a:spcAft>
              <a:defRPr/>
            </a:pPr>
            <a:endParaRPr lang="es-CL" dirty="0">
              <a:solidFill>
                <a:schemeClr val="lt1"/>
              </a:solidFill>
              <a:latin typeface="+mn-lt"/>
            </a:endParaRPr>
          </a:p>
        </p:txBody>
      </p:sp>
      <p:sp>
        <p:nvSpPr>
          <p:cNvPr id="15374" name="14 CuadroTexto"/>
          <p:cNvSpPr txBox="1">
            <a:spLocks noChangeArrowheads="1"/>
          </p:cNvSpPr>
          <p:nvPr/>
        </p:nvSpPr>
        <p:spPr bwMode="auto">
          <a:xfrm>
            <a:off x="838200" y="609600"/>
            <a:ext cx="337376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s-CL" b="1" dirty="0" smtClean="0">
                <a:solidFill>
                  <a:srgbClr val="003366"/>
                </a:solidFill>
                <a:latin typeface="Calibri" pitchFamily="34" charset="0"/>
              </a:rPr>
              <a:t>Diseño Edificios Contra Incendios</a:t>
            </a:r>
            <a:endParaRPr lang="es-CL" b="1" dirty="0">
              <a:solidFill>
                <a:srgbClr val="003366"/>
              </a:solidFill>
              <a:latin typeface="Calibri" pitchFamily="34" charset="0"/>
            </a:endParaRPr>
          </a:p>
        </p:txBody>
      </p:sp>
      <p:sp>
        <p:nvSpPr>
          <p:cNvPr id="15375" name="14 CuadroTexto"/>
          <p:cNvSpPr txBox="1">
            <a:spLocks noChangeArrowheads="1"/>
          </p:cNvSpPr>
          <p:nvPr/>
        </p:nvSpPr>
        <p:spPr bwMode="auto">
          <a:xfrm>
            <a:off x="304800" y="1066800"/>
            <a:ext cx="88392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s-ES_tradnl" sz="4000" b="1" dirty="0" smtClean="0">
                <a:solidFill>
                  <a:srgbClr val="003366"/>
                </a:solidFill>
                <a:latin typeface="Calibri" pitchFamily="34" charset="0"/>
              </a:rPr>
              <a:t>Costaneras </a:t>
            </a:r>
            <a:r>
              <a:rPr lang="es-ES_tradnl" sz="4000" b="1" dirty="0" smtClean="0">
                <a:solidFill>
                  <a:srgbClr val="003366"/>
                </a:solidFill>
                <a:latin typeface="Calibri" pitchFamily="34" charset="0"/>
              </a:rPr>
              <a:t>de Hormigón</a:t>
            </a:r>
            <a:endParaRPr lang="es-CL" sz="4000" b="1" dirty="0">
              <a:solidFill>
                <a:srgbClr val="003366"/>
              </a:solidFill>
              <a:latin typeface="Calibri" pitchFamily="34" charset="0"/>
            </a:endParaRPr>
          </a:p>
        </p:txBody>
      </p:sp>
      <p:sp>
        <p:nvSpPr>
          <p:cNvPr id="15376" name="14 CuadroTexto"/>
          <p:cNvSpPr txBox="1">
            <a:spLocks noChangeArrowheads="1"/>
          </p:cNvSpPr>
          <p:nvPr/>
        </p:nvSpPr>
        <p:spPr bwMode="auto">
          <a:xfrm>
            <a:off x="230231" y="1916832"/>
            <a:ext cx="5781929" cy="21544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lvl="0" indent="-285750">
              <a:buFont typeface="Arial" charset="0"/>
              <a:buChar char="•"/>
            </a:pPr>
            <a:r>
              <a:rPr lang="es-CL" sz="1400" b="1" dirty="0" smtClean="0"/>
              <a:t>Verificar </a:t>
            </a:r>
            <a:r>
              <a:rPr lang="es-CL" sz="1400" b="1" dirty="0" smtClean="0"/>
              <a:t>F60, simplemente apoyadas - techumbre</a:t>
            </a:r>
            <a:endParaRPr lang="es-CL" sz="1400" b="1" dirty="0" smtClean="0"/>
          </a:p>
          <a:p>
            <a:pPr marL="285750" lvl="0" indent="-285750">
              <a:buFont typeface="Arial" charset="0"/>
              <a:buChar char="•"/>
            </a:pPr>
            <a:endParaRPr lang="es-CL" dirty="0"/>
          </a:p>
          <a:p>
            <a:pPr lvl="0"/>
            <a:endParaRPr lang="es-CL" dirty="0"/>
          </a:p>
          <a:p>
            <a:pPr lvl="1">
              <a:buFont typeface="Arial" charset="0"/>
              <a:buChar char="•"/>
            </a:pPr>
            <a:endParaRPr lang="es-ES_tradnl" sz="2800" i="1" dirty="0">
              <a:solidFill>
                <a:srgbClr val="5F5F5F"/>
              </a:solidFill>
              <a:latin typeface="Calibri" pitchFamily="34" charset="0"/>
            </a:endParaRPr>
          </a:p>
          <a:p>
            <a:pPr lvl="1"/>
            <a:endParaRPr lang="es-ES_tradnl" sz="2800" b="1" i="1" dirty="0">
              <a:solidFill>
                <a:srgbClr val="5F5F5F"/>
              </a:solidFill>
              <a:latin typeface="Calibri" pitchFamily="34" charset="0"/>
            </a:endParaRPr>
          </a:p>
          <a:p>
            <a:pPr lvl="1">
              <a:buFont typeface="Arial" charset="0"/>
              <a:buChar char="•"/>
            </a:pPr>
            <a:endParaRPr lang="es-ES_tradnl" sz="2800" b="1" i="1" dirty="0">
              <a:solidFill>
                <a:srgbClr val="5F5F5F"/>
              </a:solidFill>
              <a:latin typeface="Calibri" pitchFamily="34" charset="0"/>
            </a:endParaRP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4845" y="3068960"/>
            <a:ext cx="6808390" cy="3159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0363" y="1168762"/>
            <a:ext cx="3170109" cy="18317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059858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14 CuadroTexto"/>
          <p:cNvSpPr txBox="1">
            <a:spLocks noChangeArrowheads="1"/>
          </p:cNvSpPr>
          <p:nvPr/>
        </p:nvSpPr>
        <p:spPr bwMode="auto">
          <a:xfrm>
            <a:off x="304800" y="1066800"/>
            <a:ext cx="25146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s-CL" sz="4000" b="1">
              <a:solidFill>
                <a:srgbClr val="003366"/>
              </a:solidFill>
              <a:latin typeface="Calibri" pitchFamily="34" charset="0"/>
            </a:endParaRPr>
          </a:p>
        </p:txBody>
      </p:sp>
      <p:sp>
        <p:nvSpPr>
          <p:cNvPr id="15363" name="Rectangle 30"/>
          <p:cNvSpPr>
            <a:spLocks noChangeArrowheads="1"/>
          </p:cNvSpPr>
          <p:nvPr/>
        </p:nvSpPr>
        <p:spPr bwMode="auto">
          <a:xfrm>
            <a:off x="0" y="6400800"/>
            <a:ext cx="9144000" cy="457200"/>
          </a:xfrm>
          <a:prstGeom prst="rect">
            <a:avLst/>
          </a:prstGeom>
          <a:gradFill rotWithShape="1">
            <a:gsLst>
              <a:gs pos="0">
                <a:srgbClr val="FFC000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s-ES"/>
          </a:p>
        </p:txBody>
      </p:sp>
      <p:sp>
        <p:nvSpPr>
          <p:cNvPr id="15364" name="14 CuadroTexto"/>
          <p:cNvSpPr txBox="1">
            <a:spLocks noChangeArrowheads="1"/>
          </p:cNvSpPr>
          <p:nvPr/>
        </p:nvSpPr>
        <p:spPr bwMode="auto">
          <a:xfrm>
            <a:off x="28575" y="6396038"/>
            <a:ext cx="8720931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s-ES_tradnl" sz="2400" dirty="0">
                <a:solidFill>
                  <a:srgbClr val="003366"/>
                </a:solidFill>
                <a:latin typeface="Calibri" pitchFamily="34" charset="0"/>
              </a:rPr>
              <a:t>TÓPICO: </a:t>
            </a:r>
            <a:r>
              <a:rPr lang="es-ES_tradnl" sz="2400" dirty="0" smtClean="0">
                <a:solidFill>
                  <a:srgbClr val="003366"/>
                </a:solidFill>
                <a:latin typeface="Calibri" pitchFamily="34" charset="0"/>
              </a:rPr>
              <a:t>Ejemplos de Cálculo Prestacional – Vigas pretensadas</a:t>
            </a:r>
            <a:endParaRPr lang="es-CL" sz="2400" dirty="0">
              <a:solidFill>
                <a:srgbClr val="003366"/>
              </a:solidFill>
              <a:latin typeface="Calibri" pitchFamily="34" charset="0"/>
            </a:endParaRPr>
          </a:p>
        </p:txBody>
      </p:sp>
      <p:sp>
        <p:nvSpPr>
          <p:cNvPr id="15365" name="14 CuadroTexto"/>
          <p:cNvSpPr txBox="1">
            <a:spLocks noChangeArrowheads="1"/>
          </p:cNvSpPr>
          <p:nvPr/>
        </p:nvSpPr>
        <p:spPr bwMode="auto">
          <a:xfrm>
            <a:off x="8763000" y="6418263"/>
            <a:ext cx="6096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fld id="{DCC28FAC-18E8-405C-A1B0-BD9104364E79}" type="slidenum">
              <a:rPr lang="es-ES_tradnl">
                <a:solidFill>
                  <a:schemeClr val="bg2"/>
                </a:solidFill>
                <a:latin typeface="Calibri" pitchFamily="34" charset="0"/>
              </a:rPr>
              <a:pPr/>
              <a:t>11</a:t>
            </a:fld>
            <a:endParaRPr lang="es-CL">
              <a:solidFill>
                <a:schemeClr val="bg2"/>
              </a:solidFill>
              <a:latin typeface="Calibri" pitchFamily="34" charset="0"/>
            </a:endParaRPr>
          </a:p>
        </p:txBody>
      </p:sp>
      <p:sp>
        <p:nvSpPr>
          <p:cNvPr id="15366" name="14 CuadroTexto"/>
          <p:cNvSpPr txBox="1">
            <a:spLocks noChangeArrowheads="1"/>
          </p:cNvSpPr>
          <p:nvPr/>
        </p:nvSpPr>
        <p:spPr bwMode="auto">
          <a:xfrm>
            <a:off x="57150" y="628650"/>
            <a:ext cx="22860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CL" sz="1200" b="1">
                <a:solidFill>
                  <a:schemeClr val="bg2"/>
                </a:solidFill>
                <a:latin typeface="Calibri" pitchFamily="34" charset="0"/>
              </a:rPr>
              <a:t>CURSO</a:t>
            </a:r>
          </a:p>
        </p:txBody>
      </p:sp>
      <p:sp>
        <p:nvSpPr>
          <p:cNvPr id="15367" name="Rectangle 47"/>
          <p:cNvSpPr>
            <a:spLocks noChangeArrowheads="1"/>
          </p:cNvSpPr>
          <p:nvPr/>
        </p:nvSpPr>
        <p:spPr bwMode="auto">
          <a:xfrm>
            <a:off x="0" y="942975"/>
            <a:ext cx="5562600" cy="74613"/>
          </a:xfrm>
          <a:prstGeom prst="rect">
            <a:avLst/>
          </a:prstGeom>
          <a:gradFill rotWithShape="1">
            <a:gsLst>
              <a:gs pos="0">
                <a:srgbClr val="003366">
                  <a:alpha val="62000"/>
                </a:srgbClr>
              </a:gs>
              <a:gs pos="100000">
                <a:schemeClr val="bg1">
                  <a:alpha val="18999"/>
                </a:schemeClr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s-ES"/>
          </a:p>
        </p:txBody>
      </p:sp>
      <p:sp>
        <p:nvSpPr>
          <p:cNvPr id="6" name="31 Hexágono" descr="245580"/>
          <p:cNvSpPr>
            <a:spLocks noChangeArrowheads="1"/>
          </p:cNvSpPr>
          <p:nvPr/>
        </p:nvSpPr>
        <p:spPr bwMode="auto">
          <a:xfrm>
            <a:off x="6430963" y="355600"/>
            <a:ext cx="788987" cy="666750"/>
          </a:xfrm>
          <a:prstGeom prst="hexagon">
            <a:avLst>
              <a:gd name="adj" fmla="val 24965"/>
              <a:gd name="vf" fmla="val 115470"/>
            </a:avLst>
          </a:prstGeom>
          <a:blipFill dpi="0" rotWithShape="1">
            <a:blip r:embed="rId3" cstate="print"/>
            <a:srcRect/>
            <a:stretch>
              <a:fillRect/>
            </a:stretch>
          </a:blipFill>
          <a:ln w="6350" algn="ctr">
            <a:solidFill>
              <a:srgbClr val="D9D9D9"/>
            </a:solidFill>
            <a:miter lim="800000"/>
            <a:headEnd/>
            <a:tailEnd/>
          </a:ln>
        </p:spPr>
        <p:txBody>
          <a:bodyPr anchor="ctr"/>
          <a:lstStyle/>
          <a:p>
            <a:pPr algn="ctr" defTabSz="771479" fontAlgn="auto">
              <a:spcBef>
                <a:spcPts val="0"/>
              </a:spcBef>
              <a:spcAft>
                <a:spcPts val="0"/>
              </a:spcAft>
              <a:defRPr/>
            </a:pPr>
            <a:endParaRPr lang="es-CL" dirty="0">
              <a:solidFill>
                <a:schemeClr val="lt1"/>
              </a:solidFill>
              <a:latin typeface="+mn-lt"/>
            </a:endParaRPr>
          </a:p>
        </p:txBody>
      </p:sp>
      <p:sp>
        <p:nvSpPr>
          <p:cNvPr id="2" name="31 Hexágono" descr="incendio edificio"/>
          <p:cNvSpPr>
            <a:spLocks noChangeArrowheads="1"/>
          </p:cNvSpPr>
          <p:nvPr/>
        </p:nvSpPr>
        <p:spPr bwMode="auto">
          <a:xfrm>
            <a:off x="5794375" y="6350"/>
            <a:ext cx="788988" cy="666750"/>
          </a:xfrm>
          <a:prstGeom prst="hexagon">
            <a:avLst>
              <a:gd name="adj" fmla="val 24965"/>
              <a:gd name="vf" fmla="val 115470"/>
            </a:avLst>
          </a:prstGeom>
          <a:blipFill dpi="0" rotWithShape="1">
            <a:blip r:embed="rId4" cstate="print"/>
            <a:srcRect/>
            <a:stretch>
              <a:fillRect/>
            </a:stretch>
          </a:blipFill>
          <a:ln w="6350" algn="ctr">
            <a:solidFill>
              <a:srgbClr val="D9D9D9"/>
            </a:solidFill>
            <a:miter lim="800000"/>
            <a:headEnd/>
            <a:tailEnd/>
          </a:ln>
        </p:spPr>
        <p:txBody>
          <a:bodyPr anchor="ctr"/>
          <a:lstStyle/>
          <a:p>
            <a:pPr algn="ctr" defTabSz="771479" fontAlgn="auto">
              <a:spcBef>
                <a:spcPts val="0"/>
              </a:spcBef>
              <a:spcAft>
                <a:spcPts val="0"/>
              </a:spcAft>
              <a:defRPr/>
            </a:pPr>
            <a:endParaRPr lang="es-CL" dirty="0">
              <a:solidFill>
                <a:schemeClr val="lt1"/>
              </a:solidFill>
              <a:latin typeface="+mn-lt"/>
            </a:endParaRPr>
          </a:p>
        </p:txBody>
      </p:sp>
      <p:sp>
        <p:nvSpPr>
          <p:cNvPr id="3" name="31 Hexágono"/>
          <p:cNvSpPr>
            <a:spLocks noChangeArrowheads="1"/>
          </p:cNvSpPr>
          <p:nvPr/>
        </p:nvSpPr>
        <p:spPr bwMode="auto">
          <a:xfrm>
            <a:off x="7067550" y="0"/>
            <a:ext cx="788988" cy="666750"/>
          </a:xfrm>
          <a:prstGeom prst="hexagon">
            <a:avLst>
              <a:gd name="adj" fmla="val 24997"/>
              <a:gd name="vf" fmla="val 115470"/>
            </a:avLst>
          </a:prstGeom>
          <a:gradFill rotWithShape="1">
            <a:gsLst>
              <a:gs pos="0">
                <a:srgbClr val="92D050"/>
              </a:gs>
              <a:gs pos="100000">
                <a:srgbClr val="FFFFFF"/>
              </a:gs>
            </a:gsLst>
            <a:lin ang="18900000" scaled="1"/>
          </a:gradFill>
          <a:ln w="6350" algn="ctr">
            <a:solidFill>
              <a:srgbClr val="D9D9D9"/>
            </a:solidFill>
            <a:miter lim="800000"/>
            <a:headEnd/>
            <a:tailEnd/>
          </a:ln>
        </p:spPr>
        <p:txBody>
          <a:bodyPr anchor="ctr"/>
          <a:lstStyle/>
          <a:p>
            <a:pPr algn="ctr" defTabSz="771479" fontAlgn="auto">
              <a:spcBef>
                <a:spcPts val="0"/>
              </a:spcBef>
              <a:spcAft>
                <a:spcPts val="0"/>
              </a:spcAft>
              <a:defRPr/>
            </a:pPr>
            <a:endParaRPr lang="es-CL" dirty="0">
              <a:solidFill>
                <a:schemeClr val="lt1"/>
              </a:solidFill>
              <a:latin typeface="+mn-lt"/>
            </a:endParaRPr>
          </a:p>
        </p:txBody>
      </p:sp>
      <p:sp>
        <p:nvSpPr>
          <p:cNvPr id="4" name="31 Hexágono" descr="Can_ULC S_107_Picture_1"/>
          <p:cNvSpPr>
            <a:spLocks noChangeArrowheads="1"/>
          </p:cNvSpPr>
          <p:nvPr/>
        </p:nvSpPr>
        <p:spPr bwMode="auto">
          <a:xfrm>
            <a:off x="7710488" y="349250"/>
            <a:ext cx="788987" cy="666750"/>
          </a:xfrm>
          <a:prstGeom prst="hexagon">
            <a:avLst>
              <a:gd name="adj" fmla="val 24965"/>
              <a:gd name="vf" fmla="val 115470"/>
            </a:avLst>
          </a:prstGeom>
          <a:blipFill dpi="0" rotWithShape="1">
            <a:blip r:embed="rId5" cstate="print"/>
            <a:srcRect/>
            <a:stretch>
              <a:fillRect/>
            </a:stretch>
          </a:blipFill>
          <a:ln w="6350" algn="ctr">
            <a:solidFill>
              <a:srgbClr val="D9D9D9"/>
            </a:solidFill>
            <a:miter lim="800000"/>
            <a:headEnd/>
            <a:tailEnd/>
          </a:ln>
        </p:spPr>
        <p:txBody>
          <a:bodyPr anchor="ctr"/>
          <a:lstStyle/>
          <a:p>
            <a:pPr algn="ctr" defTabSz="771479" fontAlgn="auto">
              <a:spcBef>
                <a:spcPts val="0"/>
              </a:spcBef>
              <a:spcAft>
                <a:spcPts val="0"/>
              </a:spcAft>
              <a:defRPr/>
            </a:pPr>
            <a:endParaRPr lang="es-CL" dirty="0">
              <a:solidFill>
                <a:schemeClr val="lt1"/>
              </a:solidFill>
              <a:latin typeface="+mn-lt"/>
            </a:endParaRPr>
          </a:p>
        </p:txBody>
      </p:sp>
      <p:sp>
        <p:nvSpPr>
          <p:cNvPr id="5" name="31 Hexágono"/>
          <p:cNvSpPr>
            <a:spLocks noChangeArrowheads="1"/>
          </p:cNvSpPr>
          <p:nvPr/>
        </p:nvSpPr>
        <p:spPr bwMode="auto">
          <a:xfrm>
            <a:off x="8355013" y="0"/>
            <a:ext cx="788987" cy="666750"/>
          </a:xfrm>
          <a:prstGeom prst="hexagon">
            <a:avLst>
              <a:gd name="adj" fmla="val 24997"/>
              <a:gd name="vf" fmla="val 115470"/>
            </a:avLst>
          </a:prstGeom>
          <a:gradFill rotWithShape="1">
            <a:gsLst>
              <a:gs pos="0">
                <a:srgbClr val="92D050"/>
              </a:gs>
              <a:gs pos="100000">
                <a:srgbClr val="FFFFFF"/>
              </a:gs>
            </a:gsLst>
            <a:lin ang="18900000" scaled="1"/>
          </a:gradFill>
          <a:ln w="6350" algn="ctr">
            <a:solidFill>
              <a:srgbClr val="D9D9D9"/>
            </a:solidFill>
            <a:miter lim="800000"/>
            <a:headEnd/>
            <a:tailEnd/>
          </a:ln>
        </p:spPr>
        <p:txBody>
          <a:bodyPr anchor="ctr"/>
          <a:lstStyle/>
          <a:p>
            <a:pPr algn="ctr" defTabSz="771479" fontAlgn="auto">
              <a:spcBef>
                <a:spcPts val="0"/>
              </a:spcBef>
              <a:spcAft>
                <a:spcPts val="0"/>
              </a:spcAft>
              <a:defRPr/>
            </a:pPr>
            <a:endParaRPr lang="es-CL" dirty="0">
              <a:solidFill>
                <a:schemeClr val="lt1"/>
              </a:solidFill>
              <a:latin typeface="+mn-lt"/>
            </a:endParaRPr>
          </a:p>
        </p:txBody>
      </p:sp>
      <p:sp>
        <p:nvSpPr>
          <p:cNvPr id="7" name="31 Hexágono"/>
          <p:cNvSpPr>
            <a:spLocks noChangeArrowheads="1"/>
          </p:cNvSpPr>
          <p:nvPr/>
        </p:nvSpPr>
        <p:spPr bwMode="auto">
          <a:xfrm>
            <a:off x="5160963" y="369888"/>
            <a:ext cx="788987" cy="666750"/>
          </a:xfrm>
          <a:prstGeom prst="hexagon">
            <a:avLst>
              <a:gd name="adj" fmla="val 24997"/>
              <a:gd name="vf" fmla="val 115470"/>
            </a:avLst>
          </a:prstGeom>
          <a:gradFill rotWithShape="1">
            <a:gsLst>
              <a:gs pos="0">
                <a:srgbClr val="92D050"/>
              </a:gs>
              <a:gs pos="100000">
                <a:srgbClr val="FFFFFF"/>
              </a:gs>
            </a:gsLst>
            <a:lin ang="18900000" scaled="1"/>
          </a:gradFill>
          <a:ln w="6350" algn="ctr">
            <a:solidFill>
              <a:srgbClr val="D9D9D9"/>
            </a:solidFill>
            <a:miter lim="800000"/>
            <a:headEnd/>
            <a:tailEnd/>
          </a:ln>
        </p:spPr>
        <p:txBody>
          <a:bodyPr anchor="ctr"/>
          <a:lstStyle/>
          <a:p>
            <a:pPr algn="ctr" defTabSz="771479" fontAlgn="auto">
              <a:spcBef>
                <a:spcPts val="0"/>
              </a:spcBef>
              <a:spcAft>
                <a:spcPts val="0"/>
              </a:spcAft>
              <a:defRPr/>
            </a:pPr>
            <a:endParaRPr lang="es-CL" dirty="0">
              <a:solidFill>
                <a:schemeClr val="lt1"/>
              </a:solidFill>
              <a:latin typeface="+mn-lt"/>
            </a:endParaRPr>
          </a:p>
        </p:txBody>
      </p:sp>
      <p:sp>
        <p:nvSpPr>
          <p:cNvPr id="15374" name="14 CuadroTexto"/>
          <p:cNvSpPr txBox="1">
            <a:spLocks noChangeArrowheads="1"/>
          </p:cNvSpPr>
          <p:nvPr/>
        </p:nvSpPr>
        <p:spPr bwMode="auto">
          <a:xfrm>
            <a:off x="838200" y="609600"/>
            <a:ext cx="337376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s-CL" b="1" dirty="0" smtClean="0">
                <a:solidFill>
                  <a:srgbClr val="003366"/>
                </a:solidFill>
                <a:latin typeface="Calibri" pitchFamily="34" charset="0"/>
              </a:rPr>
              <a:t>Diseño Edificios Contra Incendios</a:t>
            </a:r>
            <a:endParaRPr lang="es-CL" b="1" dirty="0">
              <a:solidFill>
                <a:srgbClr val="003366"/>
              </a:solidFill>
              <a:latin typeface="Calibri" pitchFamily="34" charset="0"/>
            </a:endParaRPr>
          </a:p>
        </p:txBody>
      </p:sp>
      <p:sp>
        <p:nvSpPr>
          <p:cNvPr id="15375" name="14 CuadroTexto"/>
          <p:cNvSpPr txBox="1">
            <a:spLocks noChangeArrowheads="1"/>
          </p:cNvSpPr>
          <p:nvPr/>
        </p:nvSpPr>
        <p:spPr bwMode="auto">
          <a:xfrm>
            <a:off x="304800" y="1066800"/>
            <a:ext cx="88392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s-ES_tradnl" sz="4000" b="1" dirty="0" smtClean="0">
                <a:solidFill>
                  <a:srgbClr val="003366"/>
                </a:solidFill>
                <a:latin typeface="Calibri" pitchFamily="34" charset="0"/>
              </a:rPr>
              <a:t>Costaneras </a:t>
            </a:r>
            <a:r>
              <a:rPr lang="es-ES_tradnl" sz="4000" b="1" dirty="0" smtClean="0">
                <a:solidFill>
                  <a:srgbClr val="003366"/>
                </a:solidFill>
                <a:latin typeface="Calibri" pitchFamily="34" charset="0"/>
              </a:rPr>
              <a:t>de Hormigón</a:t>
            </a:r>
            <a:endParaRPr lang="es-CL" sz="4000" b="1" dirty="0">
              <a:solidFill>
                <a:srgbClr val="003366"/>
              </a:solidFill>
              <a:latin typeface="Calibri" pitchFamily="34" charset="0"/>
            </a:endParaRPr>
          </a:p>
        </p:txBody>
      </p:sp>
      <p:sp>
        <p:nvSpPr>
          <p:cNvPr id="15376" name="14 CuadroTexto"/>
          <p:cNvSpPr txBox="1">
            <a:spLocks noChangeArrowheads="1"/>
          </p:cNvSpPr>
          <p:nvPr/>
        </p:nvSpPr>
        <p:spPr bwMode="auto">
          <a:xfrm>
            <a:off x="304800" y="1916832"/>
            <a:ext cx="3547120" cy="304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lvl="0"/>
            <a:r>
              <a:rPr lang="es-CL" b="1" dirty="0" smtClean="0"/>
              <a:t>1 Perfil de temperaturas, </a:t>
            </a:r>
            <a:r>
              <a:rPr lang="es-CL" dirty="0" smtClean="0"/>
              <a:t>para un incendio estándar durante </a:t>
            </a:r>
            <a:r>
              <a:rPr lang="es-CL" dirty="0" smtClean="0"/>
              <a:t>60 </a:t>
            </a:r>
            <a:r>
              <a:rPr lang="es-CL" dirty="0" smtClean="0"/>
              <a:t>minutos</a:t>
            </a:r>
            <a:r>
              <a:rPr lang="es-CL" dirty="0" smtClean="0"/>
              <a:t>.</a:t>
            </a:r>
          </a:p>
          <a:p>
            <a:pPr lvl="0"/>
            <a:endParaRPr lang="es-CL" dirty="0"/>
          </a:p>
          <a:p>
            <a:pPr marL="285750" lvl="0" indent="-285750">
              <a:buFont typeface="Arial" charset="0"/>
              <a:buChar char="•"/>
            </a:pPr>
            <a:endParaRPr lang="es-CL" dirty="0"/>
          </a:p>
          <a:p>
            <a:pPr lvl="0"/>
            <a:endParaRPr lang="es-CL" dirty="0"/>
          </a:p>
          <a:p>
            <a:pPr lvl="1">
              <a:buFont typeface="Arial" charset="0"/>
              <a:buChar char="•"/>
            </a:pPr>
            <a:endParaRPr lang="es-ES_tradnl" sz="2800" i="1" dirty="0">
              <a:solidFill>
                <a:srgbClr val="5F5F5F"/>
              </a:solidFill>
              <a:latin typeface="Calibri" pitchFamily="34" charset="0"/>
            </a:endParaRPr>
          </a:p>
          <a:p>
            <a:pPr lvl="1"/>
            <a:endParaRPr lang="es-ES_tradnl" sz="2800" b="1" i="1" dirty="0">
              <a:solidFill>
                <a:srgbClr val="5F5F5F"/>
              </a:solidFill>
              <a:latin typeface="Calibri" pitchFamily="34" charset="0"/>
            </a:endParaRPr>
          </a:p>
          <a:p>
            <a:pPr lvl="1">
              <a:buFont typeface="Arial" charset="0"/>
              <a:buChar char="•"/>
            </a:pPr>
            <a:endParaRPr lang="es-ES_tradnl" sz="2800" b="1" i="1" dirty="0">
              <a:solidFill>
                <a:srgbClr val="5F5F5F"/>
              </a:solidFill>
              <a:latin typeface="Calibri" pitchFamily="34" charset="0"/>
            </a:endParaRP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0530" y="2893467"/>
            <a:ext cx="6546008" cy="3335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7 Rectángulo"/>
          <p:cNvSpPr/>
          <p:nvPr/>
        </p:nvSpPr>
        <p:spPr>
          <a:xfrm>
            <a:off x="4401397" y="2276872"/>
            <a:ext cx="457200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pPr lvl="0"/>
            <a:r>
              <a:rPr lang="es-CL" sz="1400" dirty="0"/>
              <a:t>Se utiliza software de simulación (elementos finitos o diferencias finitas) en 2D, con las propiedades del hormigón.</a:t>
            </a:r>
          </a:p>
        </p:txBody>
      </p:sp>
    </p:spTree>
    <p:extLst>
      <p:ext uri="{BB962C8B-B14F-4D97-AF65-F5344CB8AC3E}">
        <p14:creationId xmlns:p14="http://schemas.microsoft.com/office/powerpoint/2010/main" val="20367905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14 CuadroTexto"/>
          <p:cNvSpPr txBox="1">
            <a:spLocks noChangeArrowheads="1"/>
          </p:cNvSpPr>
          <p:nvPr/>
        </p:nvSpPr>
        <p:spPr bwMode="auto">
          <a:xfrm>
            <a:off x="304800" y="1066800"/>
            <a:ext cx="25146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s-CL" sz="4000" b="1">
              <a:solidFill>
                <a:srgbClr val="003366"/>
              </a:solidFill>
              <a:latin typeface="Calibri" pitchFamily="34" charset="0"/>
            </a:endParaRPr>
          </a:p>
        </p:txBody>
      </p:sp>
      <p:sp>
        <p:nvSpPr>
          <p:cNvPr id="15363" name="Rectangle 30"/>
          <p:cNvSpPr>
            <a:spLocks noChangeArrowheads="1"/>
          </p:cNvSpPr>
          <p:nvPr/>
        </p:nvSpPr>
        <p:spPr bwMode="auto">
          <a:xfrm>
            <a:off x="0" y="6400800"/>
            <a:ext cx="9144000" cy="457200"/>
          </a:xfrm>
          <a:prstGeom prst="rect">
            <a:avLst/>
          </a:prstGeom>
          <a:gradFill rotWithShape="1">
            <a:gsLst>
              <a:gs pos="0">
                <a:srgbClr val="FFC000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s-ES"/>
          </a:p>
        </p:txBody>
      </p:sp>
      <p:sp>
        <p:nvSpPr>
          <p:cNvPr id="15364" name="14 CuadroTexto"/>
          <p:cNvSpPr txBox="1">
            <a:spLocks noChangeArrowheads="1"/>
          </p:cNvSpPr>
          <p:nvPr/>
        </p:nvSpPr>
        <p:spPr bwMode="auto">
          <a:xfrm>
            <a:off x="28575" y="6396038"/>
            <a:ext cx="8720931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s-ES_tradnl" sz="2400" dirty="0">
                <a:solidFill>
                  <a:srgbClr val="003366"/>
                </a:solidFill>
                <a:latin typeface="Calibri" pitchFamily="34" charset="0"/>
              </a:rPr>
              <a:t>TÓPICO: </a:t>
            </a:r>
            <a:r>
              <a:rPr lang="es-ES_tradnl" sz="2400" dirty="0" smtClean="0">
                <a:solidFill>
                  <a:srgbClr val="003366"/>
                </a:solidFill>
                <a:latin typeface="Calibri" pitchFamily="34" charset="0"/>
              </a:rPr>
              <a:t>Ejemplos de Cálculo Prestacional – Vigas pretensadas</a:t>
            </a:r>
            <a:endParaRPr lang="es-CL" sz="2400" dirty="0">
              <a:solidFill>
                <a:srgbClr val="003366"/>
              </a:solidFill>
              <a:latin typeface="Calibri" pitchFamily="34" charset="0"/>
            </a:endParaRPr>
          </a:p>
        </p:txBody>
      </p:sp>
      <p:sp>
        <p:nvSpPr>
          <p:cNvPr id="15365" name="14 CuadroTexto"/>
          <p:cNvSpPr txBox="1">
            <a:spLocks noChangeArrowheads="1"/>
          </p:cNvSpPr>
          <p:nvPr/>
        </p:nvSpPr>
        <p:spPr bwMode="auto">
          <a:xfrm>
            <a:off x="8763000" y="6418263"/>
            <a:ext cx="6096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fld id="{DCC28FAC-18E8-405C-A1B0-BD9104364E79}" type="slidenum">
              <a:rPr lang="es-ES_tradnl">
                <a:solidFill>
                  <a:schemeClr val="bg2"/>
                </a:solidFill>
                <a:latin typeface="Calibri" pitchFamily="34" charset="0"/>
              </a:rPr>
              <a:pPr/>
              <a:t>12</a:t>
            </a:fld>
            <a:endParaRPr lang="es-CL">
              <a:solidFill>
                <a:schemeClr val="bg2"/>
              </a:solidFill>
              <a:latin typeface="Calibri" pitchFamily="34" charset="0"/>
            </a:endParaRPr>
          </a:p>
        </p:txBody>
      </p:sp>
      <p:sp>
        <p:nvSpPr>
          <p:cNvPr id="15366" name="14 CuadroTexto"/>
          <p:cNvSpPr txBox="1">
            <a:spLocks noChangeArrowheads="1"/>
          </p:cNvSpPr>
          <p:nvPr/>
        </p:nvSpPr>
        <p:spPr bwMode="auto">
          <a:xfrm>
            <a:off x="57150" y="628650"/>
            <a:ext cx="22860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CL" sz="1200" b="1">
                <a:solidFill>
                  <a:schemeClr val="bg2"/>
                </a:solidFill>
                <a:latin typeface="Calibri" pitchFamily="34" charset="0"/>
              </a:rPr>
              <a:t>CURSO</a:t>
            </a:r>
          </a:p>
        </p:txBody>
      </p:sp>
      <p:sp>
        <p:nvSpPr>
          <p:cNvPr id="15367" name="Rectangle 47"/>
          <p:cNvSpPr>
            <a:spLocks noChangeArrowheads="1"/>
          </p:cNvSpPr>
          <p:nvPr/>
        </p:nvSpPr>
        <p:spPr bwMode="auto">
          <a:xfrm>
            <a:off x="0" y="942975"/>
            <a:ext cx="5562600" cy="74613"/>
          </a:xfrm>
          <a:prstGeom prst="rect">
            <a:avLst/>
          </a:prstGeom>
          <a:gradFill rotWithShape="1">
            <a:gsLst>
              <a:gs pos="0">
                <a:srgbClr val="003366">
                  <a:alpha val="62000"/>
                </a:srgbClr>
              </a:gs>
              <a:gs pos="100000">
                <a:schemeClr val="bg1">
                  <a:alpha val="18999"/>
                </a:schemeClr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s-ES"/>
          </a:p>
        </p:txBody>
      </p:sp>
      <p:sp>
        <p:nvSpPr>
          <p:cNvPr id="6" name="31 Hexágono" descr="245580"/>
          <p:cNvSpPr>
            <a:spLocks noChangeArrowheads="1"/>
          </p:cNvSpPr>
          <p:nvPr/>
        </p:nvSpPr>
        <p:spPr bwMode="auto">
          <a:xfrm>
            <a:off x="6430963" y="355600"/>
            <a:ext cx="788987" cy="666750"/>
          </a:xfrm>
          <a:prstGeom prst="hexagon">
            <a:avLst>
              <a:gd name="adj" fmla="val 24965"/>
              <a:gd name="vf" fmla="val 115470"/>
            </a:avLst>
          </a:prstGeom>
          <a:blipFill dpi="0" rotWithShape="1">
            <a:blip r:embed="rId3" cstate="print"/>
            <a:srcRect/>
            <a:stretch>
              <a:fillRect/>
            </a:stretch>
          </a:blipFill>
          <a:ln w="6350" algn="ctr">
            <a:solidFill>
              <a:srgbClr val="D9D9D9"/>
            </a:solidFill>
            <a:miter lim="800000"/>
            <a:headEnd/>
            <a:tailEnd/>
          </a:ln>
        </p:spPr>
        <p:txBody>
          <a:bodyPr anchor="ctr"/>
          <a:lstStyle/>
          <a:p>
            <a:pPr algn="ctr" defTabSz="771479" fontAlgn="auto">
              <a:spcBef>
                <a:spcPts val="0"/>
              </a:spcBef>
              <a:spcAft>
                <a:spcPts val="0"/>
              </a:spcAft>
              <a:defRPr/>
            </a:pPr>
            <a:endParaRPr lang="es-CL" dirty="0">
              <a:solidFill>
                <a:schemeClr val="lt1"/>
              </a:solidFill>
              <a:latin typeface="+mn-lt"/>
            </a:endParaRPr>
          </a:p>
        </p:txBody>
      </p:sp>
      <p:sp>
        <p:nvSpPr>
          <p:cNvPr id="2" name="31 Hexágono" descr="incendio edificio"/>
          <p:cNvSpPr>
            <a:spLocks noChangeArrowheads="1"/>
          </p:cNvSpPr>
          <p:nvPr/>
        </p:nvSpPr>
        <p:spPr bwMode="auto">
          <a:xfrm>
            <a:off x="5794375" y="6350"/>
            <a:ext cx="788988" cy="666750"/>
          </a:xfrm>
          <a:prstGeom prst="hexagon">
            <a:avLst>
              <a:gd name="adj" fmla="val 24965"/>
              <a:gd name="vf" fmla="val 115470"/>
            </a:avLst>
          </a:prstGeom>
          <a:blipFill dpi="0" rotWithShape="1">
            <a:blip r:embed="rId4" cstate="print"/>
            <a:srcRect/>
            <a:stretch>
              <a:fillRect/>
            </a:stretch>
          </a:blipFill>
          <a:ln w="6350" algn="ctr">
            <a:solidFill>
              <a:srgbClr val="D9D9D9"/>
            </a:solidFill>
            <a:miter lim="800000"/>
            <a:headEnd/>
            <a:tailEnd/>
          </a:ln>
        </p:spPr>
        <p:txBody>
          <a:bodyPr anchor="ctr"/>
          <a:lstStyle/>
          <a:p>
            <a:pPr algn="ctr" defTabSz="771479" fontAlgn="auto">
              <a:spcBef>
                <a:spcPts val="0"/>
              </a:spcBef>
              <a:spcAft>
                <a:spcPts val="0"/>
              </a:spcAft>
              <a:defRPr/>
            </a:pPr>
            <a:endParaRPr lang="es-CL" dirty="0">
              <a:solidFill>
                <a:schemeClr val="lt1"/>
              </a:solidFill>
              <a:latin typeface="+mn-lt"/>
            </a:endParaRPr>
          </a:p>
        </p:txBody>
      </p:sp>
      <p:sp>
        <p:nvSpPr>
          <p:cNvPr id="3" name="31 Hexágono"/>
          <p:cNvSpPr>
            <a:spLocks noChangeArrowheads="1"/>
          </p:cNvSpPr>
          <p:nvPr/>
        </p:nvSpPr>
        <p:spPr bwMode="auto">
          <a:xfrm>
            <a:off x="7067550" y="0"/>
            <a:ext cx="788988" cy="666750"/>
          </a:xfrm>
          <a:prstGeom prst="hexagon">
            <a:avLst>
              <a:gd name="adj" fmla="val 24997"/>
              <a:gd name="vf" fmla="val 115470"/>
            </a:avLst>
          </a:prstGeom>
          <a:gradFill rotWithShape="1">
            <a:gsLst>
              <a:gs pos="0">
                <a:srgbClr val="92D050"/>
              </a:gs>
              <a:gs pos="100000">
                <a:srgbClr val="FFFFFF"/>
              </a:gs>
            </a:gsLst>
            <a:lin ang="18900000" scaled="1"/>
          </a:gradFill>
          <a:ln w="6350" algn="ctr">
            <a:solidFill>
              <a:srgbClr val="D9D9D9"/>
            </a:solidFill>
            <a:miter lim="800000"/>
            <a:headEnd/>
            <a:tailEnd/>
          </a:ln>
        </p:spPr>
        <p:txBody>
          <a:bodyPr anchor="ctr"/>
          <a:lstStyle/>
          <a:p>
            <a:pPr algn="ctr" defTabSz="771479" fontAlgn="auto">
              <a:spcBef>
                <a:spcPts val="0"/>
              </a:spcBef>
              <a:spcAft>
                <a:spcPts val="0"/>
              </a:spcAft>
              <a:defRPr/>
            </a:pPr>
            <a:endParaRPr lang="es-CL" dirty="0">
              <a:solidFill>
                <a:schemeClr val="lt1"/>
              </a:solidFill>
              <a:latin typeface="+mn-lt"/>
            </a:endParaRPr>
          </a:p>
        </p:txBody>
      </p:sp>
      <p:sp>
        <p:nvSpPr>
          <p:cNvPr id="4" name="31 Hexágono" descr="Can_ULC S_107_Picture_1"/>
          <p:cNvSpPr>
            <a:spLocks noChangeArrowheads="1"/>
          </p:cNvSpPr>
          <p:nvPr/>
        </p:nvSpPr>
        <p:spPr bwMode="auto">
          <a:xfrm>
            <a:off x="7710488" y="349250"/>
            <a:ext cx="788987" cy="666750"/>
          </a:xfrm>
          <a:prstGeom prst="hexagon">
            <a:avLst>
              <a:gd name="adj" fmla="val 24965"/>
              <a:gd name="vf" fmla="val 115470"/>
            </a:avLst>
          </a:prstGeom>
          <a:blipFill dpi="0" rotWithShape="1">
            <a:blip r:embed="rId5" cstate="print"/>
            <a:srcRect/>
            <a:stretch>
              <a:fillRect/>
            </a:stretch>
          </a:blipFill>
          <a:ln w="6350" algn="ctr">
            <a:solidFill>
              <a:srgbClr val="D9D9D9"/>
            </a:solidFill>
            <a:miter lim="800000"/>
            <a:headEnd/>
            <a:tailEnd/>
          </a:ln>
        </p:spPr>
        <p:txBody>
          <a:bodyPr anchor="ctr"/>
          <a:lstStyle/>
          <a:p>
            <a:pPr algn="ctr" defTabSz="771479" fontAlgn="auto">
              <a:spcBef>
                <a:spcPts val="0"/>
              </a:spcBef>
              <a:spcAft>
                <a:spcPts val="0"/>
              </a:spcAft>
              <a:defRPr/>
            </a:pPr>
            <a:endParaRPr lang="es-CL" dirty="0">
              <a:solidFill>
                <a:schemeClr val="lt1"/>
              </a:solidFill>
              <a:latin typeface="+mn-lt"/>
            </a:endParaRPr>
          </a:p>
        </p:txBody>
      </p:sp>
      <p:sp>
        <p:nvSpPr>
          <p:cNvPr id="5" name="31 Hexágono"/>
          <p:cNvSpPr>
            <a:spLocks noChangeArrowheads="1"/>
          </p:cNvSpPr>
          <p:nvPr/>
        </p:nvSpPr>
        <p:spPr bwMode="auto">
          <a:xfrm>
            <a:off x="8355013" y="0"/>
            <a:ext cx="788987" cy="666750"/>
          </a:xfrm>
          <a:prstGeom prst="hexagon">
            <a:avLst>
              <a:gd name="adj" fmla="val 24997"/>
              <a:gd name="vf" fmla="val 115470"/>
            </a:avLst>
          </a:prstGeom>
          <a:gradFill rotWithShape="1">
            <a:gsLst>
              <a:gs pos="0">
                <a:srgbClr val="92D050"/>
              </a:gs>
              <a:gs pos="100000">
                <a:srgbClr val="FFFFFF"/>
              </a:gs>
            </a:gsLst>
            <a:lin ang="18900000" scaled="1"/>
          </a:gradFill>
          <a:ln w="6350" algn="ctr">
            <a:solidFill>
              <a:srgbClr val="D9D9D9"/>
            </a:solidFill>
            <a:miter lim="800000"/>
            <a:headEnd/>
            <a:tailEnd/>
          </a:ln>
        </p:spPr>
        <p:txBody>
          <a:bodyPr anchor="ctr"/>
          <a:lstStyle/>
          <a:p>
            <a:pPr algn="ctr" defTabSz="771479" fontAlgn="auto">
              <a:spcBef>
                <a:spcPts val="0"/>
              </a:spcBef>
              <a:spcAft>
                <a:spcPts val="0"/>
              </a:spcAft>
              <a:defRPr/>
            </a:pPr>
            <a:endParaRPr lang="es-CL" dirty="0">
              <a:solidFill>
                <a:schemeClr val="lt1"/>
              </a:solidFill>
              <a:latin typeface="+mn-lt"/>
            </a:endParaRPr>
          </a:p>
        </p:txBody>
      </p:sp>
      <p:sp>
        <p:nvSpPr>
          <p:cNvPr id="7" name="31 Hexágono"/>
          <p:cNvSpPr>
            <a:spLocks noChangeArrowheads="1"/>
          </p:cNvSpPr>
          <p:nvPr/>
        </p:nvSpPr>
        <p:spPr bwMode="auto">
          <a:xfrm>
            <a:off x="5160963" y="369888"/>
            <a:ext cx="788987" cy="666750"/>
          </a:xfrm>
          <a:prstGeom prst="hexagon">
            <a:avLst>
              <a:gd name="adj" fmla="val 24997"/>
              <a:gd name="vf" fmla="val 115470"/>
            </a:avLst>
          </a:prstGeom>
          <a:gradFill rotWithShape="1">
            <a:gsLst>
              <a:gs pos="0">
                <a:srgbClr val="92D050"/>
              </a:gs>
              <a:gs pos="100000">
                <a:srgbClr val="FFFFFF"/>
              </a:gs>
            </a:gsLst>
            <a:lin ang="18900000" scaled="1"/>
          </a:gradFill>
          <a:ln w="6350" algn="ctr">
            <a:solidFill>
              <a:srgbClr val="D9D9D9"/>
            </a:solidFill>
            <a:miter lim="800000"/>
            <a:headEnd/>
            <a:tailEnd/>
          </a:ln>
        </p:spPr>
        <p:txBody>
          <a:bodyPr anchor="ctr"/>
          <a:lstStyle/>
          <a:p>
            <a:pPr algn="ctr" defTabSz="771479" fontAlgn="auto">
              <a:spcBef>
                <a:spcPts val="0"/>
              </a:spcBef>
              <a:spcAft>
                <a:spcPts val="0"/>
              </a:spcAft>
              <a:defRPr/>
            </a:pPr>
            <a:endParaRPr lang="es-CL" dirty="0">
              <a:solidFill>
                <a:schemeClr val="lt1"/>
              </a:solidFill>
              <a:latin typeface="+mn-lt"/>
            </a:endParaRPr>
          </a:p>
        </p:txBody>
      </p:sp>
      <p:sp>
        <p:nvSpPr>
          <p:cNvPr id="15374" name="14 CuadroTexto"/>
          <p:cNvSpPr txBox="1">
            <a:spLocks noChangeArrowheads="1"/>
          </p:cNvSpPr>
          <p:nvPr/>
        </p:nvSpPr>
        <p:spPr bwMode="auto">
          <a:xfrm>
            <a:off x="838200" y="609600"/>
            <a:ext cx="337376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s-CL" b="1" dirty="0" smtClean="0">
                <a:solidFill>
                  <a:srgbClr val="003366"/>
                </a:solidFill>
                <a:latin typeface="Calibri" pitchFamily="34" charset="0"/>
              </a:rPr>
              <a:t>Diseño Edificios Contra Incendios</a:t>
            </a:r>
            <a:endParaRPr lang="es-CL" b="1" dirty="0">
              <a:solidFill>
                <a:srgbClr val="003366"/>
              </a:solidFill>
              <a:latin typeface="Calibri" pitchFamily="34" charset="0"/>
            </a:endParaRPr>
          </a:p>
        </p:txBody>
      </p:sp>
      <p:sp>
        <p:nvSpPr>
          <p:cNvPr id="15375" name="14 CuadroTexto"/>
          <p:cNvSpPr txBox="1">
            <a:spLocks noChangeArrowheads="1"/>
          </p:cNvSpPr>
          <p:nvPr/>
        </p:nvSpPr>
        <p:spPr bwMode="auto">
          <a:xfrm>
            <a:off x="304800" y="1066800"/>
            <a:ext cx="88392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s-ES_tradnl" sz="4000" b="1" dirty="0" smtClean="0">
                <a:solidFill>
                  <a:srgbClr val="003366"/>
                </a:solidFill>
                <a:latin typeface="Calibri" pitchFamily="34" charset="0"/>
              </a:rPr>
              <a:t>Costaneras </a:t>
            </a:r>
            <a:r>
              <a:rPr lang="es-ES_tradnl" sz="4000" b="1" dirty="0" smtClean="0">
                <a:solidFill>
                  <a:srgbClr val="003366"/>
                </a:solidFill>
                <a:latin typeface="Calibri" pitchFamily="34" charset="0"/>
              </a:rPr>
              <a:t>de Hormigón</a:t>
            </a:r>
            <a:endParaRPr lang="es-CL" sz="4000" b="1" dirty="0">
              <a:solidFill>
                <a:srgbClr val="003366"/>
              </a:solidFill>
              <a:latin typeface="Calibri" pitchFamily="34" charset="0"/>
            </a:endParaRPr>
          </a:p>
        </p:txBody>
      </p:sp>
      <p:sp>
        <p:nvSpPr>
          <p:cNvPr id="15376" name="14 CuadroTexto"/>
          <p:cNvSpPr txBox="1">
            <a:spLocks noChangeArrowheads="1"/>
          </p:cNvSpPr>
          <p:nvPr/>
        </p:nvSpPr>
        <p:spPr bwMode="auto">
          <a:xfrm>
            <a:off x="230231" y="1916832"/>
            <a:ext cx="4989841" cy="22159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lvl="0"/>
            <a:r>
              <a:rPr lang="es-CL" b="1" dirty="0"/>
              <a:t>2</a:t>
            </a:r>
            <a:r>
              <a:rPr lang="es-CL" b="1" dirty="0" smtClean="0"/>
              <a:t> Temperaturas de </a:t>
            </a:r>
            <a:r>
              <a:rPr lang="es-CL" b="1" dirty="0" smtClean="0"/>
              <a:t>acero</a:t>
            </a:r>
            <a:r>
              <a:rPr lang="es-CL" dirty="0"/>
              <a:t> </a:t>
            </a:r>
            <a:r>
              <a:rPr lang="es-CL" dirty="0" smtClean="0"/>
              <a:t>(pretensado y normal)</a:t>
            </a:r>
            <a:endParaRPr lang="es-CL" dirty="0" smtClean="0"/>
          </a:p>
          <a:p>
            <a:pPr marL="285750" lvl="0" indent="-285750">
              <a:buFont typeface="Arial" charset="0"/>
              <a:buChar char="•"/>
            </a:pPr>
            <a:endParaRPr lang="es-CL" dirty="0"/>
          </a:p>
          <a:p>
            <a:pPr lvl="0"/>
            <a:endParaRPr lang="es-CL" dirty="0"/>
          </a:p>
          <a:p>
            <a:pPr lvl="1">
              <a:buFont typeface="Arial" charset="0"/>
              <a:buChar char="•"/>
            </a:pPr>
            <a:endParaRPr lang="es-ES_tradnl" sz="2800" i="1" dirty="0">
              <a:solidFill>
                <a:srgbClr val="5F5F5F"/>
              </a:solidFill>
              <a:latin typeface="Calibri" pitchFamily="34" charset="0"/>
            </a:endParaRPr>
          </a:p>
          <a:p>
            <a:pPr lvl="1"/>
            <a:endParaRPr lang="es-ES_tradnl" sz="2800" b="1" i="1" dirty="0">
              <a:solidFill>
                <a:srgbClr val="5F5F5F"/>
              </a:solidFill>
              <a:latin typeface="Calibri" pitchFamily="34" charset="0"/>
            </a:endParaRPr>
          </a:p>
          <a:p>
            <a:pPr lvl="1">
              <a:buFont typeface="Arial" charset="0"/>
              <a:buChar char="•"/>
            </a:pPr>
            <a:endParaRPr lang="es-ES_tradnl" sz="2800" b="1" i="1" dirty="0">
              <a:solidFill>
                <a:srgbClr val="5F5F5F"/>
              </a:solidFill>
              <a:latin typeface="Calibri" pitchFamily="34" charset="0"/>
            </a:endParaRPr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25632" y="2534353"/>
            <a:ext cx="3677237" cy="30025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1268" y="2509042"/>
            <a:ext cx="2376264" cy="32475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7 Rectángulo"/>
          <p:cNvSpPr/>
          <p:nvPr/>
        </p:nvSpPr>
        <p:spPr>
          <a:xfrm>
            <a:off x="3927475" y="5872818"/>
            <a:ext cx="457200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s-CL" sz="1400" dirty="0"/>
              <a:t>T4, T5 y T6 corresponde a armadura no pretensada, calidad A630-420H. El resto corresponde a acero pretensado </a:t>
            </a:r>
            <a:endParaRPr lang="es-CL" sz="1400" dirty="0"/>
          </a:p>
        </p:txBody>
      </p:sp>
    </p:spTree>
    <p:extLst>
      <p:ext uri="{BB962C8B-B14F-4D97-AF65-F5344CB8AC3E}">
        <p14:creationId xmlns:p14="http://schemas.microsoft.com/office/powerpoint/2010/main" val="15485466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14 CuadroTexto"/>
          <p:cNvSpPr txBox="1">
            <a:spLocks noChangeArrowheads="1"/>
          </p:cNvSpPr>
          <p:nvPr/>
        </p:nvSpPr>
        <p:spPr bwMode="auto">
          <a:xfrm>
            <a:off x="304800" y="1066800"/>
            <a:ext cx="25146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s-CL" sz="4000" b="1">
              <a:solidFill>
                <a:srgbClr val="003366"/>
              </a:solidFill>
              <a:latin typeface="Calibri" pitchFamily="34" charset="0"/>
            </a:endParaRPr>
          </a:p>
        </p:txBody>
      </p:sp>
      <p:sp>
        <p:nvSpPr>
          <p:cNvPr id="15363" name="Rectangle 30"/>
          <p:cNvSpPr>
            <a:spLocks noChangeArrowheads="1"/>
          </p:cNvSpPr>
          <p:nvPr/>
        </p:nvSpPr>
        <p:spPr bwMode="auto">
          <a:xfrm>
            <a:off x="0" y="6400800"/>
            <a:ext cx="9144000" cy="457200"/>
          </a:xfrm>
          <a:prstGeom prst="rect">
            <a:avLst/>
          </a:prstGeom>
          <a:gradFill rotWithShape="1">
            <a:gsLst>
              <a:gs pos="0">
                <a:srgbClr val="FFC000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s-ES"/>
          </a:p>
        </p:txBody>
      </p:sp>
      <p:sp>
        <p:nvSpPr>
          <p:cNvPr id="15364" name="14 CuadroTexto"/>
          <p:cNvSpPr txBox="1">
            <a:spLocks noChangeArrowheads="1"/>
          </p:cNvSpPr>
          <p:nvPr/>
        </p:nvSpPr>
        <p:spPr bwMode="auto">
          <a:xfrm>
            <a:off x="28575" y="6396038"/>
            <a:ext cx="8720931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s-ES_tradnl" sz="2400" dirty="0">
                <a:solidFill>
                  <a:srgbClr val="003366"/>
                </a:solidFill>
                <a:latin typeface="Calibri" pitchFamily="34" charset="0"/>
              </a:rPr>
              <a:t>TÓPICO: </a:t>
            </a:r>
            <a:r>
              <a:rPr lang="es-ES_tradnl" sz="2400" dirty="0" smtClean="0">
                <a:solidFill>
                  <a:srgbClr val="003366"/>
                </a:solidFill>
                <a:latin typeface="Calibri" pitchFamily="34" charset="0"/>
              </a:rPr>
              <a:t>Ejemplos de Cálculo Prestacional – Vigas pretensadas</a:t>
            </a:r>
            <a:endParaRPr lang="es-CL" sz="2400" dirty="0">
              <a:solidFill>
                <a:srgbClr val="003366"/>
              </a:solidFill>
              <a:latin typeface="Calibri" pitchFamily="34" charset="0"/>
            </a:endParaRPr>
          </a:p>
        </p:txBody>
      </p:sp>
      <p:sp>
        <p:nvSpPr>
          <p:cNvPr id="15365" name="14 CuadroTexto"/>
          <p:cNvSpPr txBox="1">
            <a:spLocks noChangeArrowheads="1"/>
          </p:cNvSpPr>
          <p:nvPr/>
        </p:nvSpPr>
        <p:spPr bwMode="auto">
          <a:xfrm>
            <a:off x="8763000" y="6418263"/>
            <a:ext cx="6096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fld id="{DCC28FAC-18E8-405C-A1B0-BD9104364E79}" type="slidenum">
              <a:rPr lang="es-ES_tradnl">
                <a:solidFill>
                  <a:schemeClr val="bg2"/>
                </a:solidFill>
                <a:latin typeface="Calibri" pitchFamily="34" charset="0"/>
              </a:rPr>
              <a:pPr/>
              <a:t>13</a:t>
            </a:fld>
            <a:endParaRPr lang="es-CL">
              <a:solidFill>
                <a:schemeClr val="bg2"/>
              </a:solidFill>
              <a:latin typeface="Calibri" pitchFamily="34" charset="0"/>
            </a:endParaRPr>
          </a:p>
        </p:txBody>
      </p:sp>
      <p:sp>
        <p:nvSpPr>
          <p:cNvPr id="15366" name="14 CuadroTexto"/>
          <p:cNvSpPr txBox="1">
            <a:spLocks noChangeArrowheads="1"/>
          </p:cNvSpPr>
          <p:nvPr/>
        </p:nvSpPr>
        <p:spPr bwMode="auto">
          <a:xfrm>
            <a:off x="57150" y="628650"/>
            <a:ext cx="22860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CL" sz="1200" b="1">
                <a:solidFill>
                  <a:schemeClr val="bg2"/>
                </a:solidFill>
                <a:latin typeface="Calibri" pitchFamily="34" charset="0"/>
              </a:rPr>
              <a:t>CURSO</a:t>
            </a:r>
          </a:p>
        </p:txBody>
      </p:sp>
      <p:sp>
        <p:nvSpPr>
          <p:cNvPr id="15367" name="Rectangle 47"/>
          <p:cNvSpPr>
            <a:spLocks noChangeArrowheads="1"/>
          </p:cNvSpPr>
          <p:nvPr/>
        </p:nvSpPr>
        <p:spPr bwMode="auto">
          <a:xfrm>
            <a:off x="0" y="942975"/>
            <a:ext cx="5562600" cy="74613"/>
          </a:xfrm>
          <a:prstGeom prst="rect">
            <a:avLst/>
          </a:prstGeom>
          <a:gradFill rotWithShape="1">
            <a:gsLst>
              <a:gs pos="0">
                <a:srgbClr val="003366">
                  <a:alpha val="62000"/>
                </a:srgbClr>
              </a:gs>
              <a:gs pos="100000">
                <a:schemeClr val="bg1">
                  <a:alpha val="18999"/>
                </a:schemeClr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s-ES"/>
          </a:p>
        </p:txBody>
      </p:sp>
      <p:sp>
        <p:nvSpPr>
          <p:cNvPr id="6" name="31 Hexágono" descr="245580"/>
          <p:cNvSpPr>
            <a:spLocks noChangeArrowheads="1"/>
          </p:cNvSpPr>
          <p:nvPr/>
        </p:nvSpPr>
        <p:spPr bwMode="auto">
          <a:xfrm>
            <a:off x="6430963" y="355600"/>
            <a:ext cx="788987" cy="666750"/>
          </a:xfrm>
          <a:prstGeom prst="hexagon">
            <a:avLst>
              <a:gd name="adj" fmla="val 24965"/>
              <a:gd name="vf" fmla="val 115470"/>
            </a:avLst>
          </a:prstGeom>
          <a:blipFill dpi="0" rotWithShape="1">
            <a:blip r:embed="rId3" cstate="print"/>
            <a:srcRect/>
            <a:stretch>
              <a:fillRect/>
            </a:stretch>
          </a:blipFill>
          <a:ln w="6350" algn="ctr">
            <a:solidFill>
              <a:srgbClr val="D9D9D9"/>
            </a:solidFill>
            <a:miter lim="800000"/>
            <a:headEnd/>
            <a:tailEnd/>
          </a:ln>
        </p:spPr>
        <p:txBody>
          <a:bodyPr anchor="ctr"/>
          <a:lstStyle/>
          <a:p>
            <a:pPr algn="ctr" defTabSz="771479" fontAlgn="auto">
              <a:spcBef>
                <a:spcPts val="0"/>
              </a:spcBef>
              <a:spcAft>
                <a:spcPts val="0"/>
              </a:spcAft>
              <a:defRPr/>
            </a:pPr>
            <a:endParaRPr lang="es-CL" dirty="0">
              <a:solidFill>
                <a:schemeClr val="lt1"/>
              </a:solidFill>
              <a:latin typeface="+mn-lt"/>
            </a:endParaRPr>
          </a:p>
        </p:txBody>
      </p:sp>
      <p:sp>
        <p:nvSpPr>
          <p:cNvPr id="2" name="31 Hexágono" descr="incendio edificio"/>
          <p:cNvSpPr>
            <a:spLocks noChangeArrowheads="1"/>
          </p:cNvSpPr>
          <p:nvPr/>
        </p:nvSpPr>
        <p:spPr bwMode="auto">
          <a:xfrm>
            <a:off x="5794375" y="6350"/>
            <a:ext cx="788988" cy="666750"/>
          </a:xfrm>
          <a:prstGeom prst="hexagon">
            <a:avLst>
              <a:gd name="adj" fmla="val 24965"/>
              <a:gd name="vf" fmla="val 115470"/>
            </a:avLst>
          </a:prstGeom>
          <a:blipFill dpi="0" rotWithShape="1">
            <a:blip r:embed="rId4" cstate="print"/>
            <a:srcRect/>
            <a:stretch>
              <a:fillRect/>
            </a:stretch>
          </a:blipFill>
          <a:ln w="6350" algn="ctr">
            <a:solidFill>
              <a:srgbClr val="D9D9D9"/>
            </a:solidFill>
            <a:miter lim="800000"/>
            <a:headEnd/>
            <a:tailEnd/>
          </a:ln>
        </p:spPr>
        <p:txBody>
          <a:bodyPr anchor="ctr"/>
          <a:lstStyle/>
          <a:p>
            <a:pPr algn="ctr" defTabSz="771479" fontAlgn="auto">
              <a:spcBef>
                <a:spcPts val="0"/>
              </a:spcBef>
              <a:spcAft>
                <a:spcPts val="0"/>
              </a:spcAft>
              <a:defRPr/>
            </a:pPr>
            <a:endParaRPr lang="es-CL" dirty="0">
              <a:solidFill>
                <a:schemeClr val="lt1"/>
              </a:solidFill>
              <a:latin typeface="+mn-lt"/>
            </a:endParaRPr>
          </a:p>
        </p:txBody>
      </p:sp>
      <p:sp>
        <p:nvSpPr>
          <p:cNvPr id="3" name="31 Hexágono"/>
          <p:cNvSpPr>
            <a:spLocks noChangeArrowheads="1"/>
          </p:cNvSpPr>
          <p:nvPr/>
        </p:nvSpPr>
        <p:spPr bwMode="auto">
          <a:xfrm>
            <a:off x="7067550" y="0"/>
            <a:ext cx="788988" cy="666750"/>
          </a:xfrm>
          <a:prstGeom prst="hexagon">
            <a:avLst>
              <a:gd name="adj" fmla="val 24997"/>
              <a:gd name="vf" fmla="val 115470"/>
            </a:avLst>
          </a:prstGeom>
          <a:gradFill rotWithShape="1">
            <a:gsLst>
              <a:gs pos="0">
                <a:srgbClr val="92D050"/>
              </a:gs>
              <a:gs pos="100000">
                <a:srgbClr val="FFFFFF"/>
              </a:gs>
            </a:gsLst>
            <a:lin ang="18900000" scaled="1"/>
          </a:gradFill>
          <a:ln w="6350" algn="ctr">
            <a:solidFill>
              <a:srgbClr val="D9D9D9"/>
            </a:solidFill>
            <a:miter lim="800000"/>
            <a:headEnd/>
            <a:tailEnd/>
          </a:ln>
        </p:spPr>
        <p:txBody>
          <a:bodyPr anchor="ctr"/>
          <a:lstStyle/>
          <a:p>
            <a:pPr algn="ctr" defTabSz="771479" fontAlgn="auto">
              <a:spcBef>
                <a:spcPts val="0"/>
              </a:spcBef>
              <a:spcAft>
                <a:spcPts val="0"/>
              </a:spcAft>
              <a:defRPr/>
            </a:pPr>
            <a:endParaRPr lang="es-CL" dirty="0">
              <a:solidFill>
                <a:schemeClr val="lt1"/>
              </a:solidFill>
              <a:latin typeface="+mn-lt"/>
            </a:endParaRPr>
          </a:p>
        </p:txBody>
      </p:sp>
      <p:sp>
        <p:nvSpPr>
          <p:cNvPr id="4" name="31 Hexágono" descr="Can_ULC S_107_Picture_1"/>
          <p:cNvSpPr>
            <a:spLocks noChangeArrowheads="1"/>
          </p:cNvSpPr>
          <p:nvPr/>
        </p:nvSpPr>
        <p:spPr bwMode="auto">
          <a:xfrm>
            <a:off x="7710488" y="349250"/>
            <a:ext cx="788987" cy="666750"/>
          </a:xfrm>
          <a:prstGeom prst="hexagon">
            <a:avLst>
              <a:gd name="adj" fmla="val 24965"/>
              <a:gd name="vf" fmla="val 115470"/>
            </a:avLst>
          </a:prstGeom>
          <a:blipFill dpi="0" rotWithShape="1">
            <a:blip r:embed="rId5" cstate="print"/>
            <a:srcRect/>
            <a:stretch>
              <a:fillRect/>
            </a:stretch>
          </a:blipFill>
          <a:ln w="6350" algn="ctr">
            <a:solidFill>
              <a:srgbClr val="D9D9D9"/>
            </a:solidFill>
            <a:miter lim="800000"/>
            <a:headEnd/>
            <a:tailEnd/>
          </a:ln>
        </p:spPr>
        <p:txBody>
          <a:bodyPr anchor="ctr"/>
          <a:lstStyle/>
          <a:p>
            <a:pPr algn="ctr" defTabSz="771479" fontAlgn="auto">
              <a:spcBef>
                <a:spcPts val="0"/>
              </a:spcBef>
              <a:spcAft>
                <a:spcPts val="0"/>
              </a:spcAft>
              <a:defRPr/>
            </a:pPr>
            <a:endParaRPr lang="es-CL" dirty="0">
              <a:solidFill>
                <a:schemeClr val="lt1"/>
              </a:solidFill>
              <a:latin typeface="+mn-lt"/>
            </a:endParaRPr>
          </a:p>
        </p:txBody>
      </p:sp>
      <p:sp>
        <p:nvSpPr>
          <p:cNvPr id="5" name="31 Hexágono"/>
          <p:cNvSpPr>
            <a:spLocks noChangeArrowheads="1"/>
          </p:cNvSpPr>
          <p:nvPr/>
        </p:nvSpPr>
        <p:spPr bwMode="auto">
          <a:xfrm>
            <a:off x="8355013" y="0"/>
            <a:ext cx="788987" cy="666750"/>
          </a:xfrm>
          <a:prstGeom prst="hexagon">
            <a:avLst>
              <a:gd name="adj" fmla="val 24997"/>
              <a:gd name="vf" fmla="val 115470"/>
            </a:avLst>
          </a:prstGeom>
          <a:gradFill rotWithShape="1">
            <a:gsLst>
              <a:gs pos="0">
                <a:srgbClr val="92D050"/>
              </a:gs>
              <a:gs pos="100000">
                <a:srgbClr val="FFFFFF"/>
              </a:gs>
            </a:gsLst>
            <a:lin ang="18900000" scaled="1"/>
          </a:gradFill>
          <a:ln w="6350" algn="ctr">
            <a:solidFill>
              <a:srgbClr val="D9D9D9"/>
            </a:solidFill>
            <a:miter lim="800000"/>
            <a:headEnd/>
            <a:tailEnd/>
          </a:ln>
        </p:spPr>
        <p:txBody>
          <a:bodyPr anchor="ctr"/>
          <a:lstStyle/>
          <a:p>
            <a:pPr algn="ctr" defTabSz="771479" fontAlgn="auto">
              <a:spcBef>
                <a:spcPts val="0"/>
              </a:spcBef>
              <a:spcAft>
                <a:spcPts val="0"/>
              </a:spcAft>
              <a:defRPr/>
            </a:pPr>
            <a:endParaRPr lang="es-CL" dirty="0">
              <a:solidFill>
                <a:schemeClr val="lt1"/>
              </a:solidFill>
              <a:latin typeface="+mn-lt"/>
            </a:endParaRPr>
          </a:p>
        </p:txBody>
      </p:sp>
      <p:sp>
        <p:nvSpPr>
          <p:cNvPr id="7" name="31 Hexágono"/>
          <p:cNvSpPr>
            <a:spLocks noChangeArrowheads="1"/>
          </p:cNvSpPr>
          <p:nvPr/>
        </p:nvSpPr>
        <p:spPr bwMode="auto">
          <a:xfrm>
            <a:off x="5160963" y="369888"/>
            <a:ext cx="788987" cy="666750"/>
          </a:xfrm>
          <a:prstGeom prst="hexagon">
            <a:avLst>
              <a:gd name="adj" fmla="val 24997"/>
              <a:gd name="vf" fmla="val 115470"/>
            </a:avLst>
          </a:prstGeom>
          <a:gradFill rotWithShape="1">
            <a:gsLst>
              <a:gs pos="0">
                <a:srgbClr val="92D050"/>
              </a:gs>
              <a:gs pos="100000">
                <a:srgbClr val="FFFFFF"/>
              </a:gs>
            </a:gsLst>
            <a:lin ang="18900000" scaled="1"/>
          </a:gradFill>
          <a:ln w="6350" algn="ctr">
            <a:solidFill>
              <a:srgbClr val="D9D9D9"/>
            </a:solidFill>
            <a:miter lim="800000"/>
            <a:headEnd/>
            <a:tailEnd/>
          </a:ln>
        </p:spPr>
        <p:txBody>
          <a:bodyPr anchor="ctr"/>
          <a:lstStyle/>
          <a:p>
            <a:pPr algn="ctr" defTabSz="771479" fontAlgn="auto">
              <a:spcBef>
                <a:spcPts val="0"/>
              </a:spcBef>
              <a:spcAft>
                <a:spcPts val="0"/>
              </a:spcAft>
              <a:defRPr/>
            </a:pPr>
            <a:endParaRPr lang="es-CL" dirty="0">
              <a:solidFill>
                <a:schemeClr val="lt1"/>
              </a:solidFill>
              <a:latin typeface="+mn-lt"/>
            </a:endParaRPr>
          </a:p>
        </p:txBody>
      </p:sp>
      <p:sp>
        <p:nvSpPr>
          <p:cNvPr id="15374" name="14 CuadroTexto"/>
          <p:cNvSpPr txBox="1">
            <a:spLocks noChangeArrowheads="1"/>
          </p:cNvSpPr>
          <p:nvPr/>
        </p:nvSpPr>
        <p:spPr bwMode="auto">
          <a:xfrm>
            <a:off x="838200" y="609600"/>
            <a:ext cx="337376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s-CL" b="1" dirty="0" smtClean="0">
                <a:solidFill>
                  <a:srgbClr val="003366"/>
                </a:solidFill>
                <a:latin typeface="Calibri" pitchFamily="34" charset="0"/>
              </a:rPr>
              <a:t>Diseño Edificios Contra Incendios</a:t>
            </a:r>
            <a:endParaRPr lang="es-CL" b="1" dirty="0">
              <a:solidFill>
                <a:srgbClr val="003366"/>
              </a:solidFill>
              <a:latin typeface="Calibri" pitchFamily="34" charset="0"/>
            </a:endParaRPr>
          </a:p>
        </p:txBody>
      </p:sp>
      <p:sp>
        <p:nvSpPr>
          <p:cNvPr id="15375" name="14 CuadroTexto"/>
          <p:cNvSpPr txBox="1">
            <a:spLocks noChangeArrowheads="1"/>
          </p:cNvSpPr>
          <p:nvPr/>
        </p:nvSpPr>
        <p:spPr bwMode="auto">
          <a:xfrm>
            <a:off x="304800" y="1066800"/>
            <a:ext cx="88392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s-ES_tradnl" sz="4000" b="1" dirty="0" smtClean="0">
                <a:solidFill>
                  <a:srgbClr val="003366"/>
                </a:solidFill>
                <a:latin typeface="Calibri" pitchFamily="34" charset="0"/>
              </a:rPr>
              <a:t>Costaneras </a:t>
            </a:r>
            <a:r>
              <a:rPr lang="es-ES_tradnl" sz="4000" b="1" dirty="0" smtClean="0">
                <a:solidFill>
                  <a:srgbClr val="003366"/>
                </a:solidFill>
                <a:latin typeface="Calibri" pitchFamily="34" charset="0"/>
              </a:rPr>
              <a:t>de Hormigón</a:t>
            </a:r>
            <a:endParaRPr lang="es-CL" sz="4000" b="1" dirty="0">
              <a:solidFill>
                <a:srgbClr val="003366"/>
              </a:solidFill>
              <a:latin typeface="Calibri" pitchFamily="34" charset="0"/>
            </a:endParaRPr>
          </a:p>
        </p:txBody>
      </p:sp>
      <p:sp>
        <p:nvSpPr>
          <p:cNvPr id="15376" name="14 CuadroTexto"/>
          <p:cNvSpPr txBox="1">
            <a:spLocks noChangeArrowheads="1"/>
          </p:cNvSpPr>
          <p:nvPr/>
        </p:nvSpPr>
        <p:spPr bwMode="auto">
          <a:xfrm>
            <a:off x="230231" y="1916832"/>
            <a:ext cx="4989841" cy="22159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lvl="0"/>
            <a:r>
              <a:rPr lang="es-CL" b="1" dirty="0"/>
              <a:t>2</a:t>
            </a:r>
            <a:r>
              <a:rPr lang="es-CL" b="1" dirty="0" smtClean="0"/>
              <a:t> Temperaturas de </a:t>
            </a:r>
            <a:r>
              <a:rPr lang="es-CL" b="1" dirty="0" smtClean="0"/>
              <a:t>acero</a:t>
            </a:r>
            <a:r>
              <a:rPr lang="es-CL" dirty="0"/>
              <a:t> </a:t>
            </a:r>
            <a:r>
              <a:rPr lang="es-CL" dirty="0" smtClean="0"/>
              <a:t>(malla </a:t>
            </a:r>
            <a:r>
              <a:rPr lang="es-CL" dirty="0" smtClean="0">
                <a:latin typeface="Symbol" pitchFamily="18" charset="2"/>
              </a:rPr>
              <a:t>f</a:t>
            </a:r>
            <a:r>
              <a:rPr lang="es-CL" dirty="0" smtClean="0"/>
              <a:t>6@7.5)</a:t>
            </a:r>
            <a:endParaRPr lang="es-CL" dirty="0" smtClean="0"/>
          </a:p>
          <a:p>
            <a:pPr marL="285750" lvl="0" indent="-285750">
              <a:buFont typeface="Arial" charset="0"/>
              <a:buChar char="•"/>
            </a:pPr>
            <a:endParaRPr lang="es-CL" dirty="0"/>
          </a:p>
          <a:p>
            <a:pPr lvl="0"/>
            <a:endParaRPr lang="es-CL" dirty="0"/>
          </a:p>
          <a:p>
            <a:pPr lvl="1">
              <a:buFont typeface="Arial" charset="0"/>
              <a:buChar char="•"/>
            </a:pPr>
            <a:endParaRPr lang="es-ES_tradnl" sz="2800" i="1" dirty="0">
              <a:solidFill>
                <a:srgbClr val="5F5F5F"/>
              </a:solidFill>
              <a:latin typeface="Calibri" pitchFamily="34" charset="0"/>
            </a:endParaRPr>
          </a:p>
          <a:p>
            <a:pPr lvl="1"/>
            <a:endParaRPr lang="es-ES_tradnl" sz="2800" b="1" i="1" dirty="0">
              <a:solidFill>
                <a:srgbClr val="5F5F5F"/>
              </a:solidFill>
              <a:latin typeface="Calibri" pitchFamily="34" charset="0"/>
            </a:endParaRPr>
          </a:p>
          <a:p>
            <a:pPr lvl="1">
              <a:buFont typeface="Arial" charset="0"/>
              <a:buChar char="•"/>
            </a:pPr>
            <a:endParaRPr lang="es-ES_tradnl" sz="2800" b="1" i="1" dirty="0">
              <a:solidFill>
                <a:srgbClr val="5F5F5F"/>
              </a:solidFill>
              <a:latin typeface="Calibri" pitchFamily="34" charset="0"/>
            </a:endParaRPr>
          </a:p>
        </p:txBody>
      </p:sp>
      <p:pic>
        <p:nvPicPr>
          <p:cNvPr id="7172" name="Picture 4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34202" y="2852936"/>
            <a:ext cx="6039671" cy="23762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173" name="Picture 5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2607555"/>
            <a:ext cx="2581275" cy="2867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440432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14 CuadroTexto"/>
          <p:cNvSpPr txBox="1">
            <a:spLocks noChangeArrowheads="1"/>
          </p:cNvSpPr>
          <p:nvPr/>
        </p:nvSpPr>
        <p:spPr bwMode="auto">
          <a:xfrm>
            <a:off x="304800" y="1066800"/>
            <a:ext cx="25146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s-CL" sz="4000" b="1">
              <a:solidFill>
                <a:srgbClr val="003366"/>
              </a:solidFill>
              <a:latin typeface="Calibri" pitchFamily="34" charset="0"/>
            </a:endParaRPr>
          </a:p>
        </p:txBody>
      </p:sp>
      <p:sp>
        <p:nvSpPr>
          <p:cNvPr id="15363" name="Rectangle 30"/>
          <p:cNvSpPr>
            <a:spLocks noChangeArrowheads="1"/>
          </p:cNvSpPr>
          <p:nvPr/>
        </p:nvSpPr>
        <p:spPr bwMode="auto">
          <a:xfrm>
            <a:off x="0" y="6400800"/>
            <a:ext cx="9144000" cy="457200"/>
          </a:xfrm>
          <a:prstGeom prst="rect">
            <a:avLst/>
          </a:prstGeom>
          <a:gradFill rotWithShape="1">
            <a:gsLst>
              <a:gs pos="0">
                <a:srgbClr val="FFC000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s-ES"/>
          </a:p>
        </p:txBody>
      </p:sp>
      <p:sp>
        <p:nvSpPr>
          <p:cNvPr id="15364" name="14 CuadroTexto"/>
          <p:cNvSpPr txBox="1">
            <a:spLocks noChangeArrowheads="1"/>
          </p:cNvSpPr>
          <p:nvPr/>
        </p:nvSpPr>
        <p:spPr bwMode="auto">
          <a:xfrm>
            <a:off x="28575" y="6396038"/>
            <a:ext cx="8720931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s-ES_tradnl" sz="2400" dirty="0">
                <a:solidFill>
                  <a:srgbClr val="003366"/>
                </a:solidFill>
                <a:latin typeface="Calibri" pitchFamily="34" charset="0"/>
              </a:rPr>
              <a:t>TÓPICO: </a:t>
            </a:r>
            <a:r>
              <a:rPr lang="es-ES_tradnl" sz="2400" dirty="0" smtClean="0">
                <a:solidFill>
                  <a:srgbClr val="003366"/>
                </a:solidFill>
                <a:latin typeface="Calibri" pitchFamily="34" charset="0"/>
              </a:rPr>
              <a:t>Ejemplos de Cálculo Prestacional – Vigas pretensadas</a:t>
            </a:r>
            <a:endParaRPr lang="es-CL" sz="2400" dirty="0">
              <a:solidFill>
                <a:srgbClr val="003366"/>
              </a:solidFill>
              <a:latin typeface="Calibri" pitchFamily="34" charset="0"/>
            </a:endParaRPr>
          </a:p>
        </p:txBody>
      </p:sp>
      <p:sp>
        <p:nvSpPr>
          <p:cNvPr id="15365" name="14 CuadroTexto"/>
          <p:cNvSpPr txBox="1">
            <a:spLocks noChangeArrowheads="1"/>
          </p:cNvSpPr>
          <p:nvPr/>
        </p:nvSpPr>
        <p:spPr bwMode="auto">
          <a:xfrm>
            <a:off x="8763000" y="6418263"/>
            <a:ext cx="6096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fld id="{DCC28FAC-18E8-405C-A1B0-BD9104364E79}" type="slidenum">
              <a:rPr lang="es-ES_tradnl">
                <a:solidFill>
                  <a:schemeClr val="bg2"/>
                </a:solidFill>
                <a:latin typeface="Calibri" pitchFamily="34" charset="0"/>
              </a:rPr>
              <a:pPr/>
              <a:t>14</a:t>
            </a:fld>
            <a:endParaRPr lang="es-CL">
              <a:solidFill>
                <a:schemeClr val="bg2"/>
              </a:solidFill>
              <a:latin typeface="Calibri" pitchFamily="34" charset="0"/>
            </a:endParaRPr>
          </a:p>
        </p:txBody>
      </p:sp>
      <p:sp>
        <p:nvSpPr>
          <p:cNvPr id="15366" name="14 CuadroTexto"/>
          <p:cNvSpPr txBox="1">
            <a:spLocks noChangeArrowheads="1"/>
          </p:cNvSpPr>
          <p:nvPr/>
        </p:nvSpPr>
        <p:spPr bwMode="auto">
          <a:xfrm>
            <a:off x="57150" y="628650"/>
            <a:ext cx="22860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CL" sz="1200" b="1">
                <a:solidFill>
                  <a:schemeClr val="bg2"/>
                </a:solidFill>
                <a:latin typeface="Calibri" pitchFamily="34" charset="0"/>
              </a:rPr>
              <a:t>CURSO</a:t>
            </a:r>
          </a:p>
        </p:txBody>
      </p:sp>
      <p:sp>
        <p:nvSpPr>
          <p:cNvPr id="15367" name="Rectangle 47"/>
          <p:cNvSpPr>
            <a:spLocks noChangeArrowheads="1"/>
          </p:cNvSpPr>
          <p:nvPr/>
        </p:nvSpPr>
        <p:spPr bwMode="auto">
          <a:xfrm>
            <a:off x="0" y="942975"/>
            <a:ext cx="5562600" cy="74613"/>
          </a:xfrm>
          <a:prstGeom prst="rect">
            <a:avLst/>
          </a:prstGeom>
          <a:gradFill rotWithShape="1">
            <a:gsLst>
              <a:gs pos="0">
                <a:srgbClr val="003366">
                  <a:alpha val="62000"/>
                </a:srgbClr>
              </a:gs>
              <a:gs pos="100000">
                <a:schemeClr val="bg1">
                  <a:alpha val="18999"/>
                </a:schemeClr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s-ES"/>
          </a:p>
        </p:txBody>
      </p:sp>
      <p:sp>
        <p:nvSpPr>
          <p:cNvPr id="6" name="31 Hexágono" descr="245580"/>
          <p:cNvSpPr>
            <a:spLocks noChangeArrowheads="1"/>
          </p:cNvSpPr>
          <p:nvPr/>
        </p:nvSpPr>
        <p:spPr bwMode="auto">
          <a:xfrm>
            <a:off x="6430963" y="355600"/>
            <a:ext cx="788987" cy="666750"/>
          </a:xfrm>
          <a:prstGeom prst="hexagon">
            <a:avLst>
              <a:gd name="adj" fmla="val 24965"/>
              <a:gd name="vf" fmla="val 115470"/>
            </a:avLst>
          </a:prstGeom>
          <a:blipFill dpi="0" rotWithShape="1">
            <a:blip r:embed="rId3" cstate="print"/>
            <a:srcRect/>
            <a:stretch>
              <a:fillRect/>
            </a:stretch>
          </a:blipFill>
          <a:ln w="6350" algn="ctr">
            <a:solidFill>
              <a:srgbClr val="D9D9D9"/>
            </a:solidFill>
            <a:miter lim="800000"/>
            <a:headEnd/>
            <a:tailEnd/>
          </a:ln>
        </p:spPr>
        <p:txBody>
          <a:bodyPr anchor="ctr"/>
          <a:lstStyle/>
          <a:p>
            <a:pPr algn="ctr" defTabSz="771479" fontAlgn="auto">
              <a:spcBef>
                <a:spcPts val="0"/>
              </a:spcBef>
              <a:spcAft>
                <a:spcPts val="0"/>
              </a:spcAft>
              <a:defRPr/>
            </a:pPr>
            <a:endParaRPr lang="es-CL" dirty="0">
              <a:solidFill>
                <a:schemeClr val="lt1"/>
              </a:solidFill>
              <a:latin typeface="+mn-lt"/>
            </a:endParaRPr>
          </a:p>
        </p:txBody>
      </p:sp>
      <p:sp>
        <p:nvSpPr>
          <p:cNvPr id="2" name="31 Hexágono" descr="incendio edificio"/>
          <p:cNvSpPr>
            <a:spLocks noChangeArrowheads="1"/>
          </p:cNvSpPr>
          <p:nvPr/>
        </p:nvSpPr>
        <p:spPr bwMode="auto">
          <a:xfrm>
            <a:off x="5794375" y="6350"/>
            <a:ext cx="788988" cy="666750"/>
          </a:xfrm>
          <a:prstGeom prst="hexagon">
            <a:avLst>
              <a:gd name="adj" fmla="val 24965"/>
              <a:gd name="vf" fmla="val 115470"/>
            </a:avLst>
          </a:prstGeom>
          <a:blipFill dpi="0" rotWithShape="1">
            <a:blip r:embed="rId4" cstate="print"/>
            <a:srcRect/>
            <a:stretch>
              <a:fillRect/>
            </a:stretch>
          </a:blipFill>
          <a:ln w="6350" algn="ctr">
            <a:solidFill>
              <a:srgbClr val="D9D9D9"/>
            </a:solidFill>
            <a:miter lim="800000"/>
            <a:headEnd/>
            <a:tailEnd/>
          </a:ln>
        </p:spPr>
        <p:txBody>
          <a:bodyPr anchor="ctr"/>
          <a:lstStyle/>
          <a:p>
            <a:pPr algn="ctr" defTabSz="771479" fontAlgn="auto">
              <a:spcBef>
                <a:spcPts val="0"/>
              </a:spcBef>
              <a:spcAft>
                <a:spcPts val="0"/>
              </a:spcAft>
              <a:defRPr/>
            </a:pPr>
            <a:endParaRPr lang="es-CL" dirty="0">
              <a:solidFill>
                <a:schemeClr val="lt1"/>
              </a:solidFill>
              <a:latin typeface="+mn-lt"/>
            </a:endParaRPr>
          </a:p>
        </p:txBody>
      </p:sp>
      <p:sp>
        <p:nvSpPr>
          <p:cNvPr id="3" name="31 Hexágono"/>
          <p:cNvSpPr>
            <a:spLocks noChangeArrowheads="1"/>
          </p:cNvSpPr>
          <p:nvPr/>
        </p:nvSpPr>
        <p:spPr bwMode="auto">
          <a:xfrm>
            <a:off x="7067550" y="0"/>
            <a:ext cx="788988" cy="666750"/>
          </a:xfrm>
          <a:prstGeom prst="hexagon">
            <a:avLst>
              <a:gd name="adj" fmla="val 24997"/>
              <a:gd name="vf" fmla="val 115470"/>
            </a:avLst>
          </a:prstGeom>
          <a:gradFill rotWithShape="1">
            <a:gsLst>
              <a:gs pos="0">
                <a:srgbClr val="92D050"/>
              </a:gs>
              <a:gs pos="100000">
                <a:srgbClr val="FFFFFF"/>
              </a:gs>
            </a:gsLst>
            <a:lin ang="18900000" scaled="1"/>
          </a:gradFill>
          <a:ln w="6350" algn="ctr">
            <a:solidFill>
              <a:srgbClr val="D9D9D9"/>
            </a:solidFill>
            <a:miter lim="800000"/>
            <a:headEnd/>
            <a:tailEnd/>
          </a:ln>
        </p:spPr>
        <p:txBody>
          <a:bodyPr anchor="ctr"/>
          <a:lstStyle/>
          <a:p>
            <a:pPr algn="ctr" defTabSz="771479" fontAlgn="auto">
              <a:spcBef>
                <a:spcPts val="0"/>
              </a:spcBef>
              <a:spcAft>
                <a:spcPts val="0"/>
              </a:spcAft>
              <a:defRPr/>
            </a:pPr>
            <a:endParaRPr lang="es-CL" dirty="0">
              <a:solidFill>
                <a:schemeClr val="lt1"/>
              </a:solidFill>
              <a:latin typeface="+mn-lt"/>
            </a:endParaRPr>
          </a:p>
        </p:txBody>
      </p:sp>
      <p:sp>
        <p:nvSpPr>
          <p:cNvPr id="4" name="31 Hexágono" descr="Can_ULC S_107_Picture_1"/>
          <p:cNvSpPr>
            <a:spLocks noChangeArrowheads="1"/>
          </p:cNvSpPr>
          <p:nvPr/>
        </p:nvSpPr>
        <p:spPr bwMode="auto">
          <a:xfrm>
            <a:off x="7710488" y="349250"/>
            <a:ext cx="788987" cy="666750"/>
          </a:xfrm>
          <a:prstGeom prst="hexagon">
            <a:avLst>
              <a:gd name="adj" fmla="val 24965"/>
              <a:gd name="vf" fmla="val 115470"/>
            </a:avLst>
          </a:prstGeom>
          <a:blipFill dpi="0" rotWithShape="1">
            <a:blip r:embed="rId5" cstate="print"/>
            <a:srcRect/>
            <a:stretch>
              <a:fillRect/>
            </a:stretch>
          </a:blipFill>
          <a:ln w="6350" algn="ctr">
            <a:solidFill>
              <a:srgbClr val="D9D9D9"/>
            </a:solidFill>
            <a:miter lim="800000"/>
            <a:headEnd/>
            <a:tailEnd/>
          </a:ln>
        </p:spPr>
        <p:txBody>
          <a:bodyPr anchor="ctr"/>
          <a:lstStyle/>
          <a:p>
            <a:pPr algn="ctr" defTabSz="771479" fontAlgn="auto">
              <a:spcBef>
                <a:spcPts val="0"/>
              </a:spcBef>
              <a:spcAft>
                <a:spcPts val="0"/>
              </a:spcAft>
              <a:defRPr/>
            </a:pPr>
            <a:endParaRPr lang="es-CL" dirty="0">
              <a:solidFill>
                <a:schemeClr val="lt1"/>
              </a:solidFill>
              <a:latin typeface="+mn-lt"/>
            </a:endParaRPr>
          </a:p>
        </p:txBody>
      </p:sp>
      <p:sp>
        <p:nvSpPr>
          <p:cNvPr id="5" name="31 Hexágono"/>
          <p:cNvSpPr>
            <a:spLocks noChangeArrowheads="1"/>
          </p:cNvSpPr>
          <p:nvPr/>
        </p:nvSpPr>
        <p:spPr bwMode="auto">
          <a:xfrm>
            <a:off x="8355013" y="0"/>
            <a:ext cx="788987" cy="666750"/>
          </a:xfrm>
          <a:prstGeom prst="hexagon">
            <a:avLst>
              <a:gd name="adj" fmla="val 24997"/>
              <a:gd name="vf" fmla="val 115470"/>
            </a:avLst>
          </a:prstGeom>
          <a:gradFill rotWithShape="1">
            <a:gsLst>
              <a:gs pos="0">
                <a:srgbClr val="92D050"/>
              </a:gs>
              <a:gs pos="100000">
                <a:srgbClr val="FFFFFF"/>
              </a:gs>
            </a:gsLst>
            <a:lin ang="18900000" scaled="1"/>
          </a:gradFill>
          <a:ln w="6350" algn="ctr">
            <a:solidFill>
              <a:srgbClr val="D9D9D9"/>
            </a:solidFill>
            <a:miter lim="800000"/>
            <a:headEnd/>
            <a:tailEnd/>
          </a:ln>
        </p:spPr>
        <p:txBody>
          <a:bodyPr anchor="ctr"/>
          <a:lstStyle/>
          <a:p>
            <a:pPr algn="ctr" defTabSz="771479" fontAlgn="auto">
              <a:spcBef>
                <a:spcPts val="0"/>
              </a:spcBef>
              <a:spcAft>
                <a:spcPts val="0"/>
              </a:spcAft>
              <a:defRPr/>
            </a:pPr>
            <a:endParaRPr lang="es-CL" dirty="0">
              <a:solidFill>
                <a:schemeClr val="lt1"/>
              </a:solidFill>
              <a:latin typeface="+mn-lt"/>
            </a:endParaRPr>
          </a:p>
        </p:txBody>
      </p:sp>
      <p:sp>
        <p:nvSpPr>
          <p:cNvPr id="7" name="31 Hexágono"/>
          <p:cNvSpPr>
            <a:spLocks noChangeArrowheads="1"/>
          </p:cNvSpPr>
          <p:nvPr/>
        </p:nvSpPr>
        <p:spPr bwMode="auto">
          <a:xfrm>
            <a:off x="5160963" y="369888"/>
            <a:ext cx="788987" cy="666750"/>
          </a:xfrm>
          <a:prstGeom prst="hexagon">
            <a:avLst>
              <a:gd name="adj" fmla="val 24997"/>
              <a:gd name="vf" fmla="val 115470"/>
            </a:avLst>
          </a:prstGeom>
          <a:gradFill rotWithShape="1">
            <a:gsLst>
              <a:gs pos="0">
                <a:srgbClr val="92D050"/>
              </a:gs>
              <a:gs pos="100000">
                <a:srgbClr val="FFFFFF"/>
              </a:gs>
            </a:gsLst>
            <a:lin ang="18900000" scaled="1"/>
          </a:gradFill>
          <a:ln w="6350" algn="ctr">
            <a:solidFill>
              <a:srgbClr val="D9D9D9"/>
            </a:solidFill>
            <a:miter lim="800000"/>
            <a:headEnd/>
            <a:tailEnd/>
          </a:ln>
        </p:spPr>
        <p:txBody>
          <a:bodyPr anchor="ctr"/>
          <a:lstStyle/>
          <a:p>
            <a:pPr algn="ctr" defTabSz="771479" fontAlgn="auto">
              <a:spcBef>
                <a:spcPts val="0"/>
              </a:spcBef>
              <a:spcAft>
                <a:spcPts val="0"/>
              </a:spcAft>
              <a:defRPr/>
            </a:pPr>
            <a:endParaRPr lang="es-CL" dirty="0">
              <a:solidFill>
                <a:schemeClr val="lt1"/>
              </a:solidFill>
              <a:latin typeface="+mn-lt"/>
            </a:endParaRPr>
          </a:p>
        </p:txBody>
      </p:sp>
      <p:sp>
        <p:nvSpPr>
          <p:cNvPr id="15374" name="14 CuadroTexto"/>
          <p:cNvSpPr txBox="1">
            <a:spLocks noChangeArrowheads="1"/>
          </p:cNvSpPr>
          <p:nvPr/>
        </p:nvSpPr>
        <p:spPr bwMode="auto">
          <a:xfrm>
            <a:off x="838200" y="609600"/>
            <a:ext cx="337376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s-CL" b="1" dirty="0" smtClean="0">
                <a:solidFill>
                  <a:srgbClr val="003366"/>
                </a:solidFill>
                <a:latin typeface="Calibri" pitchFamily="34" charset="0"/>
              </a:rPr>
              <a:t>Diseño Edificios Contra Incendios</a:t>
            </a:r>
            <a:endParaRPr lang="es-CL" b="1" dirty="0">
              <a:solidFill>
                <a:srgbClr val="003366"/>
              </a:solidFill>
              <a:latin typeface="Calibri" pitchFamily="34" charset="0"/>
            </a:endParaRPr>
          </a:p>
        </p:txBody>
      </p:sp>
      <p:sp>
        <p:nvSpPr>
          <p:cNvPr id="15375" name="14 CuadroTexto"/>
          <p:cNvSpPr txBox="1">
            <a:spLocks noChangeArrowheads="1"/>
          </p:cNvSpPr>
          <p:nvPr/>
        </p:nvSpPr>
        <p:spPr bwMode="auto">
          <a:xfrm>
            <a:off x="304800" y="1066800"/>
            <a:ext cx="88392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s-ES_tradnl" sz="4000" b="1" dirty="0" smtClean="0">
                <a:solidFill>
                  <a:srgbClr val="003366"/>
                </a:solidFill>
                <a:latin typeface="Calibri" pitchFamily="34" charset="0"/>
              </a:rPr>
              <a:t>Costaneras </a:t>
            </a:r>
            <a:r>
              <a:rPr lang="es-ES_tradnl" sz="4000" b="1" dirty="0" smtClean="0">
                <a:solidFill>
                  <a:srgbClr val="003366"/>
                </a:solidFill>
                <a:latin typeface="Calibri" pitchFamily="34" charset="0"/>
              </a:rPr>
              <a:t>de Hormigón</a:t>
            </a:r>
            <a:endParaRPr lang="es-CL" sz="4000" b="1" dirty="0">
              <a:solidFill>
                <a:srgbClr val="003366"/>
              </a:solidFill>
              <a:latin typeface="Calibri" pitchFamily="34" charset="0"/>
            </a:endParaRPr>
          </a:p>
        </p:txBody>
      </p:sp>
      <p:sp>
        <p:nvSpPr>
          <p:cNvPr id="15376" name="14 CuadroTexto"/>
          <p:cNvSpPr txBox="1">
            <a:spLocks noChangeArrowheads="1"/>
          </p:cNvSpPr>
          <p:nvPr/>
        </p:nvSpPr>
        <p:spPr bwMode="auto">
          <a:xfrm>
            <a:off x="230231" y="1916832"/>
            <a:ext cx="8532769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lvl="0"/>
            <a:r>
              <a:rPr lang="es-CL" b="1" dirty="0"/>
              <a:t>3</a:t>
            </a:r>
            <a:r>
              <a:rPr lang="es-CL" b="1" dirty="0" smtClean="0"/>
              <a:t> </a:t>
            </a:r>
            <a:r>
              <a:rPr lang="es-CL" b="1" dirty="0" smtClean="0"/>
              <a:t>Determinación plano de deformaciones, </a:t>
            </a:r>
            <a:r>
              <a:rPr lang="es-CL" dirty="0" smtClean="0"/>
              <a:t>lo que se realiza en forma iterativa para igualar Compresión con Tracción.</a:t>
            </a:r>
            <a:endParaRPr lang="es-ES_tradnl" sz="2800" i="1" dirty="0">
              <a:solidFill>
                <a:srgbClr val="5F5F5F"/>
              </a:solidFill>
              <a:latin typeface="Calibri" pitchFamily="34" charset="0"/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5949950" y="2636912"/>
            <a:ext cx="2549525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1600" dirty="0" smtClean="0"/>
              <a:t>La deformación máxima del hormigón puede extenderse más allá de 0,003.</a:t>
            </a:r>
          </a:p>
          <a:p>
            <a:endParaRPr lang="es-CL" sz="1600" dirty="0"/>
          </a:p>
          <a:p>
            <a:r>
              <a:rPr lang="es-CL" sz="1600" dirty="0" smtClean="0"/>
              <a:t>Las deformaciones del acero pueden extenderse más allá de las de fluencia.</a:t>
            </a:r>
            <a:endParaRPr lang="es-CL" sz="1600" dirty="0"/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2563163"/>
            <a:ext cx="5231854" cy="35691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818531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14 CuadroTexto"/>
          <p:cNvSpPr txBox="1">
            <a:spLocks noChangeArrowheads="1"/>
          </p:cNvSpPr>
          <p:nvPr/>
        </p:nvSpPr>
        <p:spPr bwMode="auto">
          <a:xfrm>
            <a:off x="304800" y="1066800"/>
            <a:ext cx="25146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s-CL" sz="4000" b="1">
              <a:solidFill>
                <a:srgbClr val="003366"/>
              </a:solidFill>
              <a:latin typeface="Calibri" pitchFamily="34" charset="0"/>
            </a:endParaRPr>
          </a:p>
        </p:txBody>
      </p:sp>
      <p:sp>
        <p:nvSpPr>
          <p:cNvPr id="15363" name="Rectangle 30"/>
          <p:cNvSpPr>
            <a:spLocks noChangeArrowheads="1"/>
          </p:cNvSpPr>
          <p:nvPr/>
        </p:nvSpPr>
        <p:spPr bwMode="auto">
          <a:xfrm>
            <a:off x="0" y="6400800"/>
            <a:ext cx="9144000" cy="457200"/>
          </a:xfrm>
          <a:prstGeom prst="rect">
            <a:avLst/>
          </a:prstGeom>
          <a:gradFill rotWithShape="1">
            <a:gsLst>
              <a:gs pos="0">
                <a:srgbClr val="FFC000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s-ES"/>
          </a:p>
        </p:txBody>
      </p:sp>
      <p:sp>
        <p:nvSpPr>
          <p:cNvPr id="15364" name="14 CuadroTexto"/>
          <p:cNvSpPr txBox="1">
            <a:spLocks noChangeArrowheads="1"/>
          </p:cNvSpPr>
          <p:nvPr/>
        </p:nvSpPr>
        <p:spPr bwMode="auto">
          <a:xfrm>
            <a:off x="28575" y="6396038"/>
            <a:ext cx="8720931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s-ES_tradnl" sz="2400" dirty="0">
                <a:solidFill>
                  <a:srgbClr val="003366"/>
                </a:solidFill>
                <a:latin typeface="Calibri" pitchFamily="34" charset="0"/>
              </a:rPr>
              <a:t>TÓPICO: </a:t>
            </a:r>
            <a:r>
              <a:rPr lang="es-ES_tradnl" sz="2400" dirty="0" smtClean="0">
                <a:solidFill>
                  <a:srgbClr val="003366"/>
                </a:solidFill>
                <a:latin typeface="Calibri" pitchFamily="34" charset="0"/>
              </a:rPr>
              <a:t>Ejemplos de Cálculo Prestacional – Vigas pretensadas</a:t>
            </a:r>
            <a:endParaRPr lang="es-CL" sz="2400" dirty="0">
              <a:solidFill>
                <a:srgbClr val="003366"/>
              </a:solidFill>
              <a:latin typeface="Calibri" pitchFamily="34" charset="0"/>
            </a:endParaRPr>
          </a:p>
        </p:txBody>
      </p:sp>
      <p:sp>
        <p:nvSpPr>
          <p:cNvPr id="15365" name="14 CuadroTexto"/>
          <p:cNvSpPr txBox="1">
            <a:spLocks noChangeArrowheads="1"/>
          </p:cNvSpPr>
          <p:nvPr/>
        </p:nvSpPr>
        <p:spPr bwMode="auto">
          <a:xfrm>
            <a:off x="8763000" y="6418263"/>
            <a:ext cx="6096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fld id="{DCC28FAC-18E8-405C-A1B0-BD9104364E79}" type="slidenum">
              <a:rPr lang="es-ES_tradnl">
                <a:solidFill>
                  <a:schemeClr val="bg2"/>
                </a:solidFill>
                <a:latin typeface="Calibri" pitchFamily="34" charset="0"/>
              </a:rPr>
              <a:pPr/>
              <a:t>15</a:t>
            </a:fld>
            <a:endParaRPr lang="es-CL">
              <a:solidFill>
                <a:schemeClr val="bg2"/>
              </a:solidFill>
              <a:latin typeface="Calibri" pitchFamily="34" charset="0"/>
            </a:endParaRPr>
          </a:p>
        </p:txBody>
      </p:sp>
      <p:sp>
        <p:nvSpPr>
          <p:cNvPr id="15366" name="14 CuadroTexto"/>
          <p:cNvSpPr txBox="1">
            <a:spLocks noChangeArrowheads="1"/>
          </p:cNvSpPr>
          <p:nvPr/>
        </p:nvSpPr>
        <p:spPr bwMode="auto">
          <a:xfrm>
            <a:off x="57150" y="628650"/>
            <a:ext cx="22860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CL" sz="1200" b="1">
                <a:solidFill>
                  <a:schemeClr val="bg2"/>
                </a:solidFill>
                <a:latin typeface="Calibri" pitchFamily="34" charset="0"/>
              </a:rPr>
              <a:t>CURSO</a:t>
            </a:r>
          </a:p>
        </p:txBody>
      </p:sp>
      <p:sp>
        <p:nvSpPr>
          <p:cNvPr id="15367" name="Rectangle 47"/>
          <p:cNvSpPr>
            <a:spLocks noChangeArrowheads="1"/>
          </p:cNvSpPr>
          <p:nvPr/>
        </p:nvSpPr>
        <p:spPr bwMode="auto">
          <a:xfrm>
            <a:off x="0" y="942975"/>
            <a:ext cx="5562600" cy="74613"/>
          </a:xfrm>
          <a:prstGeom prst="rect">
            <a:avLst/>
          </a:prstGeom>
          <a:gradFill rotWithShape="1">
            <a:gsLst>
              <a:gs pos="0">
                <a:srgbClr val="003366">
                  <a:alpha val="62000"/>
                </a:srgbClr>
              </a:gs>
              <a:gs pos="100000">
                <a:schemeClr val="bg1">
                  <a:alpha val="18999"/>
                </a:schemeClr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s-ES"/>
          </a:p>
        </p:txBody>
      </p:sp>
      <p:sp>
        <p:nvSpPr>
          <p:cNvPr id="6" name="31 Hexágono" descr="245580"/>
          <p:cNvSpPr>
            <a:spLocks noChangeArrowheads="1"/>
          </p:cNvSpPr>
          <p:nvPr/>
        </p:nvSpPr>
        <p:spPr bwMode="auto">
          <a:xfrm>
            <a:off x="6430963" y="355600"/>
            <a:ext cx="788987" cy="666750"/>
          </a:xfrm>
          <a:prstGeom prst="hexagon">
            <a:avLst>
              <a:gd name="adj" fmla="val 24965"/>
              <a:gd name="vf" fmla="val 115470"/>
            </a:avLst>
          </a:prstGeom>
          <a:blipFill dpi="0" rotWithShape="1">
            <a:blip r:embed="rId3" cstate="print"/>
            <a:srcRect/>
            <a:stretch>
              <a:fillRect/>
            </a:stretch>
          </a:blipFill>
          <a:ln w="6350" algn="ctr">
            <a:solidFill>
              <a:srgbClr val="D9D9D9"/>
            </a:solidFill>
            <a:miter lim="800000"/>
            <a:headEnd/>
            <a:tailEnd/>
          </a:ln>
        </p:spPr>
        <p:txBody>
          <a:bodyPr anchor="ctr"/>
          <a:lstStyle/>
          <a:p>
            <a:pPr algn="ctr" defTabSz="771479" fontAlgn="auto">
              <a:spcBef>
                <a:spcPts val="0"/>
              </a:spcBef>
              <a:spcAft>
                <a:spcPts val="0"/>
              </a:spcAft>
              <a:defRPr/>
            </a:pPr>
            <a:endParaRPr lang="es-CL" dirty="0">
              <a:solidFill>
                <a:schemeClr val="lt1"/>
              </a:solidFill>
              <a:latin typeface="+mn-lt"/>
            </a:endParaRPr>
          </a:p>
        </p:txBody>
      </p:sp>
      <p:sp>
        <p:nvSpPr>
          <p:cNvPr id="2" name="31 Hexágono" descr="incendio edificio"/>
          <p:cNvSpPr>
            <a:spLocks noChangeArrowheads="1"/>
          </p:cNvSpPr>
          <p:nvPr/>
        </p:nvSpPr>
        <p:spPr bwMode="auto">
          <a:xfrm>
            <a:off x="5794375" y="6350"/>
            <a:ext cx="788988" cy="666750"/>
          </a:xfrm>
          <a:prstGeom prst="hexagon">
            <a:avLst>
              <a:gd name="adj" fmla="val 24965"/>
              <a:gd name="vf" fmla="val 115470"/>
            </a:avLst>
          </a:prstGeom>
          <a:blipFill dpi="0" rotWithShape="1">
            <a:blip r:embed="rId4" cstate="print"/>
            <a:srcRect/>
            <a:stretch>
              <a:fillRect/>
            </a:stretch>
          </a:blipFill>
          <a:ln w="6350" algn="ctr">
            <a:solidFill>
              <a:srgbClr val="D9D9D9"/>
            </a:solidFill>
            <a:miter lim="800000"/>
            <a:headEnd/>
            <a:tailEnd/>
          </a:ln>
        </p:spPr>
        <p:txBody>
          <a:bodyPr anchor="ctr"/>
          <a:lstStyle/>
          <a:p>
            <a:pPr algn="ctr" defTabSz="771479" fontAlgn="auto">
              <a:spcBef>
                <a:spcPts val="0"/>
              </a:spcBef>
              <a:spcAft>
                <a:spcPts val="0"/>
              </a:spcAft>
              <a:defRPr/>
            </a:pPr>
            <a:endParaRPr lang="es-CL" dirty="0">
              <a:solidFill>
                <a:schemeClr val="lt1"/>
              </a:solidFill>
              <a:latin typeface="+mn-lt"/>
            </a:endParaRPr>
          </a:p>
        </p:txBody>
      </p:sp>
      <p:sp>
        <p:nvSpPr>
          <p:cNvPr id="3" name="31 Hexágono"/>
          <p:cNvSpPr>
            <a:spLocks noChangeArrowheads="1"/>
          </p:cNvSpPr>
          <p:nvPr/>
        </p:nvSpPr>
        <p:spPr bwMode="auto">
          <a:xfrm>
            <a:off x="7067550" y="0"/>
            <a:ext cx="788988" cy="666750"/>
          </a:xfrm>
          <a:prstGeom prst="hexagon">
            <a:avLst>
              <a:gd name="adj" fmla="val 24997"/>
              <a:gd name="vf" fmla="val 115470"/>
            </a:avLst>
          </a:prstGeom>
          <a:gradFill rotWithShape="1">
            <a:gsLst>
              <a:gs pos="0">
                <a:srgbClr val="92D050"/>
              </a:gs>
              <a:gs pos="100000">
                <a:srgbClr val="FFFFFF"/>
              </a:gs>
            </a:gsLst>
            <a:lin ang="18900000" scaled="1"/>
          </a:gradFill>
          <a:ln w="6350" algn="ctr">
            <a:solidFill>
              <a:srgbClr val="D9D9D9"/>
            </a:solidFill>
            <a:miter lim="800000"/>
            <a:headEnd/>
            <a:tailEnd/>
          </a:ln>
        </p:spPr>
        <p:txBody>
          <a:bodyPr anchor="ctr"/>
          <a:lstStyle/>
          <a:p>
            <a:pPr algn="ctr" defTabSz="771479" fontAlgn="auto">
              <a:spcBef>
                <a:spcPts val="0"/>
              </a:spcBef>
              <a:spcAft>
                <a:spcPts val="0"/>
              </a:spcAft>
              <a:defRPr/>
            </a:pPr>
            <a:endParaRPr lang="es-CL" dirty="0">
              <a:solidFill>
                <a:schemeClr val="lt1"/>
              </a:solidFill>
              <a:latin typeface="+mn-lt"/>
            </a:endParaRPr>
          </a:p>
        </p:txBody>
      </p:sp>
      <p:sp>
        <p:nvSpPr>
          <p:cNvPr id="4" name="31 Hexágono" descr="Can_ULC S_107_Picture_1"/>
          <p:cNvSpPr>
            <a:spLocks noChangeArrowheads="1"/>
          </p:cNvSpPr>
          <p:nvPr/>
        </p:nvSpPr>
        <p:spPr bwMode="auto">
          <a:xfrm>
            <a:off x="7710488" y="349250"/>
            <a:ext cx="788987" cy="666750"/>
          </a:xfrm>
          <a:prstGeom prst="hexagon">
            <a:avLst>
              <a:gd name="adj" fmla="val 24965"/>
              <a:gd name="vf" fmla="val 115470"/>
            </a:avLst>
          </a:prstGeom>
          <a:blipFill dpi="0" rotWithShape="1">
            <a:blip r:embed="rId5" cstate="print"/>
            <a:srcRect/>
            <a:stretch>
              <a:fillRect/>
            </a:stretch>
          </a:blipFill>
          <a:ln w="6350" algn="ctr">
            <a:solidFill>
              <a:srgbClr val="D9D9D9"/>
            </a:solidFill>
            <a:miter lim="800000"/>
            <a:headEnd/>
            <a:tailEnd/>
          </a:ln>
        </p:spPr>
        <p:txBody>
          <a:bodyPr anchor="ctr"/>
          <a:lstStyle/>
          <a:p>
            <a:pPr algn="ctr" defTabSz="771479" fontAlgn="auto">
              <a:spcBef>
                <a:spcPts val="0"/>
              </a:spcBef>
              <a:spcAft>
                <a:spcPts val="0"/>
              </a:spcAft>
              <a:defRPr/>
            </a:pPr>
            <a:endParaRPr lang="es-CL" dirty="0">
              <a:solidFill>
                <a:schemeClr val="lt1"/>
              </a:solidFill>
              <a:latin typeface="+mn-lt"/>
            </a:endParaRPr>
          </a:p>
        </p:txBody>
      </p:sp>
      <p:sp>
        <p:nvSpPr>
          <p:cNvPr id="5" name="31 Hexágono"/>
          <p:cNvSpPr>
            <a:spLocks noChangeArrowheads="1"/>
          </p:cNvSpPr>
          <p:nvPr/>
        </p:nvSpPr>
        <p:spPr bwMode="auto">
          <a:xfrm>
            <a:off x="8355013" y="0"/>
            <a:ext cx="788987" cy="666750"/>
          </a:xfrm>
          <a:prstGeom prst="hexagon">
            <a:avLst>
              <a:gd name="adj" fmla="val 24997"/>
              <a:gd name="vf" fmla="val 115470"/>
            </a:avLst>
          </a:prstGeom>
          <a:gradFill rotWithShape="1">
            <a:gsLst>
              <a:gs pos="0">
                <a:srgbClr val="92D050"/>
              </a:gs>
              <a:gs pos="100000">
                <a:srgbClr val="FFFFFF"/>
              </a:gs>
            </a:gsLst>
            <a:lin ang="18900000" scaled="1"/>
          </a:gradFill>
          <a:ln w="6350" algn="ctr">
            <a:solidFill>
              <a:srgbClr val="D9D9D9"/>
            </a:solidFill>
            <a:miter lim="800000"/>
            <a:headEnd/>
            <a:tailEnd/>
          </a:ln>
        </p:spPr>
        <p:txBody>
          <a:bodyPr anchor="ctr"/>
          <a:lstStyle/>
          <a:p>
            <a:pPr algn="ctr" defTabSz="771479" fontAlgn="auto">
              <a:spcBef>
                <a:spcPts val="0"/>
              </a:spcBef>
              <a:spcAft>
                <a:spcPts val="0"/>
              </a:spcAft>
              <a:defRPr/>
            </a:pPr>
            <a:endParaRPr lang="es-CL" dirty="0">
              <a:solidFill>
                <a:schemeClr val="lt1"/>
              </a:solidFill>
              <a:latin typeface="+mn-lt"/>
            </a:endParaRPr>
          </a:p>
        </p:txBody>
      </p:sp>
      <p:sp>
        <p:nvSpPr>
          <p:cNvPr id="7" name="31 Hexágono"/>
          <p:cNvSpPr>
            <a:spLocks noChangeArrowheads="1"/>
          </p:cNvSpPr>
          <p:nvPr/>
        </p:nvSpPr>
        <p:spPr bwMode="auto">
          <a:xfrm>
            <a:off x="5160963" y="369888"/>
            <a:ext cx="788987" cy="666750"/>
          </a:xfrm>
          <a:prstGeom prst="hexagon">
            <a:avLst>
              <a:gd name="adj" fmla="val 24997"/>
              <a:gd name="vf" fmla="val 115470"/>
            </a:avLst>
          </a:prstGeom>
          <a:gradFill rotWithShape="1">
            <a:gsLst>
              <a:gs pos="0">
                <a:srgbClr val="92D050"/>
              </a:gs>
              <a:gs pos="100000">
                <a:srgbClr val="FFFFFF"/>
              </a:gs>
            </a:gsLst>
            <a:lin ang="18900000" scaled="1"/>
          </a:gradFill>
          <a:ln w="6350" algn="ctr">
            <a:solidFill>
              <a:srgbClr val="D9D9D9"/>
            </a:solidFill>
            <a:miter lim="800000"/>
            <a:headEnd/>
            <a:tailEnd/>
          </a:ln>
        </p:spPr>
        <p:txBody>
          <a:bodyPr anchor="ctr"/>
          <a:lstStyle/>
          <a:p>
            <a:pPr algn="ctr" defTabSz="771479" fontAlgn="auto">
              <a:spcBef>
                <a:spcPts val="0"/>
              </a:spcBef>
              <a:spcAft>
                <a:spcPts val="0"/>
              </a:spcAft>
              <a:defRPr/>
            </a:pPr>
            <a:endParaRPr lang="es-CL" dirty="0">
              <a:solidFill>
                <a:schemeClr val="lt1"/>
              </a:solidFill>
              <a:latin typeface="+mn-lt"/>
            </a:endParaRPr>
          </a:p>
        </p:txBody>
      </p:sp>
      <p:sp>
        <p:nvSpPr>
          <p:cNvPr id="15374" name="14 CuadroTexto"/>
          <p:cNvSpPr txBox="1">
            <a:spLocks noChangeArrowheads="1"/>
          </p:cNvSpPr>
          <p:nvPr/>
        </p:nvSpPr>
        <p:spPr bwMode="auto">
          <a:xfrm>
            <a:off x="838200" y="609600"/>
            <a:ext cx="337376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s-CL" b="1" dirty="0" smtClean="0">
                <a:solidFill>
                  <a:srgbClr val="003366"/>
                </a:solidFill>
                <a:latin typeface="Calibri" pitchFamily="34" charset="0"/>
              </a:rPr>
              <a:t>Diseño Edificios Contra Incendios</a:t>
            </a:r>
            <a:endParaRPr lang="es-CL" b="1" dirty="0">
              <a:solidFill>
                <a:srgbClr val="003366"/>
              </a:solidFill>
              <a:latin typeface="Calibri" pitchFamily="34" charset="0"/>
            </a:endParaRPr>
          </a:p>
        </p:txBody>
      </p:sp>
      <p:sp>
        <p:nvSpPr>
          <p:cNvPr id="15375" name="14 CuadroTexto"/>
          <p:cNvSpPr txBox="1">
            <a:spLocks noChangeArrowheads="1"/>
          </p:cNvSpPr>
          <p:nvPr/>
        </p:nvSpPr>
        <p:spPr bwMode="auto">
          <a:xfrm>
            <a:off x="304800" y="1066800"/>
            <a:ext cx="88392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s-ES_tradnl" sz="4000" b="1" dirty="0" smtClean="0">
                <a:solidFill>
                  <a:srgbClr val="003366"/>
                </a:solidFill>
                <a:latin typeface="Calibri" pitchFamily="34" charset="0"/>
              </a:rPr>
              <a:t>Costaneras </a:t>
            </a:r>
            <a:r>
              <a:rPr lang="es-ES_tradnl" sz="4000" b="1" dirty="0" smtClean="0">
                <a:solidFill>
                  <a:srgbClr val="003366"/>
                </a:solidFill>
                <a:latin typeface="Calibri" pitchFamily="34" charset="0"/>
              </a:rPr>
              <a:t>de Hormigón</a:t>
            </a:r>
            <a:endParaRPr lang="es-CL" sz="4000" b="1" dirty="0">
              <a:solidFill>
                <a:srgbClr val="003366"/>
              </a:solidFill>
              <a:latin typeface="Calibri" pitchFamily="34" charset="0"/>
            </a:endParaRPr>
          </a:p>
        </p:txBody>
      </p:sp>
      <p:sp>
        <p:nvSpPr>
          <p:cNvPr id="15376" name="14 CuadroTexto"/>
          <p:cNvSpPr txBox="1">
            <a:spLocks noChangeArrowheads="1"/>
          </p:cNvSpPr>
          <p:nvPr/>
        </p:nvSpPr>
        <p:spPr bwMode="auto">
          <a:xfrm>
            <a:off x="230231" y="1916832"/>
            <a:ext cx="8532769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lvl="0"/>
            <a:r>
              <a:rPr lang="es-CL" b="1" dirty="0"/>
              <a:t>3</a:t>
            </a:r>
            <a:r>
              <a:rPr lang="es-CL" b="1" dirty="0" smtClean="0"/>
              <a:t> </a:t>
            </a:r>
            <a:r>
              <a:rPr lang="es-CL" b="1" dirty="0" smtClean="0"/>
              <a:t>Determinación plano de deformaciones, </a:t>
            </a:r>
            <a:r>
              <a:rPr lang="es-CL" dirty="0" smtClean="0"/>
              <a:t>lo que se realiza en forma iterativa para igualar Compresión con Tracción.</a:t>
            </a:r>
            <a:endParaRPr lang="es-ES_tradnl" sz="2800" i="1" dirty="0">
              <a:solidFill>
                <a:srgbClr val="5F5F5F"/>
              </a:solidFill>
              <a:latin typeface="Calibri" pitchFamily="34" charset="0"/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5949950" y="2636912"/>
            <a:ext cx="2549525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1600" dirty="0" smtClean="0"/>
              <a:t>La deformación máxima del hormigón puede extenderse más allá de 0,003.</a:t>
            </a:r>
          </a:p>
          <a:p>
            <a:endParaRPr lang="es-CL" sz="1600" dirty="0"/>
          </a:p>
          <a:p>
            <a:r>
              <a:rPr lang="es-CL" sz="1600" dirty="0" smtClean="0"/>
              <a:t>Las deformaciones del acero pueden extenderse más allá de las de fluencia.</a:t>
            </a:r>
            <a:endParaRPr lang="es-CL" sz="1600" dirty="0"/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0143" y="2830174"/>
            <a:ext cx="5693394" cy="30391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750505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14 CuadroTexto"/>
          <p:cNvSpPr txBox="1">
            <a:spLocks noChangeArrowheads="1"/>
          </p:cNvSpPr>
          <p:nvPr/>
        </p:nvSpPr>
        <p:spPr bwMode="auto">
          <a:xfrm>
            <a:off x="304800" y="1066800"/>
            <a:ext cx="25146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s-CL" sz="4000" b="1">
              <a:solidFill>
                <a:srgbClr val="003366"/>
              </a:solidFill>
              <a:latin typeface="Calibri" pitchFamily="34" charset="0"/>
            </a:endParaRPr>
          </a:p>
        </p:txBody>
      </p:sp>
      <p:sp>
        <p:nvSpPr>
          <p:cNvPr id="15363" name="Rectangle 30"/>
          <p:cNvSpPr>
            <a:spLocks noChangeArrowheads="1"/>
          </p:cNvSpPr>
          <p:nvPr/>
        </p:nvSpPr>
        <p:spPr bwMode="auto">
          <a:xfrm>
            <a:off x="0" y="6400800"/>
            <a:ext cx="9144000" cy="457200"/>
          </a:xfrm>
          <a:prstGeom prst="rect">
            <a:avLst/>
          </a:prstGeom>
          <a:gradFill rotWithShape="1">
            <a:gsLst>
              <a:gs pos="0">
                <a:srgbClr val="FFC000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s-ES"/>
          </a:p>
        </p:txBody>
      </p:sp>
      <p:sp>
        <p:nvSpPr>
          <p:cNvPr id="15364" name="14 CuadroTexto"/>
          <p:cNvSpPr txBox="1">
            <a:spLocks noChangeArrowheads="1"/>
          </p:cNvSpPr>
          <p:nvPr/>
        </p:nvSpPr>
        <p:spPr bwMode="auto">
          <a:xfrm>
            <a:off x="28575" y="6396038"/>
            <a:ext cx="8720931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s-ES_tradnl" sz="2400" dirty="0">
                <a:solidFill>
                  <a:srgbClr val="003366"/>
                </a:solidFill>
                <a:latin typeface="Calibri" pitchFamily="34" charset="0"/>
              </a:rPr>
              <a:t>TÓPICO: </a:t>
            </a:r>
            <a:r>
              <a:rPr lang="es-ES_tradnl" sz="2400" dirty="0" smtClean="0">
                <a:solidFill>
                  <a:srgbClr val="003366"/>
                </a:solidFill>
                <a:latin typeface="Calibri" pitchFamily="34" charset="0"/>
              </a:rPr>
              <a:t>Ejemplos de Cálculo Prestacional – Vigas pretensadas</a:t>
            </a:r>
            <a:endParaRPr lang="es-CL" sz="2400" dirty="0">
              <a:solidFill>
                <a:srgbClr val="003366"/>
              </a:solidFill>
              <a:latin typeface="Calibri" pitchFamily="34" charset="0"/>
            </a:endParaRPr>
          </a:p>
        </p:txBody>
      </p:sp>
      <p:sp>
        <p:nvSpPr>
          <p:cNvPr id="15365" name="14 CuadroTexto"/>
          <p:cNvSpPr txBox="1">
            <a:spLocks noChangeArrowheads="1"/>
          </p:cNvSpPr>
          <p:nvPr/>
        </p:nvSpPr>
        <p:spPr bwMode="auto">
          <a:xfrm>
            <a:off x="8763000" y="6418263"/>
            <a:ext cx="6096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fld id="{DCC28FAC-18E8-405C-A1B0-BD9104364E79}" type="slidenum">
              <a:rPr lang="es-ES_tradnl">
                <a:solidFill>
                  <a:schemeClr val="bg2"/>
                </a:solidFill>
                <a:latin typeface="Calibri" pitchFamily="34" charset="0"/>
              </a:rPr>
              <a:pPr/>
              <a:t>16</a:t>
            </a:fld>
            <a:endParaRPr lang="es-CL">
              <a:solidFill>
                <a:schemeClr val="bg2"/>
              </a:solidFill>
              <a:latin typeface="Calibri" pitchFamily="34" charset="0"/>
            </a:endParaRPr>
          </a:p>
        </p:txBody>
      </p:sp>
      <p:sp>
        <p:nvSpPr>
          <p:cNvPr id="15366" name="14 CuadroTexto"/>
          <p:cNvSpPr txBox="1">
            <a:spLocks noChangeArrowheads="1"/>
          </p:cNvSpPr>
          <p:nvPr/>
        </p:nvSpPr>
        <p:spPr bwMode="auto">
          <a:xfrm>
            <a:off x="57150" y="628650"/>
            <a:ext cx="22860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CL" sz="1200" b="1">
                <a:solidFill>
                  <a:schemeClr val="bg2"/>
                </a:solidFill>
                <a:latin typeface="Calibri" pitchFamily="34" charset="0"/>
              </a:rPr>
              <a:t>CURSO</a:t>
            </a:r>
          </a:p>
        </p:txBody>
      </p:sp>
      <p:sp>
        <p:nvSpPr>
          <p:cNvPr id="15367" name="Rectangle 47"/>
          <p:cNvSpPr>
            <a:spLocks noChangeArrowheads="1"/>
          </p:cNvSpPr>
          <p:nvPr/>
        </p:nvSpPr>
        <p:spPr bwMode="auto">
          <a:xfrm>
            <a:off x="0" y="942975"/>
            <a:ext cx="5562600" cy="74613"/>
          </a:xfrm>
          <a:prstGeom prst="rect">
            <a:avLst/>
          </a:prstGeom>
          <a:gradFill rotWithShape="1">
            <a:gsLst>
              <a:gs pos="0">
                <a:srgbClr val="003366">
                  <a:alpha val="62000"/>
                </a:srgbClr>
              </a:gs>
              <a:gs pos="100000">
                <a:schemeClr val="bg1">
                  <a:alpha val="18999"/>
                </a:schemeClr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s-ES"/>
          </a:p>
        </p:txBody>
      </p:sp>
      <p:sp>
        <p:nvSpPr>
          <p:cNvPr id="6" name="31 Hexágono" descr="245580"/>
          <p:cNvSpPr>
            <a:spLocks noChangeArrowheads="1"/>
          </p:cNvSpPr>
          <p:nvPr/>
        </p:nvSpPr>
        <p:spPr bwMode="auto">
          <a:xfrm>
            <a:off x="6430963" y="355600"/>
            <a:ext cx="788987" cy="666750"/>
          </a:xfrm>
          <a:prstGeom prst="hexagon">
            <a:avLst>
              <a:gd name="adj" fmla="val 24965"/>
              <a:gd name="vf" fmla="val 115470"/>
            </a:avLst>
          </a:prstGeom>
          <a:blipFill dpi="0" rotWithShape="1">
            <a:blip r:embed="rId3" cstate="print"/>
            <a:srcRect/>
            <a:stretch>
              <a:fillRect/>
            </a:stretch>
          </a:blipFill>
          <a:ln w="6350" algn="ctr">
            <a:solidFill>
              <a:srgbClr val="D9D9D9"/>
            </a:solidFill>
            <a:miter lim="800000"/>
            <a:headEnd/>
            <a:tailEnd/>
          </a:ln>
        </p:spPr>
        <p:txBody>
          <a:bodyPr anchor="ctr"/>
          <a:lstStyle/>
          <a:p>
            <a:pPr algn="ctr" defTabSz="771479" fontAlgn="auto">
              <a:spcBef>
                <a:spcPts val="0"/>
              </a:spcBef>
              <a:spcAft>
                <a:spcPts val="0"/>
              </a:spcAft>
              <a:defRPr/>
            </a:pPr>
            <a:endParaRPr lang="es-CL" dirty="0">
              <a:solidFill>
                <a:schemeClr val="lt1"/>
              </a:solidFill>
              <a:latin typeface="+mn-lt"/>
            </a:endParaRPr>
          </a:p>
        </p:txBody>
      </p:sp>
      <p:sp>
        <p:nvSpPr>
          <p:cNvPr id="2" name="31 Hexágono" descr="incendio edificio"/>
          <p:cNvSpPr>
            <a:spLocks noChangeArrowheads="1"/>
          </p:cNvSpPr>
          <p:nvPr/>
        </p:nvSpPr>
        <p:spPr bwMode="auto">
          <a:xfrm>
            <a:off x="5794375" y="6350"/>
            <a:ext cx="788988" cy="666750"/>
          </a:xfrm>
          <a:prstGeom prst="hexagon">
            <a:avLst>
              <a:gd name="adj" fmla="val 24965"/>
              <a:gd name="vf" fmla="val 115470"/>
            </a:avLst>
          </a:prstGeom>
          <a:blipFill dpi="0" rotWithShape="1">
            <a:blip r:embed="rId4" cstate="print"/>
            <a:srcRect/>
            <a:stretch>
              <a:fillRect/>
            </a:stretch>
          </a:blipFill>
          <a:ln w="6350" algn="ctr">
            <a:solidFill>
              <a:srgbClr val="D9D9D9"/>
            </a:solidFill>
            <a:miter lim="800000"/>
            <a:headEnd/>
            <a:tailEnd/>
          </a:ln>
        </p:spPr>
        <p:txBody>
          <a:bodyPr anchor="ctr"/>
          <a:lstStyle/>
          <a:p>
            <a:pPr algn="ctr" defTabSz="771479" fontAlgn="auto">
              <a:spcBef>
                <a:spcPts val="0"/>
              </a:spcBef>
              <a:spcAft>
                <a:spcPts val="0"/>
              </a:spcAft>
              <a:defRPr/>
            </a:pPr>
            <a:endParaRPr lang="es-CL" dirty="0">
              <a:solidFill>
                <a:schemeClr val="lt1"/>
              </a:solidFill>
              <a:latin typeface="+mn-lt"/>
            </a:endParaRPr>
          </a:p>
        </p:txBody>
      </p:sp>
      <p:sp>
        <p:nvSpPr>
          <p:cNvPr id="3" name="31 Hexágono"/>
          <p:cNvSpPr>
            <a:spLocks noChangeArrowheads="1"/>
          </p:cNvSpPr>
          <p:nvPr/>
        </p:nvSpPr>
        <p:spPr bwMode="auto">
          <a:xfrm>
            <a:off x="7067550" y="0"/>
            <a:ext cx="788988" cy="666750"/>
          </a:xfrm>
          <a:prstGeom prst="hexagon">
            <a:avLst>
              <a:gd name="adj" fmla="val 24997"/>
              <a:gd name="vf" fmla="val 115470"/>
            </a:avLst>
          </a:prstGeom>
          <a:gradFill rotWithShape="1">
            <a:gsLst>
              <a:gs pos="0">
                <a:srgbClr val="92D050"/>
              </a:gs>
              <a:gs pos="100000">
                <a:srgbClr val="FFFFFF"/>
              </a:gs>
            </a:gsLst>
            <a:lin ang="18900000" scaled="1"/>
          </a:gradFill>
          <a:ln w="6350" algn="ctr">
            <a:solidFill>
              <a:srgbClr val="D9D9D9"/>
            </a:solidFill>
            <a:miter lim="800000"/>
            <a:headEnd/>
            <a:tailEnd/>
          </a:ln>
        </p:spPr>
        <p:txBody>
          <a:bodyPr anchor="ctr"/>
          <a:lstStyle/>
          <a:p>
            <a:pPr algn="ctr" defTabSz="771479" fontAlgn="auto">
              <a:spcBef>
                <a:spcPts val="0"/>
              </a:spcBef>
              <a:spcAft>
                <a:spcPts val="0"/>
              </a:spcAft>
              <a:defRPr/>
            </a:pPr>
            <a:endParaRPr lang="es-CL" dirty="0">
              <a:solidFill>
                <a:schemeClr val="lt1"/>
              </a:solidFill>
              <a:latin typeface="+mn-lt"/>
            </a:endParaRPr>
          </a:p>
        </p:txBody>
      </p:sp>
      <p:sp>
        <p:nvSpPr>
          <p:cNvPr id="4" name="31 Hexágono" descr="Can_ULC S_107_Picture_1"/>
          <p:cNvSpPr>
            <a:spLocks noChangeArrowheads="1"/>
          </p:cNvSpPr>
          <p:nvPr/>
        </p:nvSpPr>
        <p:spPr bwMode="auto">
          <a:xfrm>
            <a:off x="7710488" y="349250"/>
            <a:ext cx="788987" cy="666750"/>
          </a:xfrm>
          <a:prstGeom prst="hexagon">
            <a:avLst>
              <a:gd name="adj" fmla="val 24965"/>
              <a:gd name="vf" fmla="val 115470"/>
            </a:avLst>
          </a:prstGeom>
          <a:blipFill dpi="0" rotWithShape="1">
            <a:blip r:embed="rId5" cstate="print"/>
            <a:srcRect/>
            <a:stretch>
              <a:fillRect/>
            </a:stretch>
          </a:blipFill>
          <a:ln w="6350" algn="ctr">
            <a:solidFill>
              <a:srgbClr val="D9D9D9"/>
            </a:solidFill>
            <a:miter lim="800000"/>
            <a:headEnd/>
            <a:tailEnd/>
          </a:ln>
        </p:spPr>
        <p:txBody>
          <a:bodyPr anchor="ctr"/>
          <a:lstStyle/>
          <a:p>
            <a:pPr algn="ctr" defTabSz="771479" fontAlgn="auto">
              <a:spcBef>
                <a:spcPts val="0"/>
              </a:spcBef>
              <a:spcAft>
                <a:spcPts val="0"/>
              </a:spcAft>
              <a:defRPr/>
            </a:pPr>
            <a:endParaRPr lang="es-CL" dirty="0">
              <a:solidFill>
                <a:schemeClr val="lt1"/>
              </a:solidFill>
              <a:latin typeface="+mn-lt"/>
            </a:endParaRPr>
          </a:p>
        </p:txBody>
      </p:sp>
      <p:sp>
        <p:nvSpPr>
          <p:cNvPr id="5" name="31 Hexágono"/>
          <p:cNvSpPr>
            <a:spLocks noChangeArrowheads="1"/>
          </p:cNvSpPr>
          <p:nvPr/>
        </p:nvSpPr>
        <p:spPr bwMode="auto">
          <a:xfrm>
            <a:off x="8355013" y="0"/>
            <a:ext cx="788987" cy="666750"/>
          </a:xfrm>
          <a:prstGeom prst="hexagon">
            <a:avLst>
              <a:gd name="adj" fmla="val 24997"/>
              <a:gd name="vf" fmla="val 115470"/>
            </a:avLst>
          </a:prstGeom>
          <a:gradFill rotWithShape="1">
            <a:gsLst>
              <a:gs pos="0">
                <a:srgbClr val="92D050"/>
              </a:gs>
              <a:gs pos="100000">
                <a:srgbClr val="FFFFFF"/>
              </a:gs>
            </a:gsLst>
            <a:lin ang="18900000" scaled="1"/>
          </a:gradFill>
          <a:ln w="6350" algn="ctr">
            <a:solidFill>
              <a:srgbClr val="D9D9D9"/>
            </a:solidFill>
            <a:miter lim="800000"/>
            <a:headEnd/>
            <a:tailEnd/>
          </a:ln>
        </p:spPr>
        <p:txBody>
          <a:bodyPr anchor="ctr"/>
          <a:lstStyle/>
          <a:p>
            <a:pPr algn="ctr" defTabSz="771479" fontAlgn="auto">
              <a:spcBef>
                <a:spcPts val="0"/>
              </a:spcBef>
              <a:spcAft>
                <a:spcPts val="0"/>
              </a:spcAft>
              <a:defRPr/>
            </a:pPr>
            <a:endParaRPr lang="es-CL" dirty="0">
              <a:solidFill>
                <a:schemeClr val="lt1"/>
              </a:solidFill>
              <a:latin typeface="+mn-lt"/>
            </a:endParaRPr>
          </a:p>
        </p:txBody>
      </p:sp>
      <p:sp>
        <p:nvSpPr>
          <p:cNvPr id="7" name="31 Hexágono"/>
          <p:cNvSpPr>
            <a:spLocks noChangeArrowheads="1"/>
          </p:cNvSpPr>
          <p:nvPr/>
        </p:nvSpPr>
        <p:spPr bwMode="auto">
          <a:xfrm>
            <a:off x="5160963" y="369888"/>
            <a:ext cx="788987" cy="666750"/>
          </a:xfrm>
          <a:prstGeom prst="hexagon">
            <a:avLst>
              <a:gd name="adj" fmla="val 24997"/>
              <a:gd name="vf" fmla="val 115470"/>
            </a:avLst>
          </a:prstGeom>
          <a:gradFill rotWithShape="1">
            <a:gsLst>
              <a:gs pos="0">
                <a:srgbClr val="92D050"/>
              </a:gs>
              <a:gs pos="100000">
                <a:srgbClr val="FFFFFF"/>
              </a:gs>
            </a:gsLst>
            <a:lin ang="18900000" scaled="1"/>
          </a:gradFill>
          <a:ln w="6350" algn="ctr">
            <a:solidFill>
              <a:srgbClr val="D9D9D9"/>
            </a:solidFill>
            <a:miter lim="800000"/>
            <a:headEnd/>
            <a:tailEnd/>
          </a:ln>
        </p:spPr>
        <p:txBody>
          <a:bodyPr anchor="ctr"/>
          <a:lstStyle/>
          <a:p>
            <a:pPr algn="ctr" defTabSz="771479" fontAlgn="auto">
              <a:spcBef>
                <a:spcPts val="0"/>
              </a:spcBef>
              <a:spcAft>
                <a:spcPts val="0"/>
              </a:spcAft>
              <a:defRPr/>
            </a:pPr>
            <a:endParaRPr lang="es-CL" dirty="0">
              <a:solidFill>
                <a:schemeClr val="lt1"/>
              </a:solidFill>
              <a:latin typeface="+mn-lt"/>
            </a:endParaRPr>
          </a:p>
        </p:txBody>
      </p:sp>
      <p:sp>
        <p:nvSpPr>
          <p:cNvPr id="15374" name="14 CuadroTexto"/>
          <p:cNvSpPr txBox="1">
            <a:spLocks noChangeArrowheads="1"/>
          </p:cNvSpPr>
          <p:nvPr/>
        </p:nvSpPr>
        <p:spPr bwMode="auto">
          <a:xfrm>
            <a:off x="838200" y="609600"/>
            <a:ext cx="337376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s-CL" b="1" dirty="0" smtClean="0">
                <a:solidFill>
                  <a:srgbClr val="003366"/>
                </a:solidFill>
                <a:latin typeface="Calibri" pitchFamily="34" charset="0"/>
              </a:rPr>
              <a:t>Diseño Edificios Contra Incendios</a:t>
            </a:r>
            <a:endParaRPr lang="es-CL" b="1" dirty="0">
              <a:solidFill>
                <a:srgbClr val="003366"/>
              </a:solidFill>
              <a:latin typeface="Calibri" pitchFamily="34" charset="0"/>
            </a:endParaRPr>
          </a:p>
        </p:txBody>
      </p:sp>
      <p:sp>
        <p:nvSpPr>
          <p:cNvPr id="15375" name="14 CuadroTexto"/>
          <p:cNvSpPr txBox="1">
            <a:spLocks noChangeArrowheads="1"/>
          </p:cNvSpPr>
          <p:nvPr/>
        </p:nvSpPr>
        <p:spPr bwMode="auto">
          <a:xfrm>
            <a:off x="304800" y="1066800"/>
            <a:ext cx="88392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s-ES_tradnl" sz="4000" b="1" dirty="0" smtClean="0">
                <a:solidFill>
                  <a:srgbClr val="003366"/>
                </a:solidFill>
                <a:latin typeface="Calibri" pitchFamily="34" charset="0"/>
              </a:rPr>
              <a:t>Costaneras </a:t>
            </a:r>
            <a:r>
              <a:rPr lang="es-ES_tradnl" sz="4000" b="1" dirty="0" smtClean="0">
                <a:solidFill>
                  <a:srgbClr val="003366"/>
                </a:solidFill>
                <a:latin typeface="Calibri" pitchFamily="34" charset="0"/>
              </a:rPr>
              <a:t>de Hormigón</a:t>
            </a:r>
            <a:endParaRPr lang="es-CL" sz="4000" b="1" dirty="0">
              <a:solidFill>
                <a:srgbClr val="003366"/>
              </a:solidFill>
              <a:latin typeface="Calibri" pitchFamily="34" charset="0"/>
            </a:endParaRPr>
          </a:p>
        </p:txBody>
      </p:sp>
      <p:sp>
        <p:nvSpPr>
          <p:cNvPr id="15376" name="14 CuadroTexto"/>
          <p:cNvSpPr txBox="1">
            <a:spLocks noChangeArrowheads="1"/>
          </p:cNvSpPr>
          <p:nvPr/>
        </p:nvSpPr>
        <p:spPr bwMode="auto">
          <a:xfrm>
            <a:off x="230231" y="1916832"/>
            <a:ext cx="3477673" cy="22159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lvl="0"/>
            <a:r>
              <a:rPr lang="es-CL" b="1" dirty="0" smtClean="0"/>
              <a:t>4 </a:t>
            </a:r>
            <a:r>
              <a:rPr lang="es-CL" b="1" dirty="0" smtClean="0"/>
              <a:t>Resistencia a la </a:t>
            </a:r>
            <a:r>
              <a:rPr lang="es-CL" b="1" dirty="0" smtClean="0"/>
              <a:t>tracción</a:t>
            </a:r>
            <a:r>
              <a:rPr lang="es-CL" dirty="0" smtClean="0"/>
              <a:t>.</a:t>
            </a:r>
            <a:endParaRPr lang="es-CL" dirty="0" smtClean="0"/>
          </a:p>
          <a:p>
            <a:pPr marL="285750" lvl="0" indent="-285750">
              <a:buFont typeface="Arial" charset="0"/>
              <a:buChar char="•"/>
            </a:pPr>
            <a:endParaRPr lang="es-CL" dirty="0"/>
          </a:p>
          <a:p>
            <a:pPr lvl="0"/>
            <a:endParaRPr lang="es-CL" dirty="0"/>
          </a:p>
          <a:p>
            <a:pPr lvl="1">
              <a:buFont typeface="Arial" charset="0"/>
              <a:buChar char="•"/>
            </a:pPr>
            <a:endParaRPr lang="es-ES_tradnl" sz="2800" i="1" dirty="0">
              <a:solidFill>
                <a:srgbClr val="5F5F5F"/>
              </a:solidFill>
              <a:latin typeface="Calibri" pitchFamily="34" charset="0"/>
            </a:endParaRPr>
          </a:p>
          <a:p>
            <a:pPr lvl="1"/>
            <a:endParaRPr lang="es-ES_tradnl" sz="2800" b="1" i="1" dirty="0">
              <a:solidFill>
                <a:srgbClr val="5F5F5F"/>
              </a:solidFill>
              <a:latin typeface="Calibri" pitchFamily="34" charset="0"/>
            </a:endParaRPr>
          </a:p>
          <a:p>
            <a:pPr lvl="1">
              <a:buFont typeface="Arial" charset="0"/>
              <a:buChar char="•"/>
            </a:pPr>
            <a:endParaRPr lang="es-ES_tradnl" sz="2800" b="1" i="1" dirty="0">
              <a:solidFill>
                <a:srgbClr val="5F5F5F"/>
              </a:solidFill>
              <a:latin typeface="Calibri" pitchFamily="34" charset="0"/>
            </a:endParaRPr>
          </a:p>
        </p:txBody>
      </p:sp>
      <p:sp>
        <p:nvSpPr>
          <p:cNvPr id="19" name="18 CuadroTexto"/>
          <p:cNvSpPr txBox="1"/>
          <p:nvPr/>
        </p:nvSpPr>
        <p:spPr>
          <a:xfrm>
            <a:off x="3851920" y="1767837"/>
            <a:ext cx="504056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1400" dirty="0" smtClean="0"/>
              <a:t>De acuerdo a las propiedades constitutivas del acero y al plano de deformaciones dado, se calculan los esfuerzos de cada uno de los cables y fierros del elemento.</a:t>
            </a:r>
            <a:endParaRPr lang="es-CL" sz="1400" dirty="0"/>
          </a:p>
        </p:txBody>
      </p:sp>
      <p:sp>
        <p:nvSpPr>
          <p:cNvPr id="20" name="19 CuadroTexto"/>
          <p:cNvSpPr txBox="1"/>
          <p:nvPr/>
        </p:nvSpPr>
        <p:spPr>
          <a:xfrm>
            <a:off x="203790" y="2501607"/>
            <a:ext cx="868869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1200" dirty="0" smtClean="0"/>
              <a:t>Los cables y fierros con deformaciones mayores a 0,02 están en fluencia, y el resto desarrolla esfuerzo en función de su deformación</a:t>
            </a:r>
            <a:endParaRPr lang="es-CL" sz="1200" dirty="0"/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0281" y="2852936"/>
            <a:ext cx="7124700" cy="3457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612210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14 CuadroTexto"/>
          <p:cNvSpPr txBox="1">
            <a:spLocks noChangeArrowheads="1"/>
          </p:cNvSpPr>
          <p:nvPr/>
        </p:nvSpPr>
        <p:spPr bwMode="auto">
          <a:xfrm>
            <a:off x="304800" y="1066800"/>
            <a:ext cx="25146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s-CL" sz="4000" b="1">
              <a:solidFill>
                <a:srgbClr val="003366"/>
              </a:solidFill>
              <a:latin typeface="Calibri" pitchFamily="34" charset="0"/>
            </a:endParaRPr>
          </a:p>
        </p:txBody>
      </p:sp>
      <p:sp>
        <p:nvSpPr>
          <p:cNvPr id="15363" name="Rectangle 30"/>
          <p:cNvSpPr>
            <a:spLocks noChangeArrowheads="1"/>
          </p:cNvSpPr>
          <p:nvPr/>
        </p:nvSpPr>
        <p:spPr bwMode="auto">
          <a:xfrm>
            <a:off x="0" y="6400800"/>
            <a:ext cx="9144000" cy="457200"/>
          </a:xfrm>
          <a:prstGeom prst="rect">
            <a:avLst/>
          </a:prstGeom>
          <a:gradFill rotWithShape="1">
            <a:gsLst>
              <a:gs pos="0">
                <a:srgbClr val="FFC000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s-ES"/>
          </a:p>
        </p:txBody>
      </p:sp>
      <p:sp>
        <p:nvSpPr>
          <p:cNvPr id="15364" name="14 CuadroTexto"/>
          <p:cNvSpPr txBox="1">
            <a:spLocks noChangeArrowheads="1"/>
          </p:cNvSpPr>
          <p:nvPr/>
        </p:nvSpPr>
        <p:spPr bwMode="auto">
          <a:xfrm>
            <a:off x="28575" y="6396038"/>
            <a:ext cx="8720931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s-ES_tradnl" sz="2400" dirty="0">
                <a:solidFill>
                  <a:srgbClr val="003366"/>
                </a:solidFill>
                <a:latin typeface="Calibri" pitchFamily="34" charset="0"/>
              </a:rPr>
              <a:t>TÓPICO: </a:t>
            </a:r>
            <a:r>
              <a:rPr lang="es-ES_tradnl" sz="2400" dirty="0" smtClean="0">
                <a:solidFill>
                  <a:srgbClr val="003366"/>
                </a:solidFill>
                <a:latin typeface="Calibri" pitchFamily="34" charset="0"/>
              </a:rPr>
              <a:t>Ejemplos de Cálculo Prestacional – Vigas pretensadas</a:t>
            </a:r>
            <a:endParaRPr lang="es-CL" sz="2400" dirty="0">
              <a:solidFill>
                <a:srgbClr val="003366"/>
              </a:solidFill>
              <a:latin typeface="Calibri" pitchFamily="34" charset="0"/>
            </a:endParaRPr>
          </a:p>
        </p:txBody>
      </p:sp>
      <p:sp>
        <p:nvSpPr>
          <p:cNvPr id="15365" name="14 CuadroTexto"/>
          <p:cNvSpPr txBox="1">
            <a:spLocks noChangeArrowheads="1"/>
          </p:cNvSpPr>
          <p:nvPr/>
        </p:nvSpPr>
        <p:spPr bwMode="auto">
          <a:xfrm>
            <a:off x="8763000" y="6418263"/>
            <a:ext cx="6096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fld id="{DCC28FAC-18E8-405C-A1B0-BD9104364E79}" type="slidenum">
              <a:rPr lang="es-ES_tradnl">
                <a:solidFill>
                  <a:schemeClr val="bg2"/>
                </a:solidFill>
                <a:latin typeface="Calibri" pitchFamily="34" charset="0"/>
              </a:rPr>
              <a:pPr/>
              <a:t>17</a:t>
            </a:fld>
            <a:endParaRPr lang="es-CL">
              <a:solidFill>
                <a:schemeClr val="bg2"/>
              </a:solidFill>
              <a:latin typeface="Calibri" pitchFamily="34" charset="0"/>
            </a:endParaRPr>
          </a:p>
        </p:txBody>
      </p:sp>
      <p:sp>
        <p:nvSpPr>
          <p:cNvPr id="15366" name="14 CuadroTexto"/>
          <p:cNvSpPr txBox="1">
            <a:spLocks noChangeArrowheads="1"/>
          </p:cNvSpPr>
          <p:nvPr/>
        </p:nvSpPr>
        <p:spPr bwMode="auto">
          <a:xfrm>
            <a:off x="57150" y="628650"/>
            <a:ext cx="22860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CL" sz="1200" b="1">
                <a:solidFill>
                  <a:schemeClr val="bg2"/>
                </a:solidFill>
                <a:latin typeface="Calibri" pitchFamily="34" charset="0"/>
              </a:rPr>
              <a:t>CURSO</a:t>
            </a:r>
          </a:p>
        </p:txBody>
      </p:sp>
      <p:sp>
        <p:nvSpPr>
          <p:cNvPr id="15367" name="Rectangle 47"/>
          <p:cNvSpPr>
            <a:spLocks noChangeArrowheads="1"/>
          </p:cNvSpPr>
          <p:nvPr/>
        </p:nvSpPr>
        <p:spPr bwMode="auto">
          <a:xfrm>
            <a:off x="0" y="942975"/>
            <a:ext cx="5562600" cy="74613"/>
          </a:xfrm>
          <a:prstGeom prst="rect">
            <a:avLst/>
          </a:prstGeom>
          <a:gradFill rotWithShape="1">
            <a:gsLst>
              <a:gs pos="0">
                <a:srgbClr val="003366">
                  <a:alpha val="62000"/>
                </a:srgbClr>
              </a:gs>
              <a:gs pos="100000">
                <a:schemeClr val="bg1">
                  <a:alpha val="18999"/>
                </a:schemeClr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s-ES"/>
          </a:p>
        </p:txBody>
      </p:sp>
      <p:sp>
        <p:nvSpPr>
          <p:cNvPr id="6" name="31 Hexágono" descr="245580"/>
          <p:cNvSpPr>
            <a:spLocks noChangeArrowheads="1"/>
          </p:cNvSpPr>
          <p:nvPr/>
        </p:nvSpPr>
        <p:spPr bwMode="auto">
          <a:xfrm>
            <a:off x="6430963" y="355600"/>
            <a:ext cx="788987" cy="666750"/>
          </a:xfrm>
          <a:prstGeom prst="hexagon">
            <a:avLst>
              <a:gd name="adj" fmla="val 24965"/>
              <a:gd name="vf" fmla="val 115470"/>
            </a:avLst>
          </a:prstGeom>
          <a:blipFill dpi="0" rotWithShape="1">
            <a:blip r:embed="rId3" cstate="print"/>
            <a:srcRect/>
            <a:stretch>
              <a:fillRect/>
            </a:stretch>
          </a:blipFill>
          <a:ln w="6350" algn="ctr">
            <a:solidFill>
              <a:srgbClr val="D9D9D9"/>
            </a:solidFill>
            <a:miter lim="800000"/>
            <a:headEnd/>
            <a:tailEnd/>
          </a:ln>
        </p:spPr>
        <p:txBody>
          <a:bodyPr anchor="ctr"/>
          <a:lstStyle/>
          <a:p>
            <a:pPr algn="ctr" defTabSz="771479" fontAlgn="auto">
              <a:spcBef>
                <a:spcPts val="0"/>
              </a:spcBef>
              <a:spcAft>
                <a:spcPts val="0"/>
              </a:spcAft>
              <a:defRPr/>
            </a:pPr>
            <a:endParaRPr lang="es-CL" dirty="0">
              <a:solidFill>
                <a:schemeClr val="lt1"/>
              </a:solidFill>
              <a:latin typeface="+mn-lt"/>
            </a:endParaRPr>
          </a:p>
        </p:txBody>
      </p:sp>
      <p:sp>
        <p:nvSpPr>
          <p:cNvPr id="2" name="31 Hexágono" descr="incendio edificio"/>
          <p:cNvSpPr>
            <a:spLocks noChangeArrowheads="1"/>
          </p:cNvSpPr>
          <p:nvPr/>
        </p:nvSpPr>
        <p:spPr bwMode="auto">
          <a:xfrm>
            <a:off x="5794375" y="6350"/>
            <a:ext cx="788988" cy="666750"/>
          </a:xfrm>
          <a:prstGeom prst="hexagon">
            <a:avLst>
              <a:gd name="adj" fmla="val 24965"/>
              <a:gd name="vf" fmla="val 115470"/>
            </a:avLst>
          </a:prstGeom>
          <a:blipFill dpi="0" rotWithShape="1">
            <a:blip r:embed="rId4" cstate="print"/>
            <a:srcRect/>
            <a:stretch>
              <a:fillRect/>
            </a:stretch>
          </a:blipFill>
          <a:ln w="6350" algn="ctr">
            <a:solidFill>
              <a:srgbClr val="D9D9D9"/>
            </a:solidFill>
            <a:miter lim="800000"/>
            <a:headEnd/>
            <a:tailEnd/>
          </a:ln>
        </p:spPr>
        <p:txBody>
          <a:bodyPr anchor="ctr"/>
          <a:lstStyle/>
          <a:p>
            <a:pPr algn="ctr" defTabSz="771479" fontAlgn="auto">
              <a:spcBef>
                <a:spcPts val="0"/>
              </a:spcBef>
              <a:spcAft>
                <a:spcPts val="0"/>
              </a:spcAft>
              <a:defRPr/>
            </a:pPr>
            <a:endParaRPr lang="es-CL" dirty="0">
              <a:solidFill>
                <a:schemeClr val="lt1"/>
              </a:solidFill>
              <a:latin typeface="+mn-lt"/>
            </a:endParaRPr>
          </a:p>
        </p:txBody>
      </p:sp>
      <p:sp>
        <p:nvSpPr>
          <p:cNvPr id="3" name="31 Hexágono"/>
          <p:cNvSpPr>
            <a:spLocks noChangeArrowheads="1"/>
          </p:cNvSpPr>
          <p:nvPr/>
        </p:nvSpPr>
        <p:spPr bwMode="auto">
          <a:xfrm>
            <a:off x="7067550" y="0"/>
            <a:ext cx="788988" cy="666750"/>
          </a:xfrm>
          <a:prstGeom prst="hexagon">
            <a:avLst>
              <a:gd name="adj" fmla="val 24997"/>
              <a:gd name="vf" fmla="val 115470"/>
            </a:avLst>
          </a:prstGeom>
          <a:gradFill rotWithShape="1">
            <a:gsLst>
              <a:gs pos="0">
                <a:srgbClr val="92D050"/>
              </a:gs>
              <a:gs pos="100000">
                <a:srgbClr val="FFFFFF"/>
              </a:gs>
            </a:gsLst>
            <a:lin ang="18900000" scaled="1"/>
          </a:gradFill>
          <a:ln w="6350" algn="ctr">
            <a:solidFill>
              <a:srgbClr val="D9D9D9"/>
            </a:solidFill>
            <a:miter lim="800000"/>
            <a:headEnd/>
            <a:tailEnd/>
          </a:ln>
        </p:spPr>
        <p:txBody>
          <a:bodyPr anchor="ctr"/>
          <a:lstStyle/>
          <a:p>
            <a:pPr algn="ctr" defTabSz="771479" fontAlgn="auto">
              <a:spcBef>
                <a:spcPts val="0"/>
              </a:spcBef>
              <a:spcAft>
                <a:spcPts val="0"/>
              </a:spcAft>
              <a:defRPr/>
            </a:pPr>
            <a:endParaRPr lang="es-CL" dirty="0">
              <a:solidFill>
                <a:schemeClr val="lt1"/>
              </a:solidFill>
              <a:latin typeface="+mn-lt"/>
            </a:endParaRPr>
          </a:p>
        </p:txBody>
      </p:sp>
      <p:sp>
        <p:nvSpPr>
          <p:cNvPr id="4" name="31 Hexágono" descr="Can_ULC S_107_Picture_1"/>
          <p:cNvSpPr>
            <a:spLocks noChangeArrowheads="1"/>
          </p:cNvSpPr>
          <p:nvPr/>
        </p:nvSpPr>
        <p:spPr bwMode="auto">
          <a:xfrm>
            <a:off x="7710488" y="349250"/>
            <a:ext cx="788987" cy="666750"/>
          </a:xfrm>
          <a:prstGeom prst="hexagon">
            <a:avLst>
              <a:gd name="adj" fmla="val 24965"/>
              <a:gd name="vf" fmla="val 115470"/>
            </a:avLst>
          </a:prstGeom>
          <a:blipFill dpi="0" rotWithShape="1">
            <a:blip r:embed="rId5" cstate="print"/>
            <a:srcRect/>
            <a:stretch>
              <a:fillRect/>
            </a:stretch>
          </a:blipFill>
          <a:ln w="6350" algn="ctr">
            <a:solidFill>
              <a:srgbClr val="D9D9D9"/>
            </a:solidFill>
            <a:miter lim="800000"/>
            <a:headEnd/>
            <a:tailEnd/>
          </a:ln>
        </p:spPr>
        <p:txBody>
          <a:bodyPr anchor="ctr"/>
          <a:lstStyle/>
          <a:p>
            <a:pPr algn="ctr" defTabSz="771479" fontAlgn="auto">
              <a:spcBef>
                <a:spcPts val="0"/>
              </a:spcBef>
              <a:spcAft>
                <a:spcPts val="0"/>
              </a:spcAft>
              <a:defRPr/>
            </a:pPr>
            <a:endParaRPr lang="es-CL" dirty="0">
              <a:solidFill>
                <a:schemeClr val="lt1"/>
              </a:solidFill>
              <a:latin typeface="+mn-lt"/>
            </a:endParaRPr>
          </a:p>
        </p:txBody>
      </p:sp>
      <p:sp>
        <p:nvSpPr>
          <p:cNvPr id="5" name="31 Hexágono"/>
          <p:cNvSpPr>
            <a:spLocks noChangeArrowheads="1"/>
          </p:cNvSpPr>
          <p:nvPr/>
        </p:nvSpPr>
        <p:spPr bwMode="auto">
          <a:xfrm>
            <a:off x="8355013" y="0"/>
            <a:ext cx="788987" cy="666750"/>
          </a:xfrm>
          <a:prstGeom prst="hexagon">
            <a:avLst>
              <a:gd name="adj" fmla="val 24997"/>
              <a:gd name="vf" fmla="val 115470"/>
            </a:avLst>
          </a:prstGeom>
          <a:gradFill rotWithShape="1">
            <a:gsLst>
              <a:gs pos="0">
                <a:srgbClr val="92D050"/>
              </a:gs>
              <a:gs pos="100000">
                <a:srgbClr val="FFFFFF"/>
              </a:gs>
            </a:gsLst>
            <a:lin ang="18900000" scaled="1"/>
          </a:gradFill>
          <a:ln w="6350" algn="ctr">
            <a:solidFill>
              <a:srgbClr val="D9D9D9"/>
            </a:solidFill>
            <a:miter lim="800000"/>
            <a:headEnd/>
            <a:tailEnd/>
          </a:ln>
        </p:spPr>
        <p:txBody>
          <a:bodyPr anchor="ctr"/>
          <a:lstStyle/>
          <a:p>
            <a:pPr algn="ctr" defTabSz="771479" fontAlgn="auto">
              <a:spcBef>
                <a:spcPts val="0"/>
              </a:spcBef>
              <a:spcAft>
                <a:spcPts val="0"/>
              </a:spcAft>
              <a:defRPr/>
            </a:pPr>
            <a:endParaRPr lang="es-CL" dirty="0">
              <a:solidFill>
                <a:schemeClr val="lt1"/>
              </a:solidFill>
              <a:latin typeface="+mn-lt"/>
            </a:endParaRPr>
          </a:p>
        </p:txBody>
      </p:sp>
      <p:sp>
        <p:nvSpPr>
          <p:cNvPr id="7" name="31 Hexágono"/>
          <p:cNvSpPr>
            <a:spLocks noChangeArrowheads="1"/>
          </p:cNvSpPr>
          <p:nvPr/>
        </p:nvSpPr>
        <p:spPr bwMode="auto">
          <a:xfrm>
            <a:off x="5160963" y="369888"/>
            <a:ext cx="788987" cy="666750"/>
          </a:xfrm>
          <a:prstGeom prst="hexagon">
            <a:avLst>
              <a:gd name="adj" fmla="val 24997"/>
              <a:gd name="vf" fmla="val 115470"/>
            </a:avLst>
          </a:prstGeom>
          <a:gradFill rotWithShape="1">
            <a:gsLst>
              <a:gs pos="0">
                <a:srgbClr val="92D050"/>
              </a:gs>
              <a:gs pos="100000">
                <a:srgbClr val="FFFFFF"/>
              </a:gs>
            </a:gsLst>
            <a:lin ang="18900000" scaled="1"/>
          </a:gradFill>
          <a:ln w="6350" algn="ctr">
            <a:solidFill>
              <a:srgbClr val="D9D9D9"/>
            </a:solidFill>
            <a:miter lim="800000"/>
            <a:headEnd/>
            <a:tailEnd/>
          </a:ln>
        </p:spPr>
        <p:txBody>
          <a:bodyPr anchor="ctr"/>
          <a:lstStyle/>
          <a:p>
            <a:pPr algn="ctr" defTabSz="771479" fontAlgn="auto">
              <a:spcBef>
                <a:spcPts val="0"/>
              </a:spcBef>
              <a:spcAft>
                <a:spcPts val="0"/>
              </a:spcAft>
              <a:defRPr/>
            </a:pPr>
            <a:endParaRPr lang="es-CL" dirty="0">
              <a:solidFill>
                <a:schemeClr val="lt1"/>
              </a:solidFill>
              <a:latin typeface="+mn-lt"/>
            </a:endParaRPr>
          </a:p>
        </p:txBody>
      </p:sp>
      <p:sp>
        <p:nvSpPr>
          <p:cNvPr id="15374" name="14 CuadroTexto"/>
          <p:cNvSpPr txBox="1">
            <a:spLocks noChangeArrowheads="1"/>
          </p:cNvSpPr>
          <p:nvPr/>
        </p:nvSpPr>
        <p:spPr bwMode="auto">
          <a:xfrm>
            <a:off x="838200" y="609600"/>
            <a:ext cx="337376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s-CL" b="1" dirty="0" smtClean="0">
                <a:solidFill>
                  <a:srgbClr val="003366"/>
                </a:solidFill>
                <a:latin typeface="Calibri" pitchFamily="34" charset="0"/>
              </a:rPr>
              <a:t>Diseño Edificios Contra Incendios</a:t>
            </a:r>
            <a:endParaRPr lang="es-CL" b="1" dirty="0">
              <a:solidFill>
                <a:srgbClr val="003366"/>
              </a:solidFill>
              <a:latin typeface="Calibri" pitchFamily="34" charset="0"/>
            </a:endParaRPr>
          </a:p>
        </p:txBody>
      </p:sp>
      <p:sp>
        <p:nvSpPr>
          <p:cNvPr id="15375" name="14 CuadroTexto"/>
          <p:cNvSpPr txBox="1">
            <a:spLocks noChangeArrowheads="1"/>
          </p:cNvSpPr>
          <p:nvPr/>
        </p:nvSpPr>
        <p:spPr bwMode="auto">
          <a:xfrm>
            <a:off x="304800" y="1066800"/>
            <a:ext cx="88392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s-ES_tradnl" sz="4000" b="1" dirty="0" smtClean="0">
                <a:solidFill>
                  <a:srgbClr val="003366"/>
                </a:solidFill>
                <a:latin typeface="Calibri" pitchFamily="34" charset="0"/>
              </a:rPr>
              <a:t>Costaneras </a:t>
            </a:r>
            <a:r>
              <a:rPr lang="es-ES_tradnl" sz="4000" b="1" dirty="0" smtClean="0">
                <a:solidFill>
                  <a:srgbClr val="003366"/>
                </a:solidFill>
                <a:latin typeface="Calibri" pitchFamily="34" charset="0"/>
              </a:rPr>
              <a:t>de Hormigón</a:t>
            </a:r>
            <a:endParaRPr lang="es-CL" sz="4000" b="1" dirty="0">
              <a:solidFill>
                <a:srgbClr val="003366"/>
              </a:solidFill>
              <a:latin typeface="Calibri" pitchFamily="34" charset="0"/>
            </a:endParaRPr>
          </a:p>
        </p:txBody>
      </p:sp>
      <p:sp>
        <p:nvSpPr>
          <p:cNvPr id="15376" name="14 CuadroTexto"/>
          <p:cNvSpPr txBox="1">
            <a:spLocks noChangeArrowheads="1"/>
          </p:cNvSpPr>
          <p:nvPr/>
        </p:nvSpPr>
        <p:spPr bwMode="auto">
          <a:xfrm>
            <a:off x="230231" y="1916832"/>
            <a:ext cx="3477673" cy="22159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lvl="0"/>
            <a:r>
              <a:rPr lang="es-CL" b="1" dirty="0" smtClean="0"/>
              <a:t>4 </a:t>
            </a:r>
            <a:r>
              <a:rPr lang="es-CL" b="1" dirty="0" smtClean="0"/>
              <a:t>Resistencia a la </a:t>
            </a:r>
            <a:r>
              <a:rPr lang="es-CL" b="1" dirty="0" smtClean="0"/>
              <a:t>compresión</a:t>
            </a:r>
            <a:r>
              <a:rPr lang="es-CL" dirty="0" smtClean="0"/>
              <a:t>.</a:t>
            </a:r>
            <a:endParaRPr lang="es-CL" dirty="0" smtClean="0"/>
          </a:p>
          <a:p>
            <a:pPr marL="285750" lvl="0" indent="-285750">
              <a:buFont typeface="Arial" charset="0"/>
              <a:buChar char="•"/>
            </a:pPr>
            <a:endParaRPr lang="es-CL" dirty="0"/>
          </a:p>
          <a:p>
            <a:pPr lvl="0"/>
            <a:endParaRPr lang="es-CL" dirty="0"/>
          </a:p>
          <a:p>
            <a:pPr lvl="1">
              <a:buFont typeface="Arial" charset="0"/>
              <a:buChar char="•"/>
            </a:pPr>
            <a:endParaRPr lang="es-ES_tradnl" sz="2800" i="1" dirty="0">
              <a:solidFill>
                <a:srgbClr val="5F5F5F"/>
              </a:solidFill>
              <a:latin typeface="Calibri" pitchFamily="34" charset="0"/>
            </a:endParaRPr>
          </a:p>
          <a:p>
            <a:pPr lvl="1"/>
            <a:endParaRPr lang="es-ES_tradnl" sz="2800" b="1" i="1" dirty="0">
              <a:solidFill>
                <a:srgbClr val="5F5F5F"/>
              </a:solidFill>
              <a:latin typeface="Calibri" pitchFamily="34" charset="0"/>
            </a:endParaRPr>
          </a:p>
          <a:p>
            <a:pPr lvl="1">
              <a:buFont typeface="Arial" charset="0"/>
              <a:buChar char="•"/>
            </a:pPr>
            <a:endParaRPr lang="es-ES_tradnl" sz="2800" b="1" i="1" dirty="0">
              <a:solidFill>
                <a:srgbClr val="5F5F5F"/>
              </a:solidFill>
              <a:latin typeface="Calibri" pitchFamily="34" charset="0"/>
            </a:endParaRPr>
          </a:p>
        </p:txBody>
      </p:sp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35896" y="2276737"/>
            <a:ext cx="5010696" cy="371217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7 Rectángulo"/>
          <p:cNvSpPr/>
          <p:nvPr/>
        </p:nvSpPr>
        <p:spPr>
          <a:xfrm>
            <a:off x="304800" y="2440051"/>
            <a:ext cx="4572000" cy="116955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s-CL" sz="1400" dirty="0"/>
              <a:t>La resistencia a la compresión se obtiene integrando sobre la línea neutra los esfuerzos de compresión del hormigón, determinado por las temperaturas y las deformaciones del plano de deformación, los que se obtienen a partir de las propiedades constitutivas del hormigón </a:t>
            </a:r>
            <a:endParaRPr lang="es-CL" sz="1400" dirty="0"/>
          </a:p>
        </p:txBody>
      </p:sp>
      <p:sp>
        <p:nvSpPr>
          <p:cNvPr id="22" name="21 Rectángulo"/>
          <p:cNvSpPr/>
          <p:nvPr/>
        </p:nvSpPr>
        <p:spPr>
          <a:xfrm>
            <a:off x="3783013" y="5988908"/>
            <a:ext cx="4572000" cy="30777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s-CL" sz="1400" dirty="0" smtClean="0"/>
              <a:t>Compresión = integral = </a:t>
            </a:r>
            <a:r>
              <a:rPr lang="es-CL" sz="1400" b="1" dirty="0" smtClean="0"/>
              <a:t>248,6 </a:t>
            </a:r>
            <a:r>
              <a:rPr lang="es-CL" sz="1400" b="1" dirty="0" err="1" smtClean="0"/>
              <a:t>kN</a:t>
            </a:r>
            <a:endParaRPr lang="es-CL" sz="1400" b="1" dirty="0"/>
          </a:p>
        </p:txBody>
      </p:sp>
    </p:spTree>
    <p:extLst>
      <p:ext uri="{BB962C8B-B14F-4D97-AF65-F5344CB8AC3E}">
        <p14:creationId xmlns:p14="http://schemas.microsoft.com/office/powerpoint/2010/main" val="41149696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14 CuadroTexto"/>
          <p:cNvSpPr txBox="1">
            <a:spLocks noChangeArrowheads="1"/>
          </p:cNvSpPr>
          <p:nvPr/>
        </p:nvSpPr>
        <p:spPr bwMode="auto">
          <a:xfrm>
            <a:off x="304800" y="1066800"/>
            <a:ext cx="25146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s-CL" sz="4000" b="1">
              <a:solidFill>
                <a:srgbClr val="003366"/>
              </a:solidFill>
              <a:latin typeface="Calibri" pitchFamily="34" charset="0"/>
            </a:endParaRPr>
          </a:p>
        </p:txBody>
      </p:sp>
      <p:sp>
        <p:nvSpPr>
          <p:cNvPr id="15363" name="Rectangle 30"/>
          <p:cNvSpPr>
            <a:spLocks noChangeArrowheads="1"/>
          </p:cNvSpPr>
          <p:nvPr/>
        </p:nvSpPr>
        <p:spPr bwMode="auto">
          <a:xfrm>
            <a:off x="0" y="6400800"/>
            <a:ext cx="9144000" cy="457200"/>
          </a:xfrm>
          <a:prstGeom prst="rect">
            <a:avLst/>
          </a:prstGeom>
          <a:gradFill rotWithShape="1">
            <a:gsLst>
              <a:gs pos="0">
                <a:srgbClr val="FFC000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s-ES"/>
          </a:p>
        </p:txBody>
      </p:sp>
      <p:sp>
        <p:nvSpPr>
          <p:cNvPr id="15364" name="14 CuadroTexto"/>
          <p:cNvSpPr txBox="1">
            <a:spLocks noChangeArrowheads="1"/>
          </p:cNvSpPr>
          <p:nvPr/>
        </p:nvSpPr>
        <p:spPr bwMode="auto">
          <a:xfrm>
            <a:off x="28575" y="6396038"/>
            <a:ext cx="8720931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s-ES_tradnl" sz="2400" dirty="0">
                <a:solidFill>
                  <a:srgbClr val="003366"/>
                </a:solidFill>
                <a:latin typeface="Calibri" pitchFamily="34" charset="0"/>
              </a:rPr>
              <a:t>TÓPICO: </a:t>
            </a:r>
            <a:r>
              <a:rPr lang="es-ES_tradnl" sz="2400" dirty="0" smtClean="0">
                <a:solidFill>
                  <a:srgbClr val="003366"/>
                </a:solidFill>
                <a:latin typeface="Calibri" pitchFamily="34" charset="0"/>
              </a:rPr>
              <a:t>Ejemplos de Cálculo Prestacional – Vigas pretensadas</a:t>
            </a:r>
            <a:endParaRPr lang="es-CL" sz="2400" dirty="0">
              <a:solidFill>
                <a:srgbClr val="003366"/>
              </a:solidFill>
              <a:latin typeface="Calibri" pitchFamily="34" charset="0"/>
            </a:endParaRPr>
          </a:p>
        </p:txBody>
      </p:sp>
      <p:sp>
        <p:nvSpPr>
          <p:cNvPr id="15365" name="14 CuadroTexto"/>
          <p:cNvSpPr txBox="1">
            <a:spLocks noChangeArrowheads="1"/>
          </p:cNvSpPr>
          <p:nvPr/>
        </p:nvSpPr>
        <p:spPr bwMode="auto">
          <a:xfrm>
            <a:off x="8763000" y="6418263"/>
            <a:ext cx="6096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fld id="{DCC28FAC-18E8-405C-A1B0-BD9104364E79}" type="slidenum">
              <a:rPr lang="es-ES_tradnl">
                <a:solidFill>
                  <a:schemeClr val="bg2"/>
                </a:solidFill>
                <a:latin typeface="Calibri" pitchFamily="34" charset="0"/>
              </a:rPr>
              <a:pPr/>
              <a:t>18</a:t>
            </a:fld>
            <a:endParaRPr lang="es-CL">
              <a:solidFill>
                <a:schemeClr val="bg2"/>
              </a:solidFill>
              <a:latin typeface="Calibri" pitchFamily="34" charset="0"/>
            </a:endParaRPr>
          </a:p>
        </p:txBody>
      </p:sp>
      <p:sp>
        <p:nvSpPr>
          <p:cNvPr id="15366" name="14 CuadroTexto"/>
          <p:cNvSpPr txBox="1">
            <a:spLocks noChangeArrowheads="1"/>
          </p:cNvSpPr>
          <p:nvPr/>
        </p:nvSpPr>
        <p:spPr bwMode="auto">
          <a:xfrm>
            <a:off x="57150" y="628650"/>
            <a:ext cx="22860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CL" sz="1200" b="1">
                <a:solidFill>
                  <a:schemeClr val="bg2"/>
                </a:solidFill>
                <a:latin typeface="Calibri" pitchFamily="34" charset="0"/>
              </a:rPr>
              <a:t>CURSO</a:t>
            </a:r>
          </a:p>
        </p:txBody>
      </p:sp>
      <p:sp>
        <p:nvSpPr>
          <p:cNvPr id="15367" name="Rectangle 47"/>
          <p:cNvSpPr>
            <a:spLocks noChangeArrowheads="1"/>
          </p:cNvSpPr>
          <p:nvPr/>
        </p:nvSpPr>
        <p:spPr bwMode="auto">
          <a:xfrm>
            <a:off x="0" y="942975"/>
            <a:ext cx="5562600" cy="74613"/>
          </a:xfrm>
          <a:prstGeom prst="rect">
            <a:avLst/>
          </a:prstGeom>
          <a:gradFill rotWithShape="1">
            <a:gsLst>
              <a:gs pos="0">
                <a:srgbClr val="003366">
                  <a:alpha val="62000"/>
                </a:srgbClr>
              </a:gs>
              <a:gs pos="100000">
                <a:schemeClr val="bg1">
                  <a:alpha val="18999"/>
                </a:schemeClr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s-ES"/>
          </a:p>
        </p:txBody>
      </p:sp>
      <p:sp>
        <p:nvSpPr>
          <p:cNvPr id="6" name="31 Hexágono" descr="245580"/>
          <p:cNvSpPr>
            <a:spLocks noChangeArrowheads="1"/>
          </p:cNvSpPr>
          <p:nvPr/>
        </p:nvSpPr>
        <p:spPr bwMode="auto">
          <a:xfrm>
            <a:off x="6430963" y="355600"/>
            <a:ext cx="788987" cy="666750"/>
          </a:xfrm>
          <a:prstGeom prst="hexagon">
            <a:avLst>
              <a:gd name="adj" fmla="val 24965"/>
              <a:gd name="vf" fmla="val 115470"/>
            </a:avLst>
          </a:prstGeom>
          <a:blipFill dpi="0" rotWithShape="1">
            <a:blip r:embed="rId3" cstate="print"/>
            <a:srcRect/>
            <a:stretch>
              <a:fillRect/>
            </a:stretch>
          </a:blipFill>
          <a:ln w="6350" algn="ctr">
            <a:solidFill>
              <a:srgbClr val="D9D9D9"/>
            </a:solidFill>
            <a:miter lim="800000"/>
            <a:headEnd/>
            <a:tailEnd/>
          </a:ln>
        </p:spPr>
        <p:txBody>
          <a:bodyPr anchor="ctr"/>
          <a:lstStyle/>
          <a:p>
            <a:pPr algn="ctr" defTabSz="771479" fontAlgn="auto">
              <a:spcBef>
                <a:spcPts val="0"/>
              </a:spcBef>
              <a:spcAft>
                <a:spcPts val="0"/>
              </a:spcAft>
              <a:defRPr/>
            </a:pPr>
            <a:endParaRPr lang="es-CL" dirty="0">
              <a:solidFill>
                <a:schemeClr val="lt1"/>
              </a:solidFill>
              <a:latin typeface="+mn-lt"/>
            </a:endParaRPr>
          </a:p>
        </p:txBody>
      </p:sp>
      <p:sp>
        <p:nvSpPr>
          <p:cNvPr id="2" name="31 Hexágono" descr="incendio edificio"/>
          <p:cNvSpPr>
            <a:spLocks noChangeArrowheads="1"/>
          </p:cNvSpPr>
          <p:nvPr/>
        </p:nvSpPr>
        <p:spPr bwMode="auto">
          <a:xfrm>
            <a:off x="5794375" y="6350"/>
            <a:ext cx="788988" cy="666750"/>
          </a:xfrm>
          <a:prstGeom prst="hexagon">
            <a:avLst>
              <a:gd name="adj" fmla="val 24965"/>
              <a:gd name="vf" fmla="val 115470"/>
            </a:avLst>
          </a:prstGeom>
          <a:blipFill dpi="0" rotWithShape="1">
            <a:blip r:embed="rId4" cstate="print"/>
            <a:srcRect/>
            <a:stretch>
              <a:fillRect/>
            </a:stretch>
          </a:blipFill>
          <a:ln w="6350" algn="ctr">
            <a:solidFill>
              <a:srgbClr val="D9D9D9"/>
            </a:solidFill>
            <a:miter lim="800000"/>
            <a:headEnd/>
            <a:tailEnd/>
          </a:ln>
        </p:spPr>
        <p:txBody>
          <a:bodyPr anchor="ctr"/>
          <a:lstStyle/>
          <a:p>
            <a:pPr algn="ctr" defTabSz="771479" fontAlgn="auto">
              <a:spcBef>
                <a:spcPts val="0"/>
              </a:spcBef>
              <a:spcAft>
                <a:spcPts val="0"/>
              </a:spcAft>
              <a:defRPr/>
            </a:pPr>
            <a:endParaRPr lang="es-CL" dirty="0">
              <a:solidFill>
                <a:schemeClr val="lt1"/>
              </a:solidFill>
              <a:latin typeface="+mn-lt"/>
            </a:endParaRPr>
          </a:p>
        </p:txBody>
      </p:sp>
      <p:sp>
        <p:nvSpPr>
          <p:cNvPr id="3" name="31 Hexágono"/>
          <p:cNvSpPr>
            <a:spLocks noChangeArrowheads="1"/>
          </p:cNvSpPr>
          <p:nvPr/>
        </p:nvSpPr>
        <p:spPr bwMode="auto">
          <a:xfrm>
            <a:off x="7067550" y="0"/>
            <a:ext cx="788988" cy="666750"/>
          </a:xfrm>
          <a:prstGeom prst="hexagon">
            <a:avLst>
              <a:gd name="adj" fmla="val 24997"/>
              <a:gd name="vf" fmla="val 115470"/>
            </a:avLst>
          </a:prstGeom>
          <a:gradFill rotWithShape="1">
            <a:gsLst>
              <a:gs pos="0">
                <a:srgbClr val="92D050"/>
              </a:gs>
              <a:gs pos="100000">
                <a:srgbClr val="FFFFFF"/>
              </a:gs>
            </a:gsLst>
            <a:lin ang="18900000" scaled="1"/>
          </a:gradFill>
          <a:ln w="6350" algn="ctr">
            <a:solidFill>
              <a:srgbClr val="D9D9D9"/>
            </a:solidFill>
            <a:miter lim="800000"/>
            <a:headEnd/>
            <a:tailEnd/>
          </a:ln>
        </p:spPr>
        <p:txBody>
          <a:bodyPr anchor="ctr"/>
          <a:lstStyle/>
          <a:p>
            <a:pPr algn="ctr" defTabSz="771479" fontAlgn="auto">
              <a:spcBef>
                <a:spcPts val="0"/>
              </a:spcBef>
              <a:spcAft>
                <a:spcPts val="0"/>
              </a:spcAft>
              <a:defRPr/>
            </a:pPr>
            <a:endParaRPr lang="es-CL" dirty="0">
              <a:solidFill>
                <a:schemeClr val="lt1"/>
              </a:solidFill>
              <a:latin typeface="+mn-lt"/>
            </a:endParaRPr>
          </a:p>
        </p:txBody>
      </p:sp>
      <p:sp>
        <p:nvSpPr>
          <p:cNvPr id="4" name="31 Hexágono" descr="Can_ULC S_107_Picture_1"/>
          <p:cNvSpPr>
            <a:spLocks noChangeArrowheads="1"/>
          </p:cNvSpPr>
          <p:nvPr/>
        </p:nvSpPr>
        <p:spPr bwMode="auto">
          <a:xfrm>
            <a:off x="7710488" y="349250"/>
            <a:ext cx="788987" cy="666750"/>
          </a:xfrm>
          <a:prstGeom prst="hexagon">
            <a:avLst>
              <a:gd name="adj" fmla="val 24965"/>
              <a:gd name="vf" fmla="val 115470"/>
            </a:avLst>
          </a:prstGeom>
          <a:blipFill dpi="0" rotWithShape="1">
            <a:blip r:embed="rId5" cstate="print"/>
            <a:srcRect/>
            <a:stretch>
              <a:fillRect/>
            </a:stretch>
          </a:blipFill>
          <a:ln w="6350" algn="ctr">
            <a:solidFill>
              <a:srgbClr val="D9D9D9"/>
            </a:solidFill>
            <a:miter lim="800000"/>
            <a:headEnd/>
            <a:tailEnd/>
          </a:ln>
        </p:spPr>
        <p:txBody>
          <a:bodyPr anchor="ctr"/>
          <a:lstStyle/>
          <a:p>
            <a:pPr algn="ctr" defTabSz="771479" fontAlgn="auto">
              <a:spcBef>
                <a:spcPts val="0"/>
              </a:spcBef>
              <a:spcAft>
                <a:spcPts val="0"/>
              </a:spcAft>
              <a:defRPr/>
            </a:pPr>
            <a:endParaRPr lang="es-CL" dirty="0">
              <a:solidFill>
                <a:schemeClr val="lt1"/>
              </a:solidFill>
              <a:latin typeface="+mn-lt"/>
            </a:endParaRPr>
          </a:p>
        </p:txBody>
      </p:sp>
      <p:sp>
        <p:nvSpPr>
          <p:cNvPr id="5" name="31 Hexágono"/>
          <p:cNvSpPr>
            <a:spLocks noChangeArrowheads="1"/>
          </p:cNvSpPr>
          <p:nvPr/>
        </p:nvSpPr>
        <p:spPr bwMode="auto">
          <a:xfrm>
            <a:off x="8355013" y="0"/>
            <a:ext cx="788987" cy="666750"/>
          </a:xfrm>
          <a:prstGeom prst="hexagon">
            <a:avLst>
              <a:gd name="adj" fmla="val 24997"/>
              <a:gd name="vf" fmla="val 115470"/>
            </a:avLst>
          </a:prstGeom>
          <a:gradFill rotWithShape="1">
            <a:gsLst>
              <a:gs pos="0">
                <a:srgbClr val="92D050"/>
              </a:gs>
              <a:gs pos="100000">
                <a:srgbClr val="FFFFFF"/>
              </a:gs>
            </a:gsLst>
            <a:lin ang="18900000" scaled="1"/>
          </a:gradFill>
          <a:ln w="6350" algn="ctr">
            <a:solidFill>
              <a:srgbClr val="D9D9D9"/>
            </a:solidFill>
            <a:miter lim="800000"/>
            <a:headEnd/>
            <a:tailEnd/>
          </a:ln>
        </p:spPr>
        <p:txBody>
          <a:bodyPr anchor="ctr"/>
          <a:lstStyle/>
          <a:p>
            <a:pPr algn="ctr" defTabSz="771479" fontAlgn="auto">
              <a:spcBef>
                <a:spcPts val="0"/>
              </a:spcBef>
              <a:spcAft>
                <a:spcPts val="0"/>
              </a:spcAft>
              <a:defRPr/>
            </a:pPr>
            <a:endParaRPr lang="es-CL" dirty="0">
              <a:solidFill>
                <a:schemeClr val="lt1"/>
              </a:solidFill>
              <a:latin typeface="+mn-lt"/>
            </a:endParaRPr>
          </a:p>
        </p:txBody>
      </p:sp>
      <p:sp>
        <p:nvSpPr>
          <p:cNvPr id="7" name="31 Hexágono"/>
          <p:cNvSpPr>
            <a:spLocks noChangeArrowheads="1"/>
          </p:cNvSpPr>
          <p:nvPr/>
        </p:nvSpPr>
        <p:spPr bwMode="auto">
          <a:xfrm>
            <a:off x="5160963" y="369888"/>
            <a:ext cx="788987" cy="666750"/>
          </a:xfrm>
          <a:prstGeom prst="hexagon">
            <a:avLst>
              <a:gd name="adj" fmla="val 24997"/>
              <a:gd name="vf" fmla="val 115470"/>
            </a:avLst>
          </a:prstGeom>
          <a:gradFill rotWithShape="1">
            <a:gsLst>
              <a:gs pos="0">
                <a:srgbClr val="92D050"/>
              </a:gs>
              <a:gs pos="100000">
                <a:srgbClr val="FFFFFF"/>
              </a:gs>
            </a:gsLst>
            <a:lin ang="18900000" scaled="1"/>
          </a:gradFill>
          <a:ln w="6350" algn="ctr">
            <a:solidFill>
              <a:srgbClr val="D9D9D9"/>
            </a:solidFill>
            <a:miter lim="800000"/>
            <a:headEnd/>
            <a:tailEnd/>
          </a:ln>
        </p:spPr>
        <p:txBody>
          <a:bodyPr anchor="ctr"/>
          <a:lstStyle/>
          <a:p>
            <a:pPr algn="ctr" defTabSz="771479" fontAlgn="auto">
              <a:spcBef>
                <a:spcPts val="0"/>
              </a:spcBef>
              <a:spcAft>
                <a:spcPts val="0"/>
              </a:spcAft>
              <a:defRPr/>
            </a:pPr>
            <a:endParaRPr lang="es-CL" dirty="0">
              <a:solidFill>
                <a:schemeClr val="lt1"/>
              </a:solidFill>
              <a:latin typeface="+mn-lt"/>
            </a:endParaRPr>
          </a:p>
        </p:txBody>
      </p:sp>
      <p:sp>
        <p:nvSpPr>
          <p:cNvPr id="15374" name="14 CuadroTexto"/>
          <p:cNvSpPr txBox="1">
            <a:spLocks noChangeArrowheads="1"/>
          </p:cNvSpPr>
          <p:nvPr/>
        </p:nvSpPr>
        <p:spPr bwMode="auto">
          <a:xfrm>
            <a:off x="838200" y="609600"/>
            <a:ext cx="337376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s-CL" b="1" dirty="0" smtClean="0">
                <a:solidFill>
                  <a:srgbClr val="003366"/>
                </a:solidFill>
                <a:latin typeface="Calibri" pitchFamily="34" charset="0"/>
              </a:rPr>
              <a:t>Diseño Edificios Contra Incendios</a:t>
            </a:r>
            <a:endParaRPr lang="es-CL" b="1" dirty="0">
              <a:solidFill>
                <a:srgbClr val="003366"/>
              </a:solidFill>
              <a:latin typeface="Calibri" pitchFamily="34" charset="0"/>
            </a:endParaRPr>
          </a:p>
        </p:txBody>
      </p:sp>
      <p:sp>
        <p:nvSpPr>
          <p:cNvPr id="15375" name="14 CuadroTexto"/>
          <p:cNvSpPr txBox="1">
            <a:spLocks noChangeArrowheads="1"/>
          </p:cNvSpPr>
          <p:nvPr/>
        </p:nvSpPr>
        <p:spPr bwMode="auto">
          <a:xfrm>
            <a:off x="304800" y="1066800"/>
            <a:ext cx="88392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s-ES_tradnl" sz="4000" b="1" dirty="0" smtClean="0">
                <a:solidFill>
                  <a:srgbClr val="003366"/>
                </a:solidFill>
                <a:latin typeface="Calibri" pitchFamily="34" charset="0"/>
              </a:rPr>
              <a:t>Costaneras </a:t>
            </a:r>
            <a:r>
              <a:rPr lang="es-ES_tradnl" sz="4000" b="1" dirty="0" smtClean="0">
                <a:solidFill>
                  <a:srgbClr val="003366"/>
                </a:solidFill>
                <a:latin typeface="Calibri" pitchFamily="34" charset="0"/>
              </a:rPr>
              <a:t>de Hormigón</a:t>
            </a:r>
            <a:endParaRPr lang="es-CL" sz="4000" b="1" dirty="0">
              <a:solidFill>
                <a:srgbClr val="003366"/>
              </a:solidFill>
              <a:latin typeface="Calibri" pitchFamily="34" charset="0"/>
            </a:endParaRPr>
          </a:p>
        </p:txBody>
      </p:sp>
      <p:sp>
        <p:nvSpPr>
          <p:cNvPr id="15376" name="14 CuadroTexto"/>
          <p:cNvSpPr txBox="1">
            <a:spLocks noChangeArrowheads="1"/>
          </p:cNvSpPr>
          <p:nvPr/>
        </p:nvSpPr>
        <p:spPr bwMode="auto">
          <a:xfrm>
            <a:off x="230231" y="1916832"/>
            <a:ext cx="3981729" cy="22159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lvl="0"/>
            <a:r>
              <a:rPr lang="es-CL" b="1" dirty="0" smtClean="0"/>
              <a:t>5 </a:t>
            </a:r>
            <a:r>
              <a:rPr lang="es-CL" b="1" dirty="0" smtClean="0"/>
              <a:t>Determinación momento resistente.</a:t>
            </a:r>
            <a:endParaRPr lang="es-CL" dirty="0" smtClean="0"/>
          </a:p>
          <a:p>
            <a:pPr marL="285750" lvl="0" indent="-285750">
              <a:buFont typeface="Arial" charset="0"/>
              <a:buChar char="•"/>
            </a:pPr>
            <a:endParaRPr lang="es-CL" dirty="0"/>
          </a:p>
          <a:p>
            <a:pPr lvl="0"/>
            <a:endParaRPr lang="es-CL" dirty="0"/>
          </a:p>
          <a:p>
            <a:pPr lvl="1">
              <a:buFont typeface="Arial" charset="0"/>
              <a:buChar char="•"/>
            </a:pPr>
            <a:endParaRPr lang="es-ES_tradnl" sz="2800" i="1" dirty="0">
              <a:solidFill>
                <a:srgbClr val="5F5F5F"/>
              </a:solidFill>
              <a:latin typeface="Calibri" pitchFamily="34" charset="0"/>
            </a:endParaRPr>
          </a:p>
          <a:p>
            <a:pPr lvl="1"/>
            <a:endParaRPr lang="es-ES_tradnl" sz="2800" b="1" i="1" dirty="0">
              <a:solidFill>
                <a:srgbClr val="5F5F5F"/>
              </a:solidFill>
              <a:latin typeface="Calibri" pitchFamily="34" charset="0"/>
            </a:endParaRPr>
          </a:p>
          <a:p>
            <a:pPr lvl="1">
              <a:buFont typeface="Arial" charset="0"/>
              <a:buChar char="•"/>
            </a:pPr>
            <a:endParaRPr lang="es-ES_tradnl" sz="2800" b="1" i="1" dirty="0">
              <a:solidFill>
                <a:srgbClr val="5F5F5F"/>
              </a:solidFill>
              <a:latin typeface="Calibri" pitchFamily="34" charset="0"/>
            </a:endParaRPr>
          </a:p>
        </p:txBody>
      </p:sp>
      <p:sp>
        <p:nvSpPr>
          <p:cNvPr id="8" name="7 Rectángulo"/>
          <p:cNvSpPr/>
          <p:nvPr/>
        </p:nvSpPr>
        <p:spPr>
          <a:xfrm>
            <a:off x="304800" y="2440051"/>
            <a:ext cx="8458200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L" sz="1400" dirty="0"/>
              <a:t>Como la compresión (248,6 [</a:t>
            </a:r>
            <a:r>
              <a:rPr lang="es-CL" sz="1400" dirty="0" err="1"/>
              <a:t>kN</a:t>
            </a:r>
            <a:r>
              <a:rPr lang="es-CL" sz="1400" dirty="0"/>
              <a:t>]) y la tracción (246,8 [</a:t>
            </a:r>
            <a:r>
              <a:rPr lang="es-CL" sz="1400" dirty="0" err="1"/>
              <a:t>kN</a:t>
            </a:r>
            <a:r>
              <a:rPr lang="es-CL" sz="1400" dirty="0"/>
              <a:t>]) son valores muy cercanos, se considera un punto muy cercano a la convergencia del plano óptimo de deformaciones, y se toma un promedio de ambas fuerzas para el cálculo del momento resistente. </a:t>
            </a:r>
            <a:endParaRPr lang="es-CL" sz="1400" dirty="0"/>
          </a:p>
        </p:txBody>
      </p:sp>
      <p:sp>
        <p:nvSpPr>
          <p:cNvPr id="22" name="21 Rectángulo"/>
          <p:cNvSpPr/>
          <p:nvPr/>
        </p:nvSpPr>
        <p:spPr>
          <a:xfrm>
            <a:off x="2011363" y="3356992"/>
            <a:ext cx="4572000" cy="30777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s-CL" sz="1400" dirty="0"/>
              <a:t>Compresión = Tracción = (248,6 + 246,8) / 2 = </a:t>
            </a:r>
            <a:r>
              <a:rPr lang="es-CL" sz="1400" b="1" dirty="0"/>
              <a:t>247,7 [</a:t>
            </a:r>
            <a:r>
              <a:rPr lang="es-CL" sz="1400" b="1" dirty="0" err="1"/>
              <a:t>kN</a:t>
            </a:r>
            <a:r>
              <a:rPr lang="es-CL" sz="1400" b="1" dirty="0"/>
              <a:t>] </a:t>
            </a:r>
            <a:endParaRPr lang="es-CL" sz="1400" b="1" dirty="0"/>
          </a:p>
        </p:txBody>
      </p:sp>
      <p:sp>
        <p:nvSpPr>
          <p:cNvPr id="9" name="8 Rectángulo"/>
          <p:cNvSpPr/>
          <p:nvPr/>
        </p:nvSpPr>
        <p:spPr>
          <a:xfrm>
            <a:off x="304800" y="3789040"/>
            <a:ext cx="829964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L" sz="1400" dirty="0"/>
              <a:t>Luego, el brazo de palanca se calcula a partir de los </a:t>
            </a:r>
            <a:r>
              <a:rPr lang="es-CL" sz="1400" dirty="0" err="1"/>
              <a:t>centroides</a:t>
            </a:r>
            <a:r>
              <a:rPr lang="es-CL" sz="1400" dirty="0"/>
              <a:t> de las fuerzas. El </a:t>
            </a:r>
            <a:r>
              <a:rPr lang="es-CL" sz="1400" dirty="0" err="1"/>
              <a:t>centroide</a:t>
            </a:r>
            <a:r>
              <a:rPr lang="es-CL" sz="1400" dirty="0"/>
              <a:t> de compresión se calcula integrando numéricamente y el </a:t>
            </a:r>
            <a:r>
              <a:rPr lang="es-CL" sz="1400" dirty="0" err="1"/>
              <a:t>centroide</a:t>
            </a:r>
            <a:r>
              <a:rPr lang="es-CL" sz="1400" dirty="0"/>
              <a:t> de tracción se calcula analíticamente </a:t>
            </a:r>
            <a:endParaRPr lang="es-CL" sz="1400" dirty="0"/>
          </a:p>
        </p:txBody>
      </p:sp>
      <p:sp>
        <p:nvSpPr>
          <p:cNvPr id="11" name="10 Rectángulo"/>
          <p:cNvSpPr/>
          <p:nvPr/>
        </p:nvSpPr>
        <p:spPr>
          <a:xfrm>
            <a:off x="1200150" y="4437112"/>
            <a:ext cx="6985818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L" sz="1400" dirty="0"/>
              <a:t>Brazo de palanca = </a:t>
            </a:r>
            <a:r>
              <a:rPr lang="es-CL" sz="1400" dirty="0" err="1" smtClean="0"/>
              <a:t>Centroide</a:t>
            </a:r>
            <a:r>
              <a:rPr lang="es-CL" sz="1000" dirty="0" err="1" smtClean="0"/>
              <a:t>compresión</a:t>
            </a:r>
            <a:r>
              <a:rPr lang="es-CL" sz="1000" dirty="0" smtClean="0"/>
              <a:t> </a:t>
            </a:r>
            <a:r>
              <a:rPr lang="es-CL" sz="1400" dirty="0" smtClean="0"/>
              <a:t>– </a:t>
            </a:r>
            <a:r>
              <a:rPr lang="es-CL" sz="1400" dirty="0" err="1"/>
              <a:t>Centroide</a:t>
            </a:r>
            <a:r>
              <a:rPr lang="es-CL" sz="1000" dirty="0" err="1"/>
              <a:t>tracción</a:t>
            </a:r>
            <a:r>
              <a:rPr lang="es-CL" sz="1000" dirty="0"/>
              <a:t> </a:t>
            </a:r>
            <a:r>
              <a:rPr lang="es-CL" sz="1400" dirty="0"/>
              <a:t>= 0,36685 – 0,04843 = 0,3184 m </a:t>
            </a:r>
            <a:endParaRPr lang="es-CL" sz="1400" dirty="0"/>
          </a:p>
        </p:txBody>
      </p:sp>
      <p:sp>
        <p:nvSpPr>
          <p:cNvPr id="12" name="11 Rectángulo"/>
          <p:cNvSpPr/>
          <p:nvPr/>
        </p:nvSpPr>
        <p:spPr>
          <a:xfrm>
            <a:off x="1437988" y="5373216"/>
            <a:ext cx="657282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dirty="0"/>
              <a:t>Momento resistente = 247,7 [kN] x 0.3184 [m] = </a:t>
            </a:r>
            <a:r>
              <a:rPr lang="it-IT" b="1" dirty="0"/>
              <a:t>78,87 [kN x m] </a:t>
            </a:r>
            <a:endParaRPr lang="es-CL" b="1" dirty="0"/>
          </a:p>
        </p:txBody>
      </p:sp>
    </p:spTree>
    <p:extLst>
      <p:ext uri="{BB962C8B-B14F-4D97-AF65-F5344CB8AC3E}">
        <p14:creationId xmlns:p14="http://schemas.microsoft.com/office/powerpoint/2010/main" val="37955086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14 CuadroTexto"/>
          <p:cNvSpPr txBox="1">
            <a:spLocks noChangeArrowheads="1"/>
          </p:cNvSpPr>
          <p:nvPr/>
        </p:nvSpPr>
        <p:spPr bwMode="auto">
          <a:xfrm>
            <a:off x="304800" y="1066800"/>
            <a:ext cx="25146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s-CL" sz="4000" b="1">
              <a:solidFill>
                <a:srgbClr val="003366"/>
              </a:solidFill>
              <a:latin typeface="Calibri" pitchFamily="34" charset="0"/>
            </a:endParaRPr>
          </a:p>
        </p:txBody>
      </p:sp>
      <p:sp>
        <p:nvSpPr>
          <p:cNvPr id="15363" name="Rectangle 30"/>
          <p:cNvSpPr>
            <a:spLocks noChangeArrowheads="1"/>
          </p:cNvSpPr>
          <p:nvPr/>
        </p:nvSpPr>
        <p:spPr bwMode="auto">
          <a:xfrm>
            <a:off x="0" y="6400800"/>
            <a:ext cx="9144000" cy="457200"/>
          </a:xfrm>
          <a:prstGeom prst="rect">
            <a:avLst/>
          </a:prstGeom>
          <a:gradFill rotWithShape="1">
            <a:gsLst>
              <a:gs pos="0">
                <a:srgbClr val="FFC000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s-ES"/>
          </a:p>
        </p:txBody>
      </p:sp>
      <p:sp>
        <p:nvSpPr>
          <p:cNvPr id="15364" name="14 CuadroTexto"/>
          <p:cNvSpPr txBox="1">
            <a:spLocks noChangeArrowheads="1"/>
          </p:cNvSpPr>
          <p:nvPr/>
        </p:nvSpPr>
        <p:spPr bwMode="auto">
          <a:xfrm>
            <a:off x="28575" y="6396038"/>
            <a:ext cx="8720931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s-ES_tradnl" sz="2400" dirty="0">
                <a:solidFill>
                  <a:srgbClr val="003366"/>
                </a:solidFill>
                <a:latin typeface="Calibri" pitchFamily="34" charset="0"/>
              </a:rPr>
              <a:t>TÓPICO: </a:t>
            </a:r>
            <a:r>
              <a:rPr lang="es-ES_tradnl" sz="2400" dirty="0" smtClean="0">
                <a:solidFill>
                  <a:srgbClr val="003366"/>
                </a:solidFill>
                <a:latin typeface="Calibri" pitchFamily="34" charset="0"/>
              </a:rPr>
              <a:t>Ejemplos de Cálculo Prestacional – Vigas pretensadas</a:t>
            </a:r>
            <a:endParaRPr lang="es-CL" sz="2400" dirty="0">
              <a:solidFill>
                <a:srgbClr val="003366"/>
              </a:solidFill>
              <a:latin typeface="Calibri" pitchFamily="34" charset="0"/>
            </a:endParaRPr>
          </a:p>
        </p:txBody>
      </p:sp>
      <p:sp>
        <p:nvSpPr>
          <p:cNvPr id="15365" name="14 CuadroTexto"/>
          <p:cNvSpPr txBox="1">
            <a:spLocks noChangeArrowheads="1"/>
          </p:cNvSpPr>
          <p:nvPr/>
        </p:nvSpPr>
        <p:spPr bwMode="auto">
          <a:xfrm>
            <a:off x="8763000" y="6418263"/>
            <a:ext cx="6096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fld id="{DCC28FAC-18E8-405C-A1B0-BD9104364E79}" type="slidenum">
              <a:rPr lang="es-ES_tradnl">
                <a:solidFill>
                  <a:schemeClr val="bg2"/>
                </a:solidFill>
                <a:latin typeface="Calibri" pitchFamily="34" charset="0"/>
              </a:rPr>
              <a:pPr/>
              <a:t>19</a:t>
            </a:fld>
            <a:endParaRPr lang="es-CL">
              <a:solidFill>
                <a:schemeClr val="bg2"/>
              </a:solidFill>
              <a:latin typeface="Calibri" pitchFamily="34" charset="0"/>
            </a:endParaRPr>
          </a:p>
        </p:txBody>
      </p:sp>
      <p:sp>
        <p:nvSpPr>
          <p:cNvPr id="15366" name="14 CuadroTexto"/>
          <p:cNvSpPr txBox="1">
            <a:spLocks noChangeArrowheads="1"/>
          </p:cNvSpPr>
          <p:nvPr/>
        </p:nvSpPr>
        <p:spPr bwMode="auto">
          <a:xfrm>
            <a:off x="57150" y="628650"/>
            <a:ext cx="22860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CL" sz="1200" b="1">
                <a:solidFill>
                  <a:schemeClr val="bg2"/>
                </a:solidFill>
                <a:latin typeface="Calibri" pitchFamily="34" charset="0"/>
              </a:rPr>
              <a:t>CURSO</a:t>
            </a:r>
          </a:p>
        </p:txBody>
      </p:sp>
      <p:sp>
        <p:nvSpPr>
          <p:cNvPr id="15367" name="Rectangle 47"/>
          <p:cNvSpPr>
            <a:spLocks noChangeArrowheads="1"/>
          </p:cNvSpPr>
          <p:nvPr/>
        </p:nvSpPr>
        <p:spPr bwMode="auto">
          <a:xfrm>
            <a:off x="0" y="942975"/>
            <a:ext cx="5562600" cy="74613"/>
          </a:xfrm>
          <a:prstGeom prst="rect">
            <a:avLst/>
          </a:prstGeom>
          <a:gradFill rotWithShape="1">
            <a:gsLst>
              <a:gs pos="0">
                <a:srgbClr val="003366">
                  <a:alpha val="62000"/>
                </a:srgbClr>
              </a:gs>
              <a:gs pos="100000">
                <a:schemeClr val="bg1">
                  <a:alpha val="18999"/>
                </a:schemeClr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s-ES"/>
          </a:p>
        </p:txBody>
      </p:sp>
      <p:sp>
        <p:nvSpPr>
          <p:cNvPr id="6" name="31 Hexágono" descr="245580"/>
          <p:cNvSpPr>
            <a:spLocks noChangeArrowheads="1"/>
          </p:cNvSpPr>
          <p:nvPr/>
        </p:nvSpPr>
        <p:spPr bwMode="auto">
          <a:xfrm>
            <a:off x="6430963" y="355600"/>
            <a:ext cx="788987" cy="666750"/>
          </a:xfrm>
          <a:prstGeom prst="hexagon">
            <a:avLst>
              <a:gd name="adj" fmla="val 24965"/>
              <a:gd name="vf" fmla="val 115470"/>
            </a:avLst>
          </a:prstGeom>
          <a:blipFill dpi="0" rotWithShape="1">
            <a:blip r:embed="rId3" cstate="print"/>
            <a:srcRect/>
            <a:stretch>
              <a:fillRect/>
            </a:stretch>
          </a:blipFill>
          <a:ln w="6350" algn="ctr">
            <a:solidFill>
              <a:srgbClr val="D9D9D9"/>
            </a:solidFill>
            <a:miter lim="800000"/>
            <a:headEnd/>
            <a:tailEnd/>
          </a:ln>
        </p:spPr>
        <p:txBody>
          <a:bodyPr anchor="ctr"/>
          <a:lstStyle/>
          <a:p>
            <a:pPr algn="ctr" defTabSz="771479" fontAlgn="auto">
              <a:spcBef>
                <a:spcPts val="0"/>
              </a:spcBef>
              <a:spcAft>
                <a:spcPts val="0"/>
              </a:spcAft>
              <a:defRPr/>
            </a:pPr>
            <a:endParaRPr lang="es-CL" dirty="0">
              <a:solidFill>
                <a:schemeClr val="lt1"/>
              </a:solidFill>
              <a:latin typeface="+mn-lt"/>
            </a:endParaRPr>
          </a:p>
        </p:txBody>
      </p:sp>
      <p:sp>
        <p:nvSpPr>
          <p:cNvPr id="2" name="31 Hexágono" descr="incendio edificio"/>
          <p:cNvSpPr>
            <a:spLocks noChangeArrowheads="1"/>
          </p:cNvSpPr>
          <p:nvPr/>
        </p:nvSpPr>
        <p:spPr bwMode="auto">
          <a:xfrm>
            <a:off x="5794375" y="6350"/>
            <a:ext cx="788988" cy="666750"/>
          </a:xfrm>
          <a:prstGeom prst="hexagon">
            <a:avLst>
              <a:gd name="adj" fmla="val 24965"/>
              <a:gd name="vf" fmla="val 115470"/>
            </a:avLst>
          </a:prstGeom>
          <a:blipFill dpi="0" rotWithShape="1">
            <a:blip r:embed="rId4" cstate="print"/>
            <a:srcRect/>
            <a:stretch>
              <a:fillRect/>
            </a:stretch>
          </a:blipFill>
          <a:ln w="6350" algn="ctr">
            <a:solidFill>
              <a:srgbClr val="D9D9D9"/>
            </a:solidFill>
            <a:miter lim="800000"/>
            <a:headEnd/>
            <a:tailEnd/>
          </a:ln>
        </p:spPr>
        <p:txBody>
          <a:bodyPr anchor="ctr"/>
          <a:lstStyle/>
          <a:p>
            <a:pPr algn="ctr" defTabSz="771479" fontAlgn="auto">
              <a:spcBef>
                <a:spcPts val="0"/>
              </a:spcBef>
              <a:spcAft>
                <a:spcPts val="0"/>
              </a:spcAft>
              <a:defRPr/>
            </a:pPr>
            <a:endParaRPr lang="es-CL" dirty="0">
              <a:solidFill>
                <a:schemeClr val="lt1"/>
              </a:solidFill>
              <a:latin typeface="+mn-lt"/>
            </a:endParaRPr>
          </a:p>
        </p:txBody>
      </p:sp>
      <p:sp>
        <p:nvSpPr>
          <p:cNvPr id="3" name="31 Hexágono"/>
          <p:cNvSpPr>
            <a:spLocks noChangeArrowheads="1"/>
          </p:cNvSpPr>
          <p:nvPr/>
        </p:nvSpPr>
        <p:spPr bwMode="auto">
          <a:xfrm>
            <a:off x="7067550" y="0"/>
            <a:ext cx="788988" cy="666750"/>
          </a:xfrm>
          <a:prstGeom prst="hexagon">
            <a:avLst>
              <a:gd name="adj" fmla="val 24997"/>
              <a:gd name="vf" fmla="val 115470"/>
            </a:avLst>
          </a:prstGeom>
          <a:gradFill rotWithShape="1">
            <a:gsLst>
              <a:gs pos="0">
                <a:srgbClr val="92D050"/>
              </a:gs>
              <a:gs pos="100000">
                <a:srgbClr val="FFFFFF"/>
              </a:gs>
            </a:gsLst>
            <a:lin ang="18900000" scaled="1"/>
          </a:gradFill>
          <a:ln w="6350" algn="ctr">
            <a:solidFill>
              <a:srgbClr val="D9D9D9"/>
            </a:solidFill>
            <a:miter lim="800000"/>
            <a:headEnd/>
            <a:tailEnd/>
          </a:ln>
        </p:spPr>
        <p:txBody>
          <a:bodyPr anchor="ctr"/>
          <a:lstStyle/>
          <a:p>
            <a:pPr algn="ctr" defTabSz="771479" fontAlgn="auto">
              <a:spcBef>
                <a:spcPts val="0"/>
              </a:spcBef>
              <a:spcAft>
                <a:spcPts val="0"/>
              </a:spcAft>
              <a:defRPr/>
            </a:pPr>
            <a:endParaRPr lang="es-CL" dirty="0">
              <a:solidFill>
                <a:schemeClr val="lt1"/>
              </a:solidFill>
              <a:latin typeface="+mn-lt"/>
            </a:endParaRPr>
          </a:p>
        </p:txBody>
      </p:sp>
      <p:sp>
        <p:nvSpPr>
          <p:cNvPr id="4" name="31 Hexágono" descr="Can_ULC S_107_Picture_1"/>
          <p:cNvSpPr>
            <a:spLocks noChangeArrowheads="1"/>
          </p:cNvSpPr>
          <p:nvPr/>
        </p:nvSpPr>
        <p:spPr bwMode="auto">
          <a:xfrm>
            <a:off x="7710488" y="349250"/>
            <a:ext cx="788987" cy="666750"/>
          </a:xfrm>
          <a:prstGeom prst="hexagon">
            <a:avLst>
              <a:gd name="adj" fmla="val 24965"/>
              <a:gd name="vf" fmla="val 115470"/>
            </a:avLst>
          </a:prstGeom>
          <a:blipFill dpi="0" rotWithShape="1">
            <a:blip r:embed="rId5" cstate="print"/>
            <a:srcRect/>
            <a:stretch>
              <a:fillRect/>
            </a:stretch>
          </a:blipFill>
          <a:ln w="6350" algn="ctr">
            <a:solidFill>
              <a:srgbClr val="D9D9D9"/>
            </a:solidFill>
            <a:miter lim="800000"/>
            <a:headEnd/>
            <a:tailEnd/>
          </a:ln>
        </p:spPr>
        <p:txBody>
          <a:bodyPr anchor="ctr"/>
          <a:lstStyle/>
          <a:p>
            <a:pPr algn="ctr" defTabSz="771479" fontAlgn="auto">
              <a:spcBef>
                <a:spcPts val="0"/>
              </a:spcBef>
              <a:spcAft>
                <a:spcPts val="0"/>
              </a:spcAft>
              <a:defRPr/>
            </a:pPr>
            <a:endParaRPr lang="es-CL" dirty="0">
              <a:solidFill>
                <a:schemeClr val="lt1"/>
              </a:solidFill>
              <a:latin typeface="+mn-lt"/>
            </a:endParaRPr>
          </a:p>
        </p:txBody>
      </p:sp>
      <p:sp>
        <p:nvSpPr>
          <p:cNvPr id="5" name="31 Hexágono"/>
          <p:cNvSpPr>
            <a:spLocks noChangeArrowheads="1"/>
          </p:cNvSpPr>
          <p:nvPr/>
        </p:nvSpPr>
        <p:spPr bwMode="auto">
          <a:xfrm>
            <a:off x="8355013" y="0"/>
            <a:ext cx="788987" cy="666750"/>
          </a:xfrm>
          <a:prstGeom prst="hexagon">
            <a:avLst>
              <a:gd name="adj" fmla="val 24997"/>
              <a:gd name="vf" fmla="val 115470"/>
            </a:avLst>
          </a:prstGeom>
          <a:gradFill rotWithShape="1">
            <a:gsLst>
              <a:gs pos="0">
                <a:srgbClr val="92D050"/>
              </a:gs>
              <a:gs pos="100000">
                <a:srgbClr val="FFFFFF"/>
              </a:gs>
            </a:gsLst>
            <a:lin ang="18900000" scaled="1"/>
          </a:gradFill>
          <a:ln w="6350" algn="ctr">
            <a:solidFill>
              <a:srgbClr val="D9D9D9"/>
            </a:solidFill>
            <a:miter lim="800000"/>
            <a:headEnd/>
            <a:tailEnd/>
          </a:ln>
        </p:spPr>
        <p:txBody>
          <a:bodyPr anchor="ctr"/>
          <a:lstStyle/>
          <a:p>
            <a:pPr algn="ctr" defTabSz="771479" fontAlgn="auto">
              <a:spcBef>
                <a:spcPts val="0"/>
              </a:spcBef>
              <a:spcAft>
                <a:spcPts val="0"/>
              </a:spcAft>
              <a:defRPr/>
            </a:pPr>
            <a:endParaRPr lang="es-CL" dirty="0">
              <a:solidFill>
                <a:schemeClr val="lt1"/>
              </a:solidFill>
              <a:latin typeface="+mn-lt"/>
            </a:endParaRPr>
          </a:p>
        </p:txBody>
      </p:sp>
      <p:sp>
        <p:nvSpPr>
          <p:cNvPr id="7" name="31 Hexágono"/>
          <p:cNvSpPr>
            <a:spLocks noChangeArrowheads="1"/>
          </p:cNvSpPr>
          <p:nvPr/>
        </p:nvSpPr>
        <p:spPr bwMode="auto">
          <a:xfrm>
            <a:off x="5160963" y="369888"/>
            <a:ext cx="788987" cy="666750"/>
          </a:xfrm>
          <a:prstGeom prst="hexagon">
            <a:avLst>
              <a:gd name="adj" fmla="val 24997"/>
              <a:gd name="vf" fmla="val 115470"/>
            </a:avLst>
          </a:prstGeom>
          <a:gradFill rotWithShape="1">
            <a:gsLst>
              <a:gs pos="0">
                <a:srgbClr val="92D050"/>
              </a:gs>
              <a:gs pos="100000">
                <a:srgbClr val="FFFFFF"/>
              </a:gs>
            </a:gsLst>
            <a:lin ang="18900000" scaled="1"/>
          </a:gradFill>
          <a:ln w="6350" algn="ctr">
            <a:solidFill>
              <a:srgbClr val="D9D9D9"/>
            </a:solidFill>
            <a:miter lim="800000"/>
            <a:headEnd/>
            <a:tailEnd/>
          </a:ln>
        </p:spPr>
        <p:txBody>
          <a:bodyPr anchor="ctr"/>
          <a:lstStyle/>
          <a:p>
            <a:pPr algn="ctr" defTabSz="771479" fontAlgn="auto">
              <a:spcBef>
                <a:spcPts val="0"/>
              </a:spcBef>
              <a:spcAft>
                <a:spcPts val="0"/>
              </a:spcAft>
              <a:defRPr/>
            </a:pPr>
            <a:endParaRPr lang="es-CL" dirty="0">
              <a:solidFill>
                <a:schemeClr val="lt1"/>
              </a:solidFill>
              <a:latin typeface="+mn-lt"/>
            </a:endParaRPr>
          </a:p>
        </p:txBody>
      </p:sp>
      <p:sp>
        <p:nvSpPr>
          <p:cNvPr id="15374" name="14 CuadroTexto"/>
          <p:cNvSpPr txBox="1">
            <a:spLocks noChangeArrowheads="1"/>
          </p:cNvSpPr>
          <p:nvPr/>
        </p:nvSpPr>
        <p:spPr bwMode="auto">
          <a:xfrm>
            <a:off x="838200" y="609600"/>
            <a:ext cx="337376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s-CL" b="1" dirty="0" smtClean="0">
                <a:solidFill>
                  <a:srgbClr val="003366"/>
                </a:solidFill>
                <a:latin typeface="Calibri" pitchFamily="34" charset="0"/>
              </a:rPr>
              <a:t>Diseño Edificios Contra Incendios</a:t>
            </a:r>
            <a:endParaRPr lang="es-CL" b="1" dirty="0">
              <a:solidFill>
                <a:srgbClr val="003366"/>
              </a:solidFill>
              <a:latin typeface="Calibri" pitchFamily="34" charset="0"/>
            </a:endParaRPr>
          </a:p>
        </p:txBody>
      </p:sp>
      <p:sp>
        <p:nvSpPr>
          <p:cNvPr id="15375" name="14 CuadroTexto"/>
          <p:cNvSpPr txBox="1">
            <a:spLocks noChangeArrowheads="1"/>
          </p:cNvSpPr>
          <p:nvPr/>
        </p:nvSpPr>
        <p:spPr bwMode="auto">
          <a:xfrm>
            <a:off x="304800" y="1066800"/>
            <a:ext cx="88392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s-ES_tradnl" sz="4000" b="1" dirty="0" smtClean="0">
                <a:solidFill>
                  <a:srgbClr val="003366"/>
                </a:solidFill>
                <a:latin typeface="Calibri" pitchFamily="34" charset="0"/>
              </a:rPr>
              <a:t>Costaneras </a:t>
            </a:r>
            <a:r>
              <a:rPr lang="es-ES_tradnl" sz="4000" b="1" dirty="0" smtClean="0">
                <a:solidFill>
                  <a:srgbClr val="003366"/>
                </a:solidFill>
                <a:latin typeface="Calibri" pitchFamily="34" charset="0"/>
              </a:rPr>
              <a:t>de Hormigón</a:t>
            </a:r>
            <a:endParaRPr lang="es-CL" sz="4000" b="1" dirty="0">
              <a:solidFill>
                <a:srgbClr val="003366"/>
              </a:solidFill>
              <a:latin typeface="Calibri" pitchFamily="34" charset="0"/>
            </a:endParaRPr>
          </a:p>
        </p:txBody>
      </p:sp>
      <p:sp>
        <p:nvSpPr>
          <p:cNvPr id="15376" name="14 CuadroTexto"/>
          <p:cNvSpPr txBox="1">
            <a:spLocks noChangeArrowheads="1"/>
          </p:cNvSpPr>
          <p:nvPr/>
        </p:nvSpPr>
        <p:spPr bwMode="auto">
          <a:xfrm>
            <a:off x="230231" y="1916832"/>
            <a:ext cx="3981729" cy="22159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lvl="0"/>
            <a:r>
              <a:rPr lang="es-CL" b="1" dirty="0" smtClean="0"/>
              <a:t>6 </a:t>
            </a:r>
            <a:r>
              <a:rPr lang="es-CL" b="1" dirty="0" smtClean="0"/>
              <a:t>Determinación momento aplicado.</a:t>
            </a:r>
            <a:endParaRPr lang="es-CL" dirty="0" smtClean="0"/>
          </a:p>
          <a:p>
            <a:pPr marL="285750" lvl="0" indent="-285750">
              <a:buFont typeface="Arial" charset="0"/>
              <a:buChar char="•"/>
            </a:pPr>
            <a:endParaRPr lang="es-CL" dirty="0"/>
          </a:p>
          <a:p>
            <a:pPr lvl="0"/>
            <a:endParaRPr lang="es-CL" dirty="0"/>
          </a:p>
          <a:p>
            <a:pPr lvl="1">
              <a:buFont typeface="Arial" charset="0"/>
              <a:buChar char="•"/>
            </a:pPr>
            <a:endParaRPr lang="es-ES_tradnl" sz="2800" i="1" dirty="0">
              <a:solidFill>
                <a:srgbClr val="5F5F5F"/>
              </a:solidFill>
              <a:latin typeface="Calibri" pitchFamily="34" charset="0"/>
            </a:endParaRPr>
          </a:p>
          <a:p>
            <a:pPr lvl="1"/>
            <a:endParaRPr lang="es-ES_tradnl" sz="2800" b="1" i="1" dirty="0">
              <a:solidFill>
                <a:srgbClr val="5F5F5F"/>
              </a:solidFill>
              <a:latin typeface="Calibri" pitchFamily="34" charset="0"/>
            </a:endParaRPr>
          </a:p>
          <a:p>
            <a:pPr lvl="1">
              <a:buFont typeface="Arial" charset="0"/>
              <a:buChar char="•"/>
            </a:pPr>
            <a:endParaRPr lang="es-ES_tradnl" sz="2800" b="1" i="1" dirty="0">
              <a:solidFill>
                <a:srgbClr val="5F5F5F"/>
              </a:solidFill>
              <a:latin typeface="Calibri" pitchFamily="34" charset="0"/>
            </a:endParaRPr>
          </a:p>
        </p:txBody>
      </p:sp>
      <p:sp>
        <p:nvSpPr>
          <p:cNvPr id="23" name="22 CuadroTexto"/>
          <p:cNvSpPr txBox="1"/>
          <p:nvPr/>
        </p:nvSpPr>
        <p:spPr>
          <a:xfrm>
            <a:off x="395536" y="2420888"/>
            <a:ext cx="813690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1600" b="1" dirty="0" smtClean="0"/>
              <a:t>qL</a:t>
            </a:r>
            <a:r>
              <a:rPr lang="es-CL" sz="1600" b="1" baseline="30000" dirty="0" smtClean="0"/>
              <a:t>2</a:t>
            </a:r>
            <a:r>
              <a:rPr lang="es-CL" sz="1600" b="1" dirty="0" smtClean="0"/>
              <a:t>/8: </a:t>
            </a:r>
            <a:r>
              <a:rPr lang="es-CL" sz="1600" dirty="0" smtClean="0"/>
              <a:t>Momento máximo para costanera simplemente apoyada, con carga distribuida.</a:t>
            </a:r>
          </a:p>
          <a:p>
            <a:endParaRPr lang="es-CL" sz="1600" dirty="0"/>
          </a:p>
          <a:p>
            <a:r>
              <a:rPr lang="es-CL" sz="1600" b="1" dirty="0" smtClean="0"/>
              <a:t>Combinación de cargas incendio: </a:t>
            </a:r>
            <a:r>
              <a:rPr lang="es-CL" sz="1600" dirty="0" smtClean="0"/>
              <a:t>q = 1 x DL + 0 x LL (</a:t>
            </a:r>
            <a:r>
              <a:rPr lang="es-CL" sz="1600" dirty="0" err="1" smtClean="0"/>
              <a:t>roofs</a:t>
            </a:r>
            <a:r>
              <a:rPr lang="es-CL" sz="1600" dirty="0" smtClean="0"/>
              <a:t>)</a:t>
            </a:r>
          </a:p>
          <a:p>
            <a:endParaRPr lang="es-CL" sz="1600" dirty="0"/>
          </a:p>
          <a:p>
            <a:r>
              <a:rPr lang="es-CL" sz="1600" b="1" dirty="0" smtClean="0"/>
              <a:t>DL: </a:t>
            </a:r>
            <a:r>
              <a:rPr lang="es-CL" sz="1600" dirty="0" smtClean="0"/>
              <a:t>Peso propio costanera + peso cubierta</a:t>
            </a:r>
          </a:p>
          <a:p>
            <a:endParaRPr lang="es-CL" sz="1600" dirty="0"/>
          </a:p>
          <a:p>
            <a:r>
              <a:rPr lang="es-CL" sz="1600" b="1" dirty="0" smtClean="0"/>
              <a:t>Peso propio costanera</a:t>
            </a:r>
            <a:r>
              <a:rPr lang="es-CL" sz="1600" dirty="0" smtClean="0"/>
              <a:t> = </a:t>
            </a:r>
            <a:r>
              <a:rPr lang="es-CL" sz="1600" b="1" dirty="0" smtClean="0"/>
              <a:t>178 kg/m</a:t>
            </a:r>
          </a:p>
          <a:p>
            <a:endParaRPr lang="es-CL" sz="1600" dirty="0"/>
          </a:p>
          <a:p>
            <a:r>
              <a:rPr lang="es-CL" sz="1600" b="1" dirty="0" smtClean="0"/>
              <a:t>Peso cubierta: </a:t>
            </a:r>
            <a:r>
              <a:rPr lang="es-CL" sz="1600" i="1" dirty="0" smtClean="0"/>
              <a:t>30 kg/m</a:t>
            </a:r>
            <a:r>
              <a:rPr lang="es-CL" sz="1600" i="1" baseline="30000" dirty="0" smtClean="0"/>
              <a:t>2</a:t>
            </a:r>
            <a:r>
              <a:rPr lang="es-CL" sz="1600" i="1" dirty="0" smtClean="0"/>
              <a:t> </a:t>
            </a:r>
            <a:r>
              <a:rPr lang="es-CL" sz="1600" dirty="0" smtClean="0"/>
              <a:t>x 42 kg/m</a:t>
            </a:r>
            <a:r>
              <a:rPr lang="es-CL" sz="1600" baseline="30000" dirty="0" smtClean="0"/>
              <a:t>2</a:t>
            </a:r>
            <a:r>
              <a:rPr lang="es-CL" sz="1600" dirty="0" smtClean="0"/>
              <a:t> / 15 m = </a:t>
            </a:r>
            <a:r>
              <a:rPr lang="es-CL" sz="1600" b="1" dirty="0" smtClean="0"/>
              <a:t>84 kg/m</a:t>
            </a:r>
          </a:p>
        </p:txBody>
      </p:sp>
      <p:sp>
        <p:nvSpPr>
          <p:cNvPr id="24" name="23 Rectángulo"/>
          <p:cNvSpPr/>
          <p:nvPr/>
        </p:nvSpPr>
        <p:spPr>
          <a:xfrm>
            <a:off x="2221095" y="5013176"/>
            <a:ext cx="382380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CL" dirty="0"/>
              <a:t>q = </a:t>
            </a:r>
            <a:r>
              <a:rPr lang="es-CL" dirty="0" smtClean="0"/>
              <a:t>178 + 84 = </a:t>
            </a:r>
            <a:r>
              <a:rPr lang="es-CL" b="1" dirty="0" smtClean="0"/>
              <a:t>262 kg/m = 2,568 </a:t>
            </a:r>
            <a:r>
              <a:rPr lang="es-CL" b="1" dirty="0" err="1" smtClean="0"/>
              <a:t>kN</a:t>
            </a:r>
            <a:r>
              <a:rPr lang="es-CL" b="1" dirty="0" smtClean="0"/>
              <a:t>/m</a:t>
            </a:r>
            <a:endParaRPr lang="es-CL" b="1" dirty="0"/>
          </a:p>
        </p:txBody>
      </p:sp>
      <p:sp>
        <p:nvSpPr>
          <p:cNvPr id="25" name="24 Rectángulo"/>
          <p:cNvSpPr/>
          <p:nvPr/>
        </p:nvSpPr>
        <p:spPr>
          <a:xfrm>
            <a:off x="3296535" y="5589240"/>
            <a:ext cx="3611886" cy="36933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r>
              <a:rPr lang="es-CL" dirty="0" smtClean="0"/>
              <a:t>M = 2,568 </a:t>
            </a:r>
            <a:r>
              <a:rPr lang="es-CL" dirty="0" err="1" smtClean="0"/>
              <a:t>kN</a:t>
            </a:r>
            <a:r>
              <a:rPr lang="es-CL" dirty="0" smtClean="0"/>
              <a:t> x 15</a:t>
            </a:r>
            <a:r>
              <a:rPr lang="es-CL" baseline="30000" dirty="0" smtClean="0"/>
              <a:t>2</a:t>
            </a:r>
            <a:r>
              <a:rPr lang="es-CL" dirty="0" smtClean="0"/>
              <a:t> / 8 = </a:t>
            </a:r>
            <a:r>
              <a:rPr lang="es-CL" b="1" dirty="0" smtClean="0"/>
              <a:t>72,2 </a:t>
            </a:r>
            <a:r>
              <a:rPr lang="es-CL" b="1" dirty="0" err="1" smtClean="0"/>
              <a:t>kN</a:t>
            </a:r>
            <a:r>
              <a:rPr lang="es-CL" b="1" dirty="0" smtClean="0"/>
              <a:t> x m</a:t>
            </a:r>
            <a:endParaRPr lang="es-CL" b="1" dirty="0"/>
          </a:p>
        </p:txBody>
      </p:sp>
    </p:spTree>
    <p:extLst>
      <p:ext uri="{BB962C8B-B14F-4D97-AF65-F5344CB8AC3E}">
        <p14:creationId xmlns:p14="http://schemas.microsoft.com/office/powerpoint/2010/main" val="21485611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14 CuadroTexto"/>
          <p:cNvSpPr txBox="1">
            <a:spLocks noChangeArrowheads="1"/>
          </p:cNvSpPr>
          <p:nvPr/>
        </p:nvSpPr>
        <p:spPr bwMode="auto">
          <a:xfrm>
            <a:off x="304800" y="1066800"/>
            <a:ext cx="25146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s-CL" sz="4000" b="1">
              <a:solidFill>
                <a:srgbClr val="003366"/>
              </a:solidFill>
              <a:latin typeface="Calibri" pitchFamily="34" charset="0"/>
            </a:endParaRPr>
          </a:p>
        </p:txBody>
      </p:sp>
      <p:sp>
        <p:nvSpPr>
          <p:cNvPr id="15363" name="Rectangle 30"/>
          <p:cNvSpPr>
            <a:spLocks noChangeArrowheads="1"/>
          </p:cNvSpPr>
          <p:nvPr/>
        </p:nvSpPr>
        <p:spPr bwMode="auto">
          <a:xfrm>
            <a:off x="0" y="6400800"/>
            <a:ext cx="9144000" cy="457200"/>
          </a:xfrm>
          <a:prstGeom prst="rect">
            <a:avLst/>
          </a:prstGeom>
          <a:gradFill rotWithShape="1">
            <a:gsLst>
              <a:gs pos="0">
                <a:srgbClr val="FFC000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s-ES"/>
          </a:p>
        </p:txBody>
      </p:sp>
      <p:sp>
        <p:nvSpPr>
          <p:cNvPr id="15364" name="14 CuadroTexto"/>
          <p:cNvSpPr txBox="1">
            <a:spLocks noChangeArrowheads="1"/>
          </p:cNvSpPr>
          <p:nvPr/>
        </p:nvSpPr>
        <p:spPr bwMode="auto">
          <a:xfrm>
            <a:off x="28575" y="6396038"/>
            <a:ext cx="8720931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s-ES_tradnl" sz="2400" dirty="0">
                <a:solidFill>
                  <a:srgbClr val="003366"/>
                </a:solidFill>
                <a:latin typeface="Calibri" pitchFamily="34" charset="0"/>
              </a:rPr>
              <a:t>TÓPICO: </a:t>
            </a:r>
            <a:r>
              <a:rPr lang="es-ES_tradnl" sz="2400" dirty="0" smtClean="0">
                <a:solidFill>
                  <a:srgbClr val="003366"/>
                </a:solidFill>
                <a:latin typeface="Calibri" pitchFamily="34" charset="0"/>
              </a:rPr>
              <a:t>Ejemplos de Cálculo Prestacional – Vigas pretensadas</a:t>
            </a:r>
            <a:endParaRPr lang="es-CL" sz="2400" dirty="0">
              <a:solidFill>
                <a:srgbClr val="003366"/>
              </a:solidFill>
              <a:latin typeface="Calibri" pitchFamily="34" charset="0"/>
            </a:endParaRPr>
          </a:p>
        </p:txBody>
      </p:sp>
      <p:sp>
        <p:nvSpPr>
          <p:cNvPr id="15365" name="14 CuadroTexto"/>
          <p:cNvSpPr txBox="1">
            <a:spLocks noChangeArrowheads="1"/>
          </p:cNvSpPr>
          <p:nvPr/>
        </p:nvSpPr>
        <p:spPr bwMode="auto">
          <a:xfrm>
            <a:off x="8763000" y="6418263"/>
            <a:ext cx="6096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fld id="{DCC28FAC-18E8-405C-A1B0-BD9104364E79}" type="slidenum">
              <a:rPr lang="es-ES_tradnl">
                <a:solidFill>
                  <a:schemeClr val="bg2"/>
                </a:solidFill>
                <a:latin typeface="Calibri" pitchFamily="34" charset="0"/>
              </a:rPr>
              <a:pPr/>
              <a:t>2</a:t>
            </a:fld>
            <a:endParaRPr lang="es-CL">
              <a:solidFill>
                <a:schemeClr val="bg2"/>
              </a:solidFill>
              <a:latin typeface="Calibri" pitchFamily="34" charset="0"/>
            </a:endParaRPr>
          </a:p>
        </p:txBody>
      </p:sp>
      <p:sp>
        <p:nvSpPr>
          <p:cNvPr id="15366" name="14 CuadroTexto"/>
          <p:cNvSpPr txBox="1">
            <a:spLocks noChangeArrowheads="1"/>
          </p:cNvSpPr>
          <p:nvPr/>
        </p:nvSpPr>
        <p:spPr bwMode="auto">
          <a:xfrm>
            <a:off x="57150" y="628650"/>
            <a:ext cx="22860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CL" sz="1200" b="1">
                <a:solidFill>
                  <a:schemeClr val="bg2"/>
                </a:solidFill>
                <a:latin typeface="Calibri" pitchFamily="34" charset="0"/>
              </a:rPr>
              <a:t>CURSO</a:t>
            </a:r>
          </a:p>
        </p:txBody>
      </p:sp>
      <p:sp>
        <p:nvSpPr>
          <p:cNvPr id="15367" name="Rectangle 47"/>
          <p:cNvSpPr>
            <a:spLocks noChangeArrowheads="1"/>
          </p:cNvSpPr>
          <p:nvPr/>
        </p:nvSpPr>
        <p:spPr bwMode="auto">
          <a:xfrm>
            <a:off x="0" y="942975"/>
            <a:ext cx="5562600" cy="74613"/>
          </a:xfrm>
          <a:prstGeom prst="rect">
            <a:avLst/>
          </a:prstGeom>
          <a:gradFill rotWithShape="1">
            <a:gsLst>
              <a:gs pos="0">
                <a:srgbClr val="003366">
                  <a:alpha val="62000"/>
                </a:srgbClr>
              </a:gs>
              <a:gs pos="100000">
                <a:schemeClr val="bg1">
                  <a:alpha val="18999"/>
                </a:schemeClr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s-ES"/>
          </a:p>
        </p:txBody>
      </p:sp>
      <p:sp>
        <p:nvSpPr>
          <p:cNvPr id="6" name="31 Hexágono" descr="245580"/>
          <p:cNvSpPr>
            <a:spLocks noChangeArrowheads="1"/>
          </p:cNvSpPr>
          <p:nvPr/>
        </p:nvSpPr>
        <p:spPr bwMode="auto">
          <a:xfrm>
            <a:off x="6430963" y="355600"/>
            <a:ext cx="788987" cy="666750"/>
          </a:xfrm>
          <a:prstGeom prst="hexagon">
            <a:avLst>
              <a:gd name="adj" fmla="val 24965"/>
              <a:gd name="vf" fmla="val 115470"/>
            </a:avLst>
          </a:prstGeom>
          <a:blipFill dpi="0" rotWithShape="1">
            <a:blip r:embed="rId3" cstate="print"/>
            <a:srcRect/>
            <a:stretch>
              <a:fillRect/>
            </a:stretch>
          </a:blipFill>
          <a:ln w="6350" algn="ctr">
            <a:solidFill>
              <a:srgbClr val="D9D9D9"/>
            </a:solidFill>
            <a:miter lim="800000"/>
            <a:headEnd/>
            <a:tailEnd/>
          </a:ln>
        </p:spPr>
        <p:txBody>
          <a:bodyPr anchor="ctr"/>
          <a:lstStyle/>
          <a:p>
            <a:pPr algn="ctr" defTabSz="771479" fontAlgn="auto">
              <a:spcBef>
                <a:spcPts val="0"/>
              </a:spcBef>
              <a:spcAft>
                <a:spcPts val="0"/>
              </a:spcAft>
              <a:defRPr/>
            </a:pPr>
            <a:endParaRPr lang="es-CL" dirty="0">
              <a:solidFill>
                <a:schemeClr val="lt1"/>
              </a:solidFill>
              <a:latin typeface="+mn-lt"/>
            </a:endParaRPr>
          </a:p>
        </p:txBody>
      </p:sp>
      <p:sp>
        <p:nvSpPr>
          <p:cNvPr id="2" name="31 Hexágono" descr="incendio edificio"/>
          <p:cNvSpPr>
            <a:spLocks noChangeArrowheads="1"/>
          </p:cNvSpPr>
          <p:nvPr/>
        </p:nvSpPr>
        <p:spPr bwMode="auto">
          <a:xfrm>
            <a:off x="5794375" y="6350"/>
            <a:ext cx="788988" cy="666750"/>
          </a:xfrm>
          <a:prstGeom prst="hexagon">
            <a:avLst>
              <a:gd name="adj" fmla="val 24965"/>
              <a:gd name="vf" fmla="val 115470"/>
            </a:avLst>
          </a:prstGeom>
          <a:blipFill dpi="0" rotWithShape="1">
            <a:blip r:embed="rId4" cstate="print"/>
            <a:srcRect/>
            <a:stretch>
              <a:fillRect/>
            </a:stretch>
          </a:blipFill>
          <a:ln w="6350" algn="ctr">
            <a:solidFill>
              <a:srgbClr val="D9D9D9"/>
            </a:solidFill>
            <a:miter lim="800000"/>
            <a:headEnd/>
            <a:tailEnd/>
          </a:ln>
        </p:spPr>
        <p:txBody>
          <a:bodyPr anchor="ctr"/>
          <a:lstStyle/>
          <a:p>
            <a:pPr algn="ctr" defTabSz="771479" fontAlgn="auto">
              <a:spcBef>
                <a:spcPts val="0"/>
              </a:spcBef>
              <a:spcAft>
                <a:spcPts val="0"/>
              </a:spcAft>
              <a:defRPr/>
            </a:pPr>
            <a:endParaRPr lang="es-CL" dirty="0">
              <a:solidFill>
                <a:schemeClr val="lt1"/>
              </a:solidFill>
              <a:latin typeface="+mn-lt"/>
            </a:endParaRPr>
          </a:p>
        </p:txBody>
      </p:sp>
      <p:sp>
        <p:nvSpPr>
          <p:cNvPr id="3" name="31 Hexágono"/>
          <p:cNvSpPr>
            <a:spLocks noChangeArrowheads="1"/>
          </p:cNvSpPr>
          <p:nvPr/>
        </p:nvSpPr>
        <p:spPr bwMode="auto">
          <a:xfrm>
            <a:off x="7067550" y="0"/>
            <a:ext cx="788988" cy="666750"/>
          </a:xfrm>
          <a:prstGeom prst="hexagon">
            <a:avLst>
              <a:gd name="adj" fmla="val 24997"/>
              <a:gd name="vf" fmla="val 115470"/>
            </a:avLst>
          </a:prstGeom>
          <a:gradFill rotWithShape="1">
            <a:gsLst>
              <a:gs pos="0">
                <a:srgbClr val="92D050"/>
              </a:gs>
              <a:gs pos="100000">
                <a:srgbClr val="FFFFFF"/>
              </a:gs>
            </a:gsLst>
            <a:lin ang="18900000" scaled="1"/>
          </a:gradFill>
          <a:ln w="6350" algn="ctr">
            <a:solidFill>
              <a:srgbClr val="D9D9D9"/>
            </a:solidFill>
            <a:miter lim="800000"/>
            <a:headEnd/>
            <a:tailEnd/>
          </a:ln>
        </p:spPr>
        <p:txBody>
          <a:bodyPr anchor="ctr"/>
          <a:lstStyle/>
          <a:p>
            <a:pPr algn="ctr" defTabSz="771479" fontAlgn="auto">
              <a:spcBef>
                <a:spcPts val="0"/>
              </a:spcBef>
              <a:spcAft>
                <a:spcPts val="0"/>
              </a:spcAft>
              <a:defRPr/>
            </a:pPr>
            <a:endParaRPr lang="es-CL" dirty="0">
              <a:solidFill>
                <a:schemeClr val="lt1"/>
              </a:solidFill>
              <a:latin typeface="+mn-lt"/>
            </a:endParaRPr>
          </a:p>
        </p:txBody>
      </p:sp>
      <p:sp>
        <p:nvSpPr>
          <p:cNvPr id="4" name="31 Hexágono" descr="Can_ULC S_107_Picture_1"/>
          <p:cNvSpPr>
            <a:spLocks noChangeArrowheads="1"/>
          </p:cNvSpPr>
          <p:nvPr/>
        </p:nvSpPr>
        <p:spPr bwMode="auto">
          <a:xfrm>
            <a:off x="7710488" y="349250"/>
            <a:ext cx="788987" cy="666750"/>
          </a:xfrm>
          <a:prstGeom prst="hexagon">
            <a:avLst>
              <a:gd name="adj" fmla="val 24965"/>
              <a:gd name="vf" fmla="val 115470"/>
            </a:avLst>
          </a:prstGeom>
          <a:blipFill dpi="0" rotWithShape="1">
            <a:blip r:embed="rId5" cstate="print"/>
            <a:srcRect/>
            <a:stretch>
              <a:fillRect/>
            </a:stretch>
          </a:blipFill>
          <a:ln w="6350" algn="ctr">
            <a:solidFill>
              <a:srgbClr val="D9D9D9"/>
            </a:solidFill>
            <a:miter lim="800000"/>
            <a:headEnd/>
            <a:tailEnd/>
          </a:ln>
        </p:spPr>
        <p:txBody>
          <a:bodyPr anchor="ctr"/>
          <a:lstStyle/>
          <a:p>
            <a:pPr algn="ctr" defTabSz="771479" fontAlgn="auto">
              <a:spcBef>
                <a:spcPts val="0"/>
              </a:spcBef>
              <a:spcAft>
                <a:spcPts val="0"/>
              </a:spcAft>
              <a:defRPr/>
            </a:pPr>
            <a:endParaRPr lang="es-CL" dirty="0">
              <a:solidFill>
                <a:schemeClr val="lt1"/>
              </a:solidFill>
              <a:latin typeface="+mn-lt"/>
            </a:endParaRPr>
          </a:p>
        </p:txBody>
      </p:sp>
      <p:sp>
        <p:nvSpPr>
          <p:cNvPr id="5" name="31 Hexágono"/>
          <p:cNvSpPr>
            <a:spLocks noChangeArrowheads="1"/>
          </p:cNvSpPr>
          <p:nvPr/>
        </p:nvSpPr>
        <p:spPr bwMode="auto">
          <a:xfrm>
            <a:off x="8355013" y="0"/>
            <a:ext cx="788987" cy="666750"/>
          </a:xfrm>
          <a:prstGeom prst="hexagon">
            <a:avLst>
              <a:gd name="adj" fmla="val 24997"/>
              <a:gd name="vf" fmla="val 115470"/>
            </a:avLst>
          </a:prstGeom>
          <a:gradFill rotWithShape="1">
            <a:gsLst>
              <a:gs pos="0">
                <a:srgbClr val="92D050"/>
              </a:gs>
              <a:gs pos="100000">
                <a:srgbClr val="FFFFFF"/>
              </a:gs>
            </a:gsLst>
            <a:lin ang="18900000" scaled="1"/>
          </a:gradFill>
          <a:ln w="6350" algn="ctr">
            <a:solidFill>
              <a:srgbClr val="D9D9D9"/>
            </a:solidFill>
            <a:miter lim="800000"/>
            <a:headEnd/>
            <a:tailEnd/>
          </a:ln>
        </p:spPr>
        <p:txBody>
          <a:bodyPr anchor="ctr"/>
          <a:lstStyle/>
          <a:p>
            <a:pPr algn="ctr" defTabSz="771479" fontAlgn="auto">
              <a:spcBef>
                <a:spcPts val="0"/>
              </a:spcBef>
              <a:spcAft>
                <a:spcPts val="0"/>
              </a:spcAft>
              <a:defRPr/>
            </a:pPr>
            <a:endParaRPr lang="es-CL" dirty="0">
              <a:solidFill>
                <a:schemeClr val="lt1"/>
              </a:solidFill>
              <a:latin typeface="+mn-lt"/>
            </a:endParaRPr>
          </a:p>
        </p:txBody>
      </p:sp>
      <p:sp>
        <p:nvSpPr>
          <p:cNvPr id="7" name="31 Hexágono"/>
          <p:cNvSpPr>
            <a:spLocks noChangeArrowheads="1"/>
          </p:cNvSpPr>
          <p:nvPr/>
        </p:nvSpPr>
        <p:spPr bwMode="auto">
          <a:xfrm>
            <a:off x="5160963" y="369888"/>
            <a:ext cx="788987" cy="666750"/>
          </a:xfrm>
          <a:prstGeom prst="hexagon">
            <a:avLst>
              <a:gd name="adj" fmla="val 24997"/>
              <a:gd name="vf" fmla="val 115470"/>
            </a:avLst>
          </a:prstGeom>
          <a:gradFill rotWithShape="1">
            <a:gsLst>
              <a:gs pos="0">
                <a:srgbClr val="92D050"/>
              </a:gs>
              <a:gs pos="100000">
                <a:srgbClr val="FFFFFF"/>
              </a:gs>
            </a:gsLst>
            <a:lin ang="18900000" scaled="1"/>
          </a:gradFill>
          <a:ln w="6350" algn="ctr">
            <a:solidFill>
              <a:srgbClr val="D9D9D9"/>
            </a:solidFill>
            <a:miter lim="800000"/>
            <a:headEnd/>
            <a:tailEnd/>
          </a:ln>
        </p:spPr>
        <p:txBody>
          <a:bodyPr anchor="ctr"/>
          <a:lstStyle/>
          <a:p>
            <a:pPr algn="ctr" defTabSz="771479" fontAlgn="auto">
              <a:spcBef>
                <a:spcPts val="0"/>
              </a:spcBef>
              <a:spcAft>
                <a:spcPts val="0"/>
              </a:spcAft>
              <a:defRPr/>
            </a:pPr>
            <a:endParaRPr lang="es-CL" dirty="0">
              <a:solidFill>
                <a:schemeClr val="lt1"/>
              </a:solidFill>
              <a:latin typeface="+mn-lt"/>
            </a:endParaRPr>
          </a:p>
        </p:txBody>
      </p:sp>
      <p:sp>
        <p:nvSpPr>
          <p:cNvPr id="15374" name="14 CuadroTexto"/>
          <p:cNvSpPr txBox="1">
            <a:spLocks noChangeArrowheads="1"/>
          </p:cNvSpPr>
          <p:nvPr/>
        </p:nvSpPr>
        <p:spPr bwMode="auto">
          <a:xfrm>
            <a:off x="838200" y="609600"/>
            <a:ext cx="337376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s-CL" b="1" dirty="0" smtClean="0">
                <a:solidFill>
                  <a:srgbClr val="003366"/>
                </a:solidFill>
                <a:latin typeface="Calibri" pitchFamily="34" charset="0"/>
              </a:rPr>
              <a:t>Diseño Edificios Contra Incendios</a:t>
            </a:r>
            <a:endParaRPr lang="es-CL" b="1" dirty="0">
              <a:solidFill>
                <a:srgbClr val="003366"/>
              </a:solidFill>
              <a:latin typeface="Calibri" pitchFamily="34" charset="0"/>
            </a:endParaRPr>
          </a:p>
        </p:txBody>
      </p:sp>
      <p:sp>
        <p:nvSpPr>
          <p:cNvPr id="15375" name="14 CuadroTexto"/>
          <p:cNvSpPr txBox="1">
            <a:spLocks noChangeArrowheads="1"/>
          </p:cNvSpPr>
          <p:nvPr/>
        </p:nvSpPr>
        <p:spPr bwMode="auto">
          <a:xfrm>
            <a:off x="304800" y="1066800"/>
            <a:ext cx="88392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s-ES_tradnl" sz="4000" b="1" dirty="0" smtClean="0">
                <a:solidFill>
                  <a:srgbClr val="003366"/>
                </a:solidFill>
                <a:latin typeface="Calibri" pitchFamily="34" charset="0"/>
              </a:rPr>
              <a:t>Vigas de Hormigón</a:t>
            </a:r>
            <a:endParaRPr lang="es-CL" sz="4000" b="1" dirty="0">
              <a:solidFill>
                <a:srgbClr val="003366"/>
              </a:solidFill>
              <a:latin typeface="Calibri" pitchFamily="34" charset="0"/>
            </a:endParaRPr>
          </a:p>
        </p:txBody>
      </p:sp>
      <p:sp>
        <p:nvSpPr>
          <p:cNvPr id="15376" name="14 CuadroTexto"/>
          <p:cNvSpPr txBox="1">
            <a:spLocks noChangeArrowheads="1"/>
          </p:cNvSpPr>
          <p:nvPr/>
        </p:nvSpPr>
        <p:spPr bwMode="auto">
          <a:xfrm>
            <a:off x="230231" y="1916832"/>
            <a:ext cx="3477673" cy="36933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lvl="0"/>
            <a:r>
              <a:rPr lang="es-CL" b="1" dirty="0" smtClean="0"/>
              <a:t>1 Perfil de temperaturas, </a:t>
            </a:r>
            <a:r>
              <a:rPr lang="es-CL" dirty="0" smtClean="0"/>
              <a:t>para un incendio estándar durante 120 minutos</a:t>
            </a:r>
            <a:r>
              <a:rPr lang="es-CL" dirty="0" smtClean="0"/>
              <a:t>.</a:t>
            </a:r>
          </a:p>
          <a:p>
            <a:pPr lvl="0"/>
            <a:endParaRPr lang="es-CL" dirty="0"/>
          </a:p>
          <a:p>
            <a:pPr lvl="0"/>
            <a:r>
              <a:rPr lang="es-CL" sz="1400" dirty="0" smtClean="0"/>
              <a:t>Se utiliza software de simulación (elementos finitos o diferencias finitas) en 2D, con las propiedades del hormigón.</a:t>
            </a:r>
            <a:endParaRPr lang="es-CL" sz="1400" dirty="0" smtClean="0"/>
          </a:p>
          <a:p>
            <a:pPr marL="285750" lvl="0" indent="-285750">
              <a:buFont typeface="Arial" charset="0"/>
              <a:buChar char="•"/>
            </a:pPr>
            <a:endParaRPr lang="es-CL" dirty="0"/>
          </a:p>
          <a:p>
            <a:pPr lvl="0"/>
            <a:endParaRPr lang="es-CL" dirty="0"/>
          </a:p>
          <a:p>
            <a:pPr lvl="1">
              <a:buFont typeface="Arial" charset="0"/>
              <a:buChar char="•"/>
            </a:pPr>
            <a:endParaRPr lang="es-ES_tradnl" sz="2800" i="1" dirty="0">
              <a:solidFill>
                <a:srgbClr val="5F5F5F"/>
              </a:solidFill>
              <a:latin typeface="Calibri" pitchFamily="34" charset="0"/>
            </a:endParaRPr>
          </a:p>
          <a:p>
            <a:pPr lvl="1"/>
            <a:endParaRPr lang="es-ES_tradnl" sz="2800" b="1" i="1" dirty="0">
              <a:solidFill>
                <a:srgbClr val="5F5F5F"/>
              </a:solidFill>
              <a:latin typeface="Calibri" pitchFamily="34" charset="0"/>
            </a:endParaRPr>
          </a:p>
          <a:p>
            <a:pPr lvl="1">
              <a:buFont typeface="Arial" charset="0"/>
              <a:buChar char="•"/>
            </a:pPr>
            <a:endParaRPr lang="es-ES_tradnl" sz="2800" b="1" i="1" dirty="0">
              <a:solidFill>
                <a:srgbClr val="5F5F5F"/>
              </a:solidFill>
              <a:latin typeface="Calibri" pitchFamily="34" charset="0"/>
            </a:endParaRPr>
          </a:p>
        </p:txBody>
      </p:sp>
      <p:pic>
        <p:nvPicPr>
          <p:cNvPr id="29698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9562" y="1745342"/>
            <a:ext cx="3462168" cy="44382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512409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14 CuadroTexto"/>
          <p:cNvSpPr txBox="1">
            <a:spLocks noChangeArrowheads="1"/>
          </p:cNvSpPr>
          <p:nvPr/>
        </p:nvSpPr>
        <p:spPr bwMode="auto">
          <a:xfrm>
            <a:off x="304800" y="1066800"/>
            <a:ext cx="25146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s-CL" sz="4000" b="1">
              <a:solidFill>
                <a:srgbClr val="003366"/>
              </a:solidFill>
              <a:latin typeface="Calibri" pitchFamily="34" charset="0"/>
            </a:endParaRPr>
          </a:p>
        </p:txBody>
      </p:sp>
      <p:sp>
        <p:nvSpPr>
          <p:cNvPr id="15363" name="Rectangle 30"/>
          <p:cNvSpPr>
            <a:spLocks noChangeArrowheads="1"/>
          </p:cNvSpPr>
          <p:nvPr/>
        </p:nvSpPr>
        <p:spPr bwMode="auto">
          <a:xfrm>
            <a:off x="0" y="6400800"/>
            <a:ext cx="9144000" cy="457200"/>
          </a:xfrm>
          <a:prstGeom prst="rect">
            <a:avLst/>
          </a:prstGeom>
          <a:gradFill rotWithShape="1">
            <a:gsLst>
              <a:gs pos="0">
                <a:srgbClr val="FFC000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s-ES"/>
          </a:p>
        </p:txBody>
      </p:sp>
      <p:sp>
        <p:nvSpPr>
          <p:cNvPr id="15364" name="14 CuadroTexto"/>
          <p:cNvSpPr txBox="1">
            <a:spLocks noChangeArrowheads="1"/>
          </p:cNvSpPr>
          <p:nvPr/>
        </p:nvSpPr>
        <p:spPr bwMode="auto">
          <a:xfrm>
            <a:off x="28575" y="6396038"/>
            <a:ext cx="8720931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s-ES_tradnl" sz="2400" dirty="0">
                <a:solidFill>
                  <a:srgbClr val="003366"/>
                </a:solidFill>
                <a:latin typeface="Calibri" pitchFamily="34" charset="0"/>
              </a:rPr>
              <a:t>TÓPICO: </a:t>
            </a:r>
            <a:r>
              <a:rPr lang="es-ES_tradnl" sz="2400" dirty="0" smtClean="0">
                <a:solidFill>
                  <a:srgbClr val="003366"/>
                </a:solidFill>
                <a:latin typeface="Calibri" pitchFamily="34" charset="0"/>
              </a:rPr>
              <a:t>Ejemplos de Cálculo Prestacional – Vigas pretensadas</a:t>
            </a:r>
            <a:endParaRPr lang="es-CL" sz="2400" dirty="0">
              <a:solidFill>
                <a:srgbClr val="003366"/>
              </a:solidFill>
              <a:latin typeface="Calibri" pitchFamily="34" charset="0"/>
            </a:endParaRPr>
          </a:p>
        </p:txBody>
      </p:sp>
      <p:sp>
        <p:nvSpPr>
          <p:cNvPr id="15365" name="14 CuadroTexto"/>
          <p:cNvSpPr txBox="1">
            <a:spLocks noChangeArrowheads="1"/>
          </p:cNvSpPr>
          <p:nvPr/>
        </p:nvSpPr>
        <p:spPr bwMode="auto">
          <a:xfrm>
            <a:off x="8763000" y="6418263"/>
            <a:ext cx="6096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fld id="{DCC28FAC-18E8-405C-A1B0-BD9104364E79}" type="slidenum">
              <a:rPr lang="es-ES_tradnl">
                <a:solidFill>
                  <a:schemeClr val="bg2"/>
                </a:solidFill>
                <a:latin typeface="Calibri" pitchFamily="34" charset="0"/>
              </a:rPr>
              <a:pPr/>
              <a:t>20</a:t>
            </a:fld>
            <a:endParaRPr lang="es-CL">
              <a:solidFill>
                <a:schemeClr val="bg2"/>
              </a:solidFill>
              <a:latin typeface="Calibri" pitchFamily="34" charset="0"/>
            </a:endParaRPr>
          </a:p>
        </p:txBody>
      </p:sp>
      <p:sp>
        <p:nvSpPr>
          <p:cNvPr id="15366" name="14 CuadroTexto"/>
          <p:cNvSpPr txBox="1">
            <a:spLocks noChangeArrowheads="1"/>
          </p:cNvSpPr>
          <p:nvPr/>
        </p:nvSpPr>
        <p:spPr bwMode="auto">
          <a:xfrm>
            <a:off x="57150" y="628650"/>
            <a:ext cx="22860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CL" sz="1200" b="1">
                <a:solidFill>
                  <a:schemeClr val="bg2"/>
                </a:solidFill>
                <a:latin typeface="Calibri" pitchFamily="34" charset="0"/>
              </a:rPr>
              <a:t>CURSO</a:t>
            </a:r>
          </a:p>
        </p:txBody>
      </p:sp>
      <p:sp>
        <p:nvSpPr>
          <p:cNvPr id="15367" name="Rectangle 47"/>
          <p:cNvSpPr>
            <a:spLocks noChangeArrowheads="1"/>
          </p:cNvSpPr>
          <p:nvPr/>
        </p:nvSpPr>
        <p:spPr bwMode="auto">
          <a:xfrm>
            <a:off x="0" y="942975"/>
            <a:ext cx="5562600" cy="74613"/>
          </a:xfrm>
          <a:prstGeom prst="rect">
            <a:avLst/>
          </a:prstGeom>
          <a:gradFill rotWithShape="1">
            <a:gsLst>
              <a:gs pos="0">
                <a:srgbClr val="003366">
                  <a:alpha val="62000"/>
                </a:srgbClr>
              </a:gs>
              <a:gs pos="100000">
                <a:schemeClr val="bg1">
                  <a:alpha val="18999"/>
                </a:schemeClr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s-ES"/>
          </a:p>
        </p:txBody>
      </p:sp>
      <p:sp>
        <p:nvSpPr>
          <p:cNvPr id="6" name="31 Hexágono" descr="245580"/>
          <p:cNvSpPr>
            <a:spLocks noChangeArrowheads="1"/>
          </p:cNvSpPr>
          <p:nvPr/>
        </p:nvSpPr>
        <p:spPr bwMode="auto">
          <a:xfrm>
            <a:off x="6430963" y="355600"/>
            <a:ext cx="788987" cy="666750"/>
          </a:xfrm>
          <a:prstGeom prst="hexagon">
            <a:avLst>
              <a:gd name="adj" fmla="val 24965"/>
              <a:gd name="vf" fmla="val 115470"/>
            </a:avLst>
          </a:prstGeom>
          <a:blipFill dpi="0" rotWithShape="1">
            <a:blip r:embed="rId3" cstate="print"/>
            <a:srcRect/>
            <a:stretch>
              <a:fillRect/>
            </a:stretch>
          </a:blipFill>
          <a:ln w="6350" algn="ctr">
            <a:solidFill>
              <a:srgbClr val="D9D9D9"/>
            </a:solidFill>
            <a:miter lim="800000"/>
            <a:headEnd/>
            <a:tailEnd/>
          </a:ln>
        </p:spPr>
        <p:txBody>
          <a:bodyPr anchor="ctr"/>
          <a:lstStyle/>
          <a:p>
            <a:pPr algn="ctr" defTabSz="771479" fontAlgn="auto">
              <a:spcBef>
                <a:spcPts val="0"/>
              </a:spcBef>
              <a:spcAft>
                <a:spcPts val="0"/>
              </a:spcAft>
              <a:defRPr/>
            </a:pPr>
            <a:endParaRPr lang="es-CL" dirty="0">
              <a:solidFill>
                <a:schemeClr val="lt1"/>
              </a:solidFill>
              <a:latin typeface="+mn-lt"/>
            </a:endParaRPr>
          </a:p>
        </p:txBody>
      </p:sp>
      <p:sp>
        <p:nvSpPr>
          <p:cNvPr id="2" name="31 Hexágono" descr="incendio edificio"/>
          <p:cNvSpPr>
            <a:spLocks noChangeArrowheads="1"/>
          </p:cNvSpPr>
          <p:nvPr/>
        </p:nvSpPr>
        <p:spPr bwMode="auto">
          <a:xfrm>
            <a:off x="5794375" y="6350"/>
            <a:ext cx="788988" cy="666750"/>
          </a:xfrm>
          <a:prstGeom prst="hexagon">
            <a:avLst>
              <a:gd name="adj" fmla="val 24965"/>
              <a:gd name="vf" fmla="val 115470"/>
            </a:avLst>
          </a:prstGeom>
          <a:blipFill dpi="0" rotWithShape="1">
            <a:blip r:embed="rId4" cstate="print"/>
            <a:srcRect/>
            <a:stretch>
              <a:fillRect/>
            </a:stretch>
          </a:blipFill>
          <a:ln w="6350" algn="ctr">
            <a:solidFill>
              <a:srgbClr val="D9D9D9"/>
            </a:solidFill>
            <a:miter lim="800000"/>
            <a:headEnd/>
            <a:tailEnd/>
          </a:ln>
        </p:spPr>
        <p:txBody>
          <a:bodyPr anchor="ctr"/>
          <a:lstStyle/>
          <a:p>
            <a:pPr algn="ctr" defTabSz="771479" fontAlgn="auto">
              <a:spcBef>
                <a:spcPts val="0"/>
              </a:spcBef>
              <a:spcAft>
                <a:spcPts val="0"/>
              </a:spcAft>
              <a:defRPr/>
            </a:pPr>
            <a:endParaRPr lang="es-CL" dirty="0">
              <a:solidFill>
                <a:schemeClr val="lt1"/>
              </a:solidFill>
              <a:latin typeface="+mn-lt"/>
            </a:endParaRPr>
          </a:p>
        </p:txBody>
      </p:sp>
      <p:sp>
        <p:nvSpPr>
          <p:cNvPr id="3" name="31 Hexágono"/>
          <p:cNvSpPr>
            <a:spLocks noChangeArrowheads="1"/>
          </p:cNvSpPr>
          <p:nvPr/>
        </p:nvSpPr>
        <p:spPr bwMode="auto">
          <a:xfrm>
            <a:off x="7067550" y="0"/>
            <a:ext cx="788988" cy="666750"/>
          </a:xfrm>
          <a:prstGeom prst="hexagon">
            <a:avLst>
              <a:gd name="adj" fmla="val 24997"/>
              <a:gd name="vf" fmla="val 115470"/>
            </a:avLst>
          </a:prstGeom>
          <a:gradFill rotWithShape="1">
            <a:gsLst>
              <a:gs pos="0">
                <a:srgbClr val="92D050"/>
              </a:gs>
              <a:gs pos="100000">
                <a:srgbClr val="FFFFFF"/>
              </a:gs>
            </a:gsLst>
            <a:lin ang="18900000" scaled="1"/>
          </a:gradFill>
          <a:ln w="6350" algn="ctr">
            <a:solidFill>
              <a:srgbClr val="D9D9D9"/>
            </a:solidFill>
            <a:miter lim="800000"/>
            <a:headEnd/>
            <a:tailEnd/>
          </a:ln>
        </p:spPr>
        <p:txBody>
          <a:bodyPr anchor="ctr"/>
          <a:lstStyle/>
          <a:p>
            <a:pPr algn="ctr" defTabSz="771479" fontAlgn="auto">
              <a:spcBef>
                <a:spcPts val="0"/>
              </a:spcBef>
              <a:spcAft>
                <a:spcPts val="0"/>
              </a:spcAft>
              <a:defRPr/>
            </a:pPr>
            <a:endParaRPr lang="es-CL" dirty="0">
              <a:solidFill>
                <a:schemeClr val="lt1"/>
              </a:solidFill>
              <a:latin typeface="+mn-lt"/>
            </a:endParaRPr>
          </a:p>
        </p:txBody>
      </p:sp>
      <p:sp>
        <p:nvSpPr>
          <p:cNvPr id="4" name="31 Hexágono" descr="Can_ULC S_107_Picture_1"/>
          <p:cNvSpPr>
            <a:spLocks noChangeArrowheads="1"/>
          </p:cNvSpPr>
          <p:nvPr/>
        </p:nvSpPr>
        <p:spPr bwMode="auto">
          <a:xfrm>
            <a:off x="7710488" y="349250"/>
            <a:ext cx="788987" cy="666750"/>
          </a:xfrm>
          <a:prstGeom prst="hexagon">
            <a:avLst>
              <a:gd name="adj" fmla="val 24965"/>
              <a:gd name="vf" fmla="val 115470"/>
            </a:avLst>
          </a:prstGeom>
          <a:blipFill dpi="0" rotWithShape="1">
            <a:blip r:embed="rId5" cstate="print"/>
            <a:srcRect/>
            <a:stretch>
              <a:fillRect/>
            </a:stretch>
          </a:blipFill>
          <a:ln w="6350" algn="ctr">
            <a:solidFill>
              <a:srgbClr val="D9D9D9"/>
            </a:solidFill>
            <a:miter lim="800000"/>
            <a:headEnd/>
            <a:tailEnd/>
          </a:ln>
        </p:spPr>
        <p:txBody>
          <a:bodyPr anchor="ctr"/>
          <a:lstStyle/>
          <a:p>
            <a:pPr algn="ctr" defTabSz="771479" fontAlgn="auto">
              <a:spcBef>
                <a:spcPts val="0"/>
              </a:spcBef>
              <a:spcAft>
                <a:spcPts val="0"/>
              </a:spcAft>
              <a:defRPr/>
            </a:pPr>
            <a:endParaRPr lang="es-CL" dirty="0">
              <a:solidFill>
                <a:schemeClr val="lt1"/>
              </a:solidFill>
              <a:latin typeface="+mn-lt"/>
            </a:endParaRPr>
          </a:p>
        </p:txBody>
      </p:sp>
      <p:sp>
        <p:nvSpPr>
          <p:cNvPr id="5" name="31 Hexágono"/>
          <p:cNvSpPr>
            <a:spLocks noChangeArrowheads="1"/>
          </p:cNvSpPr>
          <p:nvPr/>
        </p:nvSpPr>
        <p:spPr bwMode="auto">
          <a:xfrm>
            <a:off x="8355013" y="0"/>
            <a:ext cx="788987" cy="666750"/>
          </a:xfrm>
          <a:prstGeom prst="hexagon">
            <a:avLst>
              <a:gd name="adj" fmla="val 24997"/>
              <a:gd name="vf" fmla="val 115470"/>
            </a:avLst>
          </a:prstGeom>
          <a:gradFill rotWithShape="1">
            <a:gsLst>
              <a:gs pos="0">
                <a:srgbClr val="92D050"/>
              </a:gs>
              <a:gs pos="100000">
                <a:srgbClr val="FFFFFF"/>
              </a:gs>
            </a:gsLst>
            <a:lin ang="18900000" scaled="1"/>
          </a:gradFill>
          <a:ln w="6350" algn="ctr">
            <a:solidFill>
              <a:srgbClr val="D9D9D9"/>
            </a:solidFill>
            <a:miter lim="800000"/>
            <a:headEnd/>
            <a:tailEnd/>
          </a:ln>
        </p:spPr>
        <p:txBody>
          <a:bodyPr anchor="ctr"/>
          <a:lstStyle/>
          <a:p>
            <a:pPr algn="ctr" defTabSz="771479" fontAlgn="auto">
              <a:spcBef>
                <a:spcPts val="0"/>
              </a:spcBef>
              <a:spcAft>
                <a:spcPts val="0"/>
              </a:spcAft>
              <a:defRPr/>
            </a:pPr>
            <a:endParaRPr lang="es-CL" dirty="0">
              <a:solidFill>
                <a:schemeClr val="lt1"/>
              </a:solidFill>
              <a:latin typeface="+mn-lt"/>
            </a:endParaRPr>
          </a:p>
        </p:txBody>
      </p:sp>
      <p:sp>
        <p:nvSpPr>
          <p:cNvPr id="7" name="31 Hexágono"/>
          <p:cNvSpPr>
            <a:spLocks noChangeArrowheads="1"/>
          </p:cNvSpPr>
          <p:nvPr/>
        </p:nvSpPr>
        <p:spPr bwMode="auto">
          <a:xfrm>
            <a:off x="5160963" y="369888"/>
            <a:ext cx="788987" cy="666750"/>
          </a:xfrm>
          <a:prstGeom prst="hexagon">
            <a:avLst>
              <a:gd name="adj" fmla="val 24997"/>
              <a:gd name="vf" fmla="val 115470"/>
            </a:avLst>
          </a:prstGeom>
          <a:gradFill rotWithShape="1">
            <a:gsLst>
              <a:gs pos="0">
                <a:srgbClr val="92D050"/>
              </a:gs>
              <a:gs pos="100000">
                <a:srgbClr val="FFFFFF"/>
              </a:gs>
            </a:gsLst>
            <a:lin ang="18900000" scaled="1"/>
          </a:gradFill>
          <a:ln w="6350" algn="ctr">
            <a:solidFill>
              <a:srgbClr val="D9D9D9"/>
            </a:solidFill>
            <a:miter lim="800000"/>
            <a:headEnd/>
            <a:tailEnd/>
          </a:ln>
        </p:spPr>
        <p:txBody>
          <a:bodyPr anchor="ctr"/>
          <a:lstStyle/>
          <a:p>
            <a:pPr algn="ctr" defTabSz="771479" fontAlgn="auto">
              <a:spcBef>
                <a:spcPts val="0"/>
              </a:spcBef>
              <a:spcAft>
                <a:spcPts val="0"/>
              </a:spcAft>
              <a:defRPr/>
            </a:pPr>
            <a:endParaRPr lang="es-CL" dirty="0">
              <a:solidFill>
                <a:schemeClr val="lt1"/>
              </a:solidFill>
              <a:latin typeface="+mn-lt"/>
            </a:endParaRPr>
          </a:p>
        </p:txBody>
      </p:sp>
      <p:sp>
        <p:nvSpPr>
          <p:cNvPr id="15374" name="14 CuadroTexto"/>
          <p:cNvSpPr txBox="1">
            <a:spLocks noChangeArrowheads="1"/>
          </p:cNvSpPr>
          <p:nvPr/>
        </p:nvSpPr>
        <p:spPr bwMode="auto">
          <a:xfrm>
            <a:off x="838200" y="609600"/>
            <a:ext cx="337376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s-CL" b="1" dirty="0" smtClean="0">
                <a:solidFill>
                  <a:srgbClr val="003366"/>
                </a:solidFill>
                <a:latin typeface="Calibri" pitchFamily="34" charset="0"/>
              </a:rPr>
              <a:t>Diseño Edificios Contra Incendios</a:t>
            </a:r>
            <a:endParaRPr lang="es-CL" b="1" dirty="0">
              <a:solidFill>
                <a:srgbClr val="003366"/>
              </a:solidFill>
              <a:latin typeface="Calibri" pitchFamily="34" charset="0"/>
            </a:endParaRPr>
          </a:p>
        </p:txBody>
      </p:sp>
      <p:sp>
        <p:nvSpPr>
          <p:cNvPr id="15375" name="14 CuadroTexto"/>
          <p:cNvSpPr txBox="1">
            <a:spLocks noChangeArrowheads="1"/>
          </p:cNvSpPr>
          <p:nvPr/>
        </p:nvSpPr>
        <p:spPr bwMode="auto">
          <a:xfrm>
            <a:off x="304800" y="1066800"/>
            <a:ext cx="88392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s-ES_tradnl" sz="4000" b="1" dirty="0" smtClean="0">
                <a:solidFill>
                  <a:srgbClr val="003366"/>
                </a:solidFill>
                <a:latin typeface="Calibri" pitchFamily="34" charset="0"/>
              </a:rPr>
              <a:t>Costaneras </a:t>
            </a:r>
            <a:r>
              <a:rPr lang="es-ES_tradnl" sz="4000" b="1" dirty="0" smtClean="0">
                <a:solidFill>
                  <a:srgbClr val="003366"/>
                </a:solidFill>
                <a:latin typeface="Calibri" pitchFamily="34" charset="0"/>
              </a:rPr>
              <a:t>de Hormigón</a:t>
            </a:r>
            <a:endParaRPr lang="es-CL" sz="4000" b="1" dirty="0">
              <a:solidFill>
                <a:srgbClr val="003366"/>
              </a:solidFill>
              <a:latin typeface="Calibri" pitchFamily="34" charset="0"/>
            </a:endParaRPr>
          </a:p>
        </p:txBody>
      </p:sp>
      <p:sp>
        <p:nvSpPr>
          <p:cNvPr id="15376" name="14 CuadroTexto"/>
          <p:cNvSpPr txBox="1">
            <a:spLocks noChangeArrowheads="1"/>
          </p:cNvSpPr>
          <p:nvPr/>
        </p:nvSpPr>
        <p:spPr bwMode="auto">
          <a:xfrm>
            <a:off x="230231" y="1916832"/>
            <a:ext cx="8532769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lvl="0"/>
            <a:r>
              <a:rPr lang="es-CL" b="1" dirty="0" smtClean="0"/>
              <a:t>7 Verificación de cumplimiento. </a:t>
            </a:r>
            <a:r>
              <a:rPr lang="es-CL" dirty="0" smtClean="0"/>
              <a:t>Momento aplicado &lt; Momento resistente</a:t>
            </a:r>
            <a:endParaRPr lang="es-ES_tradnl" sz="2800" i="1" dirty="0">
              <a:solidFill>
                <a:srgbClr val="5F5F5F"/>
              </a:solidFill>
              <a:latin typeface="Calibri" pitchFamily="34" charset="0"/>
            </a:endParaRPr>
          </a:p>
        </p:txBody>
      </p:sp>
      <p:sp>
        <p:nvSpPr>
          <p:cNvPr id="20" name="19 Rectángulo"/>
          <p:cNvSpPr/>
          <p:nvPr/>
        </p:nvSpPr>
        <p:spPr>
          <a:xfrm>
            <a:off x="1595636" y="3978101"/>
            <a:ext cx="2207656" cy="36933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r>
              <a:rPr lang="es-CL" dirty="0" err="1" smtClean="0"/>
              <a:t>M</a:t>
            </a:r>
            <a:r>
              <a:rPr lang="es-CL" sz="1100" dirty="0" err="1" smtClean="0"/>
              <a:t>aplicado</a:t>
            </a:r>
            <a:r>
              <a:rPr lang="es-CL" dirty="0" smtClean="0"/>
              <a:t> = </a:t>
            </a:r>
            <a:r>
              <a:rPr lang="es-CL" b="1" dirty="0" smtClean="0"/>
              <a:t>72,2 </a:t>
            </a:r>
            <a:r>
              <a:rPr lang="es-CL" b="1" dirty="0" err="1" smtClean="0"/>
              <a:t>kN</a:t>
            </a:r>
            <a:r>
              <a:rPr lang="es-CL" b="1" dirty="0" smtClean="0"/>
              <a:t> x m</a:t>
            </a:r>
            <a:endParaRPr lang="es-CL" b="1" dirty="0"/>
          </a:p>
        </p:txBody>
      </p:sp>
      <p:sp>
        <p:nvSpPr>
          <p:cNvPr id="22" name="21 Rectángulo"/>
          <p:cNvSpPr/>
          <p:nvPr/>
        </p:nvSpPr>
        <p:spPr>
          <a:xfrm>
            <a:off x="784837" y="2996952"/>
            <a:ext cx="2390398" cy="36933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r>
              <a:rPr lang="es-CL" dirty="0" err="1" smtClean="0"/>
              <a:t>M</a:t>
            </a:r>
            <a:r>
              <a:rPr lang="es-CL" sz="1050" dirty="0" err="1" smtClean="0"/>
              <a:t>resistente</a:t>
            </a:r>
            <a:r>
              <a:rPr lang="es-CL" dirty="0" smtClean="0"/>
              <a:t> = </a:t>
            </a:r>
            <a:r>
              <a:rPr lang="es-CL" b="1" dirty="0" smtClean="0"/>
              <a:t>78,87 </a:t>
            </a:r>
            <a:r>
              <a:rPr lang="es-CL" b="1" dirty="0" err="1" smtClean="0"/>
              <a:t>kN</a:t>
            </a:r>
            <a:r>
              <a:rPr lang="es-CL" b="1" dirty="0" smtClean="0"/>
              <a:t> x m</a:t>
            </a:r>
            <a:endParaRPr lang="es-CL" b="1" dirty="0"/>
          </a:p>
        </p:txBody>
      </p:sp>
      <p:sp>
        <p:nvSpPr>
          <p:cNvPr id="9" name="8 CuadroTexto"/>
          <p:cNvSpPr txBox="1"/>
          <p:nvPr/>
        </p:nvSpPr>
        <p:spPr>
          <a:xfrm>
            <a:off x="2498563" y="3429000"/>
            <a:ext cx="7920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2800" b="1" dirty="0" smtClean="0"/>
              <a:t>&gt;</a:t>
            </a:r>
            <a:endParaRPr lang="es-CL" sz="2800" b="1" dirty="0"/>
          </a:p>
        </p:txBody>
      </p:sp>
      <p:sp>
        <p:nvSpPr>
          <p:cNvPr id="23" name="22 Rectángulo"/>
          <p:cNvSpPr/>
          <p:nvPr/>
        </p:nvSpPr>
        <p:spPr>
          <a:xfrm>
            <a:off x="3557190" y="4801240"/>
            <a:ext cx="5407298" cy="461665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s-CL" dirty="0" smtClean="0"/>
              <a:t>Costanera resiste incendio estándar 60 minutos =&gt; </a:t>
            </a:r>
            <a:r>
              <a:rPr lang="es-CL" sz="2400" b="1" dirty="0" smtClean="0"/>
              <a:t>F60</a:t>
            </a:r>
            <a:endParaRPr lang="es-CL" sz="2400" b="1" dirty="0"/>
          </a:p>
        </p:txBody>
      </p:sp>
      <p:pic>
        <p:nvPicPr>
          <p:cNvPr id="3074" name="Picture 2" descr="http://i.istockimg.com/file_thumbview_approve/18728815/5/stock-photo-18728815-check-mark.jp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75212" y="5373216"/>
            <a:ext cx="994869" cy="9948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4" name="Picture 2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39952" y="2506079"/>
            <a:ext cx="4663059" cy="21641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6" name="Picture 2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4262" y="4609475"/>
            <a:ext cx="3194315" cy="16278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7392766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14 CuadroTexto"/>
          <p:cNvSpPr txBox="1">
            <a:spLocks noChangeArrowheads="1"/>
          </p:cNvSpPr>
          <p:nvPr/>
        </p:nvSpPr>
        <p:spPr bwMode="auto">
          <a:xfrm>
            <a:off x="304800" y="1066800"/>
            <a:ext cx="25146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s-CL" sz="4000" b="1">
              <a:solidFill>
                <a:srgbClr val="003366"/>
              </a:solidFill>
              <a:latin typeface="Calibri" pitchFamily="34" charset="0"/>
            </a:endParaRPr>
          </a:p>
        </p:txBody>
      </p:sp>
      <p:sp>
        <p:nvSpPr>
          <p:cNvPr id="15363" name="Rectangle 30"/>
          <p:cNvSpPr>
            <a:spLocks noChangeArrowheads="1"/>
          </p:cNvSpPr>
          <p:nvPr/>
        </p:nvSpPr>
        <p:spPr bwMode="auto">
          <a:xfrm>
            <a:off x="0" y="6400800"/>
            <a:ext cx="9144000" cy="457200"/>
          </a:xfrm>
          <a:prstGeom prst="rect">
            <a:avLst/>
          </a:prstGeom>
          <a:gradFill rotWithShape="1">
            <a:gsLst>
              <a:gs pos="0">
                <a:srgbClr val="FFC000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s-ES"/>
          </a:p>
        </p:txBody>
      </p:sp>
      <p:sp>
        <p:nvSpPr>
          <p:cNvPr id="15364" name="14 CuadroTexto"/>
          <p:cNvSpPr txBox="1">
            <a:spLocks noChangeArrowheads="1"/>
          </p:cNvSpPr>
          <p:nvPr/>
        </p:nvSpPr>
        <p:spPr bwMode="auto">
          <a:xfrm>
            <a:off x="28575" y="6396038"/>
            <a:ext cx="8720931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s-ES_tradnl" sz="2400" dirty="0">
                <a:solidFill>
                  <a:srgbClr val="003366"/>
                </a:solidFill>
                <a:latin typeface="Calibri" pitchFamily="34" charset="0"/>
              </a:rPr>
              <a:t>TÓPICO: </a:t>
            </a:r>
            <a:r>
              <a:rPr lang="es-ES_tradnl" sz="2400" dirty="0" smtClean="0">
                <a:solidFill>
                  <a:srgbClr val="003366"/>
                </a:solidFill>
                <a:latin typeface="Calibri" pitchFamily="34" charset="0"/>
              </a:rPr>
              <a:t>Ejemplos de Cálculo Prestacional – Vigas pretensadas</a:t>
            </a:r>
            <a:endParaRPr lang="es-CL" sz="2400" dirty="0">
              <a:solidFill>
                <a:srgbClr val="003366"/>
              </a:solidFill>
              <a:latin typeface="Calibri" pitchFamily="34" charset="0"/>
            </a:endParaRPr>
          </a:p>
        </p:txBody>
      </p:sp>
      <p:sp>
        <p:nvSpPr>
          <p:cNvPr id="15365" name="14 CuadroTexto"/>
          <p:cNvSpPr txBox="1">
            <a:spLocks noChangeArrowheads="1"/>
          </p:cNvSpPr>
          <p:nvPr/>
        </p:nvSpPr>
        <p:spPr bwMode="auto">
          <a:xfrm>
            <a:off x="8763000" y="6418263"/>
            <a:ext cx="6096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fld id="{DCC28FAC-18E8-405C-A1B0-BD9104364E79}" type="slidenum">
              <a:rPr lang="es-ES_tradnl">
                <a:solidFill>
                  <a:schemeClr val="bg2"/>
                </a:solidFill>
                <a:latin typeface="Calibri" pitchFamily="34" charset="0"/>
              </a:rPr>
              <a:pPr/>
              <a:t>3</a:t>
            </a:fld>
            <a:endParaRPr lang="es-CL">
              <a:solidFill>
                <a:schemeClr val="bg2"/>
              </a:solidFill>
              <a:latin typeface="Calibri" pitchFamily="34" charset="0"/>
            </a:endParaRPr>
          </a:p>
        </p:txBody>
      </p:sp>
      <p:sp>
        <p:nvSpPr>
          <p:cNvPr id="15366" name="14 CuadroTexto"/>
          <p:cNvSpPr txBox="1">
            <a:spLocks noChangeArrowheads="1"/>
          </p:cNvSpPr>
          <p:nvPr/>
        </p:nvSpPr>
        <p:spPr bwMode="auto">
          <a:xfrm>
            <a:off x="57150" y="628650"/>
            <a:ext cx="22860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CL" sz="1200" b="1">
                <a:solidFill>
                  <a:schemeClr val="bg2"/>
                </a:solidFill>
                <a:latin typeface="Calibri" pitchFamily="34" charset="0"/>
              </a:rPr>
              <a:t>CURSO</a:t>
            </a:r>
          </a:p>
        </p:txBody>
      </p:sp>
      <p:sp>
        <p:nvSpPr>
          <p:cNvPr id="15367" name="Rectangle 47"/>
          <p:cNvSpPr>
            <a:spLocks noChangeArrowheads="1"/>
          </p:cNvSpPr>
          <p:nvPr/>
        </p:nvSpPr>
        <p:spPr bwMode="auto">
          <a:xfrm>
            <a:off x="0" y="942975"/>
            <a:ext cx="5562600" cy="74613"/>
          </a:xfrm>
          <a:prstGeom prst="rect">
            <a:avLst/>
          </a:prstGeom>
          <a:gradFill rotWithShape="1">
            <a:gsLst>
              <a:gs pos="0">
                <a:srgbClr val="003366">
                  <a:alpha val="62000"/>
                </a:srgbClr>
              </a:gs>
              <a:gs pos="100000">
                <a:schemeClr val="bg1">
                  <a:alpha val="18999"/>
                </a:schemeClr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s-ES"/>
          </a:p>
        </p:txBody>
      </p:sp>
      <p:sp>
        <p:nvSpPr>
          <p:cNvPr id="6" name="31 Hexágono" descr="245580"/>
          <p:cNvSpPr>
            <a:spLocks noChangeArrowheads="1"/>
          </p:cNvSpPr>
          <p:nvPr/>
        </p:nvSpPr>
        <p:spPr bwMode="auto">
          <a:xfrm>
            <a:off x="6430963" y="355600"/>
            <a:ext cx="788987" cy="666750"/>
          </a:xfrm>
          <a:prstGeom prst="hexagon">
            <a:avLst>
              <a:gd name="adj" fmla="val 24965"/>
              <a:gd name="vf" fmla="val 115470"/>
            </a:avLst>
          </a:prstGeom>
          <a:blipFill dpi="0" rotWithShape="1">
            <a:blip r:embed="rId3" cstate="print"/>
            <a:srcRect/>
            <a:stretch>
              <a:fillRect/>
            </a:stretch>
          </a:blipFill>
          <a:ln w="6350" algn="ctr">
            <a:solidFill>
              <a:srgbClr val="D9D9D9"/>
            </a:solidFill>
            <a:miter lim="800000"/>
            <a:headEnd/>
            <a:tailEnd/>
          </a:ln>
        </p:spPr>
        <p:txBody>
          <a:bodyPr anchor="ctr"/>
          <a:lstStyle/>
          <a:p>
            <a:pPr algn="ctr" defTabSz="771479" fontAlgn="auto">
              <a:spcBef>
                <a:spcPts val="0"/>
              </a:spcBef>
              <a:spcAft>
                <a:spcPts val="0"/>
              </a:spcAft>
              <a:defRPr/>
            </a:pPr>
            <a:endParaRPr lang="es-CL" dirty="0">
              <a:solidFill>
                <a:schemeClr val="lt1"/>
              </a:solidFill>
              <a:latin typeface="+mn-lt"/>
            </a:endParaRPr>
          </a:p>
        </p:txBody>
      </p:sp>
      <p:sp>
        <p:nvSpPr>
          <p:cNvPr id="2" name="31 Hexágono" descr="incendio edificio"/>
          <p:cNvSpPr>
            <a:spLocks noChangeArrowheads="1"/>
          </p:cNvSpPr>
          <p:nvPr/>
        </p:nvSpPr>
        <p:spPr bwMode="auto">
          <a:xfrm>
            <a:off x="5794375" y="6350"/>
            <a:ext cx="788988" cy="666750"/>
          </a:xfrm>
          <a:prstGeom prst="hexagon">
            <a:avLst>
              <a:gd name="adj" fmla="val 24965"/>
              <a:gd name="vf" fmla="val 115470"/>
            </a:avLst>
          </a:prstGeom>
          <a:blipFill dpi="0" rotWithShape="1">
            <a:blip r:embed="rId4" cstate="print"/>
            <a:srcRect/>
            <a:stretch>
              <a:fillRect/>
            </a:stretch>
          </a:blipFill>
          <a:ln w="6350" algn="ctr">
            <a:solidFill>
              <a:srgbClr val="D9D9D9"/>
            </a:solidFill>
            <a:miter lim="800000"/>
            <a:headEnd/>
            <a:tailEnd/>
          </a:ln>
        </p:spPr>
        <p:txBody>
          <a:bodyPr anchor="ctr"/>
          <a:lstStyle/>
          <a:p>
            <a:pPr algn="ctr" defTabSz="771479" fontAlgn="auto">
              <a:spcBef>
                <a:spcPts val="0"/>
              </a:spcBef>
              <a:spcAft>
                <a:spcPts val="0"/>
              </a:spcAft>
              <a:defRPr/>
            </a:pPr>
            <a:endParaRPr lang="es-CL" dirty="0">
              <a:solidFill>
                <a:schemeClr val="lt1"/>
              </a:solidFill>
              <a:latin typeface="+mn-lt"/>
            </a:endParaRPr>
          </a:p>
        </p:txBody>
      </p:sp>
      <p:sp>
        <p:nvSpPr>
          <p:cNvPr id="3" name="31 Hexágono"/>
          <p:cNvSpPr>
            <a:spLocks noChangeArrowheads="1"/>
          </p:cNvSpPr>
          <p:nvPr/>
        </p:nvSpPr>
        <p:spPr bwMode="auto">
          <a:xfrm>
            <a:off x="7067550" y="0"/>
            <a:ext cx="788988" cy="666750"/>
          </a:xfrm>
          <a:prstGeom prst="hexagon">
            <a:avLst>
              <a:gd name="adj" fmla="val 24997"/>
              <a:gd name="vf" fmla="val 115470"/>
            </a:avLst>
          </a:prstGeom>
          <a:gradFill rotWithShape="1">
            <a:gsLst>
              <a:gs pos="0">
                <a:srgbClr val="92D050"/>
              </a:gs>
              <a:gs pos="100000">
                <a:srgbClr val="FFFFFF"/>
              </a:gs>
            </a:gsLst>
            <a:lin ang="18900000" scaled="1"/>
          </a:gradFill>
          <a:ln w="6350" algn="ctr">
            <a:solidFill>
              <a:srgbClr val="D9D9D9"/>
            </a:solidFill>
            <a:miter lim="800000"/>
            <a:headEnd/>
            <a:tailEnd/>
          </a:ln>
        </p:spPr>
        <p:txBody>
          <a:bodyPr anchor="ctr"/>
          <a:lstStyle/>
          <a:p>
            <a:pPr algn="ctr" defTabSz="771479" fontAlgn="auto">
              <a:spcBef>
                <a:spcPts val="0"/>
              </a:spcBef>
              <a:spcAft>
                <a:spcPts val="0"/>
              </a:spcAft>
              <a:defRPr/>
            </a:pPr>
            <a:endParaRPr lang="es-CL" dirty="0">
              <a:solidFill>
                <a:schemeClr val="lt1"/>
              </a:solidFill>
              <a:latin typeface="+mn-lt"/>
            </a:endParaRPr>
          </a:p>
        </p:txBody>
      </p:sp>
      <p:sp>
        <p:nvSpPr>
          <p:cNvPr id="4" name="31 Hexágono" descr="Can_ULC S_107_Picture_1"/>
          <p:cNvSpPr>
            <a:spLocks noChangeArrowheads="1"/>
          </p:cNvSpPr>
          <p:nvPr/>
        </p:nvSpPr>
        <p:spPr bwMode="auto">
          <a:xfrm>
            <a:off x="7710488" y="349250"/>
            <a:ext cx="788987" cy="666750"/>
          </a:xfrm>
          <a:prstGeom prst="hexagon">
            <a:avLst>
              <a:gd name="adj" fmla="val 24965"/>
              <a:gd name="vf" fmla="val 115470"/>
            </a:avLst>
          </a:prstGeom>
          <a:blipFill dpi="0" rotWithShape="1">
            <a:blip r:embed="rId5" cstate="print"/>
            <a:srcRect/>
            <a:stretch>
              <a:fillRect/>
            </a:stretch>
          </a:blipFill>
          <a:ln w="6350" algn="ctr">
            <a:solidFill>
              <a:srgbClr val="D9D9D9"/>
            </a:solidFill>
            <a:miter lim="800000"/>
            <a:headEnd/>
            <a:tailEnd/>
          </a:ln>
        </p:spPr>
        <p:txBody>
          <a:bodyPr anchor="ctr"/>
          <a:lstStyle/>
          <a:p>
            <a:pPr algn="ctr" defTabSz="771479" fontAlgn="auto">
              <a:spcBef>
                <a:spcPts val="0"/>
              </a:spcBef>
              <a:spcAft>
                <a:spcPts val="0"/>
              </a:spcAft>
              <a:defRPr/>
            </a:pPr>
            <a:endParaRPr lang="es-CL" dirty="0">
              <a:solidFill>
                <a:schemeClr val="lt1"/>
              </a:solidFill>
              <a:latin typeface="+mn-lt"/>
            </a:endParaRPr>
          </a:p>
        </p:txBody>
      </p:sp>
      <p:sp>
        <p:nvSpPr>
          <p:cNvPr id="5" name="31 Hexágono"/>
          <p:cNvSpPr>
            <a:spLocks noChangeArrowheads="1"/>
          </p:cNvSpPr>
          <p:nvPr/>
        </p:nvSpPr>
        <p:spPr bwMode="auto">
          <a:xfrm>
            <a:off x="8355013" y="0"/>
            <a:ext cx="788987" cy="666750"/>
          </a:xfrm>
          <a:prstGeom prst="hexagon">
            <a:avLst>
              <a:gd name="adj" fmla="val 24997"/>
              <a:gd name="vf" fmla="val 115470"/>
            </a:avLst>
          </a:prstGeom>
          <a:gradFill rotWithShape="1">
            <a:gsLst>
              <a:gs pos="0">
                <a:srgbClr val="92D050"/>
              </a:gs>
              <a:gs pos="100000">
                <a:srgbClr val="FFFFFF"/>
              </a:gs>
            </a:gsLst>
            <a:lin ang="18900000" scaled="1"/>
          </a:gradFill>
          <a:ln w="6350" algn="ctr">
            <a:solidFill>
              <a:srgbClr val="D9D9D9"/>
            </a:solidFill>
            <a:miter lim="800000"/>
            <a:headEnd/>
            <a:tailEnd/>
          </a:ln>
        </p:spPr>
        <p:txBody>
          <a:bodyPr anchor="ctr"/>
          <a:lstStyle/>
          <a:p>
            <a:pPr algn="ctr" defTabSz="771479" fontAlgn="auto">
              <a:spcBef>
                <a:spcPts val="0"/>
              </a:spcBef>
              <a:spcAft>
                <a:spcPts val="0"/>
              </a:spcAft>
              <a:defRPr/>
            </a:pPr>
            <a:endParaRPr lang="es-CL" dirty="0">
              <a:solidFill>
                <a:schemeClr val="lt1"/>
              </a:solidFill>
              <a:latin typeface="+mn-lt"/>
            </a:endParaRPr>
          </a:p>
        </p:txBody>
      </p:sp>
      <p:sp>
        <p:nvSpPr>
          <p:cNvPr id="7" name="31 Hexágono"/>
          <p:cNvSpPr>
            <a:spLocks noChangeArrowheads="1"/>
          </p:cNvSpPr>
          <p:nvPr/>
        </p:nvSpPr>
        <p:spPr bwMode="auto">
          <a:xfrm>
            <a:off x="5160963" y="369888"/>
            <a:ext cx="788987" cy="666750"/>
          </a:xfrm>
          <a:prstGeom prst="hexagon">
            <a:avLst>
              <a:gd name="adj" fmla="val 24997"/>
              <a:gd name="vf" fmla="val 115470"/>
            </a:avLst>
          </a:prstGeom>
          <a:gradFill rotWithShape="1">
            <a:gsLst>
              <a:gs pos="0">
                <a:srgbClr val="92D050"/>
              </a:gs>
              <a:gs pos="100000">
                <a:srgbClr val="FFFFFF"/>
              </a:gs>
            </a:gsLst>
            <a:lin ang="18900000" scaled="1"/>
          </a:gradFill>
          <a:ln w="6350" algn="ctr">
            <a:solidFill>
              <a:srgbClr val="D9D9D9"/>
            </a:solidFill>
            <a:miter lim="800000"/>
            <a:headEnd/>
            <a:tailEnd/>
          </a:ln>
        </p:spPr>
        <p:txBody>
          <a:bodyPr anchor="ctr"/>
          <a:lstStyle/>
          <a:p>
            <a:pPr algn="ctr" defTabSz="771479" fontAlgn="auto">
              <a:spcBef>
                <a:spcPts val="0"/>
              </a:spcBef>
              <a:spcAft>
                <a:spcPts val="0"/>
              </a:spcAft>
              <a:defRPr/>
            </a:pPr>
            <a:endParaRPr lang="es-CL" dirty="0">
              <a:solidFill>
                <a:schemeClr val="lt1"/>
              </a:solidFill>
              <a:latin typeface="+mn-lt"/>
            </a:endParaRPr>
          </a:p>
        </p:txBody>
      </p:sp>
      <p:sp>
        <p:nvSpPr>
          <p:cNvPr id="15374" name="14 CuadroTexto"/>
          <p:cNvSpPr txBox="1">
            <a:spLocks noChangeArrowheads="1"/>
          </p:cNvSpPr>
          <p:nvPr/>
        </p:nvSpPr>
        <p:spPr bwMode="auto">
          <a:xfrm>
            <a:off x="838200" y="609600"/>
            <a:ext cx="337376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s-CL" b="1" dirty="0" smtClean="0">
                <a:solidFill>
                  <a:srgbClr val="003366"/>
                </a:solidFill>
                <a:latin typeface="Calibri" pitchFamily="34" charset="0"/>
              </a:rPr>
              <a:t>Diseño Edificios Contra Incendios</a:t>
            </a:r>
            <a:endParaRPr lang="es-CL" b="1" dirty="0">
              <a:solidFill>
                <a:srgbClr val="003366"/>
              </a:solidFill>
              <a:latin typeface="Calibri" pitchFamily="34" charset="0"/>
            </a:endParaRPr>
          </a:p>
        </p:txBody>
      </p:sp>
      <p:sp>
        <p:nvSpPr>
          <p:cNvPr id="15375" name="14 CuadroTexto"/>
          <p:cNvSpPr txBox="1">
            <a:spLocks noChangeArrowheads="1"/>
          </p:cNvSpPr>
          <p:nvPr/>
        </p:nvSpPr>
        <p:spPr bwMode="auto">
          <a:xfrm>
            <a:off x="304800" y="1066800"/>
            <a:ext cx="88392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s-ES_tradnl" sz="4000" b="1" dirty="0" smtClean="0">
                <a:solidFill>
                  <a:srgbClr val="003366"/>
                </a:solidFill>
                <a:latin typeface="Calibri" pitchFamily="34" charset="0"/>
              </a:rPr>
              <a:t>Vigas de Hormigón</a:t>
            </a:r>
            <a:endParaRPr lang="es-CL" sz="4000" b="1" dirty="0">
              <a:solidFill>
                <a:srgbClr val="003366"/>
              </a:solidFill>
              <a:latin typeface="Calibri" pitchFamily="34" charset="0"/>
            </a:endParaRPr>
          </a:p>
        </p:txBody>
      </p:sp>
      <p:sp>
        <p:nvSpPr>
          <p:cNvPr id="15376" name="14 CuadroTexto"/>
          <p:cNvSpPr txBox="1">
            <a:spLocks noChangeArrowheads="1"/>
          </p:cNvSpPr>
          <p:nvPr/>
        </p:nvSpPr>
        <p:spPr bwMode="auto">
          <a:xfrm>
            <a:off x="230231" y="1916832"/>
            <a:ext cx="3477673" cy="22159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lvl="0"/>
            <a:r>
              <a:rPr lang="es-CL" b="1" dirty="0"/>
              <a:t>2</a:t>
            </a:r>
            <a:r>
              <a:rPr lang="es-CL" b="1" dirty="0" smtClean="0"/>
              <a:t> Temperaturas de cables</a:t>
            </a:r>
            <a:r>
              <a:rPr lang="es-CL" dirty="0" smtClean="0"/>
              <a:t>.</a:t>
            </a:r>
          </a:p>
          <a:p>
            <a:pPr marL="285750" lvl="0" indent="-285750">
              <a:buFont typeface="Arial" charset="0"/>
              <a:buChar char="•"/>
            </a:pPr>
            <a:endParaRPr lang="es-CL" dirty="0"/>
          </a:p>
          <a:p>
            <a:pPr lvl="0"/>
            <a:endParaRPr lang="es-CL" dirty="0"/>
          </a:p>
          <a:p>
            <a:pPr lvl="1">
              <a:buFont typeface="Arial" charset="0"/>
              <a:buChar char="•"/>
            </a:pPr>
            <a:endParaRPr lang="es-ES_tradnl" sz="2800" i="1" dirty="0">
              <a:solidFill>
                <a:srgbClr val="5F5F5F"/>
              </a:solidFill>
              <a:latin typeface="Calibri" pitchFamily="34" charset="0"/>
            </a:endParaRPr>
          </a:p>
          <a:p>
            <a:pPr lvl="1"/>
            <a:endParaRPr lang="es-ES_tradnl" sz="2800" b="1" i="1" dirty="0">
              <a:solidFill>
                <a:srgbClr val="5F5F5F"/>
              </a:solidFill>
              <a:latin typeface="Calibri" pitchFamily="34" charset="0"/>
            </a:endParaRPr>
          </a:p>
          <a:p>
            <a:pPr lvl="1">
              <a:buFont typeface="Arial" charset="0"/>
              <a:buChar char="•"/>
            </a:pPr>
            <a:endParaRPr lang="es-ES_tradnl" sz="2800" b="1" i="1" dirty="0">
              <a:solidFill>
                <a:srgbClr val="5F5F5F"/>
              </a:solidFill>
              <a:latin typeface="Calibri" pitchFamily="34" charset="0"/>
            </a:endParaRPr>
          </a:p>
        </p:txBody>
      </p:sp>
      <p:pic>
        <p:nvPicPr>
          <p:cNvPr id="29698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60963" y="1745342"/>
            <a:ext cx="3462168" cy="44382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22" name="Picture 2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74207" y="3299009"/>
            <a:ext cx="3575743" cy="19290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23" name="Picture 3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2492896"/>
            <a:ext cx="1962944" cy="3438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836583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14 CuadroTexto"/>
          <p:cNvSpPr txBox="1">
            <a:spLocks noChangeArrowheads="1"/>
          </p:cNvSpPr>
          <p:nvPr/>
        </p:nvSpPr>
        <p:spPr bwMode="auto">
          <a:xfrm>
            <a:off x="304800" y="1066800"/>
            <a:ext cx="25146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s-CL" sz="4000" b="1">
              <a:solidFill>
                <a:srgbClr val="003366"/>
              </a:solidFill>
              <a:latin typeface="Calibri" pitchFamily="34" charset="0"/>
            </a:endParaRPr>
          </a:p>
        </p:txBody>
      </p:sp>
      <p:sp>
        <p:nvSpPr>
          <p:cNvPr id="15363" name="Rectangle 30"/>
          <p:cNvSpPr>
            <a:spLocks noChangeArrowheads="1"/>
          </p:cNvSpPr>
          <p:nvPr/>
        </p:nvSpPr>
        <p:spPr bwMode="auto">
          <a:xfrm>
            <a:off x="0" y="6400800"/>
            <a:ext cx="9144000" cy="457200"/>
          </a:xfrm>
          <a:prstGeom prst="rect">
            <a:avLst/>
          </a:prstGeom>
          <a:gradFill rotWithShape="1">
            <a:gsLst>
              <a:gs pos="0">
                <a:srgbClr val="FFC000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s-ES"/>
          </a:p>
        </p:txBody>
      </p:sp>
      <p:sp>
        <p:nvSpPr>
          <p:cNvPr id="15364" name="14 CuadroTexto"/>
          <p:cNvSpPr txBox="1">
            <a:spLocks noChangeArrowheads="1"/>
          </p:cNvSpPr>
          <p:nvPr/>
        </p:nvSpPr>
        <p:spPr bwMode="auto">
          <a:xfrm>
            <a:off x="28575" y="6396038"/>
            <a:ext cx="8720931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s-ES_tradnl" sz="2400" dirty="0">
                <a:solidFill>
                  <a:srgbClr val="003366"/>
                </a:solidFill>
                <a:latin typeface="Calibri" pitchFamily="34" charset="0"/>
              </a:rPr>
              <a:t>TÓPICO: </a:t>
            </a:r>
            <a:r>
              <a:rPr lang="es-ES_tradnl" sz="2400" dirty="0" smtClean="0">
                <a:solidFill>
                  <a:srgbClr val="003366"/>
                </a:solidFill>
                <a:latin typeface="Calibri" pitchFamily="34" charset="0"/>
              </a:rPr>
              <a:t>Ejemplos de Cálculo Prestacional – Vigas pretensadas</a:t>
            </a:r>
            <a:endParaRPr lang="es-CL" sz="2400" dirty="0">
              <a:solidFill>
                <a:srgbClr val="003366"/>
              </a:solidFill>
              <a:latin typeface="Calibri" pitchFamily="34" charset="0"/>
            </a:endParaRPr>
          </a:p>
        </p:txBody>
      </p:sp>
      <p:sp>
        <p:nvSpPr>
          <p:cNvPr id="15365" name="14 CuadroTexto"/>
          <p:cNvSpPr txBox="1">
            <a:spLocks noChangeArrowheads="1"/>
          </p:cNvSpPr>
          <p:nvPr/>
        </p:nvSpPr>
        <p:spPr bwMode="auto">
          <a:xfrm>
            <a:off x="8763000" y="6418263"/>
            <a:ext cx="6096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fld id="{DCC28FAC-18E8-405C-A1B0-BD9104364E79}" type="slidenum">
              <a:rPr lang="es-ES_tradnl">
                <a:solidFill>
                  <a:schemeClr val="bg2"/>
                </a:solidFill>
                <a:latin typeface="Calibri" pitchFamily="34" charset="0"/>
              </a:rPr>
              <a:pPr/>
              <a:t>4</a:t>
            </a:fld>
            <a:endParaRPr lang="es-CL">
              <a:solidFill>
                <a:schemeClr val="bg2"/>
              </a:solidFill>
              <a:latin typeface="Calibri" pitchFamily="34" charset="0"/>
            </a:endParaRPr>
          </a:p>
        </p:txBody>
      </p:sp>
      <p:sp>
        <p:nvSpPr>
          <p:cNvPr id="15366" name="14 CuadroTexto"/>
          <p:cNvSpPr txBox="1">
            <a:spLocks noChangeArrowheads="1"/>
          </p:cNvSpPr>
          <p:nvPr/>
        </p:nvSpPr>
        <p:spPr bwMode="auto">
          <a:xfrm>
            <a:off x="57150" y="628650"/>
            <a:ext cx="22860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CL" sz="1200" b="1">
                <a:solidFill>
                  <a:schemeClr val="bg2"/>
                </a:solidFill>
                <a:latin typeface="Calibri" pitchFamily="34" charset="0"/>
              </a:rPr>
              <a:t>CURSO</a:t>
            </a:r>
          </a:p>
        </p:txBody>
      </p:sp>
      <p:sp>
        <p:nvSpPr>
          <p:cNvPr id="15367" name="Rectangle 47"/>
          <p:cNvSpPr>
            <a:spLocks noChangeArrowheads="1"/>
          </p:cNvSpPr>
          <p:nvPr/>
        </p:nvSpPr>
        <p:spPr bwMode="auto">
          <a:xfrm>
            <a:off x="0" y="942975"/>
            <a:ext cx="5562600" cy="74613"/>
          </a:xfrm>
          <a:prstGeom prst="rect">
            <a:avLst/>
          </a:prstGeom>
          <a:gradFill rotWithShape="1">
            <a:gsLst>
              <a:gs pos="0">
                <a:srgbClr val="003366">
                  <a:alpha val="62000"/>
                </a:srgbClr>
              </a:gs>
              <a:gs pos="100000">
                <a:schemeClr val="bg1">
                  <a:alpha val="18999"/>
                </a:schemeClr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s-ES"/>
          </a:p>
        </p:txBody>
      </p:sp>
      <p:sp>
        <p:nvSpPr>
          <p:cNvPr id="6" name="31 Hexágono" descr="245580"/>
          <p:cNvSpPr>
            <a:spLocks noChangeArrowheads="1"/>
          </p:cNvSpPr>
          <p:nvPr/>
        </p:nvSpPr>
        <p:spPr bwMode="auto">
          <a:xfrm>
            <a:off x="6430963" y="355600"/>
            <a:ext cx="788987" cy="666750"/>
          </a:xfrm>
          <a:prstGeom prst="hexagon">
            <a:avLst>
              <a:gd name="adj" fmla="val 24965"/>
              <a:gd name="vf" fmla="val 115470"/>
            </a:avLst>
          </a:prstGeom>
          <a:blipFill dpi="0" rotWithShape="1">
            <a:blip r:embed="rId3" cstate="print"/>
            <a:srcRect/>
            <a:stretch>
              <a:fillRect/>
            </a:stretch>
          </a:blipFill>
          <a:ln w="6350" algn="ctr">
            <a:solidFill>
              <a:srgbClr val="D9D9D9"/>
            </a:solidFill>
            <a:miter lim="800000"/>
            <a:headEnd/>
            <a:tailEnd/>
          </a:ln>
        </p:spPr>
        <p:txBody>
          <a:bodyPr anchor="ctr"/>
          <a:lstStyle/>
          <a:p>
            <a:pPr algn="ctr" defTabSz="771479" fontAlgn="auto">
              <a:spcBef>
                <a:spcPts val="0"/>
              </a:spcBef>
              <a:spcAft>
                <a:spcPts val="0"/>
              </a:spcAft>
              <a:defRPr/>
            </a:pPr>
            <a:endParaRPr lang="es-CL" dirty="0">
              <a:solidFill>
                <a:schemeClr val="lt1"/>
              </a:solidFill>
              <a:latin typeface="+mn-lt"/>
            </a:endParaRPr>
          </a:p>
        </p:txBody>
      </p:sp>
      <p:sp>
        <p:nvSpPr>
          <p:cNvPr id="2" name="31 Hexágono" descr="incendio edificio"/>
          <p:cNvSpPr>
            <a:spLocks noChangeArrowheads="1"/>
          </p:cNvSpPr>
          <p:nvPr/>
        </p:nvSpPr>
        <p:spPr bwMode="auto">
          <a:xfrm>
            <a:off x="5794375" y="6350"/>
            <a:ext cx="788988" cy="666750"/>
          </a:xfrm>
          <a:prstGeom prst="hexagon">
            <a:avLst>
              <a:gd name="adj" fmla="val 24965"/>
              <a:gd name="vf" fmla="val 115470"/>
            </a:avLst>
          </a:prstGeom>
          <a:blipFill dpi="0" rotWithShape="1">
            <a:blip r:embed="rId4" cstate="print"/>
            <a:srcRect/>
            <a:stretch>
              <a:fillRect/>
            </a:stretch>
          </a:blipFill>
          <a:ln w="6350" algn="ctr">
            <a:solidFill>
              <a:srgbClr val="D9D9D9"/>
            </a:solidFill>
            <a:miter lim="800000"/>
            <a:headEnd/>
            <a:tailEnd/>
          </a:ln>
        </p:spPr>
        <p:txBody>
          <a:bodyPr anchor="ctr"/>
          <a:lstStyle/>
          <a:p>
            <a:pPr algn="ctr" defTabSz="771479" fontAlgn="auto">
              <a:spcBef>
                <a:spcPts val="0"/>
              </a:spcBef>
              <a:spcAft>
                <a:spcPts val="0"/>
              </a:spcAft>
              <a:defRPr/>
            </a:pPr>
            <a:endParaRPr lang="es-CL" dirty="0">
              <a:solidFill>
                <a:schemeClr val="lt1"/>
              </a:solidFill>
              <a:latin typeface="+mn-lt"/>
            </a:endParaRPr>
          </a:p>
        </p:txBody>
      </p:sp>
      <p:sp>
        <p:nvSpPr>
          <p:cNvPr id="3" name="31 Hexágono"/>
          <p:cNvSpPr>
            <a:spLocks noChangeArrowheads="1"/>
          </p:cNvSpPr>
          <p:nvPr/>
        </p:nvSpPr>
        <p:spPr bwMode="auto">
          <a:xfrm>
            <a:off x="7067550" y="0"/>
            <a:ext cx="788988" cy="666750"/>
          </a:xfrm>
          <a:prstGeom prst="hexagon">
            <a:avLst>
              <a:gd name="adj" fmla="val 24997"/>
              <a:gd name="vf" fmla="val 115470"/>
            </a:avLst>
          </a:prstGeom>
          <a:gradFill rotWithShape="1">
            <a:gsLst>
              <a:gs pos="0">
                <a:srgbClr val="92D050"/>
              </a:gs>
              <a:gs pos="100000">
                <a:srgbClr val="FFFFFF"/>
              </a:gs>
            </a:gsLst>
            <a:lin ang="18900000" scaled="1"/>
          </a:gradFill>
          <a:ln w="6350" algn="ctr">
            <a:solidFill>
              <a:srgbClr val="D9D9D9"/>
            </a:solidFill>
            <a:miter lim="800000"/>
            <a:headEnd/>
            <a:tailEnd/>
          </a:ln>
        </p:spPr>
        <p:txBody>
          <a:bodyPr anchor="ctr"/>
          <a:lstStyle/>
          <a:p>
            <a:pPr algn="ctr" defTabSz="771479" fontAlgn="auto">
              <a:spcBef>
                <a:spcPts val="0"/>
              </a:spcBef>
              <a:spcAft>
                <a:spcPts val="0"/>
              </a:spcAft>
              <a:defRPr/>
            </a:pPr>
            <a:endParaRPr lang="es-CL" dirty="0">
              <a:solidFill>
                <a:schemeClr val="lt1"/>
              </a:solidFill>
              <a:latin typeface="+mn-lt"/>
            </a:endParaRPr>
          </a:p>
        </p:txBody>
      </p:sp>
      <p:sp>
        <p:nvSpPr>
          <p:cNvPr id="4" name="31 Hexágono" descr="Can_ULC S_107_Picture_1"/>
          <p:cNvSpPr>
            <a:spLocks noChangeArrowheads="1"/>
          </p:cNvSpPr>
          <p:nvPr/>
        </p:nvSpPr>
        <p:spPr bwMode="auto">
          <a:xfrm>
            <a:off x="7710488" y="349250"/>
            <a:ext cx="788987" cy="666750"/>
          </a:xfrm>
          <a:prstGeom prst="hexagon">
            <a:avLst>
              <a:gd name="adj" fmla="val 24965"/>
              <a:gd name="vf" fmla="val 115470"/>
            </a:avLst>
          </a:prstGeom>
          <a:blipFill dpi="0" rotWithShape="1">
            <a:blip r:embed="rId5" cstate="print"/>
            <a:srcRect/>
            <a:stretch>
              <a:fillRect/>
            </a:stretch>
          </a:blipFill>
          <a:ln w="6350" algn="ctr">
            <a:solidFill>
              <a:srgbClr val="D9D9D9"/>
            </a:solidFill>
            <a:miter lim="800000"/>
            <a:headEnd/>
            <a:tailEnd/>
          </a:ln>
        </p:spPr>
        <p:txBody>
          <a:bodyPr anchor="ctr"/>
          <a:lstStyle/>
          <a:p>
            <a:pPr algn="ctr" defTabSz="771479" fontAlgn="auto">
              <a:spcBef>
                <a:spcPts val="0"/>
              </a:spcBef>
              <a:spcAft>
                <a:spcPts val="0"/>
              </a:spcAft>
              <a:defRPr/>
            </a:pPr>
            <a:endParaRPr lang="es-CL" dirty="0">
              <a:solidFill>
                <a:schemeClr val="lt1"/>
              </a:solidFill>
              <a:latin typeface="+mn-lt"/>
            </a:endParaRPr>
          </a:p>
        </p:txBody>
      </p:sp>
      <p:sp>
        <p:nvSpPr>
          <p:cNvPr id="5" name="31 Hexágono"/>
          <p:cNvSpPr>
            <a:spLocks noChangeArrowheads="1"/>
          </p:cNvSpPr>
          <p:nvPr/>
        </p:nvSpPr>
        <p:spPr bwMode="auto">
          <a:xfrm>
            <a:off x="8355013" y="0"/>
            <a:ext cx="788987" cy="666750"/>
          </a:xfrm>
          <a:prstGeom prst="hexagon">
            <a:avLst>
              <a:gd name="adj" fmla="val 24997"/>
              <a:gd name="vf" fmla="val 115470"/>
            </a:avLst>
          </a:prstGeom>
          <a:gradFill rotWithShape="1">
            <a:gsLst>
              <a:gs pos="0">
                <a:srgbClr val="92D050"/>
              </a:gs>
              <a:gs pos="100000">
                <a:srgbClr val="FFFFFF"/>
              </a:gs>
            </a:gsLst>
            <a:lin ang="18900000" scaled="1"/>
          </a:gradFill>
          <a:ln w="6350" algn="ctr">
            <a:solidFill>
              <a:srgbClr val="D9D9D9"/>
            </a:solidFill>
            <a:miter lim="800000"/>
            <a:headEnd/>
            <a:tailEnd/>
          </a:ln>
        </p:spPr>
        <p:txBody>
          <a:bodyPr anchor="ctr"/>
          <a:lstStyle/>
          <a:p>
            <a:pPr algn="ctr" defTabSz="771479" fontAlgn="auto">
              <a:spcBef>
                <a:spcPts val="0"/>
              </a:spcBef>
              <a:spcAft>
                <a:spcPts val="0"/>
              </a:spcAft>
              <a:defRPr/>
            </a:pPr>
            <a:endParaRPr lang="es-CL" dirty="0">
              <a:solidFill>
                <a:schemeClr val="lt1"/>
              </a:solidFill>
              <a:latin typeface="+mn-lt"/>
            </a:endParaRPr>
          </a:p>
        </p:txBody>
      </p:sp>
      <p:sp>
        <p:nvSpPr>
          <p:cNvPr id="7" name="31 Hexágono"/>
          <p:cNvSpPr>
            <a:spLocks noChangeArrowheads="1"/>
          </p:cNvSpPr>
          <p:nvPr/>
        </p:nvSpPr>
        <p:spPr bwMode="auto">
          <a:xfrm>
            <a:off x="5160963" y="369888"/>
            <a:ext cx="788987" cy="666750"/>
          </a:xfrm>
          <a:prstGeom prst="hexagon">
            <a:avLst>
              <a:gd name="adj" fmla="val 24997"/>
              <a:gd name="vf" fmla="val 115470"/>
            </a:avLst>
          </a:prstGeom>
          <a:gradFill rotWithShape="1">
            <a:gsLst>
              <a:gs pos="0">
                <a:srgbClr val="92D050"/>
              </a:gs>
              <a:gs pos="100000">
                <a:srgbClr val="FFFFFF"/>
              </a:gs>
            </a:gsLst>
            <a:lin ang="18900000" scaled="1"/>
          </a:gradFill>
          <a:ln w="6350" algn="ctr">
            <a:solidFill>
              <a:srgbClr val="D9D9D9"/>
            </a:solidFill>
            <a:miter lim="800000"/>
            <a:headEnd/>
            <a:tailEnd/>
          </a:ln>
        </p:spPr>
        <p:txBody>
          <a:bodyPr anchor="ctr"/>
          <a:lstStyle/>
          <a:p>
            <a:pPr algn="ctr" defTabSz="771479" fontAlgn="auto">
              <a:spcBef>
                <a:spcPts val="0"/>
              </a:spcBef>
              <a:spcAft>
                <a:spcPts val="0"/>
              </a:spcAft>
              <a:defRPr/>
            </a:pPr>
            <a:endParaRPr lang="es-CL" dirty="0">
              <a:solidFill>
                <a:schemeClr val="lt1"/>
              </a:solidFill>
              <a:latin typeface="+mn-lt"/>
            </a:endParaRPr>
          </a:p>
        </p:txBody>
      </p:sp>
      <p:sp>
        <p:nvSpPr>
          <p:cNvPr id="15374" name="14 CuadroTexto"/>
          <p:cNvSpPr txBox="1">
            <a:spLocks noChangeArrowheads="1"/>
          </p:cNvSpPr>
          <p:nvPr/>
        </p:nvSpPr>
        <p:spPr bwMode="auto">
          <a:xfrm>
            <a:off x="838200" y="609600"/>
            <a:ext cx="337376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s-CL" b="1" dirty="0" smtClean="0">
                <a:solidFill>
                  <a:srgbClr val="003366"/>
                </a:solidFill>
                <a:latin typeface="Calibri" pitchFamily="34" charset="0"/>
              </a:rPr>
              <a:t>Diseño Edificios Contra Incendios</a:t>
            </a:r>
            <a:endParaRPr lang="es-CL" b="1" dirty="0">
              <a:solidFill>
                <a:srgbClr val="003366"/>
              </a:solidFill>
              <a:latin typeface="Calibri" pitchFamily="34" charset="0"/>
            </a:endParaRPr>
          </a:p>
        </p:txBody>
      </p:sp>
      <p:sp>
        <p:nvSpPr>
          <p:cNvPr id="15375" name="14 CuadroTexto"/>
          <p:cNvSpPr txBox="1">
            <a:spLocks noChangeArrowheads="1"/>
          </p:cNvSpPr>
          <p:nvPr/>
        </p:nvSpPr>
        <p:spPr bwMode="auto">
          <a:xfrm>
            <a:off x="304800" y="1066800"/>
            <a:ext cx="88392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s-ES_tradnl" sz="4000" b="1" dirty="0" smtClean="0">
                <a:solidFill>
                  <a:srgbClr val="003366"/>
                </a:solidFill>
                <a:latin typeface="Calibri" pitchFamily="34" charset="0"/>
              </a:rPr>
              <a:t>Vigas de Hormigón</a:t>
            </a:r>
            <a:endParaRPr lang="es-CL" sz="4000" b="1" dirty="0">
              <a:solidFill>
                <a:srgbClr val="003366"/>
              </a:solidFill>
              <a:latin typeface="Calibri" pitchFamily="34" charset="0"/>
            </a:endParaRPr>
          </a:p>
        </p:txBody>
      </p:sp>
      <p:sp>
        <p:nvSpPr>
          <p:cNvPr id="15376" name="14 CuadroTexto"/>
          <p:cNvSpPr txBox="1">
            <a:spLocks noChangeArrowheads="1"/>
          </p:cNvSpPr>
          <p:nvPr/>
        </p:nvSpPr>
        <p:spPr bwMode="auto">
          <a:xfrm>
            <a:off x="230231" y="1916832"/>
            <a:ext cx="3477673" cy="22159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lvl="0"/>
            <a:r>
              <a:rPr lang="es-CL" b="1" dirty="0" smtClean="0"/>
              <a:t>3 Resistencia a la tracción (cables)</a:t>
            </a:r>
            <a:r>
              <a:rPr lang="es-CL" dirty="0" smtClean="0"/>
              <a:t>.</a:t>
            </a:r>
          </a:p>
          <a:p>
            <a:pPr marL="285750" lvl="0" indent="-285750">
              <a:buFont typeface="Arial" charset="0"/>
              <a:buChar char="•"/>
            </a:pPr>
            <a:endParaRPr lang="es-CL" dirty="0"/>
          </a:p>
          <a:p>
            <a:pPr lvl="0"/>
            <a:endParaRPr lang="es-CL" dirty="0"/>
          </a:p>
          <a:p>
            <a:pPr lvl="1">
              <a:buFont typeface="Arial" charset="0"/>
              <a:buChar char="•"/>
            </a:pPr>
            <a:endParaRPr lang="es-ES_tradnl" sz="2800" i="1" dirty="0">
              <a:solidFill>
                <a:srgbClr val="5F5F5F"/>
              </a:solidFill>
              <a:latin typeface="Calibri" pitchFamily="34" charset="0"/>
            </a:endParaRPr>
          </a:p>
          <a:p>
            <a:pPr lvl="1"/>
            <a:endParaRPr lang="es-ES_tradnl" sz="2800" b="1" i="1" dirty="0">
              <a:solidFill>
                <a:srgbClr val="5F5F5F"/>
              </a:solidFill>
              <a:latin typeface="Calibri" pitchFamily="34" charset="0"/>
            </a:endParaRPr>
          </a:p>
          <a:p>
            <a:pPr lvl="1">
              <a:buFont typeface="Arial" charset="0"/>
              <a:buChar char="•"/>
            </a:pPr>
            <a:endParaRPr lang="es-ES_tradnl" sz="2800" b="1" i="1" dirty="0">
              <a:solidFill>
                <a:srgbClr val="5F5F5F"/>
              </a:solidFill>
              <a:latin typeface="Calibri" pitchFamily="34" charset="0"/>
            </a:endParaRPr>
          </a:p>
        </p:txBody>
      </p:sp>
      <p:pic>
        <p:nvPicPr>
          <p:cNvPr id="30722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79678" y="4234979"/>
            <a:ext cx="3575743" cy="19290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1746" name="Picture 2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8988" y="2351926"/>
            <a:ext cx="4571975" cy="38893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75298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14 CuadroTexto"/>
          <p:cNvSpPr txBox="1">
            <a:spLocks noChangeArrowheads="1"/>
          </p:cNvSpPr>
          <p:nvPr/>
        </p:nvSpPr>
        <p:spPr bwMode="auto">
          <a:xfrm>
            <a:off x="304800" y="1066800"/>
            <a:ext cx="25146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s-CL" sz="4000" b="1">
              <a:solidFill>
                <a:srgbClr val="003366"/>
              </a:solidFill>
              <a:latin typeface="Calibri" pitchFamily="34" charset="0"/>
            </a:endParaRPr>
          </a:p>
        </p:txBody>
      </p:sp>
      <p:sp>
        <p:nvSpPr>
          <p:cNvPr id="15363" name="Rectangle 30"/>
          <p:cNvSpPr>
            <a:spLocks noChangeArrowheads="1"/>
          </p:cNvSpPr>
          <p:nvPr/>
        </p:nvSpPr>
        <p:spPr bwMode="auto">
          <a:xfrm>
            <a:off x="0" y="6400800"/>
            <a:ext cx="9144000" cy="457200"/>
          </a:xfrm>
          <a:prstGeom prst="rect">
            <a:avLst/>
          </a:prstGeom>
          <a:gradFill rotWithShape="1">
            <a:gsLst>
              <a:gs pos="0">
                <a:srgbClr val="FFC000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s-ES"/>
          </a:p>
        </p:txBody>
      </p:sp>
      <p:sp>
        <p:nvSpPr>
          <p:cNvPr id="15364" name="14 CuadroTexto"/>
          <p:cNvSpPr txBox="1">
            <a:spLocks noChangeArrowheads="1"/>
          </p:cNvSpPr>
          <p:nvPr/>
        </p:nvSpPr>
        <p:spPr bwMode="auto">
          <a:xfrm>
            <a:off x="28575" y="6396038"/>
            <a:ext cx="8720931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s-ES_tradnl" sz="2400" dirty="0">
                <a:solidFill>
                  <a:srgbClr val="003366"/>
                </a:solidFill>
                <a:latin typeface="Calibri" pitchFamily="34" charset="0"/>
              </a:rPr>
              <a:t>TÓPICO: </a:t>
            </a:r>
            <a:r>
              <a:rPr lang="es-ES_tradnl" sz="2400" dirty="0" smtClean="0">
                <a:solidFill>
                  <a:srgbClr val="003366"/>
                </a:solidFill>
                <a:latin typeface="Calibri" pitchFamily="34" charset="0"/>
              </a:rPr>
              <a:t>Ejemplos de Cálculo Prestacional – Vigas pretensadas</a:t>
            </a:r>
            <a:endParaRPr lang="es-CL" sz="2400" dirty="0">
              <a:solidFill>
                <a:srgbClr val="003366"/>
              </a:solidFill>
              <a:latin typeface="Calibri" pitchFamily="34" charset="0"/>
            </a:endParaRPr>
          </a:p>
        </p:txBody>
      </p:sp>
      <p:sp>
        <p:nvSpPr>
          <p:cNvPr id="15365" name="14 CuadroTexto"/>
          <p:cNvSpPr txBox="1">
            <a:spLocks noChangeArrowheads="1"/>
          </p:cNvSpPr>
          <p:nvPr/>
        </p:nvSpPr>
        <p:spPr bwMode="auto">
          <a:xfrm>
            <a:off x="8763000" y="6418263"/>
            <a:ext cx="6096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fld id="{DCC28FAC-18E8-405C-A1B0-BD9104364E79}" type="slidenum">
              <a:rPr lang="es-ES_tradnl">
                <a:solidFill>
                  <a:schemeClr val="bg2"/>
                </a:solidFill>
                <a:latin typeface="Calibri" pitchFamily="34" charset="0"/>
              </a:rPr>
              <a:pPr/>
              <a:t>5</a:t>
            </a:fld>
            <a:endParaRPr lang="es-CL">
              <a:solidFill>
                <a:schemeClr val="bg2"/>
              </a:solidFill>
              <a:latin typeface="Calibri" pitchFamily="34" charset="0"/>
            </a:endParaRPr>
          </a:p>
        </p:txBody>
      </p:sp>
      <p:sp>
        <p:nvSpPr>
          <p:cNvPr id="15366" name="14 CuadroTexto"/>
          <p:cNvSpPr txBox="1">
            <a:spLocks noChangeArrowheads="1"/>
          </p:cNvSpPr>
          <p:nvPr/>
        </p:nvSpPr>
        <p:spPr bwMode="auto">
          <a:xfrm>
            <a:off x="57150" y="628650"/>
            <a:ext cx="22860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CL" sz="1200" b="1">
                <a:solidFill>
                  <a:schemeClr val="bg2"/>
                </a:solidFill>
                <a:latin typeface="Calibri" pitchFamily="34" charset="0"/>
              </a:rPr>
              <a:t>CURSO</a:t>
            </a:r>
          </a:p>
        </p:txBody>
      </p:sp>
      <p:sp>
        <p:nvSpPr>
          <p:cNvPr id="15367" name="Rectangle 47"/>
          <p:cNvSpPr>
            <a:spLocks noChangeArrowheads="1"/>
          </p:cNvSpPr>
          <p:nvPr/>
        </p:nvSpPr>
        <p:spPr bwMode="auto">
          <a:xfrm>
            <a:off x="0" y="942975"/>
            <a:ext cx="5562600" cy="74613"/>
          </a:xfrm>
          <a:prstGeom prst="rect">
            <a:avLst/>
          </a:prstGeom>
          <a:gradFill rotWithShape="1">
            <a:gsLst>
              <a:gs pos="0">
                <a:srgbClr val="003366">
                  <a:alpha val="62000"/>
                </a:srgbClr>
              </a:gs>
              <a:gs pos="100000">
                <a:schemeClr val="bg1">
                  <a:alpha val="18999"/>
                </a:schemeClr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s-ES"/>
          </a:p>
        </p:txBody>
      </p:sp>
      <p:sp>
        <p:nvSpPr>
          <p:cNvPr id="6" name="31 Hexágono" descr="245580"/>
          <p:cNvSpPr>
            <a:spLocks noChangeArrowheads="1"/>
          </p:cNvSpPr>
          <p:nvPr/>
        </p:nvSpPr>
        <p:spPr bwMode="auto">
          <a:xfrm>
            <a:off x="6430963" y="355600"/>
            <a:ext cx="788987" cy="666750"/>
          </a:xfrm>
          <a:prstGeom prst="hexagon">
            <a:avLst>
              <a:gd name="adj" fmla="val 24965"/>
              <a:gd name="vf" fmla="val 115470"/>
            </a:avLst>
          </a:prstGeom>
          <a:blipFill dpi="0" rotWithShape="1">
            <a:blip r:embed="rId3" cstate="print"/>
            <a:srcRect/>
            <a:stretch>
              <a:fillRect/>
            </a:stretch>
          </a:blipFill>
          <a:ln w="6350" algn="ctr">
            <a:solidFill>
              <a:srgbClr val="D9D9D9"/>
            </a:solidFill>
            <a:miter lim="800000"/>
            <a:headEnd/>
            <a:tailEnd/>
          </a:ln>
        </p:spPr>
        <p:txBody>
          <a:bodyPr anchor="ctr"/>
          <a:lstStyle/>
          <a:p>
            <a:pPr algn="ctr" defTabSz="771479" fontAlgn="auto">
              <a:spcBef>
                <a:spcPts val="0"/>
              </a:spcBef>
              <a:spcAft>
                <a:spcPts val="0"/>
              </a:spcAft>
              <a:defRPr/>
            </a:pPr>
            <a:endParaRPr lang="es-CL" dirty="0">
              <a:solidFill>
                <a:schemeClr val="lt1"/>
              </a:solidFill>
              <a:latin typeface="+mn-lt"/>
            </a:endParaRPr>
          </a:p>
        </p:txBody>
      </p:sp>
      <p:sp>
        <p:nvSpPr>
          <p:cNvPr id="2" name="31 Hexágono" descr="incendio edificio"/>
          <p:cNvSpPr>
            <a:spLocks noChangeArrowheads="1"/>
          </p:cNvSpPr>
          <p:nvPr/>
        </p:nvSpPr>
        <p:spPr bwMode="auto">
          <a:xfrm>
            <a:off x="5794375" y="6350"/>
            <a:ext cx="788988" cy="666750"/>
          </a:xfrm>
          <a:prstGeom prst="hexagon">
            <a:avLst>
              <a:gd name="adj" fmla="val 24965"/>
              <a:gd name="vf" fmla="val 115470"/>
            </a:avLst>
          </a:prstGeom>
          <a:blipFill dpi="0" rotWithShape="1">
            <a:blip r:embed="rId4" cstate="print"/>
            <a:srcRect/>
            <a:stretch>
              <a:fillRect/>
            </a:stretch>
          </a:blipFill>
          <a:ln w="6350" algn="ctr">
            <a:solidFill>
              <a:srgbClr val="D9D9D9"/>
            </a:solidFill>
            <a:miter lim="800000"/>
            <a:headEnd/>
            <a:tailEnd/>
          </a:ln>
        </p:spPr>
        <p:txBody>
          <a:bodyPr anchor="ctr"/>
          <a:lstStyle/>
          <a:p>
            <a:pPr algn="ctr" defTabSz="771479" fontAlgn="auto">
              <a:spcBef>
                <a:spcPts val="0"/>
              </a:spcBef>
              <a:spcAft>
                <a:spcPts val="0"/>
              </a:spcAft>
              <a:defRPr/>
            </a:pPr>
            <a:endParaRPr lang="es-CL" dirty="0">
              <a:solidFill>
                <a:schemeClr val="lt1"/>
              </a:solidFill>
              <a:latin typeface="+mn-lt"/>
            </a:endParaRPr>
          </a:p>
        </p:txBody>
      </p:sp>
      <p:sp>
        <p:nvSpPr>
          <p:cNvPr id="3" name="31 Hexágono"/>
          <p:cNvSpPr>
            <a:spLocks noChangeArrowheads="1"/>
          </p:cNvSpPr>
          <p:nvPr/>
        </p:nvSpPr>
        <p:spPr bwMode="auto">
          <a:xfrm>
            <a:off x="7067550" y="0"/>
            <a:ext cx="788988" cy="666750"/>
          </a:xfrm>
          <a:prstGeom prst="hexagon">
            <a:avLst>
              <a:gd name="adj" fmla="val 24997"/>
              <a:gd name="vf" fmla="val 115470"/>
            </a:avLst>
          </a:prstGeom>
          <a:gradFill rotWithShape="1">
            <a:gsLst>
              <a:gs pos="0">
                <a:srgbClr val="92D050"/>
              </a:gs>
              <a:gs pos="100000">
                <a:srgbClr val="FFFFFF"/>
              </a:gs>
            </a:gsLst>
            <a:lin ang="18900000" scaled="1"/>
          </a:gradFill>
          <a:ln w="6350" algn="ctr">
            <a:solidFill>
              <a:srgbClr val="D9D9D9"/>
            </a:solidFill>
            <a:miter lim="800000"/>
            <a:headEnd/>
            <a:tailEnd/>
          </a:ln>
        </p:spPr>
        <p:txBody>
          <a:bodyPr anchor="ctr"/>
          <a:lstStyle/>
          <a:p>
            <a:pPr algn="ctr" defTabSz="771479" fontAlgn="auto">
              <a:spcBef>
                <a:spcPts val="0"/>
              </a:spcBef>
              <a:spcAft>
                <a:spcPts val="0"/>
              </a:spcAft>
              <a:defRPr/>
            </a:pPr>
            <a:endParaRPr lang="es-CL" dirty="0">
              <a:solidFill>
                <a:schemeClr val="lt1"/>
              </a:solidFill>
              <a:latin typeface="+mn-lt"/>
            </a:endParaRPr>
          </a:p>
        </p:txBody>
      </p:sp>
      <p:sp>
        <p:nvSpPr>
          <p:cNvPr id="4" name="31 Hexágono" descr="Can_ULC S_107_Picture_1"/>
          <p:cNvSpPr>
            <a:spLocks noChangeArrowheads="1"/>
          </p:cNvSpPr>
          <p:nvPr/>
        </p:nvSpPr>
        <p:spPr bwMode="auto">
          <a:xfrm>
            <a:off x="7710488" y="349250"/>
            <a:ext cx="788987" cy="666750"/>
          </a:xfrm>
          <a:prstGeom prst="hexagon">
            <a:avLst>
              <a:gd name="adj" fmla="val 24965"/>
              <a:gd name="vf" fmla="val 115470"/>
            </a:avLst>
          </a:prstGeom>
          <a:blipFill dpi="0" rotWithShape="1">
            <a:blip r:embed="rId5" cstate="print"/>
            <a:srcRect/>
            <a:stretch>
              <a:fillRect/>
            </a:stretch>
          </a:blipFill>
          <a:ln w="6350" algn="ctr">
            <a:solidFill>
              <a:srgbClr val="D9D9D9"/>
            </a:solidFill>
            <a:miter lim="800000"/>
            <a:headEnd/>
            <a:tailEnd/>
          </a:ln>
        </p:spPr>
        <p:txBody>
          <a:bodyPr anchor="ctr"/>
          <a:lstStyle/>
          <a:p>
            <a:pPr algn="ctr" defTabSz="771479" fontAlgn="auto">
              <a:spcBef>
                <a:spcPts val="0"/>
              </a:spcBef>
              <a:spcAft>
                <a:spcPts val="0"/>
              </a:spcAft>
              <a:defRPr/>
            </a:pPr>
            <a:endParaRPr lang="es-CL" dirty="0">
              <a:solidFill>
                <a:schemeClr val="lt1"/>
              </a:solidFill>
              <a:latin typeface="+mn-lt"/>
            </a:endParaRPr>
          </a:p>
        </p:txBody>
      </p:sp>
      <p:sp>
        <p:nvSpPr>
          <p:cNvPr id="5" name="31 Hexágono"/>
          <p:cNvSpPr>
            <a:spLocks noChangeArrowheads="1"/>
          </p:cNvSpPr>
          <p:nvPr/>
        </p:nvSpPr>
        <p:spPr bwMode="auto">
          <a:xfrm>
            <a:off x="8355013" y="0"/>
            <a:ext cx="788987" cy="666750"/>
          </a:xfrm>
          <a:prstGeom prst="hexagon">
            <a:avLst>
              <a:gd name="adj" fmla="val 24997"/>
              <a:gd name="vf" fmla="val 115470"/>
            </a:avLst>
          </a:prstGeom>
          <a:gradFill rotWithShape="1">
            <a:gsLst>
              <a:gs pos="0">
                <a:srgbClr val="92D050"/>
              </a:gs>
              <a:gs pos="100000">
                <a:srgbClr val="FFFFFF"/>
              </a:gs>
            </a:gsLst>
            <a:lin ang="18900000" scaled="1"/>
          </a:gradFill>
          <a:ln w="6350" algn="ctr">
            <a:solidFill>
              <a:srgbClr val="D9D9D9"/>
            </a:solidFill>
            <a:miter lim="800000"/>
            <a:headEnd/>
            <a:tailEnd/>
          </a:ln>
        </p:spPr>
        <p:txBody>
          <a:bodyPr anchor="ctr"/>
          <a:lstStyle/>
          <a:p>
            <a:pPr algn="ctr" defTabSz="771479" fontAlgn="auto">
              <a:spcBef>
                <a:spcPts val="0"/>
              </a:spcBef>
              <a:spcAft>
                <a:spcPts val="0"/>
              </a:spcAft>
              <a:defRPr/>
            </a:pPr>
            <a:endParaRPr lang="es-CL" dirty="0">
              <a:solidFill>
                <a:schemeClr val="lt1"/>
              </a:solidFill>
              <a:latin typeface="+mn-lt"/>
            </a:endParaRPr>
          </a:p>
        </p:txBody>
      </p:sp>
      <p:sp>
        <p:nvSpPr>
          <p:cNvPr id="7" name="31 Hexágono"/>
          <p:cNvSpPr>
            <a:spLocks noChangeArrowheads="1"/>
          </p:cNvSpPr>
          <p:nvPr/>
        </p:nvSpPr>
        <p:spPr bwMode="auto">
          <a:xfrm>
            <a:off x="5160963" y="369888"/>
            <a:ext cx="788987" cy="666750"/>
          </a:xfrm>
          <a:prstGeom prst="hexagon">
            <a:avLst>
              <a:gd name="adj" fmla="val 24997"/>
              <a:gd name="vf" fmla="val 115470"/>
            </a:avLst>
          </a:prstGeom>
          <a:gradFill rotWithShape="1">
            <a:gsLst>
              <a:gs pos="0">
                <a:srgbClr val="92D050"/>
              </a:gs>
              <a:gs pos="100000">
                <a:srgbClr val="FFFFFF"/>
              </a:gs>
            </a:gsLst>
            <a:lin ang="18900000" scaled="1"/>
          </a:gradFill>
          <a:ln w="6350" algn="ctr">
            <a:solidFill>
              <a:srgbClr val="D9D9D9"/>
            </a:solidFill>
            <a:miter lim="800000"/>
            <a:headEnd/>
            <a:tailEnd/>
          </a:ln>
        </p:spPr>
        <p:txBody>
          <a:bodyPr anchor="ctr"/>
          <a:lstStyle/>
          <a:p>
            <a:pPr algn="ctr" defTabSz="771479" fontAlgn="auto">
              <a:spcBef>
                <a:spcPts val="0"/>
              </a:spcBef>
              <a:spcAft>
                <a:spcPts val="0"/>
              </a:spcAft>
              <a:defRPr/>
            </a:pPr>
            <a:endParaRPr lang="es-CL" dirty="0">
              <a:solidFill>
                <a:schemeClr val="lt1"/>
              </a:solidFill>
              <a:latin typeface="+mn-lt"/>
            </a:endParaRPr>
          </a:p>
        </p:txBody>
      </p:sp>
      <p:sp>
        <p:nvSpPr>
          <p:cNvPr id="15374" name="14 CuadroTexto"/>
          <p:cNvSpPr txBox="1">
            <a:spLocks noChangeArrowheads="1"/>
          </p:cNvSpPr>
          <p:nvPr/>
        </p:nvSpPr>
        <p:spPr bwMode="auto">
          <a:xfrm>
            <a:off x="838200" y="609600"/>
            <a:ext cx="337376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s-CL" b="1" dirty="0" smtClean="0">
                <a:solidFill>
                  <a:srgbClr val="003366"/>
                </a:solidFill>
                <a:latin typeface="Calibri" pitchFamily="34" charset="0"/>
              </a:rPr>
              <a:t>Diseño Edificios Contra Incendios</a:t>
            </a:r>
            <a:endParaRPr lang="es-CL" b="1" dirty="0">
              <a:solidFill>
                <a:srgbClr val="003366"/>
              </a:solidFill>
              <a:latin typeface="Calibri" pitchFamily="34" charset="0"/>
            </a:endParaRPr>
          </a:p>
        </p:txBody>
      </p:sp>
      <p:sp>
        <p:nvSpPr>
          <p:cNvPr id="15375" name="14 CuadroTexto"/>
          <p:cNvSpPr txBox="1">
            <a:spLocks noChangeArrowheads="1"/>
          </p:cNvSpPr>
          <p:nvPr/>
        </p:nvSpPr>
        <p:spPr bwMode="auto">
          <a:xfrm>
            <a:off x="304800" y="1066800"/>
            <a:ext cx="88392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s-ES_tradnl" sz="4000" b="1" dirty="0" smtClean="0">
                <a:solidFill>
                  <a:srgbClr val="003366"/>
                </a:solidFill>
                <a:latin typeface="Calibri" pitchFamily="34" charset="0"/>
              </a:rPr>
              <a:t>Vigas de Hormigón</a:t>
            </a:r>
            <a:endParaRPr lang="es-CL" sz="4000" b="1" dirty="0">
              <a:solidFill>
                <a:srgbClr val="003366"/>
              </a:solidFill>
              <a:latin typeface="Calibri" pitchFamily="34" charset="0"/>
            </a:endParaRPr>
          </a:p>
        </p:txBody>
      </p:sp>
      <p:sp>
        <p:nvSpPr>
          <p:cNvPr id="15376" name="14 CuadroTexto"/>
          <p:cNvSpPr txBox="1">
            <a:spLocks noChangeArrowheads="1"/>
          </p:cNvSpPr>
          <p:nvPr/>
        </p:nvSpPr>
        <p:spPr bwMode="auto">
          <a:xfrm>
            <a:off x="230231" y="1916832"/>
            <a:ext cx="8532769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lvl="0"/>
            <a:r>
              <a:rPr lang="es-CL" b="1" dirty="0" smtClean="0"/>
              <a:t>4 Determinación plano de deformaciones, </a:t>
            </a:r>
            <a:r>
              <a:rPr lang="es-CL" dirty="0" smtClean="0"/>
              <a:t>lo que se realiza en forma iterativa para igualar Compresión con Tracción.</a:t>
            </a:r>
            <a:endParaRPr lang="es-ES_tradnl" sz="2800" i="1" dirty="0">
              <a:solidFill>
                <a:srgbClr val="5F5F5F"/>
              </a:solidFill>
              <a:latin typeface="Calibri" pitchFamily="34" charset="0"/>
            </a:endParaRPr>
          </a:p>
        </p:txBody>
      </p:sp>
      <p:pic>
        <p:nvPicPr>
          <p:cNvPr id="32770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3775" y="2563163"/>
            <a:ext cx="5400600" cy="36843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7 CuadroTexto"/>
          <p:cNvSpPr txBox="1"/>
          <p:nvPr/>
        </p:nvSpPr>
        <p:spPr>
          <a:xfrm>
            <a:off x="5949950" y="2636912"/>
            <a:ext cx="2549525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1600" dirty="0" smtClean="0"/>
              <a:t>La deformación máxima del hormigón puede extenderse más allá de 0,003.</a:t>
            </a:r>
          </a:p>
          <a:p>
            <a:endParaRPr lang="es-CL" sz="1600" dirty="0"/>
          </a:p>
          <a:p>
            <a:r>
              <a:rPr lang="es-CL" sz="1600" dirty="0" smtClean="0"/>
              <a:t>Las deformaciones del acero pueden extenderse más allá de las de fluencia.</a:t>
            </a:r>
            <a:endParaRPr lang="es-CL" sz="1600" dirty="0"/>
          </a:p>
        </p:txBody>
      </p:sp>
    </p:spTree>
    <p:extLst>
      <p:ext uri="{BB962C8B-B14F-4D97-AF65-F5344CB8AC3E}">
        <p14:creationId xmlns:p14="http://schemas.microsoft.com/office/powerpoint/2010/main" val="19467082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14 CuadroTexto"/>
          <p:cNvSpPr txBox="1">
            <a:spLocks noChangeArrowheads="1"/>
          </p:cNvSpPr>
          <p:nvPr/>
        </p:nvSpPr>
        <p:spPr bwMode="auto">
          <a:xfrm>
            <a:off x="304800" y="1066800"/>
            <a:ext cx="25146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s-CL" sz="4000" b="1">
              <a:solidFill>
                <a:srgbClr val="003366"/>
              </a:solidFill>
              <a:latin typeface="Calibri" pitchFamily="34" charset="0"/>
            </a:endParaRPr>
          </a:p>
        </p:txBody>
      </p:sp>
      <p:sp>
        <p:nvSpPr>
          <p:cNvPr id="15363" name="Rectangle 30"/>
          <p:cNvSpPr>
            <a:spLocks noChangeArrowheads="1"/>
          </p:cNvSpPr>
          <p:nvPr/>
        </p:nvSpPr>
        <p:spPr bwMode="auto">
          <a:xfrm>
            <a:off x="0" y="6400800"/>
            <a:ext cx="9144000" cy="457200"/>
          </a:xfrm>
          <a:prstGeom prst="rect">
            <a:avLst/>
          </a:prstGeom>
          <a:gradFill rotWithShape="1">
            <a:gsLst>
              <a:gs pos="0">
                <a:srgbClr val="FFC000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s-ES"/>
          </a:p>
        </p:txBody>
      </p:sp>
      <p:sp>
        <p:nvSpPr>
          <p:cNvPr id="15364" name="14 CuadroTexto"/>
          <p:cNvSpPr txBox="1">
            <a:spLocks noChangeArrowheads="1"/>
          </p:cNvSpPr>
          <p:nvPr/>
        </p:nvSpPr>
        <p:spPr bwMode="auto">
          <a:xfrm>
            <a:off x="28575" y="6396038"/>
            <a:ext cx="8720931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s-ES_tradnl" sz="2400" dirty="0">
                <a:solidFill>
                  <a:srgbClr val="003366"/>
                </a:solidFill>
                <a:latin typeface="Calibri" pitchFamily="34" charset="0"/>
              </a:rPr>
              <a:t>TÓPICO: </a:t>
            </a:r>
            <a:r>
              <a:rPr lang="es-ES_tradnl" sz="2400" dirty="0" smtClean="0">
                <a:solidFill>
                  <a:srgbClr val="003366"/>
                </a:solidFill>
                <a:latin typeface="Calibri" pitchFamily="34" charset="0"/>
              </a:rPr>
              <a:t>Ejemplos de Cálculo Prestacional – Vigas pretensadas</a:t>
            </a:r>
            <a:endParaRPr lang="es-CL" sz="2400" dirty="0">
              <a:solidFill>
                <a:srgbClr val="003366"/>
              </a:solidFill>
              <a:latin typeface="Calibri" pitchFamily="34" charset="0"/>
            </a:endParaRPr>
          </a:p>
        </p:txBody>
      </p:sp>
      <p:sp>
        <p:nvSpPr>
          <p:cNvPr id="15365" name="14 CuadroTexto"/>
          <p:cNvSpPr txBox="1">
            <a:spLocks noChangeArrowheads="1"/>
          </p:cNvSpPr>
          <p:nvPr/>
        </p:nvSpPr>
        <p:spPr bwMode="auto">
          <a:xfrm>
            <a:off x="8763000" y="6418263"/>
            <a:ext cx="6096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fld id="{DCC28FAC-18E8-405C-A1B0-BD9104364E79}" type="slidenum">
              <a:rPr lang="es-ES_tradnl">
                <a:solidFill>
                  <a:schemeClr val="bg2"/>
                </a:solidFill>
                <a:latin typeface="Calibri" pitchFamily="34" charset="0"/>
              </a:rPr>
              <a:pPr/>
              <a:t>6</a:t>
            </a:fld>
            <a:endParaRPr lang="es-CL">
              <a:solidFill>
                <a:schemeClr val="bg2"/>
              </a:solidFill>
              <a:latin typeface="Calibri" pitchFamily="34" charset="0"/>
            </a:endParaRPr>
          </a:p>
        </p:txBody>
      </p:sp>
      <p:sp>
        <p:nvSpPr>
          <p:cNvPr id="15366" name="14 CuadroTexto"/>
          <p:cNvSpPr txBox="1">
            <a:spLocks noChangeArrowheads="1"/>
          </p:cNvSpPr>
          <p:nvPr/>
        </p:nvSpPr>
        <p:spPr bwMode="auto">
          <a:xfrm>
            <a:off x="57150" y="628650"/>
            <a:ext cx="22860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CL" sz="1200" b="1">
                <a:solidFill>
                  <a:schemeClr val="bg2"/>
                </a:solidFill>
                <a:latin typeface="Calibri" pitchFamily="34" charset="0"/>
              </a:rPr>
              <a:t>CURSO</a:t>
            </a:r>
          </a:p>
        </p:txBody>
      </p:sp>
      <p:sp>
        <p:nvSpPr>
          <p:cNvPr id="15367" name="Rectangle 47"/>
          <p:cNvSpPr>
            <a:spLocks noChangeArrowheads="1"/>
          </p:cNvSpPr>
          <p:nvPr/>
        </p:nvSpPr>
        <p:spPr bwMode="auto">
          <a:xfrm>
            <a:off x="0" y="942975"/>
            <a:ext cx="5562600" cy="74613"/>
          </a:xfrm>
          <a:prstGeom prst="rect">
            <a:avLst/>
          </a:prstGeom>
          <a:gradFill rotWithShape="1">
            <a:gsLst>
              <a:gs pos="0">
                <a:srgbClr val="003366">
                  <a:alpha val="62000"/>
                </a:srgbClr>
              </a:gs>
              <a:gs pos="100000">
                <a:schemeClr val="bg1">
                  <a:alpha val="18999"/>
                </a:schemeClr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s-ES"/>
          </a:p>
        </p:txBody>
      </p:sp>
      <p:sp>
        <p:nvSpPr>
          <p:cNvPr id="6" name="31 Hexágono" descr="245580"/>
          <p:cNvSpPr>
            <a:spLocks noChangeArrowheads="1"/>
          </p:cNvSpPr>
          <p:nvPr/>
        </p:nvSpPr>
        <p:spPr bwMode="auto">
          <a:xfrm>
            <a:off x="6430963" y="355600"/>
            <a:ext cx="788987" cy="666750"/>
          </a:xfrm>
          <a:prstGeom prst="hexagon">
            <a:avLst>
              <a:gd name="adj" fmla="val 24965"/>
              <a:gd name="vf" fmla="val 115470"/>
            </a:avLst>
          </a:prstGeom>
          <a:blipFill dpi="0" rotWithShape="1">
            <a:blip r:embed="rId3" cstate="print"/>
            <a:srcRect/>
            <a:stretch>
              <a:fillRect/>
            </a:stretch>
          </a:blipFill>
          <a:ln w="6350" algn="ctr">
            <a:solidFill>
              <a:srgbClr val="D9D9D9"/>
            </a:solidFill>
            <a:miter lim="800000"/>
            <a:headEnd/>
            <a:tailEnd/>
          </a:ln>
        </p:spPr>
        <p:txBody>
          <a:bodyPr anchor="ctr"/>
          <a:lstStyle/>
          <a:p>
            <a:pPr algn="ctr" defTabSz="771479" fontAlgn="auto">
              <a:spcBef>
                <a:spcPts val="0"/>
              </a:spcBef>
              <a:spcAft>
                <a:spcPts val="0"/>
              </a:spcAft>
              <a:defRPr/>
            </a:pPr>
            <a:endParaRPr lang="es-CL" dirty="0">
              <a:solidFill>
                <a:schemeClr val="lt1"/>
              </a:solidFill>
              <a:latin typeface="+mn-lt"/>
            </a:endParaRPr>
          </a:p>
        </p:txBody>
      </p:sp>
      <p:sp>
        <p:nvSpPr>
          <p:cNvPr id="2" name="31 Hexágono" descr="incendio edificio"/>
          <p:cNvSpPr>
            <a:spLocks noChangeArrowheads="1"/>
          </p:cNvSpPr>
          <p:nvPr/>
        </p:nvSpPr>
        <p:spPr bwMode="auto">
          <a:xfrm>
            <a:off x="5794375" y="6350"/>
            <a:ext cx="788988" cy="666750"/>
          </a:xfrm>
          <a:prstGeom prst="hexagon">
            <a:avLst>
              <a:gd name="adj" fmla="val 24965"/>
              <a:gd name="vf" fmla="val 115470"/>
            </a:avLst>
          </a:prstGeom>
          <a:blipFill dpi="0" rotWithShape="1">
            <a:blip r:embed="rId4" cstate="print"/>
            <a:srcRect/>
            <a:stretch>
              <a:fillRect/>
            </a:stretch>
          </a:blipFill>
          <a:ln w="6350" algn="ctr">
            <a:solidFill>
              <a:srgbClr val="D9D9D9"/>
            </a:solidFill>
            <a:miter lim="800000"/>
            <a:headEnd/>
            <a:tailEnd/>
          </a:ln>
        </p:spPr>
        <p:txBody>
          <a:bodyPr anchor="ctr"/>
          <a:lstStyle/>
          <a:p>
            <a:pPr algn="ctr" defTabSz="771479" fontAlgn="auto">
              <a:spcBef>
                <a:spcPts val="0"/>
              </a:spcBef>
              <a:spcAft>
                <a:spcPts val="0"/>
              </a:spcAft>
              <a:defRPr/>
            </a:pPr>
            <a:endParaRPr lang="es-CL" dirty="0">
              <a:solidFill>
                <a:schemeClr val="lt1"/>
              </a:solidFill>
              <a:latin typeface="+mn-lt"/>
            </a:endParaRPr>
          </a:p>
        </p:txBody>
      </p:sp>
      <p:sp>
        <p:nvSpPr>
          <p:cNvPr id="3" name="31 Hexágono"/>
          <p:cNvSpPr>
            <a:spLocks noChangeArrowheads="1"/>
          </p:cNvSpPr>
          <p:nvPr/>
        </p:nvSpPr>
        <p:spPr bwMode="auto">
          <a:xfrm>
            <a:off x="7067550" y="0"/>
            <a:ext cx="788988" cy="666750"/>
          </a:xfrm>
          <a:prstGeom prst="hexagon">
            <a:avLst>
              <a:gd name="adj" fmla="val 24997"/>
              <a:gd name="vf" fmla="val 115470"/>
            </a:avLst>
          </a:prstGeom>
          <a:gradFill rotWithShape="1">
            <a:gsLst>
              <a:gs pos="0">
                <a:srgbClr val="92D050"/>
              </a:gs>
              <a:gs pos="100000">
                <a:srgbClr val="FFFFFF"/>
              </a:gs>
            </a:gsLst>
            <a:lin ang="18900000" scaled="1"/>
          </a:gradFill>
          <a:ln w="6350" algn="ctr">
            <a:solidFill>
              <a:srgbClr val="D9D9D9"/>
            </a:solidFill>
            <a:miter lim="800000"/>
            <a:headEnd/>
            <a:tailEnd/>
          </a:ln>
        </p:spPr>
        <p:txBody>
          <a:bodyPr anchor="ctr"/>
          <a:lstStyle/>
          <a:p>
            <a:pPr algn="ctr" defTabSz="771479" fontAlgn="auto">
              <a:spcBef>
                <a:spcPts val="0"/>
              </a:spcBef>
              <a:spcAft>
                <a:spcPts val="0"/>
              </a:spcAft>
              <a:defRPr/>
            </a:pPr>
            <a:endParaRPr lang="es-CL" dirty="0">
              <a:solidFill>
                <a:schemeClr val="lt1"/>
              </a:solidFill>
              <a:latin typeface="+mn-lt"/>
            </a:endParaRPr>
          </a:p>
        </p:txBody>
      </p:sp>
      <p:sp>
        <p:nvSpPr>
          <p:cNvPr id="4" name="31 Hexágono" descr="Can_ULC S_107_Picture_1"/>
          <p:cNvSpPr>
            <a:spLocks noChangeArrowheads="1"/>
          </p:cNvSpPr>
          <p:nvPr/>
        </p:nvSpPr>
        <p:spPr bwMode="auto">
          <a:xfrm>
            <a:off x="7710488" y="349250"/>
            <a:ext cx="788987" cy="666750"/>
          </a:xfrm>
          <a:prstGeom prst="hexagon">
            <a:avLst>
              <a:gd name="adj" fmla="val 24965"/>
              <a:gd name="vf" fmla="val 115470"/>
            </a:avLst>
          </a:prstGeom>
          <a:blipFill dpi="0" rotWithShape="1">
            <a:blip r:embed="rId5" cstate="print"/>
            <a:srcRect/>
            <a:stretch>
              <a:fillRect/>
            </a:stretch>
          </a:blipFill>
          <a:ln w="6350" algn="ctr">
            <a:solidFill>
              <a:srgbClr val="D9D9D9"/>
            </a:solidFill>
            <a:miter lim="800000"/>
            <a:headEnd/>
            <a:tailEnd/>
          </a:ln>
        </p:spPr>
        <p:txBody>
          <a:bodyPr anchor="ctr"/>
          <a:lstStyle/>
          <a:p>
            <a:pPr algn="ctr" defTabSz="771479" fontAlgn="auto">
              <a:spcBef>
                <a:spcPts val="0"/>
              </a:spcBef>
              <a:spcAft>
                <a:spcPts val="0"/>
              </a:spcAft>
              <a:defRPr/>
            </a:pPr>
            <a:endParaRPr lang="es-CL" dirty="0">
              <a:solidFill>
                <a:schemeClr val="lt1"/>
              </a:solidFill>
              <a:latin typeface="+mn-lt"/>
            </a:endParaRPr>
          </a:p>
        </p:txBody>
      </p:sp>
      <p:sp>
        <p:nvSpPr>
          <p:cNvPr id="5" name="31 Hexágono"/>
          <p:cNvSpPr>
            <a:spLocks noChangeArrowheads="1"/>
          </p:cNvSpPr>
          <p:nvPr/>
        </p:nvSpPr>
        <p:spPr bwMode="auto">
          <a:xfrm>
            <a:off x="8355013" y="0"/>
            <a:ext cx="788987" cy="666750"/>
          </a:xfrm>
          <a:prstGeom prst="hexagon">
            <a:avLst>
              <a:gd name="adj" fmla="val 24997"/>
              <a:gd name="vf" fmla="val 115470"/>
            </a:avLst>
          </a:prstGeom>
          <a:gradFill rotWithShape="1">
            <a:gsLst>
              <a:gs pos="0">
                <a:srgbClr val="92D050"/>
              </a:gs>
              <a:gs pos="100000">
                <a:srgbClr val="FFFFFF"/>
              </a:gs>
            </a:gsLst>
            <a:lin ang="18900000" scaled="1"/>
          </a:gradFill>
          <a:ln w="6350" algn="ctr">
            <a:solidFill>
              <a:srgbClr val="D9D9D9"/>
            </a:solidFill>
            <a:miter lim="800000"/>
            <a:headEnd/>
            <a:tailEnd/>
          </a:ln>
        </p:spPr>
        <p:txBody>
          <a:bodyPr anchor="ctr"/>
          <a:lstStyle/>
          <a:p>
            <a:pPr algn="ctr" defTabSz="771479" fontAlgn="auto">
              <a:spcBef>
                <a:spcPts val="0"/>
              </a:spcBef>
              <a:spcAft>
                <a:spcPts val="0"/>
              </a:spcAft>
              <a:defRPr/>
            </a:pPr>
            <a:endParaRPr lang="es-CL" dirty="0">
              <a:solidFill>
                <a:schemeClr val="lt1"/>
              </a:solidFill>
              <a:latin typeface="+mn-lt"/>
            </a:endParaRPr>
          </a:p>
        </p:txBody>
      </p:sp>
      <p:sp>
        <p:nvSpPr>
          <p:cNvPr id="7" name="31 Hexágono"/>
          <p:cNvSpPr>
            <a:spLocks noChangeArrowheads="1"/>
          </p:cNvSpPr>
          <p:nvPr/>
        </p:nvSpPr>
        <p:spPr bwMode="auto">
          <a:xfrm>
            <a:off x="5160963" y="369888"/>
            <a:ext cx="788987" cy="666750"/>
          </a:xfrm>
          <a:prstGeom prst="hexagon">
            <a:avLst>
              <a:gd name="adj" fmla="val 24997"/>
              <a:gd name="vf" fmla="val 115470"/>
            </a:avLst>
          </a:prstGeom>
          <a:gradFill rotWithShape="1">
            <a:gsLst>
              <a:gs pos="0">
                <a:srgbClr val="92D050"/>
              </a:gs>
              <a:gs pos="100000">
                <a:srgbClr val="FFFFFF"/>
              </a:gs>
            </a:gsLst>
            <a:lin ang="18900000" scaled="1"/>
          </a:gradFill>
          <a:ln w="6350" algn="ctr">
            <a:solidFill>
              <a:srgbClr val="D9D9D9"/>
            </a:solidFill>
            <a:miter lim="800000"/>
            <a:headEnd/>
            <a:tailEnd/>
          </a:ln>
        </p:spPr>
        <p:txBody>
          <a:bodyPr anchor="ctr"/>
          <a:lstStyle/>
          <a:p>
            <a:pPr algn="ctr" defTabSz="771479" fontAlgn="auto">
              <a:spcBef>
                <a:spcPts val="0"/>
              </a:spcBef>
              <a:spcAft>
                <a:spcPts val="0"/>
              </a:spcAft>
              <a:defRPr/>
            </a:pPr>
            <a:endParaRPr lang="es-CL" dirty="0">
              <a:solidFill>
                <a:schemeClr val="lt1"/>
              </a:solidFill>
              <a:latin typeface="+mn-lt"/>
            </a:endParaRPr>
          </a:p>
        </p:txBody>
      </p:sp>
      <p:sp>
        <p:nvSpPr>
          <p:cNvPr id="15374" name="14 CuadroTexto"/>
          <p:cNvSpPr txBox="1">
            <a:spLocks noChangeArrowheads="1"/>
          </p:cNvSpPr>
          <p:nvPr/>
        </p:nvSpPr>
        <p:spPr bwMode="auto">
          <a:xfrm>
            <a:off x="838200" y="609600"/>
            <a:ext cx="337376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s-CL" b="1" dirty="0" smtClean="0">
                <a:solidFill>
                  <a:srgbClr val="003366"/>
                </a:solidFill>
                <a:latin typeface="Calibri" pitchFamily="34" charset="0"/>
              </a:rPr>
              <a:t>Diseño Edificios Contra Incendios</a:t>
            </a:r>
            <a:endParaRPr lang="es-CL" b="1" dirty="0">
              <a:solidFill>
                <a:srgbClr val="003366"/>
              </a:solidFill>
              <a:latin typeface="Calibri" pitchFamily="34" charset="0"/>
            </a:endParaRPr>
          </a:p>
        </p:txBody>
      </p:sp>
      <p:sp>
        <p:nvSpPr>
          <p:cNvPr id="15375" name="14 CuadroTexto"/>
          <p:cNvSpPr txBox="1">
            <a:spLocks noChangeArrowheads="1"/>
          </p:cNvSpPr>
          <p:nvPr/>
        </p:nvSpPr>
        <p:spPr bwMode="auto">
          <a:xfrm>
            <a:off x="304800" y="1066800"/>
            <a:ext cx="88392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s-ES_tradnl" sz="4000" b="1" dirty="0" smtClean="0">
                <a:solidFill>
                  <a:srgbClr val="003366"/>
                </a:solidFill>
                <a:latin typeface="Calibri" pitchFamily="34" charset="0"/>
              </a:rPr>
              <a:t>Vigas de Hormigón</a:t>
            </a:r>
            <a:endParaRPr lang="es-CL" sz="4000" b="1" dirty="0">
              <a:solidFill>
                <a:srgbClr val="003366"/>
              </a:solidFill>
              <a:latin typeface="Calibri" pitchFamily="34" charset="0"/>
            </a:endParaRPr>
          </a:p>
        </p:txBody>
      </p:sp>
      <p:sp>
        <p:nvSpPr>
          <p:cNvPr id="15376" name="14 CuadroTexto"/>
          <p:cNvSpPr txBox="1">
            <a:spLocks noChangeArrowheads="1"/>
          </p:cNvSpPr>
          <p:nvPr/>
        </p:nvSpPr>
        <p:spPr bwMode="auto">
          <a:xfrm>
            <a:off x="230231" y="1916832"/>
            <a:ext cx="8532769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lvl="0"/>
            <a:r>
              <a:rPr lang="es-CL" b="1" dirty="0" smtClean="0"/>
              <a:t>4 Determinación plano de </a:t>
            </a:r>
            <a:r>
              <a:rPr lang="es-CL" b="1" dirty="0" smtClean="0"/>
              <a:t>deformaciones. </a:t>
            </a:r>
            <a:r>
              <a:rPr lang="es-CL" dirty="0" smtClean="0"/>
              <a:t>A partir de las deformaciones se calculan los esfuerzos de compresión en el hormigón (de propiedades constitutivas a altas temperaturas). Integrando se obtiene el esfuerzo de compresión total.</a:t>
            </a:r>
            <a:endParaRPr lang="es-ES_tradnl" sz="2800" i="1" dirty="0">
              <a:solidFill>
                <a:srgbClr val="5F5F5F"/>
              </a:solidFill>
              <a:latin typeface="Calibri" pitchFamily="34" charset="0"/>
            </a:endParaRPr>
          </a:p>
        </p:txBody>
      </p:sp>
      <p:pic>
        <p:nvPicPr>
          <p:cNvPr id="33794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5552" y="2743771"/>
            <a:ext cx="4230664" cy="32934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00150" y="6093296"/>
            <a:ext cx="5537295" cy="2572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5346146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14 CuadroTexto"/>
          <p:cNvSpPr txBox="1">
            <a:spLocks noChangeArrowheads="1"/>
          </p:cNvSpPr>
          <p:nvPr/>
        </p:nvSpPr>
        <p:spPr bwMode="auto">
          <a:xfrm>
            <a:off x="304800" y="1066800"/>
            <a:ext cx="25146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s-CL" sz="4000" b="1">
              <a:solidFill>
                <a:srgbClr val="003366"/>
              </a:solidFill>
              <a:latin typeface="Calibri" pitchFamily="34" charset="0"/>
            </a:endParaRPr>
          </a:p>
        </p:txBody>
      </p:sp>
      <p:sp>
        <p:nvSpPr>
          <p:cNvPr id="15363" name="Rectangle 30"/>
          <p:cNvSpPr>
            <a:spLocks noChangeArrowheads="1"/>
          </p:cNvSpPr>
          <p:nvPr/>
        </p:nvSpPr>
        <p:spPr bwMode="auto">
          <a:xfrm>
            <a:off x="0" y="6400800"/>
            <a:ext cx="9144000" cy="457200"/>
          </a:xfrm>
          <a:prstGeom prst="rect">
            <a:avLst/>
          </a:prstGeom>
          <a:gradFill rotWithShape="1">
            <a:gsLst>
              <a:gs pos="0">
                <a:srgbClr val="FFC000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s-ES"/>
          </a:p>
        </p:txBody>
      </p:sp>
      <p:sp>
        <p:nvSpPr>
          <p:cNvPr id="15364" name="14 CuadroTexto"/>
          <p:cNvSpPr txBox="1">
            <a:spLocks noChangeArrowheads="1"/>
          </p:cNvSpPr>
          <p:nvPr/>
        </p:nvSpPr>
        <p:spPr bwMode="auto">
          <a:xfrm>
            <a:off x="28575" y="6396038"/>
            <a:ext cx="8720931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s-ES_tradnl" sz="2400" dirty="0">
                <a:solidFill>
                  <a:srgbClr val="003366"/>
                </a:solidFill>
                <a:latin typeface="Calibri" pitchFamily="34" charset="0"/>
              </a:rPr>
              <a:t>TÓPICO: </a:t>
            </a:r>
            <a:r>
              <a:rPr lang="es-ES_tradnl" sz="2400" dirty="0" smtClean="0">
                <a:solidFill>
                  <a:srgbClr val="003366"/>
                </a:solidFill>
                <a:latin typeface="Calibri" pitchFamily="34" charset="0"/>
              </a:rPr>
              <a:t>Ejemplos de Cálculo Prestacional – Vigas pretensadas</a:t>
            </a:r>
            <a:endParaRPr lang="es-CL" sz="2400" dirty="0">
              <a:solidFill>
                <a:srgbClr val="003366"/>
              </a:solidFill>
              <a:latin typeface="Calibri" pitchFamily="34" charset="0"/>
            </a:endParaRPr>
          </a:p>
        </p:txBody>
      </p:sp>
      <p:sp>
        <p:nvSpPr>
          <p:cNvPr id="15365" name="14 CuadroTexto"/>
          <p:cNvSpPr txBox="1">
            <a:spLocks noChangeArrowheads="1"/>
          </p:cNvSpPr>
          <p:nvPr/>
        </p:nvSpPr>
        <p:spPr bwMode="auto">
          <a:xfrm>
            <a:off x="8763000" y="6418263"/>
            <a:ext cx="6096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fld id="{DCC28FAC-18E8-405C-A1B0-BD9104364E79}" type="slidenum">
              <a:rPr lang="es-ES_tradnl">
                <a:solidFill>
                  <a:schemeClr val="bg2"/>
                </a:solidFill>
                <a:latin typeface="Calibri" pitchFamily="34" charset="0"/>
              </a:rPr>
              <a:pPr/>
              <a:t>7</a:t>
            </a:fld>
            <a:endParaRPr lang="es-CL">
              <a:solidFill>
                <a:schemeClr val="bg2"/>
              </a:solidFill>
              <a:latin typeface="Calibri" pitchFamily="34" charset="0"/>
            </a:endParaRPr>
          </a:p>
        </p:txBody>
      </p:sp>
      <p:sp>
        <p:nvSpPr>
          <p:cNvPr id="15366" name="14 CuadroTexto"/>
          <p:cNvSpPr txBox="1">
            <a:spLocks noChangeArrowheads="1"/>
          </p:cNvSpPr>
          <p:nvPr/>
        </p:nvSpPr>
        <p:spPr bwMode="auto">
          <a:xfrm>
            <a:off x="57150" y="628650"/>
            <a:ext cx="22860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CL" sz="1200" b="1">
                <a:solidFill>
                  <a:schemeClr val="bg2"/>
                </a:solidFill>
                <a:latin typeface="Calibri" pitchFamily="34" charset="0"/>
              </a:rPr>
              <a:t>CURSO</a:t>
            </a:r>
          </a:p>
        </p:txBody>
      </p:sp>
      <p:sp>
        <p:nvSpPr>
          <p:cNvPr id="15367" name="Rectangle 47"/>
          <p:cNvSpPr>
            <a:spLocks noChangeArrowheads="1"/>
          </p:cNvSpPr>
          <p:nvPr/>
        </p:nvSpPr>
        <p:spPr bwMode="auto">
          <a:xfrm>
            <a:off x="0" y="942975"/>
            <a:ext cx="5562600" cy="74613"/>
          </a:xfrm>
          <a:prstGeom prst="rect">
            <a:avLst/>
          </a:prstGeom>
          <a:gradFill rotWithShape="1">
            <a:gsLst>
              <a:gs pos="0">
                <a:srgbClr val="003366">
                  <a:alpha val="62000"/>
                </a:srgbClr>
              </a:gs>
              <a:gs pos="100000">
                <a:schemeClr val="bg1">
                  <a:alpha val="18999"/>
                </a:schemeClr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s-ES"/>
          </a:p>
        </p:txBody>
      </p:sp>
      <p:sp>
        <p:nvSpPr>
          <p:cNvPr id="6" name="31 Hexágono" descr="245580"/>
          <p:cNvSpPr>
            <a:spLocks noChangeArrowheads="1"/>
          </p:cNvSpPr>
          <p:nvPr/>
        </p:nvSpPr>
        <p:spPr bwMode="auto">
          <a:xfrm>
            <a:off x="6430963" y="355600"/>
            <a:ext cx="788987" cy="666750"/>
          </a:xfrm>
          <a:prstGeom prst="hexagon">
            <a:avLst>
              <a:gd name="adj" fmla="val 24965"/>
              <a:gd name="vf" fmla="val 115470"/>
            </a:avLst>
          </a:prstGeom>
          <a:blipFill dpi="0" rotWithShape="1">
            <a:blip r:embed="rId3" cstate="print"/>
            <a:srcRect/>
            <a:stretch>
              <a:fillRect/>
            </a:stretch>
          </a:blipFill>
          <a:ln w="6350" algn="ctr">
            <a:solidFill>
              <a:srgbClr val="D9D9D9"/>
            </a:solidFill>
            <a:miter lim="800000"/>
            <a:headEnd/>
            <a:tailEnd/>
          </a:ln>
        </p:spPr>
        <p:txBody>
          <a:bodyPr anchor="ctr"/>
          <a:lstStyle/>
          <a:p>
            <a:pPr algn="ctr" defTabSz="771479" fontAlgn="auto">
              <a:spcBef>
                <a:spcPts val="0"/>
              </a:spcBef>
              <a:spcAft>
                <a:spcPts val="0"/>
              </a:spcAft>
              <a:defRPr/>
            </a:pPr>
            <a:endParaRPr lang="es-CL" dirty="0">
              <a:solidFill>
                <a:schemeClr val="lt1"/>
              </a:solidFill>
              <a:latin typeface="+mn-lt"/>
            </a:endParaRPr>
          </a:p>
        </p:txBody>
      </p:sp>
      <p:sp>
        <p:nvSpPr>
          <p:cNvPr id="2" name="31 Hexágono" descr="incendio edificio"/>
          <p:cNvSpPr>
            <a:spLocks noChangeArrowheads="1"/>
          </p:cNvSpPr>
          <p:nvPr/>
        </p:nvSpPr>
        <p:spPr bwMode="auto">
          <a:xfrm>
            <a:off x="5794375" y="6350"/>
            <a:ext cx="788988" cy="666750"/>
          </a:xfrm>
          <a:prstGeom prst="hexagon">
            <a:avLst>
              <a:gd name="adj" fmla="val 24965"/>
              <a:gd name="vf" fmla="val 115470"/>
            </a:avLst>
          </a:prstGeom>
          <a:blipFill dpi="0" rotWithShape="1">
            <a:blip r:embed="rId4" cstate="print"/>
            <a:srcRect/>
            <a:stretch>
              <a:fillRect/>
            </a:stretch>
          </a:blipFill>
          <a:ln w="6350" algn="ctr">
            <a:solidFill>
              <a:srgbClr val="D9D9D9"/>
            </a:solidFill>
            <a:miter lim="800000"/>
            <a:headEnd/>
            <a:tailEnd/>
          </a:ln>
        </p:spPr>
        <p:txBody>
          <a:bodyPr anchor="ctr"/>
          <a:lstStyle/>
          <a:p>
            <a:pPr algn="ctr" defTabSz="771479" fontAlgn="auto">
              <a:spcBef>
                <a:spcPts val="0"/>
              </a:spcBef>
              <a:spcAft>
                <a:spcPts val="0"/>
              </a:spcAft>
              <a:defRPr/>
            </a:pPr>
            <a:endParaRPr lang="es-CL" dirty="0">
              <a:solidFill>
                <a:schemeClr val="lt1"/>
              </a:solidFill>
              <a:latin typeface="+mn-lt"/>
            </a:endParaRPr>
          </a:p>
        </p:txBody>
      </p:sp>
      <p:sp>
        <p:nvSpPr>
          <p:cNvPr id="3" name="31 Hexágono"/>
          <p:cNvSpPr>
            <a:spLocks noChangeArrowheads="1"/>
          </p:cNvSpPr>
          <p:nvPr/>
        </p:nvSpPr>
        <p:spPr bwMode="auto">
          <a:xfrm>
            <a:off x="7067550" y="0"/>
            <a:ext cx="788988" cy="666750"/>
          </a:xfrm>
          <a:prstGeom prst="hexagon">
            <a:avLst>
              <a:gd name="adj" fmla="val 24997"/>
              <a:gd name="vf" fmla="val 115470"/>
            </a:avLst>
          </a:prstGeom>
          <a:gradFill rotWithShape="1">
            <a:gsLst>
              <a:gs pos="0">
                <a:srgbClr val="92D050"/>
              </a:gs>
              <a:gs pos="100000">
                <a:srgbClr val="FFFFFF"/>
              </a:gs>
            </a:gsLst>
            <a:lin ang="18900000" scaled="1"/>
          </a:gradFill>
          <a:ln w="6350" algn="ctr">
            <a:solidFill>
              <a:srgbClr val="D9D9D9"/>
            </a:solidFill>
            <a:miter lim="800000"/>
            <a:headEnd/>
            <a:tailEnd/>
          </a:ln>
        </p:spPr>
        <p:txBody>
          <a:bodyPr anchor="ctr"/>
          <a:lstStyle/>
          <a:p>
            <a:pPr algn="ctr" defTabSz="771479" fontAlgn="auto">
              <a:spcBef>
                <a:spcPts val="0"/>
              </a:spcBef>
              <a:spcAft>
                <a:spcPts val="0"/>
              </a:spcAft>
              <a:defRPr/>
            </a:pPr>
            <a:endParaRPr lang="es-CL" dirty="0">
              <a:solidFill>
                <a:schemeClr val="lt1"/>
              </a:solidFill>
              <a:latin typeface="+mn-lt"/>
            </a:endParaRPr>
          </a:p>
        </p:txBody>
      </p:sp>
      <p:sp>
        <p:nvSpPr>
          <p:cNvPr id="4" name="31 Hexágono" descr="Can_ULC S_107_Picture_1"/>
          <p:cNvSpPr>
            <a:spLocks noChangeArrowheads="1"/>
          </p:cNvSpPr>
          <p:nvPr/>
        </p:nvSpPr>
        <p:spPr bwMode="auto">
          <a:xfrm>
            <a:off x="7710488" y="349250"/>
            <a:ext cx="788987" cy="666750"/>
          </a:xfrm>
          <a:prstGeom prst="hexagon">
            <a:avLst>
              <a:gd name="adj" fmla="val 24965"/>
              <a:gd name="vf" fmla="val 115470"/>
            </a:avLst>
          </a:prstGeom>
          <a:blipFill dpi="0" rotWithShape="1">
            <a:blip r:embed="rId5" cstate="print"/>
            <a:srcRect/>
            <a:stretch>
              <a:fillRect/>
            </a:stretch>
          </a:blipFill>
          <a:ln w="6350" algn="ctr">
            <a:solidFill>
              <a:srgbClr val="D9D9D9"/>
            </a:solidFill>
            <a:miter lim="800000"/>
            <a:headEnd/>
            <a:tailEnd/>
          </a:ln>
        </p:spPr>
        <p:txBody>
          <a:bodyPr anchor="ctr"/>
          <a:lstStyle/>
          <a:p>
            <a:pPr algn="ctr" defTabSz="771479" fontAlgn="auto">
              <a:spcBef>
                <a:spcPts val="0"/>
              </a:spcBef>
              <a:spcAft>
                <a:spcPts val="0"/>
              </a:spcAft>
              <a:defRPr/>
            </a:pPr>
            <a:endParaRPr lang="es-CL" dirty="0">
              <a:solidFill>
                <a:schemeClr val="lt1"/>
              </a:solidFill>
              <a:latin typeface="+mn-lt"/>
            </a:endParaRPr>
          </a:p>
        </p:txBody>
      </p:sp>
      <p:sp>
        <p:nvSpPr>
          <p:cNvPr id="5" name="31 Hexágono"/>
          <p:cNvSpPr>
            <a:spLocks noChangeArrowheads="1"/>
          </p:cNvSpPr>
          <p:nvPr/>
        </p:nvSpPr>
        <p:spPr bwMode="auto">
          <a:xfrm>
            <a:off x="8355013" y="0"/>
            <a:ext cx="788987" cy="666750"/>
          </a:xfrm>
          <a:prstGeom prst="hexagon">
            <a:avLst>
              <a:gd name="adj" fmla="val 24997"/>
              <a:gd name="vf" fmla="val 115470"/>
            </a:avLst>
          </a:prstGeom>
          <a:gradFill rotWithShape="1">
            <a:gsLst>
              <a:gs pos="0">
                <a:srgbClr val="92D050"/>
              </a:gs>
              <a:gs pos="100000">
                <a:srgbClr val="FFFFFF"/>
              </a:gs>
            </a:gsLst>
            <a:lin ang="18900000" scaled="1"/>
          </a:gradFill>
          <a:ln w="6350" algn="ctr">
            <a:solidFill>
              <a:srgbClr val="D9D9D9"/>
            </a:solidFill>
            <a:miter lim="800000"/>
            <a:headEnd/>
            <a:tailEnd/>
          </a:ln>
        </p:spPr>
        <p:txBody>
          <a:bodyPr anchor="ctr"/>
          <a:lstStyle/>
          <a:p>
            <a:pPr algn="ctr" defTabSz="771479" fontAlgn="auto">
              <a:spcBef>
                <a:spcPts val="0"/>
              </a:spcBef>
              <a:spcAft>
                <a:spcPts val="0"/>
              </a:spcAft>
              <a:defRPr/>
            </a:pPr>
            <a:endParaRPr lang="es-CL" dirty="0">
              <a:solidFill>
                <a:schemeClr val="lt1"/>
              </a:solidFill>
              <a:latin typeface="+mn-lt"/>
            </a:endParaRPr>
          </a:p>
        </p:txBody>
      </p:sp>
      <p:sp>
        <p:nvSpPr>
          <p:cNvPr id="7" name="31 Hexágono"/>
          <p:cNvSpPr>
            <a:spLocks noChangeArrowheads="1"/>
          </p:cNvSpPr>
          <p:nvPr/>
        </p:nvSpPr>
        <p:spPr bwMode="auto">
          <a:xfrm>
            <a:off x="5160963" y="369888"/>
            <a:ext cx="788987" cy="666750"/>
          </a:xfrm>
          <a:prstGeom prst="hexagon">
            <a:avLst>
              <a:gd name="adj" fmla="val 24997"/>
              <a:gd name="vf" fmla="val 115470"/>
            </a:avLst>
          </a:prstGeom>
          <a:gradFill rotWithShape="1">
            <a:gsLst>
              <a:gs pos="0">
                <a:srgbClr val="92D050"/>
              </a:gs>
              <a:gs pos="100000">
                <a:srgbClr val="FFFFFF"/>
              </a:gs>
            </a:gsLst>
            <a:lin ang="18900000" scaled="1"/>
          </a:gradFill>
          <a:ln w="6350" algn="ctr">
            <a:solidFill>
              <a:srgbClr val="D9D9D9"/>
            </a:solidFill>
            <a:miter lim="800000"/>
            <a:headEnd/>
            <a:tailEnd/>
          </a:ln>
        </p:spPr>
        <p:txBody>
          <a:bodyPr anchor="ctr"/>
          <a:lstStyle/>
          <a:p>
            <a:pPr algn="ctr" defTabSz="771479" fontAlgn="auto">
              <a:spcBef>
                <a:spcPts val="0"/>
              </a:spcBef>
              <a:spcAft>
                <a:spcPts val="0"/>
              </a:spcAft>
              <a:defRPr/>
            </a:pPr>
            <a:endParaRPr lang="es-CL" dirty="0">
              <a:solidFill>
                <a:schemeClr val="lt1"/>
              </a:solidFill>
              <a:latin typeface="+mn-lt"/>
            </a:endParaRPr>
          </a:p>
        </p:txBody>
      </p:sp>
      <p:sp>
        <p:nvSpPr>
          <p:cNvPr id="15374" name="14 CuadroTexto"/>
          <p:cNvSpPr txBox="1">
            <a:spLocks noChangeArrowheads="1"/>
          </p:cNvSpPr>
          <p:nvPr/>
        </p:nvSpPr>
        <p:spPr bwMode="auto">
          <a:xfrm>
            <a:off x="838200" y="609600"/>
            <a:ext cx="337376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s-CL" b="1" dirty="0" smtClean="0">
                <a:solidFill>
                  <a:srgbClr val="003366"/>
                </a:solidFill>
                <a:latin typeface="Calibri" pitchFamily="34" charset="0"/>
              </a:rPr>
              <a:t>Diseño Edificios Contra Incendios</a:t>
            </a:r>
            <a:endParaRPr lang="es-CL" b="1" dirty="0">
              <a:solidFill>
                <a:srgbClr val="003366"/>
              </a:solidFill>
              <a:latin typeface="Calibri" pitchFamily="34" charset="0"/>
            </a:endParaRPr>
          </a:p>
        </p:txBody>
      </p:sp>
      <p:sp>
        <p:nvSpPr>
          <p:cNvPr id="15375" name="14 CuadroTexto"/>
          <p:cNvSpPr txBox="1">
            <a:spLocks noChangeArrowheads="1"/>
          </p:cNvSpPr>
          <p:nvPr/>
        </p:nvSpPr>
        <p:spPr bwMode="auto">
          <a:xfrm>
            <a:off x="304800" y="1066800"/>
            <a:ext cx="88392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s-ES_tradnl" sz="4000" b="1" dirty="0" smtClean="0">
                <a:solidFill>
                  <a:srgbClr val="003366"/>
                </a:solidFill>
                <a:latin typeface="Calibri" pitchFamily="34" charset="0"/>
              </a:rPr>
              <a:t>Vigas de Hormigón</a:t>
            </a:r>
            <a:endParaRPr lang="es-CL" sz="4000" b="1" dirty="0">
              <a:solidFill>
                <a:srgbClr val="003366"/>
              </a:solidFill>
              <a:latin typeface="Calibri" pitchFamily="34" charset="0"/>
            </a:endParaRPr>
          </a:p>
        </p:txBody>
      </p:sp>
      <p:sp>
        <p:nvSpPr>
          <p:cNvPr id="15376" name="14 CuadroTexto"/>
          <p:cNvSpPr txBox="1">
            <a:spLocks noChangeArrowheads="1"/>
          </p:cNvSpPr>
          <p:nvPr/>
        </p:nvSpPr>
        <p:spPr bwMode="auto">
          <a:xfrm>
            <a:off x="230231" y="1916832"/>
            <a:ext cx="8532769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lvl="0"/>
            <a:r>
              <a:rPr lang="es-CL" b="1" dirty="0"/>
              <a:t>5</a:t>
            </a:r>
            <a:r>
              <a:rPr lang="es-CL" b="1" dirty="0" smtClean="0"/>
              <a:t> </a:t>
            </a:r>
            <a:r>
              <a:rPr lang="es-CL" b="1" dirty="0" smtClean="0"/>
              <a:t>Determinación </a:t>
            </a:r>
            <a:r>
              <a:rPr lang="es-CL" b="1" dirty="0" smtClean="0"/>
              <a:t>momento resistente.</a:t>
            </a:r>
            <a:endParaRPr lang="es-ES_tradnl" sz="2800" i="1" dirty="0">
              <a:solidFill>
                <a:srgbClr val="5F5F5F"/>
              </a:solidFill>
              <a:latin typeface="Calibri" pitchFamily="34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0415" y="3356992"/>
            <a:ext cx="7772400" cy="21949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138293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14 CuadroTexto"/>
          <p:cNvSpPr txBox="1">
            <a:spLocks noChangeArrowheads="1"/>
          </p:cNvSpPr>
          <p:nvPr/>
        </p:nvSpPr>
        <p:spPr bwMode="auto">
          <a:xfrm>
            <a:off x="304800" y="1066800"/>
            <a:ext cx="25146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s-CL" sz="4000" b="1">
              <a:solidFill>
                <a:srgbClr val="003366"/>
              </a:solidFill>
              <a:latin typeface="Calibri" pitchFamily="34" charset="0"/>
            </a:endParaRPr>
          </a:p>
        </p:txBody>
      </p:sp>
      <p:sp>
        <p:nvSpPr>
          <p:cNvPr id="15363" name="Rectangle 30"/>
          <p:cNvSpPr>
            <a:spLocks noChangeArrowheads="1"/>
          </p:cNvSpPr>
          <p:nvPr/>
        </p:nvSpPr>
        <p:spPr bwMode="auto">
          <a:xfrm>
            <a:off x="0" y="6400800"/>
            <a:ext cx="9144000" cy="457200"/>
          </a:xfrm>
          <a:prstGeom prst="rect">
            <a:avLst/>
          </a:prstGeom>
          <a:gradFill rotWithShape="1">
            <a:gsLst>
              <a:gs pos="0">
                <a:srgbClr val="FFC000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s-ES"/>
          </a:p>
        </p:txBody>
      </p:sp>
      <p:sp>
        <p:nvSpPr>
          <p:cNvPr id="15364" name="14 CuadroTexto"/>
          <p:cNvSpPr txBox="1">
            <a:spLocks noChangeArrowheads="1"/>
          </p:cNvSpPr>
          <p:nvPr/>
        </p:nvSpPr>
        <p:spPr bwMode="auto">
          <a:xfrm>
            <a:off x="28575" y="6396038"/>
            <a:ext cx="8720931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s-ES_tradnl" sz="2400" dirty="0">
                <a:solidFill>
                  <a:srgbClr val="003366"/>
                </a:solidFill>
                <a:latin typeface="Calibri" pitchFamily="34" charset="0"/>
              </a:rPr>
              <a:t>TÓPICO: </a:t>
            </a:r>
            <a:r>
              <a:rPr lang="es-ES_tradnl" sz="2400" dirty="0" smtClean="0">
                <a:solidFill>
                  <a:srgbClr val="003366"/>
                </a:solidFill>
                <a:latin typeface="Calibri" pitchFamily="34" charset="0"/>
              </a:rPr>
              <a:t>Ejemplos de Cálculo Prestacional – Vigas pretensadas</a:t>
            </a:r>
            <a:endParaRPr lang="es-CL" sz="2400" dirty="0">
              <a:solidFill>
                <a:srgbClr val="003366"/>
              </a:solidFill>
              <a:latin typeface="Calibri" pitchFamily="34" charset="0"/>
            </a:endParaRPr>
          </a:p>
        </p:txBody>
      </p:sp>
      <p:sp>
        <p:nvSpPr>
          <p:cNvPr id="15365" name="14 CuadroTexto"/>
          <p:cNvSpPr txBox="1">
            <a:spLocks noChangeArrowheads="1"/>
          </p:cNvSpPr>
          <p:nvPr/>
        </p:nvSpPr>
        <p:spPr bwMode="auto">
          <a:xfrm>
            <a:off x="8763000" y="6418263"/>
            <a:ext cx="6096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fld id="{DCC28FAC-18E8-405C-A1B0-BD9104364E79}" type="slidenum">
              <a:rPr lang="es-ES_tradnl">
                <a:solidFill>
                  <a:schemeClr val="bg2"/>
                </a:solidFill>
                <a:latin typeface="Calibri" pitchFamily="34" charset="0"/>
              </a:rPr>
              <a:pPr/>
              <a:t>8</a:t>
            </a:fld>
            <a:endParaRPr lang="es-CL">
              <a:solidFill>
                <a:schemeClr val="bg2"/>
              </a:solidFill>
              <a:latin typeface="Calibri" pitchFamily="34" charset="0"/>
            </a:endParaRPr>
          </a:p>
        </p:txBody>
      </p:sp>
      <p:sp>
        <p:nvSpPr>
          <p:cNvPr id="15366" name="14 CuadroTexto"/>
          <p:cNvSpPr txBox="1">
            <a:spLocks noChangeArrowheads="1"/>
          </p:cNvSpPr>
          <p:nvPr/>
        </p:nvSpPr>
        <p:spPr bwMode="auto">
          <a:xfrm>
            <a:off x="57150" y="628650"/>
            <a:ext cx="22860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CL" sz="1200" b="1">
                <a:solidFill>
                  <a:schemeClr val="bg2"/>
                </a:solidFill>
                <a:latin typeface="Calibri" pitchFamily="34" charset="0"/>
              </a:rPr>
              <a:t>CURSO</a:t>
            </a:r>
          </a:p>
        </p:txBody>
      </p:sp>
      <p:sp>
        <p:nvSpPr>
          <p:cNvPr id="15367" name="Rectangle 47"/>
          <p:cNvSpPr>
            <a:spLocks noChangeArrowheads="1"/>
          </p:cNvSpPr>
          <p:nvPr/>
        </p:nvSpPr>
        <p:spPr bwMode="auto">
          <a:xfrm>
            <a:off x="0" y="942975"/>
            <a:ext cx="5562600" cy="74613"/>
          </a:xfrm>
          <a:prstGeom prst="rect">
            <a:avLst/>
          </a:prstGeom>
          <a:gradFill rotWithShape="1">
            <a:gsLst>
              <a:gs pos="0">
                <a:srgbClr val="003366">
                  <a:alpha val="62000"/>
                </a:srgbClr>
              </a:gs>
              <a:gs pos="100000">
                <a:schemeClr val="bg1">
                  <a:alpha val="18999"/>
                </a:schemeClr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s-ES"/>
          </a:p>
        </p:txBody>
      </p:sp>
      <p:sp>
        <p:nvSpPr>
          <p:cNvPr id="6" name="31 Hexágono" descr="245580"/>
          <p:cNvSpPr>
            <a:spLocks noChangeArrowheads="1"/>
          </p:cNvSpPr>
          <p:nvPr/>
        </p:nvSpPr>
        <p:spPr bwMode="auto">
          <a:xfrm>
            <a:off x="6430963" y="355600"/>
            <a:ext cx="788987" cy="666750"/>
          </a:xfrm>
          <a:prstGeom prst="hexagon">
            <a:avLst>
              <a:gd name="adj" fmla="val 24965"/>
              <a:gd name="vf" fmla="val 115470"/>
            </a:avLst>
          </a:prstGeom>
          <a:blipFill dpi="0" rotWithShape="1">
            <a:blip r:embed="rId3" cstate="print"/>
            <a:srcRect/>
            <a:stretch>
              <a:fillRect/>
            </a:stretch>
          </a:blipFill>
          <a:ln w="6350" algn="ctr">
            <a:solidFill>
              <a:srgbClr val="D9D9D9"/>
            </a:solidFill>
            <a:miter lim="800000"/>
            <a:headEnd/>
            <a:tailEnd/>
          </a:ln>
        </p:spPr>
        <p:txBody>
          <a:bodyPr anchor="ctr"/>
          <a:lstStyle/>
          <a:p>
            <a:pPr algn="ctr" defTabSz="771479" fontAlgn="auto">
              <a:spcBef>
                <a:spcPts val="0"/>
              </a:spcBef>
              <a:spcAft>
                <a:spcPts val="0"/>
              </a:spcAft>
              <a:defRPr/>
            </a:pPr>
            <a:endParaRPr lang="es-CL" dirty="0">
              <a:solidFill>
                <a:schemeClr val="lt1"/>
              </a:solidFill>
              <a:latin typeface="+mn-lt"/>
            </a:endParaRPr>
          </a:p>
        </p:txBody>
      </p:sp>
      <p:sp>
        <p:nvSpPr>
          <p:cNvPr id="2" name="31 Hexágono" descr="incendio edificio"/>
          <p:cNvSpPr>
            <a:spLocks noChangeArrowheads="1"/>
          </p:cNvSpPr>
          <p:nvPr/>
        </p:nvSpPr>
        <p:spPr bwMode="auto">
          <a:xfrm>
            <a:off x="5794375" y="6350"/>
            <a:ext cx="788988" cy="666750"/>
          </a:xfrm>
          <a:prstGeom prst="hexagon">
            <a:avLst>
              <a:gd name="adj" fmla="val 24965"/>
              <a:gd name="vf" fmla="val 115470"/>
            </a:avLst>
          </a:prstGeom>
          <a:blipFill dpi="0" rotWithShape="1">
            <a:blip r:embed="rId4" cstate="print"/>
            <a:srcRect/>
            <a:stretch>
              <a:fillRect/>
            </a:stretch>
          </a:blipFill>
          <a:ln w="6350" algn="ctr">
            <a:solidFill>
              <a:srgbClr val="D9D9D9"/>
            </a:solidFill>
            <a:miter lim="800000"/>
            <a:headEnd/>
            <a:tailEnd/>
          </a:ln>
        </p:spPr>
        <p:txBody>
          <a:bodyPr anchor="ctr"/>
          <a:lstStyle/>
          <a:p>
            <a:pPr algn="ctr" defTabSz="771479" fontAlgn="auto">
              <a:spcBef>
                <a:spcPts val="0"/>
              </a:spcBef>
              <a:spcAft>
                <a:spcPts val="0"/>
              </a:spcAft>
              <a:defRPr/>
            </a:pPr>
            <a:endParaRPr lang="es-CL" dirty="0">
              <a:solidFill>
                <a:schemeClr val="lt1"/>
              </a:solidFill>
              <a:latin typeface="+mn-lt"/>
            </a:endParaRPr>
          </a:p>
        </p:txBody>
      </p:sp>
      <p:sp>
        <p:nvSpPr>
          <p:cNvPr id="3" name="31 Hexágono"/>
          <p:cNvSpPr>
            <a:spLocks noChangeArrowheads="1"/>
          </p:cNvSpPr>
          <p:nvPr/>
        </p:nvSpPr>
        <p:spPr bwMode="auto">
          <a:xfrm>
            <a:off x="7067550" y="0"/>
            <a:ext cx="788988" cy="666750"/>
          </a:xfrm>
          <a:prstGeom prst="hexagon">
            <a:avLst>
              <a:gd name="adj" fmla="val 24997"/>
              <a:gd name="vf" fmla="val 115470"/>
            </a:avLst>
          </a:prstGeom>
          <a:gradFill rotWithShape="1">
            <a:gsLst>
              <a:gs pos="0">
                <a:srgbClr val="92D050"/>
              </a:gs>
              <a:gs pos="100000">
                <a:srgbClr val="FFFFFF"/>
              </a:gs>
            </a:gsLst>
            <a:lin ang="18900000" scaled="1"/>
          </a:gradFill>
          <a:ln w="6350" algn="ctr">
            <a:solidFill>
              <a:srgbClr val="D9D9D9"/>
            </a:solidFill>
            <a:miter lim="800000"/>
            <a:headEnd/>
            <a:tailEnd/>
          </a:ln>
        </p:spPr>
        <p:txBody>
          <a:bodyPr anchor="ctr"/>
          <a:lstStyle/>
          <a:p>
            <a:pPr algn="ctr" defTabSz="771479" fontAlgn="auto">
              <a:spcBef>
                <a:spcPts val="0"/>
              </a:spcBef>
              <a:spcAft>
                <a:spcPts val="0"/>
              </a:spcAft>
              <a:defRPr/>
            </a:pPr>
            <a:endParaRPr lang="es-CL" dirty="0">
              <a:solidFill>
                <a:schemeClr val="lt1"/>
              </a:solidFill>
              <a:latin typeface="+mn-lt"/>
            </a:endParaRPr>
          </a:p>
        </p:txBody>
      </p:sp>
      <p:sp>
        <p:nvSpPr>
          <p:cNvPr id="4" name="31 Hexágono" descr="Can_ULC S_107_Picture_1"/>
          <p:cNvSpPr>
            <a:spLocks noChangeArrowheads="1"/>
          </p:cNvSpPr>
          <p:nvPr/>
        </p:nvSpPr>
        <p:spPr bwMode="auto">
          <a:xfrm>
            <a:off x="7710488" y="349250"/>
            <a:ext cx="788987" cy="666750"/>
          </a:xfrm>
          <a:prstGeom prst="hexagon">
            <a:avLst>
              <a:gd name="adj" fmla="val 24965"/>
              <a:gd name="vf" fmla="val 115470"/>
            </a:avLst>
          </a:prstGeom>
          <a:blipFill dpi="0" rotWithShape="1">
            <a:blip r:embed="rId5" cstate="print"/>
            <a:srcRect/>
            <a:stretch>
              <a:fillRect/>
            </a:stretch>
          </a:blipFill>
          <a:ln w="6350" algn="ctr">
            <a:solidFill>
              <a:srgbClr val="D9D9D9"/>
            </a:solidFill>
            <a:miter lim="800000"/>
            <a:headEnd/>
            <a:tailEnd/>
          </a:ln>
        </p:spPr>
        <p:txBody>
          <a:bodyPr anchor="ctr"/>
          <a:lstStyle/>
          <a:p>
            <a:pPr algn="ctr" defTabSz="771479" fontAlgn="auto">
              <a:spcBef>
                <a:spcPts val="0"/>
              </a:spcBef>
              <a:spcAft>
                <a:spcPts val="0"/>
              </a:spcAft>
              <a:defRPr/>
            </a:pPr>
            <a:endParaRPr lang="es-CL" dirty="0">
              <a:solidFill>
                <a:schemeClr val="lt1"/>
              </a:solidFill>
              <a:latin typeface="+mn-lt"/>
            </a:endParaRPr>
          </a:p>
        </p:txBody>
      </p:sp>
      <p:sp>
        <p:nvSpPr>
          <p:cNvPr id="5" name="31 Hexágono"/>
          <p:cNvSpPr>
            <a:spLocks noChangeArrowheads="1"/>
          </p:cNvSpPr>
          <p:nvPr/>
        </p:nvSpPr>
        <p:spPr bwMode="auto">
          <a:xfrm>
            <a:off x="8355013" y="0"/>
            <a:ext cx="788987" cy="666750"/>
          </a:xfrm>
          <a:prstGeom prst="hexagon">
            <a:avLst>
              <a:gd name="adj" fmla="val 24997"/>
              <a:gd name="vf" fmla="val 115470"/>
            </a:avLst>
          </a:prstGeom>
          <a:gradFill rotWithShape="1">
            <a:gsLst>
              <a:gs pos="0">
                <a:srgbClr val="92D050"/>
              </a:gs>
              <a:gs pos="100000">
                <a:srgbClr val="FFFFFF"/>
              </a:gs>
            </a:gsLst>
            <a:lin ang="18900000" scaled="1"/>
          </a:gradFill>
          <a:ln w="6350" algn="ctr">
            <a:solidFill>
              <a:srgbClr val="D9D9D9"/>
            </a:solidFill>
            <a:miter lim="800000"/>
            <a:headEnd/>
            <a:tailEnd/>
          </a:ln>
        </p:spPr>
        <p:txBody>
          <a:bodyPr anchor="ctr"/>
          <a:lstStyle/>
          <a:p>
            <a:pPr algn="ctr" defTabSz="771479" fontAlgn="auto">
              <a:spcBef>
                <a:spcPts val="0"/>
              </a:spcBef>
              <a:spcAft>
                <a:spcPts val="0"/>
              </a:spcAft>
              <a:defRPr/>
            </a:pPr>
            <a:endParaRPr lang="es-CL" dirty="0">
              <a:solidFill>
                <a:schemeClr val="lt1"/>
              </a:solidFill>
              <a:latin typeface="+mn-lt"/>
            </a:endParaRPr>
          </a:p>
        </p:txBody>
      </p:sp>
      <p:sp>
        <p:nvSpPr>
          <p:cNvPr id="7" name="31 Hexágono"/>
          <p:cNvSpPr>
            <a:spLocks noChangeArrowheads="1"/>
          </p:cNvSpPr>
          <p:nvPr/>
        </p:nvSpPr>
        <p:spPr bwMode="auto">
          <a:xfrm>
            <a:off x="5160963" y="369888"/>
            <a:ext cx="788987" cy="666750"/>
          </a:xfrm>
          <a:prstGeom prst="hexagon">
            <a:avLst>
              <a:gd name="adj" fmla="val 24997"/>
              <a:gd name="vf" fmla="val 115470"/>
            </a:avLst>
          </a:prstGeom>
          <a:gradFill rotWithShape="1">
            <a:gsLst>
              <a:gs pos="0">
                <a:srgbClr val="92D050"/>
              </a:gs>
              <a:gs pos="100000">
                <a:srgbClr val="FFFFFF"/>
              </a:gs>
            </a:gsLst>
            <a:lin ang="18900000" scaled="1"/>
          </a:gradFill>
          <a:ln w="6350" algn="ctr">
            <a:solidFill>
              <a:srgbClr val="D9D9D9"/>
            </a:solidFill>
            <a:miter lim="800000"/>
            <a:headEnd/>
            <a:tailEnd/>
          </a:ln>
        </p:spPr>
        <p:txBody>
          <a:bodyPr anchor="ctr"/>
          <a:lstStyle/>
          <a:p>
            <a:pPr algn="ctr" defTabSz="771479" fontAlgn="auto">
              <a:spcBef>
                <a:spcPts val="0"/>
              </a:spcBef>
              <a:spcAft>
                <a:spcPts val="0"/>
              </a:spcAft>
              <a:defRPr/>
            </a:pPr>
            <a:endParaRPr lang="es-CL" dirty="0">
              <a:solidFill>
                <a:schemeClr val="lt1"/>
              </a:solidFill>
              <a:latin typeface="+mn-lt"/>
            </a:endParaRPr>
          </a:p>
        </p:txBody>
      </p:sp>
      <p:sp>
        <p:nvSpPr>
          <p:cNvPr id="15374" name="14 CuadroTexto"/>
          <p:cNvSpPr txBox="1">
            <a:spLocks noChangeArrowheads="1"/>
          </p:cNvSpPr>
          <p:nvPr/>
        </p:nvSpPr>
        <p:spPr bwMode="auto">
          <a:xfrm>
            <a:off x="838200" y="609600"/>
            <a:ext cx="337376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s-CL" b="1" dirty="0" smtClean="0">
                <a:solidFill>
                  <a:srgbClr val="003366"/>
                </a:solidFill>
                <a:latin typeface="Calibri" pitchFamily="34" charset="0"/>
              </a:rPr>
              <a:t>Diseño Edificios Contra Incendios</a:t>
            </a:r>
            <a:endParaRPr lang="es-CL" b="1" dirty="0">
              <a:solidFill>
                <a:srgbClr val="003366"/>
              </a:solidFill>
              <a:latin typeface="Calibri" pitchFamily="34" charset="0"/>
            </a:endParaRPr>
          </a:p>
        </p:txBody>
      </p:sp>
      <p:sp>
        <p:nvSpPr>
          <p:cNvPr id="15375" name="14 CuadroTexto"/>
          <p:cNvSpPr txBox="1">
            <a:spLocks noChangeArrowheads="1"/>
          </p:cNvSpPr>
          <p:nvPr/>
        </p:nvSpPr>
        <p:spPr bwMode="auto">
          <a:xfrm>
            <a:off x="304800" y="1066800"/>
            <a:ext cx="88392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s-ES_tradnl" sz="4000" b="1" dirty="0" smtClean="0">
                <a:solidFill>
                  <a:srgbClr val="003366"/>
                </a:solidFill>
                <a:latin typeface="Calibri" pitchFamily="34" charset="0"/>
              </a:rPr>
              <a:t>Vigas </a:t>
            </a:r>
            <a:r>
              <a:rPr lang="es-ES_tradnl" sz="4000" b="1" dirty="0" smtClean="0">
                <a:solidFill>
                  <a:srgbClr val="003366"/>
                </a:solidFill>
                <a:latin typeface="Calibri" pitchFamily="34" charset="0"/>
              </a:rPr>
              <a:t>de Hormigón</a:t>
            </a:r>
            <a:endParaRPr lang="es-CL" sz="4000" b="1" dirty="0">
              <a:solidFill>
                <a:srgbClr val="003366"/>
              </a:solidFill>
              <a:latin typeface="Calibri" pitchFamily="34" charset="0"/>
            </a:endParaRPr>
          </a:p>
        </p:txBody>
      </p:sp>
      <p:sp>
        <p:nvSpPr>
          <p:cNvPr id="15376" name="14 CuadroTexto"/>
          <p:cNvSpPr txBox="1">
            <a:spLocks noChangeArrowheads="1"/>
          </p:cNvSpPr>
          <p:nvPr/>
        </p:nvSpPr>
        <p:spPr bwMode="auto">
          <a:xfrm>
            <a:off x="230231" y="1916832"/>
            <a:ext cx="8532769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lvl="0"/>
            <a:r>
              <a:rPr lang="es-CL" b="1" dirty="0" smtClean="0"/>
              <a:t>6</a:t>
            </a:r>
            <a:r>
              <a:rPr lang="es-CL" b="1" dirty="0" smtClean="0"/>
              <a:t> </a:t>
            </a:r>
            <a:r>
              <a:rPr lang="es-CL" b="1" dirty="0" smtClean="0"/>
              <a:t>Determinación </a:t>
            </a:r>
            <a:r>
              <a:rPr lang="es-CL" b="1" dirty="0" smtClean="0"/>
              <a:t>momento aplicado.</a:t>
            </a:r>
            <a:endParaRPr lang="es-ES_tradnl" sz="2800" i="1" dirty="0">
              <a:solidFill>
                <a:srgbClr val="5F5F5F"/>
              </a:solidFill>
              <a:latin typeface="Calibri" pitchFamily="34" charset="0"/>
            </a:endParaRPr>
          </a:p>
        </p:txBody>
      </p:sp>
      <p:sp>
        <p:nvSpPr>
          <p:cNvPr id="18" name="17 CuadroTexto"/>
          <p:cNvSpPr txBox="1"/>
          <p:nvPr/>
        </p:nvSpPr>
        <p:spPr>
          <a:xfrm>
            <a:off x="395536" y="2420888"/>
            <a:ext cx="8136904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1600" b="1" dirty="0" smtClean="0"/>
              <a:t>qL</a:t>
            </a:r>
            <a:r>
              <a:rPr lang="es-CL" sz="1600" b="1" baseline="30000" dirty="0" smtClean="0"/>
              <a:t>2</a:t>
            </a:r>
            <a:r>
              <a:rPr lang="es-CL" sz="1600" b="1" dirty="0" smtClean="0"/>
              <a:t>/8: </a:t>
            </a:r>
            <a:r>
              <a:rPr lang="es-CL" sz="1600" dirty="0" smtClean="0"/>
              <a:t>Momento máximo para viga simplemente apoyada, con carga distribuida.</a:t>
            </a:r>
          </a:p>
          <a:p>
            <a:endParaRPr lang="es-CL" sz="1600" dirty="0"/>
          </a:p>
          <a:p>
            <a:r>
              <a:rPr lang="es-CL" sz="1600" b="1" dirty="0" smtClean="0"/>
              <a:t>Combinación de cargas incendio: </a:t>
            </a:r>
            <a:r>
              <a:rPr lang="es-CL" sz="1600" dirty="0" smtClean="0"/>
              <a:t>q = 1 x DL + 0 x LL (</a:t>
            </a:r>
            <a:r>
              <a:rPr lang="es-CL" sz="1600" dirty="0" err="1" smtClean="0"/>
              <a:t>roofs</a:t>
            </a:r>
            <a:r>
              <a:rPr lang="es-CL" sz="1600" dirty="0" smtClean="0"/>
              <a:t>)</a:t>
            </a:r>
          </a:p>
          <a:p>
            <a:endParaRPr lang="es-CL" sz="1600" dirty="0"/>
          </a:p>
          <a:p>
            <a:r>
              <a:rPr lang="es-CL" sz="1600" b="1" dirty="0" smtClean="0"/>
              <a:t>DL: </a:t>
            </a:r>
            <a:r>
              <a:rPr lang="es-CL" sz="1600" dirty="0" smtClean="0"/>
              <a:t>Peso propio viga + peso costaneras hormigón + peso cubierta</a:t>
            </a:r>
          </a:p>
          <a:p>
            <a:endParaRPr lang="es-CL" sz="1600" dirty="0"/>
          </a:p>
          <a:p>
            <a:r>
              <a:rPr lang="es-CL" sz="1600" b="1" dirty="0" smtClean="0"/>
              <a:t>Peso propio viga: </a:t>
            </a:r>
            <a:r>
              <a:rPr lang="es-CL" sz="1600" dirty="0" err="1" smtClean="0">
                <a:latin typeface="Symbol" pitchFamily="18" charset="2"/>
              </a:rPr>
              <a:t>r</a:t>
            </a:r>
            <a:r>
              <a:rPr lang="es-CL" sz="1600" baseline="-25000" dirty="0" err="1" smtClean="0"/>
              <a:t>hormigón</a:t>
            </a:r>
            <a:r>
              <a:rPr lang="es-CL" sz="1600" dirty="0" smtClean="0"/>
              <a:t> / </a:t>
            </a:r>
            <a:r>
              <a:rPr lang="es-CL" sz="1600" dirty="0" err="1"/>
              <a:t>Área</a:t>
            </a:r>
            <a:r>
              <a:rPr lang="es-CL" sz="1600" baseline="-25000" dirty="0" err="1"/>
              <a:t>viga</a:t>
            </a:r>
            <a:r>
              <a:rPr lang="es-CL" sz="1600" dirty="0" smtClean="0"/>
              <a:t> = </a:t>
            </a:r>
            <a:r>
              <a:rPr lang="es-CL" sz="1600" b="1" dirty="0" smtClean="0"/>
              <a:t>668,4 kg/m</a:t>
            </a:r>
          </a:p>
          <a:p>
            <a:endParaRPr lang="es-CL" sz="1600" dirty="0"/>
          </a:p>
          <a:p>
            <a:r>
              <a:rPr lang="es-CL" sz="1600" b="1" dirty="0" smtClean="0"/>
              <a:t>Peso costaneras hormigón: </a:t>
            </a:r>
            <a:r>
              <a:rPr lang="es-CL" sz="1600" dirty="0" smtClean="0"/>
              <a:t>Cada viga soporta peso de 7 costaneras (largo = 16,7 m). Peso costanera = 178 kg/m =&gt; </a:t>
            </a:r>
            <a:r>
              <a:rPr lang="es-CL" sz="1600" b="1" dirty="0" smtClean="0"/>
              <a:t>945,8 kg/m</a:t>
            </a:r>
            <a:endParaRPr lang="es-CL" sz="1600" dirty="0" smtClean="0"/>
          </a:p>
          <a:p>
            <a:endParaRPr lang="es-CL" sz="1600" dirty="0"/>
          </a:p>
          <a:p>
            <a:r>
              <a:rPr lang="es-CL" sz="1600" b="1" dirty="0" smtClean="0"/>
              <a:t>Peso cubierta: </a:t>
            </a:r>
            <a:r>
              <a:rPr lang="es-CL" sz="1600" dirty="0" smtClean="0"/>
              <a:t>30 kg/m</a:t>
            </a:r>
            <a:r>
              <a:rPr lang="es-CL" sz="1600" baseline="30000" dirty="0" smtClean="0"/>
              <a:t>2</a:t>
            </a:r>
            <a:r>
              <a:rPr lang="es-CL" sz="1600" dirty="0" smtClean="0"/>
              <a:t> x 15 m = </a:t>
            </a:r>
            <a:r>
              <a:rPr lang="es-CL" sz="1600" b="1" dirty="0" smtClean="0"/>
              <a:t>450 kg/m</a:t>
            </a:r>
          </a:p>
        </p:txBody>
      </p:sp>
      <p:sp>
        <p:nvSpPr>
          <p:cNvPr id="8" name="7 Rectángulo"/>
          <p:cNvSpPr/>
          <p:nvPr/>
        </p:nvSpPr>
        <p:spPr>
          <a:xfrm>
            <a:off x="247670" y="5661248"/>
            <a:ext cx="385573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CL" dirty="0"/>
              <a:t>q = </a:t>
            </a:r>
            <a:r>
              <a:rPr lang="es-CL" dirty="0" smtClean="0"/>
              <a:t>668,4 + 945,8 + 450 = </a:t>
            </a:r>
            <a:r>
              <a:rPr lang="es-CL" b="1" dirty="0" smtClean="0"/>
              <a:t>2064,2 kg/m</a:t>
            </a:r>
            <a:endParaRPr lang="es-CL" b="1" dirty="0"/>
          </a:p>
        </p:txBody>
      </p:sp>
      <p:sp>
        <p:nvSpPr>
          <p:cNvPr id="20" name="19 Rectángulo"/>
          <p:cNvSpPr/>
          <p:nvPr/>
        </p:nvSpPr>
        <p:spPr>
          <a:xfrm>
            <a:off x="4860032" y="5733256"/>
            <a:ext cx="3786614" cy="36933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r>
              <a:rPr lang="es-CL" dirty="0" smtClean="0"/>
              <a:t>M = 20,23 </a:t>
            </a:r>
            <a:r>
              <a:rPr lang="es-CL" dirty="0" err="1" smtClean="0"/>
              <a:t>kN</a:t>
            </a:r>
            <a:r>
              <a:rPr lang="es-CL" dirty="0" smtClean="0"/>
              <a:t> x 22</a:t>
            </a:r>
            <a:r>
              <a:rPr lang="es-CL" baseline="30000" dirty="0" smtClean="0"/>
              <a:t>2</a:t>
            </a:r>
            <a:r>
              <a:rPr lang="es-CL" dirty="0" smtClean="0"/>
              <a:t> / 8 = </a:t>
            </a:r>
            <a:r>
              <a:rPr lang="es-CL" b="1" dirty="0" smtClean="0"/>
              <a:t>1224 </a:t>
            </a:r>
            <a:r>
              <a:rPr lang="es-CL" b="1" dirty="0" err="1" smtClean="0"/>
              <a:t>kN</a:t>
            </a:r>
            <a:r>
              <a:rPr lang="es-CL" b="1" dirty="0" smtClean="0"/>
              <a:t> x m</a:t>
            </a:r>
            <a:endParaRPr lang="es-CL" b="1" dirty="0"/>
          </a:p>
        </p:txBody>
      </p:sp>
    </p:spTree>
    <p:extLst>
      <p:ext uri="{BB962C8B-B14F-4D97-AF65-F5344CB8AC3E}">
        <p14:creationId xmlns:p14="http://schemas.microsoft.com/office/powerpoint/2010/main" val="2932126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14 CuadroTexto"/>
          <p:cNvSpPr txBox="1">
            <a:spLocks noChangeArrowheads="1"/>
          </p:cNvSpPr>
          <p:nvPr/>
        </p:nvSpPr>
        <p:spPr bwMode="auto">
          <a:xfrm>
            <a:off x="304800" y="1066800"/>
            <a:ext cx="25146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s-CL" sz="4000" b="1">
              <a:solidFill>
                <a:srgbClr val="003366"/>
              </a:solidFill>
              <a:latin typeface="Calibri" pitchFamily="34" charset="0"/>
            </a:endParaRPr>
          </a:p>
        </p:txBody>
      </p:sp>
      <p:sp>
        <p:nvSpPr>
          <p:cNvPr id="15363" name="Rectangle 30"/>
          <p:cNvSpPr>
            <a:spLocks noChangeArrowheads="1"/>
          </p:cNvSpPr>
          <p:nvPr/>
        </p:nvSpPr>
        <p:spPr bwMode="auto">
          <a:xfrm>
            <a:off x="0" y="6400800"/>
            <a:ext cx="9144000" cy="457200"/>
          </a:xfrm>
          <a:prstGeom prst="rect">
            <a:avLst/>
          </a:prstGeom>
          <a:gradFill rotWithShape="1">
            <a:gsLst>
              <a:gs pos="0">
                <a:srgbClr val="FFC000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s-ES"/>
          </a:p>
        </p:txBody>
      </p:sp>
      <p:sp>
        <p:nvSpPr>
          <p:cNvPr id="15364" name="14 CuadroTexto"/>
          <p:cNvSpPr txBox="1">
            <a:spLocks noChangeArrowheads="1"/>
          </p:cNvSpPr>
          <p:nvPr/>
        </p:nvSpPr>
        <p:spPr bwMode="auto">
          <a:xfrm>
            <a:off x="28575" y="6396038"/>
            <a:ext cx="8720931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s-ES_tradnl" sz="2400" dirty="0">
                <a:solidFill>
                  <a:srgbClr val="003366"/>
                </a:solidFill>
                <a:latin typeface="Calibri" pitchFamily="34" charset="0"/>
              </a:rPr>
              <a:t>TÓPICO: </a:t>
            </a:r>
            <a:r>
              <a:rPr lang="es-ES_tradnl" sz="2400" dirty="0" smtClean="0">
                <a:solidFill>
                  <a:srgbClr val="003366"/>
                </a:solidFill>
                <a:latin typeface="Calibri" pitchFamily="34" charset="0"/>
              </a:rPr>
              <a:t>Ejemplos de Cálculo Prestacional – Vigas pretensadas</a:t>
            </a:r>
            <a:endParaRPr lang="es-CL" sz="2400" dirty="0">
              <a:solidFill>
                <a:srgbClr val="003366"/>
              </a:solidFill>
              <a:latin typeface="Calibri" pitchFamily="34" charset="0"/>
            </a:endParaRPr>
          </a:p>
        </p:txBody>
      </p:sp>
      <p:sp>
        <p:nvSpPr>
          <p:cNvPr id="15365" name="14 CuadroTexto"/>
          <p:cNvSpPr txBox="1">
            <a:spLocks noChangeArrowheads="1"/>
          </p:cNvSpPr>
          <p:nvPr/>
        </p:nvSpPr>
        <p:spPr bwMode="auto">
          <a:xfrm>
            <a:off x="8763000" y="6418263"/>
            <a:ext cx="6096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fld id="{DCC28FAC-18E8-405C-A1B0-BD9104364E79}" type="slidenum">
              <a:rPr lang="es-ES_tradnl">
                <a:solidFill>
                  <a:schemeClr val="bg2"/>
                </a:solidFill>
                <a:latin typeface="Calibri" pitchFamily="34" charset="0"/>
              </a:rPr>
              <a:pPr/>
              <a:t>9</a:t>
            </a:fld>
            <a:endParaRPr lang="es-CL">
              <a:solidFill>
                <a:schemeClr val="bg2"/>
              </a:solidFill>
              <a:latin typeface="Calibri" pitchFamily="34" charset="0"/>
            </a:endParaRPr>
          </a:p>
        </p:txBody>
      </p:sp>
      <p:sp>
        <p:nvSpPr>
          <p:cNvPr id="15366" name="14 CuadroTexto"/>
          <p:cNvSpPr txBox="1">
            <a:spLocks noChangeArrowheads="1"/>
          </p:cNvSpPr>
          <p:nvPr/>
        </p:nvSpPr>
        <p:spPr bwMode="auto">
          <a:xfrm>
            <a:off x="57150" y="628650"/>
            <a:ext cx="22860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CL" sz="1200" b="1">
                <a:solidFill>
                  <a:schemeClr val="bg2"/>
                </a:solidFill>
                <a:latin typeface="Calibri" pitchFamily="34" charset="0"/>
              </a:rPr>
              <a:t>CURSO</a:t>
            </a:r>
          </a:p>
        </p:txBody>
      </p:sp>
      <p:sp>
        <p:nvSpPr>
          <p:cNvPr id="15367" name="Rectangle 47"/>
          <p:cNvSpPr>
            <a:spLocks noChangeArrowheads="1"/>
          </p:cNvSpPr>
          <p:nvPr/>
        </p:nvSpPr>
        <p:spPr bwMode="auto">
          <a:xfrm>
            <a:off x="0" y="942975"/>
            <a:ext cx="5562600" cy="74613"/>
          </a:xfrm>
          <a:prstGeom prst="rect">
            <a:avLst/>
          </a:prstGeom>
          <a:gradFill rotWithShape="1">
            <a:gsLst>
              <a:gs pos="0">
                <a:srgbClr val="003366">
                  <a:alpha val="62000"/>
                </a:srgbClr>
              </a:gs>
              <a:gs pos="100000">
                <a:schemeClr val="bg1">
                  <a:alpha val="18999"/>
                </a:schemeClr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s-ES"/>
          </a:p>
        </p:txBody>
      </p:sp>
      <p:sp>
        <p:nvSpPr>
          <p:cNvPr id="6" name="31 Hexágono" descr="245580"/>
          <p:cNvSpPr>
            <a:spLocks noChangeArrowheads="1"/>
          </p:cNvSpPr>
          <p:nvPr/>
        </p:nvSpPr>
        <p:spPr bwMode="auto">
          <a:xfrm>
            <a:off x="6430963" y="355600"/>
            <a:ext cx="788987" cy="666750"/>
          </a:xfrm>
          <a:prstGeom prst="hexagon">
            <a:avLst>
              <a:gd name="adj" fmla="val 24965"/>
              <a:gd name="vf" fmla="val 115470"/>
            </a:avLst>
          </a:prstGeom>
          <a:blipFill dpi="0" rotWithShape="1">
            <a:blip r:embed="rId3" cstate="print"/>
            <a:srcRect/>
            <a:stretch>
              <a:fillRect/>
            </a:stretch>
          </a:blipFill>
          <a:ln w="6350" algn="ctr">
            <a:solidFill>
              <a:srgbClr val="D9D9D9"/>
            </a:solidFill>
            <a:miter lim="800000"/>
            <a:headEnd/>
            <a:tailEnd/>
          </a:ln>
        </p:spPr>
        <p:txBody>
          <a:bodyPr anchor="ctr"/>
          <a:lstStyle/>
          <a:p>
            <a:pPr algn="ctr" defTabSz="771479" fontAlgn="auto">
              <a:spcBef>
                <a:spcPts val="0"/>
              </a:spcBef>
              <a:spcAft>
                <a:spcPts val="0"/>
              </a:spcAft>
              <a:defRPr/>
            </a:pPr>
            <a:endParaRPr lang="es-CL" dirty="0">
              <a:solidFill>
                <a:schemeClr val="lt1"/>
              </a:solidFill>
              <a:latin typeface="+mn-lt"/>
            </a:endParaRPr>
          </a:p>
        </p:txBody>
      </p:sp>
      <p:sp>
        <p:nvSpPr>
          <p:cNvPr id="2" name="31 Hexágono" descr="incendio edificio"/>
          <p:cNvSpPr>
            <a:spLocks noChangeArrowheads="1"/>
          </p:cNvSpPr>
          <p:nvPr/>
        </p:nvSpPr>
        <p:spPr bwMode="auto">
          <a:xfrm>
            <a:off x="5794375" y="6350"/>
            <a:ext cx="788988" cy="666750"/>
          </a:xfrm>
          <a:prstGeom prst="hexagon">
            <a:avLst>
              <a:gd name="adj" fmla="val 24965"/>
              <a:gd name="vf" fmla="val 115470"/>
            </a:avLst>
          </a:prstGeom>
          <a:blipFill dpi="0" rotWithShape="1">
            <a:blip r:embed="rId4" cstate="print"/>
            <a:srcRect/>
            <a:stretch>
              <a:fillRect/>
            </a:stretch>
          </a:blipFill>
          <a:ln w="6350" algn="ctr">
            <a:solidFill>
              <a:srgbClr val="D9D9D9"/>
            </a:solidFill>
            <a:miter lim="800000"/>
            <a:headEnd/>
            <a:tailEnd/>
          </a:ln>
        </p:spPr>
        <p:txBody>
          <a:bodyPr anchor="ctr"/>
          <a:lstStyle/>
          <a:p>
            <a:pPr algn="ctr" defTabSz="771479" fontAlgn="auto">
              <a:spcBef>
                <a:spcPts val="0"/>
              </a:spcBef>
              <a:spcAft>
                <a:spcPts val="0"/>
              </a:spcAft>
              <a:defRPr/>
            </a:pPr>
            <a:endParaRPr lang="es-CL" dirty="0">
              <a:solidFill>
                <a:schemeClr val="lt1"/>
              </a:solidFill>
              <a:latin typeface="+mn-lt"/>
            </a:endParaRPr>
          </a:p>
        </p:txBody>
      </p:sp>
      <p:sp>
        <p:nvSpPr>
          <p:cNvPr id="3" name="31 Hexágono"/>
          <p:cNvSpPr>
            <a:spLocks noChangeArrowheads="1"/>
          </p:cNvSpPr>
          <p:nvPr/>
        </p:nvSpPr>
        <p:spPr bwMode="auto">
          <a:xfrm>
            <a:off x="7067550" y="0"/>
            <a:ext cx="788988" cy="666750"/>
          </a:xfrm>
          <a:prstGeom prst="hexagon">
            <a:avLst>
              <a:gd name="adj" fmla="val 24997"/>
              <a:gd name="vf" fmla="val 115470"/>
            </a:avLst>
          </a:prstGeom>
          <a:gradFill rotWithShape="1">
            <a:gsLst>
              <a:gs pos="0">
                <a:srgbClr val="92D050"/>
              </a:gs>
              <a:gs pos="100000">
                <a:srgbClr val="FFFFFF"/>
              </a:gs>
            </a:gsLst>
            <a:lin ang="18900000" scaled="1"/>
          </a:gradFill>
          <a:ln w="6350" algn="ctr">
            <a:solidFill>
              <a:srgbClr val="D9D9D9"/>
            </a:solidFill>
            <a:miter lim="800000"/>
            <a:headEnd/>
            <a:tailEnd/>
          </a:ln>
        </p:spPr>
        <p:txBody>
          <a:bodyPr anchor="ctr"/>
          <a:lstStyle/>
          <a:p>
            <a:pPr algn="ctr" defTabSz="771479" fontAlgn="auto">
              <a:spcBef>
                <a:spcPts val="0"/>
              </a:spcBef>
              <a:spcAft>
                <a:spcPts val="0"/>
              </a:spcAft>
              <a:defRPr/>
            </a:pPr>
            <a:endParaRPr lang="es-CL" dirty="0">
              <a:solidFill>
                <a:schemeClr val="lt1"/>
              </a:solidFill>
              <a:latin typeface="+mn-lt"/>
            </a:endParaRPr>
          </a:p>
        </p:txBody>
      </p:sp>
      <p:sp>
        <p:nvSpPr>
          <p:cNvPr id="4" name="31 Hexágono" descr="Can_ULC S_107_Picture_1"/>
          <p:cNvSpPr>
            <a:spLocks noChangeArrowheads="1"/>
          </p:cNvSpPr>
          <p:nvPr/>
        </p:nvSpPr>
        <p:spPr bwMode="auto">
          <a:xfrm>
            <a:off x="7710488" y="349250"/>
            <a:ext cx="788987" cy="666750"/>
          </a:xfrm>
          <a:prstGeom prst="hexagon">
            <a:avLst>
              <a:gd name="adj" fmla="val 24965"/>
              <a:gd name="vf" fmla="val 115470"/>
            </a:avLst>
          </a:prstGeom>
          <a:blipFill dpi="0" rotWithShape="1">
            <a:blip r:embed="rId5" cstate="print"/>
            <a:srcRect/>
            <a:stretch>
              <a:fillRect/>
            </a:stretch>
          </a:blipFill>
          <a:ln w="6350" algn="ctr">
            <a:solidFill>
              <a:srgbClr val="D9D9D9"/>
            </a:solidFill>
            <a:miter lim="800000"/>
            <a:headEnd/>
            <a:tailEnd/>
          </a:ln>
        </p:spPr>
        <p:txBody>
          <a:bodyPr anchor="ctr"/>
          <a:lstStyle/>
          <a:p>
            <a:pPr algn="ctr" defTabSz="771479" fontAlgn="auto">
              <a:spcBef>
                <a:spcPts val="0"/>
              </a:spcBef>
              <a:spcAft>
                <a:spcPts val="0"/>
              </a:spcAft>
              <a:defRPr/>
            </a:pPr>
            <a:endParaRPr lang="es-CL" dirty="0">
              <a:solidFill>
                <a:schemeClr val="lt1"/>
              </a:solidFill>
              <a:latin typeface="+mn-lt"/>
            </a:endParaRPr>
          </a:p>
        </p:txBody>
      </p:sp>
      <p:sp>
        <p:nvSpPr>
          <p:cNvPr id="5" name="31 Hexágono"/>
          <p:cNvSpPr>
            <a:spLocks noChangeArrowheads="1"/>
          </p:cNvSpPr>
          <p:nvPr/>
        </p:nvSpPr>
        <p:spPr bwMode="auto">
          <a:xfrm>
            <a:off x="8355013" y="0"/>
            <a:ext cx="788987" cy="666750"/>
          </a:xfrm>
          <a:prstGeom prst="hexagon">
            <a:avLst>
              <a:gd name="adj" fmla="val 24997"/>
              <a:gd name="vf" fmla="val 115470"/>
            </a:avLst>
          </a:prstGeom>
          <a:gradFill rotWithShape="1">
            <a:gsLst>
              <a:gs pos="0">
                <a:srgbClr val="92D050"/>
              </a:gs>
              <a:gs pos="100000">
                <a:srgbClr val="FFFFFF"/>
              </a:gs>
            </a:gsLst>
            <a:lin ang="18900000" scaled="1"/>
          </a:gradFill>
          <a:ln w="6350" algn="ctr">
            <a:solidFill>
              <a:srgbClr val="D9D9D9"/>
            </a:solidFill>
            <a:miter lim="800000"/>
            <a:headEnd/>
            <a:tailEnd/>
          </a:ln>
        </p:spPr>
        <p:txBody>
          <a:bodyPr anchor="ctr"/>
          <a:lstStyle/>
          <a:p>
            <a:pPr algn="ctr" defTabSz="771479" fontAlgn="auto">
              <a:spcBef>
                <a:spcPts val="0"/>
              </a:spcBef>
              <a:spcAft>
                <a:spcPts val="0"/>
              </a:spcAft>
              <a:defRPr/>
            </a:pPr>
            <a:endParaRPr lang="es-CL" dirty="0">
              <a:solidFill>
                <a:schemeClr val="lt1"/>
              </a:solidFill>
              <a:latin typeface="+mn-lt"/>
            </a:endParaRPr>
          </a:p>
        </p:txBody>
      </p:sp>
      <p:sp>
        <p:nvSpPr>
          <p:cNvPr id="7" name="31 Hexágono"/>
          <p:cNvSpPr>
            <a:spLocks noChangeArrowheads="1"/>
          </p:cNvSpPr>
          <p:nvPr/>
        </p:nvSpPr>
        <p:spPr bwMode="auto">
          <a:xfrm>
            <a:off x="5160963" y="369888"/>
            <a:ext cx="788987" cy="666750"/>
          </a:xfrm>
          <a:prstGeom prst="hexagon">
            <a:avLst>
              <a:gd name="adj" fmla="val 24997"/>
              <a:gd name="vf" fmla="val 115470"/>
            </a:avLst>
          </a:prstGeom>
          <a:gradFill rotWithShape="1">
            <a:gsLst>
              <a:gs pos="0">
                <a:srgbClr val="92D050"/>
              </a:gs>
              <a:gs pos="100000">
                <a:srgbClr val="FFFFFF"/>
              </a:gs>
            </a:gsLst>
            <a:lin ang="18900000" scaled="1"/>
          </a:gradFill>
          <a:ln w="6350" algn="ctr">
            <a:solidFill>
              <a:srgbClr val="D9D9D9"/>
            </a:solidFill>
            <a:miter lim="800000"/>
            <a:headEnd/>
            <a:tailEnd/>
          </a:ln>
        </p:spPr>
        <p:txBody>
          <a:bodyPr anchor="ctr"/>
          <a:lstStyle/>
          <a:p>
            <a:pPr algn="ctr" defTabSz="771479" fontAlgn="auto">
              <a:spcBef>
                <a:spcPts val="0"/>
              </a:spcBef>
              <a:spcAft>
                <a:spcPts val="0"/>
              </a:spcAft>
              <a:defRPr/>
            </a:pPr>
            <a:endParaRPr lang="es-CL" dirty="0">
              <a:solidFill>
                <a:schemeClr val="lt1"/>
              </a:solidFill>
              <a:latin typeface="+mn-lt"/>
            </a:endParaRPr>
          </a:p>
        </p:txBody>
      </p:sp>
      <p:sp>
        <p:nvSpPr>
          <p:cNvPr id="15374" name="14 CuadroTexto"/>
          <p:cNvSpPr txBox="1">
            <a:spLocks noChangeArrowheads="1"/>
          </p:cNvSpPr>
          <p:nvPr/>
        </p:nvSpPr>
        <p:spPr bwMode="auto">
          <a:xfrm>
            <a:off x="838200" y="609600"/>
            <a:ext cx="337376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s-CL" b="1" dirty="0" smtClean="0">
                <a:solidFill>
                  <a:srgbClr val="003366"/>
                </a:solidFill>
                <a:latin typeface="Calibri" pitchFamily="34" charset="0"/>
              </a:rPr>
              <a:t>Diseño Edificios Contra Incendios</a:t>
            </a:r>
            <a:endParaRPr lang="es-CL" b="1" dirty="0">
              <a:solidFill>
                <a:srgbClr val="003366"/>
              </a:solidFill>
              <a:latin typeface="Calibri" pitchFamily="34" charset="0"/>
            </a:endParaRPr>
          </a:p>
        </p:txBody>
      </p:sp>
      <p:sp>
        <p:nvSpPr>
          <p:cNvPr id="15375" name="14 CuadroTexto"/>
          <p:cNvSpPr txBox="1">
            <a:spLocks noChangeArrowheads="1"/>
          </p:cNvSpPr>
          <p:nvPr/>
        </p:nvSpPr>
        <p:spPr bwMode="auto">
          <a:xfrm>
            <a:off x="304800" y="1066800"/>
            <a:ext cx="88392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s-ES_tradnl" sz="4000" b="1" dirty="0" smtClean="0">
                <a:solidFill>
                  <a:srgbClr val="003366"/>
                </a:solidFill>
                <a:latin typeface="Calibri" pitchFamily="34" charset="0"/>
              </a:rPr>
              <a:t>Vigas de Hormigón</a:t>
            </a:r>
            <a:endParaRPr lang="es-CL" sz="4000" b="1" dirty="0">
              <a:solidFill>
                <a:srgbClr val="003366"/>
              </a:solidFill>
              <a:latin typeface="Calibri" pitchFamily="34" charset="0"/>
            </a:endParaRPr>
          </a:p>
        </p:txBody>
      </p:sp>
      <p:sp>
        <p:nvSpPr>
          <p:cNvPr id="15376" name="14 CuadroTexto"/>
          <p:cNvSpPr txBox="1">
            <a:spLocks noChangeArrowheads="1"/>
          </p:cNvSpPr>
          <p:nvPr/>
        </p:nvSpPr>
        <p:spPr bwMode="auto">
          <a:xfrm>
            <a:off x="230231" y="1916832"/>
            <a:ext cx="8532769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lvl="0"/>
            <a:r>
              <a:rPr lang="es-CL" b="1" dirty="0" smtClean="0"/>
              <a:t>7 Verificación de cumplimiento. </a:t>
            </a:r>
            <a:r>
              <a:rPr lang="es-CL" dirty="0" smtClean="0"/>
              <a:t>Momento aplicado &lt; Momento resistente</a:t>
            </a:r>
            <a:endParaRPr lang="es-ES_tradnl" sz="2800" i="1" dirty="0">
              <a:solidFill>
                <a:srgbClr val="5F5F5F"/>
              </a:solidFill>
              <a:latin typeface="Calibri" pitchFamily="34" charset="0"/>
            </a:endParaRPr>
          </a:p>
        </p:txBody>
      </p:sp>
      <p:sp>
        <p:nvSpPr>
          <p:cNvPr id="20" name="19 Rectángulo"/>
          <p:cNvSpPr/>
          <p:nvPr/>
        </p:nvSpPr>
        <p:spPr>
          <a:xfrm>
            <a:off x="2256841" y="4055554"/>
            <a:ext cx="2265364" cy="36933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r>
              <a:rPr lang="es-CL" dirty="0" err="1" smtClean="0"/>
              <a:t>M</a:t>
            </a:r>
            <a:r>
              <a:rPr lang="es-CL" sz="1100" dirty="0" err="1" smtClean="0"/>
              <a:t>aplicado</a:t>
            </a:r>
            <a:r>
              <a:rPr lang="es-CL" dirty="0" smtClean="0"/>
              <a:t> = </a:t>
            </a:r>
            <a:r>
              <a:rPr lang="es-CL" b="1" dirty="0" smtClean="0"/>
              <a:t>1224 </a:t>
            </a:r>
            <a:r>
              <a:rPr lang="es-CL" b="1" dirty="0" err="1" smtClean="0"/>
              <a:t>kN</a:t>
            </a:r>
            <a:r>
              <a:rPr lang="es-CL" b="1" dirty="0" smtClean="0"/>
              <a:t> x m</a:t>
            </a:r>
            <a:endParaRPr lang="es-CL" b="1" dirty="0"/>
          </a:p>
        </p:txBody>
      </p:sp>
      <p:pic>
        <p:nvPicPr>
          <p:cNvPr id="21" name="Picture 14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64035" y="2449625"/>
            <a:ext cx="2985471" cy="24819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2" name="21 Rectángulo"/>
          <p:cNvSpPr/>
          <p:nvPr/>
        </p:nvSpPr>
        <p:spPr>
          <a:xfrm>
            <a:off x="784837" y="2996952"/>
            <a:ext cx="2507418" cy="36933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r>
              <a:rPr lang="es-CL" dirty="0" err="1" smtClean="0"/>
              <a:t>M</a:t>
            </a:r>
            <a:r>
              <a:rPr lang="es-CL" sz="1050" dirty="0" err="1" smtClean="0"/>
              <a:t>resistente</a:t>
            </a:r>
            <a:r>
              <a:rPr lang="es-CL" dirty="0" smtClean="0"/>
              <a:t> = </a:t>
            </a:r>
            <a:r>
              <a:rPr lang="es-CL" b="1" dirty="0" smtClean="0"/>
              <a:t>1335,9 </a:t>
            </a:r>
            <a:r>
              <a:rPr lang="es-CL" b="1" dirty="0" err="1" smtClean="0"/>
              <a:t>kN</a:t>
            </a:r>
            <a:r>
              <a:rPr lang="es-CL" b="1" dirty="0" smtClean="0"/>
              <a:t> x m</a:t>
            </a:r>
            <a:endParaRPr lang="es-CL" b="1" dirty="0"/>
          </a:p>
        </p:txBody>
      </p:sp>
      <p:sp>
        <p:nvSpPr>
          <p:cNvPr id="9" name="8 CuadroTexto"/>
          <p:cNvSpPr txBox="1"/>
          <p:nvPr/>
        </p:nvSpPr>
        <p:spPr>
          <a:xfrm>
            <a:off x="2498563" y="3429000"/>
            <a:ext cx="7920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2800" b="1" dirty="0" smtClean="0"/>
              <a:t>&gt;</a:t>
            </a:r>
            <a:endParaRPr lang="es-CL" sz="2800" b="1" dirty="0"/>
          </a:p>
        </p:txBody>
      </p:sp>
      <p:sp>
        <p:nvSpPr>
          <p:cNvPr id="23" name="22 Rectángulo"/>
          <p:cNvSpPr/>
          <p:nvPr/>
        </p:nvSpPr>
        <p:spPr>
          <a:xfrm>
            <a:off x="1815148" y="5364501"/>
            <a:ext cx="5263357" cy="461665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s-CL" dirty="0" smtClean="0"/>
              <a:t>Viga resiste incendio estándar 120 minutos =&gt; </a:t>
            </a:r>
            <a:r>
              <a:rPr lang="es-CL" sz="2400" b="1" dirty="0" smtClean="0"/>
              <a:t>F120</a:t>
            </a:r>
            <a:endParaRPr lang="es-CL" sz="2400" b="1" dirty="0"/>
          </a:p>
        </p:txBody>
      </p:sp>
      <p:pic>
        <p:nvPicPr>
          <p:cNvPr id="3074" name="Picture 2" descr="http://i.istockimg.com/file_thumbview_approve/18728815/5/stock-photo-18728815-check-mark.jp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02684" y="5157192"/>
            <a:ext cx="1119188" cy="11191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5" name="Picture 2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535" y="4199089"/>
            <a:ext cx="1515992" cy="19434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090484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2314</TotalTime>
  <Words>1183</Words>
  <Application>Microsoft Office PowerPoint</Application>
  <PresentationFormat>Presentación en pantalla (4:3)</PresentationFormat>
  <Paragraphs>211</Paragraphs>
  <Slides>20</Slides>
  <Notes>20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20</vt:i4>
      </vt:variant>
    </vt:vector>
  </HeadingPairs>
  <TitlesOfParts>
    <vt:vector size="21" baseType="lpstr"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usuario</dc:creator>
  <cp:lastModifiedBy>miguel.perez</cp:lastModifiedBy>
  <cp:revision>87</cp:revision>
  <dcterms:created xsi:type="dcterms:W3CDTF">2014-07-01T14:47:18Z</dcterms:created>
  <dcterms:modified xsi:type="dcterms:W3CDTF">2015-11-23T20:54:37Z</dcterms:modified>
</cp:coreProperties>
</file>