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2" r:id="rId2"/>
    <p:sldId id="293" r:id="rId3"/>
    <p:sldId id="294" r:id="rId4"/>
    <p:sldId id="295" r:id="rId5"/>
    <p:sldId id="301" r:id="rId6"/>
    <p:sldId id="296" r:id="rId7"/>
    <p:sldId id="297" r:id="rId8"/>
    <p:sldId id="298" r:id="rId9"/>
    <p:sldId id="300" r:id="rId10"/>
    <p:sldId id="299" r:id="rId11"/>
    <p:sldId id="303" r:id="rId12"/>
    <p:sldId id="305" r:id="rId13"/>
    <p:sldId id="304" r:id="rId14"/>
    <p:sldId id="306" r:id="rId15"/>
    <p:sldId id="307" r:id="rId16"/>
    <p:sldId id="308" r:id="rId17"/>
    <p:sldId id="309" r:id="rId18"/>
    <p:sldId id="313" r:id="rId19"/>
    <p:sldId id="314" r:id="rId20"/>
    <p:sldId id="310" r:id="rId21"/>
    <p:sldId id="302" r:id="rId22"/>
    <p:sldId id="312" r:id="rId23"/>
    <p:sldId id="329" r:id="rId24"/>
    <p:sldId id="326" r:id="rId25"/>
    <p:sldId id="327" r:id="rId26"/>
    <p:sldId id="315" r:id="rId27"/>
    <p:sldId id="316" r:id="rId28"/>
    <p:sldId id="319" r:id="rId29"/>
    <p:sldId id="317" r:id="rId30"/>
    <p:sldId id="318" r:id="rId31"/>
    <p:sldId id="320" r:id="rId32"/>
    <p:sldId id="321" r:id="rId33"/>
    <p:sldId id="328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22" r:id="rId43"/>
    <p:sldId id="323" r:id="rId44"/>
    <p:sldId id="324" r:id="rId45"/>
    <p:sldId id="325" r:id="rId46"/>
    <p:sldId id="338" r:id="rId4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46BB6-DB0B-4FFA-A95A-8E19C1CEF75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6F1D8-2DAD-4F87-9896-030E16EEDB9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67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2E715-4668-4163-B86D-3F2BC6903614}" type="datetimeFigureOut">
              <a:rPr lang="es-CL" smtClean="0"/>
              <a:pPr/>
              <a:t>03-12-2015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F270-607E-4D0E-BAD6-E1C66A7DB9A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Hoja_de_c_lculo_de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Hoja_de_c_lculo_de_Microsoft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65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.jpeg"/><Relationship Id="rId10" Type="http://schemas.openxmlformats.org/officeDocument/2006/relationships/image" Target="../media/image67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Generalidades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4000" b="1" dirty="0" smtClean="0">
                <a:solidFill>
                  <a:srgbClr val="003366"/>
                </a:solidFill>
                <a:latin typeface="Calibri" pitchFamily="34" charset="0"/>
              </a:rPr>
              <a:t>Estructuras de Madera</a:t>
            </a:r>
            <a:endParaRPr lang="es-CL" sz="40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6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5781929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s-CL" sz="1400" dirty="0" smtClean="0"/>
              <a:t>Pese a ser combustible, es un producto valioso cuando se utiliza bien para asegurar resistencia al fuego.</a:t>
            </a:r>
          </a:p>
          <a:p>
            <a:pPr marL="285750" lvl="0" indent="-285750">
              <a:buFont typeface="Arial" charset="0"/>
              <a:buChar char="•"/>
            </a:pPr>
            <a:endParaRPr lang="es-CL" sz="1400" dirty="0"/>
          </a:p>
          <a:p>
            <a:pPr marL="285750" lvl="0" indent="-285750">
              <a:buFont typeface="Arial" charset="0"/>
              <a:buChar char="•"/>
            </a:pPr>
            <a:r>
              <a:rPr lang="es-CL" sz="1400" dirty="0" smtClean="0"/>
              <a:t>La madera, al ser expuesta a un flujo de calor producto del fuego, experimenta </a:t>
            </a:r>
            <a:r>
              <a:rPr lang="es-CL" sz="1400" dirty="0" err="1" smtClean="0"/>
              <a:t>pirólisis</a:t>
            </a:r>
            <a:r>
              <a:rPr lang="es-CL" sz="1400" dirty="0" smtClean="0"/>
              <a:t>, lo que genera gases inflamables, que al arder generan una carbonización superficial.</a:t>
            </a: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023749"/>
              </p:ext>
            </p:extLst>
          </p:nvPr>
        </p:nvGraphicFramePr>
        <p:xfrm>
          <a:off x="5906250" y="4451292"/>
          <a:ext cx="2592710" cy="139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Hoja de cálculo" r:id="rId7" imgW="2066605" imgH="1110929" progId="Excel.Sheet.8">
                  <p:embed/>
                </p:oleObj>
              </mc:Choice>
              <mc:Fallback>
                <p:oleObj name="Hoja de cálculo" r:id="rId7" imgW="2066605" imgH="1110929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250" y="4451292"/>
                        <a:ext cx="2592710" cy="139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923449"/>
              </p:ext>
            </p:extLst>
          </p:nvPr>
        </p:nvGraphicFramePr>
        <p:xfrm>
          <a:off x="1691680" y="3429000"/>
          <a:ext cx="2880320" cy="2682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PhotoStyler Image" r:id="rId9" imgW="3600000" imgH="3352381" progId="PhotoStylerImage">
                  <p:embed/>
                </p:oleObj>
              </mc:Choice>
              <mc:Fallback>
                <p:oleObj name="PhotoStyler Image" r:id="rId9" imgW="3600000" imgH="3352381" progId="PhotoStyler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3429000"/>
                        <a:ext cx="2880320" cy="2682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5" name="Picture 7" descr="http://rustylopez.typepad.com/newcovenant/images/2007/03/30/g3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8800"/>
            <a:ext cx="33337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10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851927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Nueva Zelanda un referente, debido a: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CL" sz="1400" dirty="0" smtClean="0"/>
              <a:t>Excelente nivel de ingeniería estructural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CL" sz="1400" dirty="0" smtClean="0"/>
              <a:t>Incorporan en sus análisis Pino Radiata muy similar al chileno</a:t>
            </a:r>
          </a:p>
          <a:p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52781" y="4563710"/>
            <a:ext cx="63309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En dicho documento se le asigna al Pino Radiata una velocidad de 0,65 mm/min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81" y="2852936"/>
            <a:ext cx="6330999" cy="1649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854073" y="4941168"/>
            <a:ext cx="63309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Recomendación (Mario Wagner): Madera Laminada Pino Radiata velocidad de </a:t>
            </a:r>
            <a:r>
              <a:rPr lang="es-CL" sz="1400" dirty="0" err="1" smtClean="0"/>
              <a:t>carb</a:t>
            </a:r>
            <a:r>
              <a:rPr lang="es-CL" sz="1400" dirty="0" smtClean="0"/>
              <a:t>. de 0,70 mm/min</a:t>
            </a:r>
          </a:p>
        </p:txBody>
      </p:sp>
    </p:spTree>
    <p:extLst>
      <p:ext uri="{BB962C8B-B14F-4D97-AF65-F5344CB8AC3E}">
        <p14:creationId xmlns:p14="http://schemas.microsoft.com/office/powerpoint/2010/main" val="39848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11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Temperaturas en la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1" y="1844824"/>
            <a:ext cx="2462636" cy="365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57" y="1367018"/>
            <a:ext cx="3642842" cy="413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30" y="5580683"/>
            <a:ext cx="2984500" cy="72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14 CuadroTexto"/>
          <p:cNvSpPr txBox="1">
            <a:spLocks noChangeArrowheads="1"/>
          </p:cNvSpPr>
          <p:nvPr/>
        </p:nvSpPr>
        <p:spPr bwMode="auto">
          <a:xfrm>
            <a:off x="3202406" y="6145352"/>
            <a:ext cx="59415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s-ES_tradnl" sz="1200" b="1" i="1" dirty="0" smtClean="0">
                <a:solidFill>
                  <a:srgbClr val="5F5F5F"/>
                </a:solidFill>
                <a:latin typeface="Calibri" pitchFamily="34" charset="0"/>
              </a:rPr>
              <a:t>Madera laminada encolada de coníferas europeas durante ensayos normalizados</a:t>
            </a:r>
            <a:endParaRPr lang="es-ES_tradnl" sz="12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12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Temperaturas en la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957070" cy="41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13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Medición continua de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243726" y="5733256"/>
            <a:ext cx="85192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Esteban Reyes (Memoria de Título, 2015) «Proposición de procedimiento experimental normativo para estimar la velocidad de carbonización de la madera laminada encolada de pino radiata»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5" y="1675221"/>
            <a:ext cx="39243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15" y="1675221"/>
            <a:ext cx="3891160" cy="183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69275" y="4005064"/>
            <a:ext cx="8335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Se obtienen los tiempos en que cada </a:t>
            </a:r>
            <a:r>
              <a:rPr lang="es-CL" dirty="0" err="1"/>
              <a:t>termocupla</a:t>
            </a:r>
            <a:r>
              <a:rPr lang="es-CL" dirty="0"/>
              <a:t> alcanza lecturas de temperatura igual</a:t>
            </a:r>
          </a:p>
          <a:p>
            <a:r>
              <a:rPr lang="es-CL" dirty="0"/>
              <a:t>a 288°C y </a:t>
            </a:r>
            <a:r>
              <a:rPr lang="es-CL" dirty="0" smtClean="0"/>
              <a:t>300°C, sin necesidad de detener el ensayo y enfriar la probeta.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85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14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Medición continua de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243726" y="5733256"/>
            <a:ext cx="85192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Esteban Reyes (Memoria de Título, 2015) «Proposición de procedimiento experimental normativo para estimar la velocidad de carbonización de la madera laminada encolada de pino radiata»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" y="1687532"/>
            <a:ext cx="46482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11" y="2516207"/>
            <a:ext cx="47053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37806"/>
            <a:ext cx="47053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7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15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Modelos para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07" y="2204864"/>
            <a:ext cx="606742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1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16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Modelos para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2296617"/>
            <a:ext cx="4191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4 CuadroTexto"/>
          <p:cNvSpPr txBox="1">
            <a:spLocks noChangeArrowheads="1"/>
          </p:cNvSpPr>
          <p:nvPr/>
        </p:nvSpPr>
        <p:spPr bwMode="auto">
          <a:xfrm>
            <a:off x="467544" y="1988840"/>
            <a:ext cx="85192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Modelo más utilizado actualmente, </a:t>
            </a:r>
            <a:r>
              <a:rPr lang="es-CL" sz="1400" dirty="0" err="1"/>
              <a:t>E</a:t>
            </a:r>
            <a:r>
              <a:rPr lang="es-CL" sz="1400" dirty="0" err="1" smtClean="0"/>
              <a:t>urocódigo</a:t>
            </a:r>
            <a:r>
              <a:rPr lang="es-CL" sz="1400" dirty="0" smtClean="0"/>
              <a:t>.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4800" y="4653136"/>
            <a:ext cx="8491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El </a:t>
            </a:r>
            <a:r>
              <a:rPr lang="es-CL" dirty="0" err="1"/>
              <a:t>Eurocódigo</a:t>
            </a:r>
            <a:r>
              <a:rPr lang="es-CL" dirty="0"/>
              <a:t> EN 1995-1-2: </a:t>
            </a:r>
            <a:r>
              <a:rPr lang="es-CL" dirty="0" smtClean="0"/>
              <a:t>2004 </a:t>
            </a:r>
            <a:r>
              <a:rPr lang="es-CL" dirty="0"/>
              <a:t>presenta dos maneras de ver el parámetro β de la</a:t>
            </a:r>
          </a:p>
          <a:p>
            <a:r>
              <a:rPr lang="es-CL" dirty="0"/>
              <a:t>ecuación </a:t>
            </a:r>
            <a:r>
              <a:rPr lang="es-CL" dirty="0" smtClean="0"/>
              <a:t>anterior, </a:t>
            </a:r>
            <a:r>
              <a:rPr lang="es-CL" dirty="0"/>
              <a:t>de forma nominal (βn) o unidimensional (βo). La segunda se utiliza </a:t>
            </a:r>
            <a:r>
              <a:rPr lang="es-CL" dirty="0" smtClean="0"/>
              <a:t>cuando </a:t>
            </a:r>
            <a:r>
              <a:rPr lang="es-CL" dirty="0"/>
              <a:t>se considera en el cálculo el efecto de redondeo en las aristas, mientras que la nominal </a:t>
            </a:r>
            <a:r>
              <a:rPr lang="es-CL" dirty="0" smtClean="0"/>
              <a:t>no lo </a:t>
            </a:r>
            <a:r>
              <a:rPr lang="es-CL" dirty="0"/>
              <a:t>hace y es por ello que los valores de esta son mayores para incorporarlos de </a:t>
            </a:r>
            <a:r>
              <a:rPr lang="es-CL" dirty="0" smtClean="0"/>
              <a:t>manera implícita</a:t>
            </a:r>
            <a:r>
              <a:rPr lang="es-C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39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17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Modelos para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8" name="14 CuadroTexto"/>
          <p:cNvSpPr txBox="1">
            <a:spLocks noChangeArrowheads="1"/>
          </p:cNvSpPr>
          <p:nvPr/>
        </p:nvSpPr>
        <p:spPr bwMode="auto">
          <a:xfrm>
            <a:off x="417652" y="1681063"/>
            <a:ext cx="85192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Modelo más utilizado actualmente, </a:t>
            </a:r>
            <a:r>
              <a:rPr lang="es-CL" sz="1400" dirty="0" err="1"/>
              <a:t>E</a:t>
            </a:r>
            <a:r>
              <a:rPr lang="es-CL" sz="1400" dirty="0" err="1" smtClean="0"/>
              <a:t>urocódigo</a:t>
            </a:r>
            <a:r>
              <a:rPr lang="es-CL" sz="1400" dirty="0" smtClean="0"/>
              <a:t>.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942922"/>
            <a:ext cx="4401481" cy="429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4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18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Modelos para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8" name="14 CuadroTexto"/>
          <p:cNvSpPr txBox="1">
            <a:spLocks noChangeArrowheads="1"/>
          </p:cNvSpPr>
          <p:nvPr/>
        </p:nvSpPr>
        <p:spPr bwMode="auto">
          <a:xfrm>
            <a:off x="417652" y="1681063"/>
            <a:ext cx="85192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Modelo más utilizado actualmente, </a:t>
            </a:r>
            <a:r>
              <a:rPr lang="es-CL" sz="1400" dirty="0" err="1"/>
              <a:t>E</a:t>
            </a:r>
            <a:r>
              <a:rPr lang="es-CL" sz="1400" dirty="0" err="1" smtClean="0"/>
              <a:t>urocódigo</a:t>
            </a:r>
            <a:r>
              <a:rPr lang="es-CL" sz="1400" dirty="0" smtClean="0"/>
              <a:t>.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96" y="3645024"/>
            <a:ext cx="5420121" cy="259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00" y="2090760"/>
            <a:ext cx="5276105" cy="148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2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19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Modelos para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8" name="14 CuadroTexto"/>
          <p:cNvSpPr txBox="1">
            <a:spLocks noChangeArrowheads="1"/>
          </p:cNvSpPr>
          <p:nvPr/>
        </p:nvSpPr>
        <p:spPr bwMode="auto">
          <a:xfrm>
            <a:off x="417652" y="1681063"/>
            <a:ext cx="85192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Modelo más utilizado actualmente, </a:t>
            </a:r>
            <a:r>
              <a:rPr lang="es-CL" sz="1400" dirty="0" err="1"/>
              <a:t>E</a:t>
            </a:r>
            <a:r>
              <a:rPr lang="es-CL" sz="1400" dirty="0" err="1" smtClean="0"/>
              <a:t>urocódigo</a:t>
            </a:r>
            <a:r>
              <a:rPr lang="es-CL" sz="1400" dirty="0" smtClean="0"/>
              <a:t>.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4" y="2636912"/>
            <a:ext cx="8231262" cy="24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82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Generalidades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4000" b="1" dirty="0" smtClean="0">
                <a:solidFill>
                  <a:srgbClr val="003366"/>
                </a:solidFill>
                <a:latin typeface="Calibri" pitchFamily="34" charset="0"/>
              </a:rPr>
              <a:t>Estructuras de Madera</a:t>
            </a:r>
            <a:endParaRPr lang="es-CL" sz="40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6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6285985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s-CL" sz="1400" dirty="0" smtClean="0"/>
              <a:t>La conductividad de la madera es baja, y aún más baja la del carbón, por lo que las temperaturas logradas hacia el interior y la variación de las propiedades serán reducidas.</a:t>
            </a:r>
          </a:p>
          <a:p>
            <a:pPr marL="285750" lvl="0" indent="-285750">
              <a:buFont typeface="Arial" charset="0"/>
              <a:buChar char="•"/>
            </a:pPr>
            <a:endParaRPr lang="es-CL" sz="1400" dirty="0"/>
          </a:p>
          <a:p>
            <a:pPr marL="285750" lvl="0" indent="-285750">
              <a:buFont typeface="Arial" charset="0"/>
              <a:buChar char="•"/>
            </a:pPr>
            <a:r>
              <a:rPr lang="es-CL" sz="1400" dirty="0" smtClean="0"/>
              <a:t>El carbón genera, además, una capa que limita la conducción de calor y el paso de los gases inflamables</a:t>
            </a: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441956"/>
              </p:ext>
            </p:extLst>
          </p:nvPr>
        </p:nvGraphicFramePr>
        <p:xfrm>
          <a:off x="6462566" y="1700808"/>
          <a:ext cx="2592710" cy="139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Hoja de cálculo" r:id="rId7" imgW="2066605" imgH="1110929" progId="Excel.Sheet.8">
                  <p:embed/>
                </p:oleObj>
              </mc:Choice>
              <mc:Fallback>
                <p:oleObj name="Hoja de cálculo" r:id="rId7" imgW="2066605" imgH="111092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2566" y="1700808"/>
                        <a:ext cx="2592710" cy="139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2659"/>
            <a:ext cx="3411773" cy="241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 descr="http://www.structuremag.org/wp-content/uploads/1113-sp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19" y="3374387"/>
            <a:ext cx="3634288" cy="27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20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Modelos para la 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8" name="14 CuadroTexto"/>
          <p:cNvSpPr txBox="1">
            <a:spLocks noChangeArrowheads="1"/>
          </p:cNvSpPr>
          <p:nvPr/>
        </p:nvSpPr>
        <p:spPr bwMode="auto">
          <a:xfrm>
            <a:off x="417652" y="1681063"/>
            <a:ext cx="85192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/>
              <a:t>Modelo más utilizado actualmente, </a:t>
            </a:r>
            <a:r>
              <a:rPr lang="es-CL" sz="1400" dirty="0" err="1"/>
              <a:t>E</a:t>
            </a:r>
            <a:r>
              <a:rPr lang="es-CL" sz="1400" dirty="0" err="1" smtClean="0"/>
              <a:t>urocódigo</a:t>
            </a:r>
            <a:r>
              <a:rPr lang="es-CL" sz="1400" dirty="0" smtClean="0"/>
              <a:t>.</a:t>
            </a: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4" y="2636912"/>
            <a:ext cx="807449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4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21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Propiedades en función de la Temperatura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86" y="1568289"/>
            <a:ext cx="5871542" cy="47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82" y="4186894"/>
            <a:ext cx="4030687" cy="112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22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Propiedades en función de la Temperatura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4" y="1720840"/>
            <a:ext cx="8295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/>
              <a:t>En la norma europea se llevó a cabo una simplificación: la temperatura media de </a:t>
            </a:r>
            <a:r>
              <a:rPr lang="es-CL" sz="1600" dirty="0" smtClean="0"/>
              <a:t>la sección </a:t>
            </a:r>
            <a:r>
              <a:rPr lang="es-CL" sz="1600" dirty="0"/>
              <a:t>transversal residual no se incorpora explícitamente en los cálculos. </a:t>
            </a:r>
            <a:r>
              <a:rPr lang="es-CL" sz="1600" dirty="0" smtClean="0"/>
              <a:t>Las reducciones </a:t>
            </a:r>
            <a:r>
              <a:rPr lang="es-CL" sz="1600" dirty="0"/>
              <a:t>de las propiedades mecánicas, en función de la temperatura, se </a:t>
            </a:r>
            <a:r>
              <a:rPr lang="es-CL" sz="1600" dirty="0" smtClean="0"/>
              <a:t>calculan numéricamente </a:t>
            </a:r>
            <a:r>
              <a:rPr lang="es-CL" sz="1600" dirty="0"/>
              <a:t>en forma separada para flexión, compresión y tracción (incluyendo </a:t>
            </a:r>
            <a:r>
              <a:rPr lang="es-CL" sz="1600" dirty="0" smtClean="0"/>
              <a:t>el Módulo </a:t>
            </a:r>
            <a:r>
              <a:rPr lang="es-CL" sz="1600" dirty="0"/>
              <a:t>de Elasticidad), definiéndose factores de reducción </a:t>
            </a:r>
            <a:r>
              <a:rPr lang="es-CL" sz="1600" dirty="0" err="1" smtClean="0"/>
              <a:t>k</a:t>
            </a:r>
            <a:r>
              <a:rPr lang="es-CL" sz="1200" dirty="0" err="1" smtClean="0"/>
              <a:t>mod,fi</a:t>
            </a:r>
            <a:r>
              <a:rPr lang="es-CL" sz="1600" dirty="0" smtClean="0"/>
              <a:t> </a:t>
            </a:r>
            <a:r>
              <a:rPr lang="es-CL" sz="1600" dirty="0"/>
              <a:t>para considerar </a:t>
            </a:r>
            <a:r>
              <a:rPr lang="es-CL" sz="1600" dirty="0" smtClean="0"/>
              <a:t>el efecto </a:t>
            </a:r>
            <a:r>
              <a:rPr lang="es-CL" sz="1600" dirty="0"/>
              <a:t>de la temperatura media de la sección transversal residual en la </a:t>
            </a:r>
            <a:r>
              <a:rPr lang="es-CL" sz="1600" dirty="0" smtClean="0"/>
              <a:t>correspondiente propiedad mecánica.</a:t>
            </a:r>
            <a:endParaRPr lang="es-CL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3425104"/>
            <a:ext cx="6756036" cy="26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7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23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Propiedades en función de la Temperatura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4" y="1720840"/>
            <a:ext cx="8295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Método de la sección reducida</a:t>
            </a:r>
          </a:p>
          <a:p>
            <a:pPr algn="just"/>
            <a:endParaRPr lang="es-CL" sz="1600" dirty="0"/>
          </a:p>
          <a:p>
            <a:pPr algn="just"/>
            <a:endParaRPr lang="es-CL" sz="1600" dirty="0" smtClean="0"/>
          </a:p>
          <a:p>
            <a:pPr algn="just"/>
            <a:endParaRPr lang="es-CL" sz="1600" dirty="0"/>
          </a:p>
          <a:p>
            <a:pPr algn="just"/>
            <a:r>
              <a:rPr lang="es-CL" sz="1600" dirty="0" err="1" smtClean="0"/>
              <a:t>d</a:t>
            </a:r>
            <a:r>
              <a:rPr lang="es-CL" sz="1600" baseline="-25000" dirty="0" err="1" smtClean="0"/>
              <a:t>ef</a:t>
            </a:r>
            <a:r>
              <a:rPr lang="es-CL" sz="1600" dirty="0" smtClean="0"/>
              <a:t> </a:t>
            </a:r>
            <a:r>
              <a:rPr lang="es-CL" sz="1600" dirty="0"/>
              <a:t>= </a:t>
            </a:r>
            <a:r>
              <a:rPr lang="es-CL" sz="1600" dirty="0" err="1"/>
              <a:t>d</a:t>
            </a:r>
            <a:r>
              <a:rPr lang="es-CL" sz="1600" baseline="-25000" dirty="0" err="1"/>
              <a:t>char</a:t>
            </a:r>
            <a:r>
              <a:rPr lang="es-CL" sz="1600" dirty="0" smtClean="0"/>
              <a:t> </a:t>
            </a:r>
            <a:r>
              <a:rPr lang="es-CL" sz="1600" dirty="0"/>
              <a:t>+ </a:t>
            </a:r>
            <a:r>
              <a:rPr lang="es-CL" sz="1600" dirty="0" err="1" smtClean="0"/>
              <a:t>k</a:t>
            </a:r>
            <a:r>
              <a:rPr lang="es-CL" sz="1600" baseline="-25000" dirty="0" err="1" smtClean="0"/>
              <a:t>o</a:t>
            </a:r>
            <a:r>
              <a:rPr lang="es-CL" sz="1600" dirty="0" err="1" smtClean="0"/>
              <a:t>d</a:t>
            </a:r>
            <a:r>
              <a:rPr lang="es-CL" sz="1600" baseline="-25000" dirty="0" err="1" smtClean="0"/>
              <a:t>o</a:t>
            </a:r>
            <a:endParaRPr lang="es-CL" sz="1600" dirty="0"/>
          </a:p>
          <a:p>
            <a:pPr algn="just"/>
            <a:endParaRPr lang="es-CL" sz="1600" dirty="0" smtClean="0"/>
          </a:p>
          <a:p>
            <a:pPr algn="just"/>
            <a:endParaRPr lang="es-CL" sz="1600" dirty="0"/>
          </a:p>
          <a:p>
            <a:pPr algn="just"/>
            <a:r>
              <a:rPr lang="es-CL" sz="1600" dirty="0"/>
              <a:t>t</a:t>
            </a:r>
            <a:r>
              <a:rPr lang="es-CL" sz="1600" dirty="0" smtClean="0"/>
              <a:t> &lt; 20 </a:t>
            </a:r>
            <a:r>
              <a:rPr lang="es-CL" sz="1600" dirty="0"/>
              <a:t>minutos    </a:t>
            </a:r>
            <a:r>
              <a:rPr lang="es-CL" sz="1600" dirty="0" err="1"/>
              <a:t>k</a:t>
            </a:r>
            <a:r>
              <a:rPr lang="es-CL" sz="1600" baseline="-25000" dirty="0" err="1"/>
              <a:t>o</a:t>
            </a:r>
            <a:r>
              <a:rPr lang="es-CL" sz="1600" dirty="0" smtClean="0"/>
              <a:t> = t/20</a:t>
            </a:r>
          </a:p>
          <a:p>
            <a:pPr algn="just"/>
            <a:r>
              <a:rPr lang="es-CL" sz="1600" dirty="0"/>
              <a:t>t</a:t>
            </a:r>
            <a:r>
              <a:rPr lang="es-CL" sz="1600" dirty="0" smtClean="0"/>
              <a:t> &gt; 20 minutos  </a:t>
            </a:r>
            <a:r>
              <a:rPr lang="es-CL" sz="1600" dirty="0" err="1"/>
              <a:t>k</a:t>
            </a:r>
            <a:r>
              <a:rPr lang="es-CL" sz="1600" baseline="-25000" dirty="0" err="1"/>
              <a:t>o</a:t>
            </a:r>
            <a:r>
              <a:rPr lang="es-CL" sz="1600" dirty="0" smtClean="0"/>
              <a:t> = </a:t>
            </a:r>
            <a:r>
              <a:rPr lang="es-CL" sz="1600" dirty="0" smtClean="0"/>
              <a:t>1</a:t>
            </a:r>
          </a:p>
          <a:p>
            <a:pPr algn="just"/>
            <a:endParaRPr lang="es-CL" sz="1600" dirty="0"/>
          </a:p>
          <a:p>
            <a:pPr algn="just"/>
            <a:endParaRPr lang="es-CL" sz="1600" dirty="0" smtClean="0"/>
          </a:p>
          <a:p>
            <a:pPr algn="just"/>
            <a:r>
              <a:rPr lang="es-CL" sz="1600" dirty="0" smtClean="0"/>
              <a:t>d</a:t>
            </a:r>
            <a:r>
              <a:rPr lang="es-CL" sz="1600" baseline="-25000" dirty="0" smtClean="0"/>
              <a:t>o </a:t>
            </a:r>
            <a:r>
              <a:rPr lang="es-CL" sz="1600" dirty="0" smtClean="0"/>
              <a:t>= 7 mm</a:t>
            </a:r>
            <a:endParaRPr lang="es-CL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774825"/>
            <a:ext cx="3595687" cy="332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2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24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4" y="1720840"/>
            <a:ext cx="8295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¿Qué dimensiones debe tener una pieza de madera laminada encolada de pino radiata de sección transversal cuadrada para que su resistencia de flexión se reduzca en no más del 40% al quedar expuesta una duración de exposición al fuego de 60 minutos (incendio estándar)?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 smtClean="0"/>
              <a:t>Nota: No considere redondeo de esquinas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 smtClean="0"/>
              <a:t>  </a:t>
            </a:r>
            <a:endParaRPr lang="es-CL" sz="1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9" y="3193822"/>
            <a:ext cx="21431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15009" y="3879622"/>
            <a:ext cx="27126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0,6 = 1 – p</a:t>
            </a:r>
            <a:r>
              <a:rPr lang="es-CL" baseline="-25000" dirty="0" smtClean="0"/>
              <a:t>res</a:t>
            </a:r>
            <a:r>
              <a:rPr lang="es-CL" dirty="0" smtClean="0"/>
              <a:t>/(200 x A</a:t>
            </a:r>
            <a:r>
              <a:rPr lang="es-CL" baseline="-25000" dirty="0" smtClean="0"/>
              <a:t>res</a:t>
            </a:r>
            <a:r>
              <a:rPr lang="es-CL" dirty="0" smtClean="0"/>
              <a:t>)</a:t>
            </a:r>
          </a:p>
          <a:p>
            <a:endParaRPr lang="es-CL" dirty="0" smtClean="0"/>
          </a:p>
          <a:p>
            <a:r>
              <a:rPr lang="es-CL" dirty="0" smtClean="0"/>
              <a:t>0,6 = 1 – 4a/(200 x a</a:t>
            </a:r>
            <a:r>
              <a:rPr lang="es-CL" baseline="30000" dirty="0" smtClean="0"/>
              <a:t>2</a:t>
            </a:r>
            <a:r>
              <a:rPr lang="es-CL" dirty="0" smtClean="0"/>
              <a:t>)</a:t>
            </a:r>
          </a:p>
          <a:p>
            <a:endParaRPr lang="es-CL" dirty="0"/>
          </a:p>
          <a:p>
            <a:r>
              <a:rPr lang="es-CL" dirty="0" smtClean="0"/>
              <a:t>0,6 = 1 - 4 /(200 x a)</a:t>
            </a:r>
          </a:p>
          <a:p>
            <a:endParaRPr lang="es-CL" dirty="0"/>
          </a:p>
          <a:p>
            <a:r>
              <a:rPr lang="es-CL" dirty="0" smtClean="0"/>
              <a:t>a = 0,05 m = 5 cm = 50 mm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21" name="20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5794375" y="3338844"/>
            <a:ext cx="1449884" cy="159317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11 Conector recto"/>
          <p:cNvCxnSpPr/>
          <p:nvPr/>
        </p:nvCxnSpPr>
        <p:spPr>
          <a:xfrm>
            <a:off x="8104981" y="3338844"/>
            <a:ext cx="0" cy="159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5794375" y="5805264"/>
            <a:ext cx="14498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8049162" y="3971955"/>
            <a:ext cx="32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a</a:t>
            </a:r>
            <a:endParaRPr lang="es-CL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430963" y="5733256"/>
            <a:ext cx="63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25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25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4" y="1720840"/>
            <a:ext cx="8295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¿Qué dimensiones debe tener una pieza de madera laminada encolada de pino radiata de sección transversal cuadrada para que su resistencia de flexión se reduzca en no más del 40% al quedar expuesta una duración de exposición al fuego de 60 minutos (incendio estándar)?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 smtClean="0"/>
              <a:t>Nota: No considere redondeo de esquinas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 smtClean="0"/>
              <a:t>  </a:t>
            </a:r>
            <a:endParaRPr lang="es-CL" sz="1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9" y="3193822"/>
            <a:ext cx="21431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15008" y="3879622"/>
            <a:ext cx="4317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d</a:t>
            </a:r>
            <a:r>
              <a:rPr lang="es-CL" baseline="-25000" dirty="0" err="1" smtClean="0"/>
              <a:t>char</a:t>
            </a:r>
            <a:r>
              <a:rPr lang="es-CL" dirty="0" smtClean="0"/>
              <a:t> = </a:t>
            </a:r>
            <a:r>
              <a:rPr lang="es-CL" dirty="0" err="1" smtClean="0">
                <a:latin typeface="Symbol" pitchFamily="18" charset="2"/>
              </a:rPr>
              <a:t>b</a:t>
            </a:r>
            <a:r>
              <a:rPr lang="es-CL" dirty="0" err="1" smtClean="0"/>
              <a:t>n</a:t>
            </a:r>
            <a:r>
              <a:rPr lang="es-CL" dirty="0" smtClean="0"/>
              <a:t> x t</a:t>
            </a:r>
          </a:p>
          <a:p>
            <a:r>
              <a:rPr lang="es-CL" dirty="0" err="1"/>
              <a:t>d</a:t>
            </a:r>
            <a:r>
              <a:rPr lang="es-CL" baseline="-25000" dirty="0" err="1"/>
              <a:t>char</a:t>
            </a:r>
            <a:r>
              <a:rPr lang="es-CL" dirty="0"/>
              <a:t> = </a:t>
            </a:r>
            <a:r>
              <a:rPr lang="es-CL" dirty="0" err="1">
                <a:latin typeface="Symbol" pitchFamily="18" charset="2"/>
              </a:rPr>
              <a:t>b</a:t>
            </a:r>
            <a:r>
              <a:rPr lang="es-CL" dirty="0" err="1"/>
              <a:t>n</a:t>
            </a:r>
            <a:r>
              <a:rPr lang="es-CL" dirty="0"/>
              <a:t> x </a:t>
            </a:r>
            <a:r>
              <a:rPr lang="es-CL" dirty="0" smtClean="0"/>
              <a:t>60</a:t>
            </a:r>
            <a:endParaRPr lang="es-CL" dirty="0"/>
          </a:p>
          <a:p>
            <a:r>
              <a:rPr lang="es-CL" dirty="0" err="1"/>
              <a:t>d</a:t>
            </a:r>
            <a:r>
              <a:rPr lang="es-CL" baseline="-25000" dirty="0" err="1"/>
              <a:t>char</a:t>
            </a:r>
            <a:r>
              <a:rPr lang="es-CL" dirty="0"/>
              <a:t> = </a:t>
            </a:r>
            <a:r>
              <a:rPr lang="es-CL" dirty="0" smtClean="0">
                <a:latin typeface="Symbol" pitchFamily="18" charset="2"/>
              </a:rPr>
              <a:t>0,7</a:t>
            </a:r>
            <a:r>
              <a:rPr lang="es-CL" dirty="0" smtClean="0"/>
              <a:t> </a:t>
            </a:r>
            <a:r>
              <a:rPr lang="es-CL" dirty="0"/>
              <a:t>x </a:t>
            </a:r>
            <a:r>
              <a:rPr lang="es-CL" dirty="0" smtClean="0"/>
              <a:t>60 = 42 mm</a:t>
            </a:r>
          </a:p>
          <a:p>
            <a:endParaRPr lang="es-CL" dirty="0"/>
          </a:p>
          <a:p>
            <a:r>
              <a:rPr lang="es-CL" dirty="0" smtClean="0"/>
              <a:t>Lado = a + 2 x </a:t>
            </a:r>
            <a:r>
              <a:rPr lang="es-CL" dirty="0" err="1" smtClean="0"/>
              <a:t>d</a:t>
            </a:r>
            <a:r>
              <a:rPr lang="es-CL" baseline="-25000" dirty="0" err="1" smtClean="0"/>
              <a:t>char</a:t>
            </a:r>
            <a:r>
              <a:rPr lang="es-CL" dirty="0" smtClean="0"/>
              <a:t>  = 50 + 2 x 42 = 134 mm</a:t>
            </a:r>
            <a:endParaRPr lang="es-CL" dirty="0"/>
          </a:p>
        </p:txBody>
      </p:sp>
      <p:sp>
        <p:nvSpPr>
          <p:cNvPr id="21" name="20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5794375" y="3338844"/>
            <a:ext cx="1449884" cy="159317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11 Conector recto"/>
          <p:cNvCxnSpPr/>
          <p:nvPr/>
        </p:nvCxnSpPr>
        <p:spPr>
          <a:xfrm>
            <a:off x="8104981" y="3338844"/>
            <a:ext cx="0" cy="159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5794375" y="5805264"/>
            <a:ext cx="14498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8049162" y="3971955"/>
            <a:ext cx="32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a</a:t>
            </a:r>
            <a:endParaRPr lang="es-CL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430963" y="5733256"/>
            <a:ext cx="63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33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26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24272" y="1916832"/>
            <a:ext cx="8295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Mediante un recubrimiento de sacrificio, se puede disminuir la carbonización: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/>
              <a:t>Madera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/>
              <a:t>Tableros de madera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/>
              <a:t>Tableros de yeso – cartón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CL" sz="1600" dirty="0" smtClean="0"/>
              <a:t>Colchonetas de material aislante</a:t>
            </a:r>
            <a:endParaRPr lang="es-CL" sz="1600" dirty="0"/>
          </a:p>
        </p:txBody>
      </p:sp>
      <p:sp>
        <p:nvSpPr>
          <p:cNvPr id="9" name="8 Rectángulo"/>
          <p:cNvSpPr/>
          <p:nvPr/>
        </p:nvSpPr>
        <p:spPr>
          <a:xfrm>
            <a:off x="5589836" y="3113673"/>
            <a:ext cx="1872208" cy="201622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424272" y="4663972"/>
            <a:ext cx="173159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Carbonización parte cuando revestimiento falla</a:t>
            </a:r>
            <a:endParaRPr lang="es-CL" dirty="0"/>
          </a:p>
        </p:txBody>
      </p:sp>
      <p:sp>
        <p:nvSpPr>
          <p:cNvPr id="25" name="24 CuadroTexto"/>
          <p:cNvSpPr txBox="1"/>
          <p:nvPr/>
        </p:nvSpPr>
        <p:spPr>
          <a:xfrm>
            <a:off x="2781300" y="4662145"/>
            <a:ext cx="173159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Carbonización parte antes de la falla del revestimiento</a:t>
            </a:r>
            <a:endParaRPr lang="es-CL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781300" y="5864301"/>
            <a:ext cx="289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Si revestimiento tiende a fracturarse o es muy poco aislante</a:t>
            </a:r>
            <a:endParaRPr lang="es-CL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29035" y="4292813"/>
            <a:ext cx="1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Caso 1</a:t>
            </a:r>
            <a:endParaRPr lang="es-CL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2781300" y="4292813"/>
            <a:ext cx="1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Caso 2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3626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27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8675" y="3645024"/>
            <a:ext cx="4413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Cuando revestimiento falla, la madera queda expuesta a condiciones de temperaturas mucho mayores, por lo que la velocidad de carbonización debe multiplicarse por k</a:t>
            </a:r>
            <a:r>
              <a:rPr lang="es-CL" sz="1600" baseline="-25000" dirty="0" smtClean="0"/>
              <a:t>3</a:t>
            </a:r>
            <a:r>
              <a:rPr lang="es-CL" sz="1600" dirty="0" smtClean="0"/>
              <a:t>, hasta lograr un mínimo de 25 mm de carbonización (</a:t>
            </a:r>
            <a:r>
              <a:rPr lang="es-CL" sz="1600" dirty="0" err="1" smtClean="0"/>
              <a:t>t</a:t>
            </a:r>
            <a:r>
              <a:rPr lang="es-CL" sz="1200" dirty="0" err="1" smtClean="0"/>
              <a:t>a</a:t>
            </a:r>
            <a:r>
              <a:rPr lang="es-CL" sz="1600" dirty="0" smtClean="0"/>
              <a:t>)</a:t>
            </a:r>
            <a:endParaRPr lang="es-CL" sz="1600" dirty="0"/>
          </a:p>
        </p:txBody>
      </p:sp>
      <p:sp>
        <p:nvSpPr>
          <p:cNvPr id="9" name="8 Rectángulo"/>
          <p:cNvSpPr/>
          <p:nvPr/>
        </p:nvSpPr>
        <p:spPr>
          <a:xfrm>
            <a:off x="5589836" y="3113673"/>
            <a:ext cx="1872208" cy="201622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487325" y="2215983"/>
            <a:ext cx="173159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Carbonización parte cuando revestimiento falla</a:t>
            </a:r>
            <a:endParaRPr lang="es-CL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92088" y="1844824"/>
            <a:ext cx="1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Caso 1</a:t>
            </a:r>
            <a:endParaRPr lang="es-CL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94" y="5157848"/>
            <a:ext cx="6572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683568" y="5510273"/>
            <a:ext cx="5110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t</a:t>
            </a:r>
            <a:r>
              <a:rPr lang="es-CL" sz="1200" dirty="0" err="1" smtClean="0"/>
              <a:t>ch</a:t>
            </a:r>
            <a:r>
              <a:rPr lang="es-CL" dirty="0" smtClean="0"/>
              <a:t> </a:t>
            </a:r>
            <a:r>
              <a:rPr lang="es-CL" dirty="0"/>
              <a:t>= tiempo </a:t>
            </a:r>
            <a:r>
              <a:rPr lang="es-CL" dirty="0" smtClean="0"/>
              <a:t>inicio carbonización</a:t>
            </a:r>
            <a:endParaRPr lang="es-CL" dirty="0"/>
          </a:p>
          <a:p>
            <a:r>
              <a:rPr lang="es-CL" dirty="0" err="1" smtClean="0"/>
              <a:t>t</a:t>
            </a:r>
            <a:r>
              <a:rPr lang="es-CL" sz="1200" dirty="0" err="1" smtClean="0"/>
              <a:t>a</a:t>
            </a:r>
            <a:r>
              <a:rPr lang="es-CL" dirty="0" smtClean="0"/>
              <a:t> = tiempo en que se regulariza la carbonización</a:t>
            </a:r>
          </a:p>
          <a:p>
            <a:r>
              <a:rPr lang="es-CL" dirty="0" err="1" smtClean="0"/>
              <a:t>t</a:t>
            </a:r>
            <a:r>
              <a:rPr lang="es-CL" sz="1100" dirty="0" err="1" smtClean="0"/>
              <a:t>f</a:t>
            </a:r>
            <a:r>
              <a:rPr lang="es-CL" dirty="0" smtClean="0"/>
              <a:t> = tiempo de falla del revestimiento</a:t>
            </a:r>
            <a:endParaRPr lang="es-CL" dirty="0"/>
          </a:p>
        </p:txBody>
      </p:sp>
      <p:sp>
        <p:nvSpPr>
          <p:cNvPr id="24" name="23 Rectángulo"/>
          <p:cNvSpPr/>
          <p:nvPr/>
        </p:nvSpPr>
        <p:spPr>
          <a:xfrm>
            <a:off x="1489829" y="3046980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/>
              <a:t>t</a:t>
            </a:r>
            <a:r>
              <a:rPr lang="es-CL" sz="1200" dirty="0" err="1" smtClean="0"/>
              <a:t>ch</a:t>
            </a:r>
            <a:r>
              <a:rPr lang="es-CL" dirty="0" smtClean="0"/>
              <a:t> = </a:t>
            </a:r>
            <a:r>
              <a:rPr lang="es-CL" dirty="0" err="1" smtClean="0"/>
              <a:t>t</a:t>
            </a:r>
            <a:r>
              <a:rPr lang="es-CL" sz="1200" dirty="0" err="1" smtClean="0"/>
              <a:t>f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1856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28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8675" y="3645024"/>
            <a:ext cx="4413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El tiempo </a:t>
            </a:r>
            <a:r>
              <a:rPr lang="es-CL" sz="1600" dirty="0" err="1" smtClean="0"/>
              <a:t>t</a:t>
            </a:r>
            <a:r>
              <a:rPr lang="es-CL" sz="1200" dirty="0" err="1" smtClean="0"/>
              <a:t>a</a:t>
            </a:r>
            <a:r>
              <a:rPr lang="es-CL" sz="1600" dirty="0" smtClean="0"/>
              <a:t> debe ser estimado como el mínimo entre</a:t>
            </a:r>
            <a:endParaRPr lang="es-CL" sz="1600" dirty="0"/>
          </a:p>
        </p:txBody>
      </p:sp>
      <p:sp>
        <p:nvSpPr>
          <p:cNvPr id="9" name="8 Rectángulo"/>
          <p:cNvSpPr/>
          <p:nvPr/>
        </p:nvSpPr>
        <p:spPr>
          <a:xfrm>
            <a:off x="5589836" y="3113673"/>
            <a:ext cx="1872208" cy="201622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487325" y="2215983"/>
            <a:ext cx="173159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Carbonización parte cuando revestimiento falla</a:t>
            </a:r>
            <a:endParaRPr lang="es-CL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92088" y="1844824"/>
            <a:ext cx="1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Caso 1</a:t>
            </a:r>
            <a:endParaRPr lang="es-CL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5" y="4310747"/>
            <a:ext cx="27336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683567" y="5523632"/>
            <a:ext cx="5110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t</a:t>
            </a:r>
            <a:r>
              <a:rPr lang="es-CL" sz="1200" dirty="0" err="1" smtClean="0"/>
              <a:t>ch</a:t>
            </a:r>
            <a:r>
              <a:rPr lang="es-CL" dirty="0" smtClean="0"/>
              <a:t> </a:t>
            </a:r>
            <a:r>
              <a:rPr lang="es-CL" dirty="0"/>
              <a:t>= tiempo </a:t>
            </a:r>
            <a:r>
              <a:rPr lang="es-CL" dirty="0" smtClean="0"/>
              <a:t>inicio carbonización</a:t>
            </a:r>
            <a:endParaRPr lang="es-CL" dirty="0"/>
          </a:p>
          <a:p>
            <a:r>
              <a:rPr lang="es-CL" dirty="0" err="1" smtClean="0"/>
              <a:t>t</a:t>
            </a:r>
            <a:r>
              <a:rPr lang="es-CL" sz="1200" dirty="0" err="1" smtClean="0"/>
              <a:t>a</a:t>
            </a:r>
            <a:r>
              <a:rPr lang="es-CL" dirty="0" smtClean="0"/>
              <a:t> = tiempo en que se regulariza la carbonización</a:t>
            </a:r>
          </a:p>
          <a:p>
            <a:r>
              <a:rPr lang="es-CL" dirty="0" err="1" smtClean="0"/>
              <a:t>t</a:t>
            </a:r>
            <a:r>
              <a:rPr lang="es-CL" sz="1100" dirty="0" err="1" smtClean="0"/>
              <a:t>f</a:t>
            </a:r>
            <a:r>
              <a:rPr lang="es-CL" dirty="0" smtClean="0"/>
              <a:t> = tiempo de falla del revestimiento</a:t>
            </a:r>
            <a:endParaRPr lang="es-CL" dirty="0"/>
          </a:p>
        </p:txBody>
      </p:sp>
      <p:sp>
        <p:nvSpPr>
          <p:cNvPr id="11" name="10 Rectángulo"/>
          <p:cNvSpPr/>
          <p:nvPr/>
        </p:nvSpPr>
        <p:spPr>
          <a:xfrm>
            <a:off x="1489829" y="3046980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/>
              <a:t>t</a:t>
            </a:r>
            <a:r>
              <a:rPr lang="es-CL" sz="1200" dirty="0" err="1" smtClean="0"/>
              <a:t>ch</a:t>
            </a:r>
            <a:r>
              <a:rPr lang="es-CL" dirty="0" smtClean="0"/>
              <a:t> = </a:t>
            </a:r>
            <a:r>
              <a:rPr lang="es-CL" dirty="0" err="1" smtClean="0"/>
              <a:t>t</a:t>
            </a:r>
            <a:r>
              <a:rPr lang="es-CL" sz="1200" dirty="0" err="1" smtClean="0"/>
              <a:t>f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4000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29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8675" y="3645024"/>
            <a:ext cx="4413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/>
              <a:t>Cuando el material de recubrimiento retrasa el inicio de la carbonización pero no </a:t>
            </a:r>
            <a:r>
              <a:rPr lang="es-CL" sz="1600" dirty="0" smtClean="0"/>
              <a:t>impide su </a:t>
            </a:r>
            <a:r>
              <a:rPr lang="es-CL" sz="1600" dirty="0"/>
              <a:t>inicio antes de fallar, la norma considera un valor </a:t>
            </a:r>
            <a:r>
              <a:rPr lang="es-CL" sz="1600" dirty="0" smtClean="0"/>
              <a:t>reducido </a:t>
            </a:r>
            <a:r>
              <a:rPr lang="es-CL" sz="1600" dirty="0"/>
              <a:t>de la velocidad </a:t>
            </a:r>
            <a:r>
              <a:rPr lang="es-CL" sz="1600" dirty="0" smtClean="0"/>
              <a:t>de carbonización </a:t>
            </a:r>
            <a:r>
              <a:rPr lang="es-CL" sz="1600" dirty="0"/>
              <a:t>con respecto a los valores </a:t>
            </a:r>
            <a:r>
              <a:rPr lang="es-CL" sz="1600" dirty="0" smtClean="0"/>
              <a:t>indicados.</a:t>
            </a:r>
            <a:endParaRPr lang="es-CL" sz="1600" dirty="0"/>
          </a:p>
        </p:txBody>
      </p:sp>
      <p:sp>
        <p:nvSpPr>
          <p:cNvPr id="9" name="8 Rectángulo"/>
          <p:cNvSpPr/>
          <p:nvPr/>
        </p:nvSpPr>
        <p:spPr>
          <a:xfrm>
            <a:off x="5589836" y="3113673"/>
            <a:ext cx="1872208" cy="201622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487325" y="2215983"/>
            <a:ext cx="173159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Carbonización parte antes de la falla del revestimiento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92088" y="1844824"/>
            <a:ext cx="1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Caso 2</a:t>
            </a:r>
            <a:endParaRPr lang="es-CL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67" y="5229200"/>
            <a:ext cx="13144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Generalidades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4000" b="1" dirty="0" smtClean="0">
                <a:solidFill>
                  <a:srgbClr val="003366"/>
                </a:solidFill>
                <a:latin typeface="Calibri" pitchFamily="34" charset="0"/>
              </a:rPr>
              <a:t>Estructuras de Madera</a:t>
            </a:r>
            <a:endParaRPr lang="es-CL" sz="40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6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628598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La sección de madera no carbonizada es la que permite resistir las solicitaciones, y la que le da la resistencia al fuego al elemento estructural. Entonces, se requiere asegurar un tamaño suficientemente grande que permita soportar las cargas en un incendio el tiempo requerido.</a:t>
            </a:r>
          </a:p>
          <a:p>
            <a:pPr marL="285750" lvl="0" indent="-285750">
              <a:buFont typeface="Arial" charset="0"/>
              <a:buChar char="•"/>
            </a:pPr>
            <a:endParaRPr lang="es-CL" sz="1400" dirty="0"/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86" y="2636912"/>
            <a:ext cx="2615826" cy="34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2" y="3125202"/>
            <a:ext cx="406876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7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197103" y="2780928"/>
            <a:ext cx="2659435" cy="2709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30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8675" y="2708920"/>
            <a:ext cx="44133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Tableros de yeso:</a:t>
            </a:r>
          </a:p>
          <a:p>
            <a:pPr algn="just"/>
            <a:r>
              <a:rPr lang="es-CL" sz="1600" dirty="0"/>
              <a:t> </a:t>
            </a:r>
            <a:r>
              <a:rPr lang="es-CL" sz="1600" dirty="0" smtClean="0"/>
              <a:t>Tipo A (estándar-ST)</a:t>
            </a:r>
          </a:p>
          <a:p>
            <a:pPr algn="just"/>
            <a:r>
              <a:rPr lang="es-CL" sz="1600" dirty="0"/>
              <a:t> </a:t>
            </a:r>
            <a:r>
              <a:rPr lang="es-CL" sz="1600" dirty="0" smtClean="0"/>
              <a:t>Tipo F (fuego-RF)</a:t>
            </a:r>
          </a:p>
          <a:p>
            <a:pPr algn="just"/>
            <a:r>
              <a:rPr lang="es-CL" sz="1600" dirty="0" smtClean="0"/>
              <a:t> Tipo H (humedad-RH)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589836" y="3113673"/>
            <a:ext cx="1872208" cy="201622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487324" y="2215983"/>
            <a:ext cx="5380820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Carbonización parte antes de la falla del revestimiento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92088" y="1844824"/>
            <a:ext cx="1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Caso 2</a:t>
            </a:r>
            <a:endParaRPr lang="es-CL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82491"/>
            <a:ext cx="17526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520986" y="3939390"/>
            <a:ext cx="4639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 smtClean="0"/>
              <a:t>Bloques de fibra mineral (</a:t>
            </a:r>
            <a:r>
              <a:rPr lang="es-CL" sz="1600" dirty="0"/>
              <a:t>temperatura de fusión</a:t>
            </a:r>
          </a:p>
          <a:p>
            <a:r>
              <a:rPr lang="es-CL" sz="1600" dirty="0"/>
              <a:t>de al menos 1000 °C, de espesor no inferior a 45 mm y densidad no inferior a 26 </a:t>
            </a:r>
            <a:r>
              <a:rPr lang="es-CL" sz="1600" dirty="0" smtClean="0"/>
              <a:t>kg/m</a:t>
            </a:r>
            <a:r>
              <a:rPr lang="es-CL" sz="1600" baseline="30000" dirty="0" smtClean="0"/>
              <a:t>3</a:t>
            </a:r>
            <a:r>
              <a:rPr lang="es-CL" sz="1600" dirty="0" smtClean="0"/>
              <a:t>):</a:t>
            </a:r>
          </a:p>
          <a:p>
            <a:pPr algn="just"/>
            <a:r>
              <a:rPr lang="es-CL" sz="1600" dirty="0"/>
              <a:t> </a:t>
            </a:r>
            <a:endParaRPr lang="es-CL" sz="1600" dirty="0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509120"/>
            <a:ext cx="1000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11 Conector recto de flecha"/>
          <p:cNvCxnSpPr>
            <a:endCxn id="29698" idx="1"/>
          </p:cNvCxnSpPr>
          <p:nvPr/>
        </p:nvCxnSpPr>
        <p:spPr>
          <a:xfrm>
            <a:off x="2123728" y="3377753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1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9" y="1654288"/>
            <a:ext cx="6616601" cy="463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6948264" y="1556791"/>
            <a:ext cx="1728192" cy="1656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31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219950" y="1774825"/>
            <a:ext cx="1179078" cy="115011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2775108" y="2924943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343150" y="2633523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/>
              <a:t>desprotegido</a:t>
            </a:r>
            <a:endParaRPr lang="es-CL" sz="1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135238" y="4434029"/>
            <a:ext cx="109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>
                <a:latin typeface="Symbol" pitchFamily="18" charset="2"/>
              </a:rPr>
              <a:t>b</a:t>
            </a:r>
            <a:r>
              <a:rPr lang="es-CL" sz="1200" dirty="0" smtClean="0"/>
              <a:t>=k</a:t>
            </a:r>
            <a:r>
              <a:rPr lang="es-CL" sz="1200" baseline="-25000" dirty="0" smtClean="0"/>
              <a:t>3</a:t>
            </a:r>
            <a:r>
              <a:rPr lang="es-CL" sz="1200" dirty="0" smtClean="0"/>
              <a:t> x </a:t>
            </a:r>
            <a:r>
              <a:rPr lang="es-CL" sz="1200" dirty="0" err="1" smtClean="0">
                <a:latin typeface="Symbol" pitchFamily="18" charset="2"/>
              </a:rPr>
              <a:t>b</a:t>
            </a:r>
            <a:r>
              <a:rPr lang="es-CL" sz="1200" dirty="0" err="1" smtClean="0"/>
              <a:t>n</a:t>
            </a:r>
            <a:endParaRPr lang="es-CL" sz="1200" dirty="0"/>
          </a:p>
        </p:txBody>
      </p:sp>
      <p:cxnSp>
        <p:nvCxnSpPr>
          <p:cNvPr id="21" name="20 Conector recto de flecha"/>
          <p:cNvCxnSpPr/>
          <p:nvPr/>
        </p:nvCxnSpPr>
        <p:spPr>
          <a:xfrm flipH="1" flipV="1">
            <a:off x="4427984" y="4711028"/>
            <a:ext cx="1366392" cy="734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5794375" y="5306724"/>
            <a:ext cx="1988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/>
              <a:t>Falla protección</a:t>
            </a:r>
            <a:endParaRPr lang="es-CL" sz="1200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24" y="4797152"/>
            <a:ext cx="6572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40 CuadroTexto"/>
          <p:cNvSpPr txBox="1"/>
          <p:nvPr/>
        </p:nvSpPr>
        <p:spPr>
          <a:xfrm>
            <a:off x="4815136" y="3833556"/>
            <a:ext cx="109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>
                <a:latin typeface="Symbol" pitchFamily="18" charset="2"/>
              </a:rPr>
              <a:t>b</a:t>
            </a:r>
            <a:r>
              <a:rPr lang="es-CL" sz="1200" dirty="0" smtClean="0"/>
              <a:t>=k</a:t>
            </a:r>
            <a:r>
              <a:rPr lang="es-CL" sz="1200" baseline="-25000" dirty="0" smtClean="0"/>
              <a:t>3</a:t>
            </a:r>
            <a:r>
              <a:rPr lang="es-CL" sz="1200" dirty="0" smtClean="0"/>
              <a:t> x </a:t>
            </a:r>
            <a:r>
              <a:rPr lang="es-CL" sz="1200" dirty="0" err="1" smtClean="0">
                <a:latin typeface="Symbol" pitchFamily="18" charset="2"/>
              </a:rPr>
              <a:t>b</a:t>
            </a:r>
            <a:r>
              <a:rPr lang="es-CL" sz="1200" dirty="0" err="1" smtClean="0"/>
              <a:t>n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9329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32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Protección física de piezas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92474" y="2780928"/>
            <a:ext cx="514038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Tableros de yeso:</a:t>
            </a:r>
          </a:p>
          <a:p>
            <a:pPr algn="just"/>
            <a:r>
              <a:rPr lang="es-CL" sz="1600" dirty="0"/>
              <a:t> </a:t>
            </a:r>
            <a:r>
              <a:rPr lang="es-CL" sz="1200" dirty="0" smtClean="0"/>
              <a:t>Tipo A (estándar-ST)</a:t>
            </a:r>
          </a:p>
          <a:p>
            <a:pPr algn="just"/>
            <a:r>
              <a:rPr lang="es-CL" sz="1200" dirty="0"/>
              <a:t> </a:t>
            </a:r>
            <a:r>
              <a:rPr lang="es-CL" sz="1200" dirty="0" smtClean="0"/>
              <a:t>Tipo F (fuego-RF)</a:t>
            </a:r>
          </a:p>
          <a:p>
            <a:pPr algn="just"/>
            <a:r>
              <a:rPr lang="es-CL" sz="1200" dirty="0" smtClean="0"/>
              <a:t> Tipo H (humedad-RH)</a:t>
            </a:r>
          </a:p>
          <a:p>
            <a:pPr algn="just"/>
            <a:r>
              <a:rPr lang="es-CL" sz="1200" dirty="0" smtClean="0"/>
              <a:t>		Para dos tableros se considera h</a:t>
            </a:r>
            <a:r>
              <a:rPr lang="es-CL" sz="1050" dirty="0" smtClean="0"/>
              <a:t>p</a:t>
            </a:r>
            <a:r>
              <a:rPr lang="es-CL" sz="1200" dirty="0" smtClean="0"/>
              <a:t> = h</a:t>
            </a:r>
            <a:r>
              <a:rPr lang="es-CL" sz="1050" dirty="0" smtClean="0"/>
              <a:t>p</a:t>
            </a:r>
            <a:r>
              <a:rPr lang="es-CL" sz="1200" dirty="0" smtClean="0"/>
              <a:t>1 + 0,5h</a:t>
            </a:r>
            <a:r>
              <a:rPr lang="es-CL" sz="1050" dirty="0" smtClean="0"/>
              <a:t>p</a:t>
            </a:r>
            <a:r>
              <a:rPr lang="es-CL" sz="1200" dirty="0" smtClean="0"/>
              <a:t>2</a:t>
            </a:r>
          </a:p>
          <a:p>
            <a:pPr algn="just"/>
            <a:r>
              <a:rPr lang="es-CL" sz="1200" dirty="0"/>
              <a:t>	</a:t>
            </a:r>
            <a:r>
              <a:rPr lang="es-CL" sz="1200" dirty="0" smtClean="0"/>
              <a:t>	Para dos tipo RF                           h</a:t>
            </a:r>
            <a:r>
              <a:rPr lang="es-CL" sz="1050" dirty="0" smtClean="0"/>
              <a:t>p</a:t>
            </a:r>
            <a:r>
              <a:rPr lang="es-CL" sz="1200" dirty="0" smtClean="0"/>
              <a:t> </a:t>
            </a:r>
            <a:r>
              <a:rPr lang="es-CL" sz="1200" dirty="0"/>
              <a:t>= h</a:t>
            </a:r>
            <a:r>
              <a:rPr lang="es-CL" sz="1050" dirty="0"/>
              <a:t>p</a:t>
            </a:r>
            <a:r>
              <a:rPr lang="es-CL" sz="1200" dirty="0"/>
              <a:t>1 + </a:t>
            </a:r>
            <a:r>
              <a:rPr lang="es-CL" sz="1200" dirty="0" smtClean="0"/>
              <a:t>0,8h</a:t>
            </a:r>
            <a:r>
              <a:rPr lang="es-CL" sz="1050" dirty="0" smtClean="0"/>
              <a:t>p</a:t>
            </a:r>
            <a:r>
              <a:rPr lang="es-CL" sz="1200" dirty="0" smtClean="0"/>
              <a:t>2</a:t>
            </a:r>
            <a:endParaRPr lang="es-CL" sz="1200" dirty="0"/>
          </a:p>
          <a:p>
            <a:pPr algn="just"/>
            <a:endParaRPr lang="es-CL" sz="1200" dirty="0" smtClean="0"/>
          </a:p>
        </p:txBody>
      </p:sp>
      <p:sp>
        <p:nvSpPr>
          <p:cNvPr id="15" name="14 CuadroTexto"/>
          <p:cNvSpPr txBox="1"/>
          <p:nvPr/>
        </p:nvSpPr>
        <p:spPr>
          <a:xfrm>
            <a:off x="479086" y="1846651"/>
            <a:ext cx="5380820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err="1"/>
              <a:t>t</a:t>
            </a:r>
            <a:r>
              <a:rPr lang="es-CL" sz="1200" dirty="0" err="1" smtClean="0"/>
              <a:t>ch</a:t>
            </a:r>
            <a:r>
              <a:rPr lang="es-CL" dirty="0" smtClean="0"/>
              <a:t> = Inicio de la carbonización</a:t>
            </a:r>
            <a:endParaRPr lang="es-CL" dirty="0"/>
          </a:p>
        </p:txBody>
      </p:sp>
      <p:sp>
        <p:nvSpPr>
          <p:cNvPr id="23" name="22 Rectángulo"/>
          <p:cNvSpPr/>
          <p:nvPr/>
        </p:nvSpPr>
        <p:spPr>
          <a:xfrm>
            <a:off x="595563" y="2317278"/>
            <a:ext cx="4639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 smtClean="0"/>
              <a:t>Una o más capas de madera:</a:t>
            </a:r>
          </a:p>
          <a:p>
            <a:pPr algn="just"/>
            <a:r>
              <a:rPr lang="es-CL" sz="1600" dirty="0"/>
              <a:t> </a:t>
            </a:r>
            <a:endParaRPr lang="es-CL" sz="1600" dirty="0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46" y="2306861"/>
            <a:ext cx="9048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90" y="3144455"/>
            <a:ext cx="17145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7" y="4189451"/>
            <a:ext cx="2533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574616" y="4221088"/>
            <a:ext cx="5140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Tableros de fibra mineral:</a:t>
            </a:r>
          </a:p>
          <a:p>
            <a:pPr algn="just"/>
            <a:r>
              <a:rPr lang="es-CL" sz="1200" dirty="0" smtClean="0"/>
              <a:t>		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508669" y="4830581"/>
            <a:ext cx="5380820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err="1" smtClean="0"/>
              <a:t>t</a:t>
            </a:r>
            <a:r>
              <a:rPr lang="es-CL" sz="1200" dirty="0" err="1" smtClean="0"/>
              <a:t>f</a:t>
            </a:r>
            <a:r>
              <a:rPr lang="es-CL" dirty="0" smtClean="0"/>
              <a:t> = Tiempo de falla de revestimiento</a:t>
            </a:r>
            <a:endParaRPr lang="es-CL" dirty="0"/>
          </a:p>
        </p:txBody>
      </p:sp>
      <p:sp>
        <p:nvSpPr>
          <p:cNvPr id="30" name="29 Rectángulo"/>
          <p:cNvSpPr/>
          <p:nvPr/>
        </p:nvSpPr>
        <p:spPr>
          <a:xfrm>
            <a:off x="625146" y="5301208"/>
            <a:ext cx="4639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 smtClean="0"/>
              <a:t>Capas de madera</a:t>
            </a:r>
          </a:p>
          <a:p>
            <a:r>
              <a:rPr lang="es-CL" sz="1600" dirty="0" smtClean="0"/>
              <a:t>Tablero yeso tipo A, tipo H</a:t>
            </a:r>
          </a:p>
          <a:p>
            <a:pPr algn="just"/>
            <a:r>
              <a:rPr lang="es-CL" sz="1600" dirty="0"/>
              <a:t> </a:t>
            </a:r>
            <a:endParaRPr lang="es-CL" sz="1600" dirty="0" smtClean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68" y="5404818"/>
            <a:ext cx="8667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9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33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 smtClean="0"/>
              <a:t>1.- </a:t>
            </a:r>
            <a:r>
              <a:rPr lang="es-CL" sz="1600" dirty="0" smtClean="0"/>
              <a:t>Se </a:t>
            </a:r>
            <a:r>
              <a:rPr lang="es-CL" sz="1600" dirty="0"/>
              <a:t>construye sin protección física </a:t>
            </a:r>
          </a:p>
          <a:p>
            <a:r>
              <a:rPr lang="es-CL" sz="1600" dirty="0" smtClean="0"/>
              <a:t>2.- </a:t>
            </a:r>
            <a:r>
              <a:rPr lang="es-CL" sz="1600" dirty="0" smtClean="0"/>
              <a:t>Se </a:t>
            </a:r>
            <a:r>
              <a:rPr lang="es-CL" sz="1600" dirty="0"/>
              <a:t>construye protegiéndola con una capa de yeso-cartón corriente (tipo A) de espesor 12 mm </a:t>
            </a:r>
            <a:r>
              <a:rPr lang="es-CL" sz="1600" dirty="0" smtClean="0"/>
              <a:t>3.- Se </a:t>
            </a:r>
            <a:r>
              <a:rPr lang="es-CL" sz="1600" dirty="0"/>
              <a:t>construye protegiéndola con doble capa de yeso-cartón corriente de espesor 12 mm c/u. </a:t>
            </a:r>
          </a:p>
          <a:p>
            <a:endParaRPr lang="es-CL" sz="1600" dirty="0"/>
          </a:p>
          <a:p>
            <a:pPr algn="just"/>
            <a:r>
              <a:rPr lang="es-CL" sz="1600" dirty="0" smtClean="0"/>
              <a:t> </a:t>
            </a:r>
            <a:endParaRPr lang="es-CL" sz="1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58" y="3789040"/>
            <a:ext cx="5749677" cy="232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7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34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 smtClean="0"/>
              <a:t>1.- </a:t>
            </a:r>
            <a:r>
              <a:rPr lang="es-CL" sz="1600" dirty="0" smtClean="0"/>
              <a:t>Se </a:t>
            </a:r>
            <a:r>
              <a:rPr lang="es-CL" sz="1600" dirty="0"/>
              <a:t>construye sin protección física </a:t>
            </a:r>
          </a:p>
          <a:p>
            <a:endParaRPr lang="es-CL" sz="1600" dirty="0" smtClean="0"/>
          </a:p>
          <a:p>
            <a:r>
              <a:rPr lang="es-CL" sz="1600" dirty="0" smtClean="0"/>
              <a:t>Sin redondeo de aristas =&gt; utilizar </a:t>
            </a:r>
            <a:r>
              <a:rPr lang="es-CL" sz="1600" dirty="0" err="1" smtClean="0">
                <a:latin typeface="Symbol" pitchFamily="18" charset="2"/>
              </a:rPr>
              <a:t>b</a:t>
            </a:r>
            <a:r>
              <a:rPr lang="es-CL" sz="1600" dirty="0" err="1" smtClean="0"/>
              <a:t>n</a:t>
            </a:r>
            <a:r>
              <a:rPr lang="es-CL" sz="1600" dirty="0" smtClean="0"/>
              <a:t> = 0,7 mm/min</a:t>
            </a:r>
          </a:p>
          <a:p>
            <a:r>
              <a:rPr lang="es-CL" sz="1600" dirty="0" err="1" smtClean="0"/>
              <a:t>d</a:t>
            </a:r>
            <a:r>
              <a:rPr lang="es-CL" sz="1600" baseline="-25000" dirty="0" err="1" smtClean="0"/>
              <a:t>char</a:t>
            </a:r>
            <a:r>
              <a:rPr lang="es-CL" sz="1600" dirty="0" smtClean="0"/>
              <a:t>= </a:t>
            </a:r>
            <a:r>
              <a:rPr lang="es-CL" sz="1600" dirty="0" err="1" smtClean="0">
                <a:latin typeface="Symbol" pitchFamily="18" charset="2"/>
              </a:rPr>
              <a:t>b</a:t>
            </a:r>
            <a:r>
              <a:rPr lang="es-CL" sz="1600" dirty="0" err="1" smtClean="0"/>
              <a:t>n</a:t>
            </a:r>
            <a:r>
              <a:rPr lang="es-CL" sz="1600" dirty="0" smtClean="0"/>
              <a:t> x 60 = 42 mm</a:t>
            </a:r>
          </a:p>
          <a:p>
            <a:endParaRPr lang="es-CL" sz="1600" dirty="0"/>
          </a:p>
          <a:p>
            <a:r>
              <a:rPr lang="es-CL" sz="1600" dirty="0" smtClean="0"/>
              <a:t>Base = 185 – 2 x 42 = 101 mm</a:t>
            </a:r>
          </a:p>
          <a:p>
            <a:r>
              <a:rPr lang="es-CL" sz="1600" dirty="0" smtClean="0"/>
              <a:t>Alto = 360 – 42 = 318 mm</a:t>
            </a:r>
            <a:endParaRPr lang="es-CL" sz="1600" dirty="0"/>
          </a:p>
          <a:p>
            <a:pPr algn="just"/>
            <a:r>
              <a:rPr lang="es-CL" sz="1600" dirty="0" smtClean="0"/>
              <a:t> </a:t>
            </a:r>
            <a:endParaRPr lang="es-CL" sz="1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53136"/>
            <a:ext cx="3967347" cy="160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7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35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/>
              <a:t>2.- Se construye protegiéndola con una capa de yeso-cartón corriente (tipo A) de espesor 12 mm</a:t>
            </a:r>
            <a:endParaRPr lang="es-CL" sz="1600" dirty="0" smtClean="0"/>
          </a:p>
          <a:p>
            <a:endParaRPr lang="es-CL" sz="1600" dirty="0" smtClean="0"/>
          </a:p>
          <a:p>
            <a:r>
              <a:rPr lang="es-CL" sz="1600" dirty="0" smtClean="0"/>
              <a:t>Para tableros de yeso tipo A              </a:t>
            </a:r>
            <a:r>
              <a:rPr lang="es-CL" sz="1600" dirty="0" err="1" smtClean="0"/>
              <a:t>t</a:t>
            </a:r>
            <a:r>
              <a:rPr lang="es-CL" sz="1600" baseline="-25000" dirty="0" err="1" smtClean="0"/>
              <a:t>ch</a:t>
            </a:r>
            <a:r>
              <a:rPr lang="es-CL" sz="1600" dirty="0" smtClean="0"/>
              <a:t> = </a:t>
            </a:r>
            <a:r>
              <a:rPr lang="es-CL" sz="1600" dirty="0" err="1" smtClean="0"/>
              <a:t>t</a:t>
            </a:r>
            <a:r>
              <a:rPr lang="es-CL" sz="1600" baseline="-25000" dirty="0" err="1" smtClean="0"/>
              <a:t>f</a:t>
            </a:r>
            <a:r>
              <a:rPr lang="es-CL" sz="1600" baseline="-25000" dirty="0" smtClean="0"/>
              <a:t> </a:t>
            </a:r>
          </a:p>
          <a:p>
            <a:endParaRPr lang="es-CL" sz="1600" dirty="0" smtClean="0"/>
          </a:p>
          <a:p>
            <a:endParaRPr lang="es-CL" sz="1600" dirty="0"/>
          </a:p>
          <a:p>
            <a:endParaRPr lang="es-CL" sz="1600" dirty="0" smtClean="0"/>
          </a:p>
          <a:p>
            <a:r>
              <a:rPr lang="es-CL" sz="1600" dirty="0" smtClean="0"/>
              <a:t>h</a:t>
            </a:r>
            <a:r>
              <a:rPr lang="es-CL" sz="1600" baseline="-25000" dirty="0" smtClean="0"/>
              <a:t>p</a:t>
            </a:r>
            <a:r>
              <a:rPr lang="es-CL" sz="1600" dirty="0" smtClean="0"/>
              <a:t> </a:t>
            </a:r>
            <a:r>
              <a:rPr lang="es-CL" sz="1600" dirty="0"/>
              <a:t>= </a:t>
            </a:r>
            <a:r>
              <a:rPr lang="es-CL" sz="1600" dirty="0" smtClean="0"/>
              <a:t>12 mm (espesor del revestimiento)</a:t>
            </a:r>
          </a:p>
          <a:p>
            <a:endParaRPr lang="es-CL" sz="1600" dirty="0" smtClean="0"/>
          </a:p>
          <a:p>
            <a:r>
              <a:rPr lang="es-CL" sz="1600" dirty="0" err="1" smtClean="0"/>
              <a:t>t</a:t>
            </a:r>
            <a:r>
              <a:rPr lang="es-CL" sz="1600" baseline="-25000" dirty="0" err="1" smtClean="0"/>
              <a:t>ch</a:t>
            </a:r>
            <a:r>
              <a:rPr lang="es-CL" sz="1600" dirty="0" smtClean="0"/>
              <a:t> </a:t>
            </a:r>
            <a:r>
              <a:rPr lang="es-CL" sz="1600" dirty="0"/>
              <a:t>= </a:t>
            </a:r>
            <a:r>
              <a:rPr lang="es-CL" sz="1600" dirty="0" smtClean="0"/>
              <a:t>19,6 min</a:t>
            </a:r>
            <a:r>
              <a:rPr lang="es-CL" sz="1600" baseline="-25000" dirty="0" smtClean="0"/>
              <a:t> </a:t>
            </a:r>
          </a:p>
          <a:p>
            <a:endParaRPr lang="es-CL" sz="1600" dirty="0" smtClean="0"/>
          </a:p>
          <a:p>
            <a:endParaRPr lang="es-CL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74269"/>
            <a:ext cx="3368029" cy="244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74269"/>
            <a:ext cx="17145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36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/>
              <a:t>2.- Se construye protegiéndola con una capa de yeso-cartón corriente (tipo A) de espesor 12 </a:t>
            </a:r>
            <a:r>
              <a:rPr lang="es-CL" sz="1600" dirty="0" smtClean="0"/>
              <a:t>mm</a:t>
            </a:r>
          </a:p>
          <a:p>
            <a:endParaRPr lang="es-CL" sz="1600" dirty="0"/>
          </a:p>
          <a:p>
            <a:r>
              <a:rPr lang="es-CL" sz="1600" dirty="0" smtClean="0"/>
              <a:t>Como la carbonización se inicia al fallar el revestimiento, el límite de tiempo </a:t>
            </a:r>
            <a:r>
              <a:rPr lang="es-CL" sz="1600" dirty="0" err="1" smtClean="0"/>
              <a:t>t</a:t>
            </a:r>
            <a:r>
              <a:rPr lang="es-CL" sz="1600" baseline="-25000" dirty="0" err="1" smtClean="0"/>
              <a:t>a</a:t>
            </a:r>
            <a:r>
              <a:rPr lang="es-CL" sz="1600" dirty="0" smtClean="0"/>
              <a:t> se calcula como el menor valor de la expresión:</a:t>
            </a:r>
          </a:p>
          <a:p>
            <a:endParaRPr lang="es-CL" sz="1600" dirty="0"/>
          </a:p>
          <a:p>
            <a:endParaRPr lang="es-CL" sz="1600" dirty="0" smtClean="0"/>
          </a:p>
          <a:p>
            <a:endParaRPr lang="es-CL" sz="1600" dirty="0"/>
          </a:p>
          <a:p>
            <a:endParaRPr lang="es-CL" sz="1600" dirty="0" smtClean="0"/>
          </a:p>
          <a:p>
            <a:endParaRPr lang="es-CL" sz="1600" dirty="0"/>
          </a:p>
          <a:p>
            <a:endParaRPr lang="es-CL" sz="1600" dirty="0" smtClean="0"/>
          </a:p>
          <a:p>
            <a:r>
              <a:rPr lang="es-CL" sz="1600" dirty="0" smtClean="0"/>
              <a:t>Por lo </a:t>
            </a:r>
            <a:r>
              <a:rPr lang="es-CL" sz="1600" dirty="0"/>
              <a:t>tanto </a:t>
            </a:r>
            <a:r>
              <a:rPr lang="es-CL" sz="1600" dirty="0" err="1"/>
              <a:t>t</a:t>
            </a:r>
            <a:r>
              <a:rPr lang="es-CL" sz="1600" baseline="-25000" dirty="0" err="1"/>
              <a:t>a</a:t>
            </a:r>
            <a:r>
              <a:rPr lang="es-CL" sz="1600" dirty="0" smtClean="0"/>
              <a:t> = 37,5 min</a:t>
            </a:r>
          </a:p>
          <a:p>
            <a:endParaRPr lang="es-CL" sz="1600" dirty="0" smtClean="0"/>
          </a:p>
          <a:p>
            <a:endParaRPr lang="es-CL" sz="1600" dirty="0" smtClean="0"/>
          </a:p>
          <a:p>
            <a:endParaRPr lang="es-CL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38" y="4688347"/>
            <a:ext cx="2220762" cy="161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9" y="3963027"/>
            <a:ext cx="16192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73" y="3924927"/>
            <a:ext cx="4572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55263"/>
            <a:ext cx="4362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37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/>
              <a:t>2.- Se construye protegiéndola con una capa de yeso-cartón corriente (tipo A) de espesor 12 </a:t>
            </a:r>
            <a:r>
              <a:rPr lang="es-CL" sz="1600" dirty="0" smtClean="0"/>
              <a:t>mm</a:t>
            </a: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 smtClean="0"/>
          </a:p>
          <a:p>
            <a:r>
              <a:rPr lang="es-CL" sz="1600" dirty="0"/>
              <a:t>Base = 185 – 2 x </a:t>
            </a:r>
            <a:r>
              <a:rPr lang="es-CL" sz="1600" dirty="0" smtClean="0"/>
              <a:t>40,8 </a:t>
            </a:r>
            <a:r>
              <a:rPr lang="es-CL" sz="1600" dirty="0"/>
              <a:t>= </a:t>
            </a:r>
            <a:r>
              <a:rPr lang="es-CL" sz="1600" dirty="0" smtClean="0"/>
              <a:t>103,4 </a:t>
            </a:r>
            <a:r>
              <a:rPr lang="es-CL" sz="1600" dirty="0"/>
              <a:t>mm</a:t>
            </a:r>
          </a:p>
          <a:p>
            <a:r>
              <a:rPr lang="es-CL" sz="1600" dirty="0"/>
              <a:t>Alto = 360 – </a:t>
            </a:r>
            <a:r>
              <a:rPr lang="es-CL" sz="1600" dirty="0" smtClean="0"/>
              <a:t>40,8 </a:t>
            </a:r>
            <a:r>
              <a:rPr lang="es-CL" sz="1600" dirty="0"/>
              <a:t>= </a:t>
            </a:r>
            <a:r>
              <a:rPr lang="es-CL" sz="1600" dirty="0" smtClean="0"/>
              <a:t>319,2 </a:t>
            </a:r>
            <a:r>
              <a:rPr lang="es-CL" sz="1600" dirty="0"/>
              <a:t>mm</a:t>
            </a:r>
          </a:p>
          <a:p>
            <a:endParaRPr lang="es-CL" sz="1600" dirty="0"/>
          </a:p>
          <a:p>
            <a:endParaRPr lang="es-CL" sz="1600" dirty="0" smtClean="0"/>
          </a:p>
          <a:p>
            <a:endParaRPr lang="es-CL" sz="1600" dirty="0"/>
          </a:p>
          <a:p>
            <a:endParaRPr lang="es-CL" sz="1600" dirty="0" smtClean="0"/>
          </a:p>
          <a:p>
            <a:endParaRPr lang="es-CL" sz="1600" dirty="0" smtClean="0"/>
          </a:p>
          <a:p>
            <a:endParaRPr lang="es-CL" sz="1600" dirty="0" smtClean="0"/>
          </a:p>
          <a:p>
            <a:endParaRPr lang="es-CL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85" y="3789041"/>
            <a:ext cx="3460615" cy="25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" y="3309395"/>
            <a:ext cx="4362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8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38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 smtClean="0"/>
              <a:t>3.- Se </a:t>
            </a:r>
            <a:r>
              <a:rPr lang="es-CL" sz="1600" dirty="0"/>
              <a:t>construye protegiéndola con doble capa de yeso-cartón corriente de espesor 12 mm c/u. </a:t>
            </a:r>
          </a:p>
          <a:p>
            <a:endParaRPr lang="es-CL" sz="1600" dirty="0"/>
          </a:p>
          <a:p>
            <a:r>
              <a:rPr lang="es-CL" sz="1600" dirty="0" smtClean="0"/>
              <a:t> </a:t>
            </a:r>
            <a:r>
              <a:rPr lang="es-CL" sz="1600" dirty="0"/>
              <a:t>Para tableros de yeso tipo A              </a:t>
            </a:r>
            <a:r>
              <a:rPr lang="es-CL" sz="1600" dirty="0" err="1"/>
              <a:t>t</a:t>
            </a:r>
            <a:r>
              <a:rPr lang="es-CL" sz="1600" baseline="-25000" dirty="0" err="1"/>
              <a:t>ch</a:t>
            </a:r>
            <a:r>
              <a:rPr lang="es-CL" sz="1600" dirty="0"/>
              <a:t> = </a:t>
            </a:r>
            <a:r>
              <a:rPr lang="es-CL" sz="1600" dirty="0" err="1"/>
              <a:t>t</a:t>
            </a:r>
            <a:r>
              <a:rPr lang="es-CL" sz="1600" baseline="-25000" dirty="0" err="1"/>
              <a:t>f</a:t>
            </a:r>
            <a:r>
              <a:rPr lang="es-CL" sz="1600" baseline="-25000" dirty="0"/>
              <a:t> </a:t>
            </a: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r>
              <a:rPr lang="es-CL" sz="1600" dirty="0"/>
              <a:t>h</a:t>
            </a:r>
            <a:r>
              <a:rPr lang="es-CL" sz="1600" baseline="-25000" dirty="0"/>
              <a:t>p</a:t>
            </a:r>
            <a:r>
              <a:rPr lang="es-CL" sz="1600" dirty="0"/>
              <a:t> = 12 </a:t>
            </a:r>
            <a:r>
              <a:rPr lang="es-CL" sz="1600" dirty="0" smtClean="0"/>
              <a:t>mm + 0,5 x 12 = 18 mm </a:t>
            </a:r>
            <a:r>
              <a:rPr lang="es-CL" sz="1600" dirty="0"/>
              <a:t>(espesor </a:t>
            </a:r>
            <a:r>
              <a:rPr lang="es-CL" sz="1600" dirty="0" smtClean="0"/>
              <a:t>equivalente)</a:t>
            </a:r>
            <a:endParaRPr lang="es-CL" sz="1600" dirty="0"/>
          </a:p>
          <a:p>
            <a:endParaRPr lang="es-CL" sz="1600" dirty="0"/>
          </a:p>
          <a:p>
            <a:r>
              <a:rPr lang="es-CL" sz="1600" dirty="0" err="1"/>
              <a:t>t</a:t>
            </a:r>
            <a:r>
              <a:rPr lang="es-CL" sz="1600" baseline="-25000" dirty="0" err="1"/>
              <a:t>ch</a:t>
            </a:r>
            <a:r>
              <a:rPr lang="es-CL" sz="1600" dirty="0"/>
              <a:t> = </a:t>
            </a:r>
            <a:r>
              <a:rPr lang="es-CL" sz="1600" dirty="0" smtClean="0"/>
              <a:t>2,8 x 18 – 14 = 36,4 min</a:t>
            </a:r>
            <a:r>
              <a:rPr lang="es-CL" sz="1600" baseline="-25000" dirty="0" smtClean="0"/>
              <a:t> </a:t>
            </a:r>
            <a:endParaRPr lang="es-CL" sz="1600" baseline="-25000" dirty="0"/>
          </a:p>
          <a:p>
            <a:pPr algn="just"/>
            <a:endParaRPr lang="es-CL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2476"/>
            <a:ext cx="3372851" cy="201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74269"/>
            <a:ext cx="17145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3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39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 smtClean="0"/>
              <a:t>3.- Se </a:t>
            </a:r>
            <a:r>
              <a:rPr lang="es-CL" sz="1600" dirty="0"/>
              <a:t>construye protegiéndola con doble capa de yeso-cartón corriente de espesor 12 mm c/u. </a:t>
            </a:r>
          </a:p>
          <a:p>
            <a:endParaRPr lang="es-CL" sz="1600" dirty="0"/>
          </a:p>
          <a:p>
            <a:r>
              <a:rPr lang="es-CL" sz="1600" dirty="0" smtClean="0"/>
              <a:t>Como </a:t>
            </a:r>
            <a:r>
              <a:rPr lang="es-CL" sz="1600" dirty="0"/>
              <a:t>la carbonización se inicia al fallar el revestimiento, el límite de tiempo </a:t>
            </a:r>
            <a:r>
              <a:rPr lang="es-CL" sz="1600" dirty="0" err="1"/>
              <a:t>t</a:t>
            </a:r>
            <a:r>
              <a:rPr lang="es-CL" sz="1600" baseline="-25000" dirty="0" err="1"/>
              <a:t>a</a:t>
            </a:r>
            <a:r>
              <a:rPr lang="es-CL" sz="1600" dirty="0"/>
              <a:t> se calcula como el menor valor de la expresión:</a:t>
            </a: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r>
              <a:rPr lang="es-CL" sz="1600" dirty="0"/>
              <a:t>Por lo tanto </a:t>
            </a:r>
            <a:r>
              <a:rPr lang="es-CL" sz="1600" dirty="0" err="1"/>
              <a:t>t</a:t>
            </a:r>
            <a:r>
              <a:rPr lang="es-CL" sz="1600" baseline="-25000" dirty="0" err="1"/>
              <a:t>a</a:t>
            </a:r>
            <a:r>
              <a:rPr lang="es-CL" sz="1600" dirty="0"/>
              <a:t> = </a:t>
            </a:r>
            <a:r>
              <a:rPr lang="es-CL" sz="1600" dirty="0" smtClean="0"/>
              <a:t>54,25 </a:t>
            </a:r>
            <a:r>
              <a:rPr lang="es-CL" sz="1600" dirty="0"/>
              <a:t>min</a:t>
            </a:r>
          </a:p>
          <a:p>
            <a:endParaRPr lang="es-CL" sz="1600" dirty="0"/>
          </a:p>
          <a:p>
            <a:endParaRPr lang="es-CL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95" y="4653136"/>
            <a:ext cx="264597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4" y="4005064"/>
            <a:ext cx="16287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09" y="4005064"/>
            <a:ext cx="44291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Inflamación y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6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6285985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Madera (celulosas, </a:t>
            </a:r>
            <a:r>
              <a:rPr lang="es-CL" sz="1400" dirty="0" err="1" smtClean="0"/>
              <a:t>hemicelulosa</a:t>
            </a:r>
            <a:r>
              <a:rPr lang="es-CL" sz="1400" dirty="0" smtClean="0"/>
              <a:t>, lignina, etc.) al experimentar descomposición química producen gases inflamables. Estos gases se inflaman en presencia o no de fuente de ignición. (Punto de inflamación y punto de </a:t>
            </a:r>
            <a:r>
              <a:rPr lang="es-CL" sz="1400" dirty="0" err="1" smtClean="0"/>
              <a:t>autoignición</a:t>
            </a:r>
            <a:r>
              <a:rPr lang="es-CL" sz="1400" dirty="0" smtClean="0"/>
              <a:t>)</a:t>
            </a:r>
          </a:p>
          <a:p>
            <a:pPr lvl="0" algn="just"/>
            <a:endParaRPr lang="es-CL" sz="1400" dirty="0" smtClean="0"/>
          </a:p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Sin embargo, no es posible definir una temperatura de inflamación como en el caso de líquidos y otros sólidos. Depende del tiempo de exposición, tamaño, densidad y humedad.</a:t>
            </a:r>
          </a:p>
          <a:p>
            <a:pPr marL="285750" lvl="0" indent="-285750">
              <a:buFont typeface="Arial" charset="0"/>
              <a:buChar char="•"/>
            </a:pPr>
            <a:endParaRPr lang="es-CL" sz="1400" dirty="0"/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01179"/>
            <a:ext cx="2912402" cy="219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2" y="3212976"/>
            <a:ext cx="3916702" cy="299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736399" y="6021288"/>
            <a:ext cx="2706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Madera no tratada </a:t>
            </a:r>
            <a:r>
              <a:rPr lang="es-CL" sz="1400" dirty="0" smtClean="0">
                <a:latin typeface="Symbol" pitchFamily="18" charset="2"/>
              </a:rPr>
              <a:t>r</a:t>
            </a:r>
            <a:r>
              <a:rPr lang="es-CL" sz="1400" dirty="0" smtClean="0"/>
              <a:t> &gt; 400 kg/m</a:t>
            </a:r>
            <a:r>
              <a:rPr lang="es-CL" sz="1400" baseline="30000" dirty="0" smtClean="0"/>
              <a:t>3</a:t>
            </a:r>
            <a:endParaRPr lang="es-CL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1049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40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r>
              <a:rPr lang="es-CL" sz="1600" dirty="0" smtClean="0"/>
              <a:t>3.- Se </a:t>
            </a:r>
            <a:r>
              <a:rPr lang="es-CL" sz="1600" dirty="0"/>
              <a:t>construye protegiéndola con doble capa de yeso-cartón corriente de espesor 12 mm c/u. </a:t>
            </a:r>
          </a:p>
          <a:p>
            <a:endParaRPr lang="es-CL" sz="1600" dirty="0"/>
          </a:p>
          <a:p>
            <a:endParaRPr lang="es-CL" sz="1600" dirty="0" smtClean="0"/>
          </a:p>
          <a:p>
            <a:endParaRPr lang="es-CL" sz="1600" dirty="0"/>
          </a:p>
          <a:p>
            <a:r>
              <a:rPr lang="es-CL" sz="1600" dirty="0" smtClean="0"/>
              <a:t>Base </a:t>
            </a:r>
            <a:r>
              <a:rPr lang="es-CL" sz="1600" dirty="0"/>
              <a:t>= 185 – 2 x </a:t>
            </a:r>
            <a:r>
              <a:rPr lang="es-CL" sz="1600" dirty="0" smtClean="0"/>
              <a:t>29 </a:t>
            </a:r>
            <a:r>
              <a:rPr lang="es-CL" sz="1600" dirty="0"/>
              <a:t>= </a:t>
            </a:r>
            <a:r>
              <a:rPr lang="es-CL" sz="1600" dirty="0" smtClean="0"/>
              <a:t>127 </a:t>
            </a:r>
            <a:r>
              <a:rPr lang="es-CL" sz="1600" dirty="0"/>
              <a:t>mm</a:t>
            </a:r>
          </a:p>
          <a:p>
            <a:r>
              <a:rPr lang="es-CL" sz="1600" dirty="0"/>
              <a:t>Alto = 360 – </a:t>
            </a:r>
            <a:r>
              <a:rPr lang="es-CL" sz="1600" dirty="0" smtClean="0"/>
              <a:t>29 </a:t>
            </a:r>
            <a:r>
              <a:rPr lang="es-CL" sz="1600" dirty="0"/>
              <a:t>= </a:t>
            </a:r>
            <a:r>
              <a:rPr lang="es-CL" sz="1600" dirty="0" smtClean="0"/>
              <a:t>331 </a:t>
            </a:r>
            <a:r>
              <a:rPr lang="es-CL" sz="1600" dirty="0"/>
              <a:t>mm</a:t>
            </a: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1918"/>
            <a:ext cx="4385067" cy="262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262312"/>
            <a:ext cx="44577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7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41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Pregunta ejemplo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08669" y="1774825"/>
            <a:ext cx="8295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/>
              <a:t>Determine </a:t>
            </a:r>
            <a:r>
              <a:rPr lang="es-CL" sz="1600" dirty="0"/>
              <a:t>la carbonización efectiva que experimenta una viga de madera laminada de Pino radiata de constitución híbrida de sección transversal 185 x 360 mm expuesta a un ataque al fuego trilateral después de 60 minutos del inicio del fuego si: </a:t>
            </a: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27" y="2867904"/>
            <a:ext cx="4824536" cy="34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2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42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Uniones de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61311" y="1844824"/>
            <a:ext cx="4038681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 smtClean="0"/>
              <a:t>Difícil predicción RF</a:t>
            </a:r>
          </a:p>
          <a:p>
            <a:endParaRPr lang="es-CL" sz="1600" dirty="0"/>
          </a:p>
          <a:p>
            <a:pPr marL="0" lvl="2"/>
            <a:r>
              <a:rPr lang="es-ES" sz="1600" dirty="0" smtClean="0"/>
              <a:t>Filosofía: “ASEGURAR </a:t>
            </a:r>
            <a:r>
              <a:rPr lang="es-ES" sz="1600" dirty="0"/>
              <a:t>QUE LAS CONEXIONES TENGAN MAYOR RESISTENCIA AL FUEGO QUE LOS ELEMENTOS CONECTADO”</a:t>
            </a:r>
          </a:p>
          <a:p>
            <a:endParaRPr lang="es-CL" sz="1400" dirty="0" smtClean="0"/>
          </a:p>
          <a:p>
            <a:pPr>
              <a:lnSpc>
                <a:spcPct val="90000"/>
              </a:lnSpc>
            </a:pPr>
            <a:r>
              <a:rPr lang="es-ES" sz="1600" dirty="0"/>
              <a:t>Uniones metálicas</a:t>
            </a:r>
          </a:p>
          <a:p>
            <a:pPr lvl="1">
              <a:lnSpc>
                <a:spcPct val="90000"/>
              </a:lnSpc>
            </a:pPr>
            <a:r>
              <a:rPr lang="es-ES" sz="1600" dirty="0"/>
              <a:t>Depende de la </a:t>
            </a:r>
            <a:r>
              <a:rPr lang="es-ES" sz="1600" dirty="0" err="1"/>
              <a:t>Tº</a:t>
            </a:r>
            <a:r>
              <a:rPr lang="es-ES" sz="1600" dirty="0"/>
              <a:t> del metal</a:t>
            </a:r>
          </a:p>
          <a:p>
            <a:pPr lvl="1">
              <a:lnSpc>
                <a:spcPct val="90000"/>
              </a:lnSpc>
            </a:pPr>
            <a:r>
              <a:rPr lang="es-ES" sz="1600" dirty="0"/>
              <a:t>Alta </a:t>
            </a:r>
            <a:r>
              <a:rPr lang="es-ES" sz="1600" dirty="0" err="1"/>
              <a:t>Tº</a:t>
            </a:r>
            <a:r>
              <a:rPr lang="es-ES" sz="1600" dirty="0"/>
              <a:t> -&gt; carbonización de madera.</a:t>
            </a:r>
          </a:p>
          <a:p>
            <a:pPr lvl="1">
              <a:lnSpc>
                <a:spcPct val="90000"/>
              </a:lnSpc>
            </a:pPr>
            <a:r>
              <a:rPr lang="es-ES" sz="1600" dirty="0"/>
              <a:t>Geometría</a:t>
            </a:r>
          </a:p>
          <a:p>
            <a:endParaRPr lang="es-CL" sz="1600" dirty="0" smtClean="0"/>
          </a:p>
          <a:p>
            <a:pPr algn="just"/>
            <a:r>
              <a:rPr lang="es-CL" sz="1600" dirty="0"/>
              <a:t> </a:t>
            </a:r>
            <a:endParaRPr lang="es-CL" sz="1600" dirty="0" smtClean="0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826203"/>
              </p:ext>
            </p:extLst>
          </p:nvPr>
        </p:nvGraphicFramePr>
        <p:xfrm>
          <a:off x="4499769" y="1068261"/>
          <a:ext cx="4249737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PhotoStyler Image" r:id="rId7" imgW="11795018" imgH="11797000" progId="PhotoStylerImage">
                  <p:embed/>
                </p:oleObj>
              </mc:Choice>
              <mc:Fallback>
                <p:oleObj name="PhotoStyler Image" r:id="rId7" imgW="11795018" imgH="11797000" progId="PhotoStyler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769" y="1068261"/>
                        <a:ext cx="4249737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16040"/>
            <a:ext cx="2056313" cy="195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0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43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Uniones de madera</a:t>
            </a:r>
          </a:p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Pruebas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graphicFrame>
        <p:nvGraphicFramePr>
          <p:cNvPr id="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680034"/>
              </p:ext>
            </p:extLst>
          </p:nvPr>
        </p:nvGraphicFramePr>
        <p:xfrm>
          <a:off x="3421856" y="1097815"/>
          <a:ext cx="5327650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PhotoStyler Image" r:id="rId7" imgW="11797203" imgH="11794848" progId="PhotoStylerImage">
                  <p:embed/>
                </p:oleObj>
              </mc:Choice>
              <mc:Fallback>
                <p:oleObj name="PhotoStyler Image" r:id="rId7" imgW="11797203" imgH="11794848" progId="PhotoStyler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856" y="1097815"/>
                        <a:ext cx="5327650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085184"/>
            <a:ext cx="157162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1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44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Uniones de madera</a:t>
            </a:r>
          </a:p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Pruebas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955897"/>
              </p:ext>
            </p:extLst>
          </p:nvPr>
        </p:nvGraphicFramePr>
        <p:xfrm>
          <a:off x="3677940" y="1189979"/>
          <a:ext cx="4544020" cy="261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PhotoStyler Image" r:id="rId7" imgW="11797122" imgH="9123810" progId="PhotoStylerImage">
                  <p:embed/>
                </p:oleObj>
              </mc:Choice>
              <mc:Fallback>
                <p:oleObj name="PhotoStyler Image" r:id="rId7" imgW="11797122" imgH="9123810" progId="PhotoStyler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940" y="1189979"/>
                        <a:ext cx="4544020" cy="261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596480"/>
              </p:ext>
            </p:extLst>
          </p:nvPr>
        </p:nvGraphicFramePr>
        <p:xfrm>
          <a:off x="275762" y="3501008"/>
          <a:ext cx="4296238" cy="26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PhotoStyler Image" r:id="rId9" imgW="11796646" imgH="10142857" progId="PhotoStylerImage">
                  <p:embed/>
                </p:oleObj>
              </mc:Choice>
              <mc:Fallback>
                <p:oleObj name="PhotoStyler Image" r:id="rId9" imgW="11796646" imgH="10142857" progId="PhotoStyler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62" y="3501008"/>
                        <a:ext cx="4296238" cy="263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6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45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Uniones de madera</a:t>
            </a:r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539728"/>
              </p:ext>
            </p:extLst>
          </p:nvPr>
        </p:nvGraphicFramePr>
        <p:xfrm>
          <a:off x="2892501" y="1916832"/>
          <a:ext cx="3646253" cy="40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PhotoStyler Image" r:id="rId7" imgW="10666667" imgH="11797116" progId="PhotoStylerImage">
                  <p:embed/>
                </p:oleObj>
              </mc:Choice>
              <mc:Fallback>
                <p:oleObj name="PhotoStyler Image" r:id="rId7" imgW="10666667" imgH="11797116" progId="PhotoStyler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501" y="1916832"/>
                        <a:ext cx="3646253" cy="403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283030"/>
              </p:ext>
            </p:extLst>
          </p:nvPr>
        </p:nvGraphicFramePr>
        <p:xfrm>
          <a:off x="342900" y="2276872"/>
          <a:ext cx="2000250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name="PhotoStyler Image" r:id="rId9" imgW="6352381" imgH="11209524" progId="PhotoStylerImage">
                  <p:embed/>
                </p:oleObj>
              </mc:Choice>
              <mc:Fallback>
                <p:oleObj name="PhotoStyler Image" r:id="rId9" imgW="6352381" imgH="11209524" progId="PhotoStyler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2276872"/>
                        <a:ext cx="2000250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1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698355"/>
              </p:ext>
            </p:extLst>
          </p:nvPr>
        </p:nvGraphicFramePr>
        <p:xfrm>
          <a:off x="6820694" y="2348880"/>
          <a:ext cx="1928812" cy="331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name="PhotoStyler Image" r:id="rId11" imgW="6295238" imgH="10809524" progId="PhotoStylerImage">
                  <p:embed/>
                </p:oleObj>
              </mc:Choice>
              <mc:Fallback>
                <p:oleObj name="PhotoStyler Image" r:id="rId11" imgW="6295238" imgH="10809524" progId="PhotoStylerImag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694" y="2348880"/>
                        <a:ext cx="1928812" cy="331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13416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46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CONTROL 2 (Con Apuntes)</a:t>
            </a:r>
            <a:endParaRPr lang="es-ES_tradnl" sz="2400" b="1" dirty="0" smtClean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46401" y="1556792"/>
            <a:ext cx="814305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CL" sz="1200" dirty="0" smtClean="0"/>
              <a:t>Clasificación de materiales (</a:t>
            </a:r>
            <a:r>
              <a:rPr lang="es-CL" sz="1200" dirty="0" err="1" smtClean="0"/>
              <a:t>Euroclases</a:t>
            </a:r>
            <a:r>
              <a:rPr lang="es-CL" sz="1200" dirty="0" smtClean="0"/>
              <a:t>, Clasificación europea, Chilena)</a:t>
            </a:r>
          </a:p>
          <a:p>
            <a:pPr marL="285750" indent="-285750">
              <a:buFont typeface="Arial" charset="0"/>
              <a:buChar char="•"/>
            </a:pPr>
            <a:r>
              <a:rPr lang="es-CL" sz="1200" b="1" dirty="0" smtClean="0"/>
              <a:t>ACERO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de temperatura crítica de vigas de acero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Diagramas tensión – deformación altas temperaturas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Factor de reducción fluencia con la temperatura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Combinación de cargas de incendio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de temperatura crítica de columnas de acero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Curvas de Pandeo global a altas temperaturas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Dilatación restringida en acero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Masividad y selección de protección</a:t>
            </a:r>
          </a:p>
          <a:p>
            <a:pPr marL="285750" indent="-285750">
              <a:buFont typeface="Arial" charset="0"/>
              <a:buChar char="•"/>
            </a:pPr>
            <a:r>
              <a:rPr lang="es-CL" sz="1200" b="1" dirty="0" smtClean="0"/>
              <a:t>HORMIGÓN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RF métodos prescriptivos Vigas, Muros, Columnas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RF vigas, método prestacional (Método isoterma 500°C)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Momento positivo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Momentos negativo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Redistribución de momentos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Diagramas de isotermas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RF Pilares, método prestacional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200" dirty="0" smtClean="0"/>
              <a:t>Método isoterma 500°C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200" dirty="0" smtClean="0"/>
              <a:t>Método por zonas</a:t>
            </a:r>
          </a:p>
          <a:p>
            <a:pPr marL="285750" indent="-285750">
              <a:buFont typeface="Arial" charset="0"/>
              <a:buChar char="•"/>
            </a:pPr>
            <a:r>
              <a:rPr lang="es-CL" sz="1200" b="1" dirty="0" smtClean="0"/>
              <a:t>MADERA</a:t>
            </a:r>
            <a:endParaRPr lang="es-CL" sz="1200" b="1" dirty="0"/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Velocidades de carbonización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err="1">
                <a:latin typeface="Symbol" pitchFamily="18" charset="2"/>
              </a:rPr>
              <a:t>b</a:t>
            </a:r>
            <a:r>
              <a:rPr lang="es-CL" sz="1050" dirty="0" err="1" smtClean="0"/>
              <a:t>o</a:t>
            </a:r>
            <a:r>
              <a:rPr lang="es-CL" sz="1050" dirty="0" smtClean="0"/>
              <a:t>, </a:t>
            </a:r>
            <a:r>
              <a:rPr lang="es-CL" sz="1050" dirty="0" err="1" smtClean="0">
                <a:latin typeface="Symbol" pitchFamily="18" charset="2"/>
              </a:rPr>
              <a:t>b</a:t>
            </a:r>
            <a:r>
              <a:rPr lang="es-CL" sz="1050" dirty="0" err="1" smtClean="0"/>
              <a:t>n</a:t>
            </a:r>
            <a:endParaRPr lang="es-CL" sz="1050" dirty="0" smtClean="0"/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resistencia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Método de la sección reducida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CL" sz="1050" dirty="0" smtClean="0"/>
              <a:t>Método de los factores de reducción</a:t>
            </a:r>
          </a:p>
          <a:p>
            <a:pPr marL="742950" lvl="1" indent="-285750">
              <a:buFont typeface="Arial" charset="0"/>
              <a:buChar char="•"/>
            </a:pPr>
            <a:r>
              <a:rPr lang="es-CL" sz="1200" dirty="0" smtClean="0"/>
              <a:t>Cálculo de carbonización de elementos de madera protegida</a:t>
            </a:r>
            <a:endParaRPr lang="es-CL" sz="1200" dirty="0"/>
          </a:p>
          <a:p>
            <a:pPr marL="285750" indent="-285750">
              <a:buFont typeface="Arial" charset="0"/>
              <a:buChar char="•"/>
            </a:pPr>
            <a:endParaRPr lang="es-CL" sz="1400" dirty="0" smtClean="0"/>
          </a:p>
        </p:txBody>
      </p:sp>
    </p:spTree>
    <p:extLst>
      <p:ext uri="{BB962C8B-B14F-4D97-AF65-F5344CB8AC3E}">
        <p14:creationId xmlns:p14="http://schemas.microsoft.com/office/powerpoint/2010/main" val="29642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5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Clasificación de la madera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230231" y="4509120"/>
            <a:ext cx="851927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L" sz="1400" dirty="0"/>
              <a:t>Dentro de esta clasificación, la madera se encuentra entre las clases C y E. </a:t>
            </a:r>
            <a:r>
              <a:rPr lang="es-CL" sz="1400" dirty="0" smtClean="0"/>
              <a:t>Para especies </a:t>
            </a:r>
            <a:r>
              <a:rPr lang="es-CL" sz="1400" dirty="0"/>
              <a:t>muy ligeras y humedad bordeando el 12% caen en la categoría E, mientras </a:t>
            </a:r>
            <a:r>
              <a:rPr lang="es-CL" sz="1400" dirty="0" smtClean="0"/>
              <a:t>que para </a:t>
            </a:r>
            <a:r>
              <a:rPr lang="es-CL" sz="1400" dirty="0"/>
              <a:t>elementos con contenido de humedad y densidad muy alta, se clasifican con la </a:t>
            </a:r>
            <a:r>
              <a:rPr lang="es-CL" sz="1400" dirty="0" smtClean="0"/>
              <a:t>letra C</a:t>
            </a:r>
            <a:r>
              <a:rPr lang="es-CL" sz="1400" dirty="0"/>
              <a:t>. En los casos más corrientes, la madera se considera medianamente inflamable, por </a:t>
            </a:r>
            <a:r>
              <a:rPr lang="es-CL" sz="1400" dirty="0" smtClean="0"/>
              <a:t>lo que </a:t>
            </a:r>
            <a:r>
              <a:rPr lang="es-CL" sz="1400" dirty="0"/>
              <a:t>corresponden a la clase D.</a:t>
            </a: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97918"/>
            <a:ext cx="5057576" cy="25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6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6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493073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Corresponde a la velocidad de penetración de la carbonización hacia el interior de una pieza de madera y depende de los siguientes parámetros: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</a:rPr>
              <a:t>Densidad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</a:rPr>
              <a:t>Humedad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</a:rPr>
              <a:t>Condiciones del incendio (Temperatura, Flujo radiación Ventilación)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</a:rPr>
              <a:t>Morfología del tejido leñoso (porosidad)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</a:rPr>
              <a:t>Presencia de nudosidades, grietas y rajaduras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</a:rPr>
              <a:t>Relación superficie exterior / volumen</a:t>
            </a: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sp>
        <p:nvSpPr>
          <p:cNvPr id="17" name="14 CuadroTexto"/>
          <p:cNvSpPr txBox="1">
            <a:spLocks noChangeArrowheads="1"/>
          </p:cNvSpPr>
          <p:nvPr/>
        </p:nvSpPr>
        <p:spPr bwMode="auto">
          <a:xfrm>
            <a:off x="863642" y="4554905"/>
            <a:ext cx="7885863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Velocidad de carbonización  </a:t>
            </a:r>
            <a:r>
              <a:rPr lang="es-CL" sz="1400" dirty="0" smtClean="0">
                <a:latin typeface="Symbol" pitchFamily="18" charset="2"/>
              </a:rPr>
              <a:t>a</a:t>
            </a:r>
            <a:r>
              <a:rPr lang="es-CL" sz="1400" dirty="0" smtClean="0"/>
              <a:t>  Flujo de calor incidente</a:t>
            </a:r>
          </a:p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Pero el contenido de oxígeno, a medida que el incendio se generaliza, tenderá a reducirla</a:t>
            </a:r>
          </a:p>
          <a:p>
            <a:pPr marL="285750" lvl="0" indent="-285750" algn="just">
              <a:buFont typeface="Arial" charset="0"/>
              <a:buChar char="•"/>
            </a:pPr>
            <a:r>
              <a:rPr lang="es-CL" sz="1400" dirty="0" smtClean="0"/>
              <a:t>El carbón también tiende a reducirla</a:t>
            </a:r>
          </a:p>
          <a:p>
            <a:pPr marL="285750" lvl="0" indent="-285750" algn="just">
              <a:buFont typeface="Arial" charset="0"/>
              <a:buChar char="•"/>
            </a:pPr>
            <a:endParaRPr lang="es-CL" sz="1400" dirty="0"/>
          </a:p>
          <a:p>
            <a:r>
              <a:rPr lang="es-CL" sz="1600" dirty="0"/>
              <a:t>En resumen puede afirmarse que, a menudo, los efectos externos tienden a </a:t>
            </a:r>
            <a:r>
              <a:rPr lang="es-CL" sz="1600" dirty="0" smtClean="0"/>
              <a:t>neutralizarse recíprocamente </a:t>
            </a:r>
            <a:r>
              <a:rPr lang="es-CL" sz="1600" dirty="0"/>
              <a:t>en las situaciones de incendios habituales, lo que determina </a:t>
            </a:r>
            <a:r>
              <a:rPr lang="es-CL" sz="1600" dirty="0" smtClean="0"/>
              <a:t>como resultado </a:t>
            </a:r>
            <a:r>
              <a:rPr lang="es-CL" sz="1600" dirty="0"/>
              <a:t>una velocidad de carbonización relativamente uniforme en el </a:t>
            </a:r>
            <a:r>
              <a:rPr lang="es-CL" sz="1600" dirty="0" smtClean="0"/>
              <a:t>tiempo.</a:t>
            </a:r>
            <a:endParaRPr lang="es-CL" sz="1600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7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6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851927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La </a:t>
            </a:r>
            <a:r>
              <a:rPr lang="es-CL" sz="1400" dirty="0"/>
              <a:t>experiencia de ensayos complementada con el análisis de la condición de la madera </a:t>
            </a:r>
            <a:r>
              <a:rPr lang="es-CL" sz="1400" dirty="0" smtClean="0"/>
              <a:t>en construcciones </a:t>
            </a:r>
            <a:r>
              <a:rPr lang="es-CL" sz="1400" dirty="0"/>
              <a:t>incendiadas han establecido que la velocidad de carbonización </a:t>
            </a:r>
            <a:r>
              <a:rPr lang="es-CL" sz="1400" dirty="0" smtClean="0"/>
              <a:t>varía habitualmente </a:t>
            </a:r>
            <a:r>
              <a:rPr lang="es-CL" sz="1400" dirty="0"/>
              <a:t>entre 0,4 a 1,3 mm/min</a:t>
            </a:r>
            <a:r>
              <a:rPr lang="es-CL" sz="1400" dirty="0" smtClean="0"/>
              <a:t>.</a:t>
            </a:r>
          </a:p>
          <a:p>
            <a:endParaRPr lang="es-CL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En </a:t>
            </a:r>
            <a:r>
              <a:rPr lang="es-CL" sz="1400" dirty="0"/>
              <a:t>los principales códigos de diseño se definen valores medios de la velocidad </a:t>
            </a:r>
            <a:r>
              <a:rPr lang="es-CL" sz="1400" dirty="0" smtClean="0"/>
              <a:t>de carbonización </a:t>
            </a:r>
            <a:r>
              <a:rPr lang="es-CL" sz="1400" dirty="0"/>
              <a:t>que se utilizan para calcular la profundidad de carbonización en el </a:t>
            </a:r>
            <a:r>
              <a:rPr lang="es-CL" sz="1400" dirty="0" smtClean="0"/>
              <a:t>tiempo.</a:t>
            </a:r>
          </a:p>
          <a:p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2979915" cy="332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256746" y="4473729"/>
            <a:ext cx="23484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smtClean="0"/>
              <a:t>Redondeo de aristas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000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8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" y="2636912"/>
            <a:ext cx="7602537" cy="23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851927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Trabajo de Tesis: Alejandro Ramírez 2000</a:t>
            </a:r>
          </a:p>
          <a:p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1462" y="3573016"/>
            <a:ext cx="658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18</a:t>
            </a:r>
          </a:p>
          <a:p>
            <a:r>
              <a:rPr lang="es-CL" dirty="0" smtClean="0"/>
              <a:t>54</a:t>
            </a:r>
          </a:p>
          <a:p>
            <a:r>
              <a:rPr lang="es-CL" dirty="0" smtClean="0"/>
              <a:t>24</a:t>
            </a:r>
          </a:p>
          <a:p>
            <a:r>
              <a:rPr lang="es-CL" dirty="0" smtClean="0"/>
              <a:t>22</a:t>
            </a:r>
          </a:p>
          <a:p>
            <a:r>
              <a:rPr lang="es-CL" dirty="0" smtClean="0"/>
              <a:t>12</a:t>
            </a:r>
            <a:endParaRPr lang="es-CL" dirty="0"/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752476" y="5050344"/>
            <a:ext cx="0" cy="610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50491" y="5589240"/>
            <a:ext cx="20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Número de ensayos</a:t>
            </a:r>
            <a:endParaRPr lang="es-CL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500858" y="5296852"/>
            <a:ext cx="5463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Horno cilíndrico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Curva Incendio Estándar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Ensayo interrumpido (15, 30, 45 o 60 min) y enfriamiento con agua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9938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4 CuadroTexto"/>
          <p:cNvSpPr txBox="1">
            <a:spLocks noChangeArrowheads="1"/>
          </p:cNvSpPr>
          <p:nvPr/>
        </p:nvSpPr>
        <p:spPr bwMode="auto">
          <a:xfrm>
            <a:off x="304800" y="10668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40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4" name="14 CuadroTexto"/>
          <p:cNvSpPr txBox="1">
            <a:spLocks noChangeArrowheads="1"/>
          </p:cNvSpPr>
          <p:nvPr/>
        </p:nvSpPr>
        <p:spPr bwMode="auto">
          <a:xfrm>
            <a:off x="28575" y="6396038"/>
            <a:ext cx="568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003366"/>
                </a:solidFill>
                <a:latin typeface="Calibri" pitchFamily="34" charset="0"/>
              </a:rPr>
              <a:t>TÓPICO: </a:t>
            </a:r>
            <a:r>
              <a:rPr lang="es-ES_tradnl" sz="2400" dirty="0" smtClean="0">
                <a:solidFill>
                  <a:srgbClr val="003366"/>
                </a:solidFill>
                <a:latin typeface="Calibri" pitchFamily="34" charset="0"/>
              </a:rPr>
              <a:t>Combustión de la Madera</a:t>
            </a:r>
            <a:endParaRPr lang="es-CL" sz="24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5" name="14 CuadroTexto"/>
          <p:cNvSpPr txBox="1">
            <a:spLocks noChangeArrowheads="1"/>
          </p:cNvSpPr>
          <p:nvPr/>
        </p:nvSpPr>
        <p:spPr bwMode="auto">
          <a:xfrm>
            <a:off x="8763000" y="641826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CC28FAC-18E8-405C-A1B0-BD9104364E79}" type="slidenum">
              <a:rPr lang="es-ES_tradnl">
                <a:solidFill>
                  <a:schemeClr val="bg2"/>
                </a:solidFill>
                <a:latin typeface="Calibri" pitchFamily="34" charset="0"/>
              </a:rPr>
              <a:pPr/>
              <a:t>9</a:t>
            </a:fld>
            <a:endParaRPr lang="es-CL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366" name="14 CuadroTexto"/>
          <p:cNvSpPr txBox="1">
            <a:spLocks noChangeArrowheads="1"/>
          </p:cNvSpPr>
          <p:nvPr/>
        </p:nvSpPr>
        <p:spPr bwMode="auto">
          <a:xfrm>
            <a:off x="57150" y="62865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1200" b="1">
                <a:solidFill>
                  <a:schemeClr val="bg2"/>
                </a:solidFill>
                <a:latin typeface="Calibri" pitchFamily="34" charset="0"/>
              </a:rPr>
              <a:t>CURSO</a:t>
            </a:r>
          </a:p>
        </p:txBody>
      </p:sp>
      <p:sp>
        <p:nvSpPr>
          <p:cNvPr id="15367" name="Rectangle 47"/>
          <p:cNvSpPr>
            <a:spLocks noChangeArrowheads="1"/>
          </p:cNvSpPr>
          <p:nvPr/>
        </p:nvSpPr>
        <p:spPr bwMode="auto">
          <a:xfrm>
            <a:off x="0" y="942975"/>
            <a:ext cx="5562600" cy="74613"/>
          </a:xfrm>
          <a:prstGeom prst="rect">
            <a:avLst/>
          </a:prstGeom>
          <a:gradFill rotWithShape="1">
            <a:gsLst>
              <a:gs pos="0">
                <a:srgbClr val="003366">
                  <a:alpha val="62000"/>
                </a:srgbClr>
              </a:gs>
              <a:gs pos="100000">
                <a:schemeClr val="bg1">
                  <a:alpha val="18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31 Hexágono" descr="245580"/>
          <p:cNvSpPr>
            <a:spLocks noChangeArrowheads="1"/>
          </p:cNvSpPr>
          <p:nvPr/>
        </p:nvSpPr>
        <p:spPr bwMode="auto">
          <a:xfrm>
            <a:off x="6430963" y="35560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31 Hexágono" descr="incendio edificio"/>
          <p:cNvSpPr>
            <a:spLocks noChangeArrowheads="1"/>
          </p:cNvSpPr>
          <p:nvPr/>
        </p:nvSpPr>
        <p:spPr bwMode="auto">
          <a:xfrm>
            <a:off x="5794375" y="6350"/>
            <a:ext cx="788988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31 Hexágono"/>
          <p:cNvSpPr>
            <a:spLocks noChangeArrowheads="1"/>
          </p:cNvSpPr>
          <p:nvPr/>
        </p:nvSpPr>
        <p:spPr bwMode="auto">
          <a:xfrm>
            <a:off x="7067550" y="0"/>
            <a:ext cx="788988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31 Hexágono" descr="Can_ULC S_107_Picture_1"/>
          <p:cNvSpPr>
            <a:spLocks noChangeArrowheads="1"/>
          </p:cNvSpPr>
          <p:nvPr/>
        </p:nvSpPr>
        <p:spPr bwMode="auto">
          <a:xfrm>
            <a:off x="7710488" y="349250"/>
            <a:ext cx="788987" cy="666750"/>
          </a:xfrm>
          <a:prstGeom prst="hexagon">
            <a:avLst>
              <a:gd name="adj" fmla="val 24965"/>
              <a:gd name="vf" fmla="val 11547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31 Hexágono"/>
          <p:cNvSpPr>
            <a:spLocks noChangeArrowheads="1"/>
          </p:cNvSpPr>
          <p:nvPr/>
        </p:nvSpPr>
        <p:spPr bwMode="auto">
          <a:xfrm>
            <a:off x="8355013" y="0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31 Hexágono"/>
          <p:cNvSpPr>
            <a:spLocks noChangeArrowheads="1"/>
          </p:cNvSpPr>
          <p:nvPr/>
        </p:nvSpPr>
        <p:spPr bwMode="auto">
          <a:xfrm>
            <a:off x="5160963" y="369888"/>
            <a:ext cx="788987" cy="666750"/>
          </a:xfrm>
          <a:prstGeom prst="hexagon">
            <a:avLst>
              <a:gd name="adj" fmla="val 24997"/>
              <a:gd name="vf" fmla="val 115470"/>
            </a:avLst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18900000" scaled="1"/>
          </a:gradFill>
          <a:ln w="6350" algn="ctr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71479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74" name="14 CuadroTexto"/>
          <p:cNvSpPr txBox="1">
            <a:spLocks noChangeArrowheads="1"/>
          </p:cNvSpPr>
          <p:nvPr/>
        </p:nvSpPr>
        <p:spPr bwMode="auto">
          <a:xfrm>
            <a:off x="838200" y="609600"/>
            <a:ext cx="337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003366"/>
                </a:solidFill>
                <a:latin typeface="Calibri" pitchFamily="34" charset="0"/>
              </a:rPr>
              <a:t>Diseño Edificios Contra Incendios</a:t>
            </a:r>
            <a:endParaRPr lang="es-CL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75" name="14 CuadroTexto"/>
          <p:cNvSpPr txBox="1">
            <a:spLocks noChangeArrowheads="1"/>
          </p:cNvSpPr>
          <p:nvPr/>
        </p:nvSpPr>
        <p:spPr bwMode="auto">
          <a:xfrm>
            <a:off x="395536" y="1189979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3366"/>
                </a:solidFill>
                <a:latin typeface="Calibri" pitchFamily="34" charset="0"/>
              </a:rPr>
              <a:t>Velocidad de Carbonización</a:t>
            </a:r>
            <a:endParaRPr lang="es-CL" sz="24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230231" y="1916832"/>
            <a:ext cx="851927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Trabajo de Tesis: Alejandro Ramírez, 2001</a:t>
            </a:r>
          </a:p>
          <a:p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 typeface="Arial" charset="0"/>
              <a:buChar char="•"/>
            </a:pPr>
            <a:endParaRPr lang="es-CL" dirty="0"/>
          </a:p>
          <a:p>
            <a:pPr lvl="0"/>
            <a:endParaRPr lang="es-CL" dirty="0"/>
          </a:p>
          <a:p>
            <a:pPr lvl="1">
              <a:buFont typeface="Arial" charset="0"/>
              <a:buChar char="•"/>
            </a:pPr>
            <a:endParaRPr lang="es-ES_tradnl" sz="2800" i="1" dirty="0">
              <a:solidFill>
                <a:srgbClr val="5F5F5F"/>
              </a:solidFill>
              <a:latin typeface="Calibri" pitchFamily="34" charset="0"/>
            </a:endParaRPr>
          </a:p>
          <a:p>
            <a:pPr lvl="1"/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endParaRPr lang="es-ES_tradnl" sz="2800" b="1" i="1" dirty="0">
              <a:solidFill>
                <a:srgbClr val="5F5F5F"/>
              </a:solidFill>
              <a:latin typeface="Calibri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68845" y="5445224"/>
            <a:ext cx="5463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Horno cilíndrico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Curva Incendio Estándar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400" dirty="0" smtClean="0"/>
              <a:t>Ensayo interrumpido (15, 30, 45 o 60 min) y enfriamiento con agua</a:t>
            </a:r>
            <a:endParaRPr lang="es-CL" sz="1400" dirty="0"/>
          </a:p>
        </p:txBody>
      </p:sp>
      <p:pic>
        <p:nvPicPr>
          <p:cNvPr id="22" name="Picture 34" descr="MAQU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00277"/>
            <a:ext cx="3354512" cy="471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260985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5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3242</TotalTime>
  <Words>3087</Words>
  <Application>Microsoft Office PowerPoint</Application>
  <PresentationFormat>Presentación en pantalla (4:3)</PresentationFormat>
  <Paragraphs>557</Paragraphs>
  <Slides>46</Slides>
  <Notes>46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46</vt:i4>
      </vt:variant>
    </vt:vector>
  </HeadingPairs>
  <TitlesOfParts>
    <vt:vector size="49" baseType="lpstr">
      <vt:lpstr>Tema de Office</vt:lpstr>
      <vt:lpstr>Hoja de cálculo</vt:lpstr>
      <vt:lpstr>PhotoStyler 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miguel.perez</cp:lastModifiedBy>
  <cp:revision>117</cp:revision>
  <dcterms:created xsi:type="dcterms:W3CDTF">2014-07-01T14:47:18Z</dcterms:created>
  <dcterms:modified xsi:type="dcterms:W3CDTF">2015-12-03T13:39:05Z</dcterms:modified>
</cp:coreProperties>
</file>