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8"/>
  </p:notesMasterIdLst>
  <p:sldIdLst>
    <p:sldId id="256" r:id="rId2"/>
    <p:sldId id="264" r:id="rId3"/>
    <p:sldId id="265" r:id="rId4"/>
    <p:sldId id="311" r:id="rId5"/>
    <p:sldId id="310" r:id="rId6"/>
    <p:sldId id="312" r:id="rId7"/>
    <p:sldId id="300" r:id="rId8"/>
    <p:sldId id="314" r:id="rId9"/>
    <p:sldId id="315" r:id="rId10"/>
    <p:sldId id="316" r:id="rId11"/>
    <p:sldId id="317" r:id="rId12"/>
    <p:sldId id="324" r:id="rId13"/>
    <p:sldId id="318" r:id="rId14"/>
    <p:sldId id="319" r:id="rId15"/>
    <p:sldId id="326" r:id="rId16"/>
    <p:sldId id="320" r:id="rId17"/>
    <p:sldId id="321" r:id="rId18"/>
    <p:sldId id="327" r:id="rId19"/>
    <p:sldId id="328" r:id="rId20"/>
    <p:sldId id="329" r:id="rId21"/>
    <p:sldId id="325" r:id="rId22"/>
    <p:sldId id="286" r:id="rId23"/>
    <p:sldId id="330" r:id="rId24"/>
    <p:sldId id="331" r:id="rId25"/>
    <p:sldId id="301" r:id="rId26"/>
    <p:sldId id="302" r:id="rId27"/>
    <p:sldId id="305" r:id="rId28"/>
    <p:sldId id="306" r:id="rId29"/>
    <p:sldId id="266" r:id="rId30"/>
    <p:sldId id="332" r:id="rId31"/>
    <p:sldId id="263" r:id="rId32"/>
    <p:sldId id="333" r:id="rId33"/>
    <p:sldId id="334" r:id="rId34"/>
    <p:sldId id="335" r:id="rId35"/>
    <p:sldId id="336" r:id="rId36"/>
    <p:sldId id="283"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6" autoAdjust="0"/>
    <p:restoredTop sz="92757" autoAdjust="0"/>
  </p:normalViewPr>
  <p:slideViewPr>
    <p:cSldViewPr>
      <p:cViewPr varScale="1">
        <p:scale>
          <a:sx n="57" d="100"/>
          <a:sy n="57" d="100"/>
        </p:scale>
        <p:origin x="918" y="72"/>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62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3E3288-0735-4EC4-BDFC-A567866F2057}" type="datetimeFigureOut">
              <a:rPr lang="es-ES" smtClean="0"/>
              <a:t>30/07/2015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2542BD-4A42-4021-A88D-B308CDD62CED}" type="slidenum">
              <a:rPr lang="es-ES" smtClean="0"/>
              <a:t>‹Nº›</a:t>
            </a:fld>
            <a:endParaRPr lang="es-ES"/>
          </a:p>
        </p:txBody>
      </p:sp>
    </p:spTree>
    <p:extLst>
      <p:ext uri="{BB962C8B-B14F-4D97-AF65-F5344CB8AC3E}">
        <p14:creationId xmlns:p14="http://schemas.microsoft.com/office/powerpoint/2010/main" val="1275563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a:t>
            </a:fld>
            <a:endParaRPr lang="es-ES"/>
          </a:p>
        </p:txBody>
      </p:sp>
    </p:spTree>
    <p:extLst>
      <p:ext uri="{BB962C8B-B14F-4D97-AF65-F5344CB8AC3E}">
        <p14:creationId xmlns:p14="http://schemas.microsoft.com/office/powerpoint/2010/main" val="40293722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12</a:t>
            </a:fld>
            <a:endParaRPr lang="es-ES"/>
          </a:p>
        </p:txBody>
      </p:sp>
    </p:spTree>
    <p:extLst>
      <p:ext uri="{BB962C8B-B14F-4D97-AF65-F5344CB8AC3E}">
        <p14:creationId xmlns:p14="http://schemas.microsoft.com/office/powerpoint/2010/main" val="3474113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13</a:t>
            </a:fld>
            <a:endParaRPr lang="es-ES"/>
          </a:p>
        </p:txBody>
      </p:sp>
    </p:spTree>
    <p:extLst>
      <p:ext uri="{BB962C8B-B14F-4D97-AF65-F5344CB8AC3E}">
        <p14:creationId xmlns:p14="http://schemas.microsoft.com/office/powerpoint/2010/main" val="3084505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14</a:t>
            </a:fld>
            <a:endParaRPr lang="es-ES"/>
          </a:p>
        </p:txBody>
      </p:sp>
    </p:spTree>
    <p:extLst>
      <p:ext uri="{BB962C8B-B14F-4D97-AF65-F5344CB8AC3E}">
        <p14:creationId xmlns:p14="http://schemas.microsoft.com/office/powerpoint/2010/main" val="10939218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15</a:t>
            </a:fld>
            <a:endParaRPr lang="es-ES"/>
          </a:p>
        </p:txBody>
      </p:sp>
    </p:spTree>
    <p:extLst>
      <p:ext uri="{BB962C8B-B14F-4D97-AF65-F5344CB8AC3E}">
        <p14:creationId xmlns:p14="http://schemas.microsoft.com/office/powerpoint/2010/main" val="1959727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16</a:t>
            </a:fld>
            <a:endParaRPr lang="es-ES"/>
          </a:p>
        </p:txBody>
      </p:sp>
    </p:spTree>
    <p:extLst>
      <p:ext uri="{BB962C8B-B14F-4D97-AF65-F5344CB8AC3E}">
        <p14:creationId xmlns:p14="http://schemas.microsoft.com/office/powerpoint/2010/main" val="3012314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17</a:t>
            </a:fld>
            <a:endParaRPr lang="es-ES"/>
          </a:p>
        </p:txBody>
      </p:sp>
    </p:spTree>
    <p:extLst>
      <p:ext uri="{BB962C8B-B14F-4D97-AF65-F5344CB8AC3E}">
        <p14:creationId xmlns:p14="http://schemas.microsoft.com/office/powerpoint/2010/main" val="37960695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18</a:t>
            </a:fld>
            <a:endParaRPr lang="es-ES"/>
          </a:p>
        </p:txBody>
      </p:sp>
    </p:spTree>
    <p:extLst>
      <p:ext uri="{BB962C8B-B14F-4D97-AF65-F5344CB8AC3E}">
        <p14:creationId xmlns:p14="http://schemas.microsoft.com/office/powerpoint/2010/main" val="28060667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19</a:t>
            </a:fld>
            <a:endParaRPr lang="es-ES"/>
          </a:p>
        </p:txBody>
      </p:sp>
    </p:spTree>
    <p:extLst>
      <p:ext uri="{BB962C8B-B14F-4D97-AF65-F5344CB8AC3E}">
        <p14:creationId xmlns:p14="http://schemas.microsoft.com/office/powerpoint/2010/main" val="4264884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20</a:t>
            </a:fld>
            <a:endParaRPr lang="es-ES"/>
          </a:p>
        </p:txBody>
      </p:sp>
    </p:spTree>
    <p:extLst>
      <p:ext uri="{BB962C8B-B14F-4D97-AF65-F5344CB8AC3E}">
        <p14:creationId xmlns:p14="http://schemas.microsoft.com/office/powerpoint/2010/main" val="29774265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21</a:t>
            </a:fld>
            <a:endParaRPr lang="es-ES"/>
          </a:p>
        </p:txBody>
      </p:sp>
    </p:spTree>
    <p:extLst>
      <p:ext uri="{BB962C8B-B14F-4D97-AF65-F5344CB8AC3E}">
        <p14:creationId xmlns:p14="http://schemas.microsoft.com/office/powerpoint/2010/main" val="932249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4</a:t>
            </a:fld>
            <a:endParaRPr lang="es-ES"/>
          </a:p>
        </p:txBody>
      </p:sp>
    </p:spTree>
    <p:extLst>
      <p:ext uri="{BB962C8B-B14F-4D97-AF65-F5344CB8AC3E}">
        <p14:creationId xmlns:p14="http://schemas.microsoft.com/office/powerpoint/2010/main" val="39826663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22</a:t>
            </a:fld>
            <a:endParaRPr lang="es-ES"/>
          </a:p>
        </p:txBody>
      </p:sp>
    </p:spTree>
    <p:extLst>
      <p:ext uri="{BB962C8B-B14F-4D97-AF65-F5344CB8AC3E}">
        <p14:creationId xmlns:p14="http://schemas.microsoft.com/office/powerpoint/2010/main" val="14248541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23</a:t>
            </a:fld>
            <a:endParaRPr lang="es-ES"/>
          </a:p>
        </p:txBody>
      </p:sp>
    </p:spTree>
    <p:extLst>
      <p:ext uri="{BB962C8B-B14F-4D97-AF65-F5344CB8AC3E}">
        <p14:creationId xmlns:p14="http://schemas.microsoft.com/office/powerpoint/2010/main" val="23185177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24</a:t>
            </a:fld>
            <a:endParaRPr lang="es-ES"/>
          </a:p>
        </p:txBody>
      </p:sp>
    </p:spTree>
    <p:extLst>
      <p:ext uri="{BB962C8B-B14F-4D97-AF65-F5344CB8AC3E}">
        <p14:creationId xmlns:p14="http://schemas.microsoft.com/office/powerpoint/2010/main" val="18882958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25</a:t>
            </a:fld>
            <a:endParaRPr lang="es-ES"/>
          </a:p>
        </p:txBody>
      </p:sp>
    </p:spTree>
    <p:extLst>
      <p:ext uri="{BB962C8B-B14F-4D97-AF65-F5344CB8AC3E}">
        <p14:creationId xmlns:p14="http://schemas.microsoft.com/office/powerpoint/2010/main" val="14248541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26</a:t>
            </a:fld>
            <a:endParaRPr lang="es-ES"/>
          </a:p>
        </p:txBody>
      </p:sp>
    </p:spTree>
    <p:extLst>
      <p:ext uri="{BB962C8B-B14F-4D97-AF65-F5344CB8AC3E}">
        <p14:creationId xmlns:p14="http://schemas.microsoft.com/office/powerpoint/2010/main" val="14248541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27</a:t>
            </a:fld>
            <a:endParaRPr lang="es-ES"/>
          </a:p>
        </p:txBody>
      </p:sp>
    </p:spTree>
    <p:extLst>
      <p:ext uri="{BB962C8B-B14F-4D97-AF65-F5344CB8AC3E}">
        <p14:creationId xmlns:p14="http://schemas.microsoft.com/office/powerpoint/2010/main" val="14248541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28</a:t>
            </a:fld>
            <a:endParaRPr lang="es-ES"/>
          </a:p>
        </p:txBody>
      </p:sp>
    </p:spTree>
    <p:extLst>
      <p:ext uri="{BB962C8B-B14F-4D97-AF65-F5344CB8AC3E}">
        <p14:creationId xmlns:p14="http://schemas.microsoft.com/office/powerpoint/2010/main" val="1424854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5</a:t>
            </a:fld>
            <a:endParaRPr lang="es-ES"/>
          </a:p>
        </p:txBody>
      </p:sp>
    </p:spTree>
    <p:extLst>
      <p:ext uri="{BB962C8B-B14F-4D97-AF65-F5344CB8AC3E}">
        <p14:creationId xmlns:p14="http://schemas.microsoft.com/office/powerpoint/2010/main" val="3015206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6</a:t>
            </a:fld>
            <a:endParaRPr lang="es-ES"/>
          </a:p>
        </p:txBody>
      </p:sp>
    </p:spTree>
    <p:extLst>
      <p:ext uri="{BB962C8B-B14F-4D97-AF65-F5344CB8AC3E}">
        <p14:creationId xmlns:p14="http://schemas.microsoft.com/office/powerpoint/2010/main" val="3680121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7</a:t>
            </a:fld>
            <a:endParaRPr lang="es-ES"/>
          </a:p>
        </p:txBody>
      </p:sp>
    </p:spTree>
    <p:extLst>
      <p:ext uri="{BB962C8B-B14F-4D97-AF65-F5344CB8AC3E}">
        <p14:creationId xmlns:p14="http://schemas.microsoft.com/office/powerpoint/2010/main" val="1424854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8</a:t>
            </a:fld>
            <a:endParaRPr lang="es-ES"/>
          </a:p>
        </p:txBody>
      </p:sp>
    </p:spTree>
    <p:extLst>
      <p:ext uri="{BB962C8B-B14F-4D97-AF65-F5344CB8AC3E}">
        <p14:creationId xmlns:p14="http://schemas.microsoft.com/office/powerpoint/2010/main" val="2911115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9</a:t>
            </a:fld>
            <a:endParaRPr lang="es-ES"/>
          </a:p>
        </p:txBody>
      </p:sp>
    </p:spTree>
    <p:extLst>
      <p:ext uri="{BB962C8B-B14F-4D97-AF65-F5344CB8AC3E}">
        <p14:creationId xmlns:p14="http://schemas.microsoft.com/office/powerpoint/2010/main" val="1588839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10</a:t>
            </a:fld>
            <a:endParaRPr lang="es-ES"/>
          </a:p>
        </p:txBody>
      </p:sp>
    </p:spTree>
    <p:extLst>
      <p:ext uri="{BB962C8B-B14F-4D97-AF65-F5344CB8AC3E}">
        <p14:creationId xmlns:p14="http://schemas.microsoft.com/office/powerpoint/2010/main" val="1327862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A42542BD-4A42-4021-A88D-B308CDD62CED}" type="slidenum">
              <a:rPr lang="es-ES" smtClean="0"/>
              <a:t>11</a:t>
            </a:fld>
            <a:endParaRPr lang="es-ES"/>
          </a:p>
        </p:txBody>
      </p:sp>
    </p:spTree>
    <p:extLst>
      <p:ext uri="{BB962C8B-B14F-4D97-AF65-F5344CB8AC3E}">
        <p14:creationId xmlns:p14="http://schemas.microsoft.com/office/powerpoint/2010/main" val="2323456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20" name="19 Marcador de pie de página"/>
          <p:cNvSpPr>
            <a:spLocks noGrp="1"/>
          </p:cNvSpPr>
          <p:nvPr>
            <p:ph type="ftr" sz="quarter" idx="11"/>
          </p:nvPr>
        </p:nvSpPr>
        <p:spPr/>
        <p:txBody>
          <a:bodyPr/>
          <a:lstStyle>
            <a:extLst/>
          </a:lstStyle>
          <a:p>
            <a:endParaRPr kumimoji="0" lang="en-US"/>
          </a:p>
        </p:txBody>
      </p:sp>
      <p:sp>
        <p:nvSpPr>
          <p:cNvPr id="10" name="9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dirty="0">
              <a:solidFill>
                <a:schemeClr val="accent3">
                  <a:shade val="75000"/>
                </a:schemeClr>
              </a:solidFill>
            </a:endParaRPr>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5" name="4 Marcador de pie de página"/>
          <p:cNvSpPr>
            <a:spLocks noGrp="1"/>
          </p:cNvSpPr>
          <p:nvPr>
            <p:ph type="ftr" sz="quarter" idx="11"/>
          </p:nvPr>
        </p:nvSpPr>
        <p:spPr/>
        <p:txBody>
          <a:bodyPr/>
          <a:lstStyle>
            <a:extLst/>
          </a:lstStyle>
          <a:p>
            <a:endParaRPr kumimoji="0" lang="en-US"/>
          </a:p>
        </p:txBody>
      </p:sp>
      <p:sp>
        <p:nvSpPr>
          <p:cNvPr id="6" name="5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5" name="4 Marcador de pie de página"/>
          <p:cNvSpPr>
            <a:spLocks noGrp="1"/>
          </p:cNvSpPr>
          <p:nvPr>
            <p:ph type="ftr" sz="quarter" idx="11"/>
          </p:nvPr>
        </p:nvSpPr>
        <p:spPr/>
        <p:txBody>
          <a:bodyPr/>
          <a:lstStyle>
            <a:extLst/>
          </a:lstStyle>
          <a:p>
            <a:endParaRPr kumimoji="0" lang="en-US"/>
          </a:p>
        </p:txBody>
      </p:sp>
      <p:sp>
        <p:nvSpPr>
          <p:cNvPr id="6" name="5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5" name="4 Marcador de pie de página"/>
          <p:cNvSpPr>
            <a:spLocks noGrp="1"/>
          </p:cNvSpPr>
          <p:nvPr>
            <p:ph type="ftr" sz="quarter" idx="11"/>
          </p:nvPr>
        </p:nvSpPr>
        <p:spPr/>
        <p:txBody>
          <a:bodyPr/>
          <a:lstStyle>
            <a:extLst/>
          </a:lstStyle>
          <a:p>
            <a:endParaRPr kumimoji="0" lang="en-US"/>
          </a:p>
        </p:txBody>
      </p:sp>
      <p:sp>
        <p:nvSpPr>
          <p:cNvPr id="6" name="5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dirty="0"/>
          </a:p>
        </p:txBody>
      </p:sp>
      <p:pic>
        <p:nvPicPr>
          <p:cNvPr id="7" name="Picture 3"/>
          <p:cNvPicPr>
            <a:picLocks noChangeAspect="1" noChangeArrowheads="1"/>
          </p:cNvPicPr>
          <p:nvPr userDrawn="1"/>
        </p:nvPicPr>
        <p:blipFill>
          <a:blip r:embed="rId2" cstate="print">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115615" y="6381328"/>
            <a:ext cx="1877069" cy="411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7 CuadroTexto"/>
          <p:cNvSpPr txBox="1"/>
          <p:nvPr userDrawn="1"/>
        </p:nvSpPr>
        <p:spPr>
          <a:xfrm>
            <a:off x="4355976" y="6538878"/>
            <a:ext cx="4680520" cy="253916"/>
          </a:xfrm>
          <a:prstGeom prst="rect">
            <a:avLst/>
          </a:prstGeom>
          <a:noFill/>
        </p:spPr>
        <p:txBody>
          <a:bodyPr wrap="square" rtlCol="0">
            <a:spAutoFit/>
          </a:bodyPr>
          <a:lstStyle/>
          <a:p>
            <a:pPr algn="r"/>
            <a:r>
              <a:rPr lang="es-CL" sz="1050" b="1" dirty="0" smtClean="0">
                <a:solidFill>
                  <a:schemeClr val="bg1">
                    <a:lumMod val="75000"/>
                  </a:schemeClr>
                </a:solidFill>
              </a:rPr>
              <a:t>IN4402-1: </a:t>
            </a:r>
            <a:r>
              <a:rPr lang="es-CL" sz="1050" dirty="0" smtClean="0">
                <a:solidFill>
                  <a:schemeClr val="bg1">
                    <a:lumMod val="75000"/>
                  </a:schemeClr>
                </a:solidFill>
              </a:rPr>
              <a:t>Aplicaciones de </a:t>
            </a:r>
            <a:r>
              <a:rPr lang="es-CL" sz="105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Probabilidades</a:t>
            </a:r>
            <a:r>
              <a:rPr lang="es-CL" sz="1050" dirty="0" smtClean="0">
                <a:solidFill>
                  <a:schemeClr val="bg1">
                    <a:lumMod val="75000"/>
                  </a:schemeClr>
                </a:solidFill>
              </a:rPr>
              <a:t> y Estadística en Gestión</a:t>
            </a:r>
            <a:endParaRPr lang="es-ES" sz="1050" dirty="0">
              <a:solidFill>
                <a:schemeClr val="bg1">
                  <a:lumMod val="75000"/>
                </a:schemeClr>
              </a:solidFill>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5" name="4 Marcador de pie de página"/>
          <p:cNvSpPr>
            <a:spLocks noGrp="1"/>
          </p:cNvSpPr>
          <p:nvPr>
            <p:ph type="ftr" sz="quarter" idx="11"/>
          </p:nvPr>
        </p:nvSpPr>
        <p:spPr/>
        <p:txBody>
          <a:bodyPr/>
          <a:lstStyle>
            <a:extLst/>
          </a:lstStyle>
          <a:p>
            <a:endParaRPr kumimoji="0" lang="en-US"/>
          </a:p>
        </p:txBody>
      </p:sp>
      <p:sp>
        <p:nvSpPr>
          <p:cNvPr id="6" name="5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dirty="0">
              <a:solidFill>
                <a:schemeClr val="accent3">
                  <a:shade val="75000"/>
                </a:schemeClr>
              </a:solidFill>
            </a:endParaRPr>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6" name="5 Marcador de pie de página"/>
          <p:cNvSpPr>
            <a:spLocks noGrp="1"/>
          </p:cNvSpPr>
          <p:nvPr>
            <p:ph type="ftr" sz="quarter" idx="11"/>
          </p:nvPr>
        </p:nvSpPr>
        <p:spPr/>
        <p:txBody>
          <a:bodyPr/>
          <a:lstStyle>
            <a:extLst/>
          </a:lstStyle>
          <a:p>
            <a:endParaRPr kumimoji="0" lang="en-US" dirty="0"/>
          </a:p>
        </p:txBody>
      </p:sp>
      <p:sp>
        <p:nvSpPr>
          <p:cNvPr id="7" name="6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8" name="7 Marcador de pie de página"/>
          <p:cNvSpPr>
            <a:spLocks noGrp="1"/>
          </p:cNvSpPr>
          <p:nvPr>
            <p:ph type="ftr" sz="quarter" idx="11"/>
          </p:nvPr>
        </p:nvSpPr>
        <p:spPr/>
        <p:txBody>
          <a:bodyPr/>
          <a:lstStyle>
            <a:extLst/>
          </a:lstStyle>
          <a:p>
            <a:endParaRPr kumimoji="0" lang="en-US"/>
          </a:p>
        </p:txBody>
      </p:sp>
      <p:sp>
        <p:nvSpPr>
          <p:cNvPr id="9" name="8 Marcador de número de diapositiva"/>
          <p:cNvSpPr>
            <a:spLocks noGrp="1"/>
          </p:cNvSpPr>
          <p:nvPr>
            <p:ph type="sldNum" sz="quarter" idx="12"/>
          </p:nvPr>
        </p:nvSpPr>
        <p:spPr/>
        <p:txBody>
          <a:bodyPr/>
          <a:lstStyle>
            <a:extLst/>
          </a:lstStyle>
          <a:p>
            <a:pPr algn="ctr" eaLnBrk="1" latinLnBrk="0" hangingPunct="1"/>
            <a:fld id="{2C6B1FF6-39B9-40F5-8B67-33C6354A3D4F}" type="slidenum">
              <a:rPr kumimoji="0" lang="en-US" smtClean="0"/>
              <a:pPr algn="ctr" eaLnBrk="1" latinLnBrk="0" hangingPunct="1"/>
              <a:t>‹Nº›</a:t>
            </a:fld>
            <a:endParaRPr kumimoji="0"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4" name="3 Marcador de pie de página"/>
          <p:cNvSpPr>
            <a:spLocks noGrp="1"/>
          </p:cNvSpPr>
          <p:nvPr>
            <p:ph type="ftr" sz="quarter" idx="11"/>
          </p:nvPr>
        </p:nvSpPr>
        <p:spPr/>
        <p:txBody>
          <a:bodyPr/>
          <a:lstStyle>
            <a:extLst/>
          </a:lstStyle>
          <a:p>
            <a:endParaRPr kumimoji="0" lang="en-US" dirty="0"/>
          </a:p>
        </p:txBody>
      </p:sp>
      <p:sp>
        <p:nvSpPr>
          <p:cNvPr id="5" name="4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3" name="2 Marcador de pie de página"/>
          <p:cNvSpPr>
            <a:spLocks noGrp="1"/>
          </p:cNvSpPr>
          <p:nvPr>
            <p:ph type="ftr" sz="quarter" idx="11"/>
          </p:nvPr>
        </p:nvSpPr>
        <p:spPr/>
        <p:txBody>
          <a:bodyPr/>
          <a:lstStyle>
            <a:extLst/>
          </a:lstStyle>
          <a:p>
            <a:endParaRPr kumimoji="0" lang="en-US"/>
          </a:p>
        </p:txBody>
      </p:sp>
      <p:sp>
        <p:nvSpPr>
          <p:cNvPr id="4" name="3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dirty="0">
              <a:solidFill>
                <a:srgbClr val="FFFFFF"/>
              </a:solidFill>
            </a:endParaRPr>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a:p>
        </p:txBody>
      </p:sp>
      <p:sp>
        <p:nvSpPr>
          <p:cNvPr id="6" name="5 Marcador de pie de página"/>
          <p:cNvSpPr>
            <a:spLocks noGrp="1"/>
          </p:cNvSpPr>
          <p:nvPr>
            <p:ph type="ftr" sz="quarter" idx="11"/>
          </p:nvPr>
        </p:nvSpPr>
        <p:spPr/>
        <p:txBody>
          <a:bodyPr/>
          <a:lstStyle>
            <a:extLst/>
          </a:lstStyle>
          <a:p>
            <a:endParaRPr kumimoji="0" lang="en-US" dirty="0"/>
          </a:p>
        </p:txBody>
      </p:sp>
      <p:sp>
        <p:nvSpPr>
          <p:cNvPr id="7" name="6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dirty="0">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pPr eaLnBrk="1" latinLnBrk="0" hangingPunct="1"/>
            <a:fld id="{9D21D778-B565-4D7E-94D7-64010A445B68}" type="datetimeFigureOut">
              <a:rPr lang="en-US" smtClean="0"/>
              <a:pPr eaLnBrk="1" latinLnBrk="0" hangingPunct="1"/>
              <a:t>7/30/2015</a:t>
            </a:fld>
            <a:endParaRPr lang="en-US" dirty="0"/>
          </a:p>
        </p:txBody>
      </p:sp>
      <p:sp>
        <p:nvSpPr>
          <p:cNvPr id="6" name="5 Marcador de pie de página"/>
          <p:cNvSpPr>
            <a:spLocks noGrp="1"/>
          </p:cNvSpPr>
          <p:nvPr>
            <p:ph type="ftr" sz="quarter" idx="11"/>
          </p:nvPr>
        </p:nvSpPr>
        <p:spPr/>
        <p:txBody>
          <a:bodyPr/>
          <a:lstStyle>
            <a:extLst/>
          </a:lstStyle>
          <a:p>
            <a:endParaRPr kumimoji="0" lang="en-US" dirty="0"/>
          </a:p>
        </p:txBody>
      </p:sp>
      <p:sp>
        <p:nvSpPr>
          <p:cNvPr id="7" name="6 Marcador de número de diapositiva"/>
          <p:cNvSpPr>
            <a:spLocks noGrp="1"/>
          </p:cNvSpPr>
          <p:nvPr>
            <p:ph type="sldNum" sz="quarter" idx="12"/>
          </p:nvPr>
        </p:nvSpPr>
        <p:spPr/>
        <p:txBody>
          <a:bodyPr/>
          <a:lstStyle>
            <a:extLst/>
          </a:lstStyle>
          <a:p>
            <a:pPr eaLnBrk="1" latinLnBrk="0" hangingPunct="1"/>
            <a:fld id="{2C6B1FF6-39B9-40F5-8B67-33C6354A3D4F}" type="slidenum">
              <a:rPr kumimoji="0" lang="en-US" smtClean="0"/>
              <a:pPr eaLnBrk="1" latinLnBrk="0" hangingPunct="1"/>
              <a:t>‹Nº›</a:t>
            </a:fld>
            <a:endParaRPr kumimoji="0" lang="en-US" dirty="0"/>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9D21D778-B565-4D7E-94D7-64010A445B68}" type="datetimeFigureOut">
              <a:rPr lang="en-US" smtClean="0"/>
              <a:pPr algn="r" eaLnBrk="1" latinLnBrk="0" hangingPunct="1"/>
              <a:t>7/30/2015</a:t>
            </a:fld>
            <a:endParaRPr lang="en-US" sz="1400" dirty="0">
              <a:solidFill>
                <a:srgbClr val="FFFFFF"/>
              </a:solidFill>
            </a:endParaRPr>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l" eaLnBrk="1" latinLnBrk="0" hangingPunct="1"/>
            <a:endParaRPr kumimoji="0" lang="en-US" dirty="0">
              <a:solidFill>
                <a:srgbClr val="FFFFFF"/>
              </a:solidFill>
            </a:endParaRPr>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2C6B1FF6-39B9-40F5-8B67-33C6354A3D4F}" type="slidenum">
              <a:rPr kumimoji="0" lang="en-US" smtClean="0"/>
              <a:pPr algn="ctr" eaLnBrk="1" latinLnBrk="0" hangingPunct="1"/>
              <a:t>‹Nº›</a:t>
            </a:fld>
            <a:endParaRPr kumimoji="0" lang="en-US" sz="1600" dirty="0">
              <a:solidFill>
                <a:schemeClr val="accent3">
                  <a:shade val="75000"/>
                </a:schemeClr>
              </a:solidFill>
            </a:endParaRPr>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slide" Target="slide14.xml"/></Relationships>
</file>

<file path=ppt/slides/_rels/slide14.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slide" Target="slide14.xml"/></Relationships>
</file>

<file path=ppt/slides/_rels/slide16.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slide" Target="slide2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wordreference.com/definicion/verosimilitud" TargetMode="External"/></Relationships>
</file>

<file path=ppt/slides/_rels/slide6.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es.wikipedia.org/wiki/Funci%C3%B3n_log%C3%ADstica" TargetMode="External"/></Relationships>
</file>

<file path=ppt/slides/_rels/slide9.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755576" y="1268760"/>
            <a:ext cx="8784976" cy="2376264"/>
          </a:xfrm>
        </p:spPr>
        <p:txBody>
          <a:bodyPr/>
          <a:lstStyle/>
          <a:p>
            <a:r>
              <a:rPr lang="es-CL" dirty="0" smtClean="0"/>
              <a:t>Auxiliar 11</a:t>
            </a:r>
            <a:r>
              <a:rPr lang="es-CL" dirty="0"/>
              <a:t/>
            </a:r>
            <a:br>
              <a:rPr lang="es-CL" dirty="0"/>
            </a:br>
            <a:endParaRPr lang="es-CL"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5616" y="573095"/>
            <a:ext cx="2736305" cy="599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descr="C:\Users\Lenovo\Desktop\U\fcf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92056" y="5805264"/>
            <a:ext cx="1951944" cy="81331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4 Grupo"/>
          <p:cNvGrpSpPr/>
          <p:nvPr/>
        </p:nvGrpSpPr>
        <p:grpSpPr>
          <a:xfrm>
            <a:off x="4283968" y="573095"/>
            <a:ext cx="4464496" cy="768690"/>
            <a:chOff x="4283968" y="573095"/>
            <a:chExt cx="4464496" cy="768690"/>
          </a:xfrm>
        </p:grpSpPr>
        <p:sp>
          <p:nvSpPr>
            <p:cNvPr id="4" name="3 CuadroTexto"/>
            <p:cNvSpPr txBox="1"/>
            <p:nvPr/>
          </p:nvSpPr>
          <p:spPr>
            <a:xfrm>
              <a:off x="4283968" y="573095"/>
              <a:ext cx="4464496" cy="253916"/>
            </a:xfrm>
            <a:prstGeom prst="rect">
              <a:avLst/>
            </a:prstGeom>
            <a:noFill/>
          </p:spPr>
          <p:txBody>
            <a:bodyPr wrap="square" rtlCol="0">
              <a:spAutoFit/>
            </a:bodyPr>
            <a:lstStyle/>
            <a:p>
              <a:pPr algn="r"/>
              <a:r>
                <a:rPr lang="es-CL" sz="1050" b="1" dirty="0" smtClean="0"/>
                <a:t>IN4402-1: </a:t>
              </a:r>
              <a:r>
                <a:rPr lang="es-CL" sz="1050" dirty="0" smtClean="0"/>
                <a:t>Aplicaciones </a:t>
              </a:r>
              <a:r>
                <a:rPr lang="es-CL" sz="1050" b="1" dirty="0" smtClean="0"/>
                <a:t>de Probabilidades </a:t>
              </a:r>
              <a:r>
                <a:rPr lang="es-CL" sz="1050" dirty="0" smtClean="0"/>
                <a:t>y Estadística en Gestión</a:t>
              </a:r>
              <a:endParaRPr lang="es-ES" sz="1050" dirty="0"/>
            </a:p>
          </p:txBody>
        </p:sp>
        <p:sp>
          <p:nvSpPr>
            <p:cNvPr id="7" name="6 CuadroTexto"/>
            <p:cNvSpPr txBox="1"/>
            <p:nvPr/>
          </p:nvSpPr>
          <p:spPr>
            <a:xfrm>
              <a:off x="4283968" y="764704"/>
              <a:ext cx="4464496" cy="577081"/>
            </a:xfrm>
            <a:prstGeom prst="rect">
              <a:avLst/>
            </a:prstGeom>
            <a:noFill/>
          </p:spPr>
          <p:txBody>
            <a:bodyPr wrap="square" rtlCol="0">
              <a:spAutoFit/>
            </a:bodyPr>
            <a:lstStyle/>
            <a:p>
              <a:pPr algn="r"/>
              <a:r>
                <a:rPr lang="es-CL" sz="1050" b="1" dirty="0" smtClean="0"/>
                <a:t>Profesora: </a:t>
              </a:r>
              <a:r>
                <a:rPr lang="es-CL" sz="1050" dirty="0" smtClean="0"/>
                <a:t>Paola Bordón T.</a:t>
              </a:r>
            </a:p>
            <a:p>
              <a:pPr algn="r"/>
              <a:r>
                <a:rPr lang="es-CL" sz="1050" b="1" dirty="0" smtClean="0"/>
                <a:t>Auxiliar: </a:t>
              </a:r>
              <a:r>
                <a:rPr lang="es-CL" sz="1050" dirty="0" smtClean="0"/>
                <a:t>Andrés E. Fernández V,</a:t>
              </a:r>
            </a:p>
            <a:p>
              <a:pPr algn="r"/>
              <a:r>
                <a:rPr lang="es-CL" sz="1050" i="1" dirty="0" smtClean="0"/>
                <a:t>28 de Julio, 2015 – Semestre </a:t>
              </a:r>
              <a:r>
                <a:rPr lang="es-CL" sz="1050" i="1" dirty="0" err="1" smtClean="0"/>
                <a:t>PostParo</a:t>
              </a:r>
              <a:endParaRPr lang="es-ES" sz="1050" i="1" dirty="0"/>
            </a:p>
          </p:txBody>
        </p:sp>
      </p:grpSp>
    </p:spTree>
    <p:extLst>
      <p:ext uri="{BB962C8B-B14F-4D97-AF65-F5344CB8AC3E}">
        <p14:creationId xmlns:p14="http://schemas.microsoft.com/office/powerpoint/2010/main" val="212058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rgbClr val="C00000"/>
                </a:solidFill>
              </a:rPr>
              <a:t>Logit</a:t>
            </a:r>
            <a:endParaRPr lang="es-ES" dirty="0">
              <a:solidFill>
                <a:srgbClr val="C00000"/>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p:txBody>
              <a:bodyPr>
                <a:normAutofit fontScale="92500"/>
              </a:bodyPr>
              <a:lstStyle/>
              <a:p>
                <a:r>
                  <a:rPr lang="es-CL" dirty="0" smtClean="0"/>
                  <a:t>Para su estimación, juntamos la probabilidad de ocurrencia usando cada dato de la base para armar la función de log-verosimilitud:</a:t>
                </a:r>
              </a:p>
              <a:p>
                <a:endParaRPr lang="es-CL" dirty="0"/>
              </a:p>
              <a:p>
                <a:pPr marL="82296" indent="0">
                  <a:buNone/>
                </a:pPr>
                <a14:m>
                  <m:oMathPara xmlns:m="http://schemas.openxmlformats.org/officeDocument/2006/math">
                    <m:oMathParaPr>
                      <m:jc m:val="centerGroup"/>
                    </m:oMathParaPr>
                    <m:oMath xmlns:m="http://schemas.openxmlformats.org/officeDocument/2006/math">
                      <m:r>
                        <a:rPr lang="es-CL" b="0" i="1" smtClean="0">
                          <a:latin typeface="Cambria Math" panose="02040503050406030204" pitchFamily="18" charset="0"/>
                        </a:rPr>
                        <m:t>𝐿𝐿</m:t>
                      </m:r>
                      <m:r>
                        <a:rPr lang="es-CL" b="0" i="1" smtClean="0">
                          <a:latin typeface="Cambria Math" panose="02040503050406030204" pitchFamily="18" charset="0"/>
                        </a:rPr>
                        <m:t>=</m:t>
                      </m:r>
                      <m:nary>
                        <m:naryPr>
                          <m:chr m:val="∑"/>
                          <m:ctrlPr>
                            <a:rPr lang="es-CL" b="0" i="1" smtClean="0">
                              <a:latin typeface="Cambria Math" panose="02040503050406030204" pitchFamily="18" charset="0"/>
                            </a:rPr>
                          </m:ctrlPr>
                        </m:naryPr>
                        <m:sub>
                          <m:r>
                            <a:rPr lang="es-CL" b="0" i="1" smtClean="0">
                              <a:latin typeface="Cambria Math" panose="02040503050406030204" pitchFamily="18" charset="0"/>
                            </a:rPr>
                            <m:t>𝑖</m:t>
                          </m:r>
                          <m:r>
                            <a:rPr lang="es-CL" b="0" i="1" smtClean="0">
                              <a:latin typeface="Cambria Math" panose="02040503050406030204" pitchFamily="18" charset="0"/>
                            </a:rPr>
                            <m:t>=1</m:t>
                          </m:r>
                        </m:sub>
                        <m:sup>
                          <m:r>
                            <a:rPr lang="es-CL" b="0" i="1" smtClean="0">
                              <a:latin typeface="Cambria Math" panose="02040503050406030204" pitchFamily="18" charset="0"/>
                            </a:rPr>
                            <m:t>𝑁</m:t>
                          </m:r>
                        </m:sup>
                        <m:e>
                          <m:func>
                            <m:funcPr>
                              <m:ctrlPr>
                                <a:rPr lang="es-CL" b="0" i="1" smtClean="0">
                                  <a:latin typeface="Cambria Math" panose="02040503050406030204" pitchFamily="18" charset="0"/>
                                </a:rPr>
                              </m:ctrlPr>
                            </m:funcPr>
                            <m:fName>
                              <m:r>
                                <m:rPr>
                                  <m:sty m:val="p"/>
                                </m:rPr>
                                <a:rPr lang="es-CL" b="0" i="0" smtClean="0">
                                  <a:latin typeface="Cambria Math" panose="02040503050406030204" pitchFamily="18" charset="0"/>
                                </a:rPr>
                                <m:t>log</m:t>
                              </m:r>
                            </m:fName>
                            <m:e>
                              <m:d>
                                <m:dPr>
                                  <m:ctrlPr>
                                    <a:rPr lang="es-CL" b="0" i="1" smtClean="0">
                                      <a:latin typeface="Cambria Math" panose="02040503050406030204" pitchFamily="18" charset="0"/>
                                    </a:rPr>
                                  </m:ctrlPr>
                                </m:dPr>
                                <m:e>
                                  <m:r>
                                    <a:rPr lang="es-CL" b="0" i="1" smtClean="0">
                                      <a:latin typeface="Cambria Math" panose="02040503050406030204" pitchFamily="18" charset="0"/>
                                    </a:rPr>
                                    <m:t>  </m:t>
                                  </m:r>
                                  <m:r>
                                    <a:rPr lang="es-CL" b="0" i="1" smtClean="0">
                                      <a:latin typeface="Cambria Math" panose="02040503050406030204" pitchFamily="18" charset="0"/>
                                    </a:rPr>
                                    <m:t>𝑃</m:t>
                                  </m:r>
                                  <m:d>
                                    <m:dPr>
                                      <m:endChr m:val="|"/>
                                      <m:ctrlPr>
                                        <a:rPr lang="es-CL" b="0" i="1" smtClean="0">
                                          <a:latin typeface="Cambria Math" panose="02040503050406030204" pitchFamily="18" charset="0"/>
                                        </a:rPr>
                                      </m:ctrlPr>
                                    </m:dPr>
                                    <m:e>
                                      <m:r>
                                        <a:rPr lang="es-CL" b="0" i="1" smtClean="0">
                                          <a:latin typeface="Cambria Math" panose="02040503050406030204" pitchFamily="18" charset="0"/>
                                        </a:rPr>
                                        <m:t>𝑌</m:t>
                                      </m:r>
                                      <m:r>
                                        <a:rPr lang="es-CL" b="0" i="1" smtClean="0">
                                          <a:latin typeface="Cambria Math" panose="02040503050406030204" pitchFamily="18" charset="0"/>
                                        </a:rPr>
                                        <m:t>=1 </m:t>
                                      </m:r>
                                    </m:e>
                                  </m:d>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e>
                              </m:d>
                            </m:e>
                          </m:func>
                          <m:r>
                            <a:rPr lang="es-CL" b="0" i="1" smtClean="0">
                              <a:latin typeface="Cambria Math" panose="02040503050406030204" pitchFamily="18" charset="0"/>
                            </a:rPr>
                            <m:t> ) </m:t>
                          </m:r>
                        </m:e>
                      </m:nary>
                    </m:oMath>
                  </m:oMathPara>
                </a14:m>
                <a:r>
                  <a:rPr lang="es-CL" dirty="0" smtClean="0"/>
                  <a:t/>
                </a:r>
                <a:br>
                  <a:rPr lang="es-CL" dirty="0" smtClean="0"/>
                </a:br>
                <a14:m>
                  <m:oMath xmlns:m="http://schemas.openxmlformats.org/officeDocument/2006/math">
                    <m:r>
                      <a:rPr lang="es-CL" b="0" i="1" smtClean="0">
                        <a:latin typeface="Cambria Math" panose="02040503050406030204" pitchFamily="18" charset="0"/>
                      </a:rPr>
                      <m:t>𝐿𝐿</m:t>
                    </m:r>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r>
                      <a:rPr lang="es-CL" b="0" i="1" smtClean="0">
                        <a:latin typeface="Cambria Math" panose="02040503050406030204" pitchFamily="18" charset="0"/>
                      </a:rPr>
                      <m:t> |</m:t>
                    </m:r>
                    <m:sSub>
                      <m:sSubPr>
                        <m:ctrlPr>
                          <a:rPr lang="es-CL" b="0" i="1" smtClean="0">
                            <a:latin typeface="Cambria Math" panose="02040503050406030204" pitchFamily="18" charset="0"/>
                          </a:rPr>
                        </m:ctrlPr>
                      </m:sSubPr>
                      <m:e>
                        <m:r>
                          <a:rPr lang="es-CL" b="0" i="1" smtClean="0">
                            <a:latin typeface="Cambria Math" panose="02040503050406030204" pitchFamily="18" charset="0"/>
                          </a:rPr>
                          <m:t> </m:t>
                        </m:r>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 </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r>
                      <a:rPr lang="es-CL" b="0" i="1" smtClean="0">
                        <a:latin typeface="Cambria Math" panose="02040503050406030204" pitchFamily="18" charset="0"/>
                      </a:rPr>
                      <m:t>)=</m:t>
                    </m:r>
                    <m:nary>
                      <m:naryPr>
                        <m:chr m:val="∑"/>
                        <m:ctrlPr>
                          <a:rPr lang="es-CL" b="0" i="1" smtClean="0">
                            <a:latin typeface="Cambria Math" panose="02040503050406030204" pitchFamily="18" charset="0"/>
                          </a:rPr>
                        </m:ctrlPr>
                      </m:naryPr>
                      <m:sub>
                        <m:r>
                          <a:rPr lang="es-CL" b="0" i="1" smtClean="0">
                            <a:latin typeface="Cambria Math" panose="02040503050406030204" pitchFamily="18" charset="0"/>
                          </a:rPr>
                          <m:t>𝑖</m:t>
                        </m:r>
                        <m:r>
                          <a:rPr lang="es-CL" b="0" i="1" smtClean="0">
                            <a:latin typeface="Cambria Math" panose="02040503050406030204" pitchFamily="18" charset="0"/>
                          </a:rPr>
                          <m:t>=1</m:t>
                        </m:r>
                      </m:sub>
                      <m:sup>
                        <m:r>
                          <a:rPr lang="es-CL" b="0" i="1" smtClean="0">
                            <a:latin typeface="Cambria Math" panose="02040503050406030204" pitchFamily="18" charset="0"/>
                          </a:rPr>
                          <m:t>𝑁</m:t>
                        </m:r>
                      </m:sup>
                      <m:e>
                        <m:r>
                          <m:rPr>
                            <m:sty m:val="p"/>
                          </m:rPr>
                          <a:rPr lang="es-CL" b="0" i="0" smtClean="0">
                            <a:latin typeface="Cambria Math" panose="02040503050406030204" pitchFamily="18" charset="0"/>
                          </a:rPr>
                          <m:t>log</m:t>
                        </m:r>
                        <m:r>
                          <a:rPr lang="es-CL" b="0" i="1" smtClean="0">
                            <a:latin typeface="Cambria Math" panose="02040503050406030204" pitchFamily="18" charset="0"/>
                          </a:rPr>
                          <m:t>⁡(</m:t>
                        </m:r>
                        <m:f>
                          <m:fPr>
                            <m:ctrlPr>
                              <a:rPr lang="es-CL" b="0" i="1" smtClean="0">
                                <a:latin typeface="Cambria Math" panose="02040503050406030204" pitchFamily="18" charset="0"/>
                              </a:rPr>
                            </m:ctrlPr>
                          </m:fPr>
                          <m:num>
                            <m:r>
                              <a:rPr lang="es-CL" b="0" i="1" smtClean="0">
                                <a:latin typeface="Cambria Math" panose="02040503050406030204" pitchFamily="18" charset="0"/>
                              </a:rPr>
                              <m:t>1</m:t>
                            </m:r>
                          </m:num>
                          <m:den>
                            <m:r>
                              <a:rPr lang="es-CL" b="0" i="1" smtClean="0">
                                <a:latin typeface="Cambria Math" panose="02040503050406030204" pitchFamily="18" charset="0"/>
                              </a:rPr>
                              <m:t>1+ </m:t>
                            </m:r>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m:t>
                                </m:r>
                                <m:d>
                                  <m:dPr>
                                    <m:ctrlPr>
                                      <a:rPr lang="es-CL" b="0" i="1" smtClean="0">
                                        <a:latin typeface="Cambria Math" panose="02040503050406030204" pitchFamily="18" charset="0"/>
                                      </a:rPr>
                                    </m:ctrlPr>
                                  </m:dPr>
                                  <m:e>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e>
                                </m:d>
                              </m:sup>
                            </m:sSup>
                          </m:den>
                        </m:f>
                      </m:e>
                    </m:nary>
                    <m:r>
                      <a:rPr lang="es-CL" b="0" i="1" smtClean="0">
                        <a:latin typeface="Cambria Math" panose="02040503050406030204" pitchFamily="18" charset="0"/>
                      </a:rPr>
                      <m:t>)</m:t>
                    </m:r>
                  </m:oMath>
                </a14:m>
                <a:r>
                  <a:rPr lang="es-CL" dirty="0" smtClean="0"/>
                  <a:t> </a:t>
                </a:r>
                <a:r>
                  <a:rPr lang="es-CL" dirty="0" smtClean="0">
                    <a:hlinkClick r:id="rId3" action="ppaction://hlinksldjump" tooltip="Notar que la LL necesita como variable los datos, y como parámetros &quot;dados&quot; beta0 y beta1. Luego, esta función se maximizará obteniendo el estimador de máxima verosimilitud, que serán el beta0 y el beta1 que maximicen esa función."/>
                  </a:rPr>
                  <a:t>(?)</a:t>
                </a:r>
                <a:endParaRPr lang="es-CL" dirty="0" smtClean="0"/>
              </a:p>
              <a:p>
                <a:endParaRPr lang="es-CL" dirty="0" smtClean="0"/>
              </a:p>
              <a:p>
                <a:endParaRPr lang="es-CL" dirty="0"/>
              </a:p>
              <a:p>
                <a:endParaRPr lang="es-CL" dirty="0"/>
              </a:p>
              <a:p>
                <a:endParaRPr lang="es-CL"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blipFill rotWithShape="0">
                <a:blip r:embed="rId4"/>
                <a:stretch>
                  <a:fillRect t="-1652" r="-813"/>
                </a:stretch>
              </a:blipFill>
            </p:spPr>
            <p:txBody>
              <a:bodyPr/>
              <a:lstStyle/>
              <a:p>
                <a:r>
                  <a:rPr lang="es-ES">
                    <a:noFill/>
                  </a:rPr>
                  <a:t> </a:t>
                </a:r>
              </a:p>
            </p:txBody>
          </p:sp>
        </mc:Fallback>
      </mc:AlternateContent>
    </p:spTree>
    <p:extLst>
      <p:ext uri="{BB962C8B-B14F-4D97-AF65-F5344CB8AC3E}">
        <p14:creationId xmlns:p14="http://schemas.microsoft.com/office/powerpoint/2010/main" val="25153264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rgbClr val="C00000"/>
                </a:solidFill>
              </a:rPr>
              <a:t>Logit</a:t>
            </a:r>
            <a:endParaRPr lang="es-ES" dirty="0">
              <a:solidFill>
                <a:srgbClr val="C00000"/>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p:txBody>
              <a:bodyPr>
                <a:normAutofit/>
              </a:bodyPr>
              <a:lstStyle/>
              <a:p>
                <a:r>
                  <a:rPr lang="es-CL" dirty="0" smtClean="0"/>
                  <a:t>Para hacerlo “a mano”, bastaría con “derivar e igualar a cero” la función LL para los parámetros </a:t>
                </a:r>
                <a:r>
                  <a:rPr lang="es-CL" dirty="0" err="1" smtClean="0"/>
                  <a:t>beta’s</a:t>
                </a:r>
                <a:r>
                  <a:rPr lang="es-CL" dirty="0" smtClean="0"/>
                  <a:t>. Usando los datos.</a:t>
                </a:r>
              </a:p>
              <a:p>
                <a:r>
                  <a:rPr lang="es-CL" dirty="0" smtClean="0"/>
                  <a:t> </a:t>
                </a:r>
              </a:p>
              <a:p>
                <a:pPr marL="82296" indent="0" algn="ctr">
                  <a:buNone/>
                </a:pPr>
                <a14:m>
                  <m:oMathPara xmlns:m="http://schemas.openxmlformats.org/officeDocument/2006/math">
                    <m:oMathParaPr>
                      <m:jc m:val="centerGroup"/>
                    </m:oMathParaPr>
                    <m:oMath xmlns:m="http://schemas.openxmlformats.org/officeDocument/2006/math">
                      <m:f>
                        <m:fPr>
                          <m:ctrlPr>
                            <a:rPr lang="es-CL" b="0" i="1" smtClean="0">
                              <a:latin typeface="Cambria Math" panose="02040503050406030204" pitchFamily="18" charset="0"/>
                            </a:rPr>
                          </m:ctrlPr>
                        </m:fPr>
                        <m:num>
                          <m:r>
                            <a:rPr lang="es-CL" b="0" i="1" smtClean="0">
                              <a:latin typeface="Cambria Math" panose="02040503050406030204" pitchFamily="18" charset="0"/>
                            </a:rPr>
                            <m:t>𝜕</m:t>
                          </m:r>
                          <m:sSup>
                            <m:sSupPr>
                              <m:ctrlPr>
                                <a:rPr lang="es-CL" b="0" i="1" smtClean="0">
                                  <a:latin typeface="Cambria Math" panose="02040503050406030204" pitchFamily="18" charset="0"/>
                                </a:rPr>
                              </m:ctrlPr>
                            </m:sSupPr>
                            <m:e>
                              <m:r>
                                <a:rPr lang="es-CL" b="0" i="1" smtClean="0">
                                  <a:latin typeface="Cambria Math" panose="02040503050406030204" pitchFamily="18" charset="0"/>
                                </a:rPr>
                                <m:t>𝐿𝐿</m:t>
                              </m:r>
                              <m:r>
                                <a:rPr lang="es-CL" b="0" i="1" smtClean="0">
                                  <a:latin typeface="Cambria Math" panose="02040503050406030204" pitchFamily="18" charset="0"/>
                                </a:rPr>
                                <m:t>(</m:t>
                              </m:r>
                              <m:r>
                                <a:rPr lang="es-CL" b="0" i="1" smtClean="0">
                                  <a:latin typeface="Cambria Math" panose="02040503050406030204" pitchFamily="18" charset="0"/>
                                </a:rPr>
                                <m:t>𝛽</m:t>
                              </m:r>
                            </m:e>
                            <m:sup>
                              <m:r>
                                <a:rPr lang="es-CL" b="0" i="1" smtClean="0">
                                  <a:latin typeface="Cambria Math" panose="02040503050406030204" pitchFamily="18" charset="0"/>
                                </a:rPr>
                                <m:t>𝐸𝑀𝑉</m:t>
                              </m:r>
                            </m:sup>
                          </m:sSup>
                          <m:r>
                            <a:rPr lang="es-CL" b="0" i="1" smtClean="0">
                              <a:latin typeface="Cambria Math" panose="02040503050406030204" pitchFamily="18" charset="0"/>
                            </a:rPr>
                            <m:t>)</m:t>
                          </m:r>
                        </m:num>
                        <m:den>
                          <m:r>
                            <a:rPr lang="es-CL" b="0" i="1" smtClean="0">
                              <a:latin typeface="Cambria Math" panose="02040503050406030204" pitchFamily="18" charset="0"/>
                            </a:rPr>
                            <m:t>𝜕𝛽</m:t>
                          </m:r>
                        </m:den>
                      </m:f>
                      <m:r>
                        <a:rPr lang="es-CL" b="0" i="1" smtClean="0">
                          <a:latin typeface="Cambria Math" panose="02040503050406030204" pitchFamily="18" charset="0"/>
                        </a:rPr>
                        <m:t>=0  </m:t>
                      </m:r>
                    </m:oMath>
                  </m:oMathPara>
                </a14:m>
                <a:endParaRPr lang="es-CL" dirty="0" smtClean="0"/>
              </a:p>
              <a:p>
                <a:endParaRPr lang="es-CL" dirty="0" smtClean="0"/>
              </a:p>
              <a:p>
                <a:endParaRPr lang="es-CL" dirty="0"/>
              </a:p>
              <a:p>
                <a:endParaRPr lang="es-CL" dirty="0"/>
              </a:p>
              <a:p>
                <a:endParaRPr lang="es-CL"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blipFill rotWithShape="0">
                <a:blip r:embed="rId3"/>
                <a:stretch>
                  <a:fillRect t="-1652"/>
                </a:stretch>
              </a:blipFill>
            </p:spPr>
            <p:txBody>
              <a:bodyPr/>
              <a:lstStyle/>
              <a:p>
                <a:r>
                  <a:rPr lang="es-ES">
                    <a:noFill/>
                  </a:rPr>
                  <a:t> </a:t>
                </a:r>
              </a:p>
            </p:txBody>
          </p:sp>
        </mc:Fallback>
      </mc:AlternateContent>
    </p:spTree>
    <p:extLst>
      <p:ext uri="{BB962C8B-B14F-4D97-AF65-F5344CB8AC3E}">
        <p14:creationId xmlns:p14="http://schemas.microsoft.com/office/powerpoint/2010/main" val="33193952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rgbClr val="C00000"/>
                </a:solidFill>
              </a:rPr>
              <a:t>Logit</a:t>
            </a:r>
            <a:endParaRPr lang="es-ES" dirty="0">
              <a:solidFill>
                <a:srgbClr val="C00000"/>
              </a:solidFill>
            </a:endParaRPr>
          </a:p>
        </p:txBody>
      </p:sp>
      <p:sp>
        <p:nvSpPr>
          <p:cNvPr id="3" name="2 Marcador de contenido"/>
          <p:cNvSpPr>
            <a:spLocks noGrp="1"/>
          </p:cNvSpPr>
          <p:nvPr>
            <p:ph idx="1"/>
          </p:nvPr>
        </p:nvSpPr>
        <p:spPr/>
        <p:txBody>
          <a:bodyPr>
            <a:normAutofit/>
          </a:bodyPr>
          <a:lstStyle/>
          <a:p>
            <a:r>
              <a:rPr lang="es-CL" dirty="0" smtClean="0"/>
              <a:t>Este modelo es ALTAMENTE usado, con </a:t>
            </a:r>
            <a:r>
              <a:rPr lang="es-CL" dirty="0" smtClean="0">
                <a:hlinkClick r:id="rId3" action="ppaction://hlinksldjump" tooltip="Algunas variaciones son: Nested Logit, donde el modelo entiende que las decisiones de los compradores (en Marketing) son consecutivas en el tiempo. O el Mixed Logit que permite darle correlación a las variables."/>
              </a:rPr>
              <a:t>algunas variaciones </a:t>
            </a:r>
            <a:r>
              <a:rPr lang="es-CL" dirty="0" smtClean="0"/>
              <a:t>para casos más complejos. </a:t>
            </a:r>
          </a:p>
          <a:p>
            <a:r>
              <a:rPr lang="es-CL" dirty="0" smtClean="0"/>
              <a:t>Hoy en día todos los </a:t>
            </a:r>
            <a:r>
              <a:rPr lang="es-CL" dirty="0" smtClean="0">
                <a:hlinkClick r:id="rId3" action="ppaction://hlinksldjump" tooltip="Sí, STATA también."/>
              </a:rPr>
              <a:t>softwares estadísticos</a:t>
            </a:r>
            <a:r>
              <a:rPr lang="es-CL" dirty="0" smtClean="0"/>
              <a:t> tienen paquetes Logit.</a:t>
            </a:r>
          </a:p>
          <a:p>
            <a:r>
              <a:rPr lang="es-CL" dirty="0" smtClean="0"/>
              <a:t>Tiene limitaciones en que se exige que las </a:t>
            </a:r>
            <a:r>
              <a:rPr lang="es-CL" dirty="0" smtClean="0">
                <a:hlinkClick r:id="rId3" action="ppaction://hlinksldjump" tooltip="Modelando la participación a un programa de rehabilitación de alcohólicos, elegir entre 3 programas en distintos lugares para un ciudadano pueden no ser independientes por innumerables razones; o bien pueden serlo si es que son opciones similares."/>
              </a:rPr>
              <a:t>variables sean independientes</a:t>
            </a:r>
            <a:r>
              <a:rPr lang="es-CL" dirty="0" smtClean="0"/>
              <a:t>, y esto puede no ser deseable cuando </a:t>
            </a:r>
            <a:r>
              <a:rPr lang="es-CL" dirty="0" smtClean="0">
                <a:hlinkClick r:id="rId3" action="ppaction://hlinksldjump" tooltip="En Marketing, se da el caso de elecciones entre varios productos. Si escojo entre vinos: puedo escojer entre 2 botellas de vino tinto o 2 de vino blanco. Las diferencias de probabilidad varían entre botellas y entre tipos de vino también."/>
              </a:rPr>
              <a:t>existen distintas correlaciones entre variables</a:t>
            </a:r>
            <a:r>
              <a:rPr lang="es-CL" dirty="0" smtClean="0"/>
              <a:t>.</a:t>
            </a:r>
          </a:p>
          <a:p>
            <a:endParaRPr lang="es-CL" dirty="0" smtClean="0"/>
          </a:p>
          <a:p>
            <a:endParaRPr lang="es-CL" dirty="0"/>
          </a:p>
          <a:p>
            <a:endParaRPr lang="es-CL" dirty="0"/>
          </a:p>
          <a:p>
            <a:endParaRPr lang="es-CL" dirty="0" smtClean="0"/>
          </a:p>
        </p:txBody>
      </p:sp>
    </p:spTree>
    <p:extLst>
      <p:ext uri="{BB962C8B-B14F-4D97-AF65-F5344CB8AC3E}">
        <p14:creationId xmlns:p14="http://schemas.microsoft.com/office/powerpoint/2010/main" val="15449935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rgbClr val="C00000"/>
                </a:solidFill>
              </a:rPr>
              <a:t>Logit</a:t>
            </a:r>
            <a:endParaRPr lang="es-ES" dirty="0">
              <a:solidFill>
                <a:srgbClr val="C00000"/>
              </a:solidFill>
            </a:endParaRPr>
          </a:p>
        </p:txBody>
      </p:sp>
      <p:sp>
        <p:nvSpPr>
          <p:cNvPr id="3" name="2 Marcador de contenido"/>
          <p:cNvSpPr>
            <a:spLocks noGrp="1"/>
          </p:cNvSpPr>
          <p:nvPr>
            <p:ph idx="1"/>
          </p:nvPr>
        </p:nvSpPr>
        <p:spPr/>
        <p:txBody>
          <a:bodyPr>
            <a:normAutofit/>
          </a:bodyPr>
          <a:lstStyle/>
          <a:p>
            <a:r>
              <a:rPr lang="es-CL" dirty="0" smtClean="0"/>
              <a:t>Si te quedó claro el uso de Logit, puedes saltarte la segunda forma. </a:t>
            </a:r>
            <a:endParaRPr lang="es-CL" dirty="0"/>
          </a:p>
          <a:p>
            <a:r>
              <a:rPr lang="es-CL" dirty="0" smtClean="0"/>
              <a:t>Si quieres ver otra manera de entender cómo funciona el modelo, entonces ve a la forma 2</a:t>
            </a:r>
          </a:p>
          <a:p>
            <a:endParaRPr lang="es-CL" dirty="0" smtClean="0"/>
          </a:p>
          <a:p>
            <a:endParaRPr lang="es-CL" dirty="0"/>
          </a:p>
          <a:p>
            <a:endParaRPr lang="es-CL" dirty="0"/>
          </a:p>
          <a:p>
            <a:endParaRPr lang="es-CL" dirty="0" smtClean="0"/>
          </a:p>
        </p:txBody>
      </p:sp>
      <p:sp>
        <p:nvSpPr>
          <p:cNvPr id="6" name="Rectángulo redondeado 5">
            <a:hlinkClick r:id="rId3" action="ppaction://hlinksldjump"/>
          </p:cNvPr>
          <p:cNvSpPr/>
          <p:nvPr/>
        </p:nvSpPr>
        <p:spPr>
          <a:xfrm>
            <a:off x="1835696" y="5085184"/>
            <a:ext cx="6624736" cy="792088"/>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t>Saltarse la forma 2</a:t>
            </a:r>
            <a:endParaRPr lang="es-ES" sz="2400" b="1" dirty="0"/>
          </a:p>
        </p:txBody>
      </p:sp>
      <p:sp>
        <p:nvSpPr>
          <p:cNvPr id="7" name="Rectángulo redondeado 6">
            <a:hlinkClick r:id="rId4" action="ppaction://hlinksldjump"/>
          </p:cNvPr>
          <p:cNvSpPr/>
          <p:nvPr/>
        </p:nvSpPr>
        <p:spPr>
          <a:xfrm>
            <a:off x="1835696" y="4077072"/>
            <a:ext cx="6624736" cy="792088"/>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t>Ver la forma 2</a:t>
            </a:r>
            <a:endParaRPr lang="es-ES" sz="2400" b="1" dirty="0"/>
          </a:p>
        </p:txBody>
      </p:sp>
    </p:spTree>
    <p:extLst>
      <p:ext uri="{BB962C8B-B14F-4D97-AF65-F5344CB8AC3E}">
        <p14:creationId xmlns:p14="http://schemas.microsoft.com/office/powerpoint/2010/main" val="3927106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chemeClr val="accent1">
                    <a:lumMod val="75000"/>
                  </a:schemeClr>
                </a:solidFill>
              </a:rPr>
              <a:t>Logit</a:t>
            </a:r>
            <a:endParaRPr lang="es-ES" dirty="0">
              <a:solidFill>
                <a:schemeClr val="accent1">
                  <a:lumMod val="75000"/>
                </a:schemeClr>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a:xfrm>
                <a:off x="1435608" y="1447800"/>
                <a:ext cx="7708392" cy="4800600"/>
              </a:xfrm>
            </p:spPr>
            <p:txBody>
              <a:bodyPr>
                <a:normAutofit/>
              </a:bodyPr>
              <a:lstStyle/>
              <a:p>
                <a:r>
                  <a:rPr lang="es-CL" dirty="0" smtClean="0"/>
                  <a:t>Asumamos una variable dicotómica de </a:t>
                </a:r>
                <a:r>
                  <a:rPr lang="es-CL" dirty="0" smtClean="0">
                    <a:hlinkClick r:id="rId3" action="ppaction://hlinksldjump" tooltip="Es decir, que si el individuo n escoge la alternativa i de entre todas las opciones, la variable Y_ni toma el valor 1. Si no lo hace, toma el valor 0."/>
                  </a:rPr>
                  <a:t>elección</a:t>
                </a:r>
                <a:r>
                  <a:rPr lang="es-CL" dirty="0" smtClean="0"/>
                  <a:t> para el individuo </a:t>
                </a:r>
                <a14:m>
                  <m:oMath xmlns:m="http://schemas.openxmlformats.org/officeDocument/2006/math">
                    <m:r>
                      <a:rPr lang="es-CL" i="1" dirty="0" smtClean="0">
                        <a:latin typeface="Cambria Math" panose="02040503050406030204" pitchFamily="18" charset="0"/>
                      </a:rPr>
                      <m:t>𝑛</m:t>
                    </m:r>
                  </m:oMath>
                </a14:m>
                <a:r>
                  <a:rPr lang="es-CL" dirty="0" smtClean="0"/>
                  <a:t> y opción </a:t>
                </a:r>
                <a14:m>
                  <m:oMath xmlns:m="http://schemas.openxmlformats.org/officeDocument/2006/math">
                    <m:r>
                      <a:rPr lang="es-CL" i="1" dirty="0" smtClean="0">
                        <a:latin typeface="Cambria Math" panose="02040503050406030204" pitchFamily="18" charset="0"/>
                      </a:rPr>
                      <m:t>𝑖</m:t>
                    </m:r>
                  </m:oMath>
                </a14:m>
                <a:r>
                  <a:rPr lang="es-CL" dirty="0" smtClean="0"/>
                  <a:t> de entre J alternativas. Esta elección depende de variables conocidas </a:t>
                </a:r>
                <a14:m>
                  <m:oMath xmlns:m="http://schemas.openxmlformats.org/officeDocument/2006/math">
                    <m:sSub>
                      <m:sSubPr>
                        <m:ctrlPr>
                          <a:rPr lang="es-CL" i="1" dirty="0" smtClean="0">
                            <a:latin typeface="Cambria Math" panose="02040503050406030204" pitchFamily="18" charset="0"/>
                          </a:rPr>
                        </m:ctrlPr>
                      </m:sSubPr>
                      <m:e>
                        <m:r>
                          <a:rPr lang="es-CL" i="1" dirty="0" smtClean="0">
                            <a:latin typeface="Cambria Math" panose="02040503050406030204" pitchFamily="18" charset="0"/>
                          </a:rPr>
                          <m:t>𝑋</m:t>
                        </m:r>
                      </m:e>
                      <m:sub>
                        <m:r>
                          <a:rPr lang="es-CL" i="1" dirty="0" smtClean="0">
                            <a:latin typeface="Cambria Math" panose="02040503050406030204" pitchFamily="18" charset="0"/>
                          </a:rPr>
                          <m:t>𝑛𝑖</m:t>
                        </m:r>
                      </m:sub>
                    </m:sSub>
                    <m:r>
                      <a:rPr lang="es-CL" i="1" dirty="0" smtClean="0">
                        <a:latin typeface="Cambria Math" panose="02040503050406030204" pitchFamily="18" charset="0"/>
                      </a:rPr>
                      <m:t> </m:t>
                    </m:r>
                  </m:oMath>
                </a14:m>
                <a:r>
                  <a:rPr lang="es-CL" dirty="0" smtClean="0"/>
                  <a:t>y de </a:t>
                </a:r>
                <a:r>
                  <a:rPr lang="es-CL" dirty="0" smtClean="0">
                    <a:hlinkClick r:id="rId3" action="ppaction://hlinksldjump" tooltip="Cuando hablamos de factores aleatorios corresponde a cualquier variable, factor, que afecte la decisión del comprador de una forma NO OBSERVADA. Aleatorio significa que como no lo controlamos ni lo observamos, suponemos que se distribuye según una probab."/>
                  </a:rPr>
                  <a:t>factores aleatorios</a:t>
                </a:r>
                <a14:m>
                  <m:oMath xmlns:m="http://schemas.openxmlformats.org/officeDocument/2006/math">
                    <m:r>
                      <a:rPr lang="es-CL" b="0" i="0" smtClean="0">
                        <a:latin typeface="Cambria Math" panose="02040503050406030204" pitchFamily="18" charset="0"/>
                      </a:rPr>
                      <m:t> </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𝜀</m:t>
                        </m:r>
                      </m:e>
                      <m:sub>
                        <m:r>
                          <a:rPr lang="es-CL" b="0" i="1" smtClean="0">
                            <a:latin typeface="Cambria Math" panose="02040503050406030204" pitchFamily="18" charset="0"/>
                          </a:rPr>
                          <m:t>𝑛𝑖</m:t>
                        </m:r>
                      </m:sub>
                    </m:sSub>
                  </m:oMath>
                </a14:m>
                <a:r>
                  <a:rPr lang="es-CL" dirty="0" smtClean="0"/>
                  <a:t>:</a:t>
                </a:r>
              </a:p>
              <a:p>
                <a:pPr marL="82296" indent="0">
                  <a:buNone/>
                </a:pPr>
                <a:endParaRPr lang="es-CL" dirty="0" smtClean="0"/>
              </a:p>
              <a:p>
                <a:pPr marL="82296" indent="0">
                  <a:buNone/>
                </a:pPr>
                <a14:m>
                  <m:oMathPara xmlns:m="http://schemas.openxmlformats.org/officeDocument/2006/math">
                    <m:oMathParaPr>
                      <m:jc m:val="centerGroup"/>
                    </m:oMathParaPr>
                    <m:oMath xmlns:m="http://schemas.openxmlformats.org/officeDocument/2006/math">
                      <m:sSub>
                        <m:sSubPr>
                          <m:ctrlPr>
                            <a:rPr lang="es-CL" b="0" i="1" smtClean="0">
                              <a:latin typeface="Cambria Math" panose="02040503050406030204" pitchFamily="18" charset="0"/>
                            </a:rPr>
                          </m:ctrlPr>
                        </m:sSubPr>
                        <m:e>
                          <m:r>
                            <a:rPr lang="es-CL" b="0" i="1" smtClean="0">
                              <a:latin typeface="Cambria Math" panose="02040503050406030204" pitchFamily="18" charset="0"/>
                            </a:rPr>
                            <m:t>𝑌</m:t>
                          </m:r>
                        </m:e>
                        <m:sub>
                          <m:r>
                            <a:rPr lang="es-CL" b="0" i="1" smtClean="0">
                              <a:latin typeface="Cambria Math" panose="02040503050406030204" pitchFamily="18" charset="0"/>
                            </a:rPr>
                            <m:t>𝑛𝑖</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𝑛𝑖</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𝜀</m:t>
                          </m:r>
                        </m:e>
                        <m:sub>
                          <m:r>
                            <a:rPr lang="es-CL" b="0" i="1" smtClean="0">
                              <a:latin typeface="Cambria Math" panose="02040503050406030204" pitchFamily="18" charset="0"/>
                            </a:rPr>
                            <m:t>𝑛𝑖</m:t>
                          </m:r>
                        </m:sub>
                      </m:sSub>
                    </m:oMath>
                  </m:oMathPara>
                </a14:m>
                <a:endParaRPr lang="es-CL" dirty="0" smtClean="0"/>
              </a:p>
              <a:p>
                <a:endParaRPr lang="es-CL" dirty="0"/>
              </a:p>
              <a:p>
                <a:endParaRPr lang="es-CL" dirty="0"/>
              </a:p>
              <a:p>
                <a:endParaRPr lang="es-CL"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xfrm>
                <a:off x="1435608" y="1447800"/>
                <a:ext cx="7708392" cy="4800600"/>
              </a:xfrm>
              <a:blipFill rotWithShape="0">
                <a:blip r:embed="rId4"/>
                <a:stretch>
                  <a:fillRect t="-1652"/>
                </a:stretch>
              </a:blipFill>
            </p:spPr>
            <p:txBody>
              <a:bodyPr/>
              <a:lstStyle/>
              <a:p>
                <a:r>
                  <a:rPr lang="es-ES">
                    <a:noFill/>
                  </a:rPr>
                  <a:t> </a:t>
                </a:r>
              </a:p>
            </p:txBody>
          </p:sp>
        </mc:Fallback>
      </mc:AlternateContent>
    </p:spTree>
    <p:extLst>
      <p:ext uri="{BB962C8B-B14F-4D97-AF65-F5344CB8AC3E}">
        <p14:creationId xmlns:p14="http://schemas.microsoft.com/office/powerpoint/2010/main" val="3706644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chemeClr val="accent1">
                    <a:lumMod val="75000"/>
                  </a:schemeClr>
                </a:solidFill>
              </a:rPr>
              <a:t>Logit</a:t>
            </a:r>
            <a:endParaRPr lang="es-ES" dirty="0">
              <a:solidFill>
                <a:schemeClr val="accent1">
                  <a:lumMod val="75000"/>
                </a:schemeClr>
              </a:solidFill>
            </a:endParaRPr>
          </a:p>
        </p:txBody>
      </p:sp>
      <p:sp>
        <p:nvSpPr>
          <p:cNvPr id="3" name="2 Marcador de contenido"/>
          <p:cNvSpPr>
            <a:spLocks noGrp="1"/>
          </p:cNvSpPr>
          <p:nvPr>
            <p:ph idx="1"/>
          </p:nvPr>
        </p:nvSpPr>
        <p:spPr>
          <a:xfrm>
            <a:off x="1435608" y="1447800"/>
            <a:ext cx="7708392" cy="4800600"/>
          </a:xfrm>
        </p:spPr>
        <p:txBody>
          <a:bodyPr>
            <a:normAutofit/>
          </a:bodyPr>
          <a:lstStyle/>
          <a:p>
            <a:r>
              <a:rPr lang="es-CL" dirty="0" smtClean="0"/>
              <a:t>Se presupone entonces que esos factores inobservados (errores) se modelan </a:t>
            </a:r>
            <a:r>
              <a:rPr lang="es-CL" dirty="0" smtClean="0">
                <a:hlinkClick r:id="rId3" action="ppaction://hlinksldjump" tooltip="Independientes entre sí, e Identicamente Distribuidos.  Recordar que esta característica es fundamental para calcular la log-verosimilitud."/>
              </a:rPr>
              <a:t>I.I.D</a:t>
            </a:r>
            <a:r>
              <a:rPr lang="es-CL" dirty="0" smtClean="0"/>
              <a:t> como </a:t>
            </a:r>
            <a:r>
              <a:rPr lang="es-CL" dirty="0" smtClean="0">
                <a:hlinkClick r:id="rId4" action="ppaction://hlinksldjump" tooltip="Se escoge esta función por su forma útil para representarla e interpretarla; y además porque tiene una forma bastante parecida a la Normal, sin serlo."/>
              </a:rPr>
              <a:t>función</a:t>
            </a:r>
            <a:r>
              <a:rPr lang="es-CL" dirty="0" smtClean="0"/>
              <a:t> “valor extremo</a:t>
            </a:r>
            <a:r>
              <a:rPr lang="es-CL" dirty="0"/>
              <a:t> </a:t>
            </a:r>
            <a:r>
              <a:rPr lang="es-CL" dirty="0" smtClean="0"/>
              <a:t>tipo 1” o </a:t>
            </a:r>
            <a:r>
              <a:rPr lang="es-CL" dirty="0" err="1" smtClean="0"/>
              <a:t>Gumbel</a:t>
            </a:r>
            <a:r>
              <a:rPr lang="es-CL" dirty="0" smtClean="0"/>
              <a:t>:</a:t>
            </a:r>
          </a:p>
          <a:p>
            <a:endParaRPr lang="es-CL" dirty="0"/>
          </a:p>
          <a:p>
            <a:endParaRPr lang="es-CL" dirty="0"/>
          </a:p>
          <a:p>
            <a:endParaRPr lang="es-CL" dirty="0" smtClean="0"/>
          </a:p>
        </p:txBody>
      </p:sp>
      <p:pic>
        <p:nvPicPr>
          <p:cNvPr id="4" name="Imagen 3"/>
          <p:cNvPicPr>
            <a:picLocks noChangeAspect="1"/>
          </p:cNvPicPr>
          <p:nvPr/>
        </p:nvPicPr>
        <p:blipFill rotWithShape="1">
          <a:blip r:embed="rId5"/>
          <a:srcRect t="13972" b="47526"/>
          <a:stretch/>
        </p:blipFill>
        <p:spPr>
          <a:xfrm>
            <a:off x="1435608" y="4509120"/>
            <a:ext cx="3096344" cy="761449"/>
          </a:xfrm>
          <a:prstGeom prst="rect">
            <a:avLst/>
          </a:prstGeom>
        </p:spPr>
      </p:pic>
      <p:pic>
        <p:nvPicPr>
          <p:cNvPr id="7" name="Imagen 6"/>
          <p:cNvPicPr>
            <a:picLocks noChangeAspect="1"/>
          </p:cNvPicPr>
          <p:nvPr/>
        </p:nvPicPr>
        <p:blipFill>
          <a:blip r:embed="rId6"/>
          <a:stretch>
            <a:fillRect/>
          </a:stretch>
        </p:blipFill>
        <p:spPr>
          <a:xfrm>
            <a:off x="4831612" y="4101474"/>
            <a:ext cx="3943324" cy="2338189"/>
          </a:xfrm>
          <a:prstGeom prst="rect">
            <a:avLst/>
          </a:prstGeom>
        </p:spPr>
      </p:pic>
    </p:spTree>
    <p:extLst>
      <p:ext uri="{BB962C8B-B14F-4D97-AF65-F5344CB8AC3E}">
        <p14:creationId xmlns:p14="http://schemas.microsoft.com/office/powerpoint/2010/main" val="26120029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chemeClr val="accent1">
                    <a:lumMod val="75000"/>
                  </a:schemeClr>
                </a:solidFill>
              </a:rPr>
              <a:t>Logit</a:t>
            </a:r>
            <a:endParaRPr lang="es-ES" dirty="0">
              <a:solidFill>
                <a:schemeClr val="accent1">
                  <a:lumMod val="75000"/>
                </a:schemeClr>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a:xfrm>
                <a:off x="1435608" y="1447800"/>
                <a:ext cx="7708392" cy="4800600"/>
              </a:xfrm>
            </p:spPr>
            <p:txBody>
              <a:bodyPr>
                <a:normAutofit lnSpcReduction="10000"/>
              </a:bodyPr>
              <a:lstStyle/>
              <a:p>
                <a:r>
                  <a:rPr lang="es-CL" dirty="0" smtClean="0"/>
                  <a:t>Al </a:t>
                </a:r>
                <a:r>
                  <a:rPr lang="es-CL" dirty="0" smtClean="0">
                    <a:hlinkClick r:id="rId3" action="ppaction://hlinksldjump" tooltip="No vale la pena verlo acá. Lo pueden encontrar en Internet, o esperar a Marketing II. Lo importante es que de aquí se obtiene la función logística."/>
                  </a:rPr>
                  <a:t>trabajar algebraicamente</a:t>
                </a:r>
                <a:r>
                  <a:rPr lang="es-CL" dirty="0" smtClean="0"/>
                  <a:t> esa función, se obtiene una función general de probabilidades: </a:t>
                </a:r>
              </a:p>
              <a:p>
                <a:pPr marL="82296" indent="0">
                  <a:buNone/>
                </a:pPr>
                <a14:m>
                  <m:oMathPara xmlns:m="http://schemas.openxmlformats.org/officeDocument/2006/math">
                    <m:oMathParaPr>
                      <m:jc m:val="centerGroup"/>
                    </m:oMathParaPr>
                    <m:oMath xmlns:m="http://schemas.openxmlformats.org/officeDocument/2006/math">
                      <m:func>
                        <m:funcPr>
                          <m:ctrlPr>
                            <a:rPr lang="es-CL" b="0" i="1" smtClean="0">
                              <a:latin typeface="Cambria Math" panose="02040503050406030204" pitchFamily="18" charset="0"/>
                            </a:rPr>
                          </m:ctrlPr>
                        </m:funcPr>
                        <m:fName>
                          <m:r>
                            <m:rPr>
                              <m:sty m:val="p"/>
                            </m:rPr>
                            <a:rPr lang="es-CL" b="0" i="0" smtClean="0">
                              <a:latin typeface="Cambria Math" panose="02040503050406030204" pitchFamily="18" charset="0"/>
                            </a:rPr>
                            <m:t>Pr</m:t>
                          </m:r>
                        </m:fName>
                        <m:e>
                          <m:d>
                            <m:dPr>
                              <m:endChr m:val="|"/>
                              <m:ctrlPr>
                                <a:rPr lang="es-CL" b="0" i="1" smtClean="0">
                                  <a:latin typeface="Cambria Math" panose="02040503050406030204" pitchFamily="18" charset="0"/>
                                </a:rPr>
                              </m:ctrlPr>
                            </m:dPr>
                            <m:e>
                              <m:r>
                                <a:rPr lang="es-CL" b="0" i="1" smtClean="0">
                                  <a:latin typeface="Cambria Math" panose="02040503050406030204" pitchFamily="18" charset="0"/>
                                </a:rPr>
                                <m:t> </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𝑌</m:t>
                                  </m:r>
                                </m:e>
                                <m:sub>
                                  <m:r>
                                    <a:rPr lang="es-CL" b="0" i="1" smtClean="0">
                                      <a:latin typeface="Cambria Math" panose="02040503050406030204" pitchFamily="18" charset="0"/>
                                    </a:rPr>
                                    <m:t>𝑖</m:t>
                                  </m:r>
                                </m:sub>
                              </m:sSub>
                              <m:r>
                                <a:rPr lang="es-CL" b="0" i="1" smtClean="0">
                                  <a:latin typeface="Cambria Math" panose="02040503050406030204" pitchFamily="18" charset="0"/>
                                </a:rPr>
                                <m:t>=1 </m:t>
                              </m:r>
                            </m:e>
                          </m:d>
                        </m:e>
                      </m:func>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r>
                        <a:rPr lang="es-CL" b="0" i="1" smtClean="0">
                          <a:latin typeface="Cambria Math" panose="02040503050406030204" pitchFamily="18" charset="0"/>
                        </a:rPr>
                        <m:t>)=</m:t>
                      </m:r>
                      <m:f>
                        <m:fPr>
                          <m:ctrlPr>
                            <a:rPr lang="es-CL" b="0" i="1" smtClean="0">
                              <a:latin typeface="Cambria Math" panose="02040503050406030204" pitchFamily="18" charset="0"/>
                            </a:rPr>
                          </m:ctrlPr>
                        </m:fPr>
                        <m:num>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𝛽</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sup>
                          </m:sSup>
                        </m:num>
                        <m:den>
                          <m:nary>
                            <m:naryPr>
                              <m:chr m:val="∑"/>
                              <m:ctrlPr>
                                <a:rPr lang="es-CL" b="0" i="1" smtClean="0">
                                  <a:latin typeface="Cambria Math" panose="02040503050406030204" pitchFamily="18" charset="0"/>
                                </a:rPr>
                              </m:ctrlPr>
                            </m:naryPr>
                            <m:sub>
                              <m:r>
                                <a:rPr lang="es-CL" b="0" i="1" smtClean="0">
                                  <a:latin typeface="Cambria Math" panose="02040503050406030204" pitchFamily="18" charset="0"/>
                                </a:rPr>
                                <m:t>𝑗</m:t>
                              </m:r>
                              <m:r>
                                <a:rPr lang="es-CL" b="0" i="1" smtClean="0">
                                  <a:latin typeface="Cambria Math" panose="02040503050406030204" pitchFamily="18" charset="0"/>
                                </a:rPr>
                                <m:t>=1</m:t>
                              </m:r>
                            </m:sub>
                            <m:sup>
                              <m:r>
                                <a:rPr lang="es-CL" b="0" i="1" smtClean="0">
                                  <a:latin typeface="Cambria Math" panose="02040503050406030204" pitchFamily="18" charset="0"/>
                                </a:rPr>
                                <m:t>𝐽</m:t>
                              </m:r>
                            </m:sup>
                            <m:e>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𝛽</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𝑗</m:t>
                                      </m:r>
                                    </m:sub>
                                  </m:sSub>
                                </m:sup>
                              </m:sSup>
                            </m:e>
                          </m:nary>
                        </m:den>
                      </m:f>
                    </m:oMath>
                  </m:oMathPara>
                </a14:m>
                <a:endParaRPr lang="es-CL" dirty="0" smtClean="0"/>
              </a:p>
              <a:p>
                <a:pPr marL="82296" indent="0">
                  <a:buNone/>
                </a:pPr>
                <a:r>
                  <a:rPr lang="es-CL" dirty="0" smtClean="0"/>
                  <a:t>Si J = 2 entonces</a:t>
                </a:r>
              </a:p>
              <a:p>
                <a:pPr marL="82296" indent="0">
                  <a:buNone/>
                </a:pPr>
                <a:endParaRPr lang="es-CL" dirty="0" smtClean="0"/>
              </a:p>
              <a:p>
                <a:pPr marL="82296" indent="0">
                  <a:buNone/>
                </a:pPr>
                <a14:m>
                  <m:oMathPara xmlns:m="http://schemas.openxmlformats.org/officeDocument/2006/math">
                    <m:oMathParaPr>
                      <m:jc m:val="centerGroup"/>
                    </m:oMathParaPr>
                    <m:oMath xmlns:m="http://schemas.openxmlformats.org/officeDocument/2006/math">
                      <m:func>
                        <m:funcPr>
                          <m:ctrlPr>
                            <a:rPr lang="es-CL" b="0" i="1" smtClean="0">
                              <a:latin typeface="Cambria Math" panose="02040503050406030204" pitchFamily="18" charset="0"/>
                            </a:rPr>
                          </m:ctrlPr>
                        </m:funcPr>
                        <m:fName>
                          <m:r>
                            <m:rPr>
                              <m:sty m:val="p"/>
                            </m:rPr>
                            <a:rPr lang="es-CL" b="0" i="0" smtClean="0">
                              <a:latin typeface="Cambria Math" panose="02040503050406030204" pitchFamily="18" charset="0"/>
                            </a:rPr>
                            <m:t>Pr</m:t>
                          </m:r>
                        </m:fName>
                        <m:e>
                          <m:d>
                            <m:dPr>
                              <m:ctrlPr>
                                <a:rPr lang="es-CL" b="0" i="1" smtClean="0">
                                  <a:latin typeface="Cambria Math" panose="02040503050406030204" pitchFamily="18" charset="0"/>
                                </a:rPr>
                              </m:ctrlPr>
                            </m:dPr>
                            <m:e>
                              <m:sSub>
                                <m:sSubPr>
                                  <m:ctrlPr>
                                    <a:rPr lang="es-CL" b="0" i="1" smtClean="0">
                                      <a:latin typeface="Cambria Math" panose="02040503050406030204" pitchFamily="18" charset="0"/>
                                    </a:rPr>
                                  </m:ctrlPr>
                                </m:sSubPr>
                                <m:e>
                                  <m:r>
                                    <a:rPr lang="es-CL" b="0" i="1" smtClean="0">
                                      <a:latin typeface="Cambria Math" panose="02040503050406030204" pitchFamily="18" charset="0"/>
                                    </a:rPr>
                                    <m:t>𝑌</m:t>
                                  </m:r>
                                </m:e>
                                <m:sub>
                                  <m:r>
                                    <a:rPr lang="es-CL" b="0" i="1" smtClean="0">
                                      <a:latin typeface="Cambria Math" panose="02040503050406030204" pitchFamily="18" charset="0"/>
                                    </a:rPr>
                                    <m:t>1</m:t>
                                  </m:r>
                                </m:sub>
                              </m:sSub>
                              <m:r>
                                <a:rPr lang="es-CL" b="0" i="1" smtClean="0">
                                  <a:latin typeface="Cambria Math" panose="02040503050406030204" pitchFamily="18" charset="0"/>
                                </a:rPr>
                                <m:t>=1</m:t>
                              </m:r>
                            </m:e>
                          </m:d>
                        </m:e>
                      </m:func>
                      <m:r>
                        <a:rPr lang="es-CL" b="0" i="1" smtClean="0">
                          <a:latin typeface="Cambria Math" panose="02040503050406030204" pitchFamily="18" charset="0"/>
                        </a:rPr>
                        <m:t>= </m:t>
                      </m:r>
                      <m:f>
                        <m:fPr>
                          <m:ctrlPr>
                            <a:rPr lang="es-CL" b="0" i="1" smtClean="0">
                              <a:latin typeface="Cambria Math" panose="02040503050406030204" pitchFamily="18" charset="0"/>
                            </a:rPr>
                          </m:ctrlPr>
                        </m:fPr>
                        <m:num>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𝛽</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1</m:t>
                                  </m:r>
                                </m:sub>
                              </m:sSub>
                            </m:sup>
                          </m:sSup>
                        </m:num>
                        <m:den>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𝛽</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1</m:t>
                                  </m:r>
                                </m:sub>
                              </m:sSub>
                            </m:sup>
                          </m:sSup>
                          <m:r>
                            <a:rPr lang="es-CL" b="0" i="1" smtClean="0">
                              <a:latin typeface="Cambria Math" panose="02040503050406030204" pitchFamily="18" charset="0"/>
                            </a:rPr>
                            <m:t>+</m:t>
                          </m:r>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𝛽</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2</m:t>
                                  </m:r>
                                </m:sub>
                              </m:sSub>
                            </m:sup>
                          </m:sSup>
                        </m:den>
                      </m:f>
                      <m:r>
                        <a:rPr lang="es-CL" b="0" i="1" smtClean="0">
                          <a:latin typeface="Cambria Math" panose="02040503050406030204" pitchFamily="18" charset="0"/>
                        </a:rPr>
                        <m:t>=</m:t>
                      </m:r>
                      <m:f>
                        <m:fPr>
                          <m:ctrlPr>
                            <a:rPr lang="es-CL" b="0" i="1" smtClean="0">
                              <a:latin typeface="Cambria Math" panose="02040503050406030204" pitchFamily="18" charset="0"/>
                            </a:rPr>
                          </m:ctrlPr>
                        </m:fPr>
                        <m:num>
                          <m:r>
                            <a:rPr lang="es-CL" b="0" i="1" smtClean="0">
                              <a:latin typeface="Cambria Math" panose="02040503050406030204" pitchFamily="18" charset="0"/>
                            </a:rPr>
                            <m:t>1</m:t>
                          </m:r>
                        </m:num>
                        <m:den>
                          <m:r>
                            <a:rPr lang="es-CL" b="0" i="1" smtClean="0">
                              <a:latin typeface="Cambria Math" panose="02040503050406030204" pitchFamily="18" charset="0"/>
                            </a:rPr>
                            <m:t>1+</m:t>
                          </m:r>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𝛽</m:t>
                              </m:r>
                              <m:d>
                                <m:dPr>
                                  <m:ctrlPr>
                                    <a:rPr lang="es-CL" b="0" i="1" smtClean="0">
                                      <a:latin typeface="Cambria Math" panose="02040503050406030204" pitchFamily="18" charset="0"/>
                                    </a:rPr>
                                  </m:ctrlPr>
                                </m:dPr>
                                <m:e>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2</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1</m:t>
                                      </m:r>
                                    </m:sub>
                                  </m:sSub>
                                </m:e>
                              </m:d>
                            </m:sup>
                          </m:sSup>
                        </m:den>
                      </m:f>
                    </m:oMath>
                  </m:oMathPara>
                </a14:m>
                <a:endParaRPr lang="es-CL" dirty="0" smtClean="0"/>
              </a:p>
              <a:p>
                <a:endParaRPr lang="es-CL" dirty="0"/>
              </a:p>
              <a:p>
                <a:endParaRPr lang="es-CL" dirty="0"/>
              </a:p>
              <a:p>
                <a:endParaRPr lang="es-CL"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xfrm>
                <a:off x="1435608" y="1447800"/>
                <a:ext cx="7708392" cy="4800600"/>
              </a:xfrm>
              <a:blipFill rotWithShape="0">
                <a:blip r:embed="rId4"/>
                <a:stretch>
                  <a:fillRect l="-949" t="-2668" r="-949"/>
                </a:stretch>
              </a:blipFill>
            </p:spPr>
            <p:txBody>
              <a:bodyPr/>
              <a:lstStyle/>
              <a:p>
                <a:r>
                  <a:rPr lang="es-ES">
                    <a:noFill/>
                  </a:rPr>
                  <a:t> </a:t>
                </a:r>
              </a:p>
            </p:txBody>
          </p:sp>
        </mc:Fallback>
      </mc:AlternateContent>
    </p:spTree>
    <p:extLst>
      <p:ext uri="{BB962C8B-B14F-4D97-AF65-F5344CB8AC3E}">
        <p14:creationId xmlns:p14="http://schemas.microsoft.com/office/powerpoint/2010/main" val="41412245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chemeClr val="accent1">
                    <a:lumMod val="75000"/>
                  </a:schemeClr>
                </a:solidFill>
              </a:rPr>
              <a:t>Logit</a:t>
            </a:r>
            <a:endParaRPr lang="es-ES" dirty="0">
              <a:solidFill>
                <a:schemeClr val="accent1">
                  <a:lumMod val="75000"/>
                </a:schemeClr>
              </a:solidFill>
            </a:endParaRPr>
          </a:p>
        </p:txBody>
      </p:sp>
      <mc:AlternateContent xmlns:mc="http://schemas.openxmlformats.org/markup-compatibility/2006">
        <mc:Choice xmlns:a14="http://schemas.microsoft.com/office/drawing/2010/main" Requires="a14">
          <p:sp>
            <p:nvSpPr>
              <p:cNvPr id="3" name="2 Marcador de contenido"/>
              <p:cNvSpPr>
                <a:spLocks noGrp="1"/>
              </p:cNvSpPr>
              <p:nvPr>
                <p:ph idx="1"/>
              </p:nvPr>
            </p:nvSpPr>
            <p:spPr/>
            <p:txBody>
              <a:bodyPr>
                <a:normAutofit/>
              </a:bodyPr>
              <a:lstStyle/>
              <a:p>
                <a:r>
                  <a:rPr lang="es-CL" dirty="0" smtClean="0"/>
                  <a:t>La diferencia </a:t>
                </a:r>
                <a14:m>
                  <m:oMath xmlns:m="http://schemas.openxmlformats.org/officeDocument/2006/math">
                    <m:sSub>
                      <m:sSubPr>
                        <m:ctrlPr>
                          <a:rPr lang="es-CL" i="1" dirty="0" smtClean="0">
                            <a:latin typeface="Cambria Math" panose="02040503050406030204" pitchFamily="18" charset="0"/>
                          </a:rPr>
                        </m:ctrlPr>
                      </m:sSubPr>
                      <m:e>
                        <m:r>
                          <a:rPr lang="es-CL" i="1" dirty="0" smtClean="0">
                            <a:latin typeface="Cambria Math" panose="02040503050406030204" pitchFamily="18" charset="0"/>
                          </a:rPr>
                          <m:t>𝑋</m:t>
                        </m:r>
                      </m:e>
                      <m:sub>
                        <m:r>
                          <a:rPr lang="es-CL" i="1" dirty="0" smtClean="0">
                            <a:latin typeface="Cambria Math" panose="02040503050406030204" pitchFamily="18" charset="0"/>
                          </a:rPr>
                          <m:t>2</m:t>
                        </m:r>
                      </m:sub>
                    </m:sSub>
                    <m:r>
                      <a:rPr lang="es-CL" i="1" dirty="0" smtClean="0">
                        <a:latin typeface="Cambria Math" panose="02040503050406030204" pitchFamily="18" charset="0"/>
                      </a:rPr>
                      <m:t> – </m:t>
                    </m:r>
                    <m:sSub>
                      <m:sSubPr>
                        <m:ctrlPr>
                          <a:rPr lang="es-CL" i="1" dirty="0" smtClean="0">
                            <a:latin typeface="Cambria Math" panose="02040503050406030204" pitchFamily="18" charset="0"/>
                          </a:rPr>
                        </m:ctrlPr>
                      </m:sSubPr>
                      <m:e>
                        <m:r>
                          <a:rPr lang="es-CL" i="1" dirty="0" smtClean="0">
                            <a:latin typeface="Cambria Math" panose="02040503050406030204" pitchFamily="18" charset="0"/>
                          </a:rPr>
                          <m:t>𝑋</m:t>
                        </m:r>
                      </m:e>
                      <m:sub>
                        <m:r>
                          <a:rPr lang="es-CL" i="1" dirty="0" smtClean="0">
                            <a:latin typeface="Cambria Math" panose="02040503050406030204" pitchFamily="18" charset="0"/>
                          </a:rPr>
                          <m:t>1</m:t>
                        </m:r>
                      </m:sub>
                    </m:sSub>
                    <m:r>
                      <a:rPr lang="es-CL" i="1" dirty="0" smtClean="0">
                        <a:latin typeface="Cambria Math" panose="02040503050406030204" pitchFamily="18" charset="0"/>
                      </a:rPr>
                      <m:t> </m:t>
                    </m:r>
                  </m:oMath>
                </a14:m>
                <a:r>
                  <a:rPr lang="es-CL" dirty="0" smtClean="0"/>
                  <a:t>representa entonces la variable explicativa. Se modela como una diferencia relativa de valores.</a:t>
                </a:r>
              </a:p>
              <a:p>
                <a:endParaRPr lang="es-CL" dirty="0"/>
              </a:p>
              <a:p>
                <a:r>
                  <a:rPr lang="es-CL" dirty="0" smtClean="0"/>
                  <a:t>Para el caso de J=1 donde existe </a:t>
                </a:r>
                <a:r>
                  <a:rPr lang="es-CL" dirty="0" smtClean="0">
                    <a:hlinkClick r:id="rId3" action="ppaction://hlinksldjump" tooltip="Que corresponde a la mayoría de los casos fuera del Marketing. Comprar o no comprar una casa es una única alternativa. Participar o no de un programa es una única alternativa. No existe una &quot;canasta&quot; de alternativas. Esto puede ocurrir siempre en elección"/>
                  </a:rPr>
                  <a:t>una sola alternativa</a:t>
                </a:r>
                <a:r>
                  <a:rPr lang="es-CL" dirty="0" smtClean="0"/>
                  <a:t> la función es</a:t>
                </a:r>
              </a:p>
              <a:p>
                <a:pPr marL="82296" indent="0">
                  <a:buNone/>
                </a:pPr>
                <a14:m>
                  <m:oMathPara xmlns:m="http://schemas.openxmlformats.org/officeDocument/2006/math">
                    <m:oMathParaPr>
                      <m:jc m:val="centerGroup"/>
                    </m:oMathParaPr>
                    <m:oMath xmlns:m="http://schemas.openxmlformats.org/officeDocument/2006/math">
                      <m:func>
                        <m:funcPr>
                          <m:ctrlPr>
                            <a:rPr lang="es-CL" i="1">
                              <a:latin typeface="Cambria Math" panose="02040503050406030204" pitchFamily="18" charset="0"/>
                            </a:rPr>
                          </m:ctrlPr>
                        </m:funcPr>
                        <m:fName>
                          <m:r>
                            <m:rPr>
                              <m:sty m:val="p"/>
                            </m:rPr>
                            <a:rPr lang="es-CL">
                              <a:latin typeface="Cambria Math" panose="02040503050406030204" pitchFamily="18" charset="0"/>
                            </a:rPr>
                            <m:t>Pr</m:t>
                          </m:r>
                        </m:fName>
                        <m:e>
                          <m:d>
                            <m:dPr>
                              <m:ctrlPr>
                                <a:rPr lang="es-CL" i="1">
                                  <a:latin typeface="Cambria Math" panose="02040503050406030204" pitchFamily="18" charset="0"/>
                                </a:rPr>
                              </m:ctrlPr>
                            </m:dPr>
                            <m:e>
                              <m:sSub>
                                <m:sSubPr>
                                  <m:ctrlPr>
                                    <a:rPr lang="es-CL" i="1">
                                      <a:latin typeface="Cambria Math" panose="02040503050406030204" pitchFamily="18" charset="0"/>
                                    </a:rPr>
                                  </m:ctrlPr>
                                </m:sSubPr>
                                <m:e>
                                  <m:r>
                                    <a:rPr lang="es-CL" i="1">
                                      <a:latin typeface="Cambria Math" panose="02040503050406030204" pitchFamily="18" charset="0"/>
                                    </a:rPr>
                                    <m:t>𝑌</m:t>
                                  </m:r>
                                </m:e>
                                <m:sub>
                                  <m:r>
                                    <a:rPr lang="es-CL" b="0" i="1" smtClean="0">
                                      <a:latin typeface="Cambria Math" panose="02040503050406030204" pitchFamily="18" charset="0"/>
                                    </a:rPr>
                                    <m:t>𝑖</m:t>
                                  </m:r>
                                </m:sub>
                              </m:sSub>
                              <m:r>
                                <a:rPr lang="es-CL" i="1">
                                  <a:latin typeface="Cambria Math" panose="02040503050406030204" pitchFamily="18" charset="0"/>
                                </a:rPr>
                                <m:t>=1</m:t>
                              </m:r>
                            </m:e>
                          </m:d>
                        </m:e>
                      </m:func>
                      <m:r>
                        <a:rPr lang="es-CL" i="1">
                          <a:latin typeface="Cambria Math" panose="02040503050406030204" pitchFamily="18" charset="0"/>
                        </a:rPr>
                        <m:t>= </m:t>
                      </m:r>
                      <m:f>
                        <m:fPr>
                          <m:ctrlPr>
                            <a:rPr lang="es-CL" i="1">
                              <a:latin typeface="Cambria Math" panose="02040503050406030204" pitchFamily="18" charset="0"/>
                            </a:rPr>
                          </m:ctrlPr>
                        </m:fPr>
                        <m:num>
                          <m:r>
                            <a:rPr lang="es-CL" i="1">
                              <a:latin typeface="Cambria Math" panose="02040503050406030204" pitchFamily="18" charset="0"/>
                            </a:rPr>
                            <m:t>1</m:t>
                          </m:r>
                        </m:num>
                        <m:den>
                          <m:r>
                            <a:rPr lang="es-CL" i="1">
                              <a:latin typeface="Cambria Math" panose="02040503050406030204" pitchFamily="18" charset="0"/>
                            </a:rPr>
                            <m:t>1+</m:t>
                          </m:r>
                          <m:sSup>
                            <m:sSupPr>
                              <m:ctrlPr>
                                <a:rPr lang="es-CL" i="1">
                                  <a:latin typeface="Cambria Math" panose="02040503050406030204" pitchFamily="18" charset="0"/>
                                </a:rPr>
                              </m:ctrlPr>
                            </m:sSupPr>
                            <m:e>
                              <m:r>
                                <a:rPr lang="es-CL" i="1">
                                  <a:latin typeface="Cambria Math" panose="02040503050406030204" pitchFamily="18" charset="0"/>
                                </a:rPr>
                                <m:t>𝑒</m:t>
                              </m:r>
                            </m:e>
                            <m:sup>
                              <m:r>
                                <a:rPr lang="es-CL" b="0" i="1" smtClean="0">
                                  <a:latin typeface="Cambria Math" panose="02040503050406030204" pitchFamily="18" charset="0"/>
                                </a:rPr>
                                <m:t>−</m:t>
                              </m:r>
                              <m:r>
                                <a:rPr lang="es-CL" i="1">
                                  <a:latin typeface="Cambria Math" panose="02040503050406030204" pitchFamily="18" charset="0"/>
                                </a:rPr>
                                <m:t>𝛽</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sup>
                          </m:sSup>
                        </m:den>
                      </m:f>
                      <m:r>
                        <a:rPr lang="es-CL" b="0" i="1" smtClean="0">
                          <a:latin typeface="Cambria Math" panose="02040503050406030204" pitchFamily="18" charset="0"/>
                        </a:rPr>
                        <m:t> </m:t>
                      </m:r>
                      <m:r>
                        <a:rPr lang="es-CL" b="0" i="1" smtClean="0">
                          <a:latin typeface="Cambria Math" panose="02040503050406030204" pitchFamily="18" charset="0"/>
                        </a:rPr>
                        <m:t>𝑜</m:t>
                      </m:r>
                      <m:f>
                        <m:fPr>
                          <m:ctrlPr>
                            <a:rPr lang="es-CL" b="0" i="1" smtClean="0">
                              <a:latin typeface="Cambria Math" panose="02040503050406030204" pitchFamily="18" charset="0"/>
                            </a:rPr>
                          </m:ctrlPr>
                        </m:fPr>
                        <m:num>
                          <m:r>
                            <a:rPr lang="es-CL" b="0" i="1" smtClean="0">
                              <a:latin typeface="Cambria Math" panose="02040503050406030204" pitchFamily="18" charset="0"/>
                            </a:rPr>
                            <m:t>1</m:t>
                          </m:r>
                        </m:num>
                        <m:den>
                          <m:r>
                            <a:rPr lang="es-CL" b="0" i="1" smtClean="0">
                              <a:latin typeface="Cambria Math" panose="02040503050406030204" pitchFamily="18" charset="0"/>
                            </a:rPr>
                            <m:t>1+</m:t>
                          </m:r>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m:t>
                                  </m:r>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r>
                                <a:rPr lang="es-CL" b="0" i="1" smtClean="0">
                                  <a:latin typeface="Cambria Math" panose="02040503050406030204" pitchFamily="18" charset="0"/>
                                </a:rPr>
                                <m:t>)</m:t>
                              </m:r>
                            </m:sup>
                          </m:sSup>
                        </m:den>
                      </m:f>
                    </m:oMath>
                  </m:oMathPara>
                </a14:m>
                <a:endParaRPr lang="es-CL" dirty="0" smtClean="0"/>
              </a:p>
              <a:p>
                <a:endParaRPr lang="es-CL" dirty="0" smtClean="0"/>
              </a:p>
              <a:p>
                <a:endParaRPr lang="es-CL" dirty="0" smtClean="0"/>
              </a:p>
              <a:p>
                <a:endParaRPr lang="es-CL" dirty="0"/>
              </a:p>
              <a:p>
                <a:endParaRPr lang="es-CL" dirty="0"/>
              </a:p>
              <a:p>
                <a:endParaRPr lang="es-CL" dirty="0" smtClean="0"/>
              </a:p>
            </p:txBody>
          </p:sp>
        </mc:Choice>
        <mc:Fallback>
          <p:sp>
            <p:nvSpPr>
              <p:cNvPr id="3" name="2 Marcador de contenido"/>
              <p:cNvSpPr>
                <a:spLocks noGrp="1" noRot="1" noChangeAspect="1" noMove="1" noResize="1" noEditPoints="1" noAdjustHandles="1" noChangeArrowheads="1" noChangeShapeType="1" noTextEdit="1"/>
              </p:cNvSpPr>
              <p:nvPr>
                <p:ph idx="1"/>
              </p:nvPr>
            </p:nvSpPr>
            <p:spPr>
              <a:blipFill rotWithShape="0">
                <a:blip r:embed="rId4"/>
                <a:stretch>
                  <a:fillRect t="-1652" r="-3415"/>
                </a:stretch>
              </a:blipFill>
            </p:spPr>
            <p:txBody>
              <a:bodyPr/>
              <a:lstStyle/>
              <a:p>
                <a:r>
                  <a:rPr lang="es-ES">
                    <a:noFill/>
                  </a:rPr>
                  <a:t> </a:t>
                </a:r>
              </a:p>
            </p:txBody>
          </p:sp>
        </mc:Fallback>
      </mc:AlternateContent>
    </p:spTree>
    <p:extLst>
      <p:ext uri="{BB962C8B-B14F-4D97-AF65-F5344CB8AC3E}">
        <p14:creationId xmlns:p14="http://schemas.microsoft.com/office/powerpoint/2010/main" val="13991970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chemeClr val="accent1">
                    <a:lumMod val="75000"/>
                  </a:schemeClr>
                </a:solidFill>
              </a:rPr>
              <a:t>Logit</a:t>
            </a:r>
            <a:endParaRPr lang="es-ES" dirty="0">
              <a:solidFill>
                <a:schemeClr val="accent1">
                  <a:lumMod val="75000"/>
                </a:schemeClr>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p:txBody>
              <a:bodyPr>
                <a:normAutofit fontScale="92500"/>
              </a:bodyPr>
              <a:lstStyle/>
              <a:p>
                <a:r>
                  <a:rPr lang="es-CL" dirty="0" smtClean="0"/>
                  <a:t>Para su estimación, juntamos la probabilidad de ocurrencia usando cada dato de la base para armar la función de log-verosimilitud:</a:t>
                </a:r>
              </a:p>
              <a:p>
                <a:endParaRPr lang="es-CL" dirty="0"/>
              </a:p>
              <a:p>
                <a:pPr marL="82296" indent="0">
                  <a:buNone/>
                </a:pPr>
                <a14:m>
                  <m:oMathPara xmlns:m="http://schemas.openxmlformats.org/officeDocument/2006/math">
                    <m:oMathParaPr>
                      <m:jc m:val="centerGroup"/>
                    </m:oMathParaPr>
                    <m:oMath xmlns:m="http://schemas.openxmlformats.org/officeDocument/2006/math">
                      <m:r>
                        <a:rPr lang="es-CL" b="0" i="1" smtClean="0">
                          <a:latin typeface="Cambria Math" panose="02040503050406030204" pitchFamily="18" charset="0"/>
                        </a:rPr>
                        <m:t>𝐿𝐿</m:t>
                      </m:r>
                      <m:r>
                        <a:rPr lang="es-CL" b="0" i="1" smtClean="0">
                          <a:latin typeface="Cambria Math" panose="02040503050406030204" pitchFamily="18" charset="0"/>
                        </a:rPr>
                        <m:t>=</m:t>
                      </m:r>
                      <m:nary>
                        <m:naryPr>
                          <m:chr m:val="∑"/>
                          <m:ctrlPr>
                            <a:rPr lang="es-CL" b="0" i="1" smtClean="0">
                              <a:latin typeface="Cambria Math" panose="02040503050406030204" pitchFamily="18" charset="0"/>
                            </a:rPr>
                          </m:ctrlPr>
                        </m:naryPr>
                        <m:sub>
                          <m:r>
                            <a:rPr lang="es-CL" b="0" i="1" smtClean="0">
                              <a:latin typeface="Cambria Math" panose="02040503050406030204" pitchFamily="18" charset="0"/>
                            </a:rPr>
                            <m:t>𝑖</m:t>
                          </m:r>
                          <m:r>
                            <a:rPr lang="es-CL" b="0" i="1" smtClean="0">
                              <a:latin typeface="Cambria Math" panose="02040503050406030204" pitchFamily="18" charset="0"/>
                            </a:rPr>
                            <m:t>=1</m:t>
                          </m:r>
                        </m:sub>
                        <m:sup>
                          <m:r>
                            <a:rPr lang="es-CL" b="0" i="1" smtClean="0">
                              <a:latin typeface="Cambria Math" panose="02040503050406030204" pitchFamily="18" charset="0"/>
                            </a:rPr>
                            <m:t>𝑁</m:t>
                          </m:r>
                        </m:sup>
                        <m:e>
                          <m:func>
                            <m:funcPr>
                              <m:ctrlPr>
                                <a:rPr lang="es-CL" b="0" i="1" smtClean="0">
                                  <a:latin typeface="Cambria Math" panose="02040503050406030204" pitchFamily="18" charset="0"/>
                                </a:rPr>
                              </m:ctrlPr>
                            </m:funcPr>
                            <m:fName>
                              <m:r>
                                <m:rPr>
                                  <m:sty m:val="p"/>
                                </m:rPr>
                                <a:rPr lang="es-CL" b="0" i="0" smtClean="0">
                                  <a:latin typeface="Cambria Math" panose="02040503050406030204" pitchFamily="18" charset="0"/>
                                </a:rPr>
                                <m:t>log</m:t>
                              </m:r>
                            </m:fName>
                            <m:e>
                              <m:d>
                                <m:dPr>
                                  <m:ctrlPr>
                                    <a:rPr lang="es-CL" b="0" i="1" smtClean="0">
                                      <a:latin typeface="Cambria Math" panose="02040503050406030204" pitchFamily="18" charset="0"/>
                                    </a:rPr>
                                  </m:ctrlPr>
                                </m:dPr>
                                <m:e>
                                  <m:r>
                                    <a:rPr lang="es-CL" b="0" i="1" smtClean="0">
                                      <a:latin typeface="Cambria Math" panose="02040503050406030204" pitchFamily="18" charset="0"/>
                                    </a:rPr>
                                    <m:t>  </m:t>
                                  </m:r>
                                  <m:r>
                                    <a:rPr lang="es-CL" b="0" i="1" smtClean="0">
                                      <a:latin typeface="Cambria Math" panose="02040503050406030204" pitchFamily="18" charset="0"/>
                                    </a:rPr>
                                    <m:t>𝑃</m:t>
                                  </m:r>
                                  <m:d>
                                    <m:dPr>
                                      <m:endChr m:val="|"/>
                                      <m:ctrlPr>
                                        <a:rPr lang="es-CL" b="0" i="1" smtClean="0">
                                          <a:latin typeface="Cambria Math" panose="02040503050406030204" pitchFamily="18" charset="0"/>
                                        </a:rPr>
                                      </m:ctrlPr>
                                    </m:dPr>
                                    <m:e>
                                      <m:r>
                                        <a:rPr lang="es-CL" b="0" i="1" smtClean="0">
                                          <a:latin typeface="Cambria Math" panose="02040503050406030204" pitchFamily="18" charset="0"/>
                                        </a:rPr>
                                        <m:t>𝑌</m:t>
                                      </m:r>
                                      <m:r>
                                        <a:rPr lang="es-CL" b="0" i="1" smtClean="0">
                                          <a:latin typeface="Cambria Math" panose="02040503050406030204" pitchFamily="18" charset="0"/>
                                        </a:rPr>
                                        <m:t>=1 </m:t>
                                      </m:r>
                                    </m:e>
                                  </m:d>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e>
                              </m:d>
                            </m:e>
                          </m:func>
                          <m:r>
                            <a:rPr lang="es-CL" b="0" i="1" smtClean="0">
                              <a:latin typeface="Cambria Math" panose="02040503050406030204" pitchFamily="18" charset="0"/>
                            </a:rPr>
                            <m:t> ) </m:t>
                          </m:r>
                        </m:e>
                      </m:nary>
                    </m:oMath>
                  </m:oMathPara>
                </a14:m>
                <a:r>
                  <a:rPr lang="es-CL" dirty="0" smtClean="0"/>
                  <a:t/>
                </a:r>
                <a:br>
                  <a:rPr lang="es-CL" dirty="0" smtClean="0"/>
                </a:br>
                <a14:m>
                  <m:oMath xmlns:m="http://schemas.openxmlformats.org/officeDocument/2006/math">
                    <m:r>
                      <a:rPr lang="es-CL" b="0" i="1" smtClean="0">
                        <a:latin typeface="Cambria Math" panose="02040503050406030204" pitchFamily="18" charset="0"/>
                      </a:rPr>
                      <m:t>𝐿𝐿</m:t>
                    </m:r>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r>
                      <a:rPr lang="es-CL" b="0" i="1" smtClean="0">
                        <a:latin typeface="Cambria Math" panose="02040503050406030204" pitchFamily="18" charset="0"/>
                      </a:rPr>
                      <m:t> |</m:t>
                    </m:r>
                    <m:sSub>
                      <m:sSubPr>
                        <m:ctrlPr>
                          <a:rPr lang="es-CL" b="0" i="1" smtClean="0">
                            <a:latin typeface="Cambria Math" panose="02040503050406030204" pitchFamily="18" charset="0"/>
                          </a:rPr>
                        </m:ctrlPr>
                      </m:sSubPr>
                      <m:e>
                        <m:r>
                          <a:rPr lang="es-CL" b="0" i="1" smtClean="0">
                            <a:latin typeface="Cambria Math" panose="02040503050406030204" pitchFamily="18" charset="0"/>
                          </a:rPr>
                          <m:t> </m:t>
                        </m:r>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 </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r>
                      <a:rPr lang="es-CL" b="0" i="1" smtClean="0">
                        <a:latin typeface="Cambria Math" panose="02040503050406030204" pitchFamily="18" charset="0"/>
                      </a:rPr>
                      <m:t>)=</m:t>
                    </m:r>
                    <m:nary>
                      <m:naryPr>
                        <m:chr m:val="∑"/>
                        <m:ctrlPr>
                          <a:rPr lang="es-CL" b="0" i="1" smtClean="0">
                            <a:latin typeface="Cambria Math" panose="02040503050406030204" pitchFamily="18" charset="0"/>
                          </a:rPr>
                        </m:ctrlPr>
                      </m:naryPr>
                      <m:sub>
                        <m:r>
                          <a:rPr lang="es-CL" b="0" i="1" smtClean="0">
                            <a:latin typeface="Cambria Math" panose="02040503050406030204" pitchFamily="18" charset="0"/>
                          </a:rPr>
                          <m:t>𝑖</m:t>
                        </m:r>
                        <m:r>
                          <a:rPr lang="es-CL" b="0" i="1" smtClean="0">
                            <a:latin typeface="Cambria Math" panose="02040503050406030204" pitchFamily="18" charset="0"/>
                          </a:rPr>
                          <m:t>=1</m:t>
                        </m:r>
                      </m:sub>
                      <m:sup>
                        <m:r>
                          <a:rPr lang="es-CL" b="0" i="1" smtClean="0">
                            <a:latin typeface="Cambria Math" panose="02040503050406030204" pitchFamily="18" charset="0"/>
                          </a:rPr>
                          <m:t>𝑁</m:t>
                        </m:r>
                      </m:sup>
                      <m:e>
                        <m:r>
                          <m:rPr>
                            <m:sty m:val="p"/>
                          </m:rPr>
                          <a:rPr lang="es-CL" b="0" i="0" smtClean="0">
                            <a:latin typeface="Cambria Math" panose="02040503050406030204" pitchFamily="18" charset="0"/>
                          </a:rPr>
                          <m:t>log</m:t>
                        </m:r>
                        <m:r>
                          <a:rPr lang="es-CL" b="0" i="1" smtClean="0">
                            <a:latin typeface="Cambria Math" panose="02040503050406030204" pitchFamily="18" charset="0"/>
                          </a:rPr>
                          <m:t>⁡(</m:t>
                        </m:r>
                        <m:f>
                          <m:fPr>
                            <m:ctrlPr>
                              <a:rPr lang="es-CL" b="0" i="1" smtClean="0">
                                <a:latin typeface="Cambria Math" panose="02040503050406030204" pitchFamily="18" charset="0"/>
                              </a:rPr>
                            </m:ctrlPr>
                          </m:fPr>
                          <m:num>
                            <m:r>
                              <a:rPr lang="es-CL" b="0" i="1" smtClean="0">
                                <a:latin typeface="Cambria Math" panose="02040503050406030204" pitchFamily="18" charset="0"/>
                              </a:rPr>
                              <m:t>1</m:t>
                            </m:r>
                          </m:num>
                          <m:den>
                            <m:r>
                              <a:rPr lang="es-CL" b="0" i="1" smtClean="0">
                                <a:latin typeface="Cambria Math" panose="02040503050406030204" pitchFamily="18" charset="0"/>
                              </a:rPr>
                              <m:t>1+ </m:t>
                            </m:r>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m:t>
                                </m:r>
                                <m:d>
                                  <m:dPr>
                                    <m:ctrlPr>
                                      <a:rPr lang="es-CL" b="0" i="1" smtClean="0">
                                        <a:latin typeface="Cambria Math" panose="02040503050406030204" pitchFamily="18" charset="0"/>
                                      </a:rPr>
                                    </m:ctrlPr>
                                  </m:dPr>
                                  <m:e>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e>
                                </m:d>
                              </m:sup>
                            </m:sSup>
                          </m:den>
                        </m:f>
                      </m:e>
                    </m:nary>
                    <m:r>
                      <a:rPr lang="es-CL" b="0" i="1" smtClean="0">
                        <a:latin typeface="Cambria Math" panose="02040503050406030204" pitchFamily="18" charset="0"/>
                      </a:rPr>
                      <m:t>)</m:t>
                    </m:r>
                  </m:oMath>
                </a14:m>
                <a:r>
                  <a:rPr lang="es-CL" dirty="0" smtClean="0"/>
                  <a:t> </a:t>
                </a:r>
                <a:r>
                  <a:rPr lang="es-CL" dirty="0" smtClean="0">
                    <a:hlinkClick r:id="rId3" action="ppaction://hlinksldjump" tooltip="Notar que la LL necesita como variable los datos, y como parámetros &quot;dados&quot; beta0 y beta1. Luego, esta función se maximizará obteniendo el estimador de máxima verosimilitud, que serán el beta0 y el beta1 que maximicen esa función."/>
                  </a:rPr>
                  <a:t>(?)</a:t>
                </a:r>
                <a:endParaRPr lang="es-CL" dirty="0" smtClean="0"/>
              </a:p>
              <a:p>
                <a:endParaRPr lang="es-CL" dirty="0" smtClean="0"/>
              </a:p>
              <a:p>
                <a:endParaRPr lang="es-CL" dirty="0"/>
              </a:p>
              <a:p>
                <a:endParaRPr lang="es-CL" dirty="0"/>
              </a:p>
              <a:p>
                <a:endParaRPr lang="es-CL"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blipFill rotWithShape="0">
                <a:blip r:embed="rId4"/>
                <a:stretch>
                  <a:fillRect t="-1652" r="-813"/>
                </a:stretch>
              </a:blipFill>
            </p:spPr>
            <p:txBody>
              <a:bodyPr/>
              <a:lstStyle/>
              <a:p>
                <a:r>
                  <a:rPr lang="es-ES">
                    <a:noFill/>
                  </a:rPr>
                  <a:t> </a:t>
                </a:r>
              </a:p>
            </p:txBody>
          </p:sp>
        </mc:Fallback>
      </mc:AlternateContent>
    </p:spTree>
    <p:extLst>
      <p:ext uri="{BB962C8B-B14F-4D97-AF65-F5344CB8AC3E}">
        <p14:creationId xmlns:p14="http://schemas.microsoft.com/office/powerpoint/2010/main" val="2210060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chemeClr val="accent1">
                    <a:lumMod val="75000"/>
                  </a:schemeClr>
                </a:solidFill>
              </a:rPr>
              <a:t>Logit</a:t>
            </a:r>
            <a:endParaRPr lang="es-ES" dirty="0">
              <a:solidFill>
                <a:schemeClr val="accent1">
                  <a:lumMod val="75000"/>
                </a:schemeClr>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p:txBody>
              <a:bodyPr>
                <a:normAutofit/>
              </a:bodyPr>
              <a:lstStyle/>
              <a:p>
                <a:r>
                  <a:rPr lang="es-CL" dirty="0" smtClean="0"/>
                  <a:t>Para hacerlo “a mano”, bastaría con “derivar e igualar a cero” la función LL para los parámetros </a:t>
                </a:r>
                <a:r>
                  <a:rPr lang="es-CL" dirty="0" err="1" smtClean="0"/>
                  <a:t>beta’s</a:t>
                </a:r>
                <a:r>
                  <a:rPr lang="es-CL" dirty="0" smtClean="0"/>
                  <a:t>. Usando los datos.</a:t>
                </a:r>
              </a:p>
              <a:p>
                <a:r>
                  <a:rPr lang="es-CL" dirty="0" smtClean="0"/>
                  <a:t> </a:t>
                </a:r>
              </a:p>
              <a:p>
                <a:pPr marL="82296" indent="0" algn="ctr">
                  <a:buNone/>
                </a:pPr>
                <a14:m>
                  <m:oMathPara xmlns:m="http://schemas.openxmlformats.org/officeDocument/2006/math">
                    <m:oMathParaPr>
                      <m:jc m:val="centerGroup"/>
                    </m:oMathParaPr>
                    <m:oMath xmlns:m="http://schemas.openxmlformats.org/officeDocument/2006/math">
                      <m:f>
                        <m:fPr>
                          <m:ctrlPr>
                            <a:rPr lang="es-CL" b="0" i="1" smtClean="0">
                              <a:latin typeface="Cambria Math" panose="02040503050406030204" pitchFamily="18" charset="0"/>
                            </a:rPr>
                          </m:ctrlPr>
                        </m:fPr>
                        <m:num>
                          <m:r>
                            <a:rPr lang="es-CL" b="0" i="1" smtClean="0">
                              <a:latin typeface="Cambria Math" panose="02040503050406030204" pitchFamily="18" charset="0"/>
                            </a:rPr>
                            <m:t>𝜕</m:t>
                          </m:r>
                          <m:sSup>
                            <m:sSupPr>
                              <m:ctrlPr>
                                <a:rPr lang="es-CL" b="0" i="1" smtClean="0">
                                  <a:latin typeface="Cambria Math" panose="02040503050406030204" pitchFamily="18" charset="0"/>
                                </a:rPr>
                              </m:ctrlPr>
                            </m:sSupPr>
                            <m:e>
                              <m:r>
                                <a:rPr lang="es-CL" b="0" i="1" smtClean="0">
                                  <a:latin typeface="Cambria Math" panose="02040503050406030204" pitchFamily="18" charset="0"/>
                                </a:rPr>
                                <m:t>𝐿𝐿</m:t>
                              </m:r>
                              <m:r>
                                <a:rPr lang="es-CL" b="0" i="1" smtClean="0">
                                  <a:latin typeface="Cambria Math" panose="02040503050406030204" pitchFamily="18" charset="0"/>
                                </a:rPr>
                                <m:t>(</m:t>
                              </m:r>
                              <m:r>
                                <a:rPr lang="es-CL" b="0" i="1" smtClean="0">
                                  <a:latin typeface="Cambria Math" panose="02040503050406030204" pitchFamily="18" charset="0"/>
                                </a:rPr>
                                <m:t>𝛽</m:t>
                              </m:r>
                            </m:e>
                            <m:sup>
                              <m:r>
                                <a:rPr lang="es-CL" b="0" i="1" smtClean="0">
                                  <a:latin typeface="Cambria Math" panose="02040503050406030204" pitchFamily="18" charset="0"/>
                                </a:rPr>
                                <m:t>𝐸𝑀𝑉</m:t>
                              </m:r>
                            </m:sup>
                          </m:sSup>
                          <m:r>
                            <a:rPr lang="es-CL" b="0" i="1" smtClean="0">
                              <a:latin typeface="Cambria Math" panose="02040503050406030204" pitchFamily="18" charset="0"/>
                            </a:rPr>
                            <m:t>)</m:t>
                          </m:r>
                        </m:num>
                        <m:den>
                          <m:r>
                            <a:rPr lang="es-CL" b="0" i="1" smtClean="0">
                              <a:latin typeface="Cambria Math" panose="02040503050406030204" pitchFamily="18" charset="0"/>
                            </a:rPr>
                            <m:t>𝜕𝛽</m:t>
                          </m:r>
                        </m:den>
                      </m:f>
                      <m:r>
                        <a:rPr lang="es-CL" b="0" i="1" smtClean="0">
                          <a:latin typeface="Cambria Math" panose="02040503050406030204" pitchFamily="18" charset="0"/>
                        </a:rPr>
                        <m:t>=0  </m:t>
                      </m:r>
                    </m:oMath>
                  </m:oMathPara>
                </a14:m>
                <a:endParaRPr lang="es-CL" dirty="0" smtClean="0"/>
              </a:p>
              <a:p>
                <a:endParaRPr lang="es-CL" dirty="0" smtClean="0"/>
              </a:p>
              <a:p>
                <a:endParaRPr lang="es-CL" dirty="0"/>
              </a:p>
              <a:p>
                <a:endParaRPr lang="es-CL" dirty="0"/>
              </a:p>
              <a:p>
                <a:endParaRPr lang="es-CL"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blipFill rotWithShape="0">
                <a:blip r:embed="rId3"/>
                <a:stretch>
                  <a:fillRect t="-1652"/>
                </a:stretch>
              </a:blipFill>
            </p:spPr>
            <p:txBody>
              <a:bodyPr/>
              <a:lstStyle/>
              <a:p>
                <a:r>
                  <a:rPr lang="es-ES">
                    <a:noFill/>
                  </a:rPr>
                  <a:t> </a:t>
                </a:r>
              </a:p>
            </p:txBody>
          </p:sp>
        </mc:Fallback>
      </mc:AlternateContent>
    </p:spTree>
    <p:extLst>
      <p:ext uri="{BB962C8B-B14F-4D97-AF65-F5344CB8AC3E}">
        <p14:creationId xmlns:p14="http://schemas.microsoft.com/office/powerpoint/2010/main" val="2335167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e-Auxiliar de hoy</a:t>
            </a:r>
            <a:endParaRPr lang="es-CL" dirty="0"/>
          </a:p>
        </p:txBody>
      </p:sp>
      <p:sp>
        <p:nvSpPr>
          <p:cNvPr id="3" name="2 Marcador de contenido"/>
          <p:cNvSpPr>
            <a:spLocks noGrp="1"/>
          </p:cNvSpPr>
          <p:nvPr>
            <p:ph idx="1"/>
          </p:nvPr>
        </p:nvSpPr>
        <p:spPr>
          <a:xfrm>
            <a:off x="1403648" y="1196752"/>
            <a:ext cx="7498080" cy="4800600"/>
          </a:xfrm>
        </p:spPr>
        <p:txBody>
          <a:bodyPr>
            <a:normAutofit fontScale="70000" lnSpcReduction="20000"/>
          </a:bodyPr>
          <a:lstStyle/>
          <a:p>
            <a:pPr>
              <a:lnSpc>
                <a:spcPct val="120000"/>
              </a:lnSpc>
            </a:pPr>
            <a:r>
              <a:rPr lang="es-CL" dirty="0" smtClean="0"/>
              <a:t>Canción de hoy</a:t>
            </a:r>
          </a:p>
          <a:p>
            <a:pPr>
              <a:lnSpc>
                <a:spcPct val="120000"/>
              </a:lnSpc>
            </a:pPr>
            <a:r>
              <a:rPr lang="es-CL" dirty="0" smtClean="0"/>
              <a:t>Recapitulación: EMV</a:t>
            </a:r>
          </a:p>
          <a:p>
            <a:pPr>
              <a:lnSpc>
                <a:spcPct val="120000"/>
              </a:lnSpc>
            </a:pPr>
            <a:r>
              <a:rPr lang="es-CL" dirty="0" smtClean="0"/>
              <a:t>Modelo Probit</a:t>
            </a:r>
          </a:p>
          <a:p>
            <a:pPr lvl="1">
              <a:lnSpc>
                <a:spcPct val="120000"/>
              </a:lnSpc>
            </a:pPr>
            <a:r>
              <a:rPr lang="es-CL" dirty="0" smtClean="0"/>
              <a:t>¿Qué es? ¿Para Qué?</a:t>
            </a:r>
          </a:p>
          <a:p>
            <a:pPr lvl="1">
              <a:lnSpc>
                <a:spcPct val="120000"/>
              </a:lnSpc>
            </a:pPr>
            <a:r>
              <a:rPr lang="es-CL" dirty="0" err="1" smtClean="0"/>
              <a:t>Pro’s</a:t>
            </a:r>
            <a:r>
              <a:rPr lang="es-CL" dirty="0" smtClean="0"/>
              <a:t> y </a:t>
            </a:r>
            <a:r>
              <a:rPr lang="es-CL" dirty="0" err="1" smtClean="0"/>
              <a:t>Contra’s</a:t>
            </a:r>
            <a:r>
              <a:rPr lang="es-CL" dirty="0" smtClean="0"/>
              <a:t>. </a:t>
            </a:r>
          </a:p>
          <a:p>
            <a:pPr lvl="1">
              <a:lnSpc>
                <a:spcPct val="120000"/>
              </a:lnSpc>
            </a:pPr>
            <a:r>
              <a:rPr lang="es-CL" dirty="0" smtClean="0"/>
              <a:t>P1</a:t>
            </a:r>
          </a:p>
          <a:p>
            <a:pPr>
              <a:lnSpc>
                <a:spcPct val="120000"/>
              </a:lnSpc>
            </a:pPr>
            <a:r>
              <a:rPr lang="es-CL" dirty="0" smtClean="0"/>
              <a:t>Modelo Logit</a:t>
            </a:r>
          </a:p>
          <a:p>
            <a:pPr lvl="1">
              <a:lnSpc>
                <a:spcPct val="120000"/>
              </a:lnSpc>
            </a:pPr>
            <a:r>
              <a:rPr lang="es-CL" dirty="0" smtClean="0"/>
              <a:t>¿Qué es? ¿Para Qué @*#$T4?</a:t>
            </a:r>
          </a:p>
          <a:p>
            <a:pPr lvl="1">
              <a:lnSpc>
                <a:spcPct val="120000"/>
              </a:lnSpc>
            </a:pPr>
            <a:r>
              <a:rPr lang="es-CL" dirty="0" err="1" smtClean="0"/>
              <a:t>Pro’s</a:t>
            </a:r>
            <a:r>
              <a:rPr lang="es-CL" dirty="0" smtClean="0"/>
              <a:t> y </a:t>
            </a:r>
            <a:r>
              <a:rPr lang="es-CL" dirty="0" err="1" smtClean="0"/>
              <a:t>Contra’s</a:t>
            </a:r>
            <a:endParaRPr lang="es-CL" dirty="0" smtClean="0"/>
          </a:p>
          <a:p>
            <a:pPr lvl="1">
              <a:lnSpc>
                <a:spcPct val="120000"/>
              </a:lnSpc>
            </a:pPr>
            <a:r>
              <a:rPr lang="es-CL" dirty="0" smtClean="0"/>
              <a:t>P2</a:t>
            </a:r>
          </a:p>
          <a:p>
            <a:pPr>
              <a:lnSpc>
                <a:spcPct val="120000"/>
              </a:lnSpc>
            </a:pPr>
            <a:r>
              <a:rPr lang="es-CL" dirty="0" smtClean="0"/>
              <a:t>Resumen</a:t>
            </a:r>
          </a:p>
          <a:p>
            <a:pPr>
              <a:lnSpc>
                <a:spcPct val="120000"/>
              </a:lnSpc>
            </a:pPr>
            <a:r>
              <a:rPr lang="es-CL" dirty="0" smtClean="0"/>
              <a:t>Anexo Aplicativo</a:t>
            </a:r>
            <a:endParaRPr lang="es-CL" dirty="0"/>
          </a:p>
          <a:p>
            <a:endParaRPr lang="es-CL" dirty="0" smtClean="0"/>
          </a:p>
          <a:p>
            <a:endParaRPr lang="es-CL" dirty="0"/>
          </a:p>
        </p:txBody>
      </p:sp>
    </p:spTree>
    <p:extLst>
      <p:ext uri="{BB962C8B-B14F-4D97-AF65-F5344CB8AC3E}">
        <p14:creationId xmlns:p14="http://schemas.microsoft.com/office/powerpoint/2010/main" val="31868617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chemeClr val="accent1">
                    <a:lumMod val="75000"/>
                  </a:schemeClr>
                </a:solidFill>
              </a:rPr>
              <a:t>Logit</a:t>
            </a:r>
            <a:endParaRPr lang="es-ES" dirty="0">
              <a:solidFill>
                <a:schemeClr val="accent1">
                  <a:lumMod val="75000"/>
                </a:schemeClr>
              </a:solidFill>
            </a:endParaRPr>
          </a:p>
        </p:txBody>
      </p:sp>
      <p:sp>
        <p:nvSpPr>
          <p:cNvPr id="3" name="2 Marcador de contenido"/>
          <p:cNvSpPr>
            <a:spLocks noGrp="1"/>
          </p:cNvSpPr>
          <p:nvPr>
            <p:ph idx="1"/>
          </p:nvPr>
        </p:nvSpPr>
        <p:spPr/>
        <p:txBody>
          <a:bodyPr>
            <a:normAutofit/>
          </a:bodyPr>
          <a:lstStyle/>
          <a:p>
            <a:r>
              <a:rPr lang="es-CL" dirty="0" smtClean="0"/>
              <a:t>Este modelo es ALTAMENTE usado, con </a:t>
            </a:r>
            <a:r>
              <a:rPr lang="es-CL" dirty="0" smtClean="0">
                <a:hlinkClick r:id="rId3" action="ppaction://hlinksldjump" tooltip="Algunas variaciones son: Nested Logit, donde el modelo entiende que las decisiones de los compradores (en Marketing) son consecutivas en el tiempo. O el Mixed Logit que permite darle correlación a las variables."/>
              </a:rPr>
              <a:t>algunas variaciones </a:t>
            </a:r>
            <a:r>
              <a:rPr lang="es-CL" dirty="0" smtClean="0"/>
              <a:t>para casos más complejos. </a:t>
            </a:r>
          </a:p>
          <a:p>
            <a:r>
              <a:rPr lang="es-CL" dirty="0" smtClean="0"/>
              <a:t>Hoy en día todos los </a:t>
            </a:r>
            <a:r>
              <a:rPr lang="es-CL" dirty="0" smtClean="0">
                <a:hlinkClick r:id="rId3" action="ppaction://hlinksldjump" tooltip="Sí, STATA también."/>
              </a:rPr>
              <a:t>softwares estadísticos</a:t>
            </a:r>
            <a:r>
              <a:rPr lang="es-CL" dirty="0" smtClean="0"/>
              <a:t> tienen paquetes Logit.</a:t>
            </a:r>
          </a:p>
          <a:p>
            <a:r>
              <a:rPr lang="es-CL" dirty="0" smtClean="0"/>
              <a:t>Tiene limitaciones en que se exige que las </a:t>
            </a:r>
            <a:r>
              <a:rPr lang="es-CL" dirty="0" smtClean="0">
                <a:hlinkClick r:id="rId3" action="ppaction://hlinksldjump" tooltip="Modelando la participación a un programa de rehabilitación de alcohólicos, elegir entre 3 programas en distintos lugares para un ciudadano pueden no ser independientes por innumerables razones; o bien pueden serlo si es que son opciones similares."/>
              </a:rPr>
              <a:t>variables sean independientes</a:t>
            </a:r>
            <a:r>
              <a:rPr lang="es-CL" dirty="0" smtClean="0"/>
              <a:t>, y esto puede no ser deseable cuando </a:t>
            </a:r>
            <a:r>
              <a:rPr lang="es-CL" dirty="0" smtClean="0">
                <a:hlinkClick r:id="rId3" action="ppaction://hlinksldjump" tooltip="En Marketing, se da el caso de elecciones entre varios productos. Si escojo entre vinos: puedo escojer entre 2 botellas de vino tinto o 2 de vino blanco. Las diferencias de probabilidad varían entre botellas y entre tipos de vino también."/>
              </a:rPr>
              <a:t>existen distintas correlaciones entre variables</a:t>
            </a:r>
            <a:r>
              <a:rPr lang="es-CL" dirty="0" smtClean="0"/>
              <a:t>.</a:t>
            </a:r>
          </a:p>
          <a:p>
            <a:endParaRPr lang="es-CL" dirty="0" smtClean="0"/>
          </a:p>
          <a:p>
            <a:endParaRPr lang="es-CL" dirty="0"/>
          </a:p>
          <a:p>
            <a:endParaRPr lang="es-CL" dirty="0"/>
          </a:p>
          <a:p>
            <a:endParaRPr lang="es-CL" dirty="0" smtClean="0"/>
          </a:p>
        </p:txBody>
      </p:sp>
    </p:spTree>
    <p:extLst>
      <p:ext uri="{BB962C8B-B14F-4D97-AF65-F5344CB8AC3E}">
        <p14:creationId xmlns:p14="http://schemas.microsoft.com/office/powerpoint/2010/main" val="40594533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chemeClr val="accent1">
                    <a:lumMod val="75000"/>
                  </a:schemeClr>
                </a:solidFill>
              </a:rPr>
              <a:t>Logit</a:t>
            </a:r>
            <a:endParaRPr lang="es-ES" dirty="0">
              <a:solidFill>
                <a:schemeClr val="accent1">
                  <a:lumMod val="75000"/>
                </a:schemeClr>
              </a:solidFill>
            </a:endParaRPr>
          </a:p>
        </p:txBody>
      </p:sp>
      <p:sp>
        <p:nvSpPr>
          <p:cNvPr id="3" name="2 Marcador de contenido"/>
          <p:cNvSpPr>
            <a:spLocks noGrp="1"/>
          </p:cNvSpPr>
          <p:nvPr>
            <p:ph idx="1"/>
          </p:nvPr>
        </p:nvSpPr>
        <p:spPr/>
        <p:txBody>
          <a:bodyPr>
            <a:normAutofit/>
          </a:bodyPr>
          <a:lstStyle/>
          <a:p>
            <a:r>
              <a:rPr lang="es-CL" dirty="0" smtClean="0"/>
              <a:t>Si te quedó claro el uso de Logit, puedes saltarte la primera forma. </a:t>
            </a:r>
            <a:endParaRPr lang="es-CL" dirty="0"/>
          </a:p>
          <a:p>
            <a:r>
              <a:rPr lang="es-CL" dirty="0" smtClean="0"/>
              <a:t>Si quieres ver otra manera de entender cómo funciona el modelo, entonces ve la forma 1</a:t>
            </a:r>
          </a:p>
          <a:p>
            <a:endParaRPr lang="es-CL" dirty="0" smtClean="0"/>
          </a:p>
          <a:p>
            <a:endParaRPr lang="es-CL" dirty="0"/>
          </a:p>
          <a:p>
            <a:endParaRPr lang="es-CL" dirty="0"/>
          </a:p>
          <a:p>
            <a:endParaRPr lang="es-CL" dirty="0" smtClean="0"/>
          </a:p>
        </p:txBody>
      </p:sp>
      <p:sp>
        <p:nvSpPr>
          <p:cNvPr id="6" name="Rectángulo redondeado 5">
            <a:hlinkClick r:id="rId3" action="ppaction://hlinksldjump"/>
          </p:cNvPr>
          <p:cNvSpPr/>
          <p:nvPr/>
        </p:nvSpPr>
        <p:spPr>
          <a:xfrm>
            <a:off x="1835696" y="5085184"/>
            <a:ext cx="6624736" cy="792088"/>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t>Ir a la forma 1</a:t>
            </a:r>
            <a:endParaRPr lang="es-ES" sz="2400" b="1" dirty="0"/>
          </a:p>
        </p:txBody>
      </p:sp>
      <p:sp>
        <p:nvSpPr>
          <p:cNvPr id="7" name="Rectángulo redondeado 6">
            <a:hlinkClick r:id="rId4" action="ppaction://hlinksldjump"/>
          </p:cNvPr>
          <p:cNvSpPr/>
          <p:nvPr/>
        </p:nvSpPr>
        <p:spPr>
          <a:xfrm>
            <a:off x="1835696" y="4077072"/>
            <a:ext cx="6624736" cy="792088"/>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t>Seguir con la e-Auxiliar</a:t>
            </a:r>
            <a:endParaRPr lang="es-ES" sz="2400" b="1" dirty="0"/>
          </a:p>
        </p:txBody>
      </p:sp>
    </p:spTree>
    <p:extLst>
      <p:ext uri="{BB962C8B-B14F-4D97-AF65-F5344CB8AC3E}">
        <p14:creationId xmlns:p14="http://schemas.microsoft.com/office/powerpoint/2010/main" val="20463628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Conclusiones y resumen Logit</a:t>
            </a:r>
            <a:endParaRPr lang="es-ES" dirty="0"/>
          </a:p>
        </p:txBody>
      </p:sp>
      <p:sp>
        <p:nvSpPr>
          <p:cNvPr id="3" name="2 Marcador de contenido"/>
          <p:cNvSpPr>
            <a:spLocks noGrp="1"/>
          </p:cNvSpPr>
          <p:nvPr>
            <p:ph idx="1"/>
          </p:nvPr>
        </p:nvSpPr>
        <p:spPr/>
        <p:txBody>
          <a:bodyPr>
            <a:normAutofit lnSpcReduction="10000"/>
          </a:bodyPr>
          <a:lstStyle/>
          <a:p>
            <a:r>
              <a:rPr lang="es-CL" dirty="0" smtClean="0"/>
              <a:t>Se utiliza para variables dicotómicas</a:t>
            </a:r>
            <a:br>
              <a:rPr lang="es-CL" dirty="0" smtClean="0"/>
            </a:br>
            <a:endParaRPr lang="es-CL" dirty="0"/>
          </a:p>
          <a:p>
            <a:r>
              <a:rPr lang="es-CL" dirty="0" smtClean="0"/>
              <a:t>Utiliza la función logística y entrega una fórmula cerrada. La forma de “S” de la función es útil y tiene sentido.</a:t>
            </a:r>
            <a:br>
              <a:rPr lang="es-CL" dirty="0" smtClean="0"/>
            </a:br>
            <a:r>
              <a:rPr lang="es-CL" dirty="0" smtClean="0"/>
              <a:t/>
            </a:r>
            <a:br>
              <a:rPr lang="es-CL" dirty="0" smtClean="0"/>
            </a:br>
            <a:endParaRPr lang="es-CL" dirty="0"/>
          </a:p>
          <a:p>
            <a:r>
              <a:rPr lang="es-CL" dirty="0" smtClean="0"/>
              <a:t>No modela correlaciones entre diferentes variables de elección o explicativas. Aunque tiene variaciones más complejas.</a:t>
            </a:r>
          </a:p>
          <a:p>
            <a:endParaRPr lang="es-CL" dirty="0" smtClean="0"/>
          </a:p>
          <a:p>
            <a:endParaRPr lang="es-CL" dirty="0"/>
          </a:p>
          <a:p>
            <a:endParaRPr lang="es-CL" dirty="0" smtClean="0"/>
          </a:p>
        </p:txBody>
      </p:sp>
    </p:spTree>
    <p:extLst>
      <p:ext uri="{BB962C8B-B14F-4D97-AF65-F5344CB8AC3E}">
        <p14:creationId xmlns:p14="http://schemas.microsoft.com/office/powerpoint/2010/main" val="25681782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Modelo Probit</a:t>
            </a:r>
            <a:endParaRPr lang="es-ES" dirty="0"/>
          </a:p>
        </p:txBody>
      </p:sp>
      <p:pic>
        <p:nvPicPr>
          <p:cNvPr id="1026" name="Picture 2" descr="No, Grandma!"/>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47388" y="1417638"/>
            <a:ext cx="6474519" cy="4912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424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Modelo Probit</a:t>
            </a:r>
            <a:endParaRPr lang="es-ES" dirty="0"/>
          </a:p>
        </p:txBody>
      </p:sp>
      <p:pic>
        <p:nvPicPr>
          <p:cNvPr id="2050" name="Picture 2" descr="Laughed more then I shou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2360" y="1417638"/>
            <a:ext cx="5184576" cy="5038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38465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Modelo Probit</a:t>
            </a:r>
            <a:endParaRPr lang="es-ES" dirty="0"/>
          </a:p>
        </p:txBody>
      </p:sp>
      <p:sp>
        <p:nvSpPr>
          <p:cNvPr id="3" name="2 Marcador de contenido"/>
          <p:cNvSpPr>
            <a:spLocks noGrp="1"/>
          </p:cNvSpPr>
          <p:nvPr>
            <p:ph idx="1"/>
          </p:nvPr>
        </p:nvSpPr>
        <p:spPr/>
        <p:txBody>
          <a:bodyPr>
            <a:normAutofit/>
          </a:bodyPr>
          <a:lstStyle/>
          <a:p>
            <a:r>
              <a:rPr lang="es-CL" dirty="0" smtClean="0"/>
              <a:t>Utiliza la distribución Normal para limitar la variable y darle una forma </a:t>
            </a:r>
            <a:r>
              <a:rPr lang="es-CL" dirty="0" smtClean="0">
                <a:hlinkClick r:id="rId3" action="ppaction://hlinksldjump" tooltip="Ojo que se usa la FDA Normal, por lo tanto si está entre 0 y 1; y además entrega una forma de &quot;S&quot; útil y creciente."/>
              </a:rPr>
              <a:t>no lineal</a:t>
            </a:r>
            <a:r>
              <a:rPr lang="es-CL" dirty="0" smtClean="0"/>
              <a:t>.</a:t>
            </a:r>
          </a:p>
          <a:p>
            <a:endParaRPr lang="es-CL" dirty="0"/>
          </a:p>
          <a:p>
            <a:r>
              <a:rPr lang="es-CL" dirty="0" smtClean="0"/>
              <a:t>La función Normal no entrega una fórmula cerrada y debe ser </a:t>
            </a:r>
            <a:r>
              <a:rPr lang="es-CL" dirty="0" smtClean="0">
                <a:hlinkClick r:id="rId3" action="ppaction://hlinksldjump" tooltip="Los paquetes estadísticos vienen con la aproximación integrada y lo hacen de forma automática."/>
              </a:rPr>
              <a:t>aproximada</a:t>
            </a:r>
            <a:endParaRPr lang="es-CL" dirty="0" smtClean="0"/>
          </a:p>
          <a:p>
            <a:endParaRPr lang="es-CL" dirty="0"/>
          </a:p>
          <a:p>
            <a:r>
              <a:rPr lang="es-CL" dirty="0" smtClean="0"/>
              <a:t>Permite modelar de forma más compleja, agregando correlaciones entre las variables</a:t>
            </a:r>
          </a:p>
          <a:p>
            <a:endParaRPr lang="es-CL" dirty="0"/>
          </a:p>
          <a:p>
            <a:endParaRPr lang="es-CL" dirty="0" smtClean="0"/>
          </a:p>
        </p:txBody>
      </p:sp>
    </p:spTree>
    <p:extLst>
      <p:ext uri="{BB962C8B-B14F-4D97-AF65-F5344CB8AC3E}">
        <p14:creationId xmlns:p14="http://schemas.microsoft.com/office/powerpoint/2010/main" val="3393976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Modelo Probit</a:t>
            </a:r>
            <a:endParaRPr lang="es-ES" dirty="0"/>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p:txBody>
              <a:bodyPr>
                <a:normAutofit/>
              </a:bodyPr>
              <a:lstStyle/>
              <a:p>
                <a:r>
                  <a:rPr lang="es-CL" dirty="0" smtClean="0"/>
                  <a:t>Se modela entonces</a:t>
                </a:r>
              </a:p>
              <a:p>
                <a:pPr marL="82296" indent="0">
                  <a:buNone/>
                </a:pPr>
                <a:endParaRPr lang="es-CL" b="0" i="1" dirty="0" smtClean="0">
                  <a:latin typeface="Cambria Math" panose="02040503050406030204" pitchFamily="18" charset="0"/>
                </a:endParaRPr>
              </a:p>
              <a:p>
                <a:pPr marL="82296" indent="0">
                  <a:buNone/>
                </a:pPr>
                <a14:m>
                  <m:oMathPara xmlns:m="http://schemas.openxmlformats.org/officeDocument/2006/math">
                    <m:oMathParaPr>
                      <m:jc m:val="centerGroup"/>
                    </m:oMathParaPr>
                    <m:oMath xmlns:m="http://schemas.openxmlformats.org/officeDocument/2006/math">
                      <m:func>
                        <m:funcPr>
                          <m:ctrlPr>
                            <a:rPr lang="es-CL" b="0" i="1" smtClean="0">
                              <a:latin typeface="Cambria Math" panose="02040503050406030204" pitchFamily="18" charset="0"/>
                            </a:rPr>
                          </m:ctrlPr>
                        </m:funcPr>
                        <m:fName>
                          <m:r>
                            <m:rPr>
                              <m:sty m:val="p"/>
                            </m:rPr>
                            <a:rPr lang="es-CL" b="0" i="0" smtClean="0">
                              <a:latin typeface="Cambria Math" panose="02040503050406030204" pitchFamily="18" charset="0"/>
                            </a:rPr>
                            <m:t>Pr</m:t>
                          </m:r>
                        </m:fName>
                        <m:e>
                          <m:d>
                            <m:dPr>
                              <m:endChr m:val="|"/>
                              <m:ctrlPr>
                                <a:rPr lang="es-CL" b="0" i="1" smtClean="0">
                                  <a:latin typeface="Cambria Math" panose="02040503050406030204" pitchFamily="18" charset="0"/>
                                </a:rPr>
                              </m:ctrlPr>
                            </m:dPr>
                            <m:e>
                              <m:sSub>
                                <m:sSubPr>
                                  <m:ctrlPr>
                                    <a:rPr lang="es-CL" b="0" i="1" smtClean="0">
                                      <a:latin typeface="Cambria Math" panose="02040503050406030204" pitchFamily="18" charset="0"/>
                                    </a:rPr>
                                  </m:ctrlPr>
                                </m:sSubPr>
                                <m:e>
                                  <m:r>
                                    <a:rPr lang="es-CL" b="0" i="1" smtClean="0">
                                      <a:latin typeface="Cambria Math" panose="02040503050406030204" pitchFamily="18" charset="0"/>
                                    </a:rPr>
                                    <m:t>𝑌</m:t>
                                  </m:r>
                                </m:e>
                                <m:sub>
                                  <m:r>
                                    <a:rPr lang="es-CL" b="0" i="1" smtClean="0">
                                      <a:latin typeface="Cambria Math" panose="02040503050406030204" pitchFamily="18" charset="0"/>
                                    </a:rPr>
                                    <m:t>𝑖</m:t>
                                  </m:r>
                                </m:sub>
                              </m:sSub>
                              <m:r>
                                <a:rPr lang="es-CL" b="0" i="1" smtClean="0">
                                  <a:latin typeface="Cambria Math" panose="02040503050406030204" pitchFamily="18" charset="0"/>
                                </a:rPr>
                                <m:t>=1 </m:t>
                              </m:r>
                            </m:e>
                          </m:d>
                        </m:e>
                      </m:func>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r>
                        <a:rPr lang="es-CL" b="0" i="1" smtClean="0">
                          <a:latin typeface="Cambria Math" panose="02040503050406030204" pitchFamily="18" charset="0"/>
                        </a:rPr>
                        <m:t>)=</m:t>
                      </m:r>
                      <m:r>
                        <m:rPr>
                          <m:sty m:val="p"/>
                        </m:rPr>
                        <a:rPr lang="es-CL" b="0" i="0" smtClean="0">
                          <a:latin typeface="Cambria Math" panose="02040503050406030204" pitchFamily="18" charset="0"/>
                        </a:rPr>
                        <m:t>Φ</m:t>
                      </m:r>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r>
                        <a:rPr lang="es-CL" b="0" i="1" smtClean="0">
                          <a:latin typeface="Cambria Math" panose="02040503050406030204" pitchFamily="18" charset="0"/>
                        </a:rPr>
                        <m:t>)</m:t>
                      </m:r>
                    </m:oMath>
                  </m:oMathPara>
                </a14:m>
                <a:endParaRPr lang="es-CL" dirty="0" smtClean="0"/>
              </a:p>
              <a:p>
                <a:pPr marL="82296" indent="0">
                  <a:buNone/>
                </a:pPr>
                <a:endParaRPr lang="es-CL" dirty="0"/>
              </a:p>
              <a:p>
                <a:pPr marL="82296" indent="0">
                  <a:buNone/>
                </a:pPr>
                <a:r>
                  <a:rPr lang="es-CL" dirty="0" smtClean="0"/>
                  <a:t>Se utiliza la Normal estándar (0,1), pero para efecto de modelar con correlaciones entre variables, los parámetros de varianza y covarianza, dentro de la Matriz de varianza y covarianza son importantes</a:t>
                </a:r>
              </a:p>
              <a:p>
                <a:endParaRPr lang="es-CL" dirty="0"/>
              </a:p>
              <a:p>
                <a:endParaRPr lang="es-CL"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blipFill rotWithShape="0">
                <a:blip r:embed="rId3"/>
                <a:stretch>
                  <a:fillRect l="-976" t="-1652" r="-325" b="-2287"/>
                </a:stretch>
              </a:blipFill>
            </p:spPr>
            <p:txBody>
              <a:bodyPr/>
              <a:lstStyle/>
              <a:p>
                <a:r>
                  <a:rPr lang="es-ES">
                    <a:noFill/>
                  </a:rPr>
                  <a:t> </a:t>
                </a:r>
              </a:p>
            </p:txBody>
          </p:sp>
        </mc:Fallback>
      </mc:AlternateContent>
    </p:spTree>
    <p:extLst>
      <p:ext uri="{BB962C8B-B14F-4D97-AF65-F5344CB8AC3E}">
        <p14:creationId xmlns:p14="http://schemas.microsoft.com/office/powerpoint/2010/main" val="30488918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Modelo Probit</a:t>
            </a:r>
            <a:endParaRPr lang="es-ES" dirty="0"/>
          </a:p>
        </p:txBody>
      </p:sp>
      <p:sp>
        <p:nvSpPr>
          <p:cNvPr id="3" name="2 Marcador de contenido"/>
          <p:cNvSpPr>
            <a:spLocks noGrp="1"/>
          </p:cNvSpPr>
          <p:nvPr>
            <p:ph idx="1"/>
          </p:nvPr>
        </p:nvSpPr>
        <p:spPr/>
        <p:txBody>
          <a:bodyPr>
            <a:normAutofit fontScale="92500"/>
          </a:bodyPr>
          <a:lstStyle/>
          <a:p>
            <a:r>
              <a:rPr lang="es-CL" dirty="0" smtClean="0"/>
              <a:t>Algunas de las restricciones que tiene Logit que Probit sí permite son:</a:t>
            </a:r>
          </a:p>
          <a:p>
            <a:pPr lvl="1"/>
            <a:r>
              <a:rPr lang="es-CL" dirty="0" smtClean="0"/>
              <a:t>Que hayan factores aleatorios dentro de una variable explicativa</a:t>
            </a:r>
          </a:p>
          <a:p>
            <a:pPr lvl="1"/>
            <a:endParaRPr lang="es-CL" dirty="0" smtClean="0"/>
          </a:p>
          <a:p>
            <a:pPr lvl="1"/>
            <a:r>
              <a:rPr lang="es-CL" dirty="0" smtClean="0"/>
              <a:t>Que existan relaciones </a:t>
            </a:r>
            <a:r>
              <a:rPr lang="es-CL" dirty="0" err="1" smtClean="0"/>
              <a:t>intertemporales</a:t>
            </a:r>
            <a:r>
              <a:rPr lang="es-CL" dirty="0" smtClean="0"/>
              <a:t>, es decir que la decisión en el pasado afecte a la actual</a:t>
            </a:r>
          </a:p>
          <a:p>
            <a:pPr lvl="1"/>
            <a:endParaRPr lang="es-CL" dirty="0" smtClean="0"/>
          </a:p>
          <a:p>
            <a:pPr lvl="1"/>
            <a:r>
              <a:rPr lang="es-CL" dirty="0" smtClean="0"/>
              <a:t>Que entre las alternativas hayan diferentes correlaciones</a:t>
            </a:r>
          </a:p>
          <a:p>
            <a:endParaRPr lang="es-CL" dirty="0"/>
          </a:p>
          <a:p>
            <a:endParaRPr lang="es-CL" dirty="0" smtClean="0"/>
          </a:p>
        </p:txBody>
      </p:sp>
    </p:spTree>
    <p:extLst>
      <p:ext uri="{BB962C8B-B14F-4D97-AF65-F5344CB8AC3E}">
        <p14:creationId xmlns:p14="http://schemas.microsoft.com/office/powerpoint/2010/main" val="20981401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Modelo Probit</a:t>
            </a:r>
            <a:endParaRPr lang="es-ES" dirty="0"/>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p:txBody>
              <a:bodyPr>
                <a:normAutofit/>
              </a:bodyPr>
              <a:lstStyle/>
              <a:p>
                <a:r>
                  <a:rPr lang="es-CL" dirty="0" smtClean="0"/>
                  <a:t>Si definimos</a:t>
                </a:r>
              </a:p>
              <a:p>
                <a:pPr marL="82296" indent="0">
                  <a:buNone/>
                </a:pPr>
                <a14:m>
                  <m:oMathPara xmlns:m="http://schemas.openxmlformats.org/officeDocument/2006/math">
                    <m:oMathParaPr>
                      <m:jc m:val="centerGroup"/>
                    </m:oMathParaPr>
                    <m:oMath xmlns:m="http://schemas.openxmlformats.org/officeDocument/2006/math">
                      <m:r>
                        <a:rPr lang="es-CL" b="0" i="1" smtClean="0">
                          <a:latin typeface="Cambria Math" panose="02040503050406030204" pitchFamily="18" charset="0"/>
                        </a:rPr>
                        <m:t>𝑍</m:t>
                      </m:r>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oMath>
                  </m:oMathPara>
                </a14:m>
                <a:endParaRPr lang="es-CL" b="0" dirty="0" smtClean="0"/>
              </a:p>
              <a:p>
                <a:pPr marL="82296" indent="0">
                  <a:buNone/>
                </a:pPr>
                <a:endParaRPr lang="es-CL" dirty="0" smtClean="0"/>
              </a:p>
              <a:p>
                <a:pPr marL="82296" indent="0">
                  <a:buNone/>
                </a:pPr>
                <a:r>
                  <a:rPr lang="es-CL" dirty="0" smtClean="0"/>
                  <a:t>Entonces el </a:t>
                </a:r>
                <a:r>
                  <a:rPr lang="es-CL" dirty="0" smtClean="0">
                    <a:hlinkClick r:id="rId3" action="ppaction://hlinksldjump" tooltip="Derivar z con respecto a x. Esto entrega el efecto en z respecto a aumentar una unidad en la variable x"/>
                  </a:rPr>
                  <a:t>efecto marginal</a:t>
                </a:r>
                <a:r>
                  <a:rPr lang="es-CL" dirty="0" smtClean="0"/>
                  <a:t> de </a:t>
                </a:r>
                <a14:m>
                  <m:oMath xmlns:m="http://schemas.openxmlformats.org/officeDocument/2006/math">
                    <m:sSub>
                      <m:sSubPr>
                        <m:ctrlPr>
                          <a:rPr lang="es-CL" b="0" i="1" dirty="0" smtClean="0">
                            <a:latin typeface="Cambria Math" panose="02040503050406030204" pitchFamily="18" charset="0"/>
                          </a:rPr>
                        </m:ctrlPr>
                      </m:sSubPr>
                      <m:e>
                        <m:r>
                          <a:rPr lang="es-CL" b="0" i="1" dirty="0" smtClean="0">
                            <a:latin typeface="Cambria Math" panose="02040503050406030204" pitchFamily="18" charset="0"/>
                          </a:rPr>
                          <m:t>𝑋</m:t>
                        </m:r>
                      </m:e>
                      <m:sub>
                        <m:r>
                          <a:rPr lang="es-CL" b="0" i="1" dirty="0" smtClean="0">
                            <a:latin typeface="Cambria Math" panose="02040503050406030204" pitchFamily="18" charset="0"/>
                          </a:rPr>
                          <m:t>𝑖</m:t>
                        </m:r>
                      </m:sub>
                    </m:sSub>
                  </m:oMath>
                </a14:m>
                <a:r>
                  <a:rPr lang="es-CL" dirty="0" smtClean="0"/>
                  <a:t> en </a:t>
                </a:r>
                <a14:m>
                  <m:oMath xmlns:m="http://schemas.openxmlformats.org/officeDocument/2006/math">
                    <m:r>
                      <a:rPr lang="es-CL" b="0" i="1" dirty="0" smtClean="0">
                        <a:latin typeface="Cambria Math" panose="02040503050406030204" pitchFamily="18" charset="0"/>
                      </a:rPr>
                      <m:t>𝑍</m:t>
                    </m:r>
                  </m:oMath>
                </a14:m>
                <a:r>
                  <a:rPr lang="es-CL" dirty="0" smtClean="0"/>
                  <a:t> representado en </a:t>
                </a:r>
                <a14:m>
                  <m:oMath xmlns:m="http://schemas.openxmlformats.org/officeDocument/2006/math">
                    <m:sSub>
                      <m:sSubPr>
                        <m:ctrlPr>
                          <a:rPr lang="es-CL" b="0" i="1" dirty="0" smtClean="0">
                            <a:latin typeface="Cambria Math" panose="02040503050406030204" pitchFamily="18" charset="0"/>
                          </a:rPr>
                        </m:ctrlPr>
                      </m:sSubPr>
                      <m:e>
                        <m:r>
                          <a:rPr lang="es-CL" i="1" dirty="0" smtClean="0">
                            <a:latin typeface="Cambria Math" panose="02040503050406030204" pitchFamily="18" charset="0"/>
                          </a:rPr>
                          <m:t>𝛽</m:t>
                        </m:r>
                      </m:e>
                      <m:sub>
                        <m:r>
                          <a:rPr lang="es-CL" b="0" i="1" dirty="0" smtClean="0">
                            <a:latin typeface="Cambria Math" panose="02040503050406030204" pitchFamily="18" charset="0"/>
                          </a:rPr>
                          <m:t>1</m:t>
                        </m:r>
                      </m:sub>
                    </m:sSub>
                  </m:oMath>
                </a14:m>
                <a:r>
                  <a:rPr lang="es-CL" dirty="0"/>
                  <a:t>es </a:t>
                </a:r>
                <a:r>
                  <a:rPr lang="es-CL" dirty="0">
                    <a:hlinkClick r:id="rId3" action="ppaction://hlinksldjump" tooltip="A diferencia de Logit, donde la variación marginal entrega factores relacionados a la función que no son directos de interpretar."/>
                  </a:rPr>
                  <a:t>fácil de </a:t>
                </a:r>
                <a:r>
                  <a:rPr lang="es-CL" dirty="0" smtClean="0">
                    <a:hlinkClick r:id="rId3" action="ppaction://hlinksldjump" tooltip="A diferencia de Logit, donde la variación marginal entrega factores relacionados a la función que no son directos de interpretar."/>
                  </a:rPr>
                  <a:t>interpretar</a:t>
                </a:r>
                <a:endParaRPr lang="es-CL" dirty="0" smtClean="0"/>
              </a:p>
              <a:p>
                <a:pPr marL="82296" indent="0">
                  <a:buNone/>
                </a:pPr>
                <a:endParaRPr lang="es-CL" dirty="0"/>
              </a:p>
              <a:p>
                <a:pPr marL="82296" indent="0">
                  <a:buNone/>
                </a:pPr>
                <a:r>
                  <a:rPr lang="es-CL" dirty="0" smtClean="0"/>
                  <a:t>Luego el modelo debe ser interpretado en la diferencias entre </a:t>
                </a:r>
                <a14:m>
                  <m:oMath xmlns:m="http://schemas.openxmlformats.org/officeDocument/2006/math">
                    <m:r>
                      <m:rPr>
                        <m:sty m:val="p"/>
                      </m:rPr>
                      <a:rPr lang="es-CL" b="0" i="0" smtClean="0">
                        <a:latin typeface="Cambria Math" panose="02040503050406030204" pitchFamily="18" charset="0"/>
                      </a:rPr>
                      <m:t>Φ</m:t>
                    </m:r>
                    <m:d>
                      <m:dPr>
                        <m:ctrlPr>
                          <a:rPr lang="es-CL" b="0" i="1" smtClean="0">
                            <a:latin typeface="Cambria Math" panose="02040503050406030204" pitchFamily="18" charset="0"/>
                          </a:rPr>
                        </m:ctrlPr>
                      </m:dPr>
                      <m:e>
                        <m:sSub>
                          <m:sSubPr>
                            <m:ctrlPr>
                              <a:rPr lang="es-CL" b="0" i="1" smtClean="0">
                                <a:latin typeface="Cambria Math" panose="02040503050406030204" pitchFamily="18" charset="0"/>
                              </a:rPr>
                            </m:ctrlPr>
                          </m:sSubPr>
                          <m:e>
                            <m:r>
                              <a:rPr lang="es-CL" b="0" i="1" smtClean="0">
                                <a:latin typeface="Cambria Math" panose="02040503050406030204" pitchFamily="18" charset="0"/>
                              </a:rPr>
                              <m:t>𝑍</m:t>
                            </m:r>
                          </m:e>
                          <m:sub>
                            <m:r>
                              <a:rPr lang="es-CL" b="0" i="1" smtClean="0">
                                <a:latin typeface="Cambria Math" panose="02040503050406030204" pitchFamily="18" charset="0"/>
                              </a:rPr>
                              <m:t>1</m:t>
                            </m:r>
                          </m:sub>
                        </m:sSub>
                      </m:e>
                    </m:d>
                  </m:oMath>
                </a14:m>
                <a:r>
                  <a:rPr lang="es-CL" b="0" i="0" dirty="0" smtClean="0">
                    <a:latin typeface="+mj-lt"/>
                  </a:rPr>
                  <a:t> y</a:t>
                </a:r>
                <a14:m>
                  <m:oMath xmlns:m="http://schemas.openxmlformats.org/officeDocument/2006/math">
                    <m:r>
                      <a:rPr lang="es-CL" b="0" i="1" smtClean="0">
                        <a:latin typeface="Cambria Math" panose="02040503050406030204" pitchFamily="18" charset="0"/>
                      </a:rPr>
                      <m:t> </m:t>
                    </m:r>
                    <m:r>
                      <m:rPr>
                        <m:sty m:val="p"/>
                      </m:rPr>
                      <a:rPr lang="es-CL" b="0" i="0" smtClean="0">
                        <a:latin typeface="Cambria Math" panose="02040503050406030204" pitchFamily="18" charset="0"/>
                      </a:rPr>
                      <m:t>Φ</m:t>
                    </m:r>
                    <m:d>
                      <m:dPr>
                        <m:ctrlPr>
                          <a:rPr lang="es-CL" b="0" i="1" smtClean="0">
                            <a:latin typeface="Cambria Math" panose="02040503050406030204" pitchFamily="18" charset="0"/>
                          </a:rPr>
                        </m:ctrlPr>
                      </m:dPr>
                      <m:e>
                        <m:sSub>
                          <m:sSubPr>
                            <m:ctrlPr>
                              <a:rPr lang="es-CL" b="0" i="1" smtClean="0">
                                <a:latin typeface="Cambria Math" panose="02040503050406030204" pitchFamily="18" charset="0"/>
                              </a:rPr>
                            </m:ctrlPr>
                          </m:sSubPr>
                          <m:e>
                            <m:r>
                              <a:rPr lang="es-CL" b="0" i="1" smtClean="0">
                                <a:latin typeface="Cambria Math" panose="02040503050406030204" pitchFamily="18" charset="0"/>
                              </a:rPr>
                              <m:t>𝑍</m:t>
                            </m:r>
                          </m:e>
                          <m:sub>
                            <m:r>
                              <a:rPr lang="es-CL" b="0" i="1" smtClean="0">
                                <a:latin typeface="Cambria Math" panose="02040503050406030204" pitchFamily="18" charset="0"/>
                              </a:rPr>
                              <m:t>2</m:t>
                            </m:r>
                          </m:sub>
                        </m:sSub>
                      </m:e>
                    </m:d>
                  </m:oMath>
                </a14:m>
                <a:r>
                  <a:rPr lang="es-CL" dirty="0" smtClean="0"/>
                  <a:t> o diferentes valores de </a:t>
                </a:r>
                <a14:m>
                  <m:oMath xmlns:m="http://schemas.openxmlformats.org/officeDocument/2006/math">
                    <m:r>
                      <a:rPr lang="es-CL" i="1" dirty="0" smtClean="0">
                        <a:latin typeface="Cambria Math" panose="02040503050406030204" pitchFamily="18" charset="0"/>
                      </a:rPr>
                      <m:t>𝑍</m:t>
                    </m:r>
                  </m:oMath>
                </a14:m>
                <a:endParaRPr lang="es-CL" dirty="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blipFill rotWithShape="0">
                <a:blip r:embed="rId4"/>
                <a:stretch>
                  <a:fillRect l="-976" t="-1652" r="-325" b="-3812"/>
                </a:stretch>
              </a:blipFill>
            </p:spPr>
            <p:txBody>
              <a:bodyPr/>
              <a:lstStyle/>
              <a:p>
                <a:r>
                  <a:rPr lang="es-ES">
                    <a:noFill/>
                  </a:rPr>
                  <a:t> </a:t>
                </a:r>
              </a:p>
            </p:txBody>
          </p:sp>
        </mc:Fallback>
      </mc:AlternateContent>
    </p:spTree>
    <p:extLst>
      <p:ext uri="{BB962C8B-B14F-4D97-AF65-F5344CB8AC3E}">
        <p14:creationId xmlns:p14="http://schemas.microsoft.com/office/powerpoint/2010/main" val="23408860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Resumen ambos modelos</a:t>
            </a:r>
            <a:endParaRPr lang="es-ES" dirty="0"/>
          </a:p>
        </p:txBody>
      </p:sp>
      <p:sp>
        <p:nvSpPr>
          <p:cNvPr id="3" name="2 Marcador de contenido"/>
          <p:cNvSpPr>
            <a:spLocks noGrp="1"/>
          </p:cNvSpPr>
          <p:nvPr>
            <p:ph idx="1"/>
          </p:nvPr>
        </p:nvSpPr>
        <p:spPr>
          <a:xfrm>
            <a:off x="1331640" y="1340768"/>
            <a:ext cx="7498080" cy="4680520"/>
          </a:xfrm>
        </p:spPr>
        <p:txBody>
          <a:bodyPr>
            <a:normAutofit fontScale="92500"/>
          </a:bodyPr>
          <a:lstStyle/>
          <a:p>
            <a:r>
              <a:rPr lang="es-CL" dirty="0" smtClean="0">
                <a:solidFill>
                  <a:srgbClr val="0070C0"/>
                </a:solidFill>
              </a:rPr>
              <a:t>Usados para variables dependientes dicotómicas, usando funciones para cumplir con supuestos necesarios.</a:t>
            </a:r>
          </a:p>
          <a:p>
            <a:endParaRPr lang="es-CL" dirty="0">
              <a:solidFill>
                <a:srgbClr val="0070C0"/>
              </a:solidFill>
            </a:endParaRPr>
          </a:p>
          <a:p>
            <a:r>
              <a:rPr lang="es-CL" dirty="0" smtClean="0">
                <a:solidFill>
                  <a:srgbClr val="00B050"/>
                </a:solidFill>
              </a:rPr>
              <a:t>Interpretación no es directa como en MCO, pero sí se evalúa significancia y signos.</a:t>
            </a:r>
          </a:p>
          <a:p>
            <a:endParaRPr lang="es-CL" dirty="0">
              <a:solidFill>
                <a:srgbClr val="0070C0"/>
              </a:solidFill>
            </a:endParaRPr>
          </a:p>
          <a:p>
            <a:r>
              <a:rPr lang="es-CL" dirty="0" smtClean="0">
                <a:solidFill>
                  <a:srgbClr val="0070C0"/>
                </a:solidFill>
              </a:rPr>
              <a:t>Los paquetes estadísticos permiten hacer estimaciones e inferencia y se utiliza el EMV</a:t>
            </a:r>
          </a:p>
        </p:txBody>
      </p:sp>
    </p:spTree>
    <p:extLst>
      <p:ext uri="{BB962C8B-B14F-4D97-AF65-F5344CB8AC3E}">
        <p14:creationId xmlns:p14="http://schemas.microsoft.com/office/powerpoint/2010/main" val="2734373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Canción de hoy</a:t>
            </a:r>
            <a:endParaRPr lang="es-ES" dirty="0"/>
          </a:p>
        </p:txBody>
      </p:sp>
      <p:sp>
        <p:nvSpPr>
          <p:cNvPr id="3" name="2 Marcador de contenido"/>
          <p:cNvSpPr>
            <a:spLocks noGrp="1"/>
          </p:cNvSpPr>
          <p:nvPr>
            <p:ph idx="1"/>
          </p:nvPr>
        </p:nvSpPr>
        <p:spPr>
          <a:xfrm>
            <a:off x="1331640" y="1988840"/>
            <a:ext cx="7498080" cy="3456384"/>
          </a:xfrm>
        </p:spPr>
        <p:txBody>
          <a:bodyPr>
            <a:normAutofit/>
          </a:bodyPr>
          <a:lstStyle/>
          <a:p>
            <a:pPr marL="82296" indent="0">
              <a:buNone/>
            </a:pPr>
            <a:endParaRPr lang="es-CL" dirty="0"/>
          </a:p>
          <a:p>
            <a:r>
              <a:rPr lang="es-CL" dirty="0" smtClean="0"/>
              <a:t>La canción de hoy es: Elige una tú! </a:t>
            </a:r>
          </a:p>
          <a:p>
            <a:endParaRPr lang="es-CL" dirty="0"/>
          </a:p>
          <a:p>
            <a:r>
              <a:rPr lang="es-CL" dirty="0" smtClean="0"/>
              <a:t>La idea es escucharla sin estar haciendo otra cosa </a:t>
            </a:r>
            <a:r>
              <a:rPr lang="es-CL" dirty="0" smtClean="0">
                <a:sym typeface="Wingdings" panose="05000000000000000000" pitchFamily="2" charset="2"/>
              </a:rPr>
              <a:t></a:t>
            </a:r>
            <a:endParaRPr lang="es-CL" dirty="0"/>
          </a:p>
        </p:txBody>
      </p:sp>
    </p:spTree>
    <p:extLst>
      <p:ext uri="{BB962C8B-B14F-4D97-AF65-F5344CB8AC3E}">
        <p14:creationId xmlns:p14="http://schemas.microsoft.com/office/powerpoint/2010/main" val="10749538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Tabla comparativa</a:t>
            </a:r>
            <a:endParaRPr lang="es-E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27161526"/>
              </p:ext>
            </p:extLst>
          </p:nvPr>
        </p:nvGraphicFramePr>
        <p:xfrm>
          <a:off x="1043607" y="1341438"/>
          <a:ext cx="8100392" cy="4305560"/>
        </p:xfrm>
        <a:graphic>
          <a:graphicData uri="http://schemas.openxmlformats.org/drawingml/2006/table">
            <a:tbl>
              <a:tblPr firstRow="1" bandRow="1">
                <a:tableStyleId>{5C22544A-7EE6-4342-B048-85BDC9FD1C3A}</a:tableStyleId>
              </a:tblPr>
              <a:tblGrid>
                <a:gridCol w="4050196"/>
                <a:gridCol w="4050196"/>
              </a:tblGrid>
              <a:tr h="647960">
                <a:tc>
                  <a:txBody>
                    <a:bodyPr/>
                    <a:lstStyle/>
                    <a:p>
                      <a:pPr algn="ctr"/>
                      <a:r>
                        <a:rPr lang="es-CL" sz="3200" dirty="0" smtClean="0"/>
                        <a:t>Logit</a:t>
                      </a:r>
                      <a:endParaRPr lang="es-E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CL" sz="3200" dirty="0" smtClean="0"/>
                        <a:t>Probit</a:t>
                      </a:r>
                      <a:endParaRPr lang="es-E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7960">
                <a:tc>
                  <a:txBody>
                    <a:bodyPr/>
                    <a:lstStyle/>
                    <a:p>
                      <a:pPr algn="ctr"/>
                      <a:r>
                        <a:rPr lang="es-CL" sz="2400" dirty="0" smtClean="0"/>
                        <a:t>Utiliza distribución Logística</a:t>
                      </a:r>
                    </a:p>
                    <a:p>
                      <a:pPr algn="ctr"/>
                      <a:endParaRPr lang="es-E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CL" sz="2400" dirty="0" smtClean="0"/>
                        <a:t>Utiliza</a:t>
                      </a:r>
                      <a:r>
                        <a:rPr lang="es-CL" sz="2400" baseline="0" dirty="0" smtClean="0"/>
                        <a:t> distribución Normal</a:t>
                      </a:r>
                      <a:endParaRPr lang="es-E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7960">
                <a:tc>
                  <a:txBody>
                    <a:bodyPr/>
                    <a:lstStyle/>
                    <a:p>
                      <a:pPr algn="ctr"/>
                      <a:r>
                        <a:rPr lang="es-CL" sz="2400" dirty="0" smtClean="0"/>
                        <a:t>Tiene forma analítica cerrada y calculable</a:t>
                      </a:r>
                      <a:endParaRPr lang="es-E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CL" sz="2400" dirty="0" smtClean="0"/>
                        <a:t>No tiene forma cerrada y</a:t>
                      </a:r>
                      <a:r>
                        <a:rPr lang="es-CL" sz="2400" baseline="0" dirty="0" smtClean="0"/>
                        <a:t> debe ser aproximada numéricamente</a:t>
                      </a:r>
                      <a:endParaRPr lang="es-E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7960">
                <a:tc>
                  <a:txBody>
                    <a:bodyPr/>
                    <a:lstStyle/>
                    <a:p>
                      <a:pPr algn="ctr"/>
                      <a:r>
                        <a:rPr lang="es-CL" sz="2400" dirty="0" smtClean="0"/>
                        <a:t>Las variables deben ser independientes siempre</a:t>
                      </a:r>
                      <a:endParaRPr lang="es-E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CL" sz="2400" dirty="0" smtClean="0"/>
                        <a:t>Las variables pueden tener correlaciones entre ellas</a:t>
                      </a:r>
                      <a:endParaRPr lang="es-E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7960">
                <a:tc>
                  <a:txBody>
                    <a:bodyPr/>
                    <a:lstStyle/>
                    <a:p>
                      <a:pPr algn="ctr"/>
                      <a:r>
                        <a:rPr lang="es-CL" sz="2400" dirty="0" smtClean="0"/>
                        <a:t>Su interpretación es difícil</a:t>
                      </a:r>
                      <a:endParaRPr lang="es-E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CL" sz="2400" dirty="0" smtClean="0"/>
                        <a:t>Su interpretación es más directa que el Logit</a:t>
                      </a:r>
                      <a:endParaRPr lang="es-E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900667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lgn="ctr">
              <a:buNone/>
            </a:pPr>
            <a:endParaRPr lang="es-CL" sz="4400" dirty="0" smtClean="0"/>
          </a:p>
          <a:p>
            <a:pPr marL="0" indent="0" algn="ctr">
              <a:buNone/>
            </a:pPr>
            <a:r>
              <a:rPr lang="es-CL" sz="4400" dirty="0" smtClean="0"/>
              <a:t>¿Dudas?</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960" y="3140968"/>
            <a:ext cx="2076450"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9663976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03648" y="12204"/>
            <a:ext cx="7498080" cy="4800600"/>
          </a:xfrm>
        </p:spPr>
        <p:txBody>
          <a:bodyPr>
            <a:normAutofit/>
          </a:bodyPr>
          <a:lstStyle/>
          <a:p>
            <a:pPr marL="0" indent="0" algn="ctr">
              <a:buNone/>
            </a:pPr>
            <a:endParaRPr lang="es-CL" sz="4400" dirty="0" smtClean="0"/>
          </a:p>
          <a:p>
            <a:pPr marL="0" indent="0" algn="ctr">
              <a:buNone/>
            </a:pPr>
            <a:r>
              <a:rPr lang="es-CL" sz="4400" dirty="0" smtClean="0"/>
              <a:t>Ahora a los ejercicios!</a:t>
            </a:r>
          </a:p>
          <a:p>
            <a:pPr marL="0" indent="0" algn="ctr">
              <a:buNone/>
            </a:pPr>
            <a:endParaRPr lang="es-CL" sz="4400" dirty="0" smtClean="0"/>
          </a:p>
        </p:txBody>
      </p:sp>
      <p:pic>
        <p:nvPicPr>
          <p:cNvPr id="2" name="Picture 2" descr="http://data1.whicdn.com/images/27652877/large.jpg"/>
          <p:cNvPicPr>
            <a:picLocks noChangeAspect="1" noChangeArrowheads="1"/>
          </p:cNvPicPr>
          <p:nvPr/>
        </p:nvPicPr>
        <p:blipFill rotWithShape="1">
          <a:blip r:embed="rId2">
            <a:extLst>
              <a:ext uri="{28A0092B-C50C-407E-A947-70E740481C1C}">
                <a14:useLocalDpi xmlns:a14="http://schemas.microsoft.com/office/drawing/2010/main" val="0"/>
              </a:ext>
            </a:extLst>
          </a:blip>
          <a:srcRect t="10536"/>
          <a:stretch/>
        </p:blipFill>
        <p:spPr bwMode="auto">
          <a:xfrm>
            <a:off x="2443791" y="1988840"/>
            <a:ext cx="5417793" cy="36686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66076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P1</a:t>
            </a:r>
            <a:endParaRPr lang="es-ES" dirty="0"/>
          </a:p>
        </p:txBody>
      </p:sp>
      <p:sp>
        <p:nvSpPr>
          <p:cNvPr id="3" name="2 Marcador de contenido"/>
          <p:cNvSpPr>
            <a:spLocks noGrp="1"/>
          </p:cNvSpPr>
          <p:nvPr>
            <p:ph idx="1"/>
          </p:nvPr>
        </p:nvSpPr>
        <p:spPr>
          <a:xfrm>
            <a:off x="1331640" y="1340768"/>
            <a:ext cx="7498080" cy="4680520"/>
          </a:xfrm>
        </p:spPr>
        <p:txBody>
          <a:bodyPr>
            <a:normAutofit/>
          </a:bodyPr>
          <a:lstStyle/>
          <a:p>
            <a:r>
              <a:rPr lang="es-CL" dirty="0" smtClean="0"/>
              <a:t>En la P1 deben notar que los efectos marginales, al estar insertos dentro de otra función, dependen finalmente también de las otras variables explicativas.</a:t>
            </a:r>
          </a:p>
          <a:p>
            <a:endParaRPr lang="es-CL" dirty="0"/>
          </a:p>
          <a:p>
            <a:r>
              <a:rPr lang="es-CL" dirty="0" smtClean="0"/>
              <a:t>Esto dificulta su interpretación, y exige que las interpretaciones sean hechas relativamente; restando ciertos valores con otros.</a:t>
            </a:r>
          </a:p>
        </p:txBody>
      </p:sp>
    </p:spTree>
    <p:extLst>
      <p:ext uri="{BB962C8B-B14F-4D97-AF65-F5344CB8AC3E}">
        <p14:creationId xmlns:p14="http://schemas.microsoft.com/office/powerpoint/2010/main" val="417463782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P2</a:t>
            </a:r>
            <a:endParaRPr lang="es-ES" dirty="0"/>
          </a:p>
        </p:txBody>
      </p:sp>
      <p:sp>
        <p:nvSpPr>
          <p:cNvPr id="3" name="2 Marcador de contenido"/>
          <p:cNvSpPr>
            <a:spLocks noGrp="1"/>
          </p:cNvSpPr>
          <p:nvPr>
            <p:ph idx="1"/>
          </p:nvPr>
        </p:nvSpPr>
        <p:spPr>
          <a:xfrm>
            <a:off x="1331640" y="1340768"/>
            <a:ext cx="7498080" cy="4680520"/>
          </a:xfrm>
        </p:spPr>
        <p:txBody>
          <a:bodyPr>
            <a:normAutofit/>
          </a:bodyPr>
          <a:lstStyle/>
          <a:p>
            <a:r>
              <a:rPr lang="es-CL" dirty="0" smtClean="0"/>
              <a:t>La idea de la P2 es que empiecen a manejar en </a:t>
            </a:r>
            <a:r>
              <a:rPr lang="es-CL" dirty="0" err="1" smtClean="0"/>
              <a:t>Stata</a:t>
            </a:r>
            <a:r>
              <a:rPr lang="es-CL" dirty="0" smtClean="0"/>
              <a:t> estos modelos. Noten como hay que condicionar todas las variables explicativas para obtener interpretaciones. </a:t>
            </a:r>
          </a:p>
          <a:p>
            <a:endParaRPr lang="es-CL" dirty="0"/>
          </a:p>
          <a:p>
            <a:r>
              <a:rPr lang="es-CL" dirty="0" smtClean="0"/>
              <a:t>Revisen las significancias y si los signos son adecuados a lo esperado.</a:t>
            </a:r>
          </a:p>
          <a:p>
            <a:endParaRPr lang="es-CL" dirty="0"/>
          </a:p>
        </p:txBody>
      </p:sp>
    </p:spTree>
    <p:extLst>
      <p:ext uri="{BB962C8B-B14F-4D97-AF65-F5344CB8AC3E}">
        <p14:creationId xmlns:p14="http://schemas.microsoft.com/office/powerpoint/2010/main" val="6201270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P2</a:t>
            </a:r>
            <a:endParaRPr lang="es-ES" dirty="0"/>
          </a:p>
        </p:txBody>
      </p:sp>
      <p:sp>
        <p:nvSpPr>
          <p:cNvPr id="3" name="2 Marcador de contenido"/>
          <p:cNvSpPr>
            <a:spLocks noGrp="1"/>
          </p:cNvSpPr>
          <p:nvPr>
            <p:ph idx="1"/>
          </p:nvPr>
        </p:nvSpPr>
        <p:spPr>
          <a:xfrm>
            <a:off x="1331640" y="1340768"/>
            <a:ext cx="7498080" cy="4680520"/>
          </a:xfrm>
        </p:spPr>
        <p:txBody>
          <a:bodyPr>
            <a:normAutofit lnSpcReduction="10000"/>
          </a:bodyPr>
          <a:lstStyle/>
          <a:p>
            <a:r>
              <a:rPr lang="es-CL" dirty="0" smtClean="0"/>
              <a:t>Lo más importante es que puedan interpretar los modelos completos: qué significa la variable dependiente, qué podría significar el parámetro, cómo deberían afectar los parámetros (signos, significancia), para qué se estima el modelo, etc.</a:t>
            </a:r>
          </a:p>
          <a:p>
            <a:endParaRPr lang="es-CL" dirty="0"/>
          </a:p>
          <a:p>
            <a:r>
              <a:rPr lang="es-CL" dirty="0" smtClean="0"/>
              <a:t>Comparen entre los modelos, vean como cambian los valores de LL y otros.</a:t>
            </a:r>
          </a:p>
          <a:p>
            <a:endParaRPr lang="es-CL" dirty="0"/>
          </a:p>
        </p:txBody>
      </p:sp>
    </p:spTree>
    <p:extLst>
      <p:ext uri="{BB962C8B-B14F-4D97-AF65-F5344CB8AC3E}">
        <p14:creationId xmlns:p14="http://schemas.microsoft.com/office/powerpoint/2010/main" val="242852287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lgn="ctr">
              <a:buNone/>
            </a:pPr>
            <a:endParaRPr lang="es-CL" sz="4400" dirty="0" smtClean="0"/>
          </a:p>
          <a:p>
            <a:pPr marL="0" indent="0" algn="ctr">
              <a:buNone/>
            </a:pPr>
            <a:r>
              <a:rPr lang="es-CL" sz="4400" dirty="0" smtClean="0"/>
              <a:t>Fin</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944" y="3284984"/>
            <a:ext cx="1809750" cy="2524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0666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Recapitulación</a:t>
            </a:r>
            <a:endParaRPr lang="es-ES" dirty="0"/>
          </a:p>
        </p:txBody>
      </p:sp>
      <p:sp>
        <p:nvSpPr>
          <p:cNvPr id="4" name="Marcador de contenido 3"/>
          <p:cNvSpPr>
            <a:spLocks noGrp="1"/>
          </p:cNvSpPr>
          <p:nvPr>
            <p:ph idx="1"/>
          </p:nvPr>
        </p:nvSpPr>
        <p:spPr>
          <a:xfrm>
            <a:off x="1435608" y="1447800"/>
            <a:ext cx="7708392" cy="4800600"/>
          </a:xfrm>
        </p:spPr>
        <p:txBody>
          <a:bodyPr>
            <a:normAutofit fontScale="85000" lnSpcReduction="20000"/>
          </a:bodyPr>
          <a:lstStyle/>
          <a:p>
            <a:r>
              <a:rPr lang="es-CL" dirty="0" smtClean="0"/>
              <a:t>Sé que es difícil, pero intentemos recordar algunas cosas de antes de las vacaciones:</a:t>
            </a:r>
          </a:p>
          <a:p>
            <a:endParaRPr lang="es-CL" dirty="0" smtClean="0"/>
          </a:p>
          <a:p>
            <a:endParaRPr lang="es-CL" dirty="0"/>
          </a:p>
          <a:p>
            <a:endParaRPr lang="es-CL" dirty="0" smtClean="0"/>
          </a:p>
          <a:p>
            <a:pPr algn="ctr"/>
            <a:endParaRPr lang="es-CL" dirty="0"/>
          </a:p>
          <a:p>
            <a:r>
              <a:rPr lang="es-CL" dirty="0" smtClean="0"/>
              <a:t>Las regresiones y </a:t>
            </a:r>
            <a:r>
              <a:rPr lang="es-CL" dirty="0" smtClean="0">
                <a:hlinkClick r:id="rId3" action="ppaction://hlinksldjump" tooltip="Mínimos Cuadrados Ordinarios: Método de optimización para ajustar una recta a una nube de datos, de forma que minimice los errores o distancia entre el dato y su valor esperado."/>
              </a:rPr>
              <a:t>MCO</a:t>
            </a:r>
            <a:r>
              <a:rPr lang="es-CL" dirty="0" smtClean="0"/>
              <a:t> se quedaban cortos cuando queríamos explicar </a:t>
            </a:r>
            <a:r>
              <a:rPr lang="es-CL" b="1" dirty="0">
                <a:hlinkClick r:id="rId3" action="ppaction://hlinksldjump" tooltip="Son aquellas variables que toman el valor 1 si es que se cumple una condición en particular o el valor 0 si no se cumple."/>
              </a:rPr>
              <a:t>variables dicotómicas </a:t>
            </a:r>
            <a:endParaRPr lang="es-CL" b="1" dirty="0"/>
          </a:p>
          <a:p>
            <a:endParaRPr lang="es-CL" dirty="0"/>
          </a:p>
          <a:p>
            <a:r>
              <a:rPr lang="es-CL" dirty="0" smtClean="0"/>
              <a:t>En ciencias sociales y marketing es de especial utilidad usar aquellas variables.</a:t>
            </a:r>
            <a:endParaRPr lang="es-CL" dirty="0"/>
          </a:p>
          <a:p>
            <a:endParaRPr lang="es-CL" dirty="0"/>
          </a:p>
          <a:p>
            <a:endParaRPr lang="es-ES" dirty="0"/>
          </a:p>
        </p:txBody>
      </p:sp>
      <p:pic>
        <p:nvPicPr>
          <p:cNvPr id="3" name="Imagen 2"/>
          <p:cNvPicPr>
            <a:picLocks noChangeAspect="1"/>
          </p:cNvPicPr>
          <p:nvPr/>
        </p:nvPicPr>
        <p:blipFill>
          <a:blip r:embed="rId4"/>
          <a:stretch>
            <a:fillRect/>
          </a:stretch>
        </p:blipFill>
        <p:spPr>
          <a:xfrm>
            <a:off x="6804248" y="1970404"/>
            <a:ext cx="1877696" cy="1877696"/>
          </a:xfrm>
          <a:prstGeom prst="rect">
            <a:avLst/>
          </a:prstGeom>
        </p:spPr>
      </p:pic>
    </p:spTree>
    <p:extLst>
      <p:ext uri="{BB962C8B-B14F-4D97-AF65-F5344CB8AC3E}">
        <p14:creationId xmlns:p14="http://schemas.microsoft.com/office/powerpoint/2010/main" val="1190224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Recapitulación</a:t>
            </a:r>
            <a:endParaRPr lang="es-ES" dirty="0"/>
          </a:p>
        </p:txBody>
      </p:sp>
      <p:sp>
        <p:nvSpPr>
          <p:cNvPr id="4" name="Marcador de contenido 3"/>
          <p:cNvSpPr>
            <a:spLocks noGrp="1"/>
          </p:cNvSpPr>
          <p:nvPr>
            <p:ph idx="1"/>
          </p:nvPr>
        </p:nvSpPr>
        <p:spPr/>
        <p:txBody>
          <a:bodyPr>
            <a:normAutofit/>
          </a:bodyPr>
          <a:lstStyle/>
          <a:p>
            <a:pPr algn="ctr"/>
            <a:endParaRPr lang="es-CL" dirty="0"/>
          </a:p>
          <a:p>
            <a:r>
              <a:rPr lang="es-CL" dirty="0" smtClean="0"/>
              <a:t>Se proponen </a:t>
            </a:r>
            <a:r>
              <a:rPr lang="es-CL" dirty="0" smtClean="0">
                <a:hlinkClick r:id="rId3" action="ppaction://hlinksldjump" tooltip="Existen numerosos modelos. En este curso estudiamos 3: Modelo de Probabilidad Lineal, Podemo Probit y Modelo Logit"/>
              </a:rPr>
              <a:t>nuevos modelos </a:t>
            </a:r>
            <a:r>
              <a:rPr lang="es-CL" dirty="0" smtClean="0"/>
              <a:t>que capturan esa </a:t>
            </a:r>
            <a:r>
              <a:rPr lang="es-CL" dirty="0" smtClean="0">
                <a:hlinkClick r:id="rId3" action="ppaction://hlinksldjump" tooltip="La necesidad de que la variable dependiente esté entre 0 y 1; y que tenga un comportamiento entendible, interpretable y con sentido real!"/>
              </a:rPr>
              <a:t>necesidad</a:t>
            </a:r>
            <a:r>
              <a:rPr lang="es-CL" dirty="0" smtClean="0"/>
              <a:t> de una forma interpretable y con sentido.</a:t>
            </a:r>
          </a:p>
          <a:p>
            <a:endParaRPr lang="es-CL" dirty="0"/>
          </a:p>
          <a:p>
            <a:r>
              <a:rPr lang="es-CL" dirty="0" smtClean="0"/>
              <a:t>Debido a que </a:t>
            </a:r>
            <a:r>
              <a:rPr lang="es-CL" dirty="0" smtClean="0">
                <a:hlinkClick r:id="rId3" action="ppaction://hlinksldjump" tooltip="MCO se cae porque no puede asegurar que la variable se mantenga entre 0 y 1; también porque su interpretación pierde sentido."/>
              </a:rPr>
              <a:t>MCO se cayó</a:t>
            </a:r>
            <a:r>
              <a:rPr lang="es-CL" dirty="0" smtClean="0"/>
              <a:t>, utilizamos una nueva forma de estimación, llamada </a:t>
            </a:r>
            <a:r>
              <a:rPr lang="es-CL" dirty="0" smtClean="0">
                <a:hlinkClick r:id="rId3" action="ppaction://hlinksldjump" tooltip="Recuerden que un estimador es una función que toma los datos (Xi) que tenemos, y arroja un valor estimado para un parámetro poblacional que nos interese estudiar."/>
              </a:rPr>
              <a:t>Estimador</a:t>
            </a:r>
            <a:r>
              <a:rPr lang="es-CL" dirty="0" smtClean="0"/>
              <a:t> de </a:t>
            </a:r>
            <a:r>
              <a:rPr lang="es-CL" dirty="0" smtClean="0">
                <a:hlinkClick r:id="rId4"/>
              </a:rPr>
              <a:t>Máxima Verosimilitud </a:t>
            </a:r>
            <a:r>
              <a:rPr lang="es-CL" dirty="0" smtClean="0"/>
              <a:t>(EMV o </a:t>
            </a:r>
            <a:r>
              <a:rPr lang="es-CL" dirty="0" smtClean="0">
                <a:hlinkClick r:id="rId3" action="ppaction://hlinksldjump" tooltip="Maximum Likelihood Estimator! Vayan agarrando el inglés."/>
              </a:rPr>
              <a:t>MLE</a:t>
            </a:r>
            <a:r>
              <a:rPr lang="es-CL" dirty="0" smtClean="0"/>
              <a:t>)</a:t>
            </a:r>
            <a:endParaRPr lang="es-CL" dirty="0"/>
          </a:p>
          <a:p>
            <a:endParaRPr lang="es-ES" dirty="0"/>
          </a:p>
        </p:txBody>
      </p:sp>
    </p:spTree>
    <p:extLst>
      <p:ext uri="{BB962C8B-B14F-4D97-AF65-F5344CB8AC3E}">
        <p14:creationId xmlns:p14="http://schemas.microsoft.com/office/powerpoint/2010/main" val="24574613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Recapitulación</a:t>
            </a:r>
            <a:endParaRPr lang="es-ES" dirty="0"/>
          </a:p>
        </p:txBody>
      </p:sp>
      <p:sp>
        <p:nvSpPr>
          <p:cNvPr id="4" name="Marcador de contenido 3"/>
          <p:cNvSpPr>
            <a:spLocks noGrp="1"/>
          </p:cNvSpPr>
          <p:nvPr>
            <p:ph idx="1"/>
          </p:nvPr>
        </p:nvSpPr>
        <p:spPr/>
        <p:txBody>
          <a:bodyPr>
            <a:normAutofit lnSpcReduction="10000"/>
          </a:bodyPr>
          <a:lstStyle/>
          <a:p>
            <a:r>
              <a:rPr lang="es-CL" dirty="0" smtClean="0"/>
              <a:t>El EMV se vio en la última auxiliar, es </a:t>
            </a:r>
            <a:r>
              <a:rPr lang="es-CL" dirty="0" smtClean="0">
                <a:hlinkClick r:id="rId3" action="ppaction://hlinksldjump" tooltip="El estimador se obtiene maximizando, es decir, es un valor único y óptimo. Es el parámetro que define las funciones de distribución de probabilidades. Si usamos una normal de ejemplo, estos parámetros son mu y sigma, que le dan la forma a la normal."/>
              </a:rPr>
              <a:t>aquel valor </a:t>
            </a:r>
            <a:r>
              <a:rPr lang="es-CL" dirty="0" smtClean="0"/>
              <a:t>que maximiza la </a:t>
            </a:r>
            <a:r>
              <a:rPr lang="es-CL" dirty="0" smtClean="0">
                <a:hlinkClick r:id="rId3" action="ppaction://hlinksldjump" tooltip="Esta función está formada por la probabilidad conjunta de todas las variables. Esto significa que representa la probabilidad de que haciendo &quot;experimentos aleatorios&quot;, sacaramos exactamente los datos que ya tenemos."/>
              </a:rPr>
              <a:t>función de verosimilitud</a:t>
            </a:r>
            <a:r>
              <a:rPr lang="es-CL" dirty="0" smtClean="0"/>
              <a:t>.</a:t>
            </a:r>
          </a:p>
          <a:p>
            <a:endParaRPr lang="es-CL" dirty="0"/>
          </a:p>
          <a:p>
            <a:r>
              <a:rPr lang="es-CL" dirty="0" smtClean="0"/>
              <a:t>Los modelos de </a:t>
            </a:r>
            <a:r>
              <a:rPr lang="es-CL" dirty="0" smtClean="0">
                <a:hlinkClick r:id="rId3" action="ppaction://hlinksldjump" tooltip="El Modelo de Probabilidad Lineal lo vieron en la auxiliar 10. Utiliza el valor esperado de los datos como el valor esperado de la probabilidad de obtener aquel dato. Luego modela la variable dependiente como una probabilidad. "/>
              </a:rPr>
              <a:t>Probabilidad</a:t>
            </a:r>
            <a:r>
              <a:rPr lang="es-CL" dirty="0" smtClean="0"/>
              <a:t>, </a:t>
            </a:r>
            <a:r>
              <a:rPr lang="es-CL" dirty="0" smtClean="0">
                <a:hlinkClick r:id="rId3" action="ppaction://hlinksldjump" tooltip="El modelo Probit utiliza la función Normal de probabilidades para limitar la variable dependiente entre 0 y 1. Además, la normal está altamente tabulada y su matriz de varianza y covarianzas permite mayor libertad al modelar la variable."/>
              </a:rPr>
              <a:t>Probit</a:t>
            </a:r>
            <a:r>
              <a:rPr lang="es-CL" dirty="0" smtClean="0"/>
              <a:t> y </a:t>
            </a:r>
            <a:r>
              <a:rPr lang="es-CL" dirty="0" smtClean="0">
                <a:hlinkClick r:id="rId3" action="ppaction://hlinksldjump" tooltip="El modelo Logit utiliza la función Logística para limitar la variable. Esta función se obtiene de modelar los errores de la variable dependiente como una función de valores extremos. Tiene una fórmula analítica cerrada, pero tiene limitaciones."/>
              </a:rPr>
              <a:t>Logit</a:t>
            </a:r>
            <a:r>
              <a:rPr lang="es-CL" dirty="0"/>
              <a:t> </a:t>
            </a:r>
            <a:r>
              <a:rPr lang="es-CL" dirty="0" smtClean="0"/>
              <a:t>se obtienen utilizando EMV.</a:t>
            </a:r>
          </a:p>
          <a:p>
            <a:endParaRPr lang="es-CL" dirty="0"/>
          </a:p>
          <a:p>
            <a:r>
              <a:rPr lang="es-CL" dirty="0" smtClean="0"/>
              <a:t>Es </a:t>
            </a:r>
            <a:r>
              <a:rPr lang="es-CL" dirty="0" smtClean="0">
                <a:hlinkClick r:id="rId3" action="ppaction://hlinksldjump" tooltip="realmente realmente... así súper en serio."/>
              </a:rPr>
              <a:t>realmente</a:t>
            </a:r>
            <a:r>
              <a:rPr lang="es-CL" dirty="0" smtClean="0"/>
              <a:t> importante que entiendan el concepto del EMV para cursos futuros como </a:t>
            </a:r>
            <a:r>
              <a:rPr lang="es-CL" dirty="0" smtClean="0">
                <a:hlinkClick r:id="rId3" action="ppaction://hlinksldjump" tooltip="=O"/>
              </a:rPr>
              <a:t>Marketing II</a:t>
            </a:r>
            <a:r>
              <a:rPr lang="es-CL" dirty="0" smtClean="0"/>
              <a:t>.</a:t>
            </a:r>
            <a:endParaRPr lang="es-CL" dirty="0"/>
          </a:p>
          <a:p>
            <a:endParaRPr lang="es-ES" dirty="0"/>
          </a:p>
        </p:txBody>
      </p:sp>
    </p:spTree>
    <p:extLst>
      <p:ext uri="{BB962C8B-B14F-4D97-AF65-F5344CB8AC3E}">
        <p14:creationId xmlns:p14="http://schemas.microsoft.com/office/powerpoint/2010/main" val="25859865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Modelo Logit</a:t>
            </a:r>
            <a:endParaRPr lang="es-ES" dirty="0"/>
          </a:p>
        </p:txBody>
      </p:sp>
      <p:sp>
        <p:nvSpPr>
          <p:cNvPr id="3" name="2 Marcador de contenido"/>
          <p:cNvSpPr>
            <a:spLocks noGrp="1"/>
          </p:cNvSpPr>
          <p:nvPr>
            <p:ph idx="1"/>
          </p:nvPr>
        </p:nvSpPr>
        <p:spPr/>
        <p:txBody>
          <a:bodyPr>
            <a:normAutofit/>
          </a:bodyPr>
          <a:lstStyle/>
          <a:p>
            <a:r>
              <a:rPr lang="es-CL" dirty="0" smtClean="0"/>
              <a:t>Dado que esta e-Auxiliar la conduces tú, aquí te presento 2 alternativas para la explicación del modelo Logit. </a:t>
            </a:r>
          </a:p>
          <a:p>
            <a:endParaRPr lang="es-CL" dirty="0" smtClean="0"/>
          </a:p>
          <a:p>
            <a:r>
              <a:rPr lang="es-CL" dirty="0" smtClean="0"/>
              <a:t>La primera es desde las regresiones, la segunda desde los errores y el EMV.</a:t>
            </a:r>
          </a:p>
          <a:p>
            <a:endParaRPr lang="es-CL" dirty="0" smtClean="0"/>
          </a:p>
          <a:p>
            <a:endParaRPr lang="es-CL" dirty="0"/>
          </a:p>
          <a:p>
            <a:endParaRPr lang="es-CL" dirty="0"/>
          </a:p>
          <a:p>
            <a:endParaRPr lang="es-CL" dirty="0" smtClean="0"/>
          </a:p>
        </p:txBody>
      </p:sp>
      <p:sp>
        <p:nvSpPr>
          <p:cNvPr id="5" name="Rectángulo redondeado 4">
            <a:hlinkClick r:id="rId3" action="ppaction://hlinksldjump"/>
          </p:cNvPr>
          <p:cNvSpPr/>
          <p:nvPr/>
        </p:nvSpPr>
        <p:spPr>
          <a:xfrm>
            <a:off x="5652120" y="5085184"/>
            <a:ext cx="2592288"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a:t>Forma 2</a:t>
            </a:r>
            <a:endParaRPr lang="es-ES" sz="2400" b="1" dirty="0"/>
          </a:p>
        </p:txBody>
      </p:sp>
      <p:sp>
        <p:nvSpPr>
          <p:cNvPr id="6" name="Rectángulo redondeado 5">
            <a:hlinkClick r:id="rId4" action="ppaction://hlinksldjump"/>
          </p:cNvPr>
          <p:cNvSpPr/>
          <p:nvPr/>
        </p:nvSpPr>
        <p:spPr>
          <a:xfrm>
            <a:off x="1835696" y="5085184"/>
            <a:ext cx="2592288" cy="792088"/>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b="1" dirty="0" smtClean="0"/>
              <a:t>Forma 1</a:t>
            </a:r>
            <a:endParaRPr lang="es-ES" sz="2400" b="1" dirty="0"/>
          </a:p>
        </p:txBody>
      </p:sp>
    </p:spTree>
    <p:extLst>
      <p:ext uri="{BB962C8B-B14F-4D97-AF65-F5344CB8AC3E}">
        <p14:creationId xmlns:p14="http://schemas.microsoft.com/office/powerpoint/2010/main" val="714855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rgbClr val="C00000"/>
                </a:solidFill>
              </a:rPr>
              <a:t>Logit</a:t>
            </a:r>
            <a:endParaRPr lang="es-ES" dirty="0">
              <a:solidFill>
                <a:srgbClr val="C00000"/>
              </a:solidFill>
            </a:endParaRPr>
          </a:p>
        </p:txBody>
      </p:sp>
      <p:sp>
        <p:nvSpPr>
          <p:cNvPr id="3" name="2 Marcador de contenido"/>
          <p:cNvSpPr>
            <a:spLocks noGrp="1"/>
          </p:cNvSpPr>
          <p:nvPr>
            <p:ph idx="1"/>
          </p:nvPr>
        </p:nvSpPr>
        <p:spPr/>
        <p:txBody>
          <a:bodyPr>
            <a:normAutofit fontScale="92500" lnSpcReduction="10000"/>
          </a:bodyPr>
          <a:lstStyle/>
          <a:p>
            <a:r>
              <a:rPr lang="es-CL" dirty="0" smtClean="0"/>
              <a:t>Dado que necesitamos acotar la </a:t>
            </a:r>
            <a:r>
              <a:rPr lang="es-CL" dirty="0" smtClean="0">
                <a:hlinkClick r:id="rId3" action="ppaction://hlinksldjump" tooltip="Porque dijimos que era una variable dicotómica, que está entre 0 y 1; y que requiere de un comportamiento determinado, creíble y con sentido"/>
              </a:rPr>
              <a:t>variable dependiente</a:t>
            </a:r>
            <a:r>
              <a:rPr lang="es-CL" dirty="0" smtClean="0"/>
              <a:t> utilizamos una función para hacerlo. </a:t>
            </a:r>
            <a:endParaRPr lang="es-CL" dirty="0"/>
          </a:p>
          <a:p>
            <a:r>
              <a:rPr lang="es-CL" dirty="0" smtClean="0"/>
              <a:t>La </a:t>
            </a:r>
            <a:r>
              <a:rPr lang="es-CL" dirty="0" smtClean="0">
                <a:hlinkClick r:id="rId4" tooltip="Ver la función logística en Wikipedia"/>
              </a:rPr>
              <a:t>función logística </a:t>
            </a:r>
            <a:r>
              <a:rPr lang="es-CL" dirty="0" smtClean="0"/>
              <a:t>acota la variable y su comportamiento tiene sentido:</a:t>
            </a:r>
          </a:p>
          <a:p>
            <a:endParaRPr lang="es-CL" dirty="0" smtClean="0"/>
          </a:p>
          <a:p>
            <a:r>
              <a:rPr lang="es-CL" dirty="0" smtClean="0"/>
              <a:t>“Para Y, si modelamos la </a:t>
            </a:r>
            <a:r>
              <a:rPr lang="es-CL" dirty="0" smtClean="0">
                <a:hlinkClick r:id="rId3" action="ppaction://hlinksldjump" tooltip="Usemos dos ejemplos: 1. Variable dependiente es POSEE UNA CASA.  Segundo ejemplo: 2. Variable dependiente es COMPRA EL PRODUCTO A."/>
              </a:rPr>
              <a:t>probabilidad de ocurrencia</a:t>
            </a:r>
            <a:r>
              <a:rPr lang="es-CL" dirty="0" smtClean="0"/>
              <a:t>, a medida que </a:t>
            </a:r>
            <a:r>
              <a:rPr lang="es-CL" dirty="0" smtClean="0">
                <a:hlinkClick r:id="rId3" action="ppaction://hlinksldjump" tooltip="En los dos ejemplos: En 1. la variable explicativa puede ser X = INGRESO FAMILIAR. y en 2. la variable puede ser X = PRECIO DEL PRODUCTO A"/>
              </a:rPr>
              <a:t>la variable explicativa </a:t>
            </a:r>
            <a:r>
              <a:rPr lang="es-CL" dirty="0" smtClean="0"/>
              <a:t>toma valores más extremos, la probabilidad es </a:t>
            </a:r>
            <a:r>
              <a:rPr lang="es-CL" dirty="0" smtClean="0">
                <a:hlinkClick r:id="rId3" action="ppaction://hlinksldjump" tooltip="En ej 1. Cuando el INGRESO FAMILIAR es más alto que, digamos, 100MM, entonces no varía tanto la probabilidad de comprar una casa. Al igual que si el ingreso es menor a 100.000. En 2. Es un caso similar, las variaciones de precio afectan cuando ésta es alta"/>
              </a:rPr>
              <a:t>más atenuada o suave</a:t>
            </a:r>
            <a:r>
              <a:rPr lang="es-CL" dirty="0" smtClean="0"/>
              <a:t>”</a:t>
            </a:r>
            <a:endParaRPr lang="es-CL" dirty="0"/>
          </a:p>
          <a:p>
            <a:endParaRPr lang="es-CL" dirty="0"/>
          </a:p>
          <a:p>
            <a:endParaRPr lang="es-CL" dirty="0"/>
          </a:p>
          <a:p>
            <a:endParaRPr lang="es-CL" dirty="0" smtClean="0"/>
          </a:p>
        </p:txBody>
      </p:sp>
    </p:spTree>
    <p:extLst>
      <p:ext uri="{BB962C8B-B14F-4D97-AF65-F5344CB8AC3E}">
        <p14:creationId xmlns:p14="http://schemas.microsoft.com/office/powerpoint/2010/main" val="3717808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solidFill>
                  <a:srgbClr val="C00000"/>
                </a:solidFill>
              </a:rPr>
              <a:t>Logit</a:t>
            </a:r>
            <a:endParaRPr lang="es-ES" dirty="0">
              <a:solidFill>
                <a:srgbClr val="C00000"/>
              </a:solidFill>
            </a:endParaRPr>
          </a:p>
        </p:txBody>
      </p:sp>
      <mc:AlternateContent xmlns:mc="http://schemas.openxmlformats.org/markup-compatibility/2006" xmlns:a14="http://schemas.microsoft.com/office/drawing/2010/main">
        <mc:Choice Requires="a14">
          <p:sp>
            <p:nvSpPr>
              <p:cNvPr id="3" name="2 Marcador de contenido"/>
              <p:cNvSpPr>
                <a:spLocks noGrp="1"/>
              </p:cNvSpPr>
              <p:nvPr>
                <p:ph idx="1"/>
              </p:nvPr>
            </p:nvSpPr>
            <p:spPr/>
            <p:txBody>
              <a:bodyPr>
                <a:normAutofit/>
              </a:bodyPr>
              <a:lstStyle/>
              <a:p>
                <a:r>
                  <a:rPr lang="es-CL" dirty="0" smtClean="0"/>
                  <a:t>Entonces,</a:t>
                </a:r>
              </a:p>
              <a:p>
                <a:pPr marL="82296" indent="0" algn="ctr">
                  <a:buNone/>
                </a:pPr>
                <a:r>
                  <a:rPr lang="es-CL" dirty="0" smtClean="0"/>
                  <a:t> </a:t>
                </a:r>
                <a14:m>
                  <m:oMath xmlns:m="http://schemas.openxmlformats.org/officeDocument/2006/math">
                    <m:func>
                      <m:funcPr>
                        <m:ctrlPr>
                          <a:rPr lang="es-CL" b="0" i="1" smtClean="0">
                            <a:latin typeface="Cambria Math" panose="02040503050406030204" pitchFamily="18" charset="0"/>
                          </a:rPr>
                        </m:ctrlPr>
                      </m:funcPr>
                      <m:fName>
                        <m:r>
                          <m:rPr>
                            <m:sty m:val="p"/>
                          </m:rPr>
                          <a:rPr lang="es-CL" b="0" i="0" smtClean="0">
                            <a:latin typeface="Cambria Math" panose="02040503050406030204" pitchFamily="18" charset="0"/>
                          </a:rPr>
                          <m:t>Pr</m:t>
                        </m:r>
                      </m:fName>
                      <m:e>
                        <m:d>
                          <m:dPr>
                            <m:ctrlPr>
                              <a:rPr lang="es-CL" b="0" i="1" smtClean="0">
                                <a:latin typeface="Cambria Math" panose="02040503050406030204" pitchFamily="18" charset="0"/>
                              </a:rPr>
                            </m:ctrlPr>
                          </m:dPr>
                          <m:e>
                            <m:r>
                              <a:rPr lang="es-CL" b="0" i="1" smtClean="0">
                                <a:latin typeface="Cambria Math" panose="02040503050406030204" pitchFamily="18" charset="0"/>
                              </a:rPr>
                              <m:t>𝑌</m:t>
                            </m:r>
                            <m:r>
                              <a:rPr lang="es-CL" b="0" i="1" smtClean="0">
                                <a:latin typeface="Cambria Math" panose="02040503050406030204" pitchFamily="18" charset="0"/>
                              </a:rPr>
                              <m:t>=1</m:t>
                            </m:r>
                          </m:e>
                          <m:e>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e>
                        </m:d>
                      </m:e>
                    </m:func>
                    <m:r>
                      <a:rPr lang="es-CL" b="0" i="1" smtClean="0">
                        <a:latin typeface="Cambria Math" panose="02040503050406030204" pitchFamily="18" charset="0"/>
                      </a:rPr>
                      <m:t>=</m:t>
                    </m:r>
                    <m:r>
                      <a:rPr lang="es-CL" b="0" i="1" smtClean="0">
                        <a:latin typeface="Cambria Math" panose="02040503050406030204" pitchFamily="18" charset="0"/>
                      </a:rPr>
                      <m:t>𝐹</m:t>
                    </m:r>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r>
                      <a:rPr lang="es-CL" b="0" i="1" smtClean="0">
                        <a:latin typeface="Cambria Math" panose="02040503050406030204" pitchFamily="18" charset="0"/>
                      </a:rPr>
                      <m:t>)</m:t>
                    </m:r>
                  </m:oMath>
                </a14:m>
                <a:r>
                  <a:rPr lang="es-CL" dirty="0" smtClean="0"/>
                  <a:t> </a:t>
                </a:r>
                <a:r>
                  <a:rPr lang="es-CL" dirty="0" smtClean="0">
                    <a:hlinkClick r:id="rId3" action="ppaction://hlinksldjump" tooltip="Léase que: La probabilidad de que la variable dep (Compra de una casa) tome el valor 1 (se hayan comprado efectivamente la casa) es igual a una función de los datos (Ingreso Familiar) por un parámetro poblacional (Beta_1) más un valor base poblac (Beta_0)."/>
                  </a:rPr>
                  <a:t>(?)</a:t>
                </a:r>
                <a:endParaRPr lang="es-CL" dirty="0" smtClean="0"/>
              </a:p>
              <a:p>
                <a:pPr marL="82296" indent="0">
                  <a:buNone/>
                </a:pPr>
                <a:endParaRPr lang="es-CL" dirty="0" smtClean="0"/>
              </a:p>
              <a:p>
                <a:pPr marL="82296" indent="0">
                  <a:buNone/>
                </a:pPr>
                <a:r>
                  <a:rPr lang="es-CL" dirty="0" smtClean="0"/>
                  <a:t>Donde</a:t>
                </a:r>
              </a:p>
              <a:p>
                <a:pPr marL="82296" indent="0">
                  <a:buNone/>
                </a:pPr>
                <a:endParaRPr lang="es-CL" dirty="0" smtClean="0"/>
              </a:p>
              <a:p>
                <a:pPr marL="82296" indent="0" algn="ctr">
                  <a:buNone/>
                </a:pPr>
                <a14:m>
                  <m:oMath xmlns:m="http://schemas.openxmlformats.org/officeDocument/2006/math">
                    <m:r>
                      <a:rPr lang="es-CL" b="0" i="1" smtClean="0">
                        <a:latin typeface="Cambria Math" panose="02040503050406030204" pitchFamily="18" charset="0"/>
                      </a:rPr>
                      <m:t>𝐹</m:t>
                    </m:r>
                    <m:d>
                      <m:dPr>
                        <m:ctrlPr>
                          <a:rPr lang="es-CL" b="0" i="1" smtClean="0">
                            <a:latin typeface="Cambria Math" panose="02040503050406030204" pitchFamily="18" charset="0"/>
                          </a:rPr>
                        </m:ctrlPr>
                      </m:dPr>
                      <m:e>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e>
                    </m:d>
                    <m:r>
                      <a:rPr lang="es-CL" b="0" i="1" smtClean="0">
                        <a:latin typeface="Cambria Math" panose="02040503050406030204" pitchFamily="18" charset="0"/>
                      </a:rPr>
                      <m:t>=</m:t>
                    </m:r>
                    <m:f>
                      <m:fPr>
                        <m:ctrlPr>
                          <a:rPr lang="es-CL" b="0" i="1" smtClean="0">
                            <a:latin typeface="Cambria Math" panose="02040503050406030204" pitchFamily="18" charset="0"/>
                          </a:rPr>
                        </m:ctrlPr>
                      </m:fPr>
                      <m:num>
                        <m:r>
                          <a:rPr lang="es-CL" b="0" i="1" smtClean="0">
                            <a:latin typeface="Cambria Math" panose="02040503050406030204" pitchFamily="18" charset="0"/>
                          </a:rPr>
                          <m:t>1</m:t>
                        </m:r>
                      </m:num>
                      <m:den>
                        <m:r>
                          <a:rPr lang="es-CL" b="0" i="1" smtClean="0">
                            <a:latin typeface="Cambria Math" panose="02040503050406030204" pitchFamily="18" charset="0"/>
                          </a:rPr>
                          <m:t>1+</m:t>
                        </m:r>
                        <m:sSup>
                          <m:sSupPr>
                            <m:ctrlPr>
                              <a:rPr lang="es-CL" b="0" i="1" smtClean="0">
                                <a:latin typeface="Cambria Math" panose="02040503050406030204" pitchFamily="18" charset="0"/>
                              </a:rPr>
                            </m:ctrlPr>
                          </m:sSupPr>
                          <m:e>
                            <m:r>
                              <a:rPr lang="es-CL" b="0" i="1" smtClean="0">
                                <a:latin typeface="Cambria Math" panose="02040503050406030204" pitchFamily="18" charset="0"/>
                              </a:rPr>
                              <m:t>𝑒</m:t>
                            </m:r>
                          </m:e>
                          <m:sup>
                            <m:r>
                              <a:rPr lang="es-CL" b="0" i="1" smtClean="0">
                                <a:latin typeface="Cambria Math" panose="02040503050406030204" pitchFamily="18" charset="0"/>
                              </a:rPr>
                              <m:t>−</m:t>
                            </m:r>
                            <m:d>
                              <m:dPr>
                                <m:ctrlPr>
                                  <a:rPr lang="es-CL" b="0" i="1" smtClean="0">
                                    <a:latin typeface="Cambria Math" panose="02040503050406030204" pitchFamily="18" charset="0"/>
                                  </a:rPr>
                                </m:ctrlPr>
                              </m:dPr>
                              <m:e>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0</m:t>
                                    </m:r>
                                  </m:sub>
                                </m:sSub>
                                <m:r>
                                  <a:rPr lang="es-CL" b="0" i="1" smtClean="0">
                                    <a:latin typeface="Cambria Math" panose="02040503050406030204" pitchFamily="18" charset="0"/>
                                  </a:rPr>
                                  <m:t>+</m:t>
                                </m:r>
                                <m:sSub>
                                  <m:sSubPr>
                                    <m:ctrlPr>
                                      <a:rPr lang="es-CL" b="0" i="1" smtClean="0">
                                        <a:latin typeface="Cambria Math" panose="02040503050406030204" pitchFamily="18" charset="0"/>
                                      </a:rPr>
                                    </m:ctrlPr>
                                  </m:sSubPr>
                                  <m:e>
                                    <m:r>
                                      <a:rPr lang="es-CL" b="0" i="1" smtClean="0">
                                        <a:latin typeface="Cambria Math" panose="02040503050406030204" pitchFamily="18" charset="0"/>
                                      </a:rPr>
                                      <m:t>𝛽</m:t>
                                    </m:r>
                                  </m:e>
                                  <m:sub>
                                    <m:r>
                                      <a:rPr lang="es-CL" b="0" i="1" smtClean="0">
                                        <a:latin typeface="Cambria Math" panose="02040503050406030204" pitchFamily="18" charset="0"/>
                                      </a:rPr>
                                      <m:t>1</m:t>
                                    </m:r>
                                  </m:sub>
                                </m:sSub>
                                <m:sSub>
                                  <m:sSubPr>
                                    <m:ctrlPr>
                                      <a:rPr lang="es-CL" b="0" i="1" smtClean="0">
                                        <a:latin typeface="Cambria Math" panose="02040503050406030204" pitchFamily="18" charset="0"/>
                                      </a:rPr>
                                    </m:ctrlPr>
                                  </m:sSubPr>
                                  <m:e>
                                    <m:r>
                                      <a:rPr lang="es-CL" b="0" i="1" smtClean="0">
                                        <a:latin typeface="Cambria Math" panose="02040503050406030204" pitchFamily="18" charset="0"/>
                                      </a:rPr>
                                      <m:t>𝑋</m:t>
                                    </m:r>
                                  </m:e>
                                  <m:sub>
                                    <m:r>
                                      <a:rPr lang="es-CL" b="0" i="1" smtClean="0">
                                        <a:latin typeface="Cambria Math" panose="02040503050406030204" pitchFamily="18" charset="0"/>
                                      </a:rPr>
                                      <m:t>𝑖</m:t>
                                    </m:r>
                                  </m:sub>
                                </m:sSub>
                              </m:e>
                            </m:d>
                          </m:sup>
                        </m:sSup>
                      </m:den>
                    </m:f>
                  </m:oMath>
                </a14:m>
                <a:r>
                  <a:rPr lang="es-CL" dirty="0" smtClean="0"/>
                  <a:t> </a:t>
                </a:r>
                <a:r>
                  <a:rPr lang="es-CL" dirty="0" smtClean="0">
                    <a:hlinkClick r:id="rId3" action="ppaction://hlinksldjump" tooltip="Se utiliza la función logística por su forma. Porque su &quot;suavidad&quot; y su forma de &quot;S&quot; se ajustan bien a las necesidades de modelamiento de muchas situaciones en econometría. Como los ejemplos de la compra de una casa u otros."/>
                  </a:rPr>
                  <a:t>(?)</a:t>
                </a:r>
                <a:endParaRPr lang="es-CL" dirty="0" smtClean="0"/>
              </a:p>
              <a:p>
                <a:pPr marL="82296" indent="0">
                  <a:buNone/>
                </a:pPr>
                <a:endParaRPr lang="es-CL" dirty="0" smtClean="0"/>
              </a:p>
              <a:p>
                <a:pPr marL="82296" indent="0">
                  <a:buNone/>
                </a:pPr>
                <a:r>
                  <a:rPr lang="es-CL" dirty="0" smtClean="0"/>
                  <a:t>Es la función logística</a:t>
                </a:r>
              </a:p>
              <a:p>
                <a:pPr marL="82296" indent="0" algn="ctr">
                  <a:buNone/>
                </a:pPr>
                <a:endParaRPr lang="es-CL" dirty="0" smtClean="0"/>
              </a:p>
              <a:p>
                <a:endParaRPr lang="es-CL" dirty="0" smtClean="0"/>
              </a:p>
              <a:p>
                <a:pPr marL="82296" indent="0">
                  <a:buNone/>
                </a:pPr>
                <a:endParaRPr lang="es-CL" dirty="0" smtClean="0"/>
              </a:p>
              <a:p>
                <a:endParaRPr lang="es-CL" dirty="0"/>
              </a:p>
              <a:p>
                <a:endParaRPr lang="es-CL" dirty="0"/>
              </a:p>
              <a:p>
                <a:endParaRPr lang="es-CL" dirty="0" smtClean="0"/>
              </a:p>
            </p:txBody>
          </p:sp>
        </mc:Choice>
        <mc:Fallback xmlns="">
          <p:sp>
            <p:nvSpPr>
              <p:cNvPr id="3" name="2 Marcador de contenido"/>
              <p:cNvSpPr>
                <a:spLocks noGrp="1" noRot="1" noChangeAspect="1" noMove="1" noResize="1" noEditPoints="1" noAdjustHandles="1" noChangeArrowheads="1" noChangeShapeType="1" noTextEdit="1"/>
              </p:cNvSpPr>
              <p:nvPr>
                <p:ph idx="1"/>
              </p:nvPr>
            </p:nvSpPr>
            <p:spPr>
              <a:blipFill rotWithShape="0">
                <a:blip r:embed="rId4"/>
                <a:stretch>
                  <a:fillRect l="-976" t="-1652" b="-3812"/>
                </a:stretch>
              </a:blipFill>
            </p:spPr>
            <p:txBody>
              <a:bodyPr/>
              <a:lstStyle/>
              <a:p>
                <a:r>
                  <a:rPr lang="es-ES">
                    <a:noFill/>
                  </a:rPr>
                  <a:t> </a:t>
                </a:r>
              </a:p>
            </p:txBody>
          </p:sp>
        </mc:Fallback>
      </mc:AlternateContent>
    </p:spTree>
    <p:extLst>
      <p:ext uri="{BB962C8B-B14F-4D97-AF65-F5344CB8AC3E}">
        <p14:creationId xmlns:p14="http://schemas.microsoft.com/office/powerpoint/2010/main" val="18978761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Personalizado 1">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4F271C"/>
      </a:hlink>
      <a:folHlink>
        <a:srgbClr val="4F271C"/>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4834</TotalTime>
  <Words>1097</Words>
  <Application>Microsoft Office PowerPoint</Application>
  <PresentationFormat>Presentación en pantalla (4:3)</PresentationFormat>
  <Paragraphs>237</Paragraphs>
  <Slides>36</Slides>
  <Notes>26</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36</vt:i4>
      </vt:variant>
    </vt:vector>
  </HeadingPairs>
  <TitlesOfParts>
    <vt:vector size="43" baseType="lpstr">
      <vt:lpstr>Calibri</vt:lpstr>
      <vt:lpstr>Cambria Math</vt:lpstr>
      <vt:lpstr>Gill Sans MT</vt:lpstr>
      <vt:lpstr>Verdana</vt:lpstr>
      <vt:lpstr>Wingdings</vt:lpstr>
      <vt:lpstr>Wingdings 2</vt:lpstr>
      <vt:lpstr>Solsticio</vt:lpstr>
      <vt:lpstr>Auxiliar 11 </vt:lpstr>
      <vt:lpstr>e-Auxiliar de hoy</vt:lpstr>
      <vt:lpstr>Canción de hoy</vt:lpstr>
      <vt:lpstr>Recapitulación</vt:lpstr>
      <vt:lpstr>Recapitulación</vt:lpstr>
      <vt:lpstr>Recapitulación</vt:lpstr>
      <vt:lpstr>Modelo Logit</vt:lpstr>
      <vt:lpstr>Logit</vt:lpstr>
      <vt:lpstr>Logit</vt:lpstr>
      <vt:lpstr>Logit</vt:lpstr>
      <vt:lpstr>Logit</vt:lpstr>
      <vt:lpstr>Logit</vt:lpstr>
      <vt:lpstr>Logit</vt:lpstr>
      <vt:lpstr>Logit</vt:lpstr>
      <vt:lpstr>Logit</vt:lpstr>
      <vt:lpstr>Logit</vt:lpstr>
      <vt:lpstr>Logit</vt:lpstr>
      <vt:lpstr>Logit</vt:lpstr>
      <vt:lpstr>Logit</vt:lpstr>
      <vt:lpstr>Logit</vt:lpstr>
      <vt:lpstr>Logit</vt:lpstr>
      <vt:lpstr>Conclusiones y resumen Logit</vt:lpstr>
      <vt:lpstr>Modelo Probit</vt:lpstr>
      <vt:lpstr>Modelo Probit</vt:lpstr>
      <vt:lpstr>Modelo Probit</vt:lpstr>
      <vt:lpstr>Modelo Probit</vt:lpstr>
      <vt:lpstr>Modelo Probit</vt:lpstr>
      <vt:lpstr>Modelo Probit</vt:lpstr>
      <vt:lpstr>Resumen ambos modelos</vt:lpstr>
      <vt:lpstr>Tabla comparativa</vt:lpstr>
      <vt:lpstr>Presentación de PowerPoint</vt:lpstr>
      <vt:lpstr>Presentación de PowerPoint</vt:lpstr>
      <vt:lpstr>P1</vt:lpstr>
      <vt:lpstr>P2</vt:lpstr>
      <vt:lpstr>P2</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Valor social de la universidad y bienes entregados.</dc:title>
  <dc:creator>Lenovo</dc:creator>
  <cp:lastModifiedBy>Andy</cp:lastModifiedBy>
  <cp:revision>139</cp:revision>
  <dcterms:created xsi:type="dcterms:W3CDTF">2013-09-25T18:25:26Z</dcterms:created>
  <dcterms:modified xsi:type="dcterms:W3CDTF">2015-07-30T23:55:06Z</dcterms:modified>
</cp:coreProperties>
</file>