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6"/>
  </p:notesMasterIdLst>
  <p:sldIdLst>
    <p:sldId id="256" r:id="rId2"/>
    <p:sldId id="264" r:id="rId3"/>
    <p:sldId id="265" r:id="rId4"/>
    <p:sldId id="277" r:id="rId5"/>
    <p:sldId id="266" r:id="rId6"/>
    <p:sldId id="284" r:id="rId7"/>
    <p:sldId id="285" r:id="rId8"/>
    <p:sldId id="280" r:id="rId9"/>
    <p:sldId id="281" r:id="rId10"/>
    <p:sldId id="287" r:id="rId11"/>
    <p:sldId id="288" r:id="rId12"/>
    <p:sldId id="279" r:id="rId13"/>
    <p:sldId id="286" r:id="rId14"/>
    <p:sldId id="282" r:id="rId15"/>
    <p:sldId id="283" r:id="rId16"/>
    <p:sldId id="299" r:id="rId17"/>
    <p:sldId id="300" r:id="rId18"/>
    <p:sldId id="270" r:id="rId19"/>
    <p:sldId id="271" r:id="rId20"/>
    <p:sldId id="289" r:id="rId21"/>
    <p:sldId id="272" r:id="rId22"/>
    <p:sldId id="290" r:id="rId23"/>
    <p:sldId id="273" r:id="rId24"/>
    <p:sldId id="291" r:id="rId25"/>
    <p:sldId id="298" r:id="rId26"/>
    <p:sldId id="292" r:id="rId27"/>
    <p:sldId id="294" r:id="rId28"/>
    <p:sldId id="293" r:id="rId29"/>
    <p:sldId id="295" r:id="rId30"/>
    <p:sldId id="296" r:id="rId31"/>
    <p:sldId id="297" r:id="rId32"/>
    <p:sldId id="323" r:id="rId33"/>
    <p:sldId id="274" r:id="rId34"/>
    <p:sldId id="309" r:id="rId35"/>
    <p:sldId id="310" r:id="rId36"/>
    <p:sldId id="311" r:id="rId37"/>
    <p:sldId id="313" r:id="rId38"/>
    <p:sldId id="314" r:id="rId39"/>
    <p:sldId id="315" r:id="rId40"/>
    <p:sldId id="316" r:id="rId41"/>
    <p:sldId id="319" r:id="rId42"/>
    <p:sldId id="317" r:id="rId43"/>
    <p:sldId id="320" r:id="rId44"/>
    <p:sldId id="321" r:id="rId45"/>
    <p:sldId id="312" r:id="rId46"/>
    <p:sldId id="301" r:id="rId47"/>
    <p:sldId id="305" r:id="rId48"/>
    <p:sldId id="306" r:id="rId49"/>
    <p:sldId id="307" r:id="rId50"/>
    <p:sldId id="302" r:id="rId51"/>
    <p:sldId id="308" r:id="rId52"/>
    <p:sldId id="322" r:id="rId53"/>
    <p:sldId id="276" r:id="rId54"/>
    <p:sldId id="26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4" autoAdjust="0"/>
  </p:normalViewPr>
  <p:slideViewPr>
    <p:cSldViewPr>
      <p:cViewPr varScale="1">
        <p:scale>
          <a:sx n="58" d="100"/>
          <a:sy n="58"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E3288-0735-4EC4-BDFC-A567866F2057}" type="datetimeFigureOut">
              <a:rPr lang="es-ES" smtClean="0"/>
              <a:t>20/08/2015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542BD-4A42-4021-A88D-B308CDD62CED}" type="slidenum">
              <a:rPr lang="es-ES" smtClean="0"/>
              <a:t>‹Nº›</a:t>
            </a:fld>
            <a:endParaRPr lang="es-ES"/>
          </a:p>
        </p:txBody>
      </p:sp>
    </p:spTree>
    <p:extLst>
      <p:ext uri="{BB962C8B-B14F-4D97-AF65-F5344CB8AC3E}">
        <p14:creationId xmlns:p14="http://schemas.microsoft.com/office/powerpoint/2010/main" val="127556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a:t>
            </a:fld>
            <a:endParaRPr lang="es-ES"/>
          </a:p>
        </p:txBody>
      </p:sp>
    </p:spTree>
    <p:extLst>
      <p:ext uri="{BB962C8B-B14F-4D97-AF65-F5344CB8AC3E}">
        <p14:creationId xmlns:p14="http://schemas.microsoft.com/office/powerpoint/2010/main" val="402937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A diferencia de los cortes transversales, una serie de tiempo considera datos de</a:t>
            </a:r>
            <a:r>
              <a:rPr lang="es-CL" baseline="0" dirty="0" smtClean="0"/>
              <a:t> una misma variable que varían en el tiempo. Esto introduce nuevas componentes, como los rezagos de las variables. Los rezagos pueden ser de las variables explicativas o de las variables dependientes causando diferentes problemáticas y características. Esto dependerá de lo que se quiera modelar. Los modelos pueden contemplar una tendencia intrínseca del modelo, medias móviles, errores sistemáticos, etc. </a:t>
            </a:r>
          </a:p>
          <a:p>
            <a:endParaRPr lang="es-CL" baseline="0" dirty="0" smtClean="0"/>
          </a:p>
          <a:p>
            <a:r>
              <a:rPr lang="es-CL" dirty="0" smtClean="0"/>
              <a:t>Se deben contemplar nuevos supuestos para efecto de poder estimarse consistentemente, por ejemplo, que no exista una </a:t>
            </a:r>
            <a:r>
              <a:rPr lang="es-CL" dirty="0" err="1" smtClean="0"/>
              <a:t>autocorrelación</a:t>
            </a:r>
            <a:r>
              <a:rPr lang="es-CL" dirty="0" smtClean="0"/>
              <a:t> serial de los errores. Además, que los parámetros poblacionales de las variables </a:t>
            </a:r>
            <a:r>
              <a:rPr lang="es-CL" dirty="0" err="1" smtClean="0"/>
              <a:t>autoregresivas</a:t>
            </a:r>
            <a:r>
              <a:rPr lang="es-CL" dirty="0" smtClean="0"/>
              <a:t> sean significativamente</a:t>
            </a:r>
            <a:r>
              <a:rPr lang="es-CL" baseline="0" dirty="0" smtClean="0"/>
              <a:t> menores o iguales a 1, puesto que de otra manera los valores no convergerían en el tiempo.</a:t>
            </a:r>
          </a:p>
          <a:p>
            <a:r>
              <a:rPr lang="es-CL" baseline="0" dirty="0" err="1" smtClean="0"/>
              <a:t>Asímismo</a:t>
            </a:r>
            <a:r>
              <a:rPr lang="es-CL" baseline="0" dirty="0" smtClean="0"/>
              <a:t>, para poder estimar un modelo temporal, es necesario que exista independencia del tiempo (</a:t>
            </a:r>
            <a:r>
              <a:rPr lang="es-CL" baseline="0" dirty="0" err="1" smtClean="0"/>
              <a:t>estacionariedad</a:t>
            </a:r>
            <a:r>
              <a:rPr lang="es-CL" baseline="0" dirty="0" smtClean="0"/>
              <a:t>), lo cual puede suceder de forma fuerte o débil. La </a:t>
            </a:r>
            <a:r>
              <a:rPr lang="es-CL" baseline="0" dirty="0" err="1" smtClean="0"/>
              <a:t>estacionariedad</a:t>
            </a:r>
            <a:r>
              <a:rPr lang="es-CL" baseline="0" dirty="0" smtClean="0"/>
              <a:t> fuerte contempla que toda la función de distribución de los datos sea independiente del tiempo, y la </a:t>
            </a:r>
            <a:r>
              <a:rPr lang="es-CL" baseline="0" dirty="0" err="1" smtClean="0"/>
              <a:t>estacionariedad</a:t>
            </a:r>
            <a:r>
              <a:rPr lang="es-CL" baseline="0" dirty="0" smtClean="0"/>
              <a:t> débil sólo requiere que la esperanza, varianza y covarianzas sean independientes del tiempo.</a:t>
            </a:r>
          </a:p>
          <a:p>
            <a:endParaRPr lang="es-CL" baseline="0" dirty="0" smtClean="0"/>
          </a:p>
          <a:p>
            <a:r>
              <a:rPr lang="es-CL" baseline="0" dirty="0" smtClean="0"/>
              <a:t>Existen variados modelos en series de tiempo, dependiendo de lo que se quiera estimar. Los modelos AR utilizan rezagos de la variable dependiente para explicarla. Los modelos MA poseen coeficientes que explican el efecto de los errores aleatorios sobre una media fija en el tiempo cero, que luego sufre variaciones producto de estos errores aleatorios en el tiempo. Los modelos ARMA combinan ambas características. La estimación ocurre con MCO para cuando se satisfacen los supuestos. También se pueden estimar con MC2E para cuando el caso lo requiera.</a:t>
            </a:r>
          </a:p>
          <a:p>
            <a:endParaRPr lang="es-CL" baseline="0" dirty="0" smtClean="0"/>
          </a:p>
          <a:p>
            <a:r>
              <a:rPr lang="es-CL" dirty="0" smtClean="0"/>
              <a:t>Una raíz unitaria es, técnicamente,</a:t>
            </a:r>
            <a:r>
              <a:rPr lang="es-CL" baseline="0" dirty="0" smtClean="0"/>
              <a:t> cuando la solución al polinomio del parámetro generado por el modelo a estimar tiene una solución unitaria. Esto causa, finalmente, que el parámetro posee un valor significativamente cercano a 1 o mayor. Lo que genera que no sea posible la convergencia del estimador ni de su inferencia estadística.</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18</a:t>
            </a:fld>
            <a:endParaRPr lang="es-ES"/>
          </a:p>
        </p:txBody>
      </p:sp>
    </p:spTree>
    <p:extLst>
      <p:ext uri="{BB962C8B-B14F-4D97-AF65-F5344CB8AC3E}">
        <p14:creationId xmlns:p14="http://schemas.microsoft.com/office/powerpoint/2010/main" val="337004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El modelo que satisface dicha condición</a:t>
            </a:r>
            <a:r>
              <a:rPr lang="es-CL" baseline="0" dirty="0" smtClean="0"/>
              <a:t> son los modelos MA(q). Para los modelos AR(p) esto no ocurre.</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20</a:t>
            </a:fld>
            <a:endParaRPr lang="es-ES"/>
          </a:p>
        </p:txBody>
      </p:sp>
    </p:spTree>
    <p:extLst>
      <p:ext uri="{BB962C8B-B14F-4D97-AF65-F5344CB8AC3E}">
        <p14:creationId xmlns:p14="http://schemas.microsoft.com/office/powerpoint/2010/main" val="378987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Se utiliza para detectar raíces</a:t>
            </a:r>
            <a:r>
              <a:rPr lang="es-CL" baseline="0" dirty="0" smtClean="0"/>
              <a:t> unitarias en un proceso </a:t>
            </a:r>
            <a:r>
              <a:rPr lang="es-CL" baseline="0" dirty="0" err="1" smtClean="0"/>
              <a:t>autoregresivo</a:t>
            </a:r>
            <a:r>
              <a:rPr lang="es-CL" baseline="0" dirty="0" smtClean="0"/>
              <a:t>.</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22</a:t>
            </a:fld>
            <a:endParaRPr lang="es-ES"/>
          </a:p>
        </p:txBody>
      </p:sp>
    </p:spTree>
    <p:extLst>
      <p:ext uri="{BB962C8B-B14F-4D97-AF65-F5344CB8AC3E}">
        <p14:creationId xmlns:p14="http://schemas.microsoft.com/office/powerpoint/2010/main" val="160124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Las </a:t>
            </a:r>
            <a:r>
              <a:rPr lang="es-CL" dirty="0" err="1" smtClean="0"/>
              <a:t>ec</a:t>
            </a:r>
            <a:r>
              <a:rPr lang="es-CL" dirty="0" smtClean="0"/>
              <a:t>. Simultáneas ocurren cuando los modelos que quieren ser estudiados y estimados no pueden ser solamente descritos por una única ecuación. Esto genera que exista más de una, generando un modelo estructural de ecuaciones.</a:t>
            </a:r>
            <a:r>
              <a:rPr lang="es-CL" baseline="0" dirty="0" smtClean="0"/>
              <a:t> Para describir estos modelos, se utilizan entonces las nomenclaturas de variables endógenas y exógenas; debiendo necesitar satisfacer las condiciones de identificación, cómo todo modelo analítico de múltiples ecuaciones. </a:t>
            </a:r>
          </a:p>
          <a:p>
            <a:endParaRPr lang="es-CL" baseline="0" dirty="0" smtClean="0"/>
          </a:p>
          <a:p>
            <a:r>
              <a:rPr lang="es-CL" baseline="0" dirty="0" smtClean="0"/>
              <a:t>Una ecuación única que quiera ser estimada, pero que pertenezca realmente a un sistema de ecuaciones, presentará endogeneidad. Para solucionar la endogeneidad, se pueden utilizar diversos estimadores. El estimador MCI redefine el modelo para hacer un nuevo modelo reducido donde las dependencias son claras y permite tener una perspectiva sin endogeneidad. Esta nueva forma entrega valores estimados que deben ser reinterpretados. Otra alternativa es utilizar instrumentos de algunas ecuaciones para estimar una ecuación en particular, mediante el método de MC2E. Otra alternativa es utilizar el método de MC3E para estimar una matriz de varianzas y covarianzas de todas las ecuaciones y así estimar el modelo completo. Las estimaciones pueden realizarse únicamente si existe la identificación necesaria.</a:t>
            </a:r>
          </a:p>
          <a:p>
            <a:endParaRPr lang="es-CL" baseline="0" dirty="0" smtClean="0"/>
          </a:p>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23</a:t>
            </a:fld>
            <a:endParaRPr lang="es-ES"/>
          </a:p>
        </p:txBody>
      </p:sp>
    </p:spTree>
    <p:extLst>
      <p:ext uri="{BB962C8B-B14F-4D97-AF65-F5344CB8AC3E}">
        <p14:creationId xmlns:p14="http://schemas.microsoft.com/office/powerpoint/2010/main" val="266280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Cuando existen comportamientos no lineales en la población, el MCO falla en representarla</a:t>
            </a:r>
            <a:r>
              <a:rPr lang="es-CL" baseline="0" dirty="0" smtClean="0"/>
              <a:t> y en entregar inferencias útiles. Así, se utilizan otros modelos como MPL, </a:t>
            </a:r>
            <a:r>
              <a:rPr lang="es-CL" baseline="0" dirty="0" err="1" smtClean="0"/>
              <a:t>Probit</a:t>
            </a:r>
            <a:r>
              <a:rPr lang="es-CL" baseline="0" dirty="0" smtClean="0"/>
              <a:t> y </a:t>
            </a:r>
            <a:r>
              <a:rPr lang="es-CL" baseline="0" dirty="0" err="1" smtClean="0"/>
              <a:t>Logit</a:t>
            </a:r>
            <a:r>
              <a:rPr lang="es-CL" baseline="0" dirty="0" smtClean="0"/>
              <a:t>. Para cuando la variable dependiente es una variable binaria, se deben utilizar dichos modelos. Modelos no lineales como la probabilidad de comprar una casa, la participación de algún programa, etc.  Uno de los supuestos base de MCO es la linealidad de los parámetros, por lo que una estimación de MCO debe ser reconsiderada. </a:t>
            </a:r>
          </a:p>
          <a:p>
            <a:endParaRPr lang="es-CL" baseline="0" dirty="0" smtClean="0"/>
          </a:p>
          <a:p>
            <a:r>
              <a:rPr lang="es-CL" baseline="0" dirty="0" smtClean="0"/>
              <a:t>Los modelos estudiados en este curso son el MPL, que reconsidera el modelo MCO, utilizando el valor esperado de la variable binaria como la probabilidad de ocurrencia del mismo. A pesar de ser consistente en su interpretación, no cumple con las restricciones de rango (entre 0 y 1) y es fácil que funcione incorrectamente. Los modelos </a:t>
            </a:r>
            <a:r>
              <a:rPr lang="es-CL" baseline="0" dirty="0" err="1" smtClean="0"/>
              <a:t>Probit</a:t>
            </a:r>
            <a:r>
              <a:rPr lang="es-CL" baseline="0" dirty="0" smtClean="0"/>
              <a:t> y </a:t>
            </a:r>
            <a:r>
              <a:rPr lang="es-CL" baseline="0" dirty="0" err="1" smtClean="0"/>
              <a:t>Logit</a:t>
            </a:r>
            <a:r>
              <a:rPr lang="es-CL" baseline="0" dirty="0" smtClean="0"/>
              <a:t> son los más comunes en esta materia, y además tienen numerosas variaciones útiles. </a:t>
            </a:r>
          </a:p>
          <a:p>
            <a:endParaRPr lang="es-CL" baseline="0" dirty="0" smtClean="0"/>
          </a:p>
          <a:p>
            <a:r>
              <a:rPr lang="es-CL" baseline="0" dirty="0" smtClean="0"/>
              <a:t>El modelo </a:t>
            </a:r>
            <a:r>
              <a:rPr lang="es-CL" baseline="0" dirty="0" err="1" smtClean="0"/>
              <a:t>Probit</a:t>
            </a:r>
            <a:r>
              <a:rPr lang="es-CL" baseline="0" dirty="0" smtClean="0"/>
              <a:t> utiliza la función normal para restringir el comportamiento de las variables explicativas y estimar el valor de sus coeficientes. Dentro de sus características es que se debe estimar también la matriz de varianzas y covarianzas entre las variables, no puede ser estimada directamente porque no tiene fórmula cerrada, pero puede ser simulada. </a:t>
            </a:r>
          </a:p>
          <a:p>
            <a:endParaRPr lang="es-CL" baseline="0" dirty="0" smtClean="0"/>
          </a:p>
          <a:p>
            <a:r>
              <a:rPr lang="es-CL" dirty="0" smtClean="0"/>
              <a:t>El</a:t>
            </a:r>
            <a:r>
              <a:rPr lang="es-CL" baseline="0" dirty="0" smtClean="0"/>
              <a:t> modelo de </a:t>
            </a:r>
            <a:r>
              <a:rPr lang="es-CL" baseline="0" dirty="0" err="1" smtClean="0"/>
              <a:t>Logit</a:t>
            </a:r>
            <a:r>
              <a:rPr lang="es-CL" baseline="0" dirty="0" smtClean="0"/>
              <a:t> utiliza la función logística para restringir el comportamiento de las variables. Dentro de sus características está la independencia de los errores, lo que diferencia el comportamiento a modelar; sí tiene fórmula cerrada y puede ser mejorado utilizando las técnicas de </a:t>
            </a:r>
            <a:r>
              <a:rPr lang="es-CL" baseline="0" dirty="0" err="1" smtClean="0"/>
              <a:t>nested</a:t>
            </a:r>
            <a:r>
              <a:rPr lang="es-CL" baseline="0" dirty="0" smtClean="0"/>
              <a:t> </a:t>
            </a:r>
            <a:r>
              <a:rPr lang="es-CL" baseline="0" dirty="0" err="1" smtClean="0"/>
              <a:t>logit</a:t>
            </a:r>
            <a:r>
              <a:rPr lang="es-CL" baseline="0" dirty="0" smtClean="0"/>
              <a:t> o mix </a:t>
            </a:r>
            <a:r>
              <a:rPr lang="es-CL" baseline="0" dirty="0" err="1" smtClean="0"/>
              <a:t>logit</a:t>
            </a:r>
            <a:r>
              <a:rPr lang="es-CL" baseline="0" dirty="0" smtClean="0"/>
              <a:t>. </a:t>
            </a:r>
          </a:p>
          <a:p>
            <a:endParaRPr lang="es-CL" baseline="0" dirty="0" smtClean="0"/>
          </a:p>
          <a:p>
            <a:r>
              <a:rPr lang="es-CL" baseline="0" dirty="0" smtClean="0"/>
              <a:t>Ambas interpretaciones de los coeficientes son difíciles y deben ser consideradas relativamente al resto de las variables; sobretodo su valor marginal.</a:t>
            </a:r>
          </a:p>
          <a:p>
            <a:endParaRPr lang="es-CL" baseline="0" dirty="0" smtClean="0"/>
          </a:p>
          <a:p>
            <a:r>
              <a:rPr lang="es-CL" baseline="0" dirty="0" smtClean="0"/>
              <a:t>Las muestras censuradas son aquellas en que falta parte de la población, ya sea por sesgos de selección, auto-selección u otros. Así, no existe los datos para toda la población, ni de las variables explicativas ni las dependientes. Por el otro lado, una muestra truncada es aquella que para cierto subconjunto de la población, existe una muestra fija de variable dependiente (un valor 0, por ejemplo), lo que a diferencia de las muestras censuradas sí entrega información de la variable explicativa. Esto evita que exista la representatividad necesaria para MCO. Para estos casos se utilizan los modelos de </a:t>
            </a:r>
            <a:r>
              <a:rPr lang="es-CL" baseline="0" dirty="0" err="1" smtClean="0"/>
              <a:t>Tobin</a:t>
            </a:r>
            <a:r>
              <a:rPr lang="es-CL" baseline="0" dirty="0" smtClean="0"/>
              <a:t> y </a:t>
            </a:r>
            <a:r>
              <a:rPr lang="es-CL" baseline="0" dirty="0" err="1" smtClean="0"/>
              <a:t>Heckman</a:t>
            </a:r>
            <a:r>
              <a:rPr lang="es-CL" baseline="0" dirty="0" smtClean="0"/>
              <a:t>. </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24</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Cuando existen comportamientos no lineales en la población, el MCO falla en representarla</a:t>
            </a:r>
            <a:r>
              <a:rPr lang="es-CL" baseline="0" dirty="0" smtClean="0"/>
              <a:t> y en entregar inferencias útiles. Así, se utilizan otros modelos como MPL, </a:t>
            </a:r>
            <a:r>
              <a:rPr lang="es-CL" baseline="0" dirty="0" err="1" smtClean="0"/>
              <a:t>Probit</a:t>
            </a:r>
            <a:r>
              <a:rPr lang="es-CL" baseline="0" dirty="0" smtClean="0"/>
              <a:t> y </a:t>
            </a:r>
            <a:r>
              <a:rPr lang="es-CL" baseline="0" dirty="0" err="1" smtClean="0"/>
              <a:t>Logit</a:t>
            </a:r>
            <a:r>
              <a:rPr lang="es-CL" baseline="0" dirty="0" smtClean="0"/>
              <a:t>. Para cuando la variable dependiente es una variable binaria, se deben utilizar dichos modelos. Modelos no lineales como la probabilidad de comprar una casa, la participación de algún programa, etc.  Uno de los supuestos base de MCO es la linealidad de los parámetros, por lo que una estimación de MCO debe ser reconsiderada. </a:t>
            </a:r>
          </a:p>
          <a:p>
            <a:endParaRPr lang="es-CL" baseline="0" dirty="0" smtClean="0"/>
          </a:p>
          <a:p>
            <a:r>
              <a:rPr lang="es-CL" baseline="0" dirty="0" smtClean="0"/>
              <a:t>Los modelos estudiados en este curso son el MPL, que reconsidera el modelo MCO, utilizando el valor esperado de la variable binaria como la probabilidad de ocurrencia del mismo. A pesar de ser consistente en su interpretación, no cumple con las restricciones de rango (entre 0 y 1) y es fácil que funcione incorrectamente. Los modelos </a:t>
            </a:r>
            <a:r>
              <a:rPr lang="es-CL" baseline="0" dirty="0" err="1" smtClean="0"/>
              <a:t>Probit</a:t>
            </a:r>
            <a:r>
              <a:rPr lang="es-CL" baseline="0" dirty="0" smtClean="0"/>
              <a:t> y </a:t>
            </a:r>
            <a:r>
              <a:rPr lang="es-CL" baseline="0" dirty="0" err="1" smtClean="0"/>
              <a:t>Logit</a:t>
            </a:r>
            <a:r>
              <a:rPr lang="es-CL" baseline="0" dirty="0" smtClean="0"/>
              <a:t> son los más comunes en esta materia, y además tienen numerosas variaciones útiles. </a:t>
            </a:r>
          </a:p>
          <a:p>
            <a:endParaRPr lang="es-CL" baseline="0" dirty="0" smtClean="0"/>
          </a:p>
          <a:p>
            <a:r>
              <a:rPr lang="es-CL" baseline="0" dirty="0" smtClean="0"/>
              <a:t>El modelo </a:t>
            </a:r>
            <a:r>
              <a:rPr lang="es-CL" baseline="0" dirty="0" err="1" smtClean="0"/>
              <a:t>Probit</a:t>
            </a:r>
            <a:r>
              <a:rPr lang="es-CL" baseline="0" dirty="0" smtClean="0"/>
              <a:t> utiliza la función normal para restringir el comportamiento de las variables explicativas y estimar el valor de sus coeficientes. Dentro de sus características es que se debe estimar también la matriz de varianzas y covarianzas entre las variables, no puede ser estimada directamente porque no tiene fórmula cerrada, pero puede ser simulada. </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25</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26</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27</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28</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29</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El sesgo ocurre</a:t>
            </a:r>
            <a:r>
              <a:rPr lang="es-CL" baseline="0" dirty="0" smtClean="0"/>
              <a:t> cuando la esperanza del estimador es diferente del parámetro a estimar. A este término de diferencia se le llama sesgo. </a:t>
            </a:r>
          </a:p>
          <a:p>
            <a:endParaRPr lang="es-CL" baseline="0" dirty="0" smtClean="0"/>
          </a:p>
          <a:p>
            <a:r>
              <a:rPr lang="es-CL" baseline="0" dirty="0" smtClean="0"/>
              <a:t>La inconsistencia ocurre cuando la esperanza del estimador no converge en probabilidad al valor del parámetro a estimar. Esto es lo más preocupante que puede suceder a un estimador, pues no puede ser corregido aumentando la muestra. Puede ocurrir que al aumentar la muestra, el sesgo crezca. Esto evitará que se pueda estudiar realmente el parámetro de interés.</a:t>
            </a:r>
          </a:p>
          <a:p>
            <a:endParaRPr lang="es-CL" baseline="0" dirty="0" smtClean="0"/>
          </a:p>
          <a:p>
            <a:r>
              <a:rPr lang="es-CL" baseline="0" dirty="0" smtClean="0"/>
              <a:t>El sesgo se genera por endogeneidad. Esto puede ocurrir por error de medición de las variables (cuando el error está correlacionado con una variable explicativa), por omisión de una variable correlacionada o por causalidades simultáneas. Los sesgos generados de esta forma generan inconsistencia. En series de tiempo, la </a:t>
            </a:r>
            <a:r>
              <a:rPr lang="es-CL" baseline="0" dirty="0" err="1" smtClean="0"/>
              <a:t>autocorrelación</a:t>
            </a:r>
            <a:r>
              <a:rPr lang="es-CL" baseline="0" dirty="0" smtClean="0"/>
              <a:t> serial de los errores genera ambos. Tener una muestra censurada o truncada también provocan inconsistencia al romperse el supuesto de representatividad aleatoria.</a:t>
            </a:r>
          </a:p>
          <a:p>
            <a:endParaRPr lang="es-CL" baseline="0" dirty="0" smtClean="0"/>
          </a:p>
          <a:p>
            <a:endParaRPr lang="es-CL" baseline="0" dirty="0" smtClean="0"/>
          </a:p>
          <a:p>
            <a:endParaRPr lang="es-CL" baseline="0" dirty="0" smtClean="0"/>
          </a:p>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5</a:t>
            </a:fld>
            <a:endParaRPr lang="es-ES"/>
          </a:p>
        </p:txBody>
      </p:sp>
    </p:spTree>
    <p:extLst>
      <p:ext uri="{BB962C8B-B14F-4D97-AF65-F5344CB8AC3E}">
        <p14:creationId xmlns:p14="http://schemas.microsoft.com/office/powerpoint/2010/main" val="362319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30</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31</a:t>
            </a:fld>
            <a:endParaRPr lang="es-ES"/>
          </a:p>
        </p:txBody>
      </p:sp>
    </p:spTree>
    <p:extLst>
      <p:ext uri="{BB962C8B-B14F-4D97-AF65-F5344CB8AC3E}">
        <p14:creationId xmlns:p14="http://schemas.microsoft.com/office/powerpoint/2010/main" val="3394084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Que sea balanceado significa que tiene la misma cantidad de</a:t>
            </a:r>
            <a:r>
              <a:rPr lang="es-CL" baseline="0" dirty="0" smtClean="0"/>
              <a:t> datos temporales para todos los individuos.</a:t>
            </a:r>
          </a:p>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33</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34</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35</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36</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37</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38</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39</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40</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El error de medición provoca sesgo SÓLO</a:t>
            </a:r>
            <a:r>
              <a:rPr lang="es-CL" baseline="0" dirty="0" smtClean="0"/>
              <a:t> si existe una correlación entre el error y alguna variable independiente explicativa. Aunque efectivamente sí aumenta la varianza del estimador.</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6</a:t>
            </a:fld>
            <a:endParaRPr lang="es-ES"/>
          </a:p>
        </p:txBody>
      </p:sp>
    </p:spTree>
    <p:extLst>
      <p:ext uri="{BB962C8B-B14F-4D97-AF65-F5344CB8AC3E}">
        <p14:creationId xmlns:p14="http://schemas.microsoft.com/office/powerpoint/2010/main" val="900323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41</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42</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43</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44</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Estimadores y </a:t>
            </a:r>
            <a:r>
              <a:rPr lang="es-CL" dirty="0" err="1" smtClean="0"/>
              <a:t>etcs</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45</a:t>
            </a:fld>
            <a:endParaRPr lang="es-ES"/>
          </a:p>
        </p:txBody>
      </p:sp>
    </p:spTree>
    <p:extLst>
      <p:ext uri="{BB962C8B-B14F-4D97-AF65-F5344CB8AC3E}">
        <p14:creationId xmlns:p14="http://schemas.microsoft.com/office/powerpoint/2010/main" val="449129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Solo para T = 2</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47</a:t>
            </a:fld>
            <a:endParaRPr lang="es-ES"/>
          </a:p>
        </p:txBody>
      </p:sp>
    </p:spTree>
    <p:extLst>
      <p:ext uri="{BB962C8B-B14F-4D97-AF65-F5344CB8AC3E}">
        <p14:creationId xmlns:p14="http://schemas.microsoft.com/office/powerpoint/2010/main" val="3337763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48</a:t>
            </a:fld>
            <a:endParaRPr lang="es-ES"/>
          </a:p>
        </p:txBody>
      </p:sp>
    </p:spTree>
    <p:extLst>
      <p:ext uri="{BB962C8B-B14F-4D97-AF65-F5344CB8AC3E}">
        <p14:creationId xmlns:p14="http://schemas.microsoft.com/office/powerpoint/2010/main" val="3337763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Se puede estimar el modelo transformado para eliminar </a:t>
            </a:r>
            <a:r>
              <a:rPr lang="es-ES" sz="1200" b="0" i="0" u="none" strike="noStrike" kern="1200" baseline="0" dirty="0" err="1" smtClean="0">
                <a:solidFill>
                  <a:schemeClr val="tx1"/>
                </a:solidFill>
                <a:latin typeface="+mn-lt"/>
                <a:ea typeface="+mn-ea"/>
                <a:cs typeface="+mn-cs"/>
              </a:rPr>
              <a:t>alpha_i</a:t>
            </a:r>
            <a:r>
              <a:rPr lang="es-ES" sz="1200" b="0" i="0" u="none" strike="noStrike" kern="1200" baseline="0" dirty="0" smtClean="0">
                <a:solidFill>
                  <a:schemeClr val="tx1"/>
                </a:solidFill>
                <a:latin typeface="+mn-lt"/>
                <a:ea typeface="+mn-ea"/>
                <a:cs typeface="+mn-cs"/>
              </a:rPr>
              <a:t>, aunque solo se identifica </a:t>
            </a:r>
            <a:r>
              <a:rPr lang="es-ES" sz="1200" b="0" i="0" u="none" strike="noStrike" kern="1200" baseline="0" dirty="0" err="1" smtClean="0">
                <a:solidFill>
                  <a:schemeClr val="tx1"/>
                </a:solidFill>
                <a:latin typeface="+mn-lt"/>
                <a:ea typeface="+mn-ea"/>
                <a:cs typeface="+mn-cs"/>
              </a:rPr>
              <a:t>beta_j</a:t>
            </a:r>
            <a:r>
              <a:rPr lang="es-ES" sz="1200" b="0" i="0" u="none" strike="noStrike" kern="1200" baseline="0" dirty="0" smtClean="0">
                <a:solidFill>
                  <a:schemeClr val="tx1"/>
                </a:solidFill>
                <a:latin typeface="+mn-lt"/>
                <a:ea typeface="+mn-ea"/>
                <a:cs typeface="+mn-cs"/>
              </a:rPr>
              <a:t> para regresores que varían en el tiempo. Si el panel es corto la estimación no será consistente.</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49</a:t>
            </a:fld>
            <a:endParaRPr lang="es-ES"/>
          </a:p>
        </p:txBody>
      </p:sp>
    </p:spTree>
    <p:extLst>
      <p:ext uri="{BB962C8B-B14F-4D97-AF65-F5344CB8AC3E}">
        <p14:creationId xmlns:p14="http://schemas.microsoft.com/office/powerpoint/2010/main" val="3337763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Siempre y cuando ambos sean consistentes. Para esto se utiliza el test de </a:t>
            </a:r>
            <a:r>
              <a:rPr lang="es-CL" dirty="0" err="1" smtClean="0"/>
              <a:t>Hausman</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51</a:t>
            </a:fld>
            <a:endParaRPr lang="es-ES"/>
          </a:p>
        </p:txBody>
      </p:sp>
    </p:spTree>
    <p:extLst>
      <p:ext uri="{BB962C8B-B14F-4D97-AF65-F5344CB8AC3E}">
        <p14:creationId xmlns:p14="http://schemas.microsoft.com/office/powerpoint/2010/main" val="308801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52</a:t>
            </a:fld>
            <a:endParaRPr lang="es-ES"/>
          </a:p>
        </p:txBody>
      </p:sp>
    </p:spTree>
    <p:extLst>
      <p:ext uri="{BB962C8B-B14F-4D97-AF65-F5344CB8AC3E}">
        <p14:creationId xmlns:p14="http://schemas.microsoft.com/office/powerpoint/2010/main" val="30880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Un</a:t>
            </a:r>
            <a:r>
              <a:rPr lang="es-CL" baseline="0" dirty="0" smtClean="0"/>
              <a:t> estimador puede ser sesgado pero consistente, si el sesgo tiende a cero en probabilidad.</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7</a:t>
            </a:fld>
            <a:endParaRPr lang="es-ES"/>
          </a:p>
        </p:txBody>
      </p:sp>
    </p:spTree>
    <p:extLst>
      <p:ext uri="{BB962C8B-B14F-4D97-AF65-F5344CB8AC3E}">
        <p14:creationId xmlns:p14="http://schemas.microsoft.com/office/powerpoint/2010/main" val="90032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El error de medición provoca sesgo SÓLO</a:t>
            </a:r>
            <a:r>
              <a:rPr lang="es-CL" baseline="0" dirty="0" smtClean="0"/>
              <a:t> si existe una correlación entre el error y alguna variable independiente explicativa. Aunque efectivamente sí aumenta la varianza del estimador.</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9</a:t>
            </a:fld>
            <a:endParaRPr lang="es-ES"/>
          </a:p>
        </p:txBody>
      </p:sp>
    </p:spTree>
    <p:extLst>
      <p:ext uri="{BB962C8B-B14F-4D97-AF65-F5344CB8AC3E}">
        <p14:creationId xmlns:p14="http://schemas.microsoft.com/office/powerpoint/2010/main" val="90032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El error de medición provoca sesgo SÓLO</a:t>
            </a:r>
            <a:r>
              <a:rPr lang="es-CL" baseline="0" dirty="0" smtClean="0"/>
              <a:t> si existe una correlación entre el error y alguna variable independiente explicativa. Aunque efectivamente sí aumenta la varianza del estimador.</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10</a:t>
            </a:fld>
            <a:endParaRPr lang="es-ES"/>
          </a:p>
        </p:txBody>
      </p:sp>
    </p:spTree>
    <p:extLst>
      <p:ext uri="{BB962C8B-B14F-4D97-AF65-F5344CB8AC3E}">
        <p14:creationId xmlns:p14="http://schemas.microsoft.com/office/powerpoint/2010/main" val="90032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El error de medición provoca sesgo SÓLO</a:t>
            </a:r>
            <a:r>
              <a:rPr lang="es-CL" baseline="0" dirty="0" smtClean="0"/>
              <a:t> si existe una correlación entre el error y alguna variable independiente explicativa. Aunque efectivamente sí aumenta la varianza del estimador.</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11</a:t>
            </a:fld>
            <a:endParaRPr lang="es-ES"/>
          </a:p>
        </p:txBody>
      </p:sp>
    </p:spTree>
    <p:extLst>
      <p:ext uri="{BB962C8B-B14F-4D97-AF65-F5344CB8AC3E}">
        <p14:creationId xmlns:p14="http://schemas.microsoft.com/office/powerpoint/2010/main" val="90032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Los</a:t>
            </a:r>
            <a:r>
              <a:rPr lang="es-CL" baseline="0" dirty="0" smtClean="0"/>
              <a:t> test de hipótesis permiten hacer preguntas acerca de parámetros y estimaciones teniendo en consideración la información que arrojan los datos. Los test más frecuentes son el test t de significancia individual de una estimación y el test global de variables F. Los test se componen de una hipótesis nula, un estadístico con una distribución determinada, valores críticos e hipótesis alternativas. La hipótesis nula se rechaza cuando se cumple que el valor del estadístico es mayor o menor que un valor crítico determinado por la distribución del estadístico. Para el caso del </a:t>
            </a:r>
            <a:r>
              <a:rPr lang="es-CL" baseline="0" dirty="0" err="1" smtClean="0"/>
              <a:t>estadísito</a:t>
            </a:r>
            <a:r>
              <a:rPr lang="es-CL" baseline="0" dirty="0" smtClean="0"/>
              <a:t> t de </a:t>
            </a:r>
            <a:r>
              <a:rPr lang="es-CL" baseline="0" dirty="0" err="1" smtClean="0"/>
              <a:t>student</a:t>
            </a:r>
            <a:r>
              <a:rPr lang="es-CL" baseline="0" dirty="0" smtClean="0"/>
              <a:t>, el valor crítico para un 95% de confianza es 1,96. Es decir que si el estadístico es mayor a ese valor (en valor absoluto), se puede rechazar la hipótesis nula. En dicho test, la hipótesis nula es NO significancia (beta = 0). Para el caso del estadístico F dependerá de los grados de libertad del caso, pero es el mismo principio. La hipótesis nula es NO significancia conjunta (beta_1 = </a:t>
            </a:r>
            <a:r>
              <a:rPr lang="es-CL" baseline="0" dirty="0" err="1" smtClean="0"/>
              <a:t>beta_n</a:t>
            </a:r>
            <a:r>
              <a:rPr lang="es-CL" baseline="0" dirty="0" smtClean="0"/>
              <a:t> = 0).</a:t>
            </a:r>
          </a:p>
          <a:p>
            <a:endParaRPr lang="es-CL" baseline="0" dirty="0" smtClean="0"/>
          </a:p>
          <a:p>
            <a:r>
              <a:rPr lang="es-CL" baseline="0" dirty="0" smtClean="0"/>
              <a:t>El p-valor es una medida del VALOR MÍNIMO DE PROBABILIDAD al que se cumple la condición crítica. Es el valor mínimo que arrojan los datos para el cual se puede esperar que se cumpla que el estadístico sea menor (o mayor) a su valor crítico. Como normalmente se espera que dicho valor sea de un 5% (95% de confianza), cuando el p-valor toma valores menores a 0,5 se rechaza la hipótesis nula. Esto porque hay evidencia de que la mínima probabilidad de que ocurra lo que (no) queremos que ocurra, es menor a lo que consideramos satisfactorio.</a:t>
            </a:r>
          </a:p>
          <a:p>
            <a:endParaRPr lang="es-CL" baseline="0" dirty="0" smtClean="0"/>
          </a:p>
          <a:p>
            <a:r>
              <a:rPr lang="es-CL" baseline="0" dirty="0" smtClean="0"/>
              <a:t>La interpretación de los coeficientes es fundamental en estadística. Este en una regresión simple corresponde a los valores marginales </a:t>
            </a:r>
            <a:r>
              <a:rPr lang="es-CL" baseline="0" dirty="0" err="1" smtClean="0"/>
              <a:t>ceteris</a:t>
            </a:r>
            <a:r>
              <a:rPr lang="es-CL" baseline="0" dirty="0" smtClean="0"/>
              <a:t> </a:t>
            </a:r>
            <a:r>
              <a:rPr lang="es-CL" baseline="0" dirty="0" err="1" smtClean="0"/>
              <a:t>patibus</a:t>
            </a:r>
            <a:r>
              <a:rPr lang="es-CL" baseline="0" dirty="0" smtClean="0"/>
              <a:t> de las variables explicativas sobre las independientes. Esta interpretación varía si existen formas funcionales (logaritmos, cuadrados, potencias, exponenciales, </a:t>
            </a:r>
            <a:r>
              <a:rPr lang="es-CL" baseline="0" dirty="0" err="1" smtClean="0"/>
              <a:t>etc</a:t>
            </a:r>
            <a:r>
              <a:rPr lang="es-CL" baseline="0" dirty="0" smtClean="0"/>
              <a:t>) en la regresión. Se puede determinar fácilmente derivando la expresión en función de la variable explicativa. Hay que tener mucho ojo en que esto se considera EN PROMEDIO. Las regresiones son un valor de correlación media. </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12</a:t>
            </a:fld>
            <a:endParaRPr lang="es-ES"/>
          </a:p>
        </p:txBody>
      </p:sp>
    </p:spTree>
    <p:extLst>
      <p:ext uri="{BB962C8B-B14F-4D97-AF65-F5344CB8AC3E}">
        <p14:creationId xmlns:p14="http://schemas.microsoft.com/office/powerpoint/2010/main" val="104401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No se puede determinar un efecto</a:t>
            </a:r>
            <a:r>
              <a:rPr lang="es-CL" baseline="0" dirty="0" smtClean="0"/>
              <a:t> causal porque no hay ni teoría ni evidencia que lo sostenga. Es SÓLO una correlación.</a:t>
            </a:r>
            <a:endParaRPr lang="es-ES" dirty="0"/>
          </a:p>
        </p:txBody>
      </p:sp>
      <p:sp>
        <p:nvSpPr>
          <p:cNvPr id="4" name="3 Marcador de número de diapositiva"/>
          <p:cNvSpPr>
            <a:spLocks noGrp="1"/>
          </p:cNvSpPr>
          <p:nvPr>
            <p:ph type="sldNum" sz="quarter" idx="10"/>
          </p:nvPr>
        </p:nvSpPr>
        <p:spPr/>
        <p:txBody>
          <a:bodyPr/>
          <a:lstStyle/>
          <a:p>
            <a:fld id="{A42542BD-4A42-4021-A88D-B308CDD62CED}" type="slidenum">
              <a:rPr lang="es-ES" smtClean="0"/>
              <a:t>15</a:t>
            </a:fld>
            <a:endParaRPr lang="es-ES"/>
          </a:p>
        </p:txBody>
      </p:sp>
    </p:spTree>
    <p:extLst>
      <p:ext uri="{BB962C8B-B14F-4D97-AF65-F5344CB8AC3E}">
        <p14:creationId xmlns:p14="http://schemas.microsoft.com/office/powerpoint/2010/main" val="249922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20" name="19 Marcador de pie de página"/>
          <p:cNvSpPr>
            <a:spLocks noGrp="1"/>
          </p:cNvSpPr>
          <p:nvPr>
            <p:ph type="ftr" sz="quarter" idx="11"/>
          </p:nvPr>
        </p:nvSpPr>
        <p:spPr/>
        <p:txBody>
          <a:bodyPr/>
          <a:lstStyle>
            <a:extLst/>
          </a:lstStyle>
          <a:p>
            <a:endParaRPr kumimoji="0" lang="en-US"/>
          </a:p>
        </p:txBody>
      </p:sp>
      <p:sp>
        <p:nvSpPr>
          <p:cNvPr id="10" name="9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solidFill>
                <a:schemeClr val="accent3">
                  <a:shade val="75000"/>
                </a:schemeClr>
              </a:solidFill>
            </a:endParaRP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p>
        </p:txBody>
      </p:sp>
      <p:pic>
        <p:nvPicPr>
          <p:cNvPr id="7" name="Picture 3"/>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15615" y="6381328"/>
            <a:ext cx="1877069" cy="41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userDrawn="1"/>
        </p:nvSpPr>
        <p:spPr>
          <a:xfrm>
            <a:off x="4355976" y="6538878"/>
            <a:ext cx="4680520" cy="253916"/>
          </a:xfrm>
          <a:prstGeom prst="rect">
            <a:avLst/>
          </a:prstGeom>
          <a:noFill/>
        </p:spPr>
        <p:txBody>
          <a:bodyPr wrap="square" rtlCol="0">
            <a:spAutoFit/>
          </a:bodyPr>
          <a:lstStyle/>
          <a:p>
            <a:pPr algn="r"/>
            <a:r>
              <a:rPr lang="es-CL" sz="1050" b="1" dirty="0" smtClean="0">
                <a:solidFill>
                  <a:schemeClr val="bg1">
                    <a:lumMod val="75000"/>
                  </a:schemeClr>
                </a:solidFill>
              </a:rPr>
              <a:t>IN4402-1: </a:t>
            </a:r>
            <a:r>
              <a:rPr lang="es-CL" sz="1050" dirty="0" smtClean="0">
                <a:solidFill>
                  <a:schemeClr val="bg1">
                    <a:lumMod val="75000"/>
                  </a:schemeClr>
                </a:solidFill>
              </a:rPr>
              <a:t>Aplicaciones de Probabilidades y Estadística en Gestión</a:t>
            </a:r>
            <a:endParaRPr lang="es-ES" sz="1050" dirty="0">
              <a:solidFill>
                <a:schemeClr val="bg1">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solidFill>
                <a:schemeClr val="accent3">
                  <a:shade val="75000"/>
                </a:schemeClr>
              </a:solidFill>
            </a:endParaRP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6" name="5 Marcador de pie de página"/>
          <p:cNvSpPr>
            <a:spLocks noGrp="1"/>
          </p:cNvSpPr>
          <p:nvPr>
            <p:ph type="ftr" sz="quarter" idx="11"/>
          </p:nvPr>
        </p:nvSpPr>
        <p:spPr/>
        <p:txBody>
          <a:bodyPr/>
          <a:lstStyle>
            <a:extLst/>
          </a:lstStyle>
          <a:p>
            <a:endParaRPr kumimoji="0" lang="en-US" dirty="0"/>
          </a:p>
        </p:txBody>
      </p:sp>
      <p:sp>
        <p:nvSpPr>
          <p:cNvPr id="7" name="6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pPr algn="ctr" eaLnBrk="1" latinLnBrk="0" hangingPunct="1"/>
            <a:fld id="{2C6B1FF6-39B9-40F5-8B67-33C6354A3D4F}" type="slidenum">
              <a:rPr kumimoji="0" lang="en-US" smtClean="0"/>
              <a:pPr algn="ctr" eaLnBrk="1" latinLnBrk="0" hangingPunct="1"/>
              <a:t>‹Nº›</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4" name="3 Marcador de pie de página"/>
          <p:cNvSpPr>
            <a:spLocks noGrp="1"/>
          </p:cNvSpPr>
          <p:nvPr>
            <p:ph type="ftr" sz="quarter" idx="11"/>
          </p:nvPr>
        </p:nvSpPr>
        <p:spPr/>
        <p:txBody>
          <a:bodyPr/>
          <a:lstStyle>
            <a:extLst/>
          </a:lstStyle>
          <a:p>
            <a:endParaRPr kumimoji="0" lang="en-US" dirty="0"/>
          </a:p>
        </p:txBody>
      </p:sp>
      <p:sp>
        <p:nvSpPr>
          <p:cNvPr id="5" name="4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solidFill>
                <a:srgbClr val="FFFFFF"/>
              </a:solidFill>
            </a:endParaRP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a:p>
        </p:txBody>
      </p:sp>
      <p:sp>
        <p:nvSpPr>
          <p:cNvPr id="6" name="5 Marcador de pie de página"/>
          <p:cNvSpPr>
            <a:spLocks noGrp="1"/>
          </p:cNvSpPr>
          <p:nvPr>
            <p:ph type="ftr" sz="quarter" idx="11"/>
          </p:nvPr>
        </p:nvSpPr>
        <p:spPr/>
        <p:txBody>
          <a:bodyPr/>
          <a:lstStyle>
            <a:extLst/>
          </a:lstStyle>
          <a:p>
            <a:endParaRPr kumimoji="0" lang="en-US" dirty="0"/>
          </a:p>
        </p:txBody>
      </p:sp>
      <p:sp>
        <p:nvSpPr>
          <p:cNvPr id="7" name="6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8/20/2015</a:t>
            </a:fld>
            <a:endParaRPr lang="en-US" dirty="0"/>
          </a:p>
        </p:txBody>
      </p:sp>
      <p:sp>
        <p:nvSpPr>
          <p:cNvPr id="6" name="5 Marcador de pie de página"/>
          <p:cNvSpPr>
            <a:spLocks noGrp="1"/>
          </p:cNvSpPr>
          <p:nvPr>
            <p:ph type="ftr" sz="quarter" idx="11"/>
          </p:nvPr>
        </p:nvSpPr>
        <p:spPr/>
        <p:txBody>
          <a:bodyPr/>
          <a:lstStyle>
            <a:extLst/>
          </a:lstStyle>
          <a:p>
            <a:endParaRPr kumimoji="0" lang="en-US" dirty="0"/>
          </a:p>
        </p:txBody>
      </p:sp>
      <p:sp>
        <p:nvSpPr>
          <p:cNvPr id="7" name="6 Marcador de número de diapositiva"/>
          <p:cNvSpPr>
            <a:spLocks noGrp="1"/>
          </p:cNvSpPr>
          <p:nvPr>
            <p:ph type="sldNum" sz="quarter" idx="12"/>
          </p:nvPr>
        </p:nvSpPr>
        <p:spPr/>
        <p:txBody>
          <a:bodyPr/>
          <a:lstStyle>
            <a:extLst/>
          </a:lstStyle>
          <a:p>
            <a:pPr eaLnBrk="1" latinLnBrk="0" hangingPunct="1"/>
            <a:fld id="{2C6B1FF6-39B9-40F5-8B67-33C6354A3D4F}" type="slidenum">
              <a:rPr kumimoji="0" lang="en-US" smtClean="0"/>
              <a:pPr eaLnBrk="1" latinLnBrk="0" hangingPunct="1"/>
              <a:t>‹Nº›</a:t>
            </a:fld>
            <a:endParaRPr kumimoji="0" lang="en-US"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9D21D778-B565-4D7E-94D7-64010A445B68}" type="datetimeFigureOut">
              <a:rPr lang="en-US" smtClean="0"/>
              <a:pPr algn="r" eaLnBrk="1" latinLnBrk="0" hangingPunct="1"/>
              <a:t>8/20/2015</a:t>
            </a:fld>
            <a:endParaRPr lang="en-US" sz="1400" dirty="0">
              <a:solidFill>
                <a:srgbClr val="FFFFFF"/>
              </a:solidFill>
            </a:endParaRP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l" eaLnBrk="1" latinLnBrk="0" hangingPunct="1"/>
            <a:endParaRPr kumimoji="0" lang="en-US" dirty="0">
              <a:solidFill>
                <a:srgbClr val="FFFFFF"/>
              </a:solidFill>
            </a:endParaRP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755576" y="1268760"/>
            <a:ext cx="8784976" cy="2376264"/>
          </a:xfrm>
        </p:spPr>
        <p:txBody>
          <a:bodyPr/>
          <a:lstStyle/>
          <a:p>
            <a:r>
              <a:rPr lang="es-CL" dirty="0" smtClean="0"/>
              <a:t>Auxiliar Pre Examen 2015-1</a:t>
            </a:r>
            <a:r>
              <a:rPr lang="es-CL" dirty="0"/>
              <a:t/>
            </a:r>
            <a:br>
              <a:rPr lang="es-CL" dirty="0"/>
            </a:br>
            <a:endParaRPr lang="es-CL"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573095"/>
            <a:ext cx="2736305" cy="59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Lenovo\Desktop\U\fcf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056" y="5805264"/>
            <a:ext cx="1951944" cy="81331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4283968" y="573095"/>
            <a:ext cx="4464496" cy="768690"/>
            <a:chOff x="4283968" y="573095"/>
            <a:chExt cx="4464496" cy="768690"/>
          </a:xfrm>
        </p:grpSpPr>
        <p:sp>
          <p:nvSpPr>
            <p:cNvPr id="4" name="3 CuadroTexto"/>
            <p:cNvSpPr txBox="1"/>
            <p:nvPr/>
          </p:nvSpPr>
          <p:spPr>
            <a:xfrm>
              <a:off x="4283968" y="573095"/>
              <a:ext cx="4464496" cy="253916"/>
            </a:xfrm>
            <a:prstGeom prst="rect">
              <a:avLst/>
            </a:prstGeom>
            <a:noFill/>
          </p:spPr>
          <p:txBody>
            <a:bodyPr wrap="square" rtlCol="0">
              <a:spAutoFit/>
            </a:bodyPr>
            <a:lstStyle/>
            <a:p>
              <a:pPr algn="r"/>
              <a:r>
                <a:rPr lang="es-CL" sz="1050" b="1" dirty="0" smtClean="0"/>
                <a:t>IN4402-2: </a:t>
              </a:r>
              <a:r>
                <a:rPr lang="es-CL" sz="1050" dirty="0" smtClean="0"/>
                <a:t>Aplicaciones de Probabilidades y Estadística en Gestión</a:t>
              </a:r>
              <a:endParaRPr lang="es-ES" sz="1050" dirty="0"/>
            </a:p>
          </p:txBody>
        </p:sp>
        <p:sp>
          <p:nvSpPr>
            <p:cNvPr id="7" name="6 CuadroTexto"/>
            <p:cNvSpPr txBox="1"/>
            <p:nvPr/>
          </p:nvSpPr>
          <p:spPr>
            <a:xfrm>
              <a:off x="4283968" y="764704"/>
              <a:ext cx="4464496" cy="577081"/>
            </a:xfrm>
            <a:prstGeom prst="rect">
              <a:avLst/>
            </a:prstGeom>
            <a:noFill/>
          </p:spPr>
          <p:txBody>
            <a:bodyPr wrap="square" rtlCol="0">
              <a:spAutoFit/>
            </a:bodyPr>
            <a:lstStyle/>
            <a:p>
              <a:pPr algn="r"/>
              <a:r>
                <a:rPr lang="es-CL" sz="1050" b="1" dirty="0" smtClean="0"/>
                <a:t>Profesora: </a:t>
              </a:r>
              <a:r>
                <a:rPr lang="es-CL" sz="1050" dirty="0" smtClean="0"/>
                <a:t>Paola Bordón T.</a:t>
              </a:r>
            </a:p>
            <a:p>
              <a:pPr algn="r"/>
              <a:r>
                <a:rPr lang="es-CL" sz="1050" b="1" dirty="0" smtClean="0"/>
                <a:t>Auxiliares: </a:t>
              </a:r>
              <a:r>
                <a:rPr lang="es-CL" sz="1050" dirty="0" smtClean="0"/>
                <a:t>Andrés E. Fernández V.</a:t>
              </a:r>
            </a:p>
            <a:p>
              <a:pPr algn="r"/>
              <a:r>
                <a:rPr lang="es-CL" sz="1050" i="1" dirty="0" smtClean="0"/>
                <a:t>20 de Agosto, 2015– Semestre Otoño</a:t>
              </a:r>
              <a:endParaRPr lang="es-ES" sz="1050" i="1" dirty="0"/>
            </a:p>
          </p:txBody>
        </p:sp>
      </p:grpSp>
    </p:spTree>
    <p:extLst>
      <p:ext uri="{BB962C8B-B14F-4D97-AF65-F5344CB8AC3E}">
        <p14:creationId xmlns:p14="http://schemas.microsoft.com/office/powerpoint/2010/main" val="21205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err="1" smtClean="0"/>
              <a:t>Sesgamiento</a:t>
            </a:r>
            <a:r>
              <a:rPr lang="es-CL" dirty="0" smtClean="0"/>
              <a:t> e Inconsistencia</a:t>
            </a:r>
            <a:endParaRPr lang="es-ES" dirty="0"/>
          </a:p>
        </p:txBody>
      </p:sp>
      <p:sp>
        <p:nvSpPr>
          <p:cNvPr id="3" name="2 Marcador de contenido"/>
          <p:cNvSpPr>
            <a:spLocks noGrp="1"/>
          </p:cNvSpPr>
          <p:nvPr>
            <p:ph idx="1"/>
          </p:nvPr>
        </p:nvSpPr>
        <p:spPr>
          <a:xfrm>
            <a:off x="1259632" y="1916832"/>
            <a:ext cx="7704856" cy="1440160"/>
          </a:xfrm>
        </p:spPr>
        <p:txBody>
          <a:bodyPr>
            <a:noAutofit/>
          </a:bodyPr>
          <a:lstStyle/>
          <a:p>
            <a:pPr algn="ctr">
              <a:lnSpc>
                <a:spcPct val="150000"/>
              </a:lnSpc>
            </a:pPr>
            <a:r>
              <a:rPr lang="es-ES" sz="2800" i="1" dirty="0" smtClean="0"/>
              <a:t>Si uno sólo de los regresores es endógeno, entonces la estimación de todos los regresores resultará sesgada.</a:t>
            </a:r>
          </a:p>
        </p:txBody>
      </p:sp>
      <p:sp>
        <p:nvSpPr>
          <p:cNvPr id="4" name="2 Marcador de contenido"/>
          <p:cNvSpPr txBox="1">
            <a:spLocks/>
          </p:cNvSpPr>
          <p:nvPr/>
        </p:nvSpPr>
        <p:spPr>
          <a:xfrm>
            <a:off x="1043608" y="4293096"/>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3491368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err="1" smtClean="0"/>
              <a:t>Sesgamiento</a:t>
            </a:r>
            <a:r>
              <a:rPr lang="es-CL" dirty="0" smtClean="0"/>
              <a:t> e Inconsistencia</a:t>
            </a:r>
            <a:endParaRPr lang="es-ES" dirty="0"/>
          </a:p>
        </p:txBody>
      </p:sp>
      <p:sp>
        <p:nvSpPr>
          <p:cNvPr id="3" name="2 Marcador de contenido"/>
          <p:cNvSpPr>
            <a:spLocks noGrp="1"/>
          </p:cNvSpPr>
          <p:nvPr>
            <p:ph idx="1"/>
          </p:nvPr>
        </p:nvSpPr>
        <p:spPr>
          <a:xfrm>
            <a:off x="1259632" y="1916832"/>
            <a:ext cx="7704856" cy="1440160"/>
          </a:xfrm>
        </p:spPr>
        <p:txBody>
          <a:bodyPr>
            <a:noAutofit/>
          </a:bodyPr>
          <a:lstStyle/>
          <a:p>
            <a:pPr algn="ctr">
              <a:lnSpc>
                <a:spcPct val="150000"/>
              </a:lnSpc>
            </a:pPr>
            <a:r>
              <a:rPr lang="es-ES" sz="2800" i="1" dirty="0" smtClean="0"/>
              <a:t>Si uno sólo de los regresores es endógeno, entonces la estimación de todos los regresores resultará sesgada.</a:t>
            </a:r>
          </a:p>
        </p:txBody>
      </p:sp>
      <p:sp>
        <p:nvSpPr>
          <p:cNvPr id="4" name="2 Marcador de contenido"/>
          <p:cNvSpPr txBox="1">
            <a:spLocks/>
          </p:cNvSpPr>
          <p:nvPr/>
        </p:nvSpPr>
        <p:spPr>
          <a:xfrm>
            <a:off x="1043608" y="4293096"/>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b="1"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3057949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Test de Hipótesis e Interpretación</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331640" y="1700808"/>
                <a:ext cx="7498080" cy="4464496"/>
              </a:xfrm>
            </p:spPr>
            <p:txBody>
              <a:bodyPr>
                <a:normAutofit fontScale="85000" lnSpcReduction="10000"/>
              </a:bodyPr>
              <a:lstStyle/>
              <a:p>
                <a:r>
                  <a:rPr lang="es-CL" dirty="0" smtClean="0"/>
                  <a:t>¿Cuál es la estructura de un test de hipótesis?</a:t>
                </a:r>
              </a:p>
              <a:p>
                <a:endParaRPr lang="es-CL" dirty="0" smtClean="0"/>
              </a:p>
              <a:p>
                <a:r>
                  <a:rPr lang="es-CL" dirty="0" smtClean="0"/>
                  <a:t>¿Cómo y cuando se rechaza un test de hipótesis?</a:t>
                </a:r>
              </a:p>
              <a:p>
                <a:endParaRPr lang="es-CL" dirty="0"/>
              </a:p>
              <a:p>
                <a:r>
                  <a:rPr lang="es-CL" dirty="0" smtClean="0"/>
                  <a:t>¿Qué representan los valores estadísticos (t, F), el p-valor? </a:t>
                </a:r>
              </a:p>
              <a:p>
                <a:endParaRPr lang="es-CL" dirty="0"/>
              </a:p>
              <a:p>
                <a:r>
                  <a:rPr lang="es-CL" dirty="0" smtClean="0"/>
                  <a:t>¿Qué representan los coeficientes </a:t>
                </a:r>
                <a14:m>
                  <m:oMath xmlns:m="http://schemas.openxmlformats.org/officeDocument/2006/math">
                    <m:r>
                      <a:rPr lang="es-CL" b="0" i="1" smtClean="0">
                        <a:latin typeface="Cambria Math"/>
                      </a:rPr>
                      <m:t>𝛽</m:t>
                    </m:r>
                  </m:oMath>
                </a14:m>
                <a:r>
                  <a:rPr lang="es-CL" dirty="0" smtClean="0"/>
                  <a:t> para diferentes tipos de funciones y variables?</a:t>
                </a:r>
              </a:p>
              <a:p>
                <a:endParaRPr lang="es-CL" dirty="0" smtClean="0"/>
              </a:p>
              <a:p>
                <a:endParaRPr lang="es-CL"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331640" y="1700808"/>
                <a:ext cx="7498080" cy="4464496"/>
              </a:xfrm>
              <a:blipFill rotWithShape="1">
                <a:blip r:embed="rId3"/>
                <a:stretch>
                  <a:fillRect t="-2186" r="-1545"/>
                </a:stretch>
              </a:blipFill>
            </p:spPr>
            <p:txBody>
              <a:bodyPr/>
              <a:lstStyle/>
              <a:p>
                <a:r>
                  <a:rPr lang="es-ES">
                    <a:noFill/>
                  </a:rPr>
                  <a:t> </a:t>
                </a:r>
              </a:p>
            </p:txBody>
          </p:sp>
        </mc:Fallback>
      </mc:AlternateContent>
    </p:spTree>
    <p:extLst>
      <p:ext uri="{BB962C8B-B14F-4D97-AF65-F5344CB8AC3E}">
        <p14:creationId xmlns:p14="http://schemas.microsoft.com/office/powerpoint/2010/main" val="4101701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Test de Hipótesis e Interpretación</a:t>
            </a:r>
            <a:endParaRPr lang="es-ES" dirty="0"/>
          </a:p>
        </p:txBody>
      </p:sp>
      <p:sp>
        <p:nvSpPr>
          <p:cNvPr id="3" name="2 Marcador de contenido"/>
          <p:cNvSpPr>
            <a:spLocks noGrp="1"/>
          </p:cNvSpPr>
          <p:nvPr>
            <p:ph idx="1"/>
          </p:nvPr>
        </p:nvSpPr>
        <p:spPr>
          <a:xfrm>
            <a:off x="1331640" y="1988840"/>
            <a:ext cx="7498080" cy="2922279"/>
          </a:xfrm>
        </p:spPr>
        <p:txBody>
          <a:bodyPr>
            <a:normAutofit/>
          </a:bodyPr>
          <a:lstStyle/>
          <a:p>
            <a:endParaRPr lang="es-CL" dirty="0" smtClean="0"/>
          </a:p>
          <a:p>
            <a:endParaRPr lang="es-CL" dirty="0"/>
          </a:p>
        </p:txBody>
      </p:sp>
      <p:pic>
        <p:nvPicPr>
          <p:cNvPr id="1026" name="Picture 2" descr="C:\Users\andrew\Dropbox\Aplicaciones - IN4402\IN4402-2015-1\Auxiliares\Multicolinealidad.JPG"/>
          <p:cNvPicPr>
            <a:picLocks noChangeAspect="1" noChangeArrowheads="1"/>
          </p:cNvPicPr>
          <p:nvPr/>
        </p:nvPicPr>
        <p:blipFill rotWithShape="1">
          <a:blip r:embed="rId2">
            <a:extLst>
              <a:ext uri="{28A0092B-C50C-407E-A947-70E740481C1C}">
                <a14:useLocalDpi xmlns:a14="http://schemas.microsoft.com/office/drawing/2010/main" val="0"/>
              </a:ext>
            </a:extLst>
          </a:blip>
          <a:srcRect t="14222"/>
          <a:stretch/>
        </p:blipFill>
        <p:spPr bwMode="auto">
          <a:xfrm>
            <a:off x="1403648" y="1429105"/>
            <a:ext cx="7234066" cy="458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935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Test de Hipótesis e Interpretación</a:t>
            </a:r>
            <a:endParaRPr lang="es-ES" dirty="0"/>
          </a:p>
        </p:txBody>
      </p:sp>
      <p:sp>
        <p:nvSpPr>
          <p:cNvPr id="3" name="2 Marcador de contenido"/>
          <p:cNvSpPr>
            <a:spLocks noGrp="1"/>
          </p:cNvSpPr>
          <p:nvPr>
            <p:ph idx="1"/>
          </p:nvPr>
        </p:nvSpPr>
        <p:spPr>
          <a:xfrm>
            <a:off x="1331640" y="1556792"/>
            <a:ext cx="7498080" cy="2922279"/>
          </a:xfrm>
        </p:spPr>
        <p:txBody>
          <a:bodyPr>
            <a:normAutofit fontScale="92500" lnSpcReduction="10000"/>
          </a:bodyPr>
          <a:lstStyle/>
          <a:p>
            <a:pPr algn="ctr"/>
            <a:r>
              <a:rPr lang="es-CL" dirty="0" smtClean="0"/>
              <a:t>“</a:t>
            </a:r>
            <a:r>
              <a:rPr lang="es-CL" sz="3600" i="1" dirty="0" smtClean="0"/>
              <a:t>Los datos indican que en promedio, las personas con 20 kilos de sobrepeso ganan un 15% de salario menos que aquellos sin sobrepeso</a:t>
            </a:r>
            <a:r>
              <a:rPr lang="es-CL" dirty="0" smtClean="0"/>
              <a:t>” </a:t>
            </a:r>
          </a:p>
          <a:p>
            <a:pPr algn="ctr"/>
            <a:r>
              <a:rPr lang="es-CL" dirty="0" smtClean="0"/>
              <a:t>Esto es evidencia de un efecto causal de la obesidad en los salarios de las personas.</a:t>
            </a:r>
          </a:p>
          <a:p>
            <a:endParaRPr lang="es-CL" dirty="0" smtClean="0"/>
          </a:p>
          <a:p>
            <a:endParaRPr lang="es-CL" dirty="0"/>
          </a:p>
        </p:txBody>
      </p:sp>
      <p:sp>
        <p:nvSpPr>
          <p:cNvPr id="4" name="2 Marcador de contenido"/>
          <p:cNvSpPr txBox="1">
            <a:spLocks/>
          </p:cNvSpPr>
          <p:nvPr/>
        </p:nvSpPr>
        <p:spPr>
          <a:xfrm>
            <a:off x="1043608" y="4869160"/>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2714979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Test de Hipótesis e Interpretación</a:t>
            </a:r>
            <a:endParaRPr lang="es-ES" dirty="0"/>
          </a:p>
        </p:txBody>
      </p:sp>
      <p:sp>
        <p:nvSpPr>
          <p:cNvPr id="3" name="2 Marcador de contenido"/>
          <p:cNvSpPr>
            <a:spLocks noGrp="1"/>
          </p:cNvSpPr>
          <p:nvPr>
            <p:ph idx="1"/>
          </p:nvPr>
        </p:nvSpPr>
        <p:spPr>
          <a:xfrm>
            <a:off x="1331640" y="1556792"/>
            <a:ext cx="7498080" cy="2922279"/>
          </a:xfrm>
        </p:spPr>
        <p:txBody>
          <a:bodyPr>
            <a:normAutofit fontScale="92500" lnSpcReduction="10000"/>
          </a:bodyPr>
          <a:lstStyle/>
          <a:p>
            <a:pPr algn="ctr"/>
            <a:r>
              <a:rPr lang="es-CL" dirty="0" smtClean="0"/>
              <a:t>“</a:t>
            </a:r>
            <a:r>
              <a:rPr lang="es-CL" sz="3600" i="1" dirty="0" smtClean="0"/>
              <a:t>Los datos indican que en promedio, las personas con 20 kilos de sobrepeso ganan un 15% de salario menos que aquellos sin sobrepeso</a:t>
            </a:r>
            <a:r>
              <a:rPr lang="es-CL" dirty="0" smtClean="0"/>
              <a:t>” </a:t>
            </a:r>
          </a:p>
          <a:p>
            <a:pPr algn="ctr"/>
            <a:r>
              <a:rPr lang="es-CL" dirty="0" smtClean="0"/>
              <a:t>Esto es evidencia de un </a:t>
            </a:r>
            <a:r>
              <a:rPr lang="es-CL" b="1" dirty="0" smtClean="0"/>
              <a:t>efecto causal </a:t>
            </a:r>
            <a:r>
              <a:rPr lang="es-CL" dirty="0" smtClean="0"/>
              <a:t>de la obesidad en los salarios de las personas.</a:t>
            </a:r>
          </a:p>
          <a:p>
            <a:endParaRPr lang="es-CL" dirty="0" smtClean="0"/>
          </a:p>
          <a:p>
            <a:endParaRPr lang="es-CL" dirty="0"/>
          </a:p>
        </p:txBody>
      </p:sp>
      <p:sp>
        <p:nvSpPr>
          <p:cNvPr id="4" name="2 Marcador de contenido"/>
          <p:cNvSpPr txBox="1">
            <a:spLocks/>
          </p:cNvSpPr>
          <p:nvPr/>
        </p:nvSpPr>
        <p:spPr>
          <a:xfrm>
            <a:off x="1043608" y="4869160"/>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2000117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0049"/>
            <a:ext cx="5400600" cy="606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887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316"/>
            <a:ext cx="4669532" cy="634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766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Series de Tiempo</a:t>
            </a:r>
            <a:endParaRPr lang="es-ES" dirty="0"/>
          </a:p>
        </p:txBody>
      </p:sp>
      <p:sp>
        <p:nvSpPr>
          <p:cNvPr id="3" name="2 Marcador de contenido"/>
          <p:cNvSpPr>
            <a:spLocks noGrp="1"/>
          </p:cNvSpPr>
          <p:nvPr>
            <p:ph idx="1"/>
          </p:nvPr>
        </p:nvSpPr>
        <p:spPr/>
        <p:txBody>
          <a:bodyPr>
            <a:normAutofit fontScale="92500" lnSpcReduction="20000"/>
          </a:bodyPr>
          <a:lstStyle/>
          <a:p>
            <a:r>
              <a:rPr lang="es-CL" dirty="0" smtClean="0"/>
              <a:t>¿Qué diferencias de una regresión de corte transversal contempla? </a:t>
            </a:r>
          </a:p>
          <a:p>
            <a:pPr marL="82296" indent="0">
              <a:buNone/>
            </a:pPr>
            <a:endParaRPr lang="es-CL" dirty="0"/>
          </a:p>
          <a:p>
            <a:r>
              <a:rPr lang="es-CL" dirty="0" smtClean="0"/>
              <a:t>¿Qué supuestos se requieren? ¿Qué problemáticas genera?</a:t>
            </a:r>
          </a:p>
          <a:p>
            <a:endParaRPr lang="es-CL" dirty="0"/>
          </a:p>
          <a:p>
            <a:r>
              <a:rPr lang="es-CL" dirty="0" smtClean="0"/>
              <a:t>¿Cómo pueden modelarse, estimarse e interpretarse?</a:t>
            </a:r>
          </a:p>
          <a:p>
            <a:endParaRPr lang="es-CL" dirty="0"/>
          </a:p>
          <a:p>
            <a:r>
              <a:rPr lang="es-CL" dirty="0" smtClean="0"/>
              <a:t>¿Qué significa raíz unitaria, </a:t>
            </a:r>
            <a:r>
              <a:rPr lang="es-CL" dirty="0" err="1" smtClean="0"/>
              <a:t>cointegración</a:t>
            </a:r>
            <a:r>
              <a:rPr lang="es-CL" dirty="0" smtClean="0"/>
              <a:t>, </a:t>
            </a:r>
            <a:r>
              <a:rPr lang="es-CL" dirty="0" err="1" smtClean="0"/>
              <a:t>estacionariedad</a:t>
            </a:r>
            <a:r>
              <a:rPr lang="es-CL" dirty="0" smtClean="0"/>
              <a:t>, ARMA?</a:t>
            </a:r>
            <a:endParaRPr lang="es-ES" dirty="0"/>
          </a:p>
        </p:txBody>
      </p:sp>
    </p:spTree>
    <p:extLst>
      <p:ext uri="{BB962C8B-B14F-4D97-AF65-F5344CB8AC3E}">
        <p14:creationId xmlns:p14="http://schemas.microsoft.com/office/powerpoint/2010/main" val="2940281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Series de Tiempo</a:t>
            </a:r>
            <a:endParaRPr lang="es-ES" dirty="0"/>
          </a:p>
        </p:txBody>
      </p:sp>
      <p:sp>
        <p:nvSpPr>
          <p:cNvPr id="3" name="2 Marcador de contenido"/>
          <p:cNvSpPr>
            <a:spLocks noGrp="1"/>
          </p:cNvSpPr>
          <p:nvPr>
            <p:ph idx="1"/>
          </p:nvPr>
        </p:nvSpPr>
        <p:spPr/>
        <p:txBody>
          <a:bodyPr/>
          <a:lstStyle/>
          <a:p>
            <a:pPr algn="ctr"/>
            <a:r>
              <a:rPr lang="es-ES" i="1" dirty="0"/>
              <a:t>En un proceso AR(p) los valores de la </a:t>
            </a:r>
            <a:r>
              <a:rPr lang="es-ES" i="1" dirty="0" smtClean="0"/>
              <a:t>función </a:t>
            </a:r>
            <a:r>
              <a:rPr lang="es-ES" i="1" dirty="0"/>
              <a:t>de </a:t>
            </a:r>
            <a:r>
              <a:rPr lang="es-ES" i="1" dirty="0" smtClean="0"/>
              <a:t>auto correlación </a:t>
            </a:r>
            <a:r>
              <a:rPr lang="es-ES" i="1" dirty="0"/>
              <a:t>de orden </a:t>
            </a:r>
            <a:r>
              <a:rPr lang="es-ES" i="1" dirty="0" smtClean="0"/>
              <a:t>mayor a </a:t>
            </a:r>
            <a:r>
              <a:rPr lang="es-ES" i="1" dirty="0"/>
              <a:t>p son nulos.</a:t>
            </a:r>
          </a:p>
        </p:txBody>
      </p:sp>
      <p:sp>
        <p:nvSpPr>
          <p:cNvPr id="4"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584120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Auxiliar de hoy</a:t>
            </a:r>
            <a:endParaRPr lang="es-CL" dirty="0"/>
          </a:p>
        </p:txBody>
      </p:sp>
      <p:sp>
        <p:nvSpPr>
          <p:cNvPr id="3" name="2 Marcador de contenido"/>
          <p:cNvSpPr>
            <a:spLocks noGrp="1"/>
          </p:cNvSpPr>
          <p:nvPr>
            <p:ph idx="1"/>
          </p:nvPr>
        </p:nvSpPr>
        <p:spPr>
          <a:xfrm>
            <a:off x="1403648" y="1196752"/>
            <a:ext cx="7498080" cy="4800600"/>
          </a:xfrm>
        </p:spPr>
        <p:txBody>
          <a:bodyPr>
            <a:normAutofit/>
          </a:bodyPr>
          <a:lstStyle/>
          <a:p>
            <a:pPr>
              <a:lnSpc>
                <a:spcPct val="120000"/>
              </a:lnSpc>
            </a:pPr>
            <a:r>
              <a:rPr lang="es-CL" dirty="0" smtClean="0"/>
              <a:t>Canción motivacional</a:t>
            </a:r>
          </a:p>
          <a:p>
            <a:pPr>
              <a:lnSpc>
                <a:spcPct val="120000"/>
              </a:lnSpc>
            </a:pPr>
            <a:r>
              <a:rPr lang="es-CL" dirty="0" smtClean="0"/>
              <a:t>Resumen</a:t>
            </a:r>
            <a:endParaRPr lang="es-CL" dirty="0" smtClean="0"/>
          </a:p>
          <a:p>
            <a:pPr>
              <a:lnSpc>
                <a:spcPct val="120000"/>
              </a:lnSpc>
            </a:pPr>
            <a:r>
              <a:rPr lang="es-CL" dirty="0" smtClean="0"/>
              <a:t>Verdaderos y Falsos</a:t>
            </a:r>
            <a:endParaRPr lang="es-CL" dirty="0" smtClean="0"/>
          </a:p>
          <a:p>
            <a:pPr>
              <a:lnSpc>
                <a:spcPct val="120000"/>
              </a:lnSpc>
            </a:pPr>
            <a:r>
              <a:rPr lang="es-CL" dirty="0" smtClean="0"/>
              <a:t>Datos de Panel</a:t>
            </a:r>
          </a:p>
          <a:p>
            <a:pPr>
              <a:lnSpc>
                <a:spcPct val="120000"/>
              </a:lnSpc>
            </a:pPr>
            <a:r>
              <a:rPr lang="es-CL" dirty="0" smtClean="0"/>
              <a:t>Series de Tiempo</a:t>
            </a:r>
          </a:p>
          <a:p>
            <a:pPr marL="82296" indent="0">
              <a:lnSpc>
                <a:spcPct val="120000"/>
              </a:lnSpc>
              <a:buNone/>
            </a:pPr>
            <a:endParaRPr lang="es-CL" sz="7200" dirty="0" smtClean="0"/>
          </a:p>
          <a:p>
            <a:endParaRPr lang="es-CL" dirty="0" smtClean="0"/>
          </a:p>
          <a:p>
            <a:endParaRPr lang="es-CL" dirty="0"/>
          </a:p>
        </p:txBody>
      </p:sp>
      <p:sp>
        <p:nvSpPr>
          <p:cNvPr id="5" name="4 CuadroTexto"/>
          <p:cNvSpPr txBox="1"/>
          <p:nvPr/>
        </p:nvSpPr>
        <p:spPr>
          <a:xfrm>
            <a:off x="4572000" y="6538878"/>
            <a:ext cx="4464496" cy="253916"/>
          </a:xfrm>
          <a:prstGeom prst="rect">
            <a:avLst/>
          </a:prstGeom>
          <a:noFill/>
        </p:spPr>
        <p:txBody>
          <a:bodyPr wrap="square" rtlCol="0">
            <a:spAutoFit/>
          </a:bodyPr>
          <a:lstStyle/>
          <a:p>
            <a:pPr algn="r"/>
            <a:r>
              <a:rPr lang="es-CL" sz="1050" b="1" dirty="0" smtClean="0">
                <a:solidFill>
                  <a:schemeClr val="bg1">
                    <a:lumMod val="75000"/>
                  </a:schemeClr>
                </a:solidFill>
              </a:rPr>
              <a:t>IN4402-1: </a:t>
            </a:r>
            <a:r>
              <a:rPr lang="es-CL" sz="1050" dirty="0" smtClean="0">
                <a:solidFill>
                  <a:schemeClr val="bg1">
                    <a:lumMod val="75000"/>
                  </a:schemeClr>
                </a:solidFill>
              </a:rPr>
              <a:t>Aplicaciones de Probabilidades y Estadística en Gestión</a:t>
            </a:r>
            <a:endParaRPr lang="es-ES" sz="1050" dirty="0">
              <a:solidFill>
                <a:schemeClr val="bg1">
                  <a:lumMod val="75000"/>
                </a:schemeClr>
              </a:solidFill>
            </a:endParaRPr>
          </a:p>
        </p:txBody>
      </p:sp>
    </p:spTree>
    <p:extLst>
      <p:ext uri="{BB962C8B-B14F-4D97-AF65-F5344CB8AC3E}">
        <p14:creationId xmlns:p14="http://schemas.microsoft.com/office/powerpoint/2010/main" val="3186861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Series de Tiempo</a:t>
            </a:r>
            <a:endParaRPr lang="es-ES" dirty="0"/>
          </a:p>
        </p:txBody>
      </p:sp>
      <p:sp>
        <p:nvSpPr>
          <p:cNvPr id="3" name="2 Marcador de contenido"/>
          <p:cNvSpPr>
            <a:spLocks noGrp="1"/>
          </p:cNvSpPr>
          <p:nvPr>
            <p:ph idx="1"/>
          </p:nvPr>
        </p:nvSpPr>
        <p:spPr/>
        <p:txBody>
          <a:bodyPr/>
          <a:lstStyle/>
          <a:p>
            <a:pPr algn="ctr"/>
            <a:r>
              <a:rPr lang="es-ES" i="1" dirty="0"/>
              <a:t>En un proceso </a:t>
            </a:r>
            <a:r>
              <a:rPr lang="es-ES" b="1" i="1" dirty="0"/>
              <a:t>AR(p) </a:t>
            </a:r>
            <a:r>
              <a:rPr lang="es-ES" i="1" dirty="0"/>
              <a:t>los valores de la </a:t>
            </a:r>
            <a:r>
              <a:rPr lang="es-ES" i="1" dirty="0" smtClean="0"/>
              <a:t>función </a:t>
            </a:r>
            <a:r>
              <a:rPr lang="es-ES" i="1" dirty="0"/>
              <a:t>de </a:t>
            </a:r>
            <a:r>
              <a:rPr lang="es-ES" i="1" dirty="0" smtClean="0"/>
              <a:t>auto correlación </a:t>
            </a:r>
            <a:r>
              <a:rPr lang="es-ES" i="1" dirty="0"/>
              <a:t>de orden </a:t>
            </a:r>
            <a:r>
              <a:rPr lang="es-ES" i="1" dirty="0" smtClean="0"/>
              <a:t>mayor a </a:t>
            </a:r>
            <a:r>
              <a:rPr lang="es-ES" i="1" dirty="0"/>
              <a:t>p son nulos.</a:t>
            </a:r>
          </a:p>
        </p:txBody>
      </p:sp>
      <p:sp>
        <p:nvSpPr>
          <p:cNvPr id="4"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1235668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Series de Tiempo</a:t>
            </a:r>
            <a:endParaRPr lang="es-ES" dirty="0"/>
          </a:p>
        </p:txBody>
      </p:sp>
      <p:sp>
        <p:nvSpPr>
          <p:cNvPr id="3" name="2 Marcador de contenido"/>
          <p:cNvSpPr>
            <a:spLocks noGrp="1"/>
          </p:cNvSpPr>
          <p:nvPr>
            <p:ph idx="1"/>
          </p:nvPr>
        </p:nvSpPr>
        <p:spPr/>
        <p:txBody>
          <a:bodyPr/>
          <a:lstStyle/>
          <a:p>
            <a:pPr algn="ctr"/>
            <a:r>
              <a:rPr lang="es-ES" dirty="0"/>
              <a:t>El test </a:t>
            </a:r>
            <a:r>
              <a:rPr lang="es-ES" dirty="0" err="1"/>
              <a:t>Dickey-Fuller</a:t>
            </a:r>
            <a:r>
              <a:rPr lang="es-ES" dirty="0"/>
              <a:t> se usa para determinar si existe evidencia de </a:t>
            </a:r>
            <a:r>
              <a:rPr lang="es-ES" dirty="0" err="1"/>
              <a:t>persitencia</a:t>
            </a:r>
            <a:r>
              <a:rPr lang="es-ES" dirty="0"/>
              <a:t> </a:t>
            </a:r>
            <a:r>
              <a:rPr lang="es-ES" dirty="0" smtClean="0"/>
              <a:t>de una </a:t>
            </a:r>
            <a:r>
              <a:rPr lang="es-ES" dirty="0"/>
              <a:t>serie.</a:t>
            </a:r>
          </a:p>
        </p:txBody>
      </p:sp>
      <p:sp>
        <p:nvSpPr>
          <p:cNvPr id="4"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371889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Series de Tiempo</a:t>
            </a:r>
            <a:endParaRPr lang="es-ES" dirty="0"/>
          </a:p>
        </p:txBody>
      </p:sp>
      <p:sp>
        <p:nvSpPr>
          <p:cNvPr id="3" name="2 Marcador de contenido"/>
          <p:cNvSpPr>
            <a:spLocks noGrp="1"/>
          </p:cNvSpPr>
          <p:nvPr>
            <p:ph idx="1"/>
          </p:nvPr>
        </p:nvSpPr>
        <p:spPr/>
        <p:txBody>
          <a:bodyPr/>
          <a:lstStyle/>
          <a:p>
            <a:pPr algn="ctr"/>
            <a:r>
              <a:rPr lang="es-ES" dirty="0"/>
              <a:t>El test </a:t>
            </a:r>
            <a:r>
              <a:rPr lang="es-ES" dirty="0" err="1"/>
              <a:t>Dickey-Fuller</a:t>
            </a:r>
            <a:r>
              <a:rPr lang="es-ES" dirty="0"/>
              <a:t> se usa para determinar si existe </a:t>
            </a:r>
            <a:r>
              <a:rPr lang="es-ES" b="1" dirty="0"/>
              <a:t>evidencia de </a:t>
            </a:r>
            <a:r>
              <a:rPr lang="es-ES" b="1" dirty="0" err="1"/>
              <a:t>persitencia</a:t>
            </a:r>
            <a:r>
              <a:rPr lang="es-ES" b="1" dirty="0"/>
              <a:t> </a:t>
            </a:r>
            <a:r>
              <a:rPr lang="es-ES" dirty="0" smtClean="0"/>
              <a:t>de una </a:t>
            </a:r>
            <a:r>
              <a:rPr lang="es-ES" dirty="0"/>
              <a:t>serie.</a:t>
            </a:r>
          </a:p>
        </p:txBody>
      </p:sp>
      <p:sp>
        <p:nvSpPr>
          <p:cNvPr id="4"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3275765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Ec</a:t>
            </a:r>
            <a:r>
              <a:rPr lang="es-CL" dirty="0" smtClean="0"/>
              <a:t>. Simultáneas</a:t>
            </a:r>
            <a:endParaRPr lang="es-ES" dirty="0"/>
          </a:p>
        </p:txBody>
      </p:sp>
      <p:sp>
        <p:nvSpPr>
          <p:cNvPr id="3" name="2 Marcador de contenido"/>
          <p:cNvSpPr>
            <a:spLocks noGrp="1"/>
          </p:cNvSpPr>
          <p:nvPr>
            <p:ph idx="1"/>
          </p:nvPr>
        </p:nvSpPr>
        <p:spPr/>
        <p:txBody>
          <a:bodyPr/>
          <a:lstStyle/>
          <a:p>
            <a:r>
              <a:rPr lang="es-CL" dirty="0" smtClean="0"/>
              <a:t>¿Cuándo ocurren y qué características presentan?</a:t>
            </a:r>
          </a:p>
          <a:p>
            <a:endParaRPr lang="es-CL" dirty="0"/>
          </a:p>
          <a:p>
            <a:r>
              <a:rPr lang="es-CL" dirty="0" smtClean="0"/>
              <a:t>¿Qué problemáticas causan y cómo pueden ser solucionadas?</a:t>
            </a:r>
            <a:endParaRPr lang="es-ES" dirty="0"/>
          </a:p>
        </p:txBody>
      </p:sp>
    </p:spTree>
    <p:extLst>
      <p:ext uri="{BB962C8B-B14F-4D97-AF65-F5344CB8AC3E}">
        <p14:creationId xmlns:p14="http://schemas.microsoft.com/office/powerpoint/2010/main" val="675237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sp>
        <p:nvSpPr>
          <p:cNvPr id="3" name="2 Marcador de contenido"/>
          <p:cNvSpPr>
            <a:spLocks noGrp="1"/>
          </p:cNvSpPr>
          <p:nvPr>
            <p:ph idx="1"/>
          </p:nvPr>
        </p:nvSpPr>
        <p:spPr/>
        <p:txBody>
          <a:bodyPr/>
          <a:lstStyle/>
          <a:p>
            <a:r>
              <a:rPr lang="es-CL" dirty="0" smtClean="0"/>
              <a:t>¿Por qué se necesitan? ¿En qué casos? ¿Pueden ser estimados por MCO?</a:t>
            </a:r>
          </a:p>
          <a:p>
            <a:endParaRPr lang="es-CL" dirty="0"/>
          </a:p>
          <a:p>
            <a:r>
              <a:rPr lang="es-CL" dirty="0" smtClean="0"/>
              <a:t>¿Qué modelos son comunes y cuáles son sus características y sus diferencias?</a:t>
            </a:r>
          </a:p>
          <a:p>
            <a:endParaRPr lang="es-CL" dirty="0"/>
          </a:p>
          <a:p>
            <a:r>
              <a:rPr lang="es-CL" dirty="0" smtClean="0"/>
              <a:t>¿Qué ocurre en los casos de variables limitadas: censuradas y truncadas?</a:t>
            </a:r>
          </a:p>
          <a:p>
            <a:endParaRPr lang="es-CL" dirty="0"/>
          </a:p>
          <a:p>
            <a:endParaRPr lang="es-ES" dirty="0"/>
          </a:p>
        </p:txBody>
      </p:sp>
    </p:spTree>
    <p:extLst>
      <p:ext uri="{BB962C8B-B14F-4D97-AF65-F5344CB8AC3E}">
        <p14:creationId xmlns:p14="http://schemas.microsoft.com/office/powerpoint/2010/main" val="1112231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4283415629"/>
              </p:ext>
            </p:extLst>
          </p:nvPr>
        </p:nvGraphicFramePr>
        <p:xfrm>
          <a:off x="1043607" y="1341438"/>
          <a:ext cx="8100392" cy="4305560"/>
        </p:xfrm>
        <a:graphic>
          <a:graphicData uri="http://schemas.openxmlformats.org/drawingml/2006/table">
            <a:tbl>
              <a:tblPr firstRow="1" bandRow="1">
                <a:tableStyleId>{5C22544A-7EE6-4342-B048-85BDC9FD1C3A}</a:tableStyleId>
              </a:tblPr>
              <a:tblGrid>
                <a:gridCol w="4050196"/>
                <a:gridCol w="4050196"/>
              </a:tblGrid>
              <a:tr h="647960">
                <a:tc>
                  <a:txBody>
                    <a:bodyPr/>
                    <a:lstStyle/>
                    <a:p>
                      <a:pPr algn="ctr"/>
                      <a:r>
                        <a:rPr lang="es-CL" sz="3200" dirty="0" smtClean="0"/>
                        <a:t>Logit</a:t>
                      </a:r>
                      <a:endParaRPr lang="es-E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L" sz="3200" dirty="0" smtClean="0"/>
                        <a:t>Probit</a:t>
                      </a:r>
                      <a:endParaRPr lang="es-E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960">
                <a:tc>
                  <a:txBody>
                    <a:bodyPr/>
                    <a:lstStyle/>
                    <a:p>
                      <a:pPr algn="ctr"/>
                      <a:r>
                        <a:rPr lang="es-CL" sz="2400" dirty="0" smtClean="0"/>
                        <a:t>Utiliza distribución Logística</a:t>
                      </a:r>
                    </a:p>
                    <a:p>
                      <a:pPr algn="ct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L" sz="2400" dirty="0" smtClean="0"/>
                        <a:t>Utiliza</a:t>
                      </a:r>
                      <a:r>
                        <a:rPr lang="es-CL" sz="2400" baseline="0" dirty="0" smtClean="0"/>
                        <a:t> distribución Normal</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960">
                <a:tc>
                  <a:txBody>
                    <a:bodyPr/>
                    <a:lstStyle/>
                    <a:p>
                      <a:pPr algn="ctr"/>
                      <a:r>
                        <a:rPr lang="es-CL" sz="2400" dirty="0" smtClean="0"/>
                        <a:t>Tiene forma analítica cerrada y calculable</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L" sz="2400" dirty="0" smtClean="0"/>
                        <a:t>No tiene forma cerrada y</a:t>
                      </a:r>
                      <a:r>
                        <a:rPr lang="es-CL" sz="2400" baseline="0" dirty="0" smtClean="0"/>
                        <a:t> debe ser aproximada numéricamente</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960">
                <a:tc>
                  <a:txBody>
                    <a:bodyPr/>
                    <a:lstStyle/>
                    <a:p>
                      <a:pPr algn="ctr"/>
                      <a:r>
                        <a:rPr lang="es-CL" sz="2400" dirty="0" smtClean="0"/>
                        <a:t>Las variables deben ser independientes siempre</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L" sz="2400" dirty="0" smtClean="0"/>
                        <a:t>Las variables pueden tener correlaciones entre ellas</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960">
                <a:tc>
                  <a:txBody>
                    <a:bodyPr/>
                    <a:lstStyle/>
                    <a:p>
                      <a:pPr algn="ctr"/>
                      <a:r>
                        <a:rPr lang="es-CL" sz="2400" dirty="0" smtClean="0"/>
                        <a:t>Su interpretación es difícil</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L" sz="2400" dirty="0" smtClean="0"/>
                        <a:t>Su interpretación es más directa que el Logit</a:t>
                      </a:r>
                      <a:endParaRPr lang="es-E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7230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sp>
        <p:nvSpPr>
          <p:cNvPr id="6" name="2 Marcador de contenido"/>
          <p:cNvSpPr>
            <a:spLocks noGrp="1"/>
          </p:cNvSpPr>
          <p:nvPr>
            <p:ph idx="1"/>
          </p:nvPr>
        </p:nvSpPr>
        <p:spPr>
          <a:xfrm>
            <a:off x="1435608" y="1447800"/>
            <a:ext cx="7498080" cy="2125216"/>
          </a:xfrm>
        </p:spPr>
        <p:txBody>
          <a:bodyPr>
            <a:normAutofit/>
          </a:bodyPr>
          <a:lstStyle/>
          <a:p>
            <a:pPr algn="ctr"/>
            <a:r>
              <a:rPr lang="es-ES" i="1" dirty="0"/>
              <a:t>Los efectos marginales sobre la probabilidad de é</a:t>
            </a:r>
            <a:r>
              <a:rPr lang="es-ES" i="1" dirty="0" smtClean="0"/>
              <a:t>xito </a:t>
            </a:r>
            <a:r>
              <a:rPr lang="es-ES" i="1" dirty="0"/>
              <a:t>de un modelo </a:t>
            </a:r>
            <a:r>
              <a:rPr lang="es-ES" i="1" dirty="0" err="1"/>
              <a:t>Probit</a:t>
            </a:r>
            <a:r>
              <a:rPr lang="es-ES" i="1" dirty="0"/>
              <a:t> y </a:t>
            </a:r>
            <a:r>
              <a:rPr lang="es-ES" i="1" dirty="0" err="1" smtClean="0"/>
              <a:t>Logit</a:t>
            </a:r>
            <a:r>
              <a:rPr lang="es-ES" i="1" dirty="0"/>
              <a:t> </a:t>
            </a:r>
            <a:r>
              <a:rPr lang="es-ES" i="1" dirty="0" smtClean="0"/>
              <a:t>dependen </a:t>
            </a:r>
            <a:r>
              <a:rPr lang="es-ES" i="1" dirty="0"/>
              <a:t>del conjunto total de variables explicativas del modelo.</a:t>
            </a:r>
          </a:p>
        </p:txBody>
      </p:sp>
      <p:sp>
        <p:nvSpPr>
          <p:cNvPr id="7"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1092788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sp>
        <p:nvSpPr>
          <p:cNvPr id="6" name="2 Marcador de contenido"/>
          <p:cNvSpPr>
            <a:spLocks noGrp="1"/>
          </p:cNvSpPr>
          <p:nvPr>
            <p:ph idx="1"/>
          </p:nvPr>
        </p:nvSpPr>
        <p:spPr>
          <a:xfrm>
            <a:off x="1435608" y="1447800"/>
            <a:ext cx="7498080" cy="2125216"/>
          </a:xfrm>
        </p:spPr>
        <p:txBody>
          <a:bodyPr>
            <a:normAutofit/>
          </a:bodyPr>
          <a:lstStyle/>
          <a:p>
            <a:pPr algn="ctr"/>
            <a:r>
              <a:rPr lang="es-ES" i="1" dirty="0"/>
              <a:t>Los efectos marginales sobre la probabilidad de é</a:t>
            </a:r>
            <a:r>
              <a:rPr lang="es-ES" i="1" dirty="0" smtClean="0"/>
              <a:t>xito </a:t>
            </a:r>
            <a:r>
              <a:rPr lang="es-ES" i="1" dirty="0"/>
              <a:t>de un modelo </a:t>
            </a:r>
            <a:r>
              <a:rPr lang="es-ES" i="1" dirty="0" err="1"/>
              <a:t>Probit</a:t>
            </a:r>
            <a:r>
              <a:rPr lang="es-ES" i="1" dirty="0"/>
              <a:t> y </a:t>
            </a:r>
            <a:r>
              <a:rPr lang="es-ES" i="1" dirty="0" err="1" smtClean="0"/>
              <a:t>Logit</a:t>
            </a:r>
            <a:r>
              <a:rPr lang="es-ES" i="1" dirty="0"/>
              <a:t> </a:t>
            </a:r>
            <a:r>
              <a:rPr lang="es-ES" i="1" dirty="0" smtClean="0"/>
              <a:t>dependen </a:t>
            </a:r>
            <a:r>
              <a:rPr lang="es-ES" i="1" dirty="0"/>
              <a:t>del conjunto total de variables explicativas del modelo.</a:t>
            </a:r>
          </a:p>
        </p:txBody>
      </p:sp>
      <p:sp>
        <p:nvSpPr>
          <p:cNvPr id="7"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b="1"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1876074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sp>
        <p:nvSpPr>
          <p:cNvPr id="6" name="2 Marcador de contenido"/>
          <p:cNvSpPr>
            <a:spLocks noGrp="1"/>
          </p:cNvSpPr>
          <p:nvPr>
            <p:ph idx="1"/>
          </p:nvPr>
        </p:nvSpPr>
        <p:spPr>
          <a:xfrm>
            <a:off x="1435608" y="1447800"/>
            <a:ext cx="7498080" cy="2125216"/>
          </a:xfrm>
        </p:spPr>
        <p:txBody>
          <a:bodyPr/>
          <a:lstStyle/>
          <a:p>
            <a:pPr algn="ctr"/>
            <a:r>
              <a:rPr lang="es-ES" dirty="0" smtClean="0"/>
              <a:t>Un modelo </a:t>
            </a:r>
            <a:r>
              <a:rPr lang="es-ES" dirty="0" err="1" smtClean="0"/>
              <a:t>Probit</a:t>
            </a:r>
            <a:r>
              <a:rPr lang="es-ES" dirty="0" smtClean="0"/>
              <a:t> permite agregar más especificaciones de correlaciones entre variables que un modelo </a:t>
            </a:r>
            <a:r>
              <a:rPr lang="es-ES" dirty="0" err="1" smtClean="0"/>
              <a:t>Logit</a:t>
            </a:r>
            <a:endParaRPr lang="es-ES" dirty="0"/>
          </a:p>
        </p:txBody>
      </p:sp>
      <p:sp>
        <p:nvSpPr>
          <p:cNvPr id="7"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2553477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sp>
        <p:nvSpPr>
          <p:cNvPr id="6" name="2 Marcador de contenido"/>
          <p:cNvSpPr>
            <a:spLocks noGrp="1"/>
          </p:cNvSpPr>
          <p:nvPr>
            <p:ph idx="1"/>
          </p:nvPr>
        </p:nvSpPr>
        <p:spPr>
          <a:xfrm>
            <a:off x="1435608" y="1447800"/>
            <a:ext cx="7498080" cy="2125216"/>
          </a:xfrm>
        </p:spPr>
        <p:txBody>
          <a:bodyPr/>
          <a:lstStyle/>
          <a:p>
            <a:pPr algn="ctr"/>
            <a:r>
              <a:rPr lang="es-ES" dirty="0" smtClean="0"/>
              <a:t>Un modelo </a:t>
            </a:r>
            <a:r>
              <a:rPr lang="es-ES" dirty="0" err="1" smtClean="0"/>
              <a:t>Probit</a:t>
            </a:r>
            <a:r>
              <a:rPr lang="es-ES" dirty="0" smtClean="0"/>
              <a:t> permite agregar más especificaciones de correlaciones entre variables que un modelo </a:t>
            </a:r>
            <a:r>
              <a:rPr lang="es-ES" dirty="0" err="1" smtClean="0"/>
              <a:t>Logit</a:t>
            </a:r>
            <a:endParaRPr lang="es-ES" dirty="0"/>
          </a:p>
        </p:txBody>
      </p:sp>
      <p:sp>
        <p:nvSpPr>
          <p:cNvPr id="7"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b="1"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776993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Vamos que se puede!!</a:t>
            </a:r>
            <a:endParaRPr lang="es-ES" dirty="0"/>
          </a:p>
        </p:txBody>
      </p:sp>
      <p:sp>
        <p:nvSpPr>
          <p:cNvPr id="3" name="2 Marcador de contenido"/>
          <p:cNvSpPr>
            <a:spLocks noGrp="1"/>
          </p:cNvSpPr>
          <p:nvPr>
            <p:ph idx="1"/>
          </p:nvPr>
        </p:nvSpPr>
        <p:spPr>
          <a:xfrm>
            <a:off x="1331640" y="1988840"/>
            <a:ext cx="7602048" cy="4464496"/>
          </a:xfrm>
        </p:spPr>
        <p:txBody>
          <a:bodyPr>
            <a:normAutofit/>
          </a:bodyPr>
          <a:lstStyle/>
          <a:p>
            <a:pPr marL="82296" indent="0">
              <a:buNone/>
            </a:pPr>
            <a:r>
              <a:rPr lang="es-CL" dirty="0" smtClean="0"/>
              <a:t>Probando las </a:t>
            </a:r>
            <a:r>
              <a:rPr lang="es-CL" dirty="0" err="1" smtClean="0"/>
              <a:t>clickeras</a:t>
            </a:r>
            <a:r>
              <a:rPr lang="es-CL" dirty="0" smtClean="0"/>
              <a:t>:</a:t>
            </a:r>
          </a:p>
          <a:p>
            <a:pPr marL="82296" indent="0">
              <a:buNone/>
            </a:pPr>
            <a:r>
              <a:rPr lang="es-CL" dirty="0" smtClean="0"/>
              <a:t>Votar: </a:t>
            </a:r>
          </a:p>
          <a:p>
            <a:pPr marL="596646" indent="-514350">
              <a:buAutoNum type="alphaUcPeriod"/>
            </a:pPr>
            <a:r>
              <a:rPr lang="es-CL" dirty="0" err="1" smtClean="0"/>
              <a:t>Survivor</a:t>
            </a:r>
            <a:r>
              <a:rPr lang="es-CL" dirty="0" smtClean="0"/>
              <a:t> - </a:t>
            </a:r>
            <a:r>
              <a:rPr lang="es-CL" dirty="0" err="1" smtClean="0"/>
              <a:t>Eye</a:t>
            </a:r>
            <a:r>
              <a:rPr lang="es-CL" dirty="0" smtClean="0"/>
              <a:t> of </a:t>
            </a:r>
            <a:r>
              <a:rPr lang="es-CL" dirty="0" err="1" smtClean="0"/>
              <a:t>the</a:t>
            </a:r>
            <a:r>
              <a:rPr lang="es-CL" dirty="0" smtClean="0"/>
              <a:t> Tiger </a:t>
            </a:r>
          </a:p>
          <a:p>
            <a:pPr marL="596646" indent="-514350">
              <a:buAutoNum type="alphaUcPeriod"/>
            </a:pPr>
            <a:endParaRPr lang="es-CL" dirty="0"/>
          </a:p>
          <a:p>
            <a:pPr marL="596646" indent="-514350">
              <a:buAutoNum type="alphaUcPeriod"/>
            </a:pPr>
            <a:r>
              <a:rPr lang="es-CL" dirty="0" err="1" smtClean="0"/>
              <a:t>Daddy</a:t>
            </a:r>
            <a:r>
              <a:rPr lang="es-CL" dirty="0" smtClean="0"/>
              <a:t> </a:t>
            </a:r>
            <a:r>
              <a:rPr lang="es-CL" dirty="0" err="1" smtClean="0"/>
              <a:t>Yankee</a:t>
            </a:r>
            <a:r>
              <a:rPr lang="es-CL" dirty="0" smtClean="0"/>
              <a:t> – Sígueme y te sigo</a:t>
            </a:r>
            <a:endParaRPr lang="es-CL"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42" t="6666" r="21815" b="6666"/>
          <a:stretch/>
        </p:blipFill>
        <p:spPr bwMode="auto">
          <a:xfrm>
            <a:off x="6566078" y="1268760"/>
            <a:ext cx="254599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809" y="4869160"/>
            <a:ext cx="2333322" cy="145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953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sp>
        <p:nvSpPr>
          <p:cNvPr id="6" name="2 Marcador de contenido"/>
          <p:cNvSpPr>
            <a:spLocks noGrp="1"/>
          </p:cNvSpPr>
          <p:nvPr>
            <p:ph idx="1"/>
          </p:nvPr>
        </p:nvSpPr>
        <p:spPr>
          <a:xfrm>
            <a:off x="1435608" y="1447800"/>
            <a:ext cx="7498080" cy="2125216"/>
          </a:xfrm>
        </p:spPr>
        <p:txBody>
          <a:bodyPr>
            <a:normAutofit fontScale="85000" lnSpcReduction="10000"/>
          </a:bodyPr>
          <a:lstStyle/>
          <a:p>
            <a:pPr algn="ctr"/>
            <a:r>
              <a:rPr lang="es-ES" dirty="0" smtClean="0"/>
              <a:t>Una muestra truncada se diferencia de una censurada en que la primera es aquella en que existe un valor fijo de variable dependiente para una parte de la población y la segunda es una muestra sólo de un subconjunto de la población </a:t>
            </a:r>
            <a:endParaRPr lang="es-ES" dirty="0"/>
          </a:p>
        </p:txBody>
      </p:sp>
      <p:sp>
        <p:nvSpPr>
          <p:cNvPr id="7"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454954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Modelos No Lineales y VDL</a:t>
            </a:r>
            <a:endParaRPr lang="es-ES" dirty="0"/>
          </a:p>
        </p:txBody>
      </p:sp>
      <p:sp>
        <p:nvSpPr>
          <p:cNvPr id="6" name="2 Marcador de contenido"/>
          <p:cNvSpPr>
            <a:spLocks noGrp="1"/>
          </p:cNvSpPr>
          <p:nvPr>
            <p:ph idx="1"/>
          </p:nvPr>
        </p:nvSpPr>
        <p:spPr>
          <a:xfrm>
            <a:off x="1435608" y="1447800"/>
            <a:ext cx="7498080" cy="2125216"/>
          </a:xfrm>
        </p:spPr>
        <p:txBody>
          <a:bodyPr>
            <a:normAutofit fontScale="85000" lnSpcReduction="10000"/>
          </a:bodyPr>
          <a:lstStyle/>
          <a:p>
            <a:pPr algn="ctr"/>
            <a:r>
              <a:rPr lang="es-ES" dirty="0" smtClean="0"/>
              <a:t>Una muestra truncada se diferencia de una censurada en que la </a:t>
            </a:r>
            <a:r>
              <a:rPr lang="es-ES" b="1" dirty="0" smtClean="0"/>
              <a:t>primera es </a:t>
            </a:r>
            <a:r>
              <a:rPr lang="es-ES" dirty="0" smtClean="0"/>
              <a:t>aquella en que existe un valor fijo de variable dependiente para una parte de la población y la segunda es una muestra sólo de un subconjunto de la población </a:t>
            </a:r>
            <a:endParaRPr lang="es-ES" dirty="0"/>
          </a:p>
        </p:txBody>
      </p:sp>
      <p:sp>
        <p:nvSpPr>
          <p:cNvPr id="7"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2613914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476672"/>
            <a:ext cx="571983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599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87624" y="1447800"/>
                <a:ext cx="7746064" cy="4800600"/>
              </a:xfrm>
            </p:spPr>
            <p:txBody>
              <a:bodyPr/>
              <a:lstStyle/>
              <a:p>
                <a:r>
                  <a:rPr lang="es-CL" dirty="0" smtClean="0"/>
                  <a:t>¿Qué es?</a:t>
                </a:r>
              </a:p>
              <a:p>
                <a:r>
                  <a:rPr lang="es-CL" dirty="0" smtClean="0"/>
                  <a:t>¿Características? (Balanceado, corto, largo)</a:t>
                </a:r>
              </a:p>
              <a:p>
                <a:r>
                  <a:rPr lang="es-CL" dirty="0" smtClean="0"/>
                  <a:t>Regresores :          </a:t>
                </a:r>
                <a14:m>
                  <m:oMath xmlns:m="http://schemas.openxmlformats.org/officeDocument/2006/math">
                    <m:sSub>
                      <m:sSubPr>
                        <m:ctrlPr>
                          <a:rPr lang="es-CL" b="0" i="1" smtClean="0">
                            <a:latin typeface="Cambria Math"/>
                          </a:rPr>
                        </m:ctrlPr>
                      </m:sSubPr>
                      <m:e>
                        <m:r>
                          <a:rPr lang="es-CL" b="0" i="1" smtClean="0">
                            <a:latin typeface="Cambria Math"/>
                          </a:rPr>
                          <m:t>𝑥</m:t>
                        </m:r>
                      </m:e>
                      <m:sub>
                        <m:r>
                          <a:rPr lang="es-CL" b="0" i="1" smtClean="0">
                            <a:latin typeface="Cambria Math"/>
                          </a:rPr>
                          <m:t>𝑖𝑡</m:t>
                        </m:r>
                      </m:sub>
                    </m:sSub>
                    <m:r>
                      <a:rPr lang="es-CL" b="0" i="1" smtClean="0">
                        <a:latin typeface="Cambria Math"/>
                      </a:rPr>
                      <m:t>   </m:t>
                    </m:r>
                    <m:sSub>
                      <m:sSubPr>
                        <m:ctrlPr>
                          <a:rPr lang="es-CL" b="0" i="1" smtClean="0">
                            <a:latin typeface="Cambria Math"/>
                          </a:rPr>
                        </m:ctrlPr>
                      </m:sSubPr>
                      <m:e>
                        <m:r>
                          <a:rPr lang="es-CL" b="0" i="1" smtClean="0">
                            <a:latin typeface="Cambria Math"/>
                          </a:rPr>
                          <m:t>𝑥</m:t>
                        </m:r>
                      </m:e>
                      <m:sub>
                        <m:r>
                          <a:rPr lang="es-CL" b="0" i="1" smtClean="0">
                            <a:latin typeface="Cambria Math"/>
                          </a:rPr>
                          <m:t>𝑖</m:t>
                        </m:r>
                      </m:sub>
                    </m:sSub>
                    <m:r>
                      <a:rPr lang="es-CL" b="0" i="1" smtClean="0">
                        <a:latin typeface="Cambria Math"/>
                      </a:rPr>
                      <m:t>    </m:t>
                    </m:r>
                    <m:sSub>
                      <m:sSubPr>
                        <m:ctrlPr>
                          <a:rPr lang="es-CL" b="0" i="1" smtClean="0">
                            <a:latin typeface="Cambria Math"/>
                          </a:rPr>
                        </m:ctrlPr>
                      </m:sSubPr>
                      <m:e>
                        <m:r>
                          <a:rPr lang="es-CL" b="0" i="1" smtClean="0">
                            <a:latin typeface="Cambria Math"/>
                          </a:rPr>
                          <m:t>𝑥</m:t>
                        </m:r>
                      </m:e>
                      <m:sub>
                        <m:r>
                          <a:rPr lang="es-CL" b="0" i="1" smtClean="0">
                            <a:latin typeface="Cambria Math"/>
                          </a:rPr>
                          <m:t>𝑡</m:t>
                        </m:r>
                      </m:sub>
                    </m:sSub>
                  </m:oMath>
                </a14:m>
                <a:endParaRPr lang="es-CL" dirty="0" smtClean="0"/>
              </a:p>
              <a:p>
                <a:r>
                  <a:rPr lang="es-CL" dirty="0" err="1" smtClean="0"/>
                  <a:t>Within</a:t>
                </a:r>
                <a:r>
                  <a:rPr lang="es-CL" dirty="0" smtClean="0"/>
                  <a:t> – </a:t>
                </a:r>
                <a:r>
                  <a:rPr lang="es-CL" dirty="0" err="1" smtClean="0"/>
                  <a:t>between</a:t>
                </a:r>
                <a:endParaRPr lang="es-CL" dirty="0" smtClean="0"/>
              </a:p>
              <a:p>
                <a:r>
                  <a:rPr lang="es-CL" dirty="0" smtClean="0"/>
                  <a:t>Diferentes modelos</a:t>
                </a:r>
                <a:endParaRPr lang="es-CL" b="1" dirty="0" smtClean="0">
                  <a:solidFill>
                    <a:srgbClr val="0070C0"/>
                  </a:solidFill>
                </a:endParaRPr>
              </a:p>
              <a:p>
                <a:r>
                  <a:rPr lang="es-CL" dirty="0" smtClean="0"/>
                  <a:t>Muchos estimadores</a:t>
                </a:r>
                <a:endParaRPr lang="es-CL" b="1" dirty="0" smtClean="0">
                  <a:solidFill>
                    <a:srgbClr val="0070C0"/>
                  </a:solidFill>
                </a:endParaRPr>
              </a:p>
              <a:p>
                <a:r>
                  <a:rPr lang="es-CL" dirty="0" err="1" smtClean="0"/>
                  <a:t>Hausman</a:t>
                </a:r>
                <a:r>
                  <a:rPr lang="es-CL" dirty="0" smtClean="0"/>
                  <a:t> para comparaciones</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87624" y="1447800"/>
                <a:ext cx="7746064" cy="4800600"/>
              </a:xfrm>
              <a:blipFill rotWithShape="1">
                <a:blip r:embed="rId3"/>
                <a:stretch>
                  <a:fillRect t="-1652"/>
                </a:stretch>
              </a:blipFill>
            </p:spPr>
            <p:txBody>
              <a:bodyPr/>
              <a:lstStyle/>
              <a:p>
                <a:r>
                  <a:rPr lang="es-E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284984"/>
            <a:ext cx="17526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236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Modelos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CL" dirty="0" smtClean="0"/>
                  <a:t>Efectos individuales</a:t>
                </a:r>
                <a:r>
                  <a:rPr lang="es-CL" b="1" dirty="0" smtClean="0"/>
                  <a:t>:           </a:t>
                </a:r>
                <a14:m>
                  <m:oMath xmlns:m="http://schemas.openxmlformats.org/officeDocument/2006/math">
                    <m:sSub>
                      <m:sSubPr>
                        <m:ctrlPr>
                          <a:rPr lang="es-CL" b="1" i="1" smtClean="0">
                            <a:latin typeface="Cambria Math"/>
                          </a:rPr>
                        </m:ctrlPr>
                      </m:sSubPr>
                      <m:e>
                        <m:r>
                          <a:rPr lang="es-CL" b="1" i="1" smtClean="0">
                            <a:latin typeface="Cambria Math"/>
                          </a:rPr>
                          <m:t>𝒂</m:t>
                        </m:r>
                      </m:e>
                      <m:sub>
                        <m:r>
                          <a:rPr lang="es-CL" b="1" i="1" smtClean="0">
                            <a:latin typeface="Cambria Math"/>
                          </a:rPr>
                          <m:t>𝒊</m:t>
                        </m:r>
                      </m:sub>
                    </m:sSub>
                    <m:r>
                      <a:rPr lang="es-CL" b="0" i="1" smtClean="0">
                        <a:latin typeface="Cambria Math"/>
                      </a:rPr>
                      <m:t>+</m:t>
                    </m:r>
                    <m:sSub>
                      <m:sSubPr>
                        <m:ctrlPr>
                          <a:rPr lang="es-CL" b="0" i="1" smtClean="0">
                            <a:latin typeface="Cambria Math"/>
                          </a:rPr>
                        </m:ctrlPr>
                      </m:sSubPr>
                      <m:e>
                        <m:r>
                          <a:rPr lang="es-CL" b="0" i="1" smtClean="0">
                            <a:latin typeface="Cambria Math"/>
                          </a:rPr>
                          <m:t>𝜀</m:t>
                        </m:r>
                      </m:e>
                      <m:sub>
                        <m:r>
                          <a:rPr lang="es-CL" b="0" i="1" smtClean="0">
                            <a:latin typeface="Cambria Math"/>
                          </a:rPr>
                          <m:t>𝑖𝑡</m:t>
                        </m:r>
                      </m:sub>
                    </m:sSub>
                  </m:oMath>
                </a14:m>
                <a:endParaRPr lang="es-CL" dirty="0"/>
              </a:p>
              <a:p>
                <a:endParaRPr lang="es-CL" dirty="0" smtClean="0"/>
              </a:p>
              <a:p>
                <a:r>
                  <a:rPr lang="es-CL" dirty="0" smtClean="0"/>
                  <a:t>Efectos individuales:  </a:t>
                </a:r>
                <a:r>
                  <a:rPr lang="es-CL" b="1" dirty="0" smtClean="0">
                    <a:solidFill>
                      <a:srgbClr val="FF0000"/>
                    </a:solidFill>
                  </a:rPr>
                  <a:t>fijos </a:t>
                </a:r>
                <a:r>
                  <a:rPr lang="es-CL" dirty="0" smtClean="0"/>
                  <a:t>o </a:t>
                </a:r>
                <a:r>
                  <a:rPr lang="es-CL" b="1" dirty="0" smtClean="0">
                    <a:solidFill>
                      <a:srgbClr val="0070C0"/>
                    </a:solidFill>
                  </a:rPr>
                  <a:t>aleatorios</a:t>
                </a:r>
              </a:p>
              <a:p>
                <a:r>
                  <a:rPr lang="es-CL" b="1" dirty="0" smtClean="0">
                    <a:solidFill>
                      <a:srgbClr val="FF0000"/>
                    </a:solidFill>
                  </a:rPr>
                  <a:t>Se relacionan con los regresores</a:t>
                </a:r>
              </a:p>
              <a:p>
                <a:r>
                  <a:rPr lang="es-CL" b="1" dirty="0" smtClean="0">
                    <a:solidFill>
                      <a:srgbClr val="0070C0"/>
                    </a:solidFill>
                  </a:rPr>
                  <a:t>Se relacionan con el error</a:t>
                </a:r>
              </a:p>
              <a:p>
                <a:endParaRPr lang="es-CL" b="1" dirty="0">
                  <a:solidFill>
                    <a:srgbClr val="0070C0"/>
                  </a:solidFill>
                </a:endParaRPr>
              </a:p>
              <a:p>
                <a:r>
                  <a:rPr lang="es-CL" dirty="0" smtClean="0"/>
                  <a:t>Es una diferencia importante para el modelo y para la estimación</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t="-1652"/>
                </a:stretch>
              </a:blipFill>
            </p:spPr>
            <p:txBody>
              <a:bodyPr/>
              <a:lstStyle/>
              <a:p>
                <a:r>
                  <a:rPr lang="es-ES">
                    <a:noFill/>
                  </a:rPr>
                  <a:t> </a:t>
                </a:r>
              </a:p>
            </p:txBody>
          </p:sp>
        </mc:Fallback>
      </mc:AlternateContent>
      <p:sp>
        <p:nvSpPr>
          <p:cNvPr id="4" name="3 Anillo"/>
          <p:cNvSpPr/>
          <p:nvPr/>
        </p:nvSpPr>
        <p:spPr>
          <a:xfrm>
            <a:off x="6017029" y="1412776"/>
            <a:ext cx="864096" cy="720080"/>
          </a:xfrm>
          <a:prstGeom prst="donut">
            <a:avLst>
              <a:gd name="adj" fmla="val 5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531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Modelos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CL" dirty="0" smtClean="0"/>
                  <a:t>Dos efectos: </a:t>
                </a:r>
                <a14:m>
                  <m:oMath xmlns:m="http://schemas.openxmlformats.org/officeDocument/2006/math">
                    <m:r>
                      <a:rPr lang="es-CL" b="0" i="0" smtClean="0">
                        <a:latin typeface="Cambria Math"/>
                      </a:rPr>
                      <m:t>     </m:t>
                    </m:r>
                  </m:oMath>
                </a14:m>
                <a:endParaRPr lang="es-CL" b="0" i="0" dirty="0" smtClean="0">
                  <a:latin typeface="Cambria Math"/>
                </a:endParaRPr>
              </a:p>
              <a:p>
                <a:pPr marL="82296" indent="0">
                  <a:buNone/>
                </a:pPr>
                <a14:m>
                  <m:oMathPara xmlns:m="http://schemas.openxmlformats.org/officeDocument/2006/math">
                    <m:oMathParaPr>
                      <m:jc m:val="centerGroup"/>
                    </m:oMathParaPr>
                    <m:oMath xmlns:m="http://schemas.openxmlformats.org/officeDocument/2006/math">
                      <m:r>
                        <a:rPr lang="es-CL" b="0" i="0" smtClean="0">
                          <a:latin typeface="Cambria Math"/>
                        </a:rPr>
                        <m:t>         </m:t>
                      </m:r>
                      <m:sSub>
                        <m:sSubPr>
                          <m:ctrlPr>
                            <a:rPr lang="es-CL" b="0" i="1" smtClean="0">
                              <a:latin typeface="Cambria Math"/>
                            </a:rPr>
                          </m:ctrlPr>
                        </m:sSubPr>
                        <m:e>
                          <m:r>
                            <a:rPr lang="es-CL" b="0" i="1" smtClean="0">
                              <a:latin typeface="Cambria Math"/>
                            </a:rPr>
                            <m:t>     </m:t>
                          </m:r>
                          <m:r>
                            <a:rPr lang="es-CL" b="0" i="1" smtClean="0">
                              <a:latin typeface="Cambria Math"/>
                            </a:rPr>
                            <m:t>𝑎</m:t>
                          </m:r>
                        </m:e>
                        <m:sub>
                          <m:r>
                            <a:rPr lang="es-CL" b="0" i="1" smtClean="0">
                              <a:latin typeface="Cambria Math"/>
                            </a:rPr>
                            <m:t>𝑖</m:t>
                          </m:r>
                        </m:sub>
                      </m:sSub>
                      <m:r>
                        <a:rPr lang="es-CL" b="0" i="1" smtClean="0">
                          <a:latin typeface="Cambria Math"/>
                        </a:rPr>
                        <m:t>+</m:t>
                      </m:r>
                      <m:sSub>
                        <m:sSubPr>
                          <m:ctrlPr>
                            <a:rPr lang="es-CL" b="0" i="1" smtClean="0">
                              <a:latin typeface="Cambria Math"/>
                            </a:rPr>
                          </m:ctrlPr>
                        </m:sSubPr>
                        <m:e>
                          <m:r>
                            <a:rPr lang="es-CL" b="0" i="1" smtClean="0">
                              <a:latin typeface="Cambria Math"/>
                            </a:rPr>
                            <m:t>𝛾</m:t>
                          </m:r>
                        </m:e>
                        <m:sub>
                          <m:r>
                            <a:rPr lang="es-CL" b="0" i="1" smtClean="0">
                              <a:latin typeface="Cambria Math"/>
                            </a:rPr>
                            <m:t>𝑡</m:t>
                          </m:r>
                        </m:sub>
                      </m:sSub>
                      <m:r>
                        <a:rPr lang="es-CL" b="0" i="1" smtClean="0">
                          <a:latin typeface="Cambria Math"/>
                        </a:rPr>
                        <m:t>+</m:t>
                      </m:r>
                      <m:sSub>
                        <m:sSubPr>
                          <m:ctrlPr>
                            <a:rPr lang="es-CL" b="0" i="1" smtClean="0">
                              <a:latin typeface="Cambria Math"/>
                            </a:rPr>
                          </m:ctrlPr>
                        </m:sSubPr>
                        <m:e>
                          <m:r>
                            <a:rPr lang="es-CL" b="0" i="1" smtClean="0">
                              <a:latin typeface="Cambria Math"/>
                            </a:rPr>
                            <m:t>𝜀</m:t>
                          </m:r>
                        </m:e>
                        <m:sub>
                          <m:r>
                            <a:rPr lang="es-CL" b="0" i="1" smtClean="0">
                              <a:latin typeface="Cambria Math"/>
                            </a:rPr>
                            <m:t>𝑖𝑡</m:t>
                          </m:r>
                        </m:sub>
                      </m:sSub>
                    </m:oMath>
                  </m:oMathPara>
                </a14:m>
                <a:endParaRPr lang="es-CL" dirty="0"/>
              </a:p>
              <a:p>
                <a:endParaRPr lang="es-CL" dirty="0" smtClean="0"/>
              </a:p>
              <a:p>
                <a:r>
                  <a:rPr lang="es-CL" dirty="0" err="1" smtClean="0"/>
                  <a:t>Pooled</a:t>
                </a:r>
                <a:r>
                  <a:rPr lang="es-CL" dirty="0" smtClean="0"/>
                  <a:t>:</a:t>
                </a:r>
              </a:p>
              <a:p>
                <a:pPr marL="82296" indent="0">
                  <a:buNone/>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a:rPr>
                        <m:t>𝛼</m:t>
                      </m:r>
                      <m:r>
                        <a:rPr lang="es-CL" b="0" i="1" smtClean="0">
                          <a:solidFill>
                            <a:schemeClr val="tx1"/>
                          </a:solidFill>
                          <a:latin typeface="Cambria Math"/>
                        </a:rPr>
                        <m:t>+</m:t>
                      </m:r>
                      <m:r>
                        <a:rPr lang="es-CL" b="0" i="1" smtClean="0">
                          <a:solidFill>
                            <a:schemeClr val="tx1"/>
                          </a:solidFill>
                          <a:latin typeface="Cambria Math"/>
                        </a:rPr>
                        <m:t>𝛽</m:t>
                      </m:r>
                      <m:sSub>
                        <m:sSubPr>
                          <m:ctrlPr>
                            <a:rPr lang="es-CL" i="1" smtClean="0">
                              <a:solidFill>
                                <a:schemeClr val="tx1"/>
                              </a:solidFill>
                              <a:latin typeface="Cambria Math"/>
                            </a:rPr>
                          </m:ctrlPr>
                        </m:sSubPr>
                        <m:e>
                          <m:r>
                            <a:rPr lang="es-CL" b="0" i="1" smtClean="0">
                              <a:solidFill>
                                <a:schemeClr val="tx1"/>
                              </a:solidFill>
                              <a:latin typeface="Cambria Math"/>
                            </a:rPr>
                            <m:t>𝑥</m:t>
                          </m:r>
                        </m:e>
                        <m:sub>
                          <m:r>
                            <a:rPr lang="es-CL" b="0" i="1" smtClean="0">
                              <a:solidFill>
                                <a:schemeClr val="tx1"/>
                              </a:solidFill>
                              <a:latin typeface="Cambria Math"/>
                            </a:rPr>
                            <m:t>𝑖𝑡</m:t>
                          </m:r>
                        </m:sub>
                      </m:sSub>
                      <m:r>
                        <a:rPr lang="es-CL" b="0" i="1" smtClean="0">
                          <a:solidFill>
                            <a:schemeClr val="tx1"/>
                          </a:solidFill>
                          <a:latin typeface="Cambria Math"/>
                        </a:rPr>
                        <m:t>+</m:t>
                      </m:r>
                      <m:sSub>
                        <m:sSubPr>
                          <m:ctrlPr>
                            <a:rPr lang="es-CL" i="1" smtClean="0">
                              <a:solidFill>
                                <a:schemeClr val="tx1"/>
                              </a:solidFill>
                              <a:latin typeface="Cambria Math"/>
                            </a:rPr>
                          </m:ctrlPr>
                        </m:sSubPr>
                        <m:e>
                          <m:r>
                            <a:rPr lang="es-CL" b="0" i="1" smtClean="0">
                              <a:solidFill>
                                <a:schemeClr val="tx1"/>
                              </a:solidFill>
                              <a:latin typeface="Cambria Math"/>
                            </a:rPr>
                            <m:t>𝜀</m:t>
                          </m:r>
                        </m:e>
                        <m:sub>
                          <m:r>
                            <a:rPr lang="es-CL" b="0" i="1" smtClean="0">
                              <a:solidFill>
                                <a:schemeClr val="tx1"/>
                              </a:solidFill>
                              <a:latin typeface="Cambria Math"/>
                            </a:rPr>
                            <m:t>𝑖𝑡</m:t>
                          </m:r>
                        </m:sub>
                      </m:sSub>
                    </m:oMath>
                  </m:oMathPara>
                </a14:m>
                <a:endParaRPr lang="es-CL" dirty="0" smtClean="0">
                  <a:solidFill>
                    <a:srgbClr val="0070C0"/>
                  </a:solidFill>
                </a:endParaRPr>
              </a:p>
              <a:p>
                <a:endParaRPr lang="es-CL" b="1" dirty="0">
                  <a:solidFill>
                    <a:srgbClr val="0070C0"/>
                  </a:solidFill>
                </a:endParaRPr>
              </a:p>
              <a:p>
                <a:r>
                  <a:rPr lang="es-CL" dirty="0" smtClean="0"/>
                  <a:t>Lineales mixtos:</a:t>
                </a:r>
              </a:p>
              <a:p>
                <a:pPr marL="82296" indent="0">
                  <a:buNone/>
                </a:pPr>
                <a14:m>
                  <m:oMathPara xmlns:m="http://schemas.openxmlformats.org/officeDocument/2006/math">
                    <m:oMathParaPr>
                      <m:jc m:val="centerGroup"/>
                    </m:oMathParaPr>
                    <m:oMath xmlns:m="http://schemas.openxmlformats.org/officeDocument/2006/math">
                      <m:sSub>
                        <m:sSubPr>
                          <m:ctrlPr>
                            <a:rPr lang="es-CL" b="0" i="1" smtClean="0">
                              <a:latin typeface="Cambria Math"/>
                            </a:rPr>
                          </m:ctrlPr>
                        </m:sSubPr>
                        <m:e>
                          <m:r>
                            <a:rPr lang="es-CL" b="0" i="1" smtClean="0">
                              <a:latin typeface="Cambria Math"/>
                            </a:rPr>
                            <m:t>𝛽</m:t>
                          </m:r>
                        </m:e>
                        <m:sub>
                          <m:r>
                            <a:rPr lang="es-CL" b="0" i="1" smtClean="0">
                              <a:latin typeface="Cambria Math"/>
                            </a:rPr>
                            <m:t>𝑖</m:t>
                          </m:r>
                        </m:sub>
                      </m:sSub>
                      <m:sSub>
                        <m:sSubPr>
                          <m:ctrlPr>
                            <a:rPr lang="es-CL" b="0" i="1" smtClean="0">
                              <a:latin typeface="Cambria Math"/>
                            </a:rPr>
                          </m:ctrlPr>
                        </m:sSubPr>
                        <m:e>
                          <m:r>
                            <a:rPr lang="es-CL" b="0" i="1" smtClean="0">
                              <a:latin typeface="Cambria Math"/>
                            </a:rPr>
                            <m:t>𝑥</m:t>
                          </m:r>
                        </m:e>
                        <m:sub>
                          <m:r>
                            <a:rPr lang="es-CL" b="0" i="1" smtClean="0">
                              <a:latin typeface="Cambria Math"/>
                            </a:rPr>
                            <m:t>𝑖𝑡</m:t>
                          </m:r>
                        </m:sub>
                      </m:sSub>
                      <m:r>
                        <a:rPr lang="es-CL" b="0" i="1" smtClean="0">
                          <a:latin typeface="Cambria Math"/>
                        </a:rPr>
                        <m:t>+</m:t>
                      </m:r>
                      <m:sSub>
                        <m:sSubPr>
                          <m:ctrlPr>
                            <a:rPr lang="es-CL" b="0" i="1" smtClean="0">
                              <a:latin typeface="Cambria Math"/>
                            </a:rPr>
                          </m:ctrlPr>
                        </m:sSubPr>
                        <m:e>
                          <m:r>
                            <a:rPr lang="es-CL" b="0" i="1" smtClean="0">
                              <a:latin typeface="Cambria Math"/>
                            </a:rPr>
                            <m:t>𝜀</m:t>
                          </m:r>
                        </m:e>
                        <m:sub>
                          <m:r>
                            <a:rPr lang="es-CL" b="0" i="1" smtClean="0">
                              <a:latin typeface="Cambria Math"/>
                            </a:rPr>
                            <m:t>𝑖𝑡</m:t>
                          </m:r>
                        </m:sub>
                      </m:sSub>
                    </m:oMath>
                  </m:oMathPara>
                </a14:m>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t="-1652"/>
                </a:stretch>
              </a:blipFill>
            </p:spPr>
            <p:txBody>
              <a:bodyPr/>
              <a:lstStyle/>
              <a:p>
                <a:r>
                  <a:rPr lang="es-ES">
                    <a:noFill/>
                  </a:rPr>
                  <a:t> </a:t>
                </a:r>
              </a:p>
            </p:txBody>
          </p:sp>
        </mc:Fallback>
      </mc:AlternateContent>
      <p:sp>
        <p:nvSpPr>
          <p:cNvPr id="4" name="3 Anillo"/>
          <p:cNvSpPr/>
          <p:nvPr/>
        </p:nvSpPr>
        <p:spPr>
          <a:xfrm>
            <a:off x="4572000" y="1916832"/>
            <a:ext cx="1445029" cy="720080"/>
          </a:xfrm>
          <a:prstGeom prst="donut">
            <a:avLst>
              <a:gd name="adj" fmla="val 5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4 Anillo"/>
          <p:cNvSpPr/>
          <p:nvPr/>
        </p:nvSpPr>
        <p:spPr>
          <a:xfrm>
            <a:off x="3635896" y="3501008"/>
            <a:ext cx="722514" cy="720080"/>
          </a:xfrm>
          <a:prstGeom prst="donut">
            <a:avLst>
              <a:gd name="adj" fmla="val 5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5 Anillo"/>
          <p:cNvSpPr/>
          <p:nvPr/>
        </p:nvSpPr>
        <p:spPr>
          <a:xfrm>
            <a:off x="4012163" y="5157192"/>
            <a:ext cx="722514" cy="720080"/>
          </a:xfrm>
          <a:prstGeom prst="donut">
            <a:avLst>
              <a:gd name="adj" fmla="val 5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73573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p:sp>
        <p:nvSpPr>
          <p:cNvPr id="3" name="2 Marcador de contenido"/>
          <p:cNvSpPr>
            <a:spLocks noGrp="1"/>
          </p:cNvSpPr>
          <p:nvPr>
            <p:ph idx="1"/>
          </p:nvPr>
        </p:nvSpPr>
        <p:spPr/>
        <p:txBody>
          <a:bodyPr>
            <a:normAutofit/>
          </a:bodyPr>
          <a:lstStyle/>
          <a:p>
            <a:r>
              <a:rPr lang="es-CL" dirty="0" err="1" smtClean="0"/>
              <a:t>Pooled</a:t>
            </a:r>
            <a:r>
              <a:rPr lang="es-CL" dirty="0" smtClean="0"/>
              <a:t> MCO</a:t>
            </a:r>
          </a:p>
          <a:p>
            <a:r>
              <a:rPr lang="es-CL" dirty="0" err="1" smtClean="0"/>
              <a:t>Pooled</a:t>
            </a:r>
            <a:r>
              <a:rPr lang="es-CL" dirty="0" smtClean="0"/>
              <a:t> MCGF</a:t>
            </a:r>
          </a:p>
          <a:p>
            <a:r>
              <a:rPr lang="es-CL" dirty="0" err="1" smtClean="0"/>
              <a:t>Between</a:t>
            </a:r>
            <a:endParaRPr lang="es-CL" dirty="0" smtClean="0"/>
          </a:p>
          <a:p>
            <a:r>
              <a:rPr lang="es-CL" dirty="0" err="1" smtClean="0"/>
              <a:t>Within</a:t>
            </a:r>
            <a:endParaRPr lang="es-CL" dirty="0" smtClean="0"/>
          </a:p>
          <a:p>
            <a:r>
              <a:rPr lang="es-CL" dirty="0" smtClean="0"/>
              <a:t>Efectos aleatorios</a:t>
            </a:r>
          </a:p>
          <a:p>
            <a:r>
              <a:rPr lang="es-CL" dirty="0" smtClean="0"/>
              <a:t>Primeras diferencias</a:t>
            </a:r>
          </a:p>
          <a:p>
            <a:r>
              <a:rPr lang="es-CL" dirty="0" err="1" smtClean="0"/>
              <a:t>Hausman</a:t>
            </a:r>
            <a:r>
              <a:rPr lang="es-CL" dirty="0" smtClean="0"/>
              <a:t>-Taylor </a:t>
            </a:r>
            <a:r>
              <a:rPr lang="es-CL" dirty="0"/>
              <a:t>para </a:t>
            </a:r>
            <a:r>
              <a:rPr lang="es-CL" dirty="0" err="1" smtClean="0"/>
              <a:t>Vars</a:t>
            </a:r>
            <a:r>
              <a:rPr lang="es-CL" dirty="0" smtClean="0"/>
              <a:t>. Instrumentales</a:t>
            </a:r>
            <a:endParaRPr lang="es-CL" dirty="0"/>
          </a:p>
          <a:p>
            <a:r>
              <a:rPr lang="es-CL" dirty="0"/>
              <a:t>Arellano-Bond para Paneles Dinámicos</a:t>
            </a:r>
          </a:p>
          <a:p>
            <a:endParaRPr lang="es-CL" dirty="0" smtClean="0"/>
          </a:p>
        </p:txBody>
      </p:sp>
    </p:spTree>
    <p:extLst>
      <p:ext uri="{BB962C8B-B14F-4D97-AF65-F5344CB8AC3E}">
        <p14:creationId xmlns:p14="http://schemas.microsoft.com/office/powerpoint/2010/main" val="2994756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435608" y="1447800"/>
                <a:ext cx="7708392" cy="4800600"/>
              </a:xfrm>
            </p:spPr>
            <p:txBody>
              <a:bodyPr>
                <a:normAutofit/>
              </a:bodyPr>
              <a:lstStyle/>
              <a:p>
                <a:r>
                  <a:rPr lang="es-CL" b="1" dirty="0" smtClean="0"/>
                  <a:t>Pooled MCO</a:t>
                </a:r>
              </a:p>
              <a:p>
                <a:endParaRPr lang="es-CL" dirty="0" smtClean="0"/>
              </a:p>
              <a:p>
                <a:r>
                  <a:rPr lang="es-CL" dirty="0" smtClean="0"/>
                  <a:t>MCO para un modelo </a:t>
                </a:r>
                <a:r>
                  <a:rPr lang="es-CL" u="sng" dirty="0" smtClean="0"/>
                  <a:t>estático</a:t>
                </a:r>
                <a:r>
                  <a:rPr lang="es-CL" dirty="0" smtClean="0"/>
                  <a:t> con constante poblacional     </a:t>
                </a:r>
                <a14:m>
                  <m:oMath xmlns:m="http://schemas.openxmlformats.org/officeDocument/2006/math">
                    <m:r>
                      <a:rPr lang="es-CL" b="0" i="1" smtClean="0">
                        <a:latin typeface="Cambria Math"/>
                      </a:rPr>
                      <m:t>𝛼</m:t>
                    </m:r>
                  </m:oMath>
                </a14:m>
                <a:endParaRPr lang="es-CL" dirty="0" smtClean="0"/>
              </a:p>
              <a:p>
                <a:endParaRPr lang="es-CL" dirty="0"/>
              </a:p>
              <a:p>
                <a:r>
                  <a:rPr lang="es-CL" dirty="0" smtClean="0"/>
                  <a:t>Requiere exogeneidad. </a:t>
                </a:r>
              </a:p>
              <a:p>
                <a:r>
                  <a:rPr lang="es-CL" dirty="0" smtClean="0"/>
                  <a:t>Inconsistente con errores correlacionados</a:t>
                </a:r>
              </a:p>
              <a:p>
                <a:r>
                  <a:rPr lang="es-CL" dirty="0" smtClean="0"/>
                  <a:t>Ambas variabilidades</a:t>
                </a:r>
              </a:p>
              <a:p>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435608" y="1447800"/>
                <a:ext cx="7708392" cy="4800600"/>
              </a:xfrm>
              <a:blipFill rotWithShape="1">
                <a:blip r:embed="rId3"/>
                <a:stretch>
                  <a:fillRect t="-1652"/>
                </a:stretch>
              </a:blipFill>
            </p:spPr>
            <p:txBody>
              <a:bodyPr/>
              <a:lstStyle/>
              <a:p>
                <a:r>
                  <a:rPr lang="es-ES">
                    <a:noFill/>
                  </a:rPr>
                  <a:t> </a:t>
                </a:r>
              </a:p>
            </p:txBody>
          </p:sp>
        </mc:Fallback>
      </mc:AlternateContent>
    </p:spTree>
    <p:extLst>
      <p:ext uri="{BB962C8B-B14F-4D97-AF65-F5344CB8AC3E}">
        <p14:creationId xmlns:p14="http://schemas.microsoft.com/office/powerpoint/2010/main" val="2625036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435608" y="1447800"/>
                <a:ext cx="7708392" cy="4800600"/>
              </a:xfrm>
            </p:spPr>
            <p:txBody>
              <a:bodyPr>
                <a:normAutofit lnSpcReduction="10000"/>
              </a:bodyPr>
              <a:lstStyle/>
              <a:p>
                <a:r>
                  <a:rPr lang="es-CL" b="1" dirty="0" err="1" smtClean="0"/>
                  <a:t>Pooled</a:t>
                </a:r>
                <a:r>
                  <a:rPr lang="es-CL" b="1" dirty="0" smtClean="0"/>
                  <a:t> MCGF</a:t>
                </a:r>
              </a:p>
              <a:p>
                <a:endParaRPr lang="es-CL" dirty="0" smtClean="0"/>
              </a:p>
              <a:p>
                <a:r>
                  <a:rPr lang="es-CL" dirty="0" smtClean="0"/>
                  <a:t>MCGF para un modelo </a:t>
                </a:r>
                <a:r>
                  <a:rPr lang="es-CL" u="sng" dirty="0" smtClean="0"/>
                  <a:t>estático</a:t>
                </a:r>
                <a:r>
                  <a:rPr lang="es-CL" dirty="0" smtClean="0"/>
                  <a:t> con constante poblacional     </a:t>
                </a:r>
                <a14:m>
                  <m:oMath xmlns:m="http://schemas.openxmlformats.org/officeDocument/2006/math">
                    <m:r>
                      <a:rPr lang="es-CL" b="0" i="1" smtClean="0">
                        <a:latin typeface="Cambria Math"/>
                      </a:rPr>
                      <m:t>𝛼</m:t>
                    </m:r>
                  </m:oMath>
                </a14:m>
                <a:endParaRPr lang="es-CL" dirty="0" smtClean="0"/>
              </a:p>
              <a:p>
                <a:endParaRPr lang="es-CL" dirty="0"/>
              </a:p>
              <a:p>
                <a:r>
                  <a:rPr lang="es-CL" dirty="0" smtClean="0"/>
                  <a:t>Requiere exogeneidad. </a:t>
                </a:r>
              </a:p>
              <a:p>
                <a:r>
                  <a:rPr lang="es-CL" dirty="0" smtClean="0"/>
                  <a:t>Inconsistente con errores correlacionados</a:t>
                </a:r>
              </a:p>
              <a:p>
                <a:r>
                  <a:rPr lang="es-CL" dirty="0" smtClean="0"/>
                  <a:t>Puede ser más eficiente que MCO</a:t>
                </a:r>
              </a:p>
              <a:p>
                <a:r>
                  <a:rPr lang="es-CL" dirty="0" smtClean="0"/>
                  <a:t>Amplía los supuestos y los modelos</a:t>
                </a:r>
              </a:p>
              <a:p>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435608" y="1447800"/>
                <a:ext cx="7708392" cy="4800600"/>
              </a:xfrm>
              <a:blipFill rotWithShape="1">
                <a:blip r:embed="rId3"/>
                <a:stretch>
                  <a:fillRect t="-2668"/>
                </a:stretch>
              </a:blipFill>
            </p:spPr>
            <p:txBody>
              <a:bodyPr/>
              <a:lstStyle/>
              <a:p>
                <a:r>
                  <a:rPr lang="es-ES">
                    <a:noFill/>
                  </a:rPr>
                  <a:t> </a:t>
                </a:r>
              </a:p>
            </p:txBody>
          </p:sp>
        </mc:Fallback>
      </mc:AlternateContent>
    </p:spTree>
    <p:extLst>
      <p:ext uri="{BB962C8B-B14F-4D97-AF65-F5344CB8AC3E}">
        <p14:creationId xmlns:p14="http://schemas.microsoft.com/office/powerpoint/2010/main" val="334692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435608" y="1447800"/>
                <a:ext cx="7708392" cy="4800600"/>
              </a:xfrm>
            </p:spPr>
            <p:txBody>
              <a:bodyPr>
                <a:normAutofit/>
              </a:bodyPr>
              <a:lstStyle/>
              <a:p>
                <a:r>
                  <a:rPr lang="es-CL" b="1" dirty="0" smtClean="0"/>
                  <a:t>Between</a:t>
                </a:r>
                <a:endParaRPr lang="es-CL" dirty="0" smtClean="0"/>
              </a:p>
              <a:p>
                <a:r>
                  <a:rPr lang="es-CL" dirty="0" smtClean="0"/>
                  <a:t>MCO sobre modelo promediado:</a:t>
                </a:r>
              </a:p>
              <a:p>
                <a:endParaRPr lang="es-CL" dirty="0" smtClean="0"/>
              </a:p>
              <a:p>
                <a:pPr marL="82296" indent="0">
                  <a:buNone/>
                </a:pPr>
                <a14:m>
                  <m:oMathPara xmlns:m="http://schemas.openxmlformats.org/officeDocument/2006/math">
                    <m:oMathParaPr>
                      <m:jc m:val="centerGroup"/>
                    </m:oMathParaPr>
                    <m:oMath xmlns:m="http://schemas.openxmlformats.org/officeDocument/2006/math">
                      <m:bar>
                        <m:barPr>
                          <m:pos m:val="top"/>
                          <m:ctrlPr>
                            <a:rPr lang="es-CL" b="0" i="1" smtClean="0">
                              <a:latin typeface="Cambria Math"/>
                            </a:rPr>
                          </m:ctrlPr>
                        </m:barPr>
                        <m:e>
                          <m:sSub>
                            <m:sSubPr>
                              <m:ctrlPr>
                                <a:rPr lang="es-CL" b="0" i="1" smtClean="0">
                                  <a:latin typeface="Cambria Math"/>
                                </a:rPr>
                              </m:ctrlPr>
                            </m:sSubPr>
                            <m:e>
                              <m:r>
                                <a:rPr lang="es-CL" b="0" i="1" smtClean="0">
                                  <a:latin typeface="Cambria Math"/>
                                </a:rPr>
                                <m:t>𝑦</m:t>
                              </m:r>
                            </m:e>
                            <m:sub>
                              <m:r>
                                <a:rPr lang="es-CL" b="0" i="1" smtClean="0">
                                  <a:latin typeface="Cambria Math"/>
                                </a:rPr>
                                <m:t>𝑖</m:t>
                              </m:r>
                            </m:sub>
                          </m:sSub>
                        </m:e>
                      </m:bar>
                      <m:r>
                        <a:rPr lang="es-CL" b="0" i="1" smtClean="0">
                          <a:latin typeface="Cambria Math"/>
                        </a:rPr>
                        <m:t>=</m:t>
                      </m:r>
                      <m:r>
                        <a:rPr lang="es-CL" b="0" i="1" smtClean="0">
                          <a:latin typeface="Cambria Math"/>
                        </a:rPr>
                        <m:t>𝛼</m:t>
                      </m:r>
                      <m:r>
                        <a:rPr lang="es-CL" b="0" i="1" smtClean="0">
                          <a:latin typeface="Cambria Math"/>
                        </a:rPr>
                        <m:t>+</m:t>
                      </m:r>
                      <m:sSub>
                        <m:sSubPr>
                          <m:ctrlPr>
                            <a:rPr lang="es-CL" b="0" i="1" smtClean="0">
                              <a:latin typeface="Cambria Math"/>
                            </a:rPr>
                          </m:ctrlPr>
                        </m:sSubPr>
                        <m:e>
                          <m:r>
                            <a:rPr lang="es-CL" b="0" i="1" smtClean="0">
                              <a:latin typeface="Cambria Math"/>
                            </a:rPr>
                            <m:t>𝛽</m:t>
                          </m:r>
                        </m:e>
                        <m:sub>
                          <m:r>
                            <a:rPr lang="es-CL" b="0" i="1" smtClean="0">
                              <a:latin typeface="Cambria Math"/>
                            </a:rPr>
                            <m:t>1</m:t>
                          </m:r>
                        </m:sub>
                      </m:sSub>
                      <m:bar>
                        <m:barPr>
                          <m:pos m:val="top"/>
                          <m:ctrlPr>
                            <a:rPr lang="es-CL" b="0" i="1" smtClean="0">
                              <a:latin typeface="Cambria Math"/>
                            </a:rPr>
                          </m:ctrlPr>
                        </m:barPr>
                        <m:e>
                          <m:sSub>
                            <m:sSubPr>
                              <m:ctrlPr>
                                <a:rPr lang="es-CL" b="0" i="1" smtClean="0">
                                  <a:latin typeface="Cambria Math"/>
                                </a:rPr>
                              </m:ctrlPr>
                            </m:sSubPr>
                            <m:e>
                              <m:r>
                                <a:rPr lang="es-CL" b="0" i="1" smtClean="0">
                                  <a:latin typeface="Cambria Math"/>
                                </a:rPr>
                                <m:t>𝑥</m:t>
                              </m:r>
                            </m:e>
                            <m:sub>
                              <m:r>
                                <a:rPr lang="es-CL" b="0" i="1" smtClean="0">
                                  <a:latin typeface="Cambria Math"/>
                                </a:rPr>
                                <m:t>1</m:t>
                              </m:r>
                            </m:sub>
                          </m:sSub>
                        </m:e>
                      </m:bar>
                      <m:r>
                        <a:rPr lang="es-CL" b="0" i="1" smtClean="0">
                          <a:latin typeface="Cambria Math"/>
                        </a:rPr>
                        <m:t>+ …</m:t>
                      </m:r>
                      <m:sSub>
                        <m:sSubPr>
                          <m:ctrlPr>
                            <a:rPr lang="es-CL" b="0" i="1" smtClean="0">
                              <a:latin typeface="Cambria Math"/>
                            </a:rPr>
                          </m:ctrlPr>
                        </m:sSubPr>
                        <m:e>
                          <m:r>
                            <a:rPr lang="es-CL" b="0" i="1" smtClean="0">
                              <a:latin typeface="Cambria Math"/>
                            </a:rPr>
                            <m:t>𝛽</m:t>
                          </m:r>
                        </m:e>
                        <m:sub>
                          <m:r>
                            <a:rPr lang="es-CL" b="0" i="1" smtClean="0">
                              <a:latin typeface="Cambria Math"/>
                            </a:rPr>
                            <m:t>𝑘</m:t>
                          </m:r>
                        </m:sub>
                      </m:sSub>
                      <m:bar>
                        <m:barPr>
                          <m:pos m:val="top"/>
                          <m:ctrlPr>
                            <a:rPr lang="es-CL" b="0" i="1" smtClean="0">
                              <a:latin typeface="Cambria Math"/>
                            </a:rPr>
                          </m:ctrlPr>
                        </m:barPr>
                        <m:e>
                          <m:sSub>
                            <m:sSubPr>
                              <m:ctrlPr>
                                <a:rPr lang="es-CL" b="0" i="1" smtClean="0">
                                  <a:latin typeface="Cambria Math"/>
                                </a:rPr>
                              </m:ctrlPr>
                            </m:sSubPr>
                            <m:e>
                              <m:r>
                                <a:rPr lang="es-CL" b="0" i="1" smtClean="0">
                                  <a:latin typeface="Cambria Math"/>
                                </a:rPr>
                                <m:t>𝑥</m:t>
                              </m:r>
                            </m:e>
                            <m:sub>
                              <m:r>
                                <a:rPr lang="es-CL" b="0" i="1" smtClean="0">
                                  <a:latin typeface="Cambria Math"/>
                                </a:rPr>
                                <m:t>𝑘</m:t>
                              </m:r>
                            </m:sub>
                          </m:sSub>
                        </m:e>
                      </m:bar>
                      <m:r>
                        <a:rPr lang="es-CL" b="0" i="1" smtClean="0">
                          <a:latin typeface="Cambria Math"/>
                        </a:rPr>
                        <m:t>+</m:t>
                      </m:r>
                      <m:bar>
                        <m:barPr>
                          <m:pos m:val="top"/>
                          <m:ctrlPr>
                            <a:rPr lang="es-CL" b="0" i="1" smtClean="0">
                              <a:latin typeface="Cambria Math"/>
                            </a:rPr>
                          </m:ctrlPr>
                        </m:barPr>
                        <m:e>
                          <m:sSub>
                            <m:sSubPr>
                              <m:ctrlPr>
                                <a:rPr lang="es-CL" b="0" i="1" smtClean="0">
                                  <a:latin typeface="Cambria Math"/>
                                </a:rPr>
                              </m:ctrlPr>
                            </m:sSubPr>
                            <m:e>
                              <m:r>
                                <a:rPr lang="es-CL" b="0" i="1" smtClean="0">
                                  <a:latin typeface="Cambria Math"/>
                                </a:rPr>
                                <m:t>𝑢</m:t>
                              </m:r>
                            </m:e>
                            <m:sub>
                              <m:r>
                                <a:rPr lang="es-CL" b="0" i="1" smtClean="0">
                                  <a:latin typeface="Cambria Math"/>
                                </a:rPr>
                                <m:t>𝑖</m:t>
                              </m:r>
                            </m:sub>
                          </m:sSub>
                        </m:e>
                      </m:bar>
                      <m:r>
                        <a:rPr lang="es-CL" b="0" i="1" smtClean="0">
                          <a:latin typeface="Cambria Math"/>
                        </a:rPr>
                        <m:t> </m:t>
                      </m:r>
                    </m:oMath>
                  </m:oMathPara>
                </a14:m>
                <a:endParaRPr lang="es-CL" dirty="0" smtClean="0"/>
              </a:p>
              <a:p>
                <a:endParaRPr lang="es-CL" dirty="0"/>
              </a:p>
              <a:p>
                <a:r>
                  <a:rPr lang="es-CL" dirty="0" smtClean="0"/>
                  <a:t>Requiere exogeneidad. </a:t>
                </a:r>
              </a:p>
              <a:p>
                <a:r>
                  <a:rPr lang="es-CL" dirty="0" smtClean="0"/>
                  <a:t>Poco usado por ser peorcito</a:t>
                </a:r>
              </a:p>
              <a:p>
                <a:r>
                  <a:rPr lang="es-CL" dirty="0" smtClean="0"/>
                  <a:t>Usa sólo variabilidad </a:t>
                </a:r>
                <a:r>
                  <a:rPr lang="es-CL" b="1" u="sng" dirty="0" smtClean="0"/>
                  <a:t>entre</a:t>
                </a:r>
                <a:r>
                  <a:rPr lang="es-CL" dirty="0" smtClean="0"/>
                  <a:t> individuos</a:t>
                </a:r>
              </a:p>
              <a:p>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435608" y="1447800"/>
                <a:ext cx="7708392" cy="4800600"/>
              </a:xfrm>
              <a:blipFill rotWithShape="1">
                <a:blip r:embed="rId3"/>
                <a:stretch>
                  <a:fillRect t="-1652"/>
                </a:stretch>
              </a:blipFill>
            </p:spPr>
            <p:txBody>
              <a:bodyPr/>
              <a:lstStyle/>
              <a:p>
                <a:r>
                  <a:rPr lang="es-ES">
                    <a:noFill/>
                  </a:rPr>
                  <a:t> </a:t>
                </a:r>
              </a:p>
            </p:txBody>
          </p:sp>
        </mc:Fallback>
      </mc:AlternateContent>
    </p:spTree>
    <p:extLst>
      <p:ext uri="{BB962C8B-B14F-4D97-AF65-F5344CB8AC3E}">
        <p14:creationId xmlns:p14="http://schemas.microsoft.com/office/powerpoint/2010/main" val="17342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Resumen - Contenidos</a:t>
            </a:r>
            <a:endParaRPr lang="es-ES" dirty="0"/>
          </a:p>
        </p:txBody>
      </p:sp>
      <p:sp>
        <p:nvSpPr>
          <p:cNvPr id="3" name="2 Marcador de contenido"/>
          <p:cNvSpPr>
            <a:spLocks noGrp="1"/>
          </p:cNvSpPr>
          <p:nvPr>
            <p:ph idx="1"/>
          </p:nvPr>
        </p:nvSpPr>
        <p:spPr>
          <a:xfrm>
            <a:off x="827584" y="1988840"/>
            <a:ext cx="8568952" cy="4464496"/>
          </a:xfrm>
        </p:spPr>
        <p:txBody>
          <a:bodyPr>
            <a:normAutofit/>
          </a:bodyPr>
          <a:lstStyle/>
          <a:p>
            <a:pPr>
              <a:buFont typeface="Wingdings"/>
              <a:buChar char="Ø"/>
            </a:pPr>
            <a:r>
              <a:rPr lang="es-CL" dirty="0" smtClean="0"/>
              <a:t> Test de Hipótesis e Interpretación</a:t>
            </a:r>
          </a:p>
          <a:p>
            <a:pPr>
              <a:buFont typeface="Wingdings"/>
              <a:buChar char="Ø"/>
            </a:pPr>
            <a:r>
              <a:rPr lang="es-CL" dirty="0"/>
              <a:t> Series de Tiempo </a:t>
            </a:r>
          </a:p>
          <a:p>
            <a:pPr>
              <a:buFont typeface="Wingdings"/>
              <a:buChar char="Ø"/>
            </a:pPr>
            <a:r>
              <a:rPr lang="es-CL" dirty="0" smtClean="0"/>
              <a:t> Ecuaciones Simultáneas</a:t>
            </a:r>
          </a:p>
          <a:p>
            <a:pPr>
              <a:buFont typeface="Wingdings"/>
              <a:buChar char="Ø"/>
            </a:pPr>
            <a:r>
              <a:rPr lang="es-CL" dirty="0" smtClean="0"/>
              <a:t> Modelos No Lineales y VDL</a:t>
            </a:r>
          </a:p>
          <a:p>
            <a:pPr>
              <a:buFont typeface="Wingdings"/>
              <a:buChar char="Ø"/>
            </a:pPr>
            <a:r>
              <a:rPr lang="es-CL" dirty="0" smtClean="0"/>
              <a:t> Datos de Panel</a:t>
            </a:r>
          </a:p>
          <a:p>
            <a:pPr>
              <a:buFont typeface="Wingdings"/>
              <a:buChar char="Ø"/>
            </a:pPr>
            <a:r>
              <a:rPr lang="es-CL" dirty="0"/>
              <a:t> </a:t>
            </a:r>
            <a:r>
              <a:rPr lang="es-CL" dirty="0" smtClean="0"/>
              <a:t>Preguntas: Datos de Panel y Series de Tiempo</a:t>
            </a:r>
          </a:p>
          <a:p>
            <a:pPr>
              <a:buFont typeface="Wingdings"/>
              <a:buChar char="Ø"/>
            </a:pPr>
            <a:endParaRPr lang="es-CL" dirty="0"/>
          </a:p>
        </p:txBody>
      </p:sp>
    </p:spTree>
    <p:extLst>
      <p:ext uri="{BB962C8B-B14F-4D97-AF65-F5344CB8AC3E}">
        <p14:creationId xmlns:p14="http://schemas.microsoft.com/office/powerpoint/2010/main" val="4115598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435608" y="1447800"/>
                <a:ext cx="7708392" cy="4800600"/>
              </a:xfrm>
            </p:spPr>
            <p:txBody>
              <a:bodyPr>
                <a:normAutofit/>
              </a:bodyPr>
              <a:lstStyle/>
              <a:p>
                <a:r>
                  <a:rPr lang="es-CL" b="1" dirty="0" err="1" smtClean="0"/>
                  <a:t>Within</a:t>
                </a:r>
                <a:r>
                  <a:rPr lang="es-CL" b="1" dirty="0" smtClean="0"/>
                  <a:t> o Efectos Fijos</a:t>
                </a:r>
                <a:endParaRPr lang="es-CL" dirty="0" smtClean="0"/>
              </a:p>
              <a:p>
                <a:r>
                  <a:rPr lang="es-CL" dirty="0" smtClean="0"/>
                  <a:t>MCO sobre desvíos c/r a la media:</a:t>
                </a:r>
              </a:p>
              <a:p>
                <a:endParaRPr lang="es-CL" dirty="0" smtClean="0"/>
              </a:p>
              <a:p>
                <a:pPr marL="82296" indent="0">
                  <a:buNone/>
                </a:pPr>
                <a14:m>
                  <m:oMathPara xmlns:m="http://schemas.openxmlformats.org/officeDocument/2006/math">
                    <m:oMathParaPr>
                      <m:jc m:val="centerGroup"/>
                    </m:oMathParaPr>
                    <m:oMath xmlns:m="http://schemas.openxmlformats.org/officeDocument/2006/math">
                      <m:sSub>
                        <m:sSubPr>
                          <m:ctrlPr>
                            <a:rPr lang="es-CL" b="0" i="1" smtClean="0">
                              <a:latin typeface="Cambria Math"/>
                            </a:rPr>
                          </m:ctrlPr>
                        </m:sSubPr>
                        <m:e>
                          <m:r>
                            <a:rPr lang="es-CL" b="0" i="1" smtClean="0">
                              <a:latin typeface="Cambria Math"/>
                            </a:rPr>
                            <m:t>(</m:t>
                          </m:r>
                          <m:r>
                            <a:rPr lang="es-CL" b="0" i="1" smtClean="0">
                              <a:latin typeface="Cambria Math"/>
                            </a:rPr>
                            <m:t>𝑦</m:t>
                          </m:r>
                        </m:e>
                        <m:sub>
                          <m:r>
                            <a:rPr lang="es-CL" b="0" i="1" smtClean="0">
                              <a:latin typeface="Cambria Math"/>
                            </a:rPr>
                            <m:t>𝑖𝑡</m:t>
                          </m:r>
                        </m:sub>
                      </m:sSub>
                      <m:r>
                        <a:rPr lang="es-CL" b="0" i="1" smtClean="0">
                          <a:latin typeface="Cambria Math"/>
                        </a:rPr>
                        <m:t>−</m:t>
                      </m:r>
                      <m:bar>
                        <m:barPr>
                          <m:pos m:val="top"/>
                          <m:ctrlPr>
                            <a:rPr lang="es-CL" b="0" i="1" smtClean="0">
                              <a:latin typeface="Cambria Math"/>
                            </a:rPr>
                          </m:ctrlPr>
                        </m:barPr>
                        <m:e>
                          <m:sSub>
                            <m:sSubPr>
                              <m:ctrlPr>
                                <a:rPr lang="es-CL" b="0" i="1" smtClean="0">
                                  <a:latin typeface="Cambria Math"/>
                                </a:rPr>
                              </m:ctrlPr>
                            </m:sSubPr>
                            <m:e>
                              <m:r>
                                <a:rPr lang="es-CL" b="0" i="1" smtClean="0">
                                  <a:latin typeface="Cambria Math"/>
                                </a:rPr>
                                <m:t>𝑦</m:t>
                              </m:r>
                            </m:e>
                            <m:sub>
                              <m:r>
                                <a:rPr lang="es-CL" b="0" i="1" smtClean="0">
                                  <a:latin typeface="Cambria Math"/>
                                </a:rPr>
                                <m:t>𝑖</m:t>
                              </m:r>
                            </m:sub>
                          </m:sSub>
                        </m:e>
                      </m:bar>
                      <m:r>
                        <a:rPr lang="es-CL" b="0" i="1" smtClean="0">
                          <a:latin typeface="Cambria Math"/>
                        </a:rPr>
                        <m:t>)=</m:t>
                      </m:r>
                      <m:r>
                        <a:rPr lang="es-CL" b="0" i="1" smtClean="0">
                          <a:latin typeface="Cambria Math"/>
                        </a:rPr>
                        <m:t>𝛽</m:t>
                      </m:r>
                      <m:r>
                        <a:rPr lang="es-CL" b="0" i="1" smtClean="0">
                          <a:latin typeface="Cambria Math"/>
                        </a:rPr>
                        <m:t>(</m:t>
                      </m:r>
                      <m:sSub>
                        <m:sSubPr>
                          <m:ctrlPr>
                            <a:rPr lang="es-CL" b="0" i="1" smtClean="0">
                              <a:latin typeface="Cambria Math"/>
                            </a:rPr>
                          </m:ctrlPr>
                        </m:sSubPr>
                        <m:e>
                          <m:r>
                            <a:rPr lang="es-CL" b="0" i="1" smtClean="0">
                              <a:latin typeface="Cambria Math"/>
                            </a:rPr>
                            <m:t>𝑥</m:t>
                          </m:r>
                        </m:e>
                        <m:sub>
                          <m:r>
                            <a:rPr lang="es-CL" b="0" i="1" smtClean="0">
                              <a:latin typeface="Cambria Math"/>
                            </a:rPr>
                            <m:t>𝑖𝑡</m:t>
                          </m:r>
                        </m:sub>
                      </m:sSub>
                      <m:r>
                        <a:rPr lang="es-CL" b="0" i="1" smtClean="0">
                          <a:latin typeface="Cambria Math"/>
                        </a:rPr>
                        <m:t>−</m:t>
                      </m:r>
                      <m:bar>
                        <m:barPr>
                          <m:pos m:val="top"/>
                          <m:ctrlPr>
                            <a:rPr lang="es-CL" b="0" i="1" smtClean="0">
                              <a:latin typeface="Cambria Math"/>
                            </a:rPr>
                          </m:ctrlPr>
                        </m:barPr>
                        <m:e>
                          <m:sSub>
                            <m:sSubPr>
                              <m:ctrlPr>
                                <a:rPr lang="es-CL" b="0" i="1" smtClean="0">
                                  <a:latin typeface="Cambria Math"/>
                                </a:rPr>
                              </m:ctrlPr>
                            </m:sSubPr>
                            <m:e>
                              <m:r>
                                <a:rPr lang="es-CL" b="0" i="1" smtClean="0">
                                  <a:latin typeface="Cambria Math"/>
                                </a:rPr>
                                <m:t>𝑥</m:t>
                              </m:r>
                            </m:e>
                            <m:sub>
                              <m:r>
                                <a:rPr lang="es-CL" b="0" i="1" smtClean="0">
                                  <a:latin typeface="Cambria Math"/>
                                </a:rPr>
                                <m:t>𝑖</m:t>
                              </m:r>
                            </m:sub>
                          </m:sSub>
                        </m:e>
                      </m:bar>
                      <m:r>
                        <a:rPr lang="es-CL" b="0" i="1" smtClean="0">
                          <a:latin typeface="Cambria Math"/>
                        </a:rPr>
                        <m:t>)+ …+(</m:t>
                      </m:r>
                      <m:sSub>
                        <m:sSubPr>
                          <m:ctrlPr>
                            <a:rPr lang="es-CL" b="0" i="1" smtClean="0">
                              <a:latin typeface="Cambria Math"/>
                            </a:rPr>
                          </m:ctrlPr>
                        </m:sSubPr>
                        <m:e>
                          <m:r>
                            <a:rPr lang="es-CL" b="0" i="1" smtClean="0">
                              <a:latin typeface="Cambria Math"/>
                            </a:rPr>
                            <m:t>𝑢</m:t>
                          </m:r>
                        </m:e>
                        <m:sub>
                          <m:r>
                            <a:rPr lang="es-CL" b="0" i="1" smtClean="0">
                              <a:latin typeface="Cambria Math"/>
                            </a:rPr>
                            <m:t>𝑖𝑡</m:t>
                          </m:r>
                        </m:sub>
                      </m:sSub>
                      <m:r>
                        <a:rPr lang="es-CL" b="0" i="1" smtClean="0">
                          <a:latin typeface="Cambria Math"/>
                        </a:rPr>
                        <m:t>−</m:t>
                      </m:r>
                      <m:bar>
                        <m:barPr>
                          <m:pos m:val="top"/>
                          <m:ctrlPr>
                            <a:rPr lang="es-CL" b="0" i="1" smtClean="0">
                              <a:latin typeface="Cambria Math"/>
                            </a:rPr>
                          </m:ctrlPr>
                        </m:barPr>
                        <m:e>
                          <m:sSub>
                            <m:sSubPr>
                              <m:ctrlPr>
                                <a:rPr lang="es-CL" b="0" i="1" smtClean="0">
                                  <a:latin typeface="Cambria Math"/>
                                </a:rPr>
                              </m:ctrlPr>
                            </m:sSubPr>
                            <m:e>
                              <m:r>
                                <a:rPr lang="es-CL" b="0" i="1" smtClean="0">
                                  <a:latin typeface="Cambria Math"/>
                                </a:rPr>
                                <m:t>𝑢</m:t>
                              </m:r>
                            </m:e>
                            <m:sub>
                              <m:r>
                                <a:rPr lang="es-CL" b="0" i="1" smtClean="0">
                                  <a:latin typeface="Cambria Math"/>
                                </a:rPr>
                                <m:t>𝑖</m:t>
                              </m:r>
                            </m:sub>
                          </m:sSub>
                        </m:e>
                      </m:bar>
                      <m:r>
                        <a:rPr lang="es-CL" b="0" i="1" smtClean="0">
                          <a:latin typeface="Cambria Math"/>
                        </a:rPr>
                        <m:t>) </m:t>
                      </m:r>
                    </m:oMath>
                  </m:oMathPara>
                </a14:m>
                <a:endParaRPr lang="es-CL" dirty="0" smtClean="0"/>
              </a:p>
              <a:p>
                <a:endParaRPr lang="es-CL" dirty="0"/>
              </a:p>
              <a:p>
                <a:r>
                  <a:rPr lang="es-CL" dirty="0" smtClean="0"/>
                  <a:t>Requiere exogeneidad</a:t>
                </a:r>
              </a:p>
              <a:p>
                <a:r>
                  <a:rPr lang="es-CL" dirty="0" smtClean="0"/>
                  <a:t>Se puede usar </a:t>
                </a:r>
                <a:r>
                  <a:rPr lang="es-CL" dirty="0" err="1" smtClean="0"/>
                  <a:t>dummies</a:t>
                </a:r>
                <a:r>
                  <a:rPr lang="es-CL" dirty="0" smtClean="0"/>
                  <a:t> x individuo</a:t>
                </a:r>
              </a:p>
              <a:p>
                <a:r>
                  <a:rPr lang="es-CL" dirty="0" smtClean="0"/>
                  <a:t>Usa variabilidad </a:t>
                </a:r>
                <a:r>
                  <a:rPr lang="es-CL" b="1" u="sng" dirty="0" smtClean="0"/>
                  <a:t>por cada </a:t>
                </a:r>
                <a:r>
                  <a:rPr lang="es-CL" dirty="0" smtClean="0"/>
                  <a:t>individuo</a:t>
                </a:r>
              </a:p>
              <a:p>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435608" y="1447800"/>
                <a:ext cx="7708392" cy="4800600"/>
              </a:xfrm>
              <a:blipFill rotWithShape="1">
                <a:blip r:embed="rId3"/>
                <a:stretch>
                  <a:fillRect t="-1652"/>
                </a:stretch>
              </a:blipFill>
            </p:spPr>
            <p:txBody>
              <a:bodyPr/>
              <a:lstStyle/>
              <a:p>
                <a:r>
                  <a:rPr lang="es-ES">
                    <a:noFill/>
                  </a:rPr>
                  <a:t> </a:t>
                </a:r>
              </a:p>
            </p:txBody>
          </p:sp>
        </mc:Fallback>
      </mc:AlternateContent>
    </p:spTree>
    <p:extLst>
      <p:ext uri="{BB962C8B-B14F-4D97-AF65-F5344CB8AC3E}">
        <p14:creationId xmlns:p14="http://schemas.microsoft.com/office/powerpoint/2010/main" val="3987567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608" y="1447800"/>
                <a:ext cx="8100392" cy="4800600"/>
              </a:xfrm>
            </p:spPr>
            <p:txBody>
              <a:bodyPr>
                <a:normAutofit fontScale="92500" lnSpcReduction="20000"/>
              </a:bodyPr>
              <a:lstStyle/>
              <a:p>
                <a:r>
                  <a:rPr lang="es-CL" b="1" dirty="0" smtClean="0"/>
                  <a:t>Efectos aleatorios</a:t>
                </a:r>
                <a:endParaRPr lang="es-CL" dirty="0" smtClean="0"/>
              </a:p>
              <a:p>
                <a:r>
                  <a:rPr lang="es-CL" dirty="0" smtClean="0"/>
                  <a:t>MCO sobre modelo transformado:</a:t>
                </a:r>
              </a:p>
              <a:p>
                <a:pPr marL="82296" indent="0">
                  <a:buNone/>
                </a:pPr>
                <a:endParaRPr lang="es-CL" sz="2800" b="0" i="1" dirty="0" smtClean="0">
                  <a:latin typeface="Cambria Math"/>
                </a:endParaRPr>
              </a:p>
              <a:p>
                <a:pPr marL="82296" indent="0">
                  <a:buNone/>
                </a:pPr>
                <a14:m>
                  <m:oMathPara xmlns:m="http://schemas.openxmlformats.org/officeDocument/2006/math">
                    <m:oMathParaPr>
                      <m:jc m:val="centerGroup"/>
                    </m:oMathParaPr>
                    <m:oMath xmlns:m="http://schemas.openxmlformats.org/officeDocument/2006/math">
                      <m:sSub>
                        <m:sSubPr>
                          <m:ctrlPr>
                            <a:rPr lang="es-CL" sz="2800" b="0" i="1" smtClean="0">
                              <a:latin typeface="Cambria Math"/>
                            </a:rPr>
                          </m:ctrlPr>
                        </m:sSubPr>
                        <m:e>
                          <m:r>
                            <a:rPr lang="es-CL" sz="2800" b="0" i="1" smtClean="0">
                              <a:latin typeface="Cambria Math"/>
                            </a:rPr>
                            <m:t>(</m:t>
                          </m:r>
                          <m:r>
                            <a:rPr lang="es-CL" sz="2800" b="0" i="1" smtClean="0">
                              <a:latin typeface="Cambria Math"/>
                            </a:rPr>
                            <m:t>𝑦</m:t>
                          </m:r>
                        </m:e>
                        <m:sub>
                          <m:r>
                            <a:rPr lang="es-CL" sz="2800" b="0" i="1" smtClean="0">
                              <a:latin typeface="Cambria Math"/>
                            </a:rPr>
                            <m:t>𝑖𝑡</m:t>
                          </m:r>
                        </m:sub>
                      </m:sSub>
                      <m:r>
                        <a:rPr lang="es-CL" sz="2800" b="0" i="1" smtClean="0">
                          <a:latin typeface="Cambria Math"/>
                        </a:rPr>
                        <m:t>−</m:t>
                      </m:r>
                      <m:acc>
                        <m:accPr>
                          <m:chr m:val="̂"/>
                          <m:ctrlPr>
                            <a:rPr lang="es-CL" sz="2800" b="0" i="1" smtClean="0">
                              <a:latin typeface="Cambria Math"/>
                            </a:rPr>
                          </m:ctrlPr>
                        </m:accPr>
                        <m:e>
                          <m:sSub>
                            <m:sSubPr>
                              <m:ctrlPr>
                                <a:rPr lang="es-CL" sz="2800" i="1">
                                  <a:latin typeface="Cambria Math"/>
                                </a:rPr>
                              </m:ctrlPr>
                            </m:sSubPr>
                            <m:e>
                              <m:r>
                                <a:rPr lang="es-CL" sz="2800" i="1">
                                  <a:latin typeface="Cambria Math"/>
                                </a:rPr>
                                <m:t>𝜃</m:t>
                              </m:r>
                            </m:e>
                            <m:sub>
                              <m:r>
                                <a:rPr lang="es-CL" sz="2800" i="1">
                                  <a:latin typeface="Cambria Math"/>
                                </a:rPr>
                                <m:t>𝑖</m:t>
                              </m:r>
                            </m:sub>
                          </m:sSub>
                        </m:e>
                      </m:acc>
                      <m:bar>
                        <m:barPr>
                          <m:pos m:val="top"/>
                          <m:ctrlPr>
                            <a:rPr lang="es-CL" sz="2800" b="0" i="1" smtClean="0">
                              <a:latin typeface="Cambria Math"/>
                            </a:rPr>
                          </m:ctrlPr>
                        </m:barPr>
                        <m:e>
                          <m:sSub>
                            <m:sSubPr>
                              <m:ctrlPr>
                                <a:rPr lang="es-CL" sz="2800" b="0" i="1" smtClean="0">
                                  <a:latin typeface="Cambria Math"/>
                                </a:rPr>
                              </m:ctrlPr>
                            </m:sSubPr>
                            <m:e>
                              <m:r>
                                <a:rPr lang="es-CL" sz="2800" b="0" i="1" smtClean="0">
                                  <a:latin typeface="Cambria Math"/>
                                </a:rPr>
                                <m:t>𝑦</m:t>
                              </m:r>
                            </m:e>
                            <m:sub>
                              <m:r>
                                <a:rPr lang="es-CL" sz="2800" b="0" i="1" smtClean="0">
                                  <a:latin typeface="Cambria Math"/>
                                </a:rPr>
                                <m:t>𝑖</m:t>
                              </m:r>
                            </m:sub>
                          </m:sSub>
                        </m:e>
                      </m:bar>
                      <m:r>
                        <a:rPr lang="es-CL" sz="2800" b="0" i="1" smtClean="0">
                          <a:latin typeface="Cambria Math"/>
                        </a:rPr>
                        <m:t> )=</m:t>
                      </m:r>
                      <m:r>
                        <a:rPr lang="es-CL" sz="2800" b="0" i="1" smtClean="0">
                          <a:latin typeface="Cambria Math"/>
                        </a:rPr>
                        <m:t>𝛼</m:t>
                      </m:r>
                      <m:r>
                        <a:rPr lang="es-CL" sz="2800" b="0" i="1" smtClean="0">
                          <a:latin typeface="Cambria Math"/>
                        </a:rPr>
                        <m:t>(1 −</m:t>
                      </m:r>
                      <m:acc>
                        <m:accPr>
                          <m:chr m:val="̂"/>
                          <m:ctrlPr>
                            <a:rPr lang="es-CL" sz="2800" b="0" i="1" smtClean="0">
                              <a:latin typeface="Cambria Math"/>
                            </a:rPr>
                          </m:ctrlPr>
                        </m:accPr>
                        <m:e>
                          <m:sSub>
                            <m:sSubPr>
                              <m:ctrlPr>
                                <a:rPr lang="es-CL" sz="2800" i="1">
                                  <a:latin typeface="Cambria Math"/>
                                </a:rPr>
                              </m:ctrlPr>
                            </m:sSubPr>
                            <m:e>
                              <m:r>
                                <a:rPr lang="es-CL" sz="2800" i="1">
                                  <a:latin typeface="Cambria Math"/>
                                </a:rPr>
                                <m:t>𝜃</m:t>
                              </m:r>
                            </m:e>
                            <m:sub>
                              <m:r>
                                <a:rPr lang="es-CL" sz="2800" i="1">
                                  <a:latin typeface="Cambria Math"/>
                                </a:rPr>
                                <m:t>𝑖</m:t>
                              </m:r>
                            </m:sub>
                          </m:sSub>
                        </m:e>
                      </m:acc>
                      <m:r>
                        <a:rPr lang="es-CL" sz="2800" b="0" i="1" smtClean="0">
                          <a:latin typeface="Cambria Math"/>
                        </a:rPr>
                        <m:t>)+</m:t>
                      </m:r>
                      <m:r>
                        <a:rPr lang="es-CL" sz="2800" b="0" i="1" smtClean="0">
                          <a:latin typeface="Cambria Math"/>
                        </a:rPr>
                        <m:t>𝛽</m:t>
                      </m:r>
                      <m:r>
                        <a:rPr lang="es-CL" sz="2800" b="0" i="1" smtClean="0">
                          <a:latin typeface="Cambria Math"/>
                        </a:rPr>
                        <m:t>(</m:t>
                      </m:r>
                      <m:sSub>
                        <m:sSubPr>
                          <m:ctrlPr>
                            <a:rPr lang="es-CL" sz="2800" b="0" i="1" smtClean="0">
                              <a:latin typeface="Cambria Math"/>
                            </a:rPr>
                          </m:ctrlPr>
                        </m:sSubPr>
                        <m:e>
                          <m:r>
                            <a:rPr lang="es-CL" sz="2800" b="0" i="1" smtClean="0">
                              <a:latin typeface="Cambria Math"/>
                            </a:rPr>
                            <m:t>𝑥</m:t>
                          </m:r>
                        </m:e>
                        <m:sub>
                          <m:r>
                            <a:rPr lang="es-CL" sz="2800" b="0" i="1" smtClean="0">
                              <a:latin typeface="Cambria Math"/>
                            </a:rPr>
                            <m:t>𝑖𝑡</m:t>
                          </m:r>
                        </m:sub>
                      </m:sSub>
                      <m:r>
                        <a:rPr lang="es-CL" sz="2800" b="0" i="1" smtClean="0">
                          <a:latin typeface="Cambria Math"/>
                        </a:rPr>
                        <m:t>−</m:t>
                      </m:r>
                      <m:acc>
                        <m:accPr>
                          <m:chr m:val="̂"/>
                          <m:ctrlPr>
                            <a:rPr lang="es-CL" sz="2800" b="0" i="1" smtClean="0">
                              <a:latin typeface="Cambria Math"/>
                            </a:rPr>
                          </m:ctrlPr>
                        </m:accPr>
                        <m:e>
                          <m:sSub>
                            <m:sSubPr>
                              <m:ctrlPr>
                                <a:rPr lang="es-CL" sz="2800" i="1">
                                  <a:latin typeface="Cambria Math"/>
                                </a:rPr>
                              </m:ctrlPr>
                            </m:sSubPr>
                            <m:e>
                              <m:r>
                                <a:rPr lang="es-CL" sz="2800" i="1">
                                  <a:latin typeface="Cambria Math"/>
                                </a:rPr>
                                <m:t>𝜃</m:t>
                              </m:r>
                            </m:e>
                            <m:sub>
                              <m:r>
                                <a:rPr lang="es-CL" sz="2800" i="1">
                                  <a:latin typeface="Cambria Math"/>
                                </a:rPr>
                                <m:t>𝑖</m:t>
                              </m:r>
                            </m:sub>
                          </m:sSub>
                        </m:e>
                      </m:acc>
                      <m:bar>
                        <m:barPr>
                          <m:pos m:val="top"/>
                          <m:ctrlPr>
                            <a:rPr lang="es-CL" sz="2800" b="0" i="1" smtClean="0">
                              <a:latin typeface="Cambria Math"/>
                            </a:rPr>
                          </m:ctrlPr>
                        </m:barPr>
                        <m:e>
                          <m:sSub>
                            <m:sSubPr>
                              <m:ctrlPr>
                                <a:rPr lang="es-CL" sz="2800" b="0" i="1" smtClean="0">
                                  <a:latin typeface="Cambria Math"/>
                                </a:rPr>
                              </m:ctrlPr>
                            </m:sSubPr>
                            <m:e>
                              <m:r>
                                <a:rPr lang="es-CL" sz="2800" b="0" i="1" smtClean="0">
                                  <a:latin typeface="Cambria Math"/>
                                </a:rPr>
                                <m:t>𝑥</m:t>
                              </m:r>
                            </m:e>
                            <m:sub>
                              <m:r>
                                <a:rPr lang="es-CL" sz="2800" b="0" i="1" smtClean="0">
                                  <a:latin typeface="Cambria Math"/>
                                </a:rPr>
                                <m:t>𝑖</m:t>
                              </m:r>
                            </m:sub>
                          </m:sSub>
                        </m:e>
                      </m:bar>
                      <m:r>
                        <a:rPr lang="es-CL" sz="2800" b="0" i="1" smtClean="0">
                          <a:latin typeface="Cambria Math"/>
                        </a:rPr>
                        <m:t> )+(</m:t>
                      </m:r>
                      <m:sSub>
                        <m:sSubPr>
                          <m:ctrlPr>
                            <a:rPr lang="es-CL" sz="2800" b="0" i="1" smtClean="0">
                              <a:latin typeface="Cambria Math"/>
                            </a:rPr>
                          </m:ctrlPr>
                        </m:sSubPr>
                        <m:e>
                          <m:r>
                            <a:rPr lang="es-CL" sz="2800" b="0" i="1" smtClean="0">
                              <a:latin typeface="Cambria Math"/>
                            </a:rPr>
                            <m:t>𝑢</m:t>
                          </m:r>
                        </m:e>
                        <m:sub>
                          <m:r>
                            <a:rPr lang="es-CL" sz="2800" b="0" i="1" smtClean="0">
                              <a:latin typeface="Cambria Math"/>
                            </a:rPr>
                            <m:t>𝑖𝑡</m:t>
                          </m:r>
                        </m:sub>
                      </m:sSub>
                      <m:r>
                        <a:rPr lang="es-CL" sz="2800" b="0" i="1" smtClean="0">
                          <a:latin typeface="Cambria Math"/>
                        </a:rPr>
                        <m:t>−</m:t>
                      </m:r>
                      <m:acc>
                        <m:accPr>
                          <m:chr m:val="̂"/>
                          <m:ctrlPr>
                            <a:rPr lang="es-CL" sz="2800" b="0" i="1" smtClean="0">
                              <a:latin typeface="Cambria Math"/>
                            </a:rPr>
                          </m:ctrlPr>
                        </m:accPr>
                        <m:e>
                          <m:sSub>
                            <m:sSubPr>
                              <m:ctrlPr>
                                <a:rPr lang="es-CL" sz="2800" i="1">
                                  <a:latin typeface="Cambria Math"/>
                                </a:rPr>
                              </m:ctrlPr>
                            </m:sSubPr>
                            <m:e>
                              <m:r>
                                <a:rPr lang="es-CL" sz="2800" i="1">
                                  <a:latin typeface="Cambria Math"/>
                                </a:rPr>
                                <m:t>𝜃</m:t>
                              </m:r>
                            </m:e>
                            <m:sub>
                              <m:r>
                                <a:rPr lang="es-CL" sz="2800" i="1">
                                  <a:latin typeface="Cambria Math"/>
                                </a:rPr>
                                <m:t>𝑖</m:t>
                              </m:r>
                            </m:sub>
                          </m:sSub>
                        </m:e>
                      </m:acc>
                      <m:bar>
                        <m:barPr>
                          <m:pos m:val="top"/>
                          <m:ctrlPr>
                            <a:rPr lang="es-CL" sz="2800" b="0" i="1" smtClean="0">
                              <a:latin typeface="Cambria Math"/>
                            </a:rPr>
                          </m:ctrlPr>
                        </m:barPr>
                        <m:e>
                          <m:sSub>
                            <m:sSubPr>
                              <m:ctrlPr>
                                <a:rPr lang="es-CL" sz="2800" b="0" i="1" smtClean="0">
                                  <a:latin typeface="Cambria Math"/>
                                </a:rPr>
                              </m:ctrlPr>
                            </m:sSubPr>
                            <m:e>
                              <m:r>
                                <a:rPr lang="es-CL" sz="2800" b="0" i="1" smtClean="0">
                                  <a:latin typeface="Cambria Math"/>
                                </a:rPr>
                                <m:t>𝑢</m:t>
                              </m:r>
                            </m:e>
                            <m:sub>
                              <m:r>
                                <a:rPr lang="es-CL" sz="2800" b="0" i="1" smtClean="0">
                                  <a:latin typeface="Cambria Math"/>
                                </a:rPr>
                                <m:t>𝑖</m:t>
                              </m:r>
                            </m:sub>
                          </m:sSub>
                        </m:e>
                      </m:bar>
                      <m:r>
                        <a:rPr lang="es-CL" sz="2800" b="0" i="1" smtClean="0">
                          <a:latin typeface="Cambria Math"/>
                        </a:rPr>
                        <m:t>) </m:t>
                      </m:r>
                    </m:oMath>
                  </m:oMathPara>
                </a14:m>
                <a:endParaRPr lang="es-CL" dirty="0" smtClean="0"/>
              </a:p>
              <a:p>
                <a:endParaRPr lang="es-CL" dirty="0" smtClean="0"/>
              </a:p>
              <a:p>
                <a:r>
                  <a:rPr lang="es-CL" dirty="0" smtClean="0"/>
                  <a:t>Con</a:t>
                </a:r>
              </a:p>
              <a:p>
                <a:pPr marL="82296" indent="0">
                  <a:buNone/>
                </a:pPr>
                <a14:m>
                  <m:oMathPara xmlns:m="http://schemas.openxmlformats.org/officeDocument/2006/math">
                    <m:oMathParaPr>
                      <m:jc m:val="centerGroup"/>
                    </m:oMathParaPr>
                    <m:oMath xmlns:m="http://schemas.openxmlformats.org/officeDocument/2006/math">
                      <m:sSub>
                        <m:sSubPr>
                          <m:ctrlPr>
                            <a:rPr lang="es-CL" sz="2600" b="0" i="1" smtClean="0">
                              <a:latin typeface="Cambria Math"/>
                            </a:rPr>
                          </m:ctrlPr>
                        </m:sSubPr>
                        <m:e>
                          <m:r>
                            <a:rPr lang="es-CL" sz="2600" b="0" i="1" smtClean="0">
                              <a:latin typeface="Cambria Math"/>
                            </a:rPr>
                            <m:t>𝜃</m:t>
                          </m:r>
                        </m:e>
                        <m:sub>
                          <m:r>
                            <a:rPr lang="es-CL" sz="2600" b="0" i="1" smtClean="0">
                              <a:latin typeface="Cambria Math"/>
                            </a:rPr>
                            <m:t>𝑖</m:t>
                          </m:r>
                        </m:sub>
                      </m:sSub>
                      <m:r>
                        <a:rPr lang="es-CL" sz="2600" b="0" i="1" smtClean="0">
                          <a:latin typeface="Cambria Math"/>
                        </a:rPr>
                        <m:t>=1 −</m:t>
                      </m:r>
                      <m:rad>
                        <m:radPr>
                          <m:degHide m:val="on"/>
                          <m:ctrlPr>
                            <a:rPr lang="es-CL" sz="2600" b="0" i="1" smtClean="0">
                              <a:latin typeface="Cambria Math"/>
                            </a:rPr>
                          </m:ctrlPr>
                        </m:radPr>
                        <m:deg/>
                        <m:e>
                          <m:f>
                            <m:fPr>
                              <m:ctrlPr>
                                <a:rPr lang="es-CL" sz="2600" b="0" i="1" smtClean="0">
                                  <a:latin typeface="Cambria Math"/>
                                </a:rPr>
                              </m:ctrlPr>
                            </m:fPr>
                            <m:num>
                              <m:sSubSup>
                                <m:sSubSupPr>
                                  <m:ctrlPr>
                                    <a:rPr lang="es-CL" sz="2600" b="0" i="1" smtClean="0">
                                      <a:latin typeface="Cambria Math"/>
                                    </a:rPr>
                                  </m:ctrlPr>
                                </m:sSubSupPr>
                                <m:e>
                                  <m:r>
                                    <a:rPr lang="es-CL" sz="2600" b="0" i="1" smtClean="0">
                                      <a:latin typeface="Cambria Math"/>
                                    </a:rPr>
                                    <m:t>𝜎</m:t>
                                  </m:r>
                                </m:e>
                                <m:sub>
                                  <m:r>
                                    <a:rPr lang="es-CL" sz="2600" b="0" i="1" smtClean="0">
                                      <a:latin typeface="Cambria Math"/>
                                    </a:rPr>
                                    <m:t>𝜀</m:t>
                                  </m:r>
                                </m:sub>
                                <m:sup>
                                  <m:r>
                                    <a:rPr lang="es-CL" sz="2600" b="0" i="1" smtClean="0">
                                      <a:latin typeface="Cambria Math"/>
                                    </a:rPr>
                                    <m:t>2</m:t>
                                  </m:r>
                                </m:sup>
                              </m:sSubSup>
                            </m:num>
                            <m:den>
                              <m:sSub>
                                <m:sSubPr>
                                  <m:ctrlPr>
                                    <a:rPr lang="es-CL" sz="2600" b="0" i="1" smtClean="0">
                                      <a:latin typeface="Cambria Math"/>
                                    </a:rPr>
                                  </m:ctrlPr>
                                </m:sSubPr>
                                <m:e>
                                  <m:r>
                                    <a:rPr lang="es-CL" sz="2600" b="0" i="1" smtClean="0">
                                      <a:latin typeface="Cambria Math"/>
                                    </a:rPr>
                                    <m:t>𝑇</m:t>
                                  </m:r>
                                </m:e>
                                <m:sub>
                                  <m:r>
                                    <a:rPr lang="es-CL" sz="2600" b="0" i="1" smtClean="0">
                                      <a:latin typeface="Cambria Math"/>
                                    </a:rPr>
                                    <m:t>𝑖</m:t>
                                  </m:r>
                                </m:sub>
                              </m:sSub>
                              <m:sSubSup>
                                <m:sSubSupPr>
                                  <m:ctrlPr>
                                    <a:rPr lang="es-CL" sz="2600" b="0" i="1" smtClean="0">
                                      <a:latin typeface="Cambria Math"/>
                                    </a:rPr>
                                  </m:ctrlPr>
                                </m:sSubSupPr>
                                <m:e>
                                  <m:sSub>
                                    <m:sSubPr>
                                      <m:ctrlPr>
                                        <a:rPr lang="es-CL" sz="2600" b="0" i="1" smtClean="0">
                                          <a:latin typeface="Cambria Math"/>
                                        </a:rPr>
                                      </m:ctrlPr>
                                    </m:sSubPr>
                                    <m:e>
                                      <m:r>
                                        <a:rPr lang="es-CL" sz="2600" b="0" i="1" smtClean="0">
                                          <a:latin typeface="Cambria Math"/>
                                        </a:rPr>
                                        <m:t>𝜎</m:t>
                                      </m:r>
                                    </m:e>
                                    <m:sub>
                                      <m:r>
                                        <a:rPr lang="es-CL" sz="2600" b="0" i="1" smtClean="0">
                                          <a:latin typeface="Cambria Math"/>
                                        </a:rPr>
                                        <m:t>𝛼</m:t>
                                      </m:r>
                                    </m:sub>
                                  </m:sSub>
                                </m:e>
                                <m:sub/>
                                <m:sup>
                                  <m:r>
                                    <a:rPr lang="es-CL" sz="2600" b="0" i="1" smtClean="0">
                                      <a:latin typeface="Cambria Math"/>
                                    </a:rPr>
                                    <m:t>2</m:t>
                                  </m:r>
                                </m:sup>
                              </m:sSubSup>
                              <m:r>
                                <a:rPr lang="es-CL" sz="2600" b="0" i="1" smtClean="0">
                                  <a:latin typeface="Cambria Math"/>
                                </a:rPr>
                                <m:t>+</m:t>
                              </m:r>
                              <m:sSubSup>
                                <m:sSubSupPr>
                                  <m:ctrlPr>
                                    <a:rPr lang="es-CL" sz="2600" b="0" i="1" smtClean="0">
                                      <a:latin typeface="Cambria Math"/>
                                    </a:rPr>
                                  </m:ctrlPr>
                                </m:sSubSupPr>
                                <m:e>
                                  <m:r>
                                    <a:rPr lang="es-CL" sz="2600" b="0" i="1" smtClean="0">
                                      <a:latin typeface="Cambria Math"/>
                                    </a:rPr>
                                    <m:t>𝜎</m:t>
                                  </m:r>
                                </m:e>
                                <m:sub>
                                  <m:r>
                                    <a:rPr lang="es-CL" sz="2600" b="0" i="1" smtClean="0">
                                      <a:latin typeface="Cambria Math"/>
                                    </a:rPr>
                                    <m:t>𝜀</m:t>
                                  </m:r>
                                </m:sub>
                                <m:sup>
                                  <m:r>
                                    <a:rPr lang="es-CL" sz="2600" b="0" i="1" smtClean="0">
                                      <a:latin typeface="Cambria Math"/>
                                    </a:rPr>
                                    <m:t>2</m:t>
                                  </m:r>
                                </m:sup>
                              </m:sSubSup>
                            </m:den>
                          </m:f>
                        </m:e>
                      </m:rad>
                    </m:oMath>
                  </m:oMathPara>
                </a14:m>
                <a:endParaRPr lang="es-CL" sz="2600" dirty="0"/>
              </a:p>
              <a:p>
                <a:r>
                  <a:rPr lang="es-CL" dirty="0" smtClean="0"/>
                  <a:t>Ambas variaciones</a:t>
                </a:r>
              </a:p>
              <a:p>
                <a:r>
                  <a:rPr lang="es-CL" dirty="0" err="1" smtClean="0"/>
                  <a:t>Pooled</a:t>
                </a:r>
                <a:r>
                  <a:rPr lang="es-CL" dirty="0" smtClean="0"/>
                  <a:t> MCO y </a:t>
                </a:r>
                <a:r>
                  <a:rPr lang="es-CL" dirty="0" err="1" smtClean="0"/>
                  <a:t>Within</a:t>
                </a:r>
                <a:r>
                  <a:rPr lang="es-CL" dirty="0" smtClean="0"/>
                  <a:t> cuando </a:t>
                </a:r>
                <a14:m>
                  <m:oMath xmlns:m="http://schemas.openxmlformats.org/officeDocument/2006/math">
                    <m:acc>
                      <m:accPr>
                        <m:chr m:val="̂"/>
                        <m:ctrlPr>
                          <a:rPr lang="es-CL" b="0" i="1" smtClean="0">
                            <a:latin typeface="Cambria Math"/>
                          </a:rPr>
                        </m:ctrlPr>
                      </m:accPr>
                      <m:e>
                        <m:sSub>
                          <m:sSubPr>
                            <m:ctrlPr>
                              <a:rPr lang="es-CL" i="1">
                                <a:latin typeface="Cambria Math"/>
                              </a:rPr>
                            </m:ctrlPr>
                          </m:sSubPr>
                          <m:e>
                            <m:r>
                              <a:rPr lang="es-CL" i="1">
                                <a:latin typeface="Cambria Math"/>
                              </a:rPr>
                              <m:t>𝜃</m:t>
                            </m:r>
                          </m:e>
                          <m:sub>
                            <m:r>
                              <a:rPr lang="es-CL" i="1">
                                <a:latin typeface="Cambria Math"/>
                              </a:rPr>
                              <m:t>𝑖</m:t>
                            </m:r>
                          </m:sub>
                        </m:sSub>
                      </m:e>
                    </m:acc>
                    <m:r>
                      <a:rPr lang="es-CL" b="1" i="1" dirty="0" smtClean="0">
                        <a:latin typeface="Cambria Math"/>
                      </a:rPr>
                      <m:t>=</m:t>
                    </m:r>
                    <m:r>
                      <a:rPr lang="es-CL" b="1" i="1" dirty="0" smtClean="0">
                        <a:latin typeface="Cambria Math"/>
                      </a:rPr>
                      <m:t>𝟎</m:t>
                    </m:r>
                    <m:r>
                      <a:rPr lang="es-CL" b="1" i="1" dirty="0" smtClean="0">
                        <a:latin typeface="Cambria Math"/>
                      </a:rPr>
                      <m:t> </m:t>
                    </m:r>
                    <m:r>
                      <a:rPr lang="es-CL" b="1" i="1" dirty="0" smtClean="0">
                        <a:latin typeface="Cambria Math"/>
                      </a:rPr>
                      <m:t>𝒐</m:t>
                    </m:r>
                    <m:r>
                      <a:rPr lang="es-CL" b="1" i="1" dirty="0" smtClean="0">
                        <a:latin typeface="Cambria Math"/>
                      </a:rPr>
                      <m:t> </m:t>
                    </m:r>
                    <m:r>
                      <a:rPr lang="es-CL" b="1" i="1" dirty="0" smtClean="0">
                        <a:latin typeface="Cambria Math"/>
                      </a:rPr>
                      <m:t>𝟏</m:t>
                    </m:r>
                  </m:oMath>
                </a14:m>
                <a:r>
                  <a:rPr lang="es-CL" dirty="0" smtClean="0"/>
                  <a:t> </a:t>
                </a:r>
              </a:p>
              <a:p>
                <a:pPr marL="82296" indent="0">
                  <a:buNone/>
                </a:pPr>
                <a:endParaRPr lang="es-CL" dirty="0" smtClean="0"/>
              </a:p>
              <a:p>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608" y="1447800"/>
                <a:ext cx="8100392" cy="4800600"/>
              </a:xfrm>
              <a:blipFill rotWithShape="1">
                <a:blip r:embed="rId3"/>
                <a:stretch>
                  <a:fillRect t="-3558"/>
                </a:stretch>
              </a:blipFill>
            </p:spPr>
            <p:txBody>
              <a:bodyPr/>
              <a:lstStyle/>
              <a:p>
                <a:r>
                  <a:rPr lang="es-ES">
                    <a:noFill/>
                  </a:rPr>
                  <a:t> </a:t>
                </a:r>
              </a:p>
            </p:txBody>
          </p:sp>
        </mc:Fallback>
      </mc:AlternateContent>
    </p:spTree>
    <p:extLst>
      <p:ext uri="{BB962C8B-B14F-4D97-AF65-F5344CB8AC3E}">
        <p14:creationId xmlns:p14="http://schemas.microsoft.com/office/powerpoint/2010/main" val="3088371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608" y="1447800"/>
                <a:ext cx="8100392" cy="4800600"/>
              </a:xfrm>
            </p:spPr>
            <p:txBody>
              <a:bodyPr>
                <a:normAutofit/>
              </a:bodyPr>
              <a:lstStyle/>
              <a:p>
                <a:r>
                  <a:rPr lang="es-CL" b="1" dirty="0" smtClean="0"/>
                  <a:t>Primeras diferencias</a:t>
                </a:r>
                <a:endParaRPr lang="es-CL" dirty="0" smtClean="0"/>
              </a:p>
              <a:p>
                <a:r>
                  <a:rPr lang="es-CL" dirty="0" smtClean="0"/>
                  <a:t>MCO sobre primeras diferencias:</a:t>
                </a:r>
              </a:p>
              <a:p>
                <a:endParaRPr lang="es-CL" dirty="0" smtClean="0"/>
              </a:p>
              <a:p>
                <a:pPr marL="82296" indent="0">
                  <a:buNone/>
                </a:pPr>
                <a14:m>
                  <m:oMathPara xmlns:m="http://schemas.openxmlformats.org/officeDocument/2006/math">
                    <m:oMathParaPr>
                      <m:jc m:val="centerGroup"/>
                    </m:oMathParaPr>
                    <m:oMath xmlns:m="http://schemas.openxmlformats.org/officeDocument/2006/math">
                      <m:sSub>
                        <m:sSubPr>
                          <m:ctrlPr>
                            <a:rPr lang="es-CL" b="0" i="1" smtClean="0">
                              <a:latin typeface="Cambria Math"/>
                            </a:rPr>
                          </m:ctrlPr>
                        </m:sSubPr>
                        <m:e>
                          <m:r>
                            <a:rPr lang="es-CL" b="0" i="1" smtClean="0">
                              <a:latin typeface="Cambria Math"/>
                            </a:rPr>
                            <m:t>(</m:t>
                          </m:r>
                          <m:r>
                            <a:rPr lang="es-CL" b="0" i="1" smtClean="0">
                              <a:latin typeface="Cambria Math"/>
                            </a:rPr>
                            <m:t>𝑦</m:t>
                          </m:r>
                        </m:e>
                        <m:sub>
                          <m:r>
                            <a:rPr lang="es-CL" b="0" i="1" smtClean="0">
                              <a:latin typeface="Cambria Math"/>
                            </a:rPr>
                            <m:t>𝑖𝑡</m:t>
                          </m:r>
                        </m:sub>
                      </m:sSub>
                      <m:r>
                        <a:rPr lang="es-CL" b="0" i="1" smtClean="0">
                          <a:latin typeface="Cambria Math"/>
                        </a:rPr>
                        <m:t>−</m:t>
                      </m:r>
                      <m:sSub>
                        <m:sSubPr>
                          <m:ctrlPr>
                            <a:rPr lang="es-CL" b="0" i="1" smtClean="0">
                              <a:latin typeface="Cambria Math"/>
                            </a:rPr>
                          </m:ctrlPr>
                        </m:sSubPr>
                        <m:e>
                          <m:r>
                            <a:rPr lang="es-CL" b="0" i="1" smtClean="0">
                              <a:latin typeface="Cambria Math"/>
                            </a:rPr>
                            <m:t>𝑦</m:t>
                          </m:r>
                        </m:e>
                        <m:sub>
                          <m:r>
                            <a:rPr lang="es-CL" b="0" i="1" smtClean="0">
                              <a:latin typeface="Cambria Math"/>
                            </a:rPr>
                            <m:t>𝑖𝑡</m:t>
                          </m:r>
                          <m:r>
                            <a:rPr lang="es-CL" b="0" i="1" smtClean="0">
                              <a:latin typeface="Cambria Math"/>
                            </a:rPr>
                            <m:t>−1</m:t>
                          </m:r>
                        </m:sub>
                      </m:sSub>
                      <m:r>
                        <a:rPr lang="es-CL" b="0" i="1" smtClean="0">
                          <a:latin typeface="Cambria Math"/>
                        </a:rPr>
                        <m:t>)=</m:t>
                      </m:r>
                      <m:r>
                        <a:rPr lang="es-CL" b="0" i="1" smtClean="0">
                          <a:latin typeface="Cambria Math"/>
                        </a:rPr>
                        <m:t>𝛽</m:t>
                      </m:r>
                      <m:r>
                        <a:rPr lang="es-CL" b="0" i="1" smtClean="0">
                          <a:latin typeface="Cambria Math"/>
                        </a:rPr>
                        <m:t>(</m:t>
                      </m:r>
                      <m:sSub>
                        <m:sSubPr>
                          <m:ctrlPr>
                            <a:rPr lang="es-CL" b="0" i="1" smtClean="0">
                              <a:latin typeface="Cambria Math"/>
                            </a:rPr>
                          </m:ctrlPr>
                        </m:sSubPr>
                        <m:e>
                          <m:r>
                            <a:rPr lang="es-CL" b="0" i="1" smtClean="0">
                              <a:latin typeface="Cambria Math"/>
                            </a:rPr>
                            <m:t>𝑥</m:t>
                          </m:r>
                        </m:e>
                        <m:sub>
                          <m:r>
                            <a:rPr lang="es-CL" b="0" i="1" smtClean="0">
                              <a:latin typeface="Cambria Math"/>
                            </a:rPr>
                            <m:t>𝑖𝑡</m:t>
                          </m:r>
                        </m:sub>
                      </m:sSub>
                      <m:r>
                        <a:rPr lang="es-CL" b="0" i="1" smtClean="0">
                          <a:latin typeface="Cambria Math"/>
                        </a:rPr>
                        <m:t>−</m:t>
                      </m:r>
                      <m:sSub>
                        <m:sSubPr>
                          <m:ctrlPr>
                            <a:rPr lang="es-CL" b="0" i="1" smtClean="0">
                              <a:latin typeface="Cambria Math"/>
                            </a:rPr>
                          </m:ctrlPr>
                        </m:sSubPr>
                        <m:e>
                          <m:r>
                            <a:rPr lang="es-CL" b="0" i="1" smtClean="0">
                              <a:latin typeface="Cambria Math"/>
                            </a:rPr>
                            <m:t>𝑥</m:t>
                          </m:r>
                        </m:e>
                        <m:sub>
                          <m:r>
                            <a:rPr lang="es-CL" b="0" i="1" smtClean="0">
                              <a:latin typeface="Cambria Math"/>
                            </a:rPr>
                            <m:t>𝑖𝑡</m:t>
                          </m:r>
                          <m:r>
                            <a:rPr lang="es-CL" b="0" i="1" smtClean="0">
                              <a:latin typeface="Cambria Math"/>
                            </a:rPr>
                            <m:t>−1</m:t>
                          </m:r>
                        </m:sub>
                      </m:sSub>
                      <m:r>
                        <a:rPr lang="es-CL" b="0" i="1" smtClean="0">
                          <a:latin typeface="Cambria Math"/>
                        </a:rPr>
                        <m:t>)+(</m:t>
                      </m:r>
                      <m:sSub>
                        <m:sSubPr>
                          <m:ctrlPr>
                            <a:rPr lang="es-CL" b="0" i="1" smtClean="0">
                              <a:latin typeface="Cambria Math"/>
                            </a:rPr>
                          </m:ctrlPr>
                        </m:sSubPr>
                        <m:e>
                          <m:r>
                            <a:rPr lang="es-CL" b="0" i="1" smtClean="0">
                              <a:latin typeface="Cambria Math"/>
                            </a:rPr>
                            <m:t>𝑢</m:t>
                          </m:r>
                        </m:e>
                        <m:sub>
                          <m:r>
                            <a:rPr lang="es-CL" b="0" i="1" smtClean="0">
                              <a:latin typeface="Cambria Math"/>
                            </a:rPr>
                            <m:t>𝑖𝑡</m:t>
                          </m:r>
                        </m:sub>
                      </m:sSub>
                      <m:r>
                        <a:rPr lang="es-CL" b="0" i="1" smtClean="0">
                          <a:latin typeface="Cambria Math"/>
                        </a:rPr>
                        <m:t>−</m:t>
                      </m:r>
                      <m:sSub>
                        <m:sSubPr>
                          <m:ctrlPr>
                            <a:rPr lang="es-CL" b="0" i="1" smtClean="0">
                              <a:latin typeface="Cambria Math"/>
                            </a:rPr>
                          </m:ctrlPr>
                        </m:sSubPr>
                        <m:e>
                          <m:r>
                            <a:rPr lang="es-CL" b="0" i="1" smtClean="0">
                              <a:latin typeface="Cambria Math"/>
                            </a:rPr>
                            <m:t>𝑢</m:t>
                          </m:r>
                        </m:e>
                        <m:sub>
                          <m:r>
                            <a:rPr lang="es-CL" b="0" i="1" smtClean="0">
                              <a:latin typeface="Cambria Math"/>
                            </a:rPr>
                            <m:t>𝑖𝑡</m:t>
                          </m:r>
                          <m:r>
                            <a:rPr lang="es-CL" b="0" i="1" smtClean="0">
                              <a:latin typeface="Cambria Math"/>
                            </a:rPr>
                            <m:t>−1</m:t>
                          </m:r>
                        </m:sub>
                      </m:sSub>
                      <m:r>
                        <a:rPr lang="es-CL" b="0" i="1" smtClean="0">
                          <a:latin typeface="Cambria Math"/>
                        </a:rPr>
                        <m:t>) </m:t>
                      </m:r>
                    </m:oMath>
                  </m:oMathPara>
                </a14:m>
                <a:endParaRPr lang="es-CL" dirty="0" smtClean="0"/>
              </a:p>
              <a:p>
                <a:endParaRPr lang="es-CL" dirty="0"/>
              </a:p>
              <a:p>
                <a:r>
                  <a:rPr lang="es-CL" dirty="0" smtClean="0"/>
                  <a:t>Elimina efecto individual en modelos con </a:t>
                </a:r>
                <a14:m>
                  <m:oMath xmlns:m="http://schemas.openxmlformats.org/officeDocument/2006/math">
                    <m:sSub>
                      <m:sSubPr>
                        <m:ctrlPr>
                          <a:rPr lang="es-CL" b="0" i="1" smtClean="0">
                            <a:latin typeface="Cambria Math"/>
                          </a:rPr>
                        </m:ctrlPr>
                      </m:sSubPr>
                      <m:e>
                        <m:r>
                          <a:rPr lang="es-CL" b="0" i="1" smtClean="0">
                            <a:latin typeface="Cambria Math"/>
                          </a:rPr>
                          <m:t>𝛼</m:t>
                        </m:r>
                      </m:e>
                      <m:sub>
                        <m:r>
                          <a:rPr lang="es-CL" b="0" i="1" smtClean="0">
                            <a:latin typeface="Cambria Math"/>
                          </a:rPr>
                          <m:t>𝑖</m:t>
                        </m:r>
                      </m:sub>
                    </m:sSub>
                  </m:oMath>
                </a14:m>
                <a:endParaRPr lang="es-CL" dirty="0" smtClean="0"/>
              </a:p>
              <a:p>
                <a:r>
                  <a:rPr lang="es-CL" dirty="0" smtClean="0"/>
                  <a:t>Consistente pero no eficiente estáticamente</a:t>
                </a:r>
              </a:p>
              <a:p>
                <a:r>
                  <a:rPr lang="es-CL" dirty="0" smtClean="0"/>
                  <a:t>Similar a desvíos c/r a la media (y si T=2 ? )</a:t>
                </a:r>
              </a:p>
              <a:p>
                <a:endParaRPr lang="es-CL" dirty="0" smtClean="0"/>
              </a:p>
              <a:p>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608" y="1447800"/>
                <a:ext cx="8100392" cy="4800600"/>
              </a:xfrm>
              <a:blipFill rotWithShape="1">
                <a:blip r:embed="rId3"/>
                <a:stretch>
                  <a:fillRect t="-1652"/>
                </a:stretch>
              </a:blipFill>
            </p:spPr>
            <p:txBody>
              <a:bodyPr/>
              <a:lstStyle/>
              <a:p>
                <a:r>
                  <a:rPr lang="es-ES">
                    <a:noFill/>
                  </a:rPr>
                  <a:t> </a:t>
                </a:r>
              </a:p>
            </p:txBody>
          </p:sp>
        </mc:Fallback>
      </mc:AlternateContent>
    </p:spTree>
    <p:extLst>
      <p:ext uri="{BB962C8B-B14F-4D97-AF65-F5344CB8AC3E}">
        <p14:creationId xmlns:p14="http://schemas.microsoft.com/office/powerpoint/2010/main" val="3897676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608" y="1447800"/>
                <a:ext cx="8100392" cy="4800600"/>
              </a:xfrm>
            </p:spPr>
            <p:txBody>
              <a:bodyPr>
                <a:normAutofit/>
              </a:bodyPr>
              <a:lstStyle/>
              <a:p>
                <a:r>
                  <a:rPr lang="es-CL" b="1" dirty="0" smtClean="0"/>
                  <a:t>Hausman-Taylor  y </a:t>
                </a:r>
                <a:r>
                  <a:rPr lang="es-CL" b="1" dirty="0" err="1" smtClean="0"/>
                  <a:t>Vars</a:t>
                </a:r>
                <a:r>
                  <a:rPr lang="es-CL" b="1" dirty="0" smtClean="0"/>
                  <a:t> Instrumentales</a:t>
                </a:r>
                <a:endParaRPr lang="es-CL" dirty="0" smtClean="0"/>
              </a:p>
              <a:p>
                <a:endParaRPr lang="es-CL" dirty="0" smtClean="0"/>
              </a:p>
              <a:p>
                <a:r>
                  <a:rPr lang="es-CL" dirty="0" smtClean="0"/>
                  <a:t>Estima coeficientes invariantes en el tiempo</a:t>
                </a:r>
              </a:p>
              <a:p>
                <a:r>
                  <a:rPr lang="es-CL" dirty="0" smtClean="0"/>
                  <a:t>Supone algunas correlaciones con </a:t>
                </a:r>
                <a14:m>
                  <m:oMath xmlns:m="http://schemas.openxmlformats.org/officeDocument/2006/math">
                    <m:sSub>
                      <m:sSubPr>
                        <m:ctrlPr>
                          <a:rPr lang="es-CL" b="0" i="1" smtClean="0">
                            <a:latin typeface="Cambria Math"/>
                          </a:rPr>
                        </m:ctrlPr>
                      </m:sSubPr>
                      <m:e>
                        <m:r>
                          <a:rPr lang="es-CL" b="0" i="1" smtClean="0">
                            <a:latin typeface="Cambria Math"/>
                          </a:rPr>
                          <m:t>𝛼</m:t>
                        </m:r>
                      </m:e>
                      <m:sub>
                        <m:r>
                          <a:rPr lang="es-CL" b="0" i="1" smtClean="0">
                            <a:latin typeface="Cambria Math"/>
                          </a:rPr>
                          <m:t>𝑖</m:t>
                        </m:r>
                      </m:sub>
                    </m:sSub>
                  </m:oMath>
                </a14:m>
                <a:endParaRPr lang="es-CL" dirty="0" smtClean="0"/>
              </a:p>
              <a:p>
                <a:r>
                  <a:rPr lang="es-CL" dirty="0" smtClean="0"/>
                  <a:t>Supone ninguna correlación con </a:t>
                </a:r>
                <a14:m>
                  <m:oMath xmlns:m="http://schemas.openxmlformats.org/officeDocument/2006/math">
                    <m:sSub>
                      <m:sSubPr>
                        <m:ctrlPr>
                          <a:rPr lang="es-CL" b="0" i="1" smtClean="0">
                            <a:latin typeface="Cambria Math"/>
                          </a:rPr>
                        </m:ctrlPr>
                      </m:sSubPr>
                      <m:e>
                        <m:r>
                          <a:rPr lang="es-CL" b="0" i="1" smtClean="0">
                            <a:latin typeface="Cambria Math"/>
                          </a:rPr>
                          <m:t>𝜀</m:t>
                        </m:r>
                      </m:e>
                      <m:sub>
                        <m:r>
                          <a:rPr lang="es-CL" b="0" i="1" smtClean="0">
                            <a:latin typeface="Cambria Math"/>
                          </a:rPr>
                          <m:t>𝑖𝑡</m:t>
                        </m:r>
                      </m:sub>
                    </m:sSub>
                  </m:oMath>
                </a14:m>
                <a:endParaRPr lang="es-CL" dirty="0" smtClean="0"/>
              </a:p>
              <a:p>
                <a:r>
                  <a:rPr lang="es-CL" dirty="0" smtClean="0"/>
                  <a:t>Uso de estimador de efectos aleatorios</a:t>
                </a:r>
              </a:p>
              <a:p>
                <a:r>
                  <a:rPr lang="es-CL" dirty="0" smtClean="0"/>
                  <a:t>Usa desvíos c/r a la media, otros periodos y variables invariantes </a:t>
                </a:r>
                <a:r>
                  <a:rPr lang="es-CL" b="1" dirty="0" smtClean="0"/>
                  <a:t>como instrumentos</a:t>
                </a:r>
              </a:p>
              <a:p>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608" y="1447800"/>
                <a:ext cx="8100392" cy="4800600"/>
              </a:xfrm>
              <a:blipFill rotWithShape="1">
                <a:blip r:embed="rId3"/>
                <a:stretch>
                  <a:fillRect t="-1652" r="-527"/>
                </a:stretch>
              </a:blipFill>
            </p:spPr>
            <p:txBody>
              <a:bodyPr/>
              <a:lstStyle/>
              <a:p>
                <a:r>
                  <a:rPr lang="es-ES">
                    <a:noFill/>
                  </a:rPr>
                  <a:t> </a:t>
                </a:r>
              </a:p>
            </p:txBody>
          </p:sp>
        </mc:Fallback>
      </mc:AlternateContent>
    </p:spTree>
    <p:extLst>
      <p:ext uri="{BB962C8B-B14F-4D97-AF65-F5344CB8AC3E}">
        <p14:creationId xmlns:p14="http://schemas.microsoft.com/office/powerpoint/2010/main" val="202950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Estimadores</a:t>
            </a:r>
            <a:endParaRPr lang="es-ES" dirty="0"/>
          </a:p>
        </p:txBody>
      </p:sp>
      <p:sp>
        <p:nvSpPr>
          <p:cNvPr id="3" name="2 Marcador de contenido"/>
          <p:cNvSpPr>
            <a:spLocks noGrp="1"/>
          </p:cNvSpPr>
          <p:nvPr>
            <p:ph idx="1"/>
          </p:nvPr>
        </p:nvSpPr>
        <p:spPr>
          <a:xfrm>
            <a:off x="1043608" y="1447800"/>
            <a:ext cx="8100392" cy="4800600"/>
          </a:xfrm>
        </p:spPr>
        <p:txBody>
          <a:bodyPr>
            <a:normAutofit fontScale="92500"/>
          </a:bodyPr>
          <a:lstStyle/>
          <a:p>
            <a:r>
              <a:rPr lang="es-CL" b="1" dirty="0" smtClean="0"/>
              <a:t>Arellano-Bond</a:t>
            </a:r>
            <a:endParaRPr lang="es-CL" dirty="0" smtClean="0"/>
          </a:p>
          <a:p>
            <a:endParaRPr lang="es-CL" dirty="0" smtClean="0"/>
          </a:p>
          <a:p>
            <a:r>
              <a:rPr lang="es-CL" dirty="0" smtClean="0"/>
              <a:t>Para paneles </a:t>
            </a:r>
            <a:r>
              <a:rPr lang="es-CL" b="1" u="sng" dirty="0" smtClean="0"/>
              <a:t>dinámicos</a:t>
            </a:r>
          </a:p>
          <a:p>
            <a:r>
              <a:rPr lang="es-CL" dirty="0" smtClean="0"/>
              <a:t>El resto de los estimadores no sirven</a:t>
            </a:r>
          </a:p>
          <a:p>
            <a:r>
              <a:rPr lang="es-CL" dirty="0" smtClean="0"/>
              <a:t>No se puede suponer exogeneidad para los  rezagos</a:t>
            </a:r>
          </a:p>
          <a:p>
            <a:r>
              <a:rPr lang="es-CL" dirty="0" smtClean="0"/>
              <a:t>Usa primeras diferencias y rezagos de 2 periodos como instrumentos</a:t>
            </a:r>
          </a:p>
          <a:p>
            <a:r>
              <a:rPr lang="es-CL" dirty="0" smtClean="0"/>
              <a:t>Más eficiente si usa todos los rezagos posibles</a:t>
            </a:r>
          </a:p>
        </p:txBody>
      </p:sp>
    </p:spTree>
    <p:extLst>
      <p:ext uri="{BB962C8B-B14F-4D97-AF65-F5344CB8AC3E}">
        <p14:creationId xmlns:p14="http://schemas.microsoft.com/office/powerpoint/2010/main" val="1682273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 - </a:t>
            </a:r>
            <a:r>
              <a:rPr lang="es-CL" dirty="0" err="1" smtClean="0"/>
              <a:t>Hausman</a:t>
            </a:r>
            <a:endParaRPr lang="es-ES" dirty="0"/>
          </a:p>
        </p:txBody>
      </p:sp>
      <p:sp>
        <p:nvSpPr>
          <p:cNvPr id="3" name="2 Marcador de contenido"/>
          <p:cNvSpPr>
            <a:spLocks noGrp="1"/>
          </p:cNvSpPr>
          <p:nvPr>
            <p:ph idx="1"/>
          </p:nvPr>
        </p:nvSpPr>
        <p:spPr/>
        <p:txBody>
          <a:bodyPr>
            <a:normAutofit lnSpcReduction="10000"/>
          </a:bodyPr>
          <a:lstStyle/>
          <a:p>
            <a:r>
              <a:rPr lang="es-CL" dirty="0" smtClean="0"/>
              <a:t>Test para comparar entre EF y EA en un determinado modelo. </a:t>
            </a:r>
            <a:endParaRPr lang="es-CL" dirty="0"/>
          </a:p>
          <a:p>
            <a:r>
              <a:rPr lang="es-CL" dirty="0" smtClean="0"/>
              <a:t>EA puede ser más eficiente pero inconsistente</a:t>
            </a:r>
            <a:endParaRPr lang="es-CL" dirty="0"/>
          </a:p>
          <a:p>
            <a:r>
              <a:rPr lang="es-CL" dirty="0" smtClean="0"/>
              <a:t>EF es menos restrictivo</a:t>
            </a:r>
          </a:p>
          <a:p>
            <a:endParaRPr lang="es-CL" dirty="0"/>
          </a:p>
          <a:p>
            <a:r>
              <a:rPr lang="es-CL" dirty="0" smtClean="0"/>
              <a:t>Hipótesis nula: EA cumple supuestos y es más eficiente, y ambos consistentes.</a:t>
            </a:r>
          </a:p>
          <a:p>
            <a:r>
              <a:rPr lang="es-CL" dirty="0" smtClean="0"/>
              <a:t>Hipótesis alternativa: EA es inconsistente</a:t>
            </a:r>
          </a:p>
          <a:p>
            <a:endParaRPr lang="es-CL" dirty="0" smtClean="0"/>
          </a:p>
          <a:p>
            <a:endParaRPr lang="es-CL" dirty="0" smtClean="0"/>
          </a:p>
        </p:txBody>
      </p:sp>
    </p:spTree>
    <p:extLst>
      <p:ext uri="{BB962C8B-B14F-4D97-AF65-F5344CB8AC3E}">
        <p14:creationId xmlns:p14="http://schemas.microsoft.com/office/powerpoint/2010/main" val="2568445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p:sp>
        <p:nvSpPr>
          <p:cNvPr id="7" name="2 Marcador de contenido"/>
          <p:cNvSpPr>
            <a:spLocks noGrp="1"/>
          </p:cNvSpPr>
          <p:nvPr>
            <p:ph idx="1"/>
          </p:nvPr>
        </p:nvSpPr>
        <p:spPr>
          <a:xfrm>
            <a:off x="1435608" y="1447800"/>
            <a:ext cx="7498080" cy="4800600"/>
          </a:xfrm>
        </p:spPr>
        <p:txBody>
          <a:bodyPr/>
          <a:lstStyle/>
          <a:p>
            <a:pPr algn="ctr"/>
            <a:r>
              <a:rPr lang="es-ES" i="1" dirty="0"/>
              <a:t>En datos de panel, la </a:t>
            </a:r>
            <a:r>
              <a:rPr lang="es-ES" i="1" dirty="0" smtClean="0"/>
              <a:t>estimación </a:t>
            </a:r>
            <a:r>
              <a:rPr lang="es-ES" i="1" dirty="0"/>
              <a:t>en primeras diferencias y la </a:t>
            </a:r>
            <a:r>
              <a:rPr lang="es-ES" i="1" dirty="0" smtClean="0"/>
              <a:t>estimación </a:t>
            </a:r>
            <a:r>
              <a:rPr lang="es-ES" i="1" dirty="0"/>
              <a:t>de </a:t>
            </a:r>
            <a:r>
              <a:rPr lang="es-ES" i="1" dirty="0" smtClean="0"/>
              <a:t>efectos fijos son computacionalmente idénticos</a:t>
            </a:r>
            <a:r>
              <a:rPr lang="es-ES" i="1" dirty="0"/>
              <a:t>.</a:t>
            </a:r>
          </a:p>
        </p:txBody>
      </p:sp>
      <p:sp>
        <p:nvSpPr>
          <p:cNvPr id="8"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3242966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p:sp>
        <p:nvSpPr>
          <p:cNvPr id="7" name="2 Marcador de contenido"/>
          <p:cNvSpPr>
            <a:spLocks noGrp="1"/>
          </p:cNvSpPr>
          <p:nvPr>
            <p:ph idx="1"/>
          </p:nvPr>
        </p:nvSpPr>
        <p:spPr>
          <a:xfrm>
            <a:off x="1435608" y="1447800"/>
            <a:ext cx="7498080" cy="4800600"/>
          </a:xfrm>
        </p:spPr>
        <p:txBody>
          <a:bodyPr/>
          <a:lstStyle/>
          <a:p>
            <a:pPr algn="ctr"/>
            <a:r>
              <a:rPr lang="es-ES" i="1" dirty="0"/>
              <a:t>En datos de panel, la </a:t>
            </a:r>
            <a:r>
              <a:rPr lang="es-ES" i="1" dirty="0" smtClean="0"/>
              <a:t>estimación </a:t>
            </a:r>
            <a:r>
              <a:rPr lang="es-ES" i="1" dirty="0"/>
              <a:t>en primeras diferencias y la </a:t>
            </a:r>
            <a:r>
              <a:rPr lang="es-ES" i="1" dirty="0" smtClean="0"/>
              <a:t>estimación </a:t>
            </a:r>
            <a:r>
              <a:rPr lang="es-ES" i="1" dirty="0"/>
              <a:t>de </a:t>
            </a:r>
            <a:r>
              <a:rPr lang="es-ES" i="1" dirty="0" smtClean="0"/>
              <a:t>efectos fijos son computacionalmente idénticos</a:t>
            </a:r>
            <a:r>
              <a:rPr lang="es-ES" i="1" dirty="0"/>
              <a:t>.</a:t>
            </a:r>
          </a:p>
        </p:txBody>
      </p:sp>
      <p:sp>
        <p:nvSpPr>
          <p:cNvPr id="8"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7841779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p:sp>
        <p:nvSpPr>
          <p:cNvPr id="7" name="2 Marcador de contenido"/>
          <p:cNvSpPr>
            <a:spLocks noGrp="1"/>
          </p:cNvSpPr>
          <p:nvPr>
            <p:ph idx="1"/>
          </p:nvPr>
        </p:nvSpPr>
        <p:spPr>
          <a:xfrm>
            <a:off x="1435608" y="1447800"/>
            <a:ext cx="7498080" cy="4800600"/>
          </a:xfrm>
        </p:spPr>
        <p:txBody>
          <a:bodyPr>
            <a:normAutofit/>
          </a:bodyPr>
          <a:lstStyle/>
          <a:p>
            <a:pPr algn="ctr"/>
            <a:r>
              <a:rPr lang="es-ES" sz="2800" i="1" dirty="0" smtClean="0"/>
              <a:t>Con un panel </a:t>
            </a:r>
            <a:r>
              <a:rPr lang="es-ES" sz="2800" i="1" dirty="0"/>
              <a:t>balanceado con 5 millones de individuos </a:t>
            </a:r>
            <a:r>
              <a:rPr lang="es-ES" sz="2800" i="1" dirty="0" smtClean="0"/>
              <a:t>observados a </a:t>
            </a:r>
            <a:r>
              <a:rPr lang="es-ES" sz="2800" i="1" dirty="0"/>
              <a:t>lo largo de T &gt; 2 </a:t>
            </a:r>
            <a:r>
              <a:rPr lang="es-ES" sz="2800" i="1" dirty="0" smtClean="0"/>
              <a:t>períodos </a:t>
            </a:r>
            <a:r>
              <a:rPr lang="es-ES" sz="2800" i="1" dirty="0"/>
              <a:t>de tiempo. </a:t>
            </a:r>
            <a:r>
              <a:rPr lang="es-ES" sz="2800" i="1" dirty="0" smtClean="0"/>
              <a:t> Al </a:t>
            </a:r>
            <a:r>
              <a:rPr lang="es-ES" sz="2800" i="1" dirty="0"/>
              <a:t>estimar el modelo con efectos </a:t>
            </a:r>
            <a:r>
              <a:rPr lang="es-ES" sz="2800" i="1" dirty="0" smtClean="0"/>
              <a:t>fijos, necesariamente </a:t>
            </a:r>
            <a:r>
              <a:rPr lang="es-ES" sz="2800" i="1" dirty="0"/>
              <a:t>se deben estimar 5 millones de </a:t>
            </a:r>
            <a:r>
              <a:rPr lang="es-ES" sz="2800" i="1" dirty="0" smtClean="0"/>
              <a:t>coeficientes </a:t>
            </a:r>
            <a:r>
              <a:rPr lang="es-ES" sz="2800" i="1" dirty="0"/>
              <a:t>para cada efecto </a:t>
            </a:r>
            <a:r>
              <a:rPr lang="es-ES" sz="2800" i="1" dirty="0" smtClean="0"/>
              <a:t>fijo</a:t>
            </a:r>
            <a:endParaRPr lang="es-ES" sz="2800" i="1" dirty="0"/>
          </a:p>
        </p:txBody>
      </p:sp>
      <p:sp>
        <p:nvSpPr>
          <p:cNvPr id="8"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408598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p:sp>
        <p:nvSpPr>
          <p:cNvPr id="7" name="2 Marcador de contenido"/>
          <p:cNvSpPr>
            <a:spLocks noGrp="1"/>
          </p:cNvSpPr>
          <p:nvPr>
            <p:ph idx="1"/>
          </p:nvPr>
        </p:nvSpPr>
        <p:spPr>
          <a:xfrm>
            <a:off x="1435608" y="1447800"/>
            <a:ext cx="7498080" cy="4800600"/>
          </a:xfrm>
        </p:spPr>
        <p:txBody>
          <a:bodyPr>
            <a:normAutofit/>
          </a:bodyPr>
          <a:lstStyle/>
          <a:p>
            <a:pPr algn="ctr"/>
            <a:r>
              <a:rPr lang="es-ES" sz="2800" i="1" dirty="0" smtClean="0"/>
              <a:t>Con un panel </a:t>
            </a:r>
            <a:r>
              <a:rPr lang="es-ES" sz="2800" i="1" dirty="0"/>
              <a:t>balanceado con 5 millones de individuos </a:t>
            </a:r>
            <a:r>
              <a:rPr lang="es-ES" sz="2800" i="1" dirty="0" smtClean="0"/>
              <a:t>observados a </a:t>
            </a:r>
            <a:r>
              <a:rPr lang="es-ES" sz="2800" i="1" dirty="0"/>
              <a:t>lo largo de T &gt; 2 </a:t>
            </a:r>
            <a:r>
              <a:rPr lang="es-ES" sz="2800" i="1" dirty="0" smtClean="0"/>
              <a:t>períodos </a:t>
            </a:r>
            <a:r>
              <a:rPr lang="es-ES" sz="2800" i="1" dirty="0"/>
              <a:t>de tiempo. </a:t>
            </a:r>
            <a:r>
              <a:rPr lang="es-ES" sz="2800" i="1" dirty="0" smtClean="0"/>
              <a:t> Al </a:t>
            </a:r>
            <a:r>
              <a:rPr lang="es-ES" sz="2800" i="1" dirty="0"/>
              <a:t>estimar el modelo con efectos </a:t>
            </a:r>
            <a:r>
              <a:rPr lang="es-ES" sz="2800" i="1" dirty="0" smtClean="0"/>
              <a:t>fijos, necesariamente </a:t>
            </a:r>
            <a:r>
              <a:rPr lang="es-ES" sz="2800" i="1" dirty="0"/>
              <a:t>se deben estimar 5 millones de </a:t>
            </a:r>
            <a:r>
              <a:rPr lang="es-ES" sz="2800" i="1" dirty="0" smtClean="0"/>
              <a:t>coeficientes </a:t>
            </a:r>
            <a:r>
              <a:rPr lang="es-ES" sz="2800" i="1" dirty="0"/>
              <a:t>para cada efecto </a:t>
            </a:r>
            <a:r>
              <a:rPr lang="es-ES" sz="2800" i="1" dirty="0" smtClean="0"/>
              <a:t>fijo</a:t>
            </a:r>
            <a:endParaRPr lang="es-ES" sz="2800" i="1" dirty="0"/>
          </a:p>
        </p:txBody>
      </p:sp>
      <p:sp>
        <p:nvSpPr>
          <p:cNvPr id="8"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2071865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err="1" smtClean="0"/>
              <a:t>Sesgamiento</a:t>
            </a:r>
            <a:r>
              <a:rPr lang="es-CL" dirty="0" smtClean="0"/>
              <a:t> e Inconsistencia</a:t>
            </a:r>
            <a:endParaRPr lang="es-ES" dirty="0"/>
          </a:p>
        </p:txBody>
      </p:sp>
      <p:sp>
        <p:nvSpPr>
          <p:cNvPr id="3" name="2 Marcador de contenido"/>
          <p:cNvSpPr>
            <a:spLocks noGrp="1"/>
          </p:cNvSpPr>
          <p:nvPr>
            <p:ph idx="1"/>
          </p:nvPr>
        </p:nvSpPr>
        <p:spPr>
          <a:xfrm>
            <a:off x="1331640" y="1988840"/>
            <a:ext cx="7498080" cy="4032448"/>
          </a:xfrm>
        </p:spPr>
        <p:txBody>
          <a:bodyPr>
            <a:normAutofit/>
          </a:bodyPr>
          <a:lstStyle/>
          <a:p>
            <a:r>
              <a:rPr lang="es-CL" dirty="0" smtClean="0"/>
              <a:t>¿Qué son? </a:t>
            </a:r>
          </a:p>
          <a:p>
            <a:pPr marL="82296" indent="0">
              <a:buNone/>
            </a:pPr>
            <a:endParaRPr lang="es-CL" dirty="0"/>
          </a:p>
          <a:p>
            <a:r>
              <a:rPr lang="es-CL" dirty="0" smtClean="0"/>
              <a:t>¿Por qué es preocupante? </a:t>
            </a:r>
          </a:p>
          <a:p>
            <a:endParaRPr lang="es-CL" dirty="0"/>
          </a:p>
          <a:p>
            <a:r>
              <a:rPr lang="es-CL" dirty="0" smtClean="0"/>
              <a:t>¿Qué es más </a:t>
            </a:r>
            <a:r>
              <a:rPr lang="es-CL" dirty="0"/>
              <a:t>preocupante? </a:t>
            </a:r>
            <a:endParaRPr lang="es-CL" dirty="0" smtClean="0"/>
          </a:p>
          <a:p>
            <a:endParaRPr lang="es-CL" dirty="0" smtClean="0"/>
          </a:p>
          <a:p>
            <a:r>
              <a:rPr lang="es-CL" dirty="0" smtClean="0"/>
              <a:t>¿</a:t>
            </a:r>
            <a:r>
              <a:rPr lang="es-CL" dirty="0"/>
              <a:t>Cuándo y por qué se genera?</a:t>
            </a:r>
          </a:p>
          <a:p>
            <a:endParaRPr lang="es-CL" dirty="0" smtClean="0"/>
          </a:p>
          <a:p>
            <a:endParaRPr lang="es-CL" dirty="0" smtClean="0"/>
          </a:p>
          <a:p>
            <a:endParaRPr lang="es-CL" dirty="0"/>
          </a:p>
        </p:txBody>
      </p:sp>
    </p:spTree>
    <p:extLst>
      <p:ext uri="{BB962C8B-B14F-4D97-AF65-F5344CB8AC3E}">
        <p14:creationId xmlns:p14="http://schemas.microsoft.com/office/powerpoint/2010/main" val="2734373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p:sp>
        <p:nvSpPr>
          <p:cNvPr id="7" name="2 Marcador de contenido"/>
          <p:cNvSpPr>
            <a:spLocks noGrp="1"/>
          </p:cNvSpPr>
          <p:nvPr>
            <p:ph idx="1"/>
          </p:nvPr>
        </p:nvSpPr>
        <p:spPr>
          <a:xfrm>
            <a:off x="1435608" y="1447800"/>
            <a:ext cx="7498080" cy="4800600"/>
          </a:xfrm>
        </p:spPr>
        <p:txBody>
          <a:bodyPr/>
          <a:lstStyle/>
          <a:p>
            <a:pPr algn="ctr"/>
            <a:r>
              <a:rPr lang="es-ES" i="1" dirty="0"/>
              <a:t>El estimador de efectos </a:t>
            </a:r>
            <a:r>
              <a:rPr lang="es-ES" i="1" dirty="0" smtClean="0"/>
              <a:t>fijos </a:t>
            </a:r>
            <a:r>
              <a:rPr lang="es-ES" i="1" dirty="0"/>
              <a:t>es menos </a:t>
            </a:r>
            <a:r>
              <a:rPr lang="es-ES" i="1" dirty="0" smtClean="0"/>
              <a:t>eficiente </a:t>
            </a:r>
            <a:r>
              <a:rPr lang="es-ES" i="1" dirty="0"/>
              <a:t>respecto al estimador con </a:t>
            </a:r>
            <a:r>
              <a:rPr lang="es-ES" i="1" dirty="0" smtClean="0"/>
              <a:t>coeficientes aleatorios </a:t>
            </a:r>
            <a:r>
              <a:rPr lang="es-ES" i="1" dirty="0"/>
              <a:t>y por lo tanto en la </a:t>
            </a:r>
            <a:r>
              <a:rPr lang="es-ES" i="1" dirty="0" smtClean="0"/>
              <a:t>práctica </a:t>
            </a:r>
            <a:r>
              <a:rPr lang="es-ES" i="1" dirty="0"/>
              <a:t>no se utiliza mucho.</a:t>
            </a:r>
          </a:p>
        </p:txBody>
      </p:sp>
      <p:sp>
        <p:nvSpPr>
          <p:cNvPr id="8"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4139022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p:sp>
        <p:nvSpPr>
          <p:cNvPr id="7" name="2 Marcador de contenido"/>
          <p:cNvSpPr>
            <a:spLocks noGrp="1"/>
          </p:cNvSpPr>
          <p:nvPr>
            <p:ph idx="1"/>
          </p:nvPr>
        </p:nvSpPr>
        <p:spPr>
          <a:xfrm>
            <a:off x="1435608" y="1447800"/>
            <a:ext cx="7498080" cy="4800600"/>
          </a:xfrm>
        </p:spPr>
        <p:txBody>
          <a:bodyPr/>
          <a:lstStyle/>
          <a:p>
            <a:pPr algn="ctr"/>
            <a:r>
              <a:rPr lang="es-ES" i="1" dirty="0"/>
              <a:t>El estimador de efectos </a:t>
            </a:r>
            <a:r>
              <a:rPr lang="es-ES" i="1" dirty="0" smtClean="0"/>
              <a:t>fijos </a:t>
            </a:r>
            <a:r>
              <a:rPr lang="es-ES" i="1" dirty="0"/>
              <a:t>es menos </a:t>
            </a:r>
            <a:r>
              <a:rPr lang="es-ES" i="1" dirty="0" smtClean="0"/>
              <a:t>eficiente </a:t>
            </a:r>
            <a:r>
              <a:rPr lang="es-ES" i="1" dirty="0"/>
              <a:t>respecto al estimador con </a:t>
            </a:r>
            <a:r>
              <a:rPr lang="es-ES" i="1" dirty="0" smtClean="0"/>
              <a:t>coeficientes aleatorios </a:t>
            </a:r>
            <a:r>
              <a:rPr lang="es-ES" i="1" dirty="0"/>
              <a:t>y por lo tanto en la </a:t>
            </a:r>
            <a:r>
              <a:rPr lang="es-ES" i="1" dirty="0" smtClean="0"/>
              <a:t>práctica </a:t>
            </a:r>
            <a:r>
              <a:rPr lang="es-ES" i="1" dirty="0"/>
              <a:t>no se utiliza mucho.</a:t>
            </a:r>
          </a:p>
        </p:txBody>
      </p:sp>
      <p:sp>
        <p:nvSpPr>
          <p:cNvPr id="8" name="2 Marcador de contenido"/>
          <p:cNvSpPr txBox="1">
            <a:spLocks/>
          </p:cNvSpPr>
          <p:nvPr/>
        </p:nvSpPr>
        <p:spPr>
          <a:xfrm>
            <a:off x="1043608" y="4005064"/>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b="1"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1529327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Datos de Panel</a:t>
            </a:r>
            <a:endParaRPr lang="es-ES" dirty="0"/>
          </a:p>
        </p:txBody>
      </p:sp>
      <p:sp>
        <p:nvSpPr>
          <p:cNvPr id="7" name="2 Marcador de contenido"/>
          <p:cNvSpPr>
            <a:spLocks noGrp="1"/>
          </p:cNvSpPr>
          <p:nvPr>
            <p:ph idx="1"/>
          </p:nvPr>
        </p:nvSpPr>
        <p:spPr>
          <a:xfrm>
            <a:off x="1435608" y="1447800"/>
            <a:ext cx="7498080" cy="4800600"/>
          </a:xfrm>
        </p:spPr>
        <p:txBody>
          <a:bodyPr/>
          <a:lstStyle/>
          <a:p>
            <a:r>
              <a:rPr lang="es-CL" dirty="0" smtClean="0"/>
              <a:t>P2 (Examen 2014-2)</a:t>
            </a:r>
          </a:p>
          <a:p>
            <a:endParaRPr lang="es-CL" dirty="0"/>
          </a:p>
          <a:p>
            <a:endParaRPr lang="es-E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48880"/>
            <a:ext cx="3970117" cy="363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346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Series de Tiempo - Profundización</a:t>
            </a:r>
            <a:endParaRPr lang="es-ES" dirty="0"/>
          </a:p>
        </p:txBody>
      </p:sp>
      <p:sp>
        <p:nvSpPr>
          <p:cNvPr id="3" name="2 Marcador de contenido"/>
          <p:cNvSpPr>
            <a:spLocks noGrp="1"/>
          </p:cNvSpPr>
          <p:nvPr>
            <p:ph idx="1"/>
          </p:nvPr>
        </p:nvSpPr>
        <p:spPr/>
        <p:txBody>
          <a:bodyPr/>
          <a:lstStyle/>
          <a:p>
            <a:r>
              <a:rPr lang="es-CL" dirty="0" smtClean="0"/>
              <a:t>P3 (Control 2 – 2014-2)</a:t>
            </a:r>
            <a:endParaRPr lang="es-ES" dirty="0"/>
          </a:p>
        </p:txBody>
      </p:sp>
    </p:spTree>
    <p:extLst>
      <p:ext uri="{BB962C8B-B14F-4D97-AF65-F5344CB8AC3E}">
        <p14:creationId xmlns:p14="http://schemas.microsoft.com/office/powerpoint/2010/main" val="36591487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CL" sz="4400" dirty="0" smtClean="0"/>
              <a:t>Éxito en el examen!</a:t>
            </a:r>
          </a:p>
          <a:p>
            <a:pPr marL="0" indent="0" algn="ctr">
              <a:buNone/>
            </a:pPr>
            <a:endParaRPr lang="es-CL" sz="4400" dirty="0"/>
          </a:p>
          <a:p>
            <a:pPr marL="0" indent="0" algn="ctr">
              <a:buNone/>
            </a:pPr>
            <a:endParaRPr lang="es-CL" sz="4400" dirty="0" smtClean="0"/>
          </a:p>
          <a:p>
            <a:pPr marL="0" indent="0" algn="ctr">
              <a:buNone/>
            </a:pPr>
            <a:endParaRPr lang="es-CL" sz="4400" dirty="0"/>
          </a:p>
          <a:p>
            <a:pPr marL="0" indent="0" algn="ctr">
              <a:buNone/>
            </a:pPr>
            <a:endParaRPr lang="es-CL" sz="4400" dirty="0" smtClean="0"/>
          </a:p>
          <a:p>
            <a:pPr marL="0" indent="0" algn="ctr">
              <a:buNone/>
            </a:pPr>
            <a:endParaRPr lang="es-CL" sz="44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30" r="15998" b="24104"/>
          <a:stretch/>
        </p:blipFill>
        <p:spPr bwMode="auto">
          <a:xfrm>
            <a:off x="3592286" y="2420888"/>
            <a:ext cx="2988128" cy="241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639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err="1" smtClean="0"/>
              <a:t>Sesgamiento</a:t>
            </a:r>
            <a:r>
              <a:rPr lang="es-CL" dirty="0" smtClean="0"/>
              <a:t> e Inconsistencia</a:t>
            </a:r>
            <a:endParaRPr lang="es-ES" dirty="0"/>
          </a:p>
        </p:txBody>
      </p:sp>
      <p:sp>
        <p:nvSpPr>
          <p:cNvPr id="3" name="2 Marcador de contenido"/>
          <p:cNvSpPr>
            <a:spLocks noGrp="1"/>
          </p:cNvSpPr>
          <p:nvPr>
            <p:ph idx="1"/>
          </p:nvPr>
        </p:nvSpPr>
        <p:spPr>
          <a:xfrm>
            <a:off x="1259632" y="1916832"/>
            <a:ext cx="7704856" cy="1440160"/>
          </a:xfrm>
        </p:spPr>
        <p:txBody>
          <a:bodyPr>
            <a:noAutofit/>
          </a:bodyPr>
          <a:lstStyle/>
          <a:p>
            <a:pPr algn="ctr">
              <a:lnSpc>
                <a:spcPct val="150000"/>
              </a:lnSpc>
            </a:pPr>
            <a:r>
              <a:rPr lang="es-ES" sz="2800" i="1" dirty="0" smtClean="0"/>
              <a:t>Un estimador consistente es necesariamente </a:t>
            </a:r>
            <a:r>
              <a:rPr lang="es-ES" sz="2800" i="1" dirty="0" err="1" smtClean="0"/>
              <a:t>insesgado</a:t>
            </a:r>
            <a:endParaRPr lang="es-ES" sz="2800" i="1" dirty="0" smtClean="0"/>
          </a:p>
        </p:txBody>
      </p:sp>
      <p:sp>
        <p:nvSpPr>
          <p:cNvPr id="4" name="2 Marcador de contenido"/>
          <p:cNvSpPr txBox="1">
            <a:spLocks/>
          </p:cNvSpPr>
          <p:nvPr/>
        </p:nvSpPr>
        <p:spPr>
          <a:xfrm>
            <a:off x="1043608" y="4293096"/>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1353601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err="1" smtClean="0"/>
              <a:t>Sesgamiento</a:t>
            </a:r>
            <a:r>
              <a:rPr lang="es-CL" dirty="0" smtClean="0"/>
              <a:t> e Inconsistencia</a:t>
            </a:r>
            <a:endParaRPr lang="es-ES" dirty="0"/>
          </a:p>
        </p:txBody>
      </p:sp>
      <p:sp>
        <p:nvSpPr>
          <p:cNvPr id="3" name="2 Marcador de contenido"/>
          <p:cNvSpPr>
            <a:spLocks noGrp="1"/>
          </p:cNvSpPr>
          <p:nvPr>
            <p:ph idx="1"/>
          </p:nvPr>
        </p:nvSpPr>
        <p:spPr>
          <a:xfrm>
            <a:off x="1259632" y="1916832"/>
            <a:ext cx="7704856" cy="1440160"/>
          </a:xfrm>
        </p:spPr>
        <p:txBody>
          <a:bodyPr>
            <a:noAutofit/>
          </a:bodyPr>
          <a:lstStyle/>
          <a:p>
            <a:pPr algn="ctr">
              <a:lnSpc>
                <a:spcPct val="150000"/>
              </a:lnSpc>
            </a:pPr>
            <a:r>
              <a:rPr lang="es-ES" sz="2800" i="1" dirty="0" smtClean="0"/>
              <a:t>Un estimador consistente es necesariamente </a:t>
            </a:r>
            <a:r>
              <a:rPr lang="es-ES" sz="2800" i="1" dirty="0" err="1" smtClean="0"/>
              <a:t>insesgado</a:t>
            </a:r>
            <a:endParaRPr lang="es-ES" sz="2800" i="1" dirty="0" smtClean="0"/>
          </a:p>
        </p:txBody>
      </p:sp>
      <p:sp>
        <p:nvSpPr>
          <p:cNvPr id="4" name="2 Marcador de contenido"/>
          <p:cNvSpPr txBox="1">
            <a:spLocks/>
          </p:cNvSpPr>
          <p:nvPr/>
        </p:nvSpPr>
        <p:spPr>
          <a:xfrm>
            <a:off x="1043608" y="4293096"/>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68740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err="1" smtClean="0"/>
              <a:t>Sesgamiento</a:t>
            </a:r>
            <a:r>
              <a:rPr lang="es-CL" dirty="0" smtClean="0"/>
              <a:t> e Inconsistencia</a:t>
            </a:r>
            <a:endParaRPr lang="es-ES" dirty="0"/>
          </a:p>
        </p:txBody>
      </p:sp>
      <p:sp>
        <p:nvSpPr>
          <p:cNvPr id="3" name="2 Marcador de contenido"/>
          <p:cNvSpPr>
            <a:spLocks noGrp="1"/>
          </p:cNvSpPr>
          <p:nvPr>
            <p:ph idx="1"/>
          </p:nvPr>
        </p:nvSpPr>
        <p:spPr>
          <a:xfrm>
            <a:off x="1259632" y="1916832"/>
            <a:ext cx="7704856" cy="1440160"/>
          </a:xfrm>
        </p:spPr>
        <p:txBody>
          <a:bodyPr>
            <a:noAutofit/>
          </a:bodyPr>
          <a:lstStyle/>
          <a:p>
            <a:pPr algn="ctr">
              <a:lnSpc>
                <a:spcPct val="150000"/>
              </a:lnSpc>
            </a:pPr>
            <a:r>
              <a:rPr lang="es-ES" sz="2800" i="1" dirty="0"/>
              <a:t>Error de </a:t>
            </a:r>
            <a:r>
              <a:rPr lang="es-ES" sz="2800" i="1" dirty="0" smtClean="0"/>
              <a:t>medición </a:t>
            </a:r>
            <a:r>
              <a:rPr lang="es-ES" sz="2800" i="1" dirty="0"/>
              <a:t>en la variable </a:t>
            </a:r>
            <a:r>
              <a:rPr lang="es-ES" sz="2800" i="1" dirty="0" smtClean="0"/>
              <a:t>dependiente </a:t>
            </a:r>
            <a:r>
              <a:rPr lang="es-ES" sz="2800" i="1" dirty="0"/>
              <a:t>nunca causa sesgo en el estimador </a:t>
            </a:r>
            <a:r>
              <a:rPr lang="es-ES" sz="2800" i="1" dirty="0" smtClean="0"/>
              <a:t>de MCO</a:t>
            </a:r>
            <a:r>
              <a:rPr lang="es-ES" sz="2800" i="1" dirty="0"/>
              <a:t>, aunque si aumenta la varianza del estimador</a:t>
            </a:r>
            <a:r>
              <a:rPr lang="es-ES" sz="2800" i="1" dirty="0" smtClean="0"/>
              <a:t>.</a:t>
            </a:r>
          </a:p>
        </p:txBody>
      </p:sp>
      <p:sp>
        <p:nvSpPr>
          <p:cNvPr id="4" name="2 Marcador de contenido"/>
          <p:cNvSpPr txBox="1">
            <a:spLocks/>
          </p:cNvSpPr>
          <p:nvPr/>
        </p:nvSpPr>
        <p:spPr>
          <a:xfrm>
            <a:off x="1043608" y="4293096"/>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i="1" dirty="0" smtClean="0"/>
              <a:t>B.  Falso</a:t>
            </a:r>
            <a:endParaRPr lang="es-ES" sz="2800" i="1" dirty="0" smtClean="0"/>
          </a:p>
        </p:txBody>
      </p:sp>
    </p:spTree>
    <p:extLst>
      <p:ext uri="{BB962C8B-B14F-4D97-AF65-F5344CB8AC3E}">
        <p14:creationId xmlns:p14="http://schemas.microsoft.com/office/powerpoint/2010/main" val="404477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err="1" smtClean="0"/>
              <a:t>Sesgamiento</a:t>
            </a:r>
            <a:r>
              <a:rPr lang="es-CL" dirty="0" smtClean="0"/>
              <a:t> e Inconsistencia</a:t>
            </a:r>
            <a:endParaRPr lang="es-ES" dirty="0"/>
          </a:p>
        </p:txBody>
      </p:sp>
      <p:sp>
        <p:nvSpPr>
          <p:cNvPr id="3" name="2 Marcador de contenido"/>
          <p:cNvSpPr>
            <a:spLocks noGrp="1"/>
          </p:cNvSpPr>
          <p:nvPr>
            <p:ph idx="1"/>
          </p:nvPr>
        </p:nvSpPr>
        <p:spPr>
          <a:xfrm>
            <a:off x="1259632" y="1916832"/>
            <a:ext cx="7704856" cy="1440160"/>
          </a:xfrm>
        </p:spPr>
        <p:txBody>
          <a:bodyPr>
            <a:noAutofit/>
          </a:bodyPr>
          <a:lstStyle/>
          <a:p>
            <a:pPr algn="ctr">
              <a:lnSpc>
                <a:spcPct val="150000"/>
              </a:lnSpc>
            </a:pPr>
            <a:r>
              <a:rPr lang="es-ES" sz="2800" i="1" dirty="0"/>
              <a:t>Error de </a:t>
            </a:r>
            <a:r>
              <a:rPr lang="es-ES" sz="2800" i="1" dirty="0" smtClean="0"/>
              <a:t>medición </a:t>
            </a:r>
            <a:r>
              <a:rPr lang="es-ES" sz="2800" i="1" dirty="0"/>
              <a:t>en la variable </a:t>
            </a:r>
            <a:r>
              <a:rPr lang="es-ES" sz="2800" i="1" dirty="0" smtClean="0"/>
              <a:t>dependiente </a:t>
            </a:r>
            <a:r>
              <a:rPr lang="es-ES" sz="2800" b="1" i="1" dirty="0"/>
              <a:t>nunca</a:t>
            </a:r>
            <a:r>
              <a:rPr lang="es-ES" sz="2800" i="1" dirty="0"/>
              <a:t> causa sesgo en el estimador </a:t>
            </a:r>
            <a:r>
              <a:rPr lang="es-ES" sz="2800" i="1" dirty="0" smtClean="0"/>
              <a:t>de MCO</a:t>
            </a:r>
            <a:r>
              <a:rPr lang="es-ES" sz="2800" i="1" dirty="0"/>
              <a:t>, aunque si aumenta la varianza del estimador</a:t>
            </a:r>
            <a:r>
              <a:rPr lang="es-ES" sz="2800" i="1" dirty="0" smtClean="0"/>
              <a:t>.</a:t>
            </a:r>
          </a:p>
        </p:txBody>
      </p:sp>
      <p:sp>
        <p:nvSpPr>
          <p:cNvPr id="4" name="2 Marcador de contenido"/>
          <p:cNvSpPr txBox="1">
            <a:spLocks/>
          </p:cNvSpPr>
          <p:nvPr/>
        </p:nvSpPr>
        <p:spPr>
          <a:xfrm>
            <a:off x="1043608" y="4293096"/>
            <a:ext cx="3749040" cy="144016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ES" sz="2800" i="1" dirty="0" smtClean="0"/>
              <a:t>A.  Verdadero</a:t>
            </a:r>
          </a:p>
          <a:p>
            <a:endParaRPr lang="es-CL" sz="2800" i="1" dirty="0"/>
          </a:p>
          <a:p>
            <a:r>
              <a:rPr lang="es-CL" sz="2800" b="1" i="1" dirty="0" smtClean="0"/>
              <a:t>B.  Falso</a:t>
            </a:r>
            <a:endParaRPr lang="es-ES" sz="2800" b="1" i="1" dirty="0" smtClean="0"/>
          </a:p>
        </p:txBody>
      </p:sp>
    </p:spTree>
    <p:extLst>
      <p:ext uri="{BB962C8B-B14F-4D97-AF65-F5344CB8AC3E}">
        <p14:creationId xmlns:p14="http://schemas.microsoft.com/office/powerpoint/2010/main" val="2389092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5051</TotalTime>
  <Words>4007</Words>
  <Application>Microsoft Office PowerPoint</Application>
  <PresentationFormat>Presentación en pantalla (4:3)</PresentationFormat>
  <Paragraphs>416</Paragraphs>
  <Slides>54</Slides>
  <Notes>39</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Solsticio</vt:lpstr>
      <vt:lpstr>Auxiliar Pre Examen 2015-1 </vt:lpstr>
      <vt:lpstr>Auxiliar de hoy</vt:lpstr>
      <vt:lpstr>Vamos que se puede!!</vt:lpstr>
      <vt:lpstr>Resumen - Contenidos</vt:lpstr>
      <vt:lpstr>Sesgamiento e Inconsistencia</vt:lpstr>
      <vt:lpstr>Sesgamiento e Inconsistencia</vt:lpstr>
      <vt:lpstr>Sesgamiento e Inconsistencia</vt:lpstr>
      <vt:lpstr>Sesgamiento e Inconsistencia</vt:lpstr>
      <vt:lpstr>Sesgamiento e Inconsistencia</vt:lpstr>
      <vt:lpstr>Sesgamiento e Inconsistencia</vt:lpstr>
      <vt:lpstr>Sesgamiento e Inconsistencia</vt:lpstr>
      <vt:lpstr>Test de Hipótesis e Interpretación</vt:lpstr>
      <vt:lpstr>Test de Hipótesis e Interpretación</vt:lpstr>
      <vt:lpstr>Test de Hipótesis e Interpretación</vt:lpstr>
      <vt:lpstr>Test de Hipótesis e Interpretación</vt:lpstr>
      <vt:lpstr>Presentación de PowerPoint</vt:lpstr>
      <vt:lpstr>Presentación de PowerPoint</vt:lpstr>
      <vt:lpstr>Series de Tiempo</vt:lpstr>
      <vt:lpstr>Series de Tiempo</vt:lpstr>
      <vt:lpstr>Series de Tiempo</vt:lpstr>
      <vt:lpstr>Series de Tiempo</vt:lpstr>
      <vt:lpstr>Series de Tiempo</vt:lpstr>
      <vt:lpstr>Ec. Simultáneas</vt:lpstr>
      <vt:lpstr>Modelos No Lineales y VDL</vt:lpstr>
      <vt:lpstr>Modelos No Lineales y VDL</vt:lpstr>
      <vt:lpstr>Modelos No Lineales y VDL</vt:lpstr>
      <vt:lpstr>Modelos No Lineales y VDL</vt:lpstr>
      <vt:lpstr>Modelos No Lineales y VDL</vt:lpstr>
      <vt:lpstr>Modelos No Lineales y VDL</vt:lpstr>
      <vt:lpstr>Modelos No Lineales y VDL</vt:lpstr>
      <vt:lpstr>Modelos No Lineales y VDL</vt:lpstr>
      <vt:lpstr>Presentación de PowerPoint</vt:lpstr>
      <vt:lpstr>Datos de Panel</vt:lpstr>
      <vt:lpstr>Datos de Panel - Modelos</vt:lpstr>
      <vt:lpstr>Datos de Panel - Modelos</vt:lpstr>
      <vt:lpstr>Datos de Panel - Estimadores</vt:lpstr>
      <vt:lpstr>Datos de Panel - Estimadores</vt:lpstr>
      <vt:lpstr>Datos de Panel - Estimadores</vt:lpstr>
      <vt:lpstr>Datos de Panel - Estimadores</vt:lpstr>
      <vt:lpstr>Datos de Panel - Estimadores</vt:lpstr>
      <vt:lpstr>Datos de Panel - Estimadores</vt:lpstr>
      <vt:lpstr>Datos de Panel - Estimadores</vt:lpstr>
      <vt:lpstr>Datos de Panel - Estimadores</vt:lpstr>
      <vt:lpstr>Datos de Panel - Estimadores</vt:lpstr>
      <vt:lpstr>Datos de Panel - Hausman</vt:lpstr>
      <vt:lpstr>Datos de Panel</vt:lpstr>
      <vt:lpstr>Datos de Panel</vt:lpstr>
      <vt:lpstr>Datos de Panel</vt:lpstr>
      <vt:lpstr>Datos de Panel</vt:lpstr>
      <vt:lpstr>Datos de Panel</vt:lpstr>
      <vt:lpstr>Datos de Panel</vt:lpstr>
      <vt:lpstr>Datos de Panel</vt:lpstr>
      <vt:lpstr>Series de Tiempo - Profundización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 social de la universidad y bienes entregados.</dc:title>
  <dc:creator>Lenovo</dc:creator>
  <cp:lastModifiedBy>andrew</cp:lastModifiedBy>
  <cp:revision>136</cp:revision>
  <dcterms:created xsi:type="dcterms:W3CDTF">2013-09-25T18:25:26Z</dcterms:created>
  <dcterms:modified xsi:type="dcterms:W3CDTF">2015-08-20T04:29:30Z</dcterms:modified>
</cp:coreProperties>
</file>