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6" r:id="rId8"/>
    <p:sldId id="267" r:id="rId9"/>
    <p:sldId id="260" r:id="rId10"/>
    <p:sldId id="261" r:id="rId11"/>
    <p:sldId id="268" r:id="rId12"/>
    <p:sldId id="270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618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0" name="Rectángulo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ángulo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>
            <a:extLst/>
          </a:lstStyle>
          <a:p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ángulo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endParaRPr kumimoji="0"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2" name="Rectángulo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ángulo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endParaRPr kumimoji="0"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endParaRPr kumimoji="0"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ángulo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ángulo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3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Carta Smith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2122714"/>
            <a:ext cx="8077200" cy="373598"/>
          </a:xfrm>
        </p:spPr>
        <p:txBody>
          <a:bodyPr/>
          <a:lstStyle/>
          <a:p>
            <a:r>
              <a:rPr lang="es-ES" dirty="0" smtClean="0"/>
              <a:t>EL-3002</a:t>
            </a:r>
            <a:endParaRPr lang="es-ES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85800" y="3820450"/>
            <a:ext cx="8077200" cy="37359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S" dirty="0" smtClean="0"/>
              <a:t>Felipe Besser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89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Línea de transmisión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Dado que la línea simplemente genera un retardo en la fase, existe un movimiento en VSVR constante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817" b="817"/>
          <a:stretch>
            <a:fillRect/>
          </a:stretch>
        </p:blipFill>
        <p:spPr/>
      </p:pic>
      <p:graphicFrame>
        <p:nvGraphicFramePr>
          <p:cNvPr id="6" name="Marcador de contenid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902966"/>
              </p:ext>
            </p:extLst>
          </p:nvPr>
        </p:nvGraphicFramePr>
        <p:xfrm>
          <a:off x="1635125" y="3652838"/>
          <a:ext cx="131286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cuación" r:id="rId4" imgW="609480" imgH="393480" progId="Equation.3">
                  <p:embed/>
                </p:oleObj>
              </mc:Choice>
              <mc:Fallback>
                <p:oleObj name="Ecuación" r:id="rId4" imgW="6094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5125" y="3652838"/>
                        <a:ext cx="1312863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251" y="2965352"/>
            <a:ext cx="1842817" cy="19026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620" y="2858073"/>
            <a:ext cx="2192211" cy="21410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Shunt</a:t>
            </a:r>
            <a:r>
              <a:rPr lang="es-ES" dirty="0" smtClean="0"/>
              <a:t>(paralelo) </a:t>
            </a:r>
            <a:r>
              <a:rPr lang="es-ES" dirty="0" err="1" smtClean="0"/>
              <a:t>Stubs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Cortocircuito</a:t>
            </a:r>
          </a:p>
          <a:p>
            <a:pPr marL="118872" indent="0">
              <a:buNone/>
            </a:pP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Circuito abierto</a:t>
            </a:r>
            <a:endParaRPr lang="es-ES" dirty="0"/>
          </a:p>
        </p:txBody>
      </p:sp>
      <p:graphicFrame>
        <p:nvGraphicFramePr>
          <p:cNvPr id="5" name="Marcador de contenid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646876"/>
              </p:ext>
            </p:extLst>
          </p:nvPr>
        </p:nvGraphicFramePr>
        <p:xfrm>
          <a:off x="950913" y="1952625"/>
          <a:ext cx="2324100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cuaciÛn" r:id="rId5" imgW="1079500" imgH="660400" progId="Equation.3">
                  <p:embed/>
                </p:oleObj>
              </mc:Choice>
              <mc:Fallback>
                <p:oleObj name="EcuaciÛn" r:id="rId5" imgW="10795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0913" y="1952625"/>
                        <a:ext cx="2324100" cy="1420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Marcador de contenid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191080"/>
              </p:ext>
            </p:extLst>
          </p:nvPr>
        </p:nvGraphicFramePr>
        <p:xfrm>
          <a:off x="5449888" y="1952625"/>
          <a:ext cx="2489200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cuaciÛn" r:id="rId7" imgW="1155700" imgH="660400" progId="Equation.3">
                  <p:embed/>
                </p:oleObj>
              </mc:Choice>
              <mc:Fallback>
                <p:oleObj name="EcuaciÛn" r:id="rId7" imgW="11557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49888" y="1952625"/>
                        <a:ext cx="2489200" cy="1420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4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Problema 1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s-CL" dirty="0" smtClean="0"/>
              <a:t>Tengase el circuito, calcular</a:t>
            </a:r>
          </a:p>
          <a:p>
            <a:pPr marL="576072" indent="-457200">
              <a:buFont typeface="+mj-lt"/>
              <a:buAutoNum type="alphaLcParenR"/>
            </a:pPr>
            <a:r>
              <a:rPr lang="es-CL" sz="2400" dirty="0" smtClean="0"/>
              <a:t>Malla de adaptación utilizando líneas de transmisión</a:t>
            </a:r>
          </a:p>
          <a:p>
            <a:pPr marL="576072" indent="-457200">
              <a:buFont typeface="+mj-lt"/>
              <a:buAutoNum type="alphaLcParenR"/>
            </a:pPr>
            <a:r>
              <a:rPr lang="es-CL" sz="2400" dirty="0" smtClean="0"/>
              <a:t>Malla de adaptación utilizando elementos discretos</a:t>
            </a:r>
          </a:p>
          <a:p>
            <a:pPr marL="118872" indent="0">
              <a:buNone/>
            </a:pPr>
            <a:endParaRPr lang="es-CL" dirty="0" smtClean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330452"/>
            <a:ext cx="4038600" cy="1667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4381500" y="3064383"/>
                <a:ext cx="4572000" cy="1754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=2,25</m:t>
                      </m:r>
                    </m:oMath>
                  </m:oMathPara>
                </a14:m>
                <a:endParaRPr lang="es-CL" dirty="0"/>
              </a:p>
              <a:p>
                <a:pPr lvl="1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CL" dirty="0"/>
              </a:p>
              <a:p>
                <a:pPr lvl="1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=34 </m:t>
                      </m:r>
                      <m:r>
                        <a:rPr lang="es-CL" i="1">
                          <a:latin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es-CL" dirty="0"/>
              </a:p>
              <a:p>
                <a:pPr lvl="1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100+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d>
                      <m:r>
                        <m:rPr>
                          <m:sty m:val="p"/>
                        </m:rPr>
                        <a:rPr lang="es-CL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s-CL" dirty="0"/>
              </a:p>
              <a:p>
                <a:pPr lvl="1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CL" i="1">
                          <a:latin typeface="Cambria Math" panose="02040503050406030204" pitchFamily="18" charset="0"/>
                        </a:rPr>
                        <m:t>=50</m:t>
                      </m:r>
                      <m:r>
                        <m:rPr>
                          <m:sty m:val="p"/>
                        </m:rPr>
                        <a:rPr lang="es-CL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s-CL" dirty="0" smtClean="0"/>
              </a:p>
              <a:p>
                <a:pPr lvl="1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CL" dirty="0" smtClean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0" y="3064383"/>
                <a:ext cx="4572000" cy="17543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6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Referencias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http://</a:t>
            </a:r>
            <a:r>
              <a:rPr lang="es-ES" dirty="0" err="1"/>
              <a:t>www.antenna-theory.com</a:t>
            </a:r>
            <a:r>
              <a:rPr lang="es-ES" dirty="0"/>
              <a:t>/tutorial/</a:t>
            </a:r>
            <a:r>
              <a:rPr lang="es-ES" dirty="0" err="1"/>
              <a:t>smith</a:t>
            </a:r>
            <a:r>
              <a:rPr lang="es-ES" dirty="0"/>
              <a:t>/</a:t>
            </a:r>
            <a:r>
              <a:rPr lang="es-ES" dirty="0" err="1"/>
              <a:t>chart.php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28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Formulas básicas</a:t>
            </a: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619519"/>
              </p:ext>
            </p:extLst>
          </p:nvPr>
        </p:nvGraphicFramePr>
        <p:xfrm>
          <a:off x="1370013" y="1022502"/>
          <a:ext cx="2401887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cuaciÛn" r:id="rId3" imgW="762000" imgH="431800" progId="Equation.3">
                  <p:embed/>
                </p:oleObj>
              </mc:Choice>
              <mc:Fallback>
                <p:oleObj name="EcuaciÛn" r:id="rId3" imgW="762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0013" y="1022502"/>
                        <a:ext cx="2401887" cy="136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Marcador de contenid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092569"/>
              </p:ext>
            </p:extLst>
          </p:nvPr>
        </p:nvGraphicFramePr>
        <p:xfrm>
          <a:off x="909638" y="2371725"/>
          <a:ext cx="3522662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cuaciÛn" r:id="rId5" imgW="1117600" imgH="431800" progId="Equation.3">
                  <p:embed/>
                </p:oleObj>
              </mc:Choice>
              <mc:Fallback>
                <p:oleObj name="EcuaciÛn" r:id="rId5" imgW="1117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9638" y="2371725"/>
                        <a:ext cx="3522662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Marcador de contenid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882835"/>
              </p:ext>
            </p:extLst>
          </p:nvPr>
        </p:nvGraphicFramePr>
        <p:xfrm>
          <a:off x="6059488" y="2278063"/>
          <a:ext cx="36036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cuaciÛn" r:id="rId7" imgW="114300" imgH="165100" progId="Equation.3">
                  <p:embed/>
                </p:oleObj>
              </mc:Choice>
              <mc:Fallback>
                <p:oleObj name="EcuaciÛn" r:id="rId7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59488" y="2278063"/>
                        <a:ext cx="360362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Marcador de contenido 7"/>
          <p:cNvPicPr>
            <a:picLocks noChangeAspect="1"/>
          </p:cNvPicPr>
          <p:nvPr/>
        </p:nvPicPr>
        <p:blipFill>
          <a:blip r:embed="rId9"/>
          <a:srcRect t="713" b="713"/>
          <a:stretch>
            <a:fillRect/>
          </a:stretch>
        </p:blipFill>
        <p:spPr>
          <a:xfrm>
            <a:off x="4648200" y="1330452"/>
            <a:ext cx="4038600" cy="3467862"/>
          </a:xfrm>
          <a:prstGeom prst="rect">
            <a:avLst/>
          </a:prstGeom>
        </p:spPr>
      </p:pic>
      <p:graphicFrame>
        <p:nvGraphicFramePr>
          <p:cNvPr id="11" name="Marcador de contenid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429580"/>
              </p:ext>
            </p:extLst>
          </p:nvPr>
        </p:nvGraphicFramePr>
        <p:xfrm>
          <a:off x="1309688" y="3727450"/>
          <a:ext cx="2922587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cuaciÛn" r:id="rId10" imgW="927100" imgH="393700" progId="Equation.3">
                  <p:embed/>
                </p:oleObj>
              </mc:Choice>
              <mc:Fallback>
                <p:oleObj name="EcuaciÛn" r:id="rId10" imgW="927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09688" y="3727450"/>
                        <a:ext cx="2922587" cy="124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3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Círculos de resistencias</a:t>
            </a:r>
            <a:endParaRPr lang="es-ES" dirty="0"/>
          </a:p>
        </p:txBody>
      </p:sp>
      <p:sp>
        <p:nvSpPr>
          <p:cNvPr id="14" name="Marcador de contenido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k constante tal que Re(Z</a:t>
            </a:r>
            <a:r>
              <a:rPr lang="es-ES" baseline="-25000" dirty="0" smtClean="0"/>
              <a:t>R</a:t>
            </a:r>
            <a:r>
              <a:rPr lang="es-ES" dirty="0" smtClean="0"/>
              <a:t>)=k</a:t>
            </a:r>
            <a:endParaRPr lang="es-ES" dirty="0"/>
          </a:p>
        </p:txBody>
      </p:sp>
      <p:pic>
        <p:nvPicPr>
          <p:cNvPr id="17" name="Marcador de contenido 1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968" r="2608"/>
          <a:stretch/>
        </p:blipFill>
        <p:spPr>
          <a:xfrm>
            <a:off x="4495800" y="1330452"/>
            <a:ext cx="4191000" cy="3467862"/>
          </a:xfrm>
        </p:spPr>
      </p:pic>
      <p:graphicFrame>
        <p:nvGraphicFramePr>
          <p:cNvPr id="12" name="Marcador de contenid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039632"/>
              </p:ext>
            </p:extLst>
          </p:nvPr>
        </p:nvGraphicFramePr>
        <p:xfrm>
          <a:off x="992188" y="2420938"/>
          <a:ext cx="2201862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cuaciÛn" r:id="rId4" imgW="698500" imgH="203200" progId="Equation.3">
                  <p:embed/>
                </p:oleObj>
              </mc:Choice>
              <mc:Fallback>
                <p:oleObj name="EcuaciÛn" r:id="rId4" imgW="698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2188" y="2420938"/>
                        <a:ext cx="2201862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8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Curvas de reactancias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En el caso que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Donde k es constante</a:t>
            </a:r>
          </a:p>
          <a:p>
            <a:pPr marL="118872" indent="0">
              <a:buNone/>
            </a:pP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5291" b="5291"/>
          <a:stretch>
            <a:fillRect/>
          </a:stretch>
        </p:blipFill>
        <p:spPr/>
      </p:pic>
      <p:graphicFrame>
        <p:nvGraphicFramePr>
          <p:cNvPr id="9" name="Marcador de contenid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631230"/>
              </p:ext>
            </p:extLst>
          </p:nvPr>
        </p:nvGraphicFramePr>
        <p:xfrm>
          <a:off x="1042988" y="2465388"/>
          <a:ext cx="216217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cuaciÛn" r:id="rId4" imgW="685800" imgH="203200" progId="Equation.3">
                  <p:embed/>
                </p:oleObj>
              </mc:Choice>
              <mc:Fallback>
                <p:oleObj name="EcuaciÛn" r:id="rId4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2988" y="2465388"/>
                        <a:ext cx="2162175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3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Inductancia en serie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Formula normalizada</a:t>
            </a:r>
          </a:p>
          <a:p>
            <a:endParaRPr lang="es-ES" dirty="0"/>
          </a:p>
          <a:p>
            <a:endParaRPr lang="es-ES" dirty="0" smtClean="0"/>
          </a:p>
          <a:p>
            <a:pPr marL="118872" indent="0">
              <a:buNone/>
            </a:pPr>
            <a:r>
              <a:rPr lang="es-ES" dirty="0" smtClean="0"/>
              <a:t>como</a:t>
            </a:r>
          </a:p>
          <a:p>
            <a:pPr marL="118872" indent="0">
              <a:buNone/>
            </a:pP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756542"/>
              </p:ext>
            </p:extLst>
          </p:nvPr>
        </p:nvGraphicFramePr>
        <p:xfrm>
          <a:off x="1236663" y="1857375"/>
          <a:ext cx="175101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cuaciÛn" r:id="rId3" imgW="812800" imgH="431800" progId="Equation.3">
                  <p:embed/>
                </p:oleObj>
              </mc:Choice>
              <mc:Fallback>
                <p:oleObj name="EcuaciÛn" r:id="rId3" imgW="812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6663" y="1857375"/>
                        <a:ext cx="1751012" cy="92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Marcador de contenid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461507"/>
              </p:ext>
            </p:extLst>
          </p:nvPr>
        </p:nvGraphicFramePr>
        <p:xfrm>
          <a:off x="630238" y="3216275"/>
          <a:ext cx="2790825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cuaciÛn" r:id="rId5" imgW="1295400" imgH="660400" progId="Equation.3">
                  <p:embed/>
                </p:oleObj>
              </mc:Choice>
              <mc:Fallback>
                <p:oleObj name="EcuaciÛn" r:id="rId5" imgW="12954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0238" y="3216275"/>
                        <a:ext cx="2790825" cy="141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2361" y="1139379"/>
            <a:ext cx="2537213" cy="14359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3426" y="1857375"/>
            <a:ext cx="3130159" cy="28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Capacitor en serie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Formula normalizada</a:t>
            </a:r>
          </a:p>
          <a:p>
            <a:endParaRPr lang="es-ES" dirty="0"/>
          </a:p>
          <a:p>
            <a:endParaRPr lang="es-ES" dirty="0" smtClean="0"/>
          </a:p>
          <a:p>
            <a:pPr marL="118872" indent="0">
              <a:buNone/>
            </a:pPr>
            <a:r>
              <a:rPr lang="es-ES" dirty="0" smtClean="0"/>
              <a:t>como</a:t>
            </a:r>
          </a:p>
          <a:p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882153"/>
              </p:ext>
            </p:extLst>
          </p:nvPr>
        </p:nvGraphicFramePr>
        <p:xfrm>
          <a:off x="1469561" y="1900238"/>
          <a:ext cx="20510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cuaciÛn" r:id="rId3" imgW="952500" imgH="431800" progId="Equation.3">
                  <p:embed/>
                </p:oleObj>
              </mc:Choice>
              <mc:Fallback>
                <p:oleObj name="EcuaciÛn" r:id="rId3" imgW="952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9561" y="1900238"/>
                        <a:ext cx="2051050" cy="92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Marcador de contenid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241186"/>
              </p:ext>
            </p:extLst>
          </p:nvPr>
        </p:nvGraphicFramePr>
        <p:xfrm>
          <a:off x="1171575" y="3060865"/>
          <a:ext cx="2952750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cuaciÛn" r:id="rId5" imgW="1371600" imgH="901700" progId="Equation.3">
                  <p:embed/>
                </p:oleObj>
              </mc:Choice>
              <mc:Fallback>
                <p:oleObj name="EcuaciÛn" r:id="rId5" imgW="13716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1575" y="3060865"/>
                        <a:ext cx="2952750" cy="193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8817" y="2194551"/>
            <a:ext cx="2962079" cy="2603763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 rotWithShape="1">
          <a:blip r:embed="rId8"/>
          <a:srcRect l="1959" t="2561" r="1157" b="12203"/>
          <a:stretch/>
        </p:blipFill>
        <p:spPr>
          <a:xfrm>
            <a:off x="6905360" y="1126579"/>
            <a:ext cx="2145251" cy="1266819"/>
          </a:xfrm>
        </p:spPr>
      </p:pic>
    </p:spTree>
    <p:extLst>
      <p:ext uri="{BB962C8B-B14F-4D97-AF65-F5344CB8AC3E}">
        <p14:creationId xmlns:p14="http://schemas.microsoft.com/office/powerpoint/2010/main" val="33519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Inductancia en paralelo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Formula normalizada</a:t>
            </a:r>
          </a:p>
          <a:p>
            <a:endParaRPr lang="es-ES" dirty="0"/>
          </a:p>
          <a:p>
            <a:endParaRPr lang="es-ES" dirty="0" smtClean="0"/>
          </a:p>
          <a:p>
            <a:pPr marL="118872" indent="0">
              <a:buNone/>
            </a:pPr>
            <a:r>
              <a:rPr lang="es-ES" dirty="0" smtClean="0"/>
              <a:t>como</a:t>
            </a:r>
          </a:p>
          <a:p>
            <a:pPr marL="118872" indent="0">
              <a:buNone/>
            </a:pP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303847"/>
              </p:ext>
            </p:extLst>
          </p:nvPr>
        </p:nvGraphicFramePr>
        <p:xfrm>
          <a:off x="1290638" y="1857375"/>
          <a:ext cx="16414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cuaciÛn" r:id="rId3" imgW="762000" imgH="431800" progId="Equation.3">
                  <p:embed/>
                </p:oleObj>
              </mc:Choice>
              <mc:Fallback>
                <p:oleObj name="EcuaciÛn" r:id="rId3" imgW="762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638" y="1857375"/>
                        <a:ext cx="1641475" cy="92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Marcador de contenid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52414"/>
              </p:ext>
            </p:extLst>
          </p:nvPr>
        </p:nvGraphicFramePr>
        <p:xfrm>
          <a:off x="1190625" y="3216275"/>
          <a:ext cx="167005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cuaciÛn" r:id="rId5" imgW="774700" imgH="660400" progId="Equation.3">
                  <p:embed/>
                </p:oleObj>
              </mc:Choice>
              <mc:Fallback>
                <p:oleObj name="EcuaciÛn" r:id="rId5" imgW="7747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0625" y="3216275"/>
                        <a:ext cx="1670050" cy="141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/>
          <a:srcRect b="23737"/>
          <a:stretch/>
        </p:blipFill>
        <p:spPr>
          <a:xfrm>
            <a:off x="6601630" y="1174420"/>
            <a:ext cx="2542370" cy="13659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8480" y="2123560"/>
            <a:ext cx="3641266" cy="30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Capacitor en paralelo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Formula normalizada</a:t>
            </a:r>
          </a:p>
          <a:p>
            <a:endParaRPr lang="es-ES" dirty="0"/>
          </a:p>
          <a:p>
            <a:endParaRPr lang="es-ES" dirty="0" smtClean="0"/>
          </a:p>
          <a:p>
            <a:pPr marL="118872" indent="0">
              <a:buNone/>
            </a:pPr>
            <a:r>
              <a:rPr lang="es-ES" dirty="0" smtClean="0"/>
              <a:t>como</a:t>
            </a:r>
          </a:p>
          <a:p>
            <a:pPr marL="118872" indent="0">
              <a:buNone/>
            </a:pP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817085"/>
              </p:ext>
            </p:extLst>
          </p:nvPr>
        </p:nvGraphicFramePr>
        <p:xfrm>
          <a:off x="1058863" y="2074863"/>
          <a:ext cx="21066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cuaciÛn" r:id="rId3" imgW="977900" imgH="228600" progId="Equation.3">
                  <p:embed/>
                </p:oleObj>
              </mc:Choice>
              <mc:Fallback>
                <p:oleObj name="EcuaciÛn" r:id="rId3" imgW="977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8863" y="2074863"/>
                        <a:ext cx="2106612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Marcador de contenid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137468"/>
              </p:ext>
            </p:extLst>
          </p:nvPr>
        </p:nvGraphicFramePr>
        <p:xfrm>
          <a:off x="1190625" y="3216275"/>
          <a:ext cx="167005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cuaciÛn" r:id="rId5" imgW="774700" imgH="660400" progId="Equation.3">
                  <p:embed/>
                </p:oleObj>
              </mc:Choice>
              <mc:Fallback>
                <p:oleObj name="EcuaciÛn" r:id="rId5" imgW="7747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0625" y="3216275"/>
                        <a:ext cx="1670050" cy="141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5475" y="2074863"/>
            <a:ext cx="3672000" cy="30477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1678" y="1235035"/>
            <a:ext cx="2672322" cy="177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Línea de transmisión</a:t>
            </a:r>
            <a:endParaRPr lang="es-ES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052" r="537"/>
          <a:stretch/>
        </p:blipFill>
        <p:spPr>
          <a:xfrm>
            <a:off x="1700694" y="1114410"/>
            <a:ext cx="5742609" cy="2565770"/>
          </a:xfrm>
        </p:spPr>
      </p:pic>
      <p:graphicFrame>
        <p:nvGraphicFramePr>
          <p:cNvPr id="8" name="Marcador de contenid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443180"/>
              </p:ext>
            </p:extLst>
          </p:nvPr>
        </p:nvGraphicFramePr>
        <p:xfrm>
          <a:off x="376238" y="3757613"/>
          <a:ext cx="347503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cuación" r:id="rId4" imgW="1612800" imgH="431640" progId="Equation.3">
                  <p:embed/>
                </p:oleObj>
              </mc:Choice>
              <mc:Fallback>
                <p:oleObj name="Ecuación" r:id="rId4" imgW="16128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238" y="3757613"/>
                        <a:ext cx="3475037" cy="92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Marcador de contenid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044966"/>
              </p:ext>
            </p:extLst>
          </p:nvPr>
        </p:nvGraphicFramePr>
        <p:xfrm>
          <a:off x="4554538" y="3932238"/>
          <a:ext cx="26003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cuación" r:id="rId6" imgW="1206360" imgH="266400" progId="Equation.3">
                  <p:embed/>
                </p:oleObj>
              </mc:Choice>
              <mc:Fallback>
                <p:oleObj name="Ecuación" r:id="rId6" imgW="120636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4538" y="3932238"/>
                        <a:ext cx="2600325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ector recto 17"/>
          <p:cNvCxnSpPr/>
          <p:nvPr/>
        </p:nvCxnSpPr>
        <p:spPr>
          <a:xfrm flipV="1">
            <a:off x="4055699" y="2902556"/>
            <a:ext cx="0" cy="33080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058844" y="2905063"/>
            <a:ext cx="341533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4125542" y="3048696"/>
            <a:ext cx="43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Z</a:t>
            </a:r>
            <a:r>
              <a:rPr lang="es-ES" baseline="-25000" dirty="0" err="1" smtClean="0"/>
              <a:t>in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21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Módulo.thmx</Template>
  <TotalTime>825</TotalTime>
  <Words>107</Words>
  <Application>Microsoft Office PowerPoint</Application>
  <PresentationFormat>Presentación en pantalla (16:9)</PresentationFormat>
  <Paragraphs>52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Cambria Math</vt:lpstr>
      <vt:lpstr>Corbel</vt:lpstr>
      <vt:lpstr>Wingdings</vt:lpstr>
      <vt:lpstr>Wingdings 2</vt:lpstr>
      <vt:lpstr>Wingdings 3</vt:lpstr>
      <vt:lpstr>Module</vt:lpstr>
      <vt:lpstr>EcuaciÛn</vt:lpstr>
      <vt:lpstr>Ecuación</vt:lpstr>
      <vt:lpstr>Microsoft Editor de ecuaciones 3.0</vt:lpstr>
      <vt:lpstr>Carta Smith</vt:lpstr>
      <vt:lpstr>Formulas básicas</vt:lpstr>
      <vt:lpstr>Círculos de resistencias</vt:lpstr>
      <vt:lpstr>Curvas de reactancias</vt:lpstr>
      <vt:lpstr>Inductancia en serie</vt:lpstr>
      <vt:lpstr>Capacitor en serie</vt:lpstr>
      <vt:lpstr>Inductancia en paralelo</vt:lpstr>
      <vt:lpstr>Capacitor en paralelo</vt:lpstr>
      <vt:lpstr>Línea de transmisión</vt:lpstr>
      <vt:lpstr>Línea de transmisión</vt:lpstr>
      <vt:lpstr>Shunt(paralelo) Stubs</vt:lpstr>
      <vt:lpstr>Problema 1</vt:lpstr>
      <vt:lpstr>Referencias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Carta Smith</dc:title>
  <dc:creator>Felipe Besser Pimentel</dc:creator>
  <cp:lastModifiedBy>Felipe Besser</cp:lastModifiedBy>
  <cp:revision>23</cp:revision>
  <dcterms:created xsi:type="dcterms:W3CDTF">2015-05-05T01:07:52Z</dcterms:created>
  <dcterms:modified xsi:type="dcterms:W3CDTF">2015-05-18T13:09:12Z</dcterms:modified>
</cp:coreProperties>
</file>