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587" r:id="rId3"/>
    <p:sldId id="588" r:id="rId4"/>
    <p:sldId id="589" r:id="rId5"/>
    <p:sldId id="590" r:id="rId6"/>
    <p:sldId id="333" r:id="rId7"/>
    <p:sldId id="364" r:id="rId8"/>
    <p:sldId id="358" r:id="rId9"/>
    <p:sldId id="359" r:id="rId10"/>
    <p:sldId id="360" r:id="rId11"/>
    <p:sldId id="361" r:id="rId12"/>
    <p:sldId id="362" r:id="rId13"/>
    <p:sldId id="363" r:id="rId14"/>
    <p:sldId id="357" r:id="rId15"/>
    <p:sldId id="365" r:id="rId16"/>
    <p:sldId id="366" r:id="rId17"/>
    <p:sldId id="586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605" r:id="rId26"/>
    <p:sldId id="606" r:id="rId27"/>
    <p:sldId id="607" r:id="rId28"/>
    <p:sldId id="611" r:id="rId29"/>
    <p:sldId id="598" r:id="rId30"/>
    <p:sldId id="608" r:id="rId31"/>
    <p:sldId id="609" r:id="rId32"/>
    <p:sldId id="610" r:id="rId33"/>
    <p:sldId id="601" r:id="rId34"/>
    <p:sldId id="600" r:id="rId35"/>
    <p:sldId id="599" r:id="rId36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DE75"/>
    <a:srgbClr val="FF6600"/>
    <a:srgbClr val="336699"/>
    <a:srgbClr val="0066FF"/>
    <a:srgbClr val="FFCC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8590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F148408-61C0-452F-8142-7CED1264253B}" type="datetimeFigureOut">
              <a:rPr lang="es-ES"/>
              <a:pPr>
                <a:defRPr/>
              </a:pPr>
              <a:t>31/07/2014</a:t>
            </a:fld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DE7059C-4A2A-41AC-8F58-DEE4951B8B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110B8-13A1-42CD-96CB-EF9CDE0191F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571D-0084-4EF2-97E5-013F1C6DBA5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A38F-7A7F-430F-B845-69114F26ED7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56CE-C8CC-48D6-9D6D-17C2C10264B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EE0A-B380-46CE-966B-6766139F8BC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50EA-E8F5-441C-B79C-8FC42078D60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D7F0-B2C6-452C-B082-F4440847FCE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9B86-FE84-4BDE-B307-FD21DC50D59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go_fcf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4613"/>
            <a:ext cx="107156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4 Imagen" descr="D:\Configuración Miguel Bustamante\Documents\miguel\SEMINARIOS INCENDIOS 2012\idiem_r_pn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996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A23C-EC8E-4C24-8FE1-064BD59A61D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3974-D9AB-4A29-918B-0BE8A1A7E30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DBD4-4D43-43B3-8346-9695EAA4712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6C8566-F237-40A5-9364-9482C1BEB37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7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miguel.perez@idiem.cl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4 CuadroTexto"/>
          <p:cNvSpPr txBox="1">
            <a:spLocks noChangeArrowheads="1"/>
          </p:cNvSpPr>
          <p:nvPr/>
        </p:nvSpPr>
        <p:spPr bwMode="auto">
          <a:xfrm>
            <a:off x="2057400" y="2667000"/>
            <a:ext cx="77739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200" b="1" dirty="0">
                <a:solidFill>
                  <a:schemeClr val="bg2"/>
                </a:solidFill>
                <a:latin typeface="Calibri" pitchFamily="34" charset="0"/>
              </a:rPr>
              <a:t>CURSO: </a:t>
            </a:r>
          </a:p>
        </p:txBody>
      </p:sp>
      <p:cxnSp>
        <p:nvCxnSpPr>
          <p:cNvPr id="3075" name="18 Conector recto"/>
          <p:cNvCxnSpPr>
            <a:cxnSpLocks noChangeShapeType="1"/>
          </p:cNvCxnSpPr>
          <p:nvPr/>
        </p:nvCxnSpPr>
        <p:spPr bwMode="auto">
          <a:xfrm rot="5400000">
            <a:off x="645319" y="2639219"/>
            <a:ext cx="2611437" cy="15875"/>
          </a:xfrm>
          <a:prstGeom prst="line">
            <a:avLst/>
          </a:prstGeom>
          <a:noFill/>
          <a:ln w="25400" algn="ctr">
            <a:solidFill>
              <a:srgbClr val="336699"/>
            </a:solidFill>
            <a:round/>
            <a:headEnd/>
            <a:tailEnd/>
          </a:ln>
        </p:spPr>
      </p:cxn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752600" y="1196975"/>
            <a:ext cx="406400" cy="172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7" name="14 CuadroTexto"/>
          <p:cNvSpPr txBox="1">
            <a:spLocks noChangeArrowheads="1"/>
          </p:cNvSpPr>
          <p:nvPr/>
        </p:nvSpPr>
        <p:spPr bwMode="auto">
          <a:xfrm>
            <a:off x="2047875" y="3168650"/>
            <a:ext cx="5876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600" b="1" dirty="0" smtClean="0">
                <a:solidFill>
                  <a:srgbClr val="003366"/>
                </a:solidFill>
                <a:latin typeface="Calibri" pitchFamily="34" charset="0"/>
              </a:rPr>
              <a:t>SEMINARIO:  DISEÑO DE EDIFICIOS CONTRA INCENDIOS</a:t>
            </a:r>
            <a:endParaRPr lang="es-CL" sz="26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130925" y="652463"/>
            <a:ext cx="1889125" cy="159385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79" name="Picture 31" descr="logo_fcf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1019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14 CuadroTexto"/>
          <p:cNvSpPr txBox="1">
            <a:spLocks noChangeArrowheads="1"/>
          </p:cNvSpPr>
          <p:nvPr/>
        </p:nvSpPr>
        <p:spPr bwMode="auto">
          <a:xfrm>
            <a:off x="457200" y="4876800"/>
            <a:ext cx="7773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600" b="1" dirty="0">
                <a:solidFill>
                  <a:srgbClr val="003366"/>
                </a:solidFill>
                <a:latin typeface="Calibri" pitchFamily="34" charset="0"/>
              </a:rPr>
              <a:t>MIGUEL ÁNGEL PÉREZ ARIAS</a:t>
            </a:r>
          </a:p>
        </p:txBody>
      </p:sp>
      <p:sp>
        <p:nvSpPr>
          <p:cNvPr id="3081" name="14 CuadroTexto"/>
          <p:cNvSpPr txBox="1">
            <a:spLocks noChangeArrowheads="1"/>
          </p:cNvSpPr>
          <p:nvPr/>
        </p:nvSpPr>
        <p:spPr bwMode="auto">
          <a:xfrm>
            <a:off x="457200" y="51816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 dirty="0">
                <a:solidFill>
                  <a:srgbClr val="5F5F5F"/>
                </a:solidFill>
                <a:latin typeface="Calibri" pitchFamily="34" charset="0"/>
              </a:rPr>
              <a:t>Ingeniero Civil Mecánico, Universidad de Chile.</a:t>
            </a:r>
          </a:p>
          <a:p>
            <a:r>
              <a:rPr lang="es-ES_tradnl" sz="1600" b="1" dirty="0" err="1">
                <a:solidFill>
                  <a:srgbClr val="5F5F5F"/>
                </a:solidFill>
                <a:latin typeface="Calibri" pitchFamily="34" charset="0"/>
              </a:rPr>
              <a:t>MSc</a:t>
            </a:r>
            <a:r>
              <a:rPr lang="es-ES_tradnl" sz="1600" b="1">
                <a:solidFill>
                  <a:srgbClr val="5F5F5F"/>
                </a:solidFill>
                <a:latin typeface="Calibri" pitchFamily="34" charset="0"/>
              </a:rPr>
              <a:t> Structural and Fire Safety Engineering, University of Edinburgh, UK.</a:t>
            </a:r>
            <a:endParaRPr lang="es-CL" sz="1600" b="1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3082" name="14 CuadroTexto"/>
          <p:cNvSpPr txBox="1">
            <a:spLocks noChangeArrowheads="1"/>
          </p:cNvSpPr>
          <p:nvPr/>
        </p:nvSpPr>
        <p:spPr bwMode="auto">
          <a:xfrm>
            <a:off x="319088" y="37338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>
                <a:solidFill>
                  <a:schemeClr val="bg2"/>
                </a:solidFill>
                <a:latin typeface="Calibri" pitchFamily="34" charset="0"/>
              </a:rPr>
              <a:t>Universidad de Chile</a:t>
            </a: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681913" y="-166688"/>
            <a:ext cx="1889125" cy="1593851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7691438" y="1495425"/>
            <a:ext cx="1889125" cy="159385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6138863" y="-1004888"/>
            <a:ext cx="1889125" cy="1593851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457200" y="59436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 i="1">
                <a:solidFill>
                  <a:srgbClr val="5F5F5F"/>
                </a:solidFill>
                <a:latin typeface="Calibri" pitchFamily="34" charset="0"/>
              </a:rPr>
              <a:t>Contacto: </a:t>
            </a:r>
            <a:r>
              <a:rPr lang="es-ES_tradnl" sz="1600" b="1" i="1">
                <a:solidFill>
                  <a:srgbClr val="5F5F5F"/>
                </a:solidFill>
                <a:latin typeface="Calibri" pitchFamily="34" charset="0"/>
                <a:hlinkClick r:id="rId5"/>
              </a:rPr>
              <a:t>miguel.perez@idiem.cl</a:t>
            </a:r>
            <a:endParaRPr lang="es-ES_tradnl" sz="1600" b="1" i="1">
              <a:solidFill>
                <a:srgbClr val="5F5F5F"/>
              </a:solidFill>
              <a:latin typeface="Calibri" pitchFamily="34" charset="0"/>
            </a:endParaRPr>
          </a:p>
          <a:p>
            <a:r>
              <a:rPr lang="es-ES_tradnl" sz="1600" b="1" i="1">
                <a:solidFill>
                  <a:srgbClr val="5F5F5F"/>
                </a:solidFill>
                <a:latin typeface="Calibri" pitchFamily="34" charset="0"/>
              </a:rPr>
              <a:t>Fono: 2978 07 61 </a:t>
            </a:r>
            <a:endParaRPr lang="es-CL" sz="1600" b="1" i="1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3087" name="4 Imagen" descr="D:\Configuración Miguel Bustamante\Documents\miguel\SEMINARIOS INCENDIOS 2012\idiem_r_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050" y="3200400"/>
            <a:ext cx="996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381000" y="228600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3352800" y="762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4587875" y="-185738"/>
            <a:ext cx="1889125" cy="1593851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3048000" y="657225"/>
            <a:ext cx="1889125" cy="1593850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92" name="14 CuadroTexto"/>
          <p:cNvSpPr txBox="1">
            <a:spLocks noChangeArrowheads="1"/>
          </p:cNvSpPr>
          <p:nvPr/>
        </p:nvSpPr>
        <p:spPr bwMode="auto">
          <a:xfrm>
            <a:off x="2057400" y="4114800"/>
            <a:ext cx="4114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rgbClr val="5F5F5F"/>
                </a:solidFill>
                <a:latin typeface="Calibri" pitchFamily="34" charset="0"/>
              </a:rPr>
              <a:t>CI5554-1            Primavera 2014</a:t>
            </a:r>
            <a:endParaRPr lang="es-CL" sz="2000" b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Estrategia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195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197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6CF7805-B482-4B3F-9F56-8CB166C331FE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10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8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8199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06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910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EVACUACIÓN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76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COMPARTIMENTACIÓN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819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CONTENIDO, MATERIALES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482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RF  ESTRUCTURA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105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CONTROL DE HUMOS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338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562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SIST. EXTINCIÓN 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533400" y="32766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1" name="30 Estrella de 12 puntas"/>
          <p:cNvSpPr/>
          <p:nvPr/>
        </p:nvSpPr>
        <p:spPr>
          <a:xfrm>
            <a:off x="6477000" y="3276600"/>
            <a:ext cx="1752600" cy="914400"/>
          </a:xfrm>
          <a:prstGeom prst="star12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/>
                </a:solidFill>
              </a:rPr>
              <a:t>Consecuencias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Modelo del queso Suizo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21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22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C239628-3E3C-4439-84B9-A54CC75676AE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11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922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922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3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pic>
        <p:nvPicPr>
          <p:cNvPr id="9231" name="Picture 2" descr="http://www.dfwhcfoundation.org/wp-content/uploads/2012/09/Swiss-Cheese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905000"/>
            <a:ext cx="610711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16 CuadroTexto"/>
          <p:cNvSpPr txBox="1">
            <a:spLocks noChangeArrowheads="1"/>
          </p:cNvSpPr>
          <p:nvPr/>
        </p:nvSpPr>
        <p:spPr bwMode="auto">
          <a:xfrm>
            <a:off x="7315200" y="2438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Incendio</a:t>
            </a:r>
          </a:p>
        </p:txBody>
      </p:sp>
      <p:sp>
        <p:nvSpPr>
          <p:cNvPr id="9233" name="17 CuadroTexto"/>
          <p:cNvSpPr txBox="1">
            <a:spLocks noChangeArrowheads="1"/>
          </p:cNvSpPr>
          <p:nvPr/>
        </p:nvSpPr>
        <p:spPr bwMode="auto">
          <a:xfrm>
            <a:off x="381000" y="5029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Catástrofe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Estrategia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24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024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3285111F-B549-413B-B5C7-745B3C8C1477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12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024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024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5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910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EVACUACIÓN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76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COMPARTIMENTACIÓN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819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CONTENIDO, MATERIALES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482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RF  ESTRUCTURA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105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CONTROL DE HUMOS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338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562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SIST. EXTINCIÓN 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533400" y="32766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1" name="30 Estrella de 12 puntas"/>
          <p:cNvSpPr/>
          <p:nvPr/>
        </p:nvSpPr>
        <p:spPr>
          <a:xfrm>
            <a:off x="6477000" y="3276600"/>
            <a:ext cx="1752600" cy="914400"/>
          </a:xfrm>
          <a:prstGeom prst="star12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RIESGO</a:t>
            </a:r>
          </a:p>
        </p:txBody>
      </p:sp>
      <p:sp>
        <p:nvSpPr>
          <p:cNvPr id="10264" name="28 CuadroTexto"/>
          <p:cNvSpPr txBox="1">
            <a:spLocks noChangeArrowheads="1"/>
          </p:cNvSpPr>
          <p:nvPr/>
        </p:nvSpPr>
        <p:spPr bwMode="auto">
          <a:xfrm>
            <a:off x="2590800" y="17526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600"/>
              <a:t>50%  50%  50% 50% 50% 50% 50%</a:t>
            </a:r>
          </a:p>
        </p:txBody>
      </p:sp>
      <p:sp>
        <p:nvSpPr>
          <p:cNvPr id="10265" name="31 CuadroTexto"/>
          <p:cNvSpPr txBox="1">
            <a:spLocks noChangeArrowheads="1"/>
          </p:cNvSpPr>
          <p:nvPr/>
        </p:nvSpPr>
        <p:spPr bwMode="auto">
          <a:xfrm>
            <a:off x="6934200" y="2667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0,78%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Estrategia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267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8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269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B5FB1774-425F-40A3-A665-A81875B928DB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13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1270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1271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78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910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EVACUACIÓN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76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COMPARTIMENTACIÓN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819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CONTENIDO, MATERIALES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482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RF  ESTRUCTURA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105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CONTROL DE HUMOS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338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562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SIST. EXTINCIÓN 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533400" y="32766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1" name="30 Estrella de 12 puntas"/>
          <p:cNvSpPr/>
          <p:nvPr/>
        </p:nvSpPr>
        <p:spPr>
          <a:xfrm>
            <a:off x="6477000" y="3276600"/>
            <a:ext cx="1752600" cy="914400"/>
          </a:xfrm>
          <a:prstGeom prst="star12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RIESGO</a:t>
            </a:r>
          </a:p>
        </p:txBody>
      </p:sp>
      <p:sp>
        <p:nvSpPr>
          <p:cNvPr id="11288" name="28 CuadroTexto"/>
          <p:cNvSpPr txBox="1">
            <a:spLocks noChangeArrowheads="1"/>
          </p:cNvSpPr>
          <p:nvPr/>
        </p:nvSpPr>
        <p:spPr bwMode="auto">
          <a:xfrm>
            <a:off x="2590800" y="17526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600"/>
              <a:t>75%  75%  75% 75% 75% 75% 75%</a:t>
            </a:r>
          </a:p>
        </p:txBody>
      </p:sp>
      <p:sp>
        <p:nvSpPr>
          <p:cNvPr id="11289" name="31 CuadroTexto"/>
          <p:cNvSpPr txBox="1">
            <a:spLocks noChangeArrowheads="1"/>
          </p:cNvSpPr>
          <p:nvPr/>
        </p:nvSpPr>
        <p:spPr bwMode="auto">
          <a:xfrm>
            <a:off x="6934200" y="2667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>13,3%</a:t>
            </a:r>
          </a:p>
        </p:txBody>
      </p:sp>
      <p:sp>
        <p:nvSpPr>
          <p:cNvPr id="11290" name="32 CuadroTexto"/>
          <p:cNvSpPr txBox="1">
            <a:spLocks noChangeArrowheads="1"/>
          </p:cNvSpPr>
          <p:nvPr/>
        </p:nvSpPr>
        <p:spPr bwMode="auto">
          <a:xfrm>
            <a:off x="1524000" y="25146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/>
              <a:t>50%</a:t>
            </a:r>
          </a:p>
        </p:txBody>
      </p:sp>
      <p:sp>
        <p:nvSpPr>
          <p:cNvPr id="11291" name="33 CuadroTexto"/>
          <p:cNvSpPr txBox="1">
            <a:spLocks noChangeArrowheads="1"/>
          </p:cNvSpPr>
          <p:nvPr/>
        </p:nvSpPr>
        <p:spPr bwMode="auto">
          <a:xfrm>
            <a:off x="7620000" y="41910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/>
              <a:t>1600%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2291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2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2293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6D4990E-30F5-485D-8C71-475FE27B87B8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14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2294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2295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30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752600"/>
            <a:ext cx="36480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3315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6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3317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0F2FAB4-A758-48CC-AA7E-3CE11E110C3A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15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3318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3319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26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3327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Herramientas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332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Legislación, Reglamentación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Normas técnicas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NFPA, ASTM, BS, UNE, EN, Directiva Europea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Fundamentos científicos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Combustión, transferencia de calor, inflamabilidad, ignición, incendios en compartimentos, etc.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Métodos de cálculos y herramientas de simulación</a:t>
            </a: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16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Normas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>
                <a:solidFill>
                  <a:srgbClr val="5F5F5F"/>
                </a:solidFill>
                <a:latin typeface="Calibri" pitchFamily="34" charset="0"/>
              </a:rPr>
              <a:t>International Fire Code v/s NFPA 1</a:t>
            </a:r>
          </a:p>
          <a:p>
            <a:pPr lvl="1">
              <a:buFont typeface="Arial" charset="0"/>
              <a:buChar char="•"/>
            </a:pPr>
            <a:endParaRPr lang="es-ES_tradnl" sz="2800" i="1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14353" name="17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362200"/>
            <a:ext cx="488791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17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Normas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066800"/>
            <a:ext cx="8077200" cy="5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18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OGUC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905000"/>
            <a:ext cx="8689460" cy="41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19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OGUC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676400"/>
            <a:ext cx="6248400" cy="440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2" y="1143000"/>
            <a:ext cx="7977188" cy="516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533400" y="28956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181600" y="32766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486400" y="28956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6019800" y="22098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20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OGUC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066800"/>
            <a:ext cx="6105525" cy="21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5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276600"/>
            <a:ext cx="559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21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OGUC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219200"/>
            <a:ext cx="6248400" cy="513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22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OGUC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19200"/>
            <a:ext cx="4419600" cy="513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2514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Clasificación de edificios, Tabla 1</a:t>
            </a:r>
            <a:endParaRPr lang="es-ES_tradnl" sz="20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23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OGUC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9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2514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Clasificación de edificios, Tabla 2</a:t>
            </a:r>
            <a:endParaRPr lang="es-ES_tradnl" sz="20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124200"/>
            <a:ext cx="69913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24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OGUC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9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2514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Clasificación de edificios, Tabla 3</a:t>
            </a:r>
            <a:endParaRPr lang="es-ES_tradnl" sz="20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143000"/>
            <a:ext cx="5638800" cy="521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260350"/>
            <a:ext cx="8229601" cy="1143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Escenarios de incendio</a:t>
            </a:r>
            <a:endParaRPr lang="es-ES" smtClean="0">
              <a:solidFill>
                <a:schemeClr val="tx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71625"/>
            <a:ext cx="717232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260350"/>
            <a:ext cx="8229601" cy="1143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Escenarios de incendio</a:t>
            </a:r>
            <a:endParaRPr lang="es-ES" smtClean="0">
              <a:solidFill>
                <a:schemeClr val="tx1"/>
              </a:solidFill>
            </a:endParaRPr>
          </a:p>
        </p:txBody>
      </p:sp>
      <p:pic>
        <p:nvPicPr>
          <p:cNvPr id="28675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3588" y="1104900"/>
            <a:ext cx="47910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260350"/>
            <a:ext cx="8229601" cy="1143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Escenarios de incendio</a:t>
            </a:r>
            <a:endParaRPr lang="es-ES" smtClean="0">
              <a:solidFill>
                <a:schemeClr val="tx1"/>
              </a:solidFill>
            </a:endParaRPr>
          </a:p>
        </p:txBody>
      </p:sp>
      <p:pic>
        <p:nvPicPr>
          <p:cNvPr id="29699" name="4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214438"/>
            <a:ext cx="56165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Incendios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CL"/>
          </a:p>
        </p:txBody>
      </p:sp>
      <p:pic>
        <p:nvPicPr>
          <p:cNvPr id="15364" name="4 Imagen" descr="http://911research.wtc7.net/mirrors/guardian2/fire/lamont3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358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29</a:t>
            </a:fld>
            <a:endParaRPr lang="es-CL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 dirty="0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 dirty="0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Resistencia al Fuego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20" name="14 CuadroTexto"/>
          <p:cNvSpPr txBox="1">
            <a:spLocks noChangeArrowheads="1"/>
          </p:cNvSpPr>
          <p:nvPr/>
        </p:nvSpPr>
        <p:spPr bwMode="auto">
          <a:xfrm>
            <a:off x="152400" y="1752600"/>
            <a:ext cx="845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Temperatura Promedio y Puntual</a:t>
            </a:r>
          </a:p>
          <a:p>
            <a:pPr lvl="2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500ºC y 650 ºC acero</a:t>
            </a:r>
          </a:p>
          <a:p>
            <a:pPr lvl="2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160 ºC y 200ºC Tabiques, muros, puertas</a:t>
            </a:r>
            <a:endParaRPr lang="es-ES_tradnl" sz="20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Colapso</a:t>
            </a:r>
          </a:p>
          <a:p>
            <a:pPr lvl="1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 Gases inflamables</a:t>
            </a:r>
          </a:p>
          <a:p>
            <a:pPr lvl="1">
              <a:buFont typeface="Arial" charset="0"/>
              <a:buChar char="•"/>
            </a:pPr>
            <a:r>
              <a:rPr lang="es-ES_tradnl" sz="2000" b="1" i="1" dirty="0" smtClean="0">
                <a:solidFill>
                  <a:srgbClr val="5F5F5F"/>
                </a:solidFill>
                <a:latin typeface="Calibri" pitchFamily="34" charset="0"/>
              </a:rPr>
              <a:t> Estanqueidad a la llama</a:t>
            </a:r>
            <a:endParaRPr lang="es-ES_tradnl" sz="20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0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3505200" y="2743200"/>
          <a:ext cx="4977308" cy="3567112"/>
        </p:xfrm>
        <a:graphic>
          <a:graphicData uri="http://schemas.openxmlformats.org/presentationml/2006/ole">
            <p:oleObj spid="_x0000_s501761" name="Hoja de cálculo" r:id="rId7" imgW="7194960" imgH="4834080" progId="Excel.Sheet.8">
              <p:embed/>
            </p:oleObj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267200" y="64008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T - T</a:t>
            </a:r>
            <a:r>
              <a:rPr lang="es-ES" baseline="-25000" dirty="0"/>
              <a:t>0</a:t>
            </a:r>
            <a:r>
              <a:rPr lang="es-ES" dirty="0"/>
              <a:t> = 345 log (8 t + 1)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3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143000"/>
            <a:ext cx="317931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143000"/>
            <a:ext cx="3200400" cy="408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260350"/>
            <a:ext cx="8229601" cy="1143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Escenarios de incendio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86063" y="1357313"/>
            <a:ext cx="33575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FALLA O COLAPSO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28688" y="2500313"/>
          <a:ext cx="7272337" cy="3294062"/>
        </p:xfrm>
        <a:graphic>
          <a:graphicData uri="http://schemas.openxmlformats.org/presentationml/2006/ole">
            <p:oleObj spid="_x0000_s499714" name="PhotoStyler Image" r:id="rId3" imgW="6542857" imgH="296190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6156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260350"/>
            <a:ext cx="8229601" cy="1143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Escenarios de incendio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86063" y="1357313"/>
            <a:ext cx="33575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SIMULACIONES CON DIFERENCIAS FINITAS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363"/>
            <a:ext cx="361315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abajo"/>
          <p:cNvSpPr/>
          <p:nvPr/>
        </p:nvSpPr>
        <p:spPr>
          <a:xfrm>
            <a:off x="3500438" y="2000250"/>
            <a:ext cx="285750" cy="500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8 Flecha abajo"/>
          <p:cNvSpPr/>
          <p:nvPr/>
        </p:nvSpPr>
        <p:spPr>
          <a:xfrm>
            <a:off x="5429256" y="2000240"/>
            <a:ext cx="285752" cy="500066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9 Flecha abajo"/>
          <p:cNvSpPr/>
          <p:nvPr/>
        </p:nvSpPr>
        <p:spPr>
          <a:xfrm>
            <a:off x="1214414" y="2071678"/>
            <a:ext cx="285752" cy="500066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10 Flecha abajo"/>
          <p:cNvSpPr/>
          <p:nvPr/>
        </p:nvSpPr>
        <p:spPr>
          <a:xfrm>
            <a:off x="6072198" y="3071810"/>
            <a:ext cx="285752" cy="500066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260350"/>
            <a:ext cx="8229601" cy="1143000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Escenarios de incendio</a:t>
            </a:r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86063" y="1357313"/>
            <a:ext cx="33575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SIMULACIONES CON DIFERENCIAS FINITAS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00" y="2025650"/>
            <a:ext cx="49037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3090863"/>
            <a:ext cx="45720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33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An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Introduction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to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Fire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Dynamics -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Drysdale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 2000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08258" name="Picture 2" descr="http://www.wiley-vch.de/books/tis/cover_big/0470319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124200"/>
            <a:ext cx="1936963" cy="2886075"/>
          </a:xfrm>
          <a:prstGeom prst="rect">
            <a:avLst/>
          </a:prstGeom>
          <a:noFill/>
        </p:spPr>
      </p:pic>
      <p:pic>
        <p:nvPicPr>
          <p:cNvPr id="6082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124200"/>
            <a:ext cx="57281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34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Enclosure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Fire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Dynamics –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Karlsson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–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Quintiere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 2000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06210" name="Picture 2" descr="http://covers.booktopia.com.au/big/9780849313004/enclosure-fire-dynamic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200400"/>
            <a:ext cx="1925574" cy="2895600"/>
          </a:xfrm>
          <a:prstGeom prst="rect">
            <a:avLst/>
          </a:prstGeom>
          <a:noFill/>
        </p:spPr>
      </p:pic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8975" y="2667000"/>
            <a:ext cx="48482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3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Introducción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4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818D73F-C591-4F51-A47D-5421D7730C90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35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34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1434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5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4351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BIBLIOGRAFÍA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4352" name="14 CuadroTexto"/>
          <p:cNvSpPr txBox="1">
            <a:spLocks noChangeArrowheads="1"/>
          </p:cNvSpPr>
          <p:nvPr/>
        </p:nvSpPr>
        <p:spPr bwMode="auto">
          <a:xfrm>
            <a:off x="381000" y="17526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Fire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Safety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Engineering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,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Design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of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structures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– </a:t>
            </a: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Purkiss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 2007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103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200400"/>
            <a:ext cx="2133600" cy="31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03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048000"/>
            <a:ext cx="53745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4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5135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Otros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Ghent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, Bélgica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Barcelona, España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Pontificia Comillas, España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Alcalá, España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Coimbra</a:t>
            </a: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, Portugal</a:t>
            </a:r>
          </a:p>
          <a:p>
            <a:pPr lvl="2">
              <a:buFont typeface="Arial" charset="0"/>
              <a:buChar char="•"/>
            </a:pPr>
            <a:endParaRPr lang="es-ES" sz="2000" dirty="0" smtClean="0"/>
          </a:p>
          <a:p>
            <a:pPr lvl="2">
              <a:buFont typeface="Arial" charset="0"/>
              <a:buChar char="•"/>
            </a:pPr>
            <a:r>
              <a:rPr lang="es-ES" sz="2000" dirty="0" smtClean="0"/>
              <a:t>Postgrado: </a:t>
            </a:r>
            <a:r>
              <a:rPr lang="es-ES" sz="2000" b="1" dirty="0" smtClean="0"/>
              <a:t>Especialista en Seguridad Contra Incendio en la Edificación (Argentina)</a:t>
            </a:r>
            <a:endParaRPr lang="es-ES_tradnl" sz="20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 lvl="2">
              <a:buFont typeface="Arial" charset="0"/>
              <a:buChar char="•"/>
            </a:pPr>
            <a:endParaRPr lang="es-ES_tradnl" sz="28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	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40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>
                <a:solidFill>
                  <a:srgbClr val="003366"/>
                </a:solidFill>
                <a:latin typeface="Calibri" pitchFamily="34" charset="0"/>
              </a:rPr>
              <a:t>TÓPICO: </a:t>
            </a:r>
            <a:r>
              <a:rPr lang="es-ES_tradnl" sz="2400" dirty="0" smtClean="0">
                <a:solidFill>
                  <a:srgbClr val="003366"/>
                </a:solidFill>
                <a:latin typeface="Calibri" pitchFamily="34" charset="0"/>
              </a:rPr>
              <a:t>Formación</a:t>
            </a:r>
            <a:endParaRPr lang="es-CL" sz="2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5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5135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Cursos NFPA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err="1" smtClean="0">
                <a:solidFill>
                  <a:srgbClr val="5F5F5F"/>
                </a:solidFill>
                <a:latin typeface="Calibri" pitchFamily="34" charset="0"/>
              </a:rPr>
              <a:t>Enginzone</a:t>
            </a:r>
            <a:endParaRPr lang="es-ES_tradnl" sz="28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Certificación CEPI (Especialistas)</a:t>
            </a:r>
          </a:p>
          <a:p>
            <a:pPr lvl="2">
              <a:buFont typeface="Arial" charset="0"/>
              <a:buChar char="•"/>
            </a:pPr>
            <a:endParaRPr lang="es-ES_tradnl" sz="2800" b="1" i="1" dirty="0" smtClean="0">
              <a:solidFill>
                <a:srgbClr val="5F5F5F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	</a:t>
            </a: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16" name="14 CuadroTexto"/>
          <p:cNvSpPr txBox="1">
            <a:spLocks noChangeArrowheads="1"/>
          </p:cNvSpPr>
          <p:nvPr/>
        </p:nvSpPr>
        <p:spPr bwMode="auto">
          <a:xfrm>
            <a:off x="533400" y="38862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Curso pregrado</a:t>
            </a:r>
          </a:p>
          <a:p>
            <a:pPr lvl="2">
              <a:buFont typeface="Arial" charset="0"/>
              <a:buChar char="•"/>
            </a:pPr>
            <a:r>
              <a:rPr lang="es-ES_tradnl" sz="2800" b="1" i="1" dirty="0" smtClean="0">
                <a:solidFill>
                  <a:srgbClr val="5F5F5F"/>
                </a:solidFill>
                <a:latin typeface="Calibri" pitchFamily="34" charset="0"/>
              </a:rPr>
              <a:t>CI5554-1 Diseño de Edificios Contra Incendios (Universidad de Chile)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ttp://geewall.com/mmc_uploads/4437-red-and-blue-fire-wallpaper.jpg"/>
          <p:cNvPicPr>
            <a:picLocks noChangeAspect="1" noChangeArrowheads="1"/>
          </p:cNvPicPr>
          <p:nvPr/>
        </p:nvPicPr>
        <p:blipFill>
          <a:blip r:embed="rId3" cstate="print">
            <a:lum bright="75000" contrast="-39000"/>
          </a:blip>
          <a:srcRect/>
          <a:stretch>
            <a:fillRect/>
          </a:stretch>
        </p:blipFill>
        <p:spPr bwMode="auto">
          <a:xfrm>
            <a:off x="457200" y="1676400"/>
            <a:ext cx="8156575" cy="4588073"/>
          </a:xfrm>
          <a:prstGeom prst="rect">
            <a:avLst/>
          </a:prstGeom>
          <a:noFill/>
        </p:spPr>
      </p:pic>
      <p:sp>
        <p:nvSpPr>
          <p:cNvPr id="4098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Objetivos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099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101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40BA11B-20EF-400A-9994-5FDE800E639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6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4102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4103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10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4111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i="1" dirty="0">
                <a:solidFill>
                  <a:srgbClr val="5F5F5F"/>
                </a:solidFill>
                <a:latin typeface="Calibri" pitchFamily="34" charset="0"/>
              </a:rPr>
              <a:t>Visión </a:t>
            </a: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general</a:t>
            </a:r>
            <a:r>
              <a:rPr lang="es-ES_tradnl" sz="2800" i="1" dirty="0">
                <a:solidFill>
                  <a:srgbClr val="5F5F5F"/>
                </a:solidFill>
                <a:latin typeface="Calibri" pitchFamily="34" charset="0"/>
              </a:rPr>
              <a:t>, </a:t>
            </a: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integral </a:t>
            </a:r>
            <a:r>
              <a:rPr lang="es-ES_tradnl" sz="2800" i="1" dirty="0">
                <a:solidFill>
                  <a:srgbClr val="5F5F5F"/>
                </a:solidFill>
                <a:latin typeface="Calibri" pitchFamily="34" charset="0"/>
              </a:rPr>
              <a:t>y </a:t>
            </a: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actualizada</a:t>
            </a: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s-ES_tradnl" sz="2800" i="1" dirty="0">
                <a:solidFill>
                  <a:srgbClr val="5F5F5F"/>
                </a:solidFill>
                <a:latin typeface="Calibri" pitchFamily="34" charset="0"/>
              </a:rPr>
              <a:t>Identificar los conceptos claves de la problemática, seguridad de las personas, normativa aplicable, estado del arte, herramientas disponibles.</a:t>
            </a: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Diseño contra incendios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125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7149485-05D7-4D81-9C23-C56D47EE213D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7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5127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4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5135" name="14 CuadroTexto"/>
          <p:cNvSpPr txBox="1">
            <a:spLocks noChangeArrowheads="1"/>
          </p:cNvSpPr>
          <p:nvPr/>
        </p:nvSpPr>
        <p:spPr bwMode="auto">
          <a:xfrm>
            <a:off x="381000" y="2209800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Vida de las personas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Reducir riesgo de incendio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Reducir propagación</a:t>
            </a:r>
          </a:p>
          <a:p>
            <a:pPr lvl="1">
              <a:buFont typeface="Arial" charset="0"/>
              <a:buChar char="•"/>
            </a:pPr>
            <a:r>
              <a:rPr lang="es-ES_tradnl" sz="2800" b="1" i="1" dirty="0">
                <a:solidFill>
                  <a:srgbClr val="5F5F5F"/>
                </a:solidFill>
                <a:latin typeface="Calibri" pitchFamily="34" charset="0"/>
              </a:rPr>
              <a:t>Facilitar extinción</a:t>
            </a:r>
          </a:p>
          <a:p>
            <a:pPr lvl="1">
              <a:buFont typeface="Arial" charset="0"/>
              <a:buChar char="•"/>
            </a:pPr>
            <a:endParaRPr lang="es-ES_tradnl" sz="2800" i="1" dirty="0">
              <a:solidFill>
                <a:srgbClr val="5F5F5F"/>
              </a:solidFill>
              <a:latin typeface="Calibri" pitchFamily="34" charset="0"/>
            </a:endParaRPr>
          </a:p>
          <a:p>
            <a:pPr lvl="1"/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s-ES_tradnl" sz="2800" b="1" i="1" dirty="0">
              <a:solidFill>
                <a:srgbClr val="5F5F5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Estructura general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147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8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149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F5B3F99-4F41-4F9F-BB32-D1CC18ECC8AE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8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150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6151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58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pic>
        <p:nvPicPr>
          <p:cNvPr id="61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5450" y="1676400"/>
            <a:ext cx="58102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4 CuadroTexto"/>
          <p:cNvSpPr txBox="1">
            <a:spLocks noChangeArrowheads="1"/>
          </p:cNvSpPr>
          <p:nvPr/>
        </p:nvSpPr>
        <p:spPr bwMode="auto">
          <a:xfrm>
            <a:off x="304800" y="1066800"/>
            <a:ext cx="426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000" b="1">
                <a:solidFill>
                  <a:srgbClr val="003366"/>
                </a:solidFill>
                <a:latin typeface="Calibri" pitchFamily="34" charset="0"/>
              </a:rPr>
              <a:t>Estrategia</a:t>
            </a:r>
            <a:endParaRPr lang="es-CL" sz="40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171" name="Rectangle 30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2" name="14 CuadroTexto"/>
          <p:cNvSpPr txBox="1">
            <a:spLocks noChangeArrowheads="1"/>
          </p:cNvSpPr>
          <p:nvPr/>
        </p:nvSpPr>
        <p:spPr bwMode="auto">
          <a:xfrm>
            <a:off x="28575" y="6396038"/>
            <a:ext cx="568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3366"/>
                </a:solidFill>
                <a:latin typeface="Calibri" pitchFamily="34" charset="0"/>
              </a:rPr>
              <a:t>TÓPICO: Objetivos del curso</a:t>
            </a:r>
            <a:endParaRPr lang="es-CL" sz="2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173" name="14 CuadroTexto"/>
          <p:cNvSpPr txBox="1">
            <a:spLocks noChangeArrowheads="1"/>
          </p:cNvSpPr>
          <p:nvPr/>
        </p:nvSpPr>
        <p:spPr bwMode="auto">
          <a:xfrm>
            <a:off x="8763000" y="64182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5F29F1B-82C6-4144-B600-D6F091CA30EC}" type="slidenum">
              <a:rPr lang="es-ES_tradnl">
                <a:solidFill>
                  <a:schemeClr val="bg2"/>
                </a:solidFill>
                <a:latin typeface="Calibri" pitchFamily="34" charset="0"/>
              </a:rPr>
              <a:pPr/>
              <a:t>9</a:t>
            </a:fld>
            <a:endParaRPr lang="es-CL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174" name="14 CuadroTexto"/>
          <p:cNvSpPr txBox="1">
            <a:spLocks noChangeArrowheads="1"/>
          </p:cNvSpPr>
          <p:nvPr/>
        </p:nvSpPr>
        <p:spPr bwMode="auto">
          <a:xfrm>
            <a:off x="57150" y="62865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200" b="1">
                <a:solidFill>
                  <a:schemeClr val="bg2"/>
                </a:solidFill>
                <a:latin typeface="Calibri" pitchFamily="34" charset="0"/>
              </a:rPr>
              <a:t>CURSO</a:t>
            </a:r>
          </a:p>
        </p:txBody>
      </p:sp>
      <p:sp>
        <p:nvSpPr>
          <p:cNvPr id="7175" name="Rectangle 47"/>
          <p:cNvSpPr>
            <a:spLocks noChangeArrowheads="1"/>
          </p:cNvSpPr>
          <p:nvPr/>
        </p:nvSpPr>
        <p:spPr bwMode="auto">
          <a:xfrm>
            <a:off x="0" y="942975"/>
            <a:ext cx="5562600" cy="74613"/>
          </a:xfrm>
          <a:prstGeom prst="rect">
            <a:avLst/>
          </a:prstGeom>
          <a:gradFill rotWithShape="1">
            <a:gsLst>
              <a:gs pos="0">
                <a:srgbClr val="003366">
                  <a:alpha val="62000"/>
                </a:srgbClr>
              </a:gs>
              <a:gs pos="100000">
                <a:schemeClr val="bg1">
                  <a:alpha val="1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31 Hexágono" descr="245580"/>
          <p:cNvSpPr>
            <a:spLocks noChangeArrowheads="1"/>
          </p:cNvSpPr>
          <p:nvPr/>
        </p:nvSpPr>
        <p:spPr bwMode="auto">
          <a:xfrm>
            <a:off x="6430963" y="35560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31 Hexágono" descr="incendio edificio"/>
          <p:cNvSpPr>
            <a:spLocks noChangeArrowheads="1"/>
          </p:cNvSpPr>
          <p:nvPr/>
        </p:nvSpPr>
        <p:spPr bwMode="auto">
          <a:xfrm>
            <a:off x="5794375" y="6350"/>
            <a:ext cx="788988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31 Hexágono"/>
          <p:cNvSpPr>
            <a:spLocks noChangeArrowheads="1"/>
          </p:cNvSpPr>
          <p:nvPr/>
        </p:nvSpPr>
        <p:spPr bwMode="auto">
          <a:xfrm>
            <a:off x="7067550" y="0"/>
            <a:ext cx="788988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31 Hexágono" descr="Can_ULC S_107_Picture_1"/>
          <p:cNvSpPr>
            <a:spLocks noChangeArrowheads="1"/>
          </p:cNvSpPr>
          <p:nvPr/>
        </p:nvSpPr>
        <p:spPr bwMode="auto">
          <a:xfrm>
            <a:off x="7710488" y="349250"/>
            <a:ext cx="788987" cy="666750"/>
          </a:xfrm>
          <a:prstGeom prst="hexagon">
            <a:avLst>
              <a:gd name="adj" fmla="val 24965"/>
              <a:gd name="vf" fmla="val 115470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31 Hexágono"/>
          <p:cNvSpPr>
            <a:spLocks noChangeArrowheads="1"/>
          </p:cNvSpPr>
          <p:nvPr/>
        </p:nvSpPr>
        <p:spPr bwMode="auto">
          <a:xfrm>
            <a:off x="8355013" y="0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31 Hexágono"/>
          <p:cNvSpPr>
            <a:spLocks noChangeArrowheads="1"/>
          </p:cNvSpPr>
          <p:nvPr/>
        </p:nvSpPr>
        <p:spPr bwMode="auto">
          <a:xfrm>
            <a:off x="5160963" y="369888"/>
            <a:ext cx="788987" cy="666750"/>
          </a:xfrm>
          <a:prstGeom prst="hexagon">
            <a:avLst>
              <a:gd name="adj" fmla="val 24997"/>
              <a:gd name="vf" fmla="val 115470"/>
            </a:avLst>
          </a:prstGeom>
          <a:gradFill rotWithShape="1">
            <a:gsLst>
              <a:gs pos="0">
                <a:srgbClr val="92D050"/>
              </a:gs>
              <a:gs pos="100000">
                <a:srgbClr val="FFFFFF"/>
              </a:gs>
            </a:gsLst>
            <a:lin ang="18900000" scaled="1"/>
          </a:gradFill>
          <a:ln w="6350" algn="ctr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71479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182" name="14 CuadroTexto"/>
          <p:cNvSpPr txBox="1">
            <a:spLocks noChangeArrowheads="1"/>
          </p:cNvSpPr>
          <p:nvPr/>
        </p:nvSpPr>
        <p:spPr bwMode="auto">
          <a:xfrm>
            <a:off x="838200" y="609600"/>
            <a:ext cx="304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>
                <a:solidFill>
                  <a:srgbClr val="003366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1910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EVACUACIÓN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76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COMPARTIMENTACIÓN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819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CONTENIDO, MATERIALES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482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RF  ESTRUCTURA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1054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CONTROL DE HUMOS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7338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DETECCIÓN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562600" y="2209800"/>
            <a:ext cx="228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SIST. EXTINCIÓN </a:t>
            </a:r>
          </a:p>
        </p:txBody>
      </p:sp>
      <p:sp>
        <p:nvSpPr>
          <p:cNvPr id="29" name="28 Estrella de 12 puntas"/>
          <p:cNvSpPr/>
          <p:nvPr/>
        </p:nvSpPr>
        <p:spPr>
          <a:xfrm>
            <a:off x="6019800" y="2743200"/>
            <a:ext cx="2895600" cy="190500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600" b="1" dirty="0">
                <a:solidFill>
                  <a:schemeClr val="tx1"/>
                </a:solidFill>
              </a:rPr>
              <a:t>Consecuencias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533400" y="3276600"/>
            <a:ext cx="2057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1" name="30 Flecha derecha"/>
          <p:cNvSpPr/>
          <p:nvPr/>
        </p:nvSpPr>
        <p:spPr>
          <a:xfrm>
            <a:off x="457200" y="3276600"/>
            <a:ext cx="49530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2" name="31 Estrella de 12 puntas"/>
          <p:cNvSpPr/>
          <p:nvPr/>
        </p:nvSpPr>
        <p:spPr>
          <a:xfrm>
            <a:off x="5562600" y="2362200"/>
            <a:ext cx="3581400" cy="274320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600" b="1" dirty="0">
                <a:solidFill>
                  <a:schemeClr val="tx1"/>
                </a:solidFill>
              </a:rPr>
              <a:t>Consecuencias</a:t>
            </a:r>
          </a:p>
        </p:txBody>
      </p:sp>
      <p:sp>
        <p:nvSpPr>
          <p:cNvPr id="33" name="32 Flecha derecha"/>
          <p:cNvSpPr/>
          <p:nvPr/>
        </p:nvSpPr>
        <p:spPr>
          <a:xfrm>
            <a:off x="457200" y="3276600"/>
            <a:ext cx="3581400" cy="12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tx1"/>
                </a:solidFill>
              </a:rPr>
              <a:t>Incendio</a:t>
            </a:r>
          </a:p>
        </p:txBody>
      </p:sp>
      <p:sp>
        <p:nvSpPr>
          <p:cNvPr id="34" name="33 Estrella de 12 puntas"/>
          <p:cNvSpPr/>
          <p:nvPr/>
        </p:nvSpPr>
        <p:spPr>
          <a:xfrm>
            <a:off x="6324600" y="3048000"/>
            <a:ext cx="2057400" cy="137160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/>
                </a:solidFill>
              </a:rPr>
              <a:t>Consecuencias</a:t>
            </a:r>
          </a:p>
        </p:txBody>
      </p:sp>
      <p:sp>
        <p:nvSpPr>
          <p:cNvPr id="35" name="34 Estrella de 12 puntas"/>
          <p:cNvSpPr/>
          <p:nvPr/>
        </p:nvSpPr>
        <p:spPr>
          <a:xfrm>
            <a:off x="6477000" y="3276600"/>
            <a:ext cx="1752600" cy="914400"/>
          </a:xfrm>
          <a:prstGeom prst="star12">
            <a:avLst/>
          </a:prstGeom>
          <a:solidFill>
            <a:srgbClr val="FF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s-CL" sz="1000" b="1" dirty="0">
                <a:solidFill>
                  <a:schemeClr val="tx1"/>
                </a:solidFill>
              </a:rPr>
              <a:t>Consecuencias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17667</TotalTime>
  <Words>607</Words>
  <Application>Microsoft Office PowerPoint</Application>
  <PresentationFormat>Presentación en pantalla (4:3)</PresentationFormat>
  <Paragraphs>268</Paragraphs>
  <Slides>35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Diseño predeterminado</vt:lpstr>
      <vt:lpstr>Hoja de cálculo</vt:lpstr>
      <vt:lpstr>PhotoStyler Image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Escenarios de incendio</vt:lpstr>
      <vt:lpstr>Escenarios de incendio</vt:lpstr>
      <vt:lpstr>Escenarios de incendio</vt:lpstr>
      <vt:lpstr>Incendios</vt:lpstr>
      <vt:lpstr>Diapositiva 29</vt:lpstr>
      <vt:lpstr>Escenarios de incendio</vt:lpstr>
      <vt:lpstr>Escenarios de incendio</vt:lpstr>
      <vt:lpstr>Escenarios de incendio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Marcial Salaverry</dc:creator>
  <cp:lastModifiedBy>francisco.felis</cp:lastModifiedBy>
  <cp:revision>1287</cp:revision>
  <cp:lastPrinted>1601-01-01T00:00:00Z</cp:lastPrinted>
  <dcterms:created xsi:type="dcterms:W3CDTF">1601-01-01T00:00:00Z</dcterms:created>
  <dcterms:modified xsi:type="dcterms:W3CDTF">2014-07-31T21:24:09Z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