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4"/>
  </p:notesMasterIdLst>
  <p:sldIdLst>
    <p:sldId id="256" r:id="rId2"/>
    <p:sldId id="257" r:id="rId3"/>
    <p:sldId id="261" r:id="rId4"/>
    <p:sldId id="258" r:id="rId5"/>
    <p:sldId id="259" r:id="rId6"/>
    <p:sldId id="260" r:id="rId7"/>
    <p:sldId id="276" r:id="rId8"/>
    <p:sldId id="274" r:id="rId9"/>
    <p:sldId id="275" r:id="rId10"/>
    <p:sldId id="273" r:id="rId11"/>
    <p:sldId id="277" r:id="rId12"/>
    <p:sldId id="278" r:id="rId13"/>
    <p:sldId id="265" r:id="rId14"/>
    <p:sldId id="262" r:id="rId15"/>
    <p:sldId id="263" r:id="rId16"/>
    <p:sldId id="264" r:id="rId17"/>
    <p:sldId id="266" r:id="rId18"/>
    <p:sldId id="267" r:id="rId19"/>
    <p:sldId id="268" r:id="rId20"/>
    <p:sldId id="270" r:id="rId21"/>
    <p:sldId id="271" r:id="rId22"/>
    <p:sldId id="272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3" d="100"/>
          <a:sy n="123" d="100"/>
        </p:scale>
        <p:origin x="-161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5" d="100"/>
        <a:sy n="145" d="100"/>
      </p:scale>
      <p:origin x="0" y="725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notesMaster" Target="notesMasters/notesMaster1.xml"/><Relationship Id="rId35" Type="http://schemas.openxmlformats.org/officeDocument/2006/relationships/printerSettings" Target="printerSettings/printerSettings1.bin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viewProps" Target="viewProps.xml"/><Relationship Id="rId38" Type="http://schemas.openxmlformats.org/officeDocument/2006/relationships/theme" Target="theme/theme1.xml"/><Relationship Id="rId3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8943BD-96C9-5843-B0A6-9A5DB023F100}" type="datetimeFigureOut">
              <a:rPr lang="es-ES" smtClean="0"/>
              <a:t>03-12-13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862734-0204-2A44-B64C-8D2190E083E2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802789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862734-0204-2A44-B64C-8D2190E083E2}" type="slidenum">
              <a:rPr lang="es-ES" smtClean="0"/>
              <a:t>13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989453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B851089-B08B-7844-A20D-A281323D349D}" type="datetime1">
              <a:rPr lang="es-CL" sz="1200"/>
              <a:pPr/>
              <a:t>03-12-13</a:t>
            </a:fld>
            <a:endParaRPr lang="es-CL" sz="1200"/>
          </a:p>
        </p:txBody>
      </p:sp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1A45E4F-D2C2-D042-8E97-661D83EDD3B6}" type="slidenum">
              <a:rPr lang="es-CL" sz="1200"/>
              <a:pPr/>
              <a:t>23</a:t>
            </a:fld>
            <a:endParaRPr lang="es-CL" sz="1200"/>
          </a:p>
        </p:txBody>
      </p:sp>
      <p:sp>
        <p:nvSpPr>
          <p:cNvPr id="163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s-ES_trad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DFA66-0130-884C-8E82-1B6502A0B2F0}" type="datetimeFigureOut">
              <a:rPr lang="es-ES" smtClean="0"/>
              <a:t>03-12-13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8EB9A7E3-0AAF-3B47-AD34-69383B3B8B41}" type="slidenum">
              <a:rPr lang="es-ES" smtClean="0"/>
              <a:t>‹Nr.›</a:t>
            </a:fld>
            <a:endParaRPr lang="es-ES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DFA66-0130-884C-8E82-1B6502A0B2F0}" type="datetimeFigureOut">
              <a:rPr lang="es-ES" smtClean="0"/>
              <a:t>03-12-13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9A7E3-0AAF-3B47-AD34-69383B3B8B41}" type="slidenum">
              <a:rPr lang="es-ES" smtClean="0"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DFA66-0130-884C-8E82-1B6502A0B2F0}" type="datetimeFigureOut">
              <a:rPr lang="es-ES" smtClean="0"/>
              <a:t>03-12-13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9A7E3-0AAF-3B47-AD34-69383B3B8B41}" type="slidenum">
              <a:rPr lang="es-ES" smtClean="0"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DFA66-0130-884C-8E82-1B6502A0B2F0}" type="datetimeFigureOut">
              <a:rPr lang="es-ES" smtClean="0"/>
              <a:t>03-12-13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9A7E3-0AAF-3B47-AD34-69383B3B8B41}" type="slidenum">
              <a:rPr lang="es-ES" smtClean="0"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DFA66-0130-884C-8E82-1B6502A0B2F0}" type="datetimeFigureOut">
              <a:rPr lang="es-ES" smtClean="0"/>
              <a:t>03-12-13</a:t>
            </a:fld>
            <a:endParaRPr lang="es-ES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9A7E3-0AAF-3B47-AD34-69383B3B8B41}" type="slidenum">
              <a:rPr lang="es-ES" smtClean="0"/>
              <a:t>‹Nr.›</a:t>
            </a:fld>
            <a:endParaRPr lang="es-E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DFA66-0130-884C-8E82-1B6502A0B2F0}" type="datetimeFigureOut">
              <a:rPr lang="es-ES" smtClean="0"/>
              <a:t>03-12-13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9A7E3-0AAF-3B47-AD34-69383B3B8B41}" type="slidenum">
              <a:rPr lang="es-ES" smtClean="0"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DFA66-0130-884C-8E82-1B6502A0B2F0}" type="datetimeFigureOut">
              <a:rPr lang="es-ES" smtClean="0"/>
              <a:t>03-12-13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9A7E3-0AAF-3B47-AD34-69383B3B8B41}" type="slidenum">
              <a:rPr lang="es-ES" smtClean="0"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DFA66-0130-884C-8E82-1B6502A0B2F0}" type="datetimeFigureOut">
              <a:rPr lang="es-ES" smtClean="0"/>
              <a:t>03-12-13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9A7E3-0AAF-3B47-AD34-69383B3B8B41}" type="slidenum">
              <a:rPr lang="es-ES" smtClean="0"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DFA66-0130-884C-8E82-1B6502A0B2F0}" type="datetimeFigureOut">
              <a:rPr lang="es-ES" smtClean="0"/>
              <a:t>03-12-13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9A7E3-0AAF-3B47-AD34-69383B3B8B41}" type="slidenum">
              <a:rPr lang="es-ES" smtClean="0"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DFA66-0130-884C-8E82-1B6502A0B2F0}" type="datetimeFigureOut">
              <a:rPr lang="es-ES" smtClean="0"/>
              <a:t>03-12-13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9A7E3-0AAF-3B47-AD34-69383B3B8B41}" type="slidenum">
              <a:rPr lang="es-ES" smtClean="0"/>
              <a:t>‹Nr.›</a:t>
            </a:fld>
            <a:endParaRPr lang="es-ES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 smtClean="0"/>
              <a:t>Arrastre la imagen al marcador de posición o haga clic en el icono para agregar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DFA66-0130-884C-8E82-1B6502A0B2F0}" type="datetimeFigureOut">
              <a:rPr lang="es-ES" smtClean="0"/>
              <a:t>03-12-13</a:t>
            </a:fld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9A7E3-0AAF-3B47-AD34-69383B3B8B41}" type="slidenum">
              <a:rPr lang="es-ES" smtClean="0"/>
              <a:t>‹Nr.›</a:t>
            </a:fld>
            <a:endParaRPr lang="es-ES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6AFDFA66-0130-884C-8E82-1B6502A0B2F0}" type="datetimeFigureOut">
              <a:rPr lang="es-ES" smtClean="0"/>
              <a:t>03-12-13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8EB9A7E3-0AAF-3B47-AD34-69383B3B8B41}" type="slidenum">
              <a:rPr lang="es-ES" smtClean="0"/>
              <a:t>‹Nr.›</a:t>
            </a:fld>
            <a:endParaRPr lang="es-ES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Formas de financiar un proyecto</a:t>
            </a:r>
            <a:endParaRPr lang="es-ES" dirty="0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FInanciamiento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727231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BONOS </a:t>
            </a:r>
            <a:r>
              <a:rPr lang="es-ES" dirty="0" err="1" smtClean="0"/>
              <a:t>codelco</a:t>
            </a:r>
            <a:endParaRPr lang="es-ES" dirty="0"/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0905248"/>
              </p:ext>
            </p:extLst>
          </p:nvPr>
        </p:nvGraphicFramePr>
        <p:xfrm>
          <a:off x="426128" y="1911316"/>
          <a:ext cx="3955403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7003"/>
                <a:gridCol w="1219200"/>
                <a:gridCol w="1219200"/>
              </a:tblGrid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Monto</a:t>
                      </a:r>
                      <a:r>
                        <a:rPr lang="es-ES" baseline="0" dirty="0" smtClean="0"/>
                        <a:t> MUS$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Cup</a:t>
                      </a:r>
                      <a:r>
                        <a:rPr lang="es-ES" dirty="0" smtClean="0"/>
                        <a:t>ón %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Vence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500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4,75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0ct 2014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600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7,5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Ene</a:t>
                      </a:r>
                      <a:r>
                        <a:rPr lang="es-ES" baseline="0" dirty="0" smtClean="0"/>
                        <a:t> 2019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1.000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3,75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Nov</a:t>
                      </a:r>
                      <a:r>
                        <a:rPr lang="es-ES" baseline="0" dirty="0" smtClean="0"/>
                        <a:t> 2020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1.150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3,875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Nov</a:t>
                      </a:r>
                      <a:r>
                        <a:rPr lang="es-ES" baseline="0" dirty="0" smtClean="0"/>
                        <a:t> 2021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750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4,5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Ago</a:t>
                      </a:r>
                      <a:r>
                        <a:rPr lang="es-ES" dirty="0" smtClean="0"/>
                        <a:t> 2023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500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5,625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Sep</a:t>
                      </a:r>
                      <a:r>
                        <a:rPr lang="es-ES" dirty="0" smtClean="0"/>
                        <a:t> 2035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500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6,15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Oct 2036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750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4,25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Jul</a:t>
                      </a:r>
                      <a:r>
                        <a:rPr lang="es-ES" baseline="0" dirty="0" smtClean="0"/>
                        <a:t> 2042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950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5,65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Oct 2043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UF6,9 MM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3,29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Abr</a:t>
                      </a:r>
                      <a:r>
                        <a:rPr lang="es-ES" baseline="0" dirty="0" smtClean="0"/>
                        <a:t> 2025</a:t>
                      </a:r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CuadroTexto 5"/>
          <p:cNvSpPr txBox="1"/>
          <p:nvPr/>
        </p:nvSpPr>
        <p:spPr>
          <a:xfrm>
            <a:off x="4911785" y="1911316"/>
            <a:ext cx="34490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/>
              <a:t>Deuda total Codelco </a:t>
            </a:r>
          </a:p>
          <a:p>
            <a:r>
              <a:rPr lang="es-ES" sz="2400" dirty="0" smtClean="0"/>
              <a:t>US$ 11.000 M</a:t>
            </a:r>
            <a:endParaRPr lang="es-ES" sz="2400" dirty="0"/>
          </a:p>
        </p:txBody>
      </p:sp>
      <p:graphicFrame>
        <p:nvGraphicFramePr>
          <p:cNvPr id="8" name="Tab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2819848"/>
              </p:ext>
            </p:extLst>
          </p:nvPr>
        </p:nvGraphicFramePr>
        <p:xfrm>
          <a:off x="4783666" y="3630084"/>
          <a:ext cx="4011084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1"/>
                <a:gridCol w="687916"/>
                <a:gridCol w="1418167"/>
              </a:tblGrid>
              <a:tr h="37084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Clas</a:t>
                      </a:r>
                      <a:r>
                        <a:rPr lang="es-ES" dirty="0" smtClean="0"/>
                        <a:t>.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Outlook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Moody,s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A1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Neg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Standars</a:t>
                      </a:r>
                      <a:r>
                        <a:rPr lang="es-ES" dirty="0" smtClean="0"/>
                        <a:t> &amp;</a:t>
                      </a:r>
                      <a:r>
                        <a:rPr lang="es-ES" dirty="0" err="1" smtClean="0"/>
                        <a:t>Poors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AA-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Stable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Fitch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A+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Stable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DBRS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Srtable</a:t>
                      </a:r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41505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PROJECT FINANCE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378414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Project </a:t>
            </a:r>
            <a:r>
              <a:rPr lang="es-ES" dirty="0" err="1" smtClean="0"/>
              <a:t>finance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09747" y="1752600"/>
            <a:ext cx="8518053" cy="4373563"/>
          </a:xfrm>
        </p:spPr>
        <p:txBody>
          <a:bodyPr/>
          <a:lstStyle/>
          <a:p>
            <a:pPr lvl="1"/>
            <a:r>
              <a:rPr lang="es-ES" sz="2800" dirty="0"/>
              <a:t>Fuente de financiamiento más usada en Chile desde el financiamiento de Escondida en 1983 </a:t>
            </a:r>
          </a:p>
          <a:p>
            <a:pPr lvl="1"/>
            <a:r>
              <a:rPr lang="es-ES" sz="2800" dirty="0"/>
              <a:t>Intensivos en capital </a:t>
            </a:r>
          </a:p>
          <a:p>
            <a:pPr lvl="1"/>
            <a:r>
              <a:rPr lang="es-ES" sz="2800" dirty="0"/>
              <a:t>Largo plazo </a:t>
            </a:r>
          </a:p>
          <a:p>
            <a:pPr lvl="1"/>
            <a:r>
              <a:rPr lang="es-ES" sz="2800" dirty="0"/>
              <a:t>Riesgo complejo de evaluar 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289652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¿Qué </a:t>
            </a:r>
            <a:r>
              <a:rPr lang="es-ES" dirty="0"/>
              <a:t>es un Project </a:t>
            </a:r>
            <a:r>
              <a:rPr lang="es-ES" dirty="0" err="1"/>
              <a:t>Finance</a:t>
            </a:r>
            <a:r>
              <a:rPr lang="es-ES" dirty="0"/>
              <a:t>?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26128" y="1752600"/>
            <a:ext cx="8229600" cy="4373563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endParaRPr lang="es-ES" dirty="0"/>
          </a:p>
          <a:p>
            <a:r>
              <a:rPr lang="es-ES" dirty="0"/>
              <a:t>Es un tipo de financiamiento mediante el cual los financistas asumen el riesgo de la generación de flujo de caja del proyecto como fuente de pago de la deuda y los activos del proyecto constituyen la principal garantía </a:t>
            </a:r>
          </a:p>
          <a:p>
            <a:r>
              <a:rPr lang="es-ES" dirty="0" smtClean="0"/>
              <a:t>Se </a:t>
            </a:r>
            <a:r>
              <a:rPr lang="es-ES" dirty="0"/>
              <a:t>busca la independencia del proyecto de las demás actividades económicas de los socios. En un Project </a:t>
            </a:r>
            <a:r>
              <a:rPr lang="es-ES" dirty="0" err="1"/>
              <a:t>Finance</a:t>
            </a:r>
            <a:r>
              <a:rPr lang="es-ES" dirty="0"/>
              <a:t> puro los socios no entregan garantías más allá de los activos del propio proyecto </a:t>
            </a:r>
          </a:p>
          <a:p>
            <a:r>
              <a:rPr lang="es-ES" dirty="0"/>
              <a:t>G</a:t>
            </a:r>
            <a:r>
              <a:rPr lang="es-ES" dirty="0" smtClean="0"/>
              <a:t>eneralmente </a:t>
            </a:r>
            <a:r>
              <a:rPr lang="es-ES" dirty="0"/>
              <a:t>los socios (sponsor) entregan al menos garantía de </a:t>
            </a:r>
            <a:r>
              <a:rPr lang="es-ES" dirty="0" err="1" smtClean="0"/>
              <a:t>completion</a:t>
            </a:r>
            <a:r>
              <a:rPr lang="es-ES" dirty="0" smtClean="0"/>
              <a:t>. </a:t>
            </a:r>
            <a:endParaRPr lang="es-ES" dirty="0"/>
          </a:p>
          <a:p>
            <a:pPr marL="11430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51529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Estructura típica </a:t>
            </a:r>
            <a:r>
              <a:rPr lang="es-ES" dirty="0" err="1" smtClean="0"/>
              <a:t>project</a:t>
            </a:r>
            <a:r>
              <a:rPr lang="es-ES" dirty="0" smtClean="0"/>
              <a:t> </a:t>
            </a:r>
            <a:r>
              <a:rPr lang="es-ES" dirty="0" err="1" smtClean="0"/>
              <a:t>finance</a:t>
            </a:r>
            <a:endParaRPr lang="es-ES" dirty="0"/>
          </a:p>
        </p:txBody>
      </p:sp>
      <p:pic>
        <p:nvPicPr>
          <p:cNvPr id="4" name="Imagen 3" descr="Captura de pantalla 2013-12-02 a la(s) 16.25.1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037" y="1834444"/>
            <a:ext cx="8551333" cy="4759154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5164666" y="2596444"/>
            <a:ext cx="1025408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ES" dirty="0" smtClean="0"/>
              <a:t>CAPITAL</a:t>
            </a:r>
            <a:endParaRPr lang="es-ES" dirty="0"/>
          </a:p>
        </p:txBody>
      </p:sp>
      <p:sp>
        <p:nvSpPr>
          <p:cNvPr id="6" name="CuadroTexto 5"/>
          <p:cNvSpPr txBox="1"/>
          <p:nvPr/>
        </p:nvSpPr>
        <p:spPr>
          <a:xfrm>
            <a:off x="4752620" y="4856103"/>
            <a:ext cx="1766713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ES" dirty="0" smtClean="0"/>
              <a:t>DEUDA SENIOR</a:t>
            </a:r>
            <a:endParaRPr lang="es-ES" dirty="0"/>
          </a:p>
        </p:txBody>
      </p:sp>
      <p:sp>
        <p:nvSpPr>
          <p:cNvPr id="7" name="CuadroTexto 6"/>
          <p:cNvSpPr txBox="1"/>
          <p:nvPr/>
        </p:nvSpPr>
        <p:spPr>
          <a:xfrm>
            <a:off x="4534369" y="4235214"/>
            <a:ext cx="1345261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8" name="CuadroTexto 7"/>
          <p:cNvSpPr txBox="1"/>
          <p:nvPr/>
        </p:nvSpPr>
        <p:spPr>
          <a:xfrm>
            <a:off x="4159951" y="2860216"/>
            <a:ext cx="86548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ES" dirty="0" smtClean="0"/>
              <a:t>DEUDA</a:t>
            </a:r>
          </a:p>
        </p:txBody>
      </p:sp>
      <p:sp>
        <p:nvSpPr>
          <p:cNvPr id="9" name="CuadroTexto 8"/>
          <p:cNvSpPr txBox="1"/>
          <p:nvPr/>
        </p:nvSpPr>
        <p:spPr>
          <a:xfrm>
            <a:off x="4159951" y="3227105"/>
            <a:ext cx="1691453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ES" dirty="0" smtClean="0"/>
              <a:t>SUBORDINADA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266981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Ventajas </a:t>
            </a:r>
            <a:r>
              <a:rPr lang="es-ES" dirty="0"/>
              <a:t>de un Project </a:t>
            </a:r>
            <a:r>
              <a:rPr lang="es-ES" dirty="0" err="1"/>
              <a:t>Finance</a:t>
            </a:r>
            <a:r>
              <a:rPr lang="es-ES" dirty="0"/>
              <a:t>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14300" indent="0">
              <a:buNone/>
            </a:pPr>
            <a:endParaRPr lang="es-ES" dirty="0"/>
          </a:p>
          <a:p>
            <a:r>
              <a:rPr lang="es-ES" sz="2800" dirty="0"/>
              <a:t>Permite aislar nuevo negocio </a:t>
            </a:r>
          </a:p>
          <a:p>
            <a:r>
              <a:rPr lang="es-ES" sz="2800" dirty="0" smtClean="0"/>
              <a:t>Facilita </a:t>
            </a:r>
            <a:r>
              <a:rPr lang="es-ES" sz="2800" dirty="0"/>
              <a:t>la incorporación de socios </a:t>
            </a:r>
          </a:p>
          <a:p>
            <a:r>
              <a:rPr lang="es-ES" sz="2800" dirty="0" smtClean="0"/>
              <a:t>Alto </a:t>
            </a:r>
            <a:r>
              <a:rPr lang="es-ES" sz="2800" dirty="0"/>
              <a:t>nivel de apalancamiento financiero (70/30) </a:t>
            </a:r>
          </a:p>
          <a:p>
            <a:r>
              <a:rPr lang="es-ES" sz="2800" dirty="0" smtClean="0"/>
              <a:t>Financiamiento </a:t>
            </a:r>
            <a:r>
              <a:rPr lang="es-ES" sz="2800" dirty="0"/>
              <a:t>de largo plazo </a:t>
            </a:r>
          </a:p>
          <a:p>
            <a:r>
              <a:rPr lang="es-ES" sz="2800" dirty="0" smtClean="0"/>
              <a:t>Adecuada </a:t>
            </a:r>
            <a:r>
              <a:rPr lang="es-ES" sz="2800" dirty="0"/>
              <a:t>distribución del riesgo/retorno entre los actores </a:t>
            </a:r>
          </a:p>
          <a:p>
            <a:r>
              <a:rPr lang="es-ES" sz="2800" dirty="0" smtClean="0"/>
              <a:t>Obliga </a:t>
            </a:r>
            <a:r>
              <a:rPr lang="es-ES" sz="2800" dirty="0"/>
              <a:t>a revisión independiente (bancos, legal, ingeniero independiente, asesores financieros, asesores de seguros) </a:t>
            </a:r>
          </a:p>
        </p:txBody>
      </p:sp>
    </p:spTree>
    <p:extLst>
      <p:ext uri="{BB962C8B-B14F-4D97-AF65-F5344CB8AC3E}">
        <p14:creationId xmlns:p14="http://schemas.microsoft.com/office/powerpoint/2010/main" val="35707176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Desventajas </a:t>
            </a:r>
            <a:r>
              <a:rPr lang="es-ES" dirty="0"/>
              <a:t>de un Project </a:t>
            </a:r>
            <a:r>
              <a:rPr lang="es-ES" dirty="0" err="1"/>
              <a:t>Finance</a:t>
            </a:r>
            <a:r>
              <a:rPr lang="es-ES" dirty="0"/>
              <a:t> 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426128" y="1632420"/>
            <a:ext cx="826067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s-ES" sz="2800" dirty="0" smtClean="0"/>
              <a:t>Complejo de estructurar</a:t>
            </a:r>
          </a:p>
          <a:p>
            <a:pPr marL="342900" indent="-342900">
              <a:buFont typeface="Arial"/>
              <a:buChar char="•"/>
            </a:pPr>
            <a:r>
              <a:rPr lang="es-ES" sz="2800" dirty="0" smtClean="0"/>
              <a:t>Costos importantes de comisiones y asesores</a:t>
            </a:r>
          </a:p>
          <a:p>
            <a:pPr marL="342900" indent="-342900">
              <a:buFont typeface="Arial"/>
              <a:buChar char="•"/>
            </a:pPr>
            <a:r>
              <a:rPr lang="es-ES" sz="2800" dirty="0" smtClean="0"/>
              <a:t>Complejo de revisión por involucramiento de los financistas</a:t>
            </a:r>
          </a:p>
          <a:p>
            <a:pPr marL="342900" indent="-342900">
              <a:buFont typeface="Arial"/>
              <a:buChar char="•"/>
            </a:pPr>
            <a:r>
              <a:rPr lang="es-ES" sz="2800" dirty="0" smtClean="0"/>
              <a:t>Toma tiempo </a:t>
            </a:r>
          </a:p>
          <a:p>
            <a:pPr marL="342900" indent="-342900">
              <a:buFont typeface="Arial"/>
              <a:buChar char="•"/>
            </a:pPr>
            <a:r>
              <a:rPr lang="es-ES" sz="2800" dirty="0" smtClean="0"/>
              <a:t>Obliga a entregar información</a:t>
            </a:r>
          </a:p>
          <a:p>
            <a:pPr marL="342900" indent="-342900">
              <a:buFont typeface="Arial"/>
              <a:buChar char="•"/>
            </a:pPr>
            <a:r>
              <a:rPr lang="es-ES" sz="2800" dirty="0" err="1" smtClean="0"/>
              <a:t>Covenants</a:t>
            </a:r>
            <a:r>
              <a:rPr lang="es-ES" sz="2800" dirty="0" smtClean="0"/>
              <a:t> (obligaciones que se </a:t>
            </a:r>
            <a:r>
              <a:rPr lang="es-ES" sz="2800" dirty="0" smtClean="0"/>
              <a:t>incluyen como </a:t>
            </a:r>
            <a:r>
              <a:rPr lang="es-ES" sz="2800" dirty="0" smtClean="0"/>
              <a:t>mantener cierto nivel de capital, presentar los estados financieros, no adquirir otras deudas, etc.) </a:t>
            </a:r>
          </a:p>
          <a:p>
            <a:pPr marL="342900" indent="-342900">
              <a:buFont typeface="Arial"/>
              <a:buChar char="•"/>
            </a:pPr>
            <a:r>
              <a:rPr lang="es-ES" sz="2800" dirty="0" smtClean="0"/>
              <a:t>Garantía de </a:t>
            </a:r>
            <a:r>
              <a:rPr lang="es-ES" sz="2800" dirty="0" err="1" smtClean="0"/>
              <a:t>Completion</a:t>
            </a:r>
            <a:r>
              <a:rPr lang="es-ES" sz="2800" dirty="0" smtClean="0"/>
              <a:t>/</a:t>
            </a:r>
            <a:r>
              <a:rPr lang="es-ES" sz="2800" dirty="0" err="1" smtClean="0"/>
              <a:t>Completion</a:t>
            </a:r>
            <a:r>
              <a:rPr lang="es-ES" sz="2800" dirty="0" smtClean="0"/>
              <a:t> Test</a:t>
            </a:r>
          </a:p>
        </p:txBody>
      </p:sp>
    </p:spTree>
    <p:extLst>
      <p:ext uri="{BB962C8B-B14F-4D97-AF65-F5344CB8AC3E}">
        <p14:creationId xmlns:p14="http://schemas.microsoft.com/office/powerpoint/2010/main" val="11800855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err="1" smtClean="0"/>
              <a:t>Completion</a:t>
            </a:r>
            <a:r>
              <a:rPr lang="es-ES" dirty="0" smtClean="0"/>
              <a:t> </a:t>
            </a:r>
            <a:r>
              <a:rPr lang="es-ES" dirty="0" err="1" smtClean="0"/>
              <a:t>TESt</a:t>
            </a:r>
            <a:r>
              <a:rPr lang="es-ES" dirty="0" smtClean="0"/>
              <a:t> prueba operativa que certifica la </a:t>
            </a:r>
            <a:r>
              <a:rPr lang="es-ES" dirty="0" err="1" smtClean="0"/>
              <a:t>autonomia</a:t>
            </a:r>
            <a:r>
              <a:rPr lang="es-ES" dirty="0" smtClean="0"/>
              <a:t> del proyecto</a:t>
            </a:r>
            <a:endParaRPr lang="es-ES" dirty="0"/>
          </a:p>
        </p:txBody>
      </p:sp>
      <p:pic>
        <p:nvPicPr>
          <p:cNvPr id="4" name="Imagen 3" descr="Captura de pantalla 2013-12-02 a la(s) 16.39.13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167" y="1786069"/>
            <a:ext cx="8720666" cy="4881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43138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Pruebas de producción</a:t>
            </a:r>
            <a:endParaRPr lang="es-ES" dirty="0"/>
          </a:p>
        </p:txBody>
      </p:sp>
      <p:pic>
        <p:nvPicPr>
          <p:cNvPr id="4" name="Imagen 3" descr="Captura de pantalla 2013-12-02 a la(s) 16.41.39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49" y="1682751"/>
            <a:ext cx="8561917" cy="495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21167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Pruebas de Eficiencia</a:t>
            </a:r>
            <a:endParaRPr lang="es-ES" dirty="0"/>
          </a:p>
        </p:txBody>
      </p:sp>
      <p:pic>
        <p:nvPicPr>
          <p:cNvPr id="4" name="Imagen 3" descr="Captura de pantalla 2013-12-02 a la(s) 16.42.56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917" y="1735666"/>
            <a:ext cx="8540750" cy="4953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46904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Gestión de la Compañía</a:t>
            </a:r>
            <a:endParaRPr lang="es-ES" dirty="0"/>
          </a:p>
        </p:txBody>
      </p:sp>
      <p:sp>
        <p:nvSpPr>
          <p:cNvPr id="16" name="AutoShape 2"/>
          <p:cNvSpPr>
            <a:spLocks noChangeArrowheads="1"/>
          </p:cNvSpPr>
          <p:nvPr/>
        </p:nvSpPr>
        <p:spPr bwMode="auto">
          <a:xfrm>
            <a:off x="163253" y="2133600"/>
            <a:ext cx="8856662" cy="2667000"/>
          </a:xfrm>
          <a:prstGeom prst="rightArrow">
            <a:avLst>
              <a:gd name="adj1" fmla="val 50000"/>
              <a:gd name="adj2" fmla="val 79992"/>
            </a:avLst>
          </a:prstGeom>
          <a:solidFill>
            <a:schemeClr val="accent1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kumimoji="0" lang="es-ES_tradnl"/>
          </a:p>
        </p:txBody>
      </p:sp>
      <p:sp>
        <p:nvSpPr>
          <p:cNvPr id="17" name="Text Box 8"/>
          <p:cNvSpPr txBox="1">
            <a:spLocks noChangeArrowheads="1"/>
          </p:cNvSpPr>
          <p:nvPr/>
        </p:nvSpPr>
        <p:spPr bwMode="auto">
          <a:xfrm>
            <a:off x="4627303" y="2781300"/>
            <a:ext cx="1905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  <a:defRPr/>
            </a:pPr>
            <a:r>
              <a:rPr kumimoji="0" lang="es-ES_tradnl" sz="2000" b="1" dirty="0" smtClean="0">
                <a:solidFill>
                  <a:schemeClr val="accent1">
                    <a:lumMod val="50000"/>
                  </a:schemeClr>
                </a:solidFill>
                <a:latin typeface="Arial" charset="0"/>
              </a:rPr>
              <a:t>Ejecución</a:t>
            </a:r>
            <a:endParaRPr kumimoji="0" lang="es-ES_tradnl" sz="2000" dirty="0" smtClean="0">
              <a:solidFill>
                <a:schemeClr val="accent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18" name="Text Box 9"/>
          <p:cNvSpPr txBox="1">
            <a:spLocks noChangeArrowheads="1"/>
          </p:cNvSpPr>
          <p:nvPr/>
        </p:nvSpPr>
        <p:spPr bwMode="auto">
          <a:xfrm>
            <a:off x="6689465" y="2667000"/>
            <a:ext cx="1524000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lnSpc>
                <a:spcPct val="30000"/>
              </a:lnSpc>
              <a:spcBef>
                <a:spcPct val="30000"/>
              </a:spcBef>
              <a:defRPr/>
            </a:pPr>
            <a:endParaRPr kumimoji="0" lang="es-ES_tradnl" sz="2000" dirty="0" smtClean="0">
              <a:solidFill>
                <a:schemeClr val="tx2"/>
              </a:solidFill>
              <a:latin typeface="Arial" charset="0"/>
            </a:endParaRPr>
          </a:p>
          <a:p>
            <a:pPr algn="l">
              <a:lnSpc>
                <a:spcPct val="30000"/>
              </a:lnSpc>
              <a:spcBef>
                <a:spcPct val="30000"/>
              </a:spcBef>
              <a:defRPr/>
            </a:pPr>
            <a:r>
              <a:rPr kumimoji="0" lang="es-ES_tradnl" sz="2000" b="1" dirty="0" smtClean="0">
                <a:solidFill>
                  <a:schemeClr val="accent2">
                    <a:lumMod val="75000"/>
                  </a:schemeClr>
                </a:solidFill>
                <a:latin typeface="Arial" charset="0"/>
              </a:rPr>
              <a:t>Puesta en </a:t>
            </a:r>
          </a:p>
          <a:p>
            <a:pPr algn="l">
              <a:lnSpc>
                <a:spcPct val="30000"/>
              </a:lnSpc>
              <a:spcBef>
                <a:spcPct val="40000"/>
              </a:spcBef>
              <a:defRPr/>
            </a:pPr>
            <a:r>
              <a:rPr kumimoji="0" lang="es-ES_tradnl" sz="2000" b="1" dirty="0" smtClean="0">
                <a:solidFill>
                  <a:schemeClr val="accent2">
                    <a:lumMod val="75000"/>
                  </a:schemeClr>
                </a:solidFill>
                <a:latin typeface="Arial" charset="0"/>
              </a:rPr>
              <a:t>Marcha</a:t>
            </a:r>
            <a:endParaRPr kumimoji="0" lang="es-ES_tradnl" b="1" dirty="0" smtClean="0">
              <a:solidFill>
                <a:schemeClr val="accent2">
                  <a:lumMod val="75000"/>
                </a:schemeClr>
              </a:solidFill>
              <a:latin typeface="Arial" charset="0"/>
            </a:endParaRPr>
          </a:p>
        </p:txBody>
      </p:sp>
      <p:sp>
        <p:nvSpPr>
          <p:cNvPr id="19" name="Text Box 16"/>
          <p:cNvSpPr txBox="1">
            <a:spLocks noChangeArrowheads="1"/>
          </p:cNvSpPr>
          <p:nvPr/>
        </p:nvSpPr>
        <p:spPr bwMode="auto">
          <a:xfrm>
            <a:off x="163253" y="3429000"/>
            <a:ext cx="10795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kumimoji="0" lang="es-ES_tradnl" sz="1400" b="1">
                <a:solidFill>
                  <a:schemeClr val="tx2"/>
                </a:solidFill>
                <a:latin typeface="Arial" charset="0"/>
              </a:rPr>
              <a:t>CONCEP-TUAL</a:t>
            </a:r>
          </a:p>
        </p:txBody>
      </p:sp>
      <p:sp>
        <p:nvSpPr>
          <p:cNvPr id="20" name="Text Box 17"/>
          <p:cNvSpPr txBox="1">
            <a:spLocks noChangeArrowheads="1"/>
          </p:cNvSpPr>
          <p:nvPr/>
        </p:nvSpPr>
        <p:spPr bwMode="auto">
          <a:xfrm>
            <a:off x="1295400" y="3500438"/>
            <a:ext cx="10810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kumimoji="0" lang="es-ES_tradnl" sz="1200" b="1">
                <a:solidFill>
                  <a:schemeClr val="tx2"/>
                </a:solidFill>
                <a:latin typeface="Arial" charset="0"/>
              </a:rPr>
              <a:t>Estudio de alternativas</a:t>
            </a:r>
          </a:p>
        </p:txBody>
      </p:sp>
      <p:sp>
        <p:nvSpPr>
          <p:cNvPr id="21" name="Text Box 19"/>
          <p:cNvSpPr txBox="1">
            <a:spLocks noChangeArrowheads="1"/>
          </p:cNvSpPr>
          <p:nvPr/>
        </p:nvSpPr>
        <p:spPr bwMode="auto">
          <a:xfrm>
            <a:off x="3042978" y="3284538"/>
            <a:ext cx="1225550" cy="73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kumimoji="0" lang="es-ES_tradnl" sz="1400" b="1">
                <a:solidFill>
                  <a:schemeClr val="tx2"/>
                </a:solidFill>
                <a:latin typeface="Arial" charset="0"/>
              </a:rPr>
              <a:t>FACTIBI-LIDAD      Ing. básica</a:t>
            </a:r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4339965" y="3357563"/>
            <a:ext cx="23622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lnSpc>
                <a:spcPct val="60000"/>
              </a:lnSpc>
              <a:spcBef>
                <a:spcPct val="50000"/>
              </a:spcBef>
            </a:pPr>
            <a:r>
              <a:rPr kumimoji="0" lang="es-ES_tradnl" sz="1400" b="1">
                <a:solidFill>
                  <a:schemeClr val="tx2"/>
                </a:solidFill>
                <a:latin typeface="Arial" charset="0"/>
              </a:rPr>
              <a:t>ING. DETALLE</a:t>
            </a:r>
          </a:p>
          <a:p>
            <a:pPr algn="l">
              <a:lnSpc>
                <a:spcPct val="60000"/>
              </a:lnSpc>
              <a:spcBef>
                <a:spcPct val="50000"/>
              </a:spcBef>
            </a:pPr>
            <a:r>
              <a:rPr kumimoji="0" lang="es-ES_tradnl" sz="1400" b="1">
                <a:solidFill>
                  <a:schemeClr val="tx2"/>
                </a:solidFill>
                <a:latin typeface="Arial" charset="0"/>
              </a:rPr>
              <a:t>   ADQUISICIONES</a:t>
            </a:r>
          </a:p>
          <a:p>
            <a:pPr algn="l">
              <a:lnSpc>
                <a:spcPct val="60000"/>
              </a:lnSpc>
              <a:spcBef>
                <a:spcPct val="50000"/>
              </a:spcBef>
            </a:pPr>
            <a:r>
              <a:rPr kumimoji="0" lang="es-ES_tradnl" sz="1400" b="1">
                <a:solidFill>
                  <a:schemeClr val="tx2"/>
                </a:solidFill>
                <a:latin typeface="Arial" charset="0"/>
              </a:rPr>
              <a:t>              CONSTRUCCION</a:t>
            </a:r>
          </a:p>
        </p:txBody>
      </p:sp>
      <p:sp>
        <p:nvSpPr>
          <p:cNvPr id="23" name="Text Box 21"/>
          <p:cNvSpPr txBox="1">
            <a:spLocks noChangeArrowheads="1"/>
          </p:cNvSpPr>
          <p:nvPr/>
        </p:nvSpPr>
        <p:spPr bwMode="auto">
          <a:xfrm>
            <a:off x="6689465" y="3352800"/>
            <a:ext cx="1447800" cy="62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kumimoji="0" lang="es-ES_tradnl" sz="1400" b="1">
                <a:solidFill>
                  <a:schemeClr val="tx2"/>
                </a:solidFill>
                <a:latin typeface="Arial" charset="0"/>
              </a:rPr>
              <a:t>TRASPASO</a:t>
            </a:r>
          </a:p>
          <a:p>
            <a:pPr algn="l">
              <a:spcBef>
                <a:spcPct val="50000"/>
              </a:spcBef>
            </a:pPr>
            <a:r>
              <a:rPr kumimoji="0" lang="es-ES_tradnl" sz="1400" b="1">
                <a:solidFill>
                  <a:schemeClr val="tx2"/>
                </a:solidFill>
                <a:latin typeface="Arial" charset="0"/>
              </a:rPr>
              <a:t>OPERACION</a:t>
            </a:r>
          </a:p>
        </p:txBody>
      </p:sp>
      <p:sp>
        <p:nvSpPr>
          <p:cNvPr id="24" name="Text Box 7"/>
          <p:cNvSpPr txBox="1">
            <a:spLocks noChangeArrowheads="1"/>
          </p:cNvSpPr>
          <p:nvPr/>
        </p:nvSpPr>
        <p:spPr bwMode="auto">
          <a:xfrm>
            <a:off x="946150" y="2819400"/>
            <a:ext cx="25146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kumimoji="0" lang="es-ES_tradnl" sz="2000" b="1" dirty="0">
                <a:solidFill>
                  <a:srgbClr val="85540A"/>
                </a:solidFill>
                <a:latin typeface="Arial" charset="0"/>
              </a:rPr>
              <a:t>Planificación (FEL)</a:t>
            </a:r>
            <a:endParaRPr lang="es-ES_tradnl" dirty="0">
              <a:solidFill>
                <a:srgbClr val="85540A"/>
              </a:solidFill>
            </a:endParaRPr>
          </a:p>
          <a:p>
            <a:pPr algn="l">
              <a:spcBef>
                <a:spcPct val="50000"/>
              </a:spcBef>
            </a:pPr>
            <a:endParaRPr kumimoji="0" lang="es-ES_tradnl" b="1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25" name="Text Box 16"/>
          <p:cNvSpPr txBox="1">
            <a:spLocks noChangeArrowheads="1"/>
          </p:cNvSpPr>
          <p:nvPr/>
        </p:nvSpPr>
        <p:spPr bwMode="auto">
          <a:xfrm>
            <a:off x="1295400" y="3284538"/>
            <a:ext cx="18716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kumimoji="0" lang="es-ES_tradnl" sz="1400" b="1" dirty="0">
                <a:solidFill>
                  <a:schemeClr val="tx2"/>
                </a:solidFill>
                <a:latin typeface="Arial" charset="0"/>
              </a:rPr>
              <a:t>PREFACTIBILIDAD</a:t>
            </a:r>
          </a:p>
        </p:txBody>
      </p:sp>
      <p:sp>
        <p:nvSpPr>
          <p:cNvPr id="26" name="Text Box 17"/>
          <p:cNvSpPr txBox="1">
            <a:spLocks noChangeArrowheads="1"/>
          </p:cNvSpPr>
          <p:nvPr/>
        </p:nvSpPr>
        <p:spPr bwMode="auto">
          <a:xfrm>
            <a:off x="2107940" y="3500438"/>
            <a:ext cx="8636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kumimoji="0" lang="es-ES_tradnl" sz="1200" b="1">
                <a:solidFill>
                  <a:schemeClr val="tx2"/>
                </a:solidFill>
                <a:latin typeface="Arial" charset="0"/>
              </a:rPr>
              <a:t>Diseño de la mejor</a:t>
            </a:r>
          </a:p>
        </p:txBody>
      </p:sp>
      <p:sp>
        <p:nvSpPr>
          <p:cNvPr id="27" name="Line 6"/>
          <p:cNvSpPr>
            <a:spLocks noChangeShapeType="1"/>
          </p:cNvSpPr>
          <p:nvPr/>
        </p:nvSpPr>
        <p:spPr bwMode="auto">
          <a:xfrm>
            <a:off x="4195503" y="2779713"/>
            <a:ext cx="0" cy="1368425"/>
          </a:xfrm>
          <a:prstGeom prst="line">
            <a:avLst/>
          </a:prstGeom>
          <a:noFill/>
          <a:ln w="3810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28" name="Flecha arriba 27"/>
          <p:cNvSpPr/>
          <p:nvPr/>
        </p:nvSpPr>
        <p:spPr>
          <a:xfrm>
            <a:off x="3953187" y="4168446"/>
            <a:ext cx="484632" cy="1532912"/>
          </a:xfrm>
          <a:prstGeom prst="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9" name="CuadroTexto 28"/>
          <p:cNvSpPr txBox="1"/>
          <p:nvPr/>
        </p:nvSpPr>
        <p:spPr>
          <a:xfrm rot="16200000">
            <a:off x="3106690" y="4496662"/>
            <a:ext cx="21776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APROPIACIÓN</a:t>
            </a:r>
            <a:endParaRPr lang="es-ES" dirty="0"/>
          </a:p>
        </p:txBody>
      </p:sp>
      <p:sp>
        <p:nvSpPr>
          <p:cNvPr id="30" name="CuadroTexto 29"/>
          <p:cNvSpPr txBox="1"/>
          <p:nvPr/>
        </p:nvSpPr>
        <p:spPr>
          <a:xfrm>
            <a:off x="4437819" y="2133600"/>
            <a:ext cx="2328486" cy="369332"/>
          </a:xfrm>
          <a:prstGeom prst="rect">
            <a:avLst/>
          </a:prstGeom>
          <a:solidFill>
            <a:srgbClr val="FF6600"/>
          </a:solidFill>
          <a:scene3d>
            <a:camera prst="orthographicFront"/>
            <a:lightRig rig="threePt" dir="t"/>
          </a:scene3d>
          <a:sp3d extrusionH="25400" contourW="25400"/>
        </p:spPr>
        <p:txBody>
          <a:bodyPr wrap="square" rtlCol="0">
            <a:spAutoFit/>
          </a:bodyPr>
          <a:lstStyle/>
          <a:p>
            <a:r>
              <a:rPr lang="es-ES" dirty="0" smtClean="0"/>
              <a:t>Formación Compañía</a:t>
            </a:r>
            <a:endParaRPr lang="es-ES" dirty="0"/>
          </a:p>
        </p:txBody>
      </p:sp>
      <p:sp>
        <p:nvSpPr>
          <p:cNvPr id="31" name="CuadroTexto 30"/>
          <p:cNvSpPr txBox="1"/>
          <p:nvPr/>
        </p:nvSpPr>
        <p:spPr>
          <a:xfrm>
            <a:off x="1875879" y="5862342"/>
            <a:ext cx="2641408" cy="369332"/>
          </a:xfrm>
          <a:prstGeom prst="rect">
            <a:avLst/>
          </a:prstGeom>
          <a:solidFill>
            <a:srgbClr val="FF6600"/>
          </a:solidFill>
          <a:scene3d>
            <a:camera prst="orthographicFront"/>
            <a:lightRig rig="threePt" dir="t"/>
          </a:scene3d>
          <a:sp3d extrusionH="25400" contourW="25400"/>
        </p:spPr>
        <p:txBody>
          <a:bodyPr wrap="square" rtlCol="0">
            <a:spAutoFit/>
          </a:bodyPr>
          <a:lstStyle/>
          <a:p>
            <a:r>
              <a:rPr lang="es-ES" dirty="0" smtClean="0"/>
              <a:t>Incorporación de socios</a:t>
            </a:r>
            <a:endParaRPr lang="es-ES" dirty="0"/>
          </a:p>
        </p:txBody>
      </p:sp>
      <p:sp>
        <p:nvSpPr>
          <p:cNvPr id="32" name="CuadroTexto 31"/>
          <p:cNvSpPr txBox="1"/>
          <p:nvPr/>
        </p:nvSpPr>
        <p:spPr>
          <a:xfrm>
            <a:off x="3042978" y="6292963"/>
            <a:ext cx="2328486" cy="369332"/>
          </a:xfrm>
          <a:prstGeom prst="rect">
            <a:avLst/>
          </a:prstGeom>
          <a:solidFill>
            <a:srgbClr val="FF6600"/>
          </a:solidFill>
          <a:scene3d>
            <a:camera prst="orthographicFront"/>
            <a:lightRig rig="threePt" dir="t"/>
          </a:scene3d>
          <a:sp3d extrusionH="25400" contourW="25400"/>
        </p:spPr>
        <p:txBody>
          <a:bodyPr wrap="square" rtlCol="0">
            <a:spAutoFit/>
          </a:bodyPr>
          <a:lstStyle/>
          <a:p>
            <a:r>
              <a:rPr lang="es-ES" dirty="0" smtClean="0"/>
              <a:t>      Financiamiento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5818923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Principales objetivos de un </a:t>
            </a:r>
            <a:r>
              <a:rPr lang="es-ES" dirty="0" err="1" smtClean="0"/>
              <a:t>project</a:t>
            </a:r>
            <a:r>
              <a:rPr lang="es-ES" dirty="0" smtClean="0"/>
              <a:t> </a:t>
            </a:r>
            <a:r>
              <a:rPr lang="es-ES" dirty="0" err="1" smtClean="0"/>
              <a:t>finance</a:t>
            </a:r>
            <a:endParaRPr lang="es-ES" dirty="0"/>
          </a:p>
        </p:txBody>
      </p:sp>
      <p:pic>
        <p:nvPicPr>
          <p:cNvPr id="4" name="Imagen 3" descr="Captura de pantalla 2013-12-02 a la(s) 16.44.20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32" y="1629833"/>
            <a:ext cx="8625417" cy="4974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85492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Seguros DURANTE CONSTRUCION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2800" dirty="0" err="1" smtClean="0"/>
              <a:t>Construction</a:t>
            </a:r>
            <a:r>
              <a:rPr lang="es-ES" sz="2800" dirty="0" smtClean="0"/>
              <a:t> </a:t>
            </a:r>
            <a:r>
              <a:rPr lang="es-ES" sz="2800" dirty="0" err="1" smtClean="0"/>
              <a:t>all</a:t>
            </a:r>
            <a:r>
              <a:rPr lang="es-ES" sz="2800" dirty="0" smtClean="0"/>
              <a:t> </a:t>
            </a:r>
            <a:r>
              <a:rPr lang="es-ES" sz="2800" dirty="0" err="1" smtClean="0"/>
              <a:t>risk</a:t>
            </a:r>
            <a:r>
              <a:rPr lang="es-ES" sz="2800" dirty="0" smtClean="0"/>
              <a:t> (CAR</a:t>
            </a:r>
            <a:r>
              <a:rPr lang="es-ES" sz="2800" dirty="0" smtClean="0"/>
              <a:t>)</a:t>
            </a:r>
          </a:p>
          <a:p>
            <a:pPr lvl="1"/>
            <a:r>
              <a:rPr lang="es-ES" sz="2400" dirty="0" smtClean="0"/>
              <a:t>Daño al proyecto o materiales y equipos </a:t>
            </a:r>
          </a:p>
          <a:p>
            <a:pPr lvl="1"/>
            <a:r>
              <a:rPr lang="es-ES" sz="2400" dirty="0" smtClean="0"/>
              <a:t>Daños a terceros, personas o bienes </a:t>
            </a:r>
          </a:p>
          <a:p>
            <a:pPr lvl="1"/>
            <a:r>
              <a:rPr lang="es-ES" sz="2400" dirty="0" smtClean="0"/>
              <a:t>Perdidas </a:t>
            </a:r>
            <a:r>
              <a:rPr lang="es-ES" sz="2400" dirty="0"/>
              <a:t>por atraso debido a </a:t>
            </a:r>
            <a:r>
              <a:rPr lang="es-ES" sz="2400" dirty="0" smtClean="0"/>
              <a:t>siniestro</a:t>
            </a:r>
            <a:endParaRPr lang="es-ES" sz="2800" dirty="0" smtClean="0"/>
          </a:p>
          <a:p>
            <a:pPr lvl="1"/>
            <a:r>
              <a:rPr lang="es-ES" sz="2400" dirty="0" smtClean="0"/>
              <a:t>Marine </a:t>
            </a:r>
            <a:r>
              <a:rPr lang="es-ES" sz="2400" dirty="0" smtClean="0"/>
              <a:t>Cargo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339257152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conclusiones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Los proyectos mineros son intensivos en el uso de capital por  lo que requieren </a:t>
            </a:r>
            <a:r>
              <a:rPr lang="es-ES" dirty="0" smtClean="0"/>
              <a:t>financiamiento </a:t>
            </a:r>
            <a:r>
              <a:rPr lang="es-ES" dirty="0" smtClean="0"/>
              <a:t>adicional al de los accionistas</a:t>
            </a:r>
          </a:p>
          <a:p>
            <a:r>
              <a:rPr lang="es-ES" dirty="0" smtClean="0"/>
              <a:t>Esto permite a los accionistas multiplicar su capacidad de ejecución por medio del apalancamiento </a:t>
            </a:r>
            <a:r>
              <a:rPr lang="es-ES" dirty="0" smtClean="0"/>
              <a:t>financiero</a:t>
            </a:r>
            <a:endParaRPr lang="es-ES" dirty="0" smtClean="0"/>
          </a:p>
          <a:p>
            <a:r>
              <a:rPr lang="es-ES" dirty="0" smtClean="0"/>
              <a:t>El Project </a:t>
            </a:r>
            <a:r>
              <a:rPr lang="es-ES" dirty="0" err="1" smtClean="0"/>
              <a:t>Finance</a:t>
            </a:r>
            <a:r>
              <a:rPr lang="es-ES" dirty="0" smtClean="0"/>
              <a:t> es la forma mas común para proyectos mineros mayores de largo plazo, </a:t>
            </a:r>
            <a:r>
              <a:rPr lang="es-ES" dirty="0" smtClean="0"/>
              <a:t>aunque</a:t>
            </a:r>
            <a:r>
              <a:rPr lang="es-ES" dirty="0" smtClean="0"/>
              <a:t> </a:t>
            </a:r>
            <a:r>
              <a:rPr lang="es-ES" dirty="0" smtClean="0"/>
              <a:t>se </a:t>
            </a:r>
            <a:r>
              <a:rPr lang="es-ES" dirty="0" smtClean="0"/>
              <a:t>requiere </a:t>
            </a:r>
            <a:r>
              <a:rPr lang="es-ES" dirty="0" smtClean="0"/>
              <a:t>tiempo para estructurarlo</a:t>
            </a:r>
          </a:p>
          <a:p>
            <a:r>
              <a:rPr lang="es-ES" dirty="0"/>
              <a:t>L</a:t>
            </a:r>
            <a:r>
              <a:rPr lang="es-ES" dirty="0" smtClean="0"/>
              <a:t>os proyectos mineros son complejos y por eso se requiere de estructuras de financiamiento especializadas.</a:t>
            </a:r>
          </a:p>
        </p:txBody>
      </p:sp>
    </p:spTree>
    <p:extLst>
      <p:ext uri="{BB962C8B-B14F-4D97-AF65-F5344CB8AC3E}">
        <p14:creationId xmlns:p14="http://schemas.microsoft.com/office/powerpoint/2010/main" val="272244473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ChangeArrowheads="1"/>
          </p:cNvSpPr>
          <p:nvPr>
            <p:ph type="ctrTitle"/>
          </p:nvPr>
        </p:nvSpPr>
        <p:spPr bwMode="auto">
          <a:xfrm>
            <a:off x="528883" y="3319532"/>
            <a:ext cx="6781800" cy="1143000"/>
          </a:xfrm>
        </p:spPr>
        <p:txBody>
          <a:bodyPr/>
          <a:lstStyle/>
          <a:p>
            <a:pPr eaLnBrk="1" hangingPunct="1"/>
            <a:r>
              <a:rPr lang="es-CL" cap="none" dirty="0">
                <a:latin typeface="Franklin Gothic Medium" charset="0"/>
              </a:rPr>
              <a:t>CIERRE DEL PROYECTO</a:t>
            </a:r>
            <a:endParaRPr lang="es-ES_tradnl" cap="none" dirty="0">
              <a:latin typeface="Franklin Gothic Medium" charset="0"/>
            </a:endParaRPr>
          </a:p>
        </p:txBody>
      </p:sp>
      <p:sp>
        <p:nvSpPr>
          <p:cNvPr id="1536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1752600"/>
            <a:ext cx="7543800" cy="1752600"/>
          </a:xfrm>
        </p:spPr>
        <p:txBody>
          <a:bodyPr/>
          <a:lstStyle/>
          <a:p>
            <a:pPr eaLnBrk="1" hangingPunct="1"/>
            <a:endParaRPr lang="es-CL">
              <a:solidFill>
                <a:srgbClr val="443329"/>
              </a:solidFill>
              <a:latin typeface="Franklin Gothic Book" charset="0"/>
            </a:endParaRPr>
          </a:p>
          <a:p>
            <a:pPr eaLnBrk="1" hangingPunct="1"/>
            <a:endParaRPr lang="es-ES_tradnl">
              <a:solidFill>
                <a:srgbClr val="443329"/>
              </a:solidFill>
              <a:latin typeface="Franklin Gothic Book" charset="0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528883" y="4655841"/>
            <a:ext cx="7483249" cy="587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ts val="1060"/>
              </a:lnSpc>
              <a:spcBef>
                <a:spcPct val="50000"/>
              </a:spcBef>
            </a:pPr>
            <a:r>
              <a:rPr lang="es-ES_tradnl" sz="2400" dirty="0">
                <a:solidFill>
                  <a:prstClr val="black"/>
                </a:solidFill>
                <a:latin typeface="Arial" charset="0"/>
              </a:rPr>
              <a:t>Cierre financiero. Informe final. Lecciones aprendidas.</a:t>
            </a:r>
          </a:p>
          <a:p>
            <a:pPr lvl="0">
              <a:lnSpc>
                <a:spcPts val="1060"/>
              </a:lnSpc>
              <a:spcBef>
                <a:spcPct val="50000"/>
              </a:spcBef>
            </a:pPr>
            <a:r>
              <a:rPr lang="es-ES_tradnl" sz="2400" dirty="0">
                <a:solidFill>
                  <a:prstClr val="black"/>
                </a:solidFill>
                <a:latin typeface="Arial" charset="0"/>
              </a:rPr>
              <a:t>Re- evaluación.</a:t>
            </a:r>
            <a:endParaRPr lang="es-ES_tradnl" sz="2400" dirty="0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281309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_tradnl">
                <a:ea typeface="+mj-ea"/>
                <a:cs typeface="+mj-cs"/>
              </a:rPr>
              <a:t>Cierre financiero</a:t>
            </a:r>
          </a:p>
        </p:txBody>
      </p:sp>
      <p:sp>
        <p:nvSpPr>
          <p:cNvPr id="31539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s-ES_tradnl" dirty="0">
                <a:ea typeface="+mn-ea"/>
              </a:rPr>
              <a:t>Cierre de contratos:</a:t>
            </a:r>
          </a:p>
          <a:p>
            <a:pPr lvl="1"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s-ES_tradnl" sz="2400" dirty="0">
                <a:ea typeface="+mn-ea"/>
              </a:rPr>
              <a:t>resolución de reclamos, </a:t>
            </a:r>
          </a:p>
          <a:p>
            <a:pPr lvl="1"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s-ES_tradnl" sz="2400" dirty="0">
                <a:ea typeface="+mn-ea"/>
              </a:rPr>
              <a:t>revisión de cumplimientos legales, etc..</a:t>
            </a:r>
          </a:p>
          <a:p>
            <a:pPr lvl="1"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s-ES_tradnl" sz="2400" dirty="0">
                <a:ea typeface="+mn-ea"/>
              </a:rPr>
              <a:t>finiquito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s-ES_tradnl" dirty="0">
                <a:ea typeface="+mn-ea"/>
              </a:rPr>
              <a:t>Cierre de las cuentas de capital</a:t>
            </a:r>
          </a:p>
          <a:p>
            <a:pPr lvl="1"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s-ES_tradnl" sz="2400" dirty="0">
                <a:ea typeface="+mn-ea"/>
              </a:rPr>
              <a:t>Tienden a permanecer abiertas para cambios, correcciones 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s-ES_tradnl" dirty="0">
                <a:ea typeface="+mn-ea"/>
              </a:rPr>
              <a:t>Transferencia de gastos a cuentas de activo fijo.</a:t>
            </a:r>
          </a:p>
          <a:p>
            <a:pPr lvl="1"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s-ES_tradnl" sz="2400" dirty="0">
                <a:ea typeface="+mn-ea"/>
              </a:rPr>
              <a:t>Establecer detalle de las cuentas.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s-ES_tradnl" dirty="0">
                <a:ea typeface="+mn-ea"/>
              </a:rPr>
              <a:t>Inicio de la depreciación.</a:t>
            </a:r>
          </a:p>
        </p:txBody>
      </p:sp>
    </p:spTree>
    <p:extLst>
      <p:ext uri="{BB962C8B-B14F-4D97-AF65-F5344CB8AC3E}">
        <p14:creationId xmlns:p14="http://schemas.microsoft.com/office/powerpoint/2010/main" val="398400198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_tradnl">
                <a:ea typeface="+mj-ea"/>
                <a:cs typeface="+mj-cs"/>
              </a:rPr>
              <a:t>Informe final</a:t>
            </a:r>
          </a:p>
        </p:txBody>
      </p:sp>
      <p:sp>
        <p:nvSpPr>
          <p:cNvPr id="1843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s-ES_tradnl" sz="3000">
                <a:latin typeface="Franklin Gothic Book" charset="0"/>
              </a:rPr>
              <a:t>Resultados de seguridad.</a:t>
            </a:r>
          </a:p>
          <a:p>
            <a:pPr eaLnBrk="1" hangingPunct="1">
              <a:lnSpc>
                <a:spcPct val="80000"/>
              </a:lnSpc>
            </a:pPr>
            <a:r>
              <a:rPr lang="es-ES_tradnl" sz="3000">
                <a:latin typeface="Franklin Gothic Book" charset="0"/>
              </a:rPr>
              <a:t>Gastos reales vs. Presupuesto, por item.</a:t>
            </a:r>
          </a:p>
          <a:p>
            <a:pPr eaLnBrk="1" hangingPunct="1">
              <a:lnSpc>
                <a:spcPct val="80000"/>
              </a:lnSpc>
            </a:pPr>
            <a:r>
              <a:rPr lang="es-ES_tradnl" sz="3000">
                <a:latin typeface="Franklin Gothic Book" charset="0"/>
              </a:rPr>
              <a:t>Tiempo real de ejecución vs. programa.</a:t>
            </a:r>
          </a:p>
          <a:p>
            <a:pPr eaLnBrk="1" hangingPunct="1">
              <a:lnSpc>
                <a:spcPct val="80000"/>
              </a:lnSpc>
            </a:pPr>
            <a:r>
              <a:rPr lang="es-ES_tradnl" sz="3000">
                <a:latin typeface="Franklin Gothic Book" charset="0"/>
              </a:rPr>
              <a:t>Cambios.</a:t>
            </a:r>
          </a:p>
          <a:p>
            <a:pPr eaLnBrk="1" hangingPunct="1">
              <a:lnSpc>
                <a:spcPct val="80000"/>
              </a:lnSpc>
            </a:pPr>
            <a:r>
              <a:rPr lang="es-ES_tradnl" sz="3000">
                <a:latin typeface="Franklin Gothic Book" charset="0"/>
              </a:rPr>
              <a:t>Desviaciones con respecto al plan de ejecución.</a:t>
            </a:r>
          </a:p>
          <a:p>
            <a:pPr eaLnBrk="1" hangingPunct="1">
              <a:lnSpc>
                <a:spcPct val="80000"/>
              </a:lnSpc>
            </a:pPr>
            <a:r>
              <a:rPr lang="es-ES_tradnl" sz="3000">
                <a:latin typeface="Franklin Gothic Book" charset="0"/>
              </a:rPr>
              <a:t>Resultados en compras y contratos.</a:t>
            </a:r>
          </a:p>
          <a:p>
            <a:pPr eaLnBrk="1" hangingPunct="1">
              <a:lnSpc>
                <a:spcPct val="80000"/>
              </a:lnSpc>
            </a:pPr>
            <a:r>
              <a:rPr lang="es-ES_tradnl" sz="3000">
                <a:latin typeface="Franklin Gothic Book" charset="0"/>
              </a:rPr>
              <a:t>Dificultades y desviaciones.</a:t>
            </a:r>
          </a:p>
          <a:p>
            <a:pPr eaLnBrk="1" hangingPunct="1">
              <a:lnSpc>
                <a:spcPct val="80000"/>
              </a:lnSpc>
            </a:pPr>
            <a:r>
              <a:rPr lang="es-ES_tradnl" sz="3000">
                <a:latin typeface="Franklin Gothic Book" charset="0"/>
              </a:rPr>
              <a:t>Cambios en condiciones de mercado.</a:t>
            </a:r>
          </a:p>
          <a:p>
            <a:pPr eaLnBrk="1" hangingPunct="1">
              <a:lnSpc>
                <a:spcPct val="80000"/>
              </a:lnSpc>
            </a:pPr>
            <a:r>
              <a:rPr lang="es-ES_tradnl" sz="3000">
                <a:latin typeface="Franklin Gothic Book" charset="0"/>
              </a:rPr>
              <a:t>Resultados de los tests de puesta en marcha.</a:t>
            </a:r>
          </a:p>
          <a:p>
            <a:pPr eaLnBrk="1" hangingPunct="1">
              <a:lnSpc>
                <a:spcPct val="80000"/>
              </a:lnSpc>
            </a:pPr>
            <a:endParaRPr lang="es-ES_tradnl" sz="3000">
              <a:latin typeface="Franklin Gothic 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440308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_tradnl">
                <a:ea typeface="+mj-ea"/>
                <a:cs typeface="+mj-cs"/>
              </a:rPr>
              <a:t>Lecciones aprendidas, ej.(1) </a:t>
            </a:r>
          </a:p>
        </p:txBody>
      </p:sp>
      <p:sp>
        <p:nvSpPr>
          <p:cNvPr id="1945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s-ES_tradnl" sz="2700">
                <a:latin typeface="Franklin Gothic Book" charset="0"/>
              </a:rPr>
              <a:t>Mantener la consistencia, el personal, los contratistas en las diferentes fases de un proyecto, desde conceptual a EPC.</a:t>
            </a:r>
          </a:p>
          <a:p>
            <a:pPr eaLnBrk="1" hangingPunct="1">
              <a:lnSpc>
                <a:spcPct val="80000"/>
              </a:lnSpc>
            </a:pPr>
            <a:r>
              <a:rPr lang="es-ES_tradnl" sz="2700">
                <a:latin typeface="Franklin Gothic Book" charset="0"/>
              </a:rPr>
              <a:t>Evaluar todas las alternativas razonables durante la ingeniería de factibilidad.</a:t>
            </a:r>
          </a:p>
          <a:p>
            <a:pPr eaLnBrk="1" hangingPunct="1">
              <a:lnSpc>
                <a:spcPct val="80000"/>
              </a:lnSpc>
            </a:pPr>
            <a:r>
              <a:rPr lang="es-ES_tradnl" sz="2700">
                <a:latin typeface="Franklin Gothic Book" charset="0"/>
              </a:rPr>
              <a:t>Desarrollar planes para manejar los asuntos externos (autoridades, comunidad).</a:t>
            </a:r>
          </a:p>
          <a:p>
            <a:pPr eaLnBrk="1" hangingPunct="1">
              <a:lnSpc>
                <a:spcPct val="80000"/>
              </a:lnSpc>
            </a:pPr>
            <a:r>
              <a:rPr lang="es-ES_tradnl" sz="2700">
                <a:latin typeface="Franklin Gothic Book" charset="0"/>
              </a:rPr>
              <a:t>Activa participación del dueño en todas las fases del proyecto.</a:t>
            </a:r>
          </a:p>
          <a:p>
            <a:pPr eaLnBrk="1" hangingPunct="1">
              <a:lnSpc>
                <a:spcPct val="80000"/>
              </a:lnSpc>
            </a:pPr>
            <a:r>
              <a:rPr lang="es-ES_tradnl" sz="2700">
                <a:latin typeface="Franklin Gothic Book" charset="0"/>
              </a:rPr>
              <a:t>Las funciones de Calidad, Seguridad y Control de Costo y Programa deben reportar directamente al Gerente del Proyecto.</a:t>
            </a:r>
          </a:p>
          <a:p>
            <a:pPr eaLnBrk="1" hangingPunct="1">
              <a:lnSpc>
                <a:spcPct val="80000"/>
              </a:lnSpc>
            </a:pPr>
            <a:endParaRPr lang="es-ES_tradnl" sz="2700">
              <a:latin typeface="Franklin Gothic Book" charset="0"/>
            </a:endParaRPr>
          </a:p>
          <a:p>
            <a:pPr eaLnBrk="1" hangingPunct="1">
              <a:lnSpc>
                <a:spcPct val="80000"/>
              </a:lnSpc>
            </a:pPr>
            <a:endParaRPr lang="es-ES_tradnl" sz="2700">
              <a:latin typeface="Franklin Gothic 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7368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_tradnl">
                <a:ea typeface="+mj-ea"/>
                <a:cs typeface="+mj-cs"/>
              </a:rPr>
              <a:t>Lecciones aprendidas, ej. (2) </a:t>
            </a:r>
          </a:p>
        </p:txBody>
      </p:sp>
      <p:sp>
        <p:nvSpPr>
          <p:cNvPr id="20482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eaLnBrk="1" hangingPunct="1">
              <a:lnSpc>
                <a:spcPct val="120000"/>
              </a:lnSpc>
            </a:pPr>
            <a:r>
              <a:rPr lang="es-ES_tradnl" sz="3100" dirty="0">
                <a:latin typeface="Franklin Gothic Book" charset="0"/>
              </a:rPr>
              <a:t>Se definen claros niveles de aprobación en la organización.</a:t>
            </a:r>
          </a:p>
          <a:p>
            <a:pPr eaLnBrk="1" hangingPunct="1">
              <a:lnSpc>
                <a:spcPct val="120000"/>
              </a:lnSpc>
            </a:pPr>
            <a:r>
              <a:rPr lang="es-ES_tradnl" sz="3100" dirty="0">
                <a:latin typeface="Franklin Gothic Book" charset="0"/>
              </a:rPr>
              <a:t>Se asigna temprano personal de Operaciones al equipo del proyecto.</a:t>
            </a:r>
          </a:p>
          <a:p>
            <a:pPr eaLnBrk="1" hangingPunct="1">
              <a:lnSpc>
                <a:spcPct val="120000"/>
              </a:lnSpc>
            </a:pPr>
            <a:r>
              <a:rPr lang="es-ES_tradnl" sz="3100" dirty="0">
                <a:latin typeface="Franklin Gothic Book" charset="0"/>
              </a:rPr>
              <a:t>Se prepara un equipo de proyecto del dueño capaz y entrenado, con personal propio y externo según se requiera.</a:t>
            </a:r>
          </a:p>
          <a:p>
            <a:pPr eaLnBrk="1" hangingPunct="1">
              <a:lnSpc>
                <a:spcPct val="120000"/>
              </a:lnSpc>
            </a:pPr>
            <a:r>
              <a:rPr lang="es-ES_tradnl" sz="3100" dirty="0">
                <a:latin typeface="Franklin Gothic Book" charset="0"/>
              </a:rPr>
              <a:t>El equipo del dueño y el tipo de contratos deben estar en concordancia.</a:t>
            </a:r>
          </a:p>
          <a:p>
            <a:pPr eaLnBrk="1" hangingPunct="1">
              <a:lnSpc>
                <a:spcPct val="120000"/>
              </a:lnSpc>
            </a:pPr>
            <a:r>
              <a:rPr lang="es-ES_tradnl" sz="3100" dirty="0">
                <a:latin typeface="Franklin Gothic Book" charset="0"/>
              </a:rPr>
              <a:t>Hay una estrecha coordinación entre Proyecto y Operaciones en todas las fases del proyecto. </a:t>
            </a:r>
          </a:p>
          <a:p>
            <a:pPr eaLnBrk="1" hangingPunct="1">
              <a:lnSpc>
                <a:spcPct val="80000"/>
              </a:lnSpc>
            </a:pPr>
            <a:endParaRPr lang="es-ES_tradnl" sz="3000" dirty="0">
              <a:latin typeface="Franklin Gothic Book" charset="0"/>
            </a:endParaRPr>
          </a:p>
          <a:p>
            <a:pPr eaLnBrk="1" hangingPunct="1">
              <a:lnSpc>
                <a:spcPct val="80000"/>
              </a:lnSpc>
            </a:pPr>
            <a:endParaRPr lang="es-ES_tradnl" sz="3000" dirty="0">
              <a:latin typeface="Franklin Gothic 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726560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_tradnl">
                <a:ea typeface="+mj-ea"/>
                <a:cs typeface="+mj-cs"/>
              </a:rPr>
              <a:t>Lecciones aprendidas, ej. (3) </a:t>
            </a:r>
          </a:p>
        </p:txBody>
      </p:sp>
      <p:sp>
        <p:nvSpPr>
          <p:cNvPr id="21506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eaLnBrk="1" hangingPunct="1">
              <a:lnSpc>
                <a:spcPct val="110000"/>
              </a:lnSpc>
            </a:pPr>
            <a:r>
              <a:rPr lang="es-ES_tradnl" sz="3000" dirty="0">
                <a:latin typeface="Franklin Gothic Book" charset="0"/>
              </a:rPr>
              <a:t>Se establecen plazos razonables en el programa para obtener las aprobaciones. Los procesos de aprobación se preparan. Se obtiene fondos para continuar los trabajos.</a:t>
            </a:r>
          </a:p>
          <a:p>
            <a:pPr eaLnBrk="1" hangingPunct="1">
              <a:lnSpc>
                <a:spcPct val="110000"/>
              </a:lnSpc>
            </a:pPr>
            <a:r>
              <a:rPr lang="es-ES_tradnl" sz="3000" dirty="0">
                <a:latin typeface="Franklin Gothic Book" charset="0"/>
              </a:rPr>
              <a:t>Se trabaja en alianza con los contratistas: “con” y no “contra” el contratista.</a:t>
            </a:r>
          </a:p>
          <a:p>
            <a:pPr eaLnBrk="1" hangingPunct="1">
              <a:lnSpc>
                <a:spcPct val="110000"/>
              </a:lnSpc>
            </a:pPr>
            <a:r>
              <a:rPr lang="es-ES_tradnl" sz="3000" dirty="0">
                <a:latin typeface="Franklin Gothic Book" charset="0"/>
              </a:rPr>
              <a:t>Las etapas conceptuales y de factibilidad son el momento adecuado para analizar, mejorar, cambiar el proyecto desde todo punto de vista.</a:t>
            </a:r>
          </a:p>
          <a:p>
            <a:pPr eaLnBrk="1" hangingPunct="1">
              <a:lnSpc>
                <a:spcPct val="110000"/>
              </a:lnSpc>
            </a:pPr>
            <a:r>
              <a:rPr lang="es-ES_tradnl" sz="3000" dirty="0">
                <a:latin typeface="Franklin Gothic Book" charset="0"/>
              </a:rPr>
              <a:t>Las bases del proyecto involucran a todos los interesados.  </a:t>
            </a:r>
          </a:p>
          <a:p>
            <a:pPr eaLnBrk="1" hangingPunct="1">
              <a:lnSpc>
                <a:spcPct val="80000"/>
              </a:lnSpc>
            </a:pPr>
            <a:endParaRPr lang="es-ES_tradnl" sz="3000" dirty="0">
              <a:latin typeface="Franklin Gothic 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911357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_tradnl">
                <a:ea typeface="+mj-ea"/>
                <a:cs typeface="+mj-cs"/>
              </a:rPr>
              <a:t>Lecciones aprendidas, ej. (4) </a:t>
            </a:r>
          </a:p>
        </p:txBody>
      </p:sp>
      <p:sp>
        <p:nvSpPr>
          <p:cNvPr id="22530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s-ES_tradnl" dirty="0">
                <a:latin typeface="Franklin Gothic Book" charset="0"/>
              </a:rPr>
              <a:t>Se inician temprano y se dan tiempos apropiados para negociaciones, permisos, etc..</a:t>
            </a:r>
          </a:p>
          <a:p>
            <a:pPr eaLnBrk="1" hangingPunct="1">
              <a:lnSpc>
                <a:spcPct val="90000"/>
              </a:lnSpc>
            </a:pPr>
            <a:r>
              <a:rPr lang="es-ES_tradnl" dirty="0">
                <a:latin typeface="Franklin Gothic Book" charset="0"/>
              </a:rPr>
              <a:t>LIDERAZGO y PARTICIPACION son elementos claves en Seguridad y Calidad.</a:t>
            </a:r>
          </a:p>
          <a:p>
            <a:pPr eaLnBrk="1" hangingPunct="1">
              <a:lnSpc>
                <a:spcPct val="90000"/>
              </a:lnSpc>
            </a:pPr>
            <a:r>
              <a:rPr lang="es-ES_tradnl" dirty="0">
                <a:latin typeface="Franklin Gothic Book" charset="0"/>
              </a:rPr>
              <a:t>Las compras se realizan desde el interior del proyecto. </a:t>
            </a:r>
          </a:p>
          <a:p>
            <a:pPr eaLnBrk="1" hangingPunct="1">
              <a:lnSpc>
                <a:spcPct val="90000"/>
              </a:lnSpc>
            </a:pPr>
            <a:r>
              <a:rPr lang="es-ES_tradnl" dirty="0">
                <a:latin typeface="Franklin Gothic Book" charset="0"/>
              </a:rPr>
              <a:t>Hay que construir “equipo” entre todos los participantes: “</a:t>
            </a:r>
            <a:r>
              <a:rPr lang="es-ES_tradnl" dirty="0" err="1">
                <a:latin typeface="Franklin Gothic Book" charset="0"/>
              </a:rPr>
              <a:t>team</a:t>
            </a:r>
            <a:r>
              <a:rPr lang="es-ES_tradnl" dirty="0">
                <a:latin typeface="Franklin Gothic Book" charset="0"/>
              </a:rPr>
              <a:t> </a:t>
            </a:r>
            <a:r>
              <a:rPr lang="es-ES_tradnl" dirty="0" err="1">
                <a:latin typeface="Franklin Gothic Book" charset="0"/>
              </a:rPr>
              <a:t>buildings</a:t>
            </a:r>
            <a:r>
              <a:rPr lang="es-ES_tradnl" dirty="0">
                <a:latin typeface="Franklin Gothic Book" charset="0"/>
              </a:rPr>
              <a:t>”, celebraciones,…</a:t>
            </a:r>
          </a:p>
        </p:txBody>
      </p:sp>
    </p:spTree>
    <p:extLst>
      <p:ext uri="{BB962C8B-B14F-4D97-AF65-F5344CB8AC3E}">
        <p14:creationId xmlns:p14="http://schemas.microsoft.com/office/powerpoint/2010/main" val="1935092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492094" cy="1039427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Alternativas </a:t>
            </a:r>
            <a:r>
              <a:rPr lang="es-ES" dirty="0"/>
              <a:t>para Financiar un Proyecto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endParaRPr lang="es-ES" sz="2800" dirty="0" smtClean="0"/>
          </a:p>
          <a:p>
            <a:r>
              <a:rPr lang="es-ES" sz="3000" dirty="0" smtClean="0"/>
              <a:t>Capital </a:t>
            </a:r>
            <a:r>
              <a:rPr lang="es-ES" sz="3000" dirty="0" smtClean="0"/>
              <a:t>Propio</a:t>
            </a:r>
            <a:endParaRPr lang="es-ES" sz="3000" dirty="0" smtClean="0"/>
          </a:p>
          <a:p>
            <a:r>
              <a:rPr lang="es-ES" sz="3000" dirty="0" smtClean="0"/>
              <a:t>Deuda </a:t>
            </a:r>
            <a:r>
              <a:rPr lang="es-ES" sz="3000" dirty="0"/>
              <a:t>Corporativa </a:t>
            </a:r>
          </a:p>
          <a:p>
            <a:r>
              <a:rPr lang="es-ES" sz="3000" dirty="0" smtClean="0"/>
              <a:t>Bonos </a:t>
            </a:r>
            <a:endParaRPr lang="es-ES" sz="3000" dirty="0"/>
          </a:p>
          <a:p>
            <a:r>
              <a:rPr lang="es-ES" sz="3000" dirty="0" smtClean="0"/>
              <a:t>Project </a:t>
            </a:r>
            <a:r>
              <a:rPr lang="es-ES" sz="3000" dirty="0" err="1"/>
              <a:t>Finance</a:t>
            </a:r>
            <a:r>
              <a:rPr lang="es-ES" sz="3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8580547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_tradnl">
                <a:ea typeface="+mj-ea"/>
                <a:cs typeface="+mj-cs"/>
              </a:rPr>
              <a:t>Índices</a:t>
            </a:r>
          </a:p>
        </p:txBody>
      </p:sp>
      <p:sp>
        <p:nvSpPr>
          <p:cNvPr id="31949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28775"/>
            <a:ext cx="8001000" cy="4330700"/>
          </a:xfrm>
        </p:spPr>
        <p:txBody>
          <a:bodyPr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Wingdings" charset="2"/>
              <a:buChar char="§"/>
              <a:defRPr/>
            </a:pPr>
            <a:r>
              <a:rPr lang="es-ES_tradnl" dirty="0">
                <a:ea typeface="+mn-ea"/>
                <a:cs typeface="+mn-cs"/>
              </a:rPr>
              <a:t>Costo de gestión</a:t>
            </a:r>
          </a:p>
          <a:p>
            <a:pPr eaLnBrk="1" fontAlgn="auto" hangingPunct="1">
              <a:spcAft>
                <a:spcPts val="0"/>
              </a:spcAft>
              <a:buFont typeface="Wingdings" charset="2"/>
              <a:buChar char="§"/>
              <a:defRPr/>
            </a:pPr>
            <a:r>
              <a:rPr lang="es-ES_tradnl" u="sng" dirty="0">
                <a:ea typeface="+mn-ea"/>
                <a:cs typeface="+mn-cs"/>
              </a:rPr>
              <a:t>Ing. básica y de detalle + gestión ( dueño + </a:t>
            </a:r>
            <a:r>
              <a:rPr lang="es-ES_tradnl" u="sng" dirty="0" err="1">
                <a:ea typeface="+mn-ea"/>
                <a:cs typeface="+mn-cs"/>
              </a:rPr>
              <a:t>cont.EPCM</a:t>
            </a:r>
            <a:r>
              <a:rPr lang="es-ES_tradnl" u="sng" dirty="0">
                <a:ea typeface="+mn-ea"/>
                <a:cs typeface="+mn-cs"/>
              </a:rPr>
              <a:t>)</a:t>
            </a:r>
          </a:p>
          <a:p>
            <a:pPr eaLnBrk="1" fontAlgn="auto" hangingPunct="1">
              <a:spcAft>
                <a:spcPts val="0"/>
              </a:spcAft>
              <a:buFont typeface="Wingdings" charset="2"/>
              <a:buChar char="§"/>
              <a:defRPr/>
            </a:pPr>
            <a:r>
              <a:rPr lang="es-ES_tradnl" dirty="0">
                <a:ea typeface="+mn-ea"/>
                <a:cs typeface="+mn-cs"/>
              </a:rPr>
              <a:t>                   costo total del proyecto</a:t>
            </a:r>
          </a:p>
          <a:p>
            <a:pPr eaLnBrk="1" fontAlgn="auto" hangingPunct="1">
              <a:spcAft>
                <a:spcPts val="0"/>
              </a:spcAft>
              <a:buFont typeface="Wingdings" charset="2"/>
              <a:buChar char="§"/>
              <a:defRPr/>
            </a:pPr>
            <a:r>
              <a:rPr lang="es-ES_tradnl" u="sng" dirty="0">
                <a:ea typeface="+mn-ea"/>
                <a:cs typeface="+mn-cs"/>
              </a:rPr>
              <a:t>Costo total del proyecto</a:t>
            </a:r>
          </a:p>
          <a:p>
            <a:pPr eaLnBrk="1" fontAlgn="auto" hangingPunct="1">
              <a:spcAft>
                <a:spcPts val="0"/>
              </a:spcAft>
              <a:buFont typeface="Wingdings" charset="2"/>
              <a:buChar char="§"/>
              <a:defRPr/>
            </a:pPr>
            <a:r>
              <a:rPr lang="es-ES_tradnl" dirty="0">
                <a:ea typeface="+mn-ea"/>
                <a:cs typeface="+mn-cs"/>
              </a:rPr>
              <a:t>    equipos + materiales</a:t>
            </a:r>
          </a:p>
          <a:p>
            <a:pPr eaLnBrk="1" fontAlgn="auto" hangingPunct="1">
              <a:spcAft>
                <a:spcPts val="0"/>
              </a:spcAft>
              <a:buFont typeface="Wingdings" charset="2"/>
              <a:buChar char="§"/>
              <a:defRPr/>
            </a:pPr>
            <a:r>
              <a:rPr lang="es-ES_tradnl" u="sng" dirty="0">
                <a:ea typeface="+mn-ea"/>
                <a:cs typeface="+mn-cs"/>
              </a:rPr>
              <a:t>Costo total de proyecto</a:t>
            </a:r>
          </a:p>
          <a:p>
            <a:pPr eaLnBrk="1" fontAlgn="auto" hangingPunct="1">
              <a:spcAft>
                <a:spcPts val="0"/>
              </a:spcAft>
              <a:buFont typeface="Wingdings" charset="2"/>
              <a:buChar char="§"/>
              <a:defRPr/>
            </a:pPr>
            <a:r>
              <a:rPr lang="es-ES_tradnl" dirty="0">
                <a:ea typeface="+mn-ea"/>
                <a:cs typeface="+mn-cs"/>
              </a:rPr>
              <a:t>    materiales + mano obra</a:t>
            </a:r>
          </a:p>
          <a:p>
            <a:pPr eaLnBrk="1" fontAlgn="auto" hangingPunct="1">
              <a:spcAft>
                <a:spcPts val="0"/>
              </a:spcAft>
              <a:buFont typeface="Wingdings" charset="2"/>
              <a:buChar char="§"/>
              <a:defRPr/>
            </a:pPr>
            <a:r>
              <a:rPr lang="es-ES_tradnl" dirty="0">
                <a:ea typeface="+mn-ea"/>
                <a:cs typeface="+mn-cs"/>
              </a:rPr>
              <a:t>Costo promedio mano obra, </a:t>
            </a:r>
          </a:p>
          <a:p>
            <a:pPr eaLnBrk="1" fontAlgn="auto" hangingPunct="1">
              <a:spcAft>
                <a:spcPts val="0"/>
              </a:spcAft>
              <a:buFont typeface="Wingdings" charset="2"/>
              <a:buChar char="§"/>
              <a:defRPr/>
            </a:pPr>
            <a:r>
              <a:rPr lang="es-ES_tradnl" dirty="0">
                <a:ea typeface="+mn-ea"/>
                <a:cs typeface="+mn-cs"/>
              </a:rPr>
              <a:t>Gastos FOB a CIF, </a:t>
            </a:r>
          </a:p>
          <a:p>
            <a:pPr eaLnBrk="1" fontAlgn="auto" hangingPunct="1">
              <a:spcAft>
                <a:spcPts val="0"/>
              </a:spcAft>
              <a:buFont typeface="Wingdings" charset="2"/>
              <a:buChar char="§"/>
              <a:defRPr/>
            </a:pPr>
            <a:r>
              <a:rPr lang="es-ES_tradnl" dirty="0">
                <a:ea typeface="+mn-ea"/>
                <a:cs typeface="+mn-cs"/>
              </a:rPr>
              <a:t>% indirectos, GG, utilidades en contratos</a:t>
            </a:r>
          </a:p>
        </p:txBody>
      </p:sp>
    </p:spTree>
    <p:extLst>
      <p:ext uri="{BB962C8B-B14F-4D97-AF65-F5344CB8AC3E}">
        <p14:creationId xmlns:p14="http://schemas.microsoft.com/office/powerpoint/2010/main" val="257292260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_tradnl">
                <a:ea typeface="+mj-ea"/>
                <a:cs typeface="+mj-cs"/>
              </a:rPr>
              <a:t>Re evaluación</a:t>
            </a:r>
          </a:p>
        </p:txBody>
      </p:sp>
      <p:sp>
        <p:nvSpPr>
          <p:cNvPr id="24578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s-ES_tradnl" sz="3000">
                <a:latin typeface="Franklin Gothic Book" charset="0"/>
              </a:rPr>
              <a:t>Se efectúan entre uno y dos años después de la puesta en marcha.</a:t>
            </a:r>
          </a:p>
          <a:p>
            <a:pPr eaLnBrk="1" hangingPunct="1">
              <a:lnSpc>
                <a:spcPct val="90000"/>
              </a:lnSpc>
            </a:pPr>
            <a:r>
              <a:rPr lang="es-ES_tradnl" sz="3000">
                <a:latin typeface="Franklin Gothic Book" charset="0"/>
              </a:rPr>
              <a:t>Objetivo: determinar si el proyecto cumplió con los objetivos trazados de </a:t>
            </a:r>
          </a:p>
          <a:p>
            <a:pPr lvl="1" eaLnBrk="1" hangingPunct="1">
              <a:lnSpc>
                <a:spcPct val="90000"/>
              </a:lnSpc>
            </a:pPr>
            <a:r>
              <a:rPr lang="es-ES_tradnl" sz="2600">
                <a:latin typeface="Franklin Gothic Book" charset="0"/>
              </a:rPr>
              <a:t>diseño, </a:t>
            </a:r>
          </a:p>
          <a:p>
            <a:pPr lvl="1" eaLnBrk="1" hangingPunct="1">
              <a:lnSpc>
                <a:spcPct val="90000"/>
              </a:lnSpc>
            </a:pPr>
            <a:r>
              <a:rPr lang="es-ES_tradnl" sz="2600">
                <a:latin typeface="Franklin Gothic Book" charset="0"/>
              </a:rPr>
              <a:t>producciones, </a:t>
            </a:r>
          </a:p>
          <a:p>
            <a:pPr lvl="1" eaLnBrk="1" hangingPunct="1">
              <a:lnSpc>
                <a:spcPct val="90000"/>
              </a:lnSpc>
            </a:pPr>
            <a:r>
              <a:rPr lang="es-ES_tradnl" sz="2600">
                <a:latin typeface="Franklin Gothic Book" charset="0"/>
              </a:rPr>
              <a:t>calidad de productos</a:t>
            </a:r>
          </a:p>
          <a:p>
            <a:pPr lvl="1" eaLnBrk="1" hangingPunct="1">
              <a:lnSpc>
                <a:spcPct val="90000"/>
              </a:lnSpc>
            </a:pPr>
            <a:r>
              <a:rPr lang="es-ES_tradnl" sz="2600">
                <a:latin typeface="Franklin Gothic Book" charset="0"/>
              </a:rPr>
              <a:t>costos de operación</a:t>
            </a:r>
          </a:p>
          <a:p>
            <a:pPr lvl="1" eaLnBrk="1" hangingPunct="1">
              <a:lnSpc>
                <a:spcPct val="90000"/>
              </a:lnSpc>
            </a:pPr>
            <a:r>
              <a:rPr lang="es-ES_tradnl" sz="2600">
                <a:latin typeface="Franklin Gothic Book" charset="0"/>
              </a:rPr>
              <a:t>rentabilidad</a:t>
            </a:r>
          </a:p>
          <a:p>
            <a:pPr eaLnBrk="1" hangingPunct="1">
              <a:lnSpc>
                <a:spcPct val="90000"/>
              </a:lnSpc>
            </a:pPr>
            <a:r>
              <a:rPr lang="es-ES_tradnl" sz="3000">
                <a:latin typeface="Franklin Gothic Book" charset="0"/>
              </a:rPr>
              <a:t>Objetivo principal: aprender para el futuro.</a:t>
            </a:r>
          </a:p>
          <a:p>
            <a:pPr eaLnBrk="1" hangingPunct="1">
              <a:lnSpc>
                <a:spcPct val="90000"/>
              </a:lnSpc>
            </a:pPr>
            <a:endParaRPr lang="es-ES_tradnl" sz="3000">
              <a:latin typeface="Franklin Gothic 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733582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FIN DEL CURSO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 algn="ctr">
              <a:buNone/>
            </a:pPr>
            <a:endParaRPr lang="es-ES" sz="4400" dirty="0" smtClean="0"/>
          </a:p>
          <a:p>
            <a:pPr marL="114300" indent="0" algn="ctr">
              <a:buNone/>
            </a:pPr>
            <a:r>
              <a:rPr lang="es-ES" sz="4400" dirty="0" smtClean="0"/>
              <a:t>MUCHAS GRACIAS</a:t>
            </a:r>
          </a:p>
          <a:p>
            <a:pPr marL="114300" indent="0" algn="ctr">
              <a:buNone/>
            </a:pPr>
            <a:r>
              <a:rPr lang="es-ES" sz="4400" dirty="0" smtClean="0"/>
              <a:t>ESPERO QUE LES SEA UTIL</a:t>
            </a:r>
            <a:endParaRPr lang="es-ES" sz="4400" dirty="0"/>
          </a:p>
        </p:txBody>
      </p:sp>
    </p:spTree>
    <p:extLst>
      <p:ext uri="{BB962C8B-B14F-4D97-AF65-F5344CB8AC3E}">
        <p14:creationId xmlns:p14="http://schemas.microsoft.com/office/powerpoint/2010/main" val="39733093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¿Porque </a:t>
            </a:r>
            <a:r>
              <a:rPr lang="es-ES" dirty="0"/>
              <a:t>Financiar un Proyecto?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/>
          </a:p>
          <a:p>
            <a:endParaRPr lang="es-ES" dirty="0"/>
          </a:p>
          <a:p>
            <a:r>
              <a:rPr lang="es-ES" sz="2800" dirty="0"/>
              <a:t>Apalancamiento financiero </a:t>
            </a:r>
            <a:r>
              <a:rPr lang="es-ES" sz="2800" dirty="0" smtClean="0"/>
              <a:t>aumenta </a:t>
            </a:r>
            <a:r>
              <a:rPr lang="es-ES" sz="2800" dirty="0" smtClean="0"/>
              <a:t>el retorno sobre el capital del </a:t>
            </a:r>
            <a:r>
              <a:rPr lang="es-ES" sz="2800" dirty="0" err="1" smtClean="0"/>
              <a:t>invrsionista</a:t>
            </a:r>
            <a:r>
              <a:rPr lang="es-ES" sz="2800" dirty="0" smtClean="0"/>
              <a:t>.</a:t>
            </a:r>
          </a:p>
          <a:p>
            <a:r>
              <a:rPr lang="es-ES" sz="2800" dirty="0"/>
              <a:t>P</a:t>
            </a:r>
            <a:r>
              <a:rPr lang="es-ES" sz="2800" dirty="0" smtClean="0"/>
              <a:t>ermite </a:t>
            </a:r>
            <a:r>
              <a:rPr lang="es-ES" sz="2800" dirty="0"/>
              <a:t>maximizar el uso del capital </a:t>
            </a:r>
          </a:p>
          <a:p>
            <a:r>
              <a:rPr lang="es-ES" sz="2800" dirty="0" smtClean="0"/>
              <a:t>Retorno </a:t>
            </a:r>
            <a:r>
              <a:rPr lang="es-ES" sz="2800" dirty="0"/>
              <a:t>del accionista variable, financistas fijo </a:t>
            </a:r>
          </a:p>
          <a:p>
            <a:r>
              <a:rPr lang="es-ES" sz="2800" dirty="0" smtClean="0"/>
              <a:t>Beneficio </a:t>
            </a:r>
            <a:r>
              <a:rPr lang="es-ES" sz="2800" dirty="0"/>
              <a:t>tributario del endeudamiento 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329359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26128" y="0"/>
            <a:ext cx="8260672" cy="1039427"/>
          </a:xfrm>
        </p:spPr>
        <p:txBody>
          <a:bodyPr/>
          <a:lstStyle/>
          <a:p>
            <a:r>
              <a:rPr lang="es-ES" dirty="0" smtClean="0"/>
              <a:t>Cadena de valor de la compañía</a:t>
            </a:r>
            <a:endParaRPr lang="es-ES" dirty="0"/>
          </a:p>
        </p:txBody>
      </p:sp>
      <p:pic>
        <p:nvPicPr>
          <p:cNvPr id="5" name="Imagen 4" descr="Captura de pantalla 2013-12-02 a la(s) 16.15.2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444" y="1674518"/>
            <a:ext cx="8532519" cy="4985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6850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Flujos de Caja Accionistas y Bancos</a:t>
            </a:r>
            <a:endParaRPr lang="es-ES" dirty="0"/>
          </a:p>
        </p:txBody>
      </p:sp>
      <p:pic>
        <p:nvPicPr>
          <p:cNvPr id="6" name="Imagen 5" descr="Captura de pantalla 2013-12-02 a la(s) 16.19.13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333" y="1740371"/>
            <a:ext cx="8711259" cy="4920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6327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BONOs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107914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BoNOS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Instrumentos de deuda para financiar entidades gubernamentales o empresas.</a:t>
            </a:r>
          </a:p>
          <a:p>
            <a:r>
              <a:rPr lang="es-ES" dirty="0" smtClean="0"/>
              <a:t>T</a:t>
            </a:r>
            <a:r>
              <a:rPr lang="es-ES" dirty="0" smtClean="0"/>
              <a:t>itulo de deuda de renta fija o variable, al portador o nominales, negociables, 1 a 30 años (madurez)</a:t>
            </a:r>
          </a:p>
          <a:p>
            <a:r>
              <a:rPr lang="es-ES" dirty="0" smtClean="0"/>
              <a:t>El emisor se compromete a devolver capital e intereses, llamado Cupón.</a:t>
            </a:r>
          </a:p>
          <a:p>
            <a:r>
              <a:rPr lang="es-ES" dirty="0" smtClean="0"/>
              <a:t>En los mercados se exige clasificación de riesgo por calificadoras como Standard &amp; </a:t>
            </a:r>
            <a:r>
              <a:rPr lang="es-ES" dirty="0" err="1" smtClean="0"/>
              <a:t>Poor’s</a:t>
            </a:r>
            <a:r>
              <a:rPr lang="es-ES" dirty="0" smtClean="0"/>
              <a:t> y </a:t>
            </a:r>
            <a:r>
              <a:rPr lang="es-ES" dirty="0" err="1" smtClean="0"/>
              <a:t>Moody’s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666393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CLASIFICACION S&amp;P</a:t>
            </a:r>
            <a:endParaRPr lang="es-ES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5268390"/>
              </p:ext>
            </p:extLst>
          </p:nvPr>
        </p:nvGraphicFramePr>
        <p:xfrm>
          <a:off x="457200" y="1752600"/>
          <a:ext cx="82296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2042"/>
                <a:gridCol w="7007558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s-ES" dirty="0" smtClean="0"/>
                        <a:t>Inversiones estables</a:t>
                      </a:r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AAA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Fiable y estable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AA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Compañ</a:t>
                      </a:r>
                      <a:r>
                        <a:rPr lang="es-ES" dirty="0" smtClean="0"/>
                        <a:t>ías de</a:t>
                      </a:r>
                      <a:r>
                        <a:rPr lang="es-ES" baseline="0" dirty="0" smtClean="0"/>
                        <a:t> calidad, estables, fiables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La situaci</a:t>
                      </a:r>
                      <a:r>
                        <a:rPr lang="es-ES" dirty="0" smtClean="0"/>
                        <a:t>ón económica puede afectarlas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BBB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Nivel medio en buena situaci</a:t>
                      </a:r>
                      <a:r>
                        <a:rPr lang="es-ES" dirty="0" smtClean="0"/>
                        <a:t>ón</a:t>
                      </a:r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Marcador de contenid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21423701"/>
              </p:ext>
            </p:extLst>
          </p:nvPr>
        </p:nvGraphicFramePr>
        <p:xfrm>
          <a:off x="609600" y="3759200"/>
          <a:ext cx="82296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2042"/>
                <a:gridCol w="7007558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s-ES" dirty="0" smtClean="0"/>
                        <a:t>Inversiones</a:t>
                      </a:r>
                      <a:r>
                        <a:rPr lang="es-ES" baseline="0" dirty="0" smtClean="0"/>
                        <a:t> de riesgo</a:t>
                      </a:r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BB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Muy</a:t>
                      </a:r>
                      <a:r>
                        <a:rPr lang="es-ES" baseline="0" dirty="0" smtClean="0"/>
                        <a:t> propensas a cambios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B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Sufre</a:t>
                      </a:r>
                      <a:r>
                        <a:rPr lang="es-ES" baseline="0" dirty="0" smtClean="0"/>
                        <a:t> variaciones notables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CCC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Vulnerable</a:t>
                      </a:r>
                      <a:r>
                        <a:rPr lang="es-ES" baseline="0" dirty="0" smtClean="0"/>
                        <a:t> y dependiente de la situaci</a:t>
                      </a:r>
                      <a:r>
                        <a:rPr lang="es-ES" baseline="0" dirty="0" smtClean="0"/>
                        <a:t>ón económica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CC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Muy</a:t>
                      </a:r>
                      <a:r>
                        <a:rPr lang="es-ES" baseline="0" dirty="0" smtClean="0"/>
                        <a:t> vulnerables, alto nivel especulativo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C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Extremadamente vulnerable,</a:t>
                      </a:r>
                      <a:r>
                        <a:rPr lang="es-ES" baseline="0" dirty="0" smtClean="0"/>
                        <a:t> riesgo de impagos</a:t>
                      </a:r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61598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oticario">
  <a:themeElements>
    <a:clrScheme name="Boticario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Ángulo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华文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oticari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Boticario.thmx</Template>
  <TotalTime>176</TotalTime>
  <Words>1245</Words>
  <Application>Microsoft Macintosh PowerPoint</Application>
  <PresentationFormat>Presentación en pantalla (4:3)</PresentationFormat>
  <Paragraphs>233</Paragraphs>
  <Slides>32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32</vt:i4>
      </vt:variant>
    </vt:vector>
  </HeadingPairs>
  <TitlesOfParts>
    <vt:vector size="33" baseType="lpstr">
      <vt:lpstr>Boticario</vt:lpstr>
      <vt:lpstr>FInanciamiento</vt:lpstr>
      <vt:lpstr>Gestión de la Compañía</vt:lpstr>
      <vt:lpstr>Alternativas para Financiar un Proyecto </vt:lpstr>
      <vt:lpstr>¿Porque Financiar un Proyecto? </vt:lpstr>
      <vt:lpstr>Cadena de valor de la compañía</vt:lpstr>
      <vt:lpstr>Flujos de Caja Accionistas y Bancos</vt:lpstr>
      <vt:lpstr>BONOs</vt:lpstr>
      <vt:lpstr>BoNOS</vt:lpstr>
      <vt:lpstr>CLASIFICACION S&amp;P</vt:lpstr>
      <vt:lpstr>BONOS codelco</vt:lpstr>
      <vt:lpstr>PROJECT FINANCE</vt:lpstr>
      <vt:lpstr>Project finance</vt:lpstr>
      <vt:lpstr>¿Qué es un Project Finance? </vt:lpstr>
      <vt:lpstr>Estructura típica project finance</vt:lpstr>
      <vt:lpstr>Ventajas de un Project Finance </vt:lpstr>
      <vt:lpstr>Desventajas de un Project Finance </vt:lpstr>
      <vt:lpstr>Completion TESt prueba operativa que certifica la autonomia del proyecto</vt:lpstr>
      <vt:lpstr>Pruebas de producción</vt:lpstr>
      <vt:lpstr>Pruebas de Eficiencia</vt:lpstr>
      <vt:lpstr>Principales objetivos de un project finance</vt:lpstr>
      <vt:lpstr>Seguros DURANTE CONSTRUCION</vt:lpstr>
      <vt:lpstr>conclusiones</vt:lpstr>
      <vt:lpstr>CIERRE DEL PROYECTO</vt:lpstr>
      <vt:lpstr>Cierre financiero</vt:lpstr>
      <vt:lpstr>Informe final</vt:lpstr>
      <vt:lpstr>Lecciones aprendidas, ej.(1) </vt:lpstr>
      <vt:lpstr>Lecciones aprendidas, ej. (2) </vt:lpstr>
      <vt:lpstr>Lecciones aprendidas, ej. (3) </vt:lpstr>
      <vt:lpstr>Lecciones aprendidas, ej. (4) </vt:lpstr>
      <vt:lpstr>Índices</vt:lpstr>
      <vt:lpstr>Re evaluación</vt:lpstr>
      <vt:lpstr>FIN DEL CURSO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FInanciamiento</dc:title>
  <dc:creator>Usuario de Office 2004 Test Drive</dc:creator>
  <cp:lastModifiedBy>Usuario de Office 2004 Test Drive</cp:lastModifiedBy>
  <cp:revision>16</cp:revision>
  <dcterms:created xsi:type="dcterms:W3CDTF">2013-12-02T18:53:54Z</dcterms:created>
  <dcterms:modified xsi:type="dcterms:W3CDTF">2013-12-03T14:04:53Z</dcterms:modified>
</cp:coreProperties>
</file>