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8" r:id="rId3"/>
    <p:sldId id="259" r:id="rId4"/>
    <p:sldId id="261" r:id="rId5"/>
    <p:sldId id="262" r:id="rId6"/>
    <p:sldId id="263" r:id="rId7"/>
    <p:sldId id="265" r:id="rId8"/>
    <p:sldId id="266" r:id="rId9"/>
    <p:sldId id="303" r:id="rId10"/>
    <p:sldId id="267" r:id="rId11"/>
    <p:sldId id="304" r:id="rId12"/>
    <p:sldId id="268" r:id="rId13"/>
    <p:sldId id="305" r:id="rId14"/>
    <p:sldId id="269" r:id="rId15"/>
    <p:sldId id="306" r:id="rId16"/>
    <p:sldId id="270" r:id="rId17"/>
    <p:sldId id="272" r:id="rId18"/>
    <p:sldId id="273" r:id="rId19"/>
    <p:sldId id="274" r:id="rId20"/>
    <p:sldId id="275" r:id="rId21"/>
    <p:sldId id="276" r:id="rId22"/>
    <p:sldId id="277" r:id="rId23"/>
    <p:sldId id="271" r:id="rId24"/>
    <p:sldId id="280" r:id="rId25"/>
    <p:sldId id="278" r:id="rId26"/>
    <p:sldId id="279" r:id="rId27"/>
    <p:sldId id="281" r:id="rId28"/>
    <p:sldId id="282" r:id="rId29"/>
    <p:sldId id="283" r:id="rId30"/>
    <p:sldId id="284" r:id="rId31"/>
    <p:sldId id="285" r:id="rId32"/>
    <p:sldId id="286" r:id="rId33"/>
    <p:sldId id="287" r:id="rId34"/>
    <p:sldId id="288" r:id="rId35"/>
    <p:sldId id="290" r:id="rId36"/>
    <p:sldId id="289" r:id="rId37"/>
    <p:sldId id="291" r:id="rId38"/>
    <p:sldId id="297" r:id="rId39"/>
    <p:sldId id="298" r:id="rId40"/>
    <p:sldId id="299" r:id="rId41"/>
    <p:sldId id="300" r:id="rId42"/>
    <p:sldId id="301" r:id="rId43"/>
    <p:sldId id="302" r:id="rId44"/>
  </p:sldIdLst>
  <p:sldSz cx="9144000" cy="6858000" type="screen4x3"/>
  <p:notesSz cx="6954838"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FFFFFF"/>
    <a:srgbClr val="FF9B9B"/>
    <a:srgbClr val="D00000"/>
    <a:srgbClr val="9E0000"/>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958"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0"/>
    </p:cViewPr>
  </p:sorterViewPr>
  <p:notesViewPr>
    <p:cSldViewPr>
      <p:cViewPr varScale="1">
        <p:scale>
          <a:sx n="83" d="100"/>
          <a:sy n="83" d="100"/>
        </p:scale>
        <p:origin x="-1992" y="-72"/>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E225C-1A80-4F9C-9316-24E6DBEE42B7}" type="doc">
      <dgm:prSet loTypeId="urn:microsoft.com/office/officeart/2005/8/layout/process2" loCatId="process" qsTypeId="urn:microsoft.com/office/officeart/2005/8/quickstyle/simple1" qsCatId="simple" csTypeId="urn:microsoft.com/office/officeart/2005/8/colors/accent1_2" csCatId="accent1" phldr="1"/>
      <dgm:spPr/>
    </dgm:pt>
    <dgm:pt modelId="{F93C2A79-0D77-4F0B-BC98-5666F188429E}">
      <dgm:prSet phldrT="[Texto]" custT="1"/>
      <dgm:spPr/>
      <dgm:t>
        <a:bodyPr/>
        <a:lstStyle/>
        <a:p>
          <a:r>
            <a:rPr lang="es-CL" sz="1800" b="0" dirty="0" smtClean="0"/>
            <a:t>Desarrollo del enfoque</a:t>
          </a:r>
          <a:endParaRPr lang="es-CL" sz="1800" b="0" dirty="0"/>
        </a:p>
      </dgm:t>
    </dgm:pt>
    <dgm:pt modelId="{69846FF8-C164-45F8-8FCC-FCF4968526CC}" type="parTrans" cxnId="{551F162B-DDF4-4AD5-8D40-393B707AC717}">
      <dgm:prSet/>
      <dgm:spPr/>
      <dgm:t>
        <a:bodyPr/>
        <a:lstStyle/>
        <a:p>
          <a:endParaRPr lang="es-CL" sz="2400" b="0"/>
        </a:p>
      </dgm:t>
    </dgm:pt>
    <dgm:pt modelId="{EDAD70B1-D12E-4B5C-AF2F-65714C30BF42}" type="sibTrans" cxnId="{551F162B-DDF4-4AD5-8D40-393B707AC717}">
      <dgm:prSet custT="1"/>
      <dgm:spPr/>
      <dgm:t>
        <a:bodyPr/>
        <a:lstStyle/>
        <a:p>
          <a:endParaRPr lang="es-CL" sz="1400" b="0" dirty="0"/>
        </a:p>
      </dgm:t>
    </dgm:pt>
    <dgm:pt modelId="{71A59E89-F903-471C-A6AC-49A6866B6BBB}">
      <dgm:prSet phldrT="[Texto]" custT="1"/>
      <dgm:spPr/>
      <dgm:t>
        <a:bodyPr/>
        <a:lstStyle/>
        <a:p>
          <a:r>
            <a:rPr lang="es-CL" sz="1800" b="0" dirty="0" smtClean="0"/>
            <a:t>Formulación del diseño de inv.</a:t>
          </a:r>
          <a:endParaRPr lang="es-CL" sz="1800" b="0" dirty="0"/>
        </a:p>
      </dgm:t>
    </dgm:pt>
    <dgm:pt modelId="{54985E23-AED0-4DB7-BDE6-EC87E89A8AB5}" type="parTrans" cxnId="{96F5FFE1-F912-418F-8E3B-F25A546EE4D8}">
      <dgm:prSet/>
      <dgm:spPr/>
      <dgm:t>
        <a:bodyPr/>
        <a:lstStyle/>
        <a:p>
          <a:endParaRPr lang="es-CL" sz="2400" b="0"/>
        </a:p>
      </dgm:t>
    </dgm:pt>
    <dgm:pt modelId="{3E86A0CE-75ED-43D2-8466-A3A6DFABE3C5}" type="sibTrans" cxnId="{96F5FFE1-F912-418F-8E3B-F25A546EE4D8}">
      <dgm:prSet custT="1"/>
      <dgm:spPr/>
      <dgm:t>
        <a:bodyPr/>
        <a:lstStyle/>
        <a:p>
          <a:endParaRPr lang="es-CL" sz="1400" b="0" dirty="0"/>
        </a:p>
      </dgm:t>
    </dgm:pt>
    <dgm:pt modelId="{B183E469-D92C-4510-B3BE-EA7602BE925F}">
      <dgm:prSet phldrT="[Texto]" custT="1"/>
      <dgm:spPr/>
      <dgm:t>
        <a:bodyPr/>
        <a:lstStyle/>
        <a:p>
          <a:r>
            <a:rPr lang="es-CL" sz="1800" b="0" dirty="0" smtClean="0"/>
            <a:t>Trabajo de campo</a:t>
          </a:r>
          <a:endParaRPr lang="es-CL" sz="1800" b="0" dirty="0"/>
        </a:p>
      </dgm:t>
    </dgm:pt>
    <dgm:pt modelId="{60046B40-A470-436D-AB4F-D7C09E0B3286}" type="parTrans" cxnId="{0983C147-D3F5-4DCE-8135-FAAAF1421946}">
      <dgm:prSet/>
      <dgm:spPr/>
      <dgm:t>
        <a:bodyPr/>
        <a:lstStyle/>
        <a:p>
          <a:endParaRPr lang="es-CL" sz="2400" b="0"/>
        </a:p>
      </dgm:t>
    </dgm:pt>
    <dgm:pt modelId="{165DF671-B1DE-4688-9C36-4832381F3B99}" type="sibTrans" cxnId="{0983C147-D3F5-4DCE-8135-FAAAF1421946}">
      <dgm:prSet custT="1"/>
      <dgm:spPr/>
      <dgm:t>
        <a:bodyPr/>
        <a:lstStyle/>
        <a:p>
          <a:endParaRPr lang="es-CL" sz="1400" b="0" dirty="0"/>
        </a:p>
      </dgm:t>
    </dgm:pt>
    <dgm:pt modelId="{0CDA71EF-D2BD-4445-876E-EB8BF4C7243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CL" sz="1800" b="1" dirty="0" smtClean="0"/>
            <a:t>Preparación y análisis de campo</a:t>
          </a:r>
          <a:endParaRPr lang="es-CL" sz="1800" b="1" dirty="0"/>
        </a:p>
      </dgm:t>
    </dgm:pt>
    <dgm:pt modelId="{793AD621-78BA-45C8-825D-DEF75BFC8F8F}" type="parTrans" cxnId="{78901ADF-248B-4EF2-B4BB-E16556080381}">
      <dgm:prSet/>
      <dgm:spPr/>
      <dgm:t>
        <a:bodyPr/>
        <a:lstStyle/>
        <a:p>
          <a:endParaRPr lang="es-CL" sz="2400" b="0"/>
        </a:p>
      </dgm:t>
    </dgm:pt>
    <dgm:pt modelId="{44AC6FAB-5FC2-472B-A41A-C304E5A3622F}" type="sibTrans" cxnId="{78901ADF-248B-4EF2-B4BB-E16556080381}">
      <dgm:prSet custT="1"/>
      <dgm:spPr/>
      <dgm:t>
        <a:bodyPr/>
        <a:lstStyle/>
        <a:p>
          <a:endParaRPr lang="es-CL" sz="1400" b="0" dirty="0"/>
        </a:p>
      </dgm:t>
    </dgm:pt>
    <dgm:pt modelId="{712A0267-58E5-468F-8B05-790315ED803E}">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CL" sz="1800" b="1" dirty="0" smtClean="0"/>
            <a:t>Conclusiones e informe</a:t>
          </a:r>
          <a:endParaRPr lang="es-CL" sz="1800" b="1" dirty="0"/>
        </a:p>
      </dgm:t>
    </dgm:pt>
    <dgm:pt modelId="{5FF88B06-0565-4857-B3D6-A47F725103E3}" type="parTrans" cxnId="{697BDD04-91A9-42B8-95AA-D3CE394AAC51}">
      <dgm:prSet/>
      <dgm:spPr/>
      <dgm:t>
        <a:bodyPr/>
        <a:lstStyle/>
        <a:p>
          <a:endParaRPr lang="es-CL" sz="2400" b="0"/>
        </a:p>
      </dgm:t>
    </dgm:pt>
    <dgm:pt modelId="{C74B2461-ACB9-48CD-B781-5F78CCDCF694}" type="sibTrans" cxnId="{697BDD04-91A9-42B8-95AA-D3CE394AAC51}">
      <dgm:prSet/>
      <dgm:spPr/>
      <dgm:t>
        <a:bodyPr/>
        <a:lstStyle/>
        <a:p>
          <a:endParaRPr lang="es-CL" sz="2400" b="0"/>
        </a:p>
      </dgm:t>
    </dgm:pt>
    <dgm:pt modelId="{F9D247F5-EA19-4990-8D43-4C9BA95B319E}">
      <dgm:prSet phldrT="[Texto]" custT="1"/>
      <dgm:spPr/>
      <dgm:t>
        <a:bodyPr/>
        <a:lstStyle/>
        <a:p>
          <a:r>
            <a:rPr lang="es-CL" sz="1800" b="0" dirty="0" smtClean="0"/>
            <a:t>Definición del problema</a:t>
          </a:r>
          <a:endParaRPr lang="es-CL" sz="1800" b="0" dirty="0"/>
        </a:p>
      </dgm:t>
    </dgm:pt>
    <dgm:pt modelId="{1BF704FD-2C2A-4090-8F30-60CF84811F8F}" type="parTrans" cxnId="{D51D9E69-B08B-40CA-B7FC-B333C790D36D}">
      <dgm:prSet/>
      <dgm:spPr/>
      <dgm:t>
        <a:bodyPr/>
        <a:lstStyle/>
        <a:p>
          <a:endParaRPr lang="es-CL" sz="2400" b="0"/>
        </a:p>
      </dgm:t>
    </dgm:pt>
    <dgm:pt modelId="{46DD899B-EE9A-416A-8D24-E218E10298C4}" type="sibTrans" cxnId="{D51D9E69-B08B-40CA-B7FC-B333C790D36D}">
      <dgm:prSet custT="1"/>
      <dgm:spPr/>
      <dgm:t>
        <a:bodyPr/>
        <a:lstStyle/>
        <a:p>
          <a:endParaRPr lang="es-CL" sz="1400" b="0" dirty="0"/>
        </a:p>
      </dgm:t>
    </dgm:pt>
    <dgm:pt modelId="{702F45C4-E1EE-4F54-9EE6-9AFC183BB766}" type="pres">
      <dgm:prSet presAssocID="{C4BE225C-1A80-4F9C-9316-24E6DBEE42B7}" presName="linearFlow" presStyleCnt="0">
        <dgm:presLayoutVars>
          <dgm:resizeHandles val="exact"/>
        </dgm:presLayoutVars>
      </dgm:prSet>
      <dgm:spPr/>
    </dgm:pt>
    <dgm:pt modelId="{A3177B6D-3CE6-4D29-A556-72FA5E40F4AC}" type="pres">
      <dgm:prSet presAssocID="{F9D247F5-EA19-4990-8D43-4C9BA95B319E}" presName="node" presStyleLbl="node1" presStyleIdx="0" presStyleCnt="6" custScaleX="147968" custScaleY="101597">
        <dgm:presLayoutVars>
          <dgm:bulletEnabled val="1"/>
        </dgm:presLayoutVars>
      </dgm:prSet>
      <dgm:spPr/>
      <dgm:t>
        <a:bodyPr/>
        <a:lstStyle/>
        <a:p>
          <a:endParaRPr lang="es-CL"/>
        </a:p>
      </dgm:t>
    </dgm:pt>
    <dgm:pt modelId="{53F54403-B8FF-41F9-BAC8-81F66F1210D5}" type="pres">
      <dgm:prSet presAssocID="{46DD899B-EE9A-416A-8D24-E218E10298C4}" presName="sibTrans" presStyleLbl="sibTrans2D1" presStyleIdx="0" presStyleCnt="5" custScaleX="147967" custScaleY="100541"/>
      <dgm:spPr/>
      <dgm:t>
        <a:bodyPr/>
        <a:lstStyle/>
        <a:p>
          <a:endParaRPr lang="es-CL"/>
        </a:p>
      </dgm:t>
    </dgm:pt>
    <dgm:pt modelId="{FF677387-84CA-4FC1-BBF9-6882BC31B7E5}" type="pres">
      <dgm:prSet presAssocID="{46DD899B-EE9A-416A-8D24-E218E10298C4}" presName="connectorText" presStyleLbl="sibTrans2D1" presStyleIdx="0" presStyleCnt="5"/>
      <dgm:spPr/>
      <dgm:t>
        <a:bodyPr/>
        <a:lstStyle/>
        <a:p>
          <a:endParaRPr lang="es-CL"/>
        </a:p>
      </dgm:t>
    </dgm:pt>
    <dgm:pt modelId="{E7A551D8-D7E7-422B-BBA0-AEB85BF758F3}" type="pres">
      <dgm:prSet presAssocID="{F93C2A79-0D77-4F0B-BC98-5666F188429E}" presName="node" presStyleLbl="node1" presStyleIdx="1" presStyleCnt="6" custScaleX="147968" custScaleY="101597">
        <dgm:presLayoutVars>
          <dgm:bulletEnabled val="1"/>
        </dgm:presLayoutVars>
      </dgm:prSet>
      <dgm:spPr/>
      <dgm:t>
        <a:bodyPr/>
        <a:lstStyle/>
        <a:p>
          <a:endParaRPr lang="es-CL"/>
        </a:p>
      </dgm:t>
    </dgm:pt>
    <dgm:pt modelId="{C9DD5CD3-A84C-4E13-B3C3-5A49658A3B89}" type="pres">
      <dgm:prSet presAssocID="{EDAD70B1-D12E-4B5C-AF2F-65714C30BF42}" presName="sibTrans" presStyleLbl="sibTrans2D1" presStyleIdx="1" presStyleCnt="5" custScaleX="147967" custScaleY="100541"/>
      <dgm:spPr/>
      <dgm:t>
        <a:bodyPr/>
        <a:lstStyle/>
        <a:p>
          <a:endParaRPr lang="es-CL"/>
        </a:p>
      </dgm:t>
    </dgm:pt>
    <dgm:pt modelId="{663F607A-8A1E-4794-875C-849430250F81}" type="pres">
      <dgm:prSet presAssocID="{EDAD70B1-D12E-4B5C-AF2F-65714C30BF42}" presName="connectorText" presStyleLbl="sibTrans2D1" presStyleIdx="1" presStyleCnt="5"/>
      <dgm:spPr/>
      <dgm:t>
        <a:bodyPr/>
        <a:lstStyle/>
        <a:p>
          <a:endParaRPr lang="es-CL"/>
        </a:p>
      </dgm:t>
    </dgm:pt>
    <dgm:pt modelId="{2F6424F2-E154-4DFA-99B0-84E22AC4997A}" type="pres">
      <dgm:prSet presAssocID="{71A59E89-F903-471C-A6AC-49A6866B6BBB}" presName="node" presStyleLbl="node1" presStyleIdx="2" presStyleCnt="6" custScaleX="147968" custScaleY="101597">
        <dgm:presLayoutVars>
          <dgm:bulletEnabled val="1"/>
        </dgm:presLayoutVars>
      </dgm:prSet>
      <dgm:spPr/>
      <dgm:t>
        <a:bodyPr/>
        <a:lstStyle/>
        <a:p>
          <a:endParaRPr lang="es-CL"/>
        </a:p>
      </dgm:t>
    </dgm:pt>
    <dgm:pt modelId="{21869C6F-7BED-4D56-BF3D-9F43AF443399}" type="pres">
      <dgm:prSet presAssocID="{3E86A0CE-75ED-43D2-8466-A3A6DFABE3C5}" presName="sibTrans" presStyleLbl="sibTrans2D1" presStyleIdx="2" presStyleCnt="5" custScaleX="147967" custScaleY="100541"/>
      <dgm:spPr/>
      <dgm:t>
        <a:bodyPr/>
        <a:lstStyle/>
        <a:p>
          <a:endParaRPr lang="es-CL"/>
        </a:p>
      </dgm:t>
    </dgm:pt>
    <dgm:pt modelId="{E610CA3E-D54A-498D-B7E2-B347BC9DA0C6}" type="pres">
      <dgm:prSet presAssocID="{3E86A0CE-75ED-43D2-8466-A3A6DFABE3C5}" presName="connectorText" presStyleLbl="sibTrans2D1" presStyleIdx="2" presStyleCnt="5"/>
      <dgm:spPr/>
      <dgm:t>
        <a:bodyPr/>
        <a:lstStyle/>
        <a:p>
          <a:endParaRPr lang="es-CL"/>
        </a:p>
      </dgm:t>
    </dgm:pt>
    <dgm:pt modelId="{BA70EE10-E431-440B-B7C9-8B34C45127CF}" type="pres">
      <dgm:prSet presAssocID="{B183E469-D92C-4510-B3BE-EA7602BE925F}" presName="node" presStyleLbl="node1" presStyleIdx="3" presStyleCnt="6" custScaleX="147968" custScaleY="101597">
        <dgm:presLayoutVars>
          <dgm:bulletEnabled val="1"/>
        </dgm:presLayoutVars>
      </dgm:prSet>
      <dgm:spPr/>
      <dgm:t>
        <a:bodyPr/>
        <a:lstStyle/>
        <a:p>
          <a:endParaRPr lang="es-CL"/>
        </a:p>
      </dgm:t>
    </dgm:pt>
    <dgm:pt modelId="{367D3A95-6D68-48F3-80A6-8AB75AC4870A}" type="pres">
      <dgm:prSet presAssocID="{165DF671-B1DE-4688-9C36-4832381F3B99}" presName="sibTrans" presStyleLbl="sibTrans2D1" presStyleIdx="3" presStyleCnt="5" custScaleX="147967" custScaleY="100541"/>
      <dgm:spPr/>
      <dgm:t>
        <a:bodyPr/>
        <a:lstStyle/>
        <a:p>
          <a:endParaRPr lang="es-CL"/>
        </a:p>
      </dgm:t>
    </dgm:pt>
    <dgm:pt modelId="{150853A8-208C-4F3D-955B-A83FD0CCBF81}" type="pres">
      <dgm:prSet presAssocID="{165DF671-B1DE-4688-9C36-4832381F3B99}" presName="connectorText" presStyleLbl="sibTrans2D1" presStyleIdx="3" presStyleCnt="5"/>
      <dgm:spPr/>
      <dgm:t>
        <a:bodyPr/>
        <a:lstStyle/>
        <a:p>
          <a:endParaRPr lang="es-CL"/>
        </a:p>
      </dgm:t>
    </dgm:pt>
    <dgm:pt modelId="{B8FB8EA9-CF7B-44F9-AAB3-6925A396A17B}" type="pres">
      <dgm:prSet presAssocID="{0CDA71EF-D2BD-4445-876E-EB8BF4C72438}" presName="node" presStyleLbl="node1" presStyleIdx="4" presStyleCnt="6" custScaleX="147968" custScaleY="101597">
        <dgm:presLayoutVars>
          <dgm:bulletEnabled val="1"/>
        </dgm:presLayoutVars>
      </dgm:prSet>
      <dgm:spPr/>
      <dgm:t>
        <a:bodyPr/>
        <a:lstStyle/>
        <a:p>
          <a:endParaRPr lang="es-CL"/>
        </a:p>
      </dgm:t>
    </dgm:pt>
    <dgm:pt modelId="{A632FAE2-7626-498B-AFF1-F0AC0B2EC6B0}" type="pres">
      <dgm:prSet presAssocID="{44AC6FAB-5FC2-472B-A41A-C304E5A3622F}" presName="sibTrans" presStyleLbl="sibTrans2D1" presStyleIdx="4" presStyleCnt="5" custScaleX="147967" custScaleY="100541"/>
      <dgm:spPr/>
      <dgm:t>
        <a:bodyPr/>
        <a:lstStyle/>
        <a:p>
          <a:endParaRPr lang="es-CL"/>
        </a:p>
      </dgm:t>
    </dgm:pt>
    <dgm:pt modelId="{3D369230-3CF6-4E7E-A0F4-4A849F14A702}" type="pres">
      <dgm:prSet presAssocID="{44AC6FAB-5FC2-472B-A41A-C304E5A3622F}" presName="connectorText" presStyleLbl="sibTrans2D1" presStyleIdx="4" presStyleCnt="5"/>
      <dgm:spPr/>
      <dgm:t>
        <a:bodyPr/>
        <a:lstStyle/>
        <a:p>
          <a:endParaRPr lang="es-CL"/>
        </a:p>
      </dgm:t>
    </dgm:pt>
    <dgm:pt modelId="{5981C486-9544-48BD-8356-7B6E037728EB}" type="pres">
      <dgm:prSet presAssocID="{712A0267-58E5-468F-8B05-790315ED803E}" presName="node" presStyleLbl="node1" presStyleIdx="5" presStyleCnt="6" custScaleX="147968" custScaleY="101597">
        <dgm:presLayoutVars>
          <dgm:bulletEnabled val="1"/>
        </dgm:presLayoutVars>
      </dgm:prSet>
      <dgm:spPr/>
      <dgm:t>
        <a:bodyPr/>
        <a:lstStyle/>
        <a:p>
          <a:endParaRPr lang="es-CL"/>
        </a:p>
      </dgm:t>
    </dgm:pt>
  </dgm:ptLst>
  <dgm:cxnLst>
    <dgm:cxn modelId="{78901ADF-248B-4EF2-B4BB-E16556080381}" srcId="{C4BE225C-1A80-4F9C-9316-24E6DBEE42B7}" destId="{0CDA71EF-D2BD-4445-876E-EB8BF4C72438}" srcOrd="4" destOrd="0" parTransId="{793AD621-78BA-45C8-825D-DEF75BFC8F8F}" sibTransId="{44AC6FAB-5FC2-472B-A41A-C304E5A3622F}"/>
    <dgm:cxn modelId="{3EC02AC8-00A8-4423-B8E6-0524378A127F}" type="presOf" srcId="{0CDA71EF-D2BD-4445-876E-EB8BF4C72438}" destId="{B8FB8EA9-CF7B-44F9-AAB3-6925A396A17B}" srcOrd="0" destOrd="0" presId="urn:microsoft.com/office/officeart/2005/8/layout/process2"/>
    <dgm:cxn modelId="{87C50C0B-82A4-42D3-B545-1BB029892D8D}" type="presOf" srcId="{712A0267-58E5-468F-8B05-790315ED803E}" destId="{5981C486-9544-48BD-8356-7B6E037728EB}" srcOrd="0" destOrd="0" presId="urn:microsoft.com/office/officeart/2005/8/layout/process2"/>
    <dgm:cxn modelId="{5EA9B7F3-1859-41E1-94BD-1B9AD6FE7457}" type="presOf" srcId="{EDAD70B1-D12E-4B5C-AF2F-65714C30BF42}" destId="{C9DD5CD3-A84C-4E13-B3C3-5A49658A3B89}" srcOrd="0" destOrd="0" presId="urn:microsoft.com/office/officeart/2005/8/layout/process2"/>
    <dgm:cxn modelId="{4AE2269B-E4A1-441D-B77A-097DCC3891BA}" type="presOf" srcId="{71A59E89-F903-471C-A6AC-49A6866B6BBB}" destId="{2F6424F2-E154-4DFA-99B0-84E22AC4997A}" srcOrd="0" destOrd="0" presId="urn:microsoft.com/office/officeart/2005/8/layout/process2"/>
    <dgm:cxn modelId="{D9DA6499-19C6-4111-9E0B-E08BC6C9D00A}" type="presOf" srcId="{44AC6FAB-5FC2-472B-A41A-C304E5A3622F}" destId="{3D369230-3CF6-4E7E-A0F4-4A849F14A702}" srcOrd="1" destOrd="0" presId="urn:microsoft.com/office/officeart/2005/8/layout/process2"/>
    <dgm:cxn modelId="{D614E84D-97E4-4FFB-9293-740091EA52E6}" type="presOf" srcId="{3E86A0CE-75ED-43D2-8466-A3A6DFABE3C5}" destId="{21869C6F-7BED-4D56-BF3D-9F43AF443399}" srcOrd="0" destOrd="0" presId="urn:microsoft.com/office/officeart/2005/8/layout/process2"/>
    <dgm:cxn modelId="{FA0443EB-7389-4A83-B738-0DDF9025B3E9}" type="presOf" srcId="{3E86A0CE-75ED-43D2-8466-A3A6DFABE3C5}" destId="{E610CA3E-D54A-498D-B7E2-B347BC9DA0C6}" srcOrd="1" destOrd="0" presId="urn:microsoft.com/office/officeart/2005/8/layout/process2"/>
    <dgm:cxn modelId="{D51D9E69-B08B-40CA-B7FC-B333C790D36D}" srcId="{C4BE225C-1A80-4F9C-9316-24E6DBEE42B7}" destId="{F9D247F5-EA19-4990-8D43-4C9BA95B319E}" srcOrd="0" destOrd="0" parTransId="{1BF704FD-2C2A-4090-8F30-60CF84811F8F}" sibTransId="{46DD899B-EE9A-416A-8D24-E218E10298C4}"/>
    <dgm:cxn modelId="{3560C037-1C6B-4EB3-B731-AC6A95FE46A6}" type="presOf" srcId="{EDAD70B1-D12E-4B5C-AF2F-65714C30BF42}" destId="{663F607A-8A1E-4794-875C-849430250F81}" srcOrd="1" destOrd="0" presId="urn:microsoft.com/office/officeart/2005/8/layout/process2"/>
    <dgm:cxn modelId="{83D2DDC1-A255-428A-A12D-62AE47E0663A}" type="presOf" srcId="{44AC6FAB-5FC2-472B-A41A-C304E5A3622F}" destId="{A632FAE2-7626-498B-AFF1-F0AC0B2EC6B0}" srcOrd="0" destOrd="0" presId="urn:microsoft.com/office/officeart/2005/8/layout/process2"/>
    <dgm:cxn modelId="{9EC219D8-6802-45FA-85C9-AA9A6B2185AA}" type="presOf" srcId="{C4BE225C-1A80-4F9C-9316-24E6DBEE42B7}" destId="{702F45C4-E1EE-4F54-9EE6-9AFC183BB766}" srcOrd="0" destOrd="0" presId="urn:microsoft.com/office/officeart/2005/8/layout/process2"/>
    <dgm:cxn modelId="{66FBFB6D-1ECD-462F-A5A9-4565ABC4D495}" type="presOf" srcId="{165DF671-B1DE-4688-9C36-4832381F3B99}" destId="{150853A8-208C-4F3D-955B-A83FD0CCBF81}" srcOrd="1" destOrd="0" presId="urn:microsoft.com/office/officeart/2005/8/layout/process2"/>
    <dgm:cxn modelId="{5749A065-0BED-42FB-9E10-A4252727F074}" type="presOf" srcId="{165DF671-B1DE-4688-9C36-4832381F3B99}" destId="{367D3A95-6D68-48F3-80A6-8AB75AC4870A}" srcOrd="0" destOrd="0" presId="urn:microsoft.com/office/officeart/2005/8/layout/process2"/>
    <dgm:cxn modelId="{96F5FFE1-F912-418F-8E3B-F25A546EE4D8}" srcId="{C4BE225C-1A80-4F9C-9316-24E6DBEE42B7}" destId="{71A59E89-F903-471C-A6AC-49A6866B6BBB}" srcOrd="2" destOrd="0" parTransId="{54985E23-AED0-4DB7-BDE6-EC87E89A8AB5}" sibTransId="{3E86A0CE-75ED-43D2-8466-A3A6DFABE3C5}"/>
    <dgm:cxn modelId="{7C1C4AA4-74BF-451D-99C8-2F2A4805CE37}" type="presOf" srcId="{46DD899B-EE9A-416A-8D24-E218E10298C4}" destId="{53F54403-B8FF-41F9-BAC8-81F66F1210D5}" srcOrd="0" destOrd="0" presId="urn:microsoft.com/office/officeart/2005/8/layout/process2"/>
    <dgm:cxn modelId="{551F162B-DDF4-4AD5-8D40-393B707AC717}" srcId="{C4BE225C-1A80-4F9C-9316-24E6DBEE42B7}" destId="{F93C2A79-0D77-4F0B-BC98-5666F188429E}" srcOrd="1" destOrd="0" parTransId="{69846FF8-C164-45F8-8FCC-FCF4968526CC}" sibTransId="{EDAD70B1-D12E-4B5C-AF2F-65714C30BF42}"/>
    <dgm:cxn modelId="{0983C147-D3F5-4DCE-8135-FAAAF1421946}" srcId="{C4BE225C-1A80-4F9C-9316-24E6DBEE42B7}" destId="{B183E469-D92C-4510-B3BE-EA7602BE925F}" srcOrd="3" destOrd="0" parTransId="{60046B40-A470-436D-AB4F-D7C09E0B3286}" sibTransId="{165DF671-B1DE-4688-9C36-4832381F3B99}"/>
    <dgm:cxn modelId="{161BFBBE-CB49-42A4-8E2F-D15465FE1E74}" type="presOf" srcId="{F9D247F5-EA19-4990-8D43-4C9BA95B319E}" destId="{A3177B6D-3CE6-4D29-A556-72FA5E40F4AC}" srcOrd="0" destOrd="0" presId="urn:microsoft.com/office/officeart/2005/8/layout/process2"/>
    <dgm:cxn modelId="{697BDD04-91A9-42B8-95AA-D3CE394AAC51}" srcId="{C4BE225C-1A80-4F9C-9316-24E6DBEE42B7}" destId="{712A0267-58E5-468F-8B05-790315ED803E}" srcOrd="5" destOrd="0" parTransId="{5FF88B06-0565-4857-B3D6-A47F725103E3}" sibTransId="{C74B2461-ACB9-48CD-B781-5F78CCDCF694}"/>
    <dgm:cxn modelId="{BD65D43C-EFB6-4605-B2EC-729E29F464A0}" type="presOf" srcId="{F93C2A79-0D77-4F0B-BC98-5666F188429E}" destId="{E7A551D8-D7E7-422B-BBA0-AEB85BF758F3}" srcOrd="0" destOrd="0" presId="urn:microsoft.com/office/officeart/2005/8/layout/process2"/>
    <dgm:cxn modelId="{D5162CA7-2B76-42AB-9966-B8A7E5CB84D2}" type="presOf" srcId="{B183E469-D92C-4510-B3BE-EA7602BE925F}" destId="{BA70EE10-E431-440B-B7C9-8B34C45127CF}" srcOrd="0" destOrd="0" presId="urn:microsoft.com/office/officeart/2005/8/layout/process2"/>
    <dgm:cxn modelId="{5621C58D-FD6F-4BCD-A84C-2483B8E9C66C}" type="presOf" srcId="{46DD899B-EE9A-416A-8D24-E218E10298C4}" destId="{FF677387-84CA-4FC1-BBF9-6882BC31B7E5}" srcOrd="1" destOrd="0" presId="urn:microsoft.com/office/officeart/2005/8/layout/process2"/>
    <dgm:cxn modelId="{C482C9B2-F3EC-4384-B6F7-D86ECC8DCD4B}" type="presParOf" srcId="{702F45C4-E1EE-4F54-9EE6-9AFC183BB766}" destId="{A3177B6D-3CE6-4D29-A556-72FA5E40F4AC}" srcOrd="0" destOrd="0" presId="urn:microsoft.com/office/officeart/2005/8/layout/process2"/>
    <dgm:cxn modelId="{BA100CD2-CA3B-4841-8CD1-1014B046E3A5}" type="presParOf" srcId="{702F45C4-E1EE-4F54-9EE6-9AFC183BB766}" destId="{53F54403-B8FF-41F9-BAC8-81F66F1210D5}" srcOrd="1" destOrd="0" presId="urn:microsoft.com/office/officeart/2005/8/layout/process2"/>
    <dgm:cxn modelId="{DA802570-869F-4E16-9568-B86E43F5A92E}" type="presParOf" srcId="{53F54403-B8FF-41F9-BAC8-81F66F1210D5}" destId="{FF677387-84CA-4FC1-BBF9-6882BC31B7E5}" srcOrd="0" destOrd="0" presId="urn:microsoft.com/office/officeart/2005/8/layout/process2"/>
    <dgm:cxn modelId="{4861BEEC-BAB5-4DDE-BA6D-78697E1E1AC2}" type="presParOf" srcId="{702F45C4-E1EE-4F54-9EE6-9AFC183BB766}" destId="{E7A551D8-D7E7-422B-BBA0-AEB85BF758F3}" srcOrd="2" destOrd="0" presId="urn:microsoft.com/office/officeart/2005/8/layout/process2"/>
    <dgm:cxn modelId="{61ADF2A9-3346-4C2A-8EDE-5ED78437D645}" type="presParOf" srcId="{702F45C4-E1EE-4F54-9EE6-9AFC183BB766}" destId="{C9DD5CD3-A84C-4E13-B3C3-5A49658A3B89}" srcOrd="3" destOrd="0" presId="urn:microsoft.com/office/officeart/2005/8/layout/process2"/>
    <dgm:cxn modelId="{A8A48799-7601-4C1C-8E94-43AF3C03E5B7}" type="presParOf" srcId="{C9DD5CD3-A84C-4E13-B3C3-5A49658A3B89}" destId="{663F607A-8A1E-4794-875C-849430250F81}" srcOrd="0" destOrd="0" presId="urn:microsoft.com/office/officeart/2005/8/layout/process2"/>
    <dgm:cxn modelId="{3D65DE50-BCFD-4678-813C-C787D950550E}" type="presParOf" srcId="{702F45C4-E1EE-4F54-9EE6-9AFC183BB766}" destId="{2F6424F2-E154-4DFA-99B0-84E22AC4997A}" srcOrd="4" destOrd="0" presId="urn:microsoft.com/office/officeart/2005/8/layout/process2"/>
    <dgm:cxn modelId="{A8CBF0D9-C84F-4E3D-A644-A20D46EDEF86}" type="presParOf" srcId="{702F45C4-E1EE-4F54-9EE6-9AFC183BB766}" destId="{21869C6F-7BED-4D56-BF3D-9F43AF443399}" srcOrd="5" destOrd="0" presId="urn:microsoft.com/office/officeart/2005/8/layout/process2"/>
    <dgm:cxn modelId="{6092E51D-7E69-4436-8B2E-1BCF9754EA56}" type="presParOf" srcId="{21869C6F-7BED-4D56-BF3D-9F43AF443399}" destId="{E610CA3E-D54A-498D-B7E2-B347BC9DA0C6}" srcOrd="0" destOrd="0" presId="urn:microsoft.com/office/officeart/2005/8/layout/process2"/>
    <dgm:cxn modelId="{55AAE990-6337-4C1F-8311-26806867FCA5}" type="presParOf" srcId="{702F45C4-E1EE-4F54-9EE6-9AFC183BB766}" destId="{BA70EE10-E431-440B-B7C9-8B34C45127CF}" srcOrd="6" destOrd="0" presId="urn:microsoft.com/office/officeart/2005/8/layout/process2"/>
    <dgm:cxn modelId="{22E5E0CA-CD2F-4370-ADD0-53EECCFC798D}" type="presParOf" srcId="{702F45C4-E1EE-4F54-9EE6-9AFC183BB766}" destId="{367D3A95-6D68-48F3-80A6-8AB75AC4870A}" srcOrd="7" destOrd="0" presId="urn:microsoft.com/office/officeart/2005/8/layout/process2"/>
    <dgm:cxn modelId="{1F683ED7-2510-438A-98CB-62F9EF5D73C2}" type="presParOf" srcId="{367D3A95-6D68-48F3-80A6-8AB75AC4870A}" destId="{150853A8-208C-4F3D-955B-A83FD0CCBF81}" srcOrd="0" destOrd="0" presId="urn:microsoft.com/office/officeart/2005/8/layout/process2"/>
    <dgm:cxn modelId="{C299C4FA-AD3B-42F0-8563-066511B3D01E}" type="presParOf" srcId="{702F45C4-E1EE-4F54-9EE6-9AFC183BB766}" destId="{B8FB8EA9-CF7B-44F9-AAB3-6925A396A17B}" srcOrd="8" destOrd="0" presId="urn:microsoft.com/office/officeart/2005/8/layout/process2"/>
    <dgm:cxn modelId="{2EE6B5EA-95C9-4A96-B949-AF97BBF0D603}" type="presParOf" srcId="{702F45C4-E1EE-4F54-9EE6-9AFC183BB766}" destId="{A632FAE2-7626-498B-AFF1-F0AC0B2EC6B0}" srcOrd="9" destOrd="0" presId="urn:microsoft.com/office/officeart/2005/8/layout/process2"/>
    <dgm:cxn modelId="{EC56C177-B49B-4BEB-BC24-1FA03E924C1C}" type="presParOf" srcId="{A632FAE2-7626-498B-AFF1-F0AC0B2EC6B0}" destId="{3D369230-3CF6-4E7E-A0F4-4A849F14A702}" srcOrd="0" destOrd="0" presId="urn:microsoft.com/office/officeart/2005/8/layout/process2"/>
    <dgm:cxn modelId="{5F31A4DE-F440-400D-BBC3-D61C63FA5747}" type="presParOf" srcId="{702F45C4-E1EE-4F54-9EE6-9AFC183BB766}" destId="{5981C486-9544-48BD-8356-7B6E037728EB}"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77B6D-3CE6-4D29-A556-72FA5E40F4AC}">
      <dsp:nvSpPr>
        <dsp:cNvPr id="0" name=""/>
        <dsp:cNvSpPr/>
      </dsp:nvSpPr>
      <dsp:spPr>
        <a:xfrm>
          <a:off x="376308" y="2329"/>
          <a:ext cx="3207823" cy="550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0" kern="1200" dirty="0" smtClean="0"/>
            <a:t>Definición del problema</a:t>
          </a:r>
          <a:endParaRPr lang="es-CL" sz="1800" b="0" kern="1200" dirty="0"/>
        </a:p>
      </dsp:txBody>
      <dsp:txXfrm>
        <a:off x="392436" y="18457"/>
        <a:ext cx="3175567" cy="518378"/>
      </dsp:txXfrm>
    </dsp:sp>
    <dsp:sp modelId="{53F54403-B8FF-41F9-BAC8-81F66F1210D5}">
      <dsp:nvSpPr>
        <dsp:cNvPr id="0" name=""/>
        <dsp:cNvSpPr/>
      </dsp:nvSpPr>
      <dsp:spPr>
        <a:xfrm rot="5400000">
          <a:off x="1829854" y="565853"/>
          <a:ext cx="300731" cy="245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b="0" kern="1200" dirty="0"/>
        </a:p>
      </dsp:txBody>
      <dsp:txXfrm rot="-5400000">
        <a:off x="1906657" y="538093"/>
        <a:ext cx="147126" cy="227168"/>
      </dsp:txXfrm>
    </dsp:sp>
    <dsp:sp modelId="{E7A551D8-D7E7-422B-BBA0-AEB85BF758F3}">
      <dsp:nvSpPr>
        <dsp:cNvPr id="0" name=""/>
        <dsp:cNvSpPr/>
      </dsp:nvSpPr>
      <dsp:spPr>
        <a:xfrm>
          <a:off x="376308" y="823953"/>
          <a:ext cx="3207823" cy="550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0" kern="1200" dirty="0" smtClean="0"/>
            <a:t>Desarrollo del enfoque</a:t>
          </a:r>
          <a:endParaRPr lang="es-CL" sz="1800" b="0" kern="1200" dirty="0"/>
        </a:p>
      </dsp:txBody>
      <dsp:txXfrm>
        <a:off x="392436" y="840081"/>
        <a:ext cx="3175567" cy="518378"/>
      </dsp:txXfrm>
    </dsp:sp>
    <dsp:sp modelId="{C9DD5CD3-A84C-4E13-B3C3-5A49658A3B89}">
      <dsp:nvSpPr>
        <dsp:cNvPr id="0" name=""/>
        <dsp:cNvSpPr/>
      </dsp:nvSpPr>
      <dsp:spPr>
        <a:xfrm rot="5400000">
          <a:off x="1829854" y="1387478"/>
          <a:ext cx="300731" cy="245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b="0" kern="1200" dirty="0"/>
        </a:p>
      </dsp:txBody>
      <dsp:txXfrm rot="-5400000">
        <a:off x="1906657" y="1359718"/>
        <a:ext cx="147126" cy="227168"/>
      </dsp:txXfrm>
    </dsp:sp>
    <dsp:sp modelId="{2F6424F2-E154-4DFA-99B0-84E22AC4997A}">
      <dsp:nvSpPr>
        <dsp:cNvPr id="0" name=""/>
        <dsp:cNvSpPr/>
      </dsp:nvSpPr>
      <dsp:spPr>
        <a:xfrm>
          <a:off x="376308" y="1645577"/>
          <a:ext cx="3207823" cy="550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0" kern="1200" dirty="0" smtClean="0"/>
            <a:t>Formulación del diseño de inv.</a:t>
          </a:r>
          <a:endParaRPr lang="es-CL" sz="1800" b="0" kern="1200" dirty="0"/>
        </a:p>
      </dsp:txBody>
      <dsp:txXfrm>
        <a:off x="392436" y="1661705"/>
        <a:ext cx="3175567" cy="518378"/>
      </dsp:txXfrm>
    </dsp:sp>
    <dsp:sp modelId="{21869C6F-7BED-4D56-BF3D-9F43AF443399}">
      <dsp:nvSpPr>
        <dsp:cNvPr id="0" name=""/>
        <dsp:cNvSpPr/>
      </dsp:nvSpPr>
      <dsp:spPr>
        <a:xfrm rot="5400000">
          <a:off x="1829854" y="2209102"/>
          <a:ext cx="300731" cy="245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b="0" kern="1200" dirty="0"/>
        </a:p>
      </dsp:txBody>
      <dsp:txXfrm rot="-5400000">
        <a:off x="1906657" y="2181342"/>
        <a:ext cx="147126" cy="227168"/>
      </dsp:txXfrm>
    </dsp:sp>
    <dsp:sp modelId="{BA70EE10-E431-440B-B7C9-8B34C45127CF}">
      <dsp:nvSpPr>
        <dsp:cNvPr id="0" name=""/>
        <dsp:cNvSpPr/>
      </dsp:nvSpPr>
      <dsp:spPr>
        <a:xfrm>
          <a:off x="376308" y="2467202"/>
          <a:ext cx="3207823" cy="550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0" kern="1200" dirty="0" smtClean="0"/>
            <a:t>Trabajo de campo</a:t>
          </a:r>
          <a:endParaRPr lang="es-CL" sz="1800" b="0" kern="1200" dirty="0"/>
        </a:p>
      </dsp:txBody>
      <dsp:txXfrm>
        <a:off x="392436" y="2483330"/>
        <a:ext cx="3175567" cy="518378"/>
      </dsp:txXfrm>
    </dsp:sp>
    <dsp:sp modelId="{367D3A95-6D68-48F3-80A6-8AB75AC4870A}">
      <dsp:nvSpPr>
        <dsp:cNvPr id="0" name=""/>
        <dsp:cNvSpPr/>
      </dsp:nvSpPr>
      <dsp:spPr>
        <a:xfrm rot="5400000">
          <a:off x="1829854" y="3030726"/>
          <a:ext cx="300731" cy="245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b="0" kern="1200" dirty="0"/>
        </a:p>
      </dsp:txBody>
      <dsp:txXfrm rot="-5400000">
        <a:off x="1906657" y="3002966"/>
        <a:ext cx="147126" cy="227168"/>
      </dsp:txXfrm>
    </dsp:sp>
    <dsp:sp modelId="{B8FB8EA9-CF7B-44F9-AAB3-6925A396A17B}">
      <dsp:nvSpPr>
        <dsp:cNvPr id="0" name=""/>
        <dsp:cNvSpPr/>
      </dsp:nvSpPr>
      <dsp:spPr>
        <a:xfrm>
          <a:off x="376308" y="3288826"/>
          <a:ext cx="3207823" cy="55063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1" kern="1200" dirty="0" smtClean="0"/>
            <a:t>Preparación y análisis de campo</a:t>
          </a:r>
          <a:endParaRPr lang="es-CL" sz="1800" b="1" kern="1200" dirty="0"/>
        </a:p>
      </dsp:txBody>
      <dsp:txXfrm>
        <a:off x="392436" y="3304954"/>
        <a:ext cx="3175567" cy="518378"/>
      </dsp:txXfrm>
    </dsp:sp>
    <dsp:sp modelId="{A632FAE2-7626-498B-AFF1-F0AC0B2EC6B0}">
      <dsp:nvSpPr>
        <dsp:cNvPr id="0" name=""/>
        <dsp:cNvSpPr/>
      </dsp:nvSpPr>
      <dsp:spPr>
        <a:xfrm rot="5400000">
          <a:off x="1829854" y="3852351"/>
          <a:ext cx="300731" cy="245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b="0" kern="1200" dirty="0"/>
        </a:p>
      </dsp:txBody>
      <dsp:txXfrm rot="-5400000">
        <a:off x="1906657" y="3824591"/>
        <a:ext cx="147126" cy="227168"/>
      </dsp:txXfrm>
    </dsp:sp>
    <dsp:sp modelId="{5981C486-9544-48BD-8356-7B6E037728EB}">
      <dsp:nvSpPr>
        <dsp:cNvPr id="0" name=""/>
        <dsp:cNvSpPr/>
      </dsp:nvSpPr>
      <dsp:spPr>
        <a:xfrm>
          <a:off x="376308" y="4110451"/>
          <a:ext cx="3207823" cy="55063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1" kern="1200" dirty="0" smtClean="0"/>
            <a:t>Conclusiones e informe</a:t>
          </a:r>
          <a:endParaRPr lang="es-CL" sz="1800" b="1" kern="1200" dirty="0"/>
        </a:p>
      </dsp:txBody>
      <dsp:txXfrm>
        <a:off x="392436" y="4126579"/>
        <a:ext cx="3175567" cy="5183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CL" dirty="0"/>
          </a:p>
        </p:txBody>
      </p:sp>
      <p:sp>
        <p:nvSpPr>
          <p:cNvPr id="3" name="2 Marcador de fecha"/>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298AA6D0-4751-40FD-90EC-EDD668B82E5C}" type="datetimeFigureOut">
              <a:rPr lang="es-CL" smtClean="0"/>
              <a:pPr/>
              <a:t>04-12-2013</a:t>
            </a:fld>
            <a:endParaRPr lang="es-CL" dirty="0"/>
          </a:p>
        </p:txBody>
      </p:sp>
      <p:sp>
        <p:nvSpPr>
          <p:cNvPr id="4" name="3 Marcador de pie de página"/>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99C2259E-81BA-4CB7-976C-49C399EA0408}" type="slidenum">
              <a:rPr lang="es-CL" smtClean="0"/>
              <a:pPr/>
              <a:t>‹Nº›</a:t>
            </a:fld>
            <a:endParaRPr lang="es-CL" dirty="0"/>
          </a:p>
        </p:txBody>
      </p:sp>
    </p:spTree>
    <p:extLst>
      <p:ext uri="{BB962C8B-B14F-4D97-AF65-F5344CB8AC3E}">
        <p14:creationId xmlns:p14="http://schemas.microsoft.com/office/powerpoint/2010/main" val="964823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CL" dirty="0"/>
          </a:p>
        </p:txBody>
      </p:sp>
      <p:sp>
        <p:nvSpPr>
          <p:cNvPr id="3" name="2 Marcador de fecha"/>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C0F4765-DEBF-4A69-95F2-56005FEB79ED}" type="datetimeFigureOut">
              <a:rPr lang="es-CL" smtClean="0"/>
              <a:pPr/>
              <a:t>04-12-2013</a:t>
            </a:fld>
            <a:endParaRPr lang="es-CL" dirty="0"/>
          </a:p>
        </p:txBody>
      </p:sp>
      <p:sp>
        <p:nvSpPr>
          <p:cNvPr id="4" name="3 Marcador de imagen de diapositiva"/>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s-CL" dirty="0"/>
          </a:p>
        </p:txBody>
      </p:sp>
      <p:sp>
        <p:nvSpPr>
          <p:cNvPr id="5" name="4 Marcador de notas"/>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4F3791C-3339-4E69-8671-93C234E25FB8}" type="slidenum">
              <a:rPr lang="es-CL" smtClean="0"/>
              <a:pPr/>
              <a:t>‹Nº›</a:t>
            </a:fld>
            <a:endParaRPr lang="es-CL" dirty="0"/>
          </a:p>
        </p:txBody>
      </p:sp>
    </p:spTree>
    <p:extLst>
      <p:ext uri="{BB962C8B-B14F-4D97-AF65-F5344CB8AC3E}">
        <p14:creationId xmlns:p14="http://schemas.microsoft.com/office/powerpoint/2010/main" val="61449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29305">
              <a:defRPr/>
            </a:pPr>
            <a:r>
              <a:rPr lang="es-CL" b="1" dirty="0" smtClean="0"/>
              <a:t>Libro “</a:t>
            </a:r>
            <a:r>
              <a:rPr lang="es-CL" b="1" dirty="0" err="1" smtClean="0"/>
              <a:t>Services</a:t>
            </a:r>
            <a:r>
              <a:rPr lang="es-CL" b="1" dirty="0" smtClean="0"/>
              <a:t> marketing” en mi carpeta de e-</a:t>
            </a:r>
            <a:r>
              <a:rPr lang="es-CL" b="1" dirty="0" err="1" smtClean="0"/>
              <a:t>books</a:t>
            </a:r>
            <a:endParaRPr lang="es-CL" dirty="0"/>
          </a:p>
        </p:txBody>
      </p:sp>
      <p:sp>
        <p:nvSpPr>
          <p:cNvPr id="4" name="3 Marcador de número de diapositiva"/>
          <p:cNvSpPr>
            <a:spLocks noGrp="1"/>
          </p:cNvSpPr>
          <p:nvPr>
            <p:ph type="sldNum" sz="quarter" idx="10"/>
          </p:nvPr>
        </p:nvSpPr>
        <p:spPr/>
        <p:txBody>
          <a:bodyPr/>
          <a:lstStyle/>
          <a:p>
            <a:fld id="{F4F3791C-3339-4E69-8671-93C234E25FB8}" type="slidenum">
              <a:rPr lang="es-CL" smtClean="0"/>
              <a:pPr/>
              <a:t>1</a:t>
            </a:fld>
            <a:endParaRPr lang="es-CL" dirty="0"/>
          </a:p>
        </p:txBody>
      </p:sp>
    </p:spTree>
    <p:extLst>
      <p:ext uri="{BB962C8B-B14F-4D97-AF65-F5344CB8AC3E}">
        <p14:creationId xmlns:p14="http://schemas.microsoft.com/office/powerpoint/2010/main" val="270185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4F3791C-3339-4E69-8671-93C234E25FB8}" type="slidenum">
              <a:rPr lang="es-CL" smtClean="0"/>
              <a:pPr/>
              <a:t>2</a:t>
            </a:fld>
            <a:endParaRPr lang="es-CL" dirty="0"/>
          </a:p>
        </p:txBody>
      </p:sp>
    </p:spTree>
    <p:extLst>
      <p:ext uri="{BB962C8B-B14F-4D97-AF65-F5344CB8AC3E}">
        <p14:creationId xmlns:p14="http://schemas.microsoft.com/office/powerpoint/2010/main" val="245995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988840"/>
            <a:ext cx="7772400" cy="1470025"/>
          </a:xfrm>
        </p:spPr>
        <p:txBody>
          <a:bodyPr/>
          <a:lstStyle>
            <a:lvl1pPr>
              <a:defRPr>
                <a:solidFill>
                  <a:schemeClr val="tx1">
                    <a:lumMod val="75000"/>
                    <a:lumOff val="25000"/>
                  </a:schemeClr>
                </a:solidFill>
              </a:defRPr>
            </a:lvl1pPr>
          </a:lstStyle>
          <a:p>
            <a:r>
              <a:rPr lang="es-ES" dirty="0" smtClean="0"/>
              <a:t>Haga clic para modificar el estilo de título del patrón</a:t>
            </a:r>
            <a:endParaRPr lang="es-CL" dirty="0"/>
          </a:p>
        </p:txBody>
      </p:sp>
      <p:sp>
        <p:nvSpPr>
          <p:cNvPr id="3" name="2 Subtítulo"/>
          <p:cNvSpPr>
            <a:spLocks noGrp="1"/>
          </p:cNvSpPr>
          <p:nvPr>
            <p:ph type="subTitle" idx="1"/>
          </p:nvPr>
        </p:nvSpPr>
        <p:spPr>
          <a:xfrm>
            <a:off x="-1" y="4797152"/>
            <a:ext cx="9144001" cy="2060848"/>
          </a:xfrm>
          <a:solidFill>
            <a:srgbClr val="9E0000"/>
          </a:solidFill>
        </p:spPr>
        <p:txBody>
          <a:bodyPr>
            <a:normAutofit/>
          </a:bodyPr>
          <a:lstStyle>
            <a:lvl1pPr marL="0" indent="0" algn="l">
              <a:buNone/>
              <a:defRPr sz="18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s-ES" dirty="0" smtClean="0"/>
          </a:p>
          <a:p>
            <a:r>
              <a:rPr lang="es-ES" dirty="0" smtClean="0"/>
              <a:t>   Haga clic para modificar el estilo de subtítulo del patrón</a:t>
            </a:r>
            <a:endParaRPr lang="es-CL" dirty="0"/>
          </a:p>
        </p:txBody>
      </p:sp>
      <p:sp>
        <p:nvSpPr>
          <p:cNvPr id="4" name="3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
        <p:nvSpPr>
          <p:cNvPr id="9" name="8 Rectángulo"/>
          <p:cNvSpPr/>
          <p:nvPr userDrawn="1"/>
        </p:nvSpPr>
        <p:spPr>
          <a:xfrm>
            <a:off x="0" y="0"/>
            <a:ext cx="9144000" cy="260648"/>
          </a:xfrm>
          <a:prstGeom prst="rect">
            <a:avLst/>
          </a:prstGeom>
          <a:gradFill>
            <a:gsLst>
              <a:gs pos="0">
                <a:schemeClr val="bg1">
                  <a:lumMod val="85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46651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99251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278007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7 Rectángulo"/>
          <p:cNvSpPr/>
          <p:nvPr userDrawn="1"/>
        </p:nvSpPr>
        <p:spPr>
          <a:xfrm>
            <a:off x="0" y="0"/>
            <a:ext cx="9144000" cy="260648"/>
          </a:xfrm>
          <a:prstGeom prst="rect">
            <a:avLst/>
          </a:prstGeom>
          <a:gradFill>
            <a:gsLst>
              <a:gs pos="0">
                <a:schemeClr val="bg1">
                  <a:lumMod val="85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1 Título"/>
          <p:cNvSpPr>
            <a:spLocks noGrp="1"/>
          </p:cNvSpPr>
          <p:nvPr>
            <p:ph type="title"/>
          </p:nvPr>
        </p:nvSpPr>
        <p:spPr>
          <a:xfrm>
            <a:off x="179512" y="1222"/>
            <a:ext cx="6480720" cy="796950"/>
          </a:xfrm>
        </p:spPr>
        <p:txBody>
          <a:bodyPr/>
          <a:lstStyle>
            <a:lvl1pPr>
              <a:defRPr sz="2800">
                <a:solidFill>
                  <a:schemeClr val="tx1">
                    <a:lumMod val="65000"/>
                    <a:lumOff val="35000"/>
                  </a:schemeClr>
                </a:solidFill>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a:xfrm>
            <a:off x="467544" y="1052736"/>
            <a:ext cx="8219256" cy="5073427"/>
          </a:xfrm>
        </p:spPr>
        <p:txBody>
          <a:bodyPr/>
          <a:lstStyle>
            <a:lvl1pPr>
              <a:defRPr sz="2500">
                <a:solidFill>
                  <a:schemeClr val="tx1">
                    <a:lumMod val="75000"/>
                    <a:lumOff val="25000"/>
                  </a:schemeClr>
                </a:solidFill>
              </a:defRPr>
            </a:lvl1pPr>
            <a:lvl2pPr>
              <a:defRPr sz="2300">
                <a:solidFill>
                  <a:schemeClr val="tx1">
                    <a:lumMod val="75000"/>
                    <a:lumOff val="25000"/>
                  </a:schemeClr>
                </a:solidFill>
              </a:defRPr>
            </a:lvl2pPr>
            <a:lvl3pPr>
              <a:defRPr sz="2100">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
        <p:nvSpPr>
          <p:cNvPr id="7" name="6 Rectángulo"/>
          <p:cNvSpPr/>
          <p:nvPr userDrawn="1"/>
        </p:nvSpPr>
        <p:spPr>
          <a:xfrm>
            <a:off x="0" y="719222"/>
            <a:ext cx="9145982" cy="45719"/>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8 Rectángulo"/>
          <p:cNvSpPr/>
          <p:nvPr userDrawn="1"/>
        </p:nvSpPr>
        <p:spPr>
          <a:xfrm>
            <a:off x="0" y="6597352"/>
            <a:ext cx="9144000" cy="260648"/>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568708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58766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327181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314876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393492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324069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32480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B9F0F4-010B-4FB1-8EA8-6094DC651579}" type="datetimeFigureOut">
              <a:rPr lang="es-CL" smtClean="0"/>
              <a:pPr/>
              <a:t>04-12-2013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270B7028-65F7-4ECB-9E16-7D0ACFCED195}" type="slidenum">
              <a:rPr lang="es-CL" smtClean="0"/>
              <a:pPr/>
              <a:t>‹Nº›</a:t>
            </a:fld>
            <a:endParaRPr lang="es-CL" dirty="0"/>
          </a:p>
        </p:txBody>
      </p:sp>
    </p:spTree>
    <p:extLst>
      <p:ext uri="{BB962C8B-B14F-4D97-AF65-F5344CB8AC3E}">
        <p14:creationId xmlns:p14="http://schemas.microsoft.com/office/powerpoint/2010/main" val="224256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620688"/>
            <a:ext cx="8219256" cy="79695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F0F4-010B-4FB1-8EA8-6094DC651579}" type="datetimeFigureOut">
              <a:rPr lang="es-CL" smtClean="0"/>
              <a:pPr/>
              <a:t>04-12-2013</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B7028-65F7-4ECB-9E16-7D0ACFCED195}" type="slidenum">
              <a:rPr lang="es-CL" smtClean="0"/>
              <a:pPr/>
              <a:t>‹Nº›</a:t>
            </a:fld>
            <a:endParaRPr lang="es-CL" dirty="0"/>
          </a:p>
        </p:txBody>
      </p:sp>
      <p:pic>
        <p:nvPicPr>
          <p:cNvPr id="1027" name="Picture 3" descr="C:\Users\chrono\Desktop\Logo DII.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92279" y="116632"/>
            <a:ext cx="1943255" cy="43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5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132856"/>
            <a:ext cx="7772400" cy="1470025"/>
          </a:xfrm>
        </p:spPr>
        <p:txBody>
          <a:bodyPr/>
          <a:lstStyle/>
          <a:p>
            <a:r>
              <a:rPr lang="es-CL" dirty="0" smtClean="0"/>
              <a:t>IN5625 - INVESTIGACIÓN DE MERCADOS</a:t>
            </a:r>
            <a:br>
              <a:rPr lang="es-CL" dirty="0" smtClean="0"/>
            </a:br>
            <a:r>
              <a:rPr lang="es-CL" sz="2400" b="0" i="1" dirty="0" smtClean="0"/>
              <a:t>Calidad de servicio</a:t>
            </a:r>
            <a:endParaRPr lang="es-CL" sz="2400" i="1" dirty="0"/>
          </a:p>
        </p:txBody>
      </p:sp>
      <p:sp>
        <p:nvSpPr>
          <p:cNvPr id="6" name="5 Rectángulo"/>
          <p:cNvSpPr/>
          <p:nvPr/>
        </p:nvSpPr>
        <p:spPr>
          <a:xfrm>
            <a:off x="0" y="6597352"/>
            <a:ext cx="9144000" cy="260648"/>
          </a:xfrm>
          <a:prstGeom prst="rect">
            <a:avLst/>
          </a:prstGeom>
          <a:gradFill flip="none" rotWithShape="1">
            <a:gsLst>
              <a:gs pos="0">
                <a:srgbClr val="600000"/>
              </a:gs>
              <a:gs pos="100000">
                <a:srgbClr val="9E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2 Subtítulo"/>
          <p:cNvSpPr>
            <a:spLocks noGrp="1"/>
          </p:cNvSpPr>
          <p:nvPr>
            <p:ph type="subTitle" idx="1"/>
          </p:nvPr>
        </p:nvSpPr>
        <p:spPr>
          <a:xfrm>
            <a:off x="0" y="5085184"/>
            <a:ext cx="9144000" cy="1772816"/>
          </a:xfrm>
        </p:spPr>
        <p:txBody>
          <a:bodyPr/>
          <a:lstStyle/>
          <a:p>
            <a:endParaRPr lang="es-CL" dirty="0" smtClean="0"/>
          </a:p>
          <a:p>
            <a:r>
              <a:rPr lang="es-CL" dirty="0"/>
              <a:t> </a:t>
            </a:r>
            <a:r>
              <a:rPr lang="es-CL" dirty="0" smtClean="0"/>
              <a:t>         André </a:t>
            </a:r>
            <a:r>
              <a:rPr lang="es-CL" dirty="0" err="1" smtClean="0"/>
              <a:t>Carboni</a:t>
            </a:r>
            <a:r>
              <a:rPr lang="es-CL" dirty="0" smtClean="0"/>
              <a:t> </a:t>
            </a:r>
          </a:p>
          <a:p>
            <a:r>
              <a:rPr lang="es-CL" b="0" dirty="0" smtClean="0"/>
              <a:t>          Semestre primavera 2013</a:t>
            </a:r>
            <a:endParaRPr lang="es-CL" b="0" dirty="0"/>
          </a:p>
        </p:txBody>
      </p:sp>
      <p:sp>
        <p:nvSpPr>
          <p:cNvPr id="8" name="7 Rectángulo"/>
          <p:cNvSpPr/>
          <p:nvPr/>
        </p:nvSpPr>
        <p:spPr>
          <a:xfrm>
            <a:off x="0" y="6597352"/>
            <a:ext cx="9144000" cy="260648"/>
          </a:xfrm>
          <a:prstGeom prst="rect">
            <a:avLst/>
          </a:prstGeom>
          <a:gradFill flip="none" rotWithShape="1">
            <a:gsLst>
              <a:gs pos="0">
                <a:srgbClr val="600000"/>
              </a:gs>
              <a:gs pos="100000">
                <a:srgbClr val="9E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330652"/>
            <a:ext cx="22669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Teoría de los </a:t>
            </a:r>
            <a:r>
              <a:rPr lang="es-CL" dirty="0" err="1" smtClean="0"/>
              <a:t>GAPs</a:t>
            </a:r>
            <a:r>
              <a:rPr lang="es-CL" dirty="0" smtClean="0"/>
              <a:t> – GAP 1</a:t>
            </a:r>
            <a:endParaRPr lang="es-CL" dirty="0"/>
          </a:p>
        </p:txBody>
      </p:sp>
      <p:sp>
        <p:nvSpPr>
          <p:cNvPr id="4" name="Rectangle 3"/>
          <p:cNvSpPr>
            <a:spLocks noChangeArrowheads="1"/>
          </p:cNvSpPr>
          <p:nvPr/>
        </p:nvSpPr>
        <p:spPr bwMode="auto">
          <a:xfrm>
            <a:off x="2229693" y="1340768"/>
            <a:ext cx="4495800" cy="1066800"/>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s-ES_tradnl" sz="2400" b="1" dirty="0" smtClean="0"/>
              <a:t>Servicio esperado</a:t>
            </a:r>
            <a:endParaRPr lang="es-ES_tradnl" sz="2400" b="1" dirty="0"/>
          </a:p>
        </p:txBody>
      </p:sp>
      <p:sp>
        <p:nvSpPr>
          <p:cNvPr id="5" name="Rectangle 4"/>
          <p:cNvSpPr>
            <a:spLocks noChangeArrowheads="1"/>
          </p:cNvSpPr>
          <p:nvPr/>
        </p:nvSpPr>
        <p:spPr bwMode="auto">
          <a:xfrm>
            <a:off x="2229692" y="5384131"/>
            <a:ext cx="4495801"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dirty="0"/>
              <a:t>Percepción de la Gerencia de las </a:t>
            </a:r>
          </a:p>
          <a:p>
            <a:pPr algn="ctr"/>
            <a:r>
              <a:rPr lang="es-ES_tradnl" sz="2400" b="1" dirty="0"/>
              <a:t>Expectativas de los Clientes</a:t>
            </a:r>
          </a:p>
        </p:txBody>
      </p:sp>
      <p:cxnSp>
        <p:nvCxnSpPr>
          <p:cNvPr id="16" name="15 Conector angular"/>
          <p:cNvCxnSpPr>
            <a:stCxn id="4" idx="1"/>
            <a:endCxn id="5" idx="1"/>
          </p:cNvCxnSpPr>
          <p:nvPr/>
        </p:nvCxnSpPr>
        <p:spPr>
          <a:xfrm rot="10800000" flipV="1">
            <a:off x="2229693" y="1874167"/>
            <a:ext cx="1" cy="4043363"/>
          </a:xfrm>
          <a:prstGeom prst="bentConnector3">
            <a:avLst>
              <a:gd name="adj1" fmla="val 22860100000"/>
            </a:avLst>
          </a:prstGeom>
          <a:ln w="38100">
            <a:solidFill>
              <a:schemeClr val="tx1">
                <a:lumMod val="75000"/>
                <a:lumOff val="2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 Box 5"/>
          <p:cNvSpPr txBox="1">
            <a:spLocks noChangeArrowheads="1"/>
          </p:cNvSpPr>
          <p:nvPr/>
        </p:nvSpPr>
        <p:spPr bwMode="auto">
          <a:xfrm>
            <a:off x="1488356" y="2966120"/>
            <a:ext cx="6192688" cy="1785104"/>
          </a:xfrm>
          <a:prstGeom prst="rect">
            <a:avLst/>
          </a:prstGeom>
          <a:solidFill>
            <a:schemeClr val="bg1"/>
          </a:solidFill>
          <a:ln>
            <a:noFill/>
          </a:ln>
          <a:effectLst/>
        </p:spPr>
        <p:txBody>
          <a:bodyPr wrap="square">
            <a:spAutoFit/>
          </a:bodyPr>
          <a:lstStyle/>
          <a:p>
            <a:pPr>
              <a:spcBef>
                <a:spcPct val="50000"/>
              </a:spcBef>
            </a:pPr>
            <a:r>
              <a:rPr lang="es-ES_tradnl" sz="2000" b="0" dirty="0"/>
              <a:t>  Factores más importantes:</a:t>
            </a:r>
          </a:p>
          <a:p>
            <a:pPr lvl="1">
              <a:spcBef>
                <a:spcPct val="50000"/>
              </a:spcBef>
              <a:buFontTx/>
              <a:buChar char="•"/>
            </a:pPr>
            <a:r>
              <a:rPr lang="es-ES_tradnl" sz="2000" b="0" dirty="0"/>
              <a:t> Falta de preocupación por la Inv. de mercados</a:t>
            </a:r>
          </a:p>
          <a:p>
            <a:pPr lvl="1">
              <a:spcBef>
                <a:spcPct val="50000"/>
              </a:spcBef>
              <a:buFontTx/>
              <a:buChar char="•"/>
            </a:pPr>
            <a:r>
              <a:rPr lang="es-ES_tradnl" sz="2000" b="0" dirty="0"/>
              <a:t> Inadecuada comunicación de abajo hacia arriba</a:t>
            </a:r>
          </a:p>
          <a:p>
            <a:pPr lvl="1">
              <a:spcBef>
                <a:spcPct val="50000"/>
              </a:spcBef>
              <a:buFontTx/>
              <a:buChar char="•"/>
            </a:pPr>
            <a:r>
              <a:rPr lang="es-ES_tradnl" sz="2000" b="0" dirty="0"/>
              <a:t> Demasiados niveles de Jerarquía</a:t>
            </a:r>
          </a:p>
        </p:txBody>
      </p:sp>
    </p:spTree>
    <p:extLst>
      <p:ext uri="{BB962C8B-B14F-4D97-AF65-F5344CB8AC3E}">
        <p14:creationId xmlns:p14="http://schemas.microsoft.com/office/powerpoint/2010/main" val="280002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93 Conector angular"/>
          <p:cNvCxnSpPr>
            <a:endCxn id="62" idx="2"/>
          </p:cNvCxnSpPr>
          <p:nvPr/>
        </p:nvCxnSpPr>
        <p:spPr>
          <a:xfrm rot="5400000" flipH="1" flipV="1">
            <a:off x="4212265" y="6034293"/>
            <a:ext cx="831736"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endCxn id="7" idx="0"/>
          </p:cNvCxnSpPr>
          <p:nvPr/>
        </p:nvCxnSpPr>
        <p:spPr>
          <a:xfrm rot="16200000" flipH="1">
            <a:off x="4246551" y="1638671"/>
            <a:ext cx="674164"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redondeado"/>
          <p:cNvSpPr/>
          <p:nvPr/>
        </p:nvSpPr>
        <p:spPr>
          <a:xfrm>
            <a:off x="1418456"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Comunicación boca-oreja</a:t>
            </a:r>
            <a:endParaRPr lang="es-CL" sz="1600" b="1" dirty="0">
              <a:solidFill>
                <a:schemeClr val="bg1"/>
              </a:solidFill>
            </a:endParaRPr>
          </a:p>
        </p:txBody>
      </p:sp>
      <p:sp>
        <p:nvSpPr>
          <p:cNvPr id="5" name="4 Rectángulo redondeado"/>
          <p:cNvSpPr/>
          <p:nvPr/>
        </p:nvSpPr>
        <p:spPr>
          <a:xfrm>
            <a:off x="3722712"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Necesidades personales</a:t>
            </a:r>
            <a:endParaRPr lang="es-CL" sz="1600" b="1" dirty="0">
              <a:solidFill>
                <a:schemeClr val="bg1"/>
              </a:solidFill>
            </a:endParaRPr>
          </a:p>
        </p:txBody>
      </p:sp>
      <p:sp>
        <p:nvSpPr>
          <p:cNvPr id="6" name="5 Rectángulo redondeado"/>
          <p:cNvSpPr/>
          <p:nvPr/>
        </p:nvSpPr>
        <p:spPr>
          <a:xfrm>
            <a:off x="6026968"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Experiencias pasadas</a:t>
            </a:r>
            <a:endParaRPr lang="es-CL" sz="1600" b="1" dirty="0">
              <a:solidFill>
                <a:schemeClr val="bg1"/>
              </a:solidFill>
            </a:endParaRPr>
          </a:p>
        </p:txBody>
      </p:sp>
      <p:sp>
        <p:nvSpPr>
          <p:cNvPr id="7" name="6 Rectángulo redondeado"/>
          <p:cNvSpPr/>
          <p:nvPr/>
        </p:nvSpPr>
        <p:spPr>
          <a:xfrm>
            <a:off x="3722712" y="19789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esperado</a:t>
            </a:r>
            <a:endParaRPr lang="es-CL" sz="1600" b="1" dirty="0">
              <a:solidFill>
                <a:schemeClr val="bg1"/>
              </a:solidFill>
            </a:endParaRPr>
          </a:p>
        </p:txBody>
      </p:sp>
      <p:cxnSp>
        <p:nvCxnSpPr>
          <p:cNvPr id="15" name="14 Conector angular"/>
          <p:cNvCxnSpPr>
            <a:stCxn id="4" idx="2"/>
            <a:endCxn id="7" idx="1"/>
          </p:cNvCxnSpPr>
          <p:nvPr/>
        </p:nvCxnSpPr>
        <p:spPr>
          <a:xfrm rot="16200000" flipH="1">
            <a:off x="2665550"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6" idx="2"/>
            <a:endCxn id="7" idx="3"/>
          </p:cNvCxnSpPr>
          <p:nvPr/>
        </p:nvCxnSpPr>
        <p:spPr>
          <a:xfrm rot="5400000">
            <a:off x="5833902"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687092" y="2977128"/>
            <a:ext cx="388843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Percibido</a:t>
            </a:r>
            <a:endParaRPr lang="es-CL" sz="1600" b="1" dirty="0">
              <a:solidFill>
                <a:schemeClr val="bg1"/>
              </a:solidFill>
            </a:endParaRPr>
          </a:p>
          <a:p>
            <a:pPr algn="ctr"/>
            <a:r>
              <a:rPr lang="es-CL" sz="1400" b="1" i="1" dirty="0" smtClean="0">
                <a:solidFill>
                  <a:schemeClr val="bg1"/>
                </a:solidFill>
              </a:rPr>
              <a:t>Percepción </a:t>
            </a:r>
            <a:r>
              <a:rPr lang="es-CL" sz="1400" b="1" i="1" dirty="0">
                <a:solidFill>
                  <a:schemeClr val="bg1"/>
                </a:solidFill>
              </a:rPr>
              <a:t>sobre el </a:t>
            </a:r>
            <a:r>
              <a:rPr lang="es-CL" sz="1400" b="1" i="1" dirty="0" smtClean="0">
                <a:solidFill>
                  <a:schemeClr val="bg1"/>
                </a:solidFill>
              </a:rPr>
              <a:t>Servicio recibido</a:t>
            </a:r>
            <a:endParaRPr lang="es-CL" sz="1400" b="1" i="1" dirty="0">
              <a:solidFill>
                <a:schemeClr val="bg1"/>
              </a:solidFill>
            </a:endParaRPr>
          </a:p>
        </p:txBody>
      </p:sp>
      <p:sp>
        <p:nvSpPr>
          <p:cNvPr id="59" name="Line 13"/>
          <p:cNvSpPr>
            <a:spLocks noChangeShapeType="1"/>
          </p:cNvSpPr>
          <p:nvPr/>
        </p:nvSpPr>
        <p:spPr bwMode="auto">
          <a:xfrm flipV="1">
            <a:off x="0" y="3839840"/>
            <a:ext cx="9144000" cy="0"/>
          </a:xfrm>
          <a:prstGeom prst="line">
            <a:avLst/>
          </a:prstGeom>
          <a:noFill/>
          <a:ln w="38100">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 name="60 Rectángulo redondeado"/>
          <p:cNvSpPr/>
          <p:nvPr/>
        </p:nvSpPr>
        <p:spPr>
          <a:xfrm>
            <a:off x="3764756" y="3975328"/>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Servicio entregado</a:t>
            </a:r>
            <a:endParaRPr lang="es-CL" sz="1600" b="1" dirty="0">
              <a:solidFill>
                <a:schemeClr val="bg1"/>
              </a:solidFill>
            </a:endParaRPr>
          </a:p>
        </p:txBody>
      </p:sp>
      <p:sp>
        <p:nvSpPr>
          <p:cNvPr id="62" name="61 Rectángulo redondeado"/>
          <p:cNvSpPr/>
          <p:nvPr/>
        </p:nvSpPr>
        <p:spPr>
          <a:xfrm>
            <a:off x="2687092" y="49735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Especificaciones de calidad de servicio</a:t>
            </a:r>
            <a:endParaRPr lang="es-CL" sz="1600" b="1" dirty="0">
              <a:solidFill>
                <a:schemeClr val="bg1"/>
              </a:solidFill>
            </a:endParaRPr>
          </a:p>
        </p:txBody>
      </p:sp>
      <p:sp>
        <p:nvSpPr>
          <p:cNvPr id="63" name="62 Rectángulo redondeado"/>
          <p:cNvSpPr/>
          <p:nvPr/>
        </p:nvSpPr>
        <p:spPr>
          <a:xfrm>
            <a:off x="2687092" y="59717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Percepciones de la gerencia sobre las expectativas de los clientes </a:t>
            </a:r>
            <a:endParaRPr lang="es-CL" sz="1600" b="1" dirty="0">
              <a:solidFill>
                <a:schemeClr val="bg1"/>
              </a:solidFill>
            </a:endParaRPr>
          </a:p>
        </p:txBody>
      </p:sp>
      <p:sp>
        <p:nvSpPr>
          <p:cNvPr id="64" name="63 Rectángulo redondeado"/>
          <p:cNvSpPr/>
          <p:nvPr/>
        </p:nvSpPr>
        <p:spPr>
          <a:xfrm>
            <a:off x="6866532" y="3942288"/>
            <a:ext cx="170472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Comunicaciones a los clientes</a:t>
            </a:r>
            <a:endParaRPr lang="es-CL" sz="1600" b="1" dirty="0">
              <a:solidFill>
                <a:schemeClr val="bg1"/>
              </a:solidFill>
            </a:endParaRPr>
          </a:p>
        </p:txBody>
      </p:sp>
      <p:cxnSp>
        <p:nvCxnSpPr>
          <p:cNvPr id="75" name="74 Conector angular"/>
          <p:cNvCxnSpPr>
            <a:stCxn id="64" idx="0"/>
            <a:endCxn id="26" idx="3"/>
          </p:cNvCxnSpPr>
          <p:nvPr/>
        </p:nvCxnSpPr>
        <p:spPr>
          <a:xfrm rot="16200000" flipV="1">
            <a:off x="6826648" y="3050040"/>
            <a:ext cx="641124" cy="114337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angular"/>
          <p:cNvCxnSpPr>
            <a:stCxn id="64" idx="0"/>
          </p:cNvCxnSpPr>
          <p:nvPr/>
        </p:nvCxnSpPr>
        <p:spPr>
          <a:xfrm rot="16200000" flipV="1">
            <a:off x="5860204" y="2083596"/>
            <a:ext cx="1449392" cy="226799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1 Título"/>
          <p:cNvSpPr>
            <a:spLocks noGrp="1"/>
          </p:cNvSpPr>
          <p:nvPr>
            <p:ph type="title"/>
          </p:nvPr>
        </p:nvSpPr>
        <p:spPr>
          <a:xfrm>
            <a:off x="179512" y="1222"/>
            <a:ext cx="6480720" cy="796950"/>
          </a:xfrm>
        </p:spPr>
        <p:txBody>
          <a:bodyPr/>
          <a:lstStyle/>
          <a:p>
            <a:r>
              <a:rPr lang="es-CL" dirty="0" smtClean="0"/>
              <a:t>Teoría de los </a:t>
            </a:r>
            <a:r>
              <a:rPr lang="es-CL" dirty="0" err="1"/>
              <a:t>GAPs</a:t>
            </a:r>
            <a:r>
              <a:rPr lang="es-CL" dirty="0"/>
              <a:t> – GAP </a:t>
            </a:r>
            <a:r>
              <a:rPr lang="es-CL" dirty="0" smtClean="0"/>
              <a:t>2</a:t>
            </a:r>
            <a:endParaRPr lang="es-CL" dirty="0"/>
          </a:p>
        </p:txBody>
      </p:sp>
      <p:cxnSp>
        <p:nvCxnSpPr>
          <p:cNvPr id="84" name="83 Conector angular"/>
          <p:cNvCxnSpPr>
            <a:stCxn id="61" idx="0"/>
            <a:endCxn id="26" idx="2"/>
          </p:cNvCxnSpPr>
          <p:nvPr/>
        </p:nvCxnSpPr>
        <p:spPr>
          <a:xfrm rot="5400000" flipH="1" flipV="1">
            <a:off x="4455016" y="37990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angular"/>
          <p:cNvCxnSpPr>
            <a:stCxn id="62" idx="0"/>
            <a:endCxn id="61" idx="2"/>
          </p:cNvCxnSpPr>
          <p:nvPr/>
        </p:nvCxnSpPr>
        <p:spPr>
          <a:xfrm rot="16200000" flipV="1">
            <a:off x="4455016" y="47972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angular"/>
          <p:cNvCxnSpPr>
            <a:stCxn id="62" idx="3"/>
            <a:endCxn id="64" idx="2"/>
          </p:cNvCxnSpPr>
          <p:nvPr/>
        </p:nvCxnSpPr>
        <p:spPr>
          <a:xfrm flipV="1">
            <a:off x="6575524" y="4590360"/>
            <a:ext cx="1143372" cy="707204"/>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4"/>
          <p:cNvSpPr txBox="1">
            <a:spLocks noChangeArrowheads="1"/>
          </p:cNvSpPr>
          <p:nvPr/>
        </p:nvSpPr>
        <p:spPr bwMode="auto">
          <a:xfrm>
            <a:off x="6028" y="2607796"/>
            <a:ext cx="105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CLIENTE</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sp>
        <p:nvSpPr>
          <p:cNvPr id="102" name="Text Box 15"/>
          <p:cNvSpPr txBox="1">
            <a:spLocks noChangeArrowheads="1"/>
          </p:cNvSpPr>
          <p:nvPr/>
        </p:nvSpPr>
        <p:spPr bwMode="auto">
          <a:xfrm>
            <a:off x="6028" y="4973528"/>
            <a:ext cx="1243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EMPRESA</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cxnSp>
        <p:nvCxnSpPr>
          <p:cNvPr id="104" name="103 Conector angular"/>
          <p:cNvCxnSpPr>
            <a:stCxn id="63" idx="1"/>
          </p:cNvCxnSpPr>
          <p:nvPr/>
        </p:nvCxnSpPr>
        <p:spPr>
          <a:xfrm rot="10800000" flipH="1">
            <a:off x="2687092" y="2492896"/>
            <a:ext cx="1035620" cy="3802869"/>
          </a:xfrm>
          <a:prstGeom prst="bentConnector4">
            <a:avLst>
              <a:gd name="adj1" fmla="val -58864"/>
              <a:gd name="adj2" fmla="val 100012"/>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27"/>
          <p:cNvSpPr txBox="1">
            <a:spLocks noChangeArrowheads="1"/>
          </p:cNvSpPr>
          <p:nvPr/>
        </p:nvSpPr>
        <p:spPr bwMode="auto">
          <a:xfrm>
            <a:off x="1166491" y="320251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1</a:t>
            </a:r>
            <a:endParaRPr lang="es-ES_tradnl" sz="1400" i="1" dirty="0">
              <a:solidFill>
                <a:schemeClr val="accent3">
                  <a:lumMod val="75000"/>
                </a:schemeClr>
              </a:solidFill>
              <a:latin typeface="+mj-lt"/>
            </a:endParaRPr>
          </a:p>
        </p:txBody>
      </p:sp>
      <p:cxnSp>
        <p:nvCxnSpPr>
          <p:cNvPr id="123" name="122 Conector angular"/>
          <p:cNvCxnSpPr/>
          <p:nvPr/>
        </p:nvCxnSpPr>
        <p:spPr>
          <a:xfrm rot="5400000" flipH="1" flipV="1">
            <a:off x="4442316" y="282066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 Box 27"/>
          <p:cNvSpPr txBox="1">
            <a:spLocks noChangeArrowheads="1"/>
          </p:cNvSpPr>
          <p:nvPr/>
        </p:nvSpPr>
        <p:spPr bwMode="auto">
          <a:xfrm>
            <a:off x="3631779" y="2637222"/>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5</a:t>
            </a:r>
            <a:endParaRPr lang="es-ES_tradnl" sz="1400" i="1" dirty="0">
              <a:solidFill>
                <a:schemeClr val="accent3">
                  <a:lumMod val="75000"/>
                </a:schemeClr>
              </a:solidFill>
              <a:latin typeface="+mj-lt"/>
            </a:endParaRPr>
          </a:p>
        </p:txBody>
      </p:sp>
      <p:cxnSp>
        <p:nvCxnSpPr>
          <p:cNvPr id="125" name="124 Conector angular"/>
          <p:cNvCxnSpPr/>
          <p:nvPr/>
        </p:nvCxnSpPr>
        <p:spPr>
          <a:xfrm rot="5400000" flipH="1" flipV="1">
            <a:off x="3678084" y="4780364"/>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 Box 27"/>
          <p:cNvSpPr txBox="1">
            <a:spLocks noChangeArrowheads="1"/>
          </p:cNvSpPr>
          <p:nvPr/>
        </p:nvSpPr>
        <p:spPr bwMode="auto">
          <a:xfrm>
            <a:off x="2867547" y="4614850"/>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3</a:t>
            </a:r>
            <a:endParaRPr lang="es-ES_tradnl" sz="1400" i="1" dirty="0">
              <a:solidFill>
                <a:schemeClr val="accent3">
                  <a:lumMod val="75000"/>
                </a:schemeClr>
              </a:solidFill>
              <a:latin typeface="+mj-lt"/>
            </a:endParaRPr>
          </a:p>
        </p:txBody>
      </p:sp>
      <p:sp>
        <p:nvSpPr>
          <p:cNvPr id="128" name="Text Box 27"/>
          <p:cNvSpPr txBox="1">
            <a:spLocks noChangeArrowheads="1"/>
          </p:cNvSpPr>
          <p:nvPr/>
        </p:nvSpPr>
        <p:spPr bwMode="auto">
          <a:xfrm>
            <a:off x="5677569" y="4299364"/>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4</a:t>
            </a:r>
            <a:endParaRPr lang="es-ES_tradnl" sz="1400" i="1" dirty="0">
              <a:solidFill>
                <a:schemeClr val="accent3">
                  <a:lumMod val="75000"/>
                </a:schemeClr>
              </a:solidFill>
              <a:latin typeface="+mj-lt"/>
            </a:endParaRPr>
          </a:p>
        </p:txBody>
      </p:sp>
      <p:cxnSp>
        <p:nvCxnSpPr>
          <p:cNvPr id="129" name="128 Conector angular"/>
          <p:cNvCxnSpPr/>
          <p:nvPr/>
        </p:nvCxnSpPr>
        <p:spPr>
          <a:xfrm>
            <a:off x="5492948" y="4299364"/>
            <a:ext cx="1373584" cy="12700"/>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131 Conector angular"/>
          <p:cNvCxnSpPr/>
          <p:nvPr/>
        </p:nvCxnSpPr>
        <p:spPr>
          <a:xfrm rot="5400000" flipH="1" flipV="1">
            <a:off x="3497629" y="576791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Text Box 27"/>
          <p:cNvSpPr txBox="1">
            <a:spLocks noChangeArrowheads="1"/>
          </p:cNvSpPr>
          <p:nvPr/>
        </p:nvSpPr>
        <p:spPr bwMode="auto">
          <a:xfrm>
            <a:off x="2687092" y="560239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2</a:t>
            </a:r>
            <a:endParaRPr lang="es-ES_tradnl" sz="1400" i="1" dirty="0">
              <a:solidFill>
                <a:schemeClr val="accent3">
                  <a:lumMod val="75000"/>
                </a:schemeClr>
              </a:solidFill>
              <a:latin typeface="+mj-lt"/>
            </a:endParaRPr>
          </a:p>
        </p:txBody>
      </p:sp>
    </p:spTree>
    <p:extLst>
      <p:ext uri="{BB962C8B-B14F-4D97-AF65-F5344CB8AC3E}">
        <p14:creationId xmlns:p14="http://schemas.microsoft.com/office/powerpoint/2010/main" val="10113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ox(in)">
                                      <p:cBhvr>
                                        <p:cTn id="13" dur="500"/>
                                        <p:tgtEl>
                                          <p:spTgt spid="1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ox(in)">
                                      <p:cBhvr>
                                        <p:cTn id="16" dur="500"/>
                                        <p:tgtEl>
                                          <p:spTgt spid="1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ox(in)">
                                      <p:cBhvr>
                                        <p:cTn id="1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7" grpId="0"/>
      <p:bldP spid="128"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Teoría de los </a:t>
            </a:r>
            <a:r>
              <a:rPr lang="es-CL" dirty="0" err="1"/>
              <a:t>GAPs</a:t>
            </a:r>
            <a:r>
              <a:rPr lang="es-CL" dirty="0"/>
              <a:t> – GAP </a:t>
            </a:r>
            <a:r>
              <a:rPr lang="es-CL" dirty="0" smtClean="0"/>
              <a:t>2</a:t>
            </a:r>
            <a:endParaRPr lang="es-CL" dirty="0"/>
          </a:p>
        </p:txBody>
      </p:sp>
      <p:sp>
        <p:nvSpPr>
          <p:cNvPr id="4" name="Rectangle 3"/>
          <p:cNvSpPr>
            <a:spLocks noChangeArrowheads="1"/>
          </p:cNvSpPr>
          <p:nvPr/>
        </p:nvSpPr>
        <p:spPr bwMode="auto">
          <a:xfrm>
            <a:off x="2242344" y="5373216"/>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a:t>Percepción de la Gerencia de las </a:t>
            </a:r>
          </a:p>
          <a:p>
            <a:pPr algn="ctr"/>
            <a:r>
              <a:rPr lang="es-ES_tradnl" sz="2400" b="1"/>
              <a:t>Expectativas de los Clientes</a:t>
            </a:r>
          </a:p>
        </p:txBody>
      </p:sp>
      <p:sp>
        <p:nvSpPr>
          <p:cNvPr id="5" name="Rectangle 4"/>
          <p:cNvSpPr>
            <a:spLocks noChangeArrowheads="1"/>
          </p:cNvSpPr>
          <p:nvPr/>
        </p:nvSpPr>
        <p:spPr bwMode="auto">
          <a:xfrm>
            <a:off x="2242344" y="1340768"/>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a:t>Especificaciones de</a:t>
            </a:r>
          </a:p>
          <a:p>
            <a:pPr algn="ctr"/>
            <a:r>
              <a:rPr lang="es-ES_tradnl" sz="2400" b="1"/>
              <a:t> la Calidad de Servicio</a:t>
            </a:r>
          </a:p>
        </p:txBody>
      </p:sp>
      <p:cxnSp>
        <p:nvCxnSpPr>
          <p:cNvPr id="9" name="8 Conector angular"/>
          <p:cNvCxnSpPr>
            <a:stCxn id="5" idx="2"/>
            <a:endCxn id="4" idx="0"/>
          </p:cNvCxnSpPr>
          <p:nvPr/>
        </p:nvCxnSpPr>
        <p:spPr>
          <a:xfrm rot="5400000">
            <a:off x="3007420" y="3890392"/>
            <a:ext cx="2965648" cy="12700"/>
          </a:xfrm>
          <a:prstGeom prst="bentConnector3">
            <a:avLst>
              <a:gd name="adj1" fmla="val 50000"/>
            </a:avLst>
          </a:prstGeom>
          <a:ln w="38100">
            <a:solidFill>
              <a:schemeClr val="tx1">
                <a:lumMod val="75000"/>
                <a:lumOff val="2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 Box 5"/>
          <p:cNvSpPr txBox="1">
            <a:spLocks noChangeArrowheads="1"/>
          </p:cNvSpPr>
          <p:nvPr/>
        </p:nvSpPr>
        <p:spPr bwMode="auto">
          <a:xfrm>
            <a:off x="1552575" y="2780928"/>
            <a:ext cx="5875338" cy="2246769"/>
          </a:xfrm>
          <a:prstGeom prst="rect">
            <a:avLst/>
          </a:prstGeom>
          <a:solidFill>
            <a:schemeClr val="bg1"/>
          </a:solidFill>
          <a:ln>
            <a:noFill/>
          </a:ln>
          <a:effectLst/>
        </p:spPr>
        <p:txBody>
          <a:bodyPr>
            <a:spAutoFit/>
          </a:bodyPr>
          <a:lstStyle/>
          <a:p>
            <a:pPr>
              <a:spcBef>
                <a:spcPct val="50000"/>
              </a:spcBef>
            </a:pPr>
            <a:r>
              <a:rPr lang="es-ES_tradnl" sz="2000" b="0" dirty="0"/>
              <a:t>Factores más importantes:</a:t>
            </a:r>
          </a:p>
          <a:p>
            <a:pPr lvl="1">
              <a:spcBef>
                <a:spcPct val="50000"/>
              </a:spcBef>
              <a:buFontTx/>
              <a:buChar char="•"/>
            </a:pPr>
            <a:r>
              <a:rPr lang="es-ES_tradnl" sz="2000" b="0" dirty="0"/>
              <a:t> Poca Orientación de la Gerencia a la CS</a:t>
            </a:r>
          </a:p>
          <a:p>
            <a:pPr lvl="1">
              <a:spcBef>
                <a:spcPct val="50000"/>
              </a:spcBef>
              <a:buFontTx/>
              <a:buChar char="•"/>
            </a:pPr>
            <a:r>
              <a:rPr lang="es-ES_tradnl" sz="2000" b="0" dirty="0"/>
              <a:t> Percepción de </a:t>
            </a:r>
            <a:r>
              <a:rPr lang="es-ES_tradnl" sz="2000" b="0" dirty="0" err="1"/>
              <a:t>Infactibilidad</a:t>
            </a:r>
            <a:endParaRPr lang="es-ES_tradnl" sz="2000" b="0" dirty="0"/>
          </a:p>
          <a:p>
            <a:pPr lvl="1">
              <a:spcBef>
                <a:spcPct val="50000"/>
              </a:spcBef>
              <a:buFontTx/>
              <a:buChar char="•"/>
            </a:pPr>
            <a:r>
              <a:rPr lang="es-ES_tradnl" sz="2000" b="0" dirty="0"/>
              <a:t> Mala Estandarización de las Tareas</a:t>
            </a:r>
          </a:p>
          <a:p>
            <a:pPr lvl="1">
              <a:spcBef>
                <a:spcPct val="50000"/>
              </a:spcBef>
              <a:buFontTx/>
              <a:buChar char="•"/>
            </a:pPr>
            <a:r>
              <a:rPr lang="es-ES_tradnl" sz="2000" b="0" dirty="0"/>
              <a:t> Ausencia de Metas Explícitas</a:t>
            </a:r>
          </a:p>
        </p:txBody>
      </p:sp>
    </p:spTree>
    <p:extLst>
      <p:ext uri="{BB962C8B-B14F-4D97-AF65-F5344CB8AC3E}">
        <p14:creationId xmlns:p14="http://schemas.microsoft.com/office/powerpoint/2010/main" val="2631337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93 Conector angular"/>
          <p:cNvCxnSpPr>
            <a:endCxn id="62" idx="2"/>
          </p:cNvCxnSpPr>
          <p:nvPr/>
        </p:nvCxnSpPr>
        <p:spPr>
          <a:xfrm rot="5400000" flipH="1" flipV="1">
            <a:off x="4212265" y="6034293"/>
            <a:ext cx="831736"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endCxn id="7" idx="0"/>
          </p:cNvCxnSpPr>
          <p:nvPr/>
        </p:nvCxnSpPr>
        <p:spPr>
          <a:xfrm rot="16200000" flipH="1">
            <a:off x="4246551" y="1638671"/>
            <a:ext cx="674164"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redondeado"/>
          <p:cNvSpPr/>
          <p:nvPr/>
        </p:nvSpPr>
        <p:spPr>
          <a:xfrm>
            <a:off x="1418456"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Comunicación boca-oreja</a:t>
            </a:r>
            <a:endParaRPr lang="es-CL" sz="1600" b="1" dirty="0">
              <a:solidFill>
                <a:schemeClr val="bg1"/>
              </a:solidFill>
            </a:endParaRPr>
          </a:p>
        </p:txBody>
      </p:sp>
      <p:sp>
        <p:nvSpPr>
          <p:cNvPr id="5" name="4 Rectángulo redondeado"/>
          <p:cNvSpPr/>
          <p:nvPr/>
        </p:nvSpPr>
        <p:spPr>
          <a:xfrm>
            <a:off x="3722712"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Necesidades personales</a:t>
            </a:r>
            <a:endParaRPr lang="es-CL" sz="1600" b="1" dirty="0">
              <a:solidFill>
                <a:schemeClr val="bg1"/>
              </a:solidFill>
            </a:endParaRPr>
          </a:p>
        </p:txBody>
      </p:sp>
      <p:sp>
        <p:nvSpPr>
          <p:cNvPr id="6" name="5 Rectángulo redondeado"/>
          <p:cNvSpPr/>
          <p:nvPr/>
        </p:nvSpPr>
        <p:spPr>
          <a:xfrm>
            <a:off x="6026968"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Experiencias pasadas</a:t>
            </a:r>
            <a:endParaRPr lang="es-CL" sz="1600" b="1" dirty="0">
              <a:solidFill>
                <a:schemeClr val="bg1"/>
              </a:solidFill>
            </a:endParaRPr>
          </a:p>
        </p:txBody>
      </p:sp>
      <p:sp>
        <p:nvSpPr>
          <p:cNvPr id="7" name="6 Rectángulo redondeado"/>
          <p:cNvSpPr/>
          <p:nvPr/>
        </p:nvSpPr>
        <p:spPr>
          <a:xfrm>
            <a:off x="3722712" y="19789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esperado</a:t>
            </a:r>
            <a:endParaRPr lang="es-CL" sz="1600" b="1" dirty="0">
              <a:solidFill>
                <a:schemeClr val="bg1"/>
              </a:solidFill>
            </a:endParaRPr>
          </a:p>
        </p:txBody>
      </p:sp>
      <p:cxnSp>
        <p:nvCxnSpPr>
          <p:cNvPr id="15" name="14 Conector angular"/>
          <p:cNvCxnSpPr>
            <a:stCxn id="4" idx="2"/>
            <a:endCxn id="7" idx="1"/>
          </p:cNvCxnSpPr>
          <p:nvPr/>
        </p:nvCxnSpPr>
        <p:spPr>
          <a:xfrm rot="16200000" flipH="1">
            <a:off x="2665550"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6" idx="2"/>
            <a:endCxn id="7" idx="3"/>
          </p:cNvCxnSpPr>
          <p:nvPr/>
        </p:nvCxnSpPr>
        <p:spPr>
          <a:xfrm rot="5400000">
            <a:off x="5833902"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687092" y="2977128"/>
            <a:ext cx="388843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Percibido</a:t>
            </a:r>
            <a:endParaRPr lang="es-CL" sz="1600" b="1" dirty="0">
              <a:solidFill>
                <a:schemeClr val="bg1"/>
              </a:solidFill>
            </a:endParaRPr>
          </a:p>
          <a:p>
            <a:pPr algn="ctr"/>
            <a:r>
              <a:rPr lang="es-CL" sz="1400" b="1" i="1" dirty="0" smtClean="0">
                <a:solidFill>
                  <a:schemeClr val="bg1"/>
                </a:solidFill>
              </a:rPr>
              <a:t>Percepción </a:t>
            </a:r>
            <a:r>
              <a:rPr lang="es-CL" sz="1400" b="1" i="1" dirty="0">
                <a:solidFill>
                  <a:schemeClr val="bg1"/>
                </a:solidFill>
              </a:rPr>
              <a:t>sobre el </a:t>
            </a:r>
            <a:r>
              <a:rPr lang="es-CL" sz="1400" b="1" i="1" dirty="0" smtClean="0">
                <a:solidFill>
                  <a:schemeClr val="bg1"/>
                </a:solidFill>
              </a:rPr>
              <a:t>Servicio recibido</a:t>
            </a:r>
            <a:endParaRPr lang="es-CL" sz="1400" b="1" i="1" dirty="0">
              <a:solidFill>
                <a:schemeClr val="bg1"/>
              </a:solidFill>
            </a:endParaRPr>
          </a:p>
        </p:txBody>
      </p:sp>
      <p:sp>
        <p:nvSpPr>
          <p:cNvPr id="59" name="Line 13"/>
          <p:cNvSpPr>
            <a:spLocks noChangeShapeType="1"/>
          </p:cNvSpPr>
          <p:nvPr/>
        </p:nvSpPr>
        <p:spPr bwMode="auto">
          <a:xfrm flipV="1">
            <a:off x="0" y="3839840"/>
            <a:ext cx="9144000" cy="0"/>
          </a:xfrm>
          <a:prstGeom prst="line">
            <a:avLst/>
          </a:prstGeom>
          <a:noFill/>
          <a:ln w="38100">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 name="60 Rectángulo redondeado"/>
          <p:cNvSpPr/>
          <p:nvPr/>
        </p:nvSpPr>
        <p:spPr>
          <a:xfrm>
            <a:off x="3764756" y="3975328"/>
            <a:ext cx="172819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Servicio entregado</a:t>
            </a:r>
            <a:endParaRPr lang="es-CL" sz="1600" b="1" dirty="0">
              <a:solidFill>
                <a:schemeClr val="bg1"/>
              </a:solidFill>
            </a:endParaRPr>
          </a:p>
        </p:txBody>
      </p:sp>
      <p:sp>
        <p:nvSpPr>
          <p:cNvPr id="62" name="61 Rectángulo redondeado"/>
          <p:cNvSpPr/>
          <p:nvPr/>
        </p:nvSpPr>
        <p:spPr>
          <a:xfrm>
            <a:off x="2687092" y="49735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Especificaciones de calidad de servicio</a:t>
            </a:r>
            <a:endParaRPr lang="es-CL" sz="1600" b="1" dirty="0">
              <a:solidFill>
                <a:schemeClr val="bg1"/>
              </a:solidFill>
            </a:endParaRPr>
          </a:p>
        </p:txBody>
      </p:sp>
      <p:sp>
        <p:nvSpPr>
          <p:cNvPr id="63" name="62 Rectángulo redondeado"/>
          <p:cNvSpPr/>
          <p:nvPr/>
        </p:nvSpPr>
        <p:spPr>
          <a:xfrm>
            <a:off x="2687092" y="5971728"/>
            <a:ext cx="388843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Percepciones de la gerencia sobre las expectativas de los clientes </a:t>
            </a:r>
            <a:endParaRPr lang="es-CL" sz="1600" b="1" dirty="0">
              <a:solidFill>
                <a:schemeClr val="bg1"/>
              </a:solidFill>
            </a:endParaRPr>
          </a:p>
        </p:txBody>
      </p:sp>
      <p:sp>
        <p:nvSpPr>
          <p:cNvPr id="64" name="63 Rectángulo redondeado"/>
          <p:cNvSpPr/>
          <p:nvPr/>
        </p:nvSpPr>
        <p:spPr>
          <a:xfrm>
            <a:off x="6866532" y="3942288"/>
            <a:ext cx="170472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Comunicaciones a los clientes</a:t>
            </a:r>
            <a:endParaRPr lang="es-CL" sz="1600" b="1" dirty="0">
              <a:solidFill>
                <a:schemeClr val="bg1"/>
              </a:solidFill>
            </a:endParaRPr>
          </a:p>
        </p:txBody>
      </p:sp>
      <p:cxnSp>
        <p:nvCxnSpPr>
          <p:cNvPr id="75" name="74 Conector angular"/>
          <p:cNvCxnSpPr>
            <a:stCxn id="64" idx="0"/>
            <a:endCxn id="26" idx="3"/>
          </p:cNvCxnSpPr>
          <p:nvPr/>
        </p:nvCxnSpPr>
        <p:spPr>
          <a:xfrm rot="16200000" flipV="1">
            <a:off x="6826648" y="3050040"/>
            <a:ext cx="641124" cy="114337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angular"/>
          <p:cNvCxnSpPr>
            <a:stCxn id="64" idx="0"/>
          </p:cNvCxnSpPr>
          <p:nvPr/>
        </p:nvCxnSpPr>
        <p:spPr>
          <a:xfrm rot="16200000" flipV="1">
            <a:off x="5860204" y="2083596"/>
            <a:ext cx="1449392" cy="226799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1 Título"/>
          <p:cNvSpPr>
            <a:spLocks noGrp="1"/>
          </p:cNvSpPr>
          <p:nvPr>
            <p:ph type="title"/>
          </p:nvPr>
        </p:nvSpPr>
        <p:spPr>
          <a:xfrm>
            <a:off x="179512" y="1222"/>
            <a:ext cx="6480720" cy="796950"/>
          </a:xfrm>
        </p:spPr>
        <p:txBody>
          <a:bodyPr/>
          <a:lstStyle/>
          <a:p>
            <a:r>
              <a:rPr lang="es-CL" dirty="0" smtClean="0"/>
              <a:t>Teoría de los </a:t>
            </a:r>
            <a:r>
              <a:rPr lang="es-CL" dirty="0" err="1"/>
              <a:t>GAPs</a:t>
            </a:r>
            <a:r>
              <a:rPr lang="es-CL" dirty="0"/>
              <a:t> – GAP </a:t>
            </a:r>
            <a:r>
              <a:rPr lang="es-CL" dirty="0" smtClean="0"/>
              <a:t>3</a:t>
            </a:r>
            <a:endParaRPr lang="es-CL" dirty="0"/>
          </a:p>
        </p:txBody>
      </p:sp>
      <p:cxnSp>
        <p:nvCxnSpPr>
          <p:cNvPr id="84" name="83 Conector angular"/>
          <p:cNvCxnSpPr>
            <a:stCxn id="61" idx="0"/>
            <a:endCxn id="26" idx="2"/>
          </p:cNvCxnSpPr>
          <p:nvPr/>
        </p:nvCxnSpPr>
        <p:spPr>
          <a:xfrm rot="5400000" flipH="1" flipV="1">
            <a:off x="4455016" y="37990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angular"/>
          <p:cNvCxnSpPr>
            <a:stCxn id="62" idx="0"/>
            <a:endCxn id="61" idx="2"/>
          </p:cNvCxnSpPr>
          <p:nvPr/>
        </p:nvCxnSpPr>
        <p:spPr>
          <a:xfrm rot="16200000" flipV="1">
            <a:off x="4455016" y="47972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angular"/>
          <p:cNvCxnSpPr>
            <a:stCxn id="62" idx="3"/>
            <a:endCxn id="64" idx="2"/>
          </p:cNvCxnSpPr>
          <p:nvPr/>
        </p:nvCxnSpPr>
        <p:spPr>
          <a:xfrm flipV="1">
            <a:off x="6575524" y="4590360"/>
            <a:ext cx="1143372" cy="707204"/>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4"/>
          <p:cNvSpPr txBox="1">
            <a:spLocks noChangeArrowheads="1"/>
          </p:cNvSpPr>
          <p:nvPr/>
        </p:nvSpPr>
        <p:spPr bwMode="auto">
          <a:xfrm>
            <a:off x="6028" y="2607796"/>
            <a:ext cx="105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CLIENTE</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sp>
        <p:nvSpPr>
          <p:cNvPr id="102" name="Text Box 15"/>
          <p:cNvSpPr txBox="1">
            <a:spLocks noChangeArrowheads="1"/>
          </p:cNvSpPr>
          <p:nvPr/>
        </p:nvSpPr>
        <p:spPr bwMode="auto">
          <a:xfrm>
            <a:off x="6028" y="4973528"/>
            <a:ext cx="1243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EMPRESA</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cxnSp>
        <p:nvCxnSpPr>
          <p:cNvPr id="104" name="103 Conector angular"/>
          <p:cNvCxnSpPr>
            <a:stCxn id="63" idx="1"/>
          </p:cNvCxnSpPr>
          <p:nvPr/>
        </p:nvCxnSpPr>
        <p:spPr>
          <a:xfrm rot="10800000" flipH="1">
            <a:off x="2687092" y="2492896"/>
            <a:ext cx="1035620" cy="3802869"/>
          </a:xfrm>
          <a:prstGeom prst="bentConnector4">
            <a:avLst>
              <a:gd name="adj1" fmla="val -58864"/>
              <a:gd name="adj2" fmla="val 100012"/>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27"/>
          <p:cNvSpPr txBox="1">
            <a:spLocks noChangeArrowheads="1"/>
          </p:cNvSpPr>
          <p:nvPr/>
        </p:nvSpPr>
        <p:spPr bwMode="auto">
          <a:xfrm>
            <a:off x="1166491" y="320251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1</a:t>
            </a:r>
            <a:endParaRPr lang="es-ES_tradnl" sz="1400" i="1" dirty="0">
              <a:solidFill>
                <a:schemeClr val="accent3">
                  <a:lumMod val="75000"/>
                </a:schemeClr>
              </a:solidFill>
              <a:latin typeface="+mj-lt"/>
            </a:endParaRPr>
          </a:p>
        </p:txBody>
      </p:sp>
      <p:cxnSp>
        <p:nvCxnSpPr>
          <p:cNvPr id="123" name="122 Conector angular"/>
          <p:cNvCxnSpPr/>
          <p:nvPr/>
        </p:nvCxnSpPr>
        <p:spPr>
          <a:xfrm rot="5400000" flipH="1" flipV="1">
            <a:off x="4442316" y="282066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 Box 27"/>
          <p:cNvSpPr txBox="1">
            <a:spLocks noChangeArrowheads="1"/>
          </p:cNvSpPr>
          <p:nvPr/>
        </p:nvSpPr>
        <p:spPr bwMode="auto">
          <a:xfrm>
            <a:off x="3631779" y="2637222"/>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5</a:t>
            </a:r>
            <a:endParaRPr lang="es-ES_tradnl" sz="1400" i="1" dirty="0">
              <a:solidFill>
                <a:schemeClr val="accent3">
                  <a:lumMod val="75000"/>
                </a:schemeClr>
              </a:solidFill>
              <a:latin typeface="+mj-lt"/>
            </a:endParaRPr>
          </a:p>
        </p:txBody>
      </p:sp>
      <p:cxnSp>
        <p:nvCxnSpPr>
          <p:cNvPr id="125" name="124 Conector angular"/>
          <p:cNvCxnSpPr/>
          <p:nvPr/>
        </p:nvCxnSpPr>
        <p:spPr>
          <a:xfrm rot="5400000" flipH="1" flipV="1">
            <a:off x="3678084" y="4780364"/>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 Box 27"/>
          <p:cNvSpPr txBox="1">
            <a:spLocks noChangeArrowheads="1"/>
          </p:cNvSpPr>
          <p:nvPr/>
        </p:nvSpPr>
        <p:spPr bwMode="auto">
          <a:xfrm>
            <a:off x="2867547" y="4614850"/>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3</a:t>
            </a:r>
            <a:endParaRPr lang="es-ES_tradnl" sz="1400" i="1" dirty="0">
              <a:solidFill>
                <a:schemeClr val="accent3">
                  <a:lumMod val="75000"/>
                </a:schemeClr>
              </a:solidFill>
              <a:latin typeface="+mj-lt"/>
            </a:endParaRPr>
          </a:p>
        </p:txBody>
      </p:sp>
      <p:sp>
        <p:nvSpPr>
          <p:cNvPr id="128" name="Text Box 27"/>
          <p:cNvSpPr txBox="1">
            <a:spLocks noChangeArrowheads="1"/>
          </p:cNvSpPr>
          <p:nvPr/>
        </p:nvSpPr>
        <p:spPr bwMode="auto">
          <a:xfrm>
            <a:off x="5677569" y="4299364"/>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4</a:t>
            </a:r>
            <a:endParaRPr lang="es-ES_tradnl" sz="1400" i="1" dirty="0">
              <a:solidFill>
                <a:schemeClr val="accent3">
                  <a:lumMod val="75000"/>
                </a:schemeClr>
              </a:solidFill>
              <a:latin typeface="+mj-lt"/>
            </a:endParaRPr>
          </a:p>
        </p:txBody>
      </p:sp>
      <p:cxnSp>
        <p:nvCxnSpPr>
          <p:cNvPr id="129" name="128 Conector angular"/>
          <p:cNvCxnSpPr/>
          <p:nvPr/>
        </p:nvCxnSpPr>
        <p:spPr>
          <a:xfrm>
            <a:off x="5492948" y="4299364"/>
            <a:ext cx="1373584" cy="12700"/>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131 Conector angular"/>
          <p:cNvCxnSpPr/>
          <p:nvPr/>
        </p:nvCxnSpPr>
        <p:spPr>
          <a:xfrm rot="5400000" flipH="1" flipV="1">
            <a:off x="3497629" y="576791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Text Box 27"/>
          <p:cNvSpPr txBox="1">
            <a:spLocks noChangeArrowheads="1"/>
          </p:cNvSpPr>
          <p:nvPr/>
        </p:nvSpPr>
        <p:spPr bwMode="auto">
          <a:xfrm>
            <a:off x="2687092" y="560239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2</a:t>
            </a:r>
            <a:endParaRPr lang="es-ES_tradnl" sz="1400" i="1" dirty="0">
              <a:solidFill>
                <a:schemeClr val="accent3">
                  <a:lumMod val="75000"/>
                </a:schemeClr>
              </a:solidFill>
              <a:latin typeface="+mj-lt"/>
            </a:endParaRPr>
          </a:p>
        </p:txBody>
      </p:sp>
    </p:spTree>
    <p:extLst>
      <p:ext uri="{BB962C8B-B14F-4D97-AF65-F5344CB8AC3E}">
        <p14:creationId xmlns:p14="http://schemas.microsoft.com/office/powerpoint/2010/main" val="10113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ox(in)">
                                      <p:cBhvr>
                                        <p:cTn id="13" dur="500"/>
                                        <p:tgtEl>
                                          <p:spTgt spid="1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ox(in)">
                                      <p:cBhvr>
                                        <p:cTn id="16" dur="500"/>
                                        <p:tgtEl>
                                          <p:spTgt spid="1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ox(in)">
                                      <p:cBhvr>
                                        <p:cTn id="1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7" grpId="0"/>
      <p:bldP spid="128" grpId="0"/>
      <p:bldP spid="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Teoría de los </a:t>
            </a:r>
            <a:r>
              <a:rPr lang="es-CL" dirty="0" err="1"/>
              <a:t>GAPs</a:t>
            </a:r>
            <a:r>
              <a:rPr lang="es-CL" dirty="0"/>
              <a:t> – GAP 3</a:t>
            </a:r>
          </a:p>
        </p:txBody>
      </p:sp>
      <p:sp>
        <p:nvSpPr>
          <p:cNvPr id="4" name="Rectangle 4"/>
          <p:cNvSpPr>
            <a:spLocks noChangeArrowheads="1"/>
          </p:cNvSpPr>
          <p:nvPr/>
        </p:nvSpPr>
        <p:spPr bwMode="auto">
          <a:xfrm>
            <a:off x="2242344" y="5386536"/>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dirty="0"/>
              <a:t>Especificaciones de</a:t>
            </a:r>
          </a:p>
          <a:p>
            <a:pPr algn="ctr"/>
            <a:r>
              <a:rPr lang="es-ES_tradnl" sz="2400" b="1" dirty="0"/>
              <a:t> la Calidad de Servicio</a:t>
            </a:r>
          </a:p>
        </p:txBody>
      </p:sp>
      <p:sp>
        <p:nvSpPr>
          <p:cNvPr id="7" name="Rectangle 4"/>
          <p:cNvSpPr>
            <a:spLocks noChangeArrowheads="1"/>
          </p:cNvSpPr>
          <p:nvPr/>
        </p:nvSpPr>
        <p:spPr bwMode="auto">
          <a:xfrm>
            <a:off x="2242344" y="1340768"/>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dirty="0" smtClean="0"/>
              <a:t>Servicio entregado</a:t>
            </a:r>
            <a:endParaRPr lang="es-ES_tradnl" sz="2400" b="1" dirty="0"/>
          </a:p>
        </p:txBody>
      </p:sp>
      <p:cxnSp>
        <p:nvCxnSpPr>
          <p:cNvPr id="8" name="7 Conector angular"/>
          <p:cNvCxnSpPr/>
          <p:nvPr/>
        </p:nvCxnSpPr>
        <p:spPr>
          <a:xfrm rot="5400000">
            <a:off x="3007420" y="3890392"/>
            <a:ext cx="2965648" cy="12700"/>
          </a:xfrm>
          <a:prstGeom prst="bentConnector3">
            <a:avLst>
              <a:gd name="adj1" fmla="val 50000"/>
            </a:avLst>
          </a:prstGeom>
          <a:ln w="38100">
            <a:solidFill>
              <a:schemeClr val="tx1">
                <a:lumMod val="75000"/>
                <a:lumOff val="2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 Box 4"/>
          <p:cNvSpPr txBox="1">
            <a:spLocks noChangeArrowheads="1"/>
          </p:cNvSpPr>
          <p:nvPr/>
        </p:nvSpPr>
        <p:spPr bwMode="auto">
          <a:xfrm>
            <a:off x="2948484" y="2748012"/>
            <a:ext cx="3207692" cy="400110"/>
          </a:xfrm>
          <a:prstGeom prst="rect">
            <a:avLst/>
          </a:prstGeom>
          <a:solidFill>
            <a:schemeClr val="bg1"/>
          </a:solidFill>
          <a:ln>
            <a:noFill/>
          </a:ln>
          <a:effectLst/>
        </p:spPr>
        <p:txBody>
          <a:bodyPr wrap="square">
            <a:spAutoFit/>
          </a:bodyPr>
          <a:lstStyle/>
          <a:p>
            <a:pPr>
              <a:spcBef>
                <a:spcPct val="50000"/>
              </a:spcBef>
            </a:pPr>
            <a:r>
              <a:rPr lang="es-ES_tradnl" sz="2000" b="0" dirty="0"/>
              <a:t>Factores más importantes:</a:t>
            </a:r>
          </a:p>
        </p:txBody>
      </p:sp>
      <p:sp>
        <p:nvSpPr>
          <p:cNvPr id="11" name="Text Box 7"/>
          <p:cNvSpPr txBox="1">
            <a:spLocks noChangeArrowheads="1"/>
          </p:cNvSpPr>
          <p:nvPr/>
        </p:nvSpPr>
        <p:spPr bwMode="auto">
          <a:xfrm>
            <a:off x="685800" y="3212976"/>
            <a:ext cx="3962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itchFamily="34" charset="0"/>
              <a:buChar char="•"/>
            </a:pPr>
            <a:r>
              <a:rPr lang="es-ES_tradnl" sz="2000" b="0" dirty="0" smtClean="0"/>
              <a:t>Ambigüedad </a:t>
            </a:r>
            <a:r>
              <a:rPr lang="es-ES_tradnl" sz="2000" b="0" dirty="0"/>
              <a:t>de Rol</a:t>
            </a:r>
          </a:p>
          <a:p>
            <a:pPr marL="342900" indent="-342900">
              <a:spcBef>
                <a:spcPct val="50000"/>
              </a:spcBef>
              <a:buFont typeface="Arial" pitchFamily="34" charset="0"/>
              <a:buChar char="•"/>
            </a:pPr>
            <a:r>
              <a:rPr lang="es-ES_tradnl" sz="2000" b="0" dirty="0" smtClean="0"/>
              <a:t>Conflicto </a:t>
            </a:r>
            <a:r>
              <a:rPr lang="es-ES_tradnl" sz="2000" b="0" dirty="0"/>
              <a:t>de Rol</a:t>
            </a:r>
          </a:p>
          <a:p>
            <a:pPr marL="342900" indent="-342900">
              <a:spcBef>
                <a:spcPct val="50000"/>
              </a:spcBef>
              <a:buFont typeface="Arial" pitchFamily="34" charset="0"/>
              <a:buChar char="•"/>
            </a:pPr>
            <a:r>
              <a:rPr lang="es-ES_tradnl" sz="2000" b="0" dirty="0" smtClean="0"/>
              <a:t>Descalce </a:t>
            </a:r>
            <a:r>
              <a:rPr lang="es-ES_tradnl" sz="2000" b="0" dirty="0"/>
              <a:t>Trabajo - Trabajador</a:t>
            </a:r>
          </a:p>
          <a:p>
            <a:pPr marL="342900" indent="-342900">
              <a:spcBef>
                <a:spcPct val="50000"/>
              </a:spcBef>
              <a:buFont typeface="Arial" pitchFamily="34" charset="0"/>
              <a:buChar char="•"/>
            </a:pPr>
            <a:r>
              <a:rPr lang="es-ES_tradnl" sz="2000" b="0" dirty="0" smtClean="0"/>
              <a:t>Descalce </a:t>
            </a:r>
            <a:r>
              <a:rPr lang="es-ES_tradnl" sz="2000" b="0" dirty="0"/>
              <a:t>Trabajo - </a:t>
            </a:r>
            <a:r>
              <a:rPr lang="es-ES_tradnl" sz="2000" b="0" dirty="0" smtClean="0"/>
              <a:t>Tecnología</a:t>
            </a:r>
            <a:endParaRPr lang="es-ES_tradnl" sz="2000" b="0" dirty="0"/>
          </a:p>
          <a:p>
            <a:pPr>
              <a:spcBef>
                <a:spcPct val="50000"/>
              </a:spcBef>
              <a:buFontTx/>
              <a:buChar char="•"/>
            </a:pPr>
            <a:endParaRPr lang="es-ES_tradnl" sz="2000" b="0" dirty="0"/>
          </a:p>
        </p:txBody>
      </p:sp>
      <p:sp>
        <p:nvSpPr>
          <p:cNvPr id="12" name="Text Box 8"/>
          <p:cNvSpPr txBox="1">
            <a:spLocks noChangeArrowheads="1"/>
          </p:cNvSpPr>
          <p:nvPr/>
        </p:nvSpPr>
        <p:spPr bwMode="auto">
          <a:xfrm>
            <a:off x="4953000" y="3212976"/>
            <a:ext cx="381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itchFamily="34" charset="0"/>
              <a:buChar char="•"/>
            </a:pPr>
            <a:r>
              <a:rPr lang="es-ES_tradnl" sz="2000" b="0" dirty="0" smtClean="0"/>
              <a:t>Sistema </a:t>
            </a:r>
            <a:r>
              <a:rPr lang="es-ES_tradnl" sz="2000" b="0" dirty="0"/>
              <a:t>de Supervisión Inapropiado</a:t>
            </a:r>
          </a:p>
          <a:p>
            <a:pPr marL="342900" indent="-342900">
              <a:spcBef>
                <a:spcPct val="50000"/>
              </a:spcBef>
              <a:buFont typeface="Arial" pitchFamily="34" charset="0"/>
              <a:buChar char="•"/>
            </a:pPr>
            <a:r>
              <a:rPr lang="es-ES_tradnl" sz="2000" b="0" dirty="0" smtClean="0"/>
              <a:t>Baja </a:t>
            </a:r>
            <a:r>
              <a:rPr lang="es-ES_tradnl" sz="2000" b="0" dirty="0"/>
              <a:t>Percepción de Control</a:t>
            </a:r>
          </a:p>
          <a:p>
            <a:pPr marL="342900" indent="-342900">
              <a:spcBef>
                <a:spcPct val="50000"/>
              </a:spcBef>
              <a:buFont typeface="Arial" pitchFamily="34" charset="0"/>
              <a:buChar char="•"/>
            </a:pPr>
            <a:r>
              <a:rPr lang="es-ES_tradnl" sz="2000" b="0" dirty="0" smtClean="0"/>
              <a:t>Falta </a:t>
            </a:r>
            <a:r>
              <a:rPr lang="es-ES_tradnl" sz="2000" b="0" dirty="0"/>
              <a:t>de Espíritu de Trabajo en Grupo</a:t>
            </a:r>
          </a:p>
        </p:txBody>
      </p:sp>
    </p:spTree>
    <p:extLst>
      <p:ext uri="{BB962C8B-B14F-4D97-AF65-F5344CB8AC3E}">
        <p14:creationId xmlns:p14="http://schemas.microsoft.com/office/powerpoint/2010/main" val="120384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93 Conector angular"/>
          <p:cNvCxnSpPr>
            <a:endCxn id="62" idx="2"/>
          </p:cNvCxnSpPr>
          <p:nvPr/>
        </p:nvCxnSpPr>
        <p:spPr>
          <a:xfrm rot="5400000" flipH="1" flipV="1">
            <a:off x="4212265" y="6034293"/>
            <a:ext cx="831736"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endCxn id="7" idx="0"/>
          </p:cNvCxnSpPr>
          <p:nvPr/>
        </p:nvCxnSpPr>
        <p:spPr>
          <a:xfrm rot="16200000" flipH="1">
            <a:off x="4246551" y="1638671"/>
            <a:ext cx="674164"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redondeado"/>
          <p:cNvSpPr/>
          <p:nvPr/>
        </p:nvSpPr>
        <p:spPr>
          <a:xfrm>
            <a:off x="1418456"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Comunicación boca-oreja</a:t>
            </a:r>
            <a:endParaRPr lang="es-CL" sz="1600" b="1" dirty="0">
              <a:solidFill>
                <a:schemeClr val="bg1"/>
              </a:solidFill>
            </a:endParaRPr>
          </a:p>
        </p:txBody>
      </p:sp>
      <p:sp>
        <p:nvSpPr>
          <p:cNvPr id="5" name="4 Rectángulo redondeado"/>
          <p:cNvSpPr/>
          <p:nvPr/>
        </p:nvSpPr>
        <p:spPr>
          <a:xfrm>
            <a:off x="3722712"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Necesidades personales</a:t>
            </a:r>
            <a:endParaRPr lang="es-CL" sz="1600" b="1" dirty="0">
              <a:solidFill>
                <a:schemeClr val="bg1"/>
              </a:solidFill>
            </a:endParaRPr>
          </a:p>
        </p:txBody>
      </p:sp>
      <p:sp>
        <p:nvSpPr>
          <p:cNvPr id="6" name="5 Rectángulo redondeado"/>
          <p:cNvSpPr/>
          <p:nvPr/>
        </p:nvSpPr>
        <p:spPr>
          <a:xfrm>
            <a:off x="6026968"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Experiencias pasadas</a:t>
            </a:r>
            <a:endParaRPr lang="es-CL" sz="1600" b="1" dirty="0">
              <a:solidFill>
                <a:schemeClr val="bg1"/>
              </a:solidFill>
            </a:endParaRPr>
          </a:p>
        </p:txBody>
      </p:sp>
      <p:sp>
        <p:nvSpPr>
          <p:cNvPr id="7" name="6 Rectángulo redondeado"/>
          <p:cNvSpPr/>
          <p:nvPr/>
        </p:nvSpPr>
        <p:spPr>
          <a:xfrm>
            <a:off x="3722712" y="19789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esperado</a:t>
            </a:r>
            <a:endParaRPr lang="es-CL" sz="1600" b="1" dirty="0">
              <a:solidFill>
                <a:schemeClr val="bg1"/>
              </a:solidFill>
            </a:endParaRPr>
          </a:p>
        </p:txBody>
      </p:sp>
      <p:cxnSp>
        <p:nvCxnSpPr>
          <p:cNvPr id="15" name="14 Conector angular"/>
          <p:cNvCxnSpPr>
            <a:stCxn id="4" idx="2"/>
            <a:endCxn id="7" idx="1"/>
          </p:cNvCxnSpPr>
          <p:nvPr/>
        </p:nvCxnSpPr>
        <p:spPr>
          <a:xfrm rot="16200000" flipH="1">
            <a:off x="2665550"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6" idx="2"/>
            <a:endCxn id="7" idx="3"/>
          </p:cNvCxnSpPr>
          <p:nvPr/>
        </p:nvCxnSpPr>
        <p:spPr>
          <a:xfrm rot="5400000">
            <a:off x="5833902"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687092" y="2977128"/>
            <a:ext cx="388843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Percibido</a:t>
            </a:r>
            <a:endParaRPr lang="es-CL" sz="1600" b="1" dirty="0">
              <a:solidFill>
                <a:schemeClr val="bg1"/>
              </a:solidFill>
            </a:endParaRPr>
          </a:p>
          <a:p>
            <a:pPr algn="ctr"/>
            <a:r>
              <a:rPr lang="es-CL" sz="1400" b="1" i="1" dirty="0" smtClean="0">
                <a:solidFill>
                  <a:schemeClr val="bg1"/>
                </a:solidFill>
              </a:rPr>
              <a:t>Percepción </a:t>
            </a:r>
            <a:r>
              <a:rPr lang="es-CL" sz="1400" b="1" i="1" dirty="0">
                <a:solidFill>
                  <a:schemeClr val="bg1"/>
                </a:solidFill>
              </a:rPr>
              <a:t>sobre el </a:t>
            </a:r>
            <a:r>
              <a:rPr lang="es-CL" sz="1400" b="1" i="1" dirty="0" smtClean="0">
                <a:solidFill>
                  <a:schemeClr val="bg1"/>
                </a:solidFill>
              </a:rPr>
              <a:t>Servicio recibido</a:t>
            </a:r>
            <a:endParaRPr lang="es-CL" sz="1400" b="1" i="1" dirty="0">
              <a:solidFill>
                <a:schemeClr val="bg1"/>
              </a:solidFill>
            </a:endParaRPr>
          </a:p>
        </p:txBody>
      </p:sp>
      <p:sp>
        <p:nvSpPr>
          <p:cNvPr id="59" name="Line 13"/>
          <p:cNvSpPr>
            <a:spLocks noChangeShapeType="1"/>
          </p:cNvSpPr>
          <p:nvPr/>
        </p:nvSpPr>
        <p:spPr bwMode="auto">
          <a:xfrm flipV="1">
            <a:off x="0" y="3839840"/>
            <a:ext cx="9144000" cy="0"/>
          </a:xfrm>
          <a:prstGeom prst="line">
            <a:avLst/>
          </a:prstGeom>
          <a:noFill/>
          <a:ln w="38100">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 name="60 Rectángulo redondeado"/>
          <p:cNvSpPr/>
          <p:nvPr/>
        </p:nvSpPr>
        <p:spPr>
          <a:xfrm>
            <a:off x="3764756" y="3975328"/>
            <a:ext cx="172819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Servicio entregado</a:t>
            </a:r>
            <a:endParaRPr lang="es-CL" sz="1600" b="1" dirty="0">
              <a:solidFill>
                <a:schemeClr val="bg1"/>
              </a:solidFill>
            </a:endParaRPr>
          </a:p>
        </p:txBody>
      </p:sp>
      <p:sp>
        <p:nvSpPr>
          <p:cNvPr id="62" name="61 Rectángulo redondeado"/>
          <p:cNvSpPr/>
          <p:nvPr/>
        </p:nvSpPr>
        <p:spPr>
          <a:xfrm>
            <a:off x="2687092" y="4973528"/>
            <a:ext cx="388843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Especificaciones de calidad de servicio</a:t>
            </a:r>
            <a:endParaRPr lang="es-CL" sz="1600" b="1" dirty="0">
              <a:solidFill>
                <a:schemeClr val="bg1"/>
              </a:solidFill>
            </a:endParaRPr>
          </a:p>
        </p:txBody>
      </p:sp>
      <p:sp>
        <p:nvSpPr>
          <p:cNvPr id="63" name="62 Rectángulo redondeado"/>
          <p:cNvSpPr/>
          <p:nvPr/>
        </p:nvSpPr>
        <p:spPr>
          <a:xfrm>
            <a:off x="2687092" y="5971728"/>
            <a:ext cx="388843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Percepciones de la gerencia sobre las expectativas de los clientes </a:t>
            </a:r>
            <a:endParaRPr lang="es-CL" sz="1600" b="1" dirty="0">
              <a:solidFill>
                <a:schemeClr val="bg1"/>
              </a:solidFill>
            </a:endParaRPr>
          </a:p>
        </p:txBody>
      </p:sp>
      <p:sp>
        <p:nvSpPr>
          <p:cNvPr id="64" name="63 Rectángulo redondeado"/>
          <p:cNvSpPr/>
          <p:nvPr/>
        </p:nvSpPr>
        <p:spPr>
          <a:xfrm>
            <a:off x="6866532" y="3942288"/>
            <a:ext cx="1704728"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Comunicaciones a los clientes</a:t>
            </a:r>
            <a:endParaRPr lang="es-CL" sz="1600" b="1" dirty="0">
              <a:solidFill>
                <a:schemeClr val="bg1"/>
              </a:solidFill>
            </a:endParaRPr>
          </a:p>
        </p:txBody>
      </p:sp>
      <p:cxnSp>
        <p:nvCxnSpPr>
          <p:cNvPr id="75" name="74 Conector angular"/>
          <p:cNvCxnSpPr>
            <a:stCxn id="64" idx="0"/>
            <a:endCxn id="26" idx="3"/>
          </p:cNvCxnSpPr>
          <p:nvPr/>
        </p:nvCxnSpPr>
        <p:spPr>
          <a:xfrm rot="16200000" flipV="1">
            <a:off x="6826648" y="3050040"/>
            <a:ext cx="641124" cy="114337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angular"/>
          <p:cNvCxnSpPr>
            <a:stCxn id="64" idx="0"/>
          </p:cNvCxnSpPr>
          <p:nvPr/>
        </p:nvCxnSpPr>
        <p:spPr>
          <a:xfrm rot="16200000" flipV="1">
            <a:off x="5860204" y="2083596"/>
            <a:ext cx="1449392" cy="226799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1 Título"/>
          <p:cNvSpPr>
            <a:spLocks noGrp="1"/>
          </p:cNvSpPr>
          <p:nvPr>
            <p:ph type="title"/>
          </p:nvPr>
        </p:nvSpPr>
        <p:spPr>
          <a:xfrm>
            <a:off x="179512" y="1222"/>
            <a:ext cx="6480720" cy="796950"/>
          </a:xfrm>
        </p:spPr>
        <p:txBody>
          <a:bodyPr/>
          <a:lstStyle/>
          <a:p>
            <a:r>
              <a:rPr lang="es-CL" dirty="0" smtClean="0"/>
              <a:t>Teoría de los </a:t>
            </a:r>
            <a:r>
              <a:rPr lang="es-CL" dirty="0" err="1"/>
              <a:t>GAPs</a:t>
            </a:r>
            <a:r>
              <a:rPr lang="es-CL" dirty="0"/>
              <a:t> – GAP </a:t>
            </a:r>
            <a:r>
              <a:rPr lang="es-CL" dirty="0" smtClean="0"/>
              <a:t>4</a:t>
            </a:r>
            <a:endParaRPr lang="es-CL" dirty="0"/>
          </a:p>
        </p:txBody>
      </p:sp>
      <p:cxnSp>
        <p:nvCxnSpPr>
          <p:cNvPr id="84" name="83 Conector angular"/>
          <p:cNvCxnSpPr>
            <a:stCxn id="61" idx="0"/>
            <a:endCxn id="26" idx="2"/>
          </p:cNvCxnSpPr>
          <p:nvPr/>
        </p:nvCxnSpPr>
        <p:spPr>
          <a:xfrm rot="5400000" flipH="1" flipV="1">
            <a:off x="4455016" y="37990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angular"/>
          <p:cNvCxnSpPr>
            <a:stCxn id="62" idx="0"/>
            <a:endCxn id="61" idx="2"/>
          </p:cNvCxnSpPr>
          <p:nvPr/>
        </p:nvCxnSpPr>
        <p:spPr>
          <a:xfrm rot="16200000" flipV="1">
            <a:off x="4455016" y="47972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angular"/>
          <p:cNvCxnSpPr>
            <a:stCxn id="62" idx="3"/>
            <a:endCxn id="64" idx="2"/>
          </p:cNvCxnSpPr>
          <p:nvPr/>
        </p:nvCxnSpPr>
        <p:spPr>
          <a:xfrm flipV="1">
            <a:off x="6575524" y="4590360"/>
            <a:ext cx="1143372" cy="707204"/>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4"/>
          <p:cNvSpPr txBox="1">
            <a:spLocks noChangeArrowheads="1"/>
          </p:cNvSpPr>
          <p:nvPr/>
        </p:nvSpPr>
        <p:spPr bwMode="auto">
          <a:xfrm>
            <a:off x="6028" y="2607796"/>
            <a:ext cx="105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CLIENTE</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sp>
        <p:nvSpPr>
          <p:cNvPr id="102" name="Text Box 15"/>
          <p:cNvSpPr txBox="1">
            <a:spLocks noChangeArrowheads="1"/>
          </p:cNvSpPr>
          <p:nvPr/>
        </p:nvSpPr>
        <p:spPr bwMode="auto">
          <a:xfrm>
            <a:off x="6028" y="4973528"/>
            <a:ext cx="1243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EMPRESA</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cxnSp>
        <p:nvCxnSpPr>
          <p:cNvPr id="104" name="103 Conector angular"/>
          <p:cNvCxnSpPr>
            <a:stCxn id="63" idx="1"/>
          </p:cNvCxnSpPr>
          <p:nvPr/>
        </p:nvCxnSpPr>
        <p:spPr>
          <a:xfrm rot="10800000" flipH="1">
            <a:off x="2687092" y="2492896"/>
            <a:ext cx="1035620" cy="3802869"/>
          </a:xfrm>
          <a:prstGeom prst="bentConnector4">
            <a:avLst>
              <a:gd name="adj1" fmla="val -58864"/>
              <a:gd name="adj2" fmla="val 100012"/>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27"/>
          <p:cNvSpPr txBox="1">
            <a:spLocks noChangeArrowheads="1"/>
          </p:cNvSpPr>
          <p:nvPr/>
        </p:nvSpPr>
        <p:spPr bwMode="auto">
          <a:xfrm>
            <a:off x="1166491" y="320251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1</a:t>
            </a:r>
            <a:endParaRPr lang="es-ES_tradnl" sz="1400" i="1" dirty="0">
              <a:solidFill>
                <a:schemeClr val="accent3">
                  <a:lumMod val="75000"/>
                </a:schemeClr>
              </a:solidFill>
              <a:latin typeface="+mj-lt"/>
            </a:endParaRPr>
          </a:p>
        </p:txBody>
      </p:sp>
      <p:cxnSp>
        <p:nvCxnSpPr>
          <p:cNvPr id="123" name="122 Conector angular"/>
          <p:cNvCxnSpPr/>
          <p:nvPr/>
        </p:nvCxnSpPr>
        <p:spPr>
          <a:xfrm rot="5400000" flipH="1" flipV="1">
            <a:off x="4442316" y="282066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 Box 27"/>
          <p:cNvSpPr txBox="1">
            <a:spLocks noChangeArrowheads="1"/>
          </p:cNvSpPr>
          <p:nvPr/>
        </p:nvSpPr>
        <p:spPr bwMode="auto">
          <a:xfrm>
            <a:off x="3631779" y="2637222"/>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5</a:t>
            </a:r>
            <a:endParaRPr lang="es-ES_tradnl" sz="1400" i="1" dirty="0">
              <a:solidFill>
                <a:schemeClr val="accent3">
                  <a:lumMod val="75000"/>
                </a:schemeClr>
              </a:solidFill>
              <a:latin typeface="+mj-lt"/>
            </a:endParaRPr>
          </a:p>
        </p:txBody>
      </p:sp>
      <p:cxnSp>
        <p:nvCxnSpPr>
          <p:cNvPr id="125" name="124 Conector angular"/>
          <p:cNvCxnSpPr/>
          <p:nvPr/>
        </p:nvCxnSpPr>
        <p:spPr>
          <a:xfrm rot="5400000" flipH="1" flipV="1">
            <a:off x="3678084" y="4780364"/>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 Box 27"/>
          <p:cNvSpPr txBox="1">
            <a:spLocks noChangeArrowheads="1"/>
          </p:cNvSpPr>
          <p:nvPr/>
        </p:nvSpPr>
        <p:spPr bwMode="auto">
          <a:xfrm>
            <a:off x="2867547" y="4614850"/>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3</a:t>
            </a:r>
            <a:endParaRPr lang="es-ES_tradnl" sz="1400" i="1" dirty="0">
              <a:solidFill>
                <a:schemeClr val="accent3">
                  <a:lumMod val="75000"/>
                </a:schemeClr>
              </a:solidFill>
              <a:latin typeface="+mj-lt"/>
            </a:endParaRPr>
          </a:p>
        </p:txBody>
      </p:sp>
      <p:sp>
        <p:nvSpPr>
          <p:cNvPr id="128" name="Text Box 27"/>
          <p:cNvSpPr txBox="1">
            <a:spLocks noChangeArrowheads="1"/>
          </p:cNvSpPr>
          <p:nvPr/>
        </p:nvSpPr>
        <p:spPr bwMode="auto">
          <a:xfrm>
            <a:off x="5677569" y="4299364"/>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4</a:t>
            </a:r>
            <a:endParaRPr lang="es-ES_tradnl" sz="1400" i="1" dirty="0">
              <a:solidFill>
                <a:schemeClr val="accent3">
                  <a:lumMod val="75000"/>
                </a:schemeClr>
              </a:solidFill>
              <a:latin typeface="+mj-lt"/>
            </a:endParaRPr>
          </a:p>
        </p:txBody>
      </p:sp>
      <p:cxnSp>
        <p:nvCxnSpPr>
          <p:cNvPr id="129" name="128 Conector angular"/>
          <p:cNvCxnSpPr/>
          <p:nvPr/>
        </p:nvCxnSpPr>
        <p:spPr>
          <a:xfrm>
            <a:off x="5492948" y="4299364"/>
            <a:ext cx="1373584" cy="12700"/>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131 Conector angular"/>
          <p:cNvCxnSpPr/>
          <p:nvPr/>
        </p:nvCxnSpPr>
        <p:spPr>
          <a:xfrm rot="5400000" flipH="1" flipV="1">
            <a:off x="3497629" y="576791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Text Box 27"/>
          <p:cNvSpPr txBox="1">
            <a:spLocks noChangeArrowheads="1"/>
          </p:cNvSpPr>
          <p:nvPr/>
        </p:nvSpPr>
        <p:spPr bwMode="auto">
          <a:xfrm>
            <a:off x="2687092" y="560239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2</a:t>
            </a:r>
            <a:endParaRPr lang="es-ES_tradnl" sz="1400" i="1" dirty="0">
              <a:solidFill>
                <a:schemeClr val="accent3">
                  <a:lumMod val="75000"/>
                </a:schemeClr>
              </a:solidFill>
              <a:latin typeface="+mj-lt"/>
            </a:endParaRPr>
          </a:p>
        </p:txBody>
      </p:sp>
    </p:spTree>
    <p:extLst>
      <p:ext uri="{BB962C8B-B14F-4D97-AF65-F5344CB8AC3E}">
        <p14:creationId xmlns:p14="http://schemas.microsoft.com/office/powerpoint/2010/main" val="10113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ox(in)">
                                      <p:cBhvr>
                                        <p:cTn id="13" dur="500"/>
                                        <p:tgtEl>
                                          <p:spTgt spid="1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ox(in)">
                                      <p:cBhvr>
                                        <p:cTn id="16" dur="500"/>
                                        <p:tgtEl>
                                          <p:spTgt spid="1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ox(in)">
                                      <p:cBhvr>
                                        <p:cTn id="1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7" grpId="0"/>
      <p:bldP spid="128"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Teoría de los </a:t>
            </a:r>
            <a:r>
              <a:rPr lang="es-CL" dirty="0" err="1"/>
              <a:t>GAPs</a:t>
            </a:r>
            <a:r>
              <a:rPr lang="es-CL" dirty="0"/>
              <a:t> – GAP </a:t>
            </a:r>
            <a:r>
              <a:rPr lang="es-CL" dirty="0" smtClean="0"/>
              <a:t>4</a:t>
            </a:r>
            <a:endParaRPr lang="es-CL" dirty="0"/>
          </a:p>
        </p:txBody>
      </p:sp>
      <p:sp>
        <p:nvSpPr>
          <p:cNvPr id="4" name="Rectangle 4"/>
          <p:cNvSpPr>
            <a:spLocks noChangeArrowheads="1"/>
          </p:cNvSpPr>
          <p:nvPr/>
        </p:nvSpPr>
        <p:spPr bwMode="auto">
          <a:xfrm>
            <a:off x="2242344" y="5386536"/>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dirty="0" smtClean="0"/>
              <a:t>Comunicaciones a los clientes</a:t>
            </a:r>
            <a:endParaRPr lang="es-ES_tradnl" sz="2400" b="1" dirty="0"/>
          </a:p>
        </p:txBody>
      </p:sp>
      <p:sp>
        <p:nvSpPr>
          <p:cNvPr id="5" name="Rectangle 4"/>
          <p:cNvSpPr>
            <a:spLocks noChangeArrowheads="1"/>
          </p:cNvSpPr>
          <p:nvPr/>
        </p:nvSpPr>
        <p:spPr bwMode="auto">
          <a:xfrm>
            <a:off x="2242344" y="1340768"/>
            <a:ext cx="4495800" cy="10668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s-ES_tradnl" sz="2400" b="1" dirty="0" smtClean="0"/>
              <a:t>Servicio entregado</a:t>
            </a:r>
            <a:endParaRPr lang="es-ES_tradnl" sz="2400" b="1" dirty="0"/>
          </a:p>
        </p:txBody>
      </p:sp>
      <p:cxnSp>
        <p:nvCxnSpPr>
          <p:cNvPr id="6" name="5 Conector angular"/>
          <p:cNvCxnSpPr/>
          <p:nvPr/>
        </p:nvCxnSpPr>
        <p:spPr>
          <a:xfrm rot="5400000">
            <a:off x="3007420" y="3890392"/>
            <a:ext cx="2965648" cy="12700"/>
          </a:xfrm>
          <a:prstGeom prst="bentConnector3">
            <a:avLst>
              <a:gd name="adj1" fmla="val 50000"/>
            </a:avLst>
          </a:prstGeom>
          <a:ln w="38100">
            <a:solidFill>
              <a:schemeClr val="tx1">
                <a:lumMod val="75000"/>
                <a:lumOff val="2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2948484" y="2748012"/>
            <a:ext cx="3207692" cy="400110"/>
          </a:xfrm>
          <a:prstGeom prst="rect">
            <a:avLst/>
          </a:prstGeom>
          <a:solidFill>
            <a:schemeClr val="bg1"/>
          </a:solidFill>
          <a:ln>
            <a:noFill/>
          </a:ln>
          <a:effectLst/>
        </p:spPr>
        <p:txBody>
          <a:bodyPr wrap="square">
            <a:spAutoFit/>
          </a:bodyPr>
          <a:lstStyle/>
          <a:p>
            <a:pPr>
              <a:spcBef>
                <a:spcPct val="50000"/>
              </a:spcBef>
            </a:pPr>
            <a:r>
              <a:rPr lang="es-ES_tradnl" sz="2000" b="0" dirty="0"/>
              <a:t>Factores más importantes:</a:t>
            </a:r>
          </a:p>
        </p:txBody>
      </p:sp>
      <p:sp>
        <p:nvSpPr>
          <p:cNvPr id="8" name="Text Box 7"/>
          <p:cNvSpPr txBox="1">
            <a:spLocks noChangeArrowheads="1"/>
          </p:cNvSpPr>
          <p:nvPr/>
        </p:nvSpPr>
        <p:spPr bwMode="auto">
          <a:xfrm>
            <a:off x="685800" y="3212976"/>
            <a:ext cx="3962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itchFamily="34" charset="0"/>
              <a:buChar char="•"/>
            </a:pPr>
            <a:r>
              <a:rPr lang="es-CL" sz="2000" dirty="0" smtClean="0"/>
              <a:t>Inadecuada </a:t>
            </a:r>
            <a:r>
              <a:rPr lang="es-CL" sz="2000" dirty="0"/>
              <a:t>comunicación entre Publicidad y operaciones.</a:t>
            </a:r>
          </a:p>
          <a:p>
            <a:pPr marL="342900" indent="-342900">
              <a:spcBef>
                <a:spcPct val="50000"/>
              </a:spcBef>
              <a:buFont typeface="Arial" pitchFamily="34" charset="0"/>
              <a:buChar char="•"/>
            </a:pPr>
            <a:r>
              <a:rPr lang="es-CL" sz="2000" dirty="0" smtClean="0"/>
              <a:t>Inadecuada </a:t>
            </a:r>
            <a:r>
              <a:rPr lang="es-CL" sz="2000" dirty="0"/>
              <a:t>comunicación entre vendedores y operaciones</a:t>
            </a:r>
          </a:p>
          <a:p>
            <a:pPr>
              <a:spcBef>
                <a:spcPct val="50000"/>
              </a:spcBef>
              <a:buFontTx/>
              <a:buChar char="•"/>
            </a:pPr>
            <a:endParaRPr lang="es-ES_tradnl" sz="2000" b="0" dirty="0"/>
          </a:p>
        </p:txBody>
      </p:sp>
      <p:sp>
        <p:nvSpPr>
          <p:cNvPr id="9" name="Text Box 8"/>
          <p:cNvSpPr txBox="1">
            <a:spLocks noChangeArrowheads="1"/>
          </p:cNvSpPr>
          <p:nvPr/>
        </p:nvSpPr>
        <p:spPr bwMode="auto">
          <a:xfrm>
            <a:off x="4953000" y="3212976"/>
            <a:ext cx="3810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itchFamily="34" charset="0"/>
              <a:buChar char="•"/>
            </a:pPr>
            <a:r>
              <a:rPr lang="es-CL" sz="2000" dirty="0" smtClean="0"/>
              <a:t>Diferencias </a:t>
            </a:r>
            <a:r>
              <a:rPr lang="es-CL" sz="2000" dirty="0"/>
              <a:t>en políticas y procedimientos entre sucursales y/o departamentos</a:t>
            </a:r>
          </a:p>
          <a:p>
            <a:pPr marL="342900" indent="-342900">
              <a:spcBef>
                <a:spcPct val="50000"/>
              </a:spcBef>
              <a:buFont typeface="Arial" pitchFamily="34" charset="0"/>
              <a:buChar char="•"/>
            </a:pPr>
            <a:r>
              <a:rPr lang="es-CL" sz="2000" dirty="0" smtClean="0"/>
              <a:t>Propensión </a:t>
            </a:r>
            <a:r>
              <a:rPr lang="es-CL" sz="2000" dirty="0"/>
              <a:t>a </a:t>
            </a:r>
            <a:r>
              <a:rPr lang="es-CL" sz="2000" dirty="0" smtClean="0"/>
              <a:t>“</a:t>
            </a:r>
            <a:r>
              <a:rPr lang="es-CL" sz="2000" dirty="0"/>
              <a:t>Sobre -Ofrecer”</a:t>
            </a:r>
          </a:p>
        </p:txBody>
      </p:sp>
    </p:spTree>
    <p:extLst>
      <p:ext uri="{BB962C8B-B14F-4D97-AF65-F5344CB8AC3E}">
        <p14:creationId xmlns:p14="http://schemas.microsoft.com/office/powerpoint/2010/main" val="337343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5835" cy="685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3601" y="2312876"/>
            <a:ext cx="9251203" cy="2232248"/>
          </a:xfrm>
          <a:prstGeom prst="rect">
            <a:avLst/>
          </a:prstGeom>
          <a:solidFill>
            <a:schemeClr val="bg1">
              <a:alpha val="68000"/>
            </a:schemeClr>
          </a:solidFill>
        </p:spPr>
        <p:txBody>
          <a:bodyPr vert="horz" lIns="91440" tIns="45720" rIns="91440" bIns="45720" rtlCol="0" anchor="ctr">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L" sz="4400" b="1" dirty="0" smtClean="0">
                <a:solidFill>
                  <a:schemeClr val="tx1">
                    <a:lumMod val="85000"/>
                    <a:lumOff val="15000"/>
                  </a:schemeClr>
                </a:solidFill>
              </a:rPr>
              <a:t>MEDICIÓN DE LA </a:t>
            </a:r>
          </a:p>
          <a:p>
            <a:pPr algn="ctr"/>
            <a:r>
              <a:rPr lang="es-CL" sz="4400" b="1" dirty="0" smtClean="0">
                <a:solidFill>
                  <a:schemeClr val="tx1">
                    <a:lumMod val="85000"/>
                    <a:lumOff val="15000"/>
                  </a:schemeClr>
                </a:solidFill>
              </a:rPr>
              <a:t>CALIDAD DE SERVICIO</a:t>
            </a:r>
            <a:endParaRPr lang="es-CL" sz="4400" b="1" dirty="0">
              <a:solidFill>
                <a:schemeClr val="tx1">
                  <a:lumMod val="85000"/>
                  <a:lumOff val="15000"/>
                </a:schemeClr>
              </a:solidFill>
            </a:endParaRPr>
          </a:p>
        </p:txBody>
      </p:sp>
    </p:spTree>
    <p:extLst>
      <p:ext uri="{BB962C8B-B14F-4D97-AF65-F5344CB8AC3E}">
        <p14:creationId xmlns:p14="http://schemas.microsoft.com/office/powerpoint/2010/main" val="4139331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Medición de la calidad de servicio</a:t>
            </a:r>
            <a:endParaRPr lang="es-CL" dirty="0"/>
          </a:p>
        </p:txBody>
      </p:sp>
      <p:sp>
        <p:nvSpPr>
          <p:cNvPr id="3" name="2 Marcador de contenido"/>
          <p:cNvSpPr>
            <a:spLocks noGrp="1"/>
          </p:cNvSpPr>
          <p:nvPr>
            <p:ph idx="1"/>
          </p:nvPr>
        </p:nvSpPr>
        <p:spPr/>
        <p:txBody>
          <a:bodyPr/>
          <a:lstStyle/>
          <a:p>
            <a:r>
              <a:rPr lang="es-CL" dirty="0"/>
              <a:t>El problema de la medición de la calidad de servicio tiene al menos dos componentes</a:t>
            </a:r>
            <a:r>
              <a:rPr lang="es-CL" dirty="0" smtClean="0"/>
              <a:t>:</a:t>
            </a:r>
          </a:p>
          <a:p>
            <a:endParaRPr lang="es-CL" dirty="0"/>
          </a:p>
          <a:p>
            <a:pPr marL="914400" lvl="1" indent="-457200">
              <a:buFont typeface="+mj-lt"/>
              <a:buAutoNum type="arabicPeriod"/>
            </a:pPr>
            <a:r>
              <a:rPr lang="es-CL" b="1" dirty="0"/>
              <a:t>¿Cómo obtenemos los datos</a:t>
            </a:r>
            <a:r>
              <a:rPr lang="es-CL" b="1" dirty="0" smtClean="0"/>
              <a:t>?</a:t>
            </a:r>
            <a:endParaRPr lang="es-CL" b="1" dirty="0"/>
          </a:p>
          <a:p>
            <a:pPr lvl="2"/>
            <a:r>
              <a:rPr lang="es-CL" dirty="0"/>
              <a:t>¿cuáles son las variables </a:t>
            </a:r>
            <a:r>
              <a:rPr lang="es-CL" dirty="0" smtClean="0"/>
              <a:t>relevantes?</a:t>
            </a:r>
            <a:endParaRPr lang="es-CL" dirty="0"/>
          </a:p>
          <a:p>
            <a:pPr lvl="2"/>
            <a:r>
              <a:rPr lang="es-CL" dirty="0"/>
              <a:t>¿cómo deben ser elaboradas las preguntas</a:t>
            </a:r>
            <a:r>
              <a:rPr lang="es-CL" dirty="0" smtClean="0"/>
              <a:t>?</a:t>
            </a:r>
          </a:p>
          <a:p>
            <a:pPr lvl="2"/>
            <a:endParaRPr lang="es-CL" dirty="0"/>
          </a:p>
          <a:p>
            <a:pPr marL="914400" lvl="1" indent="-457200">
              <a:buFont typeface="+mj-lt"/>
              <a:buAutoNum type="arabicPeriod"/>
            </a:pPr>
            <a:r>
              <a:rPr lang="es-CL" b="1" dirty="0"/>
              <a:t>¿Cómo analizamos los datos de la calidad de servicio</a:t>
            </a:r>
            <a:r>
              <a:rPr lang="es-CL" b="1" dirty="0" smtClean="0"/>
              <a:t>?</a:t>
            </a:r>
            <a:endParaRPr lang="es-CL" b="1" dirty="0"/>
          </a:p>
          <a:p>
            <a:pPr lvl="2"/>
            <a:r>
              <a:rPr lang="es-CL" dirty="0"/>
              <a:t>¿qué métodos de análisis podemos aplicar?</a:t>
            </a:r>
          </a:p>
          <a:p>
            <a:pPr lvl="2"/>
            <a:r>
              <a:rPr lang="es-CL" dirty="0"/>
              <a:t>¿qué tipos de medidas podemos tomar a la luz de los resultados?</a:t>
            </a:r>
          </a:p>
          <a:p>
            <a:endParaRPr lang="es-CL" dirty="0"/>
          </a:p>
          <a:p>
            <a:endParaRPr lang="es-CL" dirty="0"/>
          </a:p>
        </p:txBody>
      </p:sp>
    </p:spTree>
    <p:extLst>
      <p:ext uri="{BB962C8B-B14F-4D97-AF65-F5344CB8AC3E}">
        <p14:creationId xmlns:p14="http://schemas.microsoft.com/office/powerpoint/2010/main" val="376641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Métodos de investigación</a:t>
            </a:r>
            <a:endParaRPr lang="es-CL" dirty="0"/>
          </a:p>
        </p:txBody>
      </p:sp>
      <p:sp>
        <p:nvSpPr>
          <p:cNvPr id="3" name="2 Marcador de contenido"/>
          <p:cNvSpPr>
            <a:spLocks noGrp="1"/>
          </p:cNvSpPr>
          <p:nvPr>
            <p:ph idx="1"/>
          </p:nvPr>
        </p:nvSpPr>
        <p:spPr/>
        <p:txBody>
          <a:bodyPr>
            <a:normAutofit/>
          </a:bodyPr>
          <a:lstStyle/>
          <a:p>
            <a:r>
              <a:rPr lang="es-CL" b="1" dirty="0">
                <a:solidFill>
                  <a:srgbClr val="DE0000"/>
                </a:solidFill>
              </a:rPr>
              <a:t>Investigación Cualitativa:</a:t>
            </a:r>
          </a:p>
          <a:p>
            <a:pPr lvl="1"/>
            <a:r>
              <a:rPr lang="es-CL" dirty="0"/>
              <a:t>Análisis de los reclamos de los clientes.</a:t>
            </a:r>
          </a:p>
          <a:p>
            <a:pPr lvl="1"/>
            <a:r>
              <a:rPr lang="es-CL" dirty="0" err="1"/>
              <a:t>Feedback</a:t>
            </a:r>
            <a:r>
              <a:rPr lang="es-CL" dirty="0"/>
              <a:t> de los clientes a través del staff.</a:t>
            </a:r>
          </a:p>
          <a:p>
            <a:pPr lvl="1"/>
            <a:r>
              <a:rPr lang="es-CL" dirty="0"/>
              <a:t>Entrevistas en profundidad (adecuado por ejemplo para mercados </a:t>
            </a:r>
            <a:r>
              <a:rPr lang="es-CL" dirty="0" err="1"/>
              <a:t>business-to-business</a:t>
            </a:r>
            <a:r>
              <a:rPr lang="es-CL" dirty="0"/>
              <a:t>).</a:t>
            </a:r>
          </a:p>
          <a:p>
            <a:pPr lvl="1"/>
            <a:r>
              <a:rPr lang="es-CL" dirty="0" err="1"/>
              <a:t>Focus</a:t>
            </a:r>
            <a:r>
              <a:rPr lang="es-CL" dirty="0"/>
              <a:t> </a:t>
            </a:r>
            <a:r>
              <a:rPr lang="es-CL" dirty="0" err="1"/>
              <a:t>groups</a:t>
            </a:r>
            <a:r>
              <a:rPr lang="es-CL" dirty="0"/>
              <a:t>.</a:t>
            </a:r>
          </a:p>
          <a:p>
            <a:pPr lvl="1"/>
            <a:r>
              <a:rPr lang="es-CL" dirty="0"/>
              <a:t>Comprador misterioso</a:t>
            </a:r>
            <a:r>
              <a:rPr lang="es-CL" dirty="0" smtClean="0"/>
              <a:t>.</a:t>
            </a:r>
          </a:p>
          <a:p>
            <a:pPr lvl="1"/>
            <a:endParaRPr lang="es-CL" dirty="0"/>
          </a:p>
          <a:p>
            <a:r>
              <a:rPr lang="es-CL" b="1" dirty="0">
                <a:solidFill>
                  <a:srgbClr val="DE0000"/>
                </a:solidFill>
              </a:rPr>
              <a:t>Investigación Cuantitativa:</a:t>
            </a:r>
          </a:p>
          <a:p>
            <a:pPr lvl="1"/>
            <a:r>
              <a:rPr lang="es-CL" dirty="0" err="1"/>
              <a:t>Servqual</a:t>
            </a:r>
            <a:r>
              <a:rPr lang="es-CL" dirty="0"/>
              <a:t>.</a:t>
            </a:r>
          </a:p>
          <a:p>
            <a:pPr lvl="1"/>
            <a:r>
              <a:rPr lang="es-CL" dirty="0" smtClean="0"/>
              <a:t>Basadas </a:t>
            </a:r>
            <a:r>
              <a:rPr lang="es-CL" dirty="0"/>
              <a:t>en </a:t>
            </a:r>
            <a:r>
              <a:rPr lang="es-CL" dirty="0" smtClean="0"/>
              <a:t>percepciones </a:t>
            </a:r>
            <a:r>
              <a:rPr lang="es-CL" dirty="0" smtClean="0">
                <a:sym typeface="Wingdings" pitchFamily="2" charset="2"/>
              </a:rPr>
              <a:t> Análisis factorial</a:t>
            </a:r>
            <a:endParaRPr lang="es-CL" dirty="0"/>
          </a:p>
          <a:p>
            <a:pPr lvl="1"/>
            <a:r>
              <a:rPr lang="es-CL" dirty="0" smtClean="0"/>
              <a:t>Análisis conjunto</a:t>
            </a:r>
            <a:endParaRPr lang="es-CL" dirty="0"/>
          </a:p>
          <a:p>
            <a:endParaRPr lang="es-CL" dirty="0"/>
          </a:p>
        </p:txBody>
      </p:sp>
    </p:spTree>
    <p:extLst>
      <p:ext uri="{BB962C8B-B14F-4D97-AF65-F5344CB8AC3E}">
        <p14:creationId xmlns:p14="http://schemas.microsoft.com/office/powerpoint/2010/main" val="4130039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Estamos aquí…</a:t>
            </a:r>
            <a:endParaRPr lang="es-CL" dirty="0"/>
          </a:p>
        </p:txBody>
      </p:sp>
      <p:graphicFrame>
        <p:nvGraphicFramePr>
          <p:cNvPr id="6" name="5 Diagrama"/>
          <p:cNvGraphicFramePr/>
          <p:nvPr>
            <p:extLst>
              <p:ext uri="{D42A27DB-BD31-4B8C-83A1-F6EECF244321}">
                <p14:modId xmlns:p14="http://schemas.microsoft.com/office/powerpoint/2010/main" val="420972993"/>
              </p:ext>
            </p:extLst>
          </p:nvPr>
        </p:nvGraphicFramePr>
        <p:xfrm>
          <a:off x="2411760" y="1484784"/>
          <a:ext cx="3960440" cy="466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839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Análisis </a:t>
            </a:r>
            <a:r>
              <a:rPr lang="es-CL" dirty="0" smtClean="0"/>
              <a:t>de los reclamos / </a:t>
            </a:r>
            <a:r>
              <a:rPr lang="es-CL" dirty="0" err="1" smtClean="0"/>
              <a:t>Feedback</a:t>
            </a:r>
            <a:endParaRPr lang="es-CL" dirty="0"/>
          </a:p>
        </p:txBody>
      </p:sp>
      <p:sp>
        <p:nvSpPr>
          <p:cNvPr id="3" name="2 Marcador de contenido"/>
          <p:cNvSpPr>
            <a:spLocks noGrp="1"/>
          </p:cNvSpPr>
          <p:nvPr>
            <p:ph idx="1"/>
          </p:nvPr>
        </p:nvSpPr>
        <p:spPr/>
        <p:txBody>
          <a:bodyPr>
            <a:normAutofit/>
          </a:bodyPr>
          <a:lstStyle/>
          <a:p>
            <a:r>
              <a:rPr lang="es-CL" dirty="0"/>
              <a:t>Actualmente en casi todos los puntos de contacto de las empresas que prestan servicios, cuentan con algún mecanismo de recibo de reclamos:</a:t>
            </a:r>
          </a:p>
          <a:p>
            <a:pPr lvl="1"/>
            <a:r>
              <a:rPr lang="es-CL" dirty="0" smtClean="0"/>
              <a:t>Sirven </a:t>
            </a:r>
            <a:r>
              <a:rPr lang="es-CL" dirty="0"/>
              <a:t>para detectar oportunidades de mejoras.</a:t>
            </a:r>
          </a:p>
          <a:p>
            <a:pPr lvl="1"/>
            <a:r>
              <a:rPr lang="es-CL" dirty="0"/>
              <a:t>Sirven para mitigar malas </a:t>
            </a:r>
            <a:r>
              <a:rPr lang="es-CL" dirty="0" smtClean="0"/>
              <a:t>experiencias </a:t>
            </a:r>
            <a:r>
              <a:rPr lang="es-CL" dirty="0" smtClean="0">
                <a:sym typeface="Wingdings" pitchFamily="2" charset="2"/>
              </a:rPr>
              <a:t> Retención</a:t>
            </a:r>
            <a:endParaRPr lang="es-CL" dirty="0"/>
          </a:p>
          <a:p>
            <a:pPr lvl="1"/>
            <a:r>
              <a:rPr lang="es-CL" dirty="0"/>
              <a:t>En algunos casos, se perciben como inútiles.</a:t>
            </a:r>
          </a:p>
          <a:p>
            <a:pPr lvl="1"/>
            <a:r>
              <a:rPr lang="es-CL" dirty="0"/>
              <a:t>Experiencias exitosas como mecanismos de revisión interna.</a:t>
            </a:r>
          </a:p>
          <a:p>
            <a:endParaRPr lang="es-CL" dirty="0"/>
          </a:p>
          <a:p>
            <a:r>
              <a:rPr lang="es-CL" dirty="0"/>
              <a:t>Los reclamos pueden ser tanto en buzones </a:t>
            </a:r>
            <a:r>
              <a:rPr lang="es-CL" dirty="0" smtClean="0"/>
              <a:t>anónimos/pagina web </a:t>
            </a:r>
            <a:r>
              <a:rPr lang="es-CL" dirty="0"/>
              <a:t>como a través del personal.</a:t>
            </a:r>
          </a:p>
          <a:p>
            <a:endParaRPr lang="es-CL" dirty="0"/>
          </a:p>
        </p:txBody>
      </p:sp>
    </p:spTree>
    <p:extLst>
      <p:ext uri="{BB962C8B-B14F-4D97-AF65-F5344CB8AC3E}">
        <p14:creationId xmlns:p14="http://schemas.microsoft.com/office/powerpoint/2010/main" val="4129353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Comprador misterioso</a:t>
            </a:r>
            <a:endParaRPr lang="es-CL" dirty="0"/>
          </a:p>
        </p:txBody>
      </p:sp>
      <p:sp>
        <p:nvSpPr>
          <p:cNvPr id="3" name="2 Marcador de contenido"/>
          <p:cNvSpPr>
            <a:spLocks noGrp="1"/>
          </p:cNvSpPr>
          <p:nvPr>
            <p:ph idx="1"/>
          </p:nvPr>
        </p:nvSpPr>
        <p:spPr/>
        <p:txBody>
          <a:bodyPr/>
          <a:lstStyle/>
          <a:p>
            <a:r>
              <a:rPr lang="es-CL" dirty="0"/>
              <a:t>Los servicios tienen muchas componentes humanas que se pueden modificar muy </a:t>
            </a:r>
            <a:r>
              <a:rPr lang="es-CL" dirty="0" smtClean="0"/>
              <a:t>fácilmente.</a:t>
            </a:r>
          </a:p>
          <a:p>
            <a:endParaRPr lang="es-CL" dirty="0"/>
          </a:p>
          <a:p>
            <a:r>
              <a:rPr lang="es-CL" dirty="0"/>
              <a:t>Este efecto produce sesgos en la evaluación (un empleado que sabe que está siendo evaluado entregará un mejor servicio</a:t>
            </a:r>
            <a:r>
              <a:rPr lang="es-CL" dirty="0" smtClean="0"/>
              <a:t>).</a:t>
            </a:r>
          </a:p>
          <a:p>
            <a:endParaRPr lang="es-CL" dirty="0"/>
          </a:p>
          <a:p>
            <a:r>
              <a:rPr lang="es-CL" dirty="0"/>
              <a:t>Para evitar este sesgo, se puede utilizar </a:t>
            </a:r>
            <a:r>
              <a:rPr lang="es-CL" b="1" dirty="0">
                <a:solidFill>
                  <a:srgbClr val="DE0000"/>
                </a:solidFill>
              </a:rPr>
              <a:t>mediciones anónimas</a:t>
            </a:r>
            <a:r>
              <a:rPr lang="es-CL" dirty="0"/>
              <a:t> por medio de “compradores espías”.</a:t>
            </a:r>
          </a:p>
          <a:p>
            <a:endParaRPr lang="es-CL" dirty="0"/>
          </a:p>
        </p:txBody>
      </p:sp>
      <p:pic>
        <p:nvPicPr>
          <p:cNvPr id="3074" name="Picture 2" descr="http://www.increxa.com/images/mystery_shopper.png"/>
          <p:cNvPicPr>
            <a:picLocks noChangeAspect="1" noChangeArrowheads="1"/>
          </p:cNvPicPr>
          <p:nvPr/>
        </p:nvPicPr>
        <p:blipFill rotWithShape="1">
          <a:blip r:embed="rId2">
            <a:extLst>
              <a:ext uri="{28A0092B-C50C-407E-A947-70E740481C1C}">
                <a14:useLocalDpi xmlns:a14="http://schemas.microsoft.com/office/drawing/2010/main" val="0"/>
              </a:ext>
            </a:extLst>
          </a:blip>
          <a:srcRect l="48508" r="-1"/>
          <a:stretch/>
        </p:blipFill>
        <p:spPr bwMode="auto">
          <a:xfrm>
            <a:off x="7668344" y="4581128"/>
            <a:ext cx="1042244"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7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Entrevistas / Encuestas / </a:t>
            </a:r>
            <a:r>
              <a:rPr lang="es-CL" dirty="0" err="1" smtClean="0"/>
              <a:t>Focus</a:t>
            </a:r>
            <a:r>
              <a:rPr lang="es-CL" dirty="0" smtClean="0"/>
              <a:t> </a:t>
            </a:r>
            <a:r>
              <a:rPr lang="es-CL" dirty="0" err="1" smtClean="0"/>
              <a:t>Group</a:t>
            </a:r>
            <a:endParaRPr lang="es-CL" dirty="0"/>
          </a:p>
        </p:txBody>
      </p:sp>
      <p:sp>
        <p:nvSpPr>
          <p:cNvPr id="3" name="2 Marcador de contenido"/>
          <p:cNvSpPr>
            <a:spLocks noGrp="1"/>
          </p:cNvSpPr>
          <p:nvPr>
            <p:ph idx="1"/>
          </p:nvPr>
        </p:nvSpPr>
        <p:spPr/>
        <p:txBody>
          <a:bodyPr/>
          <a:lstStyle/>
          <a:p>
            <a:r>
              <a:rPr lang="es-CL" dirty="0"/>
              <a:t>Muchas veces basta con este tipo de herramientas para:</a:t>
            </a:r>
          </a:p>
          <a:p>
            <a:pPr lvl="1"/>
            <a:r>
              <a:rPr lang="es-CL" dirty="0"/>
              <a:t>Corregir errores puntuales.</a:t>
            </a:r>
          </a:p>
          <a:p>
            <a:pPr lvl="1"/>
            <a:r>
              <a:rPr lang="es-CL" dirty="0"/>
              <a:t>Encontrar oportunidades de negocio y nuevas ideas.</a:t>
            </a:r>
          </a:p>
          <a:p>
            <a:endParaRPr lang="es-CL" dirty="0" smtClean="0"/>
          </a:p>
          <a:p>
            <a:r>
              <a:rPr lang="es-CL" dirty="0" smtClean="0"/>
              <a:t>Se puede encuestar tanto al cliente como a los empleados de primera línea</a:t>
            </a:r>
          </a:p>
          <a:p>
            <a:endParaRPr lang="es-CL" dirty="0"/>
          </a:p>
          <a:p>
            <a:r>
              <a:rPr lang="es-CL" dirty="0"/>
              <a:t>Si se busca un control </a:t>
            </a:r>
            <a:r>
              <a:rPr lang="es-CL" dirty="0" smtClean="0"/>
              <a:t>sistemático </a:t>
            </a:r>
            <a:r>
              <a:rPr lang="es-CL" dirty="0"/>
              <a:t>de la calidad (como por ejemplo en grandes cadenas), se recomienda complementar lo anterior con estudios cuantitativos).</a:t>
            </a:r>
          </a:p>
          <a:p>
            <a:endParaRPr lang="es-CL" dirty="0"/>
          </a:p>
        </p:txBody>
      </p:sp>
    </p:spTree>
    <p:extLst>
      <p:ext uri="{BB962C8B-B14F-4D97-AF65-F5344CB8AC3E}">
        <p14:creationId xmlns:p14="http://schemas.microsoft.com/office/powerpoint/2010/main" val="304290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SERVQUAL</a:t>
            </a:r>
            <a:endParaRPr lang="es-CL" dirty="0"/>
          </a:p>
        </p:txBody>
      </p:sp>
      <p:sp>
        <p:nvSpPr>
          <p:cNvPr id="3" name="2 Marcador de contenido"/>
          <p:cNvSpPr>
            <a:spLocks noGrp="1"/>
          </p:cNvSpPr>
          <p:nvPr>
            <p:ph idx="1"/>
          </p:nvPr>
        </p:nvSpPr>
        <p:spPr/>
        <p:txBody>
          <a:bodyPr>
            <a:normAutofit fontScale="92500" lnSpcReduction="10000"/>
          </a:bodyPr>
          <a:lstStyle/>
          <a:p>
            <a:r>
              <a:rPr lang="es-CL" dirty="0"/>
              <a:t>La calidad de servicio, por ser un elemento percibido, tiene un carácter multidimensional.</a:t>
            </a:r>
          </a:p>
          <a:p>
            <a:r>
              <a:rPr lang="es-CL" dirty="0" smtClean="0"/>
              <a:t>Se </a:t>
            </a:r>
            <a:r>
              <a:rPr lang="es-CL" dirty="0"/>
              <a:t>proponen 10 dimensiones, se reducen a 5</a:t>
            </a:r>
            <a:r>
              <a:rPr lang="es-CL" dirty="0" smtClean="0"/>
              <a:t>:</a:t>
            </a:r>
          </a:p>
          <a:p>
            <a:endParaRPr lang="es-CL" dirty="0"/>
          </a:p>
          <a:p>
            <a:pPr lvl="1"/>
            <a:r>
              <a:rPr lang="es-CL" dirty="0"/>
              <a:t>Tangibles</a:t>
            </a:r>
          </a:p>
          <a:p>
            <a:pPr lvl="1"/>
            <a:r>
              <a:rPr lang="es-CL" dirty="0"/>
              <a:t>Confiabilidad</a:t>
            </a:r>
          </a:p>
          <a:p>
            <a:pPr lvl="1"/>
            <a:r>
              <a:rPr lang="es-CL" dirty="0"/>
              <a:t>Capacidad de Respuesta</a:t>
            </a:r>
          </a:p>
          <a:p>
            <a:pPr lvl="1"/>
            <a:r>
              <a:rPr lang="es-CL" dirty="0"/>
              <a:t>Competencia</a:t>
            </a:r>
          </a:p>
          <a:p>
            <a:pPr lvl="1"/>
            <a:r>
              <a:rPr lang="es-CL" dirty="0"/>
              <a:t>Cortesía</a:t>
            </a:r>
          </a:p>
          <a:p>
            <a:pPr lvl="1"/>
            <a:r>
              <a:rPr lang="es-CL" dirty="0"/>
              <a:t>Credibilidad</a:t>
            </a:r>
          </a:p>
          <a:p>
            <a:pPr lvl="1"/>
            <a:r>
              <a:rPr lang="es-CL" dirty="0"/>
              <a:t>Seguridad</a:t>
            </a:r>
          </a:p>
          <a:p>
            <a:pPr lvl="1"/>
            <a:r>
              <a:rPr lang="es-CL" dirty="0"/>
              <a:t>Accesibilidad</a:t>
            </a:r>
          </a:p>
          <a:p>
            <a:pPr lvl="1"/>
            <a:r>
              <a:rPr lang="es-CL" dirty="0"/>
              <a:t>Comunicación</a:t>
            </a:r>
          </a:p>
          <a:p>
            <a:pPr lvl="1"/>
            <a:r>
              <a:rPr lang="es-CL" dirty="0"/>
              <a:t>Comprensión del Cliente</a:t>
            </a:r>
          </a:p>
          <a:p>
            <a:endParaRPr lang="es-CL" dirty="0"/>
          </a:p>
        </p:txBody>
      </p:sp>
      <p:grpSp>
        <p:nvGrpSpPr>
          <p:cNvPr id="4" name="Group 11"/>
          <p:cNvGrpSpPr>
            <a:grpSpLocks/>
          </p:cNvGrpSpPr>
          <p:nvPr/>
        </p:nvGrpSpPr>
        <p:grpSpPr bwMode="auto">
          <a:xfrm>
            <a:off x="4355977" y="3573016"/>
            <a:ext cx="3056062" cy="2449389"/>
            <a:chOff x="2835" y="1842"/>
            <a:chExt cx="1826" cy="1679"/>
          </a:xfrm>
        </p:grpSpPr>
        <p:sp>
          <p:nvSpPr>
            <p:cNvPr id="5" name="AutoShape 7"/>
            <p:cNvSpPr>
              <a:spLocks/>
            </p:cNvSpPr>
            <p:nvPr/>
          </p:nvSpPr>
          <p:spPr bwMode="auto">
            <a:xfrm>
              <a:off x="2835" y="2795"/>
              <a:ext cx="90" cy="726"/>
            </a:xfrm>
            <a:prstGeom prst="rightBrace">
              <a:avLst>
                <a:gd name="adj1" fmla="val 58796"/>
                <a:gd name="adj2" fmla="val 50000"/>
              </a:avLst>
            </a:pr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 name="AutoShape 8"/>
            <p:cNvSpPr>
              <a:spLocks/>
            </p:cNvSpPr>
            <p:nvPr/>
          </p:nvSpPr>
          <p:spPr bwMode="auto">
            <a:xfrm>
              <a:off x="2835" y="1842"/>
              <a:ext cx="90" cy="862"/>
            </a:xfrm>
            <a:prstGeom prst="rightBrace">
              <a:avLst>
                <a:gd name="adj1" fmla="val 83981"/>
                <a:gd name="adj2" fmla="val 50000"/>
              </a:avLst>
            </a:pr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 name="Text Box 9"/>
            <p:cNvSpPr txBox="1">
              <a:spLocks noChangeArrowheads="1"/>
            </p:cNvSpPr>
            <p:nvPr/>
          </p:nvSpPr>
          <p:spPr bwMode="auto">
            <a:xfrm>
              <a:off x="3016" y="2105"/>
              <a:ext cx="16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rgbClr val="FFFFFF"/>
                </a:buClr>
                <a:buSzPct val="100000"/>
                <a:buFont typeface="Arial" charset="0"/>
                <a:defRPr>
                  <a:solidFill>
                    <a:srgbClr val="FFFFFF"/>
                  </a:solidFill>
                  <a:latin typeface="Arial" charset="0"/>
                </a:defRPr>
              </a:lvl1pPr>
              <a:lvl2pPr>
                <a:buClr>
                  <a:srgbClr val="FFFFFF"/>
                </a:buClr>
                <a:buSzPct val="100000"/>
                <a:buFont typeface="Arial" charset="0"/>
                <a:defRPr>
                  <a:solidFill>
                    <a:srgbClr val="FFFFFF"/>
                  </a:solidFill>
                  <a:latin typeface="Arial" charset="0"/>
                </a:defRPr>
              </a:lvl2pPr>
              <a:lvl3pPr>
                <a:buClr>
                  <a:srgbClr val="FFFFFF"/>
                </a:buClr>
                <a:buSzPct val="100000"/>
                <a:buFont typeface="Arial" charset="0"/>
                <a:defRPr>
                  <a:solidFill>
                    <a:srgbClr val="FFFFFF"/>
                  </a:solidFill>
                  <a:latin typeface="Arial" charset="0"/>
                </a:defRPr>
              </a:lvl3pPr>
              <a:lvl4pPr>
                <a:buClr>
                  <a:srgbClr val="FFFFFF"/>
                </a:buClr>
                <a:buSzPct val="100000"/>
                <a:buFont typeface="Arial" charset="0"/>
                <a:defRPr>
                  <a:solidFill>
                    <a:srgbClr val="FFFFFF"/>
                  </a:solidFill>
                  <a:latin typeface="Arial" charset="0"/>
                </a:defRPr>
              </a:lvl4pPr>
              <a:lvl5pPr>
                <a:buClr>
                  <a:srgbClr val="FFFFFF"/>
                </a:buClr>
                <a:buSzPct val="100000"/>
                <a:buFont typeface="Arial" charset="0"/>
                <a:defRPr>
                  <a:solidFill>
                    <a:srgbClr val="FFFFFF"/>
                  </a:solidFill>
                  <a:latin typeface="Arial" charset="0"/>
                </a:defRPr>
              </a:lvl5pPr>
              <a:lvl6pPr fontAlgn="base">
                <a:spcBef>
                  <a:spcPct val="0"/>
                </a:spcBef>
                <a:spcAft>
                  <a:spcPct val="0"/>
                </a:spcAft>
                <a:buClr>
                  <a:srgbClr val="FFFFFF"/>
                </a:buClr>
                <a:buSzPct val="100000"/>
                <a:buFont typeface="Arial" charset="0"/>
                <a:defRPr>
                  <a:solidFill>
                    <a:srgbClr val="FFFFFF"/>
                  </a:solidFill>
                  <a:latin typeface="Arial" charset="0"/>
                </a:defRPr>
              </a:lvl6pPr>
              <a:lvl7pPr fontAlgn="base">
                <a:spcBef>
                  <a:spcPct val="0"/>
                </a:spcBef>
                <a:spcAft>
                  <a:spcPct val="0"/>
                </a:spcAft>
                <a:buClr>
                  <a:srgbClr val="FFFFFF"/>
                </a:buClr>
                <a:buSzPct val="100000"/>
                <a:buFont typeface="Arial" charset="0"/>
                <a:defRPr>
                  <a:solidFill>
                    <a:srgbClr val="FFFFFF"/>
                  </a:solidFill>
                  <a:latin typeface="Arial" charset="0"/>
                </a:defRPr>
              </a:lvl7pPr>
              <a:lvl8pPr fontAlgn="base">
                <a:spcBef>
                  <a:spcPct val="0"/>
                </a:spcBef>
                <a:spcAft>
                  <a:spcPct val="0"/>
                </a:spcAft>
                <a:buClr>
                  <a:srgbClr val="FFFFFF"/>
                </a:buClr>
                <a:buSzPct val="100000"/>
                <a:buFont typeface="Arial" charset="0"/>
                <a:defRPr>
                  <a:solidFill>
                    <a:srgbClr val="FFFFFF"/>
                  </a:solidFill>
                  <a:latin typeface="Arial" charset="0"/>
                </a:defRPr>
              </a:lvl8pPr>
              <a:lvl9pPr fontAlgn="base">
                <a:spcBef>
                  <a:spcPct val="0"/>
                </a:spcBef>
                <a:spcAft>
                  <a:spcPct val="0"/>
                </a:spcAft>
                <a:buClr>
                  <a:srgbClr val="FFFFFF"/>
                </a:buClr>
                <a:buSzPct val="100000"/>
                <a:buFont typeface="Arial" charset="0"/>
                <a:defRPr>
                  <a:solidFill>
                    <a:srgbClr val="FFFFFF"/>
                  </a:solidFill>
                  <a:latin typeface="Arial" charset="0"/>
                </a:defRPr>
              </a:lvl9pPr>
            </a:lstStyle>
            <a:p>
              <a:pPr defTabSz="914400">
                <a:buClrTx/>
                <a:buSzTx/>
                <a:buFontTx/>
                <a:buNone/>
              </a:pPr>
              <a:r>
                <a:rPr lang="es-ES_tradnl" sz="2300" dirty="0">
                  <a:solidFill>
                    <a:schemeClr val="tx1">
                      <a:lumMod val="75000"/>
                      <a:lumOff val="25000"/>
                    </a:schemeClr>
                  </a:solidFill>
                  <a:latin typeface="+mj-lt"/>
                </a:rPr>
                <a:t>Seguridad</a:t>
              </a:r>
            </a:p>
          </p:txBody>
        </p:sp>
        <p:sp>
          <p:nvSpPr>
            <p:cNvPr id="8" name="Text Box 10"/>
            <p:cNvSpPr txBox="1">
              <a:spLocks noChangeArrowheads="1"/>
            </p:cNvSpPr>
            <p:nvPr/>
          </p:nvSpPr>
          <p:spPr bwMode="auto">
            <a:xfrm>
              <a:off x="3061" y="3012"/>
              <a:ext cx="16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sz="2300">
                  <a:solidFill>
                    <a:schemeClr val="tx1">
                      <a:lumMod val="75000"/>
                      <a:lumOff val="25000"/>
                    </a:schemeClr>
                  </a:solidFill>
                  <a:latin typeface="+mj-lt"/>
                </a:rPr>
                <a:t>Empatía</a:t>
              </a:r>
            </a:p>
          </p:txBody>
        </p:sp>
      </p:grpSp>
    </p:spTree>
    <p:extLst>
      <p:ext uri="{BB962C8B-B14F-4D97-AF65-F5344CB8AC3E}">
        <p14:creationId xmlns:p14="http://schemas.microsoft.com/office/powerpoint/2010/main" val="75059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92500" lnSpcReduction="10000"/>
          </a:bodyPr>
          <a:lstStyle/>
          <a:p>
            <a:r>
              <a:rPr lang="es-CL" b="1" dirty="0"/>
              <a:t>Tangibles: </a:t>
            </a:r>
            <a:r>
              <a:rPr lang="es-CL" dirty="0"/>
              <a:t>Instalaciones físicas, equipos, presentación del personal, etc</a:t>
            </a:r>
            <a:r>
              <a:rPr lang="es-CL" dirty="0" smtClean="0"/>
              <a:t>.</a:t>
            </a:r>
          </a:p>
          <a:p>
            <a:endParaRPr lang="es-CL" dirty="0"/>
          </a:p>
          <a:p>
            <a:r>
              <a:rPr lang="es-CL" b="1" dirty="0"/>
              <a:t>Confiabilidad: </a:t>
            </a:r>
            <a:r>
              <a:rPr lang="es-CL" dirty="0"/>
              <a:t>Capacidad de otorgar el servicio prometido </a:t>
            </a:r>
            <a:r>
              <a:rPr lang="es-CL" dirty="0" smtClean="0"/>
              <a:t>al nivel indicado en </a:t>
            </a:r>
            <a:r>
              <a:rPr lang="es-CL" dirty="0"/>
              <a:t>forma confiable</a:t>
            </a:r>
            <a:r>
              <a:rPr lang="es-CL" dirty="0" smtClean="0"/>
              <a:t>.</a:t>
            </a:r>
          </a:p>
          <a:p>
            <a:endParaRPr lang="es-CL" dirty="0"/>
          </a:p>
          <a:p>
            <a:r>
              <a:rPr lang="es-CL" b="1" dirty="0"/>
              <a:t>Capacidad de respuesta: </a:t>
            </a:r>
            <a:r>
              <a:rPr lang="es-CL" dirty="0"/>
              <a:t>Voluntad de ayudar a los clientes y proveer </a:t>
            </a:r>
            <a:r>
              <a:rPr lang="es-CL" dirty="0" smtClean="0"/>
              <a:t>un </a:t>
            </a:r>
            <a:r>
              <a:rPr lang="es-CL" dirty="0"/>
              <a:t>servicio oportuno</a:t>
            </a:r>
            <a:r>
              <a:rPr lang="es-CL" dirty="0" smtClean="0"/>
              <a:t>.</a:t>
            </a:r>
          </a:p>
          <a:p>
            <a:endParaRPr lang="es-CL" dirty="0"/>
          </a:p>
          <a:p>
            <a:r>
              <a:rPr lang="es-CL" b="1" dirty="0"/>
              <a:t>Seguridad: </a:t>
            </a:r>
            <a:r>
              <a:rPr lang="es-CL" dirty="0"/>
              <a:t>Conocimiento y cortesía de los empleados y su capacidad para transmitir confianza y seguridad</a:t>
            </a:r>
            <a:r>
              <a:rPr lang="es-CL" dirty="0" smtClean="0"/>
              <a:t>.</a:t>
            </a:r>
          </a:p>
          <a:p>
            <a:endParaRPr lang="es-CL" dirty="0"/>
          </a:p>
          <a:p>
            <a:r>
              <a:rPr lang="es-CL" b="1" dirty="0"/>
              <a:t>Empatía: </a:t>
            </a:r>
            <a:r>
              <a:rPr lang="es-CL" dirty="0"/>
              <a:t>Preocupación por la atención amable e individualizada de los clientes.</a:t>
            </a:r>
          </a:p>
          <a:p>
            <a:endParaRPr lang="es-CL" dirty="0"/>
          </a:p>
        </p:txBody>
      </p:sp>
    </p:spTree>
    <p:extLst>
      <p:ext uri="{BB962C8B-B14F-4D97-AF65-F5344CB8AC3E}">
        <p14:creationId xmlns:p14="http://schemas.microsoft.com/office/powerpoint/2010/main" val="127258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SERVQUAL</a:t>
            </a:r>
            <a:endParaRPr lang="es-CL" dirty="0"/>
          </a:p>
        </p:txBody>
      </p:sp>
      <p:sp>
        <p:nvSpPr>
          <p:cNvPr id="3" name="2 Marcador de contenido"/>
          <p:cNvSpPr>
            <a:spLocks noGrp="1"/>
          </p:cNvSpPr>
          <p:nvPr>
            <p:ph idx="1"/>
          </p:nvPr>
        </p:nvSpPr>
        <p:spPr>
          <a:xfrm>
            <a:off x="467544" y="1052736"/>
            <a:ext cx="8219256" cy="5544616"/>
          </a:xfrm>
        </p:spPr>
        <p:txBody>
          <a:bodyPr>
            <a:normAutofit/>
          </a:bodyPr>
          <a:lstStyle/>
          <a:p>
            <a:r>
              <a:rPr lang="es-CL" sz="2000" dirty="0" smtClean="0"/>
              <a:t>¿Qué </a:t>
            </a:r>
            <a:r>
              <a:rPr lang="es-CL" sz="2000" dirty="0"/>
              <a:t>significa que existan 5 dimensiones?</a:t>
            </a:r>
          </a:p>
          <a:p>
            <a:pPr lvl="1"/>
            <a:r>
              <a:rPr lang="es-CL" sz="1800" dirty="0"/>
              <a:t>Que podríamos tener una representación tipo MAPA de la calidad de servicio de distintas competidoras</a:t>
            </a:r>
            <a:r>
              <a:rPr lang="es-CL" sz="1800" dirty="0" smtClean="0"/>
              <a:t>.</a:t>
            </a:r>
          </a:p>
          <a:p>
            <a:pPr lvl="1"/>
            <a:endParaRPr lang="es-CL" sz="1800" dirty="0"/>
          </a:p>
          <a:p>
            <a:pPr lvl="1"/>
            <a:endParaRPr lang="es-CL" sz="1800" dirty="0" smtClean="0"/>
          </a:p>
          <a:p>
            <a:pPr lvl="1"/>
            <a:endParaRPr lang="es-CL" sz="1800" dirty="0"/>
          </a:p>
          <a:p>
            <a:pPr lvl="1"/>
            <a:endParaRPr lang="es-CL" sz="1800" dirty="0" smtClean="0"/>
          </a:p>
          <a:p>
            <a:pPr lvl="1"/>
            <a:endParaRPr lang="es-CL" sz="1800" dirty="0"/>
          </a:p>
          <a:p>
            <a:pPr lvl="1"/>
            <a:endParaRPr lang="es-CL" sz="1800" dirty="0" smtClean="0"/>
          </a:p>
          <a:p>
            <a:pPr lvl="1"/>
            <a:endParaRPr lang="es-CL" sz="1800" dirty="0"/>
          </a:p>
          <a:p>
            <a:pPr lvl="1"/>
            <a:endParaRPr lang="es-CL" sz="1800" dirty="0" smtClean="0"/>
          </a:p>
          <a:p>
            <a:r>
              <a:rPr lang="es-CL" sz="2000" dirty="0"/>
              <a:t>Se construye cuestionario, dividido en 2 partes:</a:t>
            </a:r>
          </a:p>
          <a:p>
            <a:pPr lvl="1"/>
            <a:r>
              <a:rPr lang="es-CL" sz="1800" b="1" dirty="0">
                <a:solidFill>
                  <a:srgbClr val="DE0000"/>
                </a:solidFill>
              </a:rPr>
              <a:t>Expectativas: </a:t>
            </a:r>
            <a:r>
              <a:rPr lang="es-CL" sz="1800" dirty="0"/>
              <a:t>Preguntas que miden lo que espera el cliente del servicio</a:t>
            </a:r>
          </a:p>
          <a:p>
            <a:pPr lvl="1"/>
            <a:r>
              <a:rPr lang="es-CL" sz="1800" b="1" dirty="0">
                <a:solidFill>
                  <a:srgbClr val="DE0000"/>
                </a:solidFill>
              </a:rPr>
              <a:t>Percepción:</a:t>
            </a:r>
            <a:r>
              <a:rPr lang="es-CL" sz="1800" dirty="0"/>
              <a:t> Preguntas que miden lo que el cliente percibió del servicio recibido.</a:t>
            </a:r>
          </a:p>
          <a:p>
            <a:pPr lvl="1"/>
            <a:endParaRPr lang="es-CL" sz="1800" dirty="0"/>
          </a:p>
          <a:p>
            <a:pPr lvl="1"/>
            <a:endParaRPr lang="es-CL" sz="1800" dirty="0"/>
          </a:p>
          <a:p>
            <a:endParaRPr lang="es-CL" sz="2000" dirty="0"/>
          </a:p>
        </p:txBody>
      </p:sp>
      <p:sp>
        <p:nvSpPr>
          <p:cNvPr id="4" name="Line 4"/>
          <p:cNvSpPr>
            <a:spLocks noChangeShapeType="1"/>
          </p:cNvSpPr>
          <p:nvPr/>
        </p:nvSpPr>
        <p:spPr bwMode="auto">
          <a:xfrm flipH="1">
            <a:off x="2171700" y="2579142"/>
            <a:ext cx="0" cy="1371600"/>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 name="Line 5"/>
          <p:cNvSpPr>
            <a:spLocks noChangeShapeType="1"/>
          </p:cNvSpPr>
          <p:nvPr/>
        </p:nvSpPr>
        <p:spPr bwMode="auto">
          <a:xfrm>
            <a:off x="2171700" y="3950742"/>
            <a:ext cx="1524000" cy="0"/>
          </a:xfrm>
          <a:prstGeom prst="line">
            <a:avLst/>
          </a:prstGeom>
          <a:noFill/>
          <a:ln w="381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 name="Line 6"/>
          <p:cNvSpPr>
            <a:spLocks noChangeShapeType="1"/>
          </p:cNvSpPr>
          <p:nvPr/>
        </p:nvSpPr>
        <p:spPr bwMode="auto">
          <a:xfrm flipH="1">
            <a:off x="5580063" y="2579142"/>
            <a:ext cx="0" cy="1371600"/>
          </a:xfrm>
          <a:prstGeom prst="line">
            <a:avLst/>
          </a:prstGeom>
          <a:noFill/>
          <a:ln w="381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 name="Line 7"/>
          <p:cNvSpPr>
            <a:spLocks noChangeShapeType="1"/>
          </p:cNvSpPr>
          <p:nvPr/>
        </p:nvSpPr>
        <p:spPr bwMode="auto">
          <a:xfrm>
            <a:off x="5580063" y="3950742"/>
            <a:ext cx="1524000" cy="0"/>
          </a:xfrm>
          <a:prstGeom prst="line">
            <a:avLst/>
          </a:prstGeom>
          <a:noFill/>
          <a:ln w="381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8" name="Text Box 16"/>
          <p:cNvSpPr txBox="1">
            <a:spLocks noChangeArrowheads="1"/>
          </p:cNvSpPr>
          <p:nvPr/>
        </p:nvSpPr>
        <p:spPr bwMode="auto">
          <a:xfrm>
            <a:off x="2484438" y="2726779"/>
            <a:ext cx="144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sz="2400" dirty="0">
                <a:latin typeface="+mj-lt"/>
              </a:rPr>
              <a:t>A </a:t>
            </a:r>
            <a:r>
              <a:rPr lang="es-ES_tradnl" sz="1000" dirty="0">
                <a:latin typeface="+mj-lt"/>
              </a:rPr>
              <a:t>x</a:t>
            </a:r>
          </a:p>
          <a:p>
            <a:pPr eaLnBrk="0" hangingPunct="0">
              <a:spcBef>
                <a:spcPct val="50000"/>
              </a:spcBef>
            </a:pPr>
            <a:r>
              <a:rPr lang="es-ES_tradnl" sz="2400" dirty="0">
                <a:latin typeface="+mj-lt"/>
              </a:rPr>
              <a:t>         </a:t>
            </a:r>
            <a:r>
              <a:rPr lang="es-ES_tradnl" sz="1000" dirty="0">
                <a:latin typeface="+mj-lt"/>
              </a:rPr>
              <a:t>x</a:t>
            </a:r>
            <a:r>
              <a:rPr lang="es-ES_tradnl" sz="2400" dirty="0">
                <a:latin typeface="+mj-lt"/>
              </a:rPr>
              <a:t> B</a:t>
            </a:r>
          </a:p>
        </p:txBody>
      </p:sp>
      <p:sp>
        <p:nvSpPr>
          <p:cNvPr id="9" name="Text Box 17"/>
          <p:cNvSpPr txBox="1">
            <a:spLocks noChangeArrowheads="1"/>
          </p:cNvSpPr>
          <p:nvPr/>
        </p:nvSpPr>
        <p:spPr bwMode="auto">
          <a:xfrm>
            <a:off x="5961063" y="2883942"/>
            <a:ext cx="129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sz="2400" dirty="0">
                <a:latin typeface="+mj-lt"/>
              </a:rPr>
              <a:t>B </a:t>
            </a:r>
            <a:r>
              <a:rPr lang="es-ES_tradnl" sz="1000" dirty="0">
                <a:latin typeface="+mj-lt"/>
              </a:rPr>
              <a:t>x</a:t>
            </a:r>
            <a:r>
              <a:rPr lang="es-ES_tradnl" sz="2400" dirty="0">
                <a:latin typeface="+mj-lt"/>
              </a:rPr>
              <a:t>     </a:t>
            </a:r>
            <a:br>
              <a:rPr lang="es-ES_tradnl" sz="2400" dirty="0">
                <a:latin typeface="+mj-lt"/>
              </a:rPr>
            </a:br>
            <a:r>
              <a:rPr lang="es-ES_tradnl" sz="2400" dirty="0">
                <a:latin typeface="+mj-lt"/>
              </a:rPr>
              <a:t>   </a:t>
            </a:r>
            <a:r>
              <a:rPr lang="es-ES_tradnl" sz="1000" dirty="0" err="1">
                <a:latin typeface="+mj-lt"/>
              </a:rPr>
              <a:t>x</a:t>
            </a:r>
            <a:r>
              <a:rPr lang="es-ES_tradnl" sz="2400" dirty="0">
                <a:latin typeface="+mj-lt"/>
              </a:rPr>
              <a:t> A</a:t>
            </a:r>
          </a:p>
        </p:txBody>
      </p:sp>
      <p:sp>
        <p:nvSpPr>
          <p:cNvPr id="10" name="Text Box 19"/>
          <p:cNvSpPr txBox="1">
            <a:spLocks noChangeArrowheads="1"/>
          </p:cNvSpPr>
          <p:nvPr/>
        </p:nvSpPr>
        <p:spPr bwMode="auto">
          <a:xfrm>
            <a:off x="1397000" y="2155279"/>
            <a:ext cx="2395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rgbClr val="FFFFFF"/>
              </a:buClr>
              <a:buSzPct val="100000"/>
              <a:buFont typeface="Arial" charset="0"/>
              <a:defRPr>
                <a:solidFill>
                  <a:srgbClr val="FFFFFF"/>
                </a:solidFill>
                <a:latin typeface="Arial" charset="0"/>
              </a:defRPr>
            </a:lvl1pPr>
            <a:lvl2pPr>
              <a:buClr>
                <a:srgbClr val="FFFFFF"/>
              </a:buClr>
              <a:buSzPct val="100000"/>
              <a:buFont typeface="Arial" charset="0"/>
              <a:defRPr>
                <a:solidFill>
                  <a:srgbClr val="FFFFFF"/>
                </a:solidFill>
                <a:latin typeface="Arial" charset="0"/>
              </a:defRPr>
            </a:lvl2pPr>
            <a:lvl3pPr>
              <a:buClr>
                <a:srgbClr val="FFFFFF"/>
              </a:buClr>
              <a:buSzPct val="100000"/>
              <a:buFont typeface="Arial" charset="0"/>
              <a:defRPr>
                <a:solidFill>
                  <a:srgbClr val="FFFFFF"/>
                </a:solidFill>
                <a:latin typeface="Arial" charset="0"/>
              </a:defRPr>
            </a:lvl3pPr>
            <a:lvl4pPr>
              <a:buClr>
                <a:srgbClr val="FFFFFF"/>
              </a:buClr>
              <a:buSzPct val="100000"/>
              <a:buFont typeface="Arial" charset="0"/>
              <a:defRPr>
                <a:solidFill>
                  <a:srgbClr val="FFFFFF"/>
                </a:solidFill>
                <a:latin typeface="Arial" charset="0"/>
              </a:defRPr>
            </a:lvl4pPr>
            <a:lvl5pPr>
              <a:buClr>
                <a:srgbClr val="FFFFFF"/>
              </a:buClr>
              <a:buSzPct val="100000"/>
              <a:buFont typeface="Arial" charset="0"/>
              <a:defRPr>
                <a:solidFill>
                  <a:srgbClr val="FFFFFF"/>
                </a:solidFill>
                <a:latin typeface="Arial" charset="0"/>
              </a:defRPr>
            </a:lvl5pPr>
            <a:lvl6pPr fontAlgn="base">
              <a:spcBef>
                <a:spcPct val="0"/>
              </a:spcBef>
              <a:spcAft>
                <a:spcPct val="0"/>
              </a:spcAft>
              <a:buClr>
                <a:srgbClr val="FFFFFF"/>
              </a:buClr>
              <a:buSzPct val="100000"/>
              <a:buFont typeface="Arial" charset="0"/>
              <a:defRPr>
                <a:solidFill>
                  <a:srgbClr val="FFFFFF"/>
                </a:solidFill>
                <a:latin typeface="Arial" charset="0"/>
              </a:defRPr>
            </a:lvl6pPr>
            <a:lvl7pPr fontAlgn="base">
              <a:spcBef>
                <a:spcPct val="0"/>
              </a:spcBef>
              <a:spcAft>
                <a:spcPct val="0"/>
              </a:spcAft>
              <a:buClr>
                <a:srgbClr val="FFFFFF"/>
              </a:buClr>
              <a:buSzPct val="100000"/>
              <a:buFont typeface="Arial" charset="0"/>
              <a:defRPr>
                <a:solidFill>
                  <a:srgbClr val="FFFFFF"/>
                </a:solidFill>
                <a:latin typeface="Arial" charset="0"/>
              </a:defRPr>
            </a:lvl7pPr>
            <a:lvl8pPr fontAlgn="base">
              <a:spcBef>
                <a:spcPct val="0"/>
              </a:spcBef>
              <a:spcAft>
                <a:spcPct val="0"/>
              </a:spcAft>
              <a:buClr>
                <a:srgbClr val="FFFFFF"/>
              </a:buClr>
              <a:buSzPct val="100000"/>
              <a:buFont typeface="Arial" charset="0"/>
              <a:defRPr>
                <a:solidFill>
                  <a:srgbClr val="FFFFFF"/>
                </a:solidFill>
                <a:latin typeface="Arial" charset="0"/>
              </a:defRPr>
            </a:lvl8pPr>
            <a:lvl9pPr fontAlgn="base">
              <a:spcBef>
                <a:spcPct val="0"/>
              </a:spcBef>
              <a:spcAft>
                <a:spcPct val="0"/>
              </a:spcAft>
              <a:buClr>
                <a:srgbClr val="FFFFFF"/>
              </a:buClr>
              <a:buSzPct val="100000"/>
              <a:buFont typeface="Arial" charset="0"/>
              <a:defRPr>
                <a:solidFill>
                  <a:srgbClr val="FFFFFF"/>
                </a:solidFill>
                <a:latin typeface="Arial" charset="0"/>
              </a:defRPr>
            </a:lvl9pPr>
          </a:lstStyle>
          <a:p>
            <a:pPr defTabSz="914400">
              <a:buClrTx/>
              <a:buSzTx/>
              <a:buFontTx/>
              <a:buNone/>
            </a:pPr>
            <a:r>
              <a:rPr lang="es-ES_tradnl" dirty="0">
                <a:solidFill>
                  <a:schemeClr val="tx1"/>
                </a:solidFill>
                <a:latin typeface="+mj-lt"/>
              </a:rPr>
              <a:t>Confiabilidad</a:t>
            </a:r>
          </a:p>
        </p:txBody>
      </p:sp>
      <p:sp>
        <p:nvSpPr>
          <p:cNvPr id="11" name="Text Box 20"/>
          <p:cNvSpPr txBox="1">
            <a:spLocks noChangeArrowheads="1"/>
          </p:cNvSpPr>
          <p:nvPr/>
        </p:nvSpPr>
        <p:spPr bwMode="auto">
          <a:xfrm>
            <a:off x="2679701" y="4134097"/>
            <a:ext cx="2395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dirty="0">
                <a:latin typeface="+mj-lt"/>
              </a:rPr>
              <a:t>Capacidad respuesta</a:t>
            </a:r>
          </a:p>
        </p:txBody>
      </p:sp>
      <p:sp>
        <p:nvSpPr>
          <p:cNvPr id="12" name="Text Box 21"/>
          <p:cNvSpPr txBox="1">
            <a:spLocks noChangeArrowheads="1"/>
          </p:cNvSpPr>
          <p:nvPr/>
        </p:nvSpPr>
        <p:spPr bwMode="auto">
          <a:xfrm>
            <a:off x="5008488" y="2155280"/>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dirty="0">
                <a:latin typeface="+mj-lt"/>
              </a:rPr>
              <a:t>Empatía</a:t>
            </a:r>
          </a:p>
        </p:txBody>
      </p:sp>
      <p:sp>
        <p:nvSpPr>
          <p:cNvPr id="13" name="Text Box 22"/>
          <p:cNvSpPr txBox="1">
            <a:spLocks noChangeArrowheads="1"/>
          </p:cNvSpPr>
          <p:nvPr/>
        </p:nvSpPr>
        <p:spPr bwMode="auto">
          <a:xfrm>
            <a:off x="6876256" y="4134097"/>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dirty="0">
                <a:latin typeface="+mj-lt"/>
              </a:rPr>
              <a:t>Seguridad</a:t>
            </a:r>
          </a:p>
        </p:txBody>
      </p:sp>
      <p:sp>
        <p:nvSpPr>
          <p:cNvPr id="14" name="Text Box 4"/>
          <p:cNvSpPr txBox="1">
            <a:spLocks noChangeArrowheads="1"/>
          </p:cNvSpPr>
          <p:nvPr/>
        </p:nvSpPr>
        <p:spPr bwMode="auto">
          <a:xfrm>
            <a:off x="2933699" y="5988786"/>
            <a:ext cx="3408363" cy="609211"/>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nchorCtr="1"/>
          <a:lstStyle>
            <a:lvl1pPr>
              <a:buClr>
                <a:srgbClr val="FFFFFF"/>
              </a:buClr>
              <a:buSzPct val="100000"/>
              <a:buFont typeface="Arial" charset="0"/>
              <a:defRPr>
                <a:solidFill>
                  <a:srgbClr val="FFFFFF"/>
                </a:solidFill>
                <a:latin typeface="Arial" charset="0"/>
              </a:defRPr>
            </a:lvl1pPr>
            <a:lvl2pPr>
              <a:buClr>
                <a:srgbClr val="FFFFFF"/>
              </a:buClr>
              <a:buSzPct val="100000"/>
              <a:buFont typeface="Arial" charset="0"/>
              <a:defRPr>
                <a:solidFill>
                  <a:srgbClr val="FFFFFF"/>
                </a:solidFill>
                <a:latin typeface="Arial" charset="0"/>
              </a:defRPr>
            </a:lvl2pPr>
            <a:lvl3pPr>
              <a:buClr>
                <a:srgbClr val="FFFFFF"/>
              </a:buClr>
              <a:buSzPct val="100000"/>
              <a:buFont typeface="Arial" charset="0"/>
              <a:defRPr>
                <a:solidFill>
                  <a:srgbClr val="FFFFFF"/>
                </a:solidFill>
                <a:latin typeface="Arial" charset="0"/>
              </a:defRPr>
            </a:lvl3pPr>
            <a:lvl4pPr>
              <a:buClr>
                <a:srgbClr val="FFFFFF"/>
              </a:buClr>
              <a:buSzPct val="100000"/>
              <a:buFont typeface="Arial" charset="0"/>
              <a:defRPr>
                <a:solidFill>
                  <a:srgbClr val="FFFFFF"/>
                </a:solidFill>
                <a:latin typeface="Arial" charset="0"/>
              </a:defRPr>
            </a:lvl4pPr>
            <a:lvl5pPr>
              <a:buClr>
                <a:srgbClr val="FFFFFF"/>
              </a:buClr>
              <a:buSzPct val="100000"/>
              <a:buFont typeface="Arial" charset="0"/>
              <a:defRPr>
                <a:solidFill>
                  <a:srgbClr val="FFFFFF"/>
                </a:solidFill>
                <a:latin typeface="Arial" charset="0"/>
              </a:defRPr>
            </a:lvl5pPr>
            <a:lvl6pPr fontAlgn="base">
              <a:spcBef>
                <a:spcPct val="0"/>
              </a:spcBef>
              <a:spcAft>
                <a:spcPct val="0"/>
              </a:spcAft>
              <a:buClr>
                <a:srgbClr val="FFFFFF"/>
              </a:buClr>
              <a:buSzPct val="100000"/>
              <a:buFont typeface="Arial" charset="0"/>
              <a:defRPr>
                <a:solidFill>
                  <a:srgbClr val="FFFFFF"/>
                </a:solidFill>
                <a:latin typeface="Arial" charset="0"/>
              </a:defRPr>
            </a:lvl6pPr>
            <a:lvl7pPr fontAlgn="base">
              <a:spcBef>
                <a:spcPct val="0"/>
              </a:spcBef>
              <a:spcAft>
                <a:spcPct val="0"/>
              </a:spcAft>
              <a:buClr>
                <a:srgbClr val="FFFFFF"/>
              </a:buClr>
              <a:buSzPct val="100000"/>
              <a:buFont typeface="Arial" charset="0"/>
              <a:defRPr>
                <a:solidFill>
                  <a:srgbClr val="FFFFFF"/>
                </a:solidFill>
                <a:latin typeface="Arial" charset="0"/>
              </a:defRPr>
            </a:lvl7pPr>
            <a:lvl8pPr fontAlgn="base">
              <a:spcBef>
                <a:spcPct val="0"/>
              </a:spcBef>
              <a:spcAft>
                <a:spcPct val="0"/>
              </a:spcAft>
              <a:buClr>
                <a:srgbClr val="FFFFFF"/>
              </a:buClr>
              <a:buSzPct val="100000"/>
              <a:buFont typeface="Arial" charset="0"/>
              <a:defRPr>
                <a:solidFill>
                  <a:srgbClr val="FFFFFF"/>
                </a:solidFill>
                <a:latin typeface="Arial" charset="0"/>
              </a:defRPr>
            </a:lvl8pPr>
            <a:lvl9pPr fontAlgn="base">
              <a:spcBef>
                <a:spcPct val="0"/>
              </a:spcBef>
              <a:spcAft>
                <a:spcPct val="0"/>
              </a:spcAft>
              <a:buClr>
                <a:srgbClr val="FFFFFF"/>
              </a:buClr>
              <a:buSzPct val="100000"/>
              <a:buFont typeface="Arial" charset="0"/>
              <a:defRPr>
                <a:solidFill>
                  <a:srgbClr val="FFFFFF"/>
                </a:solidFill>
                <a:latin typeface="Arial" charset="0"/>
              </a:defRPr>
            </a:lvl9pPr>
          </a:lstStyle>
          <a:p>
            <a:pPr defTabSz="914400">
              <a:buClrTx/>
              <a:buSzTx/>
              <a:buFontTx/>
              <a:buNone/>
            </a:pPr>
            <a:r>
              <a:rPr lang="es-ES_tradnl" b="1" dirty="0">
                <a:solidFill>
                  <a:schemeClr val="bg1"/>
                </a:solidFill>
                <a:latin typeface="+mj-lt"/>
              </a:rPr>
              <a:t>GAP </a:t>
            </a:r>
            <a:r>
              <a:rPr lang="es-ES_tradnl" b="1" dirty="0" smtClean="0">
                <a:solidFill>
                  <a:schemeClr val="bg1"/>
                </a:solidFill>
                <a:latin typeface="+mj-lt"/>
              </a:rPr>
              <a:t>= Percepción - Expectativa</a:t>
            </a:r>
            <a:endParaRPr lang="es-ES_tradnl" b="1" dirty="0">
              <a:solidFill>
                <a:schemeClr val="bg1"/>
              </a:solidFill>
              <a:latin typeface="+mj-lt"/>
            </a:endParaRPr>
          </a:p>
        </p:txBody>
      </p:sp>
    </p:spTree>
    <p:extLst>
      <p:ext uri="{BB962C8B-B14F-4D97-AF65-F5344CB8AC3E}">
        <p14:creationId xmlns:p14="http://schemas.microsoft.com/office/powerpoint/2010/main" val="1428036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92500" lnSpcReduction="20000"/>
          </a:bodyPr>
          <a:lstStyle/>
          <a:p>
            <a:r>
              <a:rPr lang="es-CL" b="1" dirty="0">
                <a:solidFill>
                  <a:srgbClr val="DE0000"/>
                </a:solidFill>
              </a:rPr>
              <a:t>EXPECTATIVAS (ejemplo)</a:t>
            </a:r>
          </a:p>
          <a:p>
            <a:endParaRPr lang="es-CL" dirty="0"/>
          </a:p>
          <a:p>
            <a:pPr lvl="1"/>
            <a:r>
              <a:rPr lang="es-CL" dirty="0"/>
              <a:t>INSTRUCCIONES:  Entréguenos su opinión acerca del servicio ...................... </a:t>
            </a:r>
            <a:br>
              <a:rPr lang="es-CL" dirty="0"/>
            </a:br>
            <a:r>
              <a:rPr lang="es-CL" dirty="0"/>
              <a:t>Por favor para cada ítems muestre lo que piensa de las firmas que ofrecen el servicio ..............., para esto tome uno de los siete números que aparecen al lado de cada ítem.  Si usted está totalmente de acuerdo encierre el número 7 en un círculo.  Si está totalmente en desacuerdo, encierre el número 1 en un círculo.  Para cualquier sentimiento intermedio, encierre uno de los números del medio en un círculo.  No existen respuestas buenas o malas, nos interesa que el número marcado muestre lo mejor posible sus expectativas acerca de lo que las firmas ofrecen.</a:t>
            </a:r>
          </a:p>
          <a:p>
            <a:endParaRPr lang="es-CL" dirty="0"/>
          </a:p>
          <a:p>
            <a:pPr lvl="1"/>
            <a:r>
              <a:rPr lang="es-CL" dirty="0" err="1" smtClean="0"/>
              <a:t>Complet</a:t>
            </a:r>
            <a:r>
              <a:rPr lang="es-CL" dirty="0" smtClean="0"/>
              <a:t>. </a:t>
            </a:r>
            <a:r>
              <a:rPr lang="es-CL" dirty="0"/>
              <a:t>de </a:t>
            </a:r>
            <a:r>
              <a:rPr lang="es-CL" dirty="0" smtClean="0"/>
              <a:t>desacuerdo</a:t>
            </a:r>
            <a:r>
              <a:rPr lang="es-CL" dirty="0"/>
              <a:t>	                    </a:t>
            </a:r>
            <a:r>
              <a:rPr lang="es-CL" dirty="0" smtClean="0"/>
              <a:t>    </a:t>
            </a:r>
            <a:r>
              <a:rPr lang="es-CL" dirty="0" err="1" smtClean="0"/>
              <a:t>Complet</a:t>
            </a:r>
            <a:r>
              <a:rPr lang="es-CL" dirty="0" smtClean="0"/>
              <a:t>. De acuerdo</a:t>
            </a:r>
            <a:endParaRPr lang="es-CL" dirty="0"/>
          </a:p>
          <a:p>
            <a:pPr marL="0" indent="0" algn="ctr">
              <a:buNone/>
            </a:pPr>
            <a:r>
              <a:rPr lang="es-CL" dirty="0" smtClean="0"/>
              <a:t>1     2      3     </a:t>
            </a:r>
            <a:r>
              <a:rPr lang="es-CL" dirty="0"/>
              <a:t>4      </a:t>
            </a:r>
            <a:r>
              <a:rPr lang="es-CL" dirty="0" smtClean="0"/>
              <a:t>5     6      7</a:t>
            </a:r>
            <a:endParaRPr lang="es-CL" dirty="0"/>
          </a:p>
          <a:p>
            <a:endParaRPr lang="es-CL" dirty="0"/>
          </a:p>
          <a:p>
            <a:endParaRPr lang="es-CL" dirty="0"/>
          </a:p>
          <a:p>
            <a:endParaRPr lang="es-CL" dirty="0"/>
          </a:p>
        </p:txBody>
      </p:sp>
    </p:spTree>
    <p:extLst>
      <p:ext uri="{BB962C8B-B14F-4D97-AF65-F5344CB8AC3E}">
        <p14:creationId xmlns:p14="http://schemas.microsoft.com/office/powerpoint/2010/main" val="972585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77500" lnSpcReduction="20000"/>
          </a:bodyPr>
          <a:lstStyle/>
          <a:p>
            <a:r>
              <a:rPr lang="es-CL" b="1" dirty="0"/>
              <a:t>Preguntas</a:t>
            </a:r>
            <a:r>
              <a:rPr lang="es-CL" dirty="0"/>
              <a:t> (Ejemplo </a:t>
            </a:r>
            <a:r>
              <a:rPr lang="es-CL" dirty="0" smtClean="0">
                <a:sym typeface="Wingdings" pitchFamily="2" charset="2"/>
              </a:rPr>
              <a:t></a:t>
            </a:r>
            <a:r>
              <a:rPr lang="es-CL" dirty="0" smtClean="0"/>
              <a:t> </a:t>
            </a:r>
            <a:r>
              <a:rPr lang="es-CL" dirty="0"/>
              <a:t>completar con “las cadenas de comida rápida excelentes”) :</a:t>
            </a:r>
          </a:p>
          <a:p>
            <a:endParaRPr lang="es-CL" dirty="0"/>
          </a:p>
          <a:p>
            <a:r>
              <a:rPr lang="es-CL" dirty="0" smtClean="0"/>
              <a:t>Tangibles</a:t>
            </a:r>
            <a:endParaRPr lang="es-CL" dirty="0"/>
          </a:p>
          <a:p>
            <a:pPr lvl="1"/>
            <a:r>
              <a:rPr lang="es-CL" dirty="0"/>
              <a:t>E1. … tienen moderno equipamiento/equipo de punta</a:t>
            </a:r>
          </a:p>
          <a:p>
            <a:pPr lvl="1"/>
            <a:r>
              <a:rPr lang="es-CL" dirty="0"/>
              <a:t>E2. Las instalaciones de … son visualmente atractivas</a:t>
            </a:r>
          </a:p>
          <a:p>
            <a:pPr lvl="1"/>
            <a:r>
              <a:rPr lang="es-CL" dirty="0"/>
              <a:t>E3. En … los empleados se ven ordenados/limpios</a:t>
            </a:r>
          </a:p>
          <a:p>
            <a:pPr lvl="1"/>
            <a:r>
              <a:rPr lang="es-CL" dirty="0"/>
              <a:t>E4. En … los elementos materiales relacionados con el servicio (folletos, estados de cuenta, </a:t>
            </a:r>
            <a:r>
              <a:rPr lang="es-CL" dirty="0" err="1"/>
              <a:t>etc</a:t>
            </a:r>
            <a:r>
              <a:rPr lang="es-CL" dirty="0"/>
              <a:t>) son visualmente atractivos.</a:t>
            </a:r>
          </a:p>
          <a:p>
            <a:endParaRPr lang="es-CL" dirty="0"/>
          </a:p>
          <a:p>
            <a:r>
              <a:rPr lang="es-CL" dirty="0" smtClean="0"/>
              <a:t>Confiabilidad</a:t>
            </a:r>
            <a:endParaRPr lang="es-CL" dirty="0"/>
          </a:p>
          <a:p>
            <a:pPr lvl="1"/>
            <a:r>
              <a:rPr lang="es-CL" dirty="0"/>
              <a:t>E5. Cuando … prometen hacer algo en cierto tiempo, lo hacen. </a:t>
            </a:r>
          </a:p>
          <a:p>
            <a:pPr lvl="1"/>
            <a:r>
              <a:rPr lang="es-CL" dirty="0"/>
              <a:t>E6. Cuando un cliente tiene un problema, … muestran un sincero interés en solucionarlo. </a:t>
            </a:r>
          </a:p>
          <a:p>
            <a:pPr lvl="1"/>
            <a:r>
              <a:rPr lang="es-CL" dirty="0"/>
              <a:t>E7. … realizan bien el servicio a la primera (“dignas de confianza”).</a:t>
            </a:r>
          </a:p>
          <a:p>
            <a:pPr lvl="1"/>
            <a:r>
              <a:rPr lang="es-CL" dirty="0"/>
              <a:t>E8. … concluyen el servicio en el tiempo prometido. </a:t>
            </a:r>
          </a:p>
          <a:p>
            <a:pPr lvl="1"/>
            <a:r>
              <a:rPr lang="es-CL" dirty="0"/>
              <a:t>E9. insisten en mantener registros exentos de errores/guardan correctamente sus archivos</a:t>
            </a:r>
          </a:p>
          <a:p>
            <a:endParaRPr lang="es-CL" dirty="0"/>
          </a:p>
        </p:txBody>
      </p:sp>
    </p:spTree>
    <p:extLst>
      <p:ext uri="{BB962C8B-B14F-4D97-AF65-F5344CB8AC3E}">
        <p14:creationId xmlns:p14="http://schemas.microsoft.com/office/powerpoint/2010/main" val="66780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77500" lnSpcReduction="20000"/>
          </a:bodyPr>
          <a:lstStyle/>
          <a:p>
            <a:r>
              <a:rPr lang="es-CL" dirty="0"/>
              <a:t>Capacidad de </a:t>
            </a:r>
            <a:r>
              <a:rPr lang="es-CL" dirty="0" smtClean="0"/>
              <a:t>respuesta</a:t>
            </a:r>
            <a:endParaRPr lang="es-CL" dirty="0"/>
          </a:p>
          <a:p>
            <a:pPr lvl="1"/>
            <a:r>
              <a:rPr lang="es-CL" dirty="0"/>
              <a:t>E10. En …, los empleados comunican a los clientes cuándo concluirá la realización de un servicio. </a:t>
            </a:r>
          </a:p>
          <a:p>
            <a:pPr lvl="1"/>
            <a:r>
              <a:rPr lang="es-CL" dirty="0"/>
              <a:t>E11. Los empleados de … ofrecen un servicio rápido a sus clientes. </a:t>
            </a:r>
          </a:p>
          <a:p>
            <a:pPr lvl="1"/>
            <a:r>
              <a:rPr lang="es-CL" dirty="0"/>
              <a:t>E12. En … los empleados siempre están dispuestos a ayudar a los clientes. </a:t>
            </a:r>
          </a:p>
          <a:p>
            <a:pPr lvl="1"/>
            <a:r>
              <a:rPr lang="es-CL" dirty="0"/>
              <a:t>E13. En … los empleados nunca están demasiado ocupados para responder a las preguntas de los clientes. </a:t>
            </a:r>
          </a:p>
          <a:p>
            <a:endParaRPr lang="es-CL" dirty="0"/>
          </a:p>
          <a:p>
            <a:r>
              <a:rPr lang="es-CL" dirty="0"/>
              <a:t>Seguridad</a:t>
            </a:r>
          </a:p>
          <a:p>
            <a:pPr lvl="1"/>
            <a:r>
              <a:rPr lang="es-CL" dirty="0"/>
              <a:t>E14. El comportamiento de los empleados de …  transmite confianza a sus clientes </a:t>
            </a:r>
          </a:p>
          <a:p>
            <a:pPr lvl="1"/>
            <a:r>
              <a:rPr lang="es-CL" dirty="0"/>
              <a:t>E15. Los clientes de … se sienten seguros en sus transacciones con la organización .</a:t>
            </a:r>
          </a:p>
          <a:p>
            <a:pPr lvl="1"/>
            <a:r>
              <a:rPr lang="es-CL" dirty="0"/>
              <a:t>E16. En …, los empleados son siempre amables con los clientes. </a:t>
            </a:r>
          </a:p>
          <a:p>
            <a:pPr lvl="1"/>
            <a:r>
              <a:rPr lang="es-CL" dirty="0"/>
              <a:t>E17. En …, los empleados tienen conocimientos suficientes para responder a las preguntas de los clientes/reciben el apoyo de la firma para desempeñar bien su trabajo. </a:t>
            </a:r>
          </a:p>
        </p:txBody>
      </p:sp>
    </p:spTree>
    <p:extLst>
      <p:ext uri="{BB962C8B-B14F-4D97-AF65-F5344CB8AC3E}">
        <p14:creationId xmlns:p14="http://schemas.microsoft.com/office/powerpoint/2010/main" val="1284021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a:bodyPr>
          <a:lstStyle/>
          <a:p>
            <a:r>
              <a:rPr lang="es-CL" sz="2000" dirty="0"/>
              <a:t>Empatía</a:t>
            </a:r>
          </a:p>
          <a:p>
            <a:pPr lvl="1"/>
            <a:r>
              <a:rPr lang="es-CL" sz="1800" dirty="0"/>
              <a:t>E18. ... dan a sus clientes una atención individualizada. </a:t>
            </a:r>
          </a:p>
          <a:p>
            <a:pPr lvl="1"/>
            <a:r>
              <a:rPr lang="es-CL" sz="1800" dirty="0"/>
              <a:t>E19. … tienen horarios de trabajo convenientes para todos sus clientes. </a:t>
            </a:r>
          </a:p>
          <a:p>
            <a:pPr lvl="1"/>
            <a:r>
              <a:rPr lang="es-CL" sz="1800" dirty="0"/>
              <a:t>E20. … tiene empleados que ofrecen una atención personal a sus clientes. </a:t>
            </a:r>
          </a:p>
          <a:p>
            <a:pPr lvl="1"/>
            <a:r>
              <a:rPr lang="es-CL" sz="1800" dirty="0"/>
              <a:t>E21. … se preocupan por los mejores intereses de sus clientes. </a:t>
            </a:r>
          </a:p>
          <a:p>
            <a:pPr lvl="1"/>
            <a:r>
              <a:rPr lang="es-CL" sz="1800" dirty="0"/>
              <a:t>E22. Los empleados de  …, comprenden las necesidades específicas de sus clientes. </a:t>
            </a:r>
          </a:p>
          <a:p>
            <a:endParaRPr lang="es-CL" sz="2000" dirty="0"/>
          </a:p>
        </p:txBody>
      </p:sp>
    </p:spTree>
    <p:extLst>
      <p:ext uri="{BB962C8B-B14F-4D97-AF65-F5344CB8AC3E}">
        <p14:creationId xmlns:p14="http://schemas.microsoft.com/office/powerpoint/2010/main" val="89018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5835" cy="685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3601" y="2312876"/>
            <a:ext cx="9251203" cy="2232248"/>
          </a:xfrm>
          <a:prstGeom prst="rect">
            <a:avLst/>
          </a:prstGeom>
          <a:solidFill>
            <a:schemeClr val="bg1">
              <a:alpha val="68000"/>
            </a:schemeClr>
          </a:solidFill>
        </p:spPr>
        <p:txBody>
          <a:bodyPr vert="horz" lIns="91440" tIns="45720" rIns="91440" bIns="45720" rtlCol="0" anchor="ctr">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L" sz="4400" b="1" dirty="0" smtClean="0">
                <a:solidFill>
                  <a:schemeClr val="tx1">
                    <a:lumMod val="85000"/>
                    <a:lumOff val="15000"/>
                  </a:schemeClr>
                </a:solidFill>
              </a:rPr>
              <a:t>CALIDAD DE SERVICIO</a:t>
            </a:r>
            <a:endParaRPr lang="es-CL" sz="4400" b="1" dirty="0">
              <a:solidFill>
                <a:schemeClr val="tx1">
                  <a:lumMod val="85000"/>
                  <a:lumOff val="15000"/>
                </a:schemeClr>
              </a:solidFill>
            </a:endParaRPr>
          </a:p>
        </p:txBody>
      </p:sp>
    </p:spTree>
    <p:extLst>
      <p:ext uri="{BB962C8B-B14F-4D97-AF65-F5344CB8AC3E}">
        <p14:creationId xmlns:p14="http://schemas.microsoft.com/office/powerpoint/2010/main" val="3859298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92500" lnSpcReduction="10000"/>
          </a:bodyPr>
          <a:lstStyle/>
          <a:p>
            <a:r>
              <a:rPr lang="es-CL" b="1" dirty="0" smtClean="0">
                <a:solidFill>
                  <a:srgbClr val="DE0000"/>
                </a:solidFill>
              </a:rPr>
              <a:t>PERCEPCIONES (ejemplo)</a:t>
            </a:r>
            <a:endParaRPr lang="es-CL" b="1" dirty="0">
              <a:solidFill>
                <a:srgbClr val="DE0000"/>
              </a:solidFill>
            </a:endParaRPr>
          </a:p>
          <a:p>
            <a:endParaRPr lang="es-CL" dirty="0"/>
          </a:p>
          <a:p>
            <a:pPr lvl="1"/>
            <a:r>
              <a:rPr lang="es-CL" dirty="0"/>
              <a:t>INSTRUCCIONES:  Los siguientes ítems están relacionados con los sentimientos que usted tiene acerca de XYZ.  Para cada ítems muestre lo que usted cree de XYZ.  Para esto tome uno de los siete números que aparecen al lado de cada ítems.  Si usted está totalmente de acuerdo, encierre el número 7 en un círculo.  Si está totalmente en desacuerdo encierre el número 1 en un círculo.  Para cualquier sentimiento intermedio, encierre uno de los números del medio en un círculo.  No existen respuestas buenas o malas, nos interesa que el número muestre lo mejor posible lo que usted piensa acerca de XYZ</a:t>
            </a:r>
            <a:r>
              <a:rPr lang="es-CL" dirty="0" smtClean="0"/>
              <a:t>.</a:t>
            </a:r>
          </a:p>
          <a:p>
            <a:pPr lvl="1"/>
            <a:endParaRPr lang="es-CL" dirty="0"/>
          </a:p>
          <a:p>
            <a:pPr lvl="1"/>
            <a:r>
              <a:rPr lang="es-CL" dirty="0" err="1"/>
              <a:t>Complet</a:t>
            </a:r>
            <a:r>
              <a:rPr lang="es-CL" dirty="0"/>
              <a:t>. de desacuerdo	                        </a:t>
            </a:r>
            <a:r>
              <a:rPr lang="es-CL" dirty="0" err="1"/>
              <a:t>Complet</a:t>
            </a:r>
            <a:r>
              <a:rPr lang="es-CL" dirty="0"/>
              <a:t>. De acuerdo</a:t>
            </a:r>
          </a:p>
          <a:p>
            <a:pPr marL="0" indent="0" algn="ctr">
              <a:buNone/>
            </a:pPr>
            <a:r>
              <a:rPr lang="es-CL" dirty="0"/>
              <a:t>1     2      3     4      5     6      7</a:t>
            </a:r>
          </a:p>
          <a:p>
            <a:endParaRPr lang="es-CL" dirty="0"/>
          </a:p>
          <a:p>
            <a:pPr lvl="1"/>
            <a:endParaRPr lang="es-CL" dirty="0"/>
          </a:p>
          <a:p>
            <a:pPr lvl="1"/>
            <a:endParaRPr lang="es-CL" dirty="0"/>
          </a:p>
        </p:txBody>
      </p:sp>
    </p:spTree>
    <p:extLst>
      <p:ext uri="{BB962C8B-B14F-4D97-AF65-F5344CB8AC3E}">
        <p14:creationId xmlns:p14="http://schemas.microsoft.com/office/powerpoint/2010/main" val="282359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normAutofit fontScale="85000" lnSpcReduction="20000"/>
          </a:bodyPr>
          <a:lstStyle/>
          <a:p>
            <a:r>
              <a:rPr lang="es-CL" b="1" dirty="0"/>
              <a:t>Preguntas</a:t>
            </a:r>
            <a:r>
              <a:rPr lang="es-CL" dirty="0"/>
              <a:t> (Ejemplo </a:t>
            </a:r>
            <a:r>
              <a:rPr lang="es-CL" dirty="0" smtClean="0">
                <a:sym typeface="Wingdings" pitchFamily="2" charset="2"/>
              </a:rPr>
              <a:t></a:t>
            </a:r>
            <a:r>
              <a:rPr lang="es-CL" dirty="0" smtClean="0"/>
              <a:t> </a:t>
            </a:r>
            <a:r>
              <a:rPr lang="es-CL" dirty="0" err="1"/>
              <a:t>Reemplazar</a:t>
            </a:r>
            <a:r>
              <a:rPr lang="es-CL" dirty="0"/>
              <a:t> XYZ con “</a:t>
            </a:r>
            <a:r>
              <a:rPr lang="es-CL" dirty="0" err="1"/>
              <a:t>McDonalds</a:t>
            </a:r>
            <a:r>
              <a:rPr lang="es-CL" dirty="0"/>
              <a:t>”) :</a:t>
            </a:r>
          </a:p>
          <a:p>
            <a:endParaRPr lang="es-CL" dirty="0"/>
          </a:p>
          <a:p>
            <a:r>
              <a:rPr lang="es-CL" dirty="0"/>
              <a:t>Tangibles:</a:t>
            </a:r>
          </a:p>
          <a:p>
            <a:pPr lvl="1"/>
            <a:r>
              <a:rPr lang="es-CL" dirty="0"/>
              <a:t>E1. Los equipos de XYZ, tienen la apariencia de ser modernos. </a:t>
            </a:r>
          </a:p>
          <a:p>
            <a:pPr lvl="1"/>
            <a:r>
              <a:rPr lang="es-CL" dirty="0"/>
              <a:t>E2. Las instalaciones físicas de XYZ, son visualmente atractivas. </a:t>
            </a:r>
          </a:p>
          <a:p>
            <a:pPr lvl="1"/>
            <a:r>
              <a:rPr lang="es-CL" dirty="0"/>
              <a:t>E3. Los empleados de XYZ, tienen apariencia limpia. </a:t>
            </a:r>
          </a:p>
          <a:p>
            <a:pPr lvl="1"/>
            <a:r>
              <a:rPr lang="es-CL" dirty="0"/>
              <a:t>E4. Los materiales relacionados con el servicio que utiliza XYZ (folletos, estados de cuenta, </a:t>
            </a:r>
            <a:r>
              <a:rPr lang="es-CL" dirty="0" err="1"/>
              <a:t>etc</a:t>
            </a:r>
            <a:r>
              <a:rPr lang="es-CL" dirty="0"/>
              <a:t>), son visualmente atractivos. </a:t>
            </a:r>
          </a:p>
          <a:p>
            <a:endParaRPr lang="es-CL" dirty="0"/>
          </a:p>
          <a:p>
            <a:r>
              <a:rPr lang="es-CL" dirty="0" smtClean="0"/>
              <a:t>Confiabilidad</a:t>
            </a:r>
            <a:endParaRPr lang="es-CL" dirty="0"/>
          </a:p>
          <a:p>
            <a:pPr lvl="1"/>
            <a:r>
              <a:rPr lang="es-CL" dirty="0"/>
              <a:t>E5. Cuando en XYZ prometen hacer algo en cierto tiempo, lo hacen. </a:t>
            </a:r>
          </a:p>
          <a:p>
            <a:pPr lvl="1"/>
            <a:r>
              <a:rPr lang="es-CL" dirty="0"/>
              <a:t>E6. Cuando usted tiene un problema con XYZ, muestran un sincero interés en solucionarlo. </a:t>
            </a:r>
          </a:p>
          <a:p>
            <a:pPr lvl="1"/>
            <a:r>
              <a:rPr lang="es-CL" dirty="0"/>
              <a:t>E7. En XYZ realizan bien el servicio a la primera. </a:t>
            </a:r>
          </a:p>
          <a:p>
            <a:pPr lvl="1"/>
            <a:r>
              <a:rPr lang="es-CL" dirty="0"/>
              <a:t>E8. En XYZ concluyen el servicio en el tiempo prometido.  </a:t>
            </a:r>
          </a:p>
          <a:p>
            <a:pPr lvl="1"/>
            <a:r>
              <a:rPr lang="es-CL" dirty="0"/>
              <a:t>E9. En XYZ insisten en mantener registros exentos de errores. </a:t>
            </a:r>
          </a:p>
          <a:p>
            <a:pPr lvl="1"/>
            <a:endParaRPr lang="es-CL" dirty="0"/>
          </a:p>
        </p:txBody>
      </p:sp>
    </p:spTree>
    <p:extLst>
      <p:ext uri="{BB962C8B-B14F-4D97-AF65-F5344CB8AC3E}">
        <p14:creationId xmlns:p14="http://schemas.microsoft.com/office/powerpoint/2010/main" val="3850186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pPr>
              <a:lnSpc>
                <a:spcPct val="80000"/>
              </a:lnSpc>
            </a:pPr>
            <a:r>
              <a:rPr lang="es-ES_tradnl" sz="2000" dirty="0"/>
              <a:t>Capacidad de respuesta:</a:t>
            </a:r>
          </a:p>
          <a:p>
            <a:pPr lvl="1">
              <a:lnSpc>
                <a:spcPct val="80000"/>
              </a:lnSpc>
            </a:pPr>
            <a:r>
              <a:rPr lang="es-ES_tradnl" sz="1800" dirty="0"/>
              <a:t>E10. Los empleados de XYZ, informan con precisión a los clientes cuándo concluirá la realización de un servicio. </a:t>
            </a:r>
          </a:p>
          <a:p>
            <a:pPr lvl="1">
              <a:lnSpc>
                <a:spcPct val="80000"/>
              </a:lnSpc>
            </a:pPr>
            <a:r>
              <a:rPr lang="es-ES_tradnl" sz="1800" dirty="0"/>
              <a:t>E11. Los empleados de XYZ, le sirven con rapidez. </a:t>
            </a:r>
          </a:p>
          <a:p>
            <a:pPr lvl="1">
              <a:lnSpc>
                <a:spcPct val="80000"/>
              </a:lnSpc>
            </a:pPr>
            <a:r>
              <a:rPr lang="es-ES_tradnl" sz="1800" dirty="0"/>
              <a:t>E12. Los empleados de XYZ, siempre están dispuestos a ayudarles. </a:t>
            </a:r>
          </a:p>
          <a:p>
            <a:pPr lvl="1">
              <a:lnSpc>
                <a:spcPct val="80000"/>
              </a:lnSpc>
            </a:pPr>
            <a:r>
              <a:rPr lang="es-ES_tradnl" sz="1800" dirty="0"/>
              <a:t>E13. Los empleados de XYZ, nunca están demasiado ocupados para responder a sus preguntas. </a:t>
            </a:r>
          </a:p>
          <a:p>
            <a:pPr lvl="1">
              <a:lnSpc>
                <a:spcPct val="80000"/>
              </a:lnSpc>
            </a:pPr>
            <a:endParaRPr lang="es-ES_tradnl" sz="1800" dirty="0"/>
          </a:p>
          <a:p>
            <a:pPr>
              <a:lnSpc>
                <a:spcPct val="80000"/>
              </a:lnSpc>
            </a:pPr>
            <a:r>
              <a:rPr lang="es-ES_tradnl" sz="2000" dirty="0"/>
              <a:t>Seguridad</a:t>
            </a:r>
          </a:p>
          <a:p>
            <a:pPr lvl="1">
              <a:lnSpc>
                <a:spcPct val="80000"/>
              </a:lnSpc>
            </a:pPr>
            <a:r>
              <a:rPr lang="es-ES_tradnl" sz="1800" dirty="0"/>
              <a:t>E14. El comportamiento de los empleados de XYZ, le transmite confianza. </a:t>
            </a:r>
          </a:p>
          <a:p>
            <a:pPr lvl="1">
              <a:lnSpc>
                <a:spcPct val="80000"/>
              </a:lnSpc>
            </a:pPr>
            <a:r>
              <a:rPr lang="es-ES_tradnl" sz="1800" dirty="0"/>
              <a:t>E15. Usted se siente seguro en sus transacciones con XYZ </a:t>
            </a:r>
          </a:p>
          <a:p>
            <a:pPr lvl="1">
              <a:lnSpc>
                <a:spcPct val="80000"/>
              </a:lnSpc>
            </a:pPr>
            <a:r>
              <a:rPr lang="es-ES_tradnl" sz="1800" dirty="0"/>
              <a:t>E16. Los empleados de XYZ, son siempre amables con usted.  </a:t>
            </a:r>
          </a:p>
          <a:p>
            <a:pPr lvl="1">
              <a:lnSpc>
                <a:spcPct val="80000"/>
              </a:lnSpc>
            </a:pPr>
            <a:r>
              <a:rPr lang="es-ES_tradnl" sz="1800" dirty="0"/>
              <a:t>E17. Los empleados de XYZ, tienen conocimientos suficientes para responder a las preguntas que les hace.</a:t>
            </a:r>
          </a:p>
          <a:p>
            <a:endParaRPr lang="es-CL" dirty="0"/>
          </a:p>
        </p:txBody>
      </p:sp>
    </p:spTree>
    <p:extLst>
      <p:ext uri="{BB962C8B-B14F-4D97-AF65-F5344CB8AC3E}">
        <p14:creationId xmlns:p14="http://schemas.microsoft.com/office/powerpoint/2010/main" val="1632689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r>
              <a:rPr lang="es-ES_tradnl" sz="2000" dirty="0"/>
              <a:t>Empatía</a:t>
            </a:r>
          </a:p>
          <a:p>
            <a:pPr lvl="1"/>
            <a:r>
              <a:rPr lang="es-ES_tradnl" sz="1800" dirty="0"/>
              <a:t>E18. En XYZ le dan una atención individualizada.</a:t>
            </a:r>
          </a:p>
          <a:p>
            <a:pPr lvl="1"/>
            <a:r>
              <a:rPr lang="es-ES_tradnl" sz="1800" dirty="0"/>
              <a:t>E19. En XYZ tienen horarios de trabajo convenientes para todos sus clientes.</a:t>
            </a:r>
          </a:p>
          <a:p>
            <a:pPr lvl="1"/>
            <a:r>
              <a:rPr lang="es-ES_tradnl" sz="1800" dirty="0"/>
              <a:t>E20. Los empleados de XYZ, le dan una atención personal.</a:t>
            </a:r>
          </a:p>
          <a:p>
            <a:pPr lvl="1"/>
            <a:r>
              <a:rPr lang="es-ES_tradnl" sz="1800" dirty="0"/>
              <a:t>E21. En XYZ se preocupan por sus mejores intereses.</a:t>
            </a:r>
          </a:p>
          <a:p>
            <a:pPr lvl="1"/>
            <a:r>
              <a:rPr lang="es-ES_tradnl" sz="1800" dirty="0"/>
              <a:t>E22. Los empleados de XYZ comprenden sus necesidades específicas</a:t>
            </a:r>
          </a:p>
          <a:p>
            <a:endParaRPr lang="es-CL" dirty="0"/>
          </a:p>
        </p:txBody>
      </p:sp>
    </p:spTree>
    <p:extLst>
      <p:ext uri="{BB962C8B-B14F-4D97-AF65-F5344CB8AC3E}">
        <p14:creationId xmlns:p14="http://schemas.microsoft.com/office/powerpoint/2010/main" val="2268353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r>
              <a:rPr lang="es-CL" dirty="0" smtClean="0"/>
              <a:t>Determinar la importancia de las dimensiones</a:t>
            </a:r>
            <a:r>
              <a:rPr lang="es-CL" dirty="0" smtClean="0"/>
              <a:t>:</a:t>
            </a:r>
          </a:p>
          <a:p>
            <a:endParaRPr lang="es-CL" dirty="0"/>
          </a:p>
          <a:p>
            <a:pPr marL="914400" lvl="1" indent="-457200">
              <a:buFont typeface="+mj-lt"/>
              <a:buAutoNum type="arabicPeriod"/>
            </a:pPr>
            <a:r>
              <a:rPr lang="es-CL" dirty="0"/>
              <a:t>Calcular GAP entre cada pregunta de percepción v/s su correspondiente de expectativas.</a:t>
            </a:r>
          </a:p>
          <a:p>
            <a:pPr marL="914400" lvl="1" indent="-457200">
              <a:buFont typeface="+mj-lt"/>
              <a:buAutoNum type="arabicPeriod"/>
            </a:pPr>
            <a:r>
              <a:rPr lang="es-CL" dirty="0"/>
              <a:t>Para cada encuestado, </a:t>
            </a:r>
            <a:r>
              <a:rPr lang="es-CL" dirty="0" smtClean="0"/>
              <a:t>promediar </a:t>
            </a:r>
            <a:r>
              <a:rPr lang="es-CL" dirty="0"/>
              <a:t>los GAP correspondientes a cada </a:t>
            </a:r>
            <a:r>
              <a:rPr lang="es-CL" dirty="0" smtClean="0"/>
              <a:t>dimensión. </a:t>
            </a:r>
            <a:endParaRPr lang="es-CL" dirty="0"/>
          </a:p>
          <a:p>
            <a:pPr marL="914400" lvl="1" indent="-457200">
              <a:buFont typeface="+mj-lt"/>
              <a:buAutoNum type="arabicPeriod"/>
            </a:pPr>
            <a:r>
              <a:rPr lang="es-CL" dirty="0"/>
              <a:t>Promediar puntuaciones de cada dimensión entre los N encuestados</a:t>
            </a:r>
            <a:r>
              <a:rPr lang="es-CL" dirty="0" smtClean="0"/>
              <a:t>.</a:t>
            </a:r>
          </a:p>
          <a:p>
            <a:pPr marL="914400" lvl="1" indent="-457200">
              <a:buFont typeface="+mj-lt"/>
              <a:buAutoNum type="arabicPeriod"/>
            </a:pPr>
            <a:r>
              <a:rPr lang="es-CL" dirty="0" smtClean="0"/>
              <a:t>Calcular </a:t>
            </a:r>
            <a:r>
              <a:rPr lang="es-CL" dirty="0" smtClean="0">
                <a:solidFill>
                  <a:srgbClr val="DE0000"/>
                </a:solidFill>
              </a:rPr>
              <a:t>SERVQUAL score </a:t>
            </a:r>
            <a:r>
              <a:rPr lang="es-CL" dirty="0" smtClean="0"/>
              <a:t>como el promedio de las 5 dimensiones</a:t>
            </a:r>
            <a:endParaRPr lang="es-CL" dirty="0"/>
          </a:p>
          <a:p>
            <a:endParaRPr lang="es-CL" dirty="0"/>
          </a:p>
        </p:txBody>
      </p:sp>
    </p:spTree>
    <p:extLst>
      <p:ext uri="{BB962C8B-B14F-4D97-AF65-F5344CB8AC3E}">
        <p14:creationId xmlns:p14="http://schemas.microsoft.com/office/powerpoint/2010/main" val="3123393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SERVQUAL - Aplicaciones</a:t>
            </a:r>
            <a:endParaRPr lang="es-CL" dirty="0"/>
          </a:p>
        </p:txBody>
      </p:sp>
      <p:sp>
        <p:nvSpPr>
          <p:cNvPr id="3" name="2 Marcador de contenido"/>
          <p:cNvSpPr>
            <a:spLocks noGrp="1"/>
          </p:cNvSpPr>
          <p:nvPr>
            <p:ph idx="1"/>
          </p:nvPr>
        </p:nvSpPr>
        <p:spPr/>
        <p:txBody>
          <a:bodyPr/>
          <a:lstStyle/>
          <a:p>
            <a:r>
              <a:rPr lang="es-CL" dirty="0"/>
              <a:t>Los datos capturados con la encuesta pueden ser utilizados para cuantificar las </a:t>
            </a:r>
            <a:r>
              <a:rPr lang="es-CL" b="1" dirty="0">
                <a:solidFill>
                  <a:srgbClr val="DE0000"/>
                </a:solidFill>
              </a:rPr>
              <a:t>deficiencias de la calidad de servicio </a:t>
            </a:r>
            <a:r>
              <a:rPr lang="es-CL" dirty="0"/>
              <a:t>en diferentes niveles:</a:t>
            </a:r>
          </a:p>
          <a:p>
            <a:pPr lvl="1"/>
            <a:r>
              <a:rPr lang="es-CL" dirty="0"/>
              <a:t>Para comparar las expectativas y las percepciones de los clientes a lo largo del tiempo.</a:t>
            </a:r>
          </a:p>
          <a:p>
            <a:pPr lvl="1"/>
            <a:r>
              <a:rPr lang="es-CL" dirty="0"/>
              <a:t>Para comparar puntuaciones </a:t>
            </a:r>
            <a:r>
              <a:rPr lang="es-CL" dirty="0" err="1"/>
              <a:t>Servqual</a:t>
            </a:r>
            <a:r>
              <a:rPr lang="es-CL" dirty="0"/>
              <a:t> de una empresa respecto a las de sus competidores.</a:t>
            </a:r>
          </a:p>
          <a:p>
            <a:pPr lvl="1"/>
            <a:r>
              <a:rPr lang="es-CL" dirty="0"/>
              <a:t>Para examinar segmentos de clientes que poseen diferentes percepciones sobre la calidad.</a:t>
            </a:r>
          </a:p>
          <a:p>
            <a:pPr lvl="1"/>
            <a:r>
              <a:rPr lang="es-CL" dirty="0"/>
              <a:t>Para evaluar las percepciones de los clientes internos sobre la calidad.</a:t>
            </a:r>
          </a:p>
          <a:p>
            <a:endParaRPr lang="es-CL" dirty="0"/>
          </a:p>
        </p:txBody>
      </p:sp>
    </p:spTree>
    <p:extLst>
      <p:ext uri="{BB962C8B-B14F-4D97-AF65-F5344CB8AC3E}">
        <p14:creationId xmlns:p14="http://schemas.microsoft.com/office/powerpoint/2010/main" val="363376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pPr>
              <a:lnSpc>
                <a:spcPct val="90000"/>
              </a:lnSpc>
            </a:pPr>
            <a:r>
              <a:rPr lang="es-ES_tradnl" sz="2400" dirty="0"/>
              <a:t>Ejemplo resultados </a:t>
            </a:r>
            <a:r>
              <a:rPr lang="es-ES_tradnl" sz="2400" dirty="0" err="1"/>
              <a:t>McDonalds</a:t>
            </a:r>
            <a:r>
              <a:rPr lang="es-ES_tradnl" sz="2400" dirty="0"/>
              <a:t> v/s </a:t>
            </a:r>
            <a:r>
              <a:rPr lang="es-ES_tradnl" sz="2400" dirty="0" err="1"/>
              <a:t>Doggi’s</a:t>
            </a:r>
            <a:r>
              <a:rPr lang="es-ES_tradnl" sz="2400" dirty="0"/>
              <a:t>:</a:t>
            </a:r>
          </a:p>
          <a:p>
            <a:pPr>
              <a:lnSpc>
                <a:spcPct val="90000"/>
              </a:lnSpc>
            </a:pPr>
            <a:endParaRPr lang="es-ES_tradnl" sz="2400" dirty="0"/>
          </a:p>
          <a:p>
            <a:pPr>
              <a:lnSpc>
                <a:spcPct val="90000"/>
              </a:lnSpc>
            </a:pPr>
            <a:endParaRPr lang="es-ES_tradnl" sz="2400" dirty="0"/>
          </a:p>
          <a:p>
            <a:pPr>
              <a:lnSpc>
                <a:spcPct val="90000"/>
              </a:lnSpc>
            </a:pPr>
            <a:endParaRPr lang="es-ES_tradnl" sz="2400" dirty="0"/>
          </a:p>
          <a:p>
            <a:pPr>
              <a:lnSpc>
                <a:spcPct val="90000"/>
              </a:lnSpc>
            </a:pPr>
            <a:endParaRPr lang="es-ES_tradnl" sz="2400" dirty="0"/>
          </a:p>
          <a:p>
            <a:pPr>
              <a:lnSpc>
                <a:spcPct val="90000"/>
              </a:lnSpc>
            </a:pPr>
            <a:endParaRPr lang="es-ES_tradnl" sz="2400" dirty="0"/>
          </a:p>
          <a:p>
            <a:pPr>
              <a:lnSpc>
                <a:spcPct val="90000"/>
              </a:lnSpc>
            </a:pPr>
            <a:endParaRPr lang="es-ES_tradnl" sz="2400" dirty="0"/>
          </a:p>
          <a:p>
            <a:pPr>
              <a:lnSpc>
                <a:spcPct val="90000"/>
              </a:lnSpc>
            </a:pPr>
            <a:endParaRPr lang="es-ES_tradnl" sz="2400" dirty="0"/>
          </a:p>
          <a:p>
            <a:pPr>
              <a:lnSpc>
                <a:spcPct val="90000"/>
              </a:lnSpc>
            </a:pPr>
            <a:r>
              <a:rPr lang="es-ES_tradnl" sz="2400" dirty="0"/>
              <a:t>También se puede obtener un “SERVQUAL Score” ponderado, asignando pesos a cada </a:t>
            </a:r>
            <a:r>
              <a:rPr lang="es-ES_tradnl" sz="2400" dirty="0" smtClean="0"/>
              <a:t>dimensión</a:t>
            </a:r>
          </a:p>
          <a:p>
            <a:pPr lvl="1">
              <a:lnSpc>
                <a:spcPct val="90000"/>
              </a:lnSpc>
            </a:pPr>
            <a:r>
              <a:rPr lang="es-ES_tradnl" sz="2200" b="1" dirty="0" err="1" smtClean="0"/>
              <a:t>Ej</a:t>
            </a:r>
            <a:r>
              <a:rPr lang="es-ES_tradnl" sz="2200" b="1" dirty="0" smtClean="0"/>
              <a:t>: </a:t>
            </a:r>
            <a:r>
              <a:rPr lang="es-ES_tradnl" sz="2200" dirty="0" smtClean="0"/>
              <a:t>Pedir a los encuestados que d</a:t>
            </a:r>
            <a:r>
              <a:rPr lang="es-ES_tradnl" sz="2200" dirty="0" smtClean="0">
                <a:solidFill>
                  <a:srgbClr val="DE0000"/>
                </a:solidFill>
              </a:rPr>
              <a:t>istribuyan 100 puntos entre cada una de las 5 dimensiones</a:t>
            </a:r>
            <a:r>
              <a:rPr lang="es-ES_tradnl" sz="2200" dirty="0" smtClean="0"/>
              <a:t>. Estos serán los pesos para calcular el SERVQUAL SCORE en lugar del promedio simple.</a:t>
            </a:r>
            <a:endParaRPr lang="es-ES_tradnl" sz="2200" dirty="0"/>
          </a:p>
          <a:p>
            <a:endParaRPr lang="es-CL" dirty="0"/>
          </a:p>
        </p:txBody>
      </p:sp>
      <p:sp>
        <p:nvSpPr>
          <p:cNvPr id="5" name="Line 45"/>
          <p:cNvSpPr>
            <a:spLocks noChangeShapeType="1"/>
          </p:cNvSpPr>
          <p:nvPr/>
        </p:nvSpPr>
        <p:spPr bwMode="auto">
          <a:xfrm flipH="1">
            <a:off x="6084665" y="3789363"/>
            <a:ext cx="720725" cy="0"/>
          </a:xfrm>
          <a:prstGeom prst="line">
            <a:avLst/>
          </a:prstGeom>
          <a:noFill/>
          <a:ln w="381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6" name="Text Box 46"/>
          <p:cNvSpPr txBox="1">
            <a:spLocks noChangeArrowheads="1"/>
          </p:cNvSpPr>
          <p:nvPr/>
        </p:nvSpPr>
        <p:spPr bwMode="auto">
          <a:xfrm>
            <a:off x="6803802" y="3527753"/>
            <a:ext cx="1676400" cy="5232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a:buClr>
                <a:srgbClr val="FFFFFF"/>
              </a:buClr>
              <a:buSzPct val="100000"/>
              <a:buFont typeface="Arial" charset="0"/>
              <a:defRPr>
                <a:solidFill>
                  <a:srgbClr val="FFFFFF"/>
                </a:solidFill>
                <a:latin typeface="Arial" charset="0"/>
              </a:defRPr>
            </a:lvl1pPr>
            <a:lvl2pPr>
              <a:buClr>
                <a:srgbClr val="FFFFFF"/>
              </a:buClr>
              <a:buSzPct val="100000"/>
              <a:buFont typeface="Arial" charset="0"/>
              <a:defRPr>
                <a:solidFill>
                  <a:srgbClr val="FFFFFF"/>
                </a:solidFill>
                <a:latin typeface="Arial" charset="0"/>
              </a:defRPr>
            </a:lvl2pPr>
            <a:lvl3pPr>
              <a:buClr>
                <a:srgbClr val="FFFFFF"/>
              </a:buClr>
              <a:buSzPct val="100000"/>
              <a:buFont typeface="Arial" charset="0"/>
              <a:defRPr>
                <a:solidFill>
                  <a:srgbClr val="FFFFFF"/>
                </a:solidFill>
                <a:latin typeface="Arial" charset="0"/>
              </a:defRPr>
            </a:lvl3pPr>
            <a:lvl4pPr>
              <a:buClr>
                <a:srgbClr val="FFFFFF"/>
              </a:buClr>
              <a:buSzPct val="100000"/>
              <a:buFont typeface="Arial" charset="0"/>
              <a:defRPr>
                <a:solidFill>
                  <a:srgbClr val="FFFFFF"/>
                </a:solidFill>
                <a:latin typeface="Arial" charset="0"/>
              </a:defRPr>
            </a:lvl4pPr>
            <a:lvl5pPr>
              <a:buClr>
                <a:srgbClr val="FFFFFF"/>
              </a:buClr>
              <a:buSzPct val="100000"/>
              <a:buFont typeface="Arial" charset="0"/>
              <a:defRPr>
                <a:solidFill>
                  <a:srgbClr val="FFFFFF"/>
                </a:solidFill>
                <a:latin typeface="Arial" charset="0"/>
              </a:defRPr>
            </a:lvl5pPr>
            <a:lvl6pPr fontAlgn="base">
              <a:spcBef>
                <a:spcPct val="0"/>
              </a:spcBef>
              <a:spcAft>
                <a:spcPct val="0"/>
              </a:spcAft>
              <a:buClr>
                <a:srgbClr val="FFFFFF"/>
              </a:buClr>
              <a:buSzPct val="100000"/>
              <a:buFont typeface="Arial" charset="0"/>
              <a:defRPr>
                <a:solidFill>
                  <a:srgbClr val="FFFFFF"/>
                </a:solidFill>
                <a:latin typeface="Arial" charset="0"/>
              </a:defRPr>
            </a:lvl6pPr>
            <a:lvl7pPr fontAlgn="base">
              <a:spcBef>
                <a:spcPct val="0"/>
              </a:spcBef>
              <a:spcAft>
                <a:spcPct val="0"/>
              </a:spcAft>
              <a:buClr>
                <a:srgbClr val="FFFFFF"/>
              </a:buClr>
              <a:buSzPct val="100000"/>
              <a:buFont typeface="Arial" charset="0"/>
              <a:defRPr>
                <a:solidFill>
                  <a:srgbClr val="FFFFFF"/>
                </a:solidFill>
                <a:latin typeface="Arial" charset="0"/>
              </a:defRPr>
            </a:lvl7pPr>
            <a:lvl8pPr fontAlgn="base">
              <a:spcBef>
                <a:spcPct val="0"/>
              </a:spcBef>
              <a:spcAft>
                <a:spcPct val="0"/>
              </a:spcAft>
              <a:buClr>
                <a:srgbClr val="FFFFFF"/>
              </a:buClr>
              <a:buSzPct val="100000"/>
              <a:buFont typeface="Arial" charset="0"/>
              <a:defRPr>
                <a:solidFill>
                  <a:srgbClr val="FFFFFF"/>
                </a:solidFill>
                <a:latin typeface="Arial" charset="0"/>
              </a:defRPr>
            </a:lvl8pPr>
            <a:lvl9pPr fontAlgn="base">
              <a:spcBef>
                <a:spcPct val="0"/>
              </a:spcBef>
              <a:spcAft>
                <a:spcPct val="0"/>
              </a:spcAft>
              <a:buClr>
                <a:srgbClr val="FFFFFF"/>
              </a:buClr>
              <a:buSzPct val="100000"/>
              <a:buFont typeface="Arial" charset="0"/>
              <a:defRPr>
                <a:solidFill>
                  <a:srgbClr val="FFFFFF"/>
                </a:solidFill>
                <a:latin typeface="Arial" charset="0"/>
              </a:defRPr>
            </a:lvl9pPr>
          </a:lstStyle>
          <a:p>
            <a:pPr algn="ctr" defTabSz="914400">
              <a:buClrTx/>
              <a:buSzTx/>
              <a:buFontTx/>
              <a:buNone/>
            </a:pPr>
            <a:r>
              <a:rPr lang="es-ES_tradnl" sz="1400" b="1" dirty="0">
                <a:solidFill>
                  <a:schemeClr val="bg1"/>
                </a:solidFill>
              </a:rPr>
              <a:t>SERVQUAL Score</a:t>
            </a:r>
          </a:p>
        </p:txBody>
      </p:sp>
      <p:graphicFrame>
        <p:nvGraphicFramePr>
          <p:cNvPr id="8" name="7 Tabla"/>
          <p:cNvGraphicFramePr>
            <a:graphicFrameLocks noGrp="1"/>
          </p:cNvGraphicFramePr>
          <p:nvPr>
            <p:extLst>
              <p:ext uri="{D42A27DB-BD31-4B8C-83A1-F6EECF244321}">
                <p14:modId xmlns:p14="http://schemas.microsoft.com/office/powerpoint/2010/main" val="4044354627"/>
              </p:ext>
            </p:extLst>
          </p:nvPr>
        </p:nvGraphicFramePr>
        <p:xfrm>
          <a:off x="2483768" y="1839592"/>
          <a:ext cx="3442782" cy="2051321"/>
        </p:xfrm>
        <a:graphic>
          <a:graphicData uri="http://schemas.openxmlformats.org/drawingml/2006/table">
            <a:tbl>
              <a:tblPr/>
              <a:tblGrid>
                <a:gridCol w="1147594"/>
                <a:gridCol w="1147594"/>
                <a:gridCol w="1147594"/>
              </a:tblGrid>
              <a:tr h="301243">
                <a:tc>
                  <a:txBody>
                    <a:bodyPr/>
                    <a:lstStyle/>
                    <a:p>
                      <a:pPr algn="ctr" fontAlgn="b"/>
                      <a:r>
                        <a:rPr lang="es-CL" sz="1600" b="1" i="0" u="none" strike="noStrike" dirty="0">
                          <a:solidFill>
                            <a:srgbClr val="FFFFFF"/>
                          </a:solidFill>
                          <a:effectLst/>
                          <a:latin typeface="Calibri"/>
                        </a:rPr>
                        <a:t> </a:t>
                      </a:r>
                    </a:p>
                  </a:txBody>
                  <a:tcPr marL="14345" marR="14345" marT="1434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L" sz="1600" b="1" i="0" u="none" strike="noStrike">
                          <a:solidFill>
                            <a:srgbClr val="FFFFFF"/>
                          </a:solidFill>
                          <a:effectLst/>
                          <a:latin typeface="Calibri"/>
                        </a:rPr>
                        <a:t>McDonalds</a:t>
                      </a:r>
                    </a:p>
                  </a:txBody>
                  <a:tcPr marL="14345" marR="14345" marT="1434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600" b="1" i="0" u="none" strike="noStrike">
                          <a:solidFill>
                            <a:srgbClr val="FFFFFF"/>
                          </a:solidFill>
                          <a:effectLst/>
                          <a:latin typeface="Calibri"/>
                        </a:rPr>
                        <a:t>Doggi's</a:t>
                      </a:r>
                    </a:p>
                  </a:txBody>
                  <a:tcPr marL="14345" marR="14345" marT="1434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86898">
                <a:tc>
                  <a:txBody>
                    <a:bodyPr/>
                    <a:lstStyle/>
                    <a:p>
                      <a:pPr algn="ctr" fontAlgn="b"/>
                      <a:r>
                        <a:rPr lang="es-CL" sz="1600" b="1" i="0" u="none" strike="noStrike">
                          <a:solidFill>
                            <a:srgbClr val="FFFFFF"/>
                          </a:solidFill>
                          <a:effectLst/>
                          <a:latin typeface="Calibri"/>
                        </a:rPr>
                        <a:t>Tangible</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504D"/>
                    </a:solidFill>
                  </a:tcPr>
                </a:tc>
                <a:tc>
                  <a:txBody>
                    <a:bodyPr/>
                    <a:lstStyle/>
                    <a:p>
                      <a:pPr algn="ctr" fontAlgn="b"/>
                      <a:r>
                        <a:rPr lang="es-CL" sz="1600" b="0" i="0" u="none" strike="noStrike">
                          <a:solidFill>
                            <a:srgbClr val="000000"/>
                          </a:solidFill>
                          <a:effectLst/>
                          <a:latin typeface="Calibri"/>
                        </a:rPr>
                        <a:t>0,1</a:t>
                      </a:r>
                    </a:p>
                  </a:txBody>
                  <a:tcPr marL="14345" marR="14345" marT="1434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CL" sz="1600" b="0" i="0" u="none" strike="noStrike">
                          <a:solidFill>
                            <a:srgbClr val="000000"/>
                          </a:solidFill>
                          <a:effectLst/>
                          <a:latin typeface="Calibri"/>
                        </a:rPr>
                        <a:t>-1,04</a:t>
                      </a:r>
                    </a:p>
                  </a:txBody>
                  <a:tcPr marL="14345" marR="14345" marT="1434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86898">
                <a:tc>
                  <a:txBody>
                    <a:bodyPr/>
                    <a:lstStyle/>
                    <a:p>
                      <a:pPr algn="ctr" fontAlgn="b"/>
                      <a:r>
                        <a:rPr lang="es-CL" sz="1600" b="1" i="0" u="none" strike="noStrike">
                          <a:solidFill>
                            <a:srgbClr val="FFFFFF"/>
                          </a:solidFill>
                          <a:effectLst/>
                          <a:latin typeface="Calibri"/>
                        </a:rPr>
                        <a:t>Fiabilidad</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600" b="0" i="0" u="none" strike="noStrike">
                          <a:solidFill>
                            <a:srgbClr val="000000"/>
                          </a:solidFill>
                          <a:effectLst/>
                          <a:latin typeface="Calibri"/>
                        </a:rPr>
                        <a:t>-0,58</a:t>
                      </a:r>
                    </a:p>
                  </a:txBody>
                  <a:tcPr marL="14345" marR="14345" marT="1434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1600" b="0" i="0" u="none" strike="noStrike">
                          <a:solidFill>
                            <a:srgbClr val="000000"/>
                          </a:solidFill>
                          <a:effectLst/>
                          <a:latin typeface="Calibri"/>
                        </a:rPr>
                        <a:t>-1,2</a:t>
                      </a:r>
                    </a:p>
                  </a:txBody>
                  <a:tcPr marL="14345" marR="14345" marT="14345" marB="0" anchor="b">
                    <a:lnL>
                      <a:noFill/>
                    </a:lnL>
                    <a:lnR w="12700" cap="flat" cmpd="sng" algn="ctr">
                      <a:solidFill>
                        <a:srgbClr val="000000"/>
                      </a:solidFill>
                      <a:prstDash val="solid"/>
                      <a:round/>
                      <a:headEnd type="none" w="med" len="med"/>
                      <a:tailEnd type="none" w="med" len="med"/>
                    </a:lnR>
                    <a:lnT>
                      <a:noFill/>
                    </a:lnT>
                    <a:lnB>
                      <a:noFill/>
                    </a:lnB>
                  </a:tcPr>
                </a:tc>
              </a:tr>
              <a:tr h="286898">
                <a:tc>
                  <a:txBody>
                    <a:bodyPr/>
                    <a:lstStyle/>
                    <a:p>
                      <a:pPr algn="ctr" fontAlgn="b"/>
                      <a:r>
                        <a:rPr lang="es-CL" sz="1600" b="1" i="0" u="none" strike="noStrike" dirty="0" smtClean="0">
                          <a:solidFill>
                            <a:srgbClr val="FFFFFF"/>
                          </a:solidFill>
                          <a:effectLst/>
                          <a:latin typeface="Calibri"/>
                        </a:rPr>
                        <a:t>Cap. De </a:t>
                      </a:r>
                      <a:r>
                        <a:rPr lang="es-CL" sz="1600" b="1" i="0" u="none" strike="noStrike" dirty="0" err="1" smtClean="0">
                          <a:solidFill>
                            <a:srgbClr val="FFFFFF"/>
                          </a:solidFill>
                          <a:effectLst/>
                          <a:latin typeface="Calibri"/>
                        </a:rPr>
                        <a:t>resp</a:t>
                      </a:r>
                      <a:r>
                        <a:rPr lang="es-CL" sz="1600" b="1" i="0" u="none" strike="noStrike" dirty="0" smtClean="0">
                          <a:solidFill>
                            <a:srgbClr val="FFFFFF"/>
                          </a:solidFill>
                          <a:effectLst/>
                          <a:latin typeface="Calibri"/>
                        </a:rPr>
                        <a:t>.</a:t>
                      </a:r>
                      <a:endParaRPr lang="es-CL" sz="1600" b="1" i="0" u="none" strike="noStrike" dirty="0">
                        <a:solidFill>
                          <a:srgbClr val="FFFFFF"/>
                        </a:solidFill>
                        <a:effectLst/>
                        <a:latin typeface="Calibri"/>
                      </a:endParaRP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600" b="0" i="0" u="none" strike="noStrike" dirty="0">
                          <a:solidFill>
                            <a:srgbClr val="000000"/>
                          </a:solidFill>
                          <a:effectLst/>
                          <a:latin typeface="Calibri"/>
                        </a:rPr>
                        <a:t>-1,07</a:t>
                      </a:r>
                    </a:p>
                  </a:txBody>
                  <a:tcPr marL="14345" marR="14345" marT="14345"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s-CL" sz="1600" b="0" i="0" u="none" strike="noStrike" dirty="0">
                          <a:solidFill>
                            <a:srgbClr val="000000"/>
                          </a:solidFill>
                          <a:effectLst/>
                          <a:latin typeface="Calibri"/>
                        </a:rPr>
                        <a:t>-1,03</a:t>
                      </a:r>
                    </a:p>
                  </a:txBody>
                  <a:tcPr marL="14345" marR="14345" marT="14345"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286898">
                <a:tc>
                  <a:txBody>
                    <a:bodyPr/>
                    <a:lstStyle/>
                    <a:p>
                      <a:pPr algn="ctr" fontAlgn="b"/>
                      <a:r>
                        <a:rPr lang="es-CL" sz="1600" b="1" i="0" u="none" strike="noStrike">
                          <a:solidFill>
                            <a:srgbClr val="FFFFFF"/>
                          </a:solidFill>
                          <a:effectLst/>
                          <a:latin typeface="Calibri"/>
                        </a:rPr>
                        <a:t>Seguridad</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600" b="0" i="0" u="none" strike="noStrike">
                          <a:solidFill>
                            <a:srgbClr val="000000"/>
                          </a:solidFill>
                          <a:effectLst/>
                          <a:latin typeface="Calibri"/>
                        </a:rPr>
                        <a:t>-0,69</a:t>
                      </a:r>
                    </a:p>
                  </a:txBody>
                  <a:tcPr marL="14345" marR="14345" marT="1434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1600" b="0" i="0" u="none" strike="noStrike" dirty="0">
                          <a:solidFill>
                            <a:srgbClr val="000000"/>
                          </a:solidFill>
                          <a:effectLst/>
                          <a:latin typeface="Calibri"/>
                        </a:rPr>
                        <a:t>-1,13</a:t>
                      </a:r>
                    </a:p>
                  </a:txBody>
                  <a:tcPr marL="14345" marR="14345" marT="14345" marB="0" anchor="b">
                    <a:lnL>
                      <a:noFill/>
                    </a:lnL>
                    <a:lnR w="12700" cap="flat" cmpd="sng" algn="ctr">
                      <a:solidFill>
                        <a:srgbClr val="000000"/>
                      </a:solidFill>
                      <a:prstDash val="solid"/>
                      <a:round/>
                      <a:headEnd type="none" w="med" len="med"/>
                      <a:tailEnd type="none" w="med" len="med"/>
                    </a:lnR>
                    <a:lnT>
                      <a:noFill/>
                    </a:lnT>
                    <a:lnB>
                      <a:noFill/>
                    </a:lnB>
                  </a:tcPr>
                </a:tc>
              </a:tr>
              <a:tr h="301243">
                <a:tc>
                  <a:txBody>
                    <a:bodyPr/>
                    <a:lstStyle/>
                    <a:p>
                      <a:pPr algn="ctr" fontAlgn="b"/>
                      <a:r>
                        <a:rPr lang="es-CL" sz="1600" b="1" i="0" u="none" strike="noStrike">
                          <a:solidFill>
                            <a:srgbClr val="FFFFFF"/>
                          </a:solidFill>
                          <a:effectLst/>
                          <a:latin typeface="Calibri"/>
                        </a:rPr>
                        <a:t>Empatía</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600" b="0" i="0" u="none" strike="noStrike">
                          <a:solidFill>
                            <a:srgbClr val="000000"/>
                          </a:solidFill>
                          <a:effectLst/>
                          <a:latin typeface="Calibri"/>
                        </a:rPr>
                        <a:t>-0,79</a:t>
                      </a:r>
                    </a:p>
                  </a:txBody>
                  <a:tcPr marL="14345" marR="14345" marT="1434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600" b="0" i="0" u="none" strike="noStrike" dirty="0">
                          <a:solidFill>
                            <a:srgbClr val="000000"/>
                          </a:solidFill>
                          <a:effectLst/>
                          <a:latin typeface="Calibri"/>
                        </a:rPr>
                        <a:t>-1,17</a:t>
                      </a:r>
                    </a:p>
                  </a:txBody>
                  <a:tcPr marL="14345" marR="14345" marT="1434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301243">
                <a:tc>
                  <a:txBody>
                    <a:bodyPr/>
                    <a:lstStyle/>
                    <a:p>
                      <a:pPr algn="ctr" fontAlgn="b"/>
                      <a:r>
                        <a:rPr lang="es-CL" sz="1600" b="1" i="0" u="none" strike="noStrike">
                          <a:solidFill>
                            <a:srgbClr val="FFFFFF"/>
                          </a:solidFill>
                          <a:effectLst/>
                          <a:latin typeface="Calibri"/>
                        </a:rPr>
                        <a:t>Total</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600" b="1" i="0" u="none" strike="noStrike">
                          <a:solidFill>
                            <a:srgbClr val="FFFFFF"/>
                          </a:solidFill>
                          <a:effectLst/>
                          <a:latin typeface="Calibri"/>
                        </a:rPr>
                        <a:t>-0,606</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600" b="1" i="0" u="none" strike="noStrike" dirty="0">
                          <a:solidFill>
                            <a:srgbClr val="FFFFFF"/>
                          </a:solidFill>
                          <a:effectLst/>
                          <a:latin typeface="Calibri"/>
                        </a:rPr>
                        <a:t>-1,114</a:t>
                      </a:r>
                    </a:p>
                  </a:txBody>
                  <a:tcPr marL="14345" marR="14345" marT="143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bl>
          </a:graphicData>
        </a:graphic>
      </p:graphicFrame>
    </p:spTree>
    <p:extLst>
      <p:ext uri="{BB962C8B-B14F-4D97-AF65-F5344CB8AC3E}">
        <p14:creationId xmlns:p14="http://schemas.microsoft.com/office/powerpoint/2010/main" val="4286817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r>
              <a:rPr lang="es-CL" dirty="0" smtClean="0"/>
              <a:t>Ejemplo Falabella Plaza Vespucio, segmentación</a:t>
            </a: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val="537434616"/>
              </p:ext>
            </p:extLst>
          </p:nvPr>
        </p:nvGraphicFramePr>
        <p:xfrm>
          <a:off x="2195736" y="1772816"/>
          <a:ext cx="4106964" cy="1835297"/>
        </p:xfrm>
        <a:graphic>
          <a:graphicData uri="http://schemas.openxmlformats.org/drawingml/2006/table">
            <a:tbl>
              <a:tblPr/>
              <a:tblGrid>
                <a:gridCol w="1026741"/>
                <a:gridCol w="1026741"/>
                <a:gridCol w="1026741"/>
                <a:gridCol w="1026741"/>
              </a:tblGrid>
              <a:tr h="269519">
                <a:tc>
                  <a:txBody>
                    <a:bodyPr/>
                    <a:lstStyle/>
                    <a:p>
                      <a:pPr algn="ctr" fontAlgn="b"/>
                      <a:r>
                        <a:rPr lang="es-CL" sz="1500" b="1" i="0" u="none" strike="noStrike" dirty="0">
                          <a:solidFill>
                            <a:srgbClr val="FFFFFF"/>
                          </a:solidFill>
                          <a:effectLst/>
                          <a:latin typeface="Calibri"/>
                        </a:rPr>
                        <a:t> </a:t>
                      </a:r>
                    </a:p>
                  </a:txBody>
                  <a:tcPr marL="12834" marR="12834" marT="1283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L" sz="1500" b="1" i="0" u="none" strike="noStrike">
                          <a:solidFill>
                            <a:srgbClr val="FFFFFF"/>
                          </a:solidFill>
                          <a:effectLst/>
                          <a:latin typeface="Calibri"/>
                        </a:rPr>
                        <a:t>General</a:t>
                      </a:r>
                    </a:p>
                  </a:txBody>
                  <a:tcPr marL="12834" marR="12834" marT="1283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1" i="0" u="none" strike="noStrike">
                          <a:solidFill>
                            <a:srgbClr val="FFFFFF"/>
                          </a:solidFill>
                          <a:effectLst/>
                          <a:latin typeface="Calibri"/>
                        </a:rPr>
                        <a:t>Hombres</a:t>
                      </a:r>
                    </a:p>
                  </a:txBody>
                  <a:tcPr marL="12834" marR="12834" marT="1283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1" i="0" u="none" strike="noStrike">
                          <a:solidFill>
                            <a:srgbClr val="FFFFFF"/>
                          </a:solidFill>
                          <a:effectLst/>
                          <a:latin typeface="Calibri"/>
                        </a:rPr>
                        <a:t>Mujeres</a:t>
                      </a:r>
                    </a:p>
                  </a:txBody>
                  <a:tcPr marL="12834" marR="12834" marT="1283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56685">
                <a:tc>
                  <a:txBody>
                    <a:bodyPr/>
                    <a:lstStyle/>
                    <a:p>
                      <a:pPr algn="ctr" fontAlgn="b"/>
                      <a:r>
                        <a:rPr lang="es-CL" sz="1500" b="1" i="0" u="none" strike="noStrike">
                          <a:solidFill>
                            <a:srgbClr val="FFFFFF"/>
                          </a:solidFill>
                          <a:effectLst/>
                          <a:latin typeface="Calibri"/>
                        </a:rPr>
                        <a:t>Tangible</a:t>
                      </a: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504D"/>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0,67</a:t>
                      </a:r>
                      <a:endParaRPr lang="es-CL" sz="1500" b="0" i="0" u="none" strike="noStrike" dirty="0">
                        <a:solidFill>
                          <a:srgbClr val="000000"/>
                        </a:solidFill>
                        <a:effectLst/>
                        <a:latin typeface="Calibri"/>
                      </a:endParaRPr>
                    </a:p>
                  </a:txBody>
                  <a:tcPr marL="12834" marR="12834" marT="1283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0,72</a:t>
                      </a:r>
                      <a:endParaRPr lang="es-CL" sz="1500" b="0" i="0" u="none" strike="noStrike" dirty="0">
                        <a:solidFill>
                          <a:srgbClr val="000000"/>
                        </a:solidFill>
                        <a:effectLst/>
                        <a:latin typeface="Calibri"/>
                      </a:endParaRPr>
                    </a:p>
                  </a:txBody>
                  <a:tcPr marL="12834" marR="12834" marT="12834"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0,52</a:t>
                      </a:r>
                      <a:endParaRPr lang="es-CL" sz="1500" b="0" i="0" u="none" strike="noStrike" dirty="0">
                        <a:solidFill>
                          <a:srgbClr val="000000"/>
                        </a:solidFill>
                        <a:effectLst/>
                        <a:latin typeface="Calibri"/>
                      </a:endParaRPr>
                    </a:p>
                  </a:txBody>
                  <a:tcPr marL="12834" marR="12834" marT="1283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56685">
                <a:tc>
                  <a:txBody>
                    <a:bodyPr/>
                    <a:lstStyle/>
                    <a:p>
                      <a:pPr algn="ctr" fontAlgn="b"/>
                      <a:r>
                        <a:rPr lang="es-CL" sz="1500" b="1" i="0" u="none" strike="noStrike">
                          <a:solidFill>
                            <a:srgbClr val="FFFFFF"/>
                          </a:solidFill>
                          <a:effectLst/>
                          <a:latin typeface="Calibri"/>
                        </a:rPr>
                        <a:t>Fiabilidad</a:t>
                      </a: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0,78</a:t>
                      </a:r>
                      <a:endParaRPr lang="es-CL" sz="1500" b="0" i="0" u="none" strike="noStrike" dirty="0">
                        <a:solidFill>
                          <a:srgbClr val="000000"/>
                        </a:solidFill>
                        <a:effectLst/>
                        <a:latin typeface="Calibri"/>
                      </a:endParaRPr>
                    </a:p>
                  </a:txBody>
                  <a:tcPr marL="12834" marR="12834" marT="1283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0,83</a:t>
                      </a:r>
                      <a:endParaRPr lang="es-CL" sz="1500" b="0" i="0" u="none" strike="noStrike" dirty="0">
                        <a:solidFill>
                          <a:srgbClr val="000000"/>
                        </a:solidFill>
                        <a:effectLst/>
                        <a:latin typeface="Calibri"/>
                      </a:endParaRPr>
                    </a:p>
                  </a:txBody>
                  <a:tcPr marL="12834" marR="12834" marT="12834" marB="0" anchor="b">
                    <a:lnL>
                      <a:noFill/>
                    </a:lnL>
                    <a:lnR>
                      <a:noFill/>
                    </a:lnR>
                    <a:lnT>
                      <a:noFill/>
                    </a:lnT>
                    <a:lnB>
                      <a:noFill/>
                    </a:lnB>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0,66</a:t>
                      </a:r>
                      <a:endParaRPr lang="es-CL" sz="1500" b="0" i="0" u="none" strike="noStrike" dirty="0">
                        <a:solidFill>
                          <a:srgbClr val="000000"/>
                        </a:solidFill>
                        <a:effectLst/>
                        <a:latin typeface="Calibri"/>
                      </a:endParaRPr>
                    </a:p>
                  </a:txBody>
                  <a:tcPr marL="12834" marR="12834" marT="12834" marB="0" anchor="b">
                    <a:lnL>
                      <a:noFill/>
                    </a:lnL>
                    <a:lnR w="12700" cap="flat" cmpd="sng" algn="ctr">
                      <a:solidFill>
                        <a:srgbClr val="000000"/>
                      </a:solidFill>
                      <a:prstDash val="solid"/>
                      <a:round/>
                      <a:headEnd type="none" w="med" len="med"/>
                      <a:tailEnd type="none" w="med" len="med"/>
                    </a:lnR>
                    <a:lnT>
                      <a:noFill/>
                    </a:lnT>
                    <a:lnB>
                      <a:noFill/>
                    </a:lnB>
                  </a:tcPr>
                </a:tc>
              </a:tr>
              <a:tr h="256685">
                <a:tc>
                  <a:txBody>
                    <a:bodyPr/>
                    <a:lstStyle/>
                    <a:p>
                      <a:pPr algn="ctr" fontAlgn="b"/>
                      <a:r>
                        <a:rPr lang="es-CL" sz="1400" b="1" i="0" u="none" strike="noStrike" dirty="0" smtClean="0">
                          <a:solidFill>
                            <a:srgbClr val="FFFFFF"/>
                          </a:solidFill>
                          <a:effectLst/>
                          <a:latin typeface="+mn-lt"/>
                        </a:rPr>
                        <a:t>Cap. De </a:t>
                      </a:r>
                      <a:r>
                        <a:rPr lang="es-CL" sz="1400" b="1" i="0" u="none" strike="noStrike" dirty="0" err="1" smtClean="0">
                          <a:solidFill>
                            <a:srgbClr val="FFFFFF"/>
                          </a:solidFill>
                          <a:effectLst/>
                          <a:latin typeface="+mn-lt"/>
                        </a:rPr>
                        <a:t>resp</a:t>
                      </a:r>
                      <a:endParaRPr lang="es-CL" sz="1500" b="1" i="0" u="none" strike="noStrike" dirty="0">
                        <a:solidFill>
                          <a:srgbClr val="FFFFFF"/>
                        </a:solidFill>
                        <a:effectLst/>
                        <a:latin typeface="Calibri"/>
                      </a:endParaRP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0,93</a:t>
                      </a:r>
                      <a:endParaRPr lang="es-CL" sz="1500" b="0" i="0" u="none" strike="noStrike" dirty="0">
                        <a:solidFill>
                          <a:srgbClr val="000000"/>
                        </a:solidFill>
                        <a:effectLst/>
                        <a:latin typeface="Calibri"/>
                      </a:endParaRPr>
                    </a:p>
                  </a:txBody>
                  <a:tcPr marL="12834" marR="12834" marT="12834"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0,90</a:t>
                      </a:r>
                      <a:endParaRPr lang="es-CL" sz="1500" b="0" i="0" u="none" strike="noStrike" dirty="0">
                        <a:solidFill>
                          <a:srgbClr val="000000"/>
                        </a:solidFill>
                        <a:effectLst/>
                        <a:latin typeface="Calibri"/>
                      </a:endParaRPr>
                    </a:p>
                  </a:txBody>
                  <a:tcPr marL="12834" marR="12834" marT="12834" marB="0" anchor="b">
                    <a:lnL>
                      <a:noFill/>
                    </a:lnL>
                    <a:lnR>
                      <a:noFill/>
                    </a:lnR>
                    <a:lnT>
                      <a:noFill/>
                    </a:lnT>
                    <a:lnB>
                      <a:noFill/>
                    </a:lnB>
                    <a:solidFill>
                      <a:srgbClr val="D9D9D9"/>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0,98</a:t>
                      </a:r>
                      <a:endParaRPr lang="es-CL" sz="1500" b="0" i="0" u="none" strike="noStrike" dirty="0">
                        <a:solidFill>
                          <a:srgbClr val="000000"/>
                        </a:solidFill>
                        <a:effectLst/>
                        <a:latin typeface="Calibri"/>
                      </a:endParaRPr>
                    </a:p>
                  </a:txBody>
                  <a:tcPr marL="12834" marR="12834" marT="12834"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256685">
                <a:tc>
                  <a:txBody>
                    <a:bodyPr/>
                    <a:lstStyle/>
                    <a:p>
                      <a:pPr algn="ctr" fontAlgn="b"/>
                      <a:r>
                        <a:rPr lang="es-CL" sz="1500" b="1" i="0" u="none" strike="noStrike">
                          <a:solidFill>
                            <a:srgbClr val="FFFFFF"/>
                          </a:solidFill>
                          <a:effectLst/>
                          <a:latin typeface="Calibri"/>
                        </a:rPr>
                        <a:t>Seguridad</a:t>
                      </a: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0,91</a:t>
                      </a:r>
                      <a:endParaRPr lang="es-CL" sz="1500" b="0" i="0" u="none" strike="noStrike" dirty="0">
                        <a:solidFill>
                          <a:srgbClr val="000000"/>
                        </a:solidFill>
                        <a:effectLst/>
                        <a:latin typeface="Calibri"/>
                      </a:endParaRPr>
                    </a:p>
                  </a:txBody>
                  <a:tcPr marL="12834" marR="12834" marT="1283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0,97</a:t>
                      </a:r>
                      <a:endParaRPr lang="es-CL" sz="1500" b="0" i="0" u="none" strike="noStrike" dirty="0">
                        <a:solidFill>
                          <a:srgbClr val="000000"/>
                        </a:solidFill>
                        <a:effectLst/>
                        <a:latin typeface="Calibri"/>
                      </a:endParaRPr>
                    </a:p>
                  </a:txBody>
                  <a:tcPr marL="12834" marR="12834" marT="12834" marB="0" anchor="b">
                    <a:lnL>
                      <a:noFill/>
                    </a:lnL>
                    <a:lnR>
                      <a:noFill/>
                    </a:lnR>
                    <a:lnT>
                      <a:noFill/>
                    </a:lnT>
                    <a:lnB>
                      <a:noFill/>
                    </a:lnB>
                  </a:tcPr>
                </a:tc>
                <a:tc>
                  <a:txBody>
                    <a:bodyPr/>
                    <a:lstStyle/>
                    <a:p>
                      <a:pPr algn="ctr" fontAlgn="b"/>
                      <a:r>
                        <a:rPr lang="es-CL" sz="1500" b="0" i="0" u="none" strike="noStrike" dirty="0">
                          <a:solidFill>
                            <a:srgbClr val="000000"/>
                          </a:solidFill>
                          <a:effectLst/>
                          <a:latin typeface="Calibri"/>
                        </a:rPr>
                        <a:t>-0,75</a:t>
                      </a:r>
                    </a:p>
                  </a:txBody>
                  <a:tcPr marL="12834" marR="12834" marT="12834" marB="0" anchor="b">
                    <a:lnL>
                      <a:noFill/>
                    </a:lnL>
                    <a:lnR w="12700" cap="flat" cmpd="sng" algn="ctr">
                      <a:solidFill>
                        <a:srgbClr val="000000"/>
                      </a:solidFill>
                      <a:prstDash val="solid"/>
                      <a:round/>
                      <a:headEnd type="none" w="med" len="med"/>
                      <a:tailEnd type="none" w="med" len="med"/>
                    </a:lnR>
                    <a:lnT>
                      <a:noFill/>
                    </a:lnT>
                    <a:lnB>
                      <a:noFill/>
                    </a:lnB>
                  </a:tcPr>
                </a:tc>
              </a:tr>
              <a:tr h="269519">
                <a:tc>
                  <a:txBody>
                    <a:bodyPr/>
                    <a:lstStyle/>
                    <a:p>
                      <a:pPr algn="ctr" fontAlgn="b"/>
                      <a:r>
                        <a:rPr lang="es-CL" sz="1500" b="1" i="0" u="none" strike="noStrike">
                          <a:solidFill>
                            <a:srgbClr val="FFFFFF"/>
                          </a:solidFill>
                          <a:effectLst/>
                          <a:latin typeface="Calibri"/>
                        </a:rPr>
                        <a:t>Empatía</a:t>
                      </a: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0" i="0" u="none" strike="noStrike">
                          <a:solidFill>
                            <a:srgbClr val="000000"/>
                          </a:solidFill>
                          <a:effectLst/>
                          <a:latin typeface="Calibri"/>
                        </a:rPr>
                        <a:t>-1,03</a:t>
                      </a:r>
                    </a:p>
                  </a:txBody>
                  <a:tcPr marL="12834" marR="12834" marT="1283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500" b="0" i="0" u="none" strike="noStrike" dirty="0">
                          <a:solidFill>
                            <a:srgbClr val="000000"/>
                          </a:solidFill>
                          <a:effectLst/>
                          <a:latin typeface="Calibri"/>
                        </a:rPr>
                        <a:t>-</a:t>
                      </a:r>
                      <a:r>
                        <a:rPr lang="es-CL" sz="1500" b="0" i="0" u="none" strike="noStrike" dirty="0" smtClean="0">
                          <a:solidFill>
                            <a:srgbClr val="000000"/>
                          </a:solidFill>
                          <a:effectLst/>
                          <a:latin typeface="Calibri"/>
                        </a:rPr>
                        <a:t>1,14</a:t>
                      </a:r>
                      <a:endParaRPr lang="es-CL" sz="1500" b="0" i="0" u="none" strike="noStrike" dirty="0">
                        <a:solidFill>
                          <a:srgbClr val="000000"/>
                        </a:solidFill>
                        <a:effectLst/>
                        <a:latin typeface="Calibri"/>
                      </a:endParaRPr>
                    </a:p>
                  </a:txBody>
                  <a:tcPr marL="12834" marR="12834" marT="12834"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500" b="0" i="0" u="none" strike="noStrike" dirty="0">
                          <a:solidFill>
                            <a:srgbClr val="000000"/>
                          </a:solidFill>
                          <a:effectLst/>
                          <a:latin typeface="Calibri"/>
                        </a:rPr>
                        <a:t>-0,75</a:t>
                      </a:r>
                    </a:p>
                  </a:txBody>
                  <a:tcPr marL="12834" marR="12834" marT="1283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69519">
                <a:tc>
                  <a:txBody>
                    <a:bodyPr/>
                    <a:lstStyle/>
                    <a:p>
                      <a:pPr algn="ctr" fontAlgn="b"/>
                      <a:r>
                        <a:rPr lang="es-CL" sz="1500" b="1" i="0" u="none" strike="noStrike">
                          <a:solidFill>
                            <a:srgbClr val="FFFFFF"/>
                          </a:solidFill>
                          <a:effectLst/>
                          <a:latin typeface="Calibri"/>
                        </a:rPr>
                        <a:t>Total</a:t>
                      </a:r>
                    </a:p>
                  </a:txBody>
                  <a:tcPr marL="12834" marR="12834" marT="12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1" i="0" u="none" strike="noStrike" dirty="0">
                          <a:solidFill>
                            <a:srgbClr val="FFFFFF"/>
                          </a:solidFill>
                          <a:effectLst/>
                          <a:latin typeface="Calibri"/>
                        </a:rPr>
                        <a:t>-0,861</a:t>
                      </a:r>
                    </a:p>
                  </a:txBody>
                  <a:tcPr marL="12834" marR="12834" marT="1283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1" i="0" u="none" strike="noStrike">
                          <a:solidFill>
                            <a:srgbClr val="FFFFFF"/>
                          </a:solidFill>
                          <a:effectLst/>
                          <a:latin typeface="Calibri"/>
                        </a:rPr>
                        <a:t>-0,911</a:t>
                      </a:r>
                    </a:p>
                  </a:txBody>
                  <a:tcPr marL="12834" marR="12834" marT="1283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fontAlgn="b"/>
                      <a:r>
                        <a:rPr lang="es-CL" sz="1500" b="1" i="0" u="none" strike="noStrike" dirty="0">
                          <a:solidFill>
                            <a:srgbClr val="FFFFFF"/>
                          </a:solidFill>
                          <a:effectLst/>
                          <a:latin typeface="Calibri"/>
                        </a:rPr>
                        <a:t>-0,731</a:t>
                      </a:r>
                    </a:p>
                  </a:txBody>
                  <a:tcPr marL="12834" marR="12834" marT="1283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bl>
          </a:graphicData>
        </a:graphic>
      </p:graphicFrame>
    </p:spTree>
    <p:extLst>
      <p:ext uri="{BB962C8B-B14F-4D97-AF65-F5344CB8AC3E}">
        <p14:creationId xmlns:p14="http://schemas.microsoft.com/office/powerpoint/2010/main" val="263246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SERVQUAL</a:t>
            </a:r>
            <a:endParaRPr lang="es-CL" dirty="0"/>
          </a:p>
        </p:txBody>
      </p:sp>
      <p:sp>
        <p:nvSpPr>
          <p:cNvPr id="3" name="2 Marcador de contenido"/>
          <p:cNvSpPr>
            <a:spLocks noGrp="1"/>
          </p:cNvSpPr>
          <p:nvPr>
            <p:ph idx="1"/>
          </p:nvPr>
        </p:nvSpPr>
        <p:spPr/>
        <p:txBody>
          <a:bodyPr>
            <a:normAutofit lnSpcReduction="10000"/>
          </a:bodyPr>
          <a:lstStyle/>
          <a:p>
            <a:pPr marL="0" indent="0">
              <a:buNone/>
            </a:pPr>
            <a:r>
              <a:rPr lang="es-CL" b="1" dirty="0" smtClean="0">
                <a:solidFill>
                  <a:srgbClr val="DE0000"/>
                </a:solidFill>
              </a:rPr>
              <a:t>Críticas a la escala SERVQUAL:</a:t>
            </a:r>
          </a:p>
          <a:p>
            <a:pPr marL="0" indent="0">
              <a:buNone/>
            </a:pPr>
            <a:endParaRPr lang="es-CL" b="1" dirty="0" smtClean="0">
              <a:solidFill>
                <a:srgbClr val="DE0000"/>
              </a:solidFill>
            </a:endParaRPr>
          </a:p>
          <a:p>
            <a:pPr marL="514350" indent="-457200">
              <a:buFont typeface="+mj-lt"/>
              <a:buAutoNum type="arabicPeriod"/>
            </a:pPr>
            <a:r>
              <a:rPr lang="es-CL" b="1" dirty="0" smtClean="0"/>
              <a:t>Extensión del cuestionario: </a:t>
            </a:r>
            <a:r>
              <a:rPr lang="es-CL" dirty="0" smtClean="0"/>
              <a:t>Dos cuestionarios de 22 preguntas c/u </a:t>
            </a:r>
            <a:r>
              <a:rPr lang="es-CL" dirty="0" smtClean="0">
                <a:sym typeface="Wingdings" pitchFamily="2" charset="2"/>
              </a:rPr>
              <a:t> 44 preguntas. </a:t>
            </a:r>
          </a:p>
          <a:p>
            <a:pPr lvl="1"/>
            <a:r>
              <a:rPr lang="es-CL" dirty="0" smtClean="0">
                <a:sym typeface="Wingdings" pitchFamily="2" charset="2"/>
              </a:rPr>
              <a:t>Preguntas repetitivas</a:t>
            </a:r>
          </a:p>
          <a:p>
            <a:pPr lvl="1"/>
            <a:r>
              <a:rPr lang="es-CL" dirty="0" smtClean="0">
                <a:sym typeface="Wingdings" pitchFamily="2" charset="2"/>
              </a:rPr>
              <a:t>¿Valor de la sección de expectativas?</a:t>
            </a:r>
          </a:p>
          <a:p>
            <a:pPr lvl="1"/>
            <a:r>
              <a:rPr lang="es-CL" dirty="0" smtClean="0">
                <a:sym typeface="Wingdings" pitchFamily="2" charset="2"/>
              </a:rPr>
              <a:t>Sugerencias para acortar la encuesta:</a:t>
            </a:r>
          </a:p>
          <a:p>
            <a:pPr lvl="2"/>
            <a:r>
              <a:rPr lang="es-CL" dirty="0" smtClean="0">
                <a:sym typeface="Wingdings" pitchFamily="2" charset="2"/>
              </a:rPr>
              <a:t>Hacer 22 preguntas y preguntar por la empresa de excelencia y la empresa a evaluar</a:t>
            </a:r>
          </a:p>
          <a:p>
            <a:pPr lvl="2"/>
            <a:r>
              <a:rPr lang="es-CL" dirty="0" smtClean="0">
                <a:sym typeface="Wingdings" pitchFamily="2" charset="2"/>
              </a:rPr>
              <a:t>Hacer 22 preguntas y usar el punto medio de la escala de evaluación como el nivel de la empresa de excelencia</a:t>
            </a:r>
          </a:p>
          <a:p>
            <a:pPr lvl="2"/>
            <a:r>
              <a:rPr lang="es-CL" dirty="0" smtClean="0">
                <a:sym typeface="Wingdings" pitchFamily="2" charset="2"/>
              </a:rPr>
              <a:t>Hacer 22 preguntas y dejar el nivel 7 como el nivel esperado en la empresa de excelencia</a:t>
            </a:r>
          </a:p>
          <a:p>
            <a:pPr marL="914400" lvl="1" indent="-457200">
              <a:buFont typeface="+mj-lt"/>
              <a:buAutoNum type="arabicPeriod"/>
            </a:pPr>
            <a:endParaRPr lang="es-CL" dirty="0" smtClean="0">
              <a:sym typeface="Wingdings" pitchFamily="2" charset="2"/>
            </a:endParaRPr>
          </a:p>
          <a:p>
            <a:pPr marL="514350" indent="-457200">
              <a:buFont typeface="+mj-lt"/>
              <a:buAutoNum type="arabicPeriod"/>
            </a:pPr>
            <a:endParaRPr lang="es-CL" dirty="0" smtClean="0">
              <a:sym typeface="Wingdings" pitchFamily="2" charset="2"/>
            </a:endParaRPr>
          </a:p>
        </p:txBody>
      </p:sp>
    </p:spTree>
    <p:extLst>
      <p:ext uri="{BB962C8B-B14F-4D97-AF65-F5344CB8AC3E}">
        <p14:creationId xmlns:p14="http://schemas.microsoft.com/office/powerpoint/2010/main" val="3503622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SERVQUAL</a:t>
            </a:r>
          </a:p>
        </p:txBody>
      </p:sp>
      <p:sp>
        <p:nvSpPr>
          <p:cNvPr id="3" name="2 Marcador de contenido"/>
          <p:cNvSpPr>
            <a:spLocks noGrp="1"/>
          </p:cNvSpPr>
          <p:nvPr>
            <p:ph idx="1"/>
          </p:nvPr>
        </p:nvSpPr>
        <p:spPr/>
        <p:txBody>
          <a:bodyPr/>
          <a:lstStyle/>
          <a:p>
            <a:pPr marL="457200" indent="-457200">
              <a:buFont typeface="+mj-lt"/>
              <a:buAutoNum type="arabicPeriod" startAt="2"/>
            </a:pPr>
            <a:r>
              <a:rPr lang="es-CL" b="1" dirty="0" smtClean="0"/>
              <a:t>Validez de las 5 dimensiones: </a:t>
            </a:r>
          </a:p>
          <a:p>
            <a:pPr marL="857250" lvl="1" indent="-457200"/>
            <a:r>
              <a:rPr lang="es-CL" dirty="0" smtClean="0"/>
              <a:t>Las 5 dimensiones no están sujetas a un control estadístico</a:t>
            </a:r>
          </a:p>
          <a:p>
            <a:pPr marL="1257300" lvl="2" indent="-457200"/>
            <a:r>
              <a:rPr lang="es-CL" dirty="0" smtClean="0"/>
              <a:t>Por ejemplo, ¿Son ortogonales? </a:t>
            </a:r>
          </a:p>
          <a:p>
            <a:pPr marL="1257300" lvl="2" indent="-457200"/>
            <a:r>
              <a:rPr lang="es-CL" dirty="0" smtClean="0"/>
              <a:t>Dimensiones de confiabilidad, empatía y seguridad son muy parecidas… pero la gente tiende a darle pesos distintos</a:t>
            </a:r>
          </a:p>
          <a:p>
            <a:pPr marL="857250" lvl="1" indent="-457200"/>
            <a:r>
              <a:rPr lang="es-CL" dirty="0" smtClean="0"/>
              <a:t>Son dimensiones que aplicaban para los EEUU de los 90’</a:t>
            </a:r>
          </a:p>
          <a:p>
            <a:pPr marL="1257300" lvl="2" indent="-457200"/>
            <a:r>
              <a:rPr lang="es-CL" dirty="0" smtClean="0"/>
              <a:t>¿Serán las mismas en Chile? </a:t>
            </a:r>
            <a:br>
              <a:rPr lang="es-CL" dirty="0" smtClean="0"/>
            </a:br>
            <a:r>
              <a:rPr lang="es-CL" dirty="0" smtClean="0"/>
              <a:t>¿Serán las mismas el día de hoy?</a:t>
            </a:r>
          </a:p>
          <a:p>
            <a:pPr marL="857250" lvl="1" indent="-457200"/>
            <a:endParaRPr lang="es-CL" dirty="0"/>
          </a:p>
        </p:txBody>
      </p:sp>
    </p:spTree>
    <p:extLst>
      <p:ext uri="{BB962C8B-B14F-4D97-AF65-F5344CB8AC3E}">
        <p14:creationId xmlns:p14="http://schemas.microsoft.com/office/powerpoint/2010/main" val="152150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Calidad de servicio</a:t>
            </a:r>
          </a:p>
        </p:txBody>
      </p:sp>
      <p:sp>
        <p:nvSpPr>
          <p:cNvPr id="3" name="2 Marcador de contenido"/>
          <p:cNvSpPr>
            <a:spLocks noGrp="1"/>
          </p:cNvSpPr>
          <p:nvPr>
            <p:ph idx="1"/>
          </p:nvPr>
        </p:nvSpPr>
        <p:spPr/>
        <p:txBody>
          <a:bodyPr>
            <a:normAutofit fontScale="92500" lnSpcReduction="20000"/>
          </a:bodyPr>
          <a:lstStyle/>
          <a:p>
            <a:pPr marL="0" indent="0">
              <a:buNone/>
            </a:pPr>
            <a:r>
              <a:rPr lang="es-CL" b="1" dirty="0" smtClean="0">
                <a:solidFill>
                  <a:srgbClr val="DE0000"/>
                </a:solidFill>
              </a:rPr>
              <a:t>¿Qué es un servicio</a:t>
            </a:r>
            <a:r>
              <a:rPr lang="es-CL" dirty="0" smtClean="0"/>
              <a:t>?</a:t>
            </a:r>
          </a:p>
          <a:p>
            <a:endParaRPr lang="es-CL" dirty="0"/>
          </a:p>
          <a:p>
            <a:r>
              <a:rPr lang="es-CL" dirty="0" smtClean="0"/>
              <a:t>Los </a:t>
            </a:r>
            <a:r>
              <a:rPr lang="es-CL" dirty="0"/>
              <a:t>servicios son </a:t>
            </a:r>
            <a:r>
              <a:rPr lang="es-CL" dirty="0" smtClean="0">
                <a:solidFill>
                  <a:srgbClr val="DE0000"/>
                </a:solidFill>
              </a:rPr>
              <a:t>actividades</a:t>
            </a:r>
            <a:r>
              <a:rPr lang="es-CL" dirty="0" smtClean="0"/>
              <a:t>, </a:t>
            </a:r>
            <a:r>
              <a:rPr lang="es-CL" dirty="0"/>
              <a:t>o </a:t>
            </a:r>
            <a:r>
              <a:rPr lang="es-CL" dirty="0" smtClean="0"/>
              <a:t>una serie </a:t>
            </a:r>
            <a:r>
              <a:rPr lang="es-CL" dirty="0"/>
              <a:t>de ellas, en lugar de </a:t>
            </a:r>
            <a:r>
              <a:rPr lang="es-CL" dirty="0" smtClean="0"/>
              <a:t>cosas</a:t>
            </a:r>
            <a:r>
              <a:rPr lang="es-CL" dirty="0"/>
              <a:t> </a:t>
            </a:r>
            <a:r>
              <a:rPr lang="es-CL" dirty="0" smtClean="0">
                <a:sym typeface="Wingdings" pitchFamily="2" charset="2"/>
              </a:rPr>
              <a:t> No son </a:t>
            </a:r>
            <a:r>
              <a:rPr lang="es-CL" dirty="0" err="1" smtClean="0">
                <a:sym typeface="Wingdings" pitchFamily="2" charset="2"/>
              </a:rPr>
              <a:t>inventariables</a:t>
            </a:r>
            <a:r>
              <a:rPr lang="es-CL" dirty="0" smtClean="0">
                <a:sym typeface="Wingdings" pitchFamily="2" charset="2"/>
              </a:rPr>
              <a:t>.</a:t>
            </a:r>
          </a:p>
          <a:p>
            <a:endParaRPr lang="es-CL" dirty="0" smtClean="0"/>
          </a:p>
          <a:p>
            <a:r>
              <a:rPr lang="es-CL" dirty="0"/>
              <a:t>Los servicios son, en cierto grado al menos, </a:t>
            </a:r>
            <a:r>
              <a:rPr lang="es-CL" dirty="0" smtClean="0">
                <a:solidFill>
                  <a:srgbClr val="DE0000"/>
                </a:solidFill>
              </a:rPr>
              <a:t>intangibles</a:t>
            </a:r>
          </a:p>
          <a:p>
            <a:endParaRPr lang="es-CL" dirty="0"/>
          </a:p>
          <a:p>
            <a:r>
              <a:rPr lang="es-CL" dirty="0" smtClean="0"/>
              <a:t>Los </a:t>
            </a:r>
            <a:r>
              <a:rPr lang="es-CL" dirty="0"/>
              <a:t>servicios </a:t>
            </a:r>
            <a:r>
              <a:rPr lang="es-CL" dirty="0" smtClean="0"/>
              <a:t>son producidos </a:t>
            </a:r>
            <a:r>
              <a:rPr lang="es-CL" dirty="0"/>
              <a:t>y consumidos </a:t>
            </a:r>
            <a:r>
              <a:rPr lang="es-CL" dirty="0" smtClean="0"/>
              <a:t>simultáneamente</a:t>
            </a:r>
          </a:p>
          <a:p>
            <a:endParaRPr lang="es-CL" dirty="0" smtClean="0"/>
          </a:p>
          <a:p>
            <a:r>
              <a:rPr lang="es-CL" dirty="0" smtClean="0"/>
              <a:t>Los servicios son heterogéneos, su desempeño varía cliente a cliente, proveedor a proveedor, etc.</a:t>
            </a:r>
            <a:endParaRPr lang="es-CL" dirty="0"/>
          </a:p>
          <a:p>
            <a:endParaRPr lang="es-CL" dirty="0"/>
          </a:p>
          <a:p>
            <a:r>
              <a:rPr lang="es-CL" dirty="0" smtClean="0"/>
              <a:t>El </a:t>
            </a:r>
            <a:r>
              <a:rPr lang="es-CL" dirty="0"/>
              <a:t>cliente participa, al menos en parte, en el proceso de producción</a:t>
            </a:r>
            <a:r>
              <a:rPr lang="es-CL" dirty="0" smtClean="0"/>
              <a:t>.</a:t>
            </a:r>
          </a:p>
        </p:txBody>
      </p:sp>
    </p:spTree>
    <p:extLst>
      <p:ext uri="{BB962C8B-B14F-4D97-AF65-F5344CB8AC3E}">
        <p14:creationId xmlns:p14="http://schemas.microsoft.com/office/powerpoint/2010/main" val="708217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Análisis factorial</a:t>
            </a:r>
            <a:endParaRPr lang="es-CL" dirty="0"/>
          </a:p>
        </p:txBody>
      </p:sp>
      <p:sp>
        <p:nvSpPr>
          <p:cNvPr id="3" name="2 Marcador de contenido"/>
          <p:cNvSpPr>
            <a:spLocks noGrp="1"/>
          </p:cNvSpPr>
          <p:nvPr>
            <p:ph idx="1"/>
          </p:nvPr>
        </p:nvSpPr>
        <p:spPr/>
        <p:txBody>
          <a:bodyPr>
            <a:normAutofit fontScale="92500" lnSpcReduction="20000"/>
          </a:bodyPr>
          <a:lstStyle/>
          <a:p>
            <a:r>
              <a:rPr lang="es-CL" dirty="0" smtClean="0"/>
              <a:t>Siguiendo la idea del SERVQUAL, se puede hacer derechamente un estudio encuestando a personas y preguntándoles sobre su </a:t>
            </a:r>
            <a:r>
              <a:rPr lang="es-CL" dirty="0" smtClean="0">
                <a:solidFill>
                  <a:srgbClr val="DE0000"/>
                </a:solidFill>
              </a:rPr>
              <a:t>percepción de distintos atributos</a:t>
            </a:r>
            <a:r>
              <a:rPr lang="es-CL" dirty="0" smtClean="0"/>
              <a:t>, por ejemplo, evaluar de 1 a 7 su percepción sobre las siguientes preguntas:</a:t>
            </a:r>
          </a:p>
          <a:p>
            <a:pPr lvl="1"/>
            <a:r>
              <a:rPr lang="es-CL" dirty="0"/>
              <a:t>Las cotizaciones se realizan rápidamente</a:t>
            </a:r>
          </a:p>
          <a:p>
            <a:pPr lvl="1"/>
            <a:r>
              <a:rPr lang="es-CL" dirty="0"/>
              <a:t>Las ordenes de compra se procesan sin demora</a:t>
            </a:r>
          </a:p>
          <a:p>
            <a:pPr lvl="1"/>
            <a:r>
              <a:rPr lang="es-CL" dirty="0" smtClean="0"/>
              <a:t>Los </a:t>
            </a:r>
            <a:r>
              <a:rPr lang="es-CL" dirty="0"/>
              <a:t>repuestos se entregan desde bodega sin pérdidas innecesarias de tiempo</a:t>
            </a:r>
          </a:p>
          <a:p>
            <a:pPr lvl="1"/>
            <a:r>
              <a:rPr lang="es-CL" dirty="0"/>
              <a:t>Siempre hay un vendedor disponible para atender al cliente</a:t>
            </a:r>
          </a:p>
          <a:p>
            <a:pPr lvl="1"/>
            <a:r>
              <a:rPr lang="es-CL" dirty="0"/>
              <a:t>Las entregas de repuestos se entregan en las fechas </a:t>
            </a:r>
            <a:r>
              <a:rPr lang="es-CL" dirty="0" smtClean="0"/>
              <a:t>acordadas</a:t>
            </a:r>
          </a:p>
          <a:p>
            <a:pPr lvl="1"/>
            <a:endParaRPr lang="es-CL" dirty="0" smtClean="0"/>
          </a:p>
          <a:p>
            <a:r>
              <a:rPr lang="es-CL" dirty="0" smtClean="0"/>
              <a:t>Se puede partir con algunas preguntas del SERVQUAL adaptadas al problema específico</a:t>
            </a:r>
          </a:p>
          <a:p>
            <a:endParaRPr lang="es-CL" dirty="0"/>
          </a:p>
          <a:p>
            <a:pPr marL="0" indent="0" algn="ctr">
              <a:buNone/>
            </a:pPr>
            <a:r>
              <a:rPr lang="es-CL" i="1" dirty="0" smtClean="0">
                <a:solidFill>
                  <a:srgbClr val="DE0000"/>
                </a:solidFill>
              </a:rPr>
              <a:t>Luego </a:t>
            </a:r>
            <a:r>
              <a:rPr lang="es-CL" i="1" dirty="0" smtClean="0">
                <a:solidFill>
                  <a:srgbClr val="DE0000"/>
                </a:solidFill>
                <a:sym typeface="Wingdings" pitchFamily="2" charset="2"/>
              </a:rPr>
              <a:t> Análisis factorial para encontrar dimensiones</a:t>
            </a:r>
            <a:endParaRPr lang="es-CL" i="1" dirty="0" smtClean="0">
              <a:solidFill>
                <a:srgbClr val="DE0000"/>
              </a:solidFill>
            </a:endParaRPr>
          </a:p>
          <a:p>
            <a:endParaRPr lang="es-CL" dirty="0"/>
          </a:p>
        </p:txBody>
      </p:sp>
    </p:spTree>
    <p:extLst>
      <p:ext uri="{BB962C8B-B14F-4D97-AF65-F5344CB8AC3E}">
        <p14:creationId xmlns:p14="http://schemas.microsoft.com/office/powerpoint/2010/main" val="1443072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Análisis factorial</a:t>
            </a:r>
          </a:p>
        </p:txBody>
      </p:sp>
      <p:sp>
        <p:nvSpPr>
          <p:cNvPr id="3" name="2 Marcador de contenido"/>
          <p:cNvSpPr>
            <a:spLocks noGrp="1"/>
          </p:cNvSpPr>
          <p:nvPr>
            <p:ph idx="1"/>
          </p:nvPr>
        </p:nvSpPr>
        <p:spPr/>
        <p:txBody>
          <a:bodyPr>
            <a:normAutofit lnSpcReduction="10000"/>
          </a:bodyPr>
          <a:lstStyle/>
          <a:p>
            <a:pPr marL="0" indent="0">
              <a:buNone/>
            </a:pPr>
            <a:r>
              <a:rPr lang="es-CL" b="1" dirty="0" smtClean="0"/>
              <a:t>Ejemplo hospitales:</a:t>
            </a:r>
          </a:p>
          <a:p>
            <a:r>
              <a:rPr lang="es-CL" dirty="0" err="1" smtClean="0"/>
              <a:t>Focus</a:t>
            </a:r>
            <a:r>
              <a:rPr lang="es-CL" dirty="0" smtClean="0"/>
              <a:t> </a:t>
            </a:r>
            <a:r>
              <a:rPr lang="es-CL" dirty="0" err="1" smtClean="0"/>
              <a:t>group</a:t>
            </a:r>
            <a:r>
              <a:rPr lang="es-CL" dirty="0" smtClean="0"/>
              <a:t> y entrevistas para determinar atributos clave de un hospital:</a:t>
            </a:r>
          </a:p>
          <a:p>
            <a:pPr lvl="1"/>
            <a:r>
              <a:rPr lang="es-CL" dirty="0"/>
              <a:t>Tiempo de espera</a:t>
            </a:r>
          </a:p>
          <a:p>
            <a:pPr lvl="1"/>
            <a:r>
              <a:rPr lang="es-CL" dirty="0"/>
              <a:t>Trato (simpatía, cortesía, amabilidad)</a:t>
            </a:r>
          </a:p>
          <a:p>
            <a:pPr lvl="1"/>
            <a:r>
              <a:rPr lang="es-CL" dirty="0"/>
              <a:t>Disponibilidad de recursos físicos </a:t>
            </a:r>
          </a:p>
          <a:p>
            <a:pPr lvl="1"/>
            <a:r>
              <a:rPr lang="es-CL" dirty="0"/>
              <a:t>Entrega de información</a:t>
            </a:r>
          </a:p>
          <a:p>
            <a:pPr lvl="1"/>
            <a:r>
              <a:rPr lang="es-CL" dirty="0"/>
              <a:t>Preocupación por el paciente</a:t>
            </a:r>
          </a:p>
          <a:p>
            <a:pPr lvl="1"/>
            <a:r>
              <a:rPr lang="es-CL" dirty="0"/>
              <a:t>Atención humanizada</a:t>
            </a:r>
          </a:p>
          <a:p>
            <a:pPr lvl="1"/>
            <a:r>
              <a:rPr lang="es-CL" dirty="0"/>
              <a:t>Temperatura de los box de atención</a:t>
            </a:r>
          </a:p>
          <a:p>
            <a:pPr lvl="1"/>
            <a:r>
              <a:rPr lang="es-CL" dirty="0"/>
              <a:t>Limpieza de la vestimenta del personal</a:t>
            </a:r>
          </a:p>
          <a:p>
            <a:pPr lvl="1"/>
            <a:r>
              <a:rPr lang="es-CL" dirty="0" smtClean="0"/>
              <a:t>Aroma </a:t>
            </a:r>
            <a:r>
              <a:rPr lang="es-CL" dirty="0"/>
              <a:t>y limpieza de los baños</a:t>
            </a:r>
          </a:p>
          <a:p>
            <a:pPr lvl="1"/>
            <a:endParaRPr lang="es-CL" dirty="0"/>
          </a:p>
        </p:txBody>
      </p:sp>
    </p:spTree>
    <p:extLst>
      <p:ext uri="{BB962C8B-B14F-4D97-AF65-F5344CB8AC3E}">
        <p14:creationId xmlns:p14="http://schemas.microsoft.com/office/powerpoint/2010/main" val="1867121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Análisis factorial</a:t>
            </a:r>
          </a:p>
        </p:txBody>
      </p:sp>
      <p:sp>
        <p:nvSpPr>
          <p:cNvPr id="3" name="2 Marcador de contenido"/>
          <p:cNvSpPr>
            <a:spLocks noGrp="1"/>
          </p:cNvSpPr>
          <p:nvPr>
            <p:ph idx="1"/>
          </p:nvPr>
        </p:nvSpPr>
        <p:spPr>
          <a:xfrm>
            <a:off x="467544" y="1052737"/>
            <a:ext cx="8219256" cy="1512168"/>
          </a:xfrm>
        </p:spPr>
        <p:txBody>
          <a:bodyPr/>
          <a:lstStyle/>
          <a:p>
            <a:r>
              <a:rPr lang="es-CL" dirty="0" smtClean="0"/>
              <a:t>Encuesta a 120 personas</a:t>
            </a:r>
          </a:p>
          <a:p>
            <a:r>
              <a:rPr lang="es-CL" dirty="0" smtClean="0"/>
              <a:t>Análisis factorial para pacientes y para acompañantes de pacientes entregan resultados distintos:</a:t>
            </a:r>
            <a:endParaRPr lang="es-CL" dirty="0"/>
          </a:p>
        </p:txBody>
      </p:sp>
      <p:sp>
        <p:nvSpPr>
          <p:cNvPr id="4" name="3 CuadroTexto"/>
          <p:cNvSpPr txBox="1"/>
          <p:nvPr/>
        </p:nvSpPr>
        <p:spPr>
          <a:xfrm>
            <a:off x="611560" y="2755156"/>
            <a:ext cx="3816424" cy="3477875"/>
          </a:xfrm>
          <a:prstGeom prst="rect">
            <a:avLst/>
          </a:prstGeom>
          <a:noFill/>
        </p:spPr>
        <p:txBody>
          <a:bodyPr wrap="square" rtlCol="0">
            <a:spAutoFit/>
          </a:bodyPr>
          <a:lstStyle/>
          <a:p>
            <a:r>
              <a:rPr lang="es-CL" sz="2200" b="1" dirty="0" smtClean="0">
                <a:solidFill>
                  <a:srgbClr val="DE0000"/>
                </a:solidFill>
              </a:rPr>
              <a:t>Factores PACIENTE: </a:t>
            </a:r>
          </a:p>
          <a:p>
            <a:pPr marL="285750" indent="-285750">
              <a:buFont typeface="Arial" pitchFamily="34" charset="0"/>
              <a:buChar char="•"/>
            </a:pPr>
            <a:r>
              <a:rPr lang="es-CL" sz="2200" dirty="0" smtClean="0"/>
              <a:t>Relación </a:t>
            </a:r>
            <a:r>
              <a:rPr lang="es-CL" sz="2200" dirty="0"/>
              <a:t>interpersonal</a:t>
            </a:r>
          </a:p>
          <a:p>
            <a:pPr marL="285750" indent="-285750">
              <a:buFont typeface="Arial" pitchFamily="34" charset="0"/>
              <a:buChar char="•"/>
            </a:pPr>
            <a:r>
              <a:rPr lang="es-CL" sz="2200" dirty="0"/>
              <a:t>Confort del box de atención</a:t>
            </a:r>
          </a:p>
          <a:p>
            <a:pPr marL="285750" indent="-285750">
              <a:buFont typeface="Arial" pitchFamily="34" charset="0"/>
              <a:buChar char="•"/>
            </a:pPr>
            <a:r>
              <a:rPr lang="es-CL" sz="2200" dirty="0"/>
              <a:t>Atención médica</a:t>
            </a:r>
          </a:p>
          <a:p>
            <a:pPr marL="285750" indent="-285750">
              <a:buFont typeface="Arial" pitchFamily="34" charset="0"/>
              <a:buChar char="•"/>
            </a:pPr>
            <a:r>
              <a:rPr lang="es-CL" sz="2200" dirty="0"/>
              <a:t>Duración del servicio de salud</a:t>
            </a:r>
          </a:p>
          <a:p>
            <a:pPr marL="285750" indent="-285750">
              <a:buFont typeface="Arial" pitchFamily="34" charset="0"/>
              <a:buChar char="•"/>
            </a:pPr>
            <a:r>
              <a:rPr lang="es-CL" sz="2200" dirty="0"/>
              <a:t>Señalética y apariencia del personal</a:t>
            </a:r>
          </a:p>
          <a:p>
            <a:pPr marL="285750" indent="-285750">
              <a:buFont typeface="Arial" pitchFamily="34" charset="0"/>
              <a:buChar char="•"/>
            </a:pPr>
            <a:r>
              <a:rPr lang="es-CL" sz="2200" dirty="0"/>
              <a:t>Ambientación general</a:t>
            </a:r>
          </a:p>
          <a:p>
            <a:pPr marL="285750" indent="-285750">
              <a:buFont typeface="Arial" pitchFamily="34" charset="0"/>
              <a:buChar char="•"/>
            </a:pPr>
            <a:r>
              <a:rPr lang="es-CL" sz="2200" dirty="0"/>
              <a:t>Confort de las instalaciones</a:t>
            </a:r>
          </a:p>
        </p:txBody>
      </p:sp>
      <p:sp>
        <p:nvSpPr>
          <p:cNvPr id="5" name="4 CuadroTexto"/>
          <p:cNvSpPr txBox="1"/>
          <p:nvPr/>
        </p:nvSpPr>
        <p:spPr>
          <a:xfrm>
            <a:off x="4844008" y="2754412"/>
            <a:ext cx="3816424" cy="2462213"/>
          </a:xfrm>
          <a:prstGeom prst="rect">
            <a:avLst/>
          </a:prstGeom>
          <a:noFill/>
        </p:spPr>
        <p:txBody>
          <a:bodyPr wrap="square" rtlCol="0">
            <a:spAutoFit/>
          </a:bodyPr>
          <a:lstStyle/>
          <a:p>
            <a:r>
              <a:rPr lang="es-CL" sz="2200" b="1" dirty="0" smtClean="0">
                <a:solidFill>
                  <a:srgbClr val="DE0000"/>
                </a:solidFill>
              </a:rPr>
              <a:t>Factores ACOMPAÑANTE: </a:t>
            </a:r>
          </a:p>
          <a:p>
            <a:pPr marL="285750" indent="-285750">
              <a:buFont typeface="Arial" pitchFamily="34" charset="0"/>
              <a:buChar char="•"/>
            </a:pPr>
            <a:r>
              <a:rPr lang="es-CL" sz="2200" dirty="0"/>
              <a:t>Calidad de la señalética y estructura de las instalaciones</a:t>
            </a:r>
          </a:p>
          <a:p>
            <a:pPr marL="285750" indent="-285750">
              <a:buFont typeface="Arial" pitchFamily="34" charset="0"/>
              <a:buChar char="•"/>
            </a:pPr>
            <a:r>
              <a:rPr lang="es-CL" sz="2200" dirty="0"/>
              <a:t>Evaluación de la espera</a:t>
            </a:r>
          </a:p>
          <a:p>
            <a:pPr marL="285750" indent="-285750">
              <a:buFont typeface="Arial" pitchFamily="34" charset="0"/>
              <a:buChar char="•"/>
            </a:pPr>
            <a:r>
              <a:rPr lang="es-CL" sz="2200" dirty="0"/>
              <a:t>Confort de la sala de espera</a:t>
            </a:r>
          </a:p>
          <a:p>
            <a:pPr marL="285750" indent="-285750">
              <a:buFont typeface="Arial" pitchFamily="34" charset="0"/>
              <a:buChar char="•"/>
            </a:pPr>
            <a:r>
              <a:rPr lang="es-CL" sz="2200" dirty="0"/>
              <a:t>Otros (principalmente precio)</a:t>
            </a:r>
          </a:p>
        </p:txBody>
      </p:sp>
    </p:spTree>
    <p:extLst>
      <p:ext uri="{BB962C8B-B14F-4D97-AF65-F5344CB8AC3E}">
        <p14:creationId xmlns:p14="http://schemas.microsoft.com/office/powerpoint/2010/main" val="3915598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Análisis conjunto</a:t>
            </a:r>
            <a:endParaRPr lang="es-CL" dirty="0"/>
          </a:p>
        </p:txBody>
      </p:sp>
      <p:sp>
        <p:nvSpPr>
          <p:cNvPr id="3" name="2 Marcador de contenido"/>
          <p:cNvSpPr>
            <a:spLocks noGrp="1"/>
          </p:cNvSpPr>
          <p:nvPr>
            <p:ph idx="1"/>
          </p:nvPr>
        </p:nvSpPr>
        <p:spPr/>
        <p:txBody>
          <a:bodyPr>
            <a:normAutofit fontScale="92500"/>
          </a:bodyPr>
          <a:lstStyle/>
          <a:p>
            <a:r>
              <a:rPr lang="es-CL" dirty="0"/>
              <a:t>Otra posibilidad es generar perfiles mediante análisis conjunto:</a:t>
            </a:r>
          </a:p>
          <a:p>
            <a:pPr marL="0" indent="0">
              <a:buNone/>
            </a:pPr>
            <a:endParaRPr lang="es-CL" dirty="0" smtClean="0"/>
          </a:p>
          <a:p>
            <a:pPr marL="0" indent="0">
              <a:buNone/>
            </a:pPr>
            <a:r>
              <a:rPr lang="es-CL" b="1" dirty="0" err="1" smtClean="0"/>
              <a:t>Ej</a:t>
            </a:r>
            <a:r>
              <a:rPr lang="es-CL" b="1" dirty="0"/>
              <a:t>: banco</a:t>
            </a:r>
          </a:p>
          <a:p>
            <a:endParaRPr lang="es-CL" dirty="0" smtClean="0"/>
          </a:p>
          <a:p>
            <a:pPr marL="0" indent="0">
              <a:buNone/>
            </a:pPr>
            <a:r>
              <a:rPr lang="es-CL" dirty="0" smtClean="0"/>
              <a:t>	</a:t>
            </a:r>
            <a:r>
              <a:rPr lang="es-CL" b="1" dirty="0" smtClean="0"/>
              <a:t>Velocidad </a:t>
            </a:r>
            <a:r>
              <a:rPr lang="es-CL" b="1" dirty="0"/>
              <a:t>del servicio: </a:t>
            </a:r>
            <a:r>
              <a:rPr lang="es-CL" dirty="0"/>
              <a:t>peor que lo esperado</a:t>
            </a:r>
          </a:p>
          <a:p>
            <a:pPr marL="0" indent="0">
              <a:buNone/>
            </a:pPr>
            <a:r>
              <a:rPr lang="es-CL" dirty="0" smtClean="0"/>
              <a:t>	</a:t>
            </a:r>
            <a:r>
              <a:rPr lang="es-CL" b="1" dirty="0" smtClean="0"/>
              <a:t>Confiabilidad </a:t>
            </a:r>
            <a:r>
              <a:rPr lang="es-CL" b="1" dirty="0"/>
              <a:t>del servicio: </a:t>
            </a:r>
            <a:r>
              <a:rPr lang="es-CL" dirty="0"/>
              <a:t>mejor que lo esperado</a:t>
            </a:r>
          </a:p>
          <a:p>
            <a:pPr marL="0" indent="0">
              <a:buNone/>
            </a:pPr>
            <a:r>
              <a:rPr lang="es-CL" dirty="0" smtClean="0"/>
              <a:t>	</a:t>
            </a:r>
            <a:r>
              <a:rPr lang="es-CL" b="1" dirty="0" smtClean="0"/>
              <a:t>Conocimiento del </a:t>
            </a:r>
            <a:r>
              <a:rPr lang="es-CL" b="1" dirty="0"/>
              <a:t>personal: </a:t>
            </a:r>
            <a:r>
              <a:rPr lang="es-CL" dirty="0"/>
              <a:t>mejor que </a:t>
            </a:r>
            <a:r>
              <a:rPr lang="es-CL" dirty="0" smtClean="0"/>
              <a:t>lo esperado</a:t>
            </a:r>
            <a:endParaRPr lang="es-CL" dirty="0"/>
          </a:p>
          <a:p>
            <a:pPr marL="0" indent="0">
              <a:buNone/>
            </a:pPr>
            <a:r>
              <a:rPr lang="es-CL" dirty="0"/>
              <a:t>	</a:t>
            </a:r>
            <a:r>
              <a:rPr lang="es-CL" dirty="0" smtClean="0"/>
              <a:t>etc...</a:t>
            </a:r>
            <a:endParaRPr lang="es-CL" dirty="0"/>
          </a:p>
          <a:p>
            <a:pPr marL="0" indent="0">
              <a:buNone/>
            </a:pPr>
            <a:r>
              <a:rPr lang="es-CL" dirty="0" smtClean="0"/>
              <a:t>	</a:t>
            </a:r>
          </a:p>
          <a:p>
            <a:pPr marL="0" indent="0" algn="ctr">
              <a:buNone/>
            </a:pPr>
            <a:r>
              <a:rPr lang="es-CL" dirty="0"/>
              <a:t>	</a:t>
            </a:r>
            <a:r>
              <a:rPr lang="es-CL" dirty="0" smtClean="0"/>
              <a:t>Su </a:t>
            </a:r>
            <a:r>
              <a:rPr lang="es-CL" dirty="0"/>
              <a:t>evaluación global del </a:t>
            </a:r>
            <a:r>
              <a:rPr lang="es-CL" dirty="0" smtClean="0"/>
              <a:t>banco:</a:t>
            </a:r>
            <a:endParaRPr lang="es-CL" dirty="0"/>
          </a:p>
          <a:p>
            <a:pPr marL="0" indent="0" algn="ctr">
              <a:buNone/>
            </a:pPr>
            <a:r>
              <a:rPr lang="es-CL" dirty="0" smtClean="0"/>
              <a:t>	Deficiente</a:t>
            </a:r>
            <a:r>
              <a:rPr lang="es-CL" dirty="0"/>
              <a:t>		</a:t>
            </a:r>
            <a:r>
              <a:rPr lang="es-CL" dirty="0" smtClean="0"/>
              <a:t>	</a:t>
            </a:r>
            <a:r>
              <a:rPr lang="es-CL" dirty="0"/>
              <a:t>	</a:t>
            </a:r>
            <a:r>
              <a:rPr lang="es-CL" dirty="0" smtClean="0"/>
              <a:t> Excelente</a:t>
            </a:r>
          </a:p>
          <a:p>
            <a:pPr marL="0" indent="0" algn="ctr">
              <a:buNone/>
            </a:pPr>
            <a:r>
              <a:rPr lang="es-CL" dirty="0" smtClean="0"/>
              <a:t>	1</a:t>
            </a:r>
            <a:r>
              <a:rPr lang="es-CL" dirty="0"/>
              <a:t>	</a:t>
            </a:r>
            <a:r>
              <a:rPr lang="es-CL" dirty="0" smtClean="0"/>
              <a:t>2</a:t>
            </a:r>
            <a:r>
              <a:rPr lang="es-CL" dirty="0"/>
              <a:t>	3	4	5	6	7</a:t>
            </a:r>
          </a:p>
          <a:p>
            <a:endParaRPr lang="es-CL" dirty="0"/>
          </a:p>
          <a:p>
            <a:endParaRPr lang="es-CL" dirty="0"/>
          </a:p>
        </p:txBody>
      </p:sp>
      <p:sp>
        <p:nvSpPr>
          <p:cNvPr id="4" name="3 Rectángulo"/>
          <p:cNvSpPr/>
          <p:nvPr/>
        </p:nvSpPr>
        <p:spPr>
          <a:xfrm>
            <a:off x="1187624" y="2348880"/>
            <a:ext cx="7272808" cy="3960440"/>
          </a:xfrm>
          <a:prstGeom prst="rect">
            <a:avLst/>
          </a:prstGeom>
          <a:no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4457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Calidad de servicio</a:t>
            </a:r>
          </a:p>
        </p:txBody>
      </p:sp>
      <p:sp>
        <p:nvSpPr>
          <p:cNvPr id="3" name="2 Marcador de contenido"/>
          <p:cNvSpPr>
            <a:spLocks noGrp="1"/>
          </p:cNvSpPr>
          <p:nvPr>
            <p:ph idx="1"/>
          </p:nvPr>
        </p:nvSpPr>
        <p:spPr/>
        <p:txBody>
          <a:bodyPr>
            <a:normAutofit lnSpcReduction="10000"/>
          </a:bodyPr>
          <a:lstStyle/>
          <a:p>
            <a:pPr marL="0" indent="0">
              <a:buNone/>
            </a:pPr>
            <a:r>
              <a:rPr lang="es-CL" b="1" dirty="0" smtClean="0">
                <a:solidFill>
                  <a:srgbClr val="DE0000"/>
                </a:solidFill>
              </a:rPr>
              <a:t>¿Qué es calidad de servicio?</a:t>
            </a:r>
          </a:p>
          <a:p>
            <a:endParaRPr lang="es-CL" dirty="0" smtClean="0"/>
          </a:p>
          <a:p>
            <a:r>
              <a:rPr lang="es-CL" dirty="0" smtClean="0"/>
              <a:t>Debatible.</a:t>
            </a:r>
          </a:p>
          <a:p>
            <a:endParaRPr lang="es-CL" dirty="0"/>
          </a:p>
          <a:p>
            <a:r>
              <a:rPr lang="es-CL" dirty="0" smtClean="0"/>
              <a:t>Calidad de servicio es un concepto que describe una comparación entre </a:t>
            </a:r>
            <a:r>
              <a:rPr lang="es-CL" dirty="0" smtClean="0">
                <a:solidFill>
                  <a:srgbClr val="DE0000"/>
                </a:solidFill>
              </a:rPr>
              <a:t>expectativas y performance</a:t>
            </a:r>
          </a:p>
          <a:p>
            <a:pPr lvl="1"/>
            <a:r>
              <a:rPr lang="es-CL" dirty="0" smtClean="0"/>
              <a:t>Las expectativas se forman de servicios anteriores, boca-oreja, publicidad… </a:t>
            </a:r>
            <a:r>
              <a:rPr lang="es-CL" dirty="0" smtClean="0">
                <a:sym typeface="Wingdings" pitchFamily="2" charset="2"/>
              </a:rPr>
              <a:t> Subjetivo</a:t>
            </a:r>
            <a:endParaRPr lang="es-CL" dirty="0" smtClean="0"/>
          </a:p>
          <a:p>
            <a:pPr lvl="1"/>
            <a:r>
              <a:rPr lang="es-CL" dirty="0" smtClean="0"/>
              <a:t>Si la expectativa del cliente no se cumple </a:t>
            </a:r>
            <a:r>
              <a:rPr lang="es-CL" dirty="0" smtClean="0">
                <a:sym typeface="Wingdings" pitchFamily="2" charset="2"/>
              </a:rPr>
              <a:t> Decepción</a:t>
            </a:r>
          </a:p>
          <a:p>
            <a:endParaRPr lang="es-CL" dirty="0"/>
          </a:p>
          <a:p>
            <a:r>
              <a:rPr lang="es-CL" dirty="0" smtClean="0"/>
              <a:t>La calidad de servicio se ve reflejada en cada encuentro entre cliente y proveedor</a:t>
            </a:r>
          </a:p>
          <a:p>
            <a:endParaRPr lang="es-CL" dirty="0"/>
          </a:p>
          <a:p>
            <a:endParaRPr lang="es-CL" dirty="0"/>
          </a:p>
        </p:txBody>
      </p:sp>
    </p:spTree>
    <p:extLst>
      <p:ext uri="{BB962C8B-B14F-4D97-AF65-F5344CB8AC3E}">
        <p14:creationId xmlns:p14="http://schemas.microsoft.com/office/powerpoint/2010/main" val="396852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Teoría de los </a:t>
            </a:r>
            <a:r>
              <a:rPr lang="es-CL" dirty="0" err="1" smtClean="0"/>
              <a:t>GAPs</a:t>
            </a:r>
            <a:endParaRPr lang="es-CL" dirty="0"/>
          </a:p>
        </p:txBody>
      </p:sp>
      <p:sp>
        <p:nvSpPr>
          <p:cNvPr id="3" name="2 Marcador de contenido"/>
          <p:cNvSpPr>
            <a:spLocks noGrp="1"/>
          </p:cNvSpPr>
          <p:nvPr>
            <p:ph idx="1"/>
          </p:nvPr>
        </p:nvSpPr>
        <p:spPr/>
        <p:txBody>
          <a:bodyPr/>
          <a:lstStyle/>
          <a:p>
            <a:r>
              <a:rPr lang="es-CL" dirty="0"/>
              <a:t>La </a:t>
            </a:r>
            <a:r>
              <a:rPr lang="es-CL" dirty="0" smtClean="0"/>
              <a:t>Teoría </a:t>
            </a:r>
            <a:r>
              <a:rPr lang="es-CL" dirty="0"/>
              <a:t>de los </a:t>
            </a:r>
            <a:r>
              <a:rPr lang="es-CL" dirty="0" smtClean="0"/>
              <a:t>GAP, </a:t>
            </a:r>
            <a:r>
              <a:rPr lang="es-CL" dirty="0"/>
              <a:t>da luz sobre un </a:t>
            </a:r>
            <a:r>
              <a:rPr lang="es-CL" dirty="0" smtClean="0"/>
              <a:t>aspecto fundamental:</a:t>
            </a:r>
          </a:p>
          <a:p>
            <a:pPr lvl="1"/>
            <a:r>
              <a:rPr lang="es-CL" dirty="0"/>
              <a:t>La responsabilidad de especificar la calidad </a:t>
            </a:r>
            <a:r>
              <a:rPr lang="es-CL" dirty="0" smtClean="0"/>
              <a:t>de servicio </a:t>
            </a:r>
            <a:r>
              <a:rPr lang="es-CL" dirty="0"/>
              <a:t>en una organización, recae en la gerencia.</a:t>
            </a:r>
          </a:p>
          <a:p>
            <a:pPr lvl="1"/>
            <a:r>
              <a:rPr lang="es-CL" dirty="0" smtClean="0"/>
              <a:t>Los </a:t>
            </a:r>
            <a:r>
              <a:rPr lang="es-CL" dirty="0"/>
              <a:t>empleados y la primera línea deben </a:t>
            </a:r>
            <a:r>
              <a:rPr lang="es-CL" dirty="0" smtClean="0"/>
              <a:t>ser controlados </a:t>
            </a:r>
            <a:r>
              <a:rPr lang="es-CL" dirty="0"/>
              <a:t>por el cumplimiento de </a:t>
            </a:r>
            <a:r>
              <a:rPr lang="es-CL" dirty="0" smtClean="0"/>
              <a:t>esas especificaciones </a:t>
            </a:r>
            <a:r>
              <a:rPr lang="es-CL" dirty="0"/>
              <a:t>y no por la satisfacción de </a:t>
            </a:r>
            <a:r>
              <a:rPr lang="es-CL" dirty="0" smtClean="0"/>
              <a:t>los clientes</a:t>
            </a:r>
            <a:r>
              <a:rPr lang="es-CL" dirty="0"/>
              <a:t>.</a:t>
            </a:r>
          </a:p>
        </p:txBody>
      </p:sp>
      <p:grpSp>
        <p:nvGrpSpPr>
          <p:cNvPr id="14" name="13 Grupo"/>
          <p:cNvGrpSpPr/>
          <p:nvPr/>
        </p:nvGrpSpPr>
        <p:grpSpPr>
          <a:xfrm>
            <a:off x="2170212" y="4067116"/>
            <a:ext cx="5138092" cy="2016416"/>
            <a:chOff x="2170212" y="4067116"/>
            <a:chExt cx="5138092" cy="2016416"/>
          </a:xfrm>
        </p:grpSpPr>
        <p:sp>
          <p:nvSpPr>
            <p:cNvPr id="4" name="Rectangle 2"/>
            <p:cNvSpPr>
              <a:spLocks noChangeArrowheads="1"/>
            </p:cNvSpPr>
            <p:nvPr/>
          </p:nvSpPr>
          <p:spPr bwMode="auto">
            <a:xfrm>
              <a:off x="2188096" y="4067116"/>
              <a:ext cx="1847800" cy="844708"/>
            </a:xfrm>
            <a:prstGeom prst="roundRect">
              <a:avLst/>
            </a:prstGeom>
            <a:ln>
              <a:headEnd/>
              <a:tailEnd/>
            </a:ln>
            <a:effectLst>
              <a:outerShdw blurRad="40000" dist="23000" dir="5400000" rotWithShape="0">
                <a:srgbClr val="000000">
                  <a:alpha val="35000"/>
                </a:srgbClr>
              </a:outerShdw>
              <a:softEdge rad="0"/>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smtClean="0">
                  <a:ln>
                    <a:noFill/>
                  </a:ln>
                  <a:solidFill>
                    <a:schemeClr val="bg1"/>
                  </a:solidFill>
                  <a:effectLst/>
                  <a:uLnTx/>
                  <a:uFillTx/>
                  <a:latin typeface="+mj-lt"/>
                </a:rPr>
                <a:t>SERVICIO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smtClean="0">
                  <a:ln>
                    <a:noFill/>
                  </a:ln>
                  <a:solidFill>
                    <a:schemeClr val="bg1"/>
                  </a:solidFill>
                  <a:effectLst/>
                  <a:uLnTx/>
                  <a:uFillTx/>
                  <a:latin typeface="+mj-lt"/>
                </a:rPr>
                <a:t> ESPERADO</a:t>
              </a:r>
            </a:p>
          </p:txBody>
        </p:sp>
        <p:sp>
          <p:nvSpPr>
            <p:cNvPr id="5" name="Rectangle 3"/>
            <p:cNvSpPr>
              <a:spLocks noChangeArrowheads="1"/>
            </p:cNvSpPr>
            <p:nvPr/>
          </p:nvSpPr>
          <p:spPr bwMode="auto">
            <a:xfrm>
              <a:off x="2170212" y="5238824"/>
              <a:ext cx="1847800" cy="844708"/>
            </a:xfrm>
            <a:prstGeom prst="roundRect">
              <a:avLst/>
            </a:prstGeom>
            <a:ln>
              <a:headEnd/>
              <a:tailEnd/>
            </a:ln>
            <a:effectLst>
              <a:outerShdw blurRad="40000" dist="23000" dir="5400000" rotWithShape="0">
                <a:srgbClr val="000000">
                  <a:alpha val="35000"/>
                </a:srgbClr>
              </a:outerShdw>
              <a:softEdge rad="0"/>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smtClean="0">
                  <a:ln>
                    <a:noFill/>
                  </a:ln>
                  <a:solidFill>
                    <a:schemeClr val="bg1"/>
                  </a:solidFill>
                  <a:effectLst/>
                  <a:uLnTx/>
                  <a:uFillTx/>
                  <a:latin typeface="+mj-lt"/>
                </a:rPr>
                <a:t>SERVICIO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smtClean="0">
                  <a:ln>
                    <a:noFill/>
                  </a:ln>
                  <a:solidFill>
                    <a:schemeClr val="bg1"/>
                  </a:solidFill>
                  <a:effectLst/>
                  <a:uLnTx/>
                  <a:uFillTx/>
                  <a:latin typeface="+mj-lt"/>
                </a:rPr>
                <a:t>PERCIBIDO</a:t>
              </a:r>
            </a:p>
          </p:txBody>
        </p:sp>
        <p:sp>
          <p:nvSpPr>
            <p:cNvPr id="6" name="Rectangle 4"/>
            <p:cNvSpPr>
              <a:spLocks noChangeArrowheads="1"/>
            </p:cNvSpPr>
            <p:nvPr/>
          </p:nvSpPr>
          <p:spPr bwMode="auto">
            <a:xfrm>
              <a:off x="5724128" y="4067116"/>
              <a:ext cx="1584176" cy="2016416"/>
            </a:xfrm>
            <a:prstGeom prst="roundRect">
              <a:avLst/>
            </a:prstGeom>
            <a:ln>
              <a:headEnd/>
              <a:tailEnd/>
            </a:ln>
            <a:effectLst>
              <a:outerShdw blurRad="40000" dist="23000" dir="5400000" rotWithShape="0">
                <a:srgbClr val="000000">
                  <a:alpha val="35000"/>
                </a:srgbClr>
              </a:outerShdw>
              <a:softEdge rad="0"/>
            </a:effectLst>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smtClean="0">
                  <a:ln>
                    <a:noFill/>
                  </a:ln>
                  <a:solidFill>
                    <a:schemeClr val="bg1"/>
                  </a:solidFill>
                  <a:effectLst/>
                  <a:uLnTx/>
                  <a:uFillTx/>
                  <a:latin typeface="+mj-lt"/>
                </a:rPr>
                <a:t>CALIDAD 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smtClean="0">
                  <a:ln>
                    <a:noFill/>
                  </a:ln>
                  <a:solidFill>
                    <a:schemeClr val="bg1"/>
                  </a:solidFill>
                  <a:effectLst/>
                  <a:uLnTx/>
                  <a:uFillTx/>
                  <a:latin typeface="+mj-lt"/>
                </a:rPr>
                <a:t>SERVICIO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smtClean="0">
                  <a:ln>
                    <a:noFill/>
                  </a:ln>
                  <a:solidFill>
                    <a:schemeClr val="bg1"/>
                  </a:solidFill>
                  <a:effectLst/>
                  <a:uLnTx/>
                  <a:uFillTx/>
                  <a:latin typeface="+mj-lt"/>
                </a:rPr>
                <a:t>PERCIBIDA</a:t>
              </a:r>
            </a:p>
          </p:txBody>
        </p:sp>
        <p:cxnSp>
          <p:nvCxnSpPr>
            <p:cNvPr id="7" name="AutoShape 5"/>
            <p:cNvCxnSpPr>
              <a:cxnSpLocks noChangeShapeType="1"/>
            </p:cNvCxnSpPr>
            <p:nvPr/>
          </p:nvCxnSpPr>
          <p:spPr bwMode="auto">
            <a:xfrm flipH="1">
              <a:off x="4018012" y="4489470"/>
              <a:ext cx="17884" cy="1171708"/>
            </a:xfrm>
            <a:prstGeom prst="bentConnector3">
              <a:avLst>
                <a:gd name="adj1" fmla="val -1278238"/>
              </a:avLst>
            </a:prstGeom>
            <a:noFill/>
            <a:ln w="38100">
              <a:solidFill>
                <a:srgbClr val="000000"/>
              </a:solidFill>
              <a:miter lim="800000"/>
              <a:headEnd/>
              <a:tailEnd/>
            </a:ln>
            <a:effectLst/>
          </p:spPr>
        </p:cxnSp>
        <p:sp>
          <p:nvSpPr>
            <p:cNvPr id="8" name="Line 6"/>
            <p:cNvSpPr>
              <a:spLocks noChangeShapeType="1"/>
            </p:cNvSpPr>
            <p:nvPr/>
          </p:nvSpPr>
          <p:spPr bwMode="auto">
            <a:xfrm>
              <a:off x="4276328" y="5075324"/>
              <a:ext cx="1447800" cy="0"/>
            </a:xfrm>
            <a:prstGeom prst="line">
              <a:avLst/>
            </a:prstGeom>
            <a:noFill/>
            <a:ln w="38100">
              <a:solidFill>
                <a:srgbClr val="000000"/>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smtClean="0">
                <a:ln>
                  <a:noFill/>
                </a:ln>
                <a:solidFill>
                  <a:schemeClr val="bg1"/>
                </a:solidFill>
                <a:effectLst/>
                <a:uLnTx/>
                <a:uFillTx/>
                <a:latin typeface="+mj-lt"/>
              </a:endParaRPr>
            </a:p>
          </p:txBody>
        </p:sp>
      </p:grpSp>
    </p:spTree>
    <p:extLst>
      <p:ext uri="{BB962C8B-B14F-4D97-AF65-F5344CB8AC3E}">
        <p14:creationId xmlns:p14="http://schemas.microsoft.com/office/powerpoint/2010/main" val="160365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93 Conector angular"/>
          <p:cNvCxnSpPr>
            <a:endCxn id="62" idx="2"/>
          </p:cNvCxnSpPr>
          <p:nvPr/>
        </p:nvCxnSpPr>
        <p:spPr>
          <a:xfrm rot="5400000" flipH="1" flipV="1">
            <a:off x="4212265" y="6034293"/>
            <a:ext cx="831736"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endCxn id="7" idx="0"/>
          </p:cNvCxnSpPr>
          <p:nvPr/>
        </p:nvCxnSpPr>
        <p:spPr>
          <a:xfrm rot="16200000" flipH="1">
            <a:off x="4246551" y="1638671"/>
            <a:ext cx="674164"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3 Rectángulo redondeado"/>
          <p:cNvSpPr/>
          <p:nvPr/>
        </p:nvSpPr>
        <p:spPr>
          <a:xfrm>
            <a:off x="1418456" y="980728"/>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Comunicación boca-oreja</a:t>
            </a:r>
            <a:endParaRPr lang="es-CL" sz="1600" b="1" dirty="0">
              <a:solidFill>
                <a:schemeClr val="bg1"/>
              </a:solidFill>
            </a:endParaRPr>
          </a:p>
        </p:txBody>
      </p:sp>
      <p:sp>
        <p:nvSpPr>
          <p:cNvPr id="5" name="4 Rectángulo redondeado"/>
          <p:cNvSpPr/>
          <p:nvPr/>
        </p:nvSpPr>
        <p:spPr>
          <a:xfrm>
            <a:off x="3722712" y="980728"/>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Necesidades personales</a:t>
            </a:r>
            <a:endParaRPr lang="es-CL" sz="1600" b="1" dirty="0">
              <a:solidFill>
                <a:schemeClr val="bg1"/>
              </a:solidFill>
            </a:endParaRPr>
          </a:p>
        </p:txBody>
      </p:sp>
      <p:sp>
        <p:nvSpPr>
          <p:cNvPr id="6" name="5 Rectángulo redondeado"/>
          <p:cNvSpPr/>
          <p:nvPr/>
        </p:nvSpPr>
        <p:spPr>
          <a:xfrm>
            <a:off x="6026968" y="980728"/>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Experiencias pasadas</a:t>
            </a:r>
            <a:endParaRPr lang="es-CL" sz="1600" b="1" dirty="0">
              <a:solidFill>
                <a:schemeClr val="bg1"/>
              </a:solidFill>
            </a:endParaRPr>
          </a:p>
        </p:txBody>
      </p:sp>
      <p:sp>
        <p:nvSpPr>
          <p:cNvPr id="7" name="6 Rectángulo redondeado"/>
          <p:cNvSpPr/>
          <p:nvPr/>
        </p:nvSpPr>
        <p:spPr>
          <a:xfrm>
            <a:off x="3722712" y="1978928"/>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Servicio esperado</a:t>
            </a:r>
            <a:endParaRPr lang="es-CL" sz="1600" b="1" dirty="0">
              <a:solidFill>
                <a:schemeClr val="bg1"/>
              </a:solidFill>
            </a:endParaRPr>
          </a:p>
        </p:txBody>
      </p:sp>
      <p:cxnSp>
        <p:nvCxnSpPr>
          <p:cNvPr id="15" name="14 Conector angular"/>
          <p:cNvCxnSpPr>
            <a:stCxn id="4" idx="2"/>
            <a:endCxn id="7" idx="1"/>
          </p:cNvCxnSpPr>
          <p:nvPr/>
        </p:nvCxnSpPr>
        <p:spPr>
          <a:xfrm rot="16200000" flipH="1">
            <a:off x="2665550"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6" idx="2"/>
            <a:endCxn id="7" idx="3"/>
          </p:cNvCxnSpPr>
          <p:nvPr/>
        </p:nvCxnSpPr>
        <p:spPr>
          <a:xfrm rot="5400000">
            <a:off x="5833902"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687092" y="2977128"/>
            <a:ext cx="388843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Servicio Percibido</a:t>
            </a:r>
            <a:endParaRPr lang="es-CL" sz="1600" b="1" dirty="0">
              <a:solidFill>
                <a:schemeClr val="bg1"/>
              </a:solidFill>
            </a:endParaRPr>
          </a:p>
          <a:p>
            <a:pPr algn="ctr"/>
            <a:r>
              <a:rPr lang="es-CL" sz="1400" b="1" i="1" dirty="0" smtClean="0">
                <a:solidFill>
                  <a:schemeClr val="bg1"/>
                </a:solidFill>
              </a:rPr>
              <a:t>Percepción </a:t>
            </a:r>
            <a:r>
              <a:rPr lang="es-CL" sz="1400" b="1" i="1" dirty="0">
                <a:solidFill>
                  <a:schemeClr val="bg1"/>
                </a:solidFill>
              </a:rPr>
              <a:t>sobre el </a:t>
            </a:r>
            <a:r>
              <a:rPr lang="es-CL" sz="1400" b="1" i="1" dirty="0" smtClean="0">
                <a:solidFill>
                  <a:schemeClr val="bg1"/>
                </a:solidFill>
              </a:rPr>
              <a:t>Servicio recibido</a:t>
            </a:r>
            <a:endParaRPr lang="es-CL" sz="1400" b="1" i="1" dirty="0">
              <a:solidFill>
                <a:schemeClr val="bg1"/>
              </a:solidFill>
            </a:endParaRPr>
          </a:p>
        </p:txBody>
      </p:sp>
      <p:sp>
        <p:nvSpPr>
          <p:cNvPr id="59" name="Line 13"/>
          <p:cNvSpPr>
            <a:spLocks noChangeShapeType="1"/>
          </p:cNvSpPr>
          <p:nvPr/>
        </p:nvSpPr>
        <p:spPr bwMode="auto">
          <a:xfrm flipV="1">
            <a:off x="0" y="3839840"/>
            <a:ext cx="9144000" cy="0"/>
          </a:xfrm>
          <a:prstGeom prst="line">
            <a:avLst/>
          </a:prstGeom>
          <a:noFill/>
          <a:ln w="38100">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 name="60 Rectángulo redondeado"/>
          <p:cNvSpPr/>
          <p:nvPr/>
        </p:nvSpPr>
        <p:spPr>
          <a:xfrm>
            <a:off x="3764756" y="3975328"/>
            <a:ext cx="172819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Servicio entregado</a:t>
            </a:r>
            <a:endParaRPr lang="es-CL" sz="1600" b="1" dirty="0">
              <a:solidFill>
                <a:schemeClr val="bg1"/>
              </a:solidFill>
            </a:endParaRPr>
          </a:p>
        </p:txBody>
      </p:sp>
      <p:sp>
        <p:nvSpPr>
          <p:cNvPr id="62" name="61 Rectángulo redondeado"/>
          <p:cNvSpPr/>
          <p:nvPr/>
        </p:nvSpPr>
        <p:spPr>
          <a:xfrm>
            <a:off x="2687092" y="49735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Especificaciones de calidad de servicio</a:t>
            </a:r>
            <a:endParaRPr lang="es-CL" sz="1600" b="1" dirty="0">
              <a:solidFill>
                <a:schemeClr val="bg1"/>
              </a:solidFill>
            </a:endParaRPr>
          </a:p>
        </p:txBody>
      </p:sp>
      <p:sp>
        <p:nvSpPr>
          <p:cNvPr id="63" name="62 Rectángulo redondeado"/>
          <p:cNvSpPr/>
          <p:nvPr/>
        </p:nvSpPr>
        <p:spPr>
          <a:xfrm>
            <a:off x="2687092" y="59717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Percepciones de la gerencia sobre las expectativas de los clientes </a:t>
            </a:r>
            <a:endParaRPr lang="es-CL" sz="1600" b="1" dirty="0">
              <a:solidFill>
                <a:schemeClr val="bg1"/>
              </a:solidFill>
            </a:endParaRPr>
          </a:p>
        </p:txBody>
      </p:sp>
      <p:sp>
        <p:nvSpPr>
          <p:cNvPr id="64" name="63 Rectángulo redondeado"/>
          <p:cNvSpPr/>
          <p:nvPr/>
        </p:nvSpPr>
        <p:spPr>
          <a:xfrm>
            <a:off x="6866532" y="3942288"/>
            <a:ext cx="1704728"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Comunicaciones a los clientes</a:t>
            </a:r>
            <a:endParaRPr lang="es-CL" sz="1600" b="1" dirty="0">
              <a:solidFill>
                <a:schemeClr val="bg1"/>
              </a:solidFill>
            </a:endParaRPr>
          </a:p>
        </p:txBody>
      </p:sp>
      <p:cxnSp>
        <p:nvCxnSpPr>
          <p:cNvPr id="75" name="74 Conector angular"/>
          <p:cNvCxnSpPr>
            <a:stCxn id="64" idx="0"/>
            <a:endCxn id="26" idx="3"/>
          </p:cNvCxnSpPr>
          <p:nvPr/>
        </p:nvCxnSpPr>
        <p:spPr>
          <a:xfrm rot="16200000" flipV="1">
            <a:off x="6826648" y="3050040"/>
            <a:ext cx="641124" cy="114337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angular"/>
          <p:cNvCxnSpPr>
            <a:stCxn id="64" idx="0"/>
          </p:cNvCxnSpPr>
          <p:nvPr/>
        </p:nvCxnSpPr>
        <p:spPr>
          <a:xfrm rot="16200000" flipV="1">
            <a:off x="5860204" y="2083596"/>
            <a:ext cx="1449392" cy="226799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1 Título"/>
          <p:cNvSpPr>
            <a:spLocks noGrp="1"/>
          </p:cNvSpPr>
          <p:nvPr>
            <p:ph type="title"/>
          </p:nvPr>
        </p:nvSpPr>
        <p:spPr>
          <a:xfrm>
            <a:off x="179512" y="1222"/>
            <a:ext cx="6480720" cy="796950"/>
          </a:xfrm>
        </p:spPr>
        <p:txBody>
          <a:bodyPr/>
          <a:lstStyle/>
          <a:p>
            <a:r>
              <a:rPr lang="es-CL" dirty="0" smtClean="0"/>
              <a:t>Teoría de los </a:t>
            </a:r>
            <a:r>
              <a:rPr lang="es-CL" dirty="0" err="1" smtClean="0"/>
              <a:t>GAPs</a:t>
            </a:r>
            <a:endParaRPr lang="es-CL" dirty="0"/>
          </a:p>
        </p:txBody>
      </p:sp>
      <p:cxnSp>
        <p:nvCxnSpPr>
          <p:cNvPr id="84" name="83 Conector angular"/>
          <p:cNvCxnSpPr>
            <a:stCxn id="61" idx="0"/>
            <a:endCxn id="26" idx="2"/>
          </p:cNvCxnSpPr>
          <p:nvPr/>
        </p:nvCxnSpPr>
        <p:spPr>
          <a:xfrm rot="5400000" flipH="1" flipV="1">
            <a:off x="4455016" y="37990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angular"/>
          <p:cNvCxnSpPr>
            <a:stCxn id="62" idx="0"/>
            <a:endCxn id="61" idx="2"/>
          </p:cNvCxnSpPr>
          <p:nvPr/>
        </p:nvCxnSpPr>
        <p:spPr>
          <a:xfrm rot="16200000" flipV="1">
            <a:off x="4455016" y="47972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angular"/>
          <p:cNvCxnSpPr>
            <a:stCxn id="62" idx="3"/>
            <a:endCxn id="64" idx="2"/>
          </p:cNvCxnSpPr>
          <p:nvPr/>
        </p:nvCxnSpPr>
        <p:spPr>
          <a:xfrm flipV="1">
            <a:off x="6575524" y="4590360"/>
            <a:ext cx="1143372" cy="707204"/>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4"/>
          <p:cNvSpPr txBox="1">
            <a:spLocks noChangeArrowheads="1"/>
          </p:cNvSpPr>
          <p:nvPr/>
        </p:nvSpPr>
        <p:spPr bwMode="auto">
          <a:xfrm>
            <a:off x="6028" y="2607796"/>
            <a:ext cx="105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CLIENTE</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sp>
        <p:nvSpPr>
          <p:cNvPr id="102" name="Text Box 15"/>
          <p:cNvSpPr txBox="1">
            <a:spLocks noChangeArrowheads="1"/>
          </p:cNvSpPr>
          <p:nvPr/>
        </p:nvSpPr>
        <p:spPr bwMode="auto">
          <a:xfrm>
            <a:off x="6028" y="4973528"/>
            <a:ext cx="1243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EMPRESA</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cxnSp>
        <p:nvCxnSpPr>
          <p:cNvPr id="104" name="103 Conector angular"/>
          <p:cNvCxnSpPr>
            <a:stCxn id="63" idx="1"/>
          </p:cNvCxnSpPr>
          <p:nvPr/>
        </p:nvCxnSpPr>
        <p:spPr>
          <a:xfrm rot="10800000" flipH="1">
            <a:off x="2687092" y="2492896"/>
            <a:ext cx="1035620" cy="3802869"/>
          </a:xfrm>
          <a:prstGeom prst="bentConnector4">
            <a:avLst>
              <a:gd name="adj1" fmla="val -58864"/>
              <a:gd name="adj2" fmla="val 100012"/>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27"/>
          <p:cNvSpPr txBox="1">
            <a:spLocks noChangeArrowheads="1"/>
          </p:cNvSpPr>
          <p:nvPr/>
        </p:nvSpPr>
        <p:spPr bwMode="auto">
          <a:xfrm>
            <a:off x="1166491" y="320251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1</a:t>
            </a:r>
            <a:endParaRPr lang="es-ES_tradnl" sz="1400" i="1" dirty="0">
              <a:solidFill>
                <a:schemeClr val="accent3">
                  <a:lumMod val="75000"/>
                </a:schemeClr>
              </a:solidFill>
              <a:latin typeface="+mj-lt"/>
            </a:endParaRPr>
          </a:p>
        </p:txBody>
      </p:sp>
      <p:cxnSp>
        <p:nvCxnSpPr>
          <p:cNvPr id="123" name="122 Conector angular"/>
          <p:cNvCxnSpPr/>
          <p:nvPr/>
        </p:nvCxnSpPr>
        <p:spPr>
          <a:xfrm rot="5400000" flipH="1" flipV="1">
            <a:off x="4442316" y="282066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 Box 27"/>
          <p:cNvSpPr txBox="1">
            <a:spLocks noChangeArrowheads="1"/>
          </p:cNvSpPr>
          <p:nvPr/>
        </p:nvSpPr>
        <p:spPr bwMode="auto">
          <a:xfrm>
            <a:off x="3631779" y="2637222"/>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5</a:t>
            </a:r>
            <a:endParaRPr lang="es-ES_tradnl" sz="1400" i="1" dirty="0">
              <a:solidFill>
                <a:schemeClr val="accent3">
                  <a:lumMod val="75000"/>
                </a:schemeClr>
              </a:solidFill>
              <a:latin typeface="+mj-lt"/>
            </a:endParaRPr>
          </a:p>
        </p:txBody>
      </p:sp>
      <p:cxnSp>
        <p:nvCxnSpPr>
          <p:cNvPr id="125" name="124 Conector angular"/>
          <p:cNvCxnSpPr/>
          <p:nvPr/>
        </p:nvCxnSpPr>
        <p:spPr>
          <a:xfrm rot="5400000" flipH="1" flipV="1">
            <a:off x="3678084" y="4780364"/>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 Box 27"/>
          <p:cNvSpPr txBox="1">
            <a:spLocks noChangeArrowheads="1"/>
          </p:cNvSpPr>
          <p:nvPr/>
        </p:nvSpPr>
        <p:spPr bwMode="auto">
          <a:xfrm>
            <a:off x="2867547" y="4614850"/>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3</a:t>
            </a:r>
            <a:endParaRPr lang="es-ES_tradnl" sz="1400" i="1" dirty="0">
              <a:solidFill>
                <a:schemeClr val="accent3">
                  <a:lumMod val="75000"/>
                </a:schemeClr>
              </a:solidFill>
              <a:latin typeface="+mj-lt"/>
            </a:endParaRPr>
          </a:p>
        </p:txBody>
      </p:sp>
      <p:sp>
        <p:nvSpPr>
          <p:cNvPr id="128" name="Text Box 27"/>
          <p:cNvSpPr txBox="1">
            <a:spLocks noChangeArrowheads="1"/>
          </p:cNvSpPr>
          <p:nvPr/>
        </p:nvSpPr>
        <p:spPr bwMode="auto">
          <a:xfrm>
            <a:off x="5677569" y="4299364"/>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4</a:t>
            </a:r>
            <a:endParaRPr lang="es-ES_tradnl" sz="1400" i="1" dirty="0">
              <a:solidFill>
                <a:schemeClr val="accent3">
                  <a:lumMod val="75000"/>
                </a:schemeClr>
              </a:solidFill>
              <a:latin typeface="+mj-lt"/>
            </a:endParaRPr>
          </a:p>
        </p:txBody>
      </p:sp>
      <p:cxnSp>
        <p:nvCxnSpPr>
          <p:cNvPr id="129" name="128 Conector angular"/>
          <p:cNvCxnSpPr/>
          <p:nvPr/>
        </p:nvCxnSpPr>
        <p:spPr>
          <a:xfrm>
            <a:off x="5492948" y="4299364"/>
            <a:ext cx="1373584" cy="12700"/>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131 Conector angular"/>
          <p:cNvCxnSpPr/>
          <p:nvPr/>
        </p:nvCxnSpPr>
        <p:spPr>
          <a:xfrm rot="5400000" flipH="1" flipV="1">
            <a:off x="3497629" y="576791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Text Box 27"/>
          <p:cNvSpPr txBox="1">
            <a:spLocks noChangeArrowheads="1"/>
          </p:cNvSpPr>
          <p:nvPr/>
        </p:nvSpPr>
        <p:spPr bwMode="auto">
          <a:xfrm>
            <a:off x="2687092" y="560239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2</a:t>
            </a:r>
            <a:endParaRPr lang="es-ES_tradnl" sz="1400" i="1" dirty="0">
              <a:solidFill>
                <a:schemeClr val="accent3">
                  <a:lumMod val="75000"/>
                </a:schemeClr>
              </a:solidFill>
              <a:latin typeface="+mj-lt"/>
            </a:endParaRPr>
          </a:p>
        </p:txBody>
      </p:sp>
    </p:spTree>
    <p:extLst>
      <p:ext uri="{BB962C8B-B14F-4D97-AF65-F5344CB8AC3E}">
        <p14:creationId xmlns:p14="http://schemas.microsoft.com/office/powerpoint/2010/main" val="11736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ox(in)">
                                      <p:cBhvr>
                                        <p:cTn id="13" dur="500"/>
                                        <p:tgtEl>
                                          <p:spTgt spid="1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ox(in)">
                                      <p:cBhvr>
                                        <p:cTn id="16" dur="500"/>
                                        <p:tgtEl>
                                          <p:spTgt spid="1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ox(in)">
                                      <p:cBhvr>
                                        <p:cTn id="1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7" grpId="0"/>
      <p:bldP spid="128" grpId="0"/>
      <p:bldP spid="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Teoría de los </a:t>
            </a:r>
            <a:r>
              <a:rPr lang="es-CL" dirty="0" err="1"/>
              <a:t>GAPs</a:t>
            </a:r>
            <a:endParaRPr lang="es-CL" dirty="0"/>
          </a:p>
        </p:txBody>
      </p:sp>
      <p:sp>
        <p:nvSpPr>
          <p:cNvPr id="3" name="2 Marcador de contenido"/>
          <p:cNvSpPr>
            <a:spLocks noGrp="1"/>
          </p:cNvSpPr>
          <p:nvPr>
            <p:ph idx="1"/>
          </p:nvPr>
        </p:nvSpPr>
        <p:spPr/>
        <p:txBody>
          <a:bodyPr/>
          <a:lstStyle/>
          <a:p>
            <a:r>
              <a:rPr lang="es-CL" dirty="0"/>
              <a:t>Para cerrar el GAP 5, la mala Calidad de Servicio, se deben cerrar los GAP 1, GAP 2, GAP 3, GAP 4.</a:t>
            </a:r>
          </a:p>
          <a:p>
            <a:endParaRPr lang="es-CL" dirty="0"/>
          </a:p>
          <a:p>
            <a:endParaRPr lang="es-CL" dirty="0"/>
          </a:p>
          <a:p>
            <a:r>
              <a:rPr lang="es-CL" dirty="0"/>
              <a:t>Veremos a continuación las razones que </a:t>
            </a:r>
            <a:r>
              <a:rPr lang="es-CL" dirty="0" smtClean="0"/>
              <a:t>(según el autor de la teoría) producen </a:t>
            </a:r>
            <a:r>
              <a:rPr lang="es-CL" dirty="0"/>
              <a:t>los </a:t>
            </a:r>
            <a:r>
              <a:rPr lang="es-CL" dirty="0" smtClean="0"/>
              <a:t>GAP 1 </a:t>
            </a:r>
            <a:r>
              <a:rPr lang="es-CL" dirty="0"/>
              <a:t>a 4.</a:t>
            </a:r>
          </a:p>
        </p:txBody>
      </p:sp>
      <p:graphicFrame>
        <p:nvGraphicFramePr>
          <p:cNvPr id="4" name="3 Objeto"/>
          <p:cNvGraphicFramePr>
            <a:graphicFrameLocks noChangeAspect="1"/>
          </p:cNvGraphicFramePr>
          <p:nvPr>
            <p:extLst>
              <p:ext uri="{D42A27DB-BD31-4B8C-83A1-F6EECF244321}">
                <p14:modId xmlns:p14="http://schemas.microsoft.com/office/powerpoint/2010/main" val="1011074275"/>
              </p:ext>
            </p:extLst>
          </p:nvPr>
        </p:nvGraphicFramePr>
        <p:xfrm>
          <a:off x="2195736" y="2132856"/>
          <a:ext cx="4680519" cy="404835"/>
        </p:xfrm>
        <a:graphic>
          <a:graphicData uri="http://schemas.openxmlformats.org/presentationml/2006/ole">
            <mc:AlternateContent xmlns:mc="http://schemas.openxmlformats.org/markup-compatibility/2006">
              <mc:Choice xmlns:v="urn:schemas-microsoft-com:vml" Requires="v">
                <p:oleObj spid="_x0000_s2125" name="Equation" r:id="rId3" imgW="2349500" imgH="203200" progId="Equation.DSMT4">
                  <p:embed/>
                </p:oleObj>
              </mc:Choice>
              <mc:Fallback>
                <p:oleObj name="Equation" r:id="rId3" imgW="2349500" imgH="203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32856"/>
                        <a:ext cx="4680519" cy="4048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8288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93 Conector angular"/>
          <p:cNvCxnSpPr>
            <a:endCxn id="62" idx="2"/>
          </p:cNvCxnSpPr>
          <p:nvPr/>
        </p:nvCxnSpPr>
        <p:spPr>
          <a:xfrm rot="5400000" flipH="1" flipV="1">
            <a:off x="4212265" y="6034293"/>
            <a:ext cx="831736"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p:nvPr/>
        </p:nvCxnSpPr>
        <p:spPr>
          <a:xfrm rot="16200000" flipH="1">
            <a:off x="4290703" y="1638671"/>
            <a:ext cx="674164" cy="6350"/>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5 Rectángulo redondeado"/>
          <p:cNvSpPr/>
          <p:nvPr/>
        </p:nvSpPr>
        <p:spPr>
          <a:xfrm>
            <a:off x="6026968" y="980728"/>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Experiencias pasadas</a:t>
            </a:r>
            <a:endParaRPr lang="es-CL" sz="1600" b="1" dirty="0">
              <a:solidFill>
                <a:schemeClr val="bg1"/>
              </a:solidFill>
            </a:endParaRPr>
          </a:p>
        </p:txBody>
      </p:sp>
      <p:sp>
        <p:nvSpPr>
          <p:cNvPr id="7" name="6 Rectángulo redondeado"/>
          <p:cNvSpPr/>
          <p:nvPr/>
        </p:nvSpPr>
        <p:spPr>
          <a:xfrm>
            <a:off x="3722712" y="1978928"/>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b="1" dirty="0" smtClean="0">
                <a:solidFill>
                  <a:schemeClr val="bg1"/>
                </a:solidFill>
              </a:rPr>
              <a:t>Servicio esperado</a:t>
            </a:r>
            <a:endParaRPr lang="es-CL" sz="1600" b="1" dirty="0">
              <a:solidFill>
                <a:schemeClr val="bg1"/>
              </a:solidFill>
            </a:endParaRPr>
          </a:p>
        </p:txBody>
      </p:sp>
      <p:cxnSp>
        <p:nvCxnSpPr>
          <p:cNvPr id="15" name="14 Conector angular"/>
          <p:cNvCxnSpPr>
            <a:endCxn id="7" idx="1"/>
          </p:cNvCxnSpPr>
          <p:nvPr/>
        </p:nvCxnSpPr>
        <p:spPr>
          <a:xfrm rot="16200000" flipH="1">
            <a:off x="2665550"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6" idx="2"/>
            <a:endCxn id="7" idx="3"/>
          </p:cNvCxnSpPr>
          <p:nvPr/>
        </p:nvCxnSpPr>
        <p:spPr>
          <a:xfrm rot="5400000">
            <a:off x="5833902" y="1245802"/>
            <a:ext cx="674164" cy="1440160"/>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2687092" y="2977128"/>
            <a:ext cx="388843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Servicio Percibido</a:t>
            </a:r>
            <a:endParaRPr lang="es-CL" sz="1600" b="1" dirty="0">
              <a:solidFill>
                <a:schemeClr val="bg1"/>
              </a:solidFill>
            </a:endParaRPr>
          </a:p>
          <a:p>
            <a:pPr algn="ctr"/>
            <a:r>
              <a:rPr lang="es-CL" sz="1400" b="1" i="1" dirty="0" smtClean="0">
                <a:solidFill>
                  <a:schemeClr val="bg1"/>
                </a:solidFill>
              </a:rPr>
              <a:t>Percepción </a:t>
            </a:r>
            <a:r>
              <a:rPr lang="es-CL" sz="1400" b="1" i="1" dirty="0">
                <a:solidFill>
                  <a:schemeClr val="bg1"/>
                </a:solidFill>
              </a:rPr>
              <a:t>sobre el </a:t>
            </a:r>
            <a:r>
              <a:rPr lang="es-CL" sz="1400" b="1" i="1" dirty="0" smtClean="0">
                <a:solidFill>
                  <a:schemeClr val="bg1"/>
                </a:solidFill>
              </a:rPr>
              <a:t>Servicio recibido</a:t>
            </a:r>
            <a:endParaRPr lang="es-CL" sz="1400" b="1" i="1" dirty="0">
              <a:solidFill>
                <a:schemeClr val="bg1"/>
              </a:solidFill>
            </a:endParaRPr>
          </a:p>
        </p:txBody>
      </p:sp>
      <p:sp>
        <p:nvSpPr>
          <p:cNvPr id="59" name="Line 13"/>
          <p:cNvSpPr>
            <a:spLocks noChangeShapeType="1"/>
          </p:cNvSpPr>
          <p:nvPr/>
        </p:nvSpPr>
        <p:spPr bwMode="auto">
          <a:xfrm flipV="1">
            <a:off x="0" y="3839840"/>
            <a:ext cx="9144000" cy="0"/>
          </a:xfrm>
          <a:prstGeom prst="line">
            <a:avLst/>
          </a:prstGeom>
          <a:noFill/>
          <a:ln w="38100">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 name="60 Rectángulo redondeado"/>
          <p:cNvSpPr/>
          <p:nvPr/>
        </p:nvSpPr>
        <p:spPr>
          <a:xfrm>
            <a:off x="3764756" y="3975328"/>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Servicio entregado</a:t>
            </a:r>
            <a:endParaRPr lang="es-CL" sz="1600" b="1" dirty="0">
              <a:solidFill>
                <a:schemeClr val="bg1"/>
              </a:solidFill>
            </a:endParaRPr>
          </a:p>
        </p:txBody>
      </p:sp>
      <p:sp>
        <p:nvSpPr>
          <p:cNvPr id="62" name="61 Rectángulo redondeado"/>
          <p:cNvSpPr/>
          <p:nvPr/>
        </p:nvSpPr>
        <p:spPr>
          <a:xfrm>
            <a:off x="2687092" y="4973528"/>
            <a:ext cx="388843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Especificaciones de calidad de servicio</a:t>
            </a:r>
            <a:endParaRPr lang="es-CL" sz="1600" b="1" dirty="0">
              <a:solidFill>
                <a:schemeClr val="bg1"/>
              </a:solidFill>
            </a:endParaRPr>
          </a:p>
        </p:txBody>
      </p:sp>
      <p:sp>
        <p:nvSpPr>
          <p:cNvPr id="63" name="62 Rectángulo redondeado"/>
          <p:cNvSpPr/>
          <p:nvPr/>
        </p:nvSpPr>
        <p:spPr>
          <a:xfrm>
            <a:off x="2687092" y="5971728"/>
            <a:ext cx="3888432"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600" b="1" dirty="0" smtClean="0">
                <a:solidFill>
                  <a:schemeClr val="bg1"/>
                </a:solidFill>
              </a:rPr>
              <a:t>Percepciones de la gerencia sobre las expectativas de los clientes </a:t>
            </a:r>
            <a:endParaRPr lang="es-CL" sz="1600" b="1" dirty="0">
              <a:solidFill>
                <a:schemeClr val="bg1"/>
              </a:solidFill>
            </a:endParaRPr>
          </a:p>
        </p:txBody>
      </p:sp>
      <p:sp>
        <p:nvSpPr>
          <p:cNvPr id="64" name="63 Rectángulo redondeado"/>
          <p:cNvSpPr/>
          <p:nvPr/>
        </p:nvSpPr>
        <p:spPr>
          <a:xfrm>
            <a:off x="6866532" y="3942288"/>
            <a:ext cx="170472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chemeClr val="bg1"/>
                </a:solidFill>
              </a:rPr>
              <a:t>Comunicaciones a los clientes</a:t>
            </a:r>
            <a:endParaRPr lang="es-CL" sz="1600" b="1" dirty="0">
              <a:solidFill>
                <a:schemeClr val="bg1"/>
              </a:solidFill>
            </a:endParaRPr>
          </a:p>
        </p:txBody>
      </p:sp>
      <p:cxnSp>
        <p:nvCxnSpPr>
          <p:cNvPr id="75" name="74 Conector angular"/>
          <p:cNvCxnSpPr>
            <a:stCxn id="64" idx="0"/>
            <a:endCxn id="26" idx="3"/>
          </p:cNvCxnSpPr>
          <p:nvPr/>
        </p:nvCxnSpPr>
        <p:spPr>
          <a:xfrm rot="16200000" flipV="1">
            <a:off x="6826648" y="3050040"/>
            <a:ext cx="641124" cy="114337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angular"/>
          <p:cNvCxnSpPr>
            <a:stCxn id="64" idx="0"/>
          </p:cNvCxnSpPr>
          <p:nvPr/>
        </p:nvCxnSpPr>
        <p:spPr>
          <a:xfrm rot="16200000" flipV="1">
            <a:off x="5860204" y="2083596"/>
            <a:ext cx="1449392" cy="2267992"/>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1 Título"/>
          <p:cNvSpPr>
            <a:spLocks noGrp="1"/>
          </p:cNvSpPr>
          <p:nvPr>
            <p:ph type="title"/>
          </p:nvPr>
        </p:nvSpPr>
        <p:spPr>
          <a:xfrm>
            <a:off x="179512" y="1222"/>
            <a:ext cx="6480720" cy="796950"/>
          </a:xfrm>
        </p:spPr>
        <p:txBody>
          <a:bodyPr/>
          <a:lstStyle/>
          <a:p>
            <a:r>
              <a:rPr lang="es-CL" dirty="0" smtClean="0"/>
              <a:t>Teoría de los </a:t>
            </a:r>
            <a:r>
              <a:rPr lang="es-CL" dirty="0" err="1" smtClean="0"/>
              <a:t>GAPs</a:t>
            </a:r>
            <a:r>
              <a:rPr lang="es-CL" dirty="0" smtClean="0"/>
              <a:t> – GAP 1</a:t>
            </a:r>
            <a:endParaRPr lang="es-CL" dirty="0"/>
          </a:p>
        </p:txBody>
      </p:sp>
      <p:cxnSp>
        <p:nvCxnSpPr>
          <p:cNvPr id="84" name="83 Conector angular"/>
          <p:cNvCxnSpPr>
            <a:stCxn id="61" idx="0"/>
            <a:endCxn id="26" idx="2"/>
          </p:cNvCxnSpPr>
          <p:nvPr/>
        </p:nvCxnSpPr>
        <p:spPr>
          <a:xfrm rot="5400000" flipH="1" flipV="1">
            <a:off x="4455016" y="37990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angular"/>
          <p:cNvCxnSpPr>
            <a:stCxn id="62" idx="0"/>
            <a:endCxn id="61" idx="2"/>
          </p:cNvCxnSpPr>
          <p:nvPr/>
        </p:nvCxnSpPr>
        <p:spPr>
          <a:xfrm rot="16200000" flipV="1">
            <a:off x="4455016" y="4797236"/>
            <a:ext cx="350128" cy="2456"/>
          </a:xfrm>
          <a:prstGeom prst="bentConnector3">
            <a:avLst>
              <a:gd name="adj1" fmla="val 50000"/>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angular"/>
          <p:cNvCxnSpPr>
            <a:stCxn id="62" idx="3"/>
            <a:endCxn id="64" idx="2"/>
          </p:cNvCxnSpPr>
          <p:nvPr/>
        </p:nvCxnSpPr>
        <p:spPr>
          <a:xfrm flipV="1">
            <a:off x="6575524" y="4590360"/>
            <a:ext cx="1143372" cy="707204"/>
          </a:xfrm>
          <a:prstGeom prst="bentConnector2">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4"/>
          <p:cNvSpPr txBox="1">
            <a:spLocks noChangeArrowheads="1"/>
          </p:cNvSpPr>
          <p:nvPr/>
        </p:nvSpPr>
        <p:spPr bwMode="auto">
          <a:xfrm>
            <a:off x="6028" y="2607796"/>
            <a:ext cx="105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CLIENTE</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sp>
        <p:nvSpPr>
          <p:cNvPr id="102" name="Text Box 15"/>
          <p:cNvSpPr txBox="1">
            <a:spLocks noChangeArrowheads="1"/>
          </p:cNvSpPr>
          <p:nvPr/>
        </p:nvSpPr>
        <p:spPr bwMode="auto">
          <a:xfrm>
            <a:off x="6028" y="4973528"/>
            <a:ext cx="1243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s-ES_tradnl" b="1" i="0" u="none" strike="noStrike" kern="0" cap="none" spc="0" normalizeH="0" baseline="0" noProof="0" dirty="0" smtClean="0">
                <a:ln>
                  <a:noFill/>
                </a:ln>
                <a:solidFill>
                  <a:srgbClr val="1C1C1C"/>
                </a:solidFill>
                <a:effectLst/>
                <a:uLnTx/>
                <a:uFillTx/>
                <a:latin typeface="+mj-lt"/>
                <a:ea typeface="Segoe UI Symbol" pitchFamily="34" charset="0"/>
              </a:rPr>
              <a:t>EMPRESA</a:t>
            </a:r>
            <a:endParaRPr kumimoji="0" lang="es-ES_tradnl" b="0" i="0" u="none" strike="noStrike" kern="0" cap="none" spc="0" normalizeH="0" baseline="0" noProof="0" dirty="0" smtClean="0">
              <a:ln>
                <a:noFill/>
              </a:ln>
              <a:solidFill>
                <a:srgbClr val="1C1C1C"/>
              </a:solidFill>
              <a:effectLst/>
              <a:uLnTx/>
              <a:uFillTx/>
              <a:latin typeface="+mj-lt"/>
              <a:ea typeface="Segoe UI Symbol" pitchFamily="34" charset="0"/>
            </a:endParaRPr>
          </a:p>
        </p:txBody>
      </p:sp>
      <p:cxnSp>
        <p:nvCxnSpPr>
          <p:cNvPr id="104" name="103 Conector angular"/>
          <p:cNvCxnSpPr>
            <a:stCxn id="63" idx="1"/>
          </p:cNvCxnSpPr>
          <p:nvPr/>
        </p:nvCxnSpPr>
        <p:spPr>
          <a:xfrm rot="10800000" flipH="1">
            <a:off x="2687092" y="2492896"/>
            <a:ext cx="1035620" cy="3802869"/>
          </a:xfrm>
          <a:prstGeom prst="bentConnector4">
            <a:avLst>
              <a:gd name="adj1" fmla="val -58864"/>
              <a:gd name="adj2" fmla="val 100012"/>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 Box 27"/>
          <p:cNvSpPr txBox="1">
            <a:spLocks noChangeArrowheads="1"/>
          </p:cNvSpPr>
          <p:nvPr/>
        </p:nvSpPr>
        <p:spPr bwMode="auto">
          <a:xfrm>
            <a:off x="1166491" y="320251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1</a:t>
            </a:r>
            <a:endParaRPr lang="es-ES_tradnl" sz="1400" i="1" dirty="0">
              <a:solidFill>
                <a:schemeClr val="accent3">
                  <a:lumMod val="75000"/>
                </a:schemeClr>
              </a:solidFill>
              <a:latin typeface="+mj-lt"/>
            </a:endParaRPr>
          </a:p>
        </p:txBody>
      </p:sp>
      <p:cxnSp>
        <p:nvCxnSpPr>
          <p:cNvPr id="123" name="122 Conector angular"/>
          <p:cNvCxnSpPr/>
          <p:nvPr/>
        </p:nvCxnSpPr>
        <p:spPr>
          <a:xfrm rot="5400000" flipH="1" flipV="1">
            <a:off x="4442316" y="282066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 Box 27"/>
          <p:cNvSpPr txBox="1">
            <a:spLocks noChangeArrowheads="1"/>
          </p:cNvSpPr>
          <p:nvPr/>
        </p:nvSpPr>
        <p:spPr bwMode="auto">
          <a:xfrm>
            <a:off x="3631779" y="2637222"/>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5</a:t>
            </a:r>
            <a:endParaRPr lang="es-ES_tradnl" sz="1400" i="1" dirty="0">
              <a:solidFill>
                <a:schemeClr val="accent3">
                  <a:lumMod val="75000"/>
                </a:schemeClr>
              </a:solidFill>
              <a:latin typeface="+mj-lt"/>
            </a:endParaRPr>
          </a:p>
        </p:txBody>
      </p:sp>
      <p:cxnSp>
        <p:nvCxnSpPr>
          <p:cNvPr id="125" name="124 Conector angular"/>
          <p:cNvCxnSpPr/>
          <p:nvPr/>
        </p:nvCxnSpPr>
        <p:spPr>
          <a:xfrm rot="5400000" flipH="1" flipV="1">
            <a:off x="3678084" y="4780364"/>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 Box 27"/>
          <p:cNvSpPr txBox="1">
            <a:spLocks noChangeArrowheads="1"/>
          </p:cNvSpPr>
          <p:nvPr/>
        </p:nvSpPr>
        <p:spPr bwMode="auto">
          <a:xfrm>
            <a:off x="2867547" y="4614850"/>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3</a:t>
            </a:r>
            <a:endParaRPr lang="es-ES_tradnl" sz="1400" i="1" dirty="0">
              <a:solidFill>
                <a:schemeClr val="accent3">
                  <a:lumMod val="75000"/>
                </a:schemeClr>
              </a:solidFill>
              <a:latin typeface="+mj-lt"/>
            </a:endParaRPr>
          </a:p>
        </p:txBody>
      </p:sp>
      <p:sp>
        <p:nvSpPr>
          <p:cNvPr id="128" name="Text Box 27"/>
          <p:cNvSpPr txBox="1">
            <a:spLocks noChangeArrowheads="1"/>
          </p:cNvSpPr>
          <p:nvPr/>
        </p:nvSpPr>
        <p:spPr bwMode="auto">
          <a:xfrm>
            <a:off x="5677569" y="4299364"/>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4</a:t>
            </a:r>
            <a:endParaRPr lang="es-ES_tradnl" sz="1400" i="1" dirty="0">
              <a:solidFill>
                <a:schemeClr val="accent3">
                  <a:lumMod val="75000"/>
                </a:schemeClr>
              </a:solidFill>
              <a:latin typeface="+mj-lt"/>
            </a:endParaRPr>
          </a:p>
        </p:txBody>
      </p:sp>
      <p:cxnSp>
        <p:nvCxnSpPr>
          <p:cNvPr id="129" name="128 Conector angular"/>
          <p:cNvCxnSpPr/>
          <p:nvPr/>
        </p:nvCxnSpPr>
        <p:spPr>
          <a:xfrm>
            <a:off x="5492948" y="4299364"/>
            <a:ext cx="1373584" cy="12700"/>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131 Conector angular"/>
          <p:cNvCxnSpPr/>
          <p:nvPr/>
        </p:nvCxnSpPr>
        <p:spPr>
          <a:xfrm rot="5400000" flipH="1" flipV="1">
            <a:off x="3497629" y="5767910"/>
            <a:ext cx="350128" cy="2456"/>
          </a:xfrm>
          <a:prstGeom prst="bentConnector3">
            <a:avLst>
              <a:gd name="adj1" fmla="val 50000"/>
            </a:avLst>
          </a:prstGeom>
          <a:ln w="2857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Text Box 27"/>
          <p:cNvSpPr txBox="1">
            <a:spLocks noChangeArrowheads="1"/>
          </p:cNvSpPr>
          <p:nvPr/>
        </p:nvSpPr>
        <p:spPr bwMode="auto">
          <a:xfrm>
            <a:off x="2687092" y="5602396"/>
            <a:ext cx="986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b="1" i="1" dirty="0">
                <a:solidFill>
                  <a:schemeClr val="accent3">
                    <a:lumMod val="75000"/>
                  </a:schemeClr>
                </a:solidFill>
                <a:latin typeface="+mj-lt"/>
              </a:rPr>
              <a:t>   GAP </a:t>
            </a:r>
            <a:r>
              <a:rPr lang="es-ES_tradnl" b="1" i="1" dirty="0" smtClean="0">
                <a:solidFill>
                  <a:schemeClr val="accent3">
                    <a:lumMod val="75000"/>
                  </a:schemeClr>
                </a:solidFill>
                <a:latin typeface="+mj-lt"/>
              </a:rPr>
              <a:t>2</a:t>
            </a:r>
            <a:endParaRPr lang="es-ES_tradnl" sz="1400" i="1" dirty="0">
              <a:solidFill>
                <a:schemeClr val="accent3">
                  <a:lumMod val="75000"/>
                </a:schemeClr>
              </a:solidFill>
              <a:latin typeface="+mj-lt"/>
            </a:endParaRPr>
          </a:p>
        </p:txBody>
      </p:sp>
      <p:sp>
        <p:nvSpPr>
          <p:cNvPr id="35" name="34 Rectángulo redondeado"/>
          <p:cNvSpPr/>
          <p:nvPr/>
        </p:nvSpPr>
        <p:spPr>
          <a:xfrm>
            <a:off x="1422400" y="980727"/>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Comunicación boca-oreja</a:t>
            </a:r>
            <a:endParaRPr lang="es-CL" sz="1600" b="1" dirty="0">
              <a:solidFill>
                <a:schemeClr val="bg1"/>
              </a:solidFill>
            </a:endParaRPr>
          </a:p>
        </p:txBody>
      </p:sp>
      <p:sp>
        <p:nvSpPr>
          <p:cNvPr id="36" name="35 Rectángulo redondeado"/>
          <p:cNvSpPr/>
          <p:nvPr/>
        </p:nvSpPr>
        <p:spPr>
          <a:xfrm>
            <a:off x="3726656" y="980727"/>
            <a:ext cx="17281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smtClean="0">
                <a:solidFill>
                  <a:schemeClr val="bg1"/>
                </a:solidFill>
              </a:rPr>
              <a:t>Necesidades personales</a:t>
            </a:r>
            <a:endParaRPr lang="es-CL" sz="1600" b="1" dirty="0">
              <a:solidFill>
                <a:schemeClr val="bg1"/>
              </a:solidFill>
            </a:endParaRPr>
          </a:p>
        </p:txBody>
      </p:sp>
    </p:spTree>
    <p:extLst>
      <p:ext uri="{BB962C8B-B14F-4D97-AF65-F5344CB8AC3E}">
        <p14:creationId xmlns:p14="http://schemas.microsoft.com/office/powerpoint/2010/main" val="31684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ox(in)">
                                      <p:cBhvr>
                                        <p:cTn id="13" dur="500"/>
                                        <p:tgtEl>
                                          <p:spTgt spid="1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ox(in)">
                                      <p:cBhvr>
                                        <p:cTn id="16" dur="500"/>
                                        <p:tgtEl>
                                          <p:spTgt spid="1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ox(in)">
                                      <p:cBhvr>
                                        <p:cTn id="1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7" grpId="0"/>
      <p:bldP spid="128" grpId="0"/>
      <p:bldP spid="13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8200</TotalTime>
  <Words>2828</Words>
  <Application>Microsoft Office PowerPoint</Application>
  <PresentationFormat>Presentación en pantalla (4:3)</PresentationFormat>
  <Paragraphs>505</Paragraphs>
  <Slides>43</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Tema de Office</vt:lpstr>
      <vt:lpstr>Equation</vt:lpstr>
      <vt:lpstr>IN5625 - INVESTIGACIÓN DE MERCADOS Calidad de servicio</vt:lpstr>
      <vt:lpstr>Estamos aquí…</vt:lpstr>
      <vt:lpstr>Presentación de PowerPoint</vt:lpstr>
      <vt:lpstr>Calidad de servicio</vt:lpstr>
      <vt:lpstr>Calidad de servicio</vt:lpstr>
      <vt:lpstr>Teoría de los GAPs</vt:lpstr>
      <vt:lpstr>Teoría de los GAPs</vt:lpstr>
      <vt:lpstr>Teoría de los GAPs</vt:lpstr>
      <vt:lpstr>Teoría de los GAPs – GAP 1</vt:lpstr>
      <vt:lpstr>Teoría de los GAPs – GAP 1</vt:lpstr>
      <vt:lpstr>Teoría de los GAPs – GAP 2</vt:lpstr>
      <vt:lpstr>Teoría de los GAPs – GAP 2</vt:lpstr>
      <vt:lpstr>Teoría de los GAPs – GAP 3</vt:lpstr>
      <vt:lpstr>Teoría de los GAPs – GAP 3</vt:lpstr>
      <vt:lpstr>Teoría de los GAPs – GAP 4</vt:lpstr>
      <vt:lpstr>Teoría de los GAPs – GAP 4</vt:lpstr>
      <vt:lpstr>Presentación de PowerPoint</vt:lpstr>
      <vt:lpstr>Medición de la calidad de servicio</vt:lpstr>
      <vt:lpstr>Métodos de investigación</vt:lpstr>
      <vt:lpstr>Análisis de los reclamos / Feedback</vt:lpstr>
      <vt:lpstr>Comprador misterioso</vt:lpstr>
      <vt:lpstr>Entrevistas / Encuestas / Focus Group</vt:lpstr>
      <vt:lpstr>SERVQUAL</vt:lpstr>
      <vt:lpstr>SERVQUAL</vt:lpstr>
      <vt:lpstr>SERVQUAL</vt:lpstr>
      <vt:lpstr>SERVQUAL</vt:lpstr>
      <vt:lpstr>SERVQUAL</vt:lpstr>
      <vt:lpstr>SERVQUAL</vt:lpstr>
      <vt:lpstr>SERVQUAL</vt:lpstr>
      <vt:lpstr>SERVQUAL</vt:lpstr>
      <vt:lpstr>SERVQUAL</vt:lpstr>
      <vt:lpstr>SERVQUAL</vt:lpstr>
      <vt:lpstr>SERVQUAL</vt:lpstr>
      <vt:lpstr>SERVQUAL</vt:lpstr>
      <vt:lpstr>SERVQUAL - Aplicaciones</vt:lpstr>
      <vt:lpstr>SERVQUAL</vt:lpstr>
      <vt:lpstr>SERVQUAL</vt:lpstr>
      <vt:lpstr>SERVQUAL</vt:lpstr>
      <vt:lpstr>SERVQUAL</vt:lpstr>
      <vt:lpstr>Análisis factorial</vt:lpstr>
      <vt:lpstr>Análisis factorial</vt:lpstr>
      <vt:lpstr>Análisis factorial</vt:lpstr>
      <vt:lpstr>Análisis conjunto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Chrono</dc:creator>
  <cp:lastModifiedBy>ceretserver</cp:lastModifiedBy>
  <cp:revision>775</cp:revision>
  <cp:lastPrinted>2013-12-04T18:26:41Z</cp:lastPrinted>
  <dcterms:created xsi:type="dcterms:W3CDTF">2012-07-22T23:23:04Z</dcterms:created>
  <dcterms:modified xsi:type="dcterms:W3CDTF">2013-12-04T18:58:26Z</dcterms:modified>
</cp:coreProperties>
</file>