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86" r:id="rId4"/>
    <p:sldMasterId id="2147483699" r:id="rId5"/>
    <p:sldMasterId id="2147483704" r:id="rId6"/>
    <p:sldMasterId id="2147483765" r:id="rId7"/>
    <p:sldMasterId id="2147483770" r:id="rId8"/>
  </p:sldMasterIdLst>
  <p:notesMasterIdLst>
    <p:notesMasterId r:id="rId35"/>
  </p:notesMasterIdLst>
  <p:sldIdLst>
    <p:sldId id="378" r:id="rId9"/>
    <p:sldId id="446" r:id="rId10"/>
    <p:sldId id="448" r:id="rId11"/>
    <p:sldId id="452" r:id="rId12"/>
    <p:sldId id="471" r:id="rId13"/>
    <p:sldId id="472" r:id="rId14"/>
    <p:sldId id="454" r:id="rId15"/>
    <p:sldId id="455" r:id="rId16"/>
    <p:sldId id="450" r:id="rId17"/>
    <p:sldId id="389" r:id="rId18"/>
    <p:sldId id="381" r:id="rId19"/>
    <p:sldId id="470" r:id="rId20"/>
    <p:sldId id="473" r:id="rId21"/>
    <p:sldId id="384" r:id="rId22"/>
    <p:sldId id="382" r:id="rId23"/>
    <p:sldId id="461" r:id="rId24"/>
    <p:sldId id="462" r:id="rId25"/>
    <p:sldId id="427" r:id="rId26"/>
    <p:sldId id="464" r:id="rId27"/>
    <p:sldId id="463" r:id="rId28"/>
    <p:sldId id="465" r:id="rId29"/>
    <p:sldId id="466" r:id="rId30"/>
    <p:sldId id="467" r:id="rId31"/>
    <p:sldId id="468" r:id="rId32"/>
    <p:sldId id="469" r:id="rId33"/>
    <p:sldId id="386" r:id="rId34"/>
  </p:sldIdLst>
  <p:sldSz cx="9144000" cy="6858000" type="screen4x3"/>
  <p:notesSz cx="6794500" cy="9906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6A6"/>
    <a:srgbClr val="003964"/>
    <a:srgbClr val="003399"/>
    <a:srgbClr val="0000CC"/>
    <a:srgbClr val="99CC00"/>
    <a:srgbClr val="99CC50"/>
    <a:srgbClr val="FF656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0" autoAdjust="0"/>
    <p:restoredTop sz="32924" autoAdjust="0"/>
  </p:normalViewPr>
  <p:slideViewPr>
    <p:cSldViewPr showGuides="1">
      <p:cViewPr>
        <p:scale>
          <a:sx n="80" d="100"/>
          <a:sy n="80" d="100"/>
        </p:scale>
        <p:origin x="-6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96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lope008\Documents\CODELCO\Charlas%20y%20Seminarios\2013.06%20UChile\capacidad_instalada_de_generac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lope008\Documents\CODELCO\Charlas%20y%20Seminarios\2013.06%20UChile\capacidad_instalada_de_generac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473254175053187E-2"/>
                  <c:y val="2.12344221687367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5433108132707147E-2"/>
                  <c:y val="1.061721108436837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'[capacidad_instalada_de_generacion.xls]SING-12'!$AC$23:$AC$26</c:f>
              <c:strCache>
                <c:ptCount val="4"/>
                <c:pt idx="0">
                  <c:v>Carbón</c:v>
                </c:pt>
                <c:pt idx="1">
                  <c:v>Gas Natural</c:v>
                </c:pt>
                <c:pt idx="2">
                  <c:v>Otros Térmicos</c:v>
                </c:pt>
                <c:pt idx="3">
                  <c:v>Hidro + ERNC</c:v>
                </c:pt>
              </c:strCache>
            </c:strRef>
          </c:cat>
          <c:val>
            <c:numRef>
              <c:f>'[capacidad_instalada_de_generacion.xls]SING-12'!$AD$23:$AD$26</c:f>
              <c:numCache>
                <c:formatCode>#,##0</c:formatCode>
                <c:ptCount val="4"/>
                <c:pt idx="0">
                  <c:v>2099.6930000000002</c:v>
                </c:pt>
                <c:pt idx="1">
                  <c:v>1858.85</c:v>
                </c:pt>
                <c:pt idx="2">
                  <c:v>358.37100000000004</c:v>
                </c:pt>
                <c:pt idx="3">
                  <c:v>34.050000000000004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310717241606579"/>
                  <c:y val="-0.102938973706159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7983677680451126E-2"/>
                  <c:y val="4.883797488318417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'SIC-12'!$AI$34:$AI$38</c:f>
              <c:strCache>
                <c:ptCount val="5"/>
                <c:pt idx="0">
                  <c:v>Carbón</c:v>
                </c:pt>
                <c:pt idx="1">
                  <c:v>Gas Natural</c:v>
                </c:pt>
                <c:pt idx="2">
                  <c:v>Otros Térmicos</c:v>
                </c:pt>
                <c:pt idx="3">
                  <c:v>Hidro</c:v>
                </c:pt>
                <c:pt idx="4">
                  <c:v>ERNC</c:v>
                </c:pt>
              </c:strCache>
            </c:strRef>
          </c:cat>
          <c:val>
            <c:numRef>
              <c:f>'SIC-12'!$AJ$34:$AJ$38</c:f>
              <c:numCache>
                <c:formatCode>#,##0</c:formatCode>
                <c:ptCount val="5"/>
                <c:pt idx="0">
                  <c:v>2291.3000000000002</c:v>
                </c:pt>
                <c:pt idx="1">
                  <c:v>2601.92</c:v>
                </c:pt>
                <c:pt idx="2">
                  <c:v>2502.8170000000005</c:v>
                </c:pt>
                <c:pt idx="3">
                  <c:v>5938.1190000000015</c:v>
                </c:pt>
                <c:pt idx="4">
                  <c:v>499.78000000000003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58AB1-1AE7-4453-A226-32CF63E6C3A3}" type="doc">
      <dgm:prSet loTypeId="urn:microsoft.com/office/officeart/2005/8/layout/list1" loCatId="list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DCF827B9-CC17-4293-A194-5720906E5859}">
      <dgm:prSet phldrT="[Texto]" custT="1"/>
      <dgm:spPr>
        <a:solidFill>
          <a:schemeClr val="accent6">
            <a:lumMod val="50000"/>
          </a:schemeClr>
        </a:solidFill>
      </dgm:spPr>
      <dgm:t>
        <a:bodyPr lIns="36000" tIns="36000" rIns="36000" bIns="36000"/>
        <a:lstStyle/>
        <a:p>
          <a:pPr algn="ctr"/>
          <a:r>
            <a:rPr lang="es-CL" sz="3600" dirty="0" smtClean="0"/>
            <a:t> Ley General de Servicios Eléctricos</a:t>
          </a:r>
          <a:endParaRPr lang="es-CL" sz="3600" dirty="0"/>
        </a:p>
      </dgm:t>
    </dgm:pt>
    <dgm:pt modelId="{19317D0F-E300-4A07-A526-7F7BF2B2A5D6}" type="parTrans" cxnId="{CEED1C48-EA6F-485C-84F5-6662D2E8B1EA}">
      <dgm:prSet/>
      <dgm:spPr/>
      <dgm:t>
        <a:bodyPr/>
        <a:lstStyle/>
        <a:p>
          <a:endParaRPr lang="es-CL" sz="1600"/>
        </a:p>
      </dgm:t>
    </dgm:pt>
    <dgm:pt modelId="{4865D764-2A95-44A3-804A-FFBEC1D5FAAC}" type="sibTrans" cxnId="{CEED1C48-EA6F-485C-84F5-6662D2E8B1EA}">
      <dgm:prSet/>
      <dgm:spPr/>
      <dgm:t>
        <a:bodyPr/>
        <a:lstStyle/>
        <a:p>
          <a:endParaRPr lang="es-CL" sz="1600"/>
        </a:p>
      </dgm:t>
    </dgm:pt>
    <dgm:pt modelId="{2BE23D83-AE4E-4DCB-B13B-1C5ADFC9D2FB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CL" sz="2000" dirty="0" smtClean="0">
              <a:solidFill>
                <a:schemeClr val="accent6">
                  <a:lumMod val="50000"/>
                </a:schemeClr>
              </a:solidFill>
            </a:rPr>
            <a:t>Competencia en generación.</a:t>
          </a:r>
          <a:endParaRPr lang="es-CL" sz="2000" dirty="0">
            <a:solidFill>
              <a:schemeClr val="accent6">
                <a:lumMod val="50000"/>
              </a:schemeClr>
            </a:solidFill>
          </a:endParaRPr>
        </a:p>
      </dgm:t>
    </dgm:pt>
    <dgm:pt modelId="{22DE8F91-ACBF-4635-991F-3BA284C3B542}" type="parTrans" cxnId="{4D88DE61-06FB-427D-98B1-E59F26C7142C}">
      <dgm:prSet/>
      <dgm:spPr/>
      <dgm:t>
        <a:bodyPr/>
        <a:lstStyle/>
        <a:p>
          <a:endParaRPr lang="es-CL"/>
        </a:p>
      </dgm:t>
    </dgm:pt>
    <dgm:pt modelId="{6F3301F8-49FF-46FF-AEAA-0DED730327AF}" type="sibTrans" cxnId="{4D88DE61-06FB-427D-98B1-E59F26C7142C}">
      <dgm:prSet/>
      <dgm:spPr/>
      <dgm:t>
        <a:bodyPr/>
        <a:lstStyle/>
        <a:p>
          <a:endParaRPr lang="es-CL"/>
        </a:p>
      </dgm:t>
    </dgm:pt>
    <dgm:pt modelId="{65C287B3-5BD3-4528-A5F4-2124F3F9912D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CL" sz="2000" dirty="0" smtClean="0">
              <a:solidFill>
                <a:schemeClr val="accent6">
                  <a:lumMod val="50000"/>
                </a:schemeClr>
              </a:solidFill>
            </a:rPr>
            <a:t>Separación de segmentos de  generación, transmisión, distribución.</a:t>
          </a:r>
          <a:endParaRPr lang="es-CL" sz="2000" dirty="0">
            <a:solidFill>
              <a:schemeClr val="accent6">
                <a:lumMod val="50000"/>
              </a:schemeClr>
            </a:solidFill>
          </a:endParaRPr>
        </a:p>
      </dgm:t>
    </dgm:pt>
    <dgm:pt modelId="{9BEF0BD4-D430-4B2F-89F8-69FF2E14B630}" type="parTrans" cxnId="{DC580428-5E57-46C8-AD9B-79E587CB55E4}">
      <dgm:prSet/>
      <dgm:spPr/>
      <dgm:t>
        <a:bodyPr/>
        <a:lstStyle/>
        <a:p>
          <a:endParaRPr lang="es-CL"/>
        </a:p>
      </dgm:t>
    </dgm:pt>
    <dgm:pt modelId="{C6E49C04-F27E-49C9-B039-6BCD837478B8}" type="sibTrans" cxnId="{DC580428-5E57-46C8-AD9B-79E587CB55E4}">
      <dgm:prSet/>
      <dgm:spPr/>
      <dgm:t>
        <a:bodyPr/>
        <a:lstStyle/>
        <a:p>
          <a:endParaRPr lang="es-CL"/>
        </a:p>
      </dgm:t>
    </dgm:pt>
    <dgm:pt modelId="{2CF30848-2B62-47F5-858C-E3CF406042DF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2000" dirty="0" smtClean="0">
              <a:solidFill>
                <a:schemeClr val="accent6">
                  <a:lumMod val="50000"/>
                </a:schemeClr>
              </a:solidFill>
            </a:rPr>
            <a:t>Establecer condiciones de eficiencia económica en sector</a:t>
          </a:r>
          <a:endParaRPr lang="es-CL" sz="2400" dirty="0">
            <a:solidFill>
              <a:schemeClr val="accent6">
                <a:lumMod val="50000"/>
              </a:schemeClr>
            </a:solidFill>
          </a:endParaRPr>
        </a:p>
      </dgm:t>
    </dgm:pt>
    <dgm:pt modelId="{E2B864C1-82FE-4229-8BEA-5862F3C4F0F2}" type="parTrans" cxnId="{BB485325-5557-4C9E-94EB-20624812636C}">
      <dgm:prSet/>
      <dgm:spPr/>
      <dgm:t>
        <a:bodyPr/>
        <a:lstStyle/>
        <a:p>
          <a:endParaRPr lang="es-ES"/>
        </a:p>
      </dgm:t>
    </dgm:pt>
    <dgm:pt modelId="{7036710C-D24F-47CB-9184-84B72BB11ECA}" type="sibTrans" cxnId="{BB485325-5557-4C9E-94EB-20624812636C}">
      <dgm:prSet/>
      <dgm:spPr/>
      <dgm:t>
        <a:bodyPr/>
        <a:lstStyle/>
        <a:p>
          <a:endParaRPr lang="es-ES"/>
        </a:p>
      </dgm:t>
    </dgm:pt>
    <dgm:pt modelId="{E129130F-2BAF-42BE-B5D3-FE4BC0AD6BBA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MX" sz="2000" dirty="0" smtClean="0">
              <a:solidFill>
                <a:schemeClr val="accent6">
                  <a:lumMod val="50000"/>
                </a:schemeClr>
              </a:solidFill>
            </a:rPr>
            <a:t>DFL N°1: Promulgada en 1982 y refundida con las nuevas disposiciones de la Ley Corta I y II en el DFL N°4 de 2007.</a:t>
          </a:r>
          <a:endParaRPr lang="es-ES" dirty="0">
            <a:solidFill>
              <a:schemeClr val="accent6">
                <a:lumMod val="50000"/>
              </a:schemeClr>
            </a:solidFill>
          </a:endParaRPr>
        </a:p>
      </dgm:t>
    </dgm:pt>
    <dgm:pt modelId="{D80089A4-67B2-4CE4-B6D7-0F0E16CDE331}" type="parTrans" cxnId="{4B703A6E-4E13-4B97-AD29-ECB5E1D6B7AF}">
      <dgm:prSet/>
      <dgm:spPr/>
      <dgm:t>
        <a:bodyPr/>
        <a:lstStyle/>
        <a:p>
          <a:endParaRPr lang="es-ES"/>
        </a:p>
      </dgm:t>
    </dgm:pt>
    <dgm:pt modelId="{85C652A2-8098-4EE1-8AE0-B9DDF24154CB}" type="sibTrans" cxnId="{4B703A6E-4E13-4B97-AD29-ECB5E1D6B7AF}">
      <dgm:prSet/>
      <dgm:spPr/>
      <dgm:t>
        <a:bodyPr/>
        <a:lstStyle/>
        <a:p>
          <a:endParaRPr lang="es-ES"/>
        </a:p>
      </dgm:t>
    </dgm:pt>
    <dgm:pt modelId="{795AFB69-1B26-4263-91E6-5C3B8E5E0526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CL" sz="2000" dirty="0" smtClean="0">
              <a:solidFill>
                <a:schemeClr val="accent6">
                  <a:lumMod val="50000"/>
                </a:schemeClr>
              </a:solidFill>
            </a:rPr>
            <a:t>Subsidiaridad del Estado.</a:t>
          </a:r>
          <a:endParaRPr lang="es-CL" sz="2000" dirty="0">
            <a:solidFill>
              <a:schemeClr val="accent6">
                <a:lumMod val="50000"/>
              </a:schemeClr>
            </a:solidFill>
          </a:endParaRPr>
        </a:p>
      </dgm:t>
    </dgm:pt>
    <dgm:pt modelId="{681B0549-A83C-4BF0-B392-C00D565A1B43}" type="parTrans" cxnId="{A3E9425A-599A-4693-8268-3A0068EC5AF7}">
      <dgm:prSet/>
      <dgm:spPr/>
      <dgm:t>
        <a:bodyPr/>
        <a:lstStyle/>
        <a:p>
          <a:endParaRPr lang="es-ES"/>
        </a:p>
      </dgm:t>
    </dgm:pt>
    <dgm:pt modelId="{204CA190-FDF3-4F3A-B232-777562436BD7}" type="sibTrans" cxnId="{A3E9425A-599A-4693-8268-3A0068EC5AF7}">
      <dgm:prSet/>
      <dgm:spPr/>
      <dgm:t>
        <a:bodyPr/>
        <a:lstStyle/>
        <a:p>
          <a:endParaRPr lang="es-ES"/>
        </a:p>
      </dgm:t>
    </dgm:pt>
    <dgm:pt modelId="{44405CDC-5E46-4455-91FB-9799B9849FA8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CL" sz="2000" dirty="0" smtClean="0">
              <a:solidFill>
                <a:schemeClr val="accent6">
                  <a:lumMod val="50000"/>
                </a:schemeClr>
              </a:solidFill>
            </a:rPr>
            <a:t>Monopolios naturales en transmisión y distribución, regulados bajo marco de eficiencia. </a:t>
          </a:r>
          <a:endParaRPr lang="es-CL" sz="2000" dirty="0">
            <a:solidFill>
              <a:schemeClr val="accent6">
                <a:lumMod val="50000"/>
              </a:schemeClr>
            </a:solidFill>
          </a:endParaRPr>
        </a:p>
      </dgm:t>
    </dgm:pt>
    <dgm:pt modelId="{CABACB1E-ED94-4821-AEF4-AB29096BF81F}" type="parTrans" cxnId="{4BCE848E-8934-4B70-9DF9-AFA3D85F09E5}">
      <dgm:prSet/>
      <dgm:spPr/>
      <dgm:t>
        <a:bodyPr/>
        <a:lstStyle/>
        <a:p>
          <a:endParaRPr lang="es-ES"/>
        </a:p>
      </dgm:t>
    </dgm:pt>
    <dgm:pt modelId="{9B16F3A1-F204-43F4-9951-754B819F6FD8}" type="sibTrans" cxnId="{4BCE848E-8934-4B70-9DF9-AFA3D85F09E5}">
      <dgm:prSet/>
      <dgm:spPr/>
      <dgm:t>
        <a:bodyPr/>
        <a:lstStyle/>
        <a:p>
          <a:endParaRPr lang="es-ES"/>
        </a:p>
      </dgm:t>
    </dgm:pt>
    <dgm:pt modelId="{91593395-2012-46D9-865F-3A6487E517E4}" type="pres">
      <dgm:prSet presAssocID="{5BF58AB1-1AE7-4453-A226-32CF63E6C3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7C8CBE-4C4A-40F8-9517-5F79DA64D423}" type="pres">
      <dgm:prSet presAssocID="{DCF827B9-CC17-4293-A194-5720906E5859}" presName="parentLin" presStyleCnt="0"/>
      <dgm:spPr/>
    </dgm:pt>
    <dgm:pt modelId="{912B5B51-DE24-4C55-A65F-986932BED3DC}" type="pres">
      <dgm:prSet presAssocID="{DCF827B9-CC17-4293-A194-5720906E5859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F7DAFE78-8598-4513-9180-48642C6F596C}" type="pres">
      <dgm:prSet presAssocID="{DCF827B9-CC17-4293-A194-5720906E5859}" presName="parentText" presStyleLbl="node1" presStyleIdx="0" presStyleCnt="1" custScaleX="127199" custScaleY="629514" custLinFactY="95570" custLinFactNeighborX="218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C7B90F-0D08-4160-A2C6-213A3123FB25}" type="pres">
      <dgm:prSet presAssocID="{DCF827B9-CC17-4293-A194-5720906E5859}" presName="negativeSpace" presStyleCnt="0"/>
      <dgm:spPr/>
    </dgm:pt>
    <dgm:pt modelId="{AD02160A-E8A9-44C2-8C6E-8937CA1CF26E}" type="pres">
      <dgm:prSet presAssocID="{DCF827B9-CC17-4293-A194-5720906E5859}" presName="childText" presStyleLbl="conFgAcc1" presStyleIdx="0" presStyleCnt="1" custScaleY="148450" custLinFactY="-480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C580428-5E57-46C8-AD9B-79E587CB55E4}" srcId="{DCF827B9-CC17-4293-A194-5720906E5859}" destId="{65C287B3-5BD3-4528-A5F4-2124F3F9912D}" srcOrd="3" destOrd="0" parTransId="{9BEF0BD4-D430-4B2F-89F8-69FF2E14B630}" sibTransId="{C6E49C04-F27E-49C9-B039-6BCD837478B8}"/>
    <dgm:cxn modelId="{BE85572F-A901-4979-AF04-E69B5743FCC8}" type="presOf" srcId="{65C287B3-5BD3-4528-A5F4-2124F3F9912D}" destId="{AD02160A-E8A9-44C2-8C6E-8937CA1CF26E}" srcOrd="0" destOrd="3" presId="urn:microsoft.com/office/officeart/2005/8/layout/list1"/>
    <dgm:cxn modelId="{7341CC7D-B887-428C-89BC-333EC433D4EF}" type="presOf" srcId="{DCF827B9-CC17-4293-A194-5720906E5859}" destId="{912B5B51-DE24-4C55-A65F-986932BED3DC}" srcOrd="0" destOrd="0" presId="urn:microsoft.com/office/officeart/2005/8/layout/list1"/>
    <dgm:cxn modelId="{CEED1C48-EA6F-485C-84F5-6662D2E8B1EA}" srcId="{5BF58AB1-1AE7-4453-A226-32CF63E6C3A3}" destId="{DCF827B9-CC17-4293-A194-5720906E5859}" srcOrd="0" destOrd="0" parTransId="{19317D0F-E300-4A07-A526-7F7BF2B2A5D6}" sibTransId="{4865D764-2A95-44A3-804A-FFBEC1D5FAAC}"/>
    <dgm:cxn modelId="{65DB4A54-C224-4B9F-AAF3-8205BA2C29DC}" type="presOf" srcId="{E129130F-2BAF-42BE-B5D3-FE4BC0AD6BBA}" destId="{AD02160A-E8A9-44C2-8C6E-8937CA1CF26E}" srcOrd="0" destOrd="2" presId="urn:microsoft.com/office/officeart/2005/8/layout/list1"/>
    <dgm:cxn modelId="{5DE66DDF-ECB9-4002-878F-C16FAF3B6E0D}" type="presOf" srcId="{5BF58AB1-1AE7-4453-A226-32CF63E6C3A3}" destId="{91593395-2012-46D9-865F-3A6487E517E4}" srcOrd="0" destOrd="0" presId="urn:microsoft.com/office/officeart/2005/8/layout/list1"/>
    <dgm:cxn modelId="{4D88DE61-06FB-427D-98B1-E59F26C7142C}" srcId="{DCF827B9-CC17-4293-A194-5720906E5859}" destId="{2BE23D83-AE4E-4DCB-B13B-1C5ADFC9D2FB}" srcOrd="4" destOrd="0" parTransId="{22DE8F91-ACBF-4635-991F-3BA284C3B542}" sibTransId="{6F3301F8-49FF-46FF-AEAA-0DED730327AF}"/>
    <dgm:cxn modelId="{4B703A6E-4E13-4B97-AD29-ECB5E1D6B7AF}" srcId="{DCF827B9-CC17-4293-A194-5720906E5859}" destId="{E129130F-2BAF-42BE-B5D3-FE4BC0AD6BBA}" srcOrd="2" destOrd="0" parTransId="{D80089A4-67B2-4CE4-B6D7-0F0E16CDE331}" sibTransId="{85C652A2-8098-4EE1-8AE0-B9DDF24154CB}"/>
    <dgm:cxn modelId="{F0CF6946-6FCF-4632-9087-55EDE2C52E68}" type="presOf" srcId="{795AFB69-1B26-4263-91E6-5C3B8E5E0526}" destId="{AD02160A-E8A9-44C2-8C6E-8937CA1CF26E}" srcOrd="0" destOrd="1" presId="urn:microsoft.com/office/officeart/2005/8/layout/list1"/>
    <dgm:cxn modelId="{A3E9425A-599A-4693-8268-3A0068EC5AF7}" srcId="{DCF827B9-CC17-4293-A194-5720906E5859}" destId="{795AFB69-1B26-4263-91E6-5C3B8E5E0526}" srcOrd="1" destOrd="0" parTransId="{681B0549-A83C-4BF0-B392-C00D565A1B43}" sibTransId="{204CA190-FDF3-4F3A-B232-777562436BD7}"/>
    <dgm:cxn modelId="{4BCE848E-8934-4B70-9DF9-AFA3D85F09E5}" srcId="{DCF827B9-CC17-4293-A194-5720906E5859}" destId="{44405CDC-5E46-4455-91FB-9799B9849FA8}" srcOrd="5" destOrd="0" parTransId="{CABACB1E-ED94-4821-AEF4-AB29096BF81F}" sibTransId="{9B16F3A1-F204-43F4-9951-754B819F6FD8}"/>
    <dgm:cxn modelId="{E1EC6F43-6F1A-433E-B4E9-1D526CF728D8}" type="presOf" srcId="{DCF827B9-CC17-4293-A194-5720906E5859}" destId="{F7DAFE78-8598-4513-9180-48642C6F596C}" srcOrd="1" destOrd="0" presId="urn:microsoft.com/office/officeart/2005/8/layout/list1"/>
    <dgm:cxn modelId="{206C290F-6B41-4543-9775-1D8367EF3471}" type="presOf" srcId="{2BE23D83-AE4E-4DCB-B13B-1C5ADFC9D2FB}" destId="{AD02160A-E8A9-44C2-8C6E-8937CA1CF26E}" srcOrd="0" destOrd="4" presId="urn:microsoft.com/office/officeart/2005/8/layout/list1"/>
    <dgm:cxn modelId="{EFB73CF9-EFFD-4897-919E-283902CBB159}" type="presOf" srcId="{44405CDC-5E46-4455-91FB-9799B9849FA8}" destId="{AD02160A-E8A9-44C2-8C6E-8937CA1CF26E}" srcOrd="0" destOrd="5" presId="urn:microsoft.com/office/officeart/2005/8/layout/list1"/>
    <dgm:cxn modelId="{BB485325-5557-4C9E-94EB-20624812636C}" srcId="{DCF827B9-CC17-4293-A194-5720906E5859}" destId="{2CF30848-2B62-47F5-858C-E3CF406042DF}" srcOrd="0" destOrd="0" parTransId="{E2B864C1-82FE-4229-8BEA-5862F3C4F0F2}" sibTransId="{7036710C-D24F-47CB-9184-84B72BB11ECA}"/>
    <dgm:cxn modelId="{4A7A5208-08D3-4D6E-A806-0397B4FFB542}" type="presOf" srcId="{2CF30848-2B62-47F5-858C-E3CF406042DF}" destId="{AD02160A-E8A9-44C2-8C6E-8937CA1CF26E}" srcOrd="0" destOrd="0" presId="urn:microsoft.com/office/officeart/2005/8/layout/list1"/>
    <dgm:cxn modelId="{035E887D-F8BE-41FC-8720-25807D88F2D5}" type="presParOf" srcId="{91593395-2012-46D9-865F-3A6487E517E4}" destId="{FB7C8CBE-4C4A-40F8-9517-5F79DA64D423}" srcOrd="0" destOrd="0" presId="urn:microsoft.com/office/officeart/2005/8/layout/list1"/>
    <dgm:cxn modelId="{AC91AA0E-ABED-432C-AE69-18D3342C9B3E}" type="presParOf" srcId="{FB7C8CBE-4C4A-40F8-9517-5F79DA64D423}" destId="{912B5B51-DE24-4C55-A65F-986932BED3DC}" srcOrd="0" destOrd="0" presId="urn:microsoft.com/office/officeart/2005/8/layout/list1"/>
    <dgm:cxn modelId="{681DCA1D-3413-4459-8ADA-83E9C4CAB0D7}" type="presParOf" srcId="{FB7C8CBE-4C4A-40F8-9517-5F79DA64D423}" destId="{F7DAFE78-8598-4513-9180-48642C6F596C}" srcOrd="1" destOrd="0" presId="urn:microsoft.com/office/officeart/2005/8/layout/list1"/>
    <dgm:cxn modelId="{E4DE18B9-BC92-4565-8170-A3157471769B}" type="presParOf" srcId="{91593395-2012-46D9-865F-3A6487E517E4}" destId="{FFC7B90F-0D08-4160-A2C6-213A3123FB25}" srcOrd="1" destOrd="0" presId="urn:microsoft.com/office/officeart/2005/8/layout/list1"/>
    <dgm:cxn modelId="{75A59364-6FA6-4E09-A5A4-BF2DFAD37DD8}" type="presParOf" srcId="{91593395-2012-46D9-865F-3A6487E517E4}" destId="{AD02160A-E8A9-44C2-8C6E-8937CA1CF2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2160A-E8A9-44C2-8C6E-8937CA1CF26E}">
      <dsp:nvSpPr>
        <dsp:cNvPr id="0" name=""/>
        <dsp:cNvSpPr/>
      </dsp:nvSpPr>
      <dsp:spPr>
        <a:xfrm>
          <a:off x="0" y="677179"/>
          <a:ext cx="8395137" cy="3958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556" tIns="948101" rIns="651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6">
                  <a:lumMod val="50000"/>
                </a:schemeClr>
              </a:solidFill>
            </a:rPr>
            <a:t>Establecer condiciones de eficiencia económica en sector</a:t>
          </a:r>
          <a:endParaRPr lang="es-CL" sz="24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accent6">
                  <a:lumMod val="50000"/>
                </a:schemeClr>
              </a:solidFill>
            </a:rPr>
            <a:t>Subsidiaridad del Estado.</a:t>
          </a:r>
          <a:endParaRPr lang="es-CL" sz="20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6">
                  <a:lumMod val="50000"/>
                </a:schemeClr>
              </a:solidFill>
            </a:rPr>
            <a:t>DFL N°1: Promulgada en 1982 y refundida con las nuevas disposiciones de la Ley Corta I y II en el DFL N°4 de 2007.</a:t>
          </a:r>
          <a:endParaRPr lang="es-ES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accent6">
                  <a:lumMod val="50000"/>
                </a:schemeClr>
              </a:solidFill>
            </a:rPr>
            <a:t>Separación de segmentos de  generación, transmisión, distribución.</a:t>
          </a:r>
          <a:endParaRPr lang="es-CL" sz="20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accent6">
                  <a:lumMod val="50000"/>
                </a:schemeClr>
              </a:solidFill>
            </a:rPr>
            <a:t>Competencia en generación.</a:t>
          </a:r>
          <a:endParaRPr lang="es-CL" sz="20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accent6">
                  <a:lumMod val="50000"/>
                </a:schemeClr>
              </a:solidFill>
            </a:rPr>
            <a:t>Monopolios naturales en transmisión y distribución, regulados bajo marco de eficiencia. </a:t>
          </a:r>
          <a:endParaRPr lang="es-CL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677179"/>
        <a:ext cx="8395137" cy="3958674"/>
      </dsp:txXfrm>
    </dsp:sp>
    <dsp:sp modelId="{F7DAFE78-8598-4513-9180-48642C6F596C}">
      <dsp:nvSpPr>
        <dsp:cNvPr id="0" name=""/>
        <dsp:cNvSpPr/>
      </dsp:nvSpPr>
      <dsp:spPr>
        <a:xfrm>
          <a:off x="510982" y="255320"/>
          <a:ext cx="7467671" cy="819369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 Ley General de Servicios Eléctricos</a:t>
          </a:r>
          <a:endParaRPr lang="es-CL" sz="3600" kern="1200" dirty="0"/>
        </a:p>
      </dsp:txBody>
      <dsp:txXfrm>
        <a:off x="550980" y="295318"/>
        <a:ext cx="7387675" cy="73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0B90F0-D693-4C34-84BF-C63E4188937C}" type="datetimeFigureOut">
              <a:rPr lang="es-CL"/>
              <a:pPr>
                <a:defRPr/>
              </a:pPr>
              <a:t>03-12-2013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1E866C-BE32-4B11-A2FE-10D3FC1886D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99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C3DD9-114F-482C-B9E2-3CF904FBACB9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480CAA-12B9-4036-8432-63EAF9526625}" type="slidenum">
              <a:rPr lang="es-C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950825-2EB0-4161-9B49-AAC29442F680}" type="slidenum">
              <a:rPr lang="es-CL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84A2E-7EC6-4AFF-B784-F9928182EDE8}" type="slidenum">
              <a:rPr lang="es-C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2615C-465D-4E01-9DC2-07977837426C}" type="slidenum">
              <a:rPr lang="es-C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78C3-AA02-45A6-92D8-518BD739E50B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Facilitar la entrada de nuevos actores en el mercado de la energía: proyectos propuestos por el gobierno, con licitación a new players. Rol del estado más proactivo.</a:t>
            </a:r>
          </a:p>
          <a:p>
            <a:pPr>
              <a:spcBef>
                <a:spcPct val="0"/>
              </a:spcBef>
            </a:pPr>
            <a:r>
              <a:rPr lang="es-CL" smtClean="0">
                <a:solidFill>
                  <a:srgbClr val="000000"/>
                </a:solidFill>
              </a:rPr>
              <a:t>Comprometer apoyo para inversiones en transmisión: generar concesión eléctrica y se paga valor del terreno. Servidumbres se demoran mucho (5 años)</a:t>
            </a:r>
            <a:endParaRPr lang="en-US" smtClean="0"/>
          </a:p>
          <a:p>
            <a:pPr>
              <a:spcBef>
                <a:spcPct val="0"/>
              </a:spcBef>
            </a:pPr>
            <a:endParaRPr lang="es-CL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BF925-0537-4FB1-A5B6-E2E96BDA147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88125" y="6513513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F5997F3B-6120-44BE-B3AD-3BC9C21A3436}" type="slidenum">
              <a:rPr lang="es-ES_tradnl" sz="900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pic>
        <p:nvPicPr>
          <p:cNvPr id="5" name="2 Imagen" descr="patron_ppt_interiores_val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pic>
        <p:nvPicPr>
          <p:cNvPr id="7" name="3 Imagen" descr="ppt_patron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5851525" y="5788025"/>
            <a:ext cx="2022475" cy="3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patron_ppt_interiores_val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06625" y="6462713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C0911E25-A506-413F-A7D6-9F116CF3C1A2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>
                <a:solidFill>
                  <a:srgbClr val="AD6800"/>
                </a:solidFill>
                <a:latin typeface="+mn-lt"/>
              </a:rPr>
              <a:t>Copyrights © 2012 CODELCO-CHILE.  Todos los Derechos Reservados.               </a:t>
            </a:r>
            <a:r>
              <a:rPr lang="en-US" sz="700">
                <a:solidFill>
                  <a:srgbClr val="AD6800"/>
                </a:solidFill>
                <a:latin typeface="+mn-lt"/>
              </a:rPr>
              <a:t>Copyrights © 2012 by CODELCO-CHILE.  All Rights Reserved.</a:t>
            </a:r>
          </a:p>
        </p:txBody>
      </p:sp>
      <p:sp>
        <p:nvSpPr>
          <p:cNvPr id="7" name="4 Marcador de pie de página"/>
          <p:cNvSpPr txBox="1">
            <a:spLocks noGrp="1"/>
          </p:cNvSpPr>
          <p:nvPr userDrawn="1"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Gerardo Jofré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b="1">
                <a:solidFill>
                  <a:srgbClr val="FFFFFF"/>
                </a:solidFill>
                <a:latin typeface="+mn-lt"/>
              </a:rPr>
              <a:t>Mayo 2012</a:t>
            </a:r>
            <a:endParaRPr lang="en-US" sz="1000" b="1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 txBox="1">
            <a:spLocks noGrp="1"/>
          </p:cNvSpPr>
          <p:nvPr userDrawn="1"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Gerardo Jofré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Mayo 2012</a:t>
            </a:r>
            <a:endParaRPr lang="en-US" sz="10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88125" y="6513513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5B1DF704-E94B-4D3E-A2E6-A83DF44556AE}" type="slidenum">
              <a:rPr lang="es-ES_tradnl" sz="900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pic>
        <p:nvPicPr>
          <p:cNvPr id="5" name="2 Imagen" descr="patron_ppt_interiores_val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pic>
        <p:nvPicPr>
          <p:cNvPr id="7" name="3 Imagen" descr="ppt_patron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5851525" y="5788025"/>
            <a:ext cx="2022475" cy="3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 txBox="1">
            <a:spLocks noGrp="1"/>
          </p:cNvSpPr>
          <p:nvPr userDrawn="1"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Diego </a:t>
            </a:r>
            <a:r>
              <a:rPr lang="es-ES_tradnl" sz="1000" b="1" err="1">
                <a:solidFill>
                  <a:srgbClr val="FFFFFF"/>
                </a:solidFill>
                <a:latin typeface="+mn-lt"/>
              </a:rPr>
              <a:t>Her</a:t>
            </a:r>
            <a:r>
              <a:rPr lang="es-ES_tradnl" sz="300" b="1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b="1" err="1">
                <a:solidFill>
                  <a:srgbClr val="FFFFFF"/>
                </a:solidFill>
                <a:latin typeface="+mn-lt"/>
              </a:rPr>
              <a:t>nández</a:t>
            </a:r>
            <a:r>
              <a:rPr lang="es-ES_tradnl" sz="1000" b="1">
                <a:solidFill>
                  <a:srgbClr val="FFFFFF"/>
                </a:solidFill>
                <a:latin typeface="+mn-lt"/>
              </a:rPr>
              <a:t>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err="1">
                <a:solidFill>
                  <a:srgbClr val="FFFFFF"/>
                </a:solidFill>
                <a:latin typeface="+mn-lt"/>
              </a:rPr>
              <a:t>April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2012</a:t>
            </a:r>
            <a:endParaRPr lang="en-US" sz="10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 txBox="1">
            <a:spLocks noGrp="1"/>
          </p:cNvSpPr>
          <p:nvPr userDrawn="1"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Diego </a:t>
            </a:r>
            <a:r>
              <a:rPr lang="es-ES_tradnl" sz="1000" b="1" err="1">
                <a:solidFill>
                  <a:srgbClr val="FFFFFF"/>
                </a:solidFill>
                <a:latin typeface="+mn-lt"/>
              </a:rPr>
              <a:t>Her</a:t>
            </a:r>
            <a:r>
              <a:rPr lang="es-ES_tradnl" sz="300" b="1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b="1" err="1">
                <a:solidFill>
                  <a:srgbClr val="FFFFFF"/>
                </a:solidFill>
                <a:latin typeface="+mn-lt"/>
              </a:rPr>
              <a:t>nández</a:t>
            </a:r>
            <a:r>
              <a:rPr lang="es-ES_tradnl" sz="1000" b="1">
                <a:solidFill>
                  <a:srgbClr val="FFFFFF"/>
                </a:solidFill>
                <a:latin typeface="+mn-lt"/>
              </a:rPr>
              <a:t>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err="1">
                <a:solidFill>
                  <a:srgbClr val="FFFFFF"/>
                </a:solidFill>
                <a:latin typeface="+mn-lt"/>
              </a:rPr>
              <a:t>April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2012</a:t>
            </a:r>
            <a:endParaRPr lang="en-US" sz="10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88125" y="6513513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E0BD735E-BBCA-4086-83D7-562E5FDBEE6F}" type="slidenum">
              <a:rPr lang="es-ES_tradnl" sz="900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pic>
        <p:nvPicPr>
          <p:cNvPr id="5" name="2 Imagen" descr="patron_ppt_interiores_val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pic>
        <p:nvPicPr>
          <p:cNvPr id="7" name="3 Imagen" descr="ppt_patron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5851525" y="5788025"/>
            <a:ext cx="2022475" cy="3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653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45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512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45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874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04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872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50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4 Marcador de pie de página"/>
          <p:cNvSpPr txBox="1">
            <a:spLocks noGrp="1"/>
          </p:cNvSpPr>
          <p:nvPr userDrawn="1"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Gerardo Jofré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b="1">
                <a:solidFill>
                  <a:srgbClr val="FFFFFF"/>
                </a:solidFill>
                <a:latin typeface="+mn-lt"/>
              </a:rPr>
              <a:t>Mayo 2012</a:t>
            </a:r>
            <a:endParaRPr lang="en-US" sz="1000" b="1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723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4 Marcador de pie de página"/>
          <p:cNvSpPr txBox="1">
            <a:spLocks noGrp="1"/>
          </p:cNvSpPr>
          <p:nvPr userDrawn="1"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Gerardo Jofré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Mayo 2012</a:t>
            </a:r>
            <a:endParaRPr lang="en-US" sz="10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977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313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6731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3699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54900" y="6426746"/>
            <a:ext cx="1540142" cy="291554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pPr algn="r"/>
            <a:fld id="{1CDB5CFF-AA01-4B46-BEB5-F79E5F2BAEA7}" type="slidenum">
              <a:rPr lang="es-CL" sz="14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‹Nº›</a:t>
            </a:fld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794936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88125" y="6513513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E0E91FB1-C1D4-4039-8E15-9C73EB40D3CA}" type="slidenum">
              <a:rPr lang="es-ES_tradnl" sz="900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9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pic>
        <p:nvPicPr>
          <p:cNvPr id="5" name="2 Imagen" descr="patron_ppt_interiores_val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pic>
        <p:nvPicPr>
          <p:cNvPr id="7" name="3 Imagen" descr="ppt_patron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5851525" y="5788025"/>
            <a:ext cx="2022475" cy="3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2 Imagen" descr="patron_ppt_interiores_valo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7425" y="64531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E351D43D-F937-4F1B-B8DF-C3AEA327CC1C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sp>
        <p:nvSpPr>
          <p:cNvPr id="7" name="4 Marcador de pie de página"/>
          <p:cNvSpPr txBox="1">
            <a:spLocks noGrp="1"/>
          </p:cNvSpPr>
          <p:nvPr/>
        </p:nvSpPr>
        <p:spPr bwMode="auto">
          <a:xfrm>
            <a:off x="-11113" y="6464300"/>
            <a:ext cx="22431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latin typeface="+mn-lt"/>
              </a:rPr>
              <a:t>Gerardo Jofré | Mayo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22" r:id="rId2"/>
    <p:sldLayoutId id="2147483721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Imagen" descr="patron_ppt_interiores_valo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7425" y="64531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DB8556E4-E395-4BE4-99D8-0776539D94BC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sp>
        <p:nvSpPr>
          <p:cNvPr id="7" name="4 Marcador de pie de página"/>
          <p:cNvSpPr txBox="1">
            <a:spLocks noGrp="1"/>
          </p:cNvSpPr>
          <p:nvPr/>
        </p:nvSpPr>
        <p:spPr bwMode="auto">
          <a:xfrm>
            <a:off x="-11113" y="6464300"/>
            <a:ext cx="22431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latin typeface="+mn-lt"/>
              </a:rPr>
              <a:t>Gerardo Jofré | Mayo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2 Imagen" descr="patron_ppt_interiores_valor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7425" y="64531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0CCF7B37-47F3-46F0-841B-F4A99F324ACB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sp>
        <p:nvSpPr>
          <p:cNvPr id="7" name="4 Marcador de pie de página"/>
          <p:cNvSpPr txBox="1">
            <a:spLocks noGrp="1"/>
          </p:cNvSpPr>
          <p:nvPr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Gerardo Jofré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b="1">
                <a:solidFill>
                  <a:srgbClr val="FFFFFF"/>
                </a:solidFill>
                <a:latin typeface="+mn-lt"/>
              </a:rPr>
              <a:t>Mayo 2012</a:t>
            </a:r>
            <a:endParaRPr lang="en-US" sz="1000" b="1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29" r:id="rId2"/>
    <p:sldLayoutId id="2147483727" r:id="rId3"/>
    <p:sldLayoutId id="2147483726" r:id="rId4"/>
    <p:sldLayoutId id="2147483725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2 Imagen" descr="patron_ppt_interiores_valore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06625" y="6462713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3F1958E2-F384-49A9-B806-53D61093836C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1030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AD6800"/>
                </a:solidFill>
                <a:latin typeface="+mn-lt"/>
              </a:rPr>
              <a:t>Copyrights</a:t>
            </a:r>
            <a:r>
              <a:rPr lang="es-ES" sz="700">
                <a:solidFill>
                  <a:srgbClr val="AD6800"/>
                </a:solidFill>
                <a:latin typeface="+mn-lt"/>
              </a:rPr>
              <a:t> © 2011 CODELCO-CHILE.  Todos los Derechos Reservados.               </a:t>
            </a:r>
            <a:r>
              <a:rPr lang="en-US" sz="700">
                <a:solidFill>
                  <a:srgbClr val="AD6800"/>
                </a:solidFill>
                <a:latin typeface="+mn-lt"/>
              </a:rPr>
              <a:t>Copyrights © 2011 by CODELCO-CHILE.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57" r:id="rId7"/>
    <p:sldLayoutId id="2147483758" r:id="rId8"/>
    <p:sldLayoutId id="2147483743" r:id="rId9"/>
    <p:sldLayoutId id="2147483742" r:id="rId10"/>
    <p:sldLayoutId id="21474837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2 Imagen" descr="patron_ppt_interiores_valor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7425" y="64531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9D4401B5-0926-443C-9962-5199B39FC7ED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9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 Imagen" descr="patron_ppt_interiores_valor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7425" y="64531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2738CCA3-9D7D-4A7E-9D16-5016943E9ABB}" type="slidenum">
              <a:rPr lang="es-ES_tradnl" sz="1000" b="1">
                <a:solidFill>
                  <a:srgbClr val="FFFFFF"/>
                </a:solidFill>
                <a:latin typeface="+mn-lt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+mn-lt"/>
              </a:rPr>
              <a:t>Copyrights © 2010 by CODELCO-CHILE.  All Rights Reserved.</a:t>
            </a: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+mn-lt"/>
                <a:cs typeface="Arial" pitchFamily="34" charset="0"/>
              </a:rPr>
              <a:t>Copyrights © 2011 by CODELCO-CHILE.  All Rights Reserved.</a:t>
            </a:r>
          </a:p>
        </p:txBody>
      </p:sp>
      <p:sp>
        <p:nvSpPr>
          <p:cNvPr id="8" name="4 Marcador de pie de página"/>
          <p:cNvSpPr txBox="1">
            <a:spLocks noGrp="1"/>
          </p:cNvSpPr>
          <p:nvPr/>
        </p:nvSpPr>
        <p:spPr bwMode="auto">
          <a:xfrm>
            <a:off x="-11113" y="6462713"/>
            <a:ext cx="5834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_tradnl" sz="1000" b="1">
                <a:solidFill>
                  <a:srgbClr val="FFFFFF"/>
                </a:solidFill>
                <a:latin typeface="+mn-lt"/>
              </a:rPr>
              <a:t>Gerardo Jofré |</a:t>
            </a:r>
            <a:r>
              <a:rPr lang="es-ES_tradnl" sz="1000">
                <a:solidFill>
                  <a:srgbClr val="FFFFFF"/>
                </a:solidFill>
                <a:latin typeface="+mn-lt"/>
              </a:rPr>
              <a:t> </a:t>
            </a:r>
            <a:r>
              <a:rPr lang="es-ES_tradnl" sz="1000" b="1">
                <a:solidFill>
                  <a:srgbClr val="FFFFFF"/>
                </a:solidFill>
                <a:latin typeface="+mn-lt"/>
              </a:rPr>
              <a:t>Mayo 2012</a:t>
            </a:r>
            <a:endParaRPr lang="en-US" sz="1000" b="1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3" r:id="rId3"/>
    <p:sldLayoutId id="2147483752" r:id="rId4"/>
    <p:sldLayoutId id="2147483751" r:id="rId5"/>
    <p:sldLayoutId id="2147483750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2 Imagen" descr="patron_ppt_interiores_valo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7425" y="6453188"/>
            <a:ext cx="40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E6AF4855-C075-4E53-BF4E-91A9F63578D0}" type="slidenum">
              <a:rPr lang="es-ES_tradnl" sz="1000" b="1">
                <a:solidFill>
                  <a:srgbClr val="FFFFFF"/>
                </a:solidFill>
                <a:latin typeface="Arial"/>
              </a:rPr>
              <a:pPr>
                <a:defRPr/>
              </a:pPr>
              <a:t>‹Nº›</a:t>
            </a:fld>
            <a:endParaRPr lang="es-ES_tradnl" sz="10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299325" y="6564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CL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05163" y="6107113"/>
            <a:ext cx="593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700">
                <a:solidFill>
                  <a:srgbClr val="FFFFFF"/>
                </a:solidFill>
                <a:latin typeface="Arial"/>
              </a:rPr>
              <a:t>Copyrights © 2010 by CODELCO-CHILE.  All Rights Reserved.</a:t>
            </a: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3205163" y="6102350"/>
            <a:ext cx="59388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700" err="1">
                <a:solidFill>
                  <a:srgbClr val="E78A00">
                    <a:lumMod val="75000"/>
                  </a:srgbClr>
                </a:solidFill>
                <a:latin typeface="Arial"/>
                <a:cs typeface="Arial" pitchFamily="34" charset="0"/>
              </a:rPr>
              <a:t>Copyrights</a:t>
            </a:r>
            <a:r>
              <a:rPr lang="es-ES" sz="700">
                <a:solidFill>
                  <a:srgbClr val="E78A00">
                    <a:lumMod val="75000"/>
                  </a:srgbClr>
                </a:solidFill>
                <a:latin typeface="Arial"/>
                <a:cs typeface="Arial" pitchFamily="34" charset="0"/>
              </a:rPr>
              <a:t> © 2011 CODELCO-CHILE.  Todos los Derechos Reservados.               </a:t>
            </a:r>
            <a:r>
              <a:rPr lang="en-US" sz="700">
                <a:solidFill>
                  <a:srgbClr val="E78A00">
                    <a:lumMod val="75000"/>
                  </a:srgbClr>
                </a:solidFill>
                <a:latin typeface="Arial"/>
                <a:cs typeface="Arial" pitchFamily="34" charset="0"/>
              </a:rPr>
              <a:t>Copyrights © 2011 by CODELCO-CHILE.  All Rights Reserved.</a:t>
            </a:r>
          </a:p>
        </p:txBody>
      </p:sp>
      <p:sp>
        <p:nvSpPr>
          <p:cNvPr id="7" name="4 Marcador de pie de página"/>
          <p:cNvSpPr txBox="1">
            <a:spLocks noGrp="1"/>
          </p:cNvSpPr>
          <p:nvPr/>
        </p:nvSpPr>
        <p:spPr bwMode="auto">
          <a:xfrm>
            <a:off x="-11113" y="6464300"/>
            <a:ext cx="22431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</a:rPr>
              <a:t>Gerardo Jofré | Mayo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26FC-2C1E-4054-9EA8-FC403ED062B7}" type="datetimeFigureOut">
              <a:rPr lang="es-CL" smtClean="0"/>
              <a:pPr/>
              <a:t>03-12-2013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C8F4-44EB-4281-B715-8C01A21C9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65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chart" Target="../charts/chart2.xml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5575" y="2894186"/>
            <a:ext cx="6864350" cy="6253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Energía en la Industria Minera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5100" y="4168775"/>
            <a:ext cx="5991225" cy="1250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Andrés Alonso</a:t>
            </a:r>
          </a:p>
          <a:p>
            <a:pPr marL="0" indent="0" eaLnBrk="1" hangingPunct="1">
              <a:buFont typeface="Times" pitchFamily="18" charset="0"/>
              <a:buNone/>
            </a:pPr>
            <a:r>
              <a:rPr lang="es-MX" sz="1800" b="1" dirty="0" smtClean="0">
                <a:solidFill>
                  <a:schemeClr val="accent6">
                    <a:lumMod val="50000"/>
                  </a:schemeClr>
                </a:solidFill>
              </a:rPr>
              <a:t>Gerente de Energía y Recursos Hídricos</a:t>
            </a:r>
          </a:p>
          <a:p>
            <a:pPr marL="0" indent="0" eaLnBrk="1" hangingPunct="1">
              <a:buFont typeface="Times" pitchFamily="18" charset="0"/>
              <a:buNone/>
            </a:pPr>
            <a:r>
              <a:rPr lang="es-MX" sz="1800" b="1" dirty="0" smtClean="0">
                <a:solidFill>
                  <a:schemeClr val="accent6">
                    <a:lumMod val="50000"/>
                  </a:schemeClr>
                </a:solidFill>
              </a:rPr>
              <a:t>CODELCO – Chile</a:t>
            </a:r>
          </a:p>
          <a:p>
            <a:pPr marL="0" indent="0" eaLnBrk="1" hangingPunct="1">
              <a:buFont typeface="Times" pitchFamily="18" charset="0"/>
              <a:buNone/>
            </a:pPr>
            <a:endParaRPr lang="es-MX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buFont typeface="Times" pitchFamily="18" charset="0"/>
              <a:buNone/>
            </a:pPr>
            <a:endParaRPr lang="es-MX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buFont typeface="Times" pitchFamily="18" charset="0"/>
              <a:buNone/>
            </a:pPr>
            <a:r>
              <a:rPr lang="es-MX" sz="1800" b="1" dirty="0" smtClean="0">
                <a:solidFill>
                  <a:schemeClr val="accent6">
                    <a:lumMod val="50000"/>
                  </a:schemeClr>
                </a:solidFill>
              </a:rPr>
              <a:t>Diciembre 2013</a:t>
            </a:r>
            <a:endParaRPr lang="es-MX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74638" y="3519488"/>
            <a:ext cx="59293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2844" y="5929330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accent6">
                    <a:lumMod val="50000"/>
                  </a:schemeClr>
                </a:solidFill>
              </a:rPr>
              <a:t>Fuente: CNE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31638" y="313110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/>
              <a:t>SING</a:t>
            </a:r>
            <a:endParaRPr lang="es-CL" b="1"/>
          </a:p>
        </p:txBody>
      </p:sp>
      <p:sp>
        <p:nvSpPr>
          <p:cNvPr id="7" name="6 CuadroTexto"/>
          <p:cNvSpPr txBox="1"/>
          <p:nvPr/>
        </p:nvSpPr>
        <p:spPr>
          <a:xfrm>
            <a:off x="1738134" y="55599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/>
              <a:t>SIC</a:t>
            </a:r>
            <a:endParaRPr lang="es-CL" b="1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004885"/>
            <a:ext cx="300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132" y="1090625"/>
            <a:ext cx="300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82" y="1090625"/>
            <a:ext cx="2886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82" y="1090625"/>
            <a:ext cx="2886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129370" y="1085863"/>
            <a:ext cx="2857500" cy="1828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226207" y="1139838"/>
            <a:ext cx="259846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Sistema Interconectado del Norte Grande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26207" y="1301763"/>
            <a:ext cx="43762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(SING)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226207" y="1635138"/>
            <a:ext cx="18322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Installed Capacity</a:t>
            </a: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4.350 MW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226207" y="1797063"/>
            <a:ext cx="20438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Annual Generation</a:t>
            </a: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16.751 GWh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226207" y="1968513"/>
            <a:ext cx="19011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Maximum Demand</a:t>
            </a: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</a:t>
            </a:r>
            <a:r>
              <a:rPr lang="es-CL" sz="1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2.167</a:t>
            </a: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MW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226207" y="2130438"/>
            <a:ext cx="20903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Areas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Covered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Regions </a:t>
            </a: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I II &amp; XV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226207" y="2539643"/>
            <a:ext cx="13080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% Population</a:t>
            </a:r>
            <a:r>
              <a:rPr kumimoji="0" lang="es-CL" sz="11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6.22%</a:t>
            </a:r>
            <a:endParaRPr kumimoji="0" lang="es-CL" sz="1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32" y="3076587"/>
            <a:ext cx="2971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32" y="3076587"/>
            <a:ext cx="2971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1282" y="3076587"/>
            <a:ext cx="2857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1282" y="3076587"/>
            <a:ext cx="2857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67470" y="3071825"/>
            <a:ext cx="2819400" cy="1914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65895" y="3124212"/>
            <a:ext cx="19732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Sistema Interconectado Central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265895" y="3286137"/>
            <a:ext cx="3286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(SIC)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65895" y="3619512"/>
            <a:ext cx="191077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Installed Capacity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13.834 MW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65895" y="3781437"/>
            <a:ext cx="20438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Annual Generation: 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48.796 GWh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265895" y="3952887"/>
            <a:ext cx="19011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Maximum Demand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6.992 MW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65895" y="4114812"/>
            <a:ext cx="273312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Areas Covered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Regions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II </a:t>
            </a:r>
            <a:r>
              <a:rPr lang="es-CL" sz="11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a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X,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Region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 XIV,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267862" y="4276737"/>
            <a:ext cx="130163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Metropolitan Region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.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265895" y="4627875"/>
            <a:ext cx="13865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% Population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>: 92,23%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6" name="Picture 18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2009775"/>
            <a:ext cx="857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9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3457575"/>
            <a:ext cx="857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3" cstate="print"/>
          <a:srcRect t="1366" r="5235"/>
          <a:stretch>
            <a:fillRect/>
          </a:stretch>
        </p:blipFill>
        <p:spPr bwMode="auto">
          <a:xfrm>
            <a:off x="3786182" y="1000108"/>
            <a:ext cx="2270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Mercado Eléctrico Chileno 2012</a:t>
            </a:r>
            <a:endParaRPr lang="es-CL" sz="1600" dirty="0">
              <a:solidFill>
                <a:srgbClr val="AD6800"/>
              </a:solidFill>
            </a:endParaRP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696203"/>
              </p:ext>
            </p:extLst>
          </p:nvPr>
        </p:nvGraphicFramePr>
        <p:xfrm>
          <a:off x="71631" y="978433"/>
          <a:ext cx="3845460" cy="239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817181"/>
              </p:ext>
            </p:extLst>
          </p:nvPr>
        </p:nvGraphicFramePr>
        <p:xfrm>
          <a:off x="0" y="3370775"/>
          <a:ext cx="3944905" cy="239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Imagen" descr="interior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4" name="Rectangle 2" descr="textura"/>
          <p:cNvSpPr txBox="1">
            <a:spLocks noChangeArrowheads="1"/>
          </p:cNvSpPr>
          <p:nvPr/>
        </p:nvSpPr>
        <p:spPr bwMode="auto">
          <a:xfrm>
            <a:off x="285720" y="260648"/>
            <a:ext cx="8693150" cy="668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Consumo de Energía Eléctrica en Chile</a:t>
            </a:r>
          </a:p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Participación de la Minería del Cobre</a:t>
            </a:r>
            <a:endParaRPr lang="es-CL" sz="2400" b="1" dirty="0">
              <a:solidFill>
                <a:srgbClr val="AD68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4282" y="5715016"/>
            <a:ext cx="8072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Fuente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: CDEC-SING and CDEC-SIC, </a:t>
            </a:r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Cochilco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, Codelco. </a:t>
            </a:r>
          </a:p>
          <a:p>
            <a:pPr algn="just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Nota: </a:t>
            </a:r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Considera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 mina , </a:t>
            </a:r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fundición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refinería</a:t>
            </a:r>
            <a:endParaRPr lang="en-US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* SING + SIC. 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917" name="5 CuadroTexto"/>
          <p:cNvSpPr txBox="1">
            <a:spLocks noChangeArrowheads="1"/>
          </p:cNvSpPr>
          <p:nvPr/>
        </p:nvSpPr>
        <p:spPr bwMode="auto">
          <a:xfrm>
            <a:off x="1071538" y="1095688"/>
            <a:ext cx="4828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100" err="1"/>
              <a:t>TWh</a:t>
            </a:r>
            <a:endParaRPr lang="es-CL" sz="1100"/>
          </a:p>
        </p:txBody>
      </p:sp>
      <p:pic>
        <p:nvPicPr>
          <p:cNvPr id="170061" name="Picture 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328738"/>
            <a:ext cx="68659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 Imagen" descr="interior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69" name="Text Box 4"/>
          <p:cNvSpPr txBox="1">
            <a:spLocks noChangeArrowheads="1"/>
          </p:cNvSpPr>
          <p:nvPr/>
        </p:nvSpPr>
        <p:spPr bwMode="auto">
          <a:xfrm>
            <a:off x="179512" y="5687854"/>
            <a:ext cx="8072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L" sz="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Fuente</a:t>
            </a:r>
            <a:r>
              <a:rPr lang="es-CL" sz="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CDEC-SING y CDEC-SIC, </a:t>
            </a:r>
            <a:r>
              <a:rPr lang="es-CL" sz="8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Cochilco</a:t>
            </a:r>
            <a:r>
              <a:rPr lang="es-CL" sz="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Codelco.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L" sz="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Nota</a:t>
            </a:r>
            <a:r>
              <a:rPr lang="es-CL" sz="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Considera etapas de minería, fundición y refinería. </a:t>
            </a:r>
            <a:endParaRPr lang="es-CL" sz="800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L" sz="800" b="1" dirty="0" smtClean="0">
                <a:solidFill>
                  <a:schemeClr val="accent6">
                    <a:lumMod val="50000"/>
                  </a:schemeClr>
                </a:solidFill>
              </a:rPr>
              <a:t>(*)</a:t>
            </a:r>
            <a:r>
              <a:rPr lang="es-CL" sz="800" dirty="0" smtClean="0">
                <a:solidFill>
                  <a:schemeClr val="accent6">
                    <a:lumMod val="50000"/>
                  </a:schemeClr>
                </a:solidFill>
              </a:rPr>
              <a:t>: Las otras empresas de la industria del cobre para el año 2012 se estiman a partir de </a:t>
            </a:r>
            <a:r>
              <a:rPr lang="es-CL" sz="800" dirty="0" err="1" smtClean="0">
                <a:solidFill>
                  <a:schemeClr val="accent6">
                    <a:lumMod val="50000"/>
                  </a:schemeClr>
                </a:solidFill>
              </a:rPr>
              <a:t>Cochilco</a:t>
            </a:r>
            <a:r>
              <a:rPr lang="es-CL" sz="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CL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311" y="1334791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800" dirty="0" err="1">
                <a:solidFill>
                  <a:srgbClr val="000000"/>
                </a:solidFill>
                <a:cs typeface="Arial" charset="0"/>
              </a:rPr>
              <a:t>TWh</a:t>
            </a:r>
            <a:endParaRPr lang="es-C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52325" y="1312332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800" dirty="0" err="1">
                <a:solidFill>
                  <a:srgbClr val="000000"/>
                </a:solidFill>
                <a:cs typeface="Arial" charset="0"/>
              </a:rPr>
              <a:t>TWh</a:t>
            </a:r>
            <a:endParaRPr lang="es-C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95783" y="1171274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1400" b="1" dirty="0">
                <a:solidFill>
                  <a:srgbClr val="000000"/>
                </a:solidFill>
                <a:cs typeface="Arial" charset="0"/>
              </a:rPr>
              <a:t>SING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63637" y="119889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1400" b="1" dirty="0">
                <a:solidFill>
                  <a:srgbClr val="000000"/>
                </a:solidFill>
                <a:cs typeface="Arial" charset="0"/>
              </a:rPr>
              <a:t>SIC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20272" y="1151978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1400" b="1" dirty="0">
                <a:solidFill>
                  <a:srgbClr val="000000"/>
                </a:solidFill>
                <a:cs typeface="Arial" charset="0"/>
              </a:rPr>
              <a:t>TOTAL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976882" y="1312332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800" dirty="0" err="1">
                <a:solidFill>
                  <a:srgbClr val="000000"/>
                </a:solidFill>
                <a:cs typeface="Arial" charset="0"/>
              </a:rPr>
              <a:t>TWh</a:t>
            </a:r>
            <a:endParaRPr lang="es-C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1403" y="5303163"/>
            <a:ext cx="549095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1400" b="1" dirty="0">
                <a:solidFill>
                  <a:schemeClr val="bg1"/>
                </a:solidFill>
                <a:cs typeface="Arial" charset="0"/>
              </a:rPr>
              <a:t>Durante el periodo, el consumo de energía de Codelco ha representado en promedio un 13% del total país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444447" y="855663"/>
            <a:ext cx="865182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 descr="textura"/>
          <p:cNvSpPr txBox="1">
            <a:spLocks noChangeArrowheads="1"/>
          </p:cNvSpPr>
          <p:nvPr/>
        </p:nvSpPr>
        <p:spPr bwMode="auto">
          <a:xfrm>
            <a:off x="250825" y="131763"/>
            <a:ext cx="8693150" cy="796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400" b="1" dirty="0" err="1">
                <a:solidFill>
                  <a:srgbClr val="AD6800"/>
                </a:solidFill>
              </a:rPr>
              <a:t>Consumo</a:t>
            </a:r>
            <a:r>
              <a:rPr lang="en-US" sz="2400" b="1" dirty="0">
                <a:solidFill>
                  <a:srgbClr val="AD6800"/>
                </a:solidFill>
              </a:rPr>
              <a:t> de </a:t>
            </a:r>
            <a:r>
              <a:rPr lang="en-US" sz="2400" b="1" dirty="0" err="1">
                <a:solidFill>
                  <a:srgbClr val="AD6800"/>
                </a:solidFill>
              </a:rPr>
              <a:t>Energía</a:t>
            </a:r>
            <a:r>
              <a:rPr lang="en-US" sz="2400" b="1" dirty="0">
                <a:solidFill>
                  <a:srgbClr val="AD6800"/>
                </a:solidFill>
              </a:rPr>
              <a:t> </a:t>
            </a:r>
            <a:r>
              <a:rPr lang="en-US" sz="2400" b="1" dirty="0" smtClean="0">
                <a:solidFill>
                  <a:srgbClr val="AD6800"/>
                </a:solidFill>
              </a:rPr>
              <a:t>en Chile </a:t>
            </a:r>
            <a:r>
              <a:rPr lang="en-US" sz="2400" b="1" dirty="0" err="1">
                <a:solidFill>
                  <a:srgbClr val="AD6800"/>
                </a:solidFill>
              </a:rPr>
              <a:t>por</a:t>
            </a:r>
            <a:r>
              <a:rPr lang="en-US" sz="2400" b="1">
                <a:solidFill>
                  <a:srgbClr val="AD6800"/>
                </a:solidFill>
              </a:rPr>
              <a:t> </a:t>
            </a:r>
            <a:r>
              <a:rPr lang="en-US" sz="2400" b="1" smtClean="0">
                <a:solidFill>
                  <a:srgbClr val="AD6800"/>
                </a:solidFill>
              </a:rPr>
              <a:t>Sector</a:t>
            </a:r>
            <a:r>
              <a:rPr lang="es-ES" sz="2400" b="1" smtClean="0">
                <a:solidFill>
                  <a:srgbClr val="AD6800"/>
                </a:solidFill>
              </a:rPr>
              <a:t>: </a:t>
            </a:r>
            <a:endParaRPr lang="es-ES" sz="2400" b="1" dirty="0">
              <a:solidFill>
                <a:srgbClr val="AD68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Codelco, industria del cobre y resto del país</a:t>
            </a:r>
            <a:r>
              <a:rPr lang="es-ES" sz="2400" b="1" dirty="0" smtClean="0">
                <a:solidFill>
                  <a:srgbClr val="AD6800"/>
                </a:solidFill>
              </a:rPr>
              <a:t>, 2000-2012*</a:t>
            </a:r>
            <a:endParaRPr lang="es-CL" sz="2400" b="1" dirty="0">
              <a:solidFill>
                <a:srgbClr val="AD6800"/>
              </a:solidFill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" y="1556792"/>
            <a:ext cx="294756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4" y="1501229"/>
            <a:ext cx="28829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80" y="1528341"/>
            <a:ext cx="28829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556792"/>
            <a:ext cx="144016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800" b="1" dirty="0">
                <a:solidFill>
                  <a:srgbClr val="000000"/>
                </a:solidFill>
              </a:rPr>
              <a:t>Participación Promedio Industria del Cobre: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800" b="1" dirty="0" smtClean="0">
                <a:solidFill>
                  <a:srgbClr val="000000"/>
                </a:solidFill>
              </a:rPr>
              <a:t>82%</a:t>
            </a:r>
            <a:endParaRPr lang="es-CL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interior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57200" y="71438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CL" sz="2400" b="1">
                <a:solidFill>
                  <a:srgbClr val="AD6800"/>
                </a:solidFill>
                <a:latin typeface="Calibri" pitchFamily="34" charset="0"/>
                <a:cs typeface="Arial" charset="0"/>
              </a:rPr>
              <a:t>Energía Eléctrica y Combustibles Codelco</a:t>
            </a:r>
          </a:p>
        </p:txBody>
      </p:sp>
      <p:pic>
        <p:nvPicPr>
          <p:cNvPr id="3076" name="Picture 57" descr="logo-codel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6826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94"/>
          <p:cNvSpPr txBox="1">
            <a:spLocks noChangeArrowheads="1"/>
          </p:cNvSpPr>
          <p:nvPr/>
        </p:nvSpPr>
        <p:spPr bwMode="auto">
          <a:xfrm>
            <a:off x="1625600" y="1277938"/>
            <a:ext cx="195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b="1">
                <a:latin typeface="Calibri" pitchFamily="34" charset="0"/>
              </a:rPr>
              <a:t>SING</a:t>
            </a:r>
            <a:endParaRPr lang="es-ES" sz="1000" b="1">
              <a:latin typeface="Calibri" pitchFamily="34" charset="0"/>
            </a:endParaRPr>
          </a:p>
        </p:txBody>
      </p:sp>
      <p:sp>
        <p:nvSpPr>
          <p:cNvPr id="3078" name="AutoShape 497"/>
          <p:cNvSpPr>
            <a:spLocks/>
          </p:cNvSpPr>
          <p:nvPr/>
        </p:nvSpPr>
        <p:spPr bwMode="auto">
          <a:xfrm>
            <a:off x="3375025" y="1919288"/>
            <a:ext cx="117475" cy="1223962"/>
          </a:xfrm>
          <a:prstGeom prst="rightBrace">
            <a:avLst>
              <a:gd name="adj1" fmla="val 868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079" name="Text Box 498"/>
          <p:cNvSpPr txBox="1">
            <a:spLocks noChangeArrowheads="1"/>
          </p:cNvSpPr>
          <p:nvPr/>
        </p:nvSpPr>
        <p:spPr bwMode="auto">
          <a:xfrm>
            <a:off x="3492500" y="2351088"/>
            <a:ext cx="909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400" b="1">
                <a:latin typeface="Calibri" pitchFamily="34" charset="0"/>
              </a:rPr>
              <a:t>482 MW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L" sz="1200" b="1">
                <a:latin typeface="Calibri" pitchFamily="34" charset="0"/>
              </a:rPr>
              <a:t> ( 25% )</a:t>
            </a:r>
            <a:endParaRPr lang="es-ES" sz="1200" b="1">
              <a:latin typeface="Calibri" pitchFamily="34" charset="0"/>
            </a:endParaRPr>
          </a:p>
        </p:txBody>
      </p:sp>
      <p:sp>
        <p:nvSpPr>
          <p:cNvPr id="3080" name="Line 505"/>
          <p:cNvSpPr>
            <a:spLocks noChangeShapeType="1"/>
          </p:cNvSpPr>
          <p:nvPr/>
        </p:nvSpPr>
        <p:spPr bwMode="auto">
          <a:xfrm>
            <a:off x="1614488" y="1558925"/>
            <a:ext cx="1941512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3081" name="Text Box 506"/>
          <p:cNvSpPr txBox="1">
            <a:spLocks noChangeArrowheads="1"/>
          </p:cNvSpPr>
          <p:nvPr/>
        </p:nvSpPr>
        <p:spPr bwMode="auto">
          <a:xfrm>
            <a:off x="1403350" y="1558925"/>
            <a:ext cx="2328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900" b="1">
                <a:latin typeface="Calibri" pitchFamily="34" charset="0"/>
              </a:rPr>
              <a:t>[CAPACIDAD BRUTA INSTALADA: 3.699 MW]</a:t>
            </a:r>
            <a:r>
              <a:rPr lang="es-CL" sz="900">
                <a:latin typeface="Calibri" pitchFamily="34" charset="0"/>
              </a:rPr>
              <a:t> </a:t>
            </a:r>
            <a:endParaRPr lang="es-ES" sz="900">
              <a:latin typeface="Calibri" pitchFamily="34" charset="0"/>
            </a:endParaRPr>
          </a:p>
        </p:txBody>
      </p:sp>
      <p:sp>
        <p:nvSpPr>
          <p:cNvPr id="3082" name="Text Box 507"/>
          <p:cNvSpPr txBox="1">
            <a:spLocks noChangeArrowheads="1"/>
          </p:cNvSpPr>
          <p:nvPr/>
        </p:nvSpPr>
        <p:spPr bwMode="auto">
          <a:xfrm>
            <a:off x="5321300" y="1270000"/>
            <a:ext cx="195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b="1">
                <a:latin typeface="Calibri" pitchFamily="34" charset="0"/>
              </a:rPr>
              <a:t>SIC</a:t>
            </a:r>
            <a:endParaRPr lang="es-ES" sz="1000" b="1">
              <a:latin typeface="Calibri" pitchFamily="34" charset="0"/>
            </a:endParaRPr>
          </a:p>
        </p:txBody>
      </p:sp>
      <p:sp>
        <p:nvSpPr>
          <p:cNvPr id="3083" name="Line 508"/>
          <p:cNvSpPr>
            <a:spLocks noChangeShapeType="1"/>
          </p:cNvSpPr>
          <p:nvPr/>
        </p:nvSpPr>
        <p:spPr bwMode="auto">
          <a:xfrm>
            <a:off x="5310188" y="1558925"/>
            <a:ext cx="1939925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3084" name="Text Box 509"/>
          <p:cNvSpPr txBox="1">
            <a:spLocks noChangeArrowheads="1"/>
          </p:cNvSpPr>
          <p:nvPr/>
        </p:nvSpPr>
        <p:spPr bwMode="auto">
          <a:xfrm>
            <a:off x="5076825" y="1554163"/>
            <a:ext cx="2376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900" b="1">
                <a:latin typeface="Calibri" pitchFamily="34" charset="0"/>
              </a:rPr>
              <a:t>[CAPACIDAD BRUTA INSTALADA: 12.147 MW]</a:t>
            </a:r>
            <a:r>
              <a:rPr lang="es-CL" sz="900">
                <a:latin typeface="Calibri" pitchFamily="34" charset="0"/>
              </a:rPr>
              <a:t> </a:t>
            </a:r>
            <a:endParaRPr lang="es-ES" sz="900">
              <a:latin typeface="Calibri" pitchFamily="34" charset="0"/>
            </a:endParaRPr>
          </a:p>
        </p:txBody>
      </p:sp>
      <p:sp>
        <p:nvSpPr>
          <p:cNvPr id="3085" name="Text Box 511"/>
          <p:cNvSpPr txBox="1">
            <a:spLocks noChangeArrowheads="1"/>
          </p:cNvSpPr>
          <p:nvPr/>
        </p:nvSpPr>
        <p:spPr bwMode="auto">
          <a:xfrm>
            <a:off x="1790700" y="1919288"/>
            <a:ext cx="1484313" cy="274637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CHUQUICAMATA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86" name="Text Box 512"/>
          <p:cNvSpPr txBox="1">
            <a:spLocks noChangeArrowheads="1"/>
          </p:cNvSpPr>
          <p:nvPr/>
        </p:nvSpPr>
        <p:spPr bwMode="auto">
          <a:xfrm>
            <a:off x="1790700" y="2238375"/>
            <a:ext cx="1482725" cy="274638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RADOMIRO TOMIC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87" name="Text Box 513"/>
          <p:cNvSpPr txBox="1">
            <a:spLocks noChangeArrowheads="1"/>
          </p:cNvSpPr>
          <p:nvPr/>
        </p:nvSpPr>
        <p:spPr bwMode="auto">
          <a:xfrm>
            <a:off x="1790700" y="2566988"/>
            <a:ext cx="1484313" cy="274637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MINISTRO HALES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88" name="Text Box 514"/>
          <p:cNvSpPr txBox="1">
            <a:spLocks noChangeArrowheads="1"/>
          </p:cNvSpPr>
          <p:nvPr/>
        </p:nvSpPr>
        <p:spPr bwMode="auto">
          <a:xfrm>
            <a:off x="1790700" y="2868613"/>
            <a:ext cx="1485900" cy="274637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MINERA GABY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89" name="AutoShape 515"/>
          <p:cNvSpPr>
            <a:spLocks/>
          </p:cNvSpPr>
          <p:nvPr/>
        </p:nvSpPr>
        <p:spPr bwMode="auto">
          <a:xfrm>
            <a:off x="7092950" y="1990725"/>
            <a:ext cx="147638" cy="1009650"/>
          </a:xfrm>
          <a:prstGeom prst="rightBrace">
            <a:avLst>
              <a:gd name="adj1" fmla="val 569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090" name="Text Box 516"/>
          <p:cNvSpPr txBox="1">
            <a:spLocks noChangeArrowheads="1"/>
          </p:cNvSpPr>
          <p:nvPr/>
        </p:nvSpPr>
        <p:spPr bwMode="auto">
          <a:xfrm>
            <a:off x="7308850" y="2351088"/>
            <a:ext cx="935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400" b="1">
                <a:latin typeface="Calibri" pitchFamily="34" charset="0"/>
              </a:rPr>
              <a:t>498MW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L" sz="1200" b="1">
                <a:latin typeface="Calibri" pitchFamily="34" charset="0"/>
              </a:rPr>
              <a:t> ( 8% )</a:t>
            </a:r>
            <a:endParaRPr lang="es-ES" sz="1200" b="1">
              <a:latin typeface="Calibri" pitchFamily="34" charset="0"/>
            </a:endParaRPr>
          </a:p>
        </p:txBody>
      </p:sp>
      <p:sp>
        <p:nvSpPr>
          <p:cNvPr id="3091" name="Text Box 517"/>
          <p:cNvSpPr txBox="1">
            <a:spLocks noChangeArrowheads="1"/>
          </p:cNvSpPr>
          <p:nvPr/>
        </p:nvSpPr>
        <p:spPr bwMode="auto">
          <a:xfrm>
            <a:off x="5508625" y="1919288"/>
            <a:ext cx="1484313" cy="274637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SALVADOR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92" name="Text Box 518"/>
          <p:cNvSpPr txBox="1">
            <a:spLocks noChangeArrowheads="1"/>
          </p:cNvSpPr>
          <p:nvPr/>
        </p:nvSpPr>
        <p:spPr bwMode="auto">
          <a:xfrm>
            <a:off x="5508625" y="2238375"/>
            <a:ext cx="1482725" cy="274638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VENTANAS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93" name="Text Box 519"/>
          <p:cNvSpPr txBox="1">
            <a:spLocks noChangeArrowheads="1"/>
          </p:cNvSpPr>
          <p:nvPr/>
        </p:nvSpPr>
        <p:spPr bwMode="auto">
          <a:xfrm>
            <a:off x="5508625" y="2566988"/>
            <a:ext cx="1484313" cy="274637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ANDINA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94" name="Text Box 520"/>
          <p:cNvSpPr txBox="1">
            <a:spLocks noChangeArrowheads="1"/>
          </p:cNvSpPr>
          <p:nvPr/>
        </p:nvSpPr>
        <p:spPr bwMode="auto">
          <a:xfrm>
            <a:off x="5508625" y="2868613"/>
            <a:ext cx="1485900" cy="274637"/>
          </a:xfrm>
          <a:prstGeom prst="rect">
            <a:avLst/>
          </a:prstGeom>
          <a:solidFill>
            <a:srgbClr val="7B9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TENIENTE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3095" name="Rectangle 521"/>
          <p:cNvSpPr>
            <a:spLocks noChangeArrowheads="1"/>
          </p:cNvSpPr>
          <p:nvPr/>
        </p:nvSpPr>
        <p:spPr bwMode="auto">
          <a:xfrm>
            <a:off x="898525" y="804863"/>
            <a:ext cx="7561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es-CL" sz="1600">
                <a:latin typeface="Calibri" pitchFamily="34" charset="0"/>
              </a:rPr>
              <a:t>CODELCO es el mayor cliente de los Sistemas Eléctricos del País (13%). </a:t>
            </a:r>
            <a:endParaRPr lang="es-ES" sz="1100" b="1">
              <a:latin typeface="Calibri" pitchFamily="34" charset="0"/>
            </a:endParaRPr>
          </a:p>
        </p:txBody>
      </p:sp>
      <p:pic>
        <p:nvPicPr>
          <p:cNvPr id="3096" name="Picture 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284538"/>
            <a:ext cx="696118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Oval 604"/>
          <p:cNvSpPr>
            <a:spLocks noChangeArrowheads="1"/>
          </p:cNvSpPr>
          <p:nvPr/>
        </p:nvSpPr>
        <p:spPr bwMode="auto">
          <a:xfrm>
            <a:off x="3706813" y="4724400"/>
            <a:ext cx="2160587" cy="9366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098" name="Line 605"/>
          <p:cNvSpPr>
            <a:spLocks noChangeShapeType="1"/>
          </p:cNvSpPr>
          <p:nvPr/>
        </p:nvSpPr>
        <p:spPr bwMode="auto">
          <a:xfrm>
            <a:off x="5867400" y="5300663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99" name="Text Box 606"/>
          <p:cNvSpPr txBox="1">
            <a:spLocks noChangeArrowheads="1"/>
          </p:cNvSpPr>
          <p:nvPr/>
        </p:nvSpPr>
        <p:spPr bwMode="auto">
          <a:xfrm>
            <a:off x="7488238" y="5857875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1200">
                <a:latin typeface="Calibri" pitchFamily="34" charset="0"/>
              </a:rPr>
              <a:t>USD $110 millones </a:t>
            </a:r>
          </a:p>
        </p:txBody>
      </p:sp>
      <p:cxnSp>
        <p:nvCxnSpPr>
          <p:cNvPr id="3100" name="29 Conector recto"/>
          <p:cNvCxnSpPr>
            <a:cxnSpLocks noChangeShapeType="1"/>
          </p:cNvCxnSpPr>
          <p:nvPr/>
        </p:nvCxnSpPr>
        <p:spPr bwMode="auto">
          <a:xfrm>
            <a:off x="539750" y="765175"/>
            <a:ext cx="8208963" cy="0"/>
          </a:xfrm>
          <a:prstGeom prst="line">
            <a:avLst/>
          </a:prstGeom>
          <a:noFill/>
          <a:ln w="9525" algn="ctr">
            <a:solidFill>
              <a:srgbClr val="AD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1" name="AutoShape 2"/>
          <p:cNvSpPr>
            <a:spLocks noChangeAspect="1" noChangeArrowheads="1"/>
          </p:cNvSpPr>
          <p:nvPr/>
        </p:nvSpPr>
        <p:spPr bwMode="auto">
          <a:xfrm>
            <a:off x="1182688" y="3284538"/>
            <a:ext cx="696118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02" name="AutoShape 1000"/>
          <p:cNvSpPr>
            <a:spLocks noChangeAspect="1" noChangeArrowheads="1"/>
          </p:cNvSpPr>
          <p:nvPr/>
        </p:nvSpPr>
        <p:spPr bwMode="auto">
          <a:xfrm>
            <a:off x="1182688" y="3284538"/>
            <a:ext cx="696118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 Imagen" descr="interior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2" name="Rectangle 2" descr="textura"/>
          <p:cNvSpPr txBox="1">
            <a:spLocks noChangeArrowheads="1"/>
          </p:cNvSpPr>
          <p:nvPr/>
        </p:nvSpPr>
        <p:spPr bwMode="auto">
          <a:xfrm>
            <a:off x="214282" y="355253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Consumo Esperado de Energía para la Industria del Cobre por Sistema </a:t>
            </a:r>
            <a:r>
              <a:rPr lang="es-CL" sz="2000" dirty="0" smtClean="0">
                <a:solidFill>
                  <a:srgbClr val="AD6800"/>
                </a:solidFill>
              </a:rPr>
              <a:t>(Incluye proyectos de Desalinización de agua de Mar)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357158" y="981075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18 CuadroTexto"/>
          <p:cNvSpPr txBox="1">
            <a:spLocks noChangeArrowheads="1"/>
          </p:cNvSpPr>
          <p:nvPr/>
        </p:nvSpPr>
        <p:spPr bwMode="auto">
          <a:xfrm>
            <a:off x="142844" y="1071546"/>
            <a:ext cx="4555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000"/>
              <a:t>TWh</a:t>
            </a:r>
          </a:p>
        </p:txBody>
      </p:sp>
      <p:sp>
        <p:nvSpPr>
          <p:cNvPr id="46086" name="19 CuadroTexto"/>
          <p:cNvSpPr txBox="1">
            <a:spLocks noChangeArrowheads="1"/>
          </p:cNvSpPr>
          <p:nvPr/>
        </p:nvSpPr>
        <p:spPr bwMode="auto">
          <a:xfrm>
            <a:off x="4009417" y="1000108"/>
            <a:ext cx="716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1000" dirty="0" smtClean="0"/>
              <a:t>Variación</a:t>
            </a:r>
          </a:p>
          <a:p>
            <a:pPr algn="ctr"/>
            <a:r>
              <a:rPr lang="es-CL" sz="1000" dirty="0" smtClean="0"/>
              <a:t>(%)</a:t>
            </a:r>
            <a:endParaRPr lang="es-CL" sz="1000" dirty="0"/>
          </a:p>
        </p:txBody>
      </p:sp>
      <p:sp>
        <p:nvSpPr>
          <p:cNvPr id="46087" name="20 CuadroTexto"/>
          <p:cNvSpPr txBox="1">
            <a:spLocks noChangeArrowheads="1"/>
          </p:cNvSpPr>
          <p:nvPr/>
        </p:nvSpPr>
        <p:spPr bwMode="auto">
          <a:xfrm>
            <a:off x="4643438" y="1071546"/>
            <a:ext cx="4555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000" err="1"/>
              <a:t>TWh</a:t>
            </a:r>
            <a:endParaRPr lang="es-CL" sz="1000"/>
          </a:p>
        </p:txBody>
      </p:sp>
      <p:sp>
        <p:nvSpPr>
          <p:cNvPr id="46088" name="22 CuadroTexto"/>
          <p:cNvSpPr txBox="1">
            <a:spLocks noChangeArrowheads="1"/>
          </p:cNvSpPr>
          <p:nvPr/>
        </p:nvSpPr>
        <p:spPr bwMode="auto">
          <a:xfrm>
            <a:off x="1908175" y="1013886"/>
            <a:ext cx="62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b="1"/>
              <a:t>SING</a:t>
            </a:r>
            <a:endParaRPr lang="en-US" sz="1400" b="1"/>
          </a:p>
        </p:txBody>
      </p:sp>
      <p:sp>
        <p:nvSpPr>
          <p:cNvPr id="46089" name="23 CuadroTexto"/>
          <p:cNvSpPr txBox="1">
            <a:spLocks noChangeArrowheads="1"/>
          </p:cNvSpPr>
          <p:nvPr/>
        </p:nvSpPr>
        <p:spPr bwMode="auto">
          <a:xfrm>
            <a:off x="6588125" y="1013886"/>
            <a:ext cx="48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b="1"/>
              <a:t>SIC</a:t>
            </a:r>
            <a:endParaRPr lang="en-US" sz="1400" b="1"/>
          </a:p>
        </p:txBody>
      </p:sp>
      <p:sp>
        <p:nvSpPr>
          <p:cNvPr id="46091" name="25 CuadroTexto"/>
          <p:cNvSpPr txBox="1">
            <a:spLocks noChangeArrowheads="1"/>
          </p:cNvSpPr>
          <p:nvPr/>
        </p:nvSpPr>
        <p:spPr bwMode="auto">
          <a:xfrm>
            <a:off x="8272349" y="1000108"/>
            <a:ext cx="716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1000" dirty="0" smtClean="0"/>
              <a:t>Variación</a:t>
            </a:r>
          </a:p>
          <a:p>
            <a:pPr algn="ctr"/>
            <a:r>
              <a:rPr lang="es-CL" sz="1000" dirty="0" smtClean="0"/>
              <a:t>(%)</a:t>
            </a:r>
            <a:endParaRPr lang="es-CL" sz="1000" dirty="0"/>
          </a:p>
        </p:txBody>
      </p:sp>
      <p:sp>
        <p:nvSpPr>
          <p:cNvPr id="46092" name="Text Box 4"/>
          <p:cNvSpPr txBox="1">
            <a:spLocks noChangeArrowheads="1"/>
          </p:cNvSpPr>
          <p:nvPr/>
        </p:nvSpPr>
        <p:spPr bwMode="auto">
          <a:xfrm>
            <a:off x="129252" y="6009805"/>
            <a:ext cx="80724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Fuente</a:t>
            </a:r>
            <a:r>
              <a:rPr lang="es-CL" sz="1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s-CL" sz="1000" dirty="0" err="1" smtClean="0">
                <a:solidFill>
                  <a:schemeClr val="accent6">
                    <a:lumMod val="50000"/>
                  </a:schemeClr>
                </a:solidFill>
              </a:rPr>
              <a:t>Brook</a:t>
            </a:r>
            <a:r>
              <a:rPr lang="es-CL" sz="1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1000" dirty="0" err="1">
                <a:solidFill>
                  <a:schemeClr val="accent6">
                    <a:lumMod val="50000"/>
                  </a:schemeClr>
                </a:solidFill>
              </a:rPr>
              <a:t>Hunt</a:t>
            </a:r>
            <a:r>
              <a:rPr lang="es-CL" sz="1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CL" sz="1000" dirty="0" err="1">
                <a:solidFill>
                  <a:schemeClr val="accent6">
                    <a:lumMod val="50000"/>
                  </a:schemeClr>
                </a:solidFill>
              </a:rPr>
              <a:t>Cochilco</a:t>
            </a:r>
            <a:r>
              <a:rPr lang="es-CL" sz="1000" dirty="0">
                <a:solidFill>
                  <a:schemeClr val="accent6">
                    <a:lumMod val="50000"/>
                  </a:schemeClr>
                </a:solidFill>
              </a:rPr>
              <a:t>, Codelco.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598900" y="5436513"/>
            <a:ext cx="597852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Durante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este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periodo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, se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espera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un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incremento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de un 30% en la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intensidad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uso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Energía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CL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es-CL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Kwh</a:t>
            </a:r>
            <a:r>
              <a:rPr lang="es-CL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s-CL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tmf</a:t>
            </a:r>
            <a:r>
              <a:rPr lang="es-CL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73205" name="Picture 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40768"/>
            <a:ext cx="4572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207" name="Picture 1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9" y="1340768"/>
            <a:ext cx="44291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Imagen" descr="interior_pp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7" name="Rectangle 46"/>
          <p:cNvSpPr txBox="1">
            <a:spLocks noChangeArrowheads="1"/>
          </p:cNvSpPr>
          <p:nvPr/>
        </p:nvSpPr>
        <p:spPr bwMode="auto">
          <a:xfrm>
            <a:off x="155606" y="307706"/>
            <a:ext cx="8916988" cy="6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000" b="1" dirty="0" smtClean="0">
                <a:solidFill>
                  <a:srgbClr val="AD6800"/>
                </a:solidFill>
              </a:rPr>
              <a:t>Altos Costos de la Energía en Chile: Impacto en los productores de Cobre</a:t>
            </a:r>
            <a:endParaRPr lang="es-CL" sz="2000" b="1" dirty="0">
              <a:solidFill>
                <a:srgbClr val="AD6800"/>
              </a:solidFill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732338" y="848712"/>
            <a:ext cx="4202112" cy="313932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CL" sz="1400" b="1" smtClean="0">
                <a:solidFill>
                  <a:srgbClr val="FFFFFF"/>
                </a:solidFill>
              </a:rPr>
              <a:t>Costos de la Electricidad en Codelco</a:t>
            </a:r>
            <a:endParaRPr lang="es-CL" sz="1400" b="1">
              <a:solidFill>
                <a:srgbClr val="FFFFFF"/>
              </a:solidFill>
            </a:endParaRP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4724401" y="3662220"/>
            <a:ext cx="4219574" cy="554937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 smtClean="0">
                <a:solidFill>
                  <a:srgbClr val="FFFFFF"/>
                </a:solidFill>
              </a:rPr>
              <a:t>Participación de la Electricidad Dentro de los Costos de Suministro de Codelco, Año 2011</a:t>
            </a:r>
            <a:endParaRPr lang="es-CL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8194" name="Object 12"/>
          <p:cNvGraphicFramePr>
            <a:graphicFrameLocks/>
          </p:cNvGraphicFramePr>
          <p:nvPr/>
        </p:nvGraphicFramePr>
        <p:xfrm>
          <a:off x="5143504" y="4286256"/>
          <a:ext cx="3357586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7" r:id="rId6" imgW="2347163" imgH="1481456" progId="Excel.Sheet.8">
                  <p:embed/>
                </p:oleObj>
              </mc:Choice>
              <mc:Fallback>
                <p:oleObj r:id="rId6" imgW="2347163" imgH="1481456" progId="Excel.Sheet.8">
                  <p:embed/>
                  <p:pic>
                    <p:nvPicPr>
                      <p:cNvPr id="0" name="Picture 15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4286256"/>
                        <a:ext cx="3357586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643834" y="5072074"/>
            <a:ext cx="1217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dirty="0" smtClean="0"/>
              <a:t>Electricidad</a:t>
            </a:r>
            <a:endParaRPr lang="es-ES" sz="1400" b="1" dirty="0"/>
          </a:p>
        </p:txBody>
      </p:sp>
      <p:sp>
        <p:nvSpPr>
          <p:cNvPr id="8205" name="Text Box 6"/>
          <p:cNvSpPr txBox="1">
            <a:spLocks noChangeArrowheads="1"/>
          </p:cNvSpPr>
          <p:nvPr/>
        </p:nvSpPr>
        <p:spPr bwMode="auto">
          <a:xfrm>
            <a:off x="4929190" y="4429132"/>
            <a:ext cx="1500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400" b="1" dirty="0" smtClean="0"/>
              <a:t>Combustibles</a:t>
            </a:r>
            <a:endParaRPr lang="es-ES" sz="1400" b="1" dirty="0"/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4643438" y="5572140"/>
            <a:ext cx="1500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400" b="1" dirty="0" smtClean="0">
                <a:solidFill>
                  <a:srgbClr val="000000"/>
                </a:solidFill>
              </a:rPr>
              <a:t>Otros</a:t>
            </a:r>
            <a:endParaRPr lang="es-ES" sz="1000" b="1" dirty="0">
              <a:solidFill>
                <a:srgbClr val="00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85721" y="908720"/>
            <a:ext cx="4000528" cy="27051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algn="just" fontAlgn="auto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CL" sz="1400" b="1" dirty="0" smtClean="0">
                <a:solidFill>
                  <a:schemeClr val="bg1"/>
                </a:solidFill>
              </a:rPr>
              <a:t>Reduce la competitividad respecto de otros países productores.</a:t>
            </a:r>
          </a:p>
          <a:p>
            <a:pPr marL="180975" indent="-180975" algn="just" fontAlgn="auto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CL" sz="1400" b="1" dirty="0" smtClean="0">
                <a:solidFill>
                  <a:schemeClr val="bg1"/>
                </a:solidFill>
              </a:rPr>
              <a:t>Reduce los márgenes de las operaciones existentes.</a:t>
            </a:r>
          </a:p>
          <a:p>
            <a:pPr marL="180975" indent="-180975" algn="just" fontAlgn="auto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CL" sz="1400" b="1" dirty="0" smtClean="0">
                <a:solidFill>
                  <a:schemeClr val="bg1"/>
                </a:solidFill>
              </a:rPr>
              <a:t>Impacta negativamente la rentabilidad de la cartera de proyectos.</a:t>
            </a:r>
          </a:p>
          <a:p>
            <a:pPr marL="180975" indent="-180975" algn="just" fontAlgn="auto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CL" sz="1400" b="1" dirty="0" smtClean="0">
                <a:solidFill>
                  <a:schemeClr val="bg1"/>
                </a:solidFill>
              </a:rPr>
              <a:t>Posible demora o congelamiento de proyectos marginales.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9" name="Text Box 81"/>
          <p:cNvSpPr txBox="1">
            <a:spLocks noChangeArrowheads="1"/>
          </p:cNvSpPr>
          <p:nvPr/>
        </p:nvSpPr>
        <p:spPr bwMode="auto">
          <a:xfrm>
            <a:off x="342900" y="3667125"/>
            <a:ext cx="4219574" cy="385904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 smtClean="0">
                <a:solidFill>
                  <a:srgbClr val="FFFFFF"/>
                </a:solidFill>
              </a:rPr>
              <a:t>Costo de la Electricidad en la industria Minera</a:t>
            </a:r>
            <a:endParaRPr lang="es-CL" sz="1400" b="1" dirty="0">
              <a:solidFill>
                <a:srgbClr val="FFFFFF"/>
              </a:solidFill>
            </a:endParaRPr>
          </a:p>
        </p:txBody>
      </p:sp>
      <p:sp>
        <p:nvSpPr>
          <p:cNvPr id="8219" name="26 CuadroTexto"/>
          <p:cNvSpPr txBox="1">
            <a:spLocks noChangeArrowheads="1"/>
          </p:cNvSpPr>
          <p:nvPr/>
        </p:nvSpPr>
        <p:spPr bwMode="auto">
          <a:xfrm>
            <a:off x="142844" y="6063099"/>
            <a:ext cx="2552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Fuente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: Brook Hunt y Codelco.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221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1229651"/>
            <a:ext cx="41227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162" name="Picture 1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77072"/>
            <a:ext cx="46196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0" name="Text Box 9"/>
          <p:cNvSpPr txBox="1">
            <a:spLocks noChangeArrowheads="1"/>
          </p:cNvSpPr>
          <p:nvPr/>
        </p:nvSpPr>
        <p:spPr bwMode="auto">
          <a:xfrm>
            <a:off x="395536" y="4077072"/>
            <a:ext cx="16557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>
                <a:solidFill>
                  <a:srgbClr val="000000"/>
                </a:solidFill>
              </a:rPr>
              <a:t>c/</a:t>
            </a:r>
            <a:r>
              <a:rPr lang="es-CL" sz="1000" dirty="0" err="1">
                <a:solidFill>
                  <a:srgbClr val="000000"/>
                </a:solidFill>
              </a:rPr>
              <a:t>KWh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8213" name="Text Box 6"/>
          <p:cNvSpPr txBox="1">
            <a:spLocks noChangeArrowheads="1"/>
          </p:cNvSpPr>
          <p:nvPr/>
        </p:nvSpPr>
        <p:spPr bwMode="auto">
          <a:xfrm>
            <a:off x="4283968" y="4149080"/>
            <a:ext cx="695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b="1" dirty="0">
                <a:solidFill>
                  <a:srgbClr val="C00000"/>
                </a:solidFill>
              </a:rPr>
              <a:t>Chile</a:t>
            </a:r>
            <a:endParaRPr lang="es-ES" sz="1000" b="1" dirty="0">
              <a:solidFill>
                <a:srgbClr val="C00000"/>
              </a:solidFill>
            </a:endParaRPr>
          </a:p>
        </p:txBody>
      </p:sp>
      <p:sp>
        <p:nvSpPr>
          <p:cNvPr id="8214" name="Text Box 6"/>
          <p:cNvSpPr txBox="1">
            <a:spLocks noChangeArrowheads="1"/>
          </p:cNvSpPr>
          <p:nvPr/>
        </p:nvSpPr>
        <p:spPr bwMode="auto">
          <a:xfrm>
            <a:off x="4248150" y="5073650"/>
            <a:ext cx="695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FF9900"/>
                </a:solidFill>
              </a:rPr>
              <a:t>Perú</a:t>
            </a:r>
            <a:endParaRPr lang="es-ES" sz="1000" b="1">
              <a:solidFill>
                <a:srgbClr val="FF9900"/>
              </a:solidFill>
            </a:endParaRPr>
          </a:p>
        </p:txBody>
      </p:sp>
      <p:sp>
        <p:nvSpPr>
          <p:cNvPr id="8215" name="Text Box 6"/>
          <p:cNvSpPr txBox="1">
            <a:spLocks noChangeArrowheads="1"/>
          </p:cNvSpPr>
          <p:nvPr/>
        </p:nvSpPr>
        <p:spPr bwMode="auto">
          <a:xfrm>
            <a:off x="4248150" y="495935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b="1" dirty="0">
                <a:solidFill>
                  <a:srgbClr val="00CC00"/>
                </a:solidFill>
              </a:rPr>
              <a:t>Argentina</a:t>
            </a:r>
            <a:endParaRPr lang="es-ES" sz="1000" b="1" dirty="0">
              <a:solidFill>
                <a:srgbClr val="00CC00"/>
              </a:solidFill>
            </a:endParaRPr>
          </a:p>
        </p:txBody>
      </p:sp>
      <p:sp>
        <p:nvSpPr>
          <p:cNvPr id="8216" name="Text Box 6"/>
          <p:cNvSpPr txBox="1">
            <a:spLocks noChangeArrowheads="1"/>
          </p:cNvSpPr>
          <p:nvPr/>
        </p:nvSpPr>
        <p:spPr bwMode="auto">
          <a:xfrm>
            <a:off x="4248150" y="481647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6666FF"/>
                </a:solidFill>
              </a:rPr>
              <a:t>Mundo</a:t>
            </a:r>
            <a:endParaRPr lang="es-ES" sz="1000" b="1">
              <a:solidFill>
                <a:srgbClr val="6666FF"/>
              </a:solidFill>
            </a:endParaRPr>
          </a:p>
        </p:txBody>
      </p:sp>
      <p:sp>
        <p:nvSpPr>
          <p:cNvPr id="8217" name="Text Box 6"/>
          <p:cNvSpPr txBox="1">
            <a:spLocks noChangeArrowheads="1"/>
          </p:cNvSpPr>
          <p:nvPr/>
        </p:nvSpPr>
        <p:spPr bwMode="auto">
          <a:xfrm>
            <a:off x="4248150" y="47117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99"/>
                </a:solidFill>
              </a:rPr>
              <a:t>México</a:t>
            </a:r>
            <a:endParaRPr lang="es-ES" sz="1000" b="1">
              <a:solidFill>
                <a:srgbClr val="990099"/>
              </a:solidFill>
            </a:endParaRPr>
          </a:p>
        </p:txBody>
      </p:sp>
      <p:sp>
        <p:nvSpPr>
          <p:cNvPr id="8218" name="Text Box 6"/>
          <p:cNvSpPr txBox="1">
            <a:spLocks noChangeArrowheads="1"/>
          </p:cNvSpPr>
          <p:nvPr/>
        </p:nvSpPr>
        <p:spPr bwMode="auto">
          <a:xfrm>
            <a:off x="4248150" y="46069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b="1" dirty="0">
                <a:solidFill>
                  <a:srgbClr val="737300"/>
                </a:solidFill>
              </a:rPr>
              <a:t>Brasil</a:t>
            </a:r>
            <a:endParaRPr lang="es-ES" sz="1000" b="1" dirty="0">
              <a:solidFill>
                <a:srgbClr val="737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2286016"/>
          </a:xfrm>
        </p:spPr>
        <p:txBody>
          <a:bodyPr>
            <a:normAutofit/>
          </a:bodyPr>
          <a:lstStyle/>
          <a:p>
            <a:r>
              <a:rPr lang="es-CL" sz="2400" dirty="0" smtClean="0">
                <a:solidFill>
                  <a:schemeClr val="accent6">
                    <a:lumMod val="50000"/>
                  </a:schemeClr>
                </a:solidFill>
              </a:rPr>
              <a:t>Proceso de Licitación </a:t>
            </a:r>
            <a:endParaRPr lang="es-CL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Oferta condicionada por conjunto de factores:</a:t>
            </a:r>
          </a:p>
          <a:p>
            <a:pPr lvl="2"/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Aprobación Ambiental</a:t>
            </a:r>
          </a:p>
          <a:p>
            <a:pPr lvl="2"/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Fin de Recursos Legales</a:t>
            </a:r>
          </a:p>
          <a:p>
            <a:pPr lvl="2"/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Obtención de Financiamiento</a:t>
            </a:r>
          </a:p>
          <a:p>
            <a:pPr lvl="2"/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Inicio de Operaciones</a:t>
            </a:r>
          </a:p>
          <a:p>
            <a:pPr lvl="1">
              <a:buNone/>
            </a:pPr>
            <a:endParaRPr lang="es-CL" sz="1400" dirty="0" smtClean="0"/>
          </a:p>
        </p:txBody>
      </p:sp>
      <p:sp>
        <p:nvSpPr>
          <p:cNvPr id="10" name="9 Flecha abajo"/>
          <p:cNvSpPr/>
          <p:nvPr/>
        </p:nvSpPr>
        <p:spPr>
          <a:xfrm>
            <a:off x="1721163" y="3573016"/>
            <a:ext cx="114300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4586033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Precio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12 Conector angular"/>
          <p:cNvCxnSpPr/>
          <p:nvPr/>
        </p:nvCxnSpPr>
        <p:spPr>
          <a:xfrm flipV="1">
            <a:off x="3120440" y="4242114"/>
            <a:ext cx="1469704" cy="642942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620638" y="3813486"/>
            <a:ext cx="20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err="1" smtClean="0">
                <a:solidFill>
                  <a:schemeClr val="accent6">
                    <a:lumMod val="50000"/>
                  </a:schemeClr>
                </a:solidFill>
              </a:rPr>
              <a:t>Take</a:t>
            </a:r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50000"/>
                  </a:schemeClr>
                </a:solidFill>
              </a:rPr>
              <a:t>Pay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14 Conector angular"/>
          <p:cNvCxnSpPr/>
          <p:nvPr/>
        </p:nvCxnSpPr>
        <p:spPr>
          <a:xfrm>
            <a:off x="3147736" y="4885056"/>
            <a:ext cx="1500198" cy="642942"/>
          </a:xfrm>
          <a:prstGeom prst="bentConnector3">
            <a:avLst>
              <a:gd name="adj1" fmla="val 47271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4624830" y="5242246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Alto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 smtClean="0">
                <a:solidFill>
                  <a:srgbClr val="AD6800"/>
                </a:solidFill>
              </a:rPr>
              <a:t>Costo de la Energía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 Imagen" descr="interior_pp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935" y="6021288"/>
            <a:ext cx="4863693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3526"/>
            <a:r>
              <a:rPr lang="es-CL" sz="1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FUENTE</a:t>
            </a:r>
            <a:r>
              <a:rPr lang="es-CL" sz="1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: Wood Mackenzie, International </a:t>
            </a:r>
            <a:r>
              <a:rPr lang="es-CL" sz="11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</a:t>
            </a:r>
            <a:r>
              <a:rPr lang="es-CL" sz="1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CL" sz="11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Agency</a:t>
            </a:r>
            <a:r>
              <a:rPr lang="es-CL" sz="1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, Análisis </a:t>
            </a:r>
            <a:r>
              <a:rPr lang="es-CL" sz="1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McKinsey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07918" y="1428736"/>
            <a:ext cx="9072594" cy="4357718"/>
            <a:chOff x="71406" y="1428736"/>
            <a:chExt cx="9072594" cy="4357718"/>
          </a:xfrm>
        </p:grpSpPr>
        <p:pic>
          <p:nvPicPr>
            <p:cNvPr id="5" name="Imagen 4" descr="18cm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6" y="1428736"/>
              <a:ext cx="8316918" cy="4357718"/>
            </a:xfrm>
            <a:prstGeom prst="rect">
              <a:avLst/>
            </a:prstGeom>
          </p:spPr>
        </p:pic>
        <p:sp>
          <p:nvSpPr>
            <p:cNvPr id="17" name="AutoShape 3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199784" y="4400230"/>
              <a:ext cx="1944216" cy="720510"/>
            </a:xfrm>
            <a:prstGeom prst="wedgeRectCallout">
              <a:avLst>
                <a:gd name="adj1" fmla="val -176300"/>
                <a:gd name="adj2" fmla="val -60116"/>
              </a:avLst>
            </a:prstGeom>
            <a:solidFill>
              <a:srgbClr val="FFFFFF"/>
            </a:solidFill>
            <a:ln w="19050" algn="ctr">
              <a:solidFill>
                <a:srgbClr val="BFBFBF"/>
              </a:solidFill>
              <a:miter lim="800000"/>
              <a:headEnd/>
              <a:tailEnd/>
            </a:ln>
            <a:effectLst/>
          </p:spPr>
          <p:txBody>
            <a:bodyPr wrap="square" lIns="36731" tIns="36731" rIns="36731" bIns="36731" anchor="ctr">
              <a:spAutoFit/>
            </a:bodyPr>
            <a:lstStyle/>
            <a:p>
              <a:pPr>
                <a:defRPr/>
              </a:pPr>
              <a:r>
                <a:rPr lang="es-CL" sz="1400" b="1" dirty="0">
                  <a:solidFill>
                    <a:schemeClr val="accent6">
                      <a:lumMod val="50000"/>
                    </a:schemeClr>
                  </a:solidFill>
                </a:rPr>
                <a:t>Perú tiene ~60% hidroeléctrica y ~35% </a:t>
              </a:r>
              <a:br>
                <a:rPr lang="es-CL" sz="14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s-CL" sz="1400" b="1" dirty="0">
                  <a:solidFill>
                    <a:schemeClr val="accent6">
                      <a:lumMod val="50000"/>
                    </a:schemeClr>
                  </a:solidFill>
                </a:rPr>
                <a:t>a gas natural</a:t>
              </a:r>
            </a:p>
          </p:txBody>
        </p:sp>
        <p:sp>
          <p:nvSpPr>
            <p:cNvPr id="18" name="AutoShape 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43800" y="2422738"/>
              <a:ext cx="1728794" cy="720510"/>
            </a:xfrm>
            <a:prstGeom prst="wedgeRectCallout">
              <a:avLst>
                <a:gd name="adj1" fmla="val -59641"/>
                <a:gd name="adj2" fmla="val -81803"/>
              </a:avLst>
            </a:prstGeom>
            <a:solidFill>
              <a:srgbClr val="FFFFFF"/>
            </a:solidFill>
            <a:ln w="19050" algn="ctr">
              <a:solidFill>
                <a:srgbClr val="BFBFBF"/>
              </a:solidFill>
              <a:miter lim="800000"/>
              <a:headEnd/>
              <a:tailEnd/>
            </a:ln>
            <a:effectLst/>
          </p:spPr>
          <p:txBody>
            <a:bodyPr wrap="square" lIns="36731" tIns="36731" rIns="36731" bIns="36731" anchor="ctr">
              <a:spAutoFit/>
            </a:bodyPr>
            <a:lstStyle/>
            <a:p>
              <a:pPr>
                <a:defRPr/>
              </a:pPr>
              <a:r>
                <a:rPr lang="es-CL" sz="1400" b="1" dirty="0">
                  <a:solidFill>
                    <a:schemeClr val="accent6">
                      <a:lumMod val="50000"/>
                    </a:schemeClr>
                  </a:solidFill>
                </a:rPr>
                <a:t>Chile tiene más del 20% de generación con base en diesel</a:t>
              </a:r>
            </a:p>
          </p:txBody>
        </p:sp>
      </p:grpSp>
      <p:sp>
        <p:nvSpPr>
          <p:cNvPr id="12" name="Rectangle 2" descr="textura"/>
          <p:cNvSpPr txBox="1">
            <a:spLocks noChangeArrowheads="1"/>
          </p:cNvSpPr>
          <p:nvPr/>
        </p:nvSpPr>
        <p:spPr bwMode="auto">
          <a:xfrm>
            <a:off x="214282" y="283245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Tarifas de Consumo de Electricidad para Proyectos Mineros 2020 </a:t>
            </a:r>
            <a:r>
              <a:rPr lang="es-ES" sz="2400" b="1" dirty="0" smtClean="0">
                <a:solidFill>
                  <a:srgbClr val="AD6800"/>
                </a:solidFill>
              </a:rPr>
              <a:t>(</a:t>
            </a:r>
            <a:r>
              <a:rPr lang="es-ES" sz="2400" b="1" dirty="0" err="1" smtClean="0">
                <a:solidFill>
                  <a:srgbClr val="AD6800"/>
                </a:solidFill>
              </a:rPr>
              <a:t>US$c</a:t>
            </a:r>
            <a:r>
              <a:rPr lang="es-ES" sz="2400" b="1" dirty="0" smtClean="0">
                <a:solidFill>
                  <a:srgbClr val="AD6800"/>
                </a:solidFill>
              </a:rPr>
              <a:t>/</a:t>
            </a:r>
            <a:r>
              <a:rPr lang="es-ES" sz="2400" b="1" dirty="0" err="1" smtClean="0">
                <a:solidFill>
                  <a:srgbClr val="AD6800"/>
                </a:solidFill>
              </a:rPr>
              <a:t>KWh</a:t>
            </a:r>
            <a:r>
              <a:rPr lang="es-ES" sz="2400" b="1" dirty="0" smtClean="0">
                <a:solidFill>
                  <a:srgbClr val="AD6800"/>
                </a:solidFill>
              </a:rPr>
              <a:t>)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42875" y="1143001"/>
            <a:ext cx="9001125" cy="26310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Altas barreras de entrada (Terrenos, permisos, EIA, judicialización, rechazo social, etc.).</a:t>
            </a:r>
          </a:p>
          <a:p>
            <a:pPr>
              <a:spcBef>
                <a:spcPts val="1200"/>
              </a:spcBef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Alta concentración.</a:t>
            </a:r>
            <a:endParaRPr lang="es-CL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</a:rPr>
              <a:t>í</a:t>
            </a: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ndice HHI en el SIC llega a 28%  ==&gt; </a:t>
            </a: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lta Concentración según la “Federal </a:t>
            </a:r>
            <a:r>
              <a:rPr lang="es-CL" sz="1400" b="1" dirty="0" err="1" smtClean="0">
                <a:solidFill>
                  <a:schemeClr val="accent6">
                    <a:lumMod val="50000"/>
                  </a:schemeClr>
                </a:solidFill>
              </a:rPr>
              <a:t>Trade</a:t>
            </a: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1400" b="1" dirty="0" err="1" smtClean="0">
                <a:solidFill>
                  <a:schemeClr val="accent6">
                    <a:lumMod val="50000"/>
                  </a:schemeClr>
                </a:solidFill>
              </a:rPr>
              <a:t>Commission</a:t>
            </a: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” (FTC)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El índice HHI en el SING llega a 34%  ==&gt; Alta Concentración según la “Federal </a:t>
            </a:r>
            <a:r>
              <a:rPr lang="es-CL" sz="1400" b="1" dirty="0" err="1" smtClean="0">
                <a:solidFill>
                  <a:schemeClr val="accent6">
                    <a:lumMod val="50000"/>
                  </a:schemeClr>
                </a:solidFill>
              </a:rPr>
              <a:t>Trade</a:t>
            </a: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1400" b="1" dirty="0" err="1" smtClean="0">
                <a:solidFill>
                  <a:schemeClr val="accent6">
                    <a:lumMod val="50000"/>
                  </a:schemeClr>
                </a:solidFill>
              </a:rPr>
              <a:t>Commission</a:t>
            </a: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” (FTC)</a:t>
            </a:r>
            <a:endParaRPr lang="es-CL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CDEC </a:t>
            </a:r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no son </a:t>
            </a: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independientes y con atribuciones limitadas.</a:t>
            </a:r>
            <a:endParaRPr lang="es-CL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2" descr="textura"/>
          <p:cNvSpPr txBox="1">
            <a:spLocks noChangeArrowheads="1"/>
          </p:cNvSpPr>
          <p:nvPr/>
        </p:nvSpPr>
        <p:spPr bwMode="auto">
          <a:xfrm>
            <a:off x="212724" y="188640"/>
            <a:ext cx="8931275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endParaRPr lang="es-CL" sz="2800" dirty="0" smtClean="0"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Mercado Eléctrico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14348" y="3573016"/>
            <a:ext cx="360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u="sng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s-CL" b="1" u="sng" dirty="0" smtClean="0">
                <a:solidFill>
                  <a:schemeClr val="accent6">
                    <a:lumMod val="50000"/>
                  </a:schemeClr>
                </a:solidFill>
              </a:rPr>
              <a:t>apacidad Instalada SING 2011</a:t>
            </a:r>
            <a:endParaRPr lang="es-CL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09010"/>
            <a:ext cx="4000496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5148064" y="3573016"/>
            <a:ext cx="342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u="sng" dirty="0" smtClean="0">
                <a:solidFill>
                  <a:schemeClr val="accent6">
                    <a:lumMod val="50000"/>
                  </a:schemeClr>
                </a:solidFill>
              </a:rPr>
              <a:t>Capacidad Instalada SIC 2011</a:t>
            </a:r>
            <a:endParaRPr lang="es-CL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9080"/>
            <a:ext cx="3929090" cy="210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>
                <a:solidFill>
                  <a:srgbClr val="AD6800"/>
                </a:solidFill>
              </a:rPr>
              <a:t>Sensibilidad de un Proyecto Minero al precio de la Energía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55576" y="3068960"/>
            <a:ext cx="235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VAN (US$) =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37" y="3357562"/>
            <a:ext cx="4381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941" y="3317534"/>
            <a:ext cx="628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2 Marcador de contenido"/>
          <p:cNvSpPr txBox="1">
            <a:spLocks/>
          </p:cNvSpPr>
          <p:nvPr/>
        </p:nvSpPr>
        <p:spPr>
          <a:xfrm>
            <a:off x="251364" y="1200172"/>
            <a:ext cx="900115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El costo de la energía puede afectar fuertemente los retornos de un proyecto minero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4124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051" y="2016730"/>
            <a:ext cx="2896666" cy="12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8 Flecha abajo"/>
          <p:cNvSpPr/>
          <p:nvPr/>
        </p:nvSpPr>
        <p:spPr>
          <a:xfrm>
            <a:off x="5055902" y="3346756"/>
            <a:ext cx="504546" cy="5000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/>
              <a:t>C</a:t>
            </a:r>
            <a:endParaRPr lang="es-CL" sz="1200" b="1"/>
          </a:p>
        </p:txBody>
      </p:sp>
      <p:sp>
        <p:nvSpPr>
          <p:cNvPr id="50" name="14 Flecha abajo"/>
          <p:cNvSpPr/>
          <p:nvPr/>
        </p:nvSpPr>
        <p:spPr>
          <a:xfrm>
            <a:off x="5817902" y="3346756"/>
            <a:ext cx="504546" cy="5000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/>
              <a:t>C</a:t>
            </a:r>
            <a:endParaRPr lang="es-CL" sz="1200" b="1"/>
          </a:p>
        </p:txBody>
      </p:sp>
      <p:sp>
        <p:nvSpPr>
          <p:cNvPr id="51" name="17 Flecha abajo"/>
          <p:cNvSpPr/>
          <p:nvPr/>
        </p:nvSpPr>
        <p:spPr>
          <a:xfrm>
            <a:off x="6579902" y="3346756"/>
            <a:ext cx="504546" cy="5000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/>
              <a:t>C</a:t>
            </a:r>
            <a:endParaRPr lang="es-CL" sz="1200" b="1"/>
          </a:p>
        </p:txBody>
      </p:sp>
      <p:sp>
        <p:nvSpPr>
          <p:cNvPr id="52" name="20 Flecha abajo"/>
          <p:cNvSpPr/>
          <p:nvPr/>
        </p:nvSpPr>
        <p:spPr>
          <a:xfrm>
            <a:off x="7427627" y="3346756"/>
            <a:ext cx="438158" cy="5000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900" b="1"/>
              <a:t>C</a:t>
            </a:r>
            <a:endParaRPr lang="es-CL" sz="1200" b="1"/>
          </a:p>
        </p:txBody>
      </p:sp>
      <p:pic>
        <p:nvPicPr>
          <p:cNvPr id="60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0548" y="3860470"/>
            <a:ext cx="647703" cy="7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3662" y="3860470"/>
            <a:ext cx="647703" cy="7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4617" y="3846822"/>
            <a:ext cx="656591" cy="12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617" y="3846822"/>
            <a:ext cx="647703" cy="7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6787" y="3846822"/>
            <a:ext cx="647703" cy="7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285720" y="5000636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6">
                    <a:lumMod val="50000"/>
                  </a:schemeClr>
                </a:solidFill>
              </a:rPr>
              <a:t>Caída de hasta un 5% del VAN si el proyecto eléctrico se retrasa 1 año.</a:t>
            </a:r>
          </a:p>
        </p:txBody>
      </p:sp>
      <p:sp>
        <p:nvSpPr>
          <p:cNvPr id="29" name="28 Flecha abajo"/>
          <p:cNvSpPr/>
          <p:nvPr/>
        </p:nvSpPr>
        <p:spPr>
          <a:xfrm>
            <a:off x="1410488" y="3786190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7" y="3099106"/>
            <a:ext cx="451424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4422" y="2357430"/>
            <a:ext cx="571504" cy="9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2486" y="1785926"/>
            <a:ext cx="571504" cy="15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Flecha curvada hacia arriba"/>
          <p:cNvSpPr/>
          <p:nvPr/>
        </p:nvSpPr>
        <p:spPr>
          <a:xfrm>
            <a:off x="5214942" y="5214950"/>
            <a:ext cx="1000132" cy="571504"/>
          </a:xfrm>
          <a:prstGeom prst="curvedUpArrow">
            <a:avLst>
              <a:gd name="adj1" fmla="val 25000"/>
              <a:gd name="adj2" fmla="val 7081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Desarrollo del mercado: Marco regulatorio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643174" y="450057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s-ES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90639147"/>
              </p:ext>
            </p:extLst>
          </p:nvPr>
        </p:nvGraphicFramePr>
        <p:xfrm>
          <a:off x="326980" y="1052736"/>
          <a:ext cx="8395137" cy="4714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052736"/>
            <a:ext cx="9001156" cy="5143536"/>
          </a:xfrm>
        </p:spPr>
        <p:txBody>
          <a:bodyPr>
            <a:normAutofit/>
          </a:bodyPr>
          <a:lstStyle/>
          <a:p>
            <a:r>
              <a:rPr lang="es-CL" sz="2200" dirty="0" smtClean="0">
                <a:solidFill>
                  <a:schemeClr val="accent6">
                    <a:lumMod val="50000"/>
                  </a:schemeClr>
                </a:solidFill>
              </a:rPr>
              <a:t>Proviene de una Proceso de Licitación. </a:t>
            </a:r>
            <a:endParaRPr lang="es-CL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sz="2200" dirty="0" smtClean="0">
                <a:solidFill>
                  <a:schemeClr val="accent6">
                    <a:lumMod val="50000"/>
                  </a:schemeClr>
                </a:solidFill>
              </a:rPr>
              <a:t>Oferta condicionada por conjunto de factores</a:t>
            </a:r>
          </a:p>
          <a:p>
            <a:pPr lvl="1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Aprobaciones ambientales</a:t>
            </a:r>
          </a:p>
          <a:p>
            <a:pPr lvl="1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Certeza ante recursos legales</a:t>
            </a:r>
          </a:p>
          <a:p>
            <a:pPr lvl="1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Cierre del proceso de  financiamiento</a:t>
            </a:r>
          </a:p>
          <a:p>
            <a:pPr lvl="1">
              <a:buFont typeface="Arial" pitchFamily="34" charset="0"/>
              <a:buChar char="•"/>
            </a:pPr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Fecha estimada para el inicio de operaciones.</a:t>
            </a:r>
          </a:p>
          <a:p>
            <a:pPr lvl="1">
              <a:buFont typeface="Wingdings" pitchFamily="2" charset="2"/>
              <a:buChar char="q"/>
            </a:pPr>
            <a:endParaRPr lang="es-CL" sz="1400" dirty="0" smtClean="0"/>
          </a:p>
          <a:p>
            <a:pPr lvl="1">
              <a:buNone/>
            </a:pPr>
            <a:endParaRPr lang="es-CL" sz="14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142845" y="5507940"/>
            <a:ext cx="88936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La incertidumbre y el riesgo están siendo traspasados a la Industria Minera.</a:t>
            </a:r>
          </a:p>
        </p:txBody>
      </p:sp>
      <p:sp>
        <p:nvSpPr>
          <p:cNvPr id="21" name="20 Flecha abajo"/>
          <p:cNvSpPr/>
          <p:nvPr/>
        </p:nvSpPr>
        <p:spPr>
          <a:xfrm>
            <a:off x="2071670" y="3284984"/>
            <a:ext cx="114300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042187" y="4227703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Precio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3" name="22 Conector angular"/>
          <p:cNvCxnSpPr/>
          <p:nvPr/>
        </p:nvCxnSpPr>
        <p:spPr>
          <a:xfrm flipV="1">
            <a:off x="3470947" y="3883784"/>
            <a:ext cx="1469704" cy="642942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971145" y="3455156"/>
            <a:ext cx="20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err="1" smtClean="0">
                <a:solidFill>
                  <a:schemeClr val="accent6">
                    <a:lumMod val="50000"/>
                  </a:schemeClr>
                </a:solidFill>
              </a:rPr>
              <a:t>Take</a:t>
            </a:r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6">
                    <a:lumMod val="50000"/>
                  </a:schemeClr>
                </a:solidFill>
              </a:rPr>
              <a:t>Pay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25 Conector angular"/>
          <p:cNvCxnSpPr/>
          <p:nvPr/>
        </p:nvCxnSpPr>
        <p:spPr>
          <a:xfrm>
            <a:off x="3498243" y="4526726"/>
            <a:ext cx="1500198" cy="642942"/>
          </a:xfrm>
          <a:prstGeom prst="bentConnector3">
            <a:avLst>
              <a:gd name="adj1" fmla="val 47271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975337" y="4883916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Alto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2844" y="5877272"/>
            <a:ext cx="889365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Falta competencia en el sector de generación.</a:t>
            </a:r>
          </a:p>
        </p:txBody>
      </p:sp>
      <p:sp>
        <p:nvSpPr>
          <p:cNvPr id="14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 smtClean="0">
                <a:solidFill>
                  <a:srgbClr val="AD6800"/>
                </a:solidFill>
              </a:rPr>
              <a:t>Costo de la Energía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6872"/>
            <a:ext cx="9144000" cy="45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62" y="6040984"/>
            <a:ext cx="6357982" cy="34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 Fuente:</a:t>
            </a:r>
            <a:r>
              <a:rPr lang="es-CL" sz="1400" dirty="0" smtClean="0">
                <a:solidFill>
                  <a:schemeClr val="accent6">
                    <a:lumMod val="50000"/>
                  </a:schemeClr>
                </a:solidFill>
              </a:rPr>
              <a:t> Informe Técnico Preliminar abril 2013 - Comisión Nacional de Energía</a:t>
            </a:r>
          </a:p>
          <a:p>
            <a:pPr>
              <a:buNone/>
            </a:pPr>
            <a:endParaRPr lang="es-C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>
                <a:solidFill>
                  <a:srgbClr val="AD6800"/>
                </a:solidFill>
              </a:rPr>
              <a:t>Demanda y Oferta en el SING (Proyectos en Base)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715008" y="1763012"/>
            <a:ext cx="1357322" cy="380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Tarapacá I (carbón)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120 MW</a:t>
            </a:r>
            <a:endParaRPr lang="es-CL" sz="1100" b="1" dirty="0" smtClean="0">
              <a:latin typeface="Calibri" pitchFamily="34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flipV="1">
            <a:off x="6500826" y="2071678"/>
            <a:ext cx="0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V="1">
            <a:off x="7500958" y="1357298"/>
            <a:ext cx="0" cy="9423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786578" y="977194"/>
            <a:ext cx="1500198" cy="380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Mejillones I (carbón)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250 MW</a:t>
            </a:r>
            <a:endParaRPr lang="es-CL" sz="1100" b="1" dirty="0" smtClean="0">
              <a:latin typeface="Calibri" pitchFamily="34" charset="0"/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flipV="1">
            <a:off x="8484244" y="1731334"/>
            <a:ext cx="0" cy="3178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695228" y="1357298"/>
            <a:ext cx="1448772" cy="380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Tarapacá II (carbón)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250 MW</a:t>
            </a:r>
            <a:endParaRPr lang="es-CL" sz="1100" b="1" dirty="0" smtClean="0">
              <a:latin typeface="Calibri" pitchFamily="34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156624" y="1643050"/>
            <a:ext cx="1200798" cy="66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Carbón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60 </a:t>
            </a: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US$/</a:t>
            </a:r>
            <a:r>
              <a:rPr lang="es-CL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MWh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71736" y="1571612"/>
            <a:ext cx="1357322" cy="66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Gas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70 US$/</a:t>
            </a:r>
            <a:r>
              <a:rPr lang="es-CL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MWh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13 Abrir llave"/>
          <p:cNvSpPr/>
          <p:nvPr/>
        </p:nvSpPr>
        <p:spPr>
          <a:xfrm rot="5400000">
            <a:off x="1428728" y="2071678"/>
            <a:ext cx="285752" cy="71438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Abrir llave"/>
          <p:cNvSpPr/>
          <p:nvPr/>
        </p:nvSpPr>
        <p:spPr>
          <a:xfrm rot="5400000">
            <a:off x="2942574" y="1714488"/>
            <a:ext cx="285752" cy="142876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16 Conector angular"/>
          <p:cNvCxnSpPr/>
          <p:nvPr/>
        </p:nvCxnSpPr>
        <p:spPr>
          <a:xfrm flipV="1">
            <a:off x="4245304" y="2071678"/>
            <a:ext cx="642942" cy="500066"/>
          </a:xfrm>
          <a:prstGeom prst="bentConnector3">
            <a:avLst>
              <a:gd name="adj1" fmla="val 117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187514" y="1301100"/>
            <a:ext cx="1357322" cy="682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Diesel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200 US$/</a:t>
            </a:r>
            <a:r>
              <a:rPr lang="es-CL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MWh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0140"/>
            <a:ext cx="9144000" cy="478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226" y="6040984"/>
            <a:ext cx="6357982" cy="34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Fuente:</a:t>
            </a:r>
            <a:r>
              <a:rPr lang="es-CL" sz="1400" dirty="0" smtClean="0">
                <a:solidFill>
                  <a:schemeClr val="accent6">
                    <a:lumMod val="50000"/>
                  </a:schemeClr>
                </a:solidFill>
              </a:rPr>
              <a:t> Informe Técnico Preliminar abril 2013 - Comisión Nacional de Energía</a:t>
            </a:r>
          </a:p>
          <a:p>
            <a:pPr>
              <a:buNone/>
            </a:pPr>
            <a:endParaRPr lang="es-C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>
                <a:solidFill>
                  <a:srgbClr val="AD6800"/>
                </a:solidFill>
              </a:rPr>
              <a:t>Demanda y Oferta en el SIC (Proyectos en Base)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228062" y="1765924"/>
            <a:ext cx="1343674" cy="66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Gas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100 </a:t>
            </a: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US$/</a:t>
            </a:r>
            <a:r>
              <a:rPr lang="es-CL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MWh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31 Abrir llave"/>
          <p:cNvSpPr/>
          <p:nvPr/>
        </p:nvSpPr>
        <p:spPr>
          <a:xfrm rot="5400000">
            <a:off x="1500166" y="2184060"/>
            <a:ext cx="285752" cy="71438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214546" y="1285860"/>
            <a:ext cx="1643074" cy="69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Diesel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180 -300 US$/</a:t>
            </a:r>
            <a:r>
              <a:rPr lang="es-CL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Wingdings" pitchFamily="2" charset="2"/>
              </a:rPr>
              <a:t>MWh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sym typeface="Wingdings" pitchFamily="2" charset="2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2433622" y="2066916"/>
            <a:ext cx="142399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5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1556792"/>
            <a:ext cx="8748464" cy="3456929"/>
            <a:chOff x="-159" y="436"/>
            <a:chExt cx="6193" cy="2336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 t="10532"/>
            <a:stretch>
              <a:fillRect/>
            </a:stretch>
          </p:blipFill>
          <p:spPr bwMode="auto">
            <a:xfrm>
              <a:off x="-159" y="436"/>
              <a:ext cx="6193" cy="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2446" y="641"/>
              <a:ext cx="9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1400">
                  <a:latin typeface="Calibri" pitchFamily="34" charset="0"/>
                </a:rPr>
                <a:t>Efecto consumo de invierno</a:t>
              </a:r>
            </a:p>
          </p:txBody>
        </p:sp>
      </p:grp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00034" y="5149641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L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El costo país por no utilizar toda la capacidad de generación disponible en GNL para el año 2012 en la zona central de Chile se estima en </a:t>
            </a:r>
            <a:r>
              <a:rPr lang="es-CL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US$ 150 millones.</a:t>
            </a:r>
            <a:endParaRPr lang="es-CL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>
                <a:solidFill>
                  <a:srgbClr val="AD6800"/>
                </a:solidFill>
              </a:rPr>
              <a:t>Capacidad Disponible y Utilizada de Regasificación Terminales </a:t>
            </a:r>
            <a:r>
              <a:rPr lang="es-CL" sz="2400" b="1" dirty="0" smtClean="0">
                <a:solidFill>
                  <a:srgbClr val="AD6800"/>
                </a:solidFill>
              </a:rPr>
              <a:t>GNL</a:t>
            </a:r>
            <a:endParaRPr lang="es-CL" sz="2400" b="1" dirty="0">
              <a:solidFill>
                <a:srgbClr val="AD6800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0190"/>
            <a:ext cx="9144000" cy="485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226" y="6021288"/>
            <a:ext cx="6357982" cy="34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Fuente:</a:t>
            </a:r>
            <a:r>
              <a:rPr lang="es-CL" sz="1400" dirty="0" smtClean="0">
                <a:solidFill>
                  <a:schemeClr val="accent6">
                    <a:lumMod val="50000"/>
                  </a:schemeClr>
                </a:solidFill>
              </a:rPr>
              <a:t> Informe Técnico Preliminar abril 2013 - Comisión Nacional de Energía</a:t>
            </a:r>
          </a:p>
          <a:p>
            <a:pPr>
              <a:buNone/>
            </a:pPr>
            <a:endParaRPr lang="es-C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Demanda </a:t>
            </a:r>
            <a:r>
              <a:rPr lang="es-CL" sz="2400" b="1" dirty="0">
                <a:solidFill>
                  <a:srgbClr val="AD6800"/>
                </a:solidFill>
              </a:rPr>
              <a:t>y Oferta en el SIC  (Incertidumbre)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214414" y="2104065"/>
            <a:ext cx="1285884" cy="390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Angostura(</a:t>
            </a:r>
            <a:r>
              <a:rPr lang="es-CL" sz="1100" b="1" dirty="0" err="1" smtClean="0">
                <a:latin typeface="Calibri" pitchFamily="34" charset="0"/>
                <a:sym typeface="Wingdings" pitchFamily="2" charset="2"/>
              </a:rPr>
              <a:t>Hidro</a:t>
            </a: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)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 316MW</a:t>
            </a:r>
            <a:endParaRPr lang="es-CL" sz="1050" b="1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 flipV="1">
            <a:off x="1643042" y="2470147"/>
            <a:ext cx="0" cy="290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928926" y="1977326"/>
            <a:ext cx="1714512" cy="380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Guacolda_5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 152MW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929058" y="1318247"/>
            <a:ext cx="1643074" cy="542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Tal </a:t>
            </a:r>
            <a:r>
              <a:rPr lang="es-CL" sz="1100" b="1" dirty="0" err="1" smtClean="0">
                <a:latin typeface="Calibri" pitchFamily="34" charset="0"/>
              </a:rPr>
              <a:t>Tal</a:t>
            </a:r>
            <a:r>
              <a:rPr lang="es-CL" sz="1100" b="1" dirty="0" smtClean="0">
                <a:latin typeface="Calibri" pitchFamily="34" charset="0"/>
              </a:rPr>
              <a:t> GNL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120MW</a:t>
            </a:r>
            <a:endParaRPr lang="es-CL" sz="900" b="1" dirty="0" smtClean="0"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900" dirty="0">
              <a:latin typeface="Calibri" pitchFamily="34" charset="0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V="1">
            <a:off x="3571868" y="2368917"/>
            <a:ext cx="0" cy="290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flipV="1">
            <a:off x="4565604" y="1680275"/>
            <a:ext cx="0" cy="93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flipV="1">
            <a:off x="6544968" y="1546209"/>
            <a:ext cx="0" cy="829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000892" y="1641751"/>
            <a:ext cx="1357322" cy="390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Quintero GNL 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155MW</a:t>
            </a:r>
            <a:endParaRPr lang="es-CL" sz="1100" b="1" dirty="0" smtClean="0">
              <a:latin typeface="Calibri" pitchFamily="34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V="1">
            <a:off x="7514606" y="1994509"/>
            <a:ext cx="0" cy="3178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786710" y="1000108"/>
            <a:ext cx="1357322" cy="542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Punta Alcalde 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342MW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9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flipV="1">
            <a:off x="8477848" y="1351567"/>
            <a:ext cx="0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000628" y="1000109"/>
            <a:ext cx="1214446" cy="1311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Alto Maipo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531MW</a:t>
            </a:r>
            <a:endParaRPr lang="es-CL" sz="1100" b="1" dirty="0" smtClean="0"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San Pedro(</a:t>
            </a:r>
            <a:r>
              <a:rPr lang="es-CL" sz="1100" b="1" dirty="0" err="1" smtClean="0">
                <a:latin typeface="Calibri" pitchFamily="34" charset="0"/>
                <a:sym typeface="Wingdings" pitchFamily="2" charset="2"/>
              </a:rPr>
              <a:t>hidro</a:t>
            </a: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)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  144MW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Ñuble (</a:t>
            </a:r>
            <a:r>
              <a:rPr lang="es-CL" sz="1100" b="1" dirty="0" err="1" smtClean="0">
                <a:latin typeface="Calibri" pitchFamily="34" charset="0"/>
              </a:rPr>
              <a:t>Hidro</a:t>
            </a:r>
            <a:r>
              <a:rPr lang="es-CL" sz="1100" b="1" dirty="0" smtClean="0">
                <a:latin typeface="Calibri" pitchFamily="34" charset="0"/>
              </a:rPr>
              <a:t>)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 136 MW</a:t>
            </a:r>
            <a:endParaRPr lang="es-CL" sz="1100" b="1" dirty="0" smtClean="0"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1100" b="1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V="1">
            <a:off x="5572132" y="2214889"/>
            <a:ext cx="0" cy="290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215074" y="1109298"/>
            <a:ext cx="1214446" cy="390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Santa María II 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343MW</a:t>
            </a:r>
            <a:endParaRPr lang="es-CL" sz="11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0190"/>
            <a:ext cx="9144000" cy="485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226" y="6021288"/>
            <a:ext cx="6357982" cy="34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400" b="1" dirty="0" smtClean="0">
                <a:solidFill>
                  <a:schemeClr val="accent6">
                    <a:lumMod val="50000"/>
                  </a:schemeClr>
                </a:solidFill>
              </a:rPr>
              <a:t>Fuente:</a:t>
            </a:r>
            <a:r>
              <a:rPr lang="es-CL" sz="1400" dirty="0" smtClean="0">
                <a:solidFill>
                  <a:schemeClr val="accent6">
                    <a:lumMod val="50000"/>
                  </a:schemeClr>
                </a:solidFill>
              </a:rPr>
              <a:t> Informe Técnico Preliminar abril 2013 - Comisión Nacional de Energía</a:t>
            </a:r>
          </a:p>
          <a:p>
            <a:pPr>
              <a:buNone/>
            </a:pPr>
            <a:endParaRPr lang="es-C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214414" y="2104065"/>
            <a:ext cx="1285884" cy="390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Angostura(</a:t>
            </a:r>
            <a:r>
              <a:rPr lang="es-CL" sz="1100" b="1" dirty="0" err="1" smtClean="0">
                <a:latin typeface="Calibri" pitchFamily="34" charset="0"/>
                <a:sym typeface="Wingdings" pitchFamily="2" charset="2"/>
              </a:rPr>
              <a:t>Hidro</a:t>
            </a: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)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 316MW</a:t>
            </a:r>
            <a:endParaRPr lang="es-CL" sz="1050" b="1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 flipV="1">
            <a:off x="1643042" y="2470147"/>
            <a:ext cx="0" cy="290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929058" y="1318247"/>
            <a:ext cx="1643074" cy="542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Tal </a:t>
            </a:r>
            <a:r>
              <a:rPr lang="es-CL" sz="1100" b="1" dirty="0" err="1" smtClean="0">
                <a:solidFill>
                  <a:srgbClr val="FF0000"/>
                </a:solidFill>
                <a:latin typeface="Calibri" pitchFamily="34" charset="0"/>
              </a:rPr>
              <a:t>Tal</a:t>
            </a: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 GNL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 120MW</a:t>
            </a:r>
            <a:endParaRPr lang="es-CL" sz="9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900" dirty="0">
              <a:latin typeface="Calibri" pitchFamily="34" charset="0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V="1">
            <a:off x="3571868" y="2368917"/>
            <a:ext cx="0" cy="290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flipV="1">
            <a:off x="4565604" y="1680275"/>
            <a:ext cx="0" cy="93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flipV="1">
            <a:off x="6544968" y="1546209"/>
            <a:ext cx="0" cy="829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000892" y="1641751"/>
            <a:ext cx="1357322" cy="390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Quintero GNL 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155MW</a:t>
            </a:r>
            <a:endParaRPr lang="es-CL" sz="11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V="1">
            <a:off x="7514606" y="1994509"/>
            <a:ext cx="0" cy="3178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786710" y="1000108"/>
            <a:ext cx="1357322" cy="542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Punta Alcalde 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342MW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9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flipV="1">
            <a:off x="8477848" y="1351567"/>
            <a:ext cx="0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929190" y="1000109"/>
            <a:ext cx="1428760" cy="1311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Alto Maipo 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531MW</a:t>
            </a:r>
            <a:endParaRPr lang="es-CL" sz="11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San Pedro(</a:t>
            </a:r>
            <a:r>
              <a:rPr lang="es-CL" sz="11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hidro</a:t>
            </a: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)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   144MW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Ñuble (</a:t>
            </a:r>
            <a:r>
              <a:rPr lang="es-CL" sz="1100" b="1" dirty="0" err="1" smtClean="0">
                <a:solidFill>
                  <a:srgbClr val="FF0000"/>
                </a:solidFill>
                <a:latin typeface="Calibri" pitchFamily="34" charset="0"/>
              </a:rPr>
              <a:t>Hidro</a:t>
            </a: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) 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  136 MW</a:t>
            </a:r>
            <a:endParaRPr lang="es-CL" sz="11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es-CL" sz="1100" b="1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V="1">
            <a:off x="5572132" y="2214889"/>
            <a:ext cx="0" cy="290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28926" y="1977326"/>
            <a:ext cx="1428760" cy="380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</a:rPr>
              <a:t>Guacolda_5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latin typeface="Calibri" pitchFamily="34" charset="0"/>
                <a:sym typeface="Wingdings" pitchFamily="2" charset="2"/>
              </a:rPr>
              <a:t>        152MW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215074" y="1109298"/>
            <a:ext cx="1214446" cy="390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</a:rPr>
              <a:t>Santa María II  ??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s-CL" sz="11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343MW</a:t>
            </a:r>
            <a:endParaRPr lang="es-CL" sz="11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Demanda </a:t>
            </a:r>
            <a:r>
              <a:rPr lang="es-CL" sz="2400" b="1" dirty="0">
                <a:solidFill>
                  <a:srgbClr val="AD6800"/>
                </a:solidFill>
              </a:rPr>
              <a:t>y Oferta en el SIC  (Incertidumbre)</a:t>
            </a:r>
            <a:endParaRPr lang="es-ES" sz="2400" b="1" dirty="0">
              <a:solidFill>
                <a:srgbClr val="AD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Imagen" descr="interior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409005" y="1052736"/>
            <a:ext cx="6035203" cy="49685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algn="just" fontAlgn="auto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Asegurar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entrada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nuevos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proyectos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generación</a:t>
            </a:r>
            <a:r>
              <a:rPr lang="en-US" b="1" dirty="0" smtClean="0">
                <a:solidFill>
                  <a:schemeClr val="bg1"/>
                </a:solidFill>
              </a:rPr>
              <a:t> con </a:t>
            </a:r>
            <a:r>
              <a:rPr lang="en-US" b="1" dirty="0" err="1" smtClean="0">
                <a:solidFill>
                  <a:schemeClr val="bg1"/>
                </a:solidFill>
              </a:rPr>
              <a:t>permisos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aprobados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endParaRPr lang="es-ES" b="1" dirty="0">
              <a:solidFill>
                <a:schemeClr val="bg1"/>
              </a:solidFill>
            </a:endParaRPr>
          </a:p>
          <a:p>
            <a:pPr marL="177800" indent="-177800" algn="just" fontAlgn="auto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Facilitar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entrada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nuevos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actores</a:t>
            </a:r>
            <a:r>
              <a:rPr lang="en-US" b="1" dirty="0" smtClean="0">
                <a:solidFill>
                  <a:schemeClr val="bg1"/>
                </a:solidFill>
              </a:rPr>
              <a:t> en la </a:t>
            </a:r>
            <a:r>
              <a:rPr lang="en-US" b="1" dirty="0" err="1" smtClean="0">
                <a:solidFill>
                  <a:schemeClr val="bg1"/>
                </a:solidFill>
              </a:rPr>
              <a:t>industria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eléctrica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  <a:p>
            <a:pPr marL="177800" lvl="2" indent="-177800" algn="just" fontAlgn="auto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Asegurar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aprobaciones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concedidas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respaldo</a:t>
            </a:r>
            <a:r>
              <a:rPr lang="en-US" b="1" dirty="0" smtClean="0">
                <a:solidFill>
                  <a:schemeClr val="bg1"/>
                </a:solidFill>
              </a:rPr>
              <a:t> legal </a:t>
            </a:r>
            <a:r>
              <a:rPr lang="en-US" b="1" dirty="0" err="1" smtClean="0">
                <a:solidFill>
                  <a:schemeClr val="bg1"/>
                </a:solidFill>
              </a:rPr>
              <a:t>para</a:t>
            </a:r>
            <a:r>
              <a:rPr lang="en-US" b="1" dirty="0" smtClean="0">
                <a:solidFill>
                  <a:schemeClr val="bg1"/>
                </a:solidFill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</a:rPr>
              <a:t>desarrollo</a:t>
            </a:r>
            <a:r>
              <a:rPr lang="en-US" b="1" dirty="0" smtClean="0">
                <a:solidFill>
                  <a:schemeClr val="bg1"/>
                </a:solidFill>
              </a:rPr>
              <a:t> de los </a:t>
            </a:r>
            <a:r>
              <a:rPr lang="en-US" b="1" dirty="0" err="1" smtClean="0">
                <a:solidFill>
                  <a:schemeClr val="bg1"/>
                </a:solidFill>
              </a:rPr>
              <a:t>proyectos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177800" lvl="2" indent="-177800" algn="just" fontAlgn="auto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Reducir</a:t>
            </a:r>
            <a:r>
              <a:rPr lang="en-US" b="1" dirty="0" smtClean="0">
                <a:solidFill>
                  <a:schemeClr val="bg1"/>
                </a:solidFill>
              </a:rPr>
              <a:t> los </a:t>
            </a:r>
            <a:r>
              <a:rPr lang="en-US" b="1" dirty="0" err="1" smtClean="0">
                <a:solidFill>
                  <a:schemeClr val="bg1"/>
                </a:solidFill>
              </a:rPr>
              <a:t>tiempos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para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adquisición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permisos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para</a:t>
            </a:r>
            <a:r>
              <a:rPr lang="en-US" b="1" dirty="0" smtClean="0">
                <a:solidFill>
                  <a:schemeClr val="bg1"/>
                </a:solidFill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</a:rPr>
              <a:t>desarrollo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proyectos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g</a:t>
            </a:r>
            <a:r>
              <a:rPr lang="en-US" b="1" dirty="0" err="1" smtClean="0">
                <a:solidFill>
                  <a:schemeClr val="bg1"/>
                </a:solidFill>
              </a:rPr>
              <a:t>eneración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177800" indent="-177800" algn="just" fontAlgn="auto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Garantizar</a:t>
            </a:r>
            <a:r>
              <a:rPr lang="en-US" b="1" dirty="0" smtClean="0">
                <a:solidFill>
                  <a:schemeClr val="bg1"/>
                </a:solidFill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</a:rPr>
              <a:t>acceso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abierto</a:t>
            </a:r>
            <a:r>
              <a:rPr lang="en-US" b="1" dirty="0" smtClean="0">
                <a:solidFill>
                  <a:schemeClr val="bg1"/>
                </a:solidFill>
              </a:rPr>
              <a:t> a la </a:t>
            </a:r>
            <a:r>
              <a:rPr lang="en-US" b="1" dirty="0" err="1" smtClean="0">
                <a:solidFill>
                  <a:schemeClr val="bg1"/>
                </a:solidFill>
              </a:rPr>
              <a:t>infraestructura</a:t>
            </a:r>
            <a:r>
              <a:rPr lang="en-US" b="1" dirty="0" smtClean="0">
                <a:solidFill>
                  <a:schemeClr val="bg1"/>
                </a:solidFill>
              </a:rPr>
              <a:t> de GNL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r>
              <a:rPr lang="es-CL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0486" name="Picture 6" descr="C:\Users\jciudad\Desktop\Fotos\Wind_c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466" y="2851001"/>
            <a:ext cx="2168525" cy="14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C:\Users\jciudad\Desktop\Fotos\febrero2011_g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228" y="1120279"/>
            <a:ext cx="2159000" cy="143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C:\Users\jciudad\Desktop\Nueva carpeta\Codelco_Norte_2008_041_ba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4228" y="4576663"/>
            <a:ext cx="2159000" cy="144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9 Conector recto"/>
          <p:cNvCxnSpPr/>
          <p:nvPr/>
        </p:nvCxnSpPr>
        <p:spPr>
          <a:xfrm>
            <a:off x="328613" y="928688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 descr="textura"/>
          <p:cNvSpPr txBox="1">
            <a:spLocks noChangeArrowheads="1"/>
          </p:cNvSpPr>
          <p:nvPr/>
        </p:nvSpPr>
        <p:spPr bwMode="auto">
          <a:xfrm>
            <a:off x="212724" y="260648"/>
            <a:ext cx="8931275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CL" sz="2400" b="1" dirty="0" smtClean="0">
                <a:solidFill>
                  <a:srgbClr val="AD6800"/>
                </a:solidFill>
              </a:rPr>
              <a:t>Medidas para Enfrentar los Desafíos de Energía</a:t>
            </a:r>
            <a:endParaRPr lang="es-ES" sz="2400" b="1" dirty="0">
              <a:solidFill>
                <a:srgbClr val="AD68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Desarrollo del mercado: Marco regulatorio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251520" y="1124744"/>
            <a:ext cx="8640960" cy="4896544"/>
            <a:chOff x="368135" y="1196752"/>
            <a:chExt cx="8640960" cy="4896544"/>
          </a:xfrm>
        </p:grpSpPr>
        <p:sp>
          <p:nvSpPr>
            <p:cNvPr id="11" name="10 Rectángulo"/>
            <p:cNvSpPr/>
            <p:nvPr/>
          </p:nvSpPr>
          <p:spPr>
            <a:xfrm>
              <a:off x="2643174" y="4248532"/>
              <a:ext cx="4572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lang="es-ES" sz="3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 bwMode="auto">
            <a:xfrm>
              <a:off x="617514" y="2924611"/>
              <a:ext cx="1389415" cy="44532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600" dirty="0">
                  <a:solidFill>
                    <a:schemeClr val="bg1"/>
                  </a:solidFill>
                  <a:latin typeface="Arial" pitchFamily="34" charset="0"/>
                </a:rPr>
                <a:t>Generación</a:t>
              </a:r>
              <a:endParaRPr lang="es-CL" sz="16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 bwMode="auto">
            <a:xfrm>
              <a:off x="3049979" y="2851378"/>
              <a:ext cx="1522021" cy="62543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800">
                  <a:solidFill>
                    <a:schemeClr val="bg1"/>
                  </a:solidFill>
                  <a:latin typeface="Arial" pitchFamily="34" charset="0"/>
                </a:rPr>
                <a:t>Transmisión Troncal</a:t>
              </a:r>
              <a:endParaRPr lang="es-CL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2" name="11 Elipse"/>
            <p:cNvSpPr/>
            <p:nvPr/>
          </p:nvSpPr>
          <p:spPr bwMode="auto">
            <a:xfrm>
              <a:off x="7712951" y="2883805"/>
              <a:ext cx="1216247" cy="6172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solidFill>
                    <a:schemeClr val="bg1"/>
                  </a:solidFill>
                  <a:latin typeface="Arial" pitchFamily="34" charset="0"/>
                </a:rPr>
                <a:t>Grandes Clientes</a:t>
              </a:r>
              <a:endParaRPr lang="es-CL" sz="1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12 Elipse"/>
            <p:cNvSpPr/>
            <p:nvPr/>
          </p:nvSpPr>
          <p:spPr bwMode="auto">
            <a:xfrm>
              <a:off x="7726559" y="5523282"/>
              <a:ext cx="1282536" cy="5700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solidFill>
                    <a:schemeClr val="bg1"/>
                  </a:solidFill>
                  <a:latin typeface="Arial" pitchFamily="34" charset="0"/>
                </a:rPr>
                <a:t>Clientes Medianos</a:t>
              </a:r>
              <a:endParaRPr lang="es-CL" sz="1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" name="13 Elipse"/>
            <p:cNvSpPr/>
            <p:nvPr/>
          </p:nvSpPr>
          <p:spPr bwMode="auto">
            <a:xfrm>
              <a:off x="2168335" y="5427522"/>
              <a:ext cx="1290452" cy="5937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solidFill>
                    <a:schemeClr val="bg1"/>
                  </a:solidFill>
                  <a:latin typeface="Arial" pitchFamily="34" charset="0"/>
                </a:rPr>
                <a:t>Pequeños Clientes</a:t>
              </a:r>
              <a:endParaRPr lang="es-CL" sz="1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5" name="14 Rectángulo redondeado"/>
            <p:cNvSpPr/>
            <p:nvPr/>
          </p:nvSpPr>
          <p:spPr bwMode="auto">
            <a:xfrm>
              <a:off x="3680503" y="5491660"/>
              <a:ext cx="1551713" cy="532411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800">
                  <a:solidFill>
                    <a:schemeClr val="bg1"/>
                  </a:solidFill>
                  <a:latin typeface="Arial" pitchFamily="34" charset="0"/>
                </a:rPr>
                <a:t>Distribución BT</a:t>
              </a:r>
              <a:endParaRPr lang="es-CL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761" y="1251245"/>
              <a:ext cx="1731710" cy="1560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135" y="3476688"/>
              <a:ext cx="1816678" cy="1626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0946" y="1196752"/>
              <a:ext cx="1894483" cy="14267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0654" y="1308328"/>
              <a:ext cx="1876425" cy="1409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83090" y="4011202"/>
              <a:ext cx="1537132" cy="1169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6767" y="4155831"/>
              <a:ext cx="1448232" cy="10935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21 Flecha curvada hacia la izquierda"/>
            <p:cNvSpPr/>
            <p:nvPr/>
          </p:nvSpPr>
          <p:spPr bwMode="auto">
            <a:xfrm>
              <a:off x="8000983" y="3698795"/>
              <a:ext cx="814648" cy="1674421"/>
            </a:xfrm>
            <a:prstGeom prst="curvedLef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3" name="22 Flecha derecha"/>
            <p:cNvSpPr/>
            <p:nvPr/>
          </p:nvSpPr>
          <p:spPr bwMode="auto">
            <a:xfrm>
              <a:off x="2173184" y="2918675"/>
              <a:ext cx="724395" cy="49678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4" name="23 Flecha derecha"/>
            <p:cNvSpPr/>
            <p:nvPr/>
          </p:nvSpPr>
          <p:spPr bwMode="auto">
            <a:xfrm>
              <a:off x="4795650" y="2940447"/>
              <a:ext cx="724395" cy="49678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5" name="24 Flecha derecha"/>
            <p:cNvSpPr/>
            <p:nvPr/>
          </p:nvSpPr>
          <p:spPr bwMode="auto">
            <a:xfrm rot="10800000">
              <a:off x="5264680" y="4434759"/>
              <a:ext cx="724395" cy="49678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8" name="27 Rectángulo redondeado"/>
            <p:cNvSpPr/>
            <p:nvPr/>
          </p:nvSpPr>
          <p:spPr bwMode="auto">
            <a:xfrm>
              <a:off x="5979220" y="5513431"/>
              <a:ext cx="1632861" cy="52251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800">
                  <a:solidFill>
                    <a:schemeClr val="bg1"/>
                  </a:solidFill>
                  <a:latin typeface="Arial" pitchFamily="34" charset="0"/>
                </a:rPr>
                <a:t>Distribución MT</a:t>
              </a:r>
              <a:endParaRPr lang="es-CL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" name="28 Rectángulo redondeado"/>
            <p:cNvSpPr/>
            <p:nvPr/>
          </p:nvSpPr>
          <p:spPr bwMode="auto">
            <a:xfrm>
              <a:off x="5636821" y="2962216"/>
              <a:ext cx="1868387" cy="44928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MX" sz="1800">
                  <a:solidFill>
                    <a:schemeClr val="bg1"/>
                  </a:solidFill>
                  <a:latin typeface="Arial" pitchFamily="34" charset="0"/>
                </a:rPr>
                <a:t>Subtransmisión</a:t>
              </a:r>
              <a:endParaRPr lang="es-CL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9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Agentes y estructura de precios y contratos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413420" y="1014597"/>
            <a:ext cx="8335044" cy="5150707"/>
            <a:chOff x="120676" y="799417"/>
            <a:chExt cx="8335044" cy="5150707"/>
          </a:xfrm>
        </p:grpSpPr>
        <p:sp>
          <p:nvSpPr>
            <p:cNvPr id="11" name="10 Rectángulo"/>
            <p:cNvSpPr/>
            <p:nvPr/>
          </p:nvSpPr>
          <p:spPr>
            <a:xfrm>
              <a:off x="2643174" y="4500570"/>
              <a:ext cx="4572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lang="es-ES" sz="3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4567288" y="1359620"/>
              <a:ext cx="1638300" cy="10541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Oval 6"/>
            <p:cNvSpPr/>
            <p:nvPr/>
          </p:nvSpPr>
          <p:spPr>
            <a:xfrm>
              <a:off x="2047008" y="4095924"/>
              <a:ext cx="1638300" cy="10541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120676" y="2133700"/>
              <a:ext cx="1638300" cy="10541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Oval 8"/>
            <p:cNvSpPr/>
            <p:nvPr/>
          </p:nvSpPr>
          <p:spPr>
            <a:xfrm>
              <a:off x="255688" y="5103416"/>
              <a:ext cx="711200" cy="5461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 flipH="1" flipV="1">
              <a:off x="1081286" y="5078016"/>
              <a:ext cx="711200" cy="584200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/>
              <a:endParaRPr lang="es-CL">
                <a:solidFill>
                  <a:srgbClr val="FFFFFF"/>
                </a:solidFill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301144" y="5642347"/>
              <a:ext cx="16738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CL" sz="1400" b="1" i="1" dirty="0">
                  <a:solidFill>
                    <a:schemeClr val="tx1"/>
                  </a:solidFill>
                </a:rPr>
                <a:t>spot      </a:t>
              </a:r>
              <a:r>
                <a:rPr lang="es-CL" sz="1400" b="1" i="1" dirty="0" smtClean="0">
                  <a:solidFill>
                    <a:schemeClr val="tx1"/>
                  </a:solidFill>
                </a:rPr>
                <a:t>contratos</a:t>
              </a:r>
              <a:endParaRPr lang="es-ES" sz="1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>
              <a:off x="3534173" y="799417"/>
              <a:ext cx="1541264" cy="10141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207070" y="1030288"/>
              <a:ext cx="8248650" cy="4008437"/>
              <a:chOff x="174" y="649"/>
              <a:chExt cx="5196" cy="2525"/>
            </a:xfrm>
          </p:grpSpPr>
          <p:sp>
            <p:nvSpPr>
              <p:cNvPr id="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0" y="1130"/>
                <a:ext cx="68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s-CL" dirty="0" smtClean="0"/>
                  <a:t>CDEC</a:t>
                </a:r>
                <a:endParaRPr lang="es-CL" dirty="0"/>
              </a:p>
            </p:txBody>
          </p:sp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02" y="649"/>
                <a:ext cx="136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2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s-C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oup 62"/>
              <p:cNvGrpSpPr>
                <a:grpSpLocks/>
              </p:cNvGrpSpPr>
              <p:nvPr/>
            </p:nvGrpSpPr>
            <p:grpSpPr bwMode="auto">
              <a:xfrm>
                <a:off x="174" y="651"/>
                <a:ext cx="5196" cy="2523"/>
                <a:chOff x="174" y="651"/>
                <a:chExt cx="5196" cy="2523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2602" y="1661"/>
                  <a:ext cx="927" cy="558"/>
                  <a:chOff x="2602" y="1661"/>
                  <a:chExt cx="927" cy="558"/>
                </a:xfrm>
              </p:grpSpPr>
              <p:sp>
                <p:nvSpPr>
                  <p:cNvPr id="7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602" y="1661"/>
                    <a:ext cx="927" cy="558"/>
                  </a:xfrm>
                  <a:prstGeom prst="ellipse">
                    <a:avLst/>
                  </a:prstGeom>
                  <a:solidFill>
                    <a:srgbClr val="BBE0E3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  <p:sp>
                <p:nvSpPr>
                  <p:cNvPr id="7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602" y="1661"/>
                    <a:ext cx="927" cy="558"/>
                  </a:xfrm>
                  <a:prstGeom prst="ellipse">
                    <a:avLst/>
                  </a:pr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</p:grpSp>
            <p:sp>
              <p:nvSpPr>
                <p:cNvPr id="7" name="Rectangle 9"/>
                <p:cNvSpPr>
                  <a:spLocks noChangeArrowheads="1"/>
                </p:cNvSpPr>
                <p:nvPr/>
              </p:nvSpPr>
              <p:spPr bwMode="auto">
                <a:xfrm>
                  <a:off x="2738" y="1872"/>
                  <a:ext cx="740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Transmisor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7" name="Group 12"/>
                <p:cNvGrpSpPr>
                  <a:grpSpLocks/>
                </p:cNvGrpSpPr>
                <p:nvPr/>
              </p:nvGrpSpPr>
              <p:grpSpPr bwMode="auto">
                <a:xfrm>
                  <a:off x="1197" y="1661"/>
                  <a:ext cx="928" cy="558"/>
                  <a:chOff x="1197" y="1661"/>
                  <a:chExt cx="928" cy="558"/>
                </a:xfrm>
              </p:grpSpPr>
              <p:sp>
                <p:nvSpPr>
                  <p:cNvPr id="7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197" y="1661"/>
                    <a:ext cx="928" cy="558"/>
                  </a:xfrm>
                  <a:prstGeom prst="ellipse">
                    <a:avLst/>
                  </a:prstGeom>
                  <a:solidFill>
                    <a:srgbClr val="BBE0E3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  <p:sp>
                <p:nvSpPr>
                  <p:cNvPr id="7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97" y="1661"/>
                    <a:ext cx="928" cy="558"/>
                  </a:xfrm>
                  <a:prstGeom prst="ellipse">
                    <a:avLst/>
                  </a:pr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</p:grpSp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78" y="1872"/>
                  <a:ext cx="855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Generadores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" name="Group 16"/>
                <p:cNvGrpSpPr>
                  <a:grpSpLocks/>
                </p:cNvGrpSpPr>
                <p:nvPr/>
              </p:nvGrpSpPr>
              <p:grpSpPr bwMode="auto">
                <a:xfrm>
                  <a:off x="4088" y="1661"/>
                  <a:ext cx="927" cy="558"/>
                  <a:chOff x="4088" y="1661"/>
                  <a:chExt cx="927" cy="558"/>
                </a:xfrm>
              </p:grpSpPr>
              <p:sp>
                <p:nvSpPr>
                  <p:cNvPr id="6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088" y="1661"/>
                    <a:ext cx="927" cy="558"/>
                  </a:xfrm>
                  <a:prstGeom prst="ellipse">
                    <a:avLst/>
                  </a:prstGeom>
                  <a:solidFill>
                    <a:srgbClr val="BBE0E3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  <p:sp>
                <p:nvSpPr>
                  <p:cNvPr id="7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088" y="1661"/>
                    <a:ext cx="927" cy="558"/>
                  </a:xfrm>
                  <a:prstGeom prst="ellipse">
                    <a:avLst/>
                  </a:pr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</p:grpSp>
            <p:sp>
              <p:nvSpPr>
                <p:cNvPr id="20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0" y="1872"/>
                  <a:ext cx="748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Distribuidor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1" name="Group 20"/>
                <p:cNvGrpSpPr>
                  <a:grpSpLocks/>
                </p:cNvGrpSpPr>
                <p:nvPr/>
              </p:nvGrpSpPr>
              <p:grpSpPr bwMode="auto">
                <a:xfrm>
                  <a:off x="4091" y="2616"/>
                  <a:ext cx="928" cy="558"/>
                  <a:chOff x="4091" y="2616"/>
                  <a:chExt cx="928" cy="558"/>
                </a:xfrm>
              </p:grpSpPr>
              <p:sp>
                <p:nvSpPr>
                  <p:cNvPr id="67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616"/>
                    <a:ext cx="928" cy="558"/>
                  </a:xfrm>
                  <a:prstGeom prst="ellipse">
                    <a:avLst/>
                  </a:prstGeom>
                  <a:solidFill>
                    <a:srgbClr val="BBE0E3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  <p:sp>
                <p:nvSpPr>
                  <p:cNvPr id="6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616"/>
                    <a:ext cx="928" cy="558"/>
                  </a:xfrm>
                  <a:prstGeom prst="ellipse">
                    <a:avLst/>
                  </a:pr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</p:grp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4299" y="2748"/>
                  <a:ext cx="590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Clientes 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4241" y="2907"/>
                  <a:ext cx="712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Regulados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4" name="Group 25"/>
                <p:cNvGrpSpPr>
                  <a:grpSpLocks/>
                </p:cNvGrpSpPr>
                <p:nvPr/>
              </p:nvGrpSpPr>
              <p:grpSpPr bwMode="auto">
                <a:xfrm>
                  <a:off x="4081" y="651"/>
                  <a:ext cx="928" cy="558"/>
                  <a:chOff x="4081" y="651"/>
                  <a:chExt cx="928" cy="558"/>
                </a:xfrm>
              </p:grpSpPr>
              <p:sp>
                <p:nvSpPr>
                  <p:cNvPr id="6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651"/>
                    <a:ext cx="928" cy="558"/>
                  </a:xfrm>
                  <a:prstGeom prst="ellipse">
                    <a:avLst/>
                  </a:prstGeom>
                  <a:solidFill>
                    <a:srgbClr val="BBE0E3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  <p:sp>
                <p:nvSpPr>
                  <p:cNvPr id="6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651"/>
                    <a:ext cx="928" cy="558"/>
                  </a:xfrm>
                  <a:prstGeom prst="ellipse">
                    <a:avLst/>
                  </a:pr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</p:grpSp>
            <p:sp>
              <p:nvSpPr>
                <p:cNvPr id="25" name="Rectangle 26"/>
                <p:cNvSpPr>
                  <a:spLocks noChangeArrowheads="1"/>
                </p:cNvSpPr>
                <p:nvPr/>
              </p:nvSpPr>
              <p:spPr bwMode="auto">
                <a:xfrm>
                  <a:off x="4289" y="784"/>
                  <a:ext cx="590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Clientes 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63" y="942"/>
                  <a:ext cx="642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Libres BT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8" name="Group 30"/>
                <p:cNvGrpSpPr>
                  <a:grpSpLocks/>
                </p:cNvGrpSpPr>
                <p:nvPr/>
              </p:nvGrpSpPr>
              <p:grpSpPr bwMode="auto">
                <a:xfrm>
                  <a:off x="2603" y="2610"/>
                  <a:ext cx="927" cy="558"/>
                  <a:chOff x="2603" y="2610"/>
                  <a:chExt cx="927" cy="558"/>
                </a:xfrm>
              </p:grpSpPr>
              <p:sp>
                <p:nvSpPr>
                  <p:cNvPr id="6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610"/>
                    <a:ext cx="927" cy="558"/>
                  </a:xfrm>
                  <a:prstGeom prst="ellipse">
                    <a:avLst/>
                  </a:prstGeom>
                  <a:solidFill>
                    <a:srgbClr val="BBE0E3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  <p:sp>
                <p:nvSpPr>
                  <p:cNvPr id="64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610"/>
                    <a:ext cx="927" cy="558"/>
                  </a:xfrm>
                  <a:prstGeom prst="ellipse">
                    <a:avLst/>
                  </a:prstGeom>
                  <a:noFill/>
                  <a:ln w="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CL"/>
                  </a:p>
                </p:txBody>
              </p:sp>
            </p:grpSp>
            <p:sp>
              <p:nvSpPr>
                <p:cNvPr id="29" name="Rectangle 31"/>
                <p:cNvSpPr>
                  <a:spLocks noChangeArrowheads="1"/>
                </p:cNvSpPr>
                <p:nvPr/>
              </p:nvSpPr>
              <p:spPr bwMode="auto">
                <a:xfrm>
                  <a:off x="2810" y="2743"/>
                  <a:ext cx="590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Clientes 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Rectangle 32"/>
                <p:cNvSpPr>
                  <a:spLocks noChangeArrowheads="1"/>
                </p:cNvSpPr>
                <p:nvPr/>
              </p:nvSpPr>
              <p:spPr bwMode="auto">
                <a:xfrm>
                  <a:off x="2785" y="2901"/>
                  <a:ext cx="642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Libres AT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Freeform 33"/>
                <p:cNvSpPr>
                  <a:spLocks noEditPoints="1"/>
                </p:cNvSpPr>
                <p:nvPr/>
              </p:nvSpPr>
              <p:spPr bwMode="auto">
                <a:xfrm>
                  <a:off x="2154" y="1886"/>
                  <a:ext cx="410" cy="101"/>
                </a:xfrm>
                <a:custGeom>
                  <a:avLst/>
                  <a:gdLst>
                    <a:gd name="T0" fmla="*/ 0 w 3738"/>
                    <a:gd name="T1" fmla="*/ 385 h 921"/>
                    <a:gd name="T2" fmla="*/ 3584 w 3738"/>
                    <a:gd name="T3" fmla="*/ 385 h 921"/>
                    <a:gd name="T4" fmla="*/ 3584 w 3738"/>
                    <a:gd name="T5" fmla="*/ 535 h 921"/>
                    <a:gd name="T6" fmla="*/ 0 w 3738"/>
                    <a:gd name="T7" fmla="*/ 535 h 921"/>
                    <a:gd name="T8" fmla="*/ 0 w 3738"/>
                    <a:gd name="T9" fmla="*/ 385 h 921"/>
                    <a:gd name="T10" fmla="*/ 2945 w 3738"/>
                    <a:gd name="T11" fmla="*/ 20 h 921"/>
                    <a:gd name="T12" fmla="*/ 3738 w 3738"/>
                    <a:gd name="T13" fmla="*/ 460 h 921"/>
                    <a:gd name="T14" fmla="*/ 2945 w 3738"/>
                    <a:gd name="T15" fmla="*/ 901 h 921"/>
                    <a:gd name="T16" fmla="*/ 2843 w 3738"/>
                    <a:gd name="T17" fmla="*/ 872 h 921"/>
                    <a:gd name="T18" fmla="*/ 2872 w 3738"/>
                    <a:gd name="T19" fmla="*/ 770 h 921"/>
                    <a:gd name="T20" fmla="*/ 3547 w 3738"/>
                    <a:gd name="T21" fmla="*/ 395 h 921"/>
                    <a:gd name="T22" fmla="*/ 3547 w 3738"/>
                    <a:gd name="T23" fmla="*/ 526 h 921"/>
                    <a:gd name="T24" fmla="*/ 2872 w 3738"/>
                    <a:gd name="T25" fmla="*/ 151 h 921"/>
                    <a:gd name="T26" fmla="*/ 2843 w 3738"/>
                    <a:gd name="T27" fmla="*/ 49 h 921"/>
                    <a:gd name="T28" fmla="*/ 2945 w 3738"/>
                    <a:gd name="T29" fmla="*/ 2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38" h="921">
                      <a:moveTo>
                        <a:pt x="0" y="385"/>
                      </a:moveTo>
                      <a:lnTo>
                        <a:pt x="3584" y="385"/>
                      </a:lnTo>
                      <a:lnTo>
                        <a:pt x="3584" y="535"/>
                      </a:lnTo>
                      <a:lnTo>
                        <a:pt x="0" y="535"/>
                      </a:lnTo>
                      <a:lnTo>
                        <a:pt x="0" y="385"/>
                      </a:lnTo>
                      <a:close/>
                      <a:moveTo>
                        <a:pt x="2945" y="20"/>
                      </a:moveTo>
                      <a:lnTo>
                        <a:pt x="3738" y="460"/>
                      </a:lnTo>
                      <a:lnTo>
                        <a:pt x="2945" y="901"/>
                      </a:lnTo>
                      <a:cubicBezTo>
                        <a:pt x="2909" y="921"/>
                        <a:pt x="2863" y="908"/>
                        <a:pt x="2843" y="872"/>
                      </a:cubicBezTo>
                      <a:cubicBezTo>
                        <a:pt x="2823" y="836"/>
                        <a:pt x="2836" y="790"/>
                        <a:pt x="2872" y="770"/>
                      </a:cubicBezTo>
                      <a:lnTo>
                        <a:pt x="3547" y="395"/>
                      </a:lnTo>
                      <a:lnTo>
                        <a:pt x="3547" y="526"/>
                      </a:lnTo>
                      <a:lnTo>
                        <a:pt x="2872" y="151"/>
                      </a:lnTo>
                      <a:cubicBezTo>
                        <a:pt x="2836" y="131"/>
                        <a:pt x="2823" y="85"/>
                        <a:pt x="2843" y="49"/>
                      </a:cubicBezTo>
                      <a:cubicBezTo>
                        <a:pt x="2863" y="13"/>
                        <a:pt x="2909" y="0"/>
                        <a:pt x="2945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2" name="Freeform 34"/>
                <p:cNvSpPr>
                  <a:spLocks noEditPoints="1"/>
                </p:cNvSpPr>
                <p:nvPr/>
              </p:nvSpPr>
              <p:spPr bwMode="auto">
                <a:xfrm>
                  <a:off x="3541" y="1886"/>
                  <a:ext cx="510" cy="101"/>
                </a:xfrm>
                <a:custGeom>
                  <a:avLst/>
                  <a:gdLst>
                    <a:gd name="T0" fmla="*/ 2327 w 2327"/>
                    <a:gd name="T1" fmla="*/ 267 h 460"/>
                    <a:gd name="T2" fmla="*/ 77 w 2327"/>
                    <a:gd name="T3" fmla="*/ 267 h 460"/>
                    <a:gd name="T4" fmla="*/ 77 w 2327"/>
                    <a:gd name="T5" fmla="*/ 192 h 460"/>
                    <a:gd name="T6" fmla="*/ 2327 w 2327"/>
                    <a:gd name="T7" fmla="*/ 192 h 460"/>
                    <a:gd name="T8" fmla="*/ 2327 w 2327"/>
                    <a:gd name="T9" fmla="*/ 267 h 460"/>
                    <a:gd name="T10" fmla="*/ 397 w 2327"/>
                    <a:gd name="T11" fmla="*/ 450 h 460"/>
                    <a:gd name="T12" fmla="*/ 0 w 2327"/>
                    <a:gd name="T13" fmla="*/ 230 h 460"/>
                    <a:gd name="T14" fmla="*/ 397 w 2327"/>
                    <a:gd name="T15" fmla="*/ 10 h 460"/>
                    <a:gd name="T16" fmla="*/ 448 w 2327"/>
                    <a:gd name="T17" fmla="*/ 24 h 460"/>
                    <a:gd name="T18" fmla="*/ 433 w 2327"/>
                    <a:gd name="T19" fmla="*/ 75 h 460"/>
                    <a:gd name="T20" fmla="*/ 96 w 2327"/>
                    <a:gd name="T21" fmla="*/ 263 h 460"/>
                    <a:gd name="T22" fmla="*/ 96 w 2327"/>
                    <a:gd name="T23" fmla="*/ 197 h 460"/>
                    <a:gd name="T24" fmla="*/ 433 w 2327"/>
                    <a:gd name="T25" fmla="*/ 385 h 460"/>
                    <a:gd name="T26" fmla="*/ 448 w 2327"/>
                    <a:gd name="T27" fmla="*/ 436 h 460"/>
                    <a:gd name="T28" fmla="*/ 397 w 2327"/>
                    <a:gd name="T29" fmla="*/ 45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27" h="460">
                      <a:moveTo>
                        <a:pt x="2327" y="267"/>
                      </a:moveTo>
                      <a:lnTo>
                        <a:pt x="77" y="267"/>
                      </a:lnTo>
                      <a:lnTo>
                        <a:pt x="77" y="192"/>
                      </a:lnTo>
                      <a:lnTo>
                        <a:pt x="2327" y="192"/>
                      </a:lnTo>
                      <a:lnTo>
                        <a:pt x="2327" y="267"/>
                      </a:lnTo>
                      <a:close/>
                      <a:moveTo>
                        <a:pt x="397" y="450"/>
                      </a:moveTo>
                      <a:lnTo>
                        <a:pt x="0" y="230"/>
                      </a:lnTo>
                      <a:lnTo>
                        <a:pt x="397" y="10"/>
                      </a:lnTo>
                      <a:cubicBezTo>
                        <a:pt x="415" y="0"/>
                        <a:pt x="438" y="6"/>
                        <a:pt x="448" y="24"/>
                      </a:cubicBezTo>
                      <a:cubicBezTo>
                        <a:pt x="458" y="42"/>
                        <a:pt x="451" y="65"/>
                        <a:pt x="433" y="75"/>
                      </a:cubicBezTo>
                      <a:lnTo>
                        <a:pt x="96" y="263"/>
                      </a:lnTo>
                      <a:lnTo>
                        <a:pt x="96" y="197"/>
                      </a:lnTo>
                      <a:lnTo>
                        <a:pt x="433" y="385"/>
                      </a:lnTo>
                      <a:cubicBezTo>
                        <a:pt x="451" y="395"/>
                        <a:pt x="458" y="418"/>
                        <a:pt x="448" y="436"/>
                      </a:cubicBezTo>
                      <a:cubicBezTo>
                        <a:pt x="438" y="454"/>
                        <a:pt x="415" y="460"/>
                        <a:pt x="397" y="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3" name="Freeform 35"/>
                <p:cNvSpPr>
                  <a:spLocks noEditPoints="1"/>
                </p:cNvSpPr>
                <p:nvPr/>
              </p:nvSpPr>
              <p:spPr bwMode="auto">
                <a:xfrm>
                  <a:off x="3025" y="2266"/>
                  <a:ext cx="101" cy="284"/>
                </a:xfrm>
                <a:custGeom>
                  <a:avLst/>
                  <a:gdLst>
                    <a:gd name="T0" fmla="*/ 385 w 921"/>
                    <a:gd name="T1" fmla="*/ 2588 h 2588"/>
                    <a:gd name="T2" fmla="*/ 385 w 921"/>
                    <a:gd name="T3" fmla="*/ 155 h 2588"/>
                    <a:gd name="T4" fmla="*/ 535 w 921"/>
                    <a:gd name="T5" fmla="*/ 155 h 2588"/>
                    <a:gd name="T6" fmla="*/ 535 w 921"/>
                    <a:gd name="T7" fmla="*/ 2588 h 2588"/>
                    <a:gd name="T8" fmla="*/ 385 w 921"/>
                    <a:gd name="T9" fmla="*/ 2588 h 2588"/>
                    <a:gd name="T10" fmla="*/ 20 w 921"/>
                    <a:gd name="T11" fmla="*/ 793 h 2588"/>
                    <a:gd name="T12" fmla="*/ 460 w 921"/>
                    <a:gd name="T13" fmla="*/ 0 h 2588"/>
                    <a:gd name="T14" fmla="*/ 901 w 921"/>
                    <a:gd name="T15" fmla="*/ 793 h 2588"/>
                    <a:gd name="T16" fmla="*/ 872 w 921"/>
                    <a:gd name="T17" fmla="*/ 895 h 2588"/>
                    <a:gd name="T18" fmla="*/ 770 w 921"/>
                    <a:gd name="T19" fmla="*/ 866 h 2588"/>
                    <a:gd name="T20" fmla="*/ 395 w 921"/>
                    <a:gd name="T21" fmla="*/ 191 h 2588"/>
                    <a:gd name="T22" fmla="*/ 526 w 921"/>
                    <a:gd name="T23" fmla="*/ 191 h 2588"/>
                    <a:gd name="T24" fmla="*/ 151 w 921"/>
                    <a:gd name="T25" fmla="*/ 866 h 2588"/>
                    <a:gd name="T26" fmla="*/ 49 w 921"/>
                    <a:gd name="T27" fmla="*/ 895 h 2588"/>
                    <a:gd name="T28" fmla="*/ 20 w 921"/>
                    <a:gd name="T29" fmla="*/ 793 h 2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21" h="2588">
                      <a:moveTo>
                        <a:pt x="385" y="2588"/>
                      </a:moveTo>
                      <a:lnTo>
                        <a:pt x="385" y="155"/>
                      </a:lnTo>
                      <a:lnTo>
                        <a:pt x="535" y="155"/>
                      </a:lnTo>
                      <a:lnTo>
                        <a:pt x="535" y="2588"/>
                      </a:lnTo>
                      <a:lnTo>
                        <a:pt x="385" y="2588"/>
                      </a:lnTo>
                      <a:close/>
                      <a:moveTo>
                        <a:pt x="20" y="793"/>
                      </a:moveTo>
                      <a:lnTo>
                        <a:pt x="460" y="0"/>
                      </a:lnTo>
                      <a:lnTo>
                        <a:pt x="901" y="793"/>
                      </a:lnTo>
                      <a:cubicBezTo>
                        <a:pt x="921" y="830"/>
                        <a:pt x="908" y="875"/>
                        <a:pt x="872" y="895"/>
                      </a:cubicBezTo>
                      <a:cubicBezTo>
                        <a:pt x="836" y="915"/>
                        <a:pt x="790" y="902"/>
                        <a:pt x="770" y="866"/>
                      </a:cubicBezTo>
                      <a:lnTo>
                        <a:pt x="395" y="191"/>
                      </a:lnTo>
                      <a:lnTo>
                        <a:pt x="526" y="191"/>
                      </a:lnTo>
                      <a:lnTo>
                        <a:pt x="151" y="866"/>
                      </a:lnTo>
                      <a:cubicBezTo>
                        <a:pt x="131" y="902"/>
                        <a:pt x="85" y="915"/>
                        <a:pt x="49" y="895"/>
                      </a:cubicBezTo>
                      <a:cubicBezTo>
                        <a:pt x="13" y="875"/>
                        <a:pt x="0" y="830"/>
                        <a:pt x="20" y="7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4" name="Freeform 36"/>
                <p:cNvSpPr>
                  <a:spLocks noEditPoints="1"/>
                </p:cNvSpPr>
                <p:nvPr/>
              </p:nvSpPr>
              <p:spPr bwMode="auto">
                <a:xfrm>
                  <a:off x="4505" y="1242"/>
                  <a:ext cx="101" cy="387"/>
                </a:xfrm>
                <a:custGeom>
                  <a:avLst/>
                  <a:gdLst>
                    <a:gd name="T0" fmla="*/ 193 w 461"/>
                    <a:gd name="T1" fmla="*/ 1688 h 1765"/>
                    <a:gd name="T2" fmla="*/ 193 w 461"/>
                    <a:gd name="T3" fmla="*/ 0 h 1765"/>
                    <a:gd name="T4" fmla="*/ 268 w 461"/>
                    <a:gd name="T5" fmla="*/ 0 h 1765"/>
                    <a:gd name="T6" fmla="*/ 268 w 461"/>
                    <a:gd name="T7" fmla="*/ 1688 h 1765"/>
                    <a:gd name="T8" fmla="*/ 193 w 461"/>
                    <a:gd name="T9" fmla="*/ 1688 h 1765"/>
                    <a:gd name="T10" fmla="*/ 451 w 461"/>
                    <a:gd name="T11" fmla="*/ 1369 h 1765"/>
                    <a:gd name="T12" fmla="*/ 230 w 461"/>
                    <a:gd name="T13" fmla="*/ 1765 h 1765"/>
                    <a:gd name="T14" fmla="*/ 10 w 461"/>
                    <a:gd name="T15" fmla="*/ 1369 h 1765"/>
                    <a:gd name="T16" fmla="*/ 25 w 461"/>
                    <a:gd name="T17" fmla="*/ 1318 h 1765"/>
                    <a:gd name="T18" fmla="*/ 76 w 461"/>
                    <a:gd name="T19" fmla="*/ 1332 h 1765"/>
                    <a:gd name="T20" fmla="*/ 263 w 461"/>
                    <a:gd name="T21" fmla="*/ 1670 h 1765"/>
                    <a:gd name="T22" fmla="*/ 198 w 461"/>
                    <a:gd name="T23" fmla="*/ 1670 h 1765"/>
                    <a:gd name="T24" fmla="*/ 385 w 461"/>
                    <a:gd name="T25" fmla="*/ 1332 h 1765"/>
                    <a:gd name="T26" fmla="*/ 436 w 461"/>
                    <a:gd name="T27" fmla="*/ 1318 h 1765"/>
                    <a:gd name="T28" fmla="*/ 451 w 461"/>
                    <a:gd name="T29" fmla="*/ 1369 h 1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1" h="1765">
                      <a:moveTo>
                        <a:pt x="193" y="1688"/>
                      </a:moveTo>
                      <a:lnTo>
                        <a:pt x="193" y="0"/>
                      </a:lnTo>
                      <a:lnTo>
                        <a:pt x="268" y="0"/>
                      </a:lnTo>
                      <a:lnTo>
                        <a:pt x="268" y="1688"/>
                      </a:lnTo>
                      <a:lnTo>
                        <a:pt x="193" y="1688"/>
                      </a:lnTo>
                      <a:close/>
                      <a:moveTo>
                        <a:pt x="451" y="1369"/>
                      </a:moveTo>
                      <a:lnTo>
                        <a:pt x="230" y="1765"/>
                      </a:lnTo>
                      <a:lnTo>
                        <a:pt x="10" y="1369"/>
                      </a:lnTo>
                      <a:cubicBezTo>
                        <a:pt x="0" y="1351"/>
                        <a:pt x="7" y="1328"/>
                        <a:pt x="25" y="1318"/>
                      </a:cubicBezTo>
                      <a:cubicBezTo>
                        <a:pt x="43" y="1308"/>
                        <a:pt x="66" y="1314"/>
                        <a:pt x="76" y="1332"/>
                      </a:cubicBezTo>
                      <a:lnTo>
                        <a:pt x="263" y="1670"/>
                      </a:lnTo>
                      <a:lnTo>
                        <a:pt x="198" y="1670"/>
                      </a:lnTo>
                      <a:lnTo>
                        <a:pt x="385" y="1332"/>
                      </a:lnTo>
                      <a:cubicBezTo>
                        <a:pt x="395" y="1314"/>
                        <a:pt x="418" y="1308"/>
                        <a:pt x="436" y="1318"/>
                      </a:cubicBezTo>
                      <a:cubicBezTo>
                        <a:pt x="454" y="1328"/>
                        <a:pt x="461" y="1351"/>
                        <a:pt x="451" y="13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6" name="Freeform 37"/>
                <p:cNvSpPr>
                  <a:spLocks noEditPoints="1"/>
                </p:cNvSpPr>
                <p:nvPr/>
              </p:nvSpPr>
              <p:spPr bwMode="auto">
                <a:xfrm>
                  <a:off x="1907" y="1253"/>
                  <a:ext cx="2227" cy="396"/>
                </a:xfrm>
                <a:custGeom>
                  <a:avLst/>
                  <a:gdLst>
                    <a:gd name="T0" fmla="*/ 10023 w 10156"/>
                    <a:gd name="T1" fmla="*/ 1710 h 1806"/>
                    <a:gd name="T2" fmla="*/ 9857 w 10156"/>
                    <a:gd name="T3" fmla="*/ 1525 h 1806"/>
                    <a:gd name="T4" fmla="*/ 9662 w 10156"/>
                    <a:gd name="T5" fmla="*/ 1349 h 1806"/>
                    <a:gd name="T6" fmla="*/ 9440 w 10156"/>
                    <a:gd name="T7" fmla="*/ 1182 h 1806"/>
                    <a:gd name="T8" fmla="*/ 9193 w 10156"/>
                    <a:gd name="T9" fmla="*/ 1024 h 1806"/>
                    <a:gd name="T10" fmla="*/ 8922 w 10156"/>
                    <a:gd name="T11" fmla="*/ 876 h 1806"/>
                    <a:gd name="T12" fmla="*/ 8628 w 10156"/>
                    <a:gd name="T13" fmla="*/ 739 h 1806"/>
                    <a:gd name="T14" fmla="*/ 8313 w 10156"/>
                    <a:gd name="T15" fmla="*/ 613 h 1806"/>
                    <a:gd name="T16" fmla="*/ 7980 w 10156"/>
                    <a:gd name="T17" fmla="*/ 499 h 1806"/>
                    <a:gd name="T18" fmla="*/ 7628 w 10156"/>
                    <a:gd name="T19" fmla="*/ 398 h 1806"/>
                    <a:gd name="T20" fmla="*/ 7070 w 10156"/>
                    <a:gd name="T21" fmla="*/ 269 h 1806"/>
                    <a:gd name="T22" fmla="*/ 6280 w 10156"/>
                    <a:gd name="T23" fmla="*/ 147 h 1806"/>
                    <a:gd name="T24" fmla="*/ 5447 w 10156"/>
                    <a:gd name="T25" fmla="*/ 84 h 1806"/>
                    <a:gd name="T26" fmla="*/ 5018 w 10156"/>
                    <a:gd name="T27" fmla="*/ 75 h 1806"/>
                    <a:gd name="T28" fmla="*/ 4203 w 10156"/>
                    <a:gd name="T29" fmla="*/ 105 h 1806"/>
                    <a:gd name="T30" fmla="*/ 3420 w 10156"/>
                    <a:gd name="T31" fmla="*/ 191 h 1806"/>
                    <a:gd name="T32" fmla="*/ 2680 w 10156"/>
                    <a:gd name="T33" fmla="*/ 331 h 1806"/>
                    <a:gd name="T34" fmla="*/ 2161 w 10156"/>
                    <a:gd name="T35" fmla="*/ 468 h 1806"/>
                    <a:gd name="T36" fmla="*/ 1834 w 10156"/>
                    <a:gd name="T37" fmla="*/ 574 h 1806"/>
                    <a:gd name="T38" fmla="*/ 1525 w 10156"/>
                    <a:gd name="T39" fmla="*/ 691 h 1806"/>
                    <a:gd name="T40" fmla="*/ 1234 w 10156"/>
                    <a:gd name="T41" fmla="*/ 819 h 1806"/>
                    <a:gd name="T42" fmla="*/ 963 w 10156"/>
                    <a:gd name="T43" fmla="*/ 957 h 1806"/>
                    <a:gd name="T44" fmla="*/ 714 w 10156"/>
                    <a:gd name="T45" fmla="*/ 1105 h 1806"/>
                    <a:gd name="T46" fmla="*/ 487 w 10156"/>
                    <a:gd name="T47" fmla="*/ 1262 h 1806"/>
                    <a:gd name="T48" fmla="*/ 285 w 10156"/>
                    <a:gd name="T49" fmla="*/ 1427 h 1806"/>
                    <a:gd name="T50" fmla="*/ 108 w 10156"/>
                    <a:gd name="T51" fmla="*/ 1601 h 1806"/>
                    <a:gd name="T52" fmla="*/ 23 w 10156"/>
                    <a:gd name="T53" fmla="*/ 1585 h 1806"/>
                    <a:gd name="T54" fmla="*/ 142 w 10156"/>
                    <a:gd name="T55" fmla="*/ 1458 h 1806"/>
                    <a:gd name="T56" fmla="*/ 337 w 10156"/>
                    <a:gd name="T57" fmla="*/ 1284 h 1806"/>
                    <a:gd name="T58" fmla="*/ 556 w 10156"/>
                    <a:gd name="T59" fmla="*/ 1119 h 1806"/>
                    <a:gd name="T60" fmla="*/ 798 w 10156"/>
                    <a:gd name="T61" fmla="*/ 964 h 1806"/>
                    <a:gd name="T62" fmla="*/ 1063 w 10156"/>
                    <a:gd name="T63" fmla="*/ 819 h 1806"/>
                    <a:gd name="T64" fmla="*/ 1348 w 10156"/>
                    <a:gd name="T65" fmla="*/ 684 h 1806"/>
                    <a:gd name="T66" fmla="*/ 1652 w 10156"/>
                    <a:gd name="T67" fmla="*/ 560 h 1806"/>
                    <a:gd name="T68" fmla="*/ 1973 w 10156"/>
                    <a:gd name="T69" fmla="*/ 448 h 1806"/>
                    <a:gd name="T70" fmla="*/ 2312 w 10156"/>
                    <a:gd name="T71" fmla="*/ 346 h 1806"/>
                    <a:gd name="T72" fmla="*/ 3031 w 10156"/>
                    <a:gd name="T73" fmla="*/ 181 h 1806"/>
                    <a:gd name="T74" fmla="*/ 3800 w 10156"/>
                    <a:gd name="T75" fmla="*/ 67 h 1806"/>
                    <a:gd name="T76" fmla="*/ 4606 w 10156"/>
                    <a:gd name="T77" fmla="*/ 8 h 1806"/>
                    <a:gd name="T78" fmla="*/ 5236 w 10156"/>
                    <a:gd name="T79" fmla="*/ 2 h 1806"/>
                    <a:gd name="T80" fmla="*/ 5875 w 10156"/>
                    <a:gd name="T81" fmla="*/ 33 h 1806"/>
                    <a:gd name="T82" fmla="*/ 6694 w 10156"/>
                    <a:gd name="T83" fmla="*/ 127 h 1806"/>
                    <a:gd name="T84" fmla="*/ 7464 w 10156"/>
                    <a:gd name="T85" fmla="*/ 279 h 1806"/>
                    <a:gd name="T86" fmla="*/ 7828 w 10156"/>
                    <a:gd name="T87" fmla="*/ 375 h 1806"/>
                    <a:gd name="T88" fmla="*/ 8174 w 10156"/>
                    <a:gd name="T89" fmla="*/ 484 h 1806"/>
                    <a:gd name="T90" fmla="*/ 8502 w 10156"/>
                    <a:gd name="T91" fmla="*/ 606 h 1806"/>
                    <a:gd name="T92" fmla="*/ 8810 w 10156"/>
                    <a:gd name="T93" fmla="*/ 739 h 1806"/>
                    <a:gd name="T94" fmla="*/ 9097 w 10156"/>
                    <a:gd name="T95" fmla="*/ 884 h 1806"/>
                    <a:gd name="T96" fmla="*/ 9361 w 10156"/>
                    <a:gd name="T97" fmla="*/ 1039 h 1806"/>
                    <a:gd name="T98" fmla="*/ 9601 w 10156"/>
                    <a:gd name="T99" fmla="*/ 1206 h 1806"/>
                    <a:gd name="T100" fmla="*/ 9815 w 10156"/>
                    <a:gd name="T101" fmla="*/ 1382 h 1806"/>
                    <a:gd name="T102" fmla="*/ 10001 w 10156"/>
                    <a:gd name="T103" fmla="*/ 1568 h 1806"/>
                    <a:gd name="T104" fmla="*/ 10156 w 10156"/>
                    <a:gd name="T105" fmla="*/ 1761 h 1806"/>
                    <a:gd name="T106" fmla="*/ 427 w 10156"/>
                    <a:gd name="T107" fmla="*/ 1514 h 1806"/>
                    <a:gd name="T108" fmla="*/ 95 w 10156"/>
                    <a:gd name="T109" fmla="*/ 1224 h 1806"/>
                    <a:gd name="T110" fmla="*/ 169 w 10156"/>
                    <a:gd name="T111" fmla="*/ 1240 h 1806"/>
                    <a:gd name="T112" fmla="*/ 38 w 10156"/>
                    <a:gd name="T113" fmla="*/ 1574 h 1806"/>
                    <a:gd name="T114" fmla="*/ 450 w 10156"/>
                    <a:gd name="T115" fmla="*/ 1466 h 1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156" h="1806">
                      <a:moveTo>
                        <a:pt x="10097" y="1806"/>
                      </a:moveTo>
                      <a:lnTo>
                        <a:pt x="10023" y="1710"/>
                      </a:lnTo>
                      <a:lnTo>
                        <a:pt x="9944" y="1617"/>
                      </a:lnTo>
                      <a:lnTo>
                        <a:pt x="9857" y="1525"/>
                      </a:lnTo>
                      <a:lnTo>
                        <a:pt x="9763" y="1436"/>
                      </a:lnTo>
                      <a:lnTo>
                        <a:pt x="9662" y="1349"/>
                      </a:lnTo>
                      <a:lnTo>
                        <a:pt x="9554" y="1264"/>
                      </a:lnTo>
                      <a:lnTo>
                        <a:pt x="9440" y="1182"/>
                      </a:lnTo>
                      <a:lnTo>
                        <a:pt x="9320" y="1102"/>
                      </a:lnTo>
                      <a:lnTo>
                        <a:pt x="9193" y="1024"/>
                      </a:lnTo>
                      <a:lnTo>
                        <a:pt x="9060" y="949"/>
                      </a:lnTo>
                      <a:lnTo>
                        <a:pt x="8922" y="876"/>
                      </a:lnTo>
                      <a:lnTo>
                        <a:pt x="8778" y="806"/>
                      </a:lnTo>
                      <a:lnTo>
                        <a:pt x="8628" y="739"/>
                      </a:lnTo>
                      <a:lnTo>
                        <a:pt x="8473" y="675"/>
                      </a:lnTo>
                      <a:lnTo>
                        <a:pt x="8313" y="613"/>
                      </a:lnTo>
                      <a:lnTo>
                        <a:pt x="8149" y="555"/>
                      </a:lnTo>
                      <a:lnTo>
                        <a:pt x="7980" y="499"/>
                      </a:lnTo>
                      <a:lnTo>
                        <a:pt x="7806" y="447"/>
                      </a:lnTo>
                      <a:lnTo>
                        <a:pt x="7628" y="398"/>
                      </a:lnTo>
                      <a:lnTo>
                        <a:pt x="7446" y="352"/>
                      </a:lnTo>
                      <a:lnTo>
                        <a:pt x="7070" y="269"/>
                      </a:lnTo>
                      <a:lnTo>
                        <a:pt x="6681" y="201"/>
                      </a:lnTo>
                      <a:lnTo>
                        <a:pt x="6280" y="147"/>
                      </a:lnTo>
                      <a:lnTo>
                        <a:pt x="5868" y="108"/>
                      </a:lnTo>
                      <a:lnTo>
                        <a:pt x="5447" y="84"/>
                      </a:lnTo>
                      <a:lnTo>
                        <a:pt x="5234" y="77"/>
                      </a:lnTo>
                      <a:lnTo>
                        <a:pt x="5018" y="75"/>
                      </a:lnTo>
                      <a:lnTo>
                        <a:pt x="4607" y="83"/>
                      </a:lnTo>
                      <a:lnTo>
                        <a:pt x="4203" y="105"/>
                      </a:lnTo>
                      <a:lnTo>
                        <a:pt x="3806" y="141"/>
                      </a:lnTo>
                      <a:lnTo>
                        <a:pt x="3420" y="191"/>
                      </a:lnTo>
                      <a:lnTo>
                        <a:pt x="3044" y="255"/>
                      </a:lnTo>
                      <a:lnTo>
                        <a:pt x="2680" y="331"/>
                      </a:lnTo>
                      <a:lnTo>
                        <a:pt x="2330" y="419"/>
                      </a:lnTo>
                      <a:lnTo>
                        <a:pt x="2161" y="468"/>
                      </a:lnTo>
                      <a:lnTo>
                        <a:pt x="1996" y="519"/>
                      </a:lnTo>
                      <a:lnTo>
                        <a:pt x="1834" y="574"/>
                      </a:lnTo>
                      <a:lnTo>
                        <a:pt x="1677" y="631"/>
                      </a:lnTo>
                      <a:lnTo>
                        <a:pt x="1525" y="691"/>
                      </a:lnTo>
                      <a:lnTo>
                        <a:pt x="1377" y="753"/>
                      </a:lnTo>
                      <a:lnTo>
                        <a:pt x="1234" y="819"/>
                      </a:lnTo>
                      <a:lnTo>
                        <a:pt x="1096" y="887"/>
                      </a:lnTo>
                      <a:lnTo>
                        <a:pt x="963" y="957"/>
                      </a:lnTo>
                      <a:lnTo>
                        <a:pt x="836" y="1030"/>
                      </a:lnTo>
                      <a:lnTo>
                        <a:pt x="714" y="1105"/>
                      </a:lnTo>
                      <a:lnTo>
                        <a:pt x="597" y="1182"/>
                      </a:lnTo>
                      <a:lnTo>
                        <a:pt x="487" y="1262"/>
                      </a:lnTo>
                      <a:lnTo>
                        <a:pt x="383" y="1343"/>
                      </a:lnTo>
                      <a:lnTo>
                        <a:pt x="285" y="1427"/>
                      </a:lnTo>
                      <a:lnTo>
                        <a:pt x="193" y="1513"/>
                      </a:lnTo>
                      <a:lnTo>
                        <a:pt x="108" y="1601"/>
                      </a:lnTo>
                      <a:lnTo>
                        <a:pt x="79" y="1634"/>
                      </a:lnTo>
                      <a:lnTo>
                        <a:pt x="23" y="1585"/>
                      </a:lnTo>
                      <a:lnTo>
                        <a:pt x="54" y="1549"/>
                      </a:lnTo>
                      <a:lnTo>
                        <a:pt x="142" y="1458"/>
                      </a:lnTo>
                      <a:lnTo>
                        <a:pt x="236" y="1370"/>
                      </a:lnTo>
                      <a:lnTo>
                        <a:pt x="337" y="1284"/>
                      </a:lnTo>
                      <a:lnTo>
                        <a:pt x="443" y="1201"/>
                      </a:lnTo>
                      <a:lnTo>
                        <a:pt x="556" y="1119"/>
                      </a:lnTo>
                      <a:lnTo>
                        <a:pt x="674" y="1041"/>
                      </a:lnTo>
                      <a:lnTo>
                        <a:pt x="798" y="964"/>
                      </a:lnTo>
                      <a:lnTo>
                        <a:pt x="928" y="891"/>
                      </a:lnTo>
                      <a:lnTo>
                        <a:pt x="1063" y="819"/>
                      </a:lnTo>
                      <a:lnTo>
                        <a:pt x="1203" y="751"/>
                      </a:lnTo>
                      <a:lnTo>
                        <a:pt x="1348" y="684"/>
                      </a:lnTo>
                      <a:lnTo>
                        <a:pt x="1497" y="621"/>
                      </a:lnTo>
                      <a:lnTo>
                        <a:pt x="1652" y="560"/>
                      </a:lnTo>
                      <a:lnTo>
                        <a:pt x="1810" y="503"/>
                      </a:lnTo>
                      <a:lnTo>
                        <a:pt x="1973" y="448"/>
                      </a:lnTo>
                      <a:lnTo>
                        <a:pt x="2140" y="396"/>
                      </a:lnTo>
                      <a:lnTo>
                        <a:pt x="2312" y="346"/>
                      </a:lnTo>
                      <a:lnTo>
                        <a:pt x="2665" y="257"/>
                      </a:lnTo>
                      <a:lnTo>
                        <a:pt x="3031" y="181"/>
                      </a:lnTo>
                      <a:lnTo>
                        <a:pt x="3410" y="117"/>
                      </a:lnTo>
                      <a:lnTo>
                        <a:pt x="3800" y="67"/>
                      </a:lnTo>
                      <a:lnTo>
                        <a:pt x="4199" y="30"/>
                      </a:lnTo>
                      <a:lnTo>
                        <a:pt x="4606" y="8"/>
                      </a:lnTo>
                      <a:lnTo>
                        <a:pt x="5019" y="0"/>
                      </a:lnTo>
                      <a:lnTo>
                        <a:pt x="5236" y="2"/>
                      </a:lnTo>
                      <a:lnTo>
                        <a:pt x="5451" y="9"/>
                      </a:lnTo>
                      <a:lnTo>
                        <a:pt x="5875" y="33"/>
                      </a:lnTo>
                      <a:lnTo>
                        <a:pt x="6290" y="73"/>
                      </a:lnTo>
                      <a:lnTo>
                        <a:pt x="6694" y="127"/>
                      </a:lnTo>
                      <a:lnTo>
                        <a:pt x="7086" y="196"/>
                      </a:lnTo>
                      <a:lnTo>
                        <a:pt x="7464" y="279"/>
                      </a:lnTo>
                      <a:lnTo>
                        <a:pt x="7648" y="325"/>
                      </a:lnTo>
                      <a:lnTo>
                        <a:pt x="7828" y="375"/>
                      </a:lnTo>
                      <a:lnTo>
                        <a:pt x="8003" y="428"/>
                      </a:lnTo>
                      <a:lnTo>
                        <a:pt x="8174" y="484"/>
                      </a:lnTo>
                      <a:lnTo>
                        <a:pt x="8340" y="543"/>
                      </a:lnTo>
                      <a:lnTo>
                        <a:pt x="8502" y="606"/>
                      </a:lnTo>
                      <a:lnTo>
                        <a:pt x="8659" y="671"/>
                      </a:lnTo>
                      <a:lnTo>
                        <a:pt x="8810" y="739"/>
                      </a:lnTo>
                      <a:lnTo>
                        <a:pt x="8957" y="810"/>
                      </a:lnTo>
                      <a:lnTo>
                        <a:pt x="9097" y="884"/>
                      </a:lnTo>
                      <a:lnTo>
                        <a:pt x="9232" y="960"/>
                      </a:lnTo>
                      <a:lnTo>
                        <a:pt x="9361" y="1039"/>
                      </a:lnTo>
                      <a:lnTo>
                        <a:pt x="9484" y="1121"/>
                      </a:lnTo>
                      <a:lnTo>
                        <a:pt x="9601" y="1206"/>
                      </a:lnTo>
                      <a:lnTo>
                        <a:pt x="9711" y="1293"/>
                      </a:lnTo>
                      <a:lnTo>
                        <a:pt x="9815" y="1382"/>
                      </a:lnTo>
                      <a:lnTo>
                        <a:pt x="9911" y="1474"/>
                      </a:lnTo>
                      <a:lnTo>
                        <a:pt x="10001" y="1568"/>
                      </a:lnTo>
                      <a:lnTo>
                        <a:pt x="10083" y="1664"/>
                      </a:lnTo>
                      <a:lnTo>
                        <a:pt x="10156" y="1761"/>
                      </a:lnTo>
                      <a:lnTo>
                        <a:pt x="10097" y="1806"/>
                      </a:lnTo>
                      <a:close/>
                      <a:moveTo>
                        <a:pt x="427" y="1514"/>
                      </a:moveTo>
                      <a:lnTo>
                        <a:pt x="0" y="1667"/>
                      </a:lnTo>
                      <a:lnTo>
                        <a:pt x="95" y="1224"/>
                      </a:lnTo>
                      <a:cubicBezTo>
                        <a:pt x="100" y="1204"/>
                        <a:pt x="120" y="1191"/>
                        <a:pt x="140" y="1195"/>
                      </a:cubicBezTo>
                      <a:cubicBezTo>
                        <a:pt x="160" y="1199"/>
                        <a:pt x="173" y="1219"/>
                        <a:pt x="169" y="1240"/>
                      </a:cubicBezTo>
                      <a:lnTo>
                        <a:pt x="88" y="1617"/>
                      </a:lnTo>
                      <a:lnTo>
                        <a:pt x="38" y="1574"/>
                      </a:lnTo>
                      <a:lnTo>
                        <a:pt x="402" y="1443"/>
                      </a:lnTo>
                      <a:cubicBezTo>
                        <a:pt x="421" y="1436"/>
                        <a:pt x="443" y="1446"/>
                        <a:pt x="450" y="1466"/>
                      </a:cubicBezTo>
                      <a:cubicBezTo>
                        <a:pt x="457" y="1485"/>
                        <a:pt x="447" y="1507"/>
                        <a:pt x="427" y="15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7" name="Freeform 38"/>
                <p:cNvSpPr>
                  <a:spLocks noEditPoints="1"/>
                </p:cNvSpPr>
                <p:nvPr/>
              </p:nvSpPr>
              <p:spPr bwMode="auto">
                <a:xfrm>
                  <a:off x="1524" y="896"/>
                  <a:ext cx="2398" cy="605"/>
                </a:xfrm>
                <a:custGeom>
                  <a:avLst/>
                  <a:gdLst>
                    <a:gd name="T0" fmla="*/ 10668 w 10934"/>
                    <a:gd name="T1" fmla="*/ 144 h 2756"/>
                    <a:gd name="T2" fmla="*/ 10144 w 10934"/>
                    <a:gd name="T3" fmla="*/ 110 h 2756"/>
                    <a:gd name="T4" fmla="*/ 9616 w 10934"/>
                    <a:gd name="T5" fmla="*/ 88 h 2756"/>
                    <a:gd name="T6" fmla="*/ 9084 w 10934"/>
                    <a:gd name="T7" fmla="*/ 77 h 2756"/>
                    <a:gd name="T8" fmla="*/ 8400 w 10934"/>
                    <a:gd name="T9" fmla="*/ 79 h 2756"/>
                    <a:gd name="T10" fmla="*/ 7579 w 10934"/>
                    <a:gd name="T11" fmla="*/ 106 h 2756"/>
                    <a:gd name="T12" fmla="*/ 6781 w 10934"/>
                    <a:gd name="T13" fmla="*/ 158 h 2756"/>
                    <a:gd name="T14" fmla="*/ 6009 w 10934"/>
                    <a:gd name="T15" fmla="*/ 235 h 2756"/>
                    <a:gd name="T16" fmla="*/ 5267 w 10934"/>
                    <a:gd name="T17" fmla="*/ 335 h 2756"/>
                    <a:gd name="T18" fmla="*/ 4558 w 10934"/>
                    <a:gd name="T19" fmla="*/ 457 h 2756"/>
                    <a:gd name="T20" fmla="*/ 3888 w 10934"/>
                    <a:gd name="T21" fmla="*/ 601 h 2756"/>
                    <a:gd name="T22" fmla="*/ 3259 w 10934"/>
                    <a:gd name="T23" fmla="*/ 764 h 2756"/>
                    <a:gd name="T24" fmla="*/ 2675 w 10934"/>
                    <a:gd name="T25" fmla="*/ 945 h 2756"/>
                    <a:gd name="T26" fmla="*/ 2139 w 10934"/>
                    <a:gd name="T27" fmla="*/ 1144 h 2756"/>
                    <a:gd name="T28" fmla="*/ 1657 w 10934"/>
                    <a:gd name="T29" fmla="*/ 1359 h 2756"/>
                    <a:gd name="T30" fmla="*/ 1231 w 10934"/>
                    <a:gd name="T31" fmla="*/ 1589 h 2756"/>
                    <a:gd name="T32" fmla="*/ 866 w 10934"/>
                    <a:gd name="T33" fmla="*/ 1832 h 2756"/>
                    <a:gd name="T34" fmla="*/ 707 w 10934"/>
                    <a:gd name="T35" fmla="*/ 1958 h 2756"/>
                    <a:gd name="T36" fmla="*/ 565 w 10934"/>
                    <a:gd name="T37" fmla="*/ 2087 h 2756"/>
                    <a:gd name="T38" fmla="*/ 440 w 10934"/>
                    <a:gd name="T39" fmla="*/ 2219 h 2756"/>
                    <a:gd name="T40" fmla="*/ 332 w 10934"/>
                    <a:gd name="T41" fmla="*/ 2353 h 2756"/>
                    <a:gd name="T42" fmla="*/ 242 w 10934"/>
                    <a:gd name="T43" fmla="*/ 2488 h 2756"/>
                    <a:gd name="T44" fmla="*/ 170 w 10934"/>
                    <a:gd name="T45" fmla="*/ 2626 h 2756"/>
                    <a:gd name="T46" fmla="*/ 141 w 10934"/>
                    <a:gd name="T47" fmla="*/ 2696 h 2756"/>
                    <a:gd name="T48" fmla="*/ 72 w 10934"/>
                    <a:gd name="T49" fmla="*/ 2667 h 2756"/>
                    <a:gd name="T50" fmla="*/ 138 w 10934"/>
                    <a:gd name="T51" fmla="*/ 2521 h 2756"/>
                    <a:gd name="T52" fmla="*/ 223 w 10934"/>
                    <a:gd name="T53" fmla="*/ 2377 h 2756"/>
                    <a:gd name="T54" fmla="*/ 326 w 10934"/>
                    <a:gd name="T55" fmla="*/ 2237 h 2756"/>
                    <a:gd name="T56" fmla="*/ 447 w 10934"/>
                    <a:gd name="T57" fmla="*/ 2100 h 2756"/>
                    <a:gd name="T58" fmla="*/ 585 w 10934"/>
                    <a:gd name="T59" fmla="*/ 1966 h 2756"/>
                    <a:gd name="T60" fmla="*/ 739 w 10934"/>
                    <a:gd name="T61" fmla="*/ 1836 h 2756"/>
                    <a:gd name="T62" fmla="*/ 1001 w 10934"/>
                    <a:gd name="T63" fmla="*/ 1646 h 2756"/>
                    <a:gd name="T64" fmla="*/ 1402 w 10934"/>
                    <a:gd name="T65" fmla="*/ 1406 h 2756"/>
                    <a:gd name="T66" fmla="*/ 1862 w 10934"/>
                    <a:gd name="T67" fmla="*/ 1181 h 2756"/>
                    <a:gd name="T68" fmla="*/ 2375 w 10934"/>
                    <a:gd name="T69" fmla="*/ 972 h 2756"/>
                    <a:gd name="T70" fmla="*/ 2939 w 10934"/>
                    <a:gd name="T71" fmla="*/ 781 h 2756"/>
                    <a:gd name="T72" fmla="*/ 3550 w 10934"/>
                    <a:gd name="T73" fmla="*/ 607 h 2756"/>
                    <a:gd name="T74" fmla="*/ 4203 w 10934"/>
                    <a:gd name="T75" fmla="*/ 453 h 2756"/>
                    <a:gd name="T76" fmla="*/ 4896 w 10934"/>
                    <a:gd name="T77" fmla="*/ 320 h 2756"/>
                    <a:gd name="T78" fmla="*/ 5624 w 10934"/>
                    <a:gd name="T79" fmla="*/ 208 h 2756"/>
                    <a:gd name="T80" fmla="*/ 6385 w 10934"/>
                    <a:gd name="T81" fmla="*/ 119 h 2756"/>
                    <a:gd name="T82" fmla="*/ 7173 w 10934"/>
                    <a:gd name="T83" fmla="*/ 54 h 2756"/>
                    <a:gd name="T84" fmla="*/ 7985 w 10934"/>
                    <a:gd name="T85" fmla="*/ 14 h 2756"/>
                    <a:gd name="T86" fmla="*/ 8818 w 10934"/>
                    <a:gd name="T87" fmla="*/ 0 h 2756"/>
                    <a:gd name="T88" fmla="*/ 9352 w 10934"/>
                    <a:gd name="T89" fmla="*/ 6 h 2756"/>
                    <a:gd name="T90" fmla="*/ 9884 w 10934"/>
                    <a:gd name="T91" fmla="*/ 23 h 2756"/>
                    <a:gd name="T92" fmla="*/ 10412 w 10934"/>
                    <a:gd name="T93" fmla="*/ 51 h 2756"/>
                    <a:gd name="T94" fmla="*/ 10934 w 10934"/>
                    <a:gd name="T95" fmla="*/ 90 h 2756"/>
                    <a:gd name="T96" fmla="*/ 419 w 10934"/>
                    <a:gd name="T97" fmla="*/ 2454 h 2756"/>
                    <a:gd name="T98" fmla="*/ 3 w 10934"/>
                    <a:gd name="T99" fmla="*/ 2309 h 2756"/>
                    <a:gd name="T100" fmla="*/ 77 w 10934"/>
                    <a:gd name="T101" fmla="*/ 2296 h 2756"/>
                    <a:gd name="T102" fmla="*/ 81 w 10934"/>
                    <a:gd name="T103" fmla="*/ 2655 h 2756"/>
                    <a:gd name="T104" fmla="*/ 422 w 10934"/>
                    <a:gd name="T105" fmla="*/ 2401 h 2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934" h="2756">
                      <a:moveTo>
                        <a:pt x="10928" y="165"/>
                      </a:moveTo>
                      <a:lnTo>
                        <a:pt x="10668" y="144"/>
                      </a:lnTo>
                      <a:lnTo>
                        <a:pt x="10407" y="126"/>
                      </a:lnTo>
                      <a:lnTo>
                        <a:pt x="10144" y="110"/>
                      </a:lnTo>
                      <a:lnTo>
                        <a:pt x="9881" y="98"/>
                      </a:lnTo>
                      <a:lnTo>
                        <a:pt x="9616" y="88"/>
                      </a:lnTo>
                      <a:lnTo>
                        <a:pt x="9350" y="81"/>
                      </a:lnTo>
                      <a:lnTo>
                        <a:pt x="9084" y="77"/>
                      </a:lnTo>
                      <a:lnTo>
                        <a:pt x="8818" y="75"/>
                      </a:lnTo>
                      <a:lnTo>
                        <a:pt x="8400" y="79"/>
                      </a:lnTo>
                      <a:lnTo>
                        <a:pt x="7987" y="89"/>
                      </a:lnTo>
                      <a:lnTo>
                        <a:pt x="7579" y="106"/>
                      </a:lnTo>
                      <a:lnTo>
                        <a:pt x="7177" y="129"/>
                      </a:lnTo>
                      <a:lnTo>
                        <a:pt x="6781" y="158"/>
                      </a:lnTo>
                      <a:lnTo>
                        <a:pt x="6391" y="194"/>
                      </a:lnTo>
                      <a:lnTo>
                        <a:pt x="6009" y="235"/>
                      </a:lnTo>
                      <a:lnTo>
                        <a:pt x="5634" y="282"/>
                      </a:lnTo>
                      <a:lnTo>
                        <a:pt x="5267" y="335"/>
                      </a:lnTo>
                      <a:lnTo>
                        <a:pt x="4908" y="394"/>
                      </a:lnTo>
                      <a:lnTo>
                        <a:pt x="4558" y="457"/>
                      </a:lnTo>
                      <a:lnTo>
                        <a:pt x="4218" y="526"/>
                      </a:lnTo>
                      <a:lnTo>
                        <a:pt x="3888" y="601"/>
                      </a:lnTo>
                      <a:lnTo>
                        <a:pt x="3568" y="680"/>
                      </a:lnTo>
                      <a:lnTo>
                        <a:pt x="3259" y="764"/>
                      </a:lnTo>
                      <a:lnTo>
                        <a:pt x="2961" y="852"/>
                      </a:lnTo>
                      <a:lnTo>
                        <a:pt x="2675" y="945"/>
                      </a:lnTo>
                      <a:lnTo>
                        <a:pt x="2401" y="1043"/>
                      </a:lnTo>
                      <a:lnTo>
                        <a:pt x="2139" y="1144"/>
                      </a:lnTo>
                      <a:lnTo>
                        <a:pt x="1891" y="1250"/>
                      </a:lnTo>
                      <a:lnTo>
                        <a:pt x="1657" y="1359"/>
                      </a:lnTo>
                      <a:lnTo>
                        <a:pt x="1437" y="1473"/>
                      </a:lnTo>
                      <a:lnTo>
                        <a:pt x="1231" y="1589"/>
                      </a:lnTo>
                      <a:lnTo>
                        <a:pt x="1041" y="1709"/>
                      </a:lnTo>
                      <a:lnTo>
                        <a:pt x="866" y="1832"/>
                      </a:lnTo>
                      <a:lnTo>
                        <a:pt x="785" y="1895"/>
                      </a:lnTo>
                      <a:lnTo>
                        <a:pt x="707" y="1958"/>
                      </a:lnTo>
                      <a:lnTo>
                        <a:pt x="634" y="2022"/>
                      </a:lnTo>
                      <a:lnTo>
                        <a:pt x="565" y="2087"/>
                      </a:lnTo>
                      <a:lnTo>
                        <a:pt x="500" y="2153"/>
                      </a:lnTo>
                      <a:lnTo>
                        <a:pt x="440" y="2219"/>
                      </a:lnTo>
                      <a:lnTo>
                        <a:pt x="384" y="2285"/>
                      </a:lnTo>
                      <a:lnTo>
                        <a:pt x="332" y="2353"/>
                      </a:lnTo>
                      <a:lnTo>
                        <a:pt x="285" y="2420"/>
                      </a:lnTo>
                      <a:lnTo>
                        <a:pt x="242" y="2488"/>
                      </a:lnTo>
                      <a:lnTo>
                        <a:pt x="204" y="2557"/>
                      </a:lnTo>
                      <a:lnTo>
                        <a:pt x="170" y="2626"/>
                      </a:lnTo>
                      <a:lnTo>
                        <a:pt x="141" y="2696"/>
                      </a:lnTo>
                      <a:lnTo>
                        <a:pt x="141" y="2696"/>
                      </a:lnTo>
                      <a:lnTo>
                        <a:pt x="71" y="2671"/>
                      </a:lnTo>
                      <a:lnTo>
                        <a:pt x="72" y="2667"/>
                      </a:lnTo>
                      <a:lnTo>
                        <a:pt x="103" y="2593"/>
                      </a:lnTo>
                      <a:lnTo>
                        <a:pt x="138" y="2521"/>
                      </a:lnTo>
                      <a:lnTo>
                        <a:pt x="178" y="2449"/>
                      </a:lnTo>
                      <a:lnTo>
                        <a:pt x="223" y="2377"/>
                      </a:lnTo>
                      <a:lnTo>
                        <a:pt x="273" y="2307"/>
                      </a:lnTo>
                      <a:lnTo>
                        <a:pt x="326" y="2237"/>
                      </a:lnTo>
                      <a:lnTo>
                        <a:pt x="385" y="2168"/>
                      </a:lnTo>
                      <a:lnTo>
                        <a:pt x="447" y="2100"/>
                      </a:lnTo>
                      <a:lnTo>
                        <a:pt x="514" y="2033"/>
                      </a:lnTo>
                      <a:lnTo>
                        <a:pt x="585" y="1966"/>
                      </a:lnTo>
                      <a:lnTo>
                        <a:pt x="660" y="1900"/>
                      </a:lnTo>
                      <a:lnTo>
                        <a:pt x="739" y="1836"/>
                      </a:lnTo>
                      <a:lnTo>
                        <a:pt x="823" y="1771"/>
                      </a:lnTo>
                      <a:lnTo>
                        <a:pt x="1001" y="1646"/>
                      </a:lnTo>
                      <a:lnTo>
                        <a:pt x="1194" y="1524"/>
                      </a:lnTo>
                      <a:lnTo>
                        <a:pt x="1402" y="1406"/>
                      </a:lnTo>
                      <a:lnTo>
                        <a:pt x="1625" y="1291"/>
                      </a:lnTo>
                      <a:lnTo>
                        <a:pt x="1862" y="1181"/>
                      </a:lnTo>
                      <a:lnTo>
                        <a:pt x="2112" y="1074"/>
                      </a:lnTo>
                      <a:lnTo>
                        <a:pt x="2375" y="972"/>
                      </a:lnTo>
                      <a:lnTo>
                        <a:pt x="2651" y="874"/>
                      </a:lnTo>
                      <a:lnTo>
                        <a:pt x="2939" y="781"/>
                      </a:lnTo>
                      <a:lnTo>
                        <a:pt x="3239" y="691"/>
                      </a:lnTo>
                      <a:lnTo>
                        <a:pt x="3550" y="607"/>
                      </a:lnTo>
                      <a:lnTo>
                        <a:pt x="3871" y="528"/>
                      </a:lnTo>
                      <a:lnTo>
                        <a:pt x="4203" y="453"/>
                      </a:lnTo>
                      <a:lnTo>
                        <a:pt x="4545" y="384"/>
                      </a:lnTo>
                      <a:lnTo>
                        <a:pt x="4896" y="320"/>
                      </a:lnTo>
                      <a:lnTo>
                        <a:pt x="5256" y="261"/>
                      </a:lnTo>
                      <a:lnTo>
                        <a:pt x="5624" y="208"/>
                      </a:lnTo>
                      <a:lnTo>
                        <a:pt x="6001" y="160"/>
                      </a:lnTo>
                      <a:lnTo>
                        <a:pt x="6385" y="119"/>
                      </a:lnTo>
                      <a:lnTo>
                        <a:pt x="6775" y="83"/>
                      </a:lnTo>
                      <a:lnTo>
                        <a:pt x="7173" y="54"/>
                      </a:lnTo>
                      <a:lnTo>
                        <a:pt x="7576" y="31"/>
                      </a:lnTo>
                      <a:lnTo>
                        <a:pt x="7985" y="14"/>
                      </a:lnTo>
                      <a:lnTo>
                        <a:pt x="8399" y="4"/>
                      </a:lnTo>
                      <a:lnTo>
                        <a:pt x="8818" y="0"/>
                      </a:lnTo>
                      <a:lnTo>
                        <a:pt x="9086" y="2"/>
                      </a:lnTo>
                      <a:lnTo>
                        <a:pt x="9352" y="6"/>
                      </a:lnTo>
                      <a:lnTo>
                        <a:pt x="9619" y="13"/>
                      </a:lnTo>
                      <a:lnTo>
                        <a:pt x="9884" y="23"/>
                      </a:lnTo>
                      <a:lnTo>
                        <a:pt x="10149" y="36"/>
                      </a:lnTo>
                      <a:lnTo>
                        <a:pt x="10412" y="51"/>
                      </a:lnTo>
                      <a:lnTo>
                        <a:pt x="10674" y="69"/>
                      </a:lnTo>
                      <a:lnTo>
                        <a:pt x="10934" y="90"/>
                      </a:lnTo>
                      <a:lnTo>
                        <a:pt x="10928" y="165"/>
                      </a:lnTo>
                      <a:close/>
                      <a:moveTo>
                        <a:pt x="419" y="2454"/>
                      </a:moveTo>
                      <a:lnTo>
                        <a:pt x="80" y="2756"/>
                      </a:lnTo>
                      <a:lnTo>
                        <a:pt x="3" y="2309"/>
                      </a:lnTo>
                      <a:cubicBezTo>
                        <a:pt x="0" y="2288"/>
                        <a:pt x="14" y="2269"/>
                        <a:pt x="34" y="2266"/>
                      </a:cubicBezTo>
                      <a:cubicBezTo>
                        <a:pt x="54" y="2262"/>
                        <a:pt x="74" y="2276"/>
                        <a:pt x="77" y="2296"/>
                      </a:cubicBezTo>
                      <a:lnTo>
                        <a:pt x="143" y="2677"/>
                      </a:lnTo>
                      <a:lnTo>
                        <a:pt x="81" y="2655"/>
                      </a:lnTo>
                      <a:lnTo>
                        <a:pt x="369" y="2398"/>
                      </a:lnTo>
                      <a:cubicBezTo>
                        <a:pt x="385" y="2384"/>
                        <a:pt x="409" y="2386"/>
                        <a:pt x="422" y="2401"/>
                      </a:cubicBezTo>
                      <a:cubicBezTo>
                        <a:pt x="436" y="2417"/>
                        <a:pt x="435" y="2440"/>
                        <a:pt x="419" y="24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8" name="Freeform 39"/>
                <p:cNvSpPr>
                  <a:spLocks noEditPoints="1"/>
                </p:cNvSpPr>
                <p:nvPr/>
              </p:nvSpPr>
              <p:spPr bwMode="auto">
                <a:xfrm>
                  <a:off x="1648" y="2299"/>
                  <a:ext cx="842" cy="609"/>
                </a:xfrm>
                <a:custGeom>
                  <a:avLst/>
                  <a:gdLst>
                    <a:gd name="T0" fmla="*/ 7492 w 7680"/>
                    <a:gd name="T1" fmla="*/ 5553 h 5555"/>
                    <a:gd name="T2" fmla="*/ 7119 w 7680"/>
                    <a:gd name="T3" fmla="*/ 5539 h 5555"/>
                    <a:gd name="T4" fmla="*/ 6752 w 7680"/>
                    <a:gd name="T5" fmla="*/ 5511 h 5555"/>
                    <a:gd name="T6" fmla="*/ 6390 w 7680"/>
                    <a:gd name="T7" fmla="*/ 5469 h 5555"/>
                    <a:gd name="T8" fmla="*/ 6034 w 7680"/>
                    <a:gd name="T9" fmla="*/ 5414 h 5555"/>
                    <a:gd name="T10" fmla="*/ 5684 w 7680"/>
                    <a:gd name="T11" fmla="*/ 5346 h 5555"/>
                    <a:gd name="T12" fmla="*/ 5342 w 7680"/>
                    <a:gd name="T13" fmla="*/ 5265 h 5555"/>
                    <a:gd name="T14" fmla="*/ 4843 w 7680"/>
                    <a:gd name="T15" fmla="*/ 5122 h 5555"/>
                    <a:gd name="T16" fmla="*/ 4204 w 7680"/>
                    <a:gd name="T17" fmla="*/ 4889 h 5555"/>
                    <a:gd name="T18" fmla="*/ 3602 w 7680"/>
                    <a:gd name="T19" fmla="*/ 4612 h 5555"/>
                    <a:gd name="T20" fmla="*/ 3040 w 7680"/>
                    <a:gd name="T21" fmla="*/ 4294 h 5555"/>
                    <a:gd name="T22" fmla="*/ 2521 w 7680"/>
                    <a:gd name="T23" fmla="*/ 3937 h 5555"/>
                    <a:gd name="T24" fmla="*/ 2278 w 7680"/>
                    <a:gd name="T25" fmla="*/ 3745 h 5555"/>
                    <a:gd name="T26" fmla="*/ 2047 w 7680"/>
                    <a:gd name="T27" fmla="*/ 3543 h 5555"/>
                    <a:gd name="T28" fmla="*/ 1830 w 7680"/>
                    <a:gd name="T29" fmla="*/ 3334 h 5555"/>
                    <a:gd name="T30" fmla="*/ 1626 w 7680"/>
                    <a:gd name="T31" fmla="*/ 3117 h 5555"/>
                    <a:gd name="T32" fmla="*/ 1435 w 7680"/>
                    <a:gd name="T33" fmla="*/ 2892 h 5555"/>
                    <a:gd name="T34" fmla="*/ 1258 w 7680"/>
                    <a:gd name="T35" fmla="*/ 2659 h 5555"/>
                    <a:gd name="T36" fmla="*/ 1096 w 7680"/>
                    <a:gd name="T37" fmla="*/ 2420 h 5555"/>
                    <a:gd name="T38" fmla="*/ 949 w 7680"/>
                    <a:gd name="T39" fmla="*/ 2173 h 5555"/>
                    <a:gd name="T40" fmla="*/ 817 w 7680"/>
                    <a:gd name="T41" fmla="*/ 1921 h 5555"/>
                    <a:gd name="T42" fmla="*/ 701 w 7680"/>
                    <a:gd name="T43" fmla="*/ 1663 h 5555"/>
                    <a:gd name="T44" fmla="*/ 602 w 7680"/>
                    <a:gd name="T45" fmla="*/ 1398 h 5555"/>
                    <a:gd name="T46" fmla="*/ 519 w 7680"/>
                    <a:gd name="T47" fmla="*/ 1129 h 5555"/>
                    <a:gd name="T48" fmla="*/ 455 w 7680"/>
                    <a:gd name="T49" fmla="*/ 854 h 5555"/>
                    <a:gd name="T50" fmla="*/ 407 w 7680"/>
                    <a:gd name="T51" fmla="*/ 576 h 5555"/>
                    <a:gd name="T52" fmla="*/ 379 w 7680"/>
                    <a:gd name="T53" fmla="*/ 292 h 5555"/>
                    <a:gd name="T54" fmla="*/ 522 w 7680"/>
                    <a:gd name="T55" fmla="*/ 151 h 5555"/>
                    <a:gd name="T56" fmla="*/ 540 w 7680"/>
                    <a:gd name="T57" fmla="*/ 417 h 5555"/>
                    <a:gd name="T58" fmla="*/ 576 w 7680"/>
                    <a:gd name="T59" fmla="*/ 688 h 5555"/>
                    <a:gd name="T60" fmla="*/ 630 w 7680"/>
                    <a:gd name="T61" fmla="*/ 956 h 5555"/>
                    <a:gd name="T62" fmla="*/ 701 w 7680"/>
                    <a:gd name="T63" fmla="*/ 1218 h 5555"/>
                    <a:gd name="T64" fmla="*/ 789 w 7680"/>
                    <a:gd name="T65" fmla="*/ 1476 h 5555"/>
                    <a:gd name="T66" fmla="*/ 893 w 7680"/>
                    <a:gd name="T67" fmla="*/ 1729 h 5555"/>
                    <a:gd name="T68" fmla="*/ 1013 w 7680"/>
                    <a:gd name="T69" fmla="*/ 1977 h 5555"/>
                    <a:gd name="T70" fmla="*/ 1148 w 7680"/>
                    <a:gd name="T71" fmla="*/ 2219 h 5555"/>
                    <a:gd name="T72" fmla="*/ 1298 w 7680"/>
                    <a:gd name="T73" fmla="*/ 2454 h 5555"/>
                    <a:gd name="T74" fmla="*/ 1463 w 7680"/>
                    <a:gd name="T75" fmla="*/ 2684 h 5555"/>
                    <a:gd name="T76" fmla="*/ 1641 w 7680"/>
                    <a:gd name="T77" fmla="*/ 2907 h 5555"/>
                    <a:gd name="T78" fmla="*/ 1834 w 7680"/>
                    <a:gd name="T79" fmla="*/ 3122 h 5555"/>
                    <a:gd name="T80" fmla="*/ 2040 w 7680"/>
                    <a:gd name="T81" fmla="*/ 3330 h 5555"/>
                    <a:gd name="T82" fmla="*/ 2258 w 7680"/>
                    <a:gd name="T83" fmla="*/ 3531 h 5555"/>
                    <a:gd name="T84" fmla="*/ 2489 w 7680"/>
                    <a:gd name="T85" fmla="*/ 3723 h 5555"/>
                    <a:gd name="T86" fmla="*/ 2857 w 7680"/>
                    <a:gd name="T87" fmla="*/ 3995 h 5555"/>
                    <a:gd name="T88" fmla="*/ 3387 w 7680"/>
                    <a:gd name="T89" fmla="*/ 4326 h 5555"/>
                    <a:gd name="T90" fmla="*/ 3958 w 7680"/>
                    <a:gd name="T91" fmla="*/ 4619 h 5555"/>
                    <a:gd name="T92" fmla="*/ 4568 w 7680"/>
                    <a:gd name="T93" fmla="*/ 4869 h 5555"/>
                    <a:gd name="T94" fmla="*/ 5212 w 7680"/>
                    <a:gd name="T95" fmla="*/ 5075 h 5555"/>
                    <a:gd name="T96" fmla="*/ 5545 w 7680"/>
                    <a:gd name="T97" fmla="*/ 5161 h 5555"/>
                    <a:gd name="T98" fmla="*/ 5885 w 7680"/>
                    <a:gd name="T99" fmla="*/ 5234 h 5555"/>
                    <a:gd name="T100" fmla="*/ 6232 w 7680"/>
                    <a:gd name="T101" fmla="*/ 5295 h 5555"/>
                    <a:gd name="T102" fmla="*/ 6586 w 7680"/>
                    <a:gd name="T103" fmla="*/ 5342 h 5555"/>
                    <a:gd name="T104" fmla="*/ 6945 w 7680"/>
                    <a:gd name="T105" fmla="*/ 5377 h 5555"/>
                    <a:gd name="T106" fmla="*/ 7309 w 7680"/>
                    <a:gd name="T107" fmla="*/ 5398 h 5555"/>
                    <a:gd name="T108" fmla="*/ 7680 w 7680"/>
                    <a:gd name="T109" fmla="*/ 5405 h 5555"/>
                    <a:gd name="T110" fmla="*/ 19 w 7680"/>
                    <a:gd name="T111" fmla="*/ 802 h 5555"/>
                    <a:gd name="T112" fmla="*/ 900 w 7680"/>
                    <a:gd name="T113" fmla="*/ 784 h 5555"/>
                    <a:gd name="T114" fmla="*/ 770 w 7680"/>
                    <a:gd name="T115" fmla="*/ 860 h 5555"/>
                    <a:gd name="T116" fmla="*/ 513 w 7680"/>
                    <a:gd name="T117" fmla="*/ 190 h 5555"/>
                    <a:gd name="T118" fmla="*/ 50 w 7680"/>
                    <a:gd name="T119" fmla="*/ 903 h 5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680" h="5555">
                      <a:moveTo>
                        <a:pt x="7679" y="5555"/>
                      </a:moveTo>
                      <a:lnTo>
                        <a:pt x="7492" y="5553"/>
                      </a:lnTo>
                      <a:lnTo>
                        <a:pt x="7305" y="5548"/>
                      </a:lnTo>
                      <a:lnTo>
                        <a:pt x="7119" y="5539"/>
                      </a:lnTo>
                      <a:lnTo>
                        <a:pt x="6935" y="5526"/>
                      </a:lnTo>
                      <a:lnTo>
                        <a:pt x="6752" y="5511"/>
                      </a:lnTo>
                      <a:lnTo>
                        <a:pt x="6570" y="5492"/>
                      </a:lnTo>
                      <a:lnTo>
                        <a:pt x="6390" y="5469"/>
                      </a:lnTo>
                      <a:lnTo>
                        <a:pt x="6211" y="5443"/>
                      </a:lnTo>
                      <a:lnTo>
                        <a:pt x="6034" y="5414"/>
                      </a:lnTo>
                      <a:lnTo>
                        <a:pt x="5858" y="5381"/>
                      </a:lnTo>
                      <a:lnTo>
                        <a:pt x="5684" y="5346"/>
                      </a:lnTo>
                      <a:lnTo>
                        <a:pt x="5512" y="5307"/>
                      </a:lnTo>
                      <a:lnTo>
                        <a:pt x="5342" y="5265"/>
                      </a:lnTo>
                      <a:lnTo>
                        <a:pt x="5173" y="5220"/>
                      </a:lnTo>
                      <a:lnTo>
                        <a:pt x="4843" y="5122"/>
                      </a:lnTo>
                      <a:lnTo>
                        <a:pt x="4519" y="5011"/>
                      </a:lnTo>
                      <a:lnTo>
                        <a:pt x="4204" y="4889"/>
                      </a:lnTo>
                      <a:lnTo>
                        <a:pt x="3899" y="4756"/>
                      </a:lnTo>
                      <a:lnTo>
                        <a:pt x="3602" y="4612"/>
                      </a:lnTo>
                      <a:lnTo>
                        <a:pt x="3316" y="4459"/>
                      </a:lnTo>
                      <a:lnTo>
                        <a:pt x="3040" y="4294"/>
                      </a:lnTo>
                      <a:lnTo>
                        <a:pt x="2774" y="4120"/>
                      </a:lnTo>
                      <a:lnTo>
                        <a:pt x="2521" y="3937"/>
                      </a:lnTo>
                      <a:lnTo>
                        <a:pt x="2397" y="3842"/>
                      </a:lnTo>
                      <a:lnTo>
                        <a:pt x="2278" y="3745"/>
                      </a:lnTo>
                      <a:lnTo>
                        <a:pt x="2161" y="3645"/>
                      </a:lnTo>
                      <a:lnTo>
                        <a:pt x="2047" y="3543"/>
                      </a:lnTo>
                      <a:lnTo>
                        <a:pt x="1937" y="3440"/>
                      </a:lnTo>
                      <a:lnTo>
                        <a:pt x="1830" y="3334"/>
                      </a:lnTo>
                      <a:lnTo>
                        <a:pt x="1726" y="3227"/>
                      </a:lnTo>
                      <a:lnTo>
                        <a:pt x="1626" y="3117"/>
                      </a:lnTo>
                      <a:lnTo>
                        <a:pt x="1528" y="3005"/>
                      </a:lnTo>
                      <a:lnTo>
                        <a:pt x="1435" y="2892"/>
                      </a:lnTo>
                      <a:lnTo>
                        <a:pt x="1344" y="2776"/>
                      </a:lnTo>
                      <a:lnTo>
                        <a:pt x="1258" y="2659"/>
                      </a:lnTo>
                      <a:lnTo>
                        <a:pt x="1175" y="2541"/>
                      </a:lnTo>
                      <a:lnTo>
                        <a:pt x="1096" y="2420"/>
                      </a:lnTo>
                      <a:lnTo>
                        <a:pt x="1020" y="2297"/>
                      </a:lnTo>
                      <a:lnTo>
                        <a:pt x="949" y="2173"/>
                      </a:lnTo>
                      <a:lnTo>
                        <a:pt x="881" y="2048"/>
                      </a:lnTo>
                      <a:lnTo>
                        <a:pt x="817" y="1921"/>
                      </a:lnTo>
                      <a:lnTo>
                        <a:pt x="757" y="1792"/>
                      </a:lnTo>
                      <a:lnTo>
                        <a:pt x="701" y="1663"/>
                      </a:lnTo>
                      <a:lnTo>
                        <a:pt x="650" y="1531"/>
                      </a:lnTo>
                      <a:lnTo>
                        <a:pt x="602" y="1398"/>
                      </a:lnTo>
                      <a:lnTo>
                        <a:pt x="559" y="1264"/>
                      </a:lnTo>
                      <a:lnTo>
                        <a:pt x="519" y="1129"/>
                      </a:lnTo>
                      <a:lnTo>
                        <a:pt x="485" y="992"/>
                      </a:lnTo>
                      <a:lnTo>
                        <a:pt x="455" y="854"/>
                      </a:lnTo>
                      <a:lnTo>
                        <a:pt x="429" y="716"/>
                      </a:lnTo>
                      <a:lnTo>
                        <a:pt x="407" y="576"/>
                      </a:lnTo>
                      <a:lnTo>
                        <a:pt x="391" y="434"/>
                      </a:lnTo>
                      <a:lnTo>
                        <a:pt x="379" y="292"/>
                      </a:lnTo>
                      <a:lnTo>
                        <a:pt x="372" y="158"/>
                      </a:lnTo>
                      <a:lnTo>
                        <a:pt x="522" y="151"/>
                      </a:lnTo>
                      <a:lnTo>
                        <a:pt x="528" y="280"/>
                      </a:lnTo>
                      <a:lnTo>
                        <a:pt x="540" y="417"/>
                      </a:lnTo>
                      <a:lnTo>
                        <a:pt x="556" y="553"/>
                      </a:lnTo>
                      <a:lnTo>
                        <a:pt x="576" y="688"/>
                      </a:lnTo>
                      <a:lnTo>
                        <a:pt x="601" y="823"/>
                      </a:lnTo>
                      <a:lnTo>
                        <a:pt x="630" y="956"/>
                      </a:lnTo>
                      <a:lnTo>
                        <a:pt x="664" y="1087"/>
                      </a:lnTo>
                      <a:lnTo>
                        <a:pt x="701" y="1218"/>
                      </a:lnTo>
                      <a:lnTo>
                        <a:pt x="743" y="1348"/>
                      </a:lnTo>
                      <a:lnTo>
                        <a:pt x="789" y="1476"/>
                      </a:lnTo>
                      <a:lnTo>
                        <a:pt x="839" y="1603"/>
                      </a:lnTo>
                      <a:lnTo>
                        <a:pt x="893" y="1729"/>
                      </a:lnTo>
                      <a:lnTo>
                        <a:pt x="951" y="1854"/>
                      </a:lnTo>
                      <a:lnTo>
                        <a:pt x="1013" y="1977"/>
                      </a:lnTo>
                      <a:lnTo>
                        <a:pt x="1078" y="2098"/>
                      </a:lnTo>
                      <a:lnTo>
                        <a:pt x="1148" y="2219"/>
                      </a:lnTo>
                      <a:lnTo>
                        <a:pt x="1221" y="2337"/>
                      </a:lnTo>
                      <a:lnTo>
                        <a:pt x="1298" y="2454"/>
                      </a:lnTo>
                      <a:lnTo>
                        <a:pt x="1379" y="2570"/>
                      </a:lnTo>
                      <a:lnTo>
                        <a:pt x="1463" y="2684"/>
                      </a:lnTo>
                      <a:lnTo>
                        <a:pt x="1550" y="2796"/>
                      </a:lnTo>
                      <a:lnTo>
                        <a:pt x="1641" y="2907"/>
                      </a:lnTo>
                      <a:lnTo>
                        <a:pt x="1736" y="3015"/>
                      </a:lnTo>
                      <a:lnTo>
                        <a:pt x="1834" y="3122"/>
                      </a:lnTo>
                      <a:lnTo>
                        <a:pt x="1935" y="3227"/>
                      </a:lnTo>
                      <a:lnTo>
                        <a:pt x="2040" y="3330"/>
                      </a:lnTo>
                      <a:lnTo>
                        <a:pt x="2148" y="3432"/>
                      </a:lnTo>
                      <a:lnTo>
                        <a:pt x="2258" y="3531"/>
                      </a:lnTo>
                      <a:lnTo>
                        <a:pt x="2372" y="3628"/>
                      </a:lnTo>
                      <a:lnTo>
                        <a:pt x="2489" y="3723"/>
                      </a:lnTo>
                      <a:lnTo>
                        <a:pt x="2608" y="3816"/>
                      </a:lnTo>
                      <a:lnTo>
                        <a:pt x="2857" y="3995"/>
                      </a:lnTo>
                      <a:lnTo>
                        <a:pt x="3116" y="4165"/>
                      </a:lnTo>
                      <a:lnTo>
                        <a:pt x="3387" y="4326"/>
                      </a:lnTo>
                      <a:lnTo>
                        <a:pt x="3668" y="4478"/>
                      </a:lnTo>
                      <a:lnTo>
                        <a:pt x="3958" y="4619"/>
                      </a:lnTo>
                      <a:lnTo>
                        <a:pt x="4259" y="4749"/>
                      </a:lnTo>
                      <a:lnTo>
                        <a:pt x="4568" y="4869"/>
                      </a:lnTo>
                      <a:lnTo>
                        <a:pt x="4885" y="4978"/>
                      </a:lnTo>
                      <a:lnTo>
                        <a:pt x="5212" y="5075"/>
                      </a:lnTo>
                      <a:lnTo>
                        <a:pt x="5377" y="5120"/>
                      </a:lnTo>
                      <a:lnTo>
                        <a:pt x="5545" y="5161"/>
                      </a:lnTo>
                      <a:lnTo>
                        <a:pt x="5714" y="5199"/>
                      </a:lnTo>
                      <a:lnTo>
                        <a:pt x="5885" y="5234"/>
                      </a:lnTo>
                      <a:lnTo>
                        <a:pt x="6058" y="5266"/>
                      </a:lnTo>
                      <a:lnTo>
                        <a:pt x="6232" y="5295"/>
                      </a:lnTo>
                      <a:lnTo>
                        <a:pt x="6408" y="5320"/>
                      </a:lnTo>
                      <a:lnTo>
                        <a:pt x="6586" y="5342"/>
                      </a:lnTo>
                      <a:lnTo>
                        <a:pt x="6764" y="5361"/>
                      </a:lnTo>
                      <a:lnTo>
                        <a:pt x="6945" y="5377"/>
                      </a:lnTo>
                      <a:lnTo>
                        <a:pt x="7127" y="5389"/>
                      </a:lnTo>
                      <a:lnTo>
                        <a:pt x="7309" y="5398"/>
                      </a:lnTo>
                      <a:lnTo>
                        <a:pt x="7494" y="5403"/>
                      </a:lnTo>
                      <a:lnTo>
                        <a:pt x="7680" y="5405"/>
                      </a:lnTo>
                      <a:lnTo>
                        <a:pt x="7679" y="5555"/>
                      </a:lnTo>
                      <a:close/>
                      <a:moveTo>
                        <a:pt x="19" y="802"/>
                      </a:moveTo>
                      <a:lnTo>
                        <a:pt x="444" y="0"/>
                      </a:lnTo>
                      <a:lnTo>
                        <a:pt x="900" y="784"/>
                      </a:lnTo>
                      <a:cubicBezTo>
                        <a:pt x="921" y="820"/>
                        <a:pt x="909" y="866"/>
                        <a:pt x="873" y="887"/>
                      </a:cubicBezTo>
                      <a:cubicBezTo>
                        <a:pt x="837" y="908"/>
                        <a:pt x="791" y="895"/>
                        <a:pt x="770" y="860"/>
                      </a:cubicBezTo>
                      <a:lnTo>
                        <a:pt x="382" y="192"/>
                      </a:lnTo>
                      <a:lnTo>
                        <a:pt x="513" y="190"/>
                      </a:lnTo>
                      <a:lnTo>
                        <a:pt x="152" y="872"/>
                      </a:lnTo>
                      <a:cubicBezTo>
                        <a:pt x="132" y="908"/>
                        <a:pt x="87" y="922"/>
                        <a:pt x="50" y="903"/>
                      </a:cubicBezTo>
                      <a:cubicBezTo>
                        <a:pt x="14" y="884"/>
                        <a:pt x="0" y="838"/>
                        <a:pt x="19" y="8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/>
              </p:nvSpPr>
              <p:spPr bwMode="auto">
                <a:xfrm>
                  <a:off x="1501" y="2848"/>
                  <a:ext cx="65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Precio Libre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2499" y="736"/>
                  <a:ext cx="65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Precio Libre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2936" y="1127"/>
                  <a:ext cx="985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Precio de Licitación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2255" y="2049"/>
                  <a:ext cx="32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Peaje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3204" y="2376"/>
                  <a:ext cx="32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Peaje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3723" y="2064"/>
                  <a:ext cx="32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Peaje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8" y="1287"/>
                  <a:ext cx="53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Peaje de 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4708" y="1409"/>
                  <a:ext cx="53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Distribuci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5182" y="1409"/>
                  <a:ext cx="10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ó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5236" y="1409"/>
                  <a:ext cx="10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n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4770" y="2257"/>
                  <a:ext cx="56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Precio de 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4689" y="2379"/>
                  <a:ext cx="68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Nudo + VAD</a:t>
                  </a:r>
                  <a:endParaRPr kumimoji="0" lang="es-C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4537" y="2266"/>
                  <a:ext cx="101" cy="284"/>
                </a:xfrm>
                <a:custGeom>
                  <a:avLst/>
                  <a:gdLst>
                    <a:gd name="T0" fmla="*/ 193 w 461"/>
                    <a:gd name="T1" fmla="*/ 1294 h 1294"/>
                    <a:gd name="T2" fmla="*/ 193 w 461"/>
                    <a:gd name="T3" fmla="*/ 77 h 1294"/>
                    <a:gd name="T4" fmla="*/ 268 w 461"/>
                    <a:gd name="T5" fmla="*/ 77 h 1294"/>
                    <a:gd name="T6" fmla="*/ 268 w 461"/>
                    <a:gd name="T7" fmla="*/ 1294 h 1294"/>
                    <a:gd name="T8" fmla="*/ 193 w 461"/>
                    <a:gd name="T9" fmla="*/ 1294 h 1294"/>
                    <a:gd name="T10" fmla="*/ 10 w 461"/>
                    <a:gd name="T11" fmla="*/ 396 h 1294"/>
                    <a:gd name="T12" fmla="*/ 230 w 461"/>
                    <a:gd name="T13" fmla="*/ 0 h 1294"/>
                    <a:gd name="T14" fmla="*/ 451 w 461"/>
                    <a:gd name="T15" fmla="*/ 396 h 1294"/>
                    <a:gd name="T16" fmla="*/ 436 w 461"/>
                    <a:gd name="T17" fmla="*/ 447 h 1294"/>
                    <a:gd name="T18" fmla="*/ 385 w 461"/>
                    <a:gd name="T19" fmla="*/ 433 h 1294"/>
                    <a:gd name="T20" fmla="*/ 198 w 461"/>
                    <a:gd name="T21" fmla="*/ 95 h 1294"/>
                    <a:gd name="T22" fmla="*/ 263 w 461"/>
                    <a:gd name="T23" fmla="*/ 95 h 1294"/>
                    <a:gd name="T24" fmla="*/ 76 w 461"/>
                    <a:gd name="T25" fmla="*/ 433 h 1294"/>
                    <a:gd name="T26" fmla="*/ 25 w 461"/>
                    <a:gd name="T27" fmla="*/ 447 h 1294"/>
                    <a:gd name="T28" fmla="*/ 10 w 461"/>
                    <a:gd name="T29" fmla="*/ 396 h 1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1" h="1294">
                      <a:moveTo>
                        <a:pt x="193" y="1294"/>
                      </a:moveTo>
                      <a:lnTo>
                        <a:pt x="193" y="77"/>
                      </a:lnTo>
                      <a:lnTo>
                        <a:pt x="268" y="77"/>
                      </a:lnTo>
                      <a:lnTo>
                        <a:pt x="268" y="1294"/>
                      </a:lnTo>
                      <a:lnTo>
                        <a:pt x="193" y="1294"/>
                      </a:lnTo>
                      <a:close/>
                      <a:moveTo>
                        <a:pt x="10" y="396"/>
                      </a:moveTo>
                      <a:lnTo>
                        <a:pt x="230" y="0"/>
                      </a:lnTo>
                      <a:lnTo>
                        <a:pt x="451" y="396"/>
                      </a:lnTo>
                      <a:cubicBezTo>
                        <a:pt x="461" y="415"/>
                        <a:pt x="454" y="437"/>
                        <a:pt x="436" y="447"/>
                      </a:cubicBezTo>
                      <a:cubicBezTo>
                        <a:pt x="418" y="457"/>
                        <a:pt x="395" y="451"/>
                        <a:pt x="385" y="433"/>
                      </a:cubicBezTo>
                      <a:lnTo>
                        <a:pt x="198" y="95"/>
                      </a:lnTo>
                      <a:lnTo>
                        <a:pt x="263" y="95"/>
                      </a:lnTo>
                      <a:lnTo>
                        <a:pt x="76" y="433"/>
                      </a:lnTo>
                      <a:cubicBezTo>
                        <a:pt x="66" y="451"/>
                        <a:pt x="43" y="457"/>
                        <a:pt x="25" y="447"/>
                      </a:cubicBezTo>
                      <a:cubicBezTo>
                        <a:pt x="6" y="437"/>
                        <a:pt x="0" y="415"/>
                        <a:pt x="10" y="3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56" name="Freeform 55"/>
                <p:cNvSpPr>
                  <a:spLocks noEditPoints="1"/>
                </p:cNvSpPr>
                <p:nvPr/>
              </p:nvSpPr>
              <p:spPr bwMode="auto">
                <a:xfrm>
                  <a:off x="844" y="1532"/>
                  <a:ext cx="443" cy="818"/>
                </a:xfrm>
                <a:custGeom>
                  <a:avLst/>
                  <a:gdLst>
                    <a:gd name="T0" fmla="*/ 3654 w 4037"/>
                    <a:gd name="T1" fmla="*/ 1259 h 7457"/>
                    <a:gd name="T2" fmla="*/ 3312 w 4037"/>
                    <a:gd name="T3" fmla="*/ 754 h 7457"/>
                    <a:gd name="T4" fmla="*/ 3093 w 4037"/>
                    <a:gd name="T5" fmla="*/ 529 h 7457"/>
                    <a:gd name="T6" fmla="*/ 2861 w 4037"/>
                    <a:gd name="T7" fmla="*/ 355 h 7457"/>
                    <a:gd name="T8" fmla="*/ 2620 w 4037"/>
                    <a:gd name="T9" fmla="*/ 233 h 7457"/>
                    <a:gd name="T10" fmla="*/ 2372 w 4037"/>
                    <a:gd name="T11" fmla="*/ 165 h 7457"/>
                    <a:gd name="T12" fmla="*/ 2079 w 4037"/>
                    <a:gd name="T13" fmla="*/ 154 h 7457"/>
                    <a:gd name="T14" fmla="*/ 1685 w 4037"/>
                    <a:gd name="T15" fmla="*/ 259 h 7457"/>
                    <a:gd name="T16" fmla="*/ 1316 w 4037"/>
                    <a:gd name="T17" fmla="*/ 494 h 7457"/>
                    <a:gd name="T18" fmla="*/ 981 w 4037"/>
                    <a:gd name="T19" fmla="*/ 848 h 7457"/>
                    <a:gd name="T20" fmla="*/ 689 w 4037"/>
                    <a:gd name="T21" fmla="*/ 1308 h 7457"/>
                    <a:gd name="T22" fmla="*/ 451 w 4037"/>
                    <a:gd name="T23" fmla="*/ 1860 h 7457"/>
                    <a:gd name="T24" fmla="*/ 276 w 4037"/>
                    <a:gd name="T25" fmla="*/ 2489 h 7457"/>
                    <a:gd name="T26" fmla="*/ 174 w 4037"/>
                    <a:gd name="T27" fmla="*/ 3180 h 7457"/>
                    <a:gd name="T28" fmla="*/ 152 w 4037"/>
                    <a:gd name="T29" fmla="*/ 3915 h 7457"/>
                    <a:gd name="T30" fmla="*/ 216 w 4037"/>
                    <a:gd name="T31" fmla="*/ 4632 h 7457"/>
                    <a:gd name="T32" fmla="*/ 356 w 4037"/>
                    <a:gd name="T33" fmla="*/ 5294 h 7457"/>
                    <a:gd name="T34" fmla="*/ 563 w 4037"/>
                    <a:gd name="T35" fmla="*/ 5886 h 7457"/>
                    <a:gd name="T36" fmla="*/ 830 w 4037"/>
                    <a:gd name="T37" fmla="*/ 6394 h 7457"/>
                    <a:gd name="T38" fmla="*/ 1146 w 4037"/>
                    <a:gd name="T39" fmla="*/ 6803 h 7457"/>
                    <a:gd name="T40" fmla="*/ 1501 w 4037"/>
                    <a:gd name="T41" fmla="*/ 7099 h 7457"/>
                    <a:gd name="T42" fmla="*/ 1886 w 4037"/>
                    <a:gd name="T43" fmla="*/ 7269 h 7457"/>
                    <a:gd name="T44" fmla="*/ 2246 w 4037"/>
                    <a:gd name="T45" fmla="*/ 7306 h 7457"/>
                    <a:gd name="T46" fmla="*/ 2480 w 4037"/>
                    <a:gd name="T47" fmla="*/ 7269 h 7457"/>
                    <a:gd name="T48" fmla="*/ 2710 w 4037"/>
                    <a:gd name="T49" fmla="*/ 7185 h 7457"/>
                    <a:gd name="T50" fmla="*/ 3095 w 4037"/>
                    <a:gd name="T51" fmla="*/ 6926 h 7457"/>
                    <a:gd name="T52" fmla="*/ 3492 w 4037"/>
                    <a:gd name="T53" fmla="*/ 6466 h 7457"/>
                    <a:gd name="T54" fmla="*/ 3762 w 4037"/>
                    <a:gd name="T55" fmla="*/ 5981 h 7457"/>
                    <a:gd name="T56" fmla="*/ 3708 w 4037"/>
                    <a:gd name="T57" fmla="*/ 6405 h 7457"/>
                    <a:gd name="T58" fmla="*/ 3302 w 4037"/>
                    <a:gd name="T59" fmla="*/ 6936 h 7457"/>
                    <a:gd name="T60" fmla="*/ 2834 w 4037"/>
                    <a:gd name="T61" fmla="*/ 7290 h 7457"/>
                    <a:gd name="T62" fmla="*/ 2579 w 4037"/>
                    <a:gd name="T63" fmla="*/ 7397 h 7457"/>
                    <a:gd name="T64" fmla="*/ 2316 w 4037"/>
                    <a:gd name="T65" fmla="*/ 7451 h 7457"/>
                    <a:gd name="T66" fmla="*/ 1953 w 4037"/>
                    <a:gd name="T67" fmla="*/ 7437 h 7457"/>
                    <a:gd name="T68" fmla="*/ 1519 w 4037"/>
                    <a:gd name="T69" fmla="*/ 7283 h 7457"/>
                    <a:gd name="T70" fmla="*/ 1126 w 4037"/>
                    <a:gd name="T71" fmla="*/ 6995 h 7457"/>
                    <a:gd name="T72" fmla="*/ 780 w 4037"/>
                    <a:gd name="T73" fmla="*/ 6590 h 7457"/>
                    <a:gd name="T74" fmla="*/ 488 w 4037"/>
                    <a:gd name="T75" fmla="*/ 6084 h 7457"/>
                    <a:gd name="T76" fmla="*/ 258 w 4037"/>
                    <a:gd name="T77" fmla="*/ 5491 h 7457"/>
                    <a:gd name="T78" fmla="*/ 96 w 4037"/>
                    <a:gd name="T79" fmla="*/ 4827 h 7457"/>
                    <a:gd name="T80" fmla="*/ 11 w 4037"/>
                    <a:gd name="T81" fmla="*/ 4105 h 7457"/>
                    <a:gd name="T82" fmla="*/ 11 w 4037"/>
                    <a:gd name="T83" fmla="*/ 3349 h 7457"/>
                    <a:gd name="T84" fmla="*/ 96 w 4037"/>
                    <a:gd name="T85" fmla="*/ 2628 h 7457"/>
                    <a:gd name="T86" fmla="*/ 258 w 4037"/>
                    <a:gd name="T87" fmla="*/ 1963 h 7457"/>
                    <a:gd name="T88" fmla="*/ 489 w 4037"/>
                    <a:gd name="T89" fmla="*/ 1370 h 7457"/>
                    <a:gd name="T90" fmla="*/ 782 w 4037"/>
                    <a:gd name="T91" fmla="*/ 864 h 7457"/>
                    <a:gd name="T92" fmla="*/ 1129 w 4037"/>
                    <a:gd name="T93" fmla="*/ 459 h 7457"/>
                    <a:gd name="T94" fmla="*/ 1524 w 4037"/>
                    <a:gd name="T95" fmla="*/ 172 h 7457"/>
                    <a:gd name="T96" fmla="*/ 1959 w 4037"/>
                    <a:gd name="T97" fmla="*/ 19 h 7457"/>
                    <a:gd name="T98" fmla="*/ 2329 w 4037"/>
                    <a:gd name="T99" fmla="*/ 8 h 7457"/>
                    <a:gd name="T100" fmla="*/ 2610 w 4037"/>
                    <a:gd name="T101" fmla="*/ 70 h 7457"/>
                    <a:gd name="T102" fmla="*/ 2879 w 4037"/>
                    <a:gd name="T103" fmla="*/ 191 h 7457"/>
                    <a:gd name="T104" fmla="*/ 3134 w 4037"/>
                    <a:gd name="T105" fmla="*/ 367 h 7457"/>
                    <a:gd name="T106" fmla="*/ 3371 w 4037"/>
                    <a:gd name="T107" fmla="*/ 594 h 7457"/>
                    <a:gd name="T108" fmla="*/ 3692 w 4037"/>
                    <a:gd name="T109" fmla="*/ 1025 h 7457"/>
                    <a:gd name="T110" fmla="*/ 4037 w 4037"/>
                    <a:gd name="T111" fmla="*/ 1747 h 7457"/>
                    <a:gd name="T112" fmla="*/ 3973 w 4037"/>
                    <a:gd name="T113" fmla="*/ 6774 h 7457"/>
                    <a:gd name="T114" fmla="*/ 3876 w 4037"/>
                    <a:gd name="T115" fmla="*/ 6071 h 7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037" h="7457">
                      <a:moveTo>
                        <a:pt x="3897" y="1802"/>
                      </a:moveTo>
                      <a:lnTo>
                        <a:pt x="3821" y="1608"/>
                      </a:lnTo>
                      <a:lnTo>
                        <a:pt x="3740" y="1428"/>
                      </a:lnTo>
                      <a:lnTo>
                        <a:pt x="3654" y="1259"/>
                      </a:lnTo>
                      <a:lnTo>
                        <a:pt x="3562" y="1100"/>
                      </a:lnTo>
                      <a:lnTo>
                        <a:pt x="3465" y="952"/>
                      </a:lnTo>
                      <a:lnTo>
                        <a:pt x="3363" y="816"/>
                      </a:lnTo>
                      <a:lnTo>
                        <a:pt x="3312" y="754"/>
                      </a:lnTo>
                      <a:lnTo>
                        <a:pt x="3258" y="693"/>
                      </a:lnTo>
                      <a:lnTo>
                        <a:pt x="3204" y="635"/>
                      </a:lnTo>
                      <a:lnTo>
                        <a:pt x="3149" y="581"/>
                      </a:lnTo>
                      <a:lnTo>
                        <a:pt x="3093" y="529"/>
                      </a:lnTo>
                      <a:lnTo>
                        <a:pt x="3036" y="481"/>
                      </a:lnTo>
                      <a:lnTo>
                        <a:pt x="2979" y="436"/>
                      </a:lnTo>
                      <a:lnTo>
                        <a:pt x="2920" y="394"/>
                      </a:lnTo>
                      <a:lnTo>
                        <a:pt x="2861" y="355"/>
                      </a:lnTo>
                      <a:lnTo>
                        <a:pt x="2802" y="320"/>
                      </a:lnTo>
                      <a:lnTo>
                        <a:pt x="2742" y="287"/>
                      </a:lnTo>
                      <a:lnTo>
                        <a:pt x="2681" y="259"/>
                      </a:lnTo>
                      <a:lnTo>
                        <a:pt x="2620" y="233"/>
                      </a:lnTo>
                      <a:lnTo>
                        <a:pt x="2559" y="211"/>
                      </a:lnTo>
                      <a:lnTo>
                        <a:pt x="2497" y="192"/>
                      </a:lnTo>
                      <a:lnTo>
                        <a:pt x="2435" y="177"/>
                      </a:lnTo>
                      <a:lnTo>
                        <a:pt x="2372" y="165"/>
                      </a:lnTo>
                      <a:lnTo>
                        <a:pt x="2309" y="156"/>
                      </a:lnTo>
                      <a:lnTo>
                        <a:pt x="2246" y="151"/>
                      </a:lnTo>
                      <a:lnTo>
                        <a:pt x="2182" y="149"/>
                      </a:lnTo>
                      <a:lnTo>
                        <a:pt x="2079" y="154"/>
                      </a:lnTo>
                      <a:lnTo>
                        <a:pt x="1979" y="168"/>
                      </a:lnTo>
                      <a:lnTo>
                        <a:pt x="1879" y="190"/>
                      </a:lnTo>
                      <a:lnTo>
                        <a:pt x="1782" y="220"/>
                      </a:lnTo>
                      <a:lnTo>
                        <a:pt x="1685" y="259"/>
                      </a:lnTo>
                      <a:lnTo>
                        <a:pt x="1590" y="306"/>
                      </a:lnTo>
                      <a:lnTo>
                        <a:pt x="1497" y="361"/>
                      </a:lnTo>
                      <a:lnTo>
                        <a:pt x="1406" y="423"/>
                      </a:lnTo>
                      <a:lnTo>
                        <a:pt x="1316" y="494"/>
                      </a:lnTo>
                      <a:lnTo>
                        <a:pt x="1229" y="572"/>
                      </a:lnTo>
                      <a:lnTo>
                        <a:pt x="1143" y="657"/>
                      </a:lnTo>
                      <a:lnTo>
                        <a:pt x="1061" y="749"/>
                      </a:lnTo>
                      <a:lnTo>
                        <a:pt x="981" y="848"/>
                      </a:lnTo>
                      <a:lnTo>
                        <a:pt x="903" y="953"/>
                      </a:lnTo>
                      <a:lnTo>
                        <a:pt x="828" y="1066"/>
                      </a:lnTo>
                      <a:lnTo>
                        <a:pt x="757" y="1184"/>
                      </a:lnTo>
                      <a:lnTo>
                        <a:pt x="689" y="1308"/>
                      </a:lnTo>
                      <a:lnTo>
                        <a:pt x="624" y="1438"/>
                      </a:lnTo>
                      <a:lnTo>
                        <a:pt x="562" y="1573"/>
                      </a:lnTo>
                      <a:lnTo>
                        <a:pt x="505" y="1714"/>
                      </a:lnTo>
                      <a:lnTo>
                        <a:pt x="451" y="1860"/>
                      </a:lnTo>
                      <a:lnTo>
                        <a:pt x="401" y="2011"/>
                      </a:lnTo>
                      <a:lnTo>
                        <a:pt x="355" y="2166"/>
                      </a:lnTo>
                      <a:lnTo>
                        <a:pt x="314" y="2325"/>
                      </a:lnTo>
                      <a:lnTo>
                        <a:pt x="276" y="2489"/>
                      </a:lnTo>
                      <a:lnTo>
                        <a:pt x="244" y="2656"/>
                      </a:lnTo>
                      <a:lnTo>
                        <a:pt x="215" y="2828"/>
                      </a:lnTo>
                      <a:lnTo>
                        <a:pt x="192" y="3002"/>
                      </a:lnTo>
                      <a:lnTo>
                        <a:pt x="174" y="3180"/>
                      </a:lnTo>
                      <a:lnTo>
                        <a:pt x="161" y="3360"/>
                      </a:lnTo>
                      <a:lnTo>
                        <a:pt x="152" y="3544"/>
                      </a:lnTo>
                      <a:lnTo>
                        <a:pt x="150" y="3729"/>
                      </a:lnTo>
                      <a:lnTo>
                        <a:pt x="152" y="3915"/>
                      </a:lnTo>
                      <a:lnTo>
                        <a:pt x="161" y="4099"/>
                      </a:lnTo>
                      <a:lnTo>
                        <a:pt x="174" y="4279"/>
                      </a:lnTo>
                      <a:lnTo>
                        <a:pt x="193" y="4457"/>
                      </a:lnTo>
                      <a:lnTo>
                        <a:pt x="216" y="4632"/>
                      </a:lnTo>
                      <a:lnTo>
                        <a:pt x="244" y="4803"/>
                      </a:lnTo>
                      <a:lnTo>
                        <a:pt x="277" y="4971"/>
                      </a:lnTo>
                      <a:lnTo>
                        <a:pt x="314" y="5134"/>
                      </a:lnTo>
                      <a:lnTo>
                        <a:pt x="356" y="5294"/>
                      </a:lnTo>
                      <a:lnTo>
                        <a:pt x="401" y="5449"/>
                      </a:lnTo>
                      <a:lnTo>
                        <a:pt x="452" y="5599"/>
                      </a:lnTo>
                      <a:lnTo>
                        <a:pt x="506" y="5745"/>
                      </a:lnTo>
                      <a:lnTo>
                        <a:pt x="563" y="5886"/>
                      </a:lnTo>
                      <a:lnTo>
                        <a:pt x="625" y="6022"/>
                      </a:lnTo>
                      <a:lnTo>
                        <a:pt x="690" y="6152"/>
                      </a:lnTo>
                      <a:lnTo>
                        <a:pt x="759" y="6276"/>
                      </a:lnTo>
                      <a:lnTo>
                        <a:pt x="830" y="6394"/>
                      </a:lnTo>
                      <a:lnTo>
                        <a:pt x="905" y="6506"/>
                      </a:lnTo>
                      <a:lnTo>
                        <a:pt x="983" y="6612"/>
                      </a:lnTo>
                      <a:lnTo>
                        <a:pt x="1063" y="6711"/>
                      </a:lnTo>
                      <a:lnTo>
                        <a:pt x="1146" y="6803"/>
                      </a:lnTo>
                      <a:lnTo>
                        <a:pt x="1232" y="6888"/>
                      </a:lnTo>
                      <a:lnTo>
                        <a:pt x="1320" y="6966"/>
                      </a:lnTo>
                      <a:lnTo>
                        <a:pt x="1410" y="7037"/>
                      </a:lnTo>
                      <a:lnTo>
                        <a:pt x="1501" y="7099"/>
                      </a:lnTo>
                      <a:lnTo>
                        <a:pt x="1595" y="7153"/>
                      </a:lnTo>
                      <a:lnTo>
                        <a:pt x="1691" y="7200"/>
                      </a:lnTo>
                      <a:lnTo>
                        <a:pt x="1787" y="7239"/>
                      </a:lnTo>
                      <a:lnTo>
                        <a:pt x="1886" y="7269"/>
                      </a:lnTo>
                      <a:lnTo>
                        <a:pt x="1985" y="7290"/>
                      </a:lnTo>
                      <a:lnTo>
                        <a:pt x="2086" y="7304"/>
                      </a:lnTo>
                      <a:lnTo>
                        <a:pt x="2188" y="7308"/>
                      </a:lnTo>
                      <a:lnTo>
                        <a:pt x="2246" y="7306"/>
                      </a:lnTo>
                      <a:lnTo>
                        <a:pt x="2305" y="7301"/>
                      </a:lnTo>
                      <a:lnTo>
                        <a:pt x="2364" y="7294"/>
                      </a:lnTo>
                      <a:lnTo>
                        <a:pt x="2422" y="7283"/>
                      </a:lnTo>
                      <a:lnTo>
                        <a:pt x="2480" y="7269"/>
                      </a:lnTo>
                      <a:lnTo>
                        <a:pt x="2538" y="7252"/>
                      </a:lnTo>
                      <a:lnTo>
                        <a:pt x="2596" y="7233"/>
                      </a:lnTo>
                      <a:lnTo>
                        <a:pt x="2653" y="7210"/>
                      </a:lnTo>
                      <a:lnTo>
                        <a:pt x="2710" y="7185"/>
                      </a:lnTo>
                      <a:lnTo>
                        <a:pt x="2766" y="7156"/>
                      </a:lnTo>
                      <a:lnTo>
                        <a:pt x="2879" y="7090"/>
                      </a:lnTo>
                      <a:lnTo>
                        <a:pt x="2989" y="7013"/>
                      </a:lnTo>
                      <a:lnTo>
                        <a:pt x="3095" y="6926"/>
                      </a:lnTo>
                      <a:lnTo>
                        <a:pt x="3199" y="6827"/>
                      </a:lnTo>
                      <a:lnTo>
                        <a:pt x="3300" y="6717"/>
                      </a:lnTo>
                      <a:lnTo>
                        <a:pt x="3398" y="6597"/>
                      </a:lnTo>
                      <a:lnTo>
                        <a:pt x="3492" y="6466"/>
                      </a:lnTo>
                      <a:lnTo>
                        <a:pt x="3581" y="6325"/>
                      </a:lnTo>
                      <a:lnTo>
                        <a:pt x="3667" y="6174"/>
                      </a:lnTo>
                      <a:lnTo>
                        <a:pt x="3747" y="6013"/>
                      </a:lnTo>
                      <a:lnTo>
                        <a:pt x="3762" y="5981"/>
                      </a:lnTo>
                      <a:lnTo>
                        <a:pt x="3899" y="6042"/>
                      </a:lnTo>
                      <a:lnTo>
                        <a:pt x="3881" y="6081"/>
                      </a:lnTo>
                      <a:lnTo>
                        <a:pt x="3797" y="6248"/>
                      </a:lnTo>
                      <a:lnTo>
                        <a:pt x="3708" y="6405"/>
                      </a:lnTo>
                      <a:lnTo>
                        <a:pt x="3613" y="6553"/>
                      </a:lnTo>
                      <a:lnTo>
                        <a:pt x="3514" y="6691"/>
                      </a:lnTo>
                      <a:lnTo>
                        <a:pt x="3411" y="6819"/>
                      </a:lnTo>
                      <a:lnTo>
                        <a:pt x="3302" y="6936"/>
                      </a:lnTo>
                      <a:lnTo>
                        <a:pt x="3190" y="7042"/>
                      </a:lnTo>
                      <a:lnTo>
                        <a:pt x="3074" y="7136"/>
                      </a:lnTo>
                      <a:lnTo>
                        <a:pt x="2955" y="7220"/>
                      </a:lnTo>
                      <a:lnTo>
                        <a:pt x="2834" y="7290"/>
                      </a:lnTo>
                      <a:lnTo>
                        <a:pt x="2771" y="7322"/>
                      </a:lnTo>
                      <a:lnTo>
                        <a:pt x="2708" y="7350"/>
                      </a:lnTo>
                      <a:lnTo>
                        <a:pt x="2644" y="7375"/>
                      </a:lnTo>
                      <a:lnTo>
                        <a:pt x="2579" y="7397"/>
                      </a:lnTo>
                      <a:lnTo>
                        <a:pt x="2515" y="7415"/>
                      </a:lnTo>
                      <a:lnTo>
                        <a:pt x="2449" y="7430"/>
                      </a:lnTo>
                      <a:lnTo>
                        <a:pt x="2383" y="7442"/>
                      </a:lnTo>
                      <a:lnTo>
                        <a:pt x="2316" y="7451"/>
                      </a:lnTo>
                      <a:lnTo>
                        <a:pt x="2249" y="7456"/>
                      </a:lnTo>
                      <a:lnTo>
                        <a:pt x="2181" y="7457"/>
                      </a:lnTo>
                      <a:lnTo>
                        <a:pt x="2066" y="7452"/>
                      </a:lnTo>
                      <a:lnTo>
                        <a:pt x="1953" y="7437"/>
                      </a:lnTo>
                      <a:lnTo>
                        <a:pt x="1841" y="7412"/>
                      </a:lnTo>
                      <a:lnTo>
                        <a:pt x="1731" y="7378"/>
                      </a:lnTo>
                      <a:lnTo>
                        <a:pt x="1624" y="7335"/>
                      </a:lnTo>
                      <a:lnTo>
                        <a:pt x="1519" y="7283"/>
                      </a:lnTo>
                      <a:lnTo>
                        <a:pt x="1417" y="7223"/>
                      </a:lnTo>
                      <a:lnTo>
                        <a:pt x="1317" y="7154"/>
                      </a:lnTo>
                      <a:lnTo>
                        <a:pt x="1220" y="7078"/>
                      </a:lnTo>
                      <a:lnTo>
                        <a:pt x="1126" y="6995"/>
                      </a:lnTo>
                      <a:lnTo>
                        <a:pt x="1035" y="6904"/>
                      </a:lnTo>
                      <a:lnTo>
                        <a:pt x="947" y="6806"/>
                      </a:lnTo>
                      <a:lnTo>
                        <a:pt x="862" y="6701"/>
                      </a:lnTo>
                      <a:lnTo>
                        <a:pt x="780" y="6590"/>
                      </a:lnTo>
                      <a:lnTo>
                        <a:pt x="702" y="6472"/>
                      </a:lnTo>
                      <a:lnTo>
                        <a:pt x="627" y="6349"/>
                      </a:lnTo>
                      <a:lnTo>
                        <a:pt x="556" y="6219"/>
                      </a:lnTo>
                      <a:lnTo>
                        <a:pt x="488" y="6084"/>
                      </a:lnTo>
                      <a:lnTo>
                        <a:pt x="425" y="5943"/>
                      </a:lnTo>
                      <a:lnTo>
                        <a:pt x="365" y="5798"/>
                      </a:lnTo>
                      <a:lnTo>
                        <a:pt x="309" y="5647"/>
                      </a:lnTo>
                      <a:lnTo>
                        <a:pt x="258" y="5491"/>
                      </a:lnTo>
                      <a:lnTo>
                        <a:pt x="210" y="5331"/>
                      </a:lnTo>
                      <a:lnTo>
                        <a:pt x="168" y="5168"/>
                      </a:lnTo>
                      <a:lnTo>
                        <a:pt x="129" y="4999"/>
                      </a:lnTo>
                      <a:lnTo>
                        <a:pt x="96" y="4827"/>
                      </a:lnTo>
                      <a:lnTo>
                        <a:pt x="67" y="4651"/>
                      </a:lnTo>
                      <a:lnTo>
                        <a:pt x="43" y="4473"/>
                      </a:lnTo>
                      <a:lnTo>
                        <a:pt x="25" y="4290"/>
                      </a:lnTo>
                      <a:lnTo>
                        <a:pt x="11" y="4105"/>
                      </a:lnTo>
                      <a:lnTo>
                        <a:pt x="2" y="3917"/>
                      </a:lnTo>
                      <a:lnTo>
                        <a:pt x="0" y="3727"/>
                      </a:lnTo>
                      <a:lnTo>
                        <a:pt x="3" y="3537"/>
                      </a:lnTo>
                      <a:lnTo>
                        <a:pt x="11" y="3349"/>
                      </a:lnTo>
                      <a:lnTo>
                        <a:pt x="25" y="3164"/>
                      </a:lnTo>
                      <a:lnTo>
                        <a:pt x="44" y="2982"/>
                      </a:lnTo>
                      <a:lnTo>
                        <a:pt x="67" y="2803"/>
                      </a:lnTo>
                      <a:lnTo>
                        <a:pt x="96" y="2628"/>
                      </a:lnTo>
                      <a:lnTo>
                        <a:pt x="130" y="2455"/>
                      </a:lnTo>
                      <a:lnTo>
                        <a:pt x="168" y="2287"/>
                      </a:lnTo>
                      <a:lnTo>
                        <a:pt x="211" y="2123"/>
                      </a:lnTo>
                      <a:lnTo>
                        <a:pt x="258" y="1963"/>
                      </a:lnTo>
                      <a:lnTo>
                        <a:pt x="310" y="1808"/>
                      </a:lnTo>
                      <a:lnTo>
                        <a:pt x="366" y="1657"/>
                      </a:lnTo>
                      <a:lnTo>
                        <a:pt x="426" y="1512"/>
                      </a:lnTo>
                      <a:lnTo>
                        <a:pt x="489" y="1370"/>
                      </a:lnTo>
                      <a:lnTo>
                        <a:pt x="557" y="1235"/>
                      </a:lnTo>
                      <a:lnTo>
                        <a:pt x="629" y="1106"/>
                      </a:lnTo>
                      <a:lnTo>
                        <a:pt x="704" y="982"/>
                      </a:lnTo>
                      <a:lnTo>
                        <a:pt x="782" y="864"/>
                      </a:lnTo>
                      <a:lnTo>
                        <a:pt x="864" y="753"/>
                      </a:lnTo>
                      <a:lnTo>
                        <a:pt x="949" y="648"/>
                      </a:lnTo>
                      <a:lnTo>
                        <a:pt x="1038" y="550"/>
                      </a:lnTo>
                      <a:lnTo>
                        <a:pt x="1129" y="459"/>
                      </a:lnTo>
                      <a:lnTo>
                        <a:pt x="1224" y="376"/>
                      </a:lnTo>
                      <a:lnTo>
                        <a:pt x="1321" y="300"/>
                      </a:lnTo>
                      <a:lnTo>
                        <a:pt x="1421" y="231"/>
                      </a:lnTo>
                      <a:lnTo>
                        <a:pt x="1524" y="172"/>
                      </a:lnTo>
                      <a:lnTo>
                        <a:pt x="1629" y="120"/>
                      </a:lnTo>
                      <a:lnTo>
                        <a:pt x="1737" y="77"/>
                      </a:lnTo>
                      <a:lnTo>
                        <a:pt x="1847" y="43"/>
                      </a:lnTo>
                      <a:lnTo>
                        <a:pt x="1959" y="19"/>
                      </a:lnTo>
                      <a:lnTo>
                        <a:pt x="2073" y="5"/>
                      </a:lnTo>
                      <a:lnTo>
                        <a:pt x="2187" y="0"/>
                      </a:lnTo>
                      <a:lnTo>
                        <a:pt x="2258" y="2"/>
                      </a:lnTo>
                      <a:lnTo>
                        <a:pt x="2329" y="8"/>
                      </a:lnTo>
                      <a:lnTo>
                        <a:pt x="2401" y="17"/>
                      </a:lnTo>
                      <a:lnTo>
                        <a:pt x="2471" y="31"/>
                      </a:lnTo>
                      <a:lnTo>
                        <a:pt x="2541" y="49"/>
                      </a:lnTo>
                      <a:lnTo>
                        <a:pt x="2610" y="70"/>
                      </a:lnTo>
                      <a:lnTo>
                        <a:pt x="2679" y="95"/>
                      </a:lnTo>
                      <a:lnTo>
                        <a:pt x="2746" y="123"/>
                      </a:lnTo>
                      <a:lnTo>
                        <a:pt x="2813" y="155"/>
                      </a:lnTo>
                      <a:lnTo>
                        <a:pt x="2879" y="191"/>
                      </a:lnTo>
                      <a:lnTo>
                        <a:pt x="2944" y="230"/>
                      </a:lnTo>
                      <a:lnTo>
                        <a:pt x="3008" y="272"/>
                      </a:lnTo>
                      <a:lnTo>
                        <a:pt x="3071" y="318"/>
                      </a:lnTo>
                      <a:lnTo>
                        <a:pt x="3134" y="367"/>
                      </a:lnTo>
                      <a:lnTo>
                        <a:pt x="3194" y="419"/>
                      </a:lnTo>
                      <a:lnTo>
                        <a:pt x="3254" y="474"/>
                      </a:lnTo>
                      <a:lnTo>
                        <a:pt x="3314" y="533"/>
                      </a:lnTo>
                      <a:lnTo>
                        <a:pt x="3371" y="594"/>
                      </a:lnTo>
                      <a:lnTo>
                        <a:pt x="3427" y="658"/>
                      </a:lnTo>
                      <a:lnTo>
                        <a:pt x="3484" y="727"/>
                      </a:lnTo>
                      <a:lnTo>
                        <a:pt x="3590" y="870"/>
                      </a:lnTo>
                      <a:lnTo>
                        <a:pt x="3692" y="1025"/>
                      </a:lnTo>
                      <a:lnTo>
                        <a:pt x="3787" y="1190"/>
                      </a:lnTo>
                      <a:lnTo>
                        <a:pt x="3877" y="1367"/>
                      </a:lnTo>
                      <a:lnTo>
                        <a:pt x="3961" y="1554"/>
                      </a:lnTo>
                      <a:lnTo>
                        <a:pt x="4037" y="1747"/>
                      </a:lnTo>
                      <a:lnTo>
                        <a:pt x="3897" y="1802"/>
                      </a:lnTo>
                      <a:close/>
                      <a:moveTo>
                        <a:pt x="3168" y="6415"/>
                      </a:moveTo>
                      <a:lnTo>
                        <a:pt x="3893" y="5870"/>
                      </a:lnTo>
                      <a:lnTo>
                        <a:pt x="3973" y="6774"/>
                      </a:lnTo>
                      <a:cubicBezTo>
                        <a:pt x="3977" y="6815"/>
                        <a:pt x="3946" y="6851"/>
                        <a:pt x="3905" y="6855"/>
                      </a:cubicBezTo>
                      <a:cubicBezTo>
                        <a:pt x="3864" y="6859"/>
                        <a:pt x="3828" y="6828"/>
                        <a:pt x="3824" y="6787"/>
                      </a:cubicBezTo>
                      <a:lnTo>
                        <a:pt x="3756" y="6018"/>
                      </a:lnTo>
                      <a:lnTo>
                        <a:pt x="3876" y="6071"/>
                      </a:lnTo>
                      <a:lnTo>
                        <a:pt x="3258" y="6535"/>
                      </a:lnTo>
                      <a:cubicBezTo>
                        <a:pt x="3225" y="6560"/>
                        <a:pt x="3178" y="6553"/>
                        <a:pt x="3153" y="6520"/>
                      </a:cubicBezTo>
                      <a:cubicBezTo>
                        <a:pt x="3129" y="6487"/>
                        <a:pt x="3135" y="6440"/>
                        <a:pt x="3168" y="64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L"/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174" y="1574"/>
                  <a:ext cx="957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s-CL" sz="1300" b="1" dirty="0" smtClean="0">
                      <a:solidFill>
                        <a:srgbClr val="000000"/>
                      </a:solidFill>
                      <a:latin typeface="Comic Sans MS" pitchFamily="66" charset="0"/>
                      <a:cs typeface="Arial" pitchFamily="34" charset="0"/>
                    </a:rPr>
                    <a:t>Costos Marginales</a:t>
                  </a: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 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381" y="1690"/>
                  <a:ext cx="442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(energía)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335" y="2058"/>
                  <a:ext cx="69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Precio Nudo 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343" y="2180"/>
                  <a:ext cx="62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L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de potencia</a:t>
                  </a:r>
                  <a:endParaRPr kumimoji="0" lang="es-C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403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El negocio de la energía: Costos marginales 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650" y="1047105"/>
            <a:ext cx="79216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Sistema de Tarificación </a:t>
            </a:r>
            <a:r>
              <a:rPr lang="es-CL" sz="2000" dirty="0" err="1" smtClean="0">
                <a:solidFill>
                  <a:schemeClr val="accent6">
                    <a:lumMod val="50000"/>
                  </a:schemeClr>
                </a:solidFill>
              </a:rPr>
              <a:t>Marginalista</a:t>
            </a: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</a:pP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En condiciones óptimas, (parque generador adaptado a la demanda) los ingresos por </a:t>
            </a: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venta de energía a costo marginal (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costo eficiente de producir una unidad adicional)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, más los ingresos por venta de potencia al </a:t>
            </a: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costo de desarrollo de centrales de punta,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 cubre el costo de capital y los costos de operación de los generadores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4" name="83 Grupo"/>
          <p:cNvGrpSpPr/>
          <p:nvPr/>
        </p:nvGrpSpPr>
        <p:grpSpPr>
          <a:xfrm>
            <a:off x="1584993" y="3068960"/>
            <a:ext cx="6875439" cy="3041693"/>
            <a:chOff x="2123728" y="3152001"/>
            <a:chExt cx="6875439" cy="3041693"/>
          </a:xfrm>
        </p:grpSpPr>
        <p:sp>
          <p:nvSpPr>
            <p:cNvPr id="11" name="10 Rectángulo"/>
            <p:cNvSpPr/>
            <p:nvPr/>
          </p:nvSpPr>
          <p:spPr>
            <a:xfrm>
              <a:off x="2643174" y="4500570"/>
              <a:ext cx="4572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ES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lang="es-ES" sz="3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3 Flecha abajo"/>
            <p:cNvSpPr/>
            <p:nvPr/>
          </p:nvSpPr>
          <p:spPr>
            <a:xfrm>
              <a:off x="2123728" y="3152001"/>
              <a:ext cx="288032" cy="286928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10800000" lon="2129886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4 Flecha derecha"/>
            <p:cNvSpPr/>
            <p:nvPr/>
          </p:nvSpPr>
          <p:spPr>
            <a:xfrm>
              <a:off x="2195736" y="5848882"/>
              <a:ext cx="5663771" cy="34481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2339752" y="5589240"/>
              <a:ext cx="504056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3742583" y="5641503"/>
              <a:ext cx="1887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Hidráulica de Pasada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2339752" y="5250686"/>
              <a:ext cx="504056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3382543" y="5302949"/>
              <a:ext cx="2553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Hidráulica de Embalse Barato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2339752" y="4890646"/>
              <a:ext cx="496855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4291739" y="494290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Carbón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2483768" y="4530606"/>
              <a:ext cx="4536504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CuadroTexto"/>
            <p:cNvSpPr txBox="1"/>
            <p:nvPr/>
          </p:nvSpPr>
          <p:spPr>
            <a:xfrm>
              <a:off x="4427984" y="458286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GNL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7380312" y="4942909"/>
              <a:ext cx="0" cy="98488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2843808" y="4149080"/>
              <a:ext cx="1600175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3416371" y="4201343"/>
              <a:ext cx="2414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Hidráulica de Embalse Caro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2" name="31 Conector recto"/>
            <p:cNvCxnSpPr/>
            <p:nvPr/>
          </p:nvCxnSpPr>
          <p:spPr>
            <a:xfrm>
              <a:off x="5220072" y="4149080"/>
              <a:ext cx="144016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5436096" y="3789040"/>
              <a:ext cx="924425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5411426" y="3841303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CC Diesel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398767" y="3481263"/>
              <a:ext cx="973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schemeClr val="accent6">
                      <a:lumMod val="50000"/>
                    </a:schemeClr>
                  </a:solidFill>
                </a:rPr>
                <a:t>CA Diesel</a:t>
              </a:r>
              <a:endParaRPr lang="es-CL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 flipH="1" flipV="1">
              <a:off x="7020272" y="4530607"/>
              <a:ext cx="360040" cy="41230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flipH="1" flipV="1">
              <a:off x="6660232" y="4149080"/>
              <a:ext cx="360040" cy="38152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flipH="1" flipV="1">
              <a:off x="6349629" y="3789040"/>
              <a:ext cx="310603" cy="3600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H="1" flipV="1">
              <a:off x="6084168" y="3429000"/>
              <a:ext cx="276353" cy="33855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flipH="1">
              <a:off x="5694599" y="3429000"/>
              <a:ext cx="389569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H="1">
              <a:off x="5436096" y="3429000"/>
              <a:ext cx="258503" cy="3600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flipH="1">
              <a:off x="5220072" y="3789040"/>
              <a:ext cx="216024" cy="3600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H="1">
              <a:off x="4929174" y="4149080"/>
              <a:ext cx="290900" cy="16927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flipH="1" flipV="1">
              <a:off x="4443983" y="4149080"/>
              <a:ext cx="485191" cy="19076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flipH="1">
              <a:off x="2483768" y="4149080"/>
              <a:ext cx="360040" cy="38152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H="1">
              <a:off x="2339752" y="4530606"/>
              <a:ext cx="144016" cy="16927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Flecha abajo"/>
            <p:cNvSpPr/>
            <p:nvPr/>
          </p:nvSpPr>
          <p:spPr>
            <a:xfrm>
              <a:off x="6978390" y="4149080"/>
              <a:ext cx="138176" cy="360040"/>
            </a:xfrm>
            <a:prstGeom prst="down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7059341" y="3944089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 err="1" smtClean="0"/>
                <a:t>CMg</a:t>
              </a:r>
              <a:r>
                <a:rPr lang="es-CL" sz="1200" dirty="0" smtClean="0"/>
                <a:t> = CV GNL</a:t>
              </a:r>
              <a:endParaRPr lang="es-CL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" name="70 Flecha abajo"/>
            <p:cNvSpPr/>
            <p:nvPr/>
          </p:nvSpPr>
          <p:spPr>
            <a:xfrm>
              <a:off x="6300192" y="3356992"/>
              <a:ext cx="138176" cy="360040"/>
            </a:xfrm>
            <a:prstGeom prst="down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6381143" y="3152001"/>
              <a:ext cx="2618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 err="1" smtClean="0"/>
                <a:t>CMg</a:t>
              </a:r>
              <a:r>
                <a:rPr lang="es-CL" sz="1200" dirty="0" smtClean="0"/>
                <a:t> = CV Ciclo Combinado Diesel</a:t>
              </a:r>
              <a:r>
                <a:rPr lang="es-CL" sz="12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s-CL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" name="72 Flecha abajo"/>
            <p:cNvSpPr/>
            <p:nvPr/>
          </p:nvSpPr>
          <p:spPr>
            <a:xfrm>
              <a:off x="6620616" y="3717032"/>
              <a:ext cx="138176" cy="360040"/>
            </a:xfrm>
            <a:prstGeom prst="down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6701567" y="3512041"/>
              <a:ext cx="1946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 err="1" smtClean="0"/>
                <a:t>CMg</a:t>
              </a:r>
              <a:r>
                <a:rPr lang="es-CL" sz="1200" dirty="0" smtClean="0"/>
                <a:t> = CV </a:t>
              </a:r>
              <a:r>
                <a:rPr lang="es-CL" sz="1200" dirty="0" err="1" smtClean="0"/>
                <a:t>Hidro</a:t>
              </a:r>
              <a:r>
                <a:rPr lang="es-CL" sz="1200" dirty="0" smtClean="0"/>
                <a:t> Embalse</a:t>
              </a:r>
              <a:endParaRPr lang="es-CL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2" name="81 Flecha abajo"/>
            <p:cNvSpPr/>
            <p:nvPr/>
          </p:nvSpPr>
          <p:spPr>
            <a:xfrm>
              <a:off x="7308304" y="4509120"/>
              <a:ext cx="138176" cy="360040"/>
            </a:xfrm>
            <a:prstGeom prst="down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7389255" y="4304129"/>
              <a:ext cx="1486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dirty="0" err="1" smtClean="0"/>
                <a:t>CMg</a:t>
              </a:r>
              <a:r>
                <a:rPr lang="es-CL" sz="1200" dirty="0" smtClean="0"/>
                <a:t> = CV Carbón</a:t>
              </a:r>
              <a:endParaRPr lang="es-CL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6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El negocio de la energía: Costos </a:t>
            </a:r>
            <a:r>
              <a:rPr lang="es-ES" sz="2400" b="1" dirty="0" smtClean="0">
                <a:solidFill>
                  <a:srgbClr val="AD6800"/>
                </a:solidFill>
              </a:rPr>
              <a:t>marginales y Precio Medio de Mercado </a:t>
            </a:r>
            <a:endParaRPr lang="es-ES" sz="2400" b="1" dirty="0">
              <a:solidFill>
                <a:srgbClr val="AD6800"/>
              </a:solidFill>
            </a:endParaRP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467544" y="1196752"/>
            <a:ext cx="792088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2400" b="1" dirty="0" smtClean="0"/>
              <a:t>SING</a:t>
            </a:r>
          </a:p>
          <a:p>
            <a:pPr algn="ctr"/>
            <a:r>
              <a:rPr lang="es-CL" sz="1600" b="1" dirty="0" smtClean="0"/>
              <a:t>(Crucero 220)</a:t>
            </a:r>
            <a:endParaRPr lang="es-CL" sz="1600" b="1" dirty="0"/>
          </a:p>
        </p:txBody>
      </p:sp>
      <p:sp>
        <p:nvSpPr>
          <p:cNvPr id="49" name="48 Rectángulo redondeado"/>
          <p:cNvSpPr/>
          <p:nvPr/>
        </p:nvSpPr>
        <p:spPr>
          <a:xfrm>
            <a:off x="467544" y="3861048"/>
            <a:ext cx="792088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2400" b="1" dirty="0" smtClean="0"/>
              <a:t>SIC</a:t>
            </a:r>
          </a:p>
          <a:p>
            <a:pPr algn="ctr"/>
            <a:r>
              <a:rPr lang="es-CL" sz="1600" b="1" dirty="0" smtClean="0"/>
              <a:t>(Alto Jahuel 220)</a:t>
            </a:r>
            <a:endParaRPr lang="es-CL" sz="1600" b="1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95" y="620688"/>
            <a:ext cx="67548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95" y="3212976"/>
            <a:ext cx="67421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El negocio de la energía: Transferencias CDEC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643174" y="450057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s-E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651" y="1223963"/>
            <a:ext cx="4701405" cy="44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2425" lvl="1" indent="-342900" defTabSz="9525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CDEC: encargado del balance de transferencia de energía y potencia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Generadores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deficitarios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809625" lvl="2" indent="-342900" defTabSz="9525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Aquellos generadores con contratos mayores a su generación real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Generadores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superavitarios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809625" lvl="2" indent="-342900" defTabSz="95250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Aquellos generadores con contratos que son menores que su generación real.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807967" y="1628800"/>
            <a:ext cx="4300537" cy="3719513"/>
            <a:chOff x="4560888" y="1828800"/>
            <a:chExt cx="4300537" cy="37195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1924050"/>
              <a:ext cx="4300537" cy="362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6 CuadroTexto"/>
            <p:cNvSpPr txBox="1">
              <a:spLocks noChangeArrowheads="1"/>
            </p:cNvSpPr>
            <p:nvPr/>
          </p:nvSpPr>
          <p:spPr bwMode="auto">
            <a:xfrm>
              <a:off x="5949950" y="1828800"/>
              <a:ext cx="1697038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CL" sz="1800" dirty="0">
                  <a:solidFill>
                    <a:schemeClr val="accent6">
                      <a:lumMod val="50000"/>
                    </a:schemeClr>
                  </a:solidFill>
                </a:rPr>
                <a:t>Mercado Spot</a:t>
              </a:r>
            </a:p>
          </p:txBody>
        </p:sp>
        <p:sp>
          <p:nvSpPr>
            <p:cNvPr id="12" name="7 CuadroTexto"/>
            <p:cNvSpPr txBox="1">
              <a:spLocks noChangeArrowheads="1"/>
            </p:cNvSpPr>
            <p:nvPr/>
          </p:nvSpPr>
          <p:spPr bwMode="auto">
            <a:xfrm>
              <a:off x="6481763" y="2268538"/>
              <a:ext cx="6318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CL" sz="1100" b="1" dirty="0">
                  <a:solidFill>
                    <a:schemeClr val="accent6">
                      <a:lumMod val="50000"/>
                    </a:schemeClr>
                  </a:solidFill>
                </a:rPr>
                <a:t>(MWh)</a:t>
              </a:r>
            </a:p>
          </p:txBody>
        </p:sp>
        <p:sp>
          <p:nvSpPr>
            <p:cNvPr id="13" name="8 CuadroTexto"/>
            <p:cNvSpPr txBox="1">
              <a:spLocks noChangeArrowheads="1"/>
            </p:cNvSpPr>
            <p:nvPr/>
          </p:nvSpPr>
          <p:spPr bwMode="auto">
            <a:xfrm>
              <a:off x="6341145" y="3690938"/>
              <a:ext cx="9833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CL" sz="1100" b="1" dirty="0">
                  <a:solidFill>
                    <a:srgbClr val="FF0000"/>
                  </a:solidFill>
                </a:rPr>
                <a:t>(US$/MWh)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7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El negocio de la energía: Transferencias CDEC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643174" y="450057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s-E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74650" y="1223963"/>
            <a:ext cx="79216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ENDESA</a:t>
            </a: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COLBUN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17" y="1196404"/>
            <a:ext cx="6222743" cy="23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55" y="3729832"/>
            <a:ext cx="6120558" cy="2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3 Imagen" descr="interior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Freeform 144"/>
          <p:cNvSpPr>
            <a:spLocks/>
          </p:cNvSpPr>
          <p:nvPr/>
        </p:nvSpPr>
        <p:spPr bwMode="auto">
          <a:xfrm>
            <a:off x="5229225" y="6372225"/>
            <a:ext cx="28575" cy="841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6"/>
              </a:cxn>
              <a:cxn ang="0">
                <a:pos x="18" y="53"/>
              </a:cxn>
              <a:cxn ang="0">
                <a:pos x="6" y="0"/>
              </a:cxn>
            </a:cxnLst>
            <a:rect l="0" t="0" r="r" b="b"/>
            <a:pathLst>
              <a:path w="18" h="53">
                <a:moveTo>
                  <a:pt x="6" y="0"/>
                </a:moveTo>
                <a:lnTo>
                  <a:pt x="0" y="36"/>
                </a:lnTo>
                <a:lnTo>
                  <a:pt x="18" y="53"/>
                </a:lnTo>
                <a:lnTo>
                  <a:pt x="6" y="0"/>
                </a:lnTo>
                <a:close/>
              </a:path>
            </a:pathLst>
          </a:custGeom>
          <a:solidFill>
            <a:srgbClr val="55FF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" name="Rectangle 2" descr="textura"/>
          <p:cNvSpPr txBox="1">
            <a:spLocks noChangeArrowheads="1"/>
          </p:cNvSpPr>
          <p:nvPr/>
        </p:nvSpPr>
        <p:spPr bwMode="auto">
          <a:xfrm>
            <a:off x="214282" y="285728"/>
            <a:ext cx="8693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s-ES" sz="2400" b="1" dirty="0">
                <a:solidFill>
                  <a:srgbClr val="AD6800"/>
                </a:solidFill>
              </a:rPr>
              <a:t>Mercados spot y </a:t>
            </a:r>
            <a:r>
              <a:rPr lang="es-ES" sz="2400" b="1" dirty="0" smtClean="0">
                <a:solidFill>
                  <a:srgbClr val="AD6800"/>
                </a:solidFill>
              </a:rPr>
              <a:t>Mercado de </a:t>
            </a:r>
            <a:r>
              <a:rPr lang="es-ES" sz="2400" b="1" dirty="0">
                <a:solidFill>
                  <a:srgbClr val="AD6800"/>
                </a:solidFill>
              </a:rPr>
              <a:t>contratos</a:t>
            </a:r>
          </a:p>
        </p:txBody>
      </p:sp>
      <p:cxnSp>
        <p:nvCxnSpPr>
          <p:cNvPr id="41" name="40 Conector recto"/>
          <p:cNvCxnSpPr/>
          <p:nvPr/>
        </p:nvCxnSpPr>
        <p:spPr>
          <a:xfrm>
            <a:off x="300038" y="908050"/>
            <a:ext cx="8143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643174" y="450057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s-E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650" y="1223963"/>
            <a:ext cx="79216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Mercado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spot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Mercado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de energía y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potencia.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Precio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horario de energía (unidad más cara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Solo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generadores tienen acceso al mercado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spot.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Para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intercambios entre generadores deficitarios y superavitarios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52425" lvl="1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Mercado de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contratos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Mercados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de energía y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potencia.</a:t>
            </a:r>
          </a:p>
          <a:p>
            <a:pPr marL="809625" lvl="2" indent="-342900" defTabSz="9525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Distribución con obligación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28801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.PH2nUpkKDsnkGaKAi_Q"/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dHNGJ_DEuyAXG6pHby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b7214fEUabBIXh7R59cg"/>
</p:tagLst>
</file>

<file path=ppt/theme/theme1.xml><?xml version="1.0" encoding="utf-8"?>
<a:theme xmlns:a="http://schemas.openxmlformats.org/drawingml/2006/main" name="2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13_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14_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CODELCO 2010 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13_CODELCO 2010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DELCO 2010 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DELCO 2010 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DELCO 2010 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1506</Words>
  <Application>Microsoft Office PowerPoint</Application>
  <PresentationFormat>Presentación en pantalla (4:3)</PresentationFormat>
  <Paragraphs>324</Paragraphs>
  <Slides>26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2_CODELCO 2010 </vt:lpstr>
      <vt:lpstr>13_CODELCO 2010 </vt:lpstr>
      <vt:lpstr>3_CODELCO 2010 </vt:lpstr>
      <vt:lpstr>21_CODELCO 2010 </vt:lpstr>
      <vt:lpstr>4_CODELCO 2010 </vt:lpstr>
      <vt:lpstr>5_CODELCO 2010 </vt:lpstr>
      <vt:lpstr>14_CODELCO 2010 </vt:lpstr>
      <vt:lpstr>Tema de Office</vt:lpstr>
      <vt:lpstr>Hoja de cálculo de Microsoft Excel 97-2003</vt:lpstr>
      <vt:lpstr>Energía en la Industria Minera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JCiudad</dc:creator>
  <cp:lastModifiedBy>o</cp:lastModifiedBy>
  <cp:revision>654</cp:revision>
  <dcterms:created xsi:type="dcterms:W3CDTF">2012-04-30T13:20:19Z</dcterms:created>
  <dcterms:modified xsi:type="dcterms:W3CDTF">2013-12-03T14:20:26Z</dcterms:modified>
</cp:coreProperties>
</file>