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48" r:id="rId2"/>
    <p:sldId id="368" r:id="rId3"/>
    <p:sldId id="370" r:id="rId4"/>
    <p:sldId id="328" r:id="rId5"/>
    <p:sldId id="364" r:id="rId6"/>
    <p:sldId id="363" r:id="rId7"/>
    <p:sldId id="369" r:id="rId8"/>
    <p:sldId id="361" r:id="rId9"/>
    <p:sldId id="350" r:id="rId10"/>
    <p:sldId id="351" r:id="rId11"/>
    <p:sldId id="362" r:id="rId12"/>
    <p:sldId id="366" r:id="rId13"/>
    <p:sldId id="356" r:id="rId14"/>
    <p:sldId id="355" r:id="rId15"/>
    <p:sldId id="358" r:id="rId16"/>
    <p:sldId id="353" r:id="rId17"/>
    <p:sldId id="365" r:id="rId18"/>
    <p:sldId id="367" r:id="rId19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9" autoAdjust="0"/>
    <p:restoredTop sz="91715" autoAdjust="0"/>
  </p:normalViewPr>
  <p:slideViewPr>
    <p:cSldViewPr>
      <p:cViewPr varScale="1">
        <p:scale>
          <a:sx n="107" d="100"/>
          <a:sy n="107" d="100"/>
        </p:scale>
        <p:origin x="20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Georgia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Georgia" pitchFamily="18" charset="0"/>
              </a:defRPr>
            </a:lvl1pPr>
          </a:lstStyle>
          <a:p>
            <a:pPr>
              <a:defRPr/>
            </a:pPr>
            <a:fld id="{ED633616-C4CE-4A3F-87A2-9CA2D969554B}" type="datetimeFigureOut">
              <a:rPr lang="es-ES_tradnl"/>
              <a:pPr>
                <a:defRPr/>
              </a:pPr>
              <a:t>13/11/2013</a:t>
            </a:fld>
            <a:endParaRPr lang="es-ES_trad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Georgia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Georgia" pitchFamily="18" charset="0"/>
              </a:defRPr>
            </a:lvl1pPr>
          </a:lstStyle>
          <a:p>
            <a:pPr>
              <a:defRPr/>
            </a:pPr>
            <a:fld id="{0E1496E0-7D31-49DE-8DB9-A3D794E9B22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41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smtClean="0"/>
              <a:t>Estimacion energetica a partir de parametros termodinamicos. Para continuar con la geotermia desde el enfoque de energia renovable no convencional</a:t>
            </a:r>
          </a:p>
        </p:txBody>
      </p:sp>
    </p:spTree>
    <p:extLst>
      <p:ext uri="{BB962C8B-B14F-4D97-AF65-F5344CB8AC3E}">
        <p14:creationId xmlns:p14="http://schemas.microsoft.com/office/powerpoint/2010/main" val="310253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Noten campos de estabilidad de vapor, líquido y vapor más líquido. Coinciden con campos de líquidos sobrecalentados o sobresaturados en vapor, líquido y vapor saturados, y por último líquido </a:t>
            </a:r>
            <a:r>
              <a:rPr lang="es-ES_tradnl" dirty="0" err="1" smtClean="0"/>
              <a:t>subenfriado</a:t>
            </a:r>
            <a:r>
              <a:rPr lang="es-ES_tradnl" dirty="0" smtClean="0"/>
              <a:t> o </a:t>
            </a:r>
            <a:r>
              <a:rPr lang="es-ES_tradnl" dirty="0" err="1" smtClean="0"/>
              <a:t>subsaturado</a:t>
            </a:r>
            <a:r>
              <a:rPr lang="es-ES_tradnl" dirty="0" smtClean="0"/>
              <a:t> en vapor.</a:t>
            </a:r>
          </a:p>
        </p:txBody>
      </p:sp>
      <p:sp>
        <p:nvSpPr>
          <p:cNvPr id="2457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D9B19-8672-4465-A22B-111B1F0B3A34}" type="slidenum">
              <a:rPr lang="es-ES_tradnl" smtClean="0"/>
              <a:pPr/>
              <a:t>11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013171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A</a:t>
            </a:r>
            <a:r>
              <a:rPr lang="es-ES_tradnl" baseline="0" dirty="0" smtClean="0"/>
              <a:t> partir del punto crítico, por mucho que se aumente la presión del gas, éste ya no puede ser condensado.</a:t>
            </a:r>
            <a:endParaRPr lang="es-ES_tradnl" dirty="0" smtClean="0"/>
          </a:p>
          <a:p>
            <a:endParaRPr lang="es-ES_tradnl" dirty="0" smtClean="0"/>
          </a:p>
        </p:txBody>
      </p:sp>
      <p:sp>
        <p:nvSpPr>
          <p:cNvPr id="2457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D9B19-8672-4465-A22B-111B1F0B3A34}" type="slidenum">
              <a:rPr lang="es-ES_tradnl" smtClean="0"/>
              <a:pPr/>
              <a:t>12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38608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smtClean="0"/>
              <a:t>Se supone que se trabaja con datos de pozos </a:t>
            </a:r>
          </a:p>
        </p:txBody>
      </p:sp>
    </p:spTree>
    <p:extLst>
      <p:ext uri="{BB962C8B-B14F-4D97-AF65-F5344CB8AC3E}">
        <p14:creationId xmlns:p14="http://schemas.microsoft.com/office/powerpoint/2010/main" val="338387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540E-420B-43C3-8669-99AF38294D4E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82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540E-420B-43C3-8669-99AF38294D4E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721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Calor latente o “escondido”, aquél necesario</a:t>
            </a:r>
            <a:r>
              <a:rPr lang="es-ES" baseline="0" dirty="0" smtClean="0"/>
              <a:t> para generar un cambio de fase, sin apreciarse cambio de la temperatura en ese proceso, por eso es escondido, no se ve.</a:t>
            </a:r>
          </a:p>
          <a:p>
            <a:r>
              <a:rPr lang="es-ES" baseline="0" dirty="0" smtClean="0"/>
              <a:t>Calor sensible es lo opuesto al latente, es aquel calor que se aprecia mediante un cambio de temperatura en el cuerpo, sin variaciones de fase.</a:t>
            </a:r>
          </a:p>
          <a:p>
            <a:r>
              <a:rPr lang="es-ES" baseline="0" dirty="0" smtClean="0"/>
              <a:t>Calor específico: Es propiedad física del material. Cantidad de calor que hay que administrar a la unidad de masa o sistema termodinámico para elevar su temperatura en una unidad (un grado). Ojo, depende de la temperatura inicial.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496E0-7D31-49DE-8DB9-A3D794E9B226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5360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Observación:</a:t>
            </a:r>
            <a:r>
              <a:rPr lang="es-ES" baseline="0" dirty="0" smtClean="0"/>
              <a:t> En geotermia suele usarse sistemas lineales de modo que el calor total involucrado sea la suma de todos los calores latentes de los componentes. Q = </a:t>
            </a:r>
            <a:r>
              <a:rPr lang="es-ES" baseline="0" dirty="0" err="1" smtClean="0"/>
              <a:t>Σ</a:t>
            </a:r>
            <a:r>
              <a:rPr lang="es-ES" baseline="0" dirty="0" smtClean="0"/>
              <a:t> </a:t>
            </a:r>
            <a:r>
              <a:rPr lang="es-ES" baseline="0" dirty="0" err="1" smtClean="0"/>
              <a:t>Δm</a:t>
            </a:r>
            <a:r>
              <a:rPr lang="es-ES" baseline="-25000" dirty="0" err="1" smtClean="0"/>
              <a:t>i</a:t>
            </a:r>
            <a:r>
              <a:rPr lang="es-ES" baseline="0" dirty="0" err="1" smtClean="0"/>
              <a:t>L</a:t>
            </a:r>
            <a:r>
              <a:rPr lang="es-ES" baseline="-25000" dirty="0" err="1" smtClean="0"/>
              <a:t>i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496E0-7D31-49DE-8DB9-A3D794E9B226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5360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540E-420B-43C3-8669-99AF38294D4E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2921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smtClean="0"/>
              <a:t>Entonces la clase apunta a lograr estimar la potencia que podría aportar un sistema geotermal a partir de la entalpía 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EA3B0-4AB0-4FBA-B0DC-B6B557714BD4}" type="slidenum">
              <a:rPr lang="es-ES_tradnl" smtClean="0"/>
              <a:pPr/>
              <a:t>8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55203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dirty="0" smtClean="0"/>
              <a:t>Se tiene agua en un sistema cerrado que tiende al equilibrio, fase líquida y gaseosa llegarán al equilibrio dinámico a T cte. Es decir, por cada parte de vapor que pasa a fase líquida, hay una contraparte de fase líquida que pasa a fase vapor.</a:t>
            </a:r>
          </a:p>
        </p:txBody>
      </p:sp>
    </p:spTree>
    <p:extLst>
      <p:ext uri="{BB962C8B-B14F-4D97-AF65-F5344CB8AC3E}">
        <p14:creationId xmlns:p14="http://schemas.microsoft.com/office/powerpoint/2010/main" val="3096483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dirty="0" smtClean="0"/>
              <a:t>Sistema abierto.</a:t>
            </a:r>
          </a:p>
          <a:p>
            <a:r>
              <a:rPr lang="es-ES_tradnl" dirty="0" smtClean="0"/>
              <a:t>Cuando la presión de vapor es mayor que la presión confinante (atmosférica en este caso), esta es capaz de separar las fases.</a:t>
            </a:r>
          </a:p>
          <a:p>
            <a:r>
              <a:rPr lang="es-ES_tradnl" dirty="0" smtClean="0"/>
              <a:t>Entonces, cómo relacionamos los dos conceptos recién vistos…</a:t>
            </a:r>
          </a:p>
        </p:txBody>
      </p:sp>
    </p:spTree>
    <p:extLst>
      <p:ext uri="{BB962C8B-B14F-4D97-AF65-F5344CB8AC3E}">
        <p14:creationId xmlns:p14="http://schemas.microsoft.com/office/powerpoint/2010/main" val="351304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5" name="18 Rectángulo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0" name="11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1" name="6 Conector recto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2" name="9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latin typeface="+mn-lt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13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78C5B-C15A-4DEF-ADD0-252C4C6F6511}" type="datetimeFigureOut">
              <a:rPr lang="es-ES_tradnl"/>
              <a:pPr>
                <a:defRPr/>
              </a:pPr>
              <a:t>13/11/2013</a:t>
            </a:fld>
            <a:endParaRPr lang="es-ES_tradnl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6D71B10-DAF7-4FFF-8A92-E2EB722AA81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8" name="10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latin typeface="+mn-lt"/>
            </a:endParaRPr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2" name="14 Elipse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88BA-3763-47E6-9150-9BD4F2AAA7D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82CF-D49C-4A11-8245-F3001480D610}" type="datetimeFigureOut">
              <a:rPr lang="es-ES_tradnl"/>
              <a:pPr>
                <a:defRPr/>
              </a:pPr>
              <a:t>13/11/2013</a:t>
            </a:fld>
            <a:endParaRPr lang="es-ES_tradnl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9E3C2C-DB1B-42B4-B5CC-7D584A023F64}" type="datetimeFigureOut">
              <a:rPr lang="es-ES_tradnl"/>
              <a:pPr>
                <a:defRPr/>
              </a:pPr>
              <a:t>13/11/2013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D7CD7B-9555-4BF2-AE27-10E9B978B3C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8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0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1" name="13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latin typeface="+mn-lt"/>
            </a:endParaRPr>
          </a:p>
        </p:txBody>
      </p:sp>
      <p:sp>
        <p:nvSpPr>
          <p:cNvPr id="12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3" name="9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10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0208-C8FE-454E-AA81-0E1089DFAE2E}" type="datetimeFigureOut">
              <a:rPr lang="es-ES_tradnl"/>
              <a:pPr>
                <a:defRPr/>
              </a:pPr>
              <a:t>13/11/2013</a:t>
            </a:fld>
            <a:endParaRPr lang="es-ES_tradnl"/>
          </a:p>
        </p:txBody>
      </p:sp>
      <p:sp>
        <p:nvSpPr>
          <p:cNvPr id="1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8EE6DF6-5395-4331-A4E3-562894281F4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7600-9004-4955-A152-322B16E7151F}" type="datetimeFigureOut">
              <a:rPr lang="es-ES_tradnl"/>
              <a:pPr>
                <a:defRPr/>
              </a:pPr>
              <a:t>13/11/2013</a:t>
            </a:fld>
            <a:endParaRPr lang="es-ES_tradnl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2B22-C6A1-48CE-B552-E2FE7B0B8B0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8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0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1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4" name="14 Conector recto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5" name="1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latin typeface="+mn-lt"/>
            </a:endParaRPr>
          </a:p>
        </p:txBody>
      </p:sp>
      <p:sp>
        <p:nvSpPr>
          <p:cNvPr id="16" name="24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26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B25C5-B2F9-4903-9A01-23C0B7836C96}" type="datetimeFigureOut">
              <a:rPr lang="es-ES_tradnl"/>
              <a:pPr>
                <a:defRPr/>
              </a:pPr>
              <a:t>13/11/2013</a:t>
            </a:fld>
            <a:endParaRPr lang="es-ES_tradnl"/>
          </a:p>
        </p:txBody>
      </p:sp>
      <p:sp>
        <p:nvSpPr>
          <p:cNvPr id="1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8876774-C3DF-403E-886D-ECDC1502437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8EB7-9339-4442-9B69-E522F7938596}" type="datetimeFigureOut">
              <a:rPr lang="es-ES_tradnl"/>
              <a:pPr>
                <a:defRPr/>
              </a:pPr>
              <a:t>13/11/2013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5BD0D-23B2-4A50-A2DB-9E2D1C8CD23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3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4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5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5 Rectángulo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latin typeface="+mn-lt"/>
            </a:endParaRPr>
          </a:p>
        </p:txBody>
      </p:sp>
      <p:sp>
        <p:nvSpPr>
          <p:cNvPr id="8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65AD-5216-4B62-B697-7580387CFC4D}" type="datetimeFigureOut">
              <a:rPr lang="es-ES_tradnl"/>
              <a:pPr>
                <a:defRPr/>
              </a:pPr>
              <a:t>13/11/2013</a:t>
            </a:fld>
            <a:endParaRPr lang="es-ES_tradnl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E81979-F27C-440E-93EB-A3AE4997AA7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8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8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0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latin typeface="+mn-lt"/>
            </a:endParaRPr>
          </a:p>
        </p:txBody>
      </p:sp>
      <p:sp>
        <p:nvSpPr>
          <p:cNvPr id="12" name="8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3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10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20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8324BD9-3EE0-4EEB-A64F-F004B277967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DC59D-98DB-4218-914A-F034DA833DC4}" type="datetimeFigureOut">
              <a:rPr lang="es-ES_tradnl"/>
              <a:pPr>
                <a:defRPr/>
              </a:pPr>
              <a:t>13/11/2013</a:t>
            </a:fld>
            <a:endParaRPr lang="es-ES_tradnl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8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latin typeface="+mn-lt"/>
            </a:endParaRPr>
          </a:p>
        </p:txBody>
      </p:sp>
      <p:sp>
        <p:nvSpPr>
          <p:cNvPr id="10" name="19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1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2" name="14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latin typeface="+mn-lt"/>
            </a:endParaRPr>
          </a:p>
        </p:txBody>
      </p:sp>
      <p:sp>
        <p:nvSpPr>
          <p:cNvPr id="13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12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21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811F-FC74-4D6F-A221-5C66B460203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F81A8-54A4-495E-B544-5DF53CDDB0B4}" type="datetimeFigureOut">
              <a:rPr lang="es-ES_tradnl"/>
              <a:pPr>
                <a:defRPr/>
              </a:pPr>
              <a:t>13/11/2013</a:t>
            </a:fld>
            <a:endParaRPr lang="es-ES_tradnl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EF1A-2BF3-4849-85D5-B89101F9C878}" type="datetimeFigureOut">
              <a:rPr lang="es-ES_tradnl"/>
              <a:pPr>
                <a:defRPr/>
              </a:pPr>
              <a:t>13/11/2013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2ACB-353F-4DED-B2AB-2D9C18B9E05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4362904-777E-4E91-9032-D974D88D92BC}" type="datetimeFigureOut">
              <a:rPr lang="es-ES_tradnl"/>
              <a:pPr>
                <a:defRPr/>
              </a:pPr>
              <a:t>13/11/2013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latin typeface="+mn-lt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14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624714-21EF-47FA-BB5C-C3E97B2F0FB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1038" name="21 Marcador de título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9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2 Subtítulo"/>
          <p:cNvSpPr>
            <a:spLocks noGrp="1"/>
          </p:cNvSpPr>
          <p:nvPr>
            <p:ph type="subTitle" idx="4294967295"/>
          </p:nvPr>
        </p:nvSpPr>
        <p:spPr>
          <a:xfrm>
            <a:off x="5435600" y="4797425"/>
            <a:ext cx="3092450" cy="12239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s-ES_tradnl" sz="2400" b="1" dirty="0" smtClean="0">
                <a:solidFill>
                  <a:schemeClr val="tx2"/>
                </a:solidFill>
                <a:latin typeface="Calibri" pitchFamily="34" charset="0"/>
              </a:rPr>
              <a:t>Noviembre, </a:t>
            </a:r>
            <a:r>
              <a:rPr lang="es-ES_tradnl" sz="2400" b="1" dirty="0" smtClean="0">
                <a:solidFill>
                  <a:schemeClr val="tx2"/>
                </a:solidFill>
                <a:latin typeface="Calibri" pitchFamily="34" charset="0"/>
              </a:rPr>
              <a:t>2013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s-ES_tradnl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endParaRPr lang="es-ES_tradnl" sz="2400" b="1" dirty="0" smtClean="0">
              <a:solidFill>
                <a:schemeClr val="tx2"/>
              </a:solidFill>
            </a:endParaRPr>
          </a:p>
        </p:txBody>
      </p:sp>
      <p:sp>
        <p:nvSpPr>
          <p:cNvPr id="14338" name="1 Título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/>
          <a:lstStyle/>
          <a:p>
            <a:pPr eaLnBrk="1" hangingPunct="1"/>
            <a:r>
              <a:rPr lang="es-ES_tradnl" sz="4200" smtClean="0">
                <a:solidFill>
                  <a:schemeClr val="accent1"/>
                </a:solidFill>
              </a:rPr>
              <a:t>Principios de geotermia</a:t>
            </a:r>
            <a:br>
              <a:rPr lang="es-ES_tradnl" sz="4200" smtClean="0">
                <a:solidFill>
                  <a:schemeClr val="accent1"/>
                </a:solidFill>
              </a:rPr>
            </a:br>
            <a:endParaRPr lang="es-ES_tradnl" sz="4200" smtClean="0">
              <a:solidFill>
                <a:schemeClr val="accent1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763712" y="2852738"/>
            <a:ext cx="67687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 smtClean="0">
                <a:latin typeface="Calibri" pitchFamily="34" charset="0"/>
              </a:rPr>
              <a:t>Conceptos </a:t>
            </a:r>
            <a:r>
              <a:rPr lang="es-ES_tradnl" dirty="0">
                <a:latin typeface="Calibri" pitchFamily="34" charset="0"/>
              </a:rPr>
              <a:t>termodinámicos y </a:t>
            </a:r>
            <a:r>
              <a:rPr lang="es-ES_tradnl" dirty="0" smtClean="0">
                <a:latin typeface="Calibri" pitchFamily="34" charset="0"/>
              </a:rPr>
              <a:t>estimación preliminar </a:t>
            </a:r>
            <a:r>
              <a:rPr lang="es-ES_tradnl" dirty="0">
                <a:latin typeface="Calibri" pitchFamily="34" charset="0"/>
              </a:rPr>
              <a:t>de potenciales energéticos.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1984375" y="1484313"/>
            <a:ext cx="715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>
                <a:latin typeface="Calibri" pitchFamily="34" charset="0"/>
              </a:rPr>
              <a:t>PA</a:t>
            </a:r>
            <a:endParaRPr lang="es-CL" sz="3200">
              <a:latin typeface="Calibri" pitchFamily="34" charset="0"/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4660577" y="1950244"/>
            <a:ext cx="37834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2400" dirty="0">
                <a:latin typeface="Perpetua" panose="02020502060401020303" pitchFamily="18" charset="0"/>
                <a:ea typeface="Aharoni"/>
                <a:cs typeface="Aharoni"/>
              </a:rPr>
              <a:t>Si </a:t>
            </a:r>
            <a:r>
              <a:rPr lang="es-ES_tradnl" sz="2400" dirty="0" err="1" smtClean="0">
                <a:latin typeface="Perpetua" panose="02020502060401020303" pitchFamily="18" charset="0"/>
                <a:ea typeface="Aharoni"/>
                <a:cs typeface="Aharoni"/>
              </a:rPr>
              <a:t>P</a:t>
            </a:r>
            <a:r>
              <a:rPr lang="es-ES_tradnl" sz="2400" baseline="-25000" dirty="0" err="1" smtClean="0">
                <a:latin typeface="Perpetua" panose="02020502060401020303" pitchFamily="18" charset="0"/>
                <a:ea typeface="Aharoni"/>
                <a:cs typeface="Aharoni"/>
              </a:rPr>
              <a:t>vap</a:t>
            </a:r>
            <a:r>
              <a:rPr lang="es-ES_tradnl" sz="2400" dirty="0" smtClean="0">
                <a:latin typeface="Perpetua" panose="02020502060401020303" pitchFamily="18" charset="0"/>
                <a:ea typeface="Aharoni"/>
                <a:cs typeface="Aharoni"/>
              </a:rPr>
              <a:t> </a:t>
            </a:r>
            <a:r>
              <a:rPr lang="es-ES_tradnl" sz="2400" dirty="0">
                <a:latin typeface="Perpetua" panose="02020502060401020303" pitchFamily="18" charset="0"/>
                <a:ea typeface="Aharoni"/>
                <a:cs typeface="Aharoni"/>
              </a:rPr>
              <a:t>&gt; </a:t>
            </a:r>
            <a:r>
              <a:rPr lang="es-ES_tradnl" sz="2400" dirty="0" err="1" smtClean="0">
                <a:latin typeface="Perpetua" panose="02020502060401020303" pitchFamily="18" charset="0"/>
                <a:ea typeface="Aharoni"/>
                <a:cs typeface="Aharoni"/>
              </a:rPr>
              <a:t>P</a:t>
            </a:r>
            <a:r>
              <a:rPr lang="es-ES_tradnl" sz="2400" baseline="-25000" dirty="0" err="1" smtClean="0">
                <a:latin typeface="Perpetua" panose="02020502060401020303" pitchFamily="18" charset="0"/>
                <a:ea typeface="Aharoni"/>
                <a:cs typeface="Aharoni"/>
              </a:rPr>
              <a:t>conf</a:t>
            </a:r>
            <a:r>
              <a:rPr lang="es-ES_tradnl" sz="2400" baseline="-25000" dirty="0" smtClean="0">
                <a:latin typeface="Perpetua" panose="02020502060401020303" pitchFamily="18" charset="0"/>
                <a:ea typeface="Aharoni"/>
                <a:cs typeface="Aharoni"/>
              </a:rPr>
              <a:t> </a:t>
            </a:r>
            <a:r>
              <a:rPr lang="es-ES_tradnl" sz="2400" dirty="0" smtClean="0">
                <a:latin typeface="Perpetua" panose="02020502060401020303" pitchFamily="18" charset="0"/>
                <a:ea typeface="Aharoni"/>
                <a:cs typeface="Aharoni"/>
              </a:rPr>
              <a:t>(=</a:t>
            </a:r>
            <a:r>
              <a:rPr lang="es-ES_tradnl" sz="2400" baseline="-25000" dirty="0" smtClean="0">
                <a:latin typeface="Perpetua" panose="02020502060401020303" pitchFamily="18" charset="0"/>
                <a:ea typeface="Aharoni"/>
                <a:cs typeface="Aharoni"/>
              </a:rPr>
              <a:t> </a:t>
            </a:r>
            <a:r>
              <a:rPr lang="es-ES_tradnl" sz="2400" dirty="0" smtClean="0">
                <a:latin typeface="Perpetua" panose="02020502060401020303" pitchFamily="18" charset="0"/>
                <a:ea typeface="Aharoni"/>
                <a:cs typeface="Aharoni"/>
              </a:rPr>
              <a:t>PA), </a:t>
            </a:r>
            <a:r>
              <a:rPr lang="es-ES_tradnl" sz="2400" dirty="0">
                <a:latin typeface="Perpetua" panose="02020502060401020303" pitchFamily="18" charset="0"/>
                <a:ea typeface="Aharoni"/>
                <a:cs typeface="Aharoni"/>
              </a:rPr>
              <a:t>entonces se produce la ebullición o </a:t>
            </a:r>
            <a:r>
              <a:rPr lang="es-ES_tradnl" sz="2400" dirty="0" smtClean="0">
                <a:latin typeface="Perpetua" panose="02020502060401020303" pitchFamily="18" charset="0"/>
                <a:ea typeface="Aharoni"/>
                <a:cs typeface="Aharoni"/>
              </a:rPr>
              <a:t>separación de fase.</a:t>
            </a:r>
            <a:endParaRPr lang="es-CL" sz="2400" dirty="0">
              <a:latin typeface="Perpetua" panose="02020502060401020303" pitchFamily="18" charset="0"/>
              <a:ea typeface="Aharoni"/>
              <a:cs typeface="Aharoni"/>
            </a:endParaRPr>
          </a:p>
        </p:txBody>
      </p:sp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1692275" y="1557338"/>
            <a:ext cx="2381250" cy="4500562"/>
            <a:chOff x="1980" y="945"/>
            <a:chExt cx="1500" cy="2835"/>
          </a:xfrm>
        </p:grpSpPr>
        <p:pic>
          <p:nvPicPr>
            <p:cNvPr id="21511" name="7 Imagen" descr="presionvapor1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0" y="1350"/>
              <a:ext cx="1500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Flecha abajo"/>
            <p:cNvSpPr/>
            <p:nvPr/>
          </p:nvSpPr>
          <p:spPr>
            <a:xfrm>
              <a:off x="2610" y="945"/>
              <a:ext cx="225" cy="4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800" b="0"/>
            </a:p>
          </p:txBody>
        </p:sp>
        <p:sp>
          <p:nvSpPr>
            <p:cNvPr id="17" name="16 Flecha arriba"/>
            <p:cNvSpPr/>
            <p:nvPr/>
          </p:nvSpPr>
          <p:spPr>
            <a:xfrm>
              <a:off x="2610" y="3555"/>
              <a:ext cx="270" cy="225"/>
            </a:xfrm>
            <a:prstGeom prst="up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800" b="0"/>
            </a:p>
          </p:txBody>
        </p:sp>
      </p:grp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2493963" y="6092825"/>
            <a:ext cx="128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latin typeface="Calibri" pitchFamily="34" charset="0"/>
              </a:rPr>
              <a:t>CALOR</a:t>
            </a:r>
            <a:endParaRPr lang="es-CL" sz="1800">
              <a:latin typeface="Calibri" pitchFamily="34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4683829" y="4005064"/>
            <a:ext cx="38165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2400" dirty="0">
                <a:latin typeface="Perpetua" panose="02020502060401020303" pitchFamily="18" charset="0"/>
                <a:ea typeface="Aharoni"/>
                <a:cs typeface="Aharoni"/>
              </a:rPr>
              <a:t>Y en un reservorio…</a:t>
            </a:r>
          </a:p>
          <a:p>
            <a:pPr algn="just"/>
            <a:r>
              <a:rPr lang="es-ES_tradnl" sz="2400" dirty="0" err="1" smtClean="0">
                <a:latin typeface="Perpetua" panose="02020502060401020303" pitchFamily="18" charset="0"/>
                <a:ea typeface="Aharoni"/>
                <a:cs typeface="Aharoni"/>
              </a:rPr>
              <a:t>P</a:t>
            </a:r>
            <a:r>
              <a:rPr lang="es-ES_tradnl" sz="2400" baseline="-25000" dirty="0" err="1" smtClean="0">
                <a:latin typeface="Perpetua" panose="02020502060401020303" pitchFamily="18" charset="0"/>
                <a:ea typeface="Aharoni"/>
                <a:cs typeface="Aharoni"/>
              </a:rPr>
              <a:t>líq</a:t>
            </a:r>
            <a:r>
              <a:rPr lang="es-ES_tradnl" sz="2400" baseline="-25000" dirty="0" smtClean="0">
                <a:latin typeface="Perpetua" panose="02020502060401020303" pitchFamily="18" charset="0"/>
                <a:ea typeface="Aharoni"/>
                <a:cs typeface="Aharoni"/>
              </a:rPr>
              <a:t> </a:t>
            </a:r>
            <a:r>
              <a:rPr lang="es-ES_tradnl" sz="2400" dirty="0">
                <a:latin typeface="Perpetua" panose="02020502060401020303" pitchFamily="18" charset="0"/>
                <a:ea typeface="Aharoni"/>
                <a:cs typeface="Aharoni"/>
              </a:rPr>
              <a:t>= ??; </a:t>
            </a:r>
            <a:r>
              <a:rPr lang="es-ES_tradnl" sz="2400" dirty="0" err="1">
                <a:latin typeface="Perpetua" panose="02020502060401020303" pitchFamily="18" charset="0"/>
                <a:ea typeface="Aharoni"/>
                <a:cs typeface="Aharoni"/>
              </a:rPr>
              <a:t>P</a:t>
            </a:r>
            <a:r>
              <a:rPr lang="es-ES_tradnl" sz="2400" baseline="-25000" dirty="0" err="1">
                <a:latin typeface="Perpetua" panose="02020502060401020303" pitchFamily="18" charset="0"/>
                <a:ea typeface="Aharoni"/>
                <a:cs typeface="Aharoni"/>
              </a:rPr>
              <a:t>sat</a:t>
            </a:r>
            <a:r>
              <a:rPr lang="es-ES_tradnl" sz="2400" dirty="0">
                <a:latin typeface="Perpetua" panose="02020502060401020303" pitchFamily="18" charset="0"/>
                <a:ea typeface="Aharoni"/>
                <a:cs typeface="Aharoni"/>
              </a:rPr>
              <a:t> = ??</a:t>
            </a:r>
            <a:r>
              <a:rPr lang="es-ES_tradnl" sz="2400" baseline="-25000" dirty="0">
                <a:latin typeface="Perpetua" panose="02020502060401020303" pitchFamily="18" charset="0"/>
                <a:ea typeface="Aharoni"/>
                <a:cs typeface="Aharoni"/>
              </a:rPr>
              <a:t>                    </a:t>
            </a:r>
            <a:endParaRPr lang="es-ES_tradnl" sz="2400" dirty="0">
              <a:latin typeface="Perpetua" panose="02020502060401020303" pitchFamily="18" charset="0"/>
              <a:ea typeface="Aharoni"/>
              <a:cs typeface="Aharoni"/>
            </a:endParaRPr>
          </a:p>
          <a:p>
            <a:pPr algn="just"/>
            <a:r>
              <a:rPr lang="es-ES_tradnl" sz="2400" dirty="0" smtClean="0">
                <a:latin typeface="Perpetua" panose="02020502060401020303" pitchFamily="18" charset="0"/>
                <a:ea typeface="Aharoni"/>
                <a:cs typeface="Aharoni"/>
              </a:rPr>
              <a:t>¿Qué </a:t>
            </a:r>
            <a:r>
              <a:rPr lang="es-ES_tradnl" sz="2400" dirty="0">
                <a:latin typeface="Perpetua" panose="02020502060401020303" pitchFamily="18" charset="0"/>
                <a:ea typeface="Aharoni"/>
                <a:cs typeface="Aharoni"/>
              </a:rPr>
              <a:t>pasa con un pozo?</a:t>
            </a:r>
            <a:endParaRPr lang="es-CL" sz="2400" dirty="0">
              <a:latin typeface="Perpetua" panose="02020502060401020303" pitchFamily="18" charset="0"/>
              <a:ea typeface="Aharoni"/>
              <a:cs typeface="Aharoni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758825"/>
          </a:xfrm>
        </p:spPr>
        <p:txBody>
          <a:bodyPr lIns="0" rIns="0" bIns="0"/>
          <a:lstStyle/>
          <a:p>
            <a:pPr eaLnBrk="1" hangingPunct="1"/>
            <a:r>
              <a:rPr lang="es-ES_tradnl" sz="32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Conceptos. Sistema cerrado.</a:t>
            </a:r>
            <a:endParaRPr lang="es-CL" sz="3200" dirty="0" smtClean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smtClean="0"/>
          </a:p>
        </p:txBody>
      </p:sp>
      <p:pic>
        <p:nvPicPr>
          <p:cNvPr id="23554" name="5 Marcador de contenido" descr="02_7_1_2_5a_mollier_a0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069388" cy="6657975"/>
          </a:xfrm>
        </p:spPr>
      </p:pic>
      <p:sp>
        <p:nvSpPr>
          <p:cNvPr id="23555" name="AutoShape 2" descr="http://www.caurium.com/clientes/rite2008/imagenes/02_7_1_2_5a_mollier_a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3556" name="AutoShape 4" descr="http://www.caurium.com/clientes/rite2008/imagenes/02_7_1_2_5a_mollier_a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" name="2 Rectángulo"/>
          <p:cNvSpPr/>
          <p:nvPr/>
        </p:nvSpPr>
        <p:spPr>
          <a:xfrm>
            <a:off x="307975" y="5013176"/>
            <a:ext cx="3183905" cy="216024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03766" y="5229200"/>
            <a:ext cx="3836186" cy="216024"/>
          </a:xfrm>
          <a:prstGeom prst="rect">
            <a:avLst/>
          </a:prstGeom>
          <a:noFill/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307975" y="5661248"/>
            <a:ext cx="4336033" cy="288032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07975" y="6165304"/>
            <a:ext cx="3183905" cy="216024"/>
          </a:xfrm>
          <a:prstGeom prst="rect">
            <a:avLst/>
          </a:prstGeom>
          <a:noFill/>
          <a:ln w="190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307975" y="5949280"/>
            <a:ext cx="3903985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07975" y="5445224"/>
            <a:ext cx="3831977" cy="216024"/>
          </a:xfrm>
          <a:prstGeom prst="rect">
            <a:avLst/>
          </a:prstGeom>
          <a:noFill/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"/>
          <p:cNvCxnSpPr/>
          <p:nvPr/>
        </p:nvCxnSpPr>
        <p:spPr>
          <a:xfrm>
            <a:off x="251520" y="2636912"/>
            <a:ext cx="871296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8028384" y="548680"/>
            <a:ext cx="0" cy="417646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Forma libre"/>
          <p:cNvSpPr/>
          <p:nvPr/>
        </p:nvSpPr>
        <p:spPr>
          <a:xfrm>
            <a:off x="937260" y="541020"/>
            <a:ext cx="3977640" cy="4229100"/>
          </a:xfrm>
          <a:custGeom>
            <a:avLst/>
            <a:gdLst>
              <a:gd name="connsiteX0" fmla="*/ 1219200 w 3977640"/>
              <a:gd name="connsiteY0" fmla="*/ 0 h 4229100"/>
              <a:gd name="connsiteX1" fmla="*/ 640080 w 3977640"/>
              <a:gd name="connsiteY1" fmla="*/ 213360 h 4229100"/>
              <a:gd name="connsiteX2" fmla="*/ 297180 w 3977640"/>
              <a:gd name="connsiteY2" fmla="*/ 480060 h 4229100"/>
              <a:gd name="connsiteX3" fmla="*/ 167640 w 3977640"/>
              <a:gd name="connsiteY3" fmla="*/ 647700 h 4229100"/>
              <a:gd name="connsiteX4" fmla="*/ 106680 w 3977640"/>
              <a:gd name="connsiteY4" fmla="*/ 822960 h 4229100"/>
              <a:gd name="connsiteX5" fmla="*/ 76200 w 3977640"/>
              <a:gd name="connsiteY5" fmla="*/ 1089660 h 4229100"/>
              <a:gd name="connsiteX6" fmla="*/ 38100 w 3977640"/>
              <a:gd name="connsiteY6" fmla="*/ 1592580 h 4229100"/>
              <a:gd name="connsiteX7" fmla="*/ 0 w 3977640"/>
              <a:gd name="connsiteY7" fmla="*/ 2468880 h 4229100"/>
              <a:gd name="connsiteX8" fmla="*/ 22860 w 3977640"/>
              <a:gd name="connsiteY8" fmla="*/ 2827020 h 4229100"/>
              <a:gd name="connsiteX9" fmla="*/ 3947160 w 3977640"/>
              <a:gd name="connsiteY9" fmla="*/ 2834640 h 4229100"/>
              <a:gd name="connsiteX10" fmla="*/ 3977640 w 3977640"/>
              <a:gd name="connsiteY10" fmla="*/ 3154680 h 4229100"/>
              <a:gd name="connsiteX11" fmla="*/ 3977640 w 3977640"/>
              <a:gd name="connsiteY11" fmla="*/ 3398520 h 4229100"/>
              <a:gd name="connsiteX12" fmla="*/ 3977640 w 3977640"/>
              <a:gd name="connsiteY12" fmla="*/ 3794760 h 4229100"/>
              <a:gd name="connsiteX13" fmla="*/ 3970020 w 3977640"/>
              <a:gd name="connsiteY13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77640" h="4229100">
                <a:moveTo>
                  <a:pt x="1219200" y="0"/>
                </a:moveTo>
                <a:lnTo>
                  <a:pt x="640080" y="213360"/>
                </a:lnTo>
                <a:lnTo>
                  <a:pt x="297180" y="480060"/>
                </a:lnTo>
                <a:lnTo>
                  <a:pt x="167640" y="647700"/>
                </a:lnTo>
                <a:lnTo>
                  <a:pt x="106680" y="822960"/>
                </a:lnTo>
                <a:lnTo>
                  <a:pt x="76200" y="1089660"/>
                </a:lnTo>
                <a:lnTo>
                  <a:pt x="38100" y="1592580"/>
                </a:lnTo>
                <a:lnTo>
                  <a:pt x="0" y="2468880"/>
                </a:lnTo>
                <a:lnTo>
                  <a:pt x="22860" y="2827020"/>
                </a:lnTo>
                <a:lnTo>
                  <a:pt x="3947160" y="2834640"/>
                </a:lnTo>
                <a:lnTo>
                  <a:pt x="3977640" y="3154680"/>
                </a:lnTo>
                <a:lnTo>
                  <a:pt x="3977640" y="3398520"/>
                </a:lnTo>
                <a:lnTo>
                  <a:pt x="3977640" y="3794760"/>
                </a:lnTo>
                <a:lnTo>
                  <a:pt x="3970020" y="4229100"/>
                </a:lnTo>
              </a:path>
            </a:pathLst>
          </a:cu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orma libre"/>
          <p:cNvSpPr/>
          <p:nvPr/>
        </p:nvSpPr>
        <p:spPr>
          <a:xfrm>
            <a:off x="4907280" y="2903220"/>
            <a:ext cx="4015740" cy="1859280"/>
          </a:xfrm>
          <a:custGeom>
            <a:avLst/>
            <a:gdLst>
              <a:gd name="connsiteX0" fmla="*/ 0 w 4015740"/>
              <a:gd name="connsiteY0" fmla="*/ 1859280 h 1859280"/>
              <a:gd name="connsiteX1" fmla="*/ 160020 w 4015740"/>
              <a:gd name="connsiteY1" fmla="*/ 1691640 h 1859280"/>
              <a:gd name="connsiteX2" fmla="*/ 297180 w 4015740"/>
              <a:gd name="connsiteY2" fmla="*/ 1554480 h 1859280"/>
              <a:gd name="connsiteX3" fmla="*/ 533400 w 4015740"/>
              <a:gd name="connsiteY3" fmla="*/ 1379220 h 1859280"/>
              <a:gd name="connsiteX4" fmla="*/ 845820 w 4015740"/>
              <a:gd name="connsiteY4" fmla="*/ 1181100 h 1859280"/>
              <a:gd name="connsiteX5" fmla="*/ 1234440 w 4015740"/>
              <a:gd name="connsiteY5" fmla="*/ 960120 h 1859280"/>
              <a:gd name="connsiteX6" fmla="*/ 1889760 w 4015740"/>
              <a:gd name="connsiteY6" fmla="*/ 655320 h 1859280"/>
              <a:gd name="connsiteX7" fmla="*/ 2682240 w 4015740"/>
              <a:gd name="connsiteY7" fmla="*/ 373380 h 1859280"/>
              <a:gd name="connsiteX8" fmla="*/ 4015740 w 4015740"/>
              <a:gd name="connsiteY8" fmla="*/ 0 h 185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5740" h="1859280">
                <a:moveTo>
                  <a:pt x="0" y="1859280"/>
                </a:moveTo>
                <a:lnTo>
                  <a:pt x="160020" y="1691640"/>
                </a:lnTo>
                <a:lnTo>
                  <a:pt x="297180" y="1554480"/>
                </a:lnTo>
                <a:lnTo>
                  <a:pt x="533400" y="1379220"/>
                </a:lnTo>
                <a:lnTo>
                  <a:pt x="845820" y="1181100"/>
                </a:lnTo>
                <a:lnTo>
                  <a:pt x="1234440" y="960120"/>
                </a:lnTo>
                <a:lnTo>
                  <a:pt x="1889760" y="655320"/>
                </a:lnTo>
                <a:lnTo>
                  <a:pt x="2682240" y="373380"/>
                </a:lnTo>
                <a:lnTo>
                  <a:pt x="4015740" y="0"/>
                </a:lnTo>
              </a:path>
            </a:pathLst>
          </a:cu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orma libre"/>
          <p:cNvSpPr/>
          <p:nvPr/>
        </p:nvSpPr>
        <p:spPr>
          <a:xfrm>
            <a:off x="4983480" y="541020"/>
            <a:ext cx="2301240" cy="2484120"/>
          </a:xfrm>
          <a:custGeom>
            <a:avLst/>
            <a:gdLst>
              <a:gd name="connsiteX0" fmla="*/ 2301240 w 2301240"/>
              <a:gd name="connsiteY0" fmla="*/ 0 h 2484120"/>
              <a:gd name="connsiteX1" fmla="*/ 449580 w 2301240"/>
              <a:gd name="connsiteY1" fmla="*/ 1943100 h 2484120"/>
              <a:gd name="connsiteX2" fmla="*/ 144780 w 2301240"/>
              <a:gd name="connsiteY2" fmla="*/ 2331720 h 2484120"/>
              <a:gd name="connsiteX3" fmla="*/ 0 w 2301240"/>
              <a:gd name="connsiteY3" fmla="*/ 2484120 h 2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240" h="2484120">
                <a:moveTo>
                  <a:pt x="2301240" y="0"/>
                </a:moveTo>
                <a:lnTo>
                  <a:pt x="449580" y="1943100"/>
                </a:lnTo>
                <a:lnTo>
                  <a:pt x="144780" y="2331720"/>
                </a:lnTo>
                <a:lnTo>
                  <a:pt x="0" y="248412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orma libre"/>
          <p:cNvSpPr/>
          <p:nvPr/>
        </p:nvSpPr>
        <p:spPr>
          <a:xfrm>
            <a:off x="2446020" y="1706880"/>
            <a:ext cx="1524000" cy="3063240"/>
          </a:xfrm>
          <a:custGeom>
            <a:avLst/>
            <a:gdLst>
              <a:gd name="connsiteX0" fmla="*/ 0 w 1524000"/>
              <a:gd name="connsiteY0" fmla="*/ 3063240 h 3063240"/>
              <a:gd name="connsiteX1" fmla="*/ 236220 w 1524000"/>
              <a:gd name="connsiteY1" fmla="*/ 2217420 h 3063240"/>
              <a:gd name="connsiteX2" fmla="*/ 441960 w 1524000"/>
              <a:gd name="connsiteY2" fmla="*/ 1737360 h 3063240"/>
              <a:gd name="connsiteX3" fmla="*/ 822960 w 1524000"/>
              <a:gd name="connsiteY3" fmla="*/ 1074420 h 3063240"/>
              <a:gd name="connsiteX4" fmla="*/ 1158240 w 1524000"/>
              <a:gd name="connsiteY4" fmla="*/ 601980 h 3063240"/>
              <a:gd name="connsiteX5" fmla="*/ 1409700 w 1524000"/>
              <a:gd name="connsiteY5" fmla="*/ 259080 h 3063240"/>
              <a:gd name="connsiteX6" fmla="*/ 1524000 w 1524000"/>
              <a:gd name="connsiteY6" fmla="*/ 91440 h 3063240"/>
              <a:gd name="connsiteX7" fmla="*/ 1508760 w 1524000"/>
              <a:gd name="connsiteY7" fmla="*/ 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000" h="3063240">
                <a:moveTo>
                  <a:pt x="0" y="3063240"/>
                </a:moveTo>
                <a:lnTo>
                  <a:pt x="236220" y="2217420"/>
                </a:lnTo>
                <a:lnTo>
                  <a:pt x="441960" y="1737360"/>
                </a:lnTo>
                <a:lnTo>
                  <a:pt x="822960" y="1074420"/>
                </a:lnTo>
                <a:lnTo>
                  <a:pt x="1158240" y="601980"/>
                </a:lnTo>
                <a:lnTo>
                  <a:pt x="1409700" y="259080"/>
                </a:lnTo>
                <a:lnTo>
                  <a:pt x="1524000" y="91440"/>
                </a:lnTo>
                <a:lnTo>
                  <a:pt x="1508760" y="0"/>
                </a:lnTo>
              </a:path>
            </a:pathLst>
          </a:custGeom>
          <a:noFill/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smtClean="0"/>
          </a:p>
        </p:txBody>
      </p:sp>
      <p:pic>
        <p:nvPicPr>
          <p:cNvPr id="23554" name="5 Marcador de contenido" descr="02_7_1_2_5a_mollier_a0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069388" cy="6858000"/>
          </a:xfrm>
        </p:spPr>
      </p:pic>
      <p:sp>
        <p:nvSpPr>
          <p:cNvPr id="23555" name="AutoShape 2" descr="http://www.caurium.com/clientes/rite2008/imagenes/02_7_1_2_5a_mollier_a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3556" name="AutoShape 4" descr="http://www.caurium.com/clientes/rite2008/imagenes/02_7_1_2_5a_mollier_a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>
            <a:off x="323528" y="5157192"/>
            <a:ext cx="352839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323528" y="5445224"/>
            <a:ext cx="86409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Pregunta 3: ¿Qué es el punto crítico de este diagrama?</a:t>
            </a:r>
          </a:p>
          <a:p>
            <a:endParaRPr lang="es-ES" sz="1200" dirty="0"/>
          </a:p>
          <a:p>
            <a:r>
              <a:rPr lang="es-ES" sz="1200" dirty="0" smtClean="0"/>
              <a:t>Curva de saturación</a:t>
            </a:r>
          </a:p>
          <a:p>
            <a:r>
              <a:rPr lang="es-ES" sz="1200" dirty="0" smtClean="0"/>
              <a:t>Líquido </a:t>
            </a:r>
            <a:r>
              <a:rPr lang="es-ES" sz="1200" dirty="0" err="1" smtClean="0"/>
              <a:t>subenfriado</a:t>
            </a:r>
            <a:endParaRPr lang="es-ES" sz="1200" dirty="0" smtClean="0"/>
          </a:p>
          <a:p>
            <a:r>
              <a:rPr lang="es-ES" sz="1200" dirty="0" smtClean="0"/>
              <a:t>Vapor sobrecalentado</a:t>
            </a:r>
            <a:endParaRPr lang="es-ES" dirty="0" smtClean="0"/>
          </a:p>
          <a:p>
            <a:r>
              <a:rPr lang="es-ES" sz="1200" dirty="0" smtClean="0"/>
              <a:t>Distintos rango de saturación en vapor</a:t>
            </a:r>
          </a:p>
        </p:txBody>
      </p:sp>
    </p:spTree>
    <p:extLst>
      <p:ext uri="{BB962C8B-B14F-4D97-AF65-F5344CB8AC3E}">
        <p14:creationId xmlns:p14="http://schemas.microsoft.com/office/powerpoint/2010/main" val="35900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520700"/>
          </a:xfrm>
        </p:spPr>
        <p:txBody>
          <a:bodyPr lIns="0" rIns="0" bIns="0"/>
          <a:lstStyle/>
          <a:p>
            <a:pPr eaLnBrk="1" hangingPunct="1"/>
            <a:r>
              <a:rPr lang="es-ES_tradnl" sz="2900" dirty="0" smtClean="0"/>
              <a:t>Tablas de vapor (</a:t>
            </a:r>
            <a:r>
              <a:rPr lang="es-ES_tradnl" sz="2900" dirty="0" err="1" smtClean="0"/>
              <a:t>Steam</a:t>
            </a:r>
            <a:r>
              <a:rPr lang="es-ES_tradnl" sz="2900" dirty="0" smtClean="0"/>
              <a:t> </a:t>
            </a:r>
            <a:r>
              <a:rPr lang="es-ES_tradnl" sz="2900" dirty="0" err="1" smtClean="0"/>
              <a:t>tables</a:t>
            </a:r>
            <a:r>
              <a:rPr lang="es-ES_tradnl" sz="2900" dirty="0" smtClean="0"/>
              <a:t>)</a:t>
            </a:r>
            <a:endParaRPr lang="es-CL" sz="2900" dirty="0" smtClean="0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6000750" y="2700338"/>
            <a:ext cx="292893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1800" b="0">
                <a:latin typeface="Constantia" pitchFamily="18" charset="0"/>
              </a:rPr>
              <a:t> </a:t>
            </a:r>
            <a:r>
              <a:rPr lang="es-ES_tradnl" sz="1800" b="0">
                <a:latin typeface="Calibri" pitchFamily="34" charset="0"/>
              </a:rPr>
              <a:t>Sistematización de medidas termodinámicas simples para encontrar  parámetros termodinámicos complejos</a:t>
            </a:r>
          </a:p>
          <a:p>
            <a:pPr>
              <a:buFont typeface="Arial" charset="0"/>
              <a:buChar char="•"/>
            </a:pPr>
            <a:endParaRPr lang="es-ES_tradnl" sz="1800" b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S_tradnl" sz="1800" b="0">
                <a:latin typeface="Calibri" pitchFamily="34" charset="0"/>
              </a:rPr>
              <a:t>Útiles para el cálculo de entalpías</a:t>
            </a:r>
            <a:endParaRPr lang="es-CL" sz="1800" b="0">
              <a:latin typeface="Calibri" pitchFamily="34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12875"/>
            <a:ext cx="5776912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foto Puchuldi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4450"/>
            <a:ext cx="85725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84213" y="6092825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Simmons, S.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 l="18179" t="12791" r="51530" b="14626"/>
          <a:stretch>
            <a:fillRect/>
          </a:stretch>
        </p:blipFill>
        <p:spPr bwMode="auto">
          <a:xfrm>
            <a:off x="2214563" y="155575"/>
            <a:ext cx="4775200" cy="67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1" name="Rectangle 2"/>
          <p:cNvSpPr>
            <a:spLocks noGrp="1"/>
          </p:cNvSpPr>
          <p:nvPr>
            <p:ph type="title" idx="4294967295"/>
          </p:nvPr>
        </p:nvSpPr>
        <p:spPr>
          <a:xfrm>
            <a:off x="107504" y="260648"/>
            <a:ext cx="8534400" cy="758825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  <a:latin typeface="Perpetua" panose="02020502060401020303" pitchFamily="18" charset="0"/>
              </a:rPr>
              <a:t>Ejercicios con las tablas de vapor</a:t>
            </a:r>
          </a:p>
        </p:txBody>
      </p:sp>
      <p:sp>
        <p:nvSpPr>
          <p:cNvPr id="14132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2132856"/>
            <a:ext cx="8750424" cy="4598988"/>
          </a:xfrm>
        </p:spPr>
        <p:txBody>
          <a:bodyPr/>
          <a:lstStyle/>
          <a:p>
            <a:r>
              <a:rPr lang="es-ES_tradnl" sz="2300" dirty="0" smtClean="0">
                <a:latin typeface="Perpetua" panose="02020502060401020303" pitchFamily="18" charset="0"/>
              </a:rPr>
              <a:t>Lo primero es ver qué tipo de fluido (líquido o vapor)  considera el problema</a:t>
            </a:r>
          </a:p>
          <a:p>
            <a:r>
              <a:rPr lang="es-ES_tradnl" sz="2300" dirty="0" smtClean="0">
                <a:latin typeface="Perpetua" panose="02020502060401020303" pitchFamily="18" charset="0"/>
              </a:rPr>
              <a:t>Para eso vemos condiciones de presión y/o temperatura.</a:t>
            </a:r>
          </a:p>
          <a:p>
            <a:r>
              <a:rPr lang="es-ES_tradnl" sz="2300" dirty="0" smtClean="0">
                <a:latin typeface="Perpetua" panose="02020502060401020303" pitchFamily="18" charset="0"/>
              </a:rPr>
              <a:t>Las tablas de vapor son una “</a:t>
            </a:r>
            <a:r>
              <a:rPr lang="es-ES_tradnl" sz="2300" dirty="0" err="1" smtClean="0">
                <a:latin typeface="Perpetua" panose="02020502060401020303" pitchFamily="18" charset="0"/>
              </a:rPr>
              <a:t>discretización</a:t>
            </a:r>
            <a:r>
              <a:rPr lang="es-ES_tradnl" sz="2300" dirty="0" smtClean="0">
                <a:latin typeface="Perpetua" panose="02020502060401020303" pitchFamily="18" charset="0"/>
              </a:rPr>
              <a:t>” de los diagramas termodinámicos, no tienen datos para cualquier condición. </a:t>
            </a:r>
            <a:br>
              <a:rPr lang="es-ES_tradnl" sz="2300" dirty="0" smtClean="0">
                <a:latin typeface="Perpetua" panose="02020502060401020303" pitchFamily="18" charset="0"/>
              </a:rPr>
            </a:br>
            <a:r>
              <a:rPr lang="es-ES_tradnl" sz="2300" u="sng" dirty="0" smtClean="0">
                <a:latin typeface="Perpetua" panose="02020502060401020303" pitchFamily="18" charset="0"/>
              </a:rPr>
              <a:t>A veces se debe interpolar los datos.</a:t>
            </a:r>
            <a:endParaRPr lang="es-ES_tradnl" sz="2000" u="sng" dirty="0" smtClean="0">
              <a:latin typeface="Perpetua" panose="02020502060401020303" pitchFamily="18" charset="0"/>
            </a:endParaRPr>
          </a:p>
          <a:p>
            <a:pPr marL="274638" lvl="1" indent="0">
              <a:buNone/>
            </a:pPr>
            <a:endParaRPr lang="es-ES_trad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32" y="13403"/>
            <a:ext cx="4773168" cy="3761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0638"/>
            <a:ext cx="4690872" cy="37526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96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305346" y="380248"/>
            <a:ext cx="8229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800" dirty="0" smtClean="0">
                <a:solidFill>
                  <a:schemeClr val="tx2"/>
                </a:solidFill>
              </a:rPr>
              <a:t>Energía y Potencia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4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1030C-A798-4A13-ADE4-927EC9BE86FA}" type="slidenum">
              <a:rPr lang="es-CL"/>
              <a:pPr>
                <a:defRPr/>
              </a:pPr>
              <a:t>2</a:t>
            </a:fld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827584" y="1763511"/>
            <a:ext cx="718512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</a:pPr>
            <a:r>
              <a:rPr lang="es-CL" sz="2000" dirty="0" smtClean="0">
                <a:solidFill>
                  <a:prstClr val="black"/>
                </a:solidFill>
                <a:latin typeface="Perpetua"/>
              </a:rPr>
              <a:t>¿</a:t>
            </a:r>
            <a:r>
              <a:rPr lang="es-CL" sz="2000" dirty="0" smtClean="0">
                <a:solidFill>
                  <a:prstClr val="black"/>
                </a:solidFill>
                <a:latin typeface="Perpetua"/>
              </a:rPr>
              <a:t>Cómo almacena energía el agua termal</a:t>
            </a:r>
            <a:r>
              <a:rPr lang="es-CL" sz="2000" dirty="0" smtClean="0">
                <a:solidFill>
                  <a:prstClr val="black"/>
                </a:solidFill>
                <a:latin typeface="Perpetua"/>
              </a:rPr>
              <a:t>?</a:t>
            </a:r>
          </a:p>
          <a:p>
            <a:pPr marL="914400" lvl="1" indent="-457200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</a:pPr>
            <a:r>
              <a:rPr lang="es-CL" sz="2000" dirty="0" smtClean="0">
                <a:solidFill>
                  <a:prstClr val="black"/>
                </a:solidFill>
                <a:latin typeface="Perpetua"/>
              </a:rPr>
              <a:t>¿</a:t>
            </a:r>
            <a:r>
              <a:rPr lang="es-CL" sz="2000" dirty="0" smtClean="0">
                <a:solidFill>
                  <a:prstClr val="black"/>
                </a:solidFill>
                <a:latin typeface="Perpetua"/>
              </a:rPr>
              <a:t>Cuánta energía es necesaria para aumentar un grado la temperatura del </a:t>
            </a:r>
            <a:r>
              <a:rPr lang="es-CL" sz="2000" dirty="0" smtClean="0">
                <a:solidFill>
                  <a:prstClr val="black"/>
                </a:solidFill>
                <a:latin typeface="Perpetua"/>
                <a:cs typeface="+mn-cs"/>
              </a:rPr>
              <a:t>agua?</a:t>
            </a:r>
            <a:endParaRPr lang="es-ES" sz="2000" dirty="0" smtClean="0">
              <a:solidFill>
                <a:prstClr val="black"/>
              </a:solidFill>
              <a:latin typeface="Perpetua"/>
              <a:cs typeface="+mn-cs"/>
            </a:endParaRPr>
          </a:p>
        </p:txBody>
      </p:sp>
      <p:pic>
        <p:nvPicPr>
          <p:cNvPr id="135173" name="Picture 5" descr="http://t2.gstatic.com/images?q=tbn:eZ-eOO3v_Uv2AM:http://i134.photobucket.com/albums/q97/saint_camus/DE%20FLACO%20A%20MUSCULOSO/portada_oki1.jpg&amp;t=1"/>
          <p:cNvPicPr>
            <a:picLocks noChangeAspect="1" noChangeArrowheads="1"/>
          </p:cNvPicPr>
          <p:nvPr/>
        </p:nvPicPr>
        <p:blipFill>
          <a:blip r:embed="rId3" cstate="print"/>
          <a:srcRect b="16984"/>
          <a:stretch>
            <a:fillRect/>
          </a:stretch>
        </p:blipFill>
        <p:spPr bwMode="auto">
          <a:xfrm>
            <a:off x="642910" y="4000504"/>
            <a:ext cx="1823399" cy="2065584"/>
          </a:xfrm>
          <a:prstGeom prst="rect">
            <a:avLst/>
          </a:prstGeom>
          <a:noFill/>
        </p:spPr>
      </p:pic>
      <p:pic>
        <p:nvPicPr>
          <p:cNvPr id="135177" name="Picture 9" descr="http://www.estilosdevida.cl/wp-content/uploads/2008/05/guat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4311">
            <a:off x="5621471" y="3536885"/>
            <a:ext cx="2545141" cy="2648862"/>
          </a:xfrm>
          <a:prstGeom prst="rect">
            <a:avLst/>
          </a:prstGeom>
          <a:noFill/>
        </p:spPr>
      </p:pic>
      <p:pic>
        <p:nvPicPr>
          <p:cNvPr id="7" name="Picture 1" descr="C:\Users\Pablo\Downloads\IMG_24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2311" y="3313277"/>
            <a:ext cx="2143140" cy="2857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8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457200" y="401441"/>
            <a:ext cx="8229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800" dirty="0" smtClean="0">
                <a:solidFill>
                  <a:schemeClr val="tx2"/>
                </a:solidFill>
              </a:rPr>
              <a:t>Energía y Potencia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4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1030C-A798-4A13-ADE4-927EC9BE86FA}" type="slidenum">
              <a:rPr lang="es-CL"/>
              <a:pPr>
                <a:defRPr/>
              </a:pPr>
              <a:t>3</a:t>
            </a:fld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192978" y="1286577"/>
            <a:ext cx="49685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es-CL" sz="1800" dirty="0">
                <a:solidFill>
                  <a:prstClr val="black"/>
                </a:solidFill>
                <a:latin typeface="Perpetua"/>
              </a:rPr>
              <a:t>Energía: </a:t>
            </a:r>
          </a:p>
          <a:p>
            <a:pPr lvl="1"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es-CL" sz="1800" dirty="0" smtClean="0">
                <a:solidFill>
                  <a:prstClr val="black"/>
                </a:solidFill>
                <a:latin typeface="Perpetua"/>
              </a:rPr>
              <a:t>Es </a:t>
            </a:r>
            <a:r>
              <a:rPr lang="es-CL" sz="1800" dirty="0">
                <a:solidFill>
                  <a:prstClr val="black"/>
                </a:solidFill>
                <a:latin typeface="Perpetua"/>
              </a:rPr>
              <a:t>la capacidad de realizar </a:t>
            </a:r>
            <a:r>
              <a:rPr lang="es-CL" sz="1800" dirty="0" smtClean="0">
                <a:solidFill>
                  <a:prstClr val="black"/>
                </a:solidFill>
                <a:latin typeface="Perpetua"/>
              </a:rPr>
              <a:t>trabajo.</a:t>
            </a:r>
            <a:endParaRPr lang="es-CL" sz="1800" dirty="0">
              <a:solidFill>
                <a:prstClr val="black"/>
              </a:solidFill>
              <a:latin typeface="Perpetua"/>
            </a:endParaRPr>
          </a:p>
          <a:p>
            <a:pPr marL="273050" lvl="0" indent="-273050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es-CL" sz="1800" b="1" dirty="0" smtClean="0">
                <a:solidFill>
                  <a:prstClr val="black"/>
                </a:solidFill>
                <a:latin typeface="Perpetua"/>
              </a:rPr>
              <a:t>Potencia</a:t>
            </a:r>
            <a:r>
              <a:rPr lang="es-CL" sz="1800" b="1" dirty="0" smtClean="0">
                <a:solidFill>
                  <a:prstClr val="black"/>
                </a:solidFill>
                <a:latin typeface="Perpetua"/>
              </a:rPr>
              <a:t>: </a:t>
            </a:r>
          </a:p>
          <a:p>
            <a:pPr lvl="1"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es-CL" sz="1800" dirty="0" smtClean="0">
                <a:solidFill>
                  <a:prstClr val="black"/>
                </a:solidFill>
                <a:latin typeface="Perpetua"/>
              </a:rPr>
              <a:t>Es la cantidad de trabajo realizado por unidad de </a:t>
            </a:r>
            <a:r>
              <a:rPr lang="es-CL" sz="1800" dirty="0" smtClean="0">
                <a:solidFill>
                  <a:prstClr val="black"/>
                </a:solidFill>
                <a:latin typeface="Perpetua"/>
              </a:rPr>
              <a:t>tiempo, </a:t>
            </a:r>
            <a:r>
              <a:rPr lang="es-CL" sz="1800" dirty="0" err="1" smtClean="0">
                <a:solidFill>
                  <a:prstClr val="black"/>
                </a:solidFill>
                <a:latin typeface="Perpetua"/>
              </a:rPr>
              <a:t>ie</a:t>
            </a:r>
            <a:r>
              <a:rPr lang="es-CL" sz="1800" dirty="0" smtClean="0">
                <a:solidFill>
                  <a:prstClr val="black"/>
                </a:solidFill>
                <a:latin typeface="Perpetua"/>
              </a:rPr>
              <a:t>: Flujo </a:t>
            </a:r>
            <a:r>
              <a:rPr lang="es-CL" sz="1800" dirty="0" smtClean="0">
                <a:solidFill>
                  <a:prstClr val="black"/>
                </a:solidFill>
                <a:latin typeface="Perpetua"/>
              </a:rPr>
              <a:t>de </a:t>
            </a:r>
            <a:r>
              <a:rPr lang="es-CL" sz="1800" dirty="0" smtClean="0">
                <a:solidFill>
                  <a:prstClr val="black"/>
                </a:solidFill>
                <a:latin typeface="Perpetua"/>
              </a:rPr>
              <a:t>energía.</a:t>
            </a:r>
          </a:p>
        </p:txBody>
      </p:sp>
      <p:pic>
        <p:nvPicPr>
          <p:cNvPr id="138242" name="Picture 2" descr="http://www.swisseduc.ch/stromboli/perm/yellowstone/icons/castle_geyser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56887"/>
            <a:ext cx="3909007" cy="261558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10939"/>
            <a:ext cx="4411850" cy="26615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61530" y="1615545"/>
            <a:ext cx="4188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lvl="1">
              <a:lnSpc>
                <a:spcPct val="150000"/>
              </a:lnSpc>
              <a:spcBef>
                <a:spcPts val="0"/>
              </a:spcBef>
              <a:buClr>
                <a:srgbClr val="D34817"/>
              </a:buClr>
              <a:buSzPct val="85000"/>
            </a:pPr>
            <a:r>
              <a:rPr lang="es-ES_tradnl" sz="1600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Energía/Tiempo  </a:t>
            </a:r>
            <a:r>
              <a:rPr lang="es-ES_tradnl" sz="1600" dirty="0">
                <a:latin typeface="Perpetua" panose="02020502060401020303" pitchFamily="18" charset="0"/>
                <a:cs typeface="Times New Roman" panose="02020603050405020304" pitchFamily="18" charset="0"/>
              </a:rPr>
              <a:t>([J]/[s], [W], etc.)</a:t>
            </a:r>
            <a:br>
              <a:rPr lang="es-ES_tradnl" sz="1600" dirty="0">
                <a:latin typeface="Perpetua" panose="02020502060401020303" pitchFamily="18" charset="0"/>
                <a:cs typeface="Times New Roman" panose="02020603050405020304" pitchFamily="18" charset="0"/>
              </a:rPr>
            </a:br>
            <a:endParaRPr lang="es-ES_tradnl" sz="1600" dirty="0" smtClean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pPr marL="36000" lvl="1">
              <a:lnSpc>
                <a:spcPct val="150000"/>
              </a:lnSpc>
              <a:spcBef>
                <a:spcPts val="0"/>
              </a:spcBef>
              <a:buClr>
                <a:srgbClr val="D34817"/>
              </a:buClr>
              <a:buSzPct val="85000"/>
            </a:pPr>
            <a:r>
              <a:rPr lang="es-ES_tradnl" sz="1600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P </a:t>
            </a:r>
            <a:r>
              <a:rPr lang="es-ES_tradnl" sz="1600" dirty="0">
                <a:latin typeface="Perpetua" panose="02020502060401020303" pitchFamily="18" charset="0"/>
                <a:cs typeface="Times New Roman" panose="02020603050405020304" pitchFamily="18" charset="0"/>
              </a:rPr>
              <a:t>= </a:t>
            </a:r>
            <a:r>
              <a:rPr lang="es-ES_tradnl" sz="1600" dirty="0" err="1">
                <a:latin typeface="Perpetua" panose="02020502060401020303" pitchFamily="18" charset="0"/>
                <a:cs typeface="Times New Roman" panose="02020603050405020304" pitchFamily="18" charset="0"/>
              </a:rPr>
              <a:t>dQ</a:t>
            </a:r>
            <a:r>
              <a:rPr lang="es-ES_tradnl" sz="1600" dirty="0">
                <a:latin typeface="Perpetua" panose="02020502060401020303" pitchFamily="18" charset="0"/>
                <a:cs typeface="Times New Roman" panose="02020603050405020304" pitchFamily="18" charset="0"/>
              </a:rPr>
              <a:t>/</a:t>
            </a:r>
            <a:r>
              <a:rPr lang="es-ES_tradnl" sz="1600" dirty="0" err="1">
                <a:latin typeface="Perpetua" panose="02020502060401020303" pitchFamily="18" charset="0"/>
                <a:cs typeface="Times New Roman" panose="02020603050405020304" pitchFamily="18" charset="0"/>
              </a:rPr>
              <a:t>dt</a:t>
            </a:r>
            <a:endParaRPr lang="es-CL" sz="1600" dirty="0">
              <a:solidFill>
                <a:prstClr val="black"/>
              </a:solidFill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pPr marL="36000" lvl="1">
              <a:lnSpc>
                <a:spcPct val="150000"/>
              </a:lnSpc>
              <a:spcBef>
                <a:spcPts val="0"/>
              </a:spcBef>
              <a:buClr>
                <a:srgbClr val="D34817"/>
              </a:buClr>
              <a:buSzPct val="85000"/>
            </a:pPr>
            <a:r>
              <a:rPr lang="es-ES_tradnl" sz="1600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¡</a:t>
            </a:r>
            <a:r>
              <a:rPr lang="es-ES_tradnl" sz="1600" dirty="0">
                <a:latin typeface="Perpetua" panose="02020502060401020303" pitchFamily="18" charset="0"/>
                <a:cs typeface="Times New Roman" panose="02020603050405020304" pitchFamily="18" charset="0"/>
              </a:rPr>
              <a:t>Muy importante en sistemas </a:t>
            </a:r>
            <a:r>
              <a:rPr lang="es-ES_tradnl" sz="1600" dirty="0" err="1">
                <a:latin typeface="Perpetua" panose="02020502060401020303" pitchFamily="18" charset="0"/>
                <a:cs typeface="Times New Roman" panose="02020603050405020304" pitchFamily="18" charset="0"/>
              </a:rPr>
              <a:t>transientes</a:t>
            </a:r>
            <a:r>
              <a:rPr lang="es-ES_tradnl" sz="1600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!</a:t>
            </a:r>
            <a:endParaRPr lang="es-CL" sz="1600" dirty="0">
              <a:solidFill>
                <a:prstClr val="black"/>
              </a:solidFill>
              <a:latin typeface="Perpetua" panose="0202050206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6742" y="2031043"/>
            <a:ext cx="1666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="0" dirty="0">
                <a:solidFill>
                  <a:srgbClr val="000000"/>
                </a:solidFill>
                <a:latin typeface="Perpetua" panose="02020502060401020303" pitchFamily="18" charset="0"/>
              </a:rPr>
              <a:t>1 HP = </a:t>
            </a:r>
            <a:r>
              <a:rPr lang="pl-PL" sz="1800" b="0" dirty="0" smtClean="0">
                <a:solidFill>
                  <a:srgbClr val="000000"/>
                </a:solidFill>
                <a:latin typeface="Perpetua" panose="02020502060401020303" pitchFamily="18" charset="0"/>
              </a:rPr>
              <a:t>745</a:t>
            </a:r>
            <a:r>
              <a:rPr lang="es-ES" sz="1800" b="0" dirty="0" smtClean="0">
                <a:solidFill>
                  <a:srgbClr val="000000"/>
                </a:solidFill>
                <a:latin typeface="Perpetua" panose="02020502060401020303" pitchFamily="18" charset="0"/>
              </a:rPr>
              <a:t>.7 </a:t>
            </a:r>
            <a:r>
              <a:rPr lang="pl-PL" sz="1800" b="0" dirty="0" smtClean="0">
                <a:solidFill>
                  <a:srgbClr val="000000"/>
                </a:solidFill>
                <a:latin typeface="Perpetua" panose="02020502060401020303" pitchFamily="18" charset="0"/>
              </a:rPr>
              <a:t>W</a:t>
            </a:r>
            <a:endParaRPr lang="pl-PL" sz="1800" b="0" i="0" dirty="0">
              <a:solidFill>
                <a:srgbClr val="000000"/>
              </a:solidFill>
              <a:effectLst/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>
            <a:spLocks noGrp="1"/>
          </p:cNvSpPr>
          <p:nvPr>
            <p:ph idx="4294967295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_tradnl" b="1" u="sng" dirty="0" smtClean="0"/>
              <a:t>Calor</a:t>
            </a:r>
            <a:r>
              <a:rPr lang="es-ES_tradnl" dirty="0" smtClean="0"/>
              <a:t> = </a:t>
            </a:r>
            <a:r>
              <a:rPr lang="es-ES_tradnl" b="1" u="sng" dirty="0" smtClean="0"/>
              <a:t>Energía</a:t>
            </a:r>
            <a:r>
              <a:rPr lang="es-ES_tradnl" dirty="0" smtClean="0"/>
              <a:t>! ([J], [cal], etc.)</a:t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La energía geotermal se encuentra como calor tanto en la tierra sólida como también en sus fluidos.</a:t>
            </a:r>
          </a:p>
          <a:p>
            <a:pPr marL="0" indent="0">
              <a:buNone/>
            </a:pPr>
            <a:endParaRPr lang="es-ES_tradnl" dirty="0"/>
          </a:p>
          <a:p>
            <a:pPr marL="274638" lvl="1" indent="0">
              <a:buNone/>
            </a:pPr>
            <a:r>
              <a:rPr lang="es-ES_tradnl" b="1" dirty="0" smtClean="0"/>
              <a:t>Pregunta 1</a:t>
            </a:r>
            <a:r>
              <a:rPr lang="es-ES_tradnl" dirty="0" smtClean="0"/>
              <a:t>: ¿Qué </a:t>
            </a:r>
            <a:r>
              <a:rPr lang="es-ES_tradnl" dirty="0"/>
              <a:t>entendemos como calor </a:t>
            </a:r>
            <a:r>
              <a:rPr lang="es-ES_tradnl" u="sng" dirty="0"/>
              <a:t>sensible</a:t>
            </a:r>
            <a:r>
              <a:rPr lang="es-ES_tradnl" dirty="0"/>
              <a:t> y como calor </a:t>
            </a:r>
            <a:r>
              <a:rPr lang="es-ES_tradnl" u="sng" dirty="0"/>
              <a:t>latente</a:t>
            </a:r>
            <a:r>
              <a:rPr lang="es-ES_tradnl" dirty="0"/>
              <a:t>?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/>
              <a:t>Así, el calor es un tipo de energía interna, grosso modo relacionada con:</a:t>
            </a:r>
          </a:p>
          <a:p>
            <a:pPr lvl="1"/>
            <a:r>
              <a:rPr lang="es-ES_tradnl" dirty="0"/>
              <a:t>Energía </a:t>
            </a:r>
            <a:r>
              <a:rPr lang="es-ES_tradnl" dirty="0" err="1"/>
              <a:t>vibracional</a:t>
            </a:r>
            <a:r>
              <a:rPr lang="es-ES_tradnl" dirty="0"/>
              <a:t> en un sólido.</a:t>
            </a:r>
          </a:p>
          <a:p>
            <a:pPr lvl="1"/>
            <a:r>
              <a:rPr lang="es-ES_tradnl" dirty="0"/>
              <a:t>Velocidad media de las partículas en un gas.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smtClean="0"/>
              <a:t>Cantidad de calor (Q[J]) requerida para cambiar la temperatura de un sistema:</a:t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2900" b="1" dirty="0" smtClean="0"/>
              <a:t>Q = m c ΔT</a:t>
            </a:r>
            <a:br>
              <a:rPr lang="es-ES_tradnl" sz="2900" b="1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donde m es la masa del sistema (kg), c es el </a:t>
            </a:r>
            <a:r>
              <a:rPr lang="es-ES_tradnl" u="sng" dirty="0" smtClean="0"/>
              <a:t>calor específico</a:t>
            </a:r>
            <a:r>
              <a:rPr lang="es-ES_tradnl" dirty="0" smtClean="0"/>
              <a:t> (J/ kg K) y ΔT es el cambio de temperatura (K).</a:t>
            </a:r>
          </a:p>
          <a:p>
            <a:endParaRPr lang="es-ES_tradnl" dirty="0"/>
          </a:p>
          <a:p>
            <a:pPr marL="274638" lvl="1" indent="0">
              <a:buNone/>
            </a:pPr>
            <a:r>
              <a:rPr lang="es-ES_tradnl" b="1" dirty="0" smtClean="0"/>
              <a:t>Pregunta 2:</a:t>
            </a:r>
            <a:r>
              <a:rPr lang="es-ES_tradnl" dirty="0" smtClean="0"/>
              <a:t> ¿Qué es el calor específico?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pPr marL="274638" lvl="1" indent="0">
              <a:buNone/>
            </a:pPr>
            <a:endParaRPr lang="es-ES_tradnl" dirty="0" smtClean="0"/>
          </a:p>
          <a:p>
            <a:pPr marL="274638" lvl="1" indent="0">
              <a:buNone/>
            </a:pPr>
            <a:endParaRPr lang="es-ES_tradnl" dirty="0" smtClean="0"/>
          </a:p>
          <a:p>
            <a:pPr marL="274638" lvl="1" indent="0">
              <a:buNone/>
            </a:pPr>
            <a:endParaRPr lang="es-ES_tradnl" dirty="0"/>
          </a:p>
        </p:txBody>
      </p:sp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534400" cy="758825"/>
          </a:xfrm>
        </p:spPr>
        <p:txBody>
          <a:bodyPr anchor="ctr"/>
          <a:lstStyle/>
          <a:p>
            <a:r>
              <a:rPr lang="es-ES_tradn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Conceptos básicos, nomenclatura y algunas ecuaciones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s-ES_tradn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Conceptos básicos, nomenclatura y algunas ecuaciones</a:t>
            </a:r>
          </a:p>
        </p:txBody>
      </p:sp>
      <p:sp>
        <p:nvSpPr>
          <p:cNvPr id="16386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1772816"/>
            <a:ext cx="8534400" cy="4598988"/>
          </a:xfrm>
        </p:spPr>
        <p:txBody>
          <a:bodyPr>
            <a:normAutofit fontScale="92500" lnSpcReduction="20000"/>
          </a:bodyPr>
          <a:lstStyle/>
          <a:p>
            <a:r>
              <a:rPr lang="es-ES_tradnl" sz="3100" dirty="0" smtClean="0">
                <a:latin typeface="Perpetua" panose="02020502060401020303" pitchFamily="18" charset="0"/>
              </a:rPr>
              <a:t>Calor latente. </a:t>
            </a:r>
            <a:endParaRPr lang="es-ES_tradnl" sz="3100" dirty="0" smtClean="0">
              <a:latin typeface="Perpetua" panose="02020502060401020303" pitchFamily="18" charset="0"/>
            </a:endParaRPr>
          </a:p>
          <a:p>
            <a:pPr marL="0" indent="0">
              <a:buNone/>
            </a:pPr>
            <a:endParaRPr lang="es-ES_tradnl" sz="3100" dirty="0"/>
          </a:p>
          <a:p>
            <a:pPr marL="0" indent="0">
              <a:buNone/>
            </a:pPr>
            <a:r>
              <a:rPr lang="es-ES" sz="2400" dirty="0" smtClean="0">
                <a:latin typeface="Perpetua" panose="02020502060401020303" pitchFamily="18" charset="0"/>
              </a:rPr>
              <a:t>E</a:t>
            </a:r>
            <a:r>
              <a:rPr lang="es-ES_tradnl" sz="2400" dirty="0" smtClean="0">
                <a:latin typeface="Perpetua" panose="02020502060401020303" pitchFamily="18" charset="0"/>
              </a:rPr>
              <a:t>l calor involucrado en un cambio de fase puede ser representado por:</a:t>
            </a:r>
            <a:r>
              <a:rPr lang="es-ES_tradnl" sz="2400" dirty="0">
                <a:latin typeface="Perpetua" panose="02020502060401020303" pitchFamily="18" charset="0"/>
              </a:rPr>
              <a:t/>
            </a:r>
            <a:br>
              <a:rPr lang="es-ES_tradnl" sz="2400" dirty="0">
                <a:latin typeface="Perpetua" panose="02020502060401020303" pitchFamily="18" charset="0"/>
              </a:rPr>
            </a:br>
            <a:r>
              <a:rPr lang="es-ES_tradnl" sz="2400" dirty="0" smtClean="0">
                <a:latin typeface="Perpetua" panose="02020502060401020303" pitchFamily="18" charset="0"/>
              </a:rPr>
              <a:t/>
            </a:r>
            <a:br>
              <a:rPr lang="es-ES_tradnl" sz="2400" dirty="0" smtClean="0">
                <a:latin typeface="Perpetua" panose="02020502060401020303" pitchFamily="18" charset="0"/>
              </a:rPr>
            </a:br>
            <a:r>
              <a:rPr lang="es-ES_tradnl" sz="2400" dirty="0" smtClean="0">
                <a:latin typeface="Perpetua" panose="02020502060401020303" pitchFamily="18" charset="0"/>
              </a:rPr>
              <a:t>Q = </a:t>
            </a:r>
            <a:r>
              <a:rPr lang="es-ES_tradnl" sz="2400" dirty="0" err="1" smtClean="0">
                <a:latin typeface="Perpetua" panose="02020502060401020303" pitchFamily="18" charset="0"/>
              </a:rPr>
              <a:t>Δm</a:t>
            </a:r>
            <a:r>
              <a:rPr lang="es-ES_tradnl" sz="2400" dirty="0" smtClean="0">
                <a:latin typeface="Perpetua" panose="02020502060401020303" pitchFamily="18" charset="0"/>
              </a:rPr>
              <a:t> L</a:t>
            </a:r>
            <a:br>
              <a:rPr lang="es-ES_tradnl" sz="2400" dirty="0" smtClean="0">
                <a:latin typeface="Perpetua" panose="02020502060401020303" pitchFamily="18" charset="0"/>
              </a:rPr>
            </a:br>
            <a:r>
              <a:rPr lang="es-ES_tradnl" sz="2400" dirty="0" smtClean="0">
                <a:latin typeface="Perpetua" panose="02020502060401020303" pitchFamily="18" charset="0"/>
              </a:rPr>
              <a:t/>
            </a:r>
            <a:br>
              <a:rPr lang="es-ES_tradnl" sz="2400" dirty="0" smtClean="0">
                <a:latin typeface="Perpetua" panose="02020502060401020303" pitchFamily="18" charset="0"/>
              </a:rPr>
            </a:br>
            <a:r>
              <a:rPr lang="es-ES_tradnl" sz="2400" dirty="0" smtClean="0">
                <a:latin typeface="Perpetua" panose="02020502060401020303" pitchFamily="18" charset="0"/>
              </a:rPr>
              <a:t>donde Q es el calor (J), </a:t>
            </a:r>
            <a:r>
              <a:rPr lang="es-ES_tradnl" sz="2400" dirty="0" err="1" smtClean="0">
                <a:latin typeface="Perpetua" panose="02020502060401020303" pitchFamily="18" charset="0"/>
              </a:rPr>
              <a:t>Δm</a:t>
            </a:r>
            <a:r>
              <a:rPr lang="es-ES_tradnl" sz="2400" dirty="0" smtClean="0">
                <a:latin typeface="Perpetua" panose="02020502060401020303" pitchFamily="18" charset="0"/>
              </a:rPr>
              <a:t> es la masa que está sufriendo el cambio de estado (kg) y L es el calor latente para el cambio de estado (J/kg). </a:t>
            </a:r>
            <a:br>
              <a:rPr lang="es-ES_tradnl" sz="2400" dirty="0" smtClean="0">
                <a:latin typeface="Perpetua" panose="02020502060401020303" pitchFamily="18" charset="0"/>
              </a:rPr>
            </a:br>
            <a:r>
              <a:rPr lang="es-ES_tradnl" sz="2400" dirty="0" smtClean="0">
                <a:latin typeface="Perpetua" panose="02020502060401020303" pitchFamily="18" charset="0"/>
              </a:rPr>
              <a:t/>
            </a:r>
            <a:br>
              <a:rPr lang="es-ES_tradnl" sz="2400" dirty="0" smtClean="0">
                <a:latin typeface="Perpetua" panose="02020502060401020303" pitchFamily="18" charset="0"/>
              </a:rPr>
            </a:br>
            <a:r>
              <a:rPr lang="es-ES_tradnl" sz="2400" dirty="0" smtClean="0">
                <a:latin typeface="Perpetua" panose="02020502060401020303" pitchFamily="18" charset="0"/>
              </a:rPr>
              <a:t>El calor latente es una propiedad específica de cada material.</a:t>
            </a:r>
            <a:r>
              <a:rPr lang="es-ES_tradnl" sz="3100" dirty="0" smtClean="0"/>
              <a:t/>
            </a:r>
            <a:br>
              <a:rPr lang="es-ES_tradnl" sz="3100" dirty="0" smtClean="0"/>
            </a:br>
            <a:endParaRPr lang="es-ES_tradnl" sz="3100" dirty="0" smtClean="0"/>
          </a:p>
          <a:p>
            <a:pPr marL="0" indent="0">
              <a:buNone/>
            </a:pPr>
            <a:r>
              <a:rPr lang="es-ES_tradnl" dirty="0"/>
              <a:t/>
            </a:r>
            <a:br>
              <a:rPr lang="es-ES_tradnl" dirty="0"/>
            </a:b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 smtClean="0"/>
          </a:p>
          <a:p>
            <a:pPr marL="274638" lvl="1" indent="0">
              <a:buNone/>
            </a:pPr>
            <a:endParaRPr lang="es-ES_tradnl" dirty="0" smtClean="0"/>
          </a:p>
          <a:p>
            <a:pPr marL="274638" lvl="1" indent="0">
              <a:buNone/>
            </a:pPr>
            <a:endParaRPr lang="es-ES_tradnl" dirty="0" smtClean="0"/>
          </a:p>
          <a:p>
            <a:pPr marL="274638" lvl="1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292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>
            <a:spLocks noGrp="1"/>
          </p:cNvSpPr>
          <p:nvPr>
            <p:ph idx="4294967295"/>
          </p:nvPr>
        </p:nvSpPr>
        <p:spPr>
          <a:xfrm>
            <a:off x="275476" y="1700808"/>
            <a:ext cx="8892480" cy="4598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1600" dirty="0" smtClean="0">
                <a:latin typeface="Perpetua" panose="02020502060401020303" pitchFamily="18" charset="0"/>
              </a:rPr>
              <a:t>Nos </a:t>
            </a:r>
            <a:r>
              <a:rPr lang="es-ES_tradnl" sz="1600" dirty="0" smtClean="0">
                <a:latin typeface="Perpetua" panose="02020502060401020303" pitchFamily="18" charset="0"/>
              </a:rPr>
              <a:t>da una medida de la energía utilizable de un fluido (la cantidad de energía que puede ser intercambiada con el entorno</a:t>
            </a:r>
            <a:r>
              <a:rPr lang="es-ES_tradnl" sz="1600" dirty="0" smtClean="0">
                <a:latin typeface="Perpetua" panose="02020502060401020303" pitchFamily="18" charset="0"/>
              </a:rPr>
              <a:t>). </a:t>
            </a:r>
          </a:p>
          <a:p>
            <a:pPr marL="0" indent="0">
              <a:buNone/>
            </a:pPr>
            <a:r>
              <a:rPr lang="es-ES_tradnl" sz="1600" dirty="0" err="1">
                <a:latin typeface="Perpetua" panose="02020502060401020303" pitchFamily="18" charset="0"/>
              </a:rPr>
              <a:t>i</a:t>
            </a:r>
            <a:r>
              <a:rPr lang="es-ES_tradnl" sz="1600" dirty="0" err="1" smtClean="0">
                <a:latin typeface="Perpetua" panose="02020502060401020303" pitchFamily="18" charset="0"/>
              </a:rPr>
              <a:t>e:Cuánto</a:t>
            </a:r>
            <a:r>
              <a:rPr lang="es-ES_tradnl" sz="1600" dirty="0" smtClean="0">
                <a:latin typeface="Perpetua" panose="02020502060401020303" pitchFamily="18" charset="0"/>
              </a:rPr>
              <a:t> </a:t>
            </a:r>
            <a:r>
              <a:rPr lang="es-ES_tradnl" sz="1600" dirty="0" smtClean="0">
                <a:latin typeface="Perpetua" panose="02020502060401020303" pitchFamily="18" charset="0"/>
              </a:rPr>
              <a:t>trabajo puede ser ejercido por una masa de fluido.</a:t>
            </a:r>
            <a:br>
              <a:rPr lang="es-ES_tradnl" sz="1600" dirty="0" smtClean="0">
                <a:latin typeface="Perpetua" panose="02020502060401020303" pitchFamily="18" charset="0"/>
              </a:rPr>
            </a:br>
            <a:r>
              <a:rPr lang="es-ES_tradnl" sz="1600" dirty="0" smtClean="0">
                <a:latin typeface="Perpetua" panose="02020502060401020303" pitchFamily="18" charset="0"/>
              </a:rPr>
              <a:t/>
            </a:r>
            <a:br>
              <a:rPr lang="es-ES_tradnl" sz="1600" dirty="0" smtClean="0">
                <a:latin typeface="Perpetua" panose="02020502060401020303" pitchFamily="18" charset="0"/>
              </a:rPr>
            </a:br>
            <a:r>
              <a:rPr lang="es-ES_tradnl" sz="1600" dirty="0" smtClean="0">
                <a:latin typeface="Perpetua" panose="02020502060401020303" pitchFamily="18" charset="0"/>
              </a:rPr>
              <a:t>		</a:t>
            </a:r>
            <a:r>
              <a:rPr lang="es-ES" sz="2000" dirty="0" smtClean="0">
                <a:latin typeface="Perpetua" panose="02020502060401020303" pitchFamily="18" charset="0"/>
              </a:rPr>
              <a:t>H </a:t>
            </a:r>
            <a:r>
              <a:rPr lang="es-ES" sz="2000" dirty="0" smtClean="0">
                <a:latin typeface="Perpetua" panose="02020502060401020303" pitchFamily="18" charset="0"/>
              </a:rPr>
              <a:t>= U + </a:t>
            </a:r>
            <a:r>
              <a:rPr lang="es-ES" sz="2000" dirty="0">
                <a:latin typeface="Perpetua" panose="02020502060401020303" pitchFamily="18" charset="0"/>
              </a:rPr>
              <a:t>P</a:t>
            </a:r>
            <a:r>
              <a:rPr lang="es-ES" sz="2000" dirty="0" smtClean="0">
                <a:latin typeface="Perpetua" panose="02020502060401020303" pitchFamily="18" charset="0"/>
              </a:rPr>
              <a:t>V</a:t>
            </a:r>
            <a:r>
              <a:rPr lang="es-ES" sz="1600" dirty="0" smtClean="0">
                <a:latin typeface="Perpetua" panose="02020502060401020303" pitchFamily="18" charset="0"/>
              </a:rPr>
              <a:t/>
            </a:r>
            <a:br>
              <a:rPr lang="es-ES" sz="1600" dirty="0" smtClean="0">
                <a:latin typeface="Perpetua" panose="02020502060401020303" pitchFamily="18" charset="0"/>
              </a:rPr>
            </a:br>
            <a:r>
              <a:rPr lang="es-ES" sz="1600" dirty="0" smtClean="0">
                <a:latin typeface="Perpetua" panose="02020502060401020303" pitchFamily="18" charset="0"/>
              </a:rPr>
              <a:t/>
            </a:r>
            <a:br>
              <a:rPr lang="es-ES" sz="1600" dirty="0" smtClean="0">
                <a:latin typeface="Perpetua" panose="02020502060401020303" pitchFamily="18" charset="0"/>
              </a:rPr>
            </a:br>
            <a:r>
              <a:rPr lang="es-ES" sz="1600" dirty="0" smtClean="0">
                <a:latin typeface="Perpetua" panose="02020502060401020303" pitchFamily="18" charset="0"/>
              </a:rPr>
              <a:t>Donde </a:t>
            </a:r>
            <a:r>
              <a:rPr lang="es-ES" sz="1600" dirty="0" smtClean="0">
                <a:latin typeface="Perpetua" panose="02020502060401020303" pitchFamily="18" charset="0"/>
              </a:rPr>
              <a:t>H es la entalpía, U es la energía interna, </a:t>
            </a:r>
            <a:r>
              <a:rPr lang="es-ES" sz="1600" dirty="0" smtClean="0">
                <a:latin typeface="Perpetua" panose="02020502060401020303" pitchFamily="18" charset="0"/>
              </a:rPr>
              <a:t>P </a:t>
            </a:r>
            <a:r>
              <a:rPr lang="es-ES" sz="1600" dirty="0" smtClean="0">
                <a:latin typeface="Perpetua" panose="02020502060401020303" pitchFamily="18" charset="0"/>
              </a:rPr>
              <a:t>es la presión  y V el volumen.</a:t>
            </a:r>
            <a:br>
              <a:rPr lang="es-ES" sz="1600" dirty="0" smtClean="0">
                <a:latin typeface="Perpetua" panose="02020502060401020303" pitchFamily="18" charset="0"/>
              </a:rPr>
            </a:br>
            <a:r>
              <a:rPr lang="es-ES" sz="1600" dirty="0" smtClean="0">
                <a:latin typeface="Perpetua" panose="02020502060401020303" pitchFamily="18" charset="0"/>
              </a:rPr>
              <a:t/>
            </a:r>
            <a:br>
              <a:rPr lang="es-ES" sz="1600" dirty="0" smtClean="0">
                <a:latin typeface="Perpetua" panose="02020502060401020303" pitchFamily="18" charset="0"/>
              </a:rPr>
            </a:br>
            <a:r>
              <a:rPr lang="es-ES" sz="1600" dirty="0" smtClean="0">
                <a:latin typeface="Perpetua" panose="02020502060401020303" pitchFamily="18" charset="0"/>
              </a:rPr>
              <a:t>U se debe a cambios de fase, temperatura, etc. Para calcularla puede utilizarse la expresión:</a:t>
            </a:r>
            <a:r>
              <a:rPr lang="es-ES" sz="1600" dirty="0">
                <a:latin typeface="Perpetua" panose="02020502060401020303" pitchFamily="18" charset="0"/>
              </a:rPr>
              <a:t/>
            </a:r>
            <a:br>
              <a:rPr lang="es-ES" sz="1600" dirty="0">
                <a:latin typeface="Perpetua" panose="02020502060401020303" pitchFamily="18" charset="0"/>
              </a:rPr>
            </a:br>
            <a:r>
              <a:rPr lang="es-ES" sz="1600" dirty="0" smtClean="0">
                <a:latin typeface="Perpetua" panose="02020502060401020303" pitchFamily="18" charset="0"/>
              </a:rPr>
              <a:t/>
            </a:r>
            <a:br>
              <a:rPr lang="es-ES" sz="1600" dirty="0" smtClean="0">
                <a:latin typeface="Perpetua" panose="02020502060401020303" pitchFamily="18" charset="0"/>
              </a:rPr>
            </a:br>
            <a:r>
              <a:rPr lang="es-ES" sz="1600" dirty="0" smtClean="0">
                <a:latin typeface="Perpetua" panose="02020502060401020303" pitchFamily="18" charset="0"/>
              </a:rPr>
              <a:t>		</a:t>
            </a:r>
            <a:r>
              <a:rPr lang="es-ES" sz="2000" dirty="0" smtClean="0">
                <a:latin typeface="Perpetua" panose="02020502060401020303" pitchFamily="18" charset="0"/>
              </a:rPr>
              <a:t>U </a:t>
            </a:r>
            <a:r>
              <a:rPr lang="es-ES" sz="2000" dirty="0" smtClean="0">
                <a:latin typeface="Perpetua" panose="02020502060401020303" pitchFamily="18" charset="0"/>
              </a:rPr>
              <a:t>= </a:t>
            </a:r>
            <a:r>
              <a:rPr lang="es-ES" sz="2000" dirty="0" err="1" smtClean="0">
                <a:latin typeface="Perpetua" panose="02020502060401020303" pitchFamily="18" charset="0"/>
              </a:rPr>
              <a:t>mcΔT</a:t>
            </a:r>
            <a:r>
              <a:rPr lang="es-ES" sz="2000" dirty="0" smtClean="0">
                <a:latin typeface="Perpetua" panose="02020502060401020303" pitchFamily="18" charset="0"/>
              </a:rPr>
              <a:t> + </a:t>
            </a:r>
            <a:r>
              <a:rPr lang="es-ES" sz="2000" dirty="0" err="1" smtClean="0">
                <a:latin typeface="Perpetua" panose="02020502060401020303" pitchFamily="18" charset="0"/>
              </a:rPr>
              <a:t>ΔmL</a:t>
            </a:r>
            <a:r>
              <a:rPr lang="es-ES" sz="2000" baseline="-25000" dirty="0" err="1" smtClean="0">
                <a:latin typeface="Perpetua" panose="02020502060401020303" pitchFamily="18" charset="0"/>
              </a:rPr>
              <a:t>v</a:t>
            </a:r>
            <a:r>
              <a:rPr lang="es-ES" sz="1600" dirty="0" smtClean="0">
                <a:latin typeface="Perpetua" panose="02020502060401020303" pitchFamily="18" charset="0"/>
              </a:rPr>
              <a:t/>
            </a:r>
            <a:br>
              <a:rPr lang="es-ES" sz="1600" dirty="0" smtClean="0">
                <a:latin typeface="Perpetua" panose="02020502060401020303" pitchFamily="18" charset="0"/>
              </a:rPr>
            </a:br>
            <a:r>
              <a:rPr lang="es-ES" sz="1600" dirty="0" smtClean="0">
                <a:latin typeface="Perpetua" panose="02020502060401020303" pitchFamily="18" charset="0"/>
              </a:rPr>
              <a:t/>
            </a:r>
            <a:br>
              <a:rPr lang="es-ES" sz="1600" dirty="0" smtClean="0">
                <a:latin typeface="Perpetua" panose="02020502060401020303" pitchFamily="18" charset="0"/>
              </a:rPr>
            </a:br>
            <a:r>
              <a:rPr lang="es-ES" sz="1600" dirty="0" smtClean="0">
                <a:latin typeface="Perpetua" panose="02020502060401020303" pitchFamily="18" charset="0"/>
              </a:rPr>
              <a:t>donde ΔT es el cambio de temperatura, </a:t>
            </a:r>
            <a:r>
              <a:rPr lang="es-ES" sz="1600" dirty="0" err="1" smtClean="0">
                <a:latin typeface="Perpetua" panose="02020502060401020303" pitchFamily="18" charset="0"/>
              </a:rPr>
              <a:t>Δm</a:t>
            </a:r>
            <a:r>
              <a:rPr lang="es-ES" sz="1600" dirty="0" smtClean="0">
                <a:latin typeface="Perpetua" panose="02020502060401020303" pitchFamily="18" charset="0"/>
              </a:rPr>
              <a:t> es la masa que se ha vaporizado y L es el calor latente de vaporización. Ojo: Esta expresión no es válida para vapor supercrítico.</a:t>
            </a:r>
            <a:br>
              <a:rPr lang="es-ES" sz="1600" dirty="0" smtClean="0">
                <a:latin typeface="Perpetua" panose="02020502060401020303" pitchFamily="18" charset="0"/>
              </a:rPr>
            </a:br>
            <a:endParaRPr lang="es-ES" sz="1600" dirty="0" smtClean="0">
              <a:latin typeface="Perpetua" panose="02020502060401020303" pitchFamily="18" charset="0"/>
            </a:endParaRPr>
          </a:p>
          <a:p>
            <a:r>
              <a:rPr lang="es-ES" sz="1600" b="1" dirty="0" smtClean="0">
                <a:latin typeface="Perpetua" panose="02020502060401020303" pitchFamily="18" charset="0"/>
              </a:rPr>
              <a:t>En la práctica, la entalpía es medida empíricamente para un conjunto de varias presiones, temperaturas y estados.</a:t>
            </a:r>
            <a:r>
              <a:rPr lang="es-ES" sz="1600" b="1" dirty="0" smtClean="0"/>
              <a:t/>
            </a:r>
            <a:br>
              <a:rPr lang="es-ES" sz="1600" b="1" dirty="0" smtClean="0"/>
            </a:br>
            <a:endParaRPr lang="es-ES" sz="1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85319" y="332656"/>
            <a:ext cx="3367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latin typeface="Perpetua" panose="02020502060401020303" pitchFamily="18" charset="0"/>
              </a:rPr>
              <a:t>Entalpía ([J/g], etc.).</a:t>
            </a:r>
            <a:endParaRPr lang="es-E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1030C-A798-4A13-ADE4-927EC9BE86FA}" type="slidenum">
              <a:rPr lang="es-CL"/>
              <a:pPr>
                <a:defRPr/>
              </a:pPr>
              <a:t>7</a:t>
            </a:fld>
            <a:endParaRPr lang="es-CL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18962"/>
              </p:ext>
            </p:extLst>
          </p:nvPr>
        </p:nvGraphicFramePr>
        <p:xfrm>
          <a:off x="3059113" y="3308350"/>
          <a:ext cx="20208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799920" imgH="431640" progId="Equation.3">
                  <p:embed/>
                </p:oleObj>
              </mc:Choice>
              <mc:Fallback>
                <p:oleObj name="Equation" r:id="rId4" imgW="79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308350"/>
                        <a:ext cx="2020887" cy="1089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96743" y="1625497"/>
            <a:ext cx="874416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es-CL" sz="1600" dirty="0"/>
              <a:t>Entalpía</a:t>
            </a:r>
            <a:endParaRPr lang="es-CL" sz="1600" b="0" dirty="0" smtClean="0">
              <a:latin typeface="+mn-lt"/>
            </a:endParaRPr>
          </a:p>
          <a:p>
            <a:pPr marL="730250" lvl="1" indent="-273050" algn="just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es-ES" sz="1600" b="0" dirty="0" smtClean="0">
                <a:latin typeface="+mn-lt"/>
              </a:rPr>
              <a:t>Se </a:t>
            </a:r>
            <a:r>
              <a:rPr lang="es-ES" sz="1600" b="0" dirty="0">
                <a:latin typeface="+mn-lt"/>
              </a:rPr>
              <a:t>utiliza como “contenido de calor”</a:t>
            </a:r>
          </a:p>
          <a:p>
            <a:pPr marL="730250" lvl="1" indent="-273050" algn="just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es-ES" sz="1600" b="0" dirty="0">
                <a:latin typeface="+mn-lt"/>
              </a:rPr>
              <a:t>La entalpía es el monto total de energía que un sistema puede emitir a través de </a:t>
            </a:r>
            <a:r>
              <a:rPr lang="es-ES" sz="1600" b="0" dirty="0" smtClean="0">
                <a:latin typeface="+mn-lt"/>
              </a:rPr>
              <a:t>calor.</a:t>
            </a:r>
            <a:endParaRPr lang="es-ES" sz="1600" b="0" dirty="0">
              <a:latin typeface="+mn-lt"/>
            </a:endParaRPr>
          </a:p>
          <a:p>
            <a:pPr marL="730250" lvl="1" indent="-273050" algn="just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es-ES" sz="1600" b="0" dirty="0" smtClean="0">
                <a:latin typeface="+mn-lt"/>
              </a:rPr>
              <a:t>Se asume que no </a:t>
            </a:r>
            <a:r>
              <a:rPr lang="es-ES" sz="1600" b="0" dirty="0">
                <a:latin typeface="+mn-lt"/>
              </a:rPr>
              <a:t>existe intercambio de energía además de calor y trabajo de </a:t>
            </a:r>
            <a:r>
              <a:rPr lang="es-ES" sz="1600" b="0" dirty="0" smtClean="0">
                <a:latin typeface="+mn-lt"/>
              </a:rPr>
              <a:t>expansión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 t="4762" b="52381"/>
          <a:stretch>
            <a:fillRect/>
          </a:stretch>
        </p:blipFill>
        <p:spPr bwMode="auto">
          <a:xfrm>
            <a:off x="676430" y="4541734"/>
            <a:ext cx="7572428" cy="56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395536" y="5624228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es-CL" sz="2000" dirty="0" smtClean="0">
                <a:solidFill>
                  <a:prstClr val="black"/>
                </a:solidFill>
                <a:latin typeface="Perpetua"/>
              </a:rPr>
              <a:t>….. alguna simplificación… a T &lt; 50°C</a:t>
            </a:r>
          </a:p>
        </p:txBody>
      </p:sp>
      <p:graphicFrame>
        <p:nvGraphicFramePr>
          <p:cNvPr id="1372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006864"/>
              </p:ext>
            </p:extLst>
          </p:nvPr>
        </p:nvGraphicFramePr>
        <p:xfrm>
          <a:off x="7881053" y="5267038"/>
          <a:ext cx="737364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cuación" r:id="rId7" imgW="393480" imgH="380880" progId="Equation.3">
                  <p:embed/>
                </p:oleObj>
              </mc:Choice>
              <mc:Fallback>
                <p:oleObj name="Ecuación" r:id="rId7" imgW="3934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053" y="5267038"/>
                        <a:ext cx="737364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156010"/>
              </p:ext>
            </p:extLst>
          </p:nvPr>
        </p:nvGraphicFramePr>
        <p:xfrm>
          <a:off x="5724128" y="5543426"/>
          <a:ext cx="2088232" cy="43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cuación" r:id="rId9" imgW="1028520" imgH="215640" progId="Equation.3">
                  <p:embed/>
                </p:oleObj>
              </mc:Choice>
              <mc:Fallback>
                <p:oleObj name="Ecuación" r:id="rId9" imgW="1028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543426"/>
                        <a:ext cx="2088232" cy="4379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758825"/>
          </a:xfrm>
        </p:spPr>
        <p:txBody>
          <a:bodyPr anchor="ctr"/>
          <a:lstStyle/>
          <a:p>
            <a:r>
              <a:rPr lang="es-ES_tradn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Conceptos básicos, nomenclatura y algunas ecuaciones</a:t>
            </a:r>
          </a:p>
        </p:txBody>
      </p:sp>
    </p:spTree>
    <p:extLst>
      <p:ext uri="{BB962C8B-B14F-4D97-AF65-F5344CB8AC3E}">
        <p14:creationId xmlns:p14="http://schemas.microsoft.com/office/powerpoint/2010/main" val="20921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Entalpía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755576" y="1916832"/>
            <a:ext cx="8158807" cy="4598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400" dirty="0" smtClean="0">
                <a:latin typeface="Perpetua" panose="02020502060401020303" pitchFamily="18" charset="0"/>
              </a:rPr>
              <a:t>¿Por qué nos interesa la entalpía de un sistema?</a:t>
            </a:r>
            <a:br>
              <a:rPr lang="es-ES_tradnl" sz="2400" dirty="0" smtClean="0">
                <a:latin typeface="Perpetua" panose="02020502060401020303" pitchFamily="18" charset="0"/>
              </a:rPr>
            </a:br>
            <a:endParaRPr lang="es-ES_tradnl" sz="2400" dirty="0" smtClean="0">
              <a:latin typeface="Perpetua" panose="02020502060401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>
                <a:latin typeface="Perpetua" panose="02020502060401020303" pitchFamily="18" charset="0"/>
              </a:rPr>
              <a:t>Es </a:t>
            </a:r>
            <a:r>
              <a:rPr lang="es-ES_tradnl" sz="2400" dirty="0" smtClean="0">
                <a:latin typeface="Perpetua" panose="02020502060401020303" pitchFamily="18" charset="0"/>
              </a:rPr>
              <a:t>fácil comparar la entalpía entre dos situaciones o condiciones (final e </a:t>
            </a:r>
            <a:r>
              <a:rPr lang="es-ES_tradnl" sz="2400" dirty="0" smtClean="0">
                <a:latin typeface="Perpetua" panose="02020502060401020303" pitchFamily="18" charset="0"/>
              </a:rPr>
              <a:t>inicial).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>
                <a:latin typeface="Perpetua" panose="02020502060401020303" pitchFamily="18" charset="0"/>
              </a:rPr>
              <a:t>La </a:t>
            </a:r>
            <a:r>
              <a:rPr lang="es-ES_tradnl" sz="2400" dirty="0" smtClean="0">
                <a:latin typeface="Perpetua" panose="02020502060401020303" pitchFamily="18" charset="0"/>
              </a:rPr>
              <a:t>diferencia de entalpía entre ambas condiciones puede entregarnos una aproximación de la energía utilizable como trabajo.</a:t>
            </a:r>
          </a:p>
          <a:p>
            <a:pPr marL="274638" lvl="1" indent="0">
              <a:buNone/>
            </a:pPr>
            <a:r>
              <a:rPr lang="es-ES_tradnl" sz="2400" dirty="0" smtClean="0">
                <a:latin typeface="Perpetua" panose="02020502060401020303" pitchFamily="18" charset="0"/>
              </a:rPr>
              <a:t>¿</a:t>
            </a:r>
            <a:r>
              <a:rPr lang="es-ES_tradnl" sz="2400" dirty="0" smtClean="0">
                <a:latin typeface="Perpetua" panose="02020502060401020303" pitchFamily="18" charset="0"/>
              </a:rPr>
              <a:t>Siempre?</a:t>
            </a:r>
          </a:p>
          <a:p>
            <a:pPr marL="274638" lvl="1" indent="0">
              <a:buNone/>
            </a:pPr>
            <a:r>
              <a:rPr lang="es-ES_tradnl" sz="2400" dirty="0" smtClean="0">
                <a:latin typeface="Perpetua" panose="02020502060401020303" pitchFamily="18" charset="0"/>
              </a:rPr>
              <a:t>No, a presión constante</a:t>
            </a:r>
          </a:p>
          <a:p>
            <a:pPr marL="0" indent="0">
              <a:buNone/>
            </a:pPr>
            <a:r>
              <a:rPr lang="es-ES_tradnl" sz="3600" dirty="0" smtClean="0">
                <a:latin typeface="Perpetua" panose="02020502060401020303" pitchFamily="18" charset="0"/>
              </a:rPr>
              <a:t>…</a:t>
            </a:r>
            <a:r>
              <a:rPr lang="es-ES_tradnl" sz="2400" dirty="0" smtClean="0">
                <a:latin typeface="Perpetua" panose="02020502060401020303" pitchFamily="18" charset="0"/>
              </a:rPr>
              <a:t>Pero </a:t>
            </a:r>
            <a:r>
              <a:rPr lang="es-ES_tradnl" sz="2400" dirty="0" smtClean="0">
                <a:latin typeface="Perpetua" panose="02020502060401020303" pitchFamily="18" charset="0"/>
              </a:rPr>
              <a:t>no olvidar que finalmente lo que importará es la </a:t>
            </a:r>
            <a:r>
              <a:rPr lang="es-ES_tradnl" sz="2400" dirty="0" smtClean="0">
                <a:latin typeface="Perpetua" panose="02020502060401020303" pitchFamily="18" charset="0"/>
              </a:rPr>
              <a:t>potencia.</a:t>
            </a:r>
            <a:endParaRPr lang="es-ES_tradnl" sz="2400" dirty="0" smtClean="0">
              <a:latin typeface="Perpetua" panose="02020502060401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 idx="4294967295"/>
          </p:nvPr>
        </p:nvSpPr>
        <p:spPr/>
        <p:txBody>
          <a:bodyPr lIns="0" rIns="0" bIns="0"/>
          <a:lstStyle/>
          <a:p>
            <a:pPr eaLnBrk="1" hangingPunct="1"/>
            <a:r>
              <a:rPr lang="es-ES_tradnl" sz="32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Conceptos. Sistema cerrado.</a:t>
            </a:r>
            <a:endParaRPr lang="es-CL" sz="3200" dirty="0" smtClean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pic>
        <p:nvPicPr>
          <p:cNvPr id="19458" name="10 Imagen" descr="presionvapo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000250"/>
            <a:ext cx="2381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4143375" y="3286125"/>
            <a:ext cx="3571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0">
                <a:latin typeface="Arial Black" pitchFamily="34" charset="0"/>
              </a:rPr>
              <a:t>Equilibrio dinámico a temperatura constante</a:t>
            </a:r>
            <a:endParaRPr lang="es-CL" sz="1800" b="0">
              <a:latin typeface="Arial Black" pitchFamily="34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4143375" y="4500563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0" dirty="0">
                <a:latin typeface="Arial Black" pitchFamily="34" charset="0"/>
              </a:rPr>
              <a:t>Liquido y vapor saturado</a:t>
            </a:r>
            <a:endParaRPr lang="es-CL" sz="1800" b="0" dirty="0">
              <a:latin typeface="Arial Black" pitchFamily="34" charset="0"/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4214813" y="2143125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0" dirty="0">
                <a:latin typeface="Arial Black" pitchFamily="34" charset="0"/>
              </a:rPr>
              <a:t>Presión de saturación</a:t>
            </a:r>
            <a:endParaRPr lang="es-CL" sz="1800" b="0" dirty="0">
              <a:latin typeface="Arial Black" pitchFamily="34" charset="0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2928938" y="2500313"/>
            <a:ext cx="1357312" cy="500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1651</TotalTime>
  <Words>753</Words>
  <Application>Microsoft Office PowerPoint</Application>
  <PresentationFormat>On-screen Show (4:3)</PresentationFormat>
  <Paragraphs>105</Paragraphs>
  <Slides>18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Aharoni</vt:lpstr>
      <vt:lpstr>Arial</vt:lpstr>
      <vt:lpstr>Arial Black</vt:lpstr>
      <vt:lpstr>Calibri</vt:lpstr>
      <vt:lpstr>Constantia</vt:lpstr>
      <vt:lpstr>Georgia</vt:lpstr>
      <vt:lpstr>Perpetua</vt:lpstr>
      <vt:lpstr>Times New Roman</vt:lpstr>
      <vt:lpstr>Wingdings</vt:lpstr>
      <vt:lpstr>Wingdings 2</vt:lpstr>
      <vt:lpstr>Civil</vt:lpstr>
      <vt:lpstr>Microsoft Equation 3.0</vt:lpstr>
      <vt:lpstr>Ecuación</vt:lpstr>
      <vt:lpstr>Principios de geotermia </vt:lpstr>
      <vt:lpstr>PowerPoint Presentation</vt:lpstr>
      <vt:lpstr>PowerPoint Presentation</vt:lpstr>
      <vt:lpstr>Conceptos básicos, nomenclatura y algunas ecuaciones</vt:lpstr>
      <vt:lpstr>Conceptos básicos, nomenclatura y algunas ecuaciones</vt:lpstr>
      <vt:lpstr>PowerPoint Presentation</vt:lpstr>
      <vt:lpstr>Conceptos básicos, nomenclatura y algunas ecuaciones</vt:lpstr>
      <vt:lpstr>Entalpía</vt:lpstr>
      <vt:lpstr>Conceptos. Sistema cerrado.</vt:lpstr>
      <vt:lpstr>Conceptos. Sistema cerrado.</vt:lpstr>
      <vt:lpstr>PowerPoint Presentation</vt:lpstr>
      <vt:lpstr>PowerPoint Presentation</vt:lpstr>
      <vt:lpstr>Tablas de vapor (Steam tables)</vt:lpstr>
      <vt:lpstr>PowerPoint Presentation</vt:lpstr>
      <vt:lpstr>PowerPoint Presentation</vt:lpstr>
      <vt:lpstr>Ejercicios con las tablas de vapor</vt:lpstr>
      <vt:lpstr>PowerPoint Presentation</vt:lpstr>
      <vt:lpstr>PowerPoint Presentation</vt:lpstr>
    </vt:vector>
  </TitlesOfParts>
  <Company>chapistico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Geotermia-JMO</cp:lastModifiedBy>
  <cp:revision>106</cp:revision>
  <cp:lastPrinted>2011-04-04T20:03:17Z</cp:lastPrinted>
  <dcterms:created xsi:type="dcterms:W3CDTF">2010-08-24T04:11:00Z</dcterms:created>
  <dcterms:modified xsi:type="dcterms:W3CDTF">2013-11-14T02:11:57Z</dcterms:modified>
</cp:coreProperties>
</file>