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301"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02" r:id="rId22"/>
    <p:sldId id="277" r:id="rId23"/>
    <p:sldId id="278" r:id="rId24"/>
    <p:sldId id="279" r:id="rId25"/>
    <p:sldId id="280" r:id="rId26"/>
    <p:sldId id="30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53"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e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12.wmf"/><Relationship Id="rId4"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6EB4F106-E6B7-4C67-8EBD-E9B8AAD14506}" type="datetimeFigureOut">
              <a:rPr lang="es-CL" smtClean="0"/>
              <a:t>20-06-2012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1C41044-5FD0-4A8D-B8F5-453CB3DA037E}" type="slidenum">
              <a:rPr lang="es-CL" smtClean="0"/>
              <a:t>‹Nº›</a:t>
            </a:fld>
            <a:endParaRPr lang="es-CL"/>
          </a:p>
        </p:txBody>
      </p:sp>
    </p:spTree>
    <p:extLst>
      <p:ext uri="{BB962C8B-B14F-4D97-AF65-F5344CB8AC3E}">
        <p14:creationId xmlns:p14="http://schemas.microsoft.com/office/powerpoint/2010/main" val="359448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EB4F106-E6B7-4C67-8EBD-E9B8AAD14506}" type="datetimeFigureOut">
              <a:rPr lang="es-CL" smtClean="0"/>
              <a:t>20-06-2012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1C41044-5FD0-4A8D-B8F5-453CB3DA037E}" type="slidenum">
              <a:rPr lang="es-CL" smtClean="0"/>
              <a:t>‹Nº›</a:t>
            </a:fld>
            <a:endParaRPr lang="es-CL"/>
          </a:p>
        </p:txBody>
      </p:sp>
    </p:spTree>
    <p:extLst>
      <p:ext uri="{BB962C8B-B14F-4D97-AF65-F5344CB8AC3E}">
        <p14:creationId xmlns:p14="http://schemas.microsoft.com/office/powerpoint/2010/main" val="223139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EB4F106-E6B7-4C67-8EBD-E9B8AAD14506}" type="datetimeFigureOut">
              <a:rPr lang="es-CL" smtClean="0"/>
              <a:t>20-06-2012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1C41044-5FD0-4A8D-B8F5-453CB3DA037E}" type="slidenum">
              <a:rPr lang="es-CL" smtClean="0"/>
              <a:t>‹Nº›</a:t>
            </a:fld>
            <a:endParaRPr lang="es-CL"/>
          </a:p>
        </p:txBody>
      </p:sp>
    </p:spTree>
    <p:extLst>
      <p:ext uri="{BB962C8B-B14F-4D97-AF65-F5344CB8AC3E}">
        <p14:creationId xmlns:p14="http://schemas.microsoft.com/office/powerpoint/2010/main" val="2127707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24000" y="836613"/>
            <a:ext cx="7010400" cy="576262"/>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1524000" y="1905000"/>
            <a:ext cx="3429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quarter" idx="2"/>
          </p:nvPr>
        </p:nvSpPr>
        <p:spPr>
          <a:xfrm>
            <a:off x="5105400" y="1905000"/>
            <a:ext cx="3429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contenido"/>
          <p:cNvSpPr>
            <a:spLocks noGrp="1"/>
          </p:cNvSpPr>
          <p:nvPr>
            <p:ph sz="quarter" idx="3"/>
          </p:nvPr>
        </p:nvSpPr>
        <p:spPr>
          <a:xfrm>
            <a:off x="5105400" y="4038600"/>
            <a:ext cx="3429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9E318794-77F7-4227-96FB-7B71A5D4C622}" type="slidenum">
              <a:rPr lang="es-ES"/>
              <a:pPr>
                <a:defRPr/>
              </a:pPr>
              <a:t>‹Nº›</a:t>
            </a:fld>
            <a:endParaRPr lang="es-ES"/>
          </a:p>
        </p:txBody>
      </p:sp>
    </p:spTree>
    <p:extLst>
      <p:ext uri="{BB962C8B-B14F-4D97-AF65-F5344CB8AC3E}">
        <p14:creationId xmlns:p14="http://schemas.microsoft.com/office/powerpoint/2010/main" val="318903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EB4F106-E6B7-4C67-8EBD-E9B8AAD14506}" type="datetimeFigureOut">
              <a:rPr lang="es-CL" smtClean="0"/>
              <a:t>20-06-2012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1C41044-5FD0-4A8D-B8F5-453CB3DA037E}" type="slidenum">
              <a:rPr lang="es-CL" smtClean="0"/>
              <a:t>‹Nº›</a:t>
            </a:fld>
            <a:endParaRPr lang="es-CL"/>
          </a:p>
        </p:txBody>
      </p:sp>
    </p:spTree>
    <p:extLst>
      <p:ext uri="{BB962C8B-B14F-4D97-AF65-F5344CB8AC3E}">
        <p14:creationId xmlns:p14="http://schemas.microsoft.com/office/powerpoint/2010/main" val="119331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EB4F106-E6B7-4C67-8EBD-E9B8AAD14506}" type="datetimeFigureOut">
              <a:rPr lang="es-CL" smtClean="0"/>
              <a:t>20-06-2012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1C41044-5FD0-4A8D-B8F5-453CB3DA037E}" type="slidenum">
              <a:rPr lang="es-CL" smtClean="0"/>
              <a:t>‹Nº›</a:t>
            </a:fld>
            <a:endParaRPr lang="es-CL"/>
          </a:p>
        </p:txBody>
      </p:sp>
    </p:spTree>
    <p:extLst>
      <p:ext uri="{BB962C8B-B14F-4D97-AF65-F5344CB8AC3E}">
        <p14:creationId xmlns:p14="http://schemas.microsoft.com/office/powerpoint/2010/main" val="28446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6EB4F106-E6B7-4C67-8EBD-E9B8AAD14506}" type="datetimeFigureOut">
              <a:rPr lang="es-CL" smtClean="0"/>
              <a:t>20-06-2012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1C41044-5FD0-4A8D-B8F5-453CB3DA037E}" type="slidenum">
              <a:rPr lang="es-CL" smtClean="0"/>
              <a:t>‹Nº›</a:t>
            </a:fld>
            <a:endParaRPr lang="es-CL"/>
          </a:p>
        </p:txBody>
      </p:sp>
    </p:spTree>
    <p:extLst>
      <p:ext uri="{BB962C8B-B14F-4D97-AF65-F5344CB8AC3E}">
        <p14:creationId xmlns:p14="http://schemas.microsoft.com/office/powerpoint/2010/main" val="272795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6EB4F106-E6B7-4C67-8EBD-E9B8AAD14506}" type="datetimeFigureOut">
              <a:rPr lang="es-CL" smtClean="0"/>
              <a:t>20-06-2012</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11C41044-5FD0-4A8D-B8F5-453CB3DA037E}" type="slidenum">
              <a:rPr lang="es-CL" smtClean="0"/>
              <a:t>‹Nº›</a:t>
            </a:fld>
            <a:endParaRPr lang="es-CL"/>
          </a:p>
        </p:txBody>
      </p:sp>
    </p:spTree>
    <p:extLst>
      <p:ext uri="{BB962C8B-B14F-4D97-AF65-F5344CB8AC3E}">
        <p14:creationId xmlns:p14="http://schemas.microsoft.com/office/powerpoint/2010/main" val="381823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6EB4F106-E6B7-4C67-8EBD-E9B8AAD14506}" type="datetimeFigureOut">
              <a:rPr lang="es-CL" smtClean="0"/>
              <a:t>20-06-2012</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11C41044-5FD0-4A8D-B8F5-453CB3DA037E}" type="slidenum">
              <a:rPr lang="es-CL" smtClean="0"/>
              <a:t>‹Nº›</a:t>
            </a:fld>
            <a:endParaRPr lang="es-CL"/>
          </a:p>
        </p:txBody>
      </p:sp>
    </p:spTree>
    <p:extLst>
      <p:ext uri="{BB962C8B-B14F-4D97-AF65-F5344CB8AC3E}">
        <p14:creationId xmlns:p14="http://schemas.microsoft.com/office/powerpoint/2010/main" val="104953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EB4F106-E6B7-4C67-8EBD-E9B8AAD14506}" type="datetimeFigureOut">
              <a:rPr lang="es-CL" smtClean="0"/>
              <a:t>20-06-2012</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11C41044-5FD0-4A8D-B8F5-453CB3DA037E}" type="slidenum">
              <a:rPr lang="es-CL" smtClean="0"/>
              <a:t>‹Nº›</a:t>
            </a:fld>
            <a:endParaRPr lang="es-CL"/>
          </a:p>
        </p:txBody>
      </p:sp>
    </p:spTree>
    <p:extLst>
      <p:ext uri="{BB962C8B-B14F-4D97-AF65-F5344CB8AC3E}">
        <p14:creationId xmlns:p14="http://schemas.microsoft.com/office/powerpoint/2010/main" val="20766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EB4F106-E6B7-4C67-8EBD-E9B8AAD14506}" type="datetimeFigureOut">
              <a:rPr lang="es-CL" smtClean="0"/>
              <a:t>20-06-2012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1C41044-5FD0-4A8D-B8F5-453CB3DA037E}" type="slidenum">
              <a:rPr lang="es-CL" smtClean="0"/>
              <a:t>‹Nº›</a:t>
            </a:fld>
            <a:endParaRPr lang="es-CL"/>
          </a:p>
        </p:txBody>
      </p:sp>
    </p:spTree>
    <p:extLst>
      <p:ext uri="{BB962C8B-B14F-4D97-AF65-F5344CB8AC3E}">
        <p14:creationId xmlns:p14="http://schemas.microsoft.com/office/powerpoint/2010/main" val="44813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EB4F106-E6B7-4C67-8EBD-E9B8AAD14506}" type="datetimeFigureOut">
              <a:rPr lang="es-CL" smtClean="0"/>
              <a:t>20-06-2012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1C41044-5FD0-4A8D-B8F5-453CB3DA037E}" type="slidenum">
              <a:rPr lang="es-CL" smtClean="0"/>
              <a:t>‹Nº›</a:t>
            </a:fld>
            <a:endParaRPr lang="es-CL"/>
          </a:p>
        </p:txBody>
      </p:sp>
    </p:spTree>
    <p:extLst>
      <p:ext uri="{BB962C8B-B14F-4D97-AF65-F5344CB8AC3E}">
        <p14:creationId xmlns:p14="http://schemas.microsoft.com/office/powerpoint/2010/main" val="37578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4F106-E6B7-4C67-8EBD-E9B8AAD14506}" type="datetimeFigureOut">
              <a:rPr lang="es-CL" smtClean="0"/>
              <a:t>20-06-2012</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41044-5FD0-4A8D-B8F5-453CB3DA037E}" type="slidenum">
              <a:rPr lang="es-CL" smtClean="0"/>
              <a:t>‹Nº›</a:t>
            </a:fld>
            <a:endParaRPr lang="es-CL"/>
          </a:p>
        </p:txBody>
      </p:sp>
    </p:spTree>
    <p:extLst>
      <p:ext uri="{BB962C8B-B14F-4D97-AF65-F5344CB8AC3E}">
        <p14:creationId xmlns:p14="http://schemas.microsoft.com/office/powerpoint/2010/main" val="228159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pn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7.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oleObject" Target="../embeddings/oleObject20.bin"/><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4.bin"/><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5.gif"/><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2.wmf"/><Relationship Id="rId5" Type="http://schemas.openxmlformats.org/officeDocument/2006/relationships/oleObject" Target="../embeddings/oleObject31.bin"/><Relationship Id="rId4" Type="http://schemas.openxmlformats.org/officeDocument/2006/relationships/image" Target="../media/image41.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4.wmf"/><Relationship Id="rId5" Type="http://schemas.openxmlformats.org/officeDocument/2006/relationships/oleObject" Target="../embeddings/oleObject33.bin"/><Relationship Id="rId4" Type="http://schemas.openxmlformats.org/officeDocument/2006/relationships/image" Target="../media/image4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5.bin"/><Relationship Id="rId5" Type="http://schemas.openxmlformats.org/officeDocument/2006/relationships/image" Target="../media/image48.wmf"/><Relationship Id="rId4" Type="http://schemas.openxmlformats.org/officeDocument/2006/relationships/image" Target="../media/image46.wmf"/></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pPr algn="ctr" eaLnBrk="1" hangingPunct="1"/>
            <a:r>
              <a:rPr lang="es-ES_tradnl" b="1" dirty="0" smtClean="0"/>
              <a:t>Optimización de Proyectos</a:t>
            </a:r>
          </a:p>
        </p:txBody>
      </p:sp>
      <p:sp>
        <p:nvSpPr>
          <p:cNvPr id="3" name="AutoShape 2" descr="data:image/jpeg;base64,/9j/4AAQSkZJRgABAQAAAQABAAD/2wCEAAkGBhESEBUTExQUExMTFhQZFhUYFhkaFxUbFxcXHRYUGBwaGyYkGRsjJRcVHzsgIycpLCwvIR4xQTAqNSc3MCkBCQoKDgwOGg8PGCweHx8pLDA1LjQ1KywsKiowKSwtKiksLCwpNS01NTA1LC0vLC8pLCk1LyksNCkpLCwsKSwqNf/AABEIAIgAeAMBIgACEQEDEQH/xAAcAAEAAwEBAQEBAAAAAAAAAAAABQYHAwQCCAH/xAA6EAACAQIDBQcDAQUJAQAAAAABAgADEQQSIQUGMUFREyIyYXGBkQehsWJSgpKiwRQWM0JTcrLR8SP/xAAZAQEAAwEBAAAAAAAAAAAAAAAAAQMEAgX/xAApEQADAAIBAQYGAwAAAAAAAAAAAQIDESExBBJBYXGhBRNRgbHwIiNC/9oADAMBAAIRAxEAPwDcYnxVqBVLG9gCdBc6DkBxMrf9+UPgpOw6lkH2zae8lJvoc1SnqWeJXqO+lI+OnUTzsrD+Uk/aTWDxtOquemwdeo/B6HyMNNdQqT6M7xESDoSM3i3gpYKga1XNlBAAUXLMeCjl8yTnOvh1dSrqrKeKsAQfUHjAMl2l9ZMSxIo0qdNeRYl2+1gPvPLg/q9jla7rSqLzGUqfYg6fBmhbU+n2zqiknDhTY60ro3sF0J9pjO28JhUJ7CpV7ps1KtTKVE9xofQ2PrNeP5Vcd05NU2R9WsJWrJSZXpZwO81sockjISOXDvcNeUvE/L8vmxPqPX7TA0s5sjdnWBF+0Dsq02J6gfcSMuDu8yTs2SIiZSRERAEqu8W0MIWK9itaqNCwOTKehqDW/kL+09O9u2TTQUkbK7glmvYqg0JB5EnQH1PKVGgtx3FZgP2EZh8gGWRKfLM+XI1/GVs5XqBjoCnIXJZfc+IfB9Z7MJjalF+0pEZuanwuP2W/o3EfacGqAHKe637LAq3w1iZ9GaNJrRj2099C5bt7zLilsV7OqB3kvfhoSp5gHTy06gmbmY0GNNxUTR1IYdCQLEHyI0M0bAYxatJai8HAPp1B8xqJmuO6zdiyd9HoiInBcJTPqVsHtqGenhRXqC93VstVBbQrZT2gv/lMucSU9PYPy8FI0IsQTcefOT+4uyGxGPoqBojLUc9FpkH82HvJP6l7TwFeqtXDNmq5mWrZSFbL4XuRYnQi/MW6TRvp9u1RwuFV0Zaj11V2qDgQRdVX9Iv83M23m/r6csgtMREwkiIiAca2DpuQXRWI4EqCR6XGk7AREAittbtUMVY1F76iyuLXA6aggj1EoYw1SkzU6ilWU8L3BXWzC/IzQNtYSvUQChU7Ngbn9Qt4b2JXrcAyj7aGLAC1SQwPcaooYeaq62uCOV/O2ksxtpmbPKa6HGWvcnE3p1Kf7D3Ho4v+Q8qVNiRcix5jp/3JzdCtlxRXk9M/KMCPszS7KtyUYHqy6xETKegJUd4d8Wp51p0wyq2RmJIN+DFQBwXXU8ZbpTt+tnmlSOIp8e0QupFwbm1xzB4feZe1PLMbxa4fPoXYVFVqvH8ld2lg8G1DGVaKq7uRQpAJwKKgtT+L5hylr+nlcjBU6NQZKtIEFTxy5jlYdRYgeUq9DFCspCU6gci2ikEEjqOXD7S1bvbGqB1qMCgUGwPiYkW4ch6zFh+IZ8uRR8vS8fL79C/J2aMctuuSzRET1zEIiIAiIgCVre+hVy5xWRaRAU0nAsxJ6lWuT0I5XuJZZwxmCSqhRxmU8vwQeRHWCGtoyzBYgXKGoHZeRtnA87aEeYkvsatkxVFuWfL/ABqV/JE9O2dz3TvKO2Qaj/VT0t4vUWPkZEBjlup1FiD+pSCL9DcCak1U6PPaeO02ajE4YLFrVppUXg6hh7jh/Sd5lPREht71BwdQHTw29cy5fvJmVvfViyUaC+KtVA9AOJ9iVMaT4ZDbS2j73K2cKdA1OdY5rnjlGiD8n94ywz4o0gihVFlUAAdABYCfchJLoT6iIiSBERAEREAREQBM+2wrLVda4tU1KVlXSot9BUUeIAWGZe8vQjjoMit5dktiMOyIQtTQo2lwQeRsbX1F/OSnpnFz3kQu5G2gR2JuL3anfTzenrzBufQnpLfMsFOojZXulVCDwyspHBra/IJB+0umwd51q2p1bLV4DktTzXof0/F5Zc+K6FOHJ/l9UT8rNRu22qo5YekT+81r/wDJPiWDF4tKSNUqMFRRcseAlW3MrZ8RiKjaO4RrcwGeobe1kHtK0vEup8pFviIkHYiIgCIiAIiIAiIgCIiAU36nbu1sThlehftaDFsqkhmUizKtufA252mNpvFigCpqEjowBP3F7z9LSq717g4TFJUqdlavlYq6HKWaxtmto2tuMux5FPDXBxUp9UZXu/tnFV8Qoq1alVEVtHYsF6EX4G9teMtR07ysUYDR1NmXzB+dOEjtkbMNJWWkqN3GqElirMqWvcWOozcB5yd2DsZcVUelXNkyZstMkZu9ZgW421HC3GX1UrfBhreS01wSH003txONWoK6qwpZbVVGXMTfukcL2AOnWXieXZuzKWHpilRRaaLwUfcnqfMz1TG2m+D0EIiJBIiIgCIiAIiIAiIgCIiAUDF7MXD7Xpm3/wA65Ygch2gYVFHQZiDb9Qnxg8Gdn7RRSW7GoCiEm4CuRZfVWCD0t1k9v1hCcOtZfHh3Vx6XFx+D7Tvt3Zy43Bgp4ioekehI0F+Vwbf+TI5pOtPne/Xy9jQnOp2uOnp5+5OxIjdfa/8AaMOrN/iJ3KgPEMvG45X4yXmqWqW0UNaemIiJJAiIgCIiAIiIAiCZk2395MVXrOpLU0VivZ3K2A4ZgLFjax1NpRnzrDO2XYcLyvSNZiYhTqVl1SqyHqt1+6sJ7U3hx444h9PMn8mZF8QjxRqfYL8Ga5jMMKlNqbcHVlPowtKz9P8AaRNJsO/jok2/2km/wwYfEq2Cr7RxGiVK9QHmCVT3a4H3lr3W3ObD1BVqP38pGRfDrxzE6t8D3lsZay2qmXrzK7xLHDmqW/I47Rrf2HHCrwoYr/E6Kw4t97+mfpLerAgEG4PA9fORe8uxjicOUBAcEMhPAEdfIgke8oFd8fgxkLVKS8tb0/3TqB6aekm8jwU9puX7fU5jGsyWmlX5NUiZH/e/Hg6VGPn3LfBUTvT37xy2LPcDqiEe+WxnK7djf1/fudvsWTy/fsarEg9195lxaG4C1EtmANwQeDL5Gx05RNk0qXeRkqXL0yciInRyIiIAkDtPczDVnLkMjt4ihtm8yCCLz+xOaibWqWzqaqXuXo8dP6d4YcWqt+8B+FEksJunhKeooqSObd4/zXiJxOHHPSUdVluutMlgLT+xEtKxPmpTDAggEHiCLg+sRAK7tHcPDVLlM1Fv0+H+E6fFpB1fp1XB7tWmR1IZT8DN+YiZ77Nit7cl8dpyxwqLLuxuymEp27rVGvmqAEZtbgWJNgIiJdMqVpFLbp7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4" descr="data:image/jpeg;base64,/9j/4AAQSkZJRgABAQAAAQABAAD/2wCEAAkGBhESEBUTExQUExMTFhQZFhUYFhkaFxUbFxcXHRYUGBwaGyYkGRsjJRcVHzsgIycpLCwvIR4xQTAqNSc3MCkBCQoKDgwOGg8PGCweHx8pLDA1LjQ1KywsKiowKSwtKiksLCwpNS01NTA1LC0vLC8pLCk1LyksNCkpLCwsKSwqNf/AABEIAIgAeAMBIgACEQEDEQH/xAAcAAEAAwEBAQEBAAAAAAAAAAAABQYHAwQCCAH/xAA6EAACAQIDBQcDAQUJAQAAAAABAgADEQQSIQUGMUFREyIyYXGBkQehsWJSgpKiwRQWM0JTcrLR8SP/xAAZAQEAAwEBAAAAAAAAAAAAAAAAAQMEAgX/xAApEQADAAIBAQYGAwAAAAAAAAAAAQIDESExBBJBYXGhBRNRgbHwIiNC/9oADAMBAAIRAxEAPwDcYnxVqBVLG9gCdBc6DkBxMrf9+UPgpOw6lkH2zae8lJvoc1SnqWeJXqO+lI+OnUTzsrD+Uk/aTWDxtOquemwdeo/B6HyMNNdQqT6M7xESDoSM3i3gpYKga1XNlBAAUXLMeCjl8yTnOvh1dSrqrKeKsAQfUHjAMl2l9ZMSxIo0qdNeRYl2+1gPvPLg/q9jla7rSqLzGUqfYg6fBmhbU+n2zqiknDhTY60ro3sF0J9pjO28JhUJ7CpV7ps1KtTKVE9xofQ2PrNeP5Vcd05NU2R9WsJWrJSZXpZwO81sockjISOXDvcNeUvE/L8vmxPqPX7TA0s5sjdnWBF+0Dsq02J6gfcSMuDu8yTs2SIiZSRERAEqu8W0MIWK9itaqNCwOTKehqDW/kL+09O9u2TTQUkbK7glmvYqg0JB5EnQH1PKVGgtx3FZgP2EZh8gGWRKfLM+XI1/GVs5XqBjoCnIXJZfc+IfB9Z7MJjalF+0pEZuanwuP2W/o3EfacGqAHKe637LAq3w1iZ9GaNJrRj2099C5bt7zLilsV7OqB3kvfhoSp5gHTy06gmbmY0GNNxUTR1IYdCQLEHyI0M0bAYxatJai8HAPp1B8xqJmuO6zdiyd9HoiInBcJTPqVsHtqGenhRXqC93VstVBbQrZT2gv/lMucSU9PYPy8FI0IsQTcefOT+4uyGxGPoqBojLUc9FpkH82HvJP6l7TwFeqtXDNmq5mWrZSFbL4XuRYnQi/MW6TRvp9u1RwuFV0Zaj11V2qDgQRdVX9Iv83M23m/r6csgtMREwkiIiAca2DpuQXRWI4EqCR6XGk7AREAittbtUMVY1F76iyuLXA6aggj1EoYw1SkzU6ilWU8L3BXWzC/IzQNtYSvUQChU7Ngbn9Qt4b2JXrcAyj7aGLAC1SQwPcaooYeaq62uCOV/O2ksxtpmbPKa6HGWvcnE3p1Kf7D3Ho4v+Q8qVNiRcix5jp/3JzdCtlxRXk9M/KMCPszS7KtyUYHqy6xETKegJUd4d8Wp51p0wyq2RmJIN+DFQBwXXU8ZbpTt+tnmlSOIp8e0QupFwbm1xzB4feZe1PLMbxa4fPoXYVFVqvH8ld2lg8G1DGVaKq7uRQpAJwKKgtT+L5hylr+nlcjBU6NQZKtIEFTxy5jlYdRYgeUq9DFCspCU6gci2ikEEjqOXD7S1bvbGqB1qMCgUGwPiYkW4ch6zFh+IZ8uRR8vS8fL79C/J2aMctuuSzRET1zEIiIAiIgCVre+hVy5xWRaRAU0nAsxJ6lWuT0I5XuJZZwxmCSqhRxmU8vwQeRHWCGtoyzBYgXKGoHZeRtnA87aEeYkvsatkxVFuWfL/ABqV/JE9O2dz3TvKO2Qaj/VT0t4vUWPkZEBjlup1FiD+pSCL9DcCak1U6PPaeO02ajE4YLFrVppUXg6hh7jh/Sd5lPREht71BwdQHTw29cy5fvJmVvfViyUaC+KtVA9AOJ9iVMaT4ZDbS2j73K2cKdA1OdY5rnjlGiD8n94ywz4o0gihVFlUAAdABYCfchJLoT6iIiSBERAEREAREQBM+2wrLVda4tU1KVlXSot9BUUeIAWGZe8vQjjoMit5dktiMOyIQtTQo2lwQeRsbX1F/OSnpnFz3kQu5G2gR2JuL3anfTzenrzBufQnpLfMsFOojZXulVCDwyspHBra/IJB+0umwd51q2p1bLV4DktTzXof0/F5Zc+K6FOHJ/l9UT8rNRu22qo5YekT+81r/wDJPiWDF4tKSNUqMFRRcseAlW3MrZ8RiKjaO4RrcwGeobe1kHtK0vEup8pFviIkHYiIgCIiAIiIAiIgCIiAU36nbu1sThlehftaDFsqkhmUizKtufA252mNpvFigCpqEjowBP3F7z9LSq717g4TFJUqdlavlYq6HKWaxtmto2tuMux5FPDXBxUp9UZXu/tnFV8Qoq1alVEVtHYsF6EX4G9teMtR07ysUYDR1NmXzB+dOEjtkbMNJWWkqN3GqElirMqWvcWOozcB5yd2DsZcVUelXNkyZstMkZu9ZgW421HC3GX1UrfBhreS01wSH003txONWoK6qwpZbVVGXMTfukcL2AOnWXieXZuzKWHpilRRaaLwUfcnqfMz1TG2m+D0EIiJBIiIgCIiAIiIAiIgCIiAUDF7MXD7Xpm3/wA65Ygch2gYVFHQZiDb9Qnxg8Gdn7RRSW7GoCiEm4CuRZfVWCD0t1k9v1hCcOtZfHh3Vx6XFx+D7Tvt3Zy43Bgp4ioekehI0F+Vwbf+TI5pOtPne/Xy9jQnOp2uOnp5+5OxIjdfa/8AaMOrN/iJ3KgPEMvG45X4yXmqWqW0UNaemIiJJAiIgCIiAIiIAiCZk2395MVXrOpLU0VivZ3K2A4ZgLFjax1NpRnzrDO2XYcLyvSNZiYhTqVl1SqyHqt1+6sJ7U3hx444h9PMn8mZF8QjxRqfYL8Ga5jMMKlNqbcHVlPowtKz9P8AaRNJsO/jok2/2km/wwYfEq2Cr7RxGiVK9QHmCVT3a4H3lr3W3ObD1BVqP38pGRfDrxzE6t8D3lsZay2qmXrzK7xLHDmqW/I47Rrf2HHCrwoYr/E6Kw4t97+mfpLerAgEG4PA9fORe8uxjicOUBAcEMhPAEdfIgke8oFd8fgxkLVKS8tb0/3TqB6aekm8jwU9puX7fU5jGsyWmlX5NUiZH/e/Hg6VGPn3LfBUTvT37xy2LPcDqiEe+WxnK7djf1/fudvsWTy/fsarEg9195lxaG4C1EtmANwQeDL5Gx05RNk0qXeRkqXL0yciInRyIiIAkDtPczDVnLkMjt4ihtm8yCCLz+xOaibWqWzqaqXuXo8dP6d4YcWqt+8B+FEksJunhKeooqSObd4/zXiJxOHHPSUdVluutMlgLT+xEtKxPmpTDAggEHiCLg+sRAK7tHcPDVLlM1Fv0+H+E6fFpB1fp1XB7tWmR1IZT8DN+YiZ77Nit7cl8dpyxwqLLuxuymEp27rVGvmqAEZtbgWJNgIiJdMqVpFLbp7Z/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0486" name="Picture 6" descr="http://upload.wikimedia.org/wikipedia/en/f/fb/Roadru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501008"/>
            <a:ext cx="2376264" cy="269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3943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9552" y="476250"/>
            <a:ext cx="8209161" cy="184665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95000"/>
              </a:lnSpc>
            </a:pPr>
            <a:r>
              <a:rPr kumimoji="1" lang="es-ES_tradnl" sz="2000" b="0" i="0" dirty="0">
                <a:latin typeface="Tahoma" pitchFamily="34" charset="0"/>
              </a:rPr>
              <a:t>Supongamos un proyecto que requiere una inversión de I, que existe una tasa de descuento r, que los beneficios dependen únicamente del </a:t>
            </a:r>
            <a:r>
              <a:rPr kumimoji="1" lang="es-ES_tradnl" sz="2000" b="0" i="0" dirty="0" smtClean="0">
                <a:latin typeface="Tahoma" pitchFamily="34" charset="0"/>
              </a:rPr>
              <a:t>tiempo y </a:t>
            </a:r>
            <a:r>
              <a:rPr kumimoji="1" lang="es-ES_tradnl" sz="2000" b="0" i="0" dirty="0">
                <a:latin typeface="Tahoma" pitchFamily="34" charset="0"/>
              </a:rPr>
              <a:t>que la inversión dura permanentemente. </a:t>
            </a:r>
          </a:p>
          <a:p>
            <a:pPr algn="just">
              <a:lnSpc>
                <a:spcPct val="95000"/>
              </a:lnSpc>
            </a:pPr>
            <a:endParaRPr kumimoji="1" lang="es-ES_tradnl" sz="2000" b="0" i="0" dirty="0">
              <a:latin typeface="Tahoma" pitchFamily="34" charset="0"/>
            </a:endParaRPr>
          </a:p>
          <a:p>
            <a:pPr algn="just">
              <a:lnSpc>
                <a:spcPct val="95000"/>
              </a:lnSpc>
            </a:pPr>
            <a:r>
              <a:rPr kumimoji="1" lang="es-ES_tradnl" sz="2000" b="0" i="0" dirty="0">
                <a:latin typeface="Tahoma" pitchFamily="34" charset="0"/>
              </a:rPr>
              <a:t>Comparemos el VAN de invertir hoy con el de invertir dentro de un período más. El VAN de invertir hoy es; </a:t>
            </a:r>
          </a:p>
        </p:txBody>
      </p:sp>
      <p:sp>
        <p:nvSpPr>
          <p:cNvPr id="12291" name="Text Box 3"/>
          <p:cNvSpPr txBox="1">
            <a:spLocks noChangeArrowheads="1"/>
          </p:cNvSpPr>
          <p:nvPr/>
        </p:nvSpPr>
        <p:spPr bwMode="auto">
          <a:xfrm>
            <a:off x="2378075" y="4208463"/>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125000"/>
              </a:lnSpc>
            </a:pPr>
            <a:endParaRPr kumimoji="1" lang="es-ES_tradnl" sz="2400" b="0" i="0">
              <a:solidFill>
                <a:schemeClr val="tx1"/>
              </a:solidFill>
              <a:latin typeface="Times New Roman" pitchFamily="18" charset="0"/>
            </a:endParaRPr>
          </a:p>
        </p:txBody>
      </p:sp>
      <p:sp>
        <p:nvSpPr>
          <p:cNvPr id="12292" name="Text Box 4"/>
          <p:cNvSpPr txBox="1">
            <a:spLocks noChangeArrowheads="1"/>
          </p:cNvSpPr>
          <p:nvPr/>
        </p:nvSpPr>
        <p:spPr bwMode="auto">
          <a:xfrm>
            <a:off x="2571750" y="3168650"/>
            <a:ext cx="1841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125000"/>
              </a:lnSpc>
            </a:pPr>
            <a:endParaRPr kumimoji="1" lang="es-ES_tradnl" sz="4000" b="0" i="0">
              <a:solidFill>
                <a:schemeClr val="tx1"/>
              </a:solidFill>
              <a:latin typeface="Times New Roman" pitchFamily="18" charset="0"/>
            </a:endParaRPr>
          </a:p>
        </p:txBody>
      </p:sp>
      <p:sp>
        <p:nvSpPr>
          <p:cNvPr id="12293" name="Text Box 5"/>
          <p:cNvSpPr txBox="1">
            <a:spLocks noChangeArrowheads="1"/>
          </p:cNvSpPr>
          <p:nvPr/>
        </p:nvSpPr>
        <p:spPr bwMode="auto">
          <a:xfrm>
            <a:off x="539553" y="3573463"/>
            <a:ext cx="608349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125000"/>
              </a:lnSpc>
            </a:pPr>
            <a:r>
              <a:rPr kumimoji="1" lang="es-ES_tradnl" sz="2000" b="0" i="0" dirty="0">
                <a:latin typeface="Tahoma" pitchFamily="34" charset="0"/>
              </a:rPr>
              <a:t>El VAN de invertir dentro de un período más es: </a:t>
            </a:r>
          </a:p>
        </p:txBody>
      </p:sp>
      <p:graphicFrame>
        <p:nvGraphicFramePr>
          <p:cNvPr id="12294" name="Object 6"/>
          <p:cNvGraphicFramePr>
            <a:graphicFrameLocks noChangeAspect="1"/>
          </p:cNvGraphicFramePr>
          <p:nvPr>
            <p:extLst>
              <p:ext uri="{D42A27DB-BD31-4B8C-83A1-F6EECF244321}">
                <p14:modId xmlns:p14="http://schemas.microsoft.com/office/powerpoint/2010/main" val="1604434560"/>
              </p:ext>
            </p:extLst>
          </p:nvPr>
        </p:nvGraphicFramePr>
        <p:xfrm>
          <a:off x="1336576" y="2528888"/>
          <a:ext cx="5943600" cy="863600"/>
        </p:xfrm>
        <a:graphic>
          <a:graphicData uri="http://schemas.openxmlformats.org/presentationml/2006/ole">
            <mc:AlternateContent xmlns:mc="http://schemas.openxmlformats.org/markup-compatibility/2006">
              <mc:Choice xmlns:v="urn:schemas-microsoft-com:vml" Requires="v">
                <p:oleObj spid="_x0000_s1062" name="Ecuación" r:id="rId3" imgW="2882900" imgH="419100" progId="Equation.3">
                  <p:embed/>
                </p:oleObj>
              </mc:Choice>
              <mc:Fallback>
                <p:oleObj name="Ecuación" r:id="rId3" imgW="28829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576" y="2528888"/>
                        <a:ext cx="59436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1547813" y="4005263"/>
          <a:ext cx="5472112" cy="863600"/>
        </p:xfrm>
        <a:graphic>
          <a:graphicData uri="http://schemas.openxmlformats.org/presentationml/2006/ole">
            <mc:AlternateContent xmlns:mc="http://schemas.openxmlformats.org/markup-compatibility/2006">
              <mc:Choice xmlns:v="urn:schemas-microsoft-com:vml" Requires="v">
                <p:oleObj spid="_x0000_s1063" name="Ecuación" r:id="rId5" imgW="2654300" imgH="419100" progId="Equation.3">
                  <p:embed/>
                </p:oleObj>
              </mc:Choice>
              <mc:Fallback>
                <p:oleObj name="Ecuación" r:id="rId5" imgW="26543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4005263"/>
                        <a:ext cx="547211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6" name="Text Box 8"/>
          <p:cNvSpPr txBox="1">
            <a:spLocks noChangeArrowheads="1"/>
          </p:cNvSpPr>
          <p:nvPr/>
        </p:nvSpPr>
        <p:spPr bwMode="auto">
          <a:xfrm>
            <a:off x="539553" y="4968875"/>
            <a:ext cx="753764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95000"/>
              </a:lnSpc>
            </a:pPr>
            <a:r>
              <a:rPr kumimoji="1" lang="es-ES_tradnl" sz="2000" b="0" i="0" dirty="0">
                <a:latin typeface="Tahoma" pitchFamily="34" charset="0"/>
              </a:rPr>
              <a:t>La ganancia en VAN de postergar la inversión se obtiene restando  de (2) el  VAN de (1):</a:t>
            </a:r>
          </a:p>
        </p:txBody>
      </p:sp>
      <p:graphicFrame>
        <p:nvGraphicFramePr>
          <p:cNvPr id="12297" name="Object 9"/>
          <p:cNvGraphicFramePr>
            <a:graphicFrameLocks noChangeAspect="1"/>
          </p:cNvGraphicFramePr>
          <p:nvPr/>
        </p:nvGraphicFramePr>
        <p:xfrm>
          <a:off x="1557338" y="5627688"/>
          <a:ext cx="5891212" cy="887412"/>
        </p:xfrm>
        <a:graphic>
          <a:graphicData uri="http://schemas.openxmlformats.org/presentationml/2006/ole">
            <mc:AlternateContent xmlns:mc="http://schemas.openxmlformats.org/markup-compatibility/2006">
              <mc:Choice xmlns:v="urn:schemas-microsoft-com:vml" Requires="v">
                <p:oleObj spid="_x0000_s1064" name="Ecuación" r:id="rId7" imgW="2857500" imgH="431800" progId="Equation.3">
                  <p:embed/>
                </p:oleObj>
              </mc:Choice>
              <mc:Fallback>
                <p:oleObj name="Ecuación" r:id="rId7" imgW="28575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7338" y="5627688"/>
                        <a:ext cx="5891212" cy="88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8" name="Text Box 10"/>
          <p:cNvSpPr txBox="1">
            <a:spLocks noChangeArrowheads="1"/>
          </p:cNvSpPr>
          <p:nvPr/>
        </p:nvSpPr>
        <p:spPr bwMode="auto">
          <a:xfrm>
            <a:off x="7903349" y="2789556"/>
            <a:ext cx="5524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95000"/>
              </a:lnSpc>
            </a:pPr>
            <a:r>
              <a:rPr kumimoji="1" lang="es-ES_tradnl" sz="2000" b="0" i="0" dirty="0">
                <a:solidFill>
                  <a:schemeClr val="tx1"/>
                </a:solidFill>
              </a:rPr>
              <a:t>(1)</a:t>
            </a:r>
          </a:p>
        </p:txBody>
      </p:sp>
      <p:sp>
        <p:nvSpPr>
          <p:cNvPr id="12299" name="Text Box 11"/>
          <p:cNvSpPr txBox="1">
            <a:spLocks noChangeArrowheads="1"/>
          </p:cNvSpPr>
          <p:nvPr/>
        </p:nvSpPr>
        <p:spPr bwMode="auto">
          <a:xfrm>
            <a:off x="7903349" y="4195446"/>
            <a:ext cx="5524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95000"/>
              </a:lnSpc>
            </a:pPr>
            <a:r>
              <a:rPr kumimoji="1" lang="es-ES_tradnl" sz="2000" b="0" i="0" dirty="0">
                <a:solidFill>
                  <a:schemeClr val="tx1"/>
                </a:solidFill>
              </a:rPr>
              <a:t>(2)</a:t>
            </a:r>
          </a:p>
        </p:txBody>
      </p:sp>
    </p:spTree>
    <p:extLst>
      <p:ext uri="{BB962C8B-B14F-4D97-AF65-F5344CB8AC3E}">
        <p14:creationId xmlns:p14="http://schemas.microsoft.com/office/powerpoint/2010/main" val="71629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378075" y="4208463"/>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125000"/>
              </a:lnSpc>
            </a:pPr>
            <a:endParaRPr kumimoji="1" lang="es-ES_tradnl" sz="2400" b="0" i="0">
              <a:solidFill>
                <a:schemeClr val="tx1"/>
              </a:solidFill>
              <a:latin typeface="Times New Roman" pitchFamily="18" charset="0"/>
            </a:endParaRPr>
          </a:p>
        </p:txBody>
      </p:sp>
      <p:sp>
        <p:nvSpPr>
          <p:cNvPr id="13315" name="Text Box 3"/>
          <p:cNvSpPr txBox="1">
            <a:spLocks noChangeArrowheads="1"/>
          </p:cNvSpPr>
          <p:nvPr/>
        </p:nvSpPr>
        <p:spPr bwMode="auto">
          <a:xfrm>
            <a:off x="2571750" y="3168650"/>
            <a:ext cx="1841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125000"/>
              </a:lnSpc>
            </a:pPr>
            <a:endParaRPr kumimoji="1" lang="es-ES_tradnl" sz="4000" b="0" i="0">
              <a:solidFill>
                <a:schemeClr val="tx1"/>
              </a:solidFill>
              <a:latin typeface="Times New Roman" pitchFamily="18" charset="0"/>
            </a:endParaRPr>
          </a:p>
        </p:txBody>
      </p:sp>
      <p:graphicFrame>
        <p:nvGraphicFramePr>
          <p:cNvPr id="13316" name="Object 4"/>
          <p:cNvGraphicFramePr>
            <a:graphicFrameLocks noChangeAspect="1"/>
          </p:cNvGraphicFramePr>
          <p:nvPr/>
        </p:nvGraphicFramePr>
        <p:xfrm>
          <a:off x="1092200" y="476250"/>
          <a:ext cx="7383463" cy="887413"/>
        </p:xfrm>
        <a:graphic>
          <a:graphicData uri="http://schemas.openxmlformats.org/presentationml/2006/ole">
            <mc:AlternateContent xmlns:mc="http://schemas.openxmlformats.org/markup-compatibility/2006">
              <mc:Choice xmlns:v="urn:schemas-microsoft-com:vml" Requires="v">
                <p:oleObj spid="_x0000_s2074" name="Ecuación" r:id="rId3" imgW="3581400" imgH="431800" progId="Equation.3">
                  <p:embed/>
                </p:oleObj>
              </mc:Choice>
              <mc:Fallback>
                <p:oleObj name="Ecuación" r:id="rId3" imgW="35814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476250"/>
                        <a:ext cx="7383463" cy="8874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Text Box 6"/>
          <p:cNvSpPr txBox="1">
            <a:spLocks noChangeArrowheads="1"/>
          </p:cNvSpPr>
          <p:nvPr/>
        </p:nvSpPr>
        <p:spPr bwMode="auto">
          <a:xfrm>
            <a:off x="755650" y="4508500"/>
            <a:ext cx="75755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90000"/>
              </a:lnSpc>
            </a:pPr>
            <a:r>
              <a:rPr kumimoji="1" lang="es-ES_tradnl" sz="2000" b="0" i="0" dirty="0">
                <a:solidFill>
                  <a:schemeClr val="tx1">
                    <a:lumMod val="75000"/>
                    <a:lumOff val="25000"/>
                  </a:schemeClr>
                </a:solidFill>
                <a:latin typeface="Tahoma" pitchFamily="34" charset="0"/>
              </a:rPr>
              <a:t>De modo que el momento óptimo para iniciar una inversión, cuyo costo no cambiará y cuyos beneficios netos anuales dependen única y exclusivamente del tiempo calendario, es aquel en que los beneficios netos del primer año de operación del proyecto son iguales al costo de capital de la inversión comprometida en el proyecto, es decir, con r*I=FC</a:t>
            </a:r>
            <a:r>
              <a:rPr kumimoji="1" lang="es-ES_tradnl" sz="2000" b="0" i="0" baseline="-25000" dirty="0">
                <a:solidFill>
                  <a:schemeClr val="tx1">
                    <a:lumMod val="75000"/>
                    <a:lumOff val="25000"/>
                  </a:schemeClr>
                </a:solidFill>
                <a:latin typeface="Tahoma" pitchFamily="34" charset="0"/>
              </a:rPr>
              <a:t>1</a:t>
            </a:r>
            <a:endParaRPr kumimoji="1" lang="es-ES_tradnl" sz="2000" b="0" i="0" dirty="0">
              <a:solidFill>
                <a:schemeClr val="tx1">
                  <a:lumMod val="75000"/>
                  <a:lumOff val="25000"/>
                </a:schemeClr>
              </a:solidFill>
              <a:latin typeface="Tahoma" pitchFamily="34" charset="0"/>
            </a:endParaRPr>
          </a:p>
        </p:txBody>
      </p:sp>
      <p:graphicFrame>
        <p:nvGraphicFramePr>
          <p:cNvPr id="13318" name="Object 8"/>
          <p:cNvGraphicFramePr>
            <a:graphicFrameLocks noChangeAspect="1"/>
          </p:cNvGraphicFramePr>
          <p:nvPr>
            <p:extLst>
              <p:ext uri="{D42A27DB-BD31-4B8C-83A1-F6EECF244321}">
                <p14:modId xmlns:p14="http://schemas.microsoft.com/office/powerpoint/2010/main" val="3623507882"/>
              </p:ext>
            </p:extLst>
          </p:nvPr>
        </p:nvGraphicFramePr>
        <p:xfrm>
          <a:off x="2755900" y="1700808"/>
          <a:ext cx="2952750" cy="984250"/>
        </p:xfrm>
        <a:graphic>
          <a:graphicData uri="http://schemas.openxmlformats.org/presentationml/2006/ole">
            <mc:AlternateContent xmlns:mc="http://schemas.openxmlformats.org/markup-compatibility/2006">
              <mc:Choice xmlns:v="urn:schemas-microsoft-com:vml" Requires="v">
                <p:oleObj spid="_x0000_s2075" name="Ecuación" r:id="rId5" imgW="1257300" imgH="419100" progId="Equation.3">
                  <p:embed/>
                </p:oleObj>
              </mc:Choice>
              <mc:Fallback>
                <p:oleObj name="Ecuación" r:id="rId5" imgW="12573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5900" y="1700808"/>
                        <a:ext cx="2952750" cy="984250"/>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9" name="Text Box 10"/>
          <p:cNvSpPr txBox="1">
            <a:spLocks noChangeArrowheads="1"/>
          </p:cNvSpPr>
          <p:nvPr/>
        </p:nvSpPr>
        <p:spPr bwMode="auto">
          <a:xfrm>
            <a:off x="900113" y="2852738"/>
            <a:ext cx="75755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90000"/>
              </a:lnSpc>
            </a:pPr>
            <a:r>
              <a:rPr kumimoji="1" lang="es-ES_tradnl" sz="2000" i="0" dirty="0">
                <a:solidFill>
                  <a:schemeClr val="tx1">
                    <a:lumMod val="75000"/>
                    <a:lumOff val="25000"/>
                  </a:schemeClr>
                </a:solidFill>
                <a:latin typeface="Tahoma" pitchFamily="34" charset="0"/>
              </a:rPr>
              <a:t>Así se tiene que</a:t>
            </a:r>
            <a:r>
              <a:rPr kumimoji="1" lang="es-ES_tradnl" sz="2000" i="0" dirty="0" smtClean="0">
                <a:solidFill>
                  <a:schemeClr val="tx1">
                    <a:lumMod val="75000"/>
                    <a:lumOff val="25000"/>
                  </a:schemeClr>
                </a:solidFill>
                <a:latin typeface="Tahoma" pitchFamily="34" charset="0"/>
              </a:rPr>
              <a:t>:</a:t>
            </a:r>
          </a:p>
          <a:p>
            <a:pPr algn="just">
              <a:lnSpc>
                <a:spcPct val="90000"/>
              </a:lnSpc>
            </a:pPr>
            <a:endParaRPr kumimoji="1" lang="es-ES_tradnl" sz="2000" i="0" dirty="0">
              <a:solidFill>
                <a:schemeClr val="tx1">
                  <a:lumMod val="75000"/>
                  <a:lumOff val="25000"/>
                </a:schemeClr>
              </a:solidFill>
              <a:latin typeface="Tahoma" pitchFamily="34" charset="0"/>
            </a:endParaRPr>
          </a:p>
          <a:p>
            <a:pPr lvl="2" algn="just">
              <a:lnSpc>
                <a:spcPct val="90000"/>
              </a:lnSpc>
              <a:buFont typeface="Wingdings" pitchFamily="2" charset="2"/>
              <a:buChar char="Ø"/>
            </a:pPr>
            <a:r>
              <a:rPr kumimoji="1" lang="es-ES_tradnl" sz="2000" i="0" dirty="0">
                <a:solidFill>
                  <a:srgbClr val="0000FF"/>
                </a:solidFill>
              </a:rPr>
              <a:t>Si </a:t>
            </a:r>
            <a:r>
              <a:rPr kumimoji="1" lang="el-GR" sz="2000" i="0" dirty="0">
                <a:solidFill>
                  <a:srgbClr val="0000FF"/>
                </a:solidFill>
                <a:cs typeface="Tahoma" pitchFamily="34" charset="0"/>
              </a:rPr>
              <a:t>Δ</a:t>
            </a:r>
            <a:r>
              <a:rPr kumimoji="1" lang="es-ES" sz="2000" i="0" dirty="0">
                <a:solidFill>
                  <a:srgbClr val="0000FF"/>
                </a:solidFill>
                <a:cs typeface="Tahoma" pitchFamily="34" charset="0"/>
              </a:rPr>
              <a:t>VAN&gt;0 </a:t>
            </a:r>
            <a:r>
              <a:rPr kumimoji="1" lang="es-ES" sz="2000" i="0" dirty="0">
                <a:solidFill>
                  <a:srgbClr val="0000FF"/>
                </a:solidFill>
                <a:cs typeface="Tahoma" pitchFamily="34" charset="0"/>
                <a:sym typeface="Symbol" pitchFamily="18" charset="2"/>
              </a:rPr>
              <a:t> r*I &gt; FC</a:t>
            </a:r>
            <a:r>
              <a:rPr kumimoji="1" lang="es-ES" sz="2000" i="0" baseline="-25000" dirty="0">
                <a:solidFill>
                  <a:srgbClr val="0000FF"/>
                </a:solidFill>
                <a:cs typeface="Tahoma" pitchFamily="34" charset="0"/>
                <a:sym typeface="Symbol" pitchFamily="18" charset="2"/>
              </a:rPr>
              <a:t>1</a:t>
            </a:r>
            <a:r>
              <a:rPr kumimoji="1" lang="es-ES" sz="2000" i="0" dirty="0">
                <a:solidFill>
                  <a:srgbClr val="0000FF"/>
                </a:solidFill>
                <a:cs typeface="Tahoma" pitchFamily="34" charset="0"/>
                <a:sym typeface="Symbol" pitchFamily="18" charset="2"/>
              </a:rPr>
              <a:t> </a:t>
            </a:r>
            <a:r>
              <a:rPr kumimoji="1" lang="es-ES" sz="2000" i="0" dirty="0">
                <a:solidFill>
                  <a:srgbClr val="0000FF"/>
                </a:solidFill>
                <a:sym typeface="Symbol" pitchFamily="18" charset="2"/>
              </a:rPr>
              <a:t> POSTERGAR </a:t>
            </a:r>
          </a:p>
          <a:p>
            <a:pPr lvl="2" algn="just">
              <a:lnSpc>
                <a:spcPct val="90000"/>
              </a:lnSpc>
              <a:buFont typeface="Wingdings" pitchFamily="2" charset="2"/>
              <a:buNone/>
            </a:pPr>
            <a:endParaRPr kumimoji="1" lang="es-ES" sz="2000" i="0" dirty="0">
              <a:solidFill>
                <a:srgbClr val="0000FF"/>
              </a:solidFill>
              <a:sym typeface="Symbol" pitchFamily="18" charset="2"/>
            </a:endParaRPr>
          </a:p>
          <a:p>
            <a:pPr lvl="2" algn="just">
              <a:lnSpc>
                <a:spcPct val="90000"/>
              </a:lnSpc>
              <a:buFont typeface="Wingdings" pitchFamily="2" charset="2"/>
              <a:buChar char="Ø"/>
            </a:pPr>
            <a:r>
              <a:rPr kumimoji="1" lang="es-ES_tradnl" sz="2000" i="0" dirty="0">
                <a:solidFill>
                  <a:srgbClr val="0000FF"/>
                </a:solidFill>
              </a:rPr>
              <a:t>Si </a:t>
            </a:r>
            <a:r>
              <a:rPr kumimoji="1" lang="el-GR" sz="2000" i="0" dirty="0">
                <a:solidFill>
                  <a:srgbClr val="0000FF"/>
                </a:solidFill>
              </a:rPr>
              <a:t>Δ</a:t>
            </a:r>
            <a:r>
              <a:rPr kumimoji="1" lang="es-ES" sz="2000" i="0" dirty="0">
                <a:solidFill>
                  <a:srgbClr val="0000FF"/>
                </a:solidFill>
              </a:rPr>
              <a:t>VAN&lt;0 </a:t>
            </a:r>
            <a:r>
              <a:rPr kumimoji="1" lang="es-ES" sz="2000" i="0" dirty="0">
                <a:solidFill>
                  <a:srgbClr val="0000FF"/>
                </a:solidFill>
                <a:sym typeface="Symbol" pitchFamily="18" charset="2"/>
              </a:rPr>
              <a:t> r*I &lt; FC</a:t>
            </a:r>
            <a:r>
              <a:rPr kumimoji="1" lang="es-ES" sz="2000" i="0" baseline="-25000" dirty="0">
                <a:solidFill>
                  <a:srgbClr val="0000FF"/>
                </a:solidFill>
                <a:sym typeface="Symbol" pitchFamily="18" charset="2"/>
              </a:rPr>
              <a:t>1</a:t>
            </a:r>
            <a:r>
              <a:rPr kumimoji="1" lang="es-ES" sz="2000" i="0" dirty="0">
                <a:solidFill>
                  <a:srgbClr val="0000FF"/>
                </a:solidFill>
                <a:sym typeface="Symbol" pitchFamily="18" charset="2"/>
              </a:rPr>
              <a:t>  EJECUTAR HOY</a:t>
            </a:r>
          </a:p>
          <a:p>
            <a:pPr lvl="2" algn="just">
              <a:lnSpc>
                <a:spcPct val="90000"/>
              </a:lnSpc>
            </a:pPr>
            <a:endParaRPr kumimoji="1" lang="es-ES" sz="2000" i="0" dirty="0">
              <a:solidFill>
                <a:schemeClr val="bg2"/>
              </a:solidFill>
              <a:sym typeface="Symbol" pitchFamily="18" charset="2"/>
            </a:endParaRPr>
          </a:p>
        </p:txBody>
      </p:sp>
    </p:spTree>
    <p:extLst>
      <p:ext uri="{BB962C8B-B14F-4D97-AF65-F5344CB8AC3E}">
        <p14:creationId xmlns:p14="http://schemas.microsoft.com/office/powerpoint/2010/main" val="1603514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9552" y="333375"/>
            <a:ext cx="7934523" cy="30162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95000"/>
              </a:lnSpc>
            </a:pPr>
            <a:r>
              <a:rPr kumimoji="1" lang="es-ES_tradnl" sz="2000" i="0" u="sng" dirty="0">
                <a:latin typeface="Tahoma" pitchFamily="34" charset="0"/>
              </a:rPr>
              <a:t>Ejemplo:</a:t>
            </a:r>
            <a:endParaRPr kumimoji="1" lang="es-ES_tradnl" sz="2000" b="0" i="0" dirty="0">
              <a:latin typeface="Tahoma" pitchFamily="34" charset="0"/>
            </a:endParaRPr>
          </a:p>
          <a:p>
            <a:pPr algn="just">
              <a:lnSpc>
                <a:spcPct val="95000"/>
              </a:lnSpc>
            </a:pPr>
            <a:r>
              <a:rPr kumimoji="1" lang="es-ES_tradnl" sz="2000" b="0" i="0" dirty="0">
                <a:latin typeface="Tahoma" pitchFamily="34" charset="0"/>
              </a:rPr>
              <a:t>Supongamos que la construcción de la carretera requiere una inversión de I=$200, que existe una tasa de descuento del 10%, que los beneficios dependen únicamente del tiempo, que la inversión dura permanentemente. Supongamos también que los beneficios anuales crecen a razón de 1$ por año indefinidamente, o sea, año 1:F1=1; año 2: F2=2,...…; año n: </a:t>
            </a:r>
            <a:r>
              <a:rPr kumimoji="1" lang="es-ES_tradnl" sz="2000" b="0" i="0" dirty="0" err="1">
                <a:latin typeface="Tahoma" pitchFamily="34" charset="0"/>
              </a:rPr>
              <a:t>Fn</a:t>
            </a:r>
            <a:r>
              <a:rPr kumimoji="1" lang="es-ES_tradnl" sz="2000" b="0" i="0" dirty="0">
                <a:latin typeface="Tahoma" pitchFamily="34" charset="0"/>
              </a:rPr>
              <a:t>=n</a:t>
            </a:r>
          </a:p>
          <a:p>
            <a:pPr algn="just">
              <a:lnSpc>
                <a:spcPct val="95000"/>
              </a:lnSpc>
            </a:pPr>
            <a:endParaRPr kumimoji="1" lang="es-ES_tradnl" sz="2000" b="0" i="0" dirty="0">
              <a:latin typeface="Tahoma" pitchFamily="34" charset="0"/>
            </a:endParaRPr>
          </a:p>
          <a:p>
            <a:pPr algn="just">
              <a:lnSpc>
                <a:spcPct val="95000"/>
              </a:lnSpc>
            </a:pPr>
            <a:r>
              <a:rPr kumimoji="1" lang="es-ES_tradnl" sz="2000" b="0" i="0" dirty="0">
                <a:latin typeface="Tahoma" pitchFamily="34" charset="0"/>
              </a:rPr>
              <a:t>Comparemos en VAN de invertir hoy con el de invertir mañana. El VAN de invertir hoy es: </a:t>
            </a:r>
          </a:p>
        </p:txBody>
      </p:sp>
      <p:sp>
        <p:nvSpPr>
          <p:cNvPr id="14339" name="Text Box 3"/>
          <p:cNvSpPr txBox="1">
            <a:spLocks noChangeArrowheads="1"/>
          </p:cNvSpPr>
          <p:nvPr/>
        </p:nvSpPr>
        <p:spPr bwMode="auto">
          <a:xfrm>
            <a:off x="2378075" y="4208463"/>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125000"/>
              </a:lnSpc>
            </a:pPr>
            <a:endParaRPr kumimoji="1" lang="es-ES_tradnl" sz="2400" b="0" i="0">
              <a:solidFill>
                <a:schemeClr val="tx1"/>
              </a:solidFill>
              <a:latin typeface="Times New Roman" pitchFamily="18" charset="0"/>
            </a:endParaRPr>
          </a:p>
        </p:txBody>
      </p:sp>
      <p:sp>
        <p:nvSpPr>
          <p:cNvPr id="14340" name="Text Box 4"/>
          <p:cNvSpPr txBox="1">
            <a:spLocks noChangeArrowheads="1"/>
          </p:cNvSpPr>
          <p:nvPr/>
        </p:nvSpPr>
        <p:spPr bwMode="auto">
          <a:xfrm>
            <a:off x="2571750" y="3168650"/>
            <a:ext cx="1841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125000"/>
              </a:lnSpc>
            </a:pPr>
            <a:endParaRPr kumimoji="1" lang="es-ES_tradnl" sz="4000" b="0" i="0">
              <a:solidFill>
                <a:schemeClr val="tx1"/>
              </a:solidFill>
              <a:latin typeface="Times New Roman" pitchFamily="18" charset="0"/>
            </a:endParaRP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88" y="3746500"/>
            <a:ext cx="53768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 Box 6"/>
          <p:cNvSpPr txBox="1">
            <a:spLocks noChangeArrowheads="1"/>
          </p:cNvSpPr>
          <p:nvPr/>
        </p:nvSpPr>
        <p:spPr bwMode="auto">
          <a:xfrm>
            <a:off x="1408113" y="4629150"/>
            <a:ext cx="4748212"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125000"/>
              </a:lnSpc>
            </a:pPr>
            <a:r>
              <a:rPr kumimoji="1" lang="es-ES_tradnl" sz="2000" b="0" i="0">
                <a:latin typeface="Tahoma" pitchFamily="34" charset="0"/>
              </a:rPr>
              <a:t>El VAN de invertir en un año más:</a:t>
            </a:r>
          </a:p>
        </p:txBody>
      </p:sp>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5373688"/>
            <a:ext cx="4830763"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539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16097" y="836712"/>
            <a:ext cx="71056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95000"/>
              </a:lnSpc>
            </a:pPr>
            <a:r>
              <a:rPr kumimoji="1" lang="es-ES_tradnl" sz="2000" b="0" i="0" dirty="0">
                <a:latin typeface="Tahoma" pitchFamily="34" charset="0"/>
              </a:rPr>
              <a:t>La ganancia en VAN de invertir en un año más versus hoy:</a:t>
            </a:r>
          </a:p>
        </p:txBody>
      </p:sp>
      <p:sp>
        <p:nvSpPr>
          <p:cNvPr id="15363" name="Text Box 3"/>
          <p:cNvSpPr txBox="1">
            <a:spLocks noChangeArrowheads="1"/>
          </p:cNvSpPr>
          <p:nvPr/>
        </p:nvSpPr>
        <p:spPr bwMode="auto">
          <a:xfrm>
            <a:off x="1830388" y="2389188"/>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125000"/>
              </a:lnSpc>
            </a:pPr>
            <a:endParaRPr kumimoji="1" lang="es-ES_tradnl" sz="2400" b="0" i="0">
              <a:solidFill>
                <a:schemeClr val="tx1"/>
              </a:solidFill>
            </a:endParaRPr>
          </a:p>
        </p:txBody>
      </p:sp>
      <p:graphicFrame>
        <p:nvGraphicFramePr>
          <p:cNvPr id="15364" name="Object 4"/>
          <p:cNvGraphicFramePr>
            <a:graphicFrameLocks noChangeAspect="1"/>
          </p:cNvGraphicFramePr>
          <p:nvPr>
            <p:extLst>
              <p:ext uri="{D42A27DB-BD31-4B8C-83A1-F6EECF244321}">
                <p14:modId xmlns:p14="http://schemas.microsoft.com/office/powerpoint/2010/main" val="806053118"/>
              </p:ext>
            </p:extLst>
          </p:nvPr>
        </p:nvGraphicFramePr>
        <p:xfrm>
          <a:off x="1691680" y="2054290"/>
          <a:ext cx="5057775" cy="873125"/>
        </p:xfrm>
        <a:graphic>
          <a:graphicData uri="http://schemas.openxmlformats.org/presentationml/2006/ole">
            <mc:AlternateContent xmlns:mc="http://schemas.openxmlformats.org/markup-compatibility/2006">
              <mc:Choice xmlns:v="urn:schemas-microsoft-com:vml" Requires="v">
                <p:oleObj spid="_x0000_s3088" name="Ecuación" r:id="rId3" imgW="2349500" imgH="419100" progId="Equation.3">
                  <p:embed/>
                </p:oleObj>
              </mc:Choice>
              <mc:Fallback>
                <p:oleObj name="Ecuación" r:id="rId3" imgW="23495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054290"/>
                        <a:ext cx="5057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Text Box 5"/>
          <p:cNvSpPr txBox="1">
            <a:spLocks noChangeArrowheads="1"/>
          </p:cNvSpPr>
          <p:nvPr/>
        </p:nvSpPr>
        <p:spPr bwMode="auto">
          <a:xfrm>
            <a:off x="736124" y="3573016"/>
            <a:ext cx="759618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125000"/>
              </a:lnSpc>
            </a:pPr>
            <a:r>
              <a:rPr kumimoji="1" lang="es-ES_tradnl" sz="2000" b="0" i="0" dirty="0">
                <a:latin typeface="Tahoma" pitchFamily="34" charset="0"/>
              </a:rPr>
              <a:t>Claramente el resultado es positivo; seguirá siendo positivo hasta que F</a:t>
            </a:r>
            <a:r>
              <a:rPr kumimoji="1" lang="es-ES_tradnl" sz="2000" b="0" i="0" baseline="-25000" dirty="0">
                <a:latin typeface="Tahoma" pitchFamily="34" charset="0"/>
              </a:rPr>
              <a:t>t</a:t>
            </a:r>
            <a:r>
              <a:rPr kumimoji="1" lang="es-ES_tradnl" sz="2000" b="0" i="0" dirty="0">
                <a:latin typeface="Tahoma" pitchFamily="34" charset="0"/>
              </a:rPr>
              <a:t>=$20=r*I</a:t>
            </a:r>
          </a:p>
        </p:txBody>
      </p:sp>
      <p:sp>
        <p:nvSpPr>
          <p:cNvPr id="15366" name="Rectangle 6"/>
          <p:cNvSpPr>
            <a:spLocks noChangeArrowheads="1"/>
          </p:cNvSpPr>
          <p:nvPr/>
        </p:nvSpPr>
        <p:spPr bwMode="auto">
          <a:xfrm>
            <a:off x="2124075" y="1484313"/>
            <a:ext cx="6624638" cy="431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3079" name="Picture 7" descr="http://www.deviantart.com/download/205024804/the_road_runner_by_ksbansal-d3e2e5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9750" y="4149080"/>
            <a:ext cx="3082562" cy="250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908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258888" y="2060575"/>
            <a:ext cx="72167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0000"/>
              </a:lnSpc>
              <a:buClr>
                <a:schemeClr val="tx1"/>
              </a:buClr>
              <a:buSzPct val="70000"/>
              <a:buFont typeface="Wingdings" pitchFamily="2" charset="2"/>
              <a:buNone/>
            </a:pPr>
            <a:endParaRPr lang="es-ES_tradnl" sz="1900" b="0" i="0">
              <a:latin typeface="Tahoma" pitchFamily="34" charset="0"/>
            </a:endParaRPr>
          </a:p>
          <a:p>
            <a:pPr marL="88900" algn="just">
              <a:lnSpc>
                <a:spcPct val="90000"/>
              </a:lnSpc>
              <a:buClr>
                <a:schemeClr val="tx1"/>
              </a:buClr>
              <a:buSzPct val="70000"/>
              <a:buFont typeface="Wingdings" pitchFamily="2" charset="2"/>
              <a:buNone/>
            </a:pPr>
            <a:endParaRPr lang="es-ES_tradnl" sz="1900" b="0" i="0">
              <a:solidFill>
                <a:schemeClr val="accent2"/>
              </a:solidFill>
              <a:latin typeface="Tahoma" pitchFamily="34" charset="0"/>
            </a:endParaRPr>
          </a:p>
          <a:p>
            <a:pPr marL="88900" algn="just">
              <a:lnSpc>
                <a:spcPct val="90000"/>
              </a:lnSpc>
              <a:buClr>
                <a:schemeClr val="tx1"/>
              </a:buClr>
              <a:buSzPct val="70000"/>
              <a:buFont typeface="Wingdings" pitchFamily="2" charset="2"/>
              <a:buNone/>
            </a:pPr>
            <a:endParaRPr lang="es-ES_tradnl" sz="1900" b="0" i="0">
              <a:latin typeface="Tahoma" pitchFamily="34" charset="0"/>
            </a:endParaRPr>
          </a:p>
          <a:p>
            <a:pPr marL="88900" algn="just">
              <a:lnSpc>
                <a:spcPct val="90000"/>
              </a:lnSpc>
              <a:buClr>
                <a:schemeClr val="tx1"/>
              </a:buClr>
              <a:buSzPct val="70000"/>
              <a:buFont typeface="Wingdings" pitchFamily="2" charset="2"/>
              <a:buNone/>
            </a:pPr>
            <a:endParaRPr lang="es-ES_tradnl" sz="1900" b="0" i="0">
              <a:latin typeface="Tahoma" pitchFamily="34" charset="0"/>
            </a:endParaRPr>
          </a:p>
          <a:p>
            <a:pPr marL="88900" algn="just">
              <a:lnSpc>
                <a:spcPct val="90000"/>
              </a:lnSpc>
              <a:buClr>
                <a:schemeClr val="tx1"/>
              </a:buClr>
              <a:buSzPct val="70000"/>
              <a:buFont typeface="Wingdings" pitchFamily="2" charset="2"/>
              <a:buNone/>
            </a:pPr>
            <a:endParaRPr lang="es-ES_tradnl" sz="1900" b="0" i="0">
              <a:latin typeface="Tahoma" pitchFamily="34" charset="0"/>
            </a:endParaRPr>
          </a:p>
          <a:p>
            <a:pPr marL="88900" algn="just">
              <a:lnSpc>
                <a:spcPct val="90000"/>
              </a:lnSpc>
              <a:buClr>
                <a:schemeClr val="tx1"/>
              </a:buClr>
              <a:buSzPct val="70000"/>
              <a:buFont typeface="Wingdings" pitchFamily="2" charset="2"/>
              <a:buNone/>
            </a:pPr>
            <a:endParaRPr lang="es-ES_tradnl" sz="1900" b="0" i="0">
              <a:latin typeface="Tahoma" pitchFamily="34" charset="0"/>
            </a:endParaRPr>
          </a:p>
          <a:p>
            <a:pPr marL="88900" algn="just">
              <a:lnSpc>
                <a:spcPct val="90000"/>
              </a:lnSpc>
              <a:buClr>
                <a:schemeClr val="tx1"/>
              </a:buClr>
              <a:buSzPct val="70000"/>
              <a:buFont typeface="Wingdings" pitchFamily="2" charset="2"/>
              <a:buNone/>
            </a:pPr>
            <a:endParaRPr lang="es-ES_tradnl" sz="1900" b="0" i="0">
              <a:latin typeface="Tahoma" pitchFamily="34" charset="0"/>
            </a:endParaRPr>
          </a:p>
          <a:p>
            <a:pPr marL="88900" algn="just">
              <a:lnSpc>
                <a:spcPct val="90000"/>
              </a:lnSpc>
              <a:buClr>
                <a:schemeClr val="tx1"/>
              </a:buClr>
              <a:buSzPct val="70000"/>
              <a:buFont typeface="Wingdings" pitchFamily="2" charset="2"/>
              <a:buNone/>
            </a:pPr>
            <a:endParaRPr lang="es-ES_tradnl" sz="1900" b="0" i="0">
              <a:latin typeface="Tahoma" pitchFamily="34" charset="0"/>
            </a:endParaRPr>
          </a:p>
          <a:p>
            <a:pPr marL="88900" algn="just">
              <a:lnSpc>
                <a:spcPct val="90000"/>
              </a:lnSpc>
              <a:buClr>
                <a:schemeClr val="tx1"/>
              </a:buClr>
              <a:buSzPct val="70000"/>
              <a:buFont typeface="Wingdings" pitchFamily="2" charset="2"/>
              <a:buNone/>
            </a:pPr>
            <a:endParaRPr lang="es-ES_tradnl" sz="1900" b="0" i="0">
              <a:latin typeface="Tahoma" pitchFamily="34" charset="0"/>
            </a:endParaRPr>
          </a:p>
          <a:p>
            <a:pPr marL="88900" algn="just">
              <a:lnSpc>
                <a:spcPct val="90000"/>
              </a:lnSpc>
              <a:buClr>
                <a:schemeClr val="tx1"/>
              </a:buClr>
              <a:buSzPct val="70000"/>
              <a:buFont typeface="Wingdings" pitchFamily="2" charset="2"/>
              <a:buNone/>
            </a:pPr>
            <a:endParaRPr lang="es-ES_tradnl" sz="1900" b="0" i="0">
              <a:latin typeface="Tahoma" pitchFamily="34" charset="0"/>
            </a:endParaRPr>
          </a:p>
        </p:txBody>
      </p:sp>
      <p:sp>
        <p:nvSpPr>
          <p:cNvPr id="16387" name="Text Box 3"/>
          <p:cNvSpPr txBox="1">
            <a:spLocks noChangeArrowheads="1"/>
          </p:cNvSpPr>
          <p:nvPr/>
        </p:nvSpPr>
        <p:spPr bwMode="auto">
          <a:xfrm>
            <a:off x="539552" y="2270125"/>
            <a:ext cx="8136904"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r>
              <a:rPr lang="es-ES_tradnl" sz="2000" b="0" i="0" dirty="0">
                <a:latin typeface="Tahoma" pitchFamily="34" charset="0"/>
              </a:rPr>
              <a:t>Este es el mismo caso anterior, pero ahora la vida útil de la inversión no es infinita. El VAN de construirlo hoy es :</a:t>
            </a:r>
          </a:p>
        </p:txBody>
      </p:sp>
      <p:sp>
        <p:nvSpPr>
          <p:cNvPr id="16388" name="Text Box 4"/>
          <p:cNvSpPr txBox="1">
            <a:spLocks noChangeArrowheads="1"/>
          </p:cNvSpPr>
          <p:nvPr/>
        </p:nvSpPr>
        <p:spPr bwMode="auto">
          <a:xfrm>
            <a:off x="1431925" y="3317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endParaRPr lang="es-ES_tradnl" sz="2400" b="0" i="0">
              <a:solidFill>
                <a:schemeClr val="tx1"/>
              </a:solidFill>
              <a:latin typeface="Times New Roman" pitchFamily="18" charset="0"/>
            </a:endParaRPr>
          </a:p>
        </p:txBody>
      </p:sp>
      <p:sp>
        <p:nvSpPr>
          <p:cNvPr id="16389" name="Text Box 6"/>
          <p:cNvSpPr txBox="1">
            <a:spLocks noChangeArrowheads="1"/>
          </p:cNvSpPr>
          <p:nvPr/>
        </p:nvSpPr>
        <p:spPr bwMode="auto">
          <a:xfrm>
            <a:off x="510208" y="4297362"/>
            <a:ext cx="813690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r>
              <a:rPr lang="es-ES_tradnl" sz="2000" b="0" i="0" dirty="0">
                <a:latin typeface="Tahoma" pitchFamily="34" charset="0"/>
              </a:rPr>
              <a:t>Mientras el valor actual de los beneficios netos de construirlo el año próximo es:</a:t>
            </a:r>
          </a:p>
        </p:txBody>
      </p:sp>
      <p:sp>
        <p:nvSpPr>
          <p:cNvPr id="16390" name="Text Box 7"/>
          <p:cNvSpPr txBox="1">
            <a:spLocks noChangeArrowheads="1"/>
          </p:cNvSpPr>
          <p:nvPr/>
        </p:nvSpPr>
        <p:spPr bwMode="auto">
          <a:xfrm>
            <a:off x="2346325" y="5070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endParaRPr lang="es-ES_tradnl" sz="2400" b="0" i="0">
              <a:solidFill>
                <a:schemeClr val="tx1"/>
              </a:solidFill>
              <a:latin typeface="Times New Roman" pitchFamily="18" charset="0"/>
            </a:endParaRPr>
          </a:p>
        </p:txBody>
      </p:sp>
      <p:graphicFrame>
        <p:nvGraphicFramePr>
          <p:cNvPr id="16391" name="Object 56"/>
          <p:cNvGraphicFramePr>
            <a:graphicFrameLocks noGrp="1" noChangeAspect="1"/>
          </p:cNvGraphicFramePr>
          <p:nvPr>
            <p:ph sz="half" idx="1"/>
            <p:extLst>
              <p:ext uri="{D42A27DB-BD31-4B8C-83A1-F6EECF244321}">
                <p14:modId xmlns:p14="http://schemas.microsoft.com/office/powerpoint/2010/main" val="1643647744"/>
              </p:ext>
            </p:extLst>
          </p:nvPr>
        </p:nvGraphicFramePr>
        <p:xfrm>
          <a:off x="1399525" y="3100392"/>
          <a:ext cx="5948440" cy="892165"/>
        </p:xfrm>
        <a:graphic>
          <a:graphicData uri="http://schemas.openxmlformats.org/presentationml/2006/ole">
            <mc:AlternateContent xmlns:mc="http://schemas.openxmlformats.org/markup-compatibility/2006">
              <mc:Choice xmlns:v="urn:schemas-microsoft-com:vml" Requires="v">
                <p:oleObj spid="_x0000_s4122" name="Ecuación" r:id="rId3" imgW="2794000" imgH="419100" progId="Equation.3">
                  <p:embed/>
                </p:oleObj>
              </mc:Choice>
              <mc:Fallback>
                <p:oleObj name="Ecuación" r:id="rId3" imgW="27940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525" y="3100392"/>
                        <a:ext cx="5948440" cy="892165"/>
                      </a:xfrm>
                      <a:prstGeom prst="rect">
                        <a:avLst/>
                      </a:prstGeom>
                      <a:noFill/>
                      <a:ln>
                        <a:noFill/>
                      </a:ln>
                      <a:effectLst/>
                    </p:spPr>
                  </p:pic>
                </p:oleObj>
              </mc:Fallback>
            </mc:AlternateContent>
          </a:graphicData>
        </a:graphic>
      </p:graphicFrame>
      <p:graphicFrame>
        <p:nvGraphicFramePr>
          <p:cNvPr id="16392" name="Object 58"/>
          <p:cNvGraphicFramePr>
            <a:graphicFrameLocks noGrp="1" noChangeAspect="1"/>
          </p:cNvGraphicFramePr>
          <p:nvPr>
            <p:ph sz="half" idx="2"/>
            <p:extLst>
              <p:ext uri="{D42A27DB-BD31-4B8C-83A1-F6EECF244321}">
                <p14:modId xmlns:p14="http://schemas.microsoft.com/office/powerpoint/2010/main" val="1813680034"/>
              </p:ext>
            </p:extLst>
          </p:nvPr>
        </p:nvGraphicFramePr>
        <p:xfrm>
          <a:off x="1232208" y="5340350"/>
          <a:ext cx="6562218" cy="866229"/>
        </p:xfrm>
        <a:graphic>
          <a:graphicData uri="http://schemas.openxmlformats.org/presentationml/2006/ole">
            <mc:AlternateContent xmlns:mc="http://schemas.openxmlformats.org/markup-compatibility/2006">
              <mc:Choice xmlns:v="urn:schemas-microsoft-com:vml" Requires="v">
                <p:oleObj spid="_x0000_s4123" name="Ecuación" r:id="rId5" imgW="3175000" imgH="419100" progId="Equation.3">
                  <p:embed/>
                </p:oleObj>
              </mc:Choice>
              <mc:Fallback>
                <p:oleObj name="Ecuación" r:id="rId5" imgW="31750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2208" y="5340350"/>
                        <a:ext cx="6562218" cy="866229"/>
                      </a:xfrm>
                      <a:prstGeom prst="rect">
                        <a:avLst/>
                      </a:prstGeom>
                      <a:noFill/>
                      <a:ln>
                        <a:noFill/>
                      </a:ln>
                      <a:effectLst/>
                    </p:spPr>
                  </p:pic>
                </p:oleObj>
              </mc:Fallback>
            </mc:AlternateContent>
          </a:graphicData>
        </a:graphic>
      </p:graphicFrame>
      <p:sp>
        <p:nvSpPr>
          <p:cNvPr id="16393" name="Text Box 60"/>
          <p:cNvSpPr txBox="1">
            <a:spLocks noChangeArrowheads="1"/>
          </p:cNvSpPr>
          <p:nvPr/>
        </p:nvSpPr>
        <p:spPr bwMode="auto">
          <a:xfrm>
            <a:off x="395537" y="260350"/>
            <a:ext cx="8570664" cy="1795463"/>
          </a:xfrm>
          <a:prstGeom prst="rect">
            <a:avLst/>
          </a:prstGeom>
          <a:solidFill>
            <a:srgbClr val="FFFFCC"/>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eaLnBrk="1" hangingPunct="1">
              <a:spcBef>
                <a:spcPct val="50000"/>
              </a:spcBef>
            </a:pPr>
            <a:r>
              <a:rPr lang="es-ES_tradnl" b="0" i="0" dirty="0">
                <a:solidFill>
                  <a:schemeClr val="tx1">
                    <a:lumMod val="75000"/>
                    <a:lumOff val="25000"/>
                  </a:schemeClr>
                </a:solidFill>
              </a:rPr>
              <a:t>CASO 2: La inversión tiene una vida finita y los beneficios son exclusivamente función del tiempo calendario, independiente del momento en que se construya el proyecto. Tasa de descuento constante.</a:t>
            </a:r>
            <a:br>
              <a:rPr lang="es-ES_tradnl" b="0" i="0" dirty="0">
                <a:solidFill>
                  <a:schemeClr val="tx1">
                    <a:lumMod val="75000"/>
                    <a:lumOff val="25000"/>
                  </a:schemeClr>
                </a:solidFill>
              </a:rPr>
            </a:br>
            <a:endParaRPr lang="es-ES" b="0" i="0" dirty="0">
              <a:solidFill>
                <a:schemeClr val="tx1">
                  <a:lumMod val="75000"/>
                  <a:lumOff val="25000"/>
                </a:schemeClr>
              </a:solidFill>
            </a:endParaRPr>
          </a:p>
        </p:txBody>
      </p:sp>
    </p:spTree>
    <p:extLst>
      <p:ext uri="{BB962C8B-B14F-4D97-AF65-F5344CB8AC3E}">
        <p14:creationId xmlns:p14="http://schemas.microsoft.com/office/powerpoint/2010/main" val="108947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3529" y="476250"/>
            <a:ext cx="8568059" cy="132343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r>
              <a:rPr lang="es-ES_tradnl" sz="2000" b="0" i="0" dirty="0">
                <a:latin typeface="Tahoma" pitchFamily="34" charset="0"/>
              </a:rPr>
              <a:t>Se presume aquí que la vida útil de la inversión no se ve afectada por la fecha de iniciación del proyecto.</a:t>
            </a:r>
          </a:p>
          <a:p>
            <a:pPr algn="just"/>
            <a:endParaRPr lang="es-ES_tradnl" sz="2000" b="0" i="0" dirty="0" smtClean="0">
              <a:latin typeface="Tahoma" pitchFamily="34" charset="0"/>
            </a:endParaRPr>
          </a:p>
          <a:p>
            <a:pPr algn="just"/>
            <a:r>
              <a:rPr lang="es-ES_tradnl" sz="2000" b="0" i="0" dirty="0" smtClean="0">
                <a:latin typeface="Tahoma" pitchFamily="34" charset="0"/>
              </a:rPr>
              <a:t>Restando </a:t>
            </a:r>
            <a:r>
              <a:rPr lang="es-ES_tradnl" sz="2000" b="0" i="0" dirty="0">
                <a:latin typeface="Tahoma" pitchFamily="34" charset="0"/>
              </a:rPr>
              <a:t>VAN</a:t>
            </a:r>
            <a:r>
              <a:rPr lang="es-ES_tradnl" sz="2000" b="0" i="0" baseline="-25000" dirty="0">
                <a:latin typeface="Tahoma" pitchFamily="34" charset="0"/>
              </a:rPr>
              <a:t>0</a:t>
            </a:r>
            <a:r>
              <a:rPr lang="es-ES_tradnl" sz="2000" b="0" i="0" dirty="0">
                <a:latin typeface="Tahoma" pitchFamily="34" charset="0"/>
              </a:rPr>
              <a:t> de VAN</a:t>
            </a:r>
            <a:r>
              <a:rPr lang="es-ES_tradnl" sz="2000" b="0" i="0" baseline="-25000" dirty="0">
                <a:latin typeface="Tahoma" pitchFamily="34" charset="0"/>
              </a:rPr>
              <a:t>1</a:t>
            </a:r>
            <a:r>
              <a:rPr lang="es-ES_tradnl" sz="2000" b="0" i="0" dirty="0">
                <a:latin typeface="Tahoma" pitchFamily="34" charset="0"/>
              </a:rPr>
              <a:t> se obtiene el valor actual de postergar:</a:t>
            </a:r>
          </a:p>
        </p:txBody>
      </p:sp>
      <p:sp>
        <p:nvSpPr>
          <p:cNvPr id="17411" name="Text Box 4"/>
          <p:cNvSpPr txBox="1">
            <a:spLocks noChangeArrowheads="1"/>
          </p:cNvSpPr>
          <p:nvPr/>
        </p:nvSpPr>
        <p:spPr bwMode="auto">
          <a:xfrm>
            <a:off x="539552" y="3429000"/>
            <a:ext cx="835203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r>
              <a:rPr lang="es-ES_tradnl" sz="2000" b="0" i="0" dirty="0">
                <a:latin typeface="Tahoma" pitchFamily="34" charset="0"/>
              </a:rPr>
              <a:t>Si la variación del valor actual de los flujos es positiva, será conveniente postergar la inversión; si la variación resulta negativa, es señal de que conviene iniciar de inmediato la construcción. </a:t>
            </a:r>
            <a:endParaRPr lang="es-ES_tradnl" sz="2000" b="0" i="0" dirty="0" smtClean="0">
              <a:latin typeface="Tahoma" pitchFamily="34" charset="0"/>
            </a:endParaRPr>
          </a:p>
          <a:p>
            <a:pPr algn="just"/>
            <a:endParaRPr lang="es-ES_tradnl" sz="2000" b="0" i="0" dirty="0">
              <a:latin typeface="Tahoma" pitchFamily="34" charset="0"/>
            </a:endParaRPr>
          </a:p>
          <a:p>
            <a:pPr algn="just"/>
            <a:r>
              <a:rPr lang="es-ES_tradnl" sz="2000" b="0" i="0" dirty="0" smtClean="0">
                <a:latin typeface="Tahoma" pitchFamily="34" charset="0"/>
              </a:rPr>
              <a:t>En </a:t>
            </a:r>
            <a:r>
              <a:rPr lang="es-ES_tradnl" sz="2000" b="0" i="0" dirty="0">
                <a:latin typeface="Tahoma" pitchFamily="34" charset="0"/>
              </a:rPr>
              <a:t>el caso de ser igual a cero, significa que se obtendría el mismo beneficio construyendo hoy o el próximo año; por consiguiente, esta será la fecha óptima de iniciación.</a:t>
            </a:r>
          </a:p>
        </p:txBody>
      </p:sp>
      <p:graphicFrame>
        <p:nvGraphicFramePr>
          <p:cNvPr id="17412" name="Object 5"/>
          <p:cNvGraphicFramePr>
            <a:graphicFrameLocks noChangeAspect="1"/>
          </p:cNvGraphicFramePr>
          <p:nvPr>
            <p:extLst>
              <p:ext uri="{D42A27DB-BD31-4B8C-83A1-F6EECF244321}">
                <p14:modId xmlns:p14="http://schemas.microsoft.com/office/powerpoint/2010/main" val="1271888790"/>
              </p:ext>
            </p:extLst>
          </p:nvPr>
        </p:nvGraphicFramePr>
        <p:xfrm>
          <a:off x="1972308" y="2132856"/>
          <a:ext cx="5270500" cy="896937"/>
        </p:xfrm>
        <a:graphic>
          <a:graphicData uri="http://schemas.openxmlformats.org/presentationml/2006/ole">
            <mc:AlternateContent xmlns:mc="http://schemas.openxmlformats.org/markup-compatibility/2006">
              <mc:Choice xmlns:v="urn:schemas-microsoft-com:vml" Requires="v">
                <p:oleObj spid="_x0000_s5134" name="Ecuación" r:id="rId3" imgW="2463800" imgH="419100" progId="Equation.3">
                  <p:embed/>
                </p:oleObj>
              </mc:Choice>
              <mc:Fallback>
                <p:oleObj name="Ecuación" r:id="rId3" imgW="24638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308" y="2132856"/>
                        <a:ext cx="5270500" cy="89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59181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83568" y="685800"/>
            <a:ext cx="7942907" cy="132343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r>
              <a:rPr lang="es-ES_tradnl" sz="2000" b="0" i="0" dirty="0">
                <a:latin typeface="Tahoma" pitchFamily="34" charset="0"/>
              </a:rPr>
              <a:t>El proceso de calcular </a:t>
            </a:r>
            <a:r>
              <a:rPr lang="es-ES_tradnl" sz="2000" b="0" i="0" dirty="0">
                <a:latin typeface="Tahoma" pitchFamily="34" charset="0"/>
                <a:sym typeface="Symbol" pitchFamily="18" charset="2"/>
              </a:rPr>
              <a:t>VAN debe hacerse año por año (si resulta ser positivo), y se habrá llegado al momento óptimo cuando VAN =0. Reordenando  los términos, se llega al momento óptimo cuando:</a:t>
            </a:r>
          </a:p>
          <a:p>
            <a:pPr algn="just"/>
            <a:endParaRPr lang="es-ES_tradnl" sz="2000" b="0" i="0" dirty="0">
              <a:latin typeface="Tahoma" pitchFamily="34" charset="0"/>
              <a:sym typeface="Symbol" pitchFamily="18" charset="2"/>
            </a:endParaRPr>
          </a:p>
        </p:txBody>
      </p:sp>
      <p:sp>
        <p:nvSpPr>
          <p:cNvPr id="18435" name="Text Box 4"/>
          <p:cNvSpPr txBox="1">
            <a:spLocks noChangeArrowheads="1"/>
          </p:cNvSpPr>
          <p:nvPr/>
        </p:nvSpPr>
        <p:spPr bwMode="auto">
          <a:xfrm>
            <a:off x="1127125" y="2784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endParaRPr lang="es-ES_tradnl" sz="2400" b="0" i="0">
              <a:solidFill>
                <a:schemeClr val="tx1"/>
              </a:solidFill>
              <a:latin typeface="Times New Roman" pitchFamily="18" charset="0"/>
            </a:endParaRPr>
          </a:p>
        </p:txBody>
      </p:sp>
      <p:sp>
        <p:nvSpPr>
          <p:cNvPr id="18436" name="Text Box 5"/>
          <p:cNvSpPr txBox="1">
            <a:spLocks noChangeArrowheads="1"/>
          </p:cNvSpPr>
          <p:nvPr/>
        </p:nvSpPr>
        <p:spPr bwMode="auto">
          <a:xfrm>
            <a:off x="683568" y="3276600"/>
            <a:ext cx="784887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r>
              <a:rPr lang="es-ES_tradnl" sz="2000" b="0" i="0" dirty="0">
                <a:latin typeface="Tahoma" pitchFamily="34" charset="0"/>
              </a:rPr>
              <a:t>Mientras mayor sea el tipo de interés y mientras más larga sea la vida del proyecto, el segundo término de la ecuación se aproxima a cero, de modo que, en general, será cierto que conviene postergar la iniciación del proyecto hasta el momento en que los beneficios del primer año de vida, más el aumento en costos de construcción, son iguales al “ costo de capital” del proyecto. Si la inversión no cambia, nuevamente llegamos a que convendrá postergar hasta que F</a:t>
            </a:r>
            <a:r>
              <a:rPr lang="es-ES_tradnl" sz="2000" b="0" i="0" baseline="-25000" dirty="0">
                <a:latin typeface="Tahoma" pitchFamily="34" charset="0"/>
              </a:rPr>
              <a:t>t</a:t>
            </a:r>
            <a:r>
              <a:rPr lang="es-ES_tradnl" sz="2000" b="0" i="0" dirty="0">
                <a:latin typeface="Tahoma" pitchFamily="34" charset="0"/>
              </a:rPr>
              <a:t>= r*I.</a:t>
            </a:r>
          </a:p>
        </p:txBody>
      </p:sp>
      <p:graphicFrame>
        <p:nvGraphicFramePr>
          <p:cNvPr id="18437" name="Object 6"/>
          <p:cNvGraphicFramePr>
            <a:graphicFrameLocks noChangeAspect="1"/>
          </p:cNvGraphicFramePr>
          <p:nvPr/>
        </p:nvGraphicFramePr>
        <p:xfrm>
          <a:off x="2887663" y="2205038"/>
          <a:ext cx="3886200" cy="896937"/>
        </p:xfrm>
        <a:graphic>
          <a:graphicData uri="http://schemas.openxmlformats.org/presentationml/2006/ole">
            <mc:AlternateContent xmlns:mc="http://schemas.openxmlformats.org/markup-compatibility/2006">
              <mc:Choice xmlns:v="urn:schemas-microsoft-com:vml" Requires="v">
                <p:oleObj spid="_x0000_s6158" name="Ecuación" r:id="rId3" imgW="1816100" imgH="419100" progId="Equation.3">
                  <p:embed/>
                </p:oleObj>
              </mc:Choice>
              <mc:Fallback>
                <p:oleObj name="Ecuación" r:id="rId3" imgW="18161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663" y="2205038"/>
                        <a:ext cx="3886200" cy="896937"/>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94803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5" name="Text Box 3"/>
          <p:cNvSpPr txBox="1">
            <a:spLocks noChangeArrowheads="1"/>
          </p:cNvSpPr>
          <p:nvPr/>
        </p:nvSpPr>
        <p:spPr bwMode="auto">
          <a:xfrm>
            <a:off x="914400" y="1676400"/>
            <a:ext cx="7315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defRPr/>
            </a:pPr>
            <a:r>
              <a:rPr lang="es-ES_tradnl" sz="2000" i="0" dirty="0">
                <a:latin typeface="Tahoma" pitchFamily="34" charset="0"/>
              </a:rPr>
              <a:t>En este caso, se supone que los beneficios, además de ser función del tiempo, dependen también del momento en que se construye el proyecto; hay un beneficio adicional debido a la construcción misma del proyecto. </a:t>
            </a:r>
          </a:p>
          <a:p>
            <a:pPr algn="just" eaLnBrk="0" hangingPunct="0">
              <a:defRPr/>
            </a:pPr>
            <a:endParaRPr lang="es-ES_tradnl" sz="2000" i="0" dirty="0">
              <a:latin typeface="Tahoma" pitchFamily="34" charset="0"/>
            </a:endParaRPr>
          </a:p>
          <a:p>
            <a:pPr algn="just" eaLnBrk="0" hangingPunct="0">
              <a:defRPr/>
            </a:pPr>
            <a:r>
              <a:rPr lang="es-ES_tradnl" sz="2000" i="0" dirty="0">
                <a:latin typeface="Tahoma" pitchFamily="34" charset="0"/>
              </a:rPr>
              <a:t>Citando otra vez el caso de la carretera, donde los beneficios se miden por el volumen del tránsito, ocurre que la construcción (mejoramiento) de la carretera implicaría que, por el solo hecho de que ahora existe, se la use más y/o se desarrollen nuevos centros industriales que la utilizan. O sea, aquí se tiene en cuenta el crecimiento normal de la dotación de autos y además, el aumento adicional provocado por la realización del proyecto.</a:t>
            </a:r>
          </a:p>
          <a:p>
            <a:pPr algn="just" eaLnBrk="0" hangingPunct="0">
              <a:defRPr/>
            </a:pPr>
            <a:endParaRPr lang="es-ES_tradnl" sz="2000" i="0" dirty="0">
              <a:latin typeface="Tahoma" pitchFamily="34" charset="0"/>
            </a:endParaRPr>
          </a:p>
          <a:p>
            <a:pPr algn="just" eaLnBrk="0" hangingPunct="0">
              <a:defRPr/>
            </a:pPr>
            <a:r>
              <a:rPr lang="es-ES_tradnl" sz="2000" dirty="0">
                <a:effectLst>
                  <a:outerShdw blurRad="38100" dist="38100" dir="2700000" algn="tl">
                    <a:srgbClr val="C0C0C0"/>
                  </a:outerShdw>
                </a:effectLst>
                <a:latin typeface="Tahoma" pitchFamily="34" charset="0"/>
              </a:rPr>
              <a:t>El criterio es el mismo: convendrá postergar un año si el VAN de postergar es mayor que el VAN de no postergar.</a:t>
            </a:r>
          </a:p>
        </p:txBody>
      </p:sp>
      <p:sp>
        <p:nvSpPr>
          <p:cNvPr id="19459" name="Text Box 4"/>
          <p:cNvSpPr txBox="1">
            <a:spLocks noChangeArrowheads="1"/>
          </p:cNvSpPr>
          <p:nvPr/>
        </p:nvSpPr>
        <p:spPr bwMode="auto">
          <a:xfrm>
            <a:off x="683569" y="620713"/>
            <a:ext cx="8136582" cy="1025525"/>
          </a:xfrm>
          <a:prstGeom prst="rect">
            <a:avLst/>
          </a:prstGeom>
          <a:solidFill>
            <a:srgbClr val="FFFFCC"/>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eaLnBrk="1" hangingPunct="1">
              <a:lnSpc>
                <a:spcPct val="90000"/>
              </a:lnSpc>
              <a:buClr>
                <a:schemeClr val="tx1"/>
              </a:buClr>
              <a:buSzPct val="70000"/>
              <a:buFont typeface="Wingdings" pitchFamily="2" charset="2"/>
              <a:buNone/>
            </a:pPr>
            <a:r>
              <a:rPr lang="es-ES_tradnl" b="0" i="0" dirty="0">
                <a:solidFill>
                  <a:schemeClr val="tx1">
                    <a:lumMod val="75000"/>
                    <a:lumOff val="25000"/>
                  </a:schemeClr>
                </a:solidFill>
              </a:rPr>
              <a:t>CASO 3:  La inversión tiene una vida de n años y los beneficios son función del tiempo y del momento en que se construye el proyecto</a:t>
            </a:r>
            <a:endParaRPr lang="es-ES" b="0" dirty="0">
              <a:solidFill>
                <a:schemeClr val="tx1">
                  <a:lumMod val="75000"/>
                  <a:lumOff val="25000"/>
                </a:schemeClr>
              </a:solidFill>
            </a:endParaRPr>
          </a:p>
        </p:txBody>
      </p:sp>
    </p:spTree>
    <p:extLst>
      <p:ext uri="{BB962C8B-B14F-4D97-AF65-F5344CB8AC3E}">
        <p14:creationId xmlns:p14="http://schemas.microsoft.com/office/powerpoint/2010/main" val="3096582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1"/>
          </p:nvPr>
        </p:nvSpPr>
        <p:spPr>
          <a:xfrm>
            <a:off x="1115616" y="332656"/>
            <a:ext cx="3429000" cy="587375"/>
          </a:xfrm>
          <a:solidFill>
            <a:schemeClr val="bg1"/>
          </a:solidFill>
        </p:spPr>
        <p:txBody>
          <a:bodyPr/>
          <a:lstStyle/>
          <a:p>
            <a:pPr eaLnBrk="1" hangingPunct="1">
              <a:buFont typeface="Wingdings" pitchFamily="2" charset="2"/>
              <a:buNone/>
            </a:pPr>
            <a:r>
              <a:rPr lang="es-ES" sz="2000" dirty="0" smtClean="0"/>
              <a:t>En este caso comparamos:</a:t>
            </a:r>
          </a:p>
          <a:p>
            <a:pPr eaLnBrk="1" hangingPunct="1">
              <a:buFont typeface="Wingdings" pitchFamily="2" charset="2"/>
              <a:buNone/>
            </a:pPr>
            <a:endParaRPr lang="es-ES" sz="2000" dirty="0" smtClean="0"/>
          </a:p>
          <a:p>
            <a:pPr eaLnBrk="1" hangingPunct="1">
              <a:buFont typeface="Wingdings" pitchFamily="2" charset="2"/>
              <a:buNone/>
            </a:pPr>
            <a:endParaRPr lang="es-ES" sz="2000" dirty="0" smtClean="0"/>
          </a:p>
          <a:p>
            <a:pPr eaLnBrk="1" hangingPunct="1">
              <a:buFont typeface="Wingdings" pitchFamily="2" charset="2"/>
              <a:buNone/>
            </a:pPr>
            <a:endParaRPr lang="es-ES" sz="2000" dirty="0" smtClean="0"/>
          </a:p>
          <a:p>
            <a:pPr eaLnBrk="1" hangingPunct="1">
              <a:buFont typeface="Wingdings" pitchFamily="2" charset="2"/>
              <a:buNone/>
            </a:pPr>
            <a:endParaRPr lang="es-ES" sz="2000" dirty="0" smtClean="0"/>
          </a:p>
          <a:p>
            <a:pPr eaLnBrk="1" hangingPunct="1">
              <a:buFont typeface="Wingdings" pitchFamily="2" charset="2"/>
              <a:buNone/>
            </a:pPr>
            <a:endParaRPr lang="es-ES" sz="2000" dirty="0" smtClean="0"/>
          </a:p>
          <a:p>
            <a:pPr eaLnBrk="1" hangingPunct="1">
              <a:buFont typeface="Wingdings" pitchFamily="2" charset="2"/>
              <a:buNone/>
            </a:pPr>
            <a:endParaRPr lang="es-ES" sz="2000" dirty="0" smtClean="0"/>
          </a:p>
          <a:p>
            <a:pPr eaLnBrk="1" hangingPunct="1">
              <a:buFont typeface="Wingdings" pitchFamily="2" charset="2"/>
              <a:buNone/>
            </a:pPr>
            <a:endParaRPr lang="es-ES" sz="2000" dirty="0" smtClean="0"/>
          </a:p>
          <a:p>
            <a:pPr eaLnBrk="1" hangingPunct="1">
              <a:buFont typeface="Wingdings" pitchFamily="2" charset="2"/>
              <a:buNone/>
            </a:pPr>
            <a:endParaRPr lang="es-ES" sz="2000" dirty="0" smtClean="0"/>
          </a:p>
        </p:txBody>
      </p:sp>
      <p:graphicFrame>
        <p:nvGraphicFramePr>
          <p:cNvPr id="20483" name="Object 8"/>
          <p:cNvGraphicFramePr>
            <a:graphicFrameLocks noGrp="1" noChangeAspect="1"/>
          </p:cNvGraphicFramePr>
          <p:nvPr>
            <p:ph sz="quarter" idx="2"/>
          </p:nvPr>
        </p:nvGraphicFramePr>
        <p:xfrm>
          <a:off x="1908175" y="1989138"/>
          <a:ext cx="4606925" cy="608012"/>
        </p:xfrm>
        <a:graphic>
          <a:graphicData uri="http://schemas.openxmlformats.org/presentationml/2006/ole">
            <mc:AlternateContent xmlns:mc="http://schemas.openxmlformats.org/markup-compatibility/2006">
              <mc:Choice xmlns:v="urn:schemas-microsoft-com:vml" Requires="v">
                <p:oleObj spid="_x0000_s7225" name="Ecuación" r:id="rId3" imgW="3175000" imgH="419100" progId="Equation.3">
                  <p:embed/>
                </p:oleObj>
              </mc:Choice>
              <mc:Fallback>
                <p:oleObj name="Ecuación" r:id="rId3" imgW="31750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989138"/>
                        <a:ext cx="4606925" cy="6080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9"/>
          <p:cNvGraphicFramePr>
            <a:graphicFrameLocks noGrp="1" noChangeAspect="1"/>
          </p:cNvGraphicFramePr>
          <p:nvPr>
            <p:ph sz="quarter" idx="3"/>
          </p:nvPr>
        </p:nvGraphicFramePr>
        <p:xfrm>
          <a:off x="1693863" y="3394075"/>
          <a:ext cx="5899150" cy="742950"/>
        </p:xfrm>
        <a:graphic>
          <a:graphicData uri="http://schemas.openxmlformats.org/presentationml/2006/ole">
            <mc:AlternateContent xmlns:mc="http://schemas.openxmlformats.org/markup-compatibility/2006">
              <mc:Choice xmlns:v="urn:schemas-microsoft-com:vml" Requires="v">
                <p:oleObj spid="_x0000_s7226" name="Ecuación" r:id="rId5" imgW="3429000" imgH="431800" progId="Equation.3">
                  <p:embed/>
                </p:oleObj>
              </mc:Choice>
              <mc:Fallback>
                <p:oleObj name="Ecuación" r:id="rId5" imgW="34290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3863" y="3394075"/>
                        <a:ext cx="5899150" cy="742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Rectangle 12"/>
          <p:cNvSpPr>
            <a:spLocks noChangeArrowheads="1"/>
          </p:cNvSpPr>
          <p:nvPr/>
        </p:nvSpPr>
        <p:spPr bwMode="auto">
          <a:xfrm>
            <a:off x="1619250" y="2781300"/>
            <a:ext cx="3429000" cy="587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Clr>
                <a:schemeClr val="tx1"/>
              </a:buClr>
              <a:buSzPct val="70000"/>
              <a:buFont typeface="Wingdings" pitchFamily="2" charset="2"/>
              <a:buNone/>
            </a:pPr>
            <a:r>
              <a:rPr lang="es-ES" sz="2000" b="0" i="0"/>
              <a:t>Entonces:</a:t>
            </a:r>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p:txBody>
      </p:sp>
      <p:sp>
        <p:nvSpPr>
          <p:cNvPr id="20486" name="Rectangle 13"/>
          <p:cNvSpPr>
            <a:spLocks noChangeArrowheads="1"/>
          </p:cNvSpPr>
          <p:nvPr/>
        </p:nvSpPr>
        <p:spPr bwMode="auto">
          <a:xfrm>
            <a:off x="1692275" y="4221163"/>
            <a:ext cx="3429000" cy="587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Clr>
                <a:schemeClr val="tx1"/>
              </a:buClr>
              <a:buSzPct val="70000"/>
              <a:buFont typeface="Wingdings" pitchFamily="2" charset="2"/>
              <a:buNone/>
            </a:pPr>
            <a:r>
              <a:rPr lang="es-ES" sz="2000" b="0" i="0"/>
              <a:t>Ordenando:</a:t>
            </a:r>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p:txBody>
      </p:sp>
      <p:graphicFrame>
        <p:nvGraphicFramePr>
          <p:cNvPr id="20487" name="Object 14"/>
          <p:cNvGraphicFramePr>
            <a:graphicFrameLocks noChangeAspect="1"/>
          </p:cNvGraphicFramePr>
          <p:nvPr/>
        </p:nvGraphicFramePr>
        <p:xfrm>
          <a:off x="1976438" y="4652963"/>
          <a:ext cx="5335587" cy="742950"/>
        </p:xfrm>
        <a:graphic>
          <a:graphicData uri="http://schemas.openxmlformats.org/presentationml/2006/ole">
            <mc:AlternateContent xmlns:mc="http://schemas.openxmlformats.org/markup-compatibility/2006">
              <mc:Choice xmlns:v="urn:schemas-microsoft-com:vml" Requires="v">
                <p:oleObj spid="_x0000_s7227" name="Ecuación" r:id="rId7" imgW="3098800" imgH="431800" progId="Equation.3">
                  <p:embed/>
                </p:oleObj>
              </mc:Choice>
              <mc:Fallback>
                <p:oleObj name="Ecuación" r:id="rId7" imgW="30988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6438" y="4652963"/>
                        <a:ext cx="5335587" cy="742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8" name="Rectangle 15"/>
          <p:cNvSpPr>
            <a:spLocks noChangeArrowheads="1"/>
          </p:cNvSpPr>
          <p:nvPr/>
        </p:nvSpPr>
        <p:spPr bwMode="auto">
          <a:xfrm>
            <a:off x="1835150" y="5516563"/>
            <a:ext cx="4824413" cy="587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Clr>
                <a:schemeClr val="tx1"/>
              </a:buClr>
              <a:buSzPct val="70000"/>
              <a:buFont typeface="Wingdings" pitchFamily="2" charset="2"/>
              <a:buNone/>
            </a:pPr>
            <a:r>
              <a:rPr lang="es-ES" sz="2000" b="0" i="0"/>
              <a:t>Para postergar </a:t>
            </a:r>
            <a:r>
              <a:rPr lang="el-GR" sz="2000" b="0" i="0">
                <a:cs typeface="Arial" charset="0"/>
              </a:rPr>
              <a:t>Δ</a:t>
            </a:r>
            <a:r>
              <a:rPr lang="es-ES" sz="2000" b="0" i="0">
                <a:cs typeface="Arial" charset="0"/>
              </a:rPr>
              <a:t>VAN&gt;0, luego</a:t>
            </a:r>
            <a:endParaRPr lang="el-GR" sz="2000" b="0" i="0">
              <a:cs typeface="Arial" charset="0"/>
            </a:endParaRPr>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a:p>
            <a:pPr marL="342900" indent="-342900" algn="just">
              <a:spcBef>
                <a:spcPct val="20000"/>
              </a:spcBef>
              <a:buClr>
                <a:schemeClr val="tx1"/>
              </a:buClr>
              <a:buSzPct val="70000"/>
              <a:buFont typeface="Wingdings" pitchFamily="2" charset="2"/>
              <a:buNone/>
            </a:pPr>
            <a:endParaRPr lang="es-ES" sz="2000" b="0" i="0"/>
          </a:p>
        </p:txBody>
      </p:sp>
      <p:graphicFrame>
        <p:nvGraphicFramePr>
          <p:cNvPr id="20489" name="Object 16"/>
          <p:cNvGraphicFramePr>
            <a:graphicFrameLocks noChangeAspect="1"/>
          </p:cNvGraphicFramePr>
          <p:nvPr>
            <p:extLst>
              <p:ext uri="{D42A27DB-BD31-4B8C-83A1-F6EECF244321}">
                <p14:modId xmlns:p14="http://schemas.microsoft.com/office/powerpoint/2010/main" val="3019977989"/>
              </p:ext>
            </p:extLst>
          </p:nvPr>
        </p:nvGraphicFramePr>
        <p:xfrm>
          <a:off x="2578100" y="5949950"/>
          <a:ext cx="4570413" cy="742950"/>
        </p:xfrm>
        <a:graphic>
          <a:graphicData uri="http://schemas.openxmlformats.org/presentationml/2006/ole">
            <mc:AlternateContent xmlns:mc="http://schemas.openxmlformats.org/markup-compatibility/2006">
              <mc:Choice xmlns:v="urn:schemas-microsoft-com:vml" Requires="v">
                <p:oleObj spid="_x0000_s7228" name="Ecuación" r:id="rId9" imgW="2654280" imgH="431640" progId="Equation.3">
                  <p:embed/>
                </p:oleObj>
              </mc:Choice>
              <mc:Fallback>
                <p:oleObj name="Ecuación" r:id="rId9" imgW="2654280" imgH="431640" progId="Equation.3">
                  <p:embed/>
                  <p:pic>
                    <p:nvPicPr>
                      <p:cNvPr id="0" name=""/>
                      <p:cNvPicPr>
                        <a:picLocks noChangeAspect="1" noChangeArrowheads="1"/>
                      </p:cNvPicPr>
                      <p:nvPr/>
                    </p:nvPicPr>
                    <p:blipFill>
                      <a:blip r:embed="rId10"/>
                      <a:srcRect/>
                      <a:stretch>
                        <a:fillRect/>
                      </a:stretch>
                    </p:blipFill>
                    <p:spPr bwMode="auto">
                      <a:xfrm>
                        <a:off x="2578100" y="5949950"/>
                        <a:ext cx="4570413" cy="74295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0" name="Rectangle 17"/>
          <p:cNvSpPr>
            <a:spLocks noChangeArrowheads="1"/>
          </p:cNvSpPr>
          <p:nvPr/>
        </p:nvSpPr>
        <p:spPr bwMode="auto">
          <a:xfrm>
            <a:off x="1692275" y="1412875"/>
            <a:ext cx="7200900" cy="36036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aphicFrame>
        <p:nvGraphicFramePr>
          <p:cNvPr id="20491" name="Object 18"/>
          <p:cNvGraphicFramePr>
            <a:graphicFrameLocks noChangeAspect="1"/>
          </p:cNvGraphicFramePr>
          <p:nvPr/>
        </p:nvGraphicFramePr>
        <p:xfrm>
          <a:off x="1835150" y="1125538"/>
          <a:ext cx="4681538" cy="701675"/>
        </p:xfrm>
        <a:graphic>
          <a:graphicData uri="http://schemas.openxmlformats.org/presentationml/2006/ole">
            <mc:AlternateContent xmlns:mc="http://schemas.openxmlformats.org/markup-compatibility/2006">
              <mc:Choice xmlns:v="urn:schemas-microsoft-com:vml" Requires="v">
                <p:oleObj spid="_x0000_s7229" name="Ecuación" r:id="rId11" imgW="2794000" imgH="419100" progId="Equation.3">
                  <p:embed/>
                </p:oleObj>
              </mc:Choice>
              <mc:Fallback>
                <p:oleObj name="Ecuación" r:id="rId11" imgW="27940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5150" y="1125538"/>
                        <a:ext cx="4681538" cy="7016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34802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normAutofit/>
          </a:bodyPr>
          <a:lstStyle/>
          <a:p>
            <a:pPr eaLnBrk="1" hangingPunct="1">
              <a:lnSpc>
                <a:spcPct val="90000"/>
              </a:lnSpc>
              <a:buFont typeface="Wingdings" pitchFamily="2" charset="2"/>
              <a:buNone/>
            </a:pPr>
            <a:r>
              <a:rPr lang="es-ES" sz="2400" dirty="0" smtClean="0"/>
              <a:t>Supongamos un proyecto cuya construcción demora m años.</a:t>
            </a:r>
          </a:p>
          <a:p>
            <a:pPr eaLnBrk="1" hangingPunct="1">
              <a:lnSpc>
                <a:spcPct val="90000"/>
              </a:lnSpc>
              <a:buFont typeface="Wingdings" pitchFamily="2" charset="2"/>
              <a:buNone/>
            </a:pPr>
            <a:r>
              <a:rPr lang="es-ES" sz="2400" dirty="0" smtClean="0"/>
              <a:t>Supongamos que el costo anual es siempre igual y que la vida </a:t>
            </a:r>
          </a:p>
          <a:p>
            <a:pPr eaLnBrk="1" hangingPunct="1">
              <a:lnSpc>
                <a:spcPct val="90000"/>
              </a:lnSpc>
              <a:buFont typeface="Wingdings" pitchFamily="2" charset="2"/>
              <a:buNone/>
            </a:pPr>
            <a:r>
              <a:rPr lang="es-ES" sz="2400" dirty="0" smtClean="0"/>
              <a:t>económica es infinita.</a:t>
            </a:r>
          </a:p>
          <a:p>
            <a:pPr eaLnBrk="1" hangingPunct="1">
              <a:lnSpc>
                <a:spcPct val="90000"/>
              </a:lnSpc>
              <a:buFont typeface="Wingdings" pitchFamily="2" charset="2"/>
              <a:buNone/>
            </a:pPr>
            <a:endParaRPr lang="es-ES" sz="2400" dirty="0"/>
          </a:p>
          <a:p>
            <a:pPr eaLnBrk="1" hangingPunct="1">
              <a:lnSpc>
                <a:spcPct val="90000"/>
              </a:lnSpc>
              <a:buFont typeface="Wingdings" pitchFamily="2" charset="2"/>
              <a:buNone/>
            </a:pPr>
            <a:r>
              <a:rPr lang="es-ES" sz="2400" dirty="0" smtClean="0"/>
              <a:t>En este caso calculamos el BAUE o CAUE, para poder comparar </a:t>
            </a:r>
          </a:p>
          <a:p>
            <a:pPr eaLnBrk="1" hangingPunct="1">
              <a:lnSpc>
                <a:spcPct val="90000"/>
              </a:lnSpc>
              <a:buFont typeface="Wingdings" pitchFamily="2" charset="2"/>
              <a:buNone/>
            </a:pPr>
            <a:r>
              <a:rPr lang="es-ES" sz="2400" dirty="0" smtClean="0"/>
              <a:t>las alternativas.</a:t>
            </a:r>
          </a:p>
        </p:txBody>
      </p:sp>
      <p:sp>
        <p:nvSpPr>
          <p:cNvPr id="21507" name="Text Box 5"/>
          <p:cNvSpPr txBox="1">
            <a:spLocks noChangeArrowheads="1"/>
          </p:cNvSpPr>
          <p:nvPr/>
        </p:nvSpPr>
        <p:spPr bwMode="auto">
          <a:xfrm>
            <a:off x="611560" y="476250"/>
            <a:ext cx="8208590" cy="769441"/>
          </a:xfrm>
          <a:prstGeom prst="rect">
            <a:avLst/>
          </a:prstGeom>
          <a:solidFill>
            <a:srgbClr val="FFFFCC"/>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eaLnBrk="1" hangingPunct="1">
              <a:spcBef>
                <a:spcPct val="50000"/>
              </a:spcBef>
            </a:pPr>
            <a:r>
              <a:rPr lang="es-ES_tradnl" b="0" i="0" dirty="0">
                <a:solidFill>
                  <a:schemeClr val="tx1">
                    <a:lumMod val="75000"/>
                    <a:lumOff val="25000"/>
                  </a:schemeClr>
                </a:solidFill>
              </a:rPr>
              <a:t>CASO 4:  El período de construcción tiene más de un año, y los beneficios dependen exclusivamente del tiempo calendario.</a:t>
            </a:r>
            <a:endParaRPr lang="es-ES" b="0" i="0" dirty="0">
              <a:solidFill>
                <a:schemeClr val="tx1">
                  <a:lumMod val="75000"/>
                  <a:lumOff val="25000"/>
                </a:schemeClr>
              </a:solidFill>
            </a:endParaRPr>
          </a:p>
        </p:txBody>
      </p:sp>
    </p:spTree>
    <p:extLst>
      <p:ext uri="{BB962C8B-B14F-4D97-AF65-F5344CB8AC3E}">
        <p14:creationId xmlns:p14="http://schemas.microsoft.com/office/powerpoint/2010/main" val="1808370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pPr eaLnBrk="1" hangingPunct="1"/>
            <a:r>
              <a:rPr lang="es-ES" sz="3400" dirty="0" smtClean="0"/>
              <a:t>Contenidos</a:t>
            </a:r>
          </a:p>
        </p:txBody>
      </p:sp>
      <p:sp>
        <p:nvSpPr>
          <p:cNvPr id="4098" name="Rectangle 3"/>
          <p:cNvSpPr>
            <a:spLocks noGrp="1" noChangeArrowheads="1"/>
          </p:cNvSpPr>
          <p:nvPr>
            <p:ph idx="1"/>
          </p:nvPr>
        </p:nvSpPr>
        <p:spPr>
          <a:xfrm>
            <a:off x="611188" y="1916113"/>
            <a:ext cx="7958137" cy="40386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spcBef>
                <a:spcPct val="40000"/>
              </a:spcBef>
              <a:buClr>
                <a:srgbClr val="0000CC"/>
              </a:buClr>
              <a:buSzPct val="75000"/>
              <a:buFont typeface="Monotype Sorts" pitchFamily="2" charset="2"/>
              <a:buChar char="n"/>
            </a:pPr>
            <a:r>
              <a:rPr lang="es-CL" sz="2100" dirty="0" smtClean="0">
                <a:solidFill>
                  <a:srgbClr val="000000"/>
                </a:solidFill>
              </a:rPr>
              <a:t>Objetivo</a:t>
            </a:r>
          </a:p>
          <a:p>
            <a:pPr eaLnBrk="1" hangingPunct="1">
              <a:spcBef>
                <a:spcPct val="40000"/>
              </a:spcBef>
              <a:buClr>
                <a:srgbClr val="0000CC"/>
              </a:buClr>
              <a:buSzPct val="75000"/>
              <a:buFont typeface="Monotype Sorts" pitchFamily="2" charset="2"/>
              <a:buChar char="n"/>
            </a:pPr>
            <a:r>
              <a:rPr lang="es-ES_tradnl" sz="2100" dirty="0" smtClean="0">
                <a:solidFill>
                  <a:srgbClr val="000000"/>
                </a:solidFill>
              </a:rPr>
              <a:t>Momento óptimo para iniciar el proyecto</a:t>
            </a:r>
          </a:p>
          <a:p>
            <a:pPr eaLnBrk="1" hangingPunct="1">
              <a:spcBef>
                <a:spcPct val="40000"/>
              </a:spcBef>
              <a:buClr>
                <a:srgbClr val="0000CC"/>
              </a:buClr>
              <a:buSzPct val="75000"/>
              <a:buFont typeface="Monotype Sorts" pitchFamily="2" charset="2"/>
              <a:buChar char="n"/>
            </a:pPr>
            <a:r>
              <a:rPr lang="es-ES_tradnl" sz="2100" dirty="0" smtClean="0">
                <a:solidFill>
                  <a:srgbClr val="000000"/>
                </a:solidFill>
              </a:rPr>
              <a:t>Tamaño óptimo de la inversión</a:t>
            </a:r>
          </a:p>
          <a:p>
            <a:pPr eaLnBrk="1" hangingPunct="1">
              <a:spcBef>
                <a:spcPct val="40000"/>
              </a:spcBef>
              <a:buClr>
                <a:srgbClr val="0000CC"/>
              </a:buClr>
              <a:buSzPct val="75000"/>
              <a:buFont typeface="Monotype Sorts" pitchFamily="2" charset="2"/>
              <a:buChar char="n"/>
            </a:pPr>
            <a:r>
              <a:rPr lang="es-ES_tradnl" sz="2100" dirty="0" smtClean="0">
                <a:solidFill>
                  <a:srgbClr val="000000"/>
                </a:solidFill>
              </a:rPr>
              <a:t>Momento óptimo para liquidar una inversión</a:t>
            </a:r>
          </a:p>
          <a:p>
            <a:pPr eaLnBrk="1" hangingPunct="1">
              <a:spcBef>
                <a:spcPct val="40000"/>
              </a:spcBef>
              <a:buClr>
                <a:srgbClr val="0000CC"/>
              </a:buClr>
              <a:buSzPct val="75000"/>
              <a:buFont typeface="Monotype Sorts" pitchFamily="2" charset="2"/>
              <a:buChar char="n"/>
            </a:pPr>
            <a:r>
              <a:rPr lang="es-ES_tradnl" sz="2100" dirty="0" smtClean="0">
                <a:solidFill>
                  <a:srgbClr val="000000"/>
                </a:solidFill>
              </a:rPr>
              <a:t>Momento óptimo de remplazo</a:t>
            </a:r>
          </a:p>
          <a:p>
            <a:pPr eaLnBrk="1" hangingPunct="1">
              <a:spcBef>
                <a:spcPct val="40000"/>
              </a:spcBef>
              <a:buClr>
                <a:srgbClr val="0000CC"/>
              </a:buClr>
              <a:buSzPct val="75000"/>
              <a:buFont typeface="Monotype Sorts" pitchFamily="2" charset="2"/>
              <a:buChar char="n"/>
            </a:pPr>
            <a:r>
              <a:rPr lang="es-ES_tradnl" sz="2100" dirty="0" smtClean="0">
                <a:solidFill>
                  <a:srgbClr val="000000"/>
                </a:solidFill>
              </a:rPr>
              <a:t>Decisiones de localización</a:t>
            </a:r>
          </a:p>
          <a:p>
            <a:pPr eaLnBrk="1" hangingPunct="1">
              <a:spcBef>
                <a:spcPct val="40000"/>
              </a:spcBef>
              <a:buClr>
                <a:srgbClr val="0000CC"/>
              </a:buClr>
              <a:buSzPct val="75000"/>
              <a:buFont typeface="Monotype Sorts" pitchFamily="2" charset="2"/>
              <a:buChar char="n"/>
            </a:pPr>
            <a:endParaRPr lang="es-ES_tradnl" sz="2100" dirty="0" smtClean="0">
              <a:solidFill>
                <a:srgbClr val="00000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000" y="3713418"/>
            <a:ext cx="4098032" cy="307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176752"/>
      </p:ext>
    </p:extLst>
  </p:cSld>
  <p:clrMapOvr>
    <a:masterClrMapping/>
  </p:clrMapOvr>
  <p:transition spd="med">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67544" y="1700213"/>
            <a:ext cx="8243069"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0000"/>
              </a:lnSpc>
              <a:buClr>
                <a:schemeClr val="tx1"/>
              </a:buClr>
              <a:buSzPct val="70000"/>
              <a:buFont typeface="Wingdings" pitchFamily="2" charset="2"/>
              <a:buNone/>
            </a:pPr>
            <a:r>
              <a:rPr lang="es-ES_tradnl" sz="2400" b="0" i="0" dirty="0">
                <a:latin typeface="Tahoma" pitchFamily="34" charset="0"/>
              </a:rPr>
              <a:t>Lo que se quiere determinar es el tamaño que hace máximo el valor actual de los beneficios netos del proyecto.</a:t>
            </a:r>
            <a:endParaRPr lang="es-ES_tradnl" sz="2400" b="0" i="0" dirty="0">
              <a:latin typeface="Tahoma" pitchFamily="34" charset="0"/>
              <a:sym typeface="Symbol" pitchFamily="18" charset="2"/>
            </a:endParaRPr>
          </a:p>
          <a:p>
            <a:pPr marL="88900" algn="just">
              <a:lnSpc>
                <a:spcPct val="90000"/>
              </a:lnSpc>
              <a:buClr>
                <a:schemeClr val="tx1"/>
              </a:buClr>
              <a:buSzPct val="70000"/>
              <a:buFont typeface="Wingdings" pitchFamily="2" charset="2"/>
              <a:buNone/>
            </a:pPr>
            <a:r>
              <a:rPr lang="es-ES_tradnl" sz="2400" i="0" dirty="0">
                <a:latin typeface="Tahoma" pitchFamily="34" charset="0"/>
              </a:rPr>
              <a:t>Esta condición se alcanzará cuando el aumento requerido en la inversión (costo) se hace igual al valor actual del aumento de los flujos de beneficios netos (ingreso):</a:t>
            </a:r>
          </a:p>
          <a:p>
            <a:pPr marL="88900" algn="just">
              <a:lnSpc>
                <a:spcPct val="90000"/>
              </a:lnSpc>
              <a:buClr>
                <a:schemeClr val="tx1"/>
              </a:buClr>
              <a:buSzPct val="70000"/>
              <a:buFont typeface="Wingdings" pitchFamily="2" charset="2"/>
              <a:buNone/>
            </a:pPr>
            <a:endParaRPr lang="es-ES_tradnl" sz="2400" i="0" dirty="0">
              <a:latin typeface="Tahoma" pitchFamily="34" charset="0"/>
            </a:endParaRPr>
          </a:p>
          <a:p>
            <a:pPr marL="88900" algn="just">
              <a:lnSpc>
                <a:spcPct val="90000"/>
              </a:lnSpc>
              <a:buClr>
                <a:schemeClr val="tx1"/>
              </a:buClr>
              <a:buSzPct val="70000"/>
              <a:buFont typeface="Wingdings" pitchFamily="2" charset="2"/>
              <a:buNone/>
            </a:pPr>
            <a:endParaRPr lang="es-ES_tradnl" sz="2400" b="0" i="0" dirty="0">
              <a:latin typeface="Tahoma" pitchFamily="34" charset="0"/>
            </a:endParaRPr>
          </a:p>
          <a:p>
            <a:pPr marL="88900" algn="just">
              <a:lnSpc>
                <a:spcPct val="90000"/>
              </a:lnSpc>
              <a:buClr>
                <a:schemeClr val="tx1"/>
              </a:buClr>
              <a:buSzPct val="70000"/>
              <a:buFont typeface="Wingdings" pitchFamily="2" charset="2"/>
              <a:buNone/>
            </a:pPr>
            <a:endParaRPr lang="es-ES_tradnl" sz="2400" b="0" i="0" dirty="0">
              <a:latin typeface="Tahoma" pitchFamily="34" charset="0"/>
            </a:endParaRPr>
          </a:p>
          <a:p>
            <a:pPr marL="88900" algn="just">
              <a:lnSpc>
                <a:spcPct val="90000"/>
              </a:lnSpc>
              <a:buClr>
                <a:schemeClr val="tx1"/>
              </a:buClr>
              <a:buSzPct val="70000"/>
              <a:buFont typeface="Wingdings" pitchFamily="2" charset="2"/>
              <a:buNone/>
            </a:pPr>
            <a:r>
              <a:rPr lang="es-ES_tradnl" sz="2400" b="0" i="0" dirty="0">
                <a:latin typeface="Tahoma" pitchFamily="34" charset="0"/>
              </a:rPr>
              <a:t>Es decir, se trata de un proyecto marginal, en este caso, ampliar el tamaño de la inversión y, por lo tanto, podrá existir una TIR marginal de los flujos, </a:t>
            </a:r>
            <a:r>
              <a:rPr lang="es-ES_tradnl" sz="2400" i="0" dirty="0">
                <a:latin typeface="Tahoma" pitchFamily="34" charset="0"/>
              </a:rPr>
              <a:t>la que en la condición óptima será igual al costo de oportunidad del dinero. </a:t>
            </a:r>
            <a:endParaRPr lang="es-ES_tradnl" sz="2400" dirty="0">
              <a:latin typeface="Tahoma" pitchFamily="34" charset="0"/>
            </a:endParaRPr>
          </a:p>
          <a:p>
            <a:pPr marL="88900" algn="just">
              <a:lnSpc>
                <a:spcPct val="90000"/>
              </a:lnSpc>
              <a:buClr>
                <a:schemeClr val="tx1"/>
              </a:buClr>
              <a:buSzPct val="70000"/>
              <a:buFont typeface="Wingdings" pitchFamily="2" charset="2"/>
              <a:buNone/>
            </a:pPr>
            <a:endParaRPr lang="es-ES_tradnl" sz="2400" b="0" dirty="0">
              <a:latin typeface="Tahoma" pitchFamily="34" charset="0"/>
            </a:endParaRPr>
          </a:p>
        </p:txBody>
      </p:sp>
      <p:graphicFrame>
        <p:nvGraphicFramePr>
          <p:cNvPr id="22531" name="Object 3"/>
          <p:cNvGraphicFramePr>
            <a:graphicFrameLocks noChangeAspect="1"/>
          </p:cNvGraphicFramePr>
          <p:nvPr>
            <p:extLst>
              <p:ext uri="{D42A27DB-BD31-4B8C-83A1-F6EECF244321}">
                <p14:modId xmlns:p14="http://schemas.microsoft.com/office/powerpoint/2010/main" val="2371487305"/>
              </p:ext>
            </p:extLst>
          </p:nvPr>
        </p:nvGraphicFramePr>
        <p:xfrm>
          <a:off x="3059832" y="3933056"/>
          <a:ext cx="2438400" cy="698500"/>
        </p:xfrm>
        <a:graphic>
          <a:graphicData uri="http://schemas.openxmlformats.org/presentationml/2006/ole">
            <mc:AlternateContent xmlns:mc="http://schemas.openxmlformats.org/markup-compatibility/2006">
              <mc:Choice xmlns:v="urn:schemas-microsoft-com:vml" Requires="v">
                <p:oleObj spid="_x0000_s8206" name="Ecuación" r:id="rId3" imgW="2438400" imgH="698500" progId="Equation.3">
                  <p:embed/>
                </p:oleObj>
              </mc:Choice>
              <mc:Fallback>
                <p:oleObj name="Ecuación" r:id="rId3" imgW="2438400" imgH="698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933056"/>
                        <a:ext cx="2438400" cy="6985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Rectangle 5"/>
          <p:cNvSpPr>
            <a:spLocks noGrp="1" noChangeArrowheads="1"/>
          </p:cNvSpPr>
          <p:nvPr>
            <p:ph type="title"/>
          </p:nvPr>
        </p:nvSpPr>
        <p:spPr/>
        <p:txBody>
          <a:bodyPr/>
          <a:lstStyle/>
          <a:p>
            <a:pPr eaLnBrk="1" hangingPunct="1"/>
            <a:r>
              <a:rPr lang="es-ES" sz="3400" dirty="0" smtClean="0"/>
              <a:t>Tamaño Óptimo de  la Inversión</a:t>
            </a:r>
          </a:p>
        </p:txBody>
      </p:sp>
    </p:spTree>
    <p:extLst>
      <p:ext uri="{BB962C8B-B14F-4D97-AF65-F5344CB8AC3E}">
        <p14:creationId xmlns:p14="http://schemas.microsoft.com/office/powerpoint/2010/main" val="1120826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pPr marL="88900" lvl="0" indent="0" algn="just">
              <a:lnSpc>
                <a:spcPct val="90000"/>
              </a:lnSpc>
              <a:spcBef>
                <a:spcPts val="0"/>
              </a:spcBef>
              <a:buClr>
                <a:prstClr val="black"/>
              </a:buClr>
              <a:buSzPct val="70000"/>
              <a:buNone/>
            </a:pPr>
            <a:r>
              <a:rPr lang="es-ES_tradnl" sz="2400" dirty="0">
                <a:solidFill>
                  <a:prstClr val="black"/>
                </a:solidFill>
                <a:latin typeface="Tahoma" pitchFamily="34" charset="0"/>
              </a:rPr>
              <a:t>Recordemos que la tasa interna marginal de retorno es aquella que hace </a:t>
            </a:r>
            <a:r>
              <a:rPr lang="es-ES_tradnl" sz="2400" dirty="0">
                <a:solidFill>
                  <a:prstClr val="black"/>
                </a:solidFill>
                <a:latin typeface="Tahoma" pitchFamily="34" charset="0"/>
                <a:sym typeface="Symbol" pitchFamily="18" charset="2"/>
              </a:rPr>
              <a:t>VAN =0.</a:t>
            </a:r>
          </a:p>
          <a:p>
            <a:pPr marL="88900" lvl="0" indent="0" algn="just">
              <a:lnSpc>
                <a:spcPct val="90000"/>
              </a:lnSpc>
              <a:spcBef>
                <a:spcPts val="0"/>
              </a:spcBef>
              <a:buClr>
                <a:prstClr val="black"/>
              </a:buClr>
              <a:buSzPct val="70000"/>
              <a:buNone/>
            </a:pPr>
            <a:endParaRPr lang="es-ES_tradnl" sz="2400" dirty="0">
              <a:solidFill>
                <a:prstClr val="black"/>
              </a:solidFill>
              <a:latin typeface="Tahoma" pitchFamily="34" charset="0"/>
              <a:sym typeface="Symbol" pitchFamily="18" charset="2"/>
            </a:endParaRPr>
          </a:p>
          <a:p>
            <a:pPr marL="88900" lvl="0" indent="0" algn="just">
              <a:lnSpc>
                <a:spcPct val="90000"/>
              </a:lnSpc>
              <a:spcBef>
                <a:spcPts val="0"/>
              </a:spcBef>
              <a:buClr>
                <a:prstClr val="black"/>
              </a:buClr>
              <a:buSzPct val="70000"/>
              <a:buNone/>
            </a:pPr>
            <a:r>
              <a:rPr lang="es-ES_tradnl" sz="2400" dirty="0">
                <a:solidFill>
                  <a:prstClr val="black"/>
                </a:solidFill>
                <a:latin typeface="Tahoma" pitchFamily="34" charset="0"/>
                <a:sym typeface="Symbol" pitchFamily="18" charset="2"/>
              </a:rPr>
              <a:t>Dado que en la práctica, generalmente el número de opciones de tamaño es limitado, lo que se hace es calcular en VAN asociado a cada opción y elegir la de mayor VAN.</a:t>
            </a:r>
            <a:endParaRPr lang="es-ES_tradnl" sz="2400" dirty="0">
              <a:solidFill>
                <a:prstClr val="black"/>
              </a:solidFill>
              <a:latin typeface="Tahoma" pitchFamily="34" charset="0"/>
            </a:endParaRPr>
          </a:p>
          <a:p>
            <a:pPr marL="0" indent="0">
              <a:buNone/>
            </a:pPr>
            <a:endParaRPr lang="es-CL" dirty="0"/>
          </a:p>
        </p:txBody>
      </p:sp>
    </p:spTree>
    <p:extLst>
      <p:ext uri="{BB962C8B-B14F-4D97-AF65-F5344CB8AC3E}">
        <p14:creationId xmlns:p14="http://schemas.microsoft.com/office/powerpoint/2010/main" val="215395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62200"/>
            <a:ext cx="3660775"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95800"/>
            <a:ext cx="32004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Text Box 5"/>
          <p:cNvSpPr txBox="1">
            <a:spLocks noChangeArrowheads="1"/>
          </p:cNvSpPr>
          <p:nvPr/>
        </p:nvSpPr>
        <p:spPr bwMode="auto">
          <a:xfrm>
            <a:off x="6291263" y="2163763"/>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r>
              <a:rPr lang="es-ES_tradnl" sz="1200" i="0">
                <a:solidFill>
                  <a:schemeClr val="tx1"/>
                </a:solidFill>
                <a:latin typeface="Tahoma" pitchFamily="34" charset="0"/>
              </a:rPr>
              <a:t>Tamaño</a:t>
            </a:r>
          </a:p>
        </p:txBody>
      </p:sp>
      <p:sp>
        <p:nvSpPr>
          <p:cNvPr id="23557" name="Text Box 6"/>
          <p:cNvSpPr txBox="1">
            <a:spLocks noChangeArrowheads="1"/>
          </p:cNvSpPr>
          <p:nvPr/>
        </p:nvSpPr>
        <p:spPr bwMode="auto">
          <a:xfrm>
            <a:off x="6324600" y="4343400"/>
            <a:ext cx="7953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r>
              <a:rPr lang="es-ES_tradnl" sz="1200" i="0">
                <a:solidFill>
                  <a:schemeClr val="tx1"/>
                </a:solidFill>
                <a:latin typeface="Tahoma" pitchFamily="34" charset="0"/>
              </a:rPr>
              <a:t>Tamaño</a:t>
            </a:r>
          </a:p>
        </p:txBody>
      </p:sp>
      <p:sp>
        <p:nvSpPr>
          <p:cNvPr id="23558" name="Text Box 7"/>
          <p:cNvSpPr txBox="1">
            <a:spLocks noChangeArrowheads="1"/>
          </p:cNvSpPr>
          <p:nvPr/>
        </p:nvSpPr>
        <p:spPr bwMode="auto">
          <a:xfrm>
            <a:off x="6324600" y="6553200"/>
            <a:ext cx="7953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r>
              <a:rPr lang="es-ES_tradnl" sz="1200" i="0">
                <a:solidFill>
                  <a:schemeClr val="tx1"/>
                </a:solidFill>
                <a:latin typeface="Tahoma" pitchFamily="34" charset="0"/>
              </a:rPr>
              <a:t>Tamaño</a:t>
            </a:r>
          </a:p>
        </p:txBody>
      </p:sp>
      <p:sp>
        <p:nvSpPr>
          <p:cNvPr id="23559" name="Text Box 8"/>
          <p:cNvSpPr txBox="1">
            <a:spLocks noChangeArrowheads="1"/>
          </p:cNvSpPr>
          <p:nvPr/>
        </p:nvSpPr>
        <p:spPr bwMode="auto">
          <a:xfrm>
            <a:off x="2462213" y="76200"/>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r>
              <a:rPr lang="es-ES_tradnl" sz="1200" i="0">
                <a:solidFill>
                  <a:schemeClr val="tx1"/>
                </a:solidFill>
                <a:latin typeface="Tahoma" pitchFamily="34" charset="0"/>
              </a:rPr>
              <a:t>$</a:t>
            </a:r>
          </a:p>
        </p:txBody>
      </p:sp>
      <p:sp>
        <p:nvSpPr>
          <p:cNvPr id="23560" name="Text Box 9"/>
          <p:cNvSpPr txBox="1">
            <a:spLocks noChangeArrowheads="1"/>
          </p:cNvSpPr>
          <p:nvPr/>
        </p:nvSpPr>
        <p:spPr bwMode="auto">
          <a:xfrm>
            <a:off x="2614613" y="2514600"/>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r>
              <a:rPr lang="es-ES_tradnl" sz="1200" i="0">
                <a:solidFill>
                  <a:schemeClr val="tx1"/>
                </a:solidFill>
                <a:latin typeface="Tahoma" pitchFamily="34" charset="0"/>
              </a:rPr>
              <a:t>$</a:t>
            </a:r>
          </a:p>
        </p:txBody>
      </p:sp>
      <p:sp>
        <p:nvSpPr>
          <p:cNvPr id="23561" name="Text Box 10"/>
          <p:cNvSpPr txBox="1">
            <a:spLocks noChangeArrowheads="1"/>
          </p:cNvSpPr>
          <p:nvPr/>
        </p:nvSpPr>
        <p:spPr bwMode="auto">
          <a:xfrm>
            <a:off x="2986088" y="4724400"/>
            <a:ext cx="3667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r>
              <a:rPr lang="es-ES_tradnl" sz="1200" i="0">
                <a:solidFill>
                  <a:schemeClr val="tx1"/>
                </a:solidFill>
                <a:latin typeface="Tahoma" pitchFamily="34" charset="0"/>
              </a:rPr>
              <a:t>%</a:t>
            </a:r>
          </a:p>
        </p:txBody>
      </p:sp>
      <p:sp>
        <p:nvSpPr>
          <p:cNvPr id="23562" name="Rectangle 11"/>
          <p:cNvSpPr>
            <a:spLocks noChangeArrowheads="1"/>
          </p:cNvSpPr>
          <p:nvPr/>
        </p:nvSpPr>
        <p:spPr bwMode="auto">
          <a:xfrm>
            <a:off x="2124075" y="1196975"/>
            <a:ext cx="6696075" cy="6477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2356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0175" y="-76200"/>
            <a:ext cx="3806825"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706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51519" y="548680"/>
            <a:ext cx="8424169" cy="62786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r>
              <a:rPr lang="es-ES_tradnl" sz="2400" i="0" dirty="0">
                <a:latin typeface="Tahoma" pitchFamily="34" charset="0"/>
              </a:rPr>
              <a:t>Ejemplo</a:t>
            </a:r>
            <a:r>
              <a:rPr lang="es-ES_tradnl" sz="2400" b="0" i="0" dirty="0">
                <a:latin typeface="Tahoma" pitchFamily="34" charset="0"/>
              </a:rPr>
              <a:t>:</a:t>
            </a:r>
          </a:p>
          <a:p>
            <a:pPr algn="just"/>
            <a:endParaRPr lang="es-ES_tradnl" sz="2400" b="0" i="0" dirty="0">
              <a:latin typeface="Tahoma" pitchFamily="34" charset="0"/>
            </a:endParaRPr>
          </a:p>
          <a:p>
            <a:pPr algn="just"/>
            <a:r>
              <a:rPr lang="es-ES_tradnl" sz="2400" b="0" i="0" dirty="0">
                <a:latin typeface="Tahoma" pitchFamily="34" charset="0"/>
              </a:rPr>
              <a:t>Doña Juanita vende mermelada en bolsas de 1/4 de kg a $350 por kg. Su capacidad de producción actual es de 1.000 kg por año.</a:t>
            </a:r>
          </a:p>
          <a:p>
            <a:pPr algn="just"/>
            <a:endParaRPr lang="es-ES_tradnl" sz="2400" b="0" i="0" dirty="0">
              <a:latin typeface="Tahoma" pitchFamily="34" charset="0"/>
            </a:endParaRPr>
          </a:p>
          <a:p>
            <a:pPr algn="just"/>
            <a:r>
              <a:rPr lang="es-ES" sz="2400" b="0" i="0" dirty="0">
                <a:latin typeface="Tahoma" pitchFamily="34" charset="0"/>
              </a:rPr>
              <a:t>Su principal cliente le ofrece comprar toda la mermelada que pueda producir doña Juanita hasta un máximo de 5.000 Kg por año.</a:t>
            </a:r>
          </a:p>
          <a:p>
            <a:pPr algn="just"/>
            <a:endParaRPr lang="es-ES" sz="2400" b="0" i="0" dirty="0">
              <a:latin typeface="Tahoma" pitchFamily="34" charset="0"/>
            </a:endParaRPr>
          </a:p>
          <a:p>
            <a:pPr algn="just"/>
            <a:r>
              <a:rPr lang="es-ES" sz="2400" b="0" i="0" dirty="0">
                <a:latin typeface="Tahoma" pitchFamily="34" charset="0"/>
              </a:rPr>
              <a:t>Llegar a este nuevo nivel de producción significa una inversión adicional en maquinaria de $5.000.000. El costo marginal de producción es de $50 por bolsa. En estas condiciones determine la rentabilidad del proyecto marginal (tasa marginal interna de retorno) y haga una recomendación para doña Juanita. </a:t>
            </a:r>
            <a:endParaRPr lang="es-MX" sz="2400" b="0" i="0" dirty="0">
              <a:latin typeface="Tahoma" pitchFamily="34" charset="0"/>
            </a:endParaRPr>
          </a:p>
          <a:p>
            <a:pPr algn="just"/>
            <a:endParaRPr lang="es-ES_tradnl" sz="1800" b="0" i="0" dirty="0">
              <a:latin typeface="Tahoma" pitchFamily="34" charset="0"/>
            </a:endParaRPr>
          </a:p>
        </p:txBody>
      </p:sp>
    </p:spTree>
    <p:extLst>
      <p:ext uri="{BB962C8B-B14F-4D97-AF65-F5344CB8AC3E}">
        <p14:creationId xmlns:p14="http://schemas.microsoft.com/office/powerpoint/2010/main" val="2559389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81824" y="362902"/>
            <a:ext cx="7992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r>
              <a:rPr lang="es-ES" sz="2000" b="0" i="0" dirty="0">
                <a:latin typeface="Tahoma" pitchFamily="34" charset="0"/>
              </a:rPr>
              <a:t>Este es un problema de tamaño óptimo: debemos evaluar el proyecto marginal</a:t>
            </a:r>
            <a:endParaRPr lang="es-ES_tradnl" sz="2000" b="0" i="0" dirty="0">
              <a:latin typeface="Tahoma" pitchFamily="34" charset="0"/>
            </a:endParaRPr>
          </a:p>
        </p:txBody>
      </p:sp>
      <p:graphicFrame>
        <p:nvGraphicFramePr>
          <p:cNvPr id="25603" name="Object 4"/>
          <p:cNvGraphicFramePr>
            <a:graphicFrameLocks noChangeAspect="1"/>
          </p:cNvGraphicFramePr>
          <p:nvPr>
            <p:extLst>
              <p:ext uri="{D42A27DB-BD31-4B8C-83A1-F6EECF244321}">
                <p14:modId xmlns:p14="http://schemas.microsoft.com/office/powerpoint/2010/main" val="2336667000"/>
              </p:ext>
            </p:extLst>
          </p:nvPr>
        </p:nvGraphicFramePr>
        <p:xfrm>
          <a:off x="1691680" y="3212976"/>
          <a:ext cx="4241478" cy="3240087"/>
        </p:xfrm>
        <a:graphic>
          <a:graphicData uri="http://schemas.openxmlformats.org/presentationml/2006/ole">
            <mc:AlternateContent xmlns:mc="http://schemas.openxmlformats.org/markup-compatibility/2006">
              <mc:Choice xmlns:v="urn:schemas-microsoft-com:vml" Requires="v">
                <p:oleObj spid="_x0000_s9246" name="Ecuación" r:id="rId3" imgW="2692400" imgH="2235200" progId="Equation.3">
                  <p:embed/>
                </p:oleObj>
              </mc:Choice>
              <mc:Fallback>
                <p:oleObj name="Ecuación" r:id="rId3" imgW="2692400" imgH="2235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212976"/>
                        <a:ext cx="4241478" cy="3240087"/>
                      </a:xfrm>
                      <a:prstGeom prst="rect">
                        <a:avLst/>
                      </a:prstGeom>
                      <a:noFill/>
                      <a:ln>
                        <a:noFill/>
                      </a:ln>
                    </p:spPr>
                  </p:pic>
                </p:oleObj>
              </mc:Fallback>
            </mc:AlternateContent>
          </a:graphicData>
        </a:graphic>
      </p:graphicFrame>
      <p:sp>
        <p:nvSpPr>
          <p:cNvPr id="25604" name="Rectangle 5"/>
          <p:cNvSpPr>
            <a:spLocks noChangeArrowheads="1"/>
          </p:cNvSpPr>
          <p:nvPr/>
        </p:nvSpPr>
        <p:spPr bwMode="auto">
          <a:xfrm>
            <a:off x="2195513" y="1412875"/>
            <a:ext cx="6697662" cy="2873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aphicFrame>
        <p:nvGraphicFramePr>
          <p:cNvPr id="25605" name="Object 6"/>
          <p:cNvGraphicFramePr>
            <a:graphicFrameLocks noChangeAspect="1"/>
          </p:cNvGraphicFramePr>
          <p:nvPr/>
        </p:nvGraphicFramePr>
        <p:xfrm>
          <a:off x="1343025" y="1544638"/>
          <a:ext cx="5559425" cy="1477962"/>
        </p:xfrm>
        <a:graphic>
          <a:graphicData uri="http://schemas.openxmlformats.org/presentationml/2006/ole">
            <mc:AlternateContent xmlns:mc="http://schemas.openxmlformats.org/markup-compatibility/2006">
              <mc:Choice xmlns:v="urn:schemas-microsoft-com:vml" Requires="v">
                <p:oleObj spid="_x0000_s9247" name="Ecuación" r:id="rId5" imgW="3238500" imgH="863600" progId="Equation.3">
                  <p:embed/>
                </p:oleObj>
              </mc:Choice>
              <mc:Fallback>
                <p:oleObj name="Ecuación" r:id="rId5" imgW="3238500" imgH="863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025" y="1544638"/>
                        <a:ext cx="55594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43" name="Picture 27" descr="http://img.notigatos.es/wp-content/uploads/u3/sylvest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4788" y="3861048"/>
            <a:ext cx="2207592" cy="274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590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395288" y="2060575"/>
            <a:ext cx="8382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r>
              <a:rPr lang="es-ES_tradnl" sz="2400" b="0" i="0" dirty="0">
                <a:latin typeface="Tahoma" pitchFamily="34" charset="0"/>
              </a:rPr>
              <a:t>Hay una cantidad de inversiones que tienen implícita una determinada tasa de crecimiento del stock del capital invertido (plantaciones de árboles, </a:t>
            </a:r>
            <a:r>
              <a:rPr lang="es-ES_tradnl" sz="2400" b="0" i="0" dirty="0" smtClean="0">
                <a:latin typeface="Tahoma" pitchFamily="34" charset="0"/>
              </a:rPr>
              <a:t>envejecimiento de </a:t>
            </a:r>
            <a:r>
              <a:rPr lang="es-ES_tradnl" sz="2400" b="0" i="0" dirty="0">
                <a:latin typeface="Tahoma" pitchFamily="34" charset="0"/>
              </a:rPr>
              <a:t>vinos, engorda o cría de animales y aves, </a:t>
            </a:r>
            <a:r>
              <a:rPr lang="es-ES_tradnl" sz="2400" b="0" i="0" dirty="0" err="1">
                <a:latin typeface="Tahoma" pitchFamily="34" charset="0"/>
              </a:rPr>
              <a:t>etc</a:t>
            </a:r>
            <a:r>
              <a:rPr lang="es-ES_tradnl" sz="2400" b="0" i="0" dirty="0">
                <a:latin typeface="Tahoma" pitchFamily="34" charset="0"/>
              </a:rPr>
              <a:t>). </a:t>
            </a:r>
            <a:endParaRPr lang="es-ES_tradnl" sz="2400" b="0" i="0" dirty="0" smtClean="0">
              <a:latin typeface="Tahoma" pitchFamily="34" charset="0"/>
            </a:endParaRPr>
          </a:p>
          <a:p>
            <a:pPr algn="just"/>
            <a:endParaRPr lang="es-ES_tradnl" sz="2400" b="0" i="0" dirty="0">
              <a:latin typeface="Tahoma" pitchFamily="34" charset="0"/>
            </a:endParaRPr>
          </a:p>
          <a:p>
            <a:pPr algn="just"/>
            <a:r>
              <a:rPr lang="es-ES_tradnl" sz="2400" b="0" i="0" dirty="0" smtClean="0">
                <a:latin typeface="Tahoma" pitchFamily="34" charset="0"/>
              </a:rPr>
              <a:t>De </a:t>
            </a:r>
            <a:r>
              <a:rPr lang="es-ES_tradnl" sz="2400" b="0" i="0" dirty="0">
                <a:latin typeface="Tahoma" pitchFamily="34" charset="0"/>
              </a:rPr>
              <a:t>allí es que surge el problema de determinar cuál es el momento óptimo de liquidar la inversión (cuándo cortar los árboles, cuándo vender el vino, cuándo vender el ganado de engorda, </a:t>
            </a:r>
            <a:r>
              <a:rPr lang="es-ES_tradnl" sz="2400" b="0" i="0" dirty="0" smtClean="0">
                <a:latin typeface="Tahoma" pitchFamily="34" charset="0"/>
              </a:rPr>
              <a:t>etc.)</a:t>
            </a:r>
            <a:endParaRPr lang="es-ES_tradnl" sz="2400" b="0" i="0" dirty="0">
              <a:latin typeface="Tahoma" pitchFamily="34" charset="0"/>
            </a:endParaRPr>
          </a:p>
        </p:txBody>
      </p:sp>
      <p:sp>
        <p:nvSpPr>
          <p:cNvPr id="26628" name="Rectangle 5"/>
          <p:cNvSpPr>
            <a:spLocks noGrp="1" noChangeArrowheads="1"/>
          </p:cNvSpPr>
          <p:nvPr>
            <p:ph type="title"/>
          </p:nvPr>
        </p:nvSpPr>
        <p:spPr>
          <a:xfrm>
            <a:off x="683568" y="692150"/>
            <a:ext cx="7874645" cy="576263"/>
          </a:xfrm>
        </p:spPr>
        <p:txBody>
          <a:bodyPr>
            <a:noAutofit/>
          </a:bodyPr>
          <a:lstStyle/>
          <a:p>
            <a:pPr eaLnBrk="1" hangingPunct="1"/>
            <a:r>
              <a:rPr lang="es-ES" sz="4000" b="1" dirty="0" smtClean="0"/>
              <a:t>Momento Óptimo de </a:t>
            </a:r>
            <a:br>
              <a:rPr lang="es-ES" sz="4000" b="1" dirty="0" smtClean="0"/>
            </a:br>
            <a:r>
              <a:rPr lang="es-ES" sz="4000" b="1" dirty="0" smtClean="0"/>
              <a:t>liquidar </a:t>
            </a:r>
            <a:r>
              <a:rPr lang="es-ES" sz="4000" b="1" dirty="0" smtClean="0"/>
              <a:t>una Inversión</a:t>
            </a:r>
          </a:p>
        </p:txBody>
      </p:sp>
    </p:spTree>
    <p:extLst>
      <p:ext uri="{BB962C8B-B14F-4D97-AF65-F5344CB8AC3E}">
        <p14:creationId xmlns:p14="http://schemas.microsoft.com/office/powerpoint/2010/main" val="1182426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692696"/>
            <a:ext cx="7920880" cy="2419124"/>
          </a:xfrm>
          <a:prstGeom prst="rect">
            <a:avLst/>
          </a:prstGeom>
        </p:spPr>
        <p:txBody>
          <a:bodyPr wrap="square">
            <a:spAutoFit/>
          </a:bodyPr>
          <a:lstStyle/>
          <a:p>
            <a:pPr marL="88900" lvl="0" algn="just">
              <a:lnSpc>
                <a:spcPct val="90000"/>
              </a:lnSpc>
              <a:buClr>
                <a:prstClr val="black"/>
              </a:buClr>
              <a:buSzPct val="70000"/>
            </a:pPr>
            <a:r>
              <a:rPr lang="es-ES_tradnl" sz="2400" dirty="0">
                <a:solidFill>
                  <a:prstClr val="black"/>
                </a:solidFill>
                <a:latin typeface="Tahoma" pitchFamily="34" charset="0"/>
              </a:rPr>
              <a:t>U</a:t>
            </a:r>
            <a:r>
              <a:rPr lang="es-ES_tradnl" sz="2400" dirty="0" smtClean="0">
                <a:solidFill>
                  <a:prstClr val="black"/>
                </a:solidFill>
                <a:latin typeface="Tahoma" pitchFamily="34" charset="0"/>
              </a:rPr>
              <a:t>n </a:t>
            </a:r>
            <a:r>
              <a:rPr lang="es-ES_tradnl" sz="2400" u="sng" dirty="0">
                <a:solidFill>
                  <a:prstClr val="black"/>
                </a:solidFill>
                <a:latin typeface="Tahoma" pitchFamily="34" charset="0"/>
              </a:rPr>
              <a:t>ejemplo</a:t>
            </a:r>
            <a:r>
              <a:rPr lang="es-ES_tradnl" sz="2400" dirty="0">
                <a:solidFill>
                  <a:prstClr val="black"/>
                </a:solidFill>
                <a:latin typeface="Tahoma" pitchFamily="34" charset="0"/>
              </a:rPr>
              <a:t>:</a:t>
            </a:r>
          </a:p>
          <a:p>
            <a:pPr marL="88900" lvl="0" algn="just">
              <a:lnSpc>
                <a:spcPct val="90000"/>
              </a:lnSpc>
              <a:buClr>
                <a:prstClr val="black"/>
              </a:buClr>
              <a:buSzPct val="70000"/>
            </a:pPr>
            <a:endParaRPr lang="es-ES_tradnl" sz="2400" dirty="0">
              <a:solidFill>
                <a:prstClr val="black"/>
              </a:solidFill>
              <a:latin typeface="Tahoma" pitchFamily="34" charset="0"/>
            </a:endParaRPr>
          </a:p>
          <a:p>
            <a:pPr marL="88900" lvl="0" algn="just">
              <a:lnSpc>
                <a:spcPct val="90000"/>
              </a:lnSpc>
              <a:buClr>
                <a:prstClr val="black"/>
              </a:buClr>
              <a:buSzPct val="70000"/>
            </a:pPr>
            <a:r>
              <a:rPr lang="es-ES_tradnl" sz="2400" dirty="0">
                <a:solidFill>
                  <a:prstClr val="black"/>
                </a:solidFill>
                <a:latin typeface="Tahoma" pitchFamily="34" charset="0"/>
              </a:rPr>
              <a:t>El valor de la madera de un bosque aumenta año a año debido al crecimiento de los árboles. Por otra parte, el costo de plantar los árboles es de $ 100 MM. Si el costo de oportunidad del dinero es 5% y el valor del bosque evoluciona según la siguiente tabla:</a:t>
            </a:r>
          </a:p>
        </p:txBody>
      </p:sp>
    </p:spTree>
    <p:extLst>
      <p:ext uri="{BB962C8B-B14F-4D97-AF65-F5344CB8AC3E}">
        <p14:creationId xmlns:p14="http://schemas.microsoft.com/office/powerpoint/2010/main" val="406959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5105400"/>
            <a:ext cx="8305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0000"/>
              </a:lnSpc>
              <a:buClr>
                <a:schemeClr val="tx1"/>
              </a:buClr>
              <a:buSzPct val="70000"/>
              <a:buFont typeface="Wingdings" pitchFamily="2" charset="2"/>
              <a:buNone/>
            </a:pPr>
            <a:r>
              <a:rPr lang="es-ES_tradnl" sz="1900" i="0">
                <a:latin typeface="Tahoma" pitchFamily="34" charset="0"/>
              </a:rPr>
              <a:t>¿Cuándo se debería vender el bosque si el proyecto no es repetible? (momento óptimo de liquidar la inversión).</a:t>
            </a:r>
            <a:endParaRPr lang="es-ES_tradnl" sz="1900" b="0" i="0">
              <a:latin typeface="Tahoma" pitchFamily="34" charset="0"/>
            </a:endParaRPr>
          </a:p>
          <a:p>
            <a:pPr marL="88900" algn="just">
              <a:lnSpc>
                <a:spcPct val="90000"/>
              </a:lnSpc>
              <a:buClr>
                <a:schemeClr val="tx1"/>
              </a:buClr>
              <a:buSzPct val="70000"/>
              <a:buFont typeface="Wingdings" pitchFamily="2" charset="2"/>
              <a:buNone/>
            </a:pPr>
            <a:endParaRPr lang="es-ES_tradnl" sz="1900" b="0" i="0">
              <a:latin typeface="Tahoma" pitchFamily="34" charset="0"/>
            </a:endParaRPr>
          </a:p>
          <a:p>
            <a:pPr marL="88900" algn="just">
              <a:lnSpc>
                <a:spcPct val="90000"/>
              </a:lnSpc>
              <a:buClr>
                <a:schemeClr val="tx1"/>
              </a:buClr>
              <a:buSzPct val="70000"/>
              <a:buFont typeface="Wingdings" pitchFamily="2" charset="2"/>
              <a:buNone/>
            </a:pPr>
            <a:r>
              <a:rPr lang="es-ES_tradnl" sz="1900" i="0">
                <a:latin typeface="Tahoma" pitchFamily="34" charset="0"/>
              </a:rPr>
              <a:t>¿Cada cuántos períodos es más conveniente repetir el proyecto?</a:t>
            </a:r>
            <a:endParaRPr lang="es-ES_tradnl" sz="1900" b="0" i="0">
              <a:latin typeface="Tahoma" pitchFamily="34" charset="0"/>
            </a:endParaRPr>
          </a:p>
        </p:txBody>
      </p:sp>
      <p:sp>
        <p:nvSpPr>
          <p:cNvPr id="27651" name="Rectangle 177"/>
          <p:cNvSpPr>
            <a:spLocks noChangeArrowheads="1"/>
          </p:cNvSpPr>
          <p:nvPr/>
        </p:nvSpPr>
        <p:spPr bwMode="auto">
          <a:xfrm>
            <a:off x="2051050" y="1052513"/>
            <a:ext cx="6769100" cy="7921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aphicFrame>
        <p:nvGraphicFramePr>
          <p:cNvPr id="573618" name="Group 178"/>
          <p:cNvGraphicFramePr>
            <a:graphicFrameLocks noGrp="1"/>
          </p:cNvGraphicFramePr>
          <p:nvPr>
            <p:extLst>
              <p:ext uri="{D42A27DB-BD31-4B8C-83A1-F6EECF244321}">
                <p14:modId xmlns:p14="http://schemas.microsoft.com/office/powerpoint/2010/main" val="753646270"/>
              </p:ext>
            </p:extLst>
          </p:nvPr>
        </p:nvGraphicFramePr>
        <p:xfrm>
          <a:off x="4533900" y="558923"/>
          <a:ext cx="3025056" cy="4087397"/>
        </p:xfrm>
        <a:graphic>
          <a:graphicData uri="http://schemas.openxmlformats.org/drawingml/2006/table">
            <a:tbl>
              <a:tblPr/>
              <a:tblGrid>
                <a:gridCol w="1193947"/>
                <a:gridCol w="1831109"/>
              </a:tblGrid>
              <a:tr h="60172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tx2"/>
                          </a:solidFill>
                          <a:effectLst>
                            <a:outerShdw blurRad="38100" dist="38100" dir="2700000" algn="tl">
                              <a:srgbClr val="C0C0C0"/>
                            </a:outerShdw>
                          </a:effectLst>
                          <a:latin typeface="Arial" charset="0"/>
                          <a:cs typeface="Arial" charset="0"/>
                        </a:rPr>
                        <a:t>Año</a:t>
                      </a:r>
                      <a:endParaRPr kumimoji="0" lang="en-US" sz="2400" b="1" i="0" u="none" strike="noStrike" cap="none" normalizeH="0" baseline="0" dirty="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Valor de Venta del Bosque si se cosecha en t</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0</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100</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1</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2"/>
                          </a:solidFill>
                          <a:effectLst>
                            <a:outerShdw blurRad="38100" dist="38100" dir="2700000" algn="tl">
                              <a:srgbClr val="C0C0C0"/>
                            </a:outerShdw>
                          </a:effectLst>
                          <a:latin typeface="Arial" charset="0"/>
                          <a:cs typeface="Arial" charset="0"/>
                        </a:rPr>
                        <a:t>106</a:t>
                      </a:r>
                      <a:endParaRPr kumimoji="0" lang="en-US" sz="2400" b="1" i="0" u="none" strike="noStrike" cap="none" normalizeH="0" baseline="0" dirty="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2</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112,35</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3</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2"/>
                          </a:solidFill>
                          <a:effectLst>
                            <a:outerShdw blurRad="38100" dist="38100" dir="2700000" algn="tl">
                              <a:srgbClr val="C0C0C0"/>
                            </a:outerShdw>
                          </a:effectLst>
                          <a:latin typeface="Arial" charset="0"/>
                          <a:cs typeface="Arial" charset="0"/>
                        </a:rPr>
                        <a:t>123,59</a:t>
                      </a:r>
                      <a:endParaRPr kumimoji="0" lang="en-US" sz="2400" b="1" i="0" u="none" strike="noStrike" cap="none" normalizeH="0" baseline="0" dirty="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4</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139,65</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5</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2"/>
                          </a:solidFill>
                          <a:effectLst>
                            <a:outerShdw blurRad="38100" dist="38100" dir="2700000" algn="tl">
                              <a:srgbClr val="C0C0C0"/>
                            </a:outerShdw>
                          </a:effectLst>
                          <a:latin typeface="Arial" charset="0"/>
                          <a:cs typeface="Arial" charset="0"/>
                        </a:rPr>
                        <a:t>153,85</a:t>
                      </a:r>
                      <a:endParaRPr kumimoji="0" lang="en-US" sz="2400" b="1" i="0" u="none" strike="noStrike" cap="none" normalizeH="0" baseline="0" dirty="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6</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167,7</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7</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181,12</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8</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191,98</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9</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201,58</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10</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210,65</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11</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218,79</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chemeClr val="bg1"/>
                    </a:solidFill>
                  </a:tcPr>
                </a:tc>
              </a:tr>
              <a:tr h="2681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2"/>
                          </a:solidFill>
                          <a:effectLst>
                            <a:outerShdw blurRad="38100" dist="38100" dir="2700000" algn="tl">
                              <a:srgbClr val="C0C0C0"/>
                            </a:outerShdw>
                          </a:effectLst>
                          <a:latin typeface="Arial" charset="0"/>
                          <a:cs typeface="Arial" charset="0"/>
                        </a:rPr>
                        <a:t>12</a:t>
                      </a:r>
                      <a:endParaRPr kumimoji="0" lang="en-US" sz="2400" b="1" i="0" u="none" strike="noStrike" cap="none" normalizeH="0" baseline="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2"/>
                          </a:solidFill>
                          <a:effectLst>
                            <a:outerShdw blurRad="38100" dist="38100" dir="2700000" algn="tl">
                              <a:srgbClr val="C0C0C0"/>
                            </a:outerShdw>
                          </a:effectLst>
                          <a:latin typeface="Arial" charset="0"/>
                          <a:cs typeface="Arial" charset="0"/>
                        </a:rPr>
                        <a:t>225,22</a:t>
                      </a:r>
                      <a:endParaRPr kumimoji="0" lang="en-US" sz="2400" b="1" i="0" u="none" strike="noStrike" cap="none" normalizeH="0" baseline="0" dirty="0" smtClean="0">
                        <a:ln>
                          <a:noFill/>
                        </a:ln>
                        <a:solidFill>
                          <a:schemeClr val="tx2"/>
                        </a:solidFill>
                        <a:effectLst>
                          <a:outerShdw blurRad="38100" dist="38100" dir="2700000" algn="tl">
                            <a:srgbClr val="C0C0C0"/>
                          </a:outerShdw>
                        </a:effectLst>
                        <a:latin typeface="Times New Roman" pitchFamily="18" charset="0"/>
                      </a:endParaRPr>
                    </a:p>
                  </a:txBody>
                  <a:tcPr marT="45728" marB="45728"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20482" name="Picture 2" descr="http://2.bp.blogspot.com/-ndlMlIdIHnY/TVdFjc13msI/AAAAAAAAAbI/3wWBb2rBzEg/s1600/Silvestre%2B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75393"/>
            <a:ext cx="3124415"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889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Grp="1" noChangeArrowheads="1"/>
          </p:cNvSpPr>
          <p:nvPr>
            <p:ph type="title"/>
          </p:nvPr>
        </p:nvSpPr>
        <p:spPr>
          <a:solidFill>
            <a:schemeClr val="bg1"/>
          </a:solidFill>
        </p:spPr>
        <p:txBody>
          <a:bodyPr/>
          <a:lstStyle/>
          <a:p>
            <a:pPr algn="l" eaLnBrk="1" hangingPunct="1"/>
            <a:r>
              <a:rPr lang="es-ES" sz="2600" smtClean="0">
                <a:solidFill>
                  <a:schemeClr val="tx2"/>
                </a:solidFill>
              </a:rPr>
              <a:t>Para tomar la decisión de cortar el bosque debemos maximizar el VAN </a:t>
            </a:r>
          </a:p>
        </p:txBody>
      </p:sp>
      <p:graphicFrame>
        <p:nvGraphicFramePr>
          <p:cNvPr id="28676" name="Object 447"/>
          <p:cNvGraphicFramePr>
            <a:graphicFrameLocks noGrp="1" noChangeAspect="1"/>
          </p:cNvGraphicFramePr>
          <p:nvPr>
            <p:ph idx="1"/>
          </p:nvPr>
        </p:nvGraphicFramePr>
        <p:xfrm>
          <a:off x="1273175" y="1778000"/>
          <a:ext cx="5140325" cy="4429125"/>
        </p:xfrm>
        <a:graphic>
          <a:graphicData uri="http://schemas.openxmlformats.org/presentationml/2006/ole">
            <mc:AlternateContent xmlns:mc="http://schemas.openxmlformats.org/markup-compatibility/2006">
              <mc:Choice xmlns:v="urn:schemas-microsoft-com:vml" Requires="v">
                <p:oleObj spid="_x0000_s10290" name="Hoja de cálculo" r:id="rId3" imgW="3238544" imgH="2790923" progId="Excel.Sheet.8">
                  <p:embed/>
                </p:oleObj>
              </mc:Choice>
              <mc:Fallback>
                <p:oleObj name="Hoja de cálculo" r:id="rId3" imgW="3238544" imgH="279092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75" y="1778000"/>
                        <a:ext cx="5140325" cy="4429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8677" name="Group 449"/>
          <p:cNvGrpSpPr>
            <a:grpSpLocks/>
          </p:cNvGrpSpPr>
          <p:nvPr/>
        </p:nvGrpSpPr>
        <p:grpSpPr bwMode="auto">
          <a:xfrm>
            <a:off x="4211960" y="1189595"/>
            <a:ext cx="1728192" cy="815975"/>
            <a:chOff x="1208" y="276"/>
            <a:chExt cx="1352" cy="696"/>
          </a:xfrm>
        </p:grpSpPr>
        <p:graphicFrame>
          <p:nvGraphicFramePr>
            <p:cNvPr id="28684" name="Object 450"/>
            <p:cNvGraphicFramePr>
              <a:graphicFrameLocks noChangeAspect="1"/>
            </p:cNvGraphicFramePr>
            <p:nvPr/>
          </p:nvGraphicFramePr>
          <p:xfrm>
            <a:off x="1208" y="276"/>
            <a:ext cx="1352" cy="423"/>
          </p:xfrm>
          <a:graphic>
            <a:graphicData uri="http://schemas.openxmlformats.org/presentationml/2006/ole">
              <mc:AlternateContent xmlns:mc="http://schemas.openxmlformats.org/markup-compatibility/2006">
                <mc:Choice xmlns:v="urn:schemas-microsoft-com:vml" Requires="v">
                  <p:oleObj spid="_x0000_s10291" name="Ecuación" r:id="rId5" imgW="2146300" imgH="673100" progId="Equation.3">
                    <p:embed/>
                  </p:oleObj>
                </mc:Choice>
                <mc:Fallback>
                  <p:oleObj name="Ecuación" r:id="rId5" imgW="2146300" imgH="673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8" y="276"/>
                          <a:ext cx="1352" cy="42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5" name="Line 451"/>
            <p:cNvSpPr>
              <a:spLocks noChangeShapeType="1"/>
            </p:cNvSpPr>
            <p:nvPr/>
          </p:nvSpPr>
          <p:spPr bwMode="auto">
            <a:xfrm>
              <a:off x="1884" y="696"/>
              <a:ext cx="0" cy="2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graphicFrame>
        <p:nvGraphicFramePr>
          <p:cNvPr id="28678" name="Object 453"/>
          <p:cNvGraphicFramePr>
            <a:graphicFrameLocks noChangeAspect="1"/>
          </p:cNvGraphicFramePr>
          <p:nvPr>
            <p:extLst>
              <p:ext uri="{D42A27DB-BD31-4B8C-83A1-F6EECF244321}">
                <p14:modId xmlns:p14="http://schemas.microsoft.com/office/powerpoint/2010/main" val="1348807744"/>
              </p:ext>
            </p:extLst>
          </p:nvPr>
        </p:nvGraphicFramePr>
        <p:xfrm>
          <a:off x="6516216" y="1804468"/>
          <a:ext cx="2286804" cy="687907"/>
        </p:xfrm>
        <a:graphic>
          <a:graphicData uri="http://schemas.openxmlformats.org/presentationml/2006/ole">
            <mc:AlternateContent xmlns:mc="http://schemas.openxmlformats.org/markup-compatibility/2006">
              <mc:Choice xmlns:v="urn:schemas-microsoft-com:vml" Requires="v">
                <p:oleObj spid="_x0000_s10292" name="Ecuación" r:id="rId7" imgW="1828800" imgH="889000" progId="Equation.3">
                  <p:embed/>
                </p:oleObj>
              </mc:Choice>
              <mc:Fallback>
                <p:oleObj name="Ecuación" r:id="rId7" imgW="1828800" imgH="889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1804468"/>
                        <a:ext cx="2286804" cy="687907"/>
                      </a:xfrm>
                      <a:prstGeom prst="rect">
                        <a:avLst/>
                      </a:prstGeom>
                      <a:solidFill>
                        <a:srgbClr val="FFFFCC"/>
                      </a:solidFill>
                      <a:ln w="9525">
                        <a:solidFill>
                          <a:schemeClr val="tx1"/>
                        </a:solidFill>
                        <a:miter lim="800000"/>
                        <a:headEnd/>
                        <a:tailEnd/>
                      </a:ln>
                      <a:effectLst/>
                    </p:spPr>
                  </p:pic>
                </p:oleObj>
              </mc:Fallback>
            </mc:AlternateContent>
          </a:graphicData>
        </a:graphic>
      </p:graphicFrame>
      <p:grpSp>
        <p:nvGrpSpPr>
          <p:cNvPr id="28679" name="Group 455"/>
          <p:cNvGrpSpPr>
            <a:grpSpLocks/>
          </p:cNvGrpSpPr>
          <p:nvPr/>
        </p:nvGrpSpPr>
        <p:grpSpPr bwMode="auto">
          <a:xfrm>
            <a:off x="3492500" y="6165850"/>
            <a:ext cx="1092200" cy="620713"/>
            <a:chOff x="1880" y="3564"/>
            <a:chExt cx="1232" cy="584"/>
          </a:xfrm>
        </p:grpSpPr>
        <p:graphicFrame>
          <p:nvGraphicFramePr>
            <p:cNvPr id="28682" name="Object 456"/>
            <p:cNvGraphicFramePr>
              <a:graphicFrameLocks noChangeAspect="1"/>
            </p:cNvGraphicFramePr>
            <p:nvPr/>
          </p:nvGraphicFramePr>
          <p:xfrm>
            <a:off x="1880" y="3716"/>
            <a:ext cx="1232" cy="432"/>
          </p:xfrm>
          <a:graphic>
            <a:graphicData uri="http://schemas.openxmlformats.org/presentationml/2006/ole">
              <mc:AlternateContent xmlns:mc="http://schemas.openxmlformats.org/markup-compatibility/2006">
                <mc:Choice xmlns:v="urn:schemas-microsoft-com:vml" Requires="v">
                  <p:oleObj spid="_x0000_s10293" name="Ecuación" r:id="rId9" imgW="1955800" imgH="685800" progId="Equation.3">
                    <p:embed/>
                  </p:oleObj>
                </mc:Choice>
                <mc:Fallback>
                  <p:oleObj name="Ecuación" r:id="rId9" imgW="1955800" imgH="685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0" y="3716"/>
                          <a:ext cx="1232" cy="432"/>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3" name="Line 457"/>
            <p:cNvSpPr>
              <a:spLocks noChangeShapeType="1"/>
            </p:cNvSpPr>
            <p:nvPr/>
          </p:nvSpPr>
          <p:spPr bwMode="auto">
            <a:xfrm flipV="1">
              <a:off x="2496" y="3564"/>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28680" name="Line 458"/>
          <p:cNvSpPr>
            <a:spLocks noChangeShapeType="1"/>
          </p:cNvSpPr>
          <p:nvPr/>
        </p:nvSpPr>
        <p:spPr bwMode="auto">
          <a:xfrm flipH="1">
            <a:off x="6300788" y="2205038"/>
            <a:ext cx="6477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CL"/>
          </a:p>
        </p:txBody>
      </p:sp>
      <p:sp>
        <p:nvSpPr>
          <p:cNvPr id="28681" name="Text Box 459"/>
          <p:cNvSpPr txBox="1">
            <a:spLocks noChangeArrowheads="1"/>
          </p:cNvSpPr>
          <p:nvPr/>
        </p:nvSpPr>
        <p:spPr bwMode="auto">
          <a:xfrm>
            <a:off x="7451725" y="2996952"/>
            <a:ext cx="1296988" cy="3025775"/>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eaLnBrk="1" hangingPunct="1">
              <a:spcBef>
                <a:spcPct val="50000"/>
              </a:spcBef>
            </a:pPr>
            <a:r>
              <a:rPr lang="es-ES" sz="1600" dirty="0"/>
              <a:t>Luego, el momento óptimo de cortar el bosque es en el año 9, donde el VAN es máximo, eso sucede cuando </a:t>
            </a:r>
            <a:r>
              <a:rPr lang="es-ES" sz="1600" dirty="0" err="1"/>
              <a:t>TIRMg</a:t>
            </a:r>
            <a:r>
              <a:rPr lang="es-ES" sz="1600" dirty="0"/>
              <a:t>=r</a:t>
            </a:r>
          </a:p>
        </p:txBody>
      </p:sp>
    </p:spTree>
    <p:extLst>
      <p:ext uri="{BB962C8B-B14F-4D97-AF65-F5344CB8AC3E}">
        <p14:creationId xmlns:p14="http://schemas.microsoft.com/office/powerpoint/2010/main" val="1347891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s-ES" sz="3400" smtClean="0"/>
              <a:t>Aclaraciones</a:t>
            </a:r>
          </a:p>
        </p:txBody>
      </p:sp>
      <p:sp>
        <p:nvSpPr>
          <p:cNvPr id="29699" name="Rectangle 3"/>
          <p:cNvSpPr>
            <a:spLocks noGrp="1" noChangeArrowheads="1"/>
          </p:cNvSpPr>
          <p:nvPr>
            <p:ph idx="1"/>
          </p:nvPr>
        </p:nvSpPr>
        <p:spPr/>
        <p:txBody>
          <a:bodyPr/>
          <a:lstStyle/>
          <a:p>
            <a:pPr algn="just" eaLnBrk="1" hangingPunct="1"/>
            <a:r>
              <a:rPr lang="es-ES" sz="2000" dirty="0" err="1" smtClean="0"/>
              <a:t>TIRMg</a:t>
            </a:r>
            <a:r>
              <a:rPr lang="es-ES" sz="2000" dirty="0" smtClean="0"/>
              <a:t>=</a:t>
            </a:r>
            <a:r>
              <a:rPr lang="es-ES_tradnl" sz="2000" dirty="0" smtClean="0">
                <a:latin typeface="Tahoma" pitchFamily="34" charset="0"/>
              </a:rPr>
              <a:t>indica el retorno o rentabilidad obtenida en un año en particular, respecto del año anterior.</a:t>
            </a:r>
          </a:p>
          <a:p>
            <a:pPr algn="just" eaLnBrk="1" hangingPunct="1">
              <a:buFont typeface="Wingdings" pitchFamily="2" charset="2"/>
              <a:buNone/>
            </a:pPr>
            <a:endParaRPr lang="es-ES_tradnl" sz="2000" dirty="0" smtClean="0">
              <a:latin typeface="Tahoma" pitchFamily="34" charset="0"/>
            </a:endParaRPr>
          </a:p>
          <a:p>
            <a:pPr algn="just" eaLnBrk="1" hangingPunct="1">
              <a:lnSpc>
                <a:spcPct val="90000"/>
              </a:lnSpc>
              <a:spcBef>
                <a:spcPct val="0"/>
              </a:spcBef>
              <a:buFont typeface="Wingdings" pitchFamily="2" charset="2"/>
              <a:buNone/>
            </a:pPr>
            <a:r>
              <a:rPr lang="es-ES_tradnl" sz="2000" dirty="0" smtClean="0">
                <a:latin typeface="Tahoma" pitchFamily="34" charset="0"/>
              </a:rPr>
              <a:t>	</a:t>
            </a:r>
            <a:r>
              <a:rPr lang="es-ES_tradnl" sz="2000" dirty="0" smtClean="0">
                <a:solidFill>
                  <a:srgbClr val="0000FF"/>
                </a:solidFill>
                <a:latin typeface="Tahoma" pitchFamily="34" charset="0"/>
              </a:rPr>
              <a:t>El VAN del proyecto liquidando la inversión en diferentes períodos, se hace máximo cuando la TIR marginal iguala el costo de oportunidad del inversionista (</a:t>
            </a:r>
            <a:r>
              <a:rPr lang="es-ES_tradnl" sz="2000" dirty="0" err="1" smtClean="0">
                <a:solidFill>
                  <a:srgbClr val="0000FF"/>
                </a:solidFill>
                <a:latin typeface="Tahoma" pitchFamily="34" charset="0"/>
              </a:rPr>
              <a:t>TIRMg</a:t>
            </a:r>
            <a:r>
              <a:rPr lang="es-ES_tradnl" sz="2000" dirty="0" smtClean="0">
                <a:solidFill>
                  <a:srgbClr val="0000FF"/>
                </a:solidFill>
                <a:latin typeface="Tahoma" pitchFamily="34" charset="0"/>
              </a:rPr>
              <a:t>=r).</a:t>
            </a:r>
          </a:p>
          <a:p>
            <a:pPr algn="just" eaLnBrk="1" hangingPunct="1">
              <a:lnSpc>
                <a:spcPct val="90000"/>
              </a:lnSpc>
              <a:spcBef>
                <a:spcPct val="0"/>
              </a:spcBef>
              <a:buFont typeface="Wingdings" pitchFamily="2" charset="2"/>
              <a:buNone/>
            </a:pPr>
            <a:endParaRPr lang="es-ES_tradnl" sz="2000" dirty="0" smtClean="0">
              <a:solidFill>
                <a:srgbClr val="0000FF"/>
              </a:solidFill>
              <a:latin typeface="Tahoma" pitchFamily="34" charset="0"/>
            </a:endParaRPr>
          </a:p>
          <a:p>
            <a:pPr algn="just" eaLnBrk="1" hangingPunct="1">
              <a:lnSpc>
                <a:spcPct val="90000"/>
              </a:lnSpc>
              <a:spcBef>
                <a:spcPct val="0"/>
              </a:spcBef>
              <a:buFont typeface="Wingdings" pitchFamily="2" charset="2"/>
              <a:buNone/>
            </a:pPr>
            <a:r>
              <a:rPr lang="es-ES_tradnl" sz="2000" dirty="0" smtClean="0">
                <a:latin typeface="Tahoma" pitchFamily="34" charset="0"/>
              </a:rPr>
              <a:t>	Esto ocurre porque en un período cualquiera, digamos t, el inversionista debe preguntarse ¿corto ahora el bosque o no? </a:t>
            </a:r>
          </a:p>
          <a:p>
            <a:pPr algn="just" eaLnBrk="1" hangingPunct="1">
              <a:lnSpc>
                <a:spcPct val="90000"/>
              </a:lnSpc>
              <a:spcBef>
                <a:spcPct val="0"/>
              </a:spcBef>
              <a:buFont typeface="Wingdings" pitchFamily="2" charset="2"/>
              <a:buNone/>
            </a:pPr>
            <a:endParaRPr lang="es-ES_tradnl" sz="2000" dirty="0">
              <a:latin typeface="Tahoma" pitchFamily="34" charset="0"/>
            </a:endParaRPr>
          </a:p>
          <a:p>
            <a:pPr algn="just" eaLnBrk="1" hangingPunct="1">
              <a:lnSpc>
                <a:spcPct val="90000"/>
              </a:lnSpc>
              <a:spcBef>
                <a:spcPct val="0"/>
              </a:spcBef>
              <a:buFont typeface="Wingdings" pitchFamily="2" charset="2"/>
              <a:buNone/>
            </a:pPr>
            <a:r>
              <a:rPr lang="es-ES_tradnl" sz="2000" dirty="0" smtClean="0">
                <a:latin typeface="Tahoma" pitchFamily="34" charset="0"/>
              </a:rPr>
              <a:t>	La respuesta es ver cuál es el VAN o la TIR del proyecto marginal de postergar el corte de la madera. Si </a:t>
            </a:r>
            <a:r>
              <a:rPr lang="es-ES_tradnl" sz="2000" dirty="0" smtClean="0">
                <a:latin typeface="Tahoma" pitchFamily="34" charset="0"/>
                <a:sym typeface="Symbol" pitchFamily="18" charset="2"/>
              </a:rPr>
              <a:t></a:t>
            </a:r>
            <a:r>
              <a:rPr lang="es-ES_tradnl" sz="2000" dirty="0" smtClean="0">
                <a:latin typeface="Tahoma" pitchFamily="34" charset="0"/>
              </a:rPr>
              <a:t>VAN&gt;0 o, equivalentemente, </a:t>
            </a:r>
            <a:r>
              <a:rPr lang="es-ES_tradnl" sz="2000" dirty="0" err="1" smtClean="0">
                <a:latin typeface="Tahoma" pitchFamily="34" charset="0"/>
              </a:rPr>
              <a:t>TIRMg</a:t>
            </a:r>
            <a:r>
              <a:rPr lang="es-ES_tradnl" sz="2000" dirty="0" smtClean="0">
                <a:latin typeface="Tahoma" pitchFamily="34" charset="0"/>
              </a:rPr>
              <a:t>&gt;r, entonces la recomendación es postergar el corte. En el ejemplo, estas condiciones se mantienen hasta el año 9. Luego ese es el año óptimo de liquidar la inversión.</a:t>
            </a:r>
          </a:p>
          <a:p>
            <a:pPr algn="just" eaLnBrk="1" hangingPunct="1"/>
            <a:endParaRPr lang="es-ES_tradnl" sz="1700" dirty="0" smtClean="0">
              <a:latin typeface="Tahoma" pitchFamily="34" charset="0"/>
            </a:endParaRPr>
          </a:p>
          <a:p>
            <a:pPr algn="just" eaLnBrk="1" hangingPunct="1"/>
            <a:endParaRPr lang="es-ES" sz="2600" dirty="0" smtClean="0"/>
          </a:p>
        </p:txBody>
      </p:sp>
    </p:spTree>
    <p:extLst>
      <p:ext uri="{BB962C8B-B14F-4D97-AF65-F5344CB8AC3E}">
        <p14:creationId xmlns:p14="http://schemas.microsoft.com/office/powerpoint/2010/main" val="632494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p:nvPr>
        </p:nvSpPr>
        <p:spPr/>
        <p:txBody>
          <a:bodyPr/>
          <a:lstStyle/>
          <a:p>
            <a:pPr eaLnBrk="1" hangingPunct="1"/>
            <a:r>
              <a:rPr lang="es-ES" sz="3400" dirty="0" smtClean="0"/>
              <a:t>Objetivo</a:t>
            </a:r>
          </a:p>
        </p:txBody>
      </p:sp>
      <p:sp>
        <p:nvSpPr>
          <p:cNvPr id="6146" name="Rectangle 2"/>
          <p:cNvSpPr>
            <a:spLocks noGrp="1" noChangeArrowheads="1"/>
          </p:cNvSpPr>
          <p:nvPr>
            <p:ph idx="1"/>
          </p:nvPr>
        </p:nvSpPr>
        <p:spPr>
          <a:xfrm>
            <a:off x="539750" y="1773238"/>
            <a:ext cx="7966075" cy="2362200"/>
          </a:xfrm>
        </p:spPr>
        <p:txBody>
          <a:bodyPr>
            <a:normAutofit/>
          </a:bodyPr>
          <a:lstStyle/>
          <a:p>
            <a:pPr marL="88900" indent="0" algn="just" eaLnBrk="1" hangingPunct="1">
              <a:lnSpc>
                <a:spcPct val="90000"/>
              </a:lnSpc>
              <a:spcBef>
                <a:spcPct val="0"/>
              </a:spcBef>
              <a:buFont typeface="Wingdings" pitchFamily="2" charset="2"/>
              <a:buNone/>
            </a:pPr>
            <a:r>
              <a:rPr lang="es-ES_tradnl" sz="2800" dirty="0" smtClean="0"/>
              <a:t>Maximizar el aporte a la riqueza de un proyecto en particular seleccionando las mejores alternativas de inicio, tamaño, localización y momento óptimo de liquidar la inversión</a:t>
            </a:r>
            <a:r>
              <a:rPr lang="es-ES_tradnl" sz="2800" dirty="0"/>
              <a:t> </a:t>
            </a:r>
            <a:r>
              <a:rPr lang="es-ES_tradnl" sz="2800" dirty="0" smtClean="0"/>
              <a:t>y remplazo de equipos</a:t>
            </a:r>
            <a:r>
              <a:rPr lang="es-ES_tradnl" sz="2800" dirty="0"/>
              <a:t>.</a:t>
            </a:r>
            <a:endParaRPr lang="es-ES_tradnl" sz="2800" b="1" dirty="0" smtClean="0"/>
          </a:p>
          <a:p>
            <a:pPr marL="88900" indent="0" eaLnBrk="1" hangingPunct="1">
              <a:lnSpc>
                <a:spcPct val="90000"/>
              </a:lnSpc>
              <a:spcBef>
                <a:spcPct val="0"/>
              </a:spcBef>
              <a:buFont typeface="Wingdings" pitchFamily="2" charset="2"/>
              <a:buNone/>
            </a:pPr>
            <a:endParaRPr lang="es-ES_tradnl" sz="2800" b="1" dirty="0" smtClean="0"/>
          </a:p>
        </p:txBody>
      </p:sp>
    </p:spTree>
    <p:extLst>
      <p:ext uri="{BB962C8B-B14F-4D97-AF65-F5344CB8AC3E}">
        <p14:creationId xmlns:p14="http://schemas.microsoft.com/office/powerpoint/2010/main" val="63850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765175"/>
            <a:ext cx="8090669" cy="576263"/>
          </a:xfrm>
          <a:solidFill>
            <a:schemeClr val="bg1"/>
          </a:solidFill>
        </p:spPr>
        <p:txBody>
          <a:bodyPr>
            <a:noAutofit/>
          </a:bodyPr>
          <a:lstStyle/>
          <a:p>
            <a:pPr algn="l" eaLnBrk="1" hangingPunct="1"/>
            <a:r>
              <a:rPr lang="es-ES" sz="2400" dirty="0" smtClean="0"/>
              <a:t>¿Qué pasa si el valor de reventa es reinvertido en plantaciones forestales?, es decir se continúa en el negocio.</a:t>
            </a:r>
          </a:p>
        </p:txBody>
      </p:sp>
      <p:sp>
        <p:nvSpPr>
          <p:cNvPr id="30723" name="Rectangle 4"/>
          <p:cNvSpPr>
            <a:spLocks noGrp="1" noChangeArrowheads="1"/>
          </p:cNvSpPr>
          <p:nvPr>
            <p:ph type="body" sz="half" idx="1"/>
          </p:nvPr>
        </p:nvSpPr>
        <p:spPr>
          <a:xfrm>
            <a:off x="1228963" y="1700808"/>
            <a:ext cx="6216650" cy="4114800"/>
          </a:xfrm>
          <a:noFill/>
        </p:spPr>
        <p:txBody>
          <a:bodyPr/>
          <a:lstStyle/>
          <a:p>
            <a:pPr eaLnBrk="1" hangingPunct="1">
              <a:lnSpc>
                <a:spcPct val="80000"/>
              </a:lnSpc>
            </a:pPr>
            <a:r>
              <a:rPr lang="es-ES" sz="1700" dirty="0" smtClean="0"/>
              <a:t>En este caso estaríamos hablando de un proyecto repetible, por lo tanto podemos utilizar el CAUE o el BAUE.</a:t>
            </a:r>
          </a:p>
          <a:p>
            <a:pPr eaLnBrk="1" hangingPunct="1">
              <a:lnSpc>
                <a:spcPct val="80000"/>
              </a:lnSpc>
            </a:pPr>
            <a:endParaRPr lang="es-ES_tradnl" sz="1700" b="1" dirty="0" smtClean="0"/>
          </a:p>
          <a:p>
            <a:pPr eaLnBrk="1" hangingPunct="1">
              <a:lnSpc>
                <a:spcPct val="80000"/>
              </a:lnSpc>
            </a:pPr>
            <a:endParaRPr lang="es-ES_tradnl" sz="1700" b="1" dirty="0" smtClean="0"/>
          </a:p>
          <a:p>
            <a:pPr eaLnBrk="1" hangingPunct="1">
              <a:lnSpc>
                <a:spcPct val="80000"/>
              </a:lnSpc>
            </a:pPr>
            <a:endParaRPr lang="es-ES" sz="1700" dirty="0" smtClean="0"/>
          </a:p>
        </p:txBody>
      </p:sp>
      <p:graphicFrame>
        <p:nvGraphicFramePr>
          <p:cNvPr id="30724" name="Object 562"/>
          <p:cNvGraphicFramePr>
            <a:graphicFrameLocks noGrp="1" noChangeAspect="1"/>
          </p:cNvGraphicFramePr>
          <p:nvPr>
            <p:ph sz="quarter" idx="2"/>
            <p:extLst>
              <p:ext uri="{D42A27DB-BD31-4B8C-83A1-F6EECF244321}">
                <p14:modId xmlns:p14="http://schemas.microsoft.com/office/powerpoint/2010/main" val="1273566859"/>
              </p:ext>
            </p:extLst>
          </p:nvPr>
        </p:nvGraphicFramePr>
        <p:xfrm>
          <a:off x="899592" y="2468562"/>
          <a:ext cx="6362418" cy="3984773"/>
        </p:xfrm>
        <a:graphic>
          <a:graphicData uri="http://schemas.openxmlformats.org/presentationml/2006/ole">
            <mc:AlternateContent xmlns:mc="http://schemas.openxmlformats.org/markup-compatibility/2006">
              <mc:Choice xmlns:v="urn:schemas-microsoft-com:vml" Requires="v">
                <p:oleObj spid="_x0000_s11290" name="Hoja de cálculo" r:id="rId3" imgW="4038554" imgH="2680610" progId="Excel.Sheet.8">
                  <p:embed/>
                </p:oleObj>
              </mc:Choice>
              <mc:Fallback>
                <p:oleObj name="Hoja de cálculo" r:id="rId3" imgW="4038554" imgH="268061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468562"/>
                        <a:ext cx="6362418" cy="3984773"/>
                      </a:xfrm>
                      <a:prstGeom prst="rect">
                        <a:avLst/>
                      </a:prstGeom>
                      <a:noFill/>
                      <a:ln>
                        <a:noFill/>
                      </a:ln>
                      <a:effectLst/>
                    </p:spPr>
                  </p:pic>
                </p:oleObj>
              </mc:Fallback>
            </mc:AlternateContent>
          </a:graphicData>
        </a:graphic>
      </p:graphicFrame>
      <p:graphicFrame>
        <p:nvGraphicFramePr>
          <p:cNvPr id="30725" name="Object 566"/>
          <p:cNvGraphicFramePr>
            <a:graphicFrameLocks noGrp="1" noChangeAspect="1"/>
          </p:cNvGraphicFramePr>
          <p:nvPr>
            <p:ph sz="quarter" idx="3"/>
            <p:extLst>
              <p:ext uri="{D42A27DB-BD31-4B8C-83A1-F6EECF244321}">
                <p14:modId xmlns:p14="http://schemas.microsoft.com/office/powerpoint/2010/main" val="3243378175"/>
              </p:ext>
            </p:extLst>
          </p:nvPr>
        </p:nvGraphicFramePr>
        <p:xfrm>
          <a:off x="7451725" y="2708275"/>
          <a:ext cx="1556886" cy="432693"/>
        </p:xfrm>
        <a:graphic>
          <a:graphicData uri="http://schemas.openxmlformats.org/presentationml/2006/ole">
            <mc:AlternateContent xmlns:mc="http://schemas.openxmlformats.org/markup-compatibility/2006">
              <mc:Choice xmlns:v="urn:schemas-microsoft-com:vml" Requires="v">
                <p:oleObj spid="_x0000_s11291" name="Ecuación" r:id="rId5" imgW="1600200" imgH="444500" progId="Equation.3">
                  <p:embed/>
                </p:oleObj>
              </mc:Choice>
              <mc:Fallback>
                <p:oleObj name="Ecuación" r:id="rId5" imgW="16002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2708275"/>
                        <a:ext cx="1556886" cy="432693"/>
                      </a:xfrm>
                      <a:prstGeom prst="rect">
                        <a:avLst/>
                      </a:prstGeom>
                      <a:noFill/>
                      <a:ln w="9525">
                        <a:solidFill>
                          <a:schemeClr val="tx1"/>
                        </a:solidFill>
                        <a:miter lim="800000"/>
                        <a:headEnd/>
                        <a:tailEnd/>
                      </a:ln>
                      <a:effectLst/>
                    </p:spPr>
                  </p:pic>
                </p:oleObj>
              </mc:Fallback>
            </mc:AlternateContent>
          </a:graphicData>
        </a:graphic>
      </p:graphicFrame>
      <p:sp>
        <p:nvSpPr>
          <p:cNvPr id="30726" name="Line 569"/>
          <p:cNvSpPr>
            <a:spLocks noChangeShapeType="1"/>
          </p:cNvSpPr>
          <p:nvPr/>
        </p:nvSpPr>
        <p:spPr bwMode="auto">
          <a:xfrm flipH="1">
            <a:off x="6877050" y="2852738"/>
            <a:ext cx="574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CL"/>
          </a:p>
        </p:txBody>
      </p:sp>
    </p:spTree>
    <p:extLst>
      <p:ext uri="{BB962C8B-B14F-4D97-AF65-F5344CB8AC3E}">
        <p14:creationId xmlns:p14="http://schemas.microsoft.com/office/powerpoint/2010/main" val="3648473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395536" y="620688"/>
            <a:ext cx="8229600" cy="4525963"/>
          </a:xfrm>
        </p:spPr>
        <p:txBody>
          <a:bodyPr/>
          <a:lstStyle/>
          <a:p>
            <a:pPr algn="just" eaLnBrk="1" hangingPunct="1">
              <a:lnSpc>
                <a:spcPct val="90000"/>
              </a:lnSpc>
              <a:buFont typeface="Wingdings" pitchFamily="2" charset="2"/>
              <a:buNone/>
            </a:pPr>
            <a:r>
              <a:rPr lang="es-ES" sz="2100" dirty="0" smtClean="0"/>
              <a:t>	</a:t>
            </a:r>
            <a:r>
              <a:rPr lang="es-ES" sz="2400" dirty="0" smtClean="0"/>
              <a:t>En el ejemplo, si el inversionista corta los árboles en el año 9, obtendrá una rentabilidad de 8,1% (TIR), si ese capital lo reinvierte en el mercado sólo ganaría un 5%, pero si lo reinvierte nuevamente en el bosque, obtendrá un 8,1%, pero mejor que eso es obtener un 8,5%, lo que se da al cortar en el año 8, por lo tanto convendrá cortarlos en el año en que la TIR se hace máxima.</a:t>
            </a:r>
          </a:p>
          <a:p>
            <a:pPr algn="just" eaLnBrk="1" hangingPunct="1">
              <a:lnSpc>
                <a:spcPct val="90000"/>
              </a:lnSpc>
              <a:buFont typeface="Wingdings" pitchFamily="2" charset="2"/>
              <a:buNone/>
            </a:pPr>
            <a:endParaRPr lang="es-ES" sz="2400" dirty="0" smtClean="0"/>
          </a:p>
          <a:p>
            <a:pPr algn="just" eaLnBrk="1" hangingPunct="1">
              <a:lnSpc>
                <a:spcPct val="90000"/>
              </a:lnSpc>
            </a:pPr>
            <a:r>
              <a:rPr lang="es-ES" sz="2400" dirty="0" smtClean="0">
                <a:solidFill>
                  <a:srgbClr val="0000FF"/>
                </a:solidFill>
              </a:rPr>
              <a:t>El momento óptimo para liquidar la inversión, en el caso de un proyecto repetible, es aquél para el cual la TIR es máxima e igual a la TIR Marginal.</a:t>
            </a:r>
          </a:p>
          <a:p>
            <a:pPr algn="just" eaLnBrk="1" hangingPunct="1">
              <a:lnSpc>
                <a:spcPct val="90000"/>
              </a:lnSpc>
              <a:buFont typeface="Wingdings" pitchFamily="2" charset="2"/>
              <a:buNone/>
            </a:pPr>
            <a:r>
              <a:rPr lang="es-ES" sz="2400" dirty="0" smtClean="0"/>
              <a:t>	</a:t>
            </a:r>
          </a:p>
        </p:txBody>
      </p:sp>
    </p:spTree>
    <p:extLst>
      <p:ext uri="{BB962C8B-B14F-4D97-AF65-F5344CB8AC3E}">
        <p14:creationId xmlns:p14="http://schemas.microsoft.com/office/powerpoint/2010/main" val="2807723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4"/>
          <p:cNvGraphicFramePr>
            <a:graphicFrameLocks noGrp="1" noChangeAspect="1"/>
          </p:cNvGraphicFramePr>
          <p:nvPr>
            <p:ph sz="quarter" idx="2"/>
            <p:extLst>
              <p:ext uri="{D42A27DB-BD31-4B8C-83A1-F6EECF244321}">
                <p14:modId xmlns:p14="http://schemas.microsoft.com/office/powerpoint/2010/main" val="794481432"/>
              </p:ext>
            </p:extLst>
          </p:nvPr>
        </p:nvGraphicFramePr>
        <p:xfrm>
          <a:off x="611560" y="548680"/>
          <a:ext cx="6120680" cy="4361482"/>
        </p:xfrm>
        <a:graphic>
          <a:graphicData uri="http://schemas.openxmlformats.org/presentationml/2006/ole">
            <mc:AlternateContent xmlns:mc="http://schemas.openxmlformats.org/markup-compatibility/2006">
              <mc:Choice xmlns:v="urn:schemas-microsoft-com:vml" Requires="v">
                <p:oleObj spid="_x0000_s12304" name="Hoja de cálculo" r:id="rId3" imgW="3876708" imgH="2762359" progId="Excel.Sheet.8">
                  <p:embed/>
                </p:oleObj>
              </mc:Choice>
              <mc:Fallback>
                <p:oleObj name="Hoja de cálculo" r:id="rId3" imgW="3876708" imgH="2762359"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48680"/>
                        <a:ext cx="6120680" cy="4361482"/>
                      </a:xfrm>
                      <a:prstGeom prst="rect">
                        <a:avLst/>
                      </a:prstGeom>
                      <a:noFill/>
                      <a:ln>
                        <a:noFill/>
                      </a:ln>
                      <a:effectLst/>
                    </p:spPr>
                  </p:pic>
                </p:oleObj>
              </mc:Fallback>
            </mc:AlternateContent>
          </a:graphicData>
        </a:graphic>
      </p:graphicFrame>
      <p:sp>
        <p:nvSpPr>
          <p:cNvPr id="32771" name="Text Box 8"/>
          <p:cNvSpPr txBox="1">
            <a:spLocks noChangeArrowheads="1"/>
          </p:cNvSpPr>
          <p:nvPr/>
        </p:nvSpPr>
        <p:spPr bwMode="auto">
          <a:xfrm>
            <a:off x="7427669" y="1124744"/>
            <a:ext cx="1296988" cy="2781300"/>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eaLnBrk="1" hangingPunct="1">
              <a:spcBef>
                <a:spcPct val="50000"/>
              </a:spcBef>
            </a:pPr>
            <a:r>
              <a:rPr lang="es-ES" sz="1600" dirty="0"/>
              <a:t>Luego, el momento óptimo de cortar el bosque es en el año 6, donde la TIR es  máxima e igual a </a:t>
            </a:r>
            <a:r>
              <a:rPr lang="es-ES" sz="1600" dirty="0" err="1"/>
              <a:t>TIRMg</a:t>
            </a:r>
            <a:endParaRPr lang="es-ES" sz="1600" dirty="0"/>
          </a:p>
        </p:txBody>
      </p:sp>
      <p:pic>
        <p:nvPicPr>
          <p:cNvPr id="12302" name="Picture 14" descr="http://2.bp.blogspot.com/-lQRm4j8AENM/TeL5838rrrI/AAAAAAAAKYo/Nzv7CpBqB-M/s1600/Huellas+de+Blu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294" y="4293096"/>
            <a:ext cx="295275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71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95536" y="764704"/>
            <a:ext cx="8424614" cy="385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0000"/>
              </a:lnSpc>
              <a:buClr>
                <a:schemeClr val="tx1"/>
              </a:buClr>
              <a:buSzPct val="70000"/>
              <a:buFont typeface="Wingdings" pitchFamily="2" charset="2"/>
              <a:buNone/>
            </a:pPr>
            <a:r>
              <a:rPr lang="es-ES_tradnl" sz="2400" b="0" i="0" dirty="0" smtClean="0">
                <a:latin typeface="Tahoma" pitchFamily="34" charset="0"/>
              </a:rPr>
              <a:t>Esto </a:t>
            </a:r>
            <a:r>
              <a:rPr lang="es-ES_tradnl" sz="2400" b="0" i="0" dirty="0">
                <a:latin typeface="Tahoma" pitchFamily="34" charset="0"/>
              </a:rPr>
              <a:t>ocurre porque en un periodo cualquiera, el inversionista decide si aumentar el ciclo o no determinando el aumento en su riqueza, medido en el </a:t>
            </a:r>
            <a:r>
              <a:rPr lang="es-ES_tradnl" sz="2400" b="0" i="0" dirty="0">
                <a:latin typeface="Tahoma" pitchFamily="34" charset="0"/>
                <a:sym typeface="Symbol" pitchFamily="18" charset="2"/>
              </a:rPr>
              <a:t></a:t>
            </a:r>
            <a:r>
              <a:rPr lang="es-ES_tradnl" sz="2400" b="0" i="0" dirty="0">
                <a:latin typeface="Tahoma" pitchFamily="34" charset="0"/>
              </a:rPr>
              <a:t>VAN o </a:t>
            </a:r>
            <a:r>
              <a:rPr lang="es-ES_tradnl" sz="2400" b="0" i="0" dirty="0">
                <a:latin typeface="Tahoma" pitchFamily="34" charset="0"/>
                <a:sym typeface="Symbol" pitchFamily="18" charset="2"/>
              </a:rPr>
              <a:t></a:t>
            </a:r>
            <a:r>
              <a:rPr lang="es-ES_tradnl" sz="2400" b="0" i="0" dirty="0">
                <a:latin typeface="Tahoma" pitchFamily="34" charset="0"/>
              </a:rPr>
              <a:t> BAUE, este aumentará mientras </a:t>
            </a:r>
            <a:r>
              <a:rPr lang="es-ES_tradnl" sz="2400" b="0" i="0" dirty="0" err="1">
                <a:latin typeface="Tahoma" pitchFamily="34" charset="0"/>
              </a:rPr>
              <a:t>TIRMg</a:t>
            </a:r>
            <a:r>
              <a:rPr lang="es-ES_tradnl" sz="2400" b="0" i="0" dirty="0">
                <a:latin typeface="Tahoma" pitchFamily="34" charset="0"/>
              </a:rPr>
              <a:t>&gt;TIR, ya que la rentabilidad marginal obtenida por alargar ciclo es mayor que la rentabilidad media obtenida en el periodo, que es lo que se obtendría si se repite el proyecto.</a:t>
            </a:r>
          </a:p>
          <a:p>
            <a:pPr marL="88900" algn="just">
              <a:lnSpc>
                <a:spcPct val="90000"/>
              </a:lnSpc>
              <a:buClr>
                <a:schemeClr val="tx1"/>
              </a:buClr>
              <a:buSzPct val="70000"/>
              <a:buFont typeface="Wingdings" pitchFamily="2" charset="2"/>
              <a:buNone/>
            </a:pPr>
            <a:endParaRPr lang="es-ES_tradnl" sz="1900" b="0" i="0" dirty="0">
              <a:latin typeface="Tahoma" pitchFamily="34" charset="0"/>
            </a:endParaRPr>
          </a:p>
        </p:txBody>
      </p:sp>
      <p:pic>
        <p:nvPicPr>
          <p:cNvPr id="21506" name="Picture 2" descr="http://t3.gstatic.com/images?q=tbn:ANd9GcR75zyinSraZ3LjmhIzmjDdvTUaQynOybZJW_YEuVU5iD11vdRH4a5eckLa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699721"/>
            <a:ext cx="2592288" cy="265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762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2124075" y="1125538"/>
            <a:ext cx="6769100" cy="9350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aphicFrame>
        <p:nvGraphicFramePr>
          <p:cNvPr id="34819" name="Object 4"/>
          <p:cNvGraphicFramePr>
            <a:graphicFrameLocks noChangeAspect="1"/>
          </p:cNvGraphicFramePr>
          <p:nvPr/>
        </p:nvGraphicFramePr>
        <p:xfrm>
          <a:off x="1009650" y="361950"/>
          <a:ext cx="7848600" cy="6226175"/>
        </p:xfrm>
        <a:graphic>
          <a:graphicData uri="http://schemas.openxmlformats.org/presentationml/2006/ole">
            <mc:AlternateContent xmlns:mc="http://schemas.openxmlformats.org/markup-compatibility/2006">
              <mc:Choice xmlns:v="urn:schemas-microsoft-com:vml" Requires="v">
                <p:oleObj spid="_x0000_s13325" name="Hoja de cálculo" r:id="rId3" imgW="5600656" imgH="4448338" progId="Excel.Sheet.8">
                  <p:embed/>
                </p:oleObj>
              </mc:Choice>
              <mc:Fallback>
                <p:oleObj name="Hoja de cálculo" r:id="rId3" imgW="5600656" imgH="4448338"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361950"/>
                        <a:ext cx="7848600" cy="622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08939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143000" y="400050"/>
            <a:ext cx="7772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75000"/>
              </a:lnSpc>
              <a:buClr>
                <a:schemeClr val="tx1"/>
              </a:buClr>
              <a:buSzPct val="70000"/>
              <a:buFont typeface="Wingdings" pitchFamily="2" charset="2"/>
              <a:buNone/>
            </a:pPr>
            <a:endParaRPr lang="es-ES_tradnl" sz="1900" b="0" i="0"/>
          </a:p>
          <a:p>
            <a:pPr marL="88900" algn="just">
              <a:lnSpc>
                <a:spcPct val="75000"/>
              </a:lnSpc>
              <a:buClr>
                <a:schemeClr val="tx1"/>
              </a:buClr>
              <a:buSzPct val="70000"/>
              <a:buFont typeface="Wingdings" pitchFamily="2" charset="2"/>
              <a:buNone/>
            </a:pPr>
            <a:endParaRPr lang="es-ES_tradnl" sz="1900" b="0" i="0"/>
          </a:p>
          <a:p>
            <a:pPr marL="88900" algn="just">
              <a:lnSpc>
                <a:spcPct val="75000"/>
              </a:lnSpc>
              <a:buClr>
                <a:schemeClr val="tx1"/>
              </a:buClr>
              <a:buSzPct val="70000"/>
              <a:buFont typeface="Wingdings" pitchFamily="2" charset="2"/>
              <a:buNone/>
            </a:pPr>
            <a:endParaRPr lang="es-ES_tradnl" sz="1900" b="0" i="0"/>
          </a:p>
          <a:p>
            <a:pPr marL="88900" algn="just">
              <a:lnSpc>
                <a:spcPct val="75000"/>
              </a:lnSpc>
              <a:buClr>
                <a:schemeClr val="tx1"/>
              </a:buClr>
              <a:buSzPct val="70000"/>
              <a:buFont typeface="Wingdings" pitchFamily="2" charset="2"/>
              <a:buNone/>
            </a:pPr>
            <a:endParaRPr lang="es-ES_tradnl" sz="1900" b="0" i="0"/>
          </a:p>
          <a:p>
            <a:pPr marL="88900" algn="just">
              <a:lnSpc>
                <a:spcPct val="75000"/>
              </a:lnSpc>
              <a:buClr>
                <a:schemeClr val="tx1"/>
              </a:buClr>
              <a:buSzPct val="70000"/>
              <a:buFont typeface="Wingdings" pitchFamily="2" charset="2"/>
              <a:buNone/>
            </a:pPr>
            <a:endParaRPr lang="es-ES_tradnl" sz="1900" b="0" i="0" baseline="-25000"/>
          </a:p>
        </p:txBody>
      </p:sp>
      <p:sp>
        <p:nvSpPr>
          <p:cNvPr id="35843" name="Rectangle 3"/>
          <p:cNvSpPr>
            <a:spLocks noChangeArrowheads="1"/>
          </p:cNvSpPr>
          <p:nvPr/>
        </p:nvSpPr>
        <p:spPr bwMode="auto">
          <a:xfrm>
            <a:off x="1181100" y="457200"/>
            <a:ext cx="77724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88900" algn="just" eaLnBrk="0" hangingPunct="0">
              <a:lnSpc>
                <a:spcPct val="75000"/>
              </a:lnSpc>
            </a:pPr>
            <a:endParaRPr lang="es-ES_tradnl" sz="2000" b="0" i="0">
              <a:solidFill>
                <a:schemeClr val="tx1"/>
              </a:solidFill>
              <a:latin typeface="Times New Roman" pitchFamily="18" charset="0"/>
            </a:endParaRPr>
          </a:p>
        </p:txBody>
      </p:sp>
      <p:sp>
        <p:nvSpPr>
          <p:cNvPr id="35844" name="Rectangle 5"/>
          <p:cNvSpPr>
            <a:spLocks noChangeArrowheads="1"/>
          </p:cNvSpPr>
          <p:nvPr/>
        </p:nvSpPr>
        <p:spPr bwMode="auto">
          <a:xfrm>
            <a:off x="2124075" y="1268413"/>
            <a:ext cx="6696075" cy="5762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aphicFrame>
        <p:nvGraphicFramePr>
          <p:cNvPr id="35845" name="Object 6"/>
          <p:cNvGraphicFramePr>
            <a:graphicFrameLocks noChangeAspect="1"/>
          </p:cNvGraphicFramePr>
          <p:nvPr/>
        </p:nvGraphicFramePr>
        <p:xfrm>
          <a:off x="1085850" y="533400"/>
          <a:ext cx="7981950" cy="5848350"/>
        </p:xfrm>
        <a:graphic>
          <a:graphicData uri="http://schemas.openxmlformats.org/presentationml/2006/ole">
            <mc:AlternateContent xmlns:mc="http://schemas.openxmlformats.org/markup-compatibility/2006">
              <mc:Choice xmlns:v="urn:schemas-microsoft-com:vml" Requires="v">
                <p:oleObj spid="_x0000_s14349" name="Hoja de cálculo" r:id="rId3" imgW="6143723" imgH="4495713" progId="Excel.Sheet.8">
                  <p:embed/>
                </p:oleObj>
              </mc:Choice>
              <mc:Fallback>
                <p:oleObj name="Hoja de cálculo" r:id="rId3" imgW="6143723" imgH="449571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533400"/>
                        <a:ext cx="7981950" cy="584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84448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95536" y="333375"/>
            <a:ext cx="8529389" cy="14398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0000"/>
              </a:lnSpc>
              <a:buClr>
                <a:schemeClr val="tx1"/>
              </a:buClr>
              <a:buSzPct val="70000"/>
              <a:buFont typeface="Wingdings" pitchFamily="2" charset="2"/>
              <a:buNone/>
            </a:pPr>
            <a:endParaRPr lang="es-ES_tradnl" sz="1900" b="0" i="0" dirty="0">
              <a:latin typeface="Tahoma" pitchFamily="34" charset="0"/>
            </a:endParaRPr>
          </a:p>
          <a:p>
            <a:pPr marL="88900" algn="just">
              <a:lnSpc>
                <a:spcPct val="90000"/>
              </a:lnSpc>
              <a:buClr>
                <a:schemeClr val="tx1"/>
              </a:buClr>
              <a:buSzPct val="70000"/>
              <a:buFont typeface="Wingdings" pitchFamily="2" charset="2"/>
              <a:buNone/>
            </a:pPr>
            <a:r>
              <a:rPr lang="es-ES_tradnl" sz="1900" b="0" i="0" dirty="0">
                <a:latin typeface="Tahoma" pitchFamily="34" charset="0"/>
              </a:rPr>
              <a:t>Si el inversionista pudiera comprar y vender árboles repetidamente en cualquier momento al valor señalado en </a:t>
            </a:r>
            <a:r>
              <a:rPr lang="es-ES_tradnl" sz="1900" b="0" i="0" dirty="0" err="1">
                <a:latin typeface="Tahoma" pitchFamily="34" charset="0"/>
              </a:rPr>
              <a:t>VBt</a:t>
            </a:r>
            <a:r>
              <a:rPr lang="es-ES_tradnl" sz="1900" b="0" i="0" dirty="0">
                <a:latin typeface="Tahoma" pitchFamily="34" charset="0"/>
              </a:rPr>
              <a:t>, el mejor negocio sería comprarlos al final del año 3 y venderlos al final del año 4, ya que con eso estaría obteniendo una rentabilidad promedio de 13%. Este sería el escenario de </a:t>
            </a:r>
            <a:r>
              <a:rPr lang="es-ES_tradnl" sz="1900" b="0" i="0" dirty="0" err="1">
                <a:latin typeface="Tahoma" pitchFamily="34" charset="0"/>
              </a:rPr>
              <a:t>TIRMg</a:t>
            </a:r>
            <a:r>
              <a:rPr lang="es-ES_tradnl" sz="1900" b="0" i="0" dirty="0">
                <a:latin typeface="Tahoma" pitchFamily="34" charset="0"/>
              </a:rPr>
              <a:t> máxima.</a:t>
            </a:r>
          </a:p>
        </p:txBody>
      </p:sp>
      <p:graphicFrame>
        <p:nvGraphicFramePr>
          <p:cNvPr id="36867" name="Object 3"/>
          <p:cNvGraphicFramePr>
            <a:graphicFrameLocks noChangeAspect="1"/>
          </p:cNvGraphicFramePr>
          <p:nvPr>
            <p:extLst>
              <p:ext uri="{D42A27DB-BD31-4B8C-83A1-F6EECF244321}">
                <p14:modId xmlns:p14="http://schemas.microsoft.com/office/powerpoint/2010/main" val="4097461104"/>
              </p:ext>
            </p:extLst>
          </p:nvPr>
        </p:nvGraphicFramePr>
        <p:xfrm>
          <a:off x="1732880" y="2276872"/>
          <a:ext cx="5854700" cy="4171950"/>
        </p:xfrm>
        <a:graphic>
          <a:graphicData uri="http://schemas.openxmlformats.org/presentationml/2006/ole">
            <mc:AlternateContent xmlns:mc="http://schemas.openxmlformats.org/markup-compatibility/2006">
              <mc:Choice xmlns:v="urn:schemas-microsoft-com:vml" Requires="v">
                <p:oleObj spid="_x0000_s15374" name="Hoja de cálculo" r:id="rId3" imgW="3876708" imgH="2762359" progId="Excel.Sheet.8">
                  <p:embed/>
                </p:oleObj>
              </mc:Choice>
              <mc:Fallback>
                <p:oleObj name="Hoja de cálculo" r:id="rId3" imgW="3876708" imgH="2762359"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880" y="2276872"/>
                        <a:ext cx="5854700" cy="4171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67873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95536" y="549275"/>
            <a:ext cx="8353177" cy="594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5000"/>
              </a:lnSpc>
              <a:buClr>
                <a:schemeClr val="tx1"/>
              </a:buClr>
              <a:buSzPct val="70000"/>
              <a:buFont typeface="Wingdings" pitchFamily="2" charset="2"/>
              <a:buNone/>
            </a:pPr>
            <a:r>
              <a:rPr lang="es-ES_tradnl" sz="1900" i="0" dirty="0">
                <a:latin typeface="Tahoma" pitchFamily="34" charset="0"/>
              </a:rPr>
              <a:t>¿Le convendrá cortar los árboles para vender la madera o tal vez le conviene más vender el bosque a otra persona para que ésta lo corte más adelante?</a:t>
            </a:r>
          </a:p>
          <a:p>
            <a:pPr marL="88900" algn="just">
              <a:lnSpc>
                <a:spcPct val="95000"/>
              </a:lnSpc>
              <a:buClr>
                <a:schemeClr val="tx1"/>
              </a:buClr>
              <a:buSzPct val="70000"/>
              <a:buFont typeface="Wingdings" pitchFamily="2" charset="2"/>
              <a:buNone/>
            </a:pPr>
            <a:endParaRPr lang="es-ES_tradnl" sz="1900" i="0" dirty="0">
              <a:latin typeface="Tahoma" pitchFamily="34" charset="0"/>
            </a:endParaRPr>
          </a:p>
          <a:p>
            <a:pPr marL="88900" algn="just">
              <a:lnSpc>
                <a:spcPct val="95000"/>
              </a:lnSpc>
              <a:buClr>
                <a:schemeClr val="tx1"/>
              </a:buClr>
              <a:buSzPct val="70000"/>
              <a:buFont typeface="Wingdings" pitchFamily="2" charset="2"/>
              <a:buNone/>
            </a:pPr>
            <a:r>
              <a:rPr lang="es-ES_tradnl" sz="1900" b="0" i="0" dirty="0" smtClean="0">
                <a:latin typeface="Tahoma" pitchFamily="34" charset="0"/>
              </a:rPr>
              <a:t>Hemos </a:t>
            </a:r>
            <a:r>
              <a:rPr lang="es-ES_tradnl" sz="1900" b="0" i="0" dirty="0">
                <a:latin typeface="Tahoma" pitchFamily="34" charset="0"/>
              </a:rPr>
              <a:t>determinado que para el inversionista es mejor cortar el bosque al final del periodo 6 si es que piensa reinvertir su dinero plantando árboles nuevamente. Sin embargo, la opción puede ser vender el bosque en ese periodo a una tercera persona, cuya única alternativa sea poner su dinero al banco al 5%.</a:t>
            </a: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r>
              <a:rPr lang="es-ES_tradnl" sz="1900" b="0" i="0" dirty="0">
                <a:latin typeface="Tahoma" pitchFamily="34" charset="0"/>
              </a:rPr>
              <a:t>Si le cobrara un precio igual al que podría obtener la persona si corta el bosque (VB6=167,7) sería un buen negocio para el comprador, ya que después podría venderlo al final del año 8 en 191,98 (su mejor opción); obteniendo con ello una rentabilidad de 7%:</a:t>
            </a: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p:txBody>
      </p:sp>
      <p:graphicFrame>
        <p:nvGraphicFramePr>
          <p:cNvPr id="37891" name="Object 3"/>
          <p:cNvGraphicFramePr>
            <a:graphicFrameLocks noChangeAspect="1"/>
          </p:cNvGraphicFramePr>
          <p:nvPr>
            <p:extLst>
              <p:ext uri="{D42A27DB-BD31-4B8C-83A1-F6EECF244321}">
                <p14:modId xmlns:p14="http://schemas.microsoft.com/office/powerpoint/2010/main" val="2792392338"/>
              </p:ext>
            </p:extLst>
          </p:nvPr>
        </p:nvGraphicFramePr>
        <p:xfrm>
          <a:off x="1691680" y="4941168"/>
          <a:ext cx="6122737" cy="1152128"/>
        </p:xfrm>
        <a:graphic>
          <a:graphicData uri="http://schemas.openxmlformats.org/presentationml/2006/ole">
            <mc:AlternateContent xmlns:mc="http://schemas.openxmlformats.org/markup-compatibility/2006">
              <mc:Choice xmlns:v="urn:schemas-microsoft-com:vml" Requires="v">
                <p:oleObj spid="_x0000_s16398" name="Ecuación" r:id="rId3" imgW="4724400" imgH="889000" progId="Equation.3">
                  <p:embed/>
                </p:oleObj>
              </mc:Choice>
              <mc:Fallback>
                <p:oleObj name="Ecuación" r:id="rId3" imgW="4724400" imgH="889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941168"/>
                        <a:ext cx="6122737" cy="115212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2034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39553" y="457200"/>
            <a:ext cx="8280598" cy="6019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5000"/>
              </a:lnSpc>
              <a:buClr>
                <a:schemeClr val="tx1"/>
              </a:buClr>
              <a:buSzPct val="70000"/>
              <a:buFont typeface="Wingdings" pitchFamily="2" charset="2"/>
              <a:buNone/>
            </a:pPr>
            <a:r>
              <a:rPr lang="es-ES_tradnl" sz="1900" b="0" i="0" dirty="0">
                <a:latin typeface="Tahoma" pitchFamily="34" charset="0"/>
              </a:rPr>
              <a:t>Si el costo de oportunidad del dinero del comprador es 5%, entonces el precio de venta máximo que puede obtener el dueño del proyecto es igual a:</a:t>
            </a: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r>
              <a:rPr lang="es-ES_tradnl" sz="1900" b="0" i="0" dirty="0">
                <a:latin typeface="Tahoma" pitchFamily="34" charset="0"/>
              </a:rPr>
              <a:t>A este precio de venta el VAN del comprador es igual a cero, y por lo tanto estaría indiferente entre comprar el bosque a ese precio o dejar sus recursos rindiendo un 5% en su mejor alternativa (su costo de oportunidad del dinero).</a:t>
            </a: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r>
              <a:rPr lang="es-ES_tradnl" sz="1900" b="0" i="0" dirty="0">
                <a:latin typeface="Tahoma" pitchFamily="34" charset="0"/>
              </a:rPr>
              <a:t>Luego, al inversionista maderero le conviene más vender el bosque al final del año 6 en vez de cortar el bosque y vender la madera, ya que 174,13&gt;167,7, por lo que obtiene una ganancia adicional de 6,44 y una TIR de 9,7%:</a:t>
            </a: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p:txBody>
      </p:sp>
      <p:graphicFrame>
        <p:nvGraphicFramePr>
          <p:cNvPr id="38915" name="Object 3"/>
          <p:cNvGraphicFramePr>
            <a:graphicFrameLocks noChangeAspect="1"/>
          </p:cNvGraphicFramePr>
          <p:nvPr/>
        </p:nvGraphicFramePr>
        <p:xfrm>
          <a:off x="2768600" y="1447800"/>
          <a:ext cx="3556000" cy="685800"/>
        </p:xfrm>
        <a:graphic>
          <a:graphicData uri="http://schemas.openxmlformats.org/presentationml/2006/ole">
            <mc:AlternateContent xmlns:mc="http://schemas.openxmlformats.org/markup-compatibility/2006">
              <mc:Choice xmlns:v="urn:schemas-microsoft-com:vml" Requires="v">
                <p:oleObj spid="_x0000_s17434" name="Ecuación" r:id="rId3" imgW="3556000" imgH="685800" progId="Equation.3">
                  <p:embed/>
                </p:oleObj>
              </mc:Choice>
              <mc:Fallback>
                <p:oleObj name="Ecuación" r:id="rId3" imgW="35560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600" y="1447800"/>
                        <a:ext cx="355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1968500" y="5257800"/>
          <a:ext cx="5270500" cy="939800"/>
        </p:xfrm>
        <a:graphic>
          <a:graphicData uri="http://schemas.openxmlformats.org/presentationml/2006/ole">
            <mc:AlternateContent xmlns:mc="http://schemas.openxmlformats.org/markup-compatibility/2006">
              <mc:Choice xmlns:v="urn:schemas-microsoft-com:vml" Requires="v">
                <p:oleObj spid="_x0000_s17435" name="Ecuación" r:id="rId5" imgW="5270500" imgH="939800" progId="Equation.3">
                  <p:embed/>
                </p:oleObj>
              </mc:Choice>
              <mc:Fallback>
                <p:oleObj name="Ecuación" r:id="rId5" imgW="5270500" imgH="93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500" y="5257800"/>
                        <a:ext cx="5270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51219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67544" y="1412776"/>
            <a:ext cx="7990657" cy="2286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0000"/>
              </a:lnSpc>
              <a:buClr>
                <a:schemeClr val="tx1"/>
              </a:buClr>
              <a:buSzPct val="70000"/>
              <a:buFont typeface="Wingdings" pitchFamily="2" charset="2"/>
              <a:buNone/>
            </a:pPr>
            <a:r>
              <a:rPr lang="es-ES_tradnl" sz="2400" b="0" i="0" dirty="0">
                <a:latin typeface="Tahoma" pitchFamily="34" charset="0"/>
              </a:rPr>
              <a:t>Hay que maximizar el VAN al infinito de los diferentes periodos posibles de </a:t>
            </a:r>
            <a:r>
              <a:rPr lang="es-ES_tradnl" sz="2400" b="0" i="0" dirty="0" smtClean="0">
                <a:latin typeface="Tahoma" pitchFamily="34" charset="0"/>
              </a:rPr>
              <a:t>remplazo, </a:t>
            </a:r>
            <a:r>
              <a:rPr lang="es-ES_tradnl" sz="2400" b="0" i="0" dirty="0">
                <a:latin typeface="Tahoma" pitchFamily="34" charset="0"/>
              </a:rPr>
              <a:t>o lo que es equivalente, maximizar el Beneficio Anual Uniforme Equivalente (BAUE), o minimizar el CAUE si los beneficios no dependen del ciclo óptimo de </a:t>
            </a:r>
            <a:r>
              <a:rPr lang="es-ES_tradnl" sz="2400" b="0" i="0" dirty="0" smtClean="0">
                <a:latin typeface="Tahoma" pitchFamily="34" charset="0"/>
              </a:rPr>
              <a:t>remplazo.</a:t>
            </a:r>
            <a:endParaRPr lang="es-ES_tradnl" sz="2400" b="0" i="0" dirty="0">
              <a:latin typeface="Tahoma" pitchFamily="34" charset="0"/>
            </a:endParaRPr>
          </a:p>
          <a:p>
            <a:pPr marL="88900" algn="just">
              <a:lnSpc>
                <a:spcPct val="90000"/>
              </a:lnSpc>
              <a:buClr>
                <a:schemeClr val="tx1"/>
              </a:buClr>
              <a:buSzPct val="70000"/>
              <a:buFont typeface="Wingdings" pitchFamily="2" charset="2"/>
              <a:buNone/>
            </a:pPr>
            <a:endParaRPr lang="es-ES_tradnl" sz="2400" b="0" i="0" dirty="0">
              <a:latin typeface="Tahoma" pitchFamily="34" charset="0"/>
            </a:endParaRPr>
          </a:p>
          <a:p>
            <a:pPr marL="88900" algn="just">
              <a:lnSpc>
                <a:spcPct val="90000"/>
              </a:lnSpc>
              <a:buClr>
                <a:schemeClr val="tx1"/>
              </a:buClr>
              <a:buSzPct val="70000"/>
              <a:buFont typeface="Wingdings" pitchFamily="2" charset="2"/>
              <a:buNone/>
            </a:pPr>
            <a:r>
              <a:rPr lang="es-ES_tradnl" sz="2400" b="0" i="0" dirty="0">
                <a:latin typeface="Tahoma" pitchFamily="34" charset="0"/>
              </a:rPr>
              <a:t>Es decir se debe elegir como momento óptimo de </a:t>
            </a:r>
            <a:r>
              <a:rPr lang="es-ES_tradnl" sz="2400" b="0" i="0" dirty="0" smtClean="0">
                <a:latin typeface="Tahoma" pitchFamily="34" charset="0"/>
              </a:rPr>
              <a:t>remplazo </a:t>
            </a:r>
            <a:r>
              <a:rPr lang="es-ES_tradnl" sz="2400" b="0" i="0" dirty="0">
                <a:latin typeface="Tahoma" pitchFamily="34" charset="0"/>
              </a:rPr>
              <a:t>lo siguiente:</a:t>
            </a:r>
          </a:p>
          <a:p>
            <a:pPr marL="88900" algn="just">
              <a:lnSpc>
                <a:spcPct val="90000"/>
              </a:lnSpc>
              <a:buClr>
                <a:schemeClr val="tx1"/>
              </a:buClr>
              <a:buSzPct val="70000"/>
              <a:buFont typeface="Wingdings" pitchFamily="2" charset="2"/>
              <a:buNone/>
            </a:pPr>
            <a:endParaRPr lang="es-ES_tradnl" sz="1900" b="0" i="0" dirty="0">
              <a:latin typeface="Tahoma" pitchFamily="34" charset="0"/>
            </a:endParaRPr>
          </a:p>
          <a:p>
            <a:pPr marL="88900" algn="just">
              <a:lnSpc>
                <a:spcPct val="90000"/>
              </a:lnSpc>
              <a:buClr>
                <a:schemeClr val="tx1"/>
              </a:buClr>
              <a:buSzPct val="70000"/>
              <a:buFont typeface="Wingdings" pitchFamily="2" charset="2"/>
              <a:buNone/>
            </a:pPr>
            <a:endParaRPr lang="es-ES_tradnl" sz="1900" b="0" i="0" dirty="0">
              <a:latin typeface="Tahoma" pitchFamily="34" charset="0"/>
            </a:endParaRPr>
          </a:p>
          <a:p>
            <a:pPr marL="88900" algn="just">
              <a:lnSpc>
                <a:spcPct val="90000"/>
              </a:lnSpc>
              <a:buClr>
                <a:schemeClr val="tx1"/>
              </a:buClr>
              <a:buSzPct val="70000"/>
              <a:buFont typeface="Wingdings" pitchFamily="2" charset="2"/>
              <a:buNone/>
            </a:pPr>
            <a:endParaRPr lang="es-ES_tradnl" sz="1900" b="0" i="0" dirty="0">
              <a:latin typeface="Tahoma" pitchFamily="34" charset="0"/>
            </a:endParaRPr>
          </a:p>
          <a:p>
            <a:pPr marL="88900" algn="just">
              <a:lnSpc>
                <a:spcPct val="90000"/>
              </a:lnSpc>
              <a:buClr>
                <a:schemeClr val="tx1"/>
              </a:buClr>
              <a:buSzPct val="70000"/>
              <a:buFont typeface="Wingdings" pitchFamily="2" charset="2"/>
              <a:buNone/>
            </a:pPr>
            <a:endParaRPr lang="es-ES_tradnl" sz="1900" b="0" i="0" dirty="0">
              <a:latin typeface="Tahoma" pitchFamily="34" charset="0"/>
            </a:endParaRPr>
          </a:p>
          <a:p>
            <a:pPr marL="88900" algn="just">
              <a:lnSpc>
                <a:spcPct val="90000"/>
              </a:lnSpc>
              <a:buClr>
                <a:schemeClr val="tx1"/>
              </a:buClr>
              <a:buSzPct val="70000"/>
              <a:buFont typeface="Wingdings" pitchFamily="2" charset="2"/>
              <a:buNone/>
            </a:pPr>
            <a:endParaRPr lang="es-ES_tradnl" sz="1900" b="0" i="0" dirty="0">
              <a:latin typeface="Tahoma" pitchFamily="34" charset="0"/>
            </a:endParaRPr>
          </a:p>
        </p:txBody>
      </p:sp>
      <p:graphicFrame>
        <p:nvGraphicFramePr>
          <p:cNvPr id="39939" name="Object 3"/>
          <p:cNvGraphicFramePr>
            <a:graphicFrameLocks noChangeAspect="1"/>
          </p:cNvGraphicFramePr>
          <p:nvPr>
            <p:extLst>
              <p:ext uri="{D42A27DB-BD31-4B8C-83A1-F6EECF244321}">
                <p14:modId xmlns:p14="http://schemas.microsoft.com/office/powerpoint/2010/main" val="2431084068"/>
              </p:ext>
            </p:extLst>
          </p:nvPr>
        </p:nvGraphicFramePr>
        <p:xfrm>
          <a:off x="1173659" y="4221088"/>
          <a:ext cx="7048313" cy="1080120"/>
        </p:xfrm>
        <a:graphic>
          <a:graphicData uri="http://schemas.openxmlformats.org/presentationml/2006/ole">
            <mc:AlternateContent xmlns:mc="http://schemas.openxmlformats.org/markup-compatibility/2006">
              <mc:Choice xmlns:v="urn:schemas-microsoft-com:vml" Requires="v">
                <p:oleObj spid="_x0000_s18458" name="Ecuación" r:id="rId3" imgW="3149600" imgH="482600" progId="Equation.3">
                  <p:embed/>
                </p:oleObj>
              </mc:Choice>
              <mc:Fallback>
                <p:oleObj name="Ecuación" r:id="rId3" imgW="31496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659" y="4221088"/>
                        <a:ext cx="7048313" cy="1080120"/>
                      </a:xfrm>
                      <a:prstGeom prst="rect">
                        <a:avLst/>
                      </a:prstGeom>
                      <a:solidFill>
                        <a:srgbClr val="FFCC00"/>
                      </a:solidFill>
                      <a:ln>
                        <a:noFill/>
                      </a:ln>
                      <a:effectLs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268553841"/>
              </p:ext>
            </p:extLst>
          </p:nvPr>
        </p:nvGraphicFramePr>
        <p:xfrm>
          <a:off x="996163" y="5517232"/>
          <a:ext cx="7462038" cy="1152128"/>
        </p:xfrm>
        <a:graphic>
          <a:graphicData uri="http://schemas.openxmlformats.org/presentationml/2006/ole">
            <mc:AlternateContent xmlns:mc="http://schemas.openxmlformats.org/markup-compatibility/2006">
              <mc:Choice xmlns:v="urn:schemas-microsoft-com:vml" Requires="v">
                <p:oleObj spid="_x0000_s18459" name="Ecuación" r:id="rId5" imgW="3124200" imgH="482600" progId="Equation.3">
                  <p:embed/>
                </p:oleObj>
              </mc:Choice>
              <mc:Fallback>
                <p:oleObj name="Ecuación" r:id="rId5" imgW="31242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163" y="5517232"/>
                        <a:ext cx="7462038" cy="1152128"/>
                      </a:xfrm>
                      <a:prstGeom prst="rect">
                        <a:avLst/>
                      </a:prstGeom>
                      <a:solidFill>
                        <a:srgbClr val="CCECFF"/>
                      </a:solidFill>
                      <a:ln>
                        <a:noFill/>
                      </a:ln>
                      <a:effectLst/>
                      <a:extLst/>
                    </p:spPr>
                  </p:pic>
                </p:oleObj>
              </mc:Fallback>
            </mc:AlternateContent>
          </a:graphicData>
        </a:graphic>
      </p:graphicFrame>
      <p:sp>
        <p:nvSpPr>
          <p:cNvPr id="39941" name="Rectangle 8"/>
          <p:cNvSpPr>
            <a:spLocks noGrp="1" noChangeArrowheads="1"/>
          </p:cNvSpPr>
          <p:nvPr>
            <p:ph type="title"/>
          </p:nvPr>
        </p:nvSpPr>
        <p:spPr/>
        <p:txBody>
          <a:bodyPr/>
          <a:lstStyle/>
          <a:p>
            <a:pPr eaLnBrk="1" hangingPunct="1"/>
            <a:r>
              <a:rPr lang="es-ES" sz="3400" smtClean="0"/>
              <a:t>Momento Óptimo de Reemplazo</a:t>
            </a:r>
          </a:p>
        </p:txBody>
      </p:sp>
    </p:spTree>
    <p:extLst>
      <p:ext uri="{BB962C8B-B14F-4D97-AF65-F5344CB8AC3E}">
        <p14:creationId xmlns:p14="http://schemas.microsoft.com/office/powerpoint/2010/main" val="3961562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a:t>CRITERIO </a:t>
            </a:r>
            <a:r>
              <a:rPr lang="es-CL" dirty="0" smtClean="0"/>
              <a:t>GENERAL</a:t>
            </a:r>
            <a:endParaRPr lang="es-CL" dirty="0"/>
          </a:p>
        </p:txBody>
      </p:sp>
      <p:sp>
        <p:nvSpPr>
          <p:cNvPr id="4" name="Text Box 3"/>
          <p:cNvSpPr txBox="1">
            <a:spLocks noChangeArrowheads="1"/>
          </p:cNvSpPr>
          <p:nvPr/>
        </p:nvSpPr>
        <p:spPr bwMode="auto">
          <a:xfrm>
            <a:off x="1316673" y="1844824"/>
            <a:ext cx="6840537" cy="273921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endParaRPr lang="es-ES_tradnl" sz="2100" i="0" dirty="0">
              <a:solidFill>
                <a:schemeClr val="tx1"/>
              </a:solidFill>
            </a:endParaRPr>
          </a:p>
          <a:p>
            <a:pPr algn="ctr"/>
            <a:r>
              <a:rPr lang="es-ES_tradnl" sz="2400" i="0" dirty="0" smtClean="0">
                <a:solidFill>
                  <a:schemeClr val="tx1"/>
                </a:solidFill>
                <a:sym typeface="Symbol" pitchFamily="18" charset="2"/>
              </a:rPr>
              <a:t></a:t>
            </a:r>
            <a:r>
              <a:rPr lang="es-ES_tradnl" sz="2100" i="0" dirty="0">
                <a:solidFill>
                  <a:schemeClr val="tx1"/>
                </a:solidFill>
              </a:rPr>
              <a:t>VAN = VAN</a:t>
            </a:r>
            <a:r>
              <a:rPr lang="es-ES_tradnl" sz="2100" i="0" baseline="-25000" dirty="0">
                <a:solidFill>
                  <a:schemeClr val="tx1"/>
                </a:solidFill>
              </a:rPr>
              <a:t>1</a:t>
            </a:r>
            <a:r>
              <a:rPr lang="es-ES_tradnl" sz="2100" i="0" dirty="0">
                <a:solidFill>
                  <a:schemeClr val="tx1"/>
                </a:solidFill>
              </a:rPr>
              <a:t>- </a:t>
            </a:r>
            <a:r>
              <a:rPr lang="es-ES_tradnl" sz="2100" i="0" dirty="0" smtClean="0">
                <a:solidFill>
                  <a:schemeClr val="tx1"/>
                </a:solidFill>
              </a:rPr>
              <a:t>VAN</a:t>
            </a:r>
            <a:r>
              <a:rPr lang="es-ES_tradnl" sz="2100" i="0" baseline="-25000" dirty="0" smtClean="0">
                <a:solidFill>
                  <a:schemeClr val="tx1"/>
                </a:solidFill>
              </a:rPr>
              <a:t>0</a:t>
            </a:r>
          </a:p>
          <a:p>
            <a:pPr algn="ctr"/>
            <a:endParaRPr lang="es-ES_tradnl" sz="2100" i="0" dirty="0">
              <a:solidFill>
                <a:schemeClr val="tx1"/>
              </a:solidFill>
            </a:endParaRPr>
          </a:p>
          <a:p>
            <a:pPr algn="ctr"/>
            <a:r>
              <a:rPr lang="es-ES_tradnl" sz="2100" i="0" dirty="0">
                <a:solidFill>
                  <a:schemeClr val="tx1"/>
                </a:solidFill>
              </a:rPr>
              <a:t>MAX VAN (t</a:t>
            </a:r>
            <a:r>
              <a:rPr lang="es-ES_tradnl" sz="2100" i="0" dirty="0" smtClean="0">
                <a:solidFill>
                  <a:schemeClr val="tx1"/>
                </a:solidFill>
              </a:rPr>
              <a:t>)</a:t>
            </a:r>
          </a:p>
          <a:p>
            <a:pPr algn="ctr"/>
            <a:endParaRPr lang="es-ES_tradnl" sz="2100" i="0" dirty="0">
              <a:solidFill>
                <a:schemeClr val="tx1"/>
              </a:solidFill>
            </a:endParaRPr>
          </a:p>
          <a:p>
            <a:pPr algn="ctr"/>
            <a:r>
              <a:rPr lang="es-ES_tradnl" sz="2400" i="0" dirty="0">
                <a:solidFill>
                  <a:schemeClr val="tx1"/>
                </a:solidFill>
                <a:sym typeface="Symbol" pitchFamily="18" charset="2"/>
              </a:rPr>
              <a:t></a:t>
            </a:r>
            <a:r>
              <a:rPr lang="es-ES_tradnl" sz="2100" i="0" dirty="0">
                <a:solidFill>
                  <a:schemeClr val="tx1"/>
                </a:solidFill>
              </a:rPr>
              <a:t>VAN/ </a:t>
            </a:r>
            <a:r>
              <a:rPr lang="es-ES_tradnl" sz="2400" i="0" dirty="0">
                <a:solidFill>
                  <a:schemeClr val="tx1"/>
                </a:solidFill>
                <a:sym typeface="Symbol" pitchFamily="18" charset="2"/>
              </a:rPr>
              <a:t></a:t>
            </a:r>
            <a:r>
              <a:rPr lang="es-ES_tradnl" sz="2100" i="0" dirty="0">
                <a:solidFill>
                  <a:schemeClr val="tx1"/>
                </a:solidFill>
              </a:rPr>
              <a:t> t = 0 </a:t>
            </a:r>
            <a:r>
              <a:rPr lang="es-ES_tradnl" sz="2100" i="0" dirty="0">
                <a:solidFill>
                  <a:schemeClr val="tx1"/>
                </a:solidFill>
                <a:sym typeface="Symbol" pitchFamily="18" charset="2"/>
              </a:rPr>
              <a:t> </a:t>
            </a:r>
            <a:r>
              <a:rPr lang="es-ES_tradnl" sz="2400" i="0" dirty="0">
                <a:solidFill>
                  <a:schemeClr val="tx1"/>
                </a:solidFill>
                <a:sym typeface="Symbol" pitchFamily="18" charset="2"/>
              </a:rPr>
              <a:t></a:t>
            </a:r>
            <a:r>
              <a:rPr lang="es-ES_tradnl" sz="2100" i="0" dirty="0">
                <a:solidFill>
                  <a:schemeClr val="tx1"/>
                </a:solidFill>
              </a:rPr>
              <a:t> VPN = 0</a:t>
            </a:r>
          </a:p>
          <a:p>
            <a:pPr algn="just"/>
            <a:endParaRPr kumimoji="1" lang="es-ES_tradnl" sz="4000" i="0" dirty="0">
              <a:solidFill>
                <a:schemeClr val="tx1"/>
              </a:solidFill>
            </a:endParaRPr>
          </a:p>
        </p:txBody>
      </p:sp>
    </p:spTree>
    <p:extLst>
      <p:ext uri="{BB962C8B-B14F-4D97-AF65-F5344CB8AC3E}">
        <p14:creationId xmlns:p14="http://schemas.microsoft.com/office/powerpoint/2010/main" val="1214601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1" y="457200"/>
            <a:ext cx="8229600"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5000"/>
              </a:lnSpc>
              <a:buClr>
                <a:schemeClr val="tx1"/>
              </a:buClr>
              <a:buSzPct val="70000"/>
              <a:buFont typeface="Wingdings" pitchFamily="2" charset="2"/>
              <a:buNone/>
            </a:pPr>
            <a:r>
              <a:rPr lang="es-ES_tradnl" sz="1900" b="0" i="0" u="sng" dirty="0">
                <a:latin typeface="Tahoma" pitchFamily="34" charset="0"/>
              </a:rPr>
              <a:t>Ejemplo</a:t>
            </a:r>
            <a:r>
              <a:rPr lang="es-ES_tradnl" sz="1900" b="0" i="0" dirty="0">
                <a:latin typeface="Tahoma" pitchFamily="34" charset="0"/>
              </a:rPr>
              <a:t>:</a:t>
            </a: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r>
              <a:rPr lang="es-ES_tradnl" sz="1900" b="0" i="0" dirty="0">
                <a:latin typeface="Tahoma" pitchFamily="34" charset="0"/>
              </a:rPr>
              <a:t>Supongamos que una empresa se ve obligada a elegir entre dos máquinas, A y B. Las máquinas tienen un diseño distinto, pero tienen idénticas capacidades y hacen el mismo trabajo. La máquina A cuesta 15.000 y dura tres años. Su costo de funcionamiento es de $5.000 al año. La máquina B es un modelo “económico” que cuesta únicamente $10.000, pero que dura dos años y su costo de funcionamiento es de $6.000 al año. Dado que ambas producen lo mismo, la única manera de elegir es en base a costos.</a:t>
            </a: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p:txBody>
      </p:sp>
      <p:pic>
        <p:nvPicPr>
          <p:cNvPr id="409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75" y="3530600"/>
            <a:ext cx="538162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Rectangle 4"/>
          <p:cNvSpPr>
            <a:spLocks noChangeArrowheads="1"/>
          </p:cNvSpPr>
          <p:nvPr/>
        </p:nvSpPr>
        <p:spPr bwMode="auto">
          <a:xfrm>
            <a:off x="457200" y="48768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5000"/>
              </a:lnSpc>
              <a:buClr>
                <a:schemeClr val="tx1"/>
              </a:buClr>
              <a:buSzPct val="70000"/>
              <a:buFont typeface="Wingdings" pitchFamily="2" charset="2"/>
              <a:buNone/>
            </a:pPr>
            <a:r>
              <a:rPr lang="es-ES_tradnl" sz="1900" b="0" i="0" dirty="0">
                <a:latin typeface="Tahoma" pitchFamily="34" charset="0"/>
              </a:rPr>
              <a:t>¿Se elige B por tener VAN de costos menor?</a:t>
            </a: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p:txBody>
      </p:sp>
      <p:sp>
        <p:nvSpPr>
          <p:cNvPr id="585733" name="Rectangle 5"/>
          <p:cNvSpPr>
            <a:spLocks noChangeArrowheads="1"/>
          </p:cNvSpPr>
          <p:nvPr/>
        </p:nvSpPr>
        <p:spPr bwMode="auto">
          <a:xfrm>
            <a:off x="533400" y="55626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5000"/>
              </a:lnSpc>
              <a:buClr>
                <a:schemeClr val="tx1"/>
              </a:buClr>
              <a:buSzPct val="70000"/>
              <a:buFont typeface="Wingdings" pitchFamily="2" charset="2"/>
              <a:buNone/>
            </a:pPr>
            <a:r>
              <a:rPr lang="es-ES_tradnl" sz="1900" b="0" i="0">
                <a:latin typeface="Tahoma" pitchFamily="34" charset="0"/>
              </a:rPr>
              <a:t>No necesariamente, porque hay que reemplazarla un año antes que A.</a:t>
            </a:r>
          </a:p>
        </p:txBody>
      </p:sp>
    </p:spTree>
    <p:extLst>
      <p:ext uri="{BB962C8B-B14F-4D97-AF65-F5344CB8AC3E}">
        <p14:creationId xmlns:p14="http://schemas.microsoft.com/office/powerpoint/2010/main" val="336582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733"/>
                                        </p:tgtEl>
                                        <p:attrNameLst>
                                          <p:attrName>style.visibility</p:attrName>
                                        </p:attrNameLst>
                                      </p:cBhvr>
                                      <p:to>
                                        <p:strVal val="visible"/>
                                      </p:to>
                                    </p:set>
                                    <p:anim calcmode="lin" valueType="num">
                                      <p:cBhvr additive="base">
                                        <p:cTn id="7" dur="500" fill="hold"/>
                                        <p:tgtEl>
                                          <p:spTgt spid="585733"/>
                                        </p:tgtEl>
                                        <p:attrNameLst>
                                          <p:attrName>ppt_x</p:attrName>
                                        </p:attrNameLst>
                                      </p:cBhvr>
                                      <p:tavLst>
                                        <p:tav tm="0">
                                          <p:val>
                                            <p:strVal val="0-#ppt_w/2"/>
                                          </p:val>
                                        </p:tav>
                                        <p:tav tm="100000">
                                          <p:val>
                                            <p:strVal val="#ppt_x"/>
                                          </p:val>
                                        </p:tav>
                                      </p:tavLst>
                                    </p:anim>
                                    <p:anim calcmode="lin" valueType="num">
                                      <p:cBhvr additive="base">
                                        <p:cTn id="8" dur="500" fill="hold"/>
                                        <p:tgtEl>
                                          <p:spTgt spid="5857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23529" y="457200"/>
            <a:ext cx="8363272" cy="59241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5000"/>
              </a:lnSpc>
              <a:buClr>
                <a:schemeClr val="tx1"/>
              </a:buClr>
              <a:buSzPct val="70000"/>
              <a:buFont typeface="Wingdings" pitchFamily="2" charset="2"/>
              <a:buNone/>
            </a:pPr>
            <a:r>
              <a:rPr lang="es-ES_tradnl" sz="1900" b="0" i="0" dirty="0">
                <a:latin typeface="Tahoma" pitchFamily="34" charset="0"/>
              </a:rPr>
              <a:t>Para resolver el problema, se calcula el Costo Anual Uniforme Equivalente (CAUE) que expresa un perfil de costos irregular en forma de un pago anual uniforme y equivalente en términos de VAN. Para la máquina A:</a:t>
            </a: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r>
              <a:rPr lang="es-ES_tradnl" sz="1900" b="0" i="0" dirty="0">
                <a:latin typeface="Tahoma" pitchFamily="34" charset="0"/>
              </a:rPr>
              <a:t>Entonces, tenemos:</a:t>
            </a: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r>
              <a:rPr lang="es-ES_tradnl" sz="1900" b="0" i="0" dirty="0">
                <a:latin typeface="Tahoma" pitchFamily="34" charset="0"/>
              </a:rPr>
              <a:t>Para la máquina B:</a:t>
            </a:r>
          </a:p>
        </p:txBody>
      </p:sp>
      <p:graphicFrame>
        <p:nvGraphicFramePr>
          <p:cNvPr id="41987" name="Object 3"/>
          <p:cNvGraphicFramePr>
            <a:graphicFrameLocks noChangeAspect="1"/>
          </p:cNvGraphicFramePr>
          <p:nvPr/>
        </p:nvGraphicFramePr>
        <p:xfrm>
          <a:off x="2297113" y="1752600"/>
          <a:ext cx="4572000" cy="819150"/>
        </p:xfrm>
        <a:graphic>
          <a:graphicData uri="http://schemas.openxmlformats.org/presentationml/2006/ole">
            <mc:AlternateContent xmlns:mc="http://schemas.openxmlformats.org/markup-compatibility/2006">
              <mc:Choice xmlns:v="urn:schemas-microsoft-com:vml" Requires="v">
                <p:oleObj spid="_x0000_s19480" name="Ecuación" r:id="rId3" imgW="2692400" imgH="482600" progId="Equation.3">
                  <p:embed/>
                </p:oleObj>
              </mc:Choice>
              <mc:Fallback>
                <p:oleObj name="Ecuación" r:id="rId3" imgW="26924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113" y="1752600"/>
                        <a:ext cx="45720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98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1975" y="3276600"/>
            <a:ext cx="54832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1989" name="Object 5"/>
          <p:cNvGraphicFramePr>
            <a:graphicFrameLocks noChangeAspect="1"/>
          </p:cNvGraphicFramePr>
          <p:nvPr/>
        </p:nvGraphicFramePr>
        <p:xfrm>
          <a:off x="2284413" y="5276850"/>
          <a:ext cx="4573587" cy="819150"/>
        </p:xfrm>
        <a:graphic>
          <a:graphicData uri="http://schemas.openxmlformats.org/presentationml/2006/ole">
            <mc:AlternateContent xmlns:mc="http://schemas.openxmlformats.org/markup-compatibility/2006">
              <mc:Choice xmlns:v="urn:schemas-microsoft-com:vml" Requires="v">
                <p:oleObj spid="_x0000_s19481" name="Ecuación" r:id="rId6" imgW="2692400" imgH="482600" progId="Equation.3">
                  <p:embed/>
                </p:oleObj>
              </mc:Choice>
              <mc:Fallback>
                <p:oleObj name="Ecuación" r:id="rId6" imgW="26924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4413" y="5276850"/>
                        <a:ext cx="457358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96393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11560" y="549275"/>
            <a:ext cx="8086353" cy="533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5000"/>
              </a:lnSpc>
              <a:buClr>
                <a:schemeClr val="tx1"/>
              </a:buClr>
              <a:buSzPct val="70000"/>
              <a:buFont typeface="Wingdings" pitchFamily="2" charset="2"/>
              <a:buNone/>
            </a:pPr>
            <a:r>
              <a:rPr lang="es-ES_tradnl" sz="1900" b="0" i="0" dirty="0">
                <a:latin typeface="Tahoma" pitchFamily="34" charset="0"/>
              </a:rPr>
              <a:t>Por lo tanto:</a:t>
            </a: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endParaRPr lang="es-ES_tradnl" sz="1900" b="0" i="0" dirty="0">
              <a:latin typeface="Tahoma" pitchFamily="34" charset="0"/>
            </a:endParaRPr>
          </a:p>
          <a:p>
            <a:pPr marL="88900" algn="just">
              <a:lnSpc>
                <a:spcPct val="95000"/>
              </a:lnSpc>
              <a:buClr>
                <a:schemeClr val="tx1"/>
              </a:buClr>
              <a:buSzPct val="70000"/>
              <a:buFont typeface="Wingdings" pitchFamily="2" charset="2"/>
              <a:buNone/>
            </a:pPr>
            <a:r>
              <a:rPr lang="es-ES_tradnl" sz="1900" b="0" i="0" dirty="0">
                <a:latin typeface="Tahoma" pitchFamily="34" charset="0"/>
              </a:rPr>
              <a:t>Vemos que la máquina A es mejor, ya que su costo anual equivalente es menor.</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1176293"/>
            <a:ext cx="630552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descr="http://images.nickjr.com/finder/printable/assets/blue/magenta-eye-exam-cards/thumbnail.jpg?width=145&amp;height=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221088"/>
            <a:ext cx="2736304" cy="209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29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9552" y="1628800"/>
            <a:ext cx="7809111" cy="38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0000"/>
              </a:lnSpc>
              <a:buClr>
                <a:schemeClr val="tx1"/>
              </a:buClr>
              <a:buSzPct val="70000"/>
              <a:buFont typeface="Wingdings" pitchFamily="2" charset="2"/>
              <a:buNone/>
            </a:pPr>
            <a:r>
              <a:rPr lang="es-ES_tradnl" sz="2400" b="0" i="0" dirty="0">
                <a:latin typeface="Tahoma" pitchFamily="34" charset="0"/>
              </a:rPr>
              <a:t>Al igual que en puntos anteriores, la elección de la ubicación se debe hacer a través de VAN marginales (</a:t>
            </a:r>
            <a:r>
              <a:rPr lang="es-ES_tradnl" sz="2400" b="0" i="0" dirty="0">
                <a:latin typeface="Tahoma" pitchFamily="34" charset="0"/>
                <a:sym typeface="Symbol" pitchFamily="18" charset="2"/>
              </a:rPr>
              <a:t></a:t>
            </a:r>
            <a:r>
              <a:rPr lang="es-ES_tradnl" sz="2400" b="0" i="0" dirty="0">
                <a:latin typeface="Tahoma" pitchFamily="34" charset="0"/>
              </a:rPr>
              <a:t>VAN) respecto a una situación base. O, alternativamente, calculando los VAN de cada alternativa y luego seleccionando la que tenga el mayor.</a:t>
            </a:r>
          </a:p>
          <a:p>
            <a:pPr marL="88900" algn="just">
              <a:lnSpc>
                <a:spcPct val="90000"/>
              </a:lnSpc>
              <a:buClr>
                <a:schemeClr val="tx1"/>
              </a:buClr>
              <a:buSzPct val="70000"/>
              <a:buFont typeface="Wingdings" pitchFamily="2" charset="2"/>
              <a:buNone/>
            </a:pPr>
            <a:endParaRPr lang="es-ES_tradnl" sz="2400" b="0" i="0" dirty="0">
              <a:latin typeface="Tahoma" pitchFamily="34" charset="0"/>
            </a:endParaRPr>
          </a:p>
          <a:p>
            <a:pPr marL="88900" algn="just">
              <a:lnSpc>
                <a:spcPct val="90000"/>
              </a:lnSpc>
              <a:buClr>
                <a:schemeClr val="tx1"/>
              </a:buClr>
              <a:buSzPct val="70000"/>
              <a:buFont typeface="Wingdings" pitchFamily="2" charset="2"/>
              <a:buNone/>
            </a:pPr>
            <a:r>
              <a:rPr lang="es-ES_tradnl" sz="2400" b="0" i="0" dirty="0">
                <a:latin typeface="Tahoma" pitchFamily="34" charset="0"/>
              </a:rPr>
              <a:t>En la generación de alternativas posibles de ubicación se debe tener en cuenta algunos factores determinantes en los beneficios y costos de cada alternativa. </a:t>
            </a:r>
          </a:p>
          <a:p>
            <a:pPr marL="88900" algn="just">
              <a:lnSpc>
                <a:spcPct val="90000"/>
              </a:lnSpc>
              <a:buClr>
                <a:schemeClr val="tx1"/>
              </a:buClr>
              <a:buSzPct val="70000"/>
              <a:buFont typeface="Wingdings" pitchFamily="2" charset="2"/>
              <a:buNone/>
            </a:pPr>
            <a:endParaRPr lang="es-ES_tradnl" sz="2500" b="0" i="0" dirty="0">
              <a:latin typeface="Tahoma" pitchFamily="34" charset="0"/>
            </a:endParaRPr>
          </a:p>
          <a:p>
            <a:pPr marL="88900" algn="just">
              <a:lnSpc>
                <a:spcPct val="90000"/>
              </a:lnSpc>
              <a:buClr>
                <a:schemeClr val="tx1"/>
              </a:buClr>
              <a:buSzPct val="70000"/>
              <a:buFont typeface="Wingdings" pitchFamily="2" charset="2"/>
              <a:buNone/>
            </a:pPr>
            <a:endParaRPr lang="es-ES_tradnl" sz="2500" b="0" i="0" dirty="0">
              <a:latin typeface="Tahoma" pitchFamily="34" charset="0"/>
            </a:endParaRPr>
          </a:p>
        </p:txBody>
      </p:sp>
      <p:sp>
        <p:nvSpPr>
          <p:cNvPr id="44035" name="Rectangle 5"/>
          <p:cNvSpPr>
            <a:spLocks noGrp="1" noChangeArrowheads="1"/>
          </p:cNvSpPr>
          <p:nvPr>
            <p:ph type="title"/>
          </p:nvPr>
        </p:nvSpPr>
        <p:spPr/>
        <p:txBody>
          <a:bodyPr/>
          <a:lstStyle/>
          <a:p>
            <a:pPr eaLnBrk="1" hangingPunct="1"/>
            <a:r>
              <a:rPr lang="es-ES" sz="3400" smtClean="0"/>
              <a:t>Decisiones de Localización</a:t>
            </a:r>
          </a:p>
        </p:txBody>
      </p:sp>
    </p:spTree>
    <p:extLst>
      <p:ext uri="{BB962C8B-B14F-4D97-AF65-F5344CB8AC3E}">
        <p14:creationId xmlns:p14="http://schemas.microsoft.com/office/powerpoint/2010/main" val="25700095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395536" y="1484785"/>
            <a:ext cx="8424614" cy="513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5000"/>
              </a:lnSpc>
              <a:buClr>
                <a:schemeClr val="tx1"/>
              </a:buClr>
              <a:buSzPct val="70000"/>
              <a:buFont typeface="Wingdings" pitchFamily="2" charset="2"/>
              <a:buNone/>
            </a:pPr>
            <a:r>
              <a:rPr lang="es-ES_tradnl" sz="2400" b="0" i="0" dirty="0">
                <a:latin typeface="Tahoma" pitchFamily="34" charset="0"/>
              </a:rPr>
              <a:t>Entre ellas</a:t>
            </a:r>
            <a:r>
              <a:rPr lang="es-ES_tradnl" sz="2400" b="0" i="0" dirty="0" smtClean="0">
                <a:latin typeface="Tahoma" pitchFamily="34" charset="0"/>
              </a:rPr>
              <a:t>:</a:t>
            </a:r>
          </a:p>
          <a:p>
            <a:pPr marL="88900" algn="just">
              <a:lnSpc>
                <a:spcPct val="95000"/>
              </a:lnSpc>
              <a:buClr>
                <a:schemeClr val="tx1"/>
              </a:buClr>
              <a:buSzPct val="70000"/>
              <a:buFont typeface="Wingdings" pitchFamily="2" charset="2"/>
              <a:buNone/>
            </a:pPr>
            <a:endParaRPr lang="es-ES_tradnl" sz="2400" b="0" i="0" dirty="0">
              <a:latin typeface="Tahoma" pitchFamily="34" charset="0"/>
            </a:endParaRPr>
          </a:p>
          <a:p>
            <a:pPr marL="88900" algn="just">
              <a:lnSpc>
                <a:spcPct val="95000"/>
              </a:lnSpc>
              <a:buClr>
                <a:schemeClr val="tx1"/>
              </a:buClr>
              <a:buSzPct val="70000"/>
              <a:buFont typeface="Wingdings" pitchFamily="2" charset="2"/>
              <a:buChar char="¢"/>
            </a:pPr>
            <a:r>
              <a:rPr lang="es-ES_tradnl" sz="2400" b="0" i="0" dirty="0">
                <a:latin typeface="Tahoma" pitchFamily="34" charset="0"/>
              </a:rPr>
              <a:t>Medios y costos de </a:t>
            </a:r>
            <a:r>
              <a:rPr lang="es-ES_tradnl" sz="2400" b="0" i="0" dirty="0" smtClean="0">
                <a:latin typeface="Tahoma" pitchFamily="34" charset="0"/>
              </a:rPr>
              <a:t>transporte</a:t>
            </a:r>
          </a:p>
          <a:p>
            <a:pPr marL="88900" algn="just">
              <a:lnSpc>
                <a:spcPct val="95000"/>
              </a:lnSpc>
              <a:buClr>
                <a:schemeClr val="tx1"/>
              </a:buClr>
              <a:buSzPct val="70000"/>
              <a:buFont typeface="Wingdings" pitchFamily="2" charset="2"/>
              <a:buChar char="¢"/>
            </a:pPr>
            <a:endParaRPr lang="es-ES_tradnl" sz="2400" dirty="0">
              <a:latin typeface="Tahoma" pitchFamily="34" charset="0"/>
            </a:endParaRPr>
          </a:p>
          <a:p>
            <a:pPr marL="88900" algn="just">
              <a:lnSpc>
                <a:spcPct val="95000"/>
              </a:lnSpc>
              <a:buClr>
                <a:schemeClr val="tx1"/>
              </a:buClr>
              <a:buSzPct val="70000"/>
            </a:pPr>
            <a:r>
              <a:rPr lang="es-ES_tradnl" sz="2400" b="0" i="0" dirty="0" smtClean="0">
                <a:latin typeface="Tahoma" pitchFamily="34" charset="0"/>
              </a:rPr>
              <a:t>Ejemplos</a:t>
            </a:r>
            <a:r>
              <a:rPr lang="es-ES_tradnl" sz="2400" b="0" i="0" dirty="0">
                <a:latin typeface="Tahoma" pitchFamily="34" charset="0"/>
              </a:rPr>
              <a:t>: cercanías a puertos de embarque en el caso de </a:t>
            </a:r>
            <a:r>
              <a:rPr lang="es-ES_tradnl" sz="2400" b="0" i="0" dirty="0" err="1">
                <a:latin typeface="Tahoma" pitchFamily="34" charset="0"/>
              </a:rPr>
              <a:t>packaging</a:t>
            </a:r>
            <a:r>
              <a:rPr lang="es-ES_tradnl" sz="2400" b="0" i="0" dirty="0">
                <a:latin typeface="Tahoma" pitchFamily="34" charset="0"/>
              </a:rPr>
              <a:t> de frutas, a aeropuertos </a:t>
            </a:r>
            <a:r>
              <a:rPr lang="es-ES_tradnl" sz="2400" b="0" i="0" dirty="0" smtClean="0">
                <a:latin typeface="Tahoma" pitchFamily="34" charset="0"/>
              </a:rPr>
              <a:t>en </a:t>
            </a:r>
            <a:r>
              <a:rPr lang="es-ES_tradnl" sz="2400" b="0" i="0" dirty="0">
                <a:latin typeface="Tahoma" pitchFamily="34" charset="0"/>
              </a:rPr>
              <a:t>el caso de </a:t>
            </a:r>
            <a:r>
              <a:rPr lang="es-ES_tradnl" sz="2400" b="0" i="0" dirty="0" smtClean="0">
                <a:latin typeface="Tahoma" pitchFamily="34" charset="0"/>
              </a:rPr>
              <a:t>cultivo de flores </a:t>
            </a:r>
            <a:r>
              <a:rPr lang="es-ES_tradnl" sz="2400" b="0" i="0" dirty="0">
                <a:latin typeface="Tahoma" pitchFamily="34" charset="0"/>
              </a:rPr>
              <a:t>para exportación, etc.</a:t>
            </a:r>
          </a:p>
          <a:p>
            <a:pPr marL="1049338" lvl="1" indent="-285750" algn="just">
              <a:lnSpc>
                <a:spcPct val="95000"/>
              </a:lnSpc>
              <a:buClr>
                <a:schemeClr val="accent1"/>
              </a:buClr>
              <a:buSzPct val="75000"/>
              <a:buFont typeface="Wingdings" pitchFamily="2" charset="2"/>
              <a:buNone/>
            </a:pPr>
            <a:endParaRPr lang="es-ES_tradnl" sz="2400" b="0" i="0" dirty="0">
              <a:latin typeface="Tahoma" pitchFamily="34" charset="0"/>
            </a:endParaRPr>
          </a:p>
          <a:p>
            <a:pPr marL="88900" algn="just">
              <a:lnSpc>
                <a:spcPct val="95000"/>
              </a:lnSpc>
              <a:buClr>
                <a:schemeClr val="tx1"/>
              </a:buClr>
              <a:buSzPct val="70000"/>
              <a:buFont typeface="Wingdings" pitchFamily="2" charset="2"/>
              <a:buChar char="¢"/>
            </a:pPr>
            <a:r>
              <a:rPr lang="es-ES_tradnl" sz="2400" b="0" i="0" dirty="0">
                <a:latin typeface="Tahoma" pitchFamily="34" charset="0"/>
              </a:rPr>
              <a:t>Disponibilidad y costo de la mano de </a:t>
            </a:r>
            <a:r>
              <a:rPr lang="es-ES_tradnl" sz="2400" b="0" i="0" dirty="0" smtClean="0">
                <a:latin typeface="Tahoma" pitchFamily="34" charset="0"/>
              </a:rPr>
              <a:t>obra</a:t>
            </a:r>
          </a:p>
          <a:p>
            <a:pPr marL="88900" algn="just">
              <a:lnSpc>
                <a:spcPct val="95000"/>
              </a:lnSpc>
              <a:buClr>
                <a:schemeClr val="tx1"/>
              </a:buClr>
              <a:buSzPct val="70000"/>
            </a:pPr>
            <a:endParaRPr lang="es-ES_tradnl" sz="2400" dirty="0">
              <a:latin typeface="Tahoma" pitchFamily="34" charset="0"/>
            </a:endParaRPr>
          </a:p>
          <a:p>
            <a:pPr marL="88900" algn="just">
              <a:lnSpc>
                <a:spcPct val="95000"/>
              </a:lnSpc>
              <a:buClr>
                <a:schemeClr val="tx1"/>
              </a:buClr>
              <a:buSzPct val="70000"/>
            </a:pPr>
            <a:r>
              <a:rPr lang="es-ES_tradnl" sz="2400" b="0" i="0" dirty="0" smtClean="0">
                <a:latin typeface="Tahoma" pitchFamily="34" charset="0"/>
              </a:rPr>
              <a:t>Ejemplos</a:t>
            </a:r>
            <a:r>
              <a:rPr lang="es-ES_tradnl" sz="2400" b="0" i="0" dirty="0">
                <a:latin typeface="Tahoma" pitchFamily="34" charset="0"/>
              </a:rPr>
              <a:t>: empresas de servicios de consultoría están en Santiago y grandes ciudades, aunque muchas veces los clientes son de fuera de Santiago.</a:t>
            </a:r>
          </a:p>
          <a:p>
            <a:pPr marL="1049338" lvl="1" indent="-285750" algn="just">
              <a:lnSpc>
                <a:spcPct val="95000"/>
              </a:lnSpc>
              <a:buClr>
                <a:schemeClr val="accent1"/>
              </a:buClr>
              <a:buSzPct val="75000"/>
              <a:buFont typeface="Wingdings" pitchFamily="2" charset="2"/>
              <a:buNone/>
            </a:pPr>
            <a:endParaRPr lang="es-ES_tradnl" sz="2400" b="0" i="0" dirty="0">
              <a:latin typeface="Tahoma" pitchFamily="34" charset="0"/>
            </a:endParaRPr>
          </a:p>
        </p:txBody>
      </p:sp>
      <p:sp>
        <p:nvSpPr>
          <p:cNvPr id="45059" name="Rectangle 4"/>
          <p:cNvSpPr>
            <a:spLocks noGrp="1" noChangeArrowheads="1"/>
          </p:cNvSpPr>
          <p:nvPr>
            <p:ph type="title"/>
          </p:nvPr>
        </p:nvSpPr>
        <p:spPr/>
        <p:txBody>
          <a:bodyPr/>
          <a:lstStyle/>
          <a:p>
            <a:pPr eaLnBrk="1" hangingPunct="1"/>
            <a:r>
              <a:rPr lang="es-ES" sz="3400" smtClean="0"/>
              <a:t>Decisiones de Localización</a:t>
            </a:r>
          </a:p>
        </p:txBody>
      </p:sp>
    </p:spTree>
    <p:extLst>
      <p:ext uri="{BB962C8B-B14F-4D97-AF65-F5344CB8AC3E}">
        <p14:creationId xmlns:p14="http://schemas.microsoft.com/office/powerpoint/2010/main" val="2210082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67544" y="476250"/>
            <a:ext cx="8280920" cy="6172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8900" algn="just">
              <a:lnSpc>
                <a:spcPct val="90000"/>
              </a:lnSpc>
              <a:buClr>
                <a:schemeClr val="tx1"/>
              </a:buClr>
              <a:buSzPct val="70000"/>
              <a:buFont typeface="Wingdings" pitchFamily="2" charset="2"/>
              <a:buChar char="¢"/>
            </a:pPr>
            <a:r>
              <a:rPr lang="es-ES_tradnl" sz="2000" b="0" i="0" dirty="0" smtClean="0"/>
              <a:t> </a:t>
            </a:r>
            <a:r>
              <a:rPr lang="es-ES_tradnl" sz="2400" b="0" i="0" dirty="0" smtClean="0"/>
              <a:t>Cercanía </a:t>
            </a:r>
            <a:r>
              <a:rPr lang="es-ES_tradnl" sz="2400" b="0" i="0" dirty="0"/>
              <a:t>de </a:t>
            </a:r>
            <a:r>
              <a:rPr lang="es-ES_tradnl" sz="2400" b="0" i="0" dirty="0" smtClean="0"/>
              <a:t>proveedores</a:t>
            </a:r>
          </a:p>
          <a:p>
            <a:pPr marL="88900" algn="just">
              <a:lnSpc>
                <a:spcPct val="90000"/>
              </a:lnSpc>
              <a:buClr>
                <a:schemeClr val="tx1"/>
              </a:buClr>
              <a:buSzPct val="70000"/>
            </a:pPr>
            <a:r>
              <a:rPr lang="es-ES_tradnl" sz="2400" b="0" i="0" dirty="0" smtClean="0"/>
              <a:t>Ejemplos</a:t>
            </a:r>
            <a:r>
              <a:rPr lang="es-ES_tradnl" sz="2400" b="0" i="0" dirty="0"/>
              <a:t>: plantas recolectoras de leche fluida (</a:t>
            </a:r>
            <a:r>
              <a:rPr lang="es-ES_tradnl" sz="2400" b="0" i="0" dirty="0" err="1"/>
              <a:t>Soprole</a:t>
            </a:r>
            <a:r>
              <a:rPr lang="es-ES_tradnl" sz="2400" b="0" i="0" dirty="0"/>
              <a:t>), de madera </a:t>
            </a:r>
            <a:r>
              <a:rPr lang="es-ES_tradnl" sz="2400" b="0" i="0" dirty="0" err="1"/>
              <a:t>aserrable</a:t>
            </a:r>
            <a:r>
              <a:rPr lang="es-ES_tradnl" sz="2400" b="0" i="0" dirty="0"/>
              <a:t> (Rosen) o </a:t>
            </a:r>
            <a:r>
              <a:rPr lang="es-ES_tradnl" sz="2400" b="0" i="0" dirty="0" err="1"/>
              <a:t>pulpable</a:t>
            </a:r>
            <a:r>
              <a:rPr lang="es-ES_tradnl" sz="2400" b="0" i="0" dirty="0"/>
              <a:t> (Celulosa Arauco), plantas de fabricación de mezcla de hormigón (</a:t>
            </a:r>
            <a:r>
              <a:rPr lang="es-ES_tradnl" sz="2400" b="0" i="0" dirty="0" err="1"/>
              <a:t>Premix</a:t>
            </a:r>
            <a:r>
              <a:rPr lang="es-ES_tradnl" sz="2400" b="0" i="0" dirty="0"/>
              <a:t>), etc.</a:t>
            </a:r>
          </a:p>
          <a:p>
            <a:pPr marL="88900" algn="just">
              <a:lnSpc>
                <a:spcPct val="90000"/>
              </a:lnSpc>
              <a:buClr>
                <a:schemeClr val="tx1"/>
              </a:buClr>
              <a:buSzPct val="70000"/>
              <a:buFont typeface="Wingdings" pitchFamily="2" charset="2"/>
              <a:buChar char="¢"/>
            </a:pPr>
            <a:endParaRPr lang="es-ES_tradnl" sz="2400" b="0" i="0" dirty="0"/>
          </a:p>
          <a:p>
            <a:pPr marL="88900" algn="just">
              <a:lnSpc>
                <a:spcPct val="90000"/>
              </a:lnSpc>
              <a:buClr>
                <a:schemeClr val="tx1"/>
              </a:buClr>
              <a:buSzPct val="70000"/>
              <a:buFont typeface="Wingdings" pitchFamily="2" charset="2"/>
              <a:buChar char="¢"/>
            </a:pPr>
            <a:r>
              <a:rPr lang="es-ES_tradnl" sz="2400" b="0" i="0" dirty="0" smtClean="0"/>
              <a:t> Factores ambientales</a:t>
            </a:r>
          </a:p>
          <a:p>
            <a:pPr marL="88900" algn="just">
              <a:lnSpc>
                <a:spcPct val="90000"/>
              </a:lnSpc>
              <a:buClr>
                <a:schemeClr val="tx1"/>
              </a:buClr>
              <a:buSzPct val="70000"/>
            </a:pPr>
            <a:r>
              <a:rPr lang="es-ES_tradnl" sz="2400" b="0" i="0" dirty="0" smtClean="0"/>
              <a:t>Ejemplos</a:t>
            </a:r>
            <a:r>
              <a:rPr lang="es-ES_tradnl" sz="2400" b="0" i="0" dirty="0"/>
              <a:t>: fundición y refinería de cobre.</a:t>
            </a:r>
          </a:p>
          <a:p>
            <a:pPr marL="1049338" lvl="1" indent="-285750" algn="just">
              <a:lnSpc>
                <a:spcPct val="90000"/>
              </a:lnSpc>
              <a:buClr>
                <a:schemeClr val="accent1"/>
              </a:buClr>
              <a:buSzPct val="75000"/>
              <a:buFont typeface="Wingdings" pitchFamily="2" charset="2"/>
              <a:buNone/>
            </a:pPr>
            <a:r>
              <a:rPr lang="es-ES_tradnl" sz="2400" b="0" i="0" dirty="0"/>
              <a:t>		</a:t>
            </a:r>
          </a:p>
          <a:p>
            <a:pPr marL="88900" algn="just">
              <a:lnSpc>
                <a:spcPct val="90000"/>
              </a:lnSpc>
              <a:buClr>
                <a:schemeClr val="tx1"/>
              </a:buClr>
              <a:buSzPct val="70000"/>
              <a:buFont typeface="Wingdings" pitchFamily="2" charset="2"/>
              <a:buChar char="¢"/>
            </a:pPr>
            <a:r>
              <a:rPr lang="es-ES_tradnl" sz="2400" b="0" i="0" dirty="0" smtClean="0"/>
              <a:t> Cercanía </a:t>
            </a:r>
            <a:r>
              <a:rPr lang="es-ES_tradnl" sz="2400" b="0" i="0" dirty="0"/>
              <a:t>a los distribuidores y </a:t>
            </a:r>
            <a:r>
              <a:rPr lang="es-ES_tradnl" sz="2400" b="0" i="0" dirty="0" smtClean="0"/>
              <a:t>consumidores</a:t>
            </a:r>
          </a:p>
          <a:p>
            <a:pPr marL="88900" algn="just">
              <a:lnSpc>
                <a:spcPct val="90000"/>
              </a:lnSpc>
              <a:buClr>
                <a:schemeClr val="tx1"/>
              </a:buClr>
              <a:buSzPct val="70000"/>
            </a:pPr>
            <a:r>
              <a:rPr lang="es-ES_tradnl" sz="2400" b="0" i="0" dirty="0" smtClean="0"/>
              <a:t>Ejemplos</a:t>
            </a:r>
            <a:r>
              <a:rPr lang="es-ES_tradnl" sz="2400" b="0" i="0" dirty="0"/>
              <a:t>: Supermercados, cines, mueblerías, </a:t>
            </a:r>
            <a:r>
              <a:rPr lang="es-ES_tradnl" sz="2400" b="0" i="0" dirty="0" err="1"/>
              <a:t>etc</a:t>
            </a:r>
            <a:r>
              <a:rPr lang="es-ES_tradnl" sz="2400" b="0" i="0" dirty="0"/>
              <a:t>,</a:t>
            </a:r>
          </a:p>
          <a:p>
            <a:pPr marL="1049338" lvl="1" indent="-285750" algn="just">
              <a:lnSpc>
                <a:spcPct val="90000"/>
              </a:lnSpc>
              <a:buClr>
                <a:schemeClr val="accent1"/>
              </a:buClr>
              <a:buSzPct val="75000"/>
              <a:buFont typeface="Wingdings" pitchFamily="2" charset="2"/>
              <a:buNone/>
            </a:pPr>
            <a:endParaRPr lang="es-ES_tradnl" sz="2400" b="0" i="0" dirty="0"/>
          </a:p>
          <a:p>
            <a:pPr marL="88900" algn="just">
              <a:lnSpc>
                <a:spcPct val="90000"/>
              </a:lnSpc>
              <a:buClr>
                <a:schemeClr val="tx1"/>
              </a:buClr>
              <a:buSzPct val="70000"/>
              <a:buFont typeface="Wingdings" pitchFamily="2" charset="2"/>
              <a:buChar char="¢"/>
            </a:pPr>
            <a:r>
              <a:rPr lang="es-ES_tradnl" sz="2400" b="0" i="0" dirty="0" smtClean="0"/>
              <a:t> Costo </a:t>
            </a:r>
            <a:r>
              <a:rPr lang="es-ES_tradnl" sz="2400" b="0" i="0" dirty="0"/>
              <a:t>y disponibilidad de </a:t>
            </a:r>
            <a:r>
              <a:rPr lang="es-ES_tradnl" sz="2400" b="0" i="0" dirty="0" smtClean="0"/>
              <a:t>terrenos</a:t>
            </a:r>
          </a:p>
          <a:p>
            <a:pPr marL="88900" algn="just">
              <a:lnSpc>
                <a:spcPct val="90000"/>
              </a:lnSpc>
              <a:buClr>
                <a:schemeClr val="tx1"/>
              </a:buClr>
              <a:buSzPct val="70000"/>
            </a:pPr>
            <a:r>
              <a:rPr lang="es-ES_tradnl" sz="2400" b="0" i="0" dirty="0" smtClean="0"/>
              <a:t>Ejemplos</a:t>
            </a:r>
            <a:r>
              <a:rPr lang="es-ES_tradnl" sz="2400" b="0" i="0" dirty="0"/>
              <a:t>: Empresas industriales que se han llevado las plantas a las afueras de Santiago: Quilicura, San Bernardo, Puente Alto, etc. </a:t>
            </a:r>
          </a:p>
          <a:p>
            <a:pPr marL="1049338" lvl="1" indent="-285750" algn="just">
              <a:lnSpc>
                <a:spcPct val="90000"/>
              </a:lnSpc>
              <a:buClr>
                <a:schemeClr val="accent1"/>
              </a:buClr>
              <a:buSzPct val="75000"/>
              <a:buFont typeface="Wingdings" pitchFamily="2" charset="2"/>
              <a:buNone/>
            </a:pPr>
            <a:endParaRPr lang="es-ES_tradnl" sz="2400" b="0" i="0" dirty="0"/>
          </a:p>
          <a:p>
            <a:pPr marL="88900" algn="just">
              <a:lnSpc>
                <a:spcPct val="90000"/>
              </a:lnSpc>
              <a:buClr>
                <a:schemeClr val="tx1"/>
              </a:buClr>
              <a:buSzPct val="70000"/>
              <a:buFont typeface="Wingdings" pitchFamily="2" charset="2"/>
              <a:buChar char="¢"/>
            </a:pPr>
            <a:r>
              <a:rPr lang="es-ES_tradnl" sz="2400" b="0" i="0" dirty="0" smtClean="0"/>
              <a:t> Estructura </a:t>
            </a:r>
            <a:r>
              <a:rPr lang="es-ES_tradnl" sz="2400" b="0" i="0" dirty="0"/>
              <a:t>impositiva y </a:t>
            </a:r>
            <a:r>
              <a:rPr lang="es-ES_tradnl" sz="2400" b="0" i="0" dirty="0" smtClean="0"/>
              <a:t>legal.</a:t>
            </a:r>
          </a:p>
          <a:p>
            <a:pPr marL="88900" algn="just">
              <a:lnSpc>
                <a:spcPct val="90000"/>
              </a:lnSpc>
              <a:buClr>
                <a:schemeClr val="tx1"/>
              </a:buClr>
              <a:buSzPct val="70000"/>
            </a:pPr>
            <a:r>
              <a:rPr lang="es-ES_tradnl" sz="2400" b="0" i="0" dirty="0" smtClean="0"/>
              <a:t>Ejemplo: Exenciones </a:t>
            </a:r>
            <a:r>
              <a:rPr lang="es-ES_tradnl" sz="2400" b="0" i="0" dirty="0"/>
              <a:t>tributarias de pago de aranceles a </a:t>
            </a:r>
            <a:r>
              <a:rPr lang="es-ES_tradnl" sz="2400" b="0" i="0" dirty="0" smtClean="0"/>
              <a:t>importadores </a:t>
            </a:r>
            <a:r>
              <a:rPr lang="es-ES_tradnl" sz="2400" b="0" i="0" dirty="0"/>
              <a:t>en Zona Franca de Iquique</a:t>
            </a:r>
          </a:p>
          <a:p>
            <a:pPr marL="1049338" lvl="1" indent="-285750" algn="just">
              <a:lnSpc>
                <a:spcPct val="90000"/>
              </a:lnSpc>
              <a:buClr>
                <a:schemeClr val="accent1"/>
              </a:buClr>
              <a:buSzPct val="75000"/>
              <a:buFont typeface="Wingdings" pitchFamily="2" charset="2"/>
              <a:buNone/>
            </a:pPr>
            <a:endParaRPr lang="es-ES_tradnl" sz="2000" b="0" i="0" dirty="0"/>
          </a:p>
          <a:p>
            <a:pPr marL="1049338" lvl="1" indent="-285750" algn="just">
              <a:lnSpc>
                <a:spcPct val="90000"/>
              </a:lnSpc>
              <a:buClr>
                <a:schemeClr val="accent1"/>
              </a:buClr>
              <a:buSzPct val="75000"/>
              <a:buFont typeface="Wingdings" pitchFamily="2" charset="2"/>
              <a:buNone/>
            </a:pPr>
            <a:endParaRPr lang="es-ES_tradnl" sz="2000" b="0" i="0" dirty="0"/>
          </a:p>
          <a:p>
            <a:pPr marL="88900" algn="just">
              <a:lnSpc>
                <a:spcPct val="90000"/>
              </a:lnSpc>
              <a:buClr>
                <a:schemeClr val="tx1"/>
              </a:buClr>
              <a:buSzPct val="70000"/>
              <a:buFont typeface="Wingdings" pitchFamily="2" charset="2"/>
              <a:buChar char="¢"/>
            </a:pPr>
            <a:endParaRPr lang="es-ES_tradnl" sz="2000" b="0" i="0" dirty="0"/>
          </a:p>
        </p:txBody>
      </p:sp>
    </p:spTree>
    <p:extLst>
      <p:ext uri="{BB962C8B-B14F-4D97-AF65-F5344CB8AC3E}">
        <p14:creationId xmlns:p14="http://schemas.microsoft.com/office/powerpoint/2010/main" val="87494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ES" dirty="0" smtClean="0"/>
              <a:t>Una aclaración</a:t>
            </a:r>
          </a:p>
        </p:txBody>
      </p:sp>
      <p:sp>
        <p:nvSpPr>
          <p:cNvPr id="7171" name="Rectangle 3"/>
          <p:cNvSpPr>
            <a:spLocks noGrp="1" noChangeArrowheads="1"/>
          </p:cNvSpPr>
          <p:nvPr>
            <p:ph idx="1"/>
          </p:nvPr>
        </p:nvSpPr>
        <p:spPr/>
        <p:txBody>
          <a:bodyPr>
            <a:normAutofit/>
          </a:bodyPr>
          <a:lstStyle/>
          <a:p>
            <a:pPr algn="just" eaLnBrk="1" hangingPunct="1">
              <a:buFont typeface="Wingdings" pitchFamily="2" charset="2"/>
              <a:buNone/>
            </a:pPr>
            <a:r>
              <a:rPr lang="es-ES" sz="2800" dirty="0" smtClean="0"/>
              <a:t>Los casos a estudiar tienen que ver con las</a:t>
            </a:r>
          </a:p>
          <a:p>
            <a:pPr algn="just" eaLnBrk="1" hangingPunct="1">
              <a:buFont typeface="Wingdings" pitchFamily="2" charset="2"/>
              <a:buNone/>
            </a:pPr>
            <a:r>
              <a:rPr lang="es-ES" sz="2800" dirty="0" smtClean="0"/>
              <a:t>interrelaciones entre proyectos. </a:t>
            </a:r>
          </a:p>
          <a:p>
            <a:pPr algn="just" eaLnBrk="1" hangingPunct="1">
              <a:buFont typeface="Wingdings" pitchFamily="2" charset="2"/>
              <a:buNone/>
            </a:pPr>
            <a:endParaRPr lang="es-ES" sz="2800" dirty="0" smtClean="0"/>
          </a:p>
          <a:p>
            <a:pPr algn="just" eaLnBrk="1" hangingPunct="1">
              <a:buFont typeface="Wingdings" pitchFamily="2" charset="2"/>
              <a:buNone/>
            </a:pPr>
            <a:r>
              <a:rPr lang="es-ES" sz="2800" dirty="0" smtClean="0"/>
              <a:t>Elecciones del tipo “uno u otro”, petróleo o gas natural, </a:t>
            </a:r>
          </a:p>
          <a:p>
            <a:pPr algn="just" eaLnBrk="1" hangingPunct="1">
              <a:buFont typeface="Wingdings" pitchFamily="2" charset="2"/>
              <a:buNone/>
            </a:pPr>
            <a:r>
              <a:rPr lang="es-ES" sz="2800" dirty="0" smtClean="0"/>
              <a:t>por ejemplo. Esto es a los que llamaremos proyectos</a:t>
            </a:r>
          </a:p>
          <a:p>
            <a:pPr algn="just" eaLnBrk="1" hangingPunct="1">
              <a:buFont typeface="Wingdings" pitchFamily="2" charset="2"/>
              <a:buNone/>
            </a:pPr>
            <a:r>
              <a:rPr lang="es-ES" sz="2800" dirty="0" smtClean="0"/>
              <a:t>mutuamente excluyentes.</a:t>
            </a:r>
          </a:p>
        </p:txBody>
      </p:sp>
    </p:spTree>
    <p:extLst>
      <p:ext uri="{BB962C8B-B14F-4D97-AF65-F5344CB8AC3E}">
        <p14:creationId xmlns:p14="http://schemas.microsoft.com/office/powerpoint/2010/main" val="136810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p:txBody>
          <a:bodyPr>
            <a:noAutofit/>
          </a:bodyPr>
          <a:lstStyle/>
          <a:p>
            <a:pPr algn="ctr" eaLnBrk="1" hangingPunct="1"/>
            <a:r>
              <a:rPr lang="es-ES" sz="3200" dirty="0" smtClean="0"/>
              <a:t>Momento Óptimo </a:t>
            </a:r>
            <a:br>
              <a:rPr lang="es-ES" sz="3200" dirty="0" smtClean="0"/>
            </a:br>
            <a:r>
              <a:rPr lang="es-ES" sz="3200" dirty="0" smtClean="0"/>
              <a:t>para iniciar el proyecto</a:t>
            </a:r>
          </a:p>
        </p:txBody>
      </p:sp>
      <p:sp>
        <p:nvSpPr>
          <p:cNvPr id="8194" name="Rectangle 2"/>
          <p:cNvSpPr>
            <a:spLocks noGrp="1" noChangeArrowheads="1"/>
          </p:cNvSpPr>
          <p:nvPr>
            <p:ph idx="1"/>
          </p:nvPr>
        </p:nvSpPr>
        <p:spPr>
          <a:noFill/>
        </p:spPr>
        <p:txBody>
          <a:bodyPr>
            <a:normAutofit/>
          </a:bodyPr>
          <a:lstStyle/>
          <a:p>
            <a:pPr marL="749300" indent="-660400" algn="just" eaLnBrk="1" hangingPunct="1">
              <a:lnSpc>
                <a:spcPct val="90000"/>
              </a:lnSpc>
              <a:spcBef>
                <a:spcPct val="0"/>
              </a:spcBef>
              <a:buFont typeface="Wingdings" pitchFamily="2" charset="2"/>
              <a:buNone/>
            </a:pPr>
            <a:r>
              <a:rPr lang="es-ES_tradnl" sz="2800" dirty="0" smtClean="0"/>
              <a:t>Puede darse el caso en que, siendo rentable invertir</a:t>
            </a:r>
          </a:p>
          <a:p>
            <a:pPr marL="749300" indent="-660400" algn="just" eaLnBrk="1" hangingPunct="1">
              <a:lnSpc>
                <a:spcPct val="90000"/>
              </a:lnSpc>
              <a:spcBef>
                <a:spcPct val="0"/>
              </a:spcBef>
              <a:buFont typeface="Wingdings" pitchFamily="2" charset="2"/>
              <a:buNone/>
            </a:pPr>
            <a:r>
              <a:rPr lang="es-ES_tradnl" sz="2800" dirty="0" smtClean="0"/>
              <a:t>hoy, convenga más postergar la iniciación del proyecto</a:t>
            </a:r>
          </a:p>
          <a:p>
            <a:pPr marL="749300" indent="-660400" algn="just" eaLnBrk="1" hangingPunct="1">
              <a:lnSpc>
                <a:spcPct val="90000"/>
              </a:lnSpc>
              <a:spcBef>
                <a:spcPct val="0"/>
              </a:spcBef>
              <a:buFont typeface="Wingdings" pitchFamily="2" charset="2"/>
              <a:buNone/>
            </a:pPr>
            <a:r>
              <a:rPr lang="es-ES_tradnl" sz="2800" dirty="0" smtClean="0"/>
              <a:t>por uno o más años y obtener de esa manera</a:t>
            </a:r>
          </a:p>
          <a:p>
            <a:pPr marL="749300" indent="-660400" algn="just" eaLnBrk="1" hangingPunct="1">
              <a:lnSpc>
                <a:spcPct val="90000"/>
              </a:lnSpc>
              <a:spcBef>
                <a:spcPct val="0"/>
              </a:spcBef>
              <a:buFont typeface="Wingdings" pitchFamily="2" charset="2"/>
              <a:buNone/>
            </a:pPr>
            <a:r>
              <a:rPr lang="es-ES_tradnl" sz="2800" dirty="0" smtClean="0"/>
              <a:t>beneficios netos mayores. </a:t>
            </a:r>
          </a:p>
          <a:p>
            <a:pPr marL="749300" indent="-660400" eaLnBrk="1" hangingPunct="1">
              <a:lnSpc>
                <a:spcPct val="90000"/>
              </a:lnSpc>
              <a:spcBef>
                <a:spcPct val="0"/>
              </a:spcBef>
              <a:buFont typeface="Wingdings" pitchFamily="2" charset="2"/>
              <a:buNone/>
            </a:pPr>
            <a:endParaRPr lang="es-ES_tradnl" sz="2800" dirty="0" smtClean="0"/>
          </a:p>
          <a:p>
            <a:pPr marL="749300" indent="-660400" eaLnBrk="1" hangingPunct="1">
              <a:lnSpc>
                <a:spcPct val="90000"/>
              </a:lnSpc>
              <a:spcBef>
                <a:spcPct val="0"/>
              </a:spcBef>
              <a:buFont typeface="Wingdings" pitchFamily="2" charset="2"/>
              <a:buNone/>
            </a:pPr>
            <a:r>
              <a:rPr lang="es-ES_tradnl" sz="2800" dirty="0" smtClean="0"/>
              <a:t>Esta conveniencia puede deberse a:</a:t>
            </a:r>
          </a:p>
          <a:p>
            <a:pPr marL="749300" indent="-660400" eaLnBrk="1" hangingPunct="1">
              <a:lnSpc>
                <a:spcPct val="90000"/>
              </a:lnSpc>
              <a:spcBef>
                <a:spcPct val="0"/>
              </a:spcBef>
              <a:buFont typeface="Wingdings" pitchFamily="2" charset="2"/>
              <a:buNone/>
            </a:pPr>
            <a:endParaRPr lang="es-ES_tradnl" sz="2800" dirty="0" smtClean="0"/>
          </a:p>
          <a:p>
            <a:pPr marL="749300" indent="-660400" eaLnBrk="1" hangingPunct="1">
              <a:lnSpc>
                <a:spcPct val="90000"/>
              </a:lnSpc>
              <a:spcBef>
                <a:spcPct val="0"/>
              </a:spcBef>
              <a:buClr>
                <a:schemeClr val="tx2"/>
              </a:buClr>
              <a:buFontTx/>
              <a:buAutoNum type="arabicPeriod"/>
            </a:pPr>
            <a:r>
              <a:rPr lang="es-ES_tradnl" sz="2800" dirty="0"/>
              <a:t>C</a:t>
            </a:r>
            <a:r>
              <a:rPr lang="es-ES_tradnl" sz="2800" dirty="0" smtClean="0"/>
              <a:t>ambios esperados en la tasa de descuento</a:t>
            </a:r>
          </a:p>
          <a:p>
            <a:pPr marL="749300" indent="-660400" eaLnBrk="1" hangingPunct="1">
              <a:lnSpc>
                <a:spcPct val="90000"/>
              </a:lnSpc>
              <a:spcBef>
                <a:spcPct val="0"/>
              </a:spcBef>
              <a:buFontTx/>
              <a:buAutoNum type="arabicPeriod"/>
            </a:pPr>
            <a:endParaRPr lang="es-ES_tradnl" sz="2800" dirty="0" smtClean="0"/>
          </a:p>
          <a:p>
            <a:pPr marL="749300" indent="-660400" eaLnBrk="1" hangingPunct="1">
              <a:lnSpc>
                <a:spcPct val="90000"/>
              </a:lnSpc>
              <a:spcBef>
                <a:spcPct val="0"/>
              </a:spcBef>
              <a:buClr>
                <a:schemeClr val="tx2"/>
              </a:buClr>
              <a:buFont typeface="Wingdings" pitchFamily="2" charset="2"/>
              <a:buAutoNum type="arabicPeriod"/>
            </a:pPr>
            <a:r>
              <a:rPr lang="es-ES_tradnl" sz="2800" dirty="0"/>
              <a:t>C</a:t>
            </a:r>
            <a:r>
              <a:rPr lang="es-ES_tradnl" sz="2800" dirty="0" smtClean="0"/>
              <a:t>ambios esperados en el flujo de costos o beneficios</a:t>
            </a:r>
          </a:p>
          <a:p>
            <a:pPr marL="749300" indent="-660400" eaLnBrk="1" hangingPunct="1">
              <a:lnSpc>
                <a:spcPct val="90000"/>
              </a:lnSpc>
              <a:spcBef>
                <a:spcPct val="0"/>
              </a:spcBef>
              <a:buFont typeface="Wingdings" pitchFamily="2" charset="2"/>
              <a:buNone/>
            </a:pPr>
            <a:endParaRPr lang="es-ES_tradnl" sz="2400" dirty="0" smtClean="0"/>
          </a:p>
          <a:p>
            <a:pPr marL="749300" indent="-660400" eaLnBrk="1" hangingPunct="1">
              <a:lnSpc>
                <a:spcPct val="90000"/>
              </a:lnSpc>
              <a:spcBef>
                <a:spcPct val="0"/>
              </a:spcBef>
              <a:buFont typeface="Wingdings" pitchFamily="2" charset="2"/>
              <a:buNone/>
            </a:pPr>
            <a:endParaRPr lang="es-ES_tradnl" dirty="0" smtClean="0"/>
          </a:p>
        </p:txBody>
      </p:sp>
    </p:spTree>
    <p:extLst>
      <p:ext uri="{BB962C8B-B14F-4D97-AF65-F5344CB8AC3E}">
        <p14:creationId xmlns:p14="http://schemas.microsoft.com/office/powerpoint/2010/main" val="2880270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8"/>
          <p:cNvSpPr>
            <a:spLocks noGrp="1" noChangeArrowheads="1"/>
          </p:cNvSpPr>
          <p:nvPr>
            <p:ph type="title"/>
          </p:nvPr>
        </p:nvSpPr>
        <p:spPr>
          <a:noFill/>
        </p:spPr>
        <p:txBody>
          <a:bodyPr>
            <a:normAutofit/>
          </a:bodyPr>
          <a:lstStyle/>
          <a:p>
            <a:pPr eaLnBrk="1" hangingPunct="1"/>
            <a:r>
              <a:rPr lang="es-ES" sz="3400" smtClean="0"/>
              <a:t>Momento Óptimo </a:t>
            </a:r>
            <a:br>
              <a:rPr lang="es-ES" sz="3400" smtClean="0"/>
            </a:br>
            <a:r>
              <a:rPr lang="es-ES" sz="3400" smtClean="0"/>
              <a:t>para iniciar el proyecto</a:t>
            </a:r>
          </a:p>
        </p:txBody>
      </p:sp>
      <p:sp>
        <p:nvSpPr>
          <p:cNvPr id="9218" name="Rectangle 2"/>
          <p:cNvSpPr>
            <a:spLocks noGrp="1" noChangeArrowheads="1"/>
          </p:cNvSpPr>
          <p:nvPr>
            <p:ph idx="1"/>
          </p:nvPr>
        </p:nvSpPr>
        <p:spPr>
          <a:noFill/>
        </p:spPr>
        <p:txBody>
          <a:bodyPr>
            <a:normAutofit/>
          </a:bodyPr>
          <a:lstStyle/>
          <a:p>
            <a:pPr marL="88900" indent="0" algn="just" eaLnBrk="1" hangingPunct="1">
              <a:spcBef>
                <a:spcPct val="0"/>
              </a:spcBef>
              <a:buFont typeface="Wingdings" pitchFamily="2" charset="2"/>
              <a:buNone/>
            </a:pPr>
            <a:r>
              <a:rPr lang="es-ES_tradnl" sz="2800" dirty="0" smtClean="0"/>
              <a:t>Metodología: comparar el proyecto de postergar el proyecto (VAN</a:t>
            </a:r>
            <a:r>
              <a:rPr lang="es-ES_tradnl" sz="2800" baseline="-25000" dirty="0" smtClean="0"/>
              <a:t>1</a:t>
            </a:r>
            <a:r>
              <a:rPr lang="es-ES_tradnl" sz="2800" dirty="0" smtClean="0"/>
              <a:t>), versus la situación base que es no postergar (VAN</a:t>
            </a:r>
            <a:r>
              <a:rPr lang="es-ES_tradnl" sz="2800" baseline="-25000" dirty="0" smtClean="0"/>
              <a:t>0</a:t>
            </a:r>
            <a:r>
              <a:rPr lang="es-ES_tradnl" sz="2800" dirty="0" smtClean="0"/>
              <a:t>).</a:t>
            </a:r>
          </a:p>
          <a:p>
            <a:pPr marL="88900" indent="0" eaLnBrk="1" hangingPunct="1">
              <a:spcBef>
                <a:spcPct val="0"/>
              </a:spcBef>
              <a:buFont typeface="Wingdings" pitchFamily="2" charset="2"/>
              <a:buNone/>
            </a:pPr>
            <a:endParaRPr lang="es-ES_tradnl" sz="2800" b="1" dirty="0" smtClean="0"/>
          </a:p>
          <a:p>
            <a:pPr marL="88900" indent="0" eaLnBrk="1" hangingPunct="1">
              <a:spcBef>
                <a:spcPct val="0"/>
              </a:spcBef>
              <a:buFont typeface="Wingdings" pitchFamily="2" charset="2"/>
              <a:buNone/>
            </a:pPr>
            <a:r>
              <a:rPr lang="es-ES_tradnl" sz="2800" dirty="0" smtClean="0"/>
              <a:t>Entendiendo </a:t>
            </a:r>
            <a:r>
              <a:rPr lang="es-ES_tradnl" sz="2800" i="1" dirty="0" smtClean="0">
                <a:sym typeface="Symbol" pitchFamily="18" charset="2"/>
              </a:rPr>
              <a:t></a:t>
            </a:r>
            <a:r>
              <a:rPr lang="es-ES_tradnl" sz="2800" i="1" dirty="0" smtClean="0"/>
              <a:t> VAN= VAN</a:t>
            </a:r>
            <a:r>
              <a:rPr lang="es-ES_tradnl" sz="2800" i="1" baseline="-25000" dirty="0" smtClean="0"/>
              <a:t>1</a:t>
            </a:r>
            <a:r>
              <a:rPr lang="es-ES_tradnl" sz="2800" i="1" dirty="0" smtClean="0"/>
              <a:t>- VAN</a:t>
            </a:r>
            <a:r>
              <a:rPr lang="es-ES_tradnl" sz="2800" i="1" baseline="-25000" dirty="0" smtClean="0"/>
              <a:t>0</a:t>
            </a:r>
          </a:p>
          <a:p>
            <a:pPr marL="88900" indent="0" eaLnBrk="1" hangingPunct="1">
              <a:spcBef>
                <a:spcPct val="0"/>
              </a:spcBef>
              <a:buFont typeface="Wingdings" pitchFamily="2" charset="2"/>
              <a:buNone/>
            </a:pPr>
            <a:endParaRPr lang="es-ES_tradnl" i="1" dirty="0" smtClean="0"/>
          </a:p>
          <a:p>
            <a:pPr marL="88900" indent="0" eaLnBrk="1" hangingPunct="1">
              <a:buFont typeface="Wingdings" pitchFamily="2" charset="2"/>
              <a:buNone/>
            </a:pPr>
            <a:r>
              <a:rPr lang="es-ES_tradnl" sz="2800" dirty="0" smtClean="0">
                <a:solidFill>
                  <a:srgbClr val="0000FF"/>
                </a:solidFill>
              </a:rPr>
              <a:t>Si		 </a:t>
            </a:r>
            <a:r>
              <a:rPr lang="es-ES_tradnl" sz="2800" dirty="0" smtClean="0">
                <a:solidFill>
                  <a:srgbClr val="0000FF"/>
                </a:solidFill>
                <a:sym typeface="Symbol" pitchFamily="18" charset="2"/>
              </a:rPr>
              <a:t></a:t>
            </a:r>
            <a:r>
              <a:rPr lang="es-ES_tradnl" sz="2800" dirty="0" smtClean="0">
                <a:solidFill>
                  <a:srgbClr val="0000FF"/>
                </a:solidFill>
              </a:rPr>
              <a:t> VAN &gt; 0 		POSTERGO</a:t>
            </a:r>
          </a:p>
          <a:p>
            <a:pPr marL="88900" indent="0" eaLnBrk="1" hangingPunct="1">
              <a:buFont typeface="Wingdings" pitchFamily="2" charset="2"/>
              <a:buNone/>
            </a:pPr>
            <a:r>
              <a:rPr lang="es-ES_tradnl" sz="2800" dirty="0" smtClean="0">
                <a:solidFill>
                  <a:srgbClr val="0000FF"/>
                </a:solidFill>
              </a:rPr>
              <a:t> 		 </a:t>
            </a:r>
            <a:r>
              <a:rPr lang="es-ES_tradnl" sz="2800" dirty="0" smtClean="0">
                <a:solidFill>
                  <a:srgbClr val="0000FF"/>
                </a:solidFill>
                <a:sym typeface="Symbol" pitchFamily="18" charset="2"/>
              </a:rPr>
              <a:t></a:t>
            </a:r>
            <a:r>
              <a:rPr lang="es-ES_tradnl" sz="2800" dirty="0" smtClean="0">
                <a:solidFill>
                  <a:srgbClr val="0000FF"/>
                </a:solidFill>
              </a:rPr>
              <a:t> VAN &lt; 0 		EJECUTAR HOY</a:t>
            </a:r>
          </a:p>
          <a:p>
            <a:pPr marL="88900" indent="0" eaLnBrk="1" hangingPunct="1">
              <a:buFont typeface="Wingdings" pitchFamily="2" charset="2"/>
              <a:buNone/>
            </a:pPr>
            <a:r>
              <a:rPr lang="es-ES_tradnl" sz="2800" dirty="0" smtClean="0">
                <a:solidFill>
                  <a:srgbClr val="0000FF"/>
                </a:solidFill>
              </a:rPr>
              <a:t>		 </a:t>
            </a:r>
            <a:r>
              <a:rPr lang="es-ES_tradnl" sz="2800" dirty="0" smtClean="0">
                <a:solidFill>
                  <a:srgbClr val="0000FF"/>
                </a:solidFill>
                <a:sym typeface="Symbol" pitchFamily="18" charset="2"/>
              </a:rPr>
              <a:t></a:t>
            </a:r>
            <a:r>
              <a:rPr lang="es-ES_tradnl" sz="2800" dirty="0" smtClean="0">
                <a:solidFill>
                  <a:srgbClr val="0000FF"/>
                </a:solidFill>
              </a:rPr>
              <a:t> VAN = 0 		MOMENTO ÓPTIMO</a:t>
            </a:r>
          </a:p>
          <a:p>
            <a:pPr marL="88900" indent="0" eaLnBrk="1" hangingPunct="1">
              <a:spcBef>
                <a:spcPct val="0"/>
              </a:spcBef>
              <a:buFont typeface="Wingdings" pitchFamily="2" charset="2"/>
              <a:buNone/>
            </a:pPr>
            <a:endParaRPr lang="es-ES_tradnl" dirty="0" smtClean="0">
              <a:solidFill>
                <a:srgbClr val="0000FF"/>
              </a:solidFill>
            </a:endParaRPr>
          </a:p>
        </p:txBody>
      </p:sp>
      <p:sp>
        <p:nvSpPr>
          <p:cNvPr id="9219" name="AutoShape 4"/>
          <p:cNvSpPr>
            <a:spLocks noChangeArrowheads="1"/>
          </p:cNvSpPr>
          <p:nvPr/>
        </p:nvSpPr>
        <p:spPr bwMode="auto">
          <a:xfrm>
            <a:off x="4306728" y="4931725"/>
            <a:ext cx="503237" cy="358775"/>
          </a:xfrm>
          <a:prstGeom prst="rightArrow">
            <a:avLst>
              <a:gd name="adj1" fmla="val 50000"/>
              <a:gd name="adj2" fmla="val 35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ES" sz="2400" b="0" i="0">
              <a:solidFill>
                <a:schemeClr val="tx1"/>
              </a:solidFill>
            </a:endParaRPr>
          </a:p>
        </p:txBody>
      </p:sp>
      <p:sp>
        <p:nvSpPr>
          <p:cNvPr id="9220" name="AutoShape 5"/>
          <p:cNvSpPr>
            <a:spLocks noChangeArrowheads="1"/>
          </p:cNvSpPr>
          <p:nvPr/>
        </p:nvSpPr>
        <p:spPr bwMode="auto">
          <a:xfrm>
            <a:off x="4306728" y="5445441"/>
            <a:ext cx="503237" cy="358775"/>
          </a:xfrm>
          <a:prstGeom prst="rightArrow">
            <a:avLst>
              <a:gd name="adj1" fmla="val 50000"/>
              <a:gd name="adj2" fmla="val 35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ES" sz="2400" b="0" i="0">
              <a:solidFill>
                <a:schemeClr val="tx1"/>
              </a:solidFill>
            </a:endParaRPr>
          </a:p>
        </p:txBody>
      </p:sp>
      <p:sp>
        <p:nvSpPr>
          <p:cNvPr id="9221" name="AutoShape 6"/>
          <p:cNvSpPr>
            <a:spLocks noChangeArrowheads="1"/>
          </p:cNvSpPr>
          <p:nvPr/>
        </p:nvSpPr>
        <p:spPr bwMode="auto">
          <a:xfrm>
            <a:off x="4306728" y="4371973"/>
            <a:ext cx="503237" cy="358775"/>
          </a:xfrm>
          <a:prstGeom prst="rightArrow">
            <a:avLst>
              <a:gd name="adj1" fmla="val 50000"/>
              <a:gd name="adj2" fmla="val 35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ES" sz="2400" b="0" i="0">
              <a:solidFill>
                <a:schemeClr val="tx1"/>
              </a:solidFill>
            </a:endParaRPr>
          </a:p>
        </p:txBody>
      </p:sp>
    </p:spTree>
    <p:extLst>
      <p:ext uri="{BB962C8B-B14F-4D97-AF65-F5344CB8AC3E}">
        <p14:creationId xmlns:p14="http://schemas.microsoft.com/office/powerpoint/2010/main" val="576415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865313" y="1223963"/>
            <a:ext cx="1841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algn="just">
              <a:lnSpc>
                <a:spcPct val="125000"/>
              </a:lnSpc>
            </a:pPr>
            <a:endParaRPr kumimoji="1" lang="es-ES_tradnl" sz="4000" b="0" i="0">
              <a:solidFill>
                <a:schemeClr val="tx1"/>
              </a:solidFill>
            </a:endParaRPr>
          </a:p>
        </p:txBody>
      </p:sp>
      <p:sp>
        <p:nvSpPr>
          <p:cNvPr id="10245" name="Rectangle 5"/>
          <p:cNvSpPr>
            <a:spLocks noGrp="1" noChangeArrowheads="1"/>
          </p:cNvSpPr>
          <p:nvPr>
            <p:ph type="title"/>
          </p:nvPr>
        </p:nvSpPr>
        <p:spPr>
          <a:noFill/>
        </p:spPr>
        <p:txBody>
          <a:bodyPr>
            <a:normAutofit/>
          </a:bodyPr>
          <a:lstStyle/>
          <a:p>
            <a:pPr eaLnBrk="1" hangingPunct="1"/>
            <a:r>
              <a:rPr lang="es-ES" sz="3400" dirty="0" smtClean="0"/>
              <a:t>Momento Óptimo </a:t>
            </a:r>
            <a:br>
              <a:rPr lang="es-ES" sz="3400" dirty="0" smtClean="0"/>
            </a:br>
            <a:r>
              <a:rPr lang="es-ES" sz="3400" dirty="0" smtClean="0"/>
              <a:t>para iniciar el proyecto</a:t>
            </a:r>
          </a:p>
        </p:txBody>
      </p:sp>
      <p:sp>
        <p:nvSpPr>
          <p:cNvPr id="10244" name="Rectangle 4"/>
          <p:cNvSpPr>
            <a:spLocks noGrp="1" noChangeArrowheads="1"/>
          </p:cNvSpPr>
          <p:nvPr>
            <p:ph idx="1"/>
          </p:nvPr>
        </p:nvSpPr>
        <p:spPr>
          <a:noFill/>
        </p:spPr>
        <p:txBody>
          <a:bodyPr>
            <a:normAutofit lnSpcReduction="10000"/>
          </a:bodyPr>
          <a:lstStyle/>
          <a:p>
            <a:pPr marL="88900" indent="0" algn="just">
              <a:lnSpc>
                <a:spcPct val="90000"/>
              </a:lnSpc>
              <a:spcBef>
                <a:spcPct val="0"/>
              </a:spcBef>
              <a:buNone/>
            </a:pPr>
            <a:r>
              <a:rPr lang="es-CL" sz="2400" dirty="0" smtClean="0">
                <a:solidFill>
                  <a:srgbClr val="0000FF"/>
                </a:solidFill>
              </a:rPr>
              <a:t>Si bien la metodología es la misma, hay simplificaciones importantes que justifican distinguir entre algunas situaciones:</a:t>
            </a:r>
          </a:p>
          <a:p>
            <a:pPr marL="88900" indent="0" algn="just" eaLnBrk="1" hangingPunct="1">
              <a:lnSpc>
                <a:spcPct val="90000"/>
              </a:lnSpc>
              <a:spcBef>
                <a:spcPct val="0"/>
              </a:spcBef>
              <a:buFont typeface="Wingdings" pitchFamily="2" charset="2"/>
              <a:buNone/>
            </a:pPr>
            <a:endParaRPr lang="es-ES_tradnl" sz="2400" dirty="0" smtClean="0">
              <a:solidFill>
                <a:srgbClr val="0000FF"/>
              </a:solidFill>
            </a:endParaRPr>
          </a:p>
          <a:p>
            <a:pPr marL="88900" indent="0" algn="just" eaLnBrk="1" hangingPunct="1">
              <a:lnSpc>
                <a:spcPct val="90000"/>
              </a:lnSpc>
              <a:spcBef>
                <a:spcPct val="0"/>
              </a:spcBef>
              <a:buFont typeface="Wingdings" pitchFamily="2" charset="2"/>
              <a:buNone/>
            </a:pPr>
            <a:r>
              <a:rPr lang="es-ES_tradnl" sz="2400" dirty="0" smtClean="0">
                <a:solidFill>
                  <a:srgbClr val="0000FF"/>
                </a:solidFill>
              </a:rPr>
              <a:t>CASO 1:</a:t>
            </a:r>
            <a:r>
              <a:rPr lang="es-ES_tradnl" sz="2400" dirty="0" smtClean="0"/>
              <a:t> La inversión dura para siempre y los beneficios son función del tiempo calendario, independiente del momento en que se construye el proyecto. Tasa de descuento constante. </a:t>
            </a:r>
          </a:p>
          <a:p>
            <a:pPr marL="88900" indent="0" algn="just" eaLnBrk="1" hangingPunct="1">
              <a:lnSpc>
                <a:spcPct val="90000"/>
              </a:lnSpc>
              <a:spcBef>
                <a:spcPct val="0"/>
              </a:spcBef>
              <a:buFont typeface="Wingdings" pitchFamily="2" charset="2"/>
              <a:buNone/>
            </a:pPr>
            <a:endParaRPr lang="es-ES_tradnl" sz="2400" dirty="0" smtClean="0"/>
          </a:p>
          <a:p>
            <a:pPr marL="88900" indent="0" algn="just" eaLnBrk="1" hangingPunct="1">
              <a:lnSpc>
                <a:spcPct val="90000"/>
              </a:lnSpc>
              <a:spcBef>
                <a:spcPct val="0"/>
              </a:spcBef>
              <a:buFont typeface="Wingdings" pitchFamily="2" charset="2"/>
              <a:buNone/>
            </a:pPr>
            <a:r>
              <a:rPr lang="es-ES_tradnl" sz="2400" dirty="0" smtClean="0">
                <a:solidFill>
                  <a:srgbClr val="0000FF"/>
                </a:solidFill>
              </a:rPr>
              <a:t>CASO 2:</a:t>
            </a:r>
            <a:r>
              <a:rPr lang="es-ES_tradnl" sz="2400" dirty="0" smtClean="0"/>
              <a:t> La inversión tiene una vida finita y los beneficios son exclusivamente función del tiempo calendario, independiente del momento en que se construya el proyecto. Tasa de descuento constante</a:t>
            </a:r>
          </a:p>
          <a:p>
            <a:pPr marL="88900" indent="0" algn="just" eaLnBrk="1" hangingPunct="1">
              <a:lnSpc>
                <a:spcPct val="90000"/>
              </a:lnSpc>
              <a:spcBef>
                <a:spcPct val="0"/>
              </a:spcBef>
              <a:buFont typeface="Wingdings" pitchFamily="2" charset="2"/>
              <a:buNone/>
            </a:pPr>
            <a:endParaRPr lang="es-ES_tradnl" sz="2400" dirty="0" smtClean="0"/>
          </a:p>
          <a:p>
            <a:pPr marL="88900" indent="0" algn="just" eaLnBrk="1" hangingPunct="1">
              <a:lnSpc>
                <a:spcPct val="90000"/>
              </a:lnSpc>
              <a:spcBef>
                <a:spcPct val="0"/>
              </a:spcBef>
              <a:buFont typeface="Wingdings" pitchFamily="2" charset="2"/>
              <a:buNone/>
            </a:pPr>
            <a:r>
              <a:rPr lang="es-ES_tradnl" sz="2400" dirty="0" smtClean="0">
                <a:solidFill>
                  <a:srgbClr val="0000FF"/>
                </a:solidFill>
              </a:rPr>
              <a:t>CASO 3:</a:t>
            </a:r>
            <a:r>
              <a:rPr lang="es-ES_tradnl" sz="2400" dirty="0" smtClean="0"/>
              <a:t> La inversión tiene una vida de n años y los beneficios son función del tiempo y del momento en que se construye el proyecto</a:t>
            </a:r>
          </a:p>
          <a:p>
            <a:pPr marL="88900" indent="0" eaLnBrk="1" hangingPunct="1">
              <a:lnSpc>
                <a:spcPct val="90000"/>
              </a:lnSpc>
              <a:spcBef>
                <a:spcPct val="0"/>
              </a:spcBef>
              <a:buFont typeface="Wingdings" pitchFamily="2" charset="2"/>
              <a:buNone/>
            </a:pPr>
            <a:endParaRPr lang="es-ES_tradnl" sz="2100" dirty="0" smtClean="0"/>
          </a:p>
          <a:p>
            <a:pPr marL="88900" indent="0" eaLnBrk="1" hangingPunct="1">
              <a:lnSpc>
                <a:spcPct val="90000"/>
              </a:lnSpc>
              <a:spcBef>
                <a:spcPct val="0"/>
              </a:spcBef>
              <a:buFont typeface="Wingdings" pitchFamily="2" charset="2"/>
              <a:buNone/>
            </a:pPr>
            <a:endParaRPr lang="es-ES_tradnl" sz="2100" dirty="0" smtClean="0"/>
          </a:p>
        </p:txBody>
      </p:sp>
    </p:spTree>
    <p:extLst>
      <p:ext uri="{BB962C8B-B14F-4D97-AF65-F5344CB8AC3E}">
        <p14:creationId xmlns:p14="http://schemas.microsoft.com/office/powerpoint/2010/main" val="317071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idx="1"/>
          </p:nvPr>
        </p:nvSpPr>
        <p:spPr>
          <a:xfrm>
            <a:off x="539553" y="1905000"/>
            <a:ext cx="7994848" cy="4114800"/>
          </a:xfrm>
        </p:spPr>
        <p:txBody>
          <a:bodyPr/>
          <a:lstStyle/>
          <a:p>
            <a:pPr algn="just" eaLnBrk="1" hangingPunct="1">
              <a:lnSpc>
                <a:spcPct val="90000"/>
              </a:lnSpc>
              <a:spcBef>
                <a:spcPct val="0"/>
              </a:spcBef>
              <a:buFont typeface="Wingdings" pitchFamily="2" charset="2"/>
              <a:buNone/>
            </a:pPr>
            <a:r>
              <a:rPr lang="es-ES_tradnl" sz="2000" dirty="0" smtClean="0">
                <a:latin typeface="Tahoma" pitchFamily="34" charset="0"/>
              </a:rPr>
              <a:t>Puede ser el caso de una carretera, en donde los </a:t>
            </a:r>
            <a:r>
              <a:rPr lang="es-ES_tradnl" sz="2000" dirty="0" smtClean="0">
                <a:latin typeface="Tahoma" pitchFamily="34" charset="0"/>
              </a:rPr>
              <a:t>beneficios</a:t>
            </a:r>
          </a:p>
          <a:p>
            <a:pPr algn="just" eaLnBrk="1" hangingPunct="1">
              <a:lnSpc>
                <a:spcPct val="90000"/>
              </a:lnSpc>
              <a:spcBef>
                <a:spcPct val="0"/>
              </a:spcBef>
              <a:buFont typeface="Wingdings" pitchFamily="2" charset="2"/>
              <a:buNone/>
            </a:pPr>
            <a:r>
              <a:rPr lang="es-ES_tradnl" sz="2000" dirty="0" smtClean="0">
                <a:latin typeface="Tahoma" pitchFamily="34" charset="0"/>
              </a:rPr>
              <a:t>dependen de </a:t>
            </a:r>
            <a:r>
              <a:rPr lang="es-ES_tradnl" sz="2000" dirty="0" smtClean="0">
                <a:latin typeface="Tahoma" pitchFamily="34" charset="0"/>
              </a:rPr>
              <a:t>la cantidad de automóviles que usan la carretera, y </a:t>
            </a:r>
            <a:r>
              <a:rPr lang="es-ES_tradnl" sz="2000" dirty="0" smtClean="0">
                <a:latin typeface="Tahoma" pitchFamily="34" charset="0"/>
              </a:rPr>
              <a:t>la</a:t>
            </a:r>
          </a:p>
          <a:p>
            <a:pPr algn="just" eaLnBrk="1" hangingPunct="1">
              <a:lnSpc>
                <a:spcPct val="90000"/>
              </a:lnSpc>
              <a:spcBef>
                <a:spcPct val="0"/>
              </a:spcBef>
              <a:buFont typeface="Wingdings" pitchFamily="2" charset="2"/>
              <a:buNone/>
            </a:pPr>
            <a:r>
              <a:rPr lang="es-ES_tradnl" sz="2000" dirty="0" smtClean="0">
                <a:latin typeface="Tahoma" pitchFamily="34" charset="0"/>
              </a:rPr>
              <a:t>cantidad de automóviles </a:t>
            </a:r>
            <a:r>
              <a:rPr lang="es-ES_tradnl" sz="2000" dirty="0" smtClean="0">
                <a:latin typeface="Tahoma" pitchFamily="34" charset="0"/>
              </a:rPr>
              <a:t>es una función del tiempo: a medida </a:t>
            </a:r>
            <a:r>
              <a:rPr lang="es-ES_tradnl" sz="2000" dirty="0" smtClean="0">
                <a:latin typeface="Tahoma" pitchFamily="34" charset="0"/>
              </a:rPr>
              <a:t>que</a:t>
            </a:r>
          </a:p>
          <a:p>
            <a:pPr algn="just" eaLnBrk="1" hangingPunct="1">
              <a:lnSpc>
                <a:spcPct val="90000"/>
              </a:lnSpc>
              <a:spcBef>
                <a:spcPct val="0"/>
              </a:spcBef>
              <a:buFont typeface="Wingdings" pitchFamily="2" charset="2"/>
              <a:buNone/>
            </a:pPr>
            <a:r>
              <a:rPr lang="es-ES_tradnl" sz="2000" dirty="0" smtClean="0">
                <a:latin typeface="Tahoma" pitchFamily="34" charset="0"/>
              </a:rPr>
              <a:t>pasan </a:t>
            </a:r>
            <a:r>
              <a:rPr lang="es-ES_tradnl" sz="2000" dirty="0" smtClean="0">
                <a:latin typeface="Tahoma" pitchFamily="34" charset="0"/>
              </a:rPr>
              <a:t>los </a:t>
            </a:r>
            <a:r>
              <a:rPr lang="es-ES_tradnl" sz="2000" dirty="0" smtClean="0">
                <a:latin typeface="Tahoma" pitchFamily="34" charset="0"/>
              </a:rPr>
              <a:t>años habrá </a:t>
            </a:r>
            <a:r>
              <a:rPr lang="es-ES_tradnl" sz="2000" dirty="0" smtClean="0">
                <a:latin typeface="Tahoma" pitchFamily="34" charset="0"/>
              </a:rPr>
              <a:t>más de ellos. Es decir, se supone que </a:t>
            </a:r>
            <a:r>
              <a:rPr lang="es-ES_tradnl" sz="2000" dirty="0" smtClean="0">
                <a:latin typeface="Tahoma" pitchFamily="34" charset="0"/>
              </a:rPr>
              <a:t>la</a:t>
            </a:r>
          </a:p>
          <a:p>
            <a:pPr algn="just" eaLnBrk="1" hangingPunct="1">
              <a:lnSpc>
                <a:spcPct val="90000"/>
              </a:lnSpc>
              <a:spcBef>
                <a:spcPct val="0"/>
              </a:spcBef>
              <a:buFont typeface="Wingdings" pitchFamily="2" charset="2"/>
              <a:buNone/>
            </a:pPr>
            <a:r>
              <a:rPr lang="es-ES_tradnl" sz="2000" dirty="0" smtClean="0">
                <a:latin typeface="Tahoma" pitchFamily="34" charset="0"/>
              </a:rPr>
              <a:t>construcción </a:t>
            </a:r>
            <a:r>
              <a:rPr lang="es-ES_tradnl" sz="2000" dirty="0" smtClean="0">
                <a:latin typeface="Tahoma" pitchFamily="34" charset="0"/>
              </a:rPr>
              <a:t>(ampliación</a:t>
            </a:r>
            <a:r>
              <a:rPr lang="es-ES_tradnl" sz="2000" dirty="0" smtClean="0">
                <a:latin typeface="Tahoma" pitchFamily="34" charset="0"/>
              </a:rPr>
              <a:t>) de </a:t>
            </a:r>
            <a:r>
              <a:rPr lang="es-ES_tradnl" sz="2000" dirty="0" smtClean="0">
                <a:latin typeface="Tahoma" pitchFamily="34" charset="0"/>
              </a:rPr>
              <a:t>la carretera no induce un mayor uso </a:t>
            </a:r>
            <a:r>
              <a:rPr lang="es-ES_tradnl" sz="2000" dirty="0" smtClean="0">
                <a:latin typeface="Tahoma" pitchFamily="34" charset="0"/>
              </a:rPr>
              <a:t>de</a:t>
            </a:r>
          </a:p>
          <a:p>
            <a:pPr algn="just" eaLnBrk="1" hangingPunct="1">
              <a:lnSpc>
                <a:spcPct val="90000"/>
              </a:lnSpc>
              <a:spcBef>
                <a:spcPct val="0"/>
              </a:spcBef>
              <a:buFont typeface="Wingdings" pitchFamily="2" charset="2"/>
              <a:buNone/>
            </a:pPr>
            <a:r>
              <a:rPr lang="es-ES_tradnl" sz="2000" dirty="0" smtClean="0">
                <a:latin typeface="Tahoma" pitchFamily="34" charset="0"/>
              </a:rPr>
              <a:t>ella </a:t>
            </a:r>
            <a:r>
              <a:rPr lang="es-ES_tradnl" sz="2000" dirty="0" smtClean="0">
                <a:latin typeface="Tahoma" pitchFamily="34" charset="0"/>
              </a:rPr>
              <a:t>por el solo hecho de </a:t>
            </a:r>
            <a:r>
              <a:rPr lang="es-ES_tradnl" sz="2000" dirty="0" smtClean="0">
                <a:latin typeface="Tahoma" pitchFamily="34" charset="0"/>
              </a:rPr>
              <a:t>que se </a:t>
            </a:r>
            <a:r>
              <a:rPr lang="es-ES_tradnl" sz="2000" dirty="0" smtClean="0">
                <a:latin typeface="Tahoma" pitchFamily="34" charset="0"/>
              </a:rPr>
              <a:t>mejoró. </a:t>
            </a:r>
            <a:endParaRPr lang="es-ES_tradnl" sz="2000" dirty="0" smtClean="0">
              <a:latin typeface="Tahoma" pitchFamily="34" charset="0"/>
            </a:endParaRPr>
          </a:p>
          <a:p>
            <a:pPr algn="just" eaLnBrk="1" hangingPunct="1">
              <a:lnSpc>
                <a:spcPct val="90000"/>
              </a:lnSpc>
              <a:spcBef>
                <a:spcPct val="0"/>
              </a:spcBef>
              <a:buFont typeface="Wingdings" pitchFamily="2" charset="2"/>
              <a:buNone/>
            </a:pPr>
            <a:endParaRPr lang="es-ES_tradnl" sz="2000" dirty="0">
              <a:latin typeface="Tahoma" pitchFamily="34" charset="0"/>
            </a:endParaRPr>
          </a:p>
          <a:p>
            <a:pPr algn="just" eaLnBrk="1" hangingPunct="1">
              <a:lnSpc>
                <a:spcPct val="90000"/>
              </a:lnSpc>
              <a:spcBef>
                <a:spcPct val="0"/>
              </a:spcBef>
              <a:buFont typeface="Wingdings" pitchFamily="2" charset="2"/>
              <a:buNone/>
            </a:pPr>
            <a:r>
              <a:rPr lang="es-ES_tradnl" sz="2000" dirty="0" smtClean="0">
                <a:latin typeface="Tahoma" pitchFamily="34" charset="0"/>
              </a:rPr>
              <a:t>O </a:t>
            </a:r>
            <a:r>
              <a:rPr lang="es-ES_tradnl" sz="2000" dirty="0" smtClean="0">
                <a:latin typeface="Tahoma" pitchFamily="34" charset="0"/>
              </a:rPr>
              <a:t>sea, en este caso sólo </a:t>
            </a:r>
            <a:r>
              <a:rPr lang="es-ES_tradnl" sz="2000" dirty="0" smtClean="0">
                <a:latin typeface="Tahoma" pitchFamily="34" charset="0"/>
              </a:rPr>
              <a:t>se tiene </a:t>
            </a:r>
            <a:r>
              <a:rPr lang="es-ES_tradnl" sz="2000" dirty="0" smtClean="0">
                <a:latin typeface="Tahoma" pitchFamily="34" charset="0"/>
              </a:rPr>
              <a:t>en cuenta la tasa </a:t>
            </a:r>
            <a:r>
              <a:rPr lang="es-ES_tradnl" sz="2000" dirty="0" smtClean="0">
                <a:latin typeface="Tahoma" pitchFamily="34" charset="0"/>
              </a:rPr>
              <a:t>normal del</a:t>
            </a:r>
          </a:p>
          <a:p>
            <a:pPr algn="just" eaLnBrk="1" hangingPunct="1">
              <a:lnSpc>
                <a:spcPct val="90000"/>
              </a:lnSpc>
              <a:spcBef>
                <a:spcPct val="0"/>
              </a:spcBef>
              <a:buFont typeface="Wingdings" pitchFamily="2" charset="2"/>
              <a:buNone/>
            </a:pPr>
            <a:r>
              <a:rPr lang="es-ES_tradnl" sz="2000" dirty="0" smtClean="0">
                <a:latin typeface="Tahoma" pitchFamily="34" charset="0"/>
              </a:rPr>
              <a:t>crecimiento </a:t>
            </a:r>
            <a:r>
              <a:rPr lang="es-ES_tradnl" sz="2000" dirty="0" smtClean="0">
                <a:latin typeface="Tahoma" pitchFamily="34" charset="0"/>
              </a:rPr>
              <a:t>de la dotación </a:t>
            </a:r>
            <a:r>
              <a:rPr lang="es-ES_tradnl" sz="2000" dirty="0" smtClean="0">
                <a:latin typeface="Tahoma" pitchFamily="34" charset="0"/>
              </a:rPr>
              <a:t>de automóviles</a:t>
            </a:r>
            <a:r>
              <a:rPr lang="es-ES_tradnl" sz="2000" dirty="0" smtClean="0">
                <a:latin typeface="Tahoma" pitchFamily="34" charset="0"/>
              </a:rPr>
              <a:t>.</a:t>
            </a:r>
          </a:p>
          <a:p>
            <a:pPr algn="just" eaLnBrk="1" hangingPunct="1">
              <a:lnSpc>
                <a:spcPct val="90000"/>
              </a:lnSpc>
              <a:spcBef>
                <a:spcPct val="0"/>
              </a:spcBef>
              <a:buFont typeface="Wingdings" pitchFamily="2" charset="2"/>
              <a:buNone/>
            </a:pPr>
            <a:endParaRPr lang="es-ES_tradnl" sz="2000" dirty="0" smtClean="0">
              <a:latin typeface="Tahoma" pitchFamily="34" charset="0"/>
            </a:endParaRPr>
          </a:p>
          <a:p>
            <a:pPr algn="just" eaLnBrk="1" hangingPunct="1">
              <a:lnSpc>
                <a:spcPct val="90000"/>
              </a:lnSpc>
              <a:spcBef>
                <a:spcPct val="0"/>
              </a:spcBef>
              <a:buFont typeface="Wingdings" pitchFamily="2" charset="2"/>
              <a:buNone/>
            </a:pPr>
            <a:r>
              <a:rPr lang="es-ES_tradnl" sz="2000" dirty="0" smtClean="0">
                <a:latin typeface="Tahoma" pitchFamily="34" charset="0"/>
              </a:rPr>
              <a:t>Este es también el caso de proyectos de agua potable, escuelas, </a:t>
            </a:r>
          </a:p>
          <a:p>
            <a:pPr algn="just" eaLnBrk="1" hangingPunct="1">
              <a:lnSpc>
                <a:spcPct val="90000"/>
              </a:lnSpc>
              <a:spcBef>
                <a:spcPct val="0"/>
              </a:spcBef>
              <a:buFont typeface="Wingdings" pitchFamily="2" charset="2"/>
              <a:buNone/>
            </a:pPr>
            <a:r>
              <a:rPr lang="es-ES_tradnl" sz="2000" dirty="0" smtClean="0">
                <a:latin typeface="Tahoma" pitchFamily="34" charset="0"/>
              </a:rPr>
              <a:t>electricidad, puertos, etc., en que la demanda por sus servicios es </a:t>
            </a:r>
          </a:p>
          <a:p>
            <a:pPr algn="just" eaLnBrk="1" hangingPunct="1">
              <a:lnSpc>
                <a:spcPct val="90000"/>
              </a:lnSpc>
              <a:spcBef>
                <a:spcPct val="0"/>
              </a:spcBef>
              <a:buFont typeface="Wingdings" pitchFamily="2" charset="2"/>
              <a:buNone/>
            </a:pPr>
            <a:r>
              <a:rPr lang="es-ES_tradnl" sz="2000" dirty="0" smtClean="0">
                <a:latin typeface="Tahoma" pitchFamily="34" charset="0"/>
              </a:rPr>
              <a:t>claramente una función del tiempo calendario.</a:t>
            </a:r>
          </a:p>
          <a:p>
            <a:pPr eaLnBrk="1" hangingPunct="1"/>
            <a:endParaRPr lang="es-ES" sz="3400" dirty="0" smtClean="0"/>
          </a:p>
        </p:txBody>
      </p:sp>
      <p:sp>
        <p:nvSpPr>
          <p:cNvPr id="11267" name="Text Box 6"/>
          <p:cNvSpPr txBox="1">
            <a:spLocks noChangeArrowheads="1"/>
          </p:cNvSpPr>
          <p:nvPr/>
        </p:nvSpPr>
        <p:spPr bwMode="auto">
          <a:xfrm>
            <a:off x="533440" y="404664"/>
            <a:ext cx="8425061" cy="1107996"/>
          </a:xfrm>
          <a:prstGeom prst="rect">
            <a:avLst/>
          </a:prstGeom>
          <a:solidFill>
            <a:srgbClr val="FFFFCC"/>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i="1">
                <a:solidFill>
                  <a:schemeClr val="tx2"/>
                </a:solidFill>
                <a:latin typeface="Arial" charset="0"/>
              </a:defRPr>
            </a:lvl1pPr>
            <a:lvl2pPr marL="742950" indent="-285750" eaLnBrk="0" hangingPunct="0">
              <a:defRPr sz="2200" b="1" i="1">
                <a:solidFill>
                  <a:schemeClr val="tx2"/>
                </a:solidFill>
                <a:latin typeface="Arial" charset="0"/>
              </a:defRPr>
            </a:lvl2pPr>
            <a:lvl3pPr marL="1143000" indent="-228600" eaLnBrk="0" hangingPunct="0">
              <a:defRPr sz="2200" b="1" i="1">
                <a:solidFill>
                  <a:schemeClr val="tx2"/>
                </a:solidFill>
                <a:latin typeface="Arial" charset="0"/>
              </a:defRPr>
            </a:lvl3pPr>
            <a:lvl4pPr marL="1600200" indent="-228600" eaLnBrk="0" hangingPunct="0">
              <a:defRPr sz="2200" b="1" i="1">
                <a:solidFill>
                  <a:schemeClr val="tx2"/>
                </a:solidFill>
                <a:latin typeface="Arial" charset="0"/>
              </a:defRPr>
            </a:lvl4pPr>
            <a:lvl5pPr marL="2057400" indent="-228600" eaLnBrk="0" hangingPunct="0">
              <a:defRPr sz="2200" b="1" i="1">
                <a:solidFill>
                  <a:schemeClr val="tx2"/>
                </a:solidFill>
                <a:latin typeface="Arial" charset="0"/>
              </a:defRPr>
            </a:lvl5pPr>
            <a:lvl6pPr marL="2514600" indent="-228600" eaLnBrk="0" fontAlgn="base" hangingPunct="0">
              <a:spcBef>
                <a:spcPct val="0"/>
              </a:spcBef>
              <a:spcAft>
                <a:spcPct val="0"/>
              </a:spcAft>
              <a:defRPr sz="2200" b="1" i="1">
                <a:solidFill>
                  <a:schemeClr val="tx2"/>
                </a:solidFill>
                <a:latin typeface="Arial" charset="0"/>
              </a:defRPr>
            </a:lvl6pPr>
            <a:lvl7pPr marL="2971800" indent="-228600" eaLnBrk="0" fontAlgn="base" hangingPunct="0">
              <a:spcBef>
                <a:spcPct val="0"/>
              </a:spcBef>
              <a:spcAft>
                <a:spcPct val="0"/>
              </a:spcAft>
              <a:defRPr sz="2200" b="1" i="1">
                <a:solidFill>
                  <a:schemeClr val="tx2"/>
                </a:solidFill>
                <a:latin typeface="Arial" charset="0"/>
              </a:defRPr>
            </a:lvl7pPr>
            <a:lvl8pPr marL="3429000" indent="-228600" eaLnBrk="0" fontAlgn="base" hangingPunct="0">
              <a:spcBef>
                <a:spcPct val="0"/>
              </a:spcBef>
              <a:spcAft>
                <a:spcPct val="0"/>
              </a:spcAft>
              <a:defRPr sz="2200" b="1" i="1">
                <a:solidFill>
                  <a:schemeClr val="tx2"/>
                </a:solidFill>
                <a:latin typeface="Arial" charset="0"/>
              </a:defRPr>
            </a:lvl8pPr>
            <a:lvl9pPr marL="3886200" indent="-228600" eaLnBrk="0" fontAlgn="base" hangingPunct="0">
              <a:spcBef>
                <a:spcPct val="0"/>
              </a:spcBef>
              <a:spcAft>
                <a:spcPct val="0"/>
              </a:spcAft>
              <a:defRPr sz="2200" b="1" i="1">
                <a:solidFill>
                  <a:schemeClr val="tx2"/>
                </a:solidFill>
                <a:latin typeface="Arial" charset="0"/>
              </a:defRPr>
            </a:lvl9pPr>
          </a:lstStyle>
          <a:p>
            <a:pPr eaLnBrk="1" hangingPunct="1">
              <a:spcBef>
                <a:spcPct val="50000"/>
              </a:spcBef>
            </a:pPr>
            <a:r>
              <a:rPr lang="es-ES_tradnl" b="0" i="0" dirty="0">
                <a:solidFill>
                  <a:schemeClr val="tx1">
                    <a:lumMod val="75000"/>
                    <a:lumOff val="25000"/>
                  </a:schemeClr>
                </a:solidFill>
              </a:rPr>
              <a:t>CASO 1: La inversión dura para siempre y los beneficios son función del tiempo calendario, independiente del momento en que se construye el proyecto. Tasa de descuento constante. </a:t>
            </a:r>
            <a:endParaRPr lang="es-ES" b="0" i="0" dirty="0">
              <a:solidFill>
                <a:schemeClr val="tx1">
                  <a:lumMod val="75000"/>
                  <a:lumOff val="25000"/>
                </a:schemeClr>
              </a:solidFill>
            </a:endParaRPr>
          </a:p>
        </p:txBody>
      </p:sp>
    </p:spTree>
    <p:extLst>
      <p:ext uri="{BB962C8B-B14F-4D97-AF65-F5344CB8AC3E}">
        <p14:creationId xmlns:p14="http://schemas.microsoft.com/office/powerpoint/2010/main" val="957376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TotalTime>
  <Words>2826</Words>
  <Application>Microsoft Office PowerPoint</Application>
  <PresentationFormat>Presentación en pantalla (4:3)</PresentationFormat>
  <Paragraphs>307</Paragraphs>
  <Slides>45</Slides>
  <Notes>0</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45</vt:i4>
      </vt:variant>
    </vt:vector>
  </HeadingPairs>
  <TitlesOfParts>
    <vt:vector size="49" baseType="lpstr">
      <vt:lpstr>Tema de Office</vt:lpstr>
      <vt:lpstr>Ecuación</vt:lpstr>
      <vt:lpstr>Microsoft Editor de ecuaciones 3.0</vt:lpstr>
      <vt:lpstr>Hoja de cálculo</vt:lpstr>
      <vt:lpstr>Optimización de Proyectos</vt:lpstr>
      <vt:lpstr>Contenidos</vt:lpstr>
      <vt:lpstr>Objetivo</vt:lpstr>
      <vt:lpstr>CRITERIO GENERAL</vt:lpstr>
      <vt:lpstr>Una aclaración</vt:lpstr>
      <vt:lpstr>Momento Óptimo  para iniciar el proyecto</vt:lpstr>
      <vt:lpstr>Momento Óptimo  para iniciar el proyecto</vt:lpstr>
      <vt:lpstr>Momento Óptimo  para iniciar 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Tamaño Óptimo de  la Inversión</vt:lpstr>
      <vt:lpstr>Presentación de PowerPoint</vt:lpstr>
      <vt:lpstr>Presentación de PowerPoint</vt:lpstr>
      <vt:lpstr>Presentación de PowerPoint</vt:lpstr>
      <vt:lpstr>Presentación de PowerPoint</vt:lpstr>
      <vt:lpstr>Momento Óptimo de  liquidar una Inversión</vt:lpstr>
      <vt:lpstr>Presentación de PowerPoint</vt:lpstr>
      <vt:lpstr>Presentación de PowerPoint</vt:lpstr>
      <vt:lpstr>Para tomar la decisión de cortar el bosque debemos maximizar el VAN </vt:lpstr>
      <vt:lpstr>Aclaraciones</vt:lpstr>
      <vt:lpstr>¿Qué pasa si el valor de reventa es reinvertido en plantaciones forestales?, es decir se continúa en el negocio.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Momento Óptimo de Reemplazo</vt:lpstr>
      <vt:lpstr>Presentación de PowerPoint</vt:lpstr>
      <vt:lpstr>Presentación de PowerPoint</vt:lpstr>
      <vt:lpstr>Presentación de PowerPoint</vt:lpstr>
      <vt:lpstr>Decisiones de Localización</vt:lpstr>
      <vt:lpstr>Decisiones de Localización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Ivan Alvarez Valdes</dc:creator>
  <cp:lastModifiedBy>Ivan Alvarez Valdes</cp:lastModifiedBy>
  <cp:revision>13</cp:revision>
  <dcterms:created xsi:type="dcterms:W3CDTF">2012-06-20T18:13:00Z</dcterms:created>
  <dcterms:modified xsi:type="dcterms:W3CDTF">2012-06-21T02:41:10Z</dcterms:modified>
</cp:coreProperties>
</file>