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5C523-425D-4342-BCF8-F03189E82024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C0A27-6ED9-46C2-8F56-FCD9235C64F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5199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>
              <a:latin typeface="Times New Roman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264F2-E02F-4F15-99FE-0F268BCEAF67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>
              <a:latin typeface="Times New Roman" pitchFamily="18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3372AD-D8E4-4C1F-ABBD-5BF89C14BDE7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>
              <a:latin typeface="Times New Roman" pitchFamily="18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9F318-A8A7-481A-84AC-F4448E516D6C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>
              <a:latin typeface="Times New Roman" pitchFamily="1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36AAAF-8591-4135-9B83-5DC1FE8E7AD5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>
              <a:latin typeface="Times New Roman" pitchFamily="18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DC7552-E076-42CA-B380-56481B74EA7C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>
              <a:latin typeface="Times New Roman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7A97C0-C236-4036-B976-3E37ACD15DA4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C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CL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601BAD-D4A5-45B3-94D2-2034B26CE1D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C971-8A4E-4211-82FD-8897417ED9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20E0-2F28-49B1-9EEE-D749FD8D3706}" type="datetimeFigureOut">
              <a:rPr lang="es-CL" smtClean="0"/>
              <a:pPr/>
              <a:t>04-04-2013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6C07E-7384-49BF-A853-B7438BF806C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d.es/cristamine/mineral/metodos/prop_micr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lab.unc.edu/Petunia/IgMetAtlas/mainmenu.html" TargetMode="External"/><Relationship Id="rId4" Type="http://schemas.openxmlformats.org/officeDocument/2006/relationships/hyperlink" Target="http://minerva.union.edu/hollochk/c_petrology/ig_mineral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6600" b="1" dirty="0" err="1" smtClean="0"/>
              <a:t>Tectosilicatos</a:t>
            </a:r>
            <a:r>
              <a:rPr lang="es-ES" sz="6600" b="1" dirty="0" smtClean="0"/>
              <a:t/>
            </a:r>
            <a:br>
              <a:rPr lang="es-ES" sz="6600" b="1" dirty="0" smtClean="0"/>
            </a:br>
            <a:r>
              <a:rPr lang="es-ES" sz="6600" b="1" dirty="0" smtClean="0"/>
              <a:t>Parte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William D. </a:t>
            </a:r>
            <a:r>
              <a:rPr lang="en-US" sz="2800" dirty="0" err="1" smtClean="0"/>
              <a:t>Nesse</a:t>
            </a:r>
            <a:r>
              <a:rPr lang="en-US" sz="2800" dirty="0" smtClean="0"/>
              <a:t>. : Introduction to optical mineralogy</a:t>
            </a:r>
          </a:p>
          <a:p>
            <a:pPr eaLnBrk="1" hangingPunct="1"/>
            <a:r>
              <a:rPr lang="es-ES_tradnl" sz="2800" dirty="0" err="1" smtClean="0"/>
              <a:t>Perkins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Dexter</a:t>
            </a:r>
            <a:r>
              <a:rPr lang="es-ES_tradnl" sz="2800" dirty="0" smtClean="0"/>
              <a:t>; </a:t>
            </a:r>
            <a:r>
              <a:rPr lang="es-ES_tradnl" sz="2800" dirty="0" err="1" smtClean="0"/>
              <a:t>Henke</a:t>
            </a:r>
            <a:r>
              <a:rPr lang="es-ES_tradnl" sz="2800" dirty="0" smtClean="0"/>
              <a:t>, Kevin.: Minerales en Lámina Delgada.</a:t>
            </a:r>
          </a:p>
          <a:p>
            <a:pPr eaLnBrk="1" hangingPunct="1"/>
            <a:endParaRPr lang="es-ES_tradnl" sz="2800" dirty="0" smtClean="0"/>
          </a:p>
          <a:p>
            <a:pPr eaLnBrk="1" hangingPunct="1">
              <a:buFont typeface="Arial" charset="0"/>
              <a:buNone/>
            </a:pPr>
            <a:r>
              <a:rPr lang="es-ES_tradnl" sz="2800" b="1" u="sng" dirty="0" smtClean="0"/>
              <a:t>WEB</a:t>
            </a:r>
            <a:r>
              <a:rPr lang="es-ES_tradnl" sz="2800" dirty="0" smtClean="0"/>
              <a:t>:</a:t>
            </a:r>
          </a:p>
          <a:p>
            <a:pPr eaLnBrk="1" hangingPunct="1"/>
            <a:r>
              <a:rPr lang="en-US" sz="2000" dirty="0" smtClean="0">
                <a:hlinkClick r:id="rId3"/>
              </a:rPr>
              <a:t>http://www.uned.es/cristamine/mineral/metodos/prop_micr.htm</a:t>
            </a:r>
            <a:endParaRPr lang="es-ES_tradnl" sz="2000" dirty="0" smtClean="0"/>
          </a:p>
          <a:p>
            <a:pPr eaLnBrk="1" hangingPunct="1"/>
            <a:r>
              <a:rPr lang="en-US" sz="2000" dirty="0" smtClean="0">
                <a:hlinkClick r:id="rId4"/>
              </a:rPr>
              <a:t>http://minerva.union.edu/hollochk/c_petrology/ig_minerals.htm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hlinkClick r:id="rId5"/>
              </a:rPr>
              <a:t>http://www.geolab.unc.edu/Petunia/IgMetAtlas/mainmenu.html</a:t>
            </a:r>
            <a:endParaRPr lang="en-US" sz="2000" dirty="0" smtClean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s-CL" smtClean="0"/>
              <a:t>Mineralogía de Silicatos - GL4502 - Clase Auxiliar N°1 Primavera-Verano 2011 </a:t>
            </a:r>
            <a:endParaRPr lang="en-US" smtClean="0"/>
          </a:p>
        </p:txBody>
      </p:sp>
      <p:sp>
        <p:nvSpPr>
          <p:cNvPr id="593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Bibliografía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8650" y="3733800"/>
            <a:ext cx="3727450" cy="2438400"/>
          </a:xfrm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Cuarzo</a:t>
            </a:r>
            <a:r>
              <a:rPr lang="es-MX" smtClean="0"/>
              <a:t> </a:t>
            </a:r>
            <a:r>
              <a:rPr lang="es-MX" u="none" smtClean="0"/>
              <a:t>(SiO</a:t>
            </a:r>
            <a:r>
              <a:rPr lang="es-MX" u="none" baseline="-25000" smtClean="0"/>
              <a:t>2</a:t>
            </a:r>
            <a:r>
              <a:rPr lang="es-MX" u="none" smtClean="0"/>
              <a:t>)</a:t>
            </a:r>
            <a:endParaRPr lang="es-ES" u="none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99992" y="980727"/>
            <a:ext cx="4464621" cy="6211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 err="1">
                <a:solidFill>
                  <a:srgbClr val="000000"/>
                </a:solidFill>
                <a:latin typeface="Century Gothic" pitchFamily="34" charset="0"/>
              </a:rPr>
              <a:t>Uniaxial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 (+).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Incoloro.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 err="1">
                <a:solidFill>
                  <a:srgbClr val="000000"/>
                </a:solidFill>
                <a:latin typeface="Century Gothic" pitchFamily="34" charset="0"/>
              </a:rPr>
              <a:t>Cxs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 prismáticos euhedrales, </a:t>
            </a:r>
            <a:r>
              <a:rPr lang="es-ES" sz="2000" dirty="0">
                <a:solidFill>
                  <a:srgbClr val="000000"/>
                </a:solidFill>
                <a:latin typeface="Century Gothic" pitchFamily="34" charset="0"/>
              </a:rPr>
              <a:t>granos diseminados y como reemplazo anhedral.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Relieve muy bajo.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Birrefringencia débil.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Extinción paralela en </a:t>
            </a:r>
            <a:r>
              <a:rPr lang="es-MX" sz="2000" dirty="0" err="1">
                <a:solidFill>
                  <a:srgbClr val="000000"/>
                </a:solidFill>
                <a:latin typeface="Century Gothic" pitchFamily="34" charset="0"/>
              </a:rPr>
              <a:t>cxs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 euhedrales. Común extinción </a:t>
            </a:r>
            <a:r>
              <a:rPr lang="es-CL" sz="2000" dirty="0" err="1">
                <a:solidFill>
                  <a:srgbClr val="000000"/>
                </a:solidFill>
                <a:latin typeface="Century Gothic" pitchFamily="34" charset="0"/>
              </a:rPr>
              <a:t>ondulosa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 (debido al </a:t>
            </a:r>
            <a:r>
              <a:rPr lang="es-MX" sz="2000" dirty="0" err="1">
                <a:solidFill>
                  <a:srgbClr val="000000"/>
                </a:solidFill>
                <a:latin typeface="Century Gothic" pitchFamily="34" charset="0"/>
              </a:rPr>
              <a:t>strain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).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Clivaje usualmente ausente.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No se observan maclas en cortes transparentes.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Limpio.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2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/>
          </a:p>
        </p:txBody>
      </p:sp>
      <p:pic>
        <p:nvPicPr>
          <p:cNvPr id="52230" name="Picture 10" descr="http://www.geolab.unc.edu/Petunia/IgMetAtlas/minerals/quartz.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76350"/>
            <a:ext cx="3746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17"/>
          <p:cNvSpPr txBox="1">
            <a:spLocks noChangeArrowheads="1"/>
          </p:cNvSpPr>
          <p:nvPr/>
        </p:nvSpPr>
        <p:spPr bwMode="auto">
          <a:xfrm>
            <a:off x="3429000" y="1447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2232" name="Text Box 18"/>
          <p:cNvSpPr txBox="1">
            <a:spLocks noChangeArrowheads="1"/>
          </p:cNvSpPr>
          <p:nvPr/>
        </p:nvSpPr>
        <p:spPr bwMode="auto">
          <a:xfrm>
            <a:off x="3429000" y="3733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nx</a:t>
            </a: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-242888"/>
            <a:ext cx="7772400" cy="1143001"/>
          </a:xfrm>
        </p:spPr>
        <p:txBody>
          <a:bodyPr/>
          <a:lstStyle/>
          <a:p>
            <a:pPr eaLnBrk="1" hangingPunct="1"/>
            <a:r>
              <a:rPr lang="es-ES" u="sng" smtClean="0"/>
              <a:t>Cuarzo</a:t>
            </a:r>
            <a:r>
              <a:rPr lang="es-MX" smtClean="0"/>
              <a:t> (SiO</a:t>
            </a:r>
            <a:r>
              <a:rPr lang="es-MX" baseline="-25000" smtClean="0"/>
              <a:t>2</a:t>
            </a:r>
            <a:r>
              <a:rPr lang="es-MX" smtClean="0"/>
              <a:t>)</a:t>
            </a:r>
            <a:endParaRPr lang="es-ES" smtClean="0"/>
          </a:p>
        </p:txBody>
      </p:sp>
      <p:pic>
        <p:nvPicPr>
          <p:cNvPr id="53251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690563"/>
            <a:ext cx="3384550" cy="2706687"/>
          </a:xfrm>
        </p:spPr>
      </p:pic>
      <p:pic>
        <p:nvPicPr>
          <p:cNvPr id="5325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692150"/>
            <a:ext cx="3363912" cy="2690813"/>
          </a:xfrm>
        </p:spPr>
      </p:pic>
      <p:pic>
        <p:nvPicPr>
          <p:cNvPr id="53253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58888" y="3675063"/>
            <a:ext cx="3384550" cy="2706687"/>
          </a:xfrm>
        </p:spPr>
      </p:pic>
      <p:pic>
        <p:nvPicPr>
          <p:cNvPr id="53254" name="Picture 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3438" y="3616325"/>
            <a:ext cx="3457575" cy="2765425"/>
          </a:xfrm>
        </p:spPr>
      </p:pic>
      <p:sp>
        <p:nvSpPr>
          <p:cNvPr id="53255" name="Text Box 21"/>
          <p:cNvSpPr txBox="1">
            <a:spLocks noChangeArrowheads="1"/>
          </p:cNvSpPr>
          <p:nvPr/>
        </p:nvSpPr>
        <p:spPr bwMode="auto">
          <a:xfrm>
            <a:off x="41910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3256" name="Text Box 22"/>
          <p:cNvSpPr txBox="1">
            <a:spLocks noChangeArrowheads="1"/>
          </p:cNvSpPr>
          <p:nvPr/>
        </p:nvSpPr>
        <p:spPr bwMode="auto">
          <a:xfrm>
            <a:off x="7467600" y="685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nx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3257" name="Text Box 23"/>
          <p:cNvSpPr txBox="1">
            <a:spLocks noChangeArrowheads="1"/>
          </p:cNvSpPr>
          <p:nvPr/>
        </p:nvSpPr>
        <p:spPr bwMode="auto">
          <a:xfrm>
            <a:off x="4114800" y="3657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3258" name="Text Box 24"/>
          <p:cNvSpPr txBox="1">
            <a:spLocks noChangeArrowheads="1"/>
          </p:cNvSpPr>
          <p:nvPr/>
        </p:nvSpPr>
        <p:spPr bwMode="auto">
          <a:xfrm>
            <a:off x="7467600" y="3657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nx</a:t>
            </a: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" smtClean="0"/>
              <a:t>Calcedonia</a:t>
            </a:r>
            <a:r>
              <a:rPr lang="es-MX" smtClean="0"/>
              <a:t> </a:t>
            </a:r>
            <a:r>
              <a:rPr lang="es-MX" u="none" smtClean="0"/>
              <a:t>(SiO</a:t>
            </a:r>
            <a:r>
              <a:rPr lang="es-MX" u="none" baseline="-25000" smtClean="0"/>
              <a:t>2</a:t>
            </a:r>
            <a:r>
              <a:rPr lang="es-MX" u="none" smtClean="0"/>
              <a:t>)</a:t>
            </a:r>
            <a:endParaRPr lang="es-ES" u="none" smtClean="0"/>
          </a:p>
        </p:txBody>
      </p:sp>
      <p:sp>
        <p:nvSpPr>
          <p:cNvPr id="54276" name="Text Box 10"/>
          <p:cNvSpPr txBox="1">
            <a:spLocks noChangeArrowheads="1"/>
          </p:cNvSpPr>
          <p:nvPr/>
        </p:nvSpPr>
        <p:spPr bwMode="auto">
          <a:xfrm>
            <a:off x="4506913" y="1052513"/>
            <a:ext cx="4464050" cy="559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Variedad compactada de sílice (=&gt; muchas características comunes).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U(+).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Incolora a pardo pálida.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Relieve bajo.</a:t>
            </a:r>
            <a:endParaRPr lang="es-ES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Agregados radiales </a:t>
            </a:r>
            <a:r>
              <a:rPr lang="es-MX" sz="2000" dirty="0" err="1">
                <a:solidFill>
                  <a:srgbClr val="000000"/>
                </a:solidFill>
                <a:latin typeface="Century Gothic" pitchFamily="34" charset="0"/>
              </a:rPr>
              <a:t>esferuliticos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Extinción paralela (cuando los </a:t>
            </a:r>
            <a:r>
              <a:rPr lang="es-MX" sz="2000" dirty="0" err="1">
                <a:solidFill>
                  <a:srgbClr val="000000"/>
                </a:solidFill>
                <a:latin typeface="Century Gothic" pitchFamily="34" charset="0"/>
              </a:rPr>
              <a:t>cxs</a:t>
            </a: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 son elongados).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Largo lento.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Birrefringencia baja.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Rellenando cavidades.</a:t>
            </a:r>
          </a:p>
          <a:p>
            <a:pPr defTabSz="449263">
              <a:spcBef>
                <a:spcPts val="1250"/>
              </a:spcBef>
              <a:buClr>
                <a:srgbClr val="000000"/>
              </a:buClr>
              <a:buSzPct val="100000"/>
              <a:buFont typeface="Century Gothic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000" dirty="0">
                <a:solidFill>
                  <a:srgbClr val="000000"/>
                </a:solidFill>
                <a:latin typeface="Century Gothic" pitchFamily="34" charset="0"/>
              </a:rPr>
              <a:t>“Extinción formando una cruz”.</a:t>
            </a:r>
          </a:p>
        </p:txBody>
      </p:sp>
      <p:sp>
        <p:nvSpPr>
          <p:cNvPr id="54277" name="Text Box 13"/>
          <p:cNvSpPr txBox="1">
            <a:spLocks noChangeArrowheads="1"/>
          </p:cNvSpPr>
          <p:nvPr/>
        </p:nvSpPr>
        <p:spPr bwMode="auto">
          <a:xfrm>
            <a:off x="3810000" y="2057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65041"/>
            <a:ext cx="4140200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ES" u="sng" smtClean="0"/>
              <a:t>Calcedonia</a:t>
            </a:r>
            <a:r>
              <a:rPr lang="es-MX" smtClean="0"/>
              <a:t> (SiO</a:t>
            </a:r>
            <a:r>
              <a:rPr lang="es-MX" baseline="-25000" smtClean="0"/>
              <a:t>2</a:t>
            </a:r>
            <a:r>
              <a:rPr lang="es-MX" smtClean="0"/>
              <a:t>)</a:t>
            </a:r>
          </a:p>
        </p:txBody>
      </p:sp>
      <p:pic>
        <p:nvPicPr>
          <p:cNvPr id="5529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398588"/>
            <a:ext cx="3171825" cy="2517775"/>
          </a:xfrm>
        </p:spPr>
      </p:pic>
      <p:pic>
        <p:nvPicPr>
          <p:cNvPr id="55300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371600"/>
            <a:ext cx="4105275" cy="2441575"/>
          </a:xfrm>
        </p:spPr>
      </p:pic>
      <p:pic>
        <p:nvPicPr>
          <p:cNvPr id="5530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69975" y="4114800"/>
            <a:ext cx="3041650" cy="1981200"/>
          </a:xfrm>
        </p:spPr>
      </p:pic>
      <p:pic>
        <p:nvPicPr>
          <p:cNvPr id="55302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16538" y="4114800"/>
            <a:ext cx="2473325" cy="1981200"/>
          </a:xfrm>
        </p:spPr>
      </p:pic>
      <p:sp>
        <p:nvSpPr>
          <p:cNvPr id="55303" name="Text Box 13"/>
          <p:cNvSpPr txBox="1">
            <a:spLocks noChangeArrowheads="1"/>
          </p:cNvSpPr>
          <p:nvPr/>
        </p:nvSpPr>
        <p:spPr bwMode="auto">
          <a:xfrm>
            <a:off x="8001000" y="137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5304" name="Text Box 14"/>
          <p:cNvSpPr txBox="1">
            <a:spLocks noChangeArrowheads="1"/>
          </p:cNvSpPr>
          <p:nvPr/>
        </p:nvSpPr>
        <p:spPr bwMode="auto">
          <a:xfrm>
            <a:off x="3581400" y="137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nx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5305" name="Text Box 15"/>
          <p:cNvSpPr txBox="1">
            <a:spLocks noChangeArrowheads="1"/>
          </p:cNvSpPr>
          <p:nvPr/>
        </p:nvSpPr>
        <p:spPr bwMode="auto">
          <a:xfrm>
            <a:off x="7696200" y="4038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s-MX" dirty="0" smtClean="0"/>
              <a:t>Calcedonia </a:t>
            </a:r>
            <a:r>
              <a:rPr lang="es-MX" u="none" dirty="0" smtClean="0"/>
              <a:t>(SiO</a:t>
            </a:r>
            <a:r>
              <a:rPr lang="es-MX" u="none" baseline="-25000" dirty="0" smtClean="0"/>
              <a:t>2</a:t>
            </a:r>
            <a:r>
              <a:rPr lang="es-MX" u="none" dirty="0" smtClean="0"/>
              <a:t>)</a:t>
            </a:r>
            <a:endParaRPr lang="es-ES" u="none" dirty="0" smtClean="0"/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8592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3733800" y="175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np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8229600" y="175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</a:rPr>
              <a:t>nx</a:t>
            </a: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55976" y="1268760"/>
            <a:ext cx="457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r>
              <a:rPr lang="es-ES" sz="2000" dirty="0">
                <a:latin typeface="Century Gothic" pitchFamily="34" charset="0"/>
              </a:rPr>
              <a:t>Color: </a:t>
            </a:r>
            <a:r>
              <a:rPr lang="es-ES" sz="2000" dirty="0" smtClean="0">
                <a:latin typeface="Century Gothic" pitchFamily="34" charset="0"/>
              </a:rPr>
              <a:t>Incolora</a:t>
            </a:r>
          </a:p>
          <a:p>
            <a:pPr fontAlgn="base">
              <a:buFont typeface="Arial"/>
              <a:buChar char="•"/>
            </a:pPr>
            <a:endParaRPr lang="es-ES" sz="2000" dirty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r>
              <a:rPr lang="es-ES" sz="2000" dirty="0">
                <a:latin typeface="Century Gothic" pitchFamily="34" charset="0"/>
              </a:rPr>
              <a:t>Relieve bajo a moderado.</a:t>
            </a:r>
          </a:p>
          <a:p>
            <a:endParaRPr lang="es-ES" sz="2000" dirty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r>
              <a:rPr lang="es-ES" sz="2000" dirty="0">
                <a:latin typeface="Century Gothic" pitchFamily="34" charset="0"/>
              </a:rPr>
              <a:t>Colores de interferencia de primer orden</a:t>
            </a:r>
            <a:r>
              <a:rPr lang="es-ES" sz="2000" dirty="0" smtClean="0">
                <a:latin typeface="Century Gothic" pitchFamily="34" charset="0"/>
              </a:rPr>
              <a:t>.</a:t>
            </a:r>
          </a:p>
          <a:p>
            <a:pPr fontAlgn="base">
              <a:buFont typeface="Arial"/>
              <a:buChar char="•"/>
            </a:pPr>
            <a:endParaRPr lang="es-ES" sz="2000" dirty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r>
              <a:rPr lang="es-ES" sz="2000" dirty="0">
                <a:latin typeface="Century Gothic" pitchFamily="34" charset="0"/>
              </a:rPr>
              <a:t>Birrefringencia débil. </a:t>
            </a:r>
            <a:endParaRPr lang="es-ES" sz="2000" dirty="0" smtClean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endParaRPr lang="es-ES" sz="2000" dirty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r>
              <a:rPr lang="es-ES" sz="2000" dirty="0">
                <a:latin typeface="Century Gothic" pitchFamily="34" charset="0"/>
              </a:rPr>
              <a:t>Forma: Variada, pero mayoritariamente en hábitos tabulares, fibrosos y/o radiales</a:t>
            </a:r>
            <a:r>
              <a:rPr lang="es-ES" sz="2000" dirty="0" smtClean="0">
                <a:latin typeface="Century Gothic" pitchFamily="34" charset="0"/>
              </a:rPr>
              <a:t>.</a:t>
            </a:r>
          </a:p>
          <a:p>
            <a:pPr fontAlgn="base">
              <a:buFont typeface="Arial"/>
              <a:buChar char="•"/>
            </a:pPr>
            <a:endParaRPr lang="es-ES" sz="2000" dirty="0">
              <a:latin typeface="Century Gothic" pitchFamily="34" charset="0"/>
            </a:endParaRPr>
          </a:p>
          <a:p>
            <a:pPr fontAlgn="base">
              <a:buFont typeface="Arial"/>
              <a:buChar char="•"/>
            </a:pPr>
            <a:r>
              <a:rPr lang="es-ES" sz="2000" dirty="0">
                <a:latin typeface="Century Gothic" pitchFamily="34" charset="0"/>
              </a:rPr>
              <a:t>Las </a:t>
            </a:r>
            <a:r>
              <a:rPr lang="es-ES" sz="2000" dirty="0" err="1">
                <a:latin typeface="Century Gothic" pitchFamily="34" charset="0"/>
              </a:rPr>
              <a:t>ceolitas</a:t>
            </a:r>
            <a:r>
              <a:rPr lang="es-ES" sz="2000" dirty="0">
                <a:latin typeface="Century Gothic" pitchFamily="34" charset="0"/>
              </a:rPr>
              <a:t> pueden ser </a:t>
            </a:r>
            <a:r>
              <a:rPr lang="es-ES" sz="2000" dirty="0" err="1">
                <a:latin typeface="Century Gothic" pitchFamily="34" charset="0"/>
              </a:rPr>
              <a:t>uni</a:t>
            </a:r>
            <a:r>
              <a:rPr lang="es-ES" sz="2000" dirty="0">
                <a:latin typeface="Century Gothic" pitchFamily="34" charset="0"/>
              </a:rPr>
              <a:t> o biaxiales + o - dependiendo de la especie.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619672" y="332656"/>
            <a:ext cx="52200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err="1" smtClean="0">
                <a:latin typeface="+mj-lt"/>
              </a:rPr>
              <a:t>Ceolitas</a:t>
            </a:r>
            <a:endParaRPr lang="es-ES" sz="4400" dirty="0">
              <a:latin typeface="+mj-lt"/>
            </a:endParaRPr>
          </a:p>
          <a:p>
            <a:r>
              <a:rPr lang="es-ES" dirty="0">
                <a:latin typeface="Century Gothic" pitchFamily="34" charset="0"/>
              </a:rPr>
              <a:t>(</a:t>
            </a:r>
            <a:r>
              <a:rPr lang="es-ES" dirty="0" err="1">
                <a:latin typeface="Century Gothic" pitchFamily="34" charset="0"/>
              </a:rPr>
              <a:t>Ca,Fe,K,Mg,Na</a:t>
            </a:r>
            <a:r>
              <a:rPr lang="es-ES" dirty="0">
                <a:latin typeface="Century Gothic" pitchFamily="34" charset="0"/>
              </a:rPr>
              <a:t>)3-6 Si30 Al6 O7 2·24 H2O</a:t>
            </a:r>
            <a:endParaRPr lang="es-ES" dirty="0">
              <a:effectLst/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31" y="1992233"/>
            <a:ext cx="4107138" cy="32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105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02080" cy="51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03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8243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s-ES_tradnl" sz="2000" dirty="0" smtClean="0"/>
              <a:t>Referenciar </a:t>
            </a:r>
            <a:r>
              <a:rPr lang="es-ES_tradnl" sz="2000" dirty="0" smtClean="0"/>
              <a:t>todo.</a:t>
            </a:r>
            <a:endParaRPr lang="es-ES_tradnl" sz="2000" dirty="0" smtClean="0"/>
          </a:p>
          <a:p>
            <a:pPr>
              <a:lnSpc>
                <a:spcPct val="80000"/>
              </a:lnSpc>
              <a:defRPr/>
            </a:pPr>
            <a:endParaRPr lang="es-ES_tradnl" sz="2000" dirty="0" smtClean="0"/>
          </a:p>
          <a:p>
            <a:pPr>
              <a:lnSpc>
                <a:spcPct val="80000"/>
              </a:lnSpc>
              <a:defRPr/>
            </a:pPr>
            <a:r>
              <a:rPr lang="es-ES_tradnl" sz="2000" dirty="0" smtClean="0"/>
              <a:t>Anotar la propiedad como ustedes la ven y, entre paréntesis, como aparece en la referencia. No necesariamente es igual.</a:t>
            </a:r>
          </a:p>
          <a:p>
            <a:pPr>
              <a:lnSpc>
                <a:spcPct val="80000"/>
              </a:lnSpc>
              <a:defRPr/>
            </a:pPr>
            <a:endParaRPr lang="es-ES_tradnl" sz="2000" dirty="0" smtClean="0"/>
          </a:p>
          <a:p>
            <a:pPr>
              <a:lnSpc>
                <a:spcPct val="80000"/>
              </a:lnSpc>
              <a:defRPr/>
            </a:pPr>
            <a:r>
              <a:rPr lang="es-ES_tradnl" sz="2000" dirty="0" smtClean="0"/>
              <a:t>Si algo no se ve, indicarlo y fundamentar por qué.</a:t>
            </a:r>
          </a:p>
          <a:p>
            <a:pPr>
              <a:lnSpc>
                <a:spcPct val="80000"/>
              </a:lnSpc>
              <a:defRPr/>
            </a:pPr>
            <a:endParaRPr lang="es-ES_tradnl" sz="2000" dirty="0" smtClean="0"/>
          </a:p>
          <a:p>
            <a:pPr>
              <a:lnSpc>
                <a:spcPct val="80000"/>
              </a:lnSpc>
              <a:defRPr/>
            </a:pPr>
            <a:r>
              <a:rPr lang="es-ES_tradnl" sz="2000" dirty="0" smtClean="0"/>
              <a:t>Esquema del corte a N// y NX. No olvidar la escala:</a:t>
            </a:r>
          </a:p>
          <a:p>
            <a:pPr algn="ctr">
              <a:lnSpc>
                <a:spcPct val="80000"/>
              </a:lnSpc>
              <a:defRPr/>
            </a:pPr>
            <a:r>
              <a:rPr lang="es-ES_tradnl" sz="2000" dirty="0" smtClean="0"/>
              <a:t> Escala(mm)=Ocular/Objetivo</a:t>
            </a:r>
          </a:p>
          <a:p>
            <a:pPr>
              <a:lnSpc>
                <a:spcPct val="80000"/>
              </a:lnSpc>
              <a:defRPr/>
            </a:pPr>
            <a:r>
              <a:rPr lang="es-ES_tradnl" sz="2000" dirty="0" smtClean="0"/>
              <a:t>La escala les dará el RADIO de lo que están </a:t>
            </a:r>
            <a:r>
              <a:rPr lang="es-ES_tradnl" sz="2000" dirty="0" smtClean="0"/>
              <a:t>viendo.</a:t>
            </a:r>
            <a:endParaRPr lang="es-ES_tradnl" sz="2000" dirty="0" smtClean="0"/>
          </a:p>
          <a:p>
            <a:pPr>
              <a:lnSpc>
                <a:spcPct val="80000"/>
              </a:lnSpc>
              <a:defRPr/>
            </a:pPr>
            <a:endParaRPr lang="es-ES_tradnl" sz="2000" dirty="0" smtClean="0"/>
          </a:p>
          <a:p>
            <a:pPr>
              <a:lnSpc>
                <a:spcPct val="80000"/>
              </a:lnSpc>
              <a:defRPr/>
            </a:pPr>
            <a:r>
              <a:rPr lang="es-ES_tradnl" sz="2000" dirty="0" smtClean="0"/>
              <a:t>En el esquema se indican todos los minerales que se ven, sean o no conocidos. No olvidar los opacos.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000" dirty="0" smtClean="0"/>
              <a:t>Todos los </a:t>
            </a:r>
            <a:r>
              <a:rPr lang="es-ES" sz="2000" dirty="0" err="1" smtClean="0"/>
              <a:t>mxs</a:t>
            </a:r>
            <a:r>
              <a:rPr lang="es-ES" sz="2000" dirty="0" smtClean="0"/>
              <a:t> entran en el control.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MX" sz="20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MX" sz="2000" dirty="0" smtClean="0"/>
              <a:t>Ver figura de interferencia </a:t>
            </a:r>
            <a:r>
              <a:rPr lang="es-MX" sz="2000" dirty="0" smtClean="0"/>
              <a:t>si </a:t>
            </a:r>
            <a:r>
              <a:rPr lang="es-MX" sz="2000" dirty="0" smtClean="0"/>
              <a:t>es </a:t>
            </a:r>
            <a:r>
              <a:rPr lang="es-MX" sz="2000" dirty="0" smtClean="0"/>
              <a:t>posible</a:t>
            </a:r>
            <a:r>
              <a:rPr lang="es-MX" sz="2000" dirty="0" smtClean="0"/>
              <a:t>, si no lo es, explicar por que y referenciarla.</a:t>
            </a:r>
            <a:endParaRPr lang="es-MX" sz="2000" dirty="0" smtClean="0"/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endParaRPr lang="es-ES_tradnl" sz="2000" dirty="0" smtClean="0"/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Indicaciones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356</Words>
  <Application>Microsoft Office PowerPoint</Application>
  <PresentationFormat>Presentación en pantalla (4:3)</PresentationFormat>
  <Paragraphs>87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Tectosilicatos Parte I</vt:lpstr>
      <vt:lpstr>Cuarzo (SiO2)</vt:lpstr>
      <vt:lpstr>Cuarzo (SiO2)</vt:lpstr>
      <vt:lpstr>Calcedonia (SiO2)</vt:lpstr>
      <vt:lpstr>Calcedonia (SiO2)</vt:lpstr>
      <vt:lpstr>Calcedonia (SiO2)</vt:lpstr>
      <vt:lpstr>Diapositiva 7</vt:lpstr>
      <vt:lpstr>Diapositiva 8</vt:lpstr>
      <vt:lpstr>Indicaciones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Tectosilicatos Parte I</dc:title>
  <dc:creator>ore</dc:creator>
  <cp:lastModifiedBy>camila</cp:lastModifiedBy>
  <cp:revision>3</cp:revision>
  <dcterms:created xsi:type="dcterms:W3CDTF">2013-03-19T15:25:48Z</dcterms:created>
  <dcterms:modified xsi:type="dcterms:W3CDTF">2013-04-04T04:17:58Z</dcterms:modified>
</cp:coreProperties>
</file>