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300" r:id="rId32"/>
    <p:sldId id="287" r:id="rId33"/>
    <p:sldId id="299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7" r:id="rId4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33" autoAdjust="0"/>
  </p:normalViewPr>
  <p:slideViewPr>
    <p:cSldViewPr>
      <p:cViewPr varScale="1">
        <p:scale>
          <a:sx n="44" d="100"/>
          <a:sy n="44" d="100"/>
        </p:scale>
        <p:origin x="-142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2A0BE-E6FD-4368-980A-667F4033554B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9DF7F-EF62-4F3F-AA00-EF4CB429202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Bt</a:t>
            </a:r>
            <a:r>
              <a:rPr lang="es-CL" dirty="0" smtClean="0"/>
              <a:t>,</a:t>
            </a:r>
            <a:r>
              <a:rPr lang="es-CL" baseline="0" dirty="0" smtClean="0"/>
              <a:t> </a:t>
            </a:r>
            <a:r>
              <a:rPr lang="es-CL" baseline="0" dirty="0" err="1" smtClean="0"/>
              <a:t>Pg</a:t>
            </a:r>
            <a:r>
              <a:rPr lang="es-CL" baseline="0" dirty="0" smtClean="0"/>
              <a:t> </a:t>
            </a:r>
            <a:r>
              <a:rPr lang="es-CL" baseline="0" dirty="0" err="1" smtClean="0"/>
              <a:t>Qz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12</a:t>
            </a:fld>
            <a:endParaRPr lang="es-C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OrtoPx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21</a:t>
            </a:fld>
            <a:endParaRPr lang="es-C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Plagioclasa</a:t>
            </a:r>
            <a:r>
              <a:rPr lang="es-CL" baseline="0" dirty="0" smtClean="0"/>
              <a:t> y </a:t>
            </a:r>
            <a:r>
              <a:rPr lang="es-CL" baseline="0" dirty="0" err="1" smtClean="0"/>
              <a:t>OrtoPx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22</a:t>
            </a:fld>
            <a:endParaRPr lang="es-C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Sillimanita</a:t>
            </a:r>
            <a:r>
              <a:rPr lang="es-CL" dirty="0" smtClean="0"/>
              <a:t> – </a:t>
            </a:r>
            <a:r>
              <a:rPr lang="es-CL" dirty="0" err="1" smtClean="0"/>
              <a:t>Qz</a:t>
            </a:r>
            <a:r>
              <a:rPr lang="es-CL" dirty="0" smtClean="0"/>
              <a:t> – </a:t>
            </a:r>
            <a:r>
              <a:rPr lang="es-CL" dirty="0" err="1" smtClean="0"/>
              <a:t>Bt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23</a:t>
            </a:fld>
            <a:endParaRPr lang="es-C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Circón- QZ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24</a:t>
            </a:fld>
            <a:endParaRPr lang="es-C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Leucita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25</a:t>
            </a:fld>
            <a:endParaRPr lang="es-C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Microclina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26</a:t>
            </a:fld>
            <a:endParaRPr lang="es-C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Muscovita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27</a:t>
            </a:fld>
            <a:endParaRPr lang="es-C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Olivino</a:t>
            </a:r>
            <a:r>
              <a:rPr lang="es-CL" baseline="0" dirty="0" smtClean="0"/>
              <a:t> + Serpentina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28</a:t>
            </a:fld>
            <a:endParaRPr lang="es-C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Olivino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29</a:t>
            </a:fld>
            <a:endParaRPr lang="es-C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Sanidina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30</a:t>
            </a:fld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ClinoPx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13</a:t>
            </a:fld>
            <a:endParaRPr lang="es-C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Titanita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32</a:t>
            </a:fld>
            <a:endParaRPr lang="es-C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Cuarzo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34</a:t>
            </a:fld>
            <a:endParaRPr lang="es-C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Calcedonia – </a:t>
            </a:r>
            <a:r>
              <a:rPr lang="es-CL" dirty="0" err="1" smtClean="0"/>
              <a:t>Pumpellyita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35</a:t>
            </a:fld>
            <a:endParaRPr lang="es-C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Pg</a:t>
            </a:r>
            <a:r>
              <a:rPr lang="es-CL" dirty="0" smtClean="0"/>
              <a:t> </a:t>
            </a:r>
            <a:r>
              <a:rPr lang="es-CL" dirty="0" err="1" smtClean="0"/>
              <a:t>zonada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36</a:t>
            </a:fld>
            <a:endParaRPr lang="es-C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Prehnita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37</a:t>
            </a:fld>
            <a:endParaRPr lang="es-C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Actinolita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38</a:t>
            </a:fld>
            <a:endParaRPr lang="es-C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Glaucofano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39</a:t>
            </a:fld>
            <a:endParaRPr lang="es-C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Andalucita + </a:t>
            </a:r>
            <a:r>
              <a:rPr lang="es-CL" dirty="0" err="1" smtClean="0"/>
              <a:t>Qz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40</a:t>
            </a:fld>
            <a:endParaRPr lang="es-C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42</a:t>
            </a:fld>
            <a:endParaRPr 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Clorita-</a:t>
            </a:r>
            <a:r>
              <a:rPr lang="es-CL" dirty="0" err="1" smtClean="0"/>
              <a:t>Muscovita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14</a:t>
            </a:fld>
            <a:endParaRPr 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Cordierita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15</a:t>
            </a:fld>
            <a:endParaRPr 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Epidota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16</a:t>
            </a:fld>
            <a:endParaRPr 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Estaurolita- </a:t>
            </a:r>
            <a:r>
              <a:rPr lang="es-CL" dirty="0" err="1" smtClean="0"/>
              <a:t>Muscovita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17</a:t>
            </a:fld>
            <a:endParaRPr lang="es-C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Granate almandino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18</a:t>
            </a:fld>
            <a:endParaRPr lang="es-C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Hornblenda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19</a:t>
            </a:fld>
            <a:endParaRPr lang="es-C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Honblenda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9DF7F-EF62-4F3F-AA00-EF4CB429202D}" type="slidenum">
              <a:rPr lang="es-CL" smtClean="0"/>
              <a:pPr/>
              <a:t>20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CL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CL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33D7E1-8B4B-4039-BBF8-CEBC0A474BD9}" type="datetimeFigureOut">
              <a:rPr lang="es-CL" smtClean="0"/>
              <a:pPr/>
              <a:t>16-06-2013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CE7976F-5D43-444A-B182-699B09D1B84A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6000" y="2749084"/>
            <a:ext cx="6172200" cy="1894362"/>
          </a:xfrm>
        </p:spPr>
        <p:txBody>
          <a:bodyPr>
            <a:normAutofit/>
          </a:bodyPr>
          <a:lstStyle/>
          <a:p>
            <a:r>
              <a:rPr lang="es-CL" sz="4000" dirty="0" smtClean="0"/>
              <a:t>Repaso Control 2</a:t>
            </a:r>
            <a:endParaRPr lang="es-CL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4643446"/>
            <a:ext cx="6172200" cy="1371600"/>
          </a:xfrm>
        </p:spPr>
        <p:txBody>
          <a:bodyPr/>
          <a:lstStyle/>
          <a:p>
            <a:r>
              <a:rPr lang="es-CL" dirty="0" smtClean="0"/>
              <a:t>Semestre Otoño 2012</a:t>
            </a:r>
            <a:endParaRPr lang="es-C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5317"/>
            <a:ext cx="8112574" cy="656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6000" y="2606208"/>
            <a:ext cx="6172200" cy="1894362"/>
          </a:xfrm>
        </p:spPr>
        <p:txBody>
          <a:bodyPr>
            <a:normAutofit/>
          </a:bodyPr>
          <a:lstStyle/>
          <a:p>
            <a:r>
              <a:rPr lang="es-CL" sz="4000" dirty="0" smtClean="0"/>
              <a:t>Reconocimiento de Minerales</a:t>
            </a:r>
            <a:endParaRPr lang="es-CL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7 Marcador de contenido" descr="Biotit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8437"/>
          <a:stretch>
            <a:fillRect/>
          </a:stretch>
        </p:blipFill>
        <p:spPr>
          <a:xfrm>
            <a:off x="0" y="0"/>
            <a:ext cx="5555490" cy="3429000"/>
          </a:xfrm>
        </p:spPr>
      </p:pic>
      <p:pic>
        <p:nvPicPr>
          <p:cNvPr id="9" name="8 Imagen" descr="Biotita.jpg"/>
          <p:cNvPicPr>
            <a:picLocks noChangeAspect="1"/>
          </p:cNvPicPr>
          <p:nvPr/>
        </p:nvPicPr>
        <p:blipFill>
          <a:blip r:embed="rId3" cstate="print"/>
          <a:srcRect l="51563"/>
          <a:stretch>
            <a:fillRect/>
          </a:stretch>
        </p:blipFill>
        <p:spPr>
          <a:xfrm>
            <a:off x="3925211" y="3429000"/>
            <a:ext cx="5218790" cy="34290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714876" y="21429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14810" y="634581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Clinopx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50270"/>
          <a:stretch>
            <a:fillRect/>
          </a:stretch>
        </p:blipFill>
        <p:spPr>
          <a:xfrm>
            <a:off x="-1" y="0"/>
            <a:ext cx="5400637" cy="3429000"/>
          </a:xfrm>
        </p:spPr>
      </p:pic>
      <p:pic>
        <p:nvPicPr>
          <p:cNvPr id="5" name="3 Marcador de contenido" descr="Clinopx.jpg"/>
          <p:cNvPicPr>
            <a:picLocks noChangeAspect="1"/>
          </p:cNvPicPr>
          <p:nvPr/>
        </p:nvPicPr>
        <p:blipFill>
          <a:blip r:embed="rId3" cstate="print"/>
          <a:srcRect l="54992" r="-6564"/>
          <a:stretch>
            <a:fillRect/>
          </a:stretch>
        </p:blipFill>
        <p:spPr>
          <a:xfrm>
            <a:off x="4286248" y="3429000"/>
            <a:ext cx="5600696" cy="3429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43438" y="28572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500562" y="378619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Clorit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8342" b="808"/>
          <a:stretch>
            <a:fillRect/>
          </a:stretch>
        </p:blipFill>
        <p:spPr>
          <a:xfrm>
            <a:off x="-1" y="0"/>
            <a:ext cx="5494203" cy="3357562"/>
          </a:xfrm>
        </p:spPr>
      </p:pic>
      <p:pic>
        <p:nvPicPr>
          <p:cNvPr id="5" name="3 Marcador de contenido" descr="Clorita.jpg"/>
          <p:cNvPicPr>
            <a:picLocks noChangeAspect="1"/>
          </p:cNvPicPr>
          <p:nvPr/>
        </p:nvPicPr>
        <p:blipFill>
          <a:blip r:embed="rId3" cstate="print"/>
          <a:srcRect l="51659"/>
          <a:stretch>
            <a:fillRect/>
          </a:stretch>
        </p:blipFill>
        <p:spPr>
          <a:xfrm>
            <a:off x="3786182" y="3330661"/>
            <a:ext cx="5357818" cy="352734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14876" y="21429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3929058" y="635795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Cordierit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8342"/>
          <a:stretch>
            <a:fillRect/>
          </a:stretch>
        </p:blipFill>
        <p:spPr>
          <a:xfrm>
            <a:off x="0" y="0"/>
            <a:ext cx="5449833" cy="3357562"/>
          </a:xfrm>
        </p:spPr>
      </p:pic>
      <p:pic>
        <p:nvPicPr>
          <p:cNvPr id="5" name="3 Marcador de contenido" descr="Cordierita.jpg"/>
          <p:cNvPicPr>
            <a:picLocks noChangeAspect="1"/>
          </p:cNvPicPr>
          <p:nvPr/>
        </p:nvPicPr>
        <p:blipFill>
          <a:blip r:embed="rId3" cstate="print"/>
          <a:srcRect l="52168"/>
          <a:stretch>
            <a:fillRect/>
          </a:stretch>
        </p:blipFill>
        <p:spPr>
          <a:xfrm>
            <a:off x="3857620" y="3340588"/>
            <a:ext cx="5286380" cy="351741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929190" y="292893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000496" y="364331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Epidota Pistacit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8342"/>
          <a:stretch>
            <a:fillRect/>
          </a:stretch>
        </p:blipFill>
        <p:spPr>
          <a:xfrm>
            <a:off x="0" y="0"/>
            <a:ext cx="5565788" cy="3429000"/>
          </a:xfrm>
        </p:spPr>
      </p:pic>
      <p:pic>
        <p:nvPicPr>
          <p:cNvPr id="5" name="3 Marcador de contenido" descr="Epidota Pistacita.jpg"/>
          <p:cNvPicPr>
            <a:picLocks noChangeAspect="1"/>
          </p:cNvPicPr>
          <p:nvPr/>
        </p:nvPicPr>
        <p:blipFill>
          <a:blip r:embed="rId3" cstate="print"/>
          <a:srcRect l="52168"/>
          <a:stretch>
            <a:fillRect/>
          </a:stretch>
        </p:blipFill>
        <p:spPr>
          <a:xfrm>
            <a:off x="4000496" y="3435655"/>
            <a:ext cx="5143504" cy="342234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857752" y="307181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071934" y="635795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estaurolit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54082"/>
          <a:stretch>
            <a:fillRect/>
          </a:stretch>
        </p:blipFill>
        <p:spPr>
          <a:xfrm>
            <a:off x="0" y="0"/>
            <a:ext cx="4429124" cy="4160702"/>
          </a:xfrm>
        </p:spPr>
      </p:pic>
      <p:pic>
        <p:nvPicPr>
          <p:cNvPr id="5" name="3 Marcador de contenido" descr="estaurolita.jpg"/>
          <p:cNvPicPr>
            <a:picLocks noChangeAspect="1"/>
          </p:cNvPicPr>
          <p:nvPr/>
        </p:nvPicPr>
        <p:blipFill>
          <a:blip r:embed="rId3" cstate="print"/>
          <a:srcRect l="47385" r="4783"/>
          <a:stretch>
            <a:fillRect/>
          </a:stretch>
        </p:blipFill>
        <p:spPr>
          <a:xfrm>
            <a:off x="4429124" y="2541616"/>
            <a:ext cx="4786346" cy="431638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643306" y="28572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500562" y="285749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Granate almandino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51212"/>
          <a:stretch>
            <a:fillRect/>
          </a:stretch>
        </p:blipFill>
        <p:spPr>
          <a:xfrm>
            <a:off x="-1" y="0"/>
            <a:ext cx="5357819" cy="3476650"/>
          </a:xfrm>
        </p:spPr>
      </p:pic>
      <p:pic>
        <p:nvPicPr>
          <p:cNvPr id="5" name="3 Marcador de contenido" descr="Granate almandino.jpg"/>
          <p:cNvPicPr>
            <a:picLocks noChangeAspect="1"/>
          </p:cNvPicPr>
          <p:nvPr/>
        </p:nvPicPr>
        <p:blipFill>
          <a:blip r:embed="rId3" cstate="print"/>
          <a:srcRect l="50255"/>
          <a:stretch>
            <a:fillRect/>
          </a:stretch>
        </p:blipFill>
        <p:spPr>
          <a:xfrm>
            <a:off x="3929058" y="3539139"/>
            <a:ext cx="5214942" cy="331886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43438" y="28572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071934" y="635795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Hb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8342"/>
          <a:stretch>
            <a:fillRect/>
          </a:stretch>
        </p:blipFill>
        <p:spPr>
          <a:xfrm>
            <a:off x="-1" y="0"/>
            <a:ext cx="5429257" cy="3344886"/>
          </a:xfrm>
        </p:spPr>
      </p:pic>
      <p:pic>
        <p:nvPicPr>
          <p:cNvPr id="5" name="3 Marcador de contenido" descr="Hb.jpg"/>
          <p:cNvPicPr>
            <a:picLocks noChangeAspect="1"/>
          </p:cNvPicPr>
          <p:nvPr/>
        </p:nvPicPr>
        <p:blipFill>
          <a:blip r:embed="rId3" cstate="print"/>
          <a:srcRect l="52168"/>
          <a:stretch>
            <a:fillRect/>
          </a:stretch>
        </p:blipFill>
        <p:spPr>
          <a:xfrm>
            <a:off x="3857620" y="3340589"/>
            <a:ext cx="5286380" cy="351741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14876" y="285749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000496" y="650083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Minerales Evaluados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571612"/>
            <a:ext cx="3657600" cy="3543312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 err="1" smtClean="0"/>
              <a:t>Tectosilicatos</a:t>
            </a:r>
            <a:endParaRPr lang="es-CL" b="1" dirty="0" smtClean="0"/>
          </a:p>
          <a:p>
            <a:pPr lvl="1"/>
            <a:r>
              <a:rPr lang="es-CL" dirty="0" smtClean="0"/>
              <a:t>Cuarzo</a:t>
            </a:r>
          </a:p>
          <a:p>
            <a:pPr lvl="1"/>
            <a:r>
              <a:rPr lang="es-CL" dirty="0" smtClean="0"/>
              <a:t>Calcedonia</a:t>
            </a:r>
          </a:p>
          <a:p>
            <a:pPr lvl="1"/>
            <a:r>
              <a:rPr lang="es-CL" dirty="0" smtClean="0"/>
              <a:t>Ortoclasa</a:t>
            </a:r>
          </a:p>
          <a:p>
            <a:pPr lvl="1"/>
            <a:r>
              <a:rPr lang="es-CL" dirty="0" err="1" smtClean="0"/>
              <a:t>Microclina</a:t>
            </a:r>
            <a:endParaRPr lang="es-CL" dirty="0" smtClean="0"/>
          </a:p>
          <a:p>
            <a:pPr lvl="1"/>
            <a:r>
              <a:rPr lang="es-CL" dirty="0" smtClean="0"/>
              <a:t>Sanidina</a:t>
            </a:r>
          </a:p>
          <a:p>
            <a:pPr lvl="1"/>
            <a:r>
              <a:rPr lang="es-CL" dirty="0" err="1" smtClean="0"/>
              <a:t>Ceolitas</a:t>
            </a:r>
            <a:endParaRPr lang="es-CL" dirty="0" smtClean="0"/>
          </a:p>
          <a:p>
            <a:pPr lvl="1"/>
            <a:r>
              <a:rPr lang="es-CL" dirty="0" smtClean="0"/>
              <a:t>Plagioclasas</a:t>
            </a:r>
          </a:p>
          <a:p>
            <a:pPr lvl="1"/>
            <a:r>
              <a:rPr lang="es-CL" dirty="0" smtClean="0"/>
              <a:t>Feldespatoides (Leucita, nefelina, </a:t>
            </a:r>
            <a:r>
              <a:rPr lang="es-CL" dirty="0" err="1" smtClean="0"/>
              <a:t>Sodalita</a:t>
            </a:r>
            <a:r>
              <a:rPr lang="es-CL" dirty="0" smtClean="0"/>
              <a:t>, </a:t>
            </a:r>
            <a:r>
              <a:rPr lang="es-CL" dirty="0" err="1" smtClean="0"/>
              <a:t>Haüyna</a:t>
            </a:r>
            <a:r>
              <a:rPr lang="es-CL" dirty="0" smtClean="0"/>
              <a:t>)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b="1" dirty="0" smtClean="0"/>
              <a:t>Filosilicatos</a:t>
            </a:r>
          </a:p>
          <a:p>
            <a:pPr lvl="1"/>
            <a:r>
              <a:rPr lang="es-CL" dirty="0" smtClean="0"/>
              <a:t>Biotita</a:t>
            </a:r>
          </a:p>
          <a:p>
            <a:pPr lvl="1"/>
            <a:r>
              <a:rPr lang="es-CL" dirty="0" err="1" smtClean="0"/>
              <a:t>Muscovita</a:t>
            </a:r>
            <a:endParaRPr lang="es-CL" dirty="0" smtClean="0"/>
          </a:p>
          <a:p>
            <a:pPr lvl="1"/>
            <a:r>
              <a:rPr lang="es-CL" dirty="0" smtClean="0"/>
              <a:t>Clorita</a:t>
            </a:r>
          </a:p>
          <a:p>
            <a:pPr lvl="1"/>
            <a:r>
              <a:rPr lang="es-CL" dirty="0" err="1" smtClean="0"/>
              <a:t>Prehnita</a:t>
            </a:r>
            <a:endParaRPr lang="es-CL" dirty="0" smtClean="0"/>
          </a:p>
          <a:p>
            <a:pPr lvl="1"/>
            <a:r>
              <a:rPr lang="es-CL" dirty="0" smtClean="0"/>
              <a:t>Serpentinas</a:t>
            </a:r>
          </a:p>
          <a:p>
            <a:pPr lvl="1"/>
            <a:endParaRPr lang="es-CL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s-CL" sz="2400" b="1" dirty="0" smtClean="0"/>
              <a:t>Inosilicatos </a:t>
            </a:r>
          </a:p>
          <a:p>
            <a:pPr lvl="1"/>
            <a:r>
              <a:rPr lang="es-CL" dirty="0" err="1" smtClean="0"/>
              <a:t>Ortopiroxenos</a:t>
            </a:r>
            <a:endParaRPr lang="es-CL" dirty="0" smtClean="0"/>
          </a:p>
          <a:p>
            <a:pPr lvl="1"/>
            <a:r>
              <a:rPr lang="es-CL" dirty="0" smtClean="0"/>
              <a:t>Clinopiroxenos</a:t>
            </a:r>
          </a:p>
          <a:p>
            <a:pPr lvl="1"/>
            <a:r>
              <a:rPr lang="es-CL" dirty="0" err="1" smtClean="0"/>
              <a:t>Hornblenda</a:t>
            </a:r>
            <a:endParaRPr lang="es-CL" dirty="0" smtClean="0"/>
          </a:p>
          <a:p>
            <a:pPr lvl="1"/>
            <a:r>
              <a:rPr lang="es-CL" dirty="0" err="1" smtClean="0"/>
              <a:t>Tremolita</a:t>
            </a:r>
            <a:r>
              <a:rPr lang="es-CL" dirty="0" smtClean="0"/>
              <a:t>-actinolita</a:t>
            </a:r>
          </a:p>
          <a:p>
            <a:pPr lvl="1"/>
            <a:r>
              <a:rPr lang="es-CL" dirty="0" err="1" smtClean="0"/>
              <a:t>Glaucofano</a:t>
            </a:r>
            <a:r>
              <a:rPr lang="es-CL" dirty="0" smtClean="0"/>
              <a:t>- </a:t>
            </a:r>
            <a:r>
              <a:rPr lang="es-CL" dirty="0" err="1" smtClean="0"/>
              <a:t>Riebeckita</a:t>
            </a:r>
            <a:endParaRPr lang="es-CL" dirty="0" smtClean="0"/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HB 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50255"/>
          <a:stretch>
            <a:fillRect/>
          </a:stretch>
        </p:blipFill>
        <p:spPr>
          <a:xfrm>
            <a:off x="0" y="0"/>
            <a:ext cx="5359646" cy="3429000"/>
          </a:xfrm>
        </p:spPr>
      </p:pic>
      <p:pic>
        <p:nvPicPr>
          <p:cNvPr id="5" name="3 Marcador de contenido" descr="HB 2.jpg"/>
          <p:cNvPicPr>
            <a:picLocks noChangeAspect="1"/>
          </p:cNvPicPr>
          <p:nvPr/>
        </p:nvPicPr>
        <p:blipFill>
          <a:blip r:embed="rId3" cstate="print"/>
          <a:srcRect l="51212"/>
          <a:stretch>
            <a:fillRect/>
          </a:stretch>
        </p:blipFill>
        <p:spPr>
          <a:xfrm>
            <a:off x="3857620" y="3409557"/>
            <a:ext cx="5286380" cy="344844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43438" y="300037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000496" y="634581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OrtoPx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9299"/>
          <a:stretch>
            <a:fillRect/>
          </a:stretch>
        </p:blipFill>
        <p:spPr>
          <a:xfrm>
            <a:off x="-1" y="0"/>
            <a:ext cx="5462717" cy="3429000"/>
          </a:xfrm>
        </p:spPr>
      </p:pic>
      <p:pic>
        <p:nvPicPr>
          <p:cNvPr id="5" name="3 Marcador de contenido" descr="OrtoPx.jpg"/>
          <p:cNvPicPr>
            <a:picLocks noChangeAspect="1"/>
          </p:cNvPicPr>
          <p:nvPr/>
        </p:nvPicPr>
        <p:blipFill>
          <a:blip r:embed="rId3" cstate="print"/>
          <a:srcRect l="51212"/>
          <a:stretch>
            <a:fillRect/>
          </a:stretch>
        </p:blipFill>
        <p:spPr>
          <a:xfrm>
            <a:off x="3857620" y="3409557"/>
            <a:ext cx="5286380" cy="344844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86314" y="300037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Pg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48342"/>
          <a:stretch>
            <a:fillRect/>
          </a:stretch>
        </p:blipFill>
        <p:spPr>
          <a:xfrm>
            <a:off x="-1" y="0"/>
            <a:ext cx="5449833" cy="3357562"/>
          </a:xfrm>
        </p:spPr>
      </p:pic>
      <p:pic>
        <p:nvPicPr>
          <p:cNvPr id="5" name="3 Marcador de contenido" descr="Pg.jpg"/>
          <p:cNvPicPr>
            <a:picLocks noChangeAspect="1"/>
          </p:cNvPicPr>
          <p:nvPr/>
        </p:nvPicPr>
        <p:blipFill>
          <a:blip r:embed="rId3" cstate="print"/>
          <a:srcRect l="52168"/>
          <a:stretch>
            <a:fillRect/>
          </a:stretch>
        </p:blipFill>
        <p:spPr>
          <a:xfrm>
            <a:off x="3857620" y="3340589"/>
            <a:ext cx="5286380" cy="351741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929190" y="21429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000496" y="642939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Marcador de contenido" descr="sillimanit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r="52168"/>
          <a:stretch>
            <a:fillRect/>
          </a:stretch>
        </p:blipFill>
        <p:spPr>
          <a:xfrm>
            <a:off x="0" y="0"/>
            <a:ext cx="4572000" cy="3746566"/>
          </a:xfrm>
        </p:spPr>
      </p:pic>
      <p:pic>
        <p:nvPicPr>
          <p:cNvPr id="5" name="3 Marcador de contenido" descr="sillimanita.jpg"/>
          <p:cNvPicPr>
            <a:picLocks noChangeAspect="1"/>
          </p:cNvPicPr>
          <p:nvPr/>
        </p:nvPicPr>
        <p:blipFill>
          <a:blip r:embed="rId3" cstate="print"/>
          <a:srcRect l="48342" r="2869"/>
          <a:stretch>
            <a:fillRect/>
          </a:stretch>
        </p:blipFill>
        <p:spPr>
          <a:xfrm>
            <a:off x="4500562" y="3070119"/>
            <a:ext cx="4714908" cy="378788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857620" y="21429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43438" y="350043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6 Marcador de contenido" descr="circon cruz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4"/>
            <a:ext cx="5827836" cy="3571900"/>
          </a:xfrm>
        </p:spPr>
      </p:pic>
      <p:pic>
        <p:nvPicPr>
          <p:cNvPr id="8" name="7 Marcador de contenido" descr="circon pararel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714744" y="3530391"/>
            <a:ext cx="5429256" cy="3327609"/>
          </a:xfrm>
        </p:spPr>
      </p:pic>
      <p:sp>
        <p:nvSpPr>
          <p:cNvPr id="9" name="8 CuadroTexto"/>
          <p:cNvSpPr txBox="1"/>
          <p:nvPr/>
        </p:nvSpPr>
        <p:spPr>
          <a:xfrm>
            <a:off x="5143504" y="21429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86182" y="628652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4 Marcador de contenido" descr="leucita cruz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711241" cy="3500438"/>
          </a:xfrm>
        </p:spPr>
      </p:pic>
      <p:pic>
        <p:nvPicPr>
          <p:cNvPr id="6" name="5 Marcador de contenido" descr="leucita pararel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665873" y="3500439"/>
            <a:ext cx="5478127" cy="3357562"/>
          </a:xfrm>
        </p:spPr>
      </p:pic>
      <p:sp>
        <p:nvSpPr>
          <p:cNvPr id="7" name="6 CuadroTexto"/>
          <p:cNvSpPr txBox="1"/>
          <p:nvPr/>
        </p:nvSpPr>
        <p:spPr>
          <a:xfrm>
            <a:off x="4786314" y="21429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8286776" y="3714752"/>
            <a:ext cx="85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    N//</a:t>
            </a:r>
            <a:endParaRPr lang="es-C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4 Marcador de contenido" descr="microclina cruz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94684" cy="3429000"/>
          </a:xfrm>
        </p:spPr>
      </p:pic>
      <p:pic>
        <p:nvPicPr>
          <p:cNvPr id="6" name="5 Marcador de contenido" descr="microclina paral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549316" y="3429001"/>
            <a:ext cx="5594684" cy="3429000"/>
          </a:xfrm>
        </p:spPr>
      </p:pic>
      <p:sp>
        <p:nvSpPr>
          <p:cNvPr id="7" name="6 CuadroTexto"/>
          <p:cNvSpPr txBox="1"/>
          <p:nvPr/>
        </p:nvSpPr>
        <p:spPr>
          <a:xfrm>
            <a:off x="4714876" y="28572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8143900" y="364331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    N//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4 Marcador de contenido" descr="Ms cruz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500430" y="3399037"/>
            <a:ext cx="5643570" cy="3458963"/>
          </a:xfrm>
        </p:spPr>
      </p:pic>
      <p:pic>
        <p:nvPicPr>
          <p:cNvPr id="6" name="5 Marcador de contenido" descr="Ms Paralel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500694" cy="3371393"/>
          </a:xfrm>
        </p:spPr>
      </p:pic>
      <p:sp>
        <p:nvSpPr>
          <p:cNvPr id="7" name="6 CuadroTexto"/>
          <p:cNvSpPr txBox="1"/>
          <p:nvPr/>
        </p:nvSpPr>
        <p:spPr>
          <a:xfrm>
            <a:off x="4714876" y="292893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8358214" y="6500834"/>
            <a:ext cx="7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4 Marcador de contenido" descr="oli serp paralel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94684" cy="3429000"/>
          </a:xfrm>
        </p:spPr>
      </p:pic>
      <p:pic>
        <p:nvPicPr>
          <p:cNvPr id="7" name="6 Marcador de contenido" descr="oli serp cruz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549316" y="3429001"/>
            <a:ext cx="5594684" cy="3429000"/>
          </a:xfrm>
        </p:spPr>
      </p:pic>
      <p:sp>
        <p:nvSpPr>
          <p:cNvPr id="8" name="7 CuadroTexto"/>
          <p:cNvSpPr txBox="1"/>
          <p:nvPr/>
        </p:nvSpPr>
        <p:spPr>
          <a:xfrm>
            <a:off x="4714876" y="28572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 N//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358214" y="3786190"/>
            <a:ext cx="7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 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4 Marcador de contenido" descr="oliv pararel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72132" cy="3415178"/>
          </a:xfrm>
        </p:spPr>
      </p:pic>
      <p:pic>
        <p:nvPicPr>
          <p:cNvPr id="6" name="5 Marcador de contenido" descr="olivino cruz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500430" y="3399039"/>
            <a:ext cx="5643570" cy="3458962"/>
          </a:xfrm>
        </p:spPr>
      </p:pic>
      <p:sp>
        <p:nvSpPr>
          <p:cNvPr id="7" name="6 CuadroTexto"/>
          <p:cNvSpPr txBox="1"/>
          <p:nvPr/>
        </p:nvSpPr>
        <p:spPr>
          <a:xfrm>
            <a:off x="4714876" y="14285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N//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358214" y="348829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N//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Minerales Evaluados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s-CL" sz="2400" b="1" dirty="0" err="1" smtClean="0"/>
              <a:t>Sorosilicatos</a:t>
            </a:r>
            <a:endParaRPr lang="es-CL" sz="2400" b="1" dirty="0" smtClean="0"/>
          </a:p>
          <a:p>
            <a:pPr lvl="1"/>
            <a:r>
              <a:rPr lang="es-CL" dirty="0" err="1" smtClean="0"/>
              <a:t>Lawsonita</a:t>
            </a:r>
            <a:endParaRPr lang="es-CL" dirty="0" smtClean="0"/>
          </a:p>
          <a:p>
            <a:pPr lvl="1"/>
            <a:r>
              <a:rPr lang="es-CL" dirty="0" smtClean="0"/>
              <a:t>Epidota (Pistacita, </a:t>
            </a:r>
            <a:r>
              <a:rPr lang="es-CL" dirty="0" err="1" smtClean="0"/>
              <a:t>Zoicita</a:t>
            </a:r>
            <a:r>
              <a:rPr lang="es-CL" dirty="0" smtClean="0"/>
              <a:t>)</a:t>
            </a:r>
          </a:p>
          <a:p>
            <a:pPr lvl="1"/>
            <a:r>
              <a:rPr lang="es-CL" dirty="0" err="1" smtClean="0"/>
              <a:t>Pumpellyita</a:t>
            </a:r>
            <a:endParaRPr lang="es-CL" dirty="0" smtClean="0"/>
          </a:p>
          <a:p>
            <a:pPr lvl="1">
              <a:buNone/>
            </a:pPr>
            <a:endParaRPr lang="es-CL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s-CL" sz="2400" b="1" dirty="0" err="1" smtClean="0"/>
              <a:t>Ciclosilicatos</a:t>
            </a:r>
            <a:endParaRPr lang="es-CL" sz="2400" b="1" dirty="0" smtClean="0"/>
          </a:p>
          <a:p>
            <a:pPr lvl="1"/>
            <a:r>
              <a:rPr lang="es-CL" dirty="0" smtClean="0"/>
              <a:t>Turmalina</a:t>
            </a:r>
          </a:p>
          <a:p>
            <a:pPr lvl="1"/>
            <a:r>
              <a:rPr lang="es-CL" dirty="0" smtClean="0"/>
              <a:t>Cordierita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s-CL" sz="2400" dirty="0" smtClean="0"/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s-CL" sz="2400" dirty="0" smtClean="0"/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s-CL" sz="2400" dirty="0" smtClean="0"/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s-CL" sz="2400" dirty="0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s-CL" b="1" dirty="0" err="1" smtClean="0"/>
              <a:t>Nesosilicatos</a:t>
            </a:r>
            <a:endParaRPr lang="es-CL" b="1" dirty="0" smtClean="0"/>
          </a:p>
          <a:p>
            <a:pPr lvl="1"/>
            <a:r>
              <a:rPr lang="es-CL" dirty="0" smtClean="0"/>
              <a:t>Olivino</a:t>
            </a:r>
          </a:p>
          <a:p>
            <a:pPr lvl="1"/>
            <a:r>
              <a:rPr lang="es-CL" dirty="0" smtClean="0"/>
              <a:t>Circón</a:t>
            </a:r>
          </a:p>
          <a:p>
            <a:pPr lvl="1"/>
            <a:r>
              <a:rPr lang="es-CL" dirty="0" smtClean="0"/>
              <a:t>Granate</a:t>
            </a:r>
          </a:p>
          <a:p>
            <a:pPr lvl="1"/>
            <a:r>
              <a:rPr lang="es-CL" dirty="0" smtClean="0"/>
              <a:t>Titanita</a:t>
            </a:r>
          </a:p>
          <a:p>
            <a:pPr lvl="1"/>
            <a:endParaRPr lang="es-CL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s-CL" sz="2400" b="1" dirty="0" smtClean="0"/>
              <a:t>Aluminosilicatos</a:t>
            </a:r>
          </a:p>
          <a:p>
            <a:pPr lvl="1"/>
            <a:r>
              <a:rPr lang="es-CL" dirty="0" smtClean="0"/>
              <a:t>Andalucita</a:t>
            </a:r>
          </a:p>
          <a:p>
            <a:pPr lvl="1"/>
            <a:r>
              <a:rPr lang="es-CL" dirty="0" err="1" smtClean="0"/>
              <a:t>Sillimanita</a:t>
            </a:r>
            <a:endParaRPr lang="es-CL" dirty="0" smtClean="0"/>
          </a:p>
          <a:p>
            <a:pPr lvl="1"/>
            <a:r>
              <a:rPr lang="es-CL" dirty="0" smtClean="0"/>
              <a:t>Estaurolita</a:t>
            </a:r>
          </a:p>
          <a:p>
            <a:pPr lvl="1"/>
            <a:r>
              <a:rPr lang="es-CL" dirty="0" smtClean="0"/>
              <a:t>Cianita</a:t>
            </a:r>
          </a:p>
          <a:p>
            <a:pPr lvl="1">
              <a:buNone/>
            </a:pPr>
            <a:endParaRPr lang="es-C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4 Marcador de contenido" descr="sanidina paralel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94684" cy="3429000"/>
          </a:xfrm>
        </p:spPr>
      </p:pic>
      <p:pic>
        <p:nvPicPr>
          <p:cNvPr id="7" name="6 Marcador de contenido" descr="snaidina cruz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549316" y="3429001"/>
            <a:ext cx="5594684" cy="3429000"/>
          </a:xfrm>
        </p:spPr>
      </p:pic>
      <p:sp>
        <p:nvSpPr>
          <p:cNvPr id="8" name="7 CuadroTexto"/>
          <p:cNvSpPr txBox="1"/>
          <p:nvPr/>
        </p:nvSpPr>
        <p:spPr>
          <a:xfrm>
            <a:off x="4786314" y="300037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8358214" y="6429396"/>
            <a:ext cx="7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944" t="14391" r="46044" b="52141"/>
          <a:stretch>
            <a:fillRect/>
          </a:stretch>
        </p:blipFill>
        <p:spPr bwMode="auto">
          <a:xfrm>
            <a:off x="0" y="0"/>
            <a:ext cx="5004047" cy="350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944" t="49828" r="46044" b="16704"/>
          <a:stretch>
            <a:fillRect/>
          </a:stretch>
        </p:blipFill>
        <p:spPr bwMode="auto">
          <a:xfrm>
            <a:off x="4211960" y="3325861"/>
            <a:ext cx="4932040" cy="353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4 Marcador de contenido" descr="titanita paralel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94684" cy="3429000"/>
          </a:xfrm>
        </p:spPr>
      </p:pic>
      <p:pic>
        <p:nvPicPr>
          <p:cNvPr id="6" name="5 Marcador de contenido" descr="titanita cruz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571868" y="3442823"/>
            <a:ext cx="5572132" cy="3415178"/>
          </a:xfrm>
        </p:spPr>
      </p:pic>
      <p:sp>
        <p:nvSpPr>
          <p:cNvPr id="7" name="6 CuadroTexto"/>
          <p:cNvSpPr txBox="1"/>
          <p:nvPr/>
        </p:nvSpPr>
        <p:spPr>
          <a:xfrm>
            <a:off x="4572000" y="2786058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 smtClean="0"/>
          </a:p>
          <a:p>
            <a:r>
              <a:rPr lang="es-CL" dirty="0"/>
              <a:t> </a:t>
            </a:r>
            <a:r>
              <a:rPr lang="es-CL" dirty="0" smtClean="0"/>
              <a:t>    N//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8429652" y="6429396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945" t="25219" r="46044" b="41313"/>
          <a:stretch>
            <a:fillRect/>
          </a:stretch>
        </p:blipFill>
        <p:spPr bwMode="auto">
          <a:xfrm>
            <a:off x="0" y="0"/>
            <a:ext cx="5220072" cy="36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945" t="59672" r="46044" b="6250"/>
          <a:stretch>
            <a:fillRect/>
          </a:stretch>
        </p:blipFill>
        <p:spPr bwMode="auto">
          <a:xfrm>
            <a:off x="3851920" y="3215658"/>
            <a:ext cx="5292080" cy="364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9717" y="0"/>
            <a:ext cx="4277809" cy="3421043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00562" y="1"/>
            <a:ext cx="4286754" cy="3429000"/>
          </a:xfrm>
          <a:prstGeom prst="rect">
            <a:avLst/>
          </a:prstGeom>
          <a:noFill/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2803" y="3429001"/>
            <a:ext cx="4287759" cy="3429000"/>
          </a:xfrm>
          <a:prstGeom prst="rect">
            <a:avLst/>
          </a:prstGeom>
          <a:noFill/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00562" y="3429001"/>
            <a:ext cx="4287234" cy="3429000"/>
          </a:xfrm>
          <a:prstGeom prst="rect">
            <a:avLst/>
          </a:prstGeom>
          <a:noFill/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932112" y="-4763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solidFill>
                  <a:srgbClr val="FF0000"/>
                </a:solidFill>
              </a:rPr>
              <a:t>np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855912" y="2967037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solidFill>
                  <a:srgbClr val="FF0000"/>
                </a:solidFill>
              </a:rPr>
              <a:t>np</a:t>
            </a:r>
            <a:endParaRPr lang="es-E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7772"/>
            <a:ext cx="4586318" cy="34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7"/>
            <a:ext cx="4586318" cy="34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505199" y="1423972"/>
            <a:ext cx="5667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FF0000"/>
                </a:solidFill>
              </a:rPr>
              <a:t>N//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434421" y="1428736"/>
            <a:ext cx="5667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FF0000"/>
                </a:solidFill>
              </a:rPr>
              <a:t>NX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717663"/>
            <a:ext cx="43561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14488"/>
            <a:ext cx="43434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886200" y="1790688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solidFill>
                  <a:srgbClr val="FF0000"/>
                </a:solidFill>
              </a:rPr>
              <a:t>np</a:t>
            </a:r>
            <a:endParaRPr lang="es-E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 descr="G:\Felipe\Universidad\10mo Semestre\Los que no fueron\Procesos de Alteracion\Auxiliar\FOtos Cortes\Aux 2 - 23-08-2010\DSCN0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4767090" cy="357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Felipe\Universidad\10mo Semestre\Los que no fueron\Procesos de Alteracion\Auxiliar\FOtos Cortes\Aux 2 - 23-08-2010\DSCN0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143" y="3477779"/>
            <a:ext cx="4505327" cy="338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0" y="3143248"/>
            <a:ext cx="78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N//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501090" y="3786190"/>
            <a:ext cx="6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2 Imagen" descr="act.png"/>
          <p:cNvPicPr>
            <a:picLocks noChangeAspect="1"/>
          </p:cNvPicPr>
          <p:nvPr/>
        </p:nvPicPr>
        <p:blipFill>
          <a:blip r:embed="rId3" cstate="print"/>
          <a:srcRect r="50680"/>
          <a:stretch>
            <a:fillRect/>
          </a:stretch>
        </p:blipFill>
        <p:spPr bwMode="auto">
          <a:xfrm>
            <a:off x="0" y="0"/>
            <a:ext cx="4786314" cy="364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 Imagen" descr="act.png"/>
          <p:cNvPicPr>
            <a:picLocks noChangeAspect="1"/>
          </p:cNvPicPr>
          <p:nvPr/>
        </p:nvPicPr>
        <p:blipFill>
          <a:blip r:embed="rId3" cstate="print"/>
          <a:srcRect l="50680"/>
          <a:stretch>
            <a:fillRect/>
          </a:stretch>
        </p:blipFill>
        <p:spPr bwMode="auto">
          <a:xfrm>
            <a:off x="4543695" y="3357563"/>
            <a:ext cx="460033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143372" y="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8501090" y="3571876"/>
            <a:ext cx="6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NX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3"/>
            <a:ext cx="4572000" cy="344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4572000" cy="344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000496" y="464344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8643966" y="457200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N//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6000" y="2677646"/>
            <a:ext cx="6172200" cy="1894362"/>
          </a:xfrm>
        </p:spPr>
        <p:txBody>
          <a:bodyPr>
            <a:normAutofit/>
          </a:bodyPr>
          <a:lstStyle/>
          <a:p>
            <a:r>
              <a:rPr lang="es-CL" sz="4000" dirty="0" smtClean="0"/>
              <a:t>Repaso Minerales No Evaluados en C1</a:t>
            </a:r>
            <a:endParaRPr lang="es-CL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57452" y="5000636"/>
            <a:ext cx="6172200" cy="1371600"/>
          </a:xfrm>
        </p:spPr>
        <p:txBody>
          <a:bodyPr/>
          <a:lstStyle/>
          <a:p>
            <a:endParaRPr lang="es-C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5" descr="Andn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320000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Andn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40968"/>
            <a:ext cx="4320000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716016" y="2606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N//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3851920" y="62373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NX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Minerales Confundibles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58204" cy="3829064"/>
          </a:xfrm>
        </p:spPr>
        <p:txBody>
          <a:bodyPr>
            <a:normAutofit/>
          </a:bodyPr>
          <a:lstStyle/>
          <a:p>
            <a:r>
              <a:rPr lang="es-CL" sz="3500" dirty="0" smtClean="0"/>
              <a:t>Biotita-Turmalina-Titanita</a:t>
            </a:r>
          </a:p>
          <a:p>
            <a:r>
              <a:rPr lang="es-CL" sz="3500" dirty="0" smtClean="0"/>
              <a:t>Cuarzo-Feldespato K</a:t>
            </a:r>
          </a:p>
          <a:p>
            <a:r>
              <a:rPr lang="es-CL" sz="3500" dirty="0" smtClean="0"/>
              <a:t>Olivino-Clinopiroxeno</a:t>
            </a:r>
          </a:p>
          <a:p>
            <a:r>
              <a:rPr lang="es-CL" sz="3500" dirty="0" smtClean="0"/>
              <a:t>Estaurolita-Andalucita</a:t>
            </a:r>
          </a:p>
          <a:p>
            <a:r>
              <a:rPr lang="es-CL" sz="3500" dirty="0" smtClean="0"/>
              <a:t>Granate-</a:t>
            </a:r>
            <a:r>
              <a:rPr lang="es-CL" sz="3500" dirty="0" err="1" smtClean="0"/>
              <a:t>Sodalita</a:t>
            </a:r>
            <a:r>
              <a:rPr lang="es-CL" sz="3500" dirty="0" smtClean="0"/>
              <a:t>-</a:t>
            </a:r>
            <a:r>
              <a:rPr lang="es-CL" sz="3500" dirty="0" err="1" smtClean="0"/>
              <a:t>Hauyna</a:t>
            </a:r>
            <a:endParaRPr lang="es-CL" sz="3500" dirty="0" smtClean="0"/>
          </a:p>
          <a:p>
            <a:endParaRPr lang="es-CL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¡No Olvidar!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01080" cy="4873752"/>
          </a:xfrm>
        </p:spPr>
        <p:txBody>
          <a:bodyPr/>
          <a:lstStyle/>
          <a:p>
            <a:r>
              <a:rPr lang="es-CL" sz="3600" dirty="0" smtClean="0"/>
              <a:t>Entran todos los </a:t>
            </a:r>
            <a:r>
              <a:rPr lang="es-CL" sz="3600" dirty="0" smtClean="0"/>
              <a:t>minerales.</a:t>
            </a:r>
            <a:endParaRPr lang="es-CL" sz="3600" dirty="0" smtClean="0"/>
          </a:p>
          <a:p>
            <a:r>
              <a:rPr lang="es-CL" sz="3600" dirty="0" smtClean="0"/>
              <a:t>Diferenciar bien entre los </a:t>
            </a:r>
            <a:r>
              <a:rPr lang="es-CL" sz="3600" dirty="0" smtClean="0"/>
              <a:t>confundibles.</a:t>
            </a:r>
            <a:endParaRPr lang="es-CL" sz="3600" dirty="0" smtClean="0"/>
          </a:p>
          <a:p>
            <a:r>
              <a:rPr lang="es-CL" sz="3600" dirty="0" smtClean="0"/>
              <a:t>Conocer ocurrencia </a:t>
            </a:r>
            <a:r>
              <a:rPr lang="es-CL" sz="3600" dirty="0" smtClean="0"/>
              <a:t>mineral.</a:t>
            </a:r>
            <a:endParaRPr lang="es-CL" sz="3600" dirty="0" smtClean="0"/>
          </a:p>
          <a:p>
            <a:r>
              <a:rPr lang="es-CL" sz="3600" dirty="0" smtClean="0"/>
              <a:t>Saber grupos </a:t>
            </a:r>
            <a:r>
              <a:rPr lang="es-CL" sz="3600" dirty="0" smtClean="0"/>
              <a:t>minerales.</a:t>
            </a:r>
          </a:p>
          <a:p>
            <a:r>
              <a:rPr lang="es-CL" sz="3600" dirty="0" smtClean="0"/>
              <a:t>Conocer a que tipo de roca pueden pertenecer.</a:t>
            </a:r>
          </a:p>
          <a:p>
            <a:r>
              <a:rPr lang="es-CL" sz="3600" dirty="0" smtClean="0"/>
              <a:t>Tener en cuenta grado </a:t>
            </a:r>
            <a:r>
              <a:rPr lang="es-CL" sz="3600" dirty="0" err="1" smtClean="0"/>
              <a:t>metamorfico</a:t>
            </a:r>
            <a:r>
              <a:rPr lang="es-CL" sz="3600" dirty="0" smtClean="0"/>
              <a:t>.</a:t>
            </a:r>
            <a:endParaRPr lang="es-CL" sz="3600" dirty="0" smtClean="0"/>
          </a:p>
          <a:p>
            <a:endParaRPr lang="es-C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57158" y="357166"/>
            <a:ext cx="7567642" cy="6116786"/>
          </a:xfrm>
        </p:spPr>
        <p:txBody>
          <a:bodyPr>
            <a:normAutofit fontScale="92500"/>
          </a:bodyPr>
          <a:lstStyle/>
          <a:p>
            <a:r>
              <a:rPr lang="es-CL" b="1" dirty="0" err="1" smtClean="0"/>
              <a:t>Ortopiroxeno</a:t>
            </a:r>
            <a:endParaRPr lang="es-CL" b="1" dirty="0" smtClean="0"/>
          </a:p>
          <a:p>
            <a:pPr lvl="1"/>
            <a:r>
              <a:rPr lang="es-CL" dirty="0" smtClean="0"/>
              <a:t>Clivaje en 90°</a:t>
            </a:r>
          </a:p>
          <a:p>
            <a:pPr lvl="1"/>
            <a:r>
              <a:rPr lang="es-CL" dirty="0" smtClean="0"/>
              <a:t>Colores de interferencia fines del 1° orden, principios del 2°</a:t>
            </a:r>
          </a:p>
          <a:p>
            <a:pPr lvl="1"/>
            <a:r>
              <a:rPr lang="es-CL" dirty="0" smtClean="0"/>
              <a:t>Extinción recta</a:t>
            </a:r>
          </a:p>
          <a:p>
            <a:r>
              <a:rPr lang="es-CL" b="1" dirty="0" smtClean="0"/>
              <a:t>Clinopiroxeno</a:t>
            </a:r>
          </a:p>
          <a:p>
            <a:pPr lvl="1"/>
            <a:r>
              <a:rPr lang="es-CL" dirty="0" smtClean="0"/>
              <a:t>Clivaje en 90°</a:t>
            </a:r>
          </a:p>
          <a:p>
            <a:pPr lvl="1"/>
            <a:r>
              <a:rPr lang="es-CL" dirty="0" smtClean="0"/>
              <a:t>Colores de interferencia 2° orden</a:t>
            </a:r>
          </a:p>
          <a:p>
            <a:pPr lvl="1"/>
            <a:r>
              <a:rPr lang="es-CL" dirty="0" smtClean="0"/>
              <a:t>Extinción oblicua</a:t>
            </a:r>
          </a:p>
          <a:p>
            <a:r>
              <a:rPr lang="es-CL" b="1" dirty="0" err="1" smtClean="0"/>
              <a:t>Hornblenda</a:t>
            </a:r>
            <a:endParaRPr lang="es-CL" b="1" dirty="0" smtClean="0"/>
          </a:p>
          <a:p>
            <a:pPr lvl="1"/>
            <a:r>
              <a:rPr lang="es-CL" dirty="0" smtClean="0"/>
              <a:t>Clivaje en 120° y 60°</a:t>
            </a:r>
          </a:p>
          <a:p>
            <a:pPr lvl="1"/>
            <a:r>
              <a:rPr lang="es-CL" dirty="0" smtClean="0"/>
              <a:t>Pleocroísmo de verde musgo a café</a:t>
            </a:r>
          </a:p>
          <a:p>
            <a:pPr lvl="1"/>
            <a:r>
              <a:rPr lang="es-CL" dirty="0" smtClean="0"/>
              <a:t>CI hasta de 2do Orden </a:t>
            </a:r>
          </a:p>
          <a:p>
            <a:r>
              <a:rPr lang="es-CL" b="1" dirty="0" smtClean="0"/>
              <a:t>Actinolita</a:t>
            </a:r>
          </a:p>
          <a:p>
            <a:pPr lvl="1"/>
            <a:r>
              <a:rPr lang="es-CL" dirty="0" smtClean="0"/>
              <a:t>Pleocroísmo de verde claro a oscuro (verde agua azulado)</a:t>
            </a:r>
          </a:p>
          <a:p>
            <a:pPr lvl="1"/>
            <a:r>
              <a:rPr lang="es-CL" dirty="0" smtClean="0"/>
              <a:t>Cristales prismáticos fibrosos</a:t>
            </a:r>
          </a:p>
          <a:p>
            <a:pPr lvl="1"/>
            <a:r>
              <a:rPr lang="es-CL" dirty="0" smtClean="0"/>
              <a:t>Colores de Interferencia de 2° orden</a:t>
            </a:r>
          </a:p>
          <a:p>
            <a:endParaRPr lang="es-C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57158" y="384048"/>
            <a:ext cx="7567642" cy="6259662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 err="1" smtClean="0"/>
              <a:t>Glaucofano-Riebeckita</a:t>
            </a:r>
            <a:endParaRPr lang="es-CL" b="1" dirty="0" smtClean="0"/>
          </a:p>
          <a:p>
            <a:pPr lvl="1"/>
            <a:r>
              <a:rPr lang="es-CL" dirty="0" smtClean="0"/>
              <a:t>Pleocroísmo fuerte azul-violeta-blanco</a:t>
            </a:r>
          </a:p>
          <a:p>
            <a:pPr lvl="1"/>
            <a:r>
              <a:rPr lang="es-CL" dirty="0" smtClean="0"/>
              <a:t>Clivaje en dos direcciones (~120° y 60°)</a:t>
            </a:r>
          </a:p>
          <a:p>
            <a:pPr lvl="1"/>
            <a:r>
              <a:rPr lang="es-CL" dirty="0" smtClean="0"/>
              <a:t>Colores de interferencia de 2° orden</a:t>
            </a:r>
          </a:p>
          <a:p>
            <a:r>
              <a:rPr lang="es-CL" b="1" dirty="0" err="1" smtClean="0"/>
              <a:t>Lawsonita</a:t>
            </a:r>
            <a:endParaRPr lang="es-CL" b="1" dirty="0" smtClean="0"/>
          </a:p>
          <a:p>
            <a:pPr lvl="1"/>
            <a:r>
              <a:rPr lang="es-CL" dirty="0" smtClean="0"/>
              <a:t>Incoloro a nicoles paralelos</a:t>
            </a:r>
          </a:p>
          <a:p>
            <a:pPr lvl="1"/>
            <a:r>
              <a:rPr lang="es-CL" dirty="0" smtClean="0"/>
              <a:t>Colores de interferencia hasta 2° orden</a:t>
            </a:r>
          </a:p>
          <a:p>
            <a:pPr lvl="1"/>
            <a:r>
              <a:rPr lang="es-CL" dirty="0" smtClean="0"/>
              <a:t>Cristales prismáticos</a:t>
            </a:r>
          </a:p>
          <a:p>
            <a:pPr lvl="1"/>
            <a:r>
              <a:rPr lang="es-CL" dirty="0" smtClean="0"/>
              <a:t>Relieve alto</a:t>
            </a:r>
          </a:p>
          <a:p>
            <a:r>
              <a:rPr lang="es-CL" b="1" dirty="0" smtClean="0"/>
              <a:t>Epidota Pistacita</a:t>
            </a:r>
          </a:p>
          <a:p>
            <a:pPr lvl="1"/>
            <a:r>
              <a:rPr lang="es-CL" dirty="0" smtClean="0"/>
              <a:t>Pleocroísmo de verde a amarillo</a:t>
            </a:r>
          </a:p>
          <a:p>
            <a:pPr lvl="1"/>
            <a:r>
              <a:rPr lang="es-CL" dirty="0" smtClean="0"/>
              <a:t>Presenta manto de arlequín</a:t>
            </a:r>
          </a:p>
          <a:p>
            <a:pPr lvl="1"/>
            <a:r>
              <a:rPr lang="es-CL" dirty="0" smtClean="0"/>
              <a:t>Alto relieve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s-CL" sz="2400" b="1" dirty="0" smtClean="0"/>
              <a:t>Epidota </a:t>
            </a:r>
            <a:r>
              <a:rPr lang="es-CL" sz="2400" b="1" dirty="0" err="1" smtClean="0"/>
              <a:t>Zoicita</a:t>
            </a:r>
            <a:endParaRPr lang="es-CL" sz="2400" b="1" dirty="0" smtClean="0"/>
          </a:p>
          <a:p>
            <a:pPr lvl="1"/>
            <a:r>
              <a:rPr lang="es-CL" dirty="0" smtClean="0"/>
              <a:t>Incolora</a:t>
            </a:r>
          </a:p>
          <a:p>
            <a:pPr lvl="1"/>
            <a:r>
              <a:rPr lang="es-CL" dirty="0" smtClean="0"/>
              <a:t>CI de 1er Orden</a:t>
            </a:r>
          </a:p>
          <a:p>
            <a:pPr lvl="1"/>
            <a:r>
              <a:rPr lang="es-CL" dirty="0" smtClean="0"/>
              <a:t>Relieve alto</a:t>
            </a:r>
          </a:p>
          <a:p>
            <a:pPr lvl="1"/>
            <a:r>
              <a:rPr lang="es-CL" dirty="0" smtClean="0"/>
              <a:t>Extinción recta</a:t>
            </a:r>
          </a:p>
          <a:p>
            <a:endParaRPr lang="es-C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85720" y="0"/>
            <a:ext cx="7786742" cy="6858000"/>
          </a:xfrm>
        </p:spPr>
        <p:txBody>
          <a:bodyPr>
            <a:normAutofit/>
          </a:bodyPr>
          <a:lstStyle/>
          <a:p>
            <a:r>
              <a:rPr lang="es-CL" sz="2200" b="1" dirty="0" err="1" smtClean="0"/>
              <a:t>Pumpellyita</a:t>
            </a:r>
            <a:endParaRPr lang="es-CL" sz="2200" b="1" dirty="0" smtClean="0"/>
          </a:p>
          <a:p>
            <a:pPr lvl="1"/>
            <a:r>
              <a:rPr lang="es-CL" sz="2200" dirty="0" smtClean="0"/>
              <a:t>Pleocroísmo en verde (manzana)</a:t>
            </a:r>
          </a:p>
          <a:p>
            <a:pPr lvl="1"/>
            <a:r>
              <a:rPr lang="es-CL" sz="2200" dirty="0" smtClean="0"/>
              <a:t>Colores de interferencia que pueden ser anómalos o atigrados (pasando por morado)</a:t>
            </a:r>
          </a:p>
          <a:p>
            <a:pPr lvl="1"/>
            <a:r>
              <a:rPr lang="es-CL" sz="2200" dirty="0" smtClean="0"/>
              <a:t>Hábito acicular radial</a:t>
            </a:r>
          </a:p>
          <a:p>
            <a:r>
              <a:rPr lang="es-CL" sz="2200" b="1" dirty="0" smtClean="0"/>
              <a:t>Turmalina</a:t>
            </a:r>
          </a:p>
          <a:p>
            <a:pPr lvl="1"/>
            <a:r>
              <a:rPr lang="es-CL" sz="2200" dirty="0" smtClean="0"/>
              <a:t>Absorción N-S</a:t>
            </a:r>
          </a:p>
          <a:p>
            <a:pPr lvl="1"/>
            <a:r>
              <a:rPr lang="es-CL" sz="2200" dirty="0" smtClean="0"/>
              <a:t>Habito tabular</a:t>
            </a:r>
          </a:p>
          <a:p>
            <a:pPr lvl="1"/>
            <a:r>
              <a:rPr lang="es-CL" sz="2200" dirty="0" smtClean="0"/>
              <a:t>Colores de interferencia de 2° orden</a:t>
            </a:r>
          </a:p>
          <a:p>
            <a:r>
              <a:rPr lang="es-CL" sz="2200" b="1" dirty="0" smtClean="0"/>
              <a:t>Cordierita</a:t>
            </a:r>
          </a:p>
          <a:p>
            <a:pPr lvl="1"/>
            <a:r>
              <a:rPr lang="es-CL" sz="2200" dirty="0" smtClean="0"/>
              <a:t>Hábito fantasmal</a:t>
            </a:r>
          </a:p>
          <a:p>
            <a:pPr lvl="1"/>
            <a:r>
              <a:rPr lang="es-CL" sz="2200" dirty="0" smtClean="0"/>
              <a:t>Generalmente con muchas inclusiones</a:t>
            </a:r>
          </a:p>
          <a:p>
            <a:pPr lvl="1"/>
            <a:r>
              <a:rPr lang="es-CL" sz="2200" dirty="0" smtClean="0"/>
              <a:t>Confundible con el cuarzo</a:t>
            </a:r>
          </a:p>
          <a:p>
            <a:r>
              <a:rPr lang="es-CL" sz="2200" b="1" dirty="0" smtClean="0"/>
              <a:t>Cianita</a:t>
            </a:r>
          </a:p>
          <a:p>
            <a:pPr lvl="1"/>
            <a:r>
              <a:rPr lang="es-CL" sz="2200" dirty="0" smtClean="0"/>
              <a:t>Ángulo de extinción de ~30°</a:t>
            </a:r>
          </a:p>
          <a:p>
            <a:pPr lvl="1"/>
            <a:r>
              <a:rPr lang="es-CL" sz="2200" dirty="0" smtClean="0"/>
              <a:t>Coloración azul a nicoles paralelos</a:t>
            </a:r>
          </a:p>
          <a:p>
            <a:pPr lvl="1"/>
            <a:r>
              <a:rPr lang="es-CL" sz="2200" dirty="0" smtClean="0"/>
              <a:t>Clivaje perfecto según la elongación</a:t>
            </a:r>
          </a:p>
          <a:p>
            <a:endParaRPr lang="es-C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85720" y="285728"/>
            <a:ext cx="7639080" cy="6188224"/>
          </a:xfrm>
        </p:spPr>
        <p:txBody>
          <a:bodyPr>
            <a:normAutofit lnSpcReduction="10000"/>
          </a:bodyPr>
          <a:lstStyle/>
          <a:p>
            <a:r>
              <a:rPr lang="es-CL" b="1" dirty="0" smtClean="0"/>
              <a:t>Andalucita</a:t>
            </a:r>
          </a:p>
          <a:p>
            <a:pPr lvl="1"/>
            <a:r>
              <a:rPr lang="es-CL" sz="2400" dirty="0" smtClean="0"/>
              <a:t>Incoloro</a:t>
            </a:r>
          </a:p>
          <a:p>
            <a:pPr lvl="1"/>
            <a:r>
              <a:rPr lang="es-CL" sz="2400" dirty="0" smtClean="0"/>
              <a:t>Relieve moderadamente alto</a:t>
            </a:r>
          </a:p>
          <a:p>
            <a:pPr lvl="1"/>
            <a:r>
              <a:rPr lang="es-CL" sz="2400" dirty="0" smtClean="0"/>
              <a:t>Carácter largo-rápido</a:t>
            </a:r>
          </a:p>
          <a:p>
            <a:pPr lvl="1"/>
            <a:r>
              <a:rPr lang="es-CL" sz="2400" dirty="0" smtClean="0"/>
              <a:t>Birrefringencia débil</a:t>
            </a:r>
          </a:p>
          <a:p>
            <a:pPr lvl="1"/>
            <a:r>
              <a:rPr lang="es-CL" sz="2400" dirty="0" smtClean="0"/>
              <a:t>Puede presentar inclusiones carbonosas </a:t>
            </a:r>
            <a:r>
              <a:rPr lang="es-CL" sz="2400" dirty="0" smtClean="0">
                <a:sym typeface="Wingdings" pitchFamily="2" charset="2"/>
              </a:rPr>
              <a:t> </a:t>
            </a:r>
            <a:r>
              <a:rPr lang="es-CL" sz="2400" dirty="0" err="1" smtClean="0">
                <a:sym typeface="Wingdings" pitchFamily="2" charset="2"/>
              </a:rPr>
              <a:t>Quiastolita</a:t>
            </a:r>
            <a:endParaRPr lang="es-CL" sz="2400" dirty="0" smtClean="0"/>
          </a:p>
          <a:p>
            <a:r>
              <a:rPr lang="es-CL" b="1" dirty="0" err="1" smtClean="0"/>
              <a:t>Sillimanita</a:t>
            </a:r>
            <a:endParaRPr lang="es-CL" b="1" dirty="0" smtClean="0"/>
          </a:p>
          <a:p>
            <a:pPr lvl="1"/>
            <a:r>
              <a:rPr lang="es-CL" sz="2400" dirty="0" smtClean="0"/>
              <a:t>Fibroso o cristales alargados</a:t>
            </a:r>
          </a:p>
          <a:p>
            <a:pPr lvl="1"/>
            <a:r>
              <a:rPr lang="es-CL" sz="2400" dirty="0" smtClean="0"/>
              <a:t>Colores de interferencia de 2° orden</a:t>
            </a:r>
          </a:p>
          <a:p>
            <a:pPr lvl="1"/>
            <a:r>
              <a:rPr lang="es-CL" sz="2400" dirty="0" smtClean="0"/>
              <a:t>Relieve moderadamente alto</a:t>
            </a:r>
          </a:p>
          <a:p>
            <a:r>
              <a:rPr lang="es-CL" b="1" dirty="0" smtClean="0"/>
              <a:t>Estaurolita</a:t>
            </a:r>
          </a:p>
          <a:p>
            <a:pPr lvl="1"/>
            <a:r>
              <a:rPr lang="es-CL" sz="2400" dirty="0" smtClean="0"/>
              <a:t>Pleocroísmo de incoloro a amarillo</a:t>
            </a:r>
          </a:p>
          <a:p>
            <a:pPr lvl="1"/>
            <a:r>
              <a:rPr lang="es-CL" sz="2400" dirty="0" smtClean="0"/>
              <a:t>CI de 1er Orden</a:t>
            </a:r>
          </a:p>
          <a:p>
            <a:pPr lvl="1"/>
            <a:r>
              <a:rPr lang="es-CL" sz="2400" dirty="0" smtClean="0"/>
              <a:t>Relieve moderadamente alto</a:t>
            </a:r>
          </a:p>
          <a:p>
            <a:endParaRPr lang="es-C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57158" y="188640"/>
            <a:ext cx="7467600" cy="6480720"/>
          </a:xfrm>
        </p:spPr>
        <p:txBody>
          <a:bodyPr>
            <a:normAutofit lnSpcReduction="10000"/>
          </a:bodyPr>
          <a:lstStyle/>
          <a:p>
            <a:r>
              <a:rPr lang="es-CL" b="1" dirty="0" smtClean="0"/>
              <a:t>Olivino</a:t>
            </a:r>
          </a:p>
          <a:p>
            <a:pPr lvl="1"/>
            <a:r>
              <a:rPr lang="es-CL" dirty="0" smtClean="0"/>
              <a:t>Incoloro</a:t>
            </a:r>
          </a:p>
          <a:p>
            <a:pPr lvl="1"/>
            <a:r>
              <a:rPr lang="es-CL" dirty="0" smtClean="0"/>
              <a:t>Relieve alto</a:t>
            </a:r>
          </a:p>
          <a:p>
            <a:pPr lvl="1"/>
            <a:r>
              <a:rPr lang="es-CL" dirty="0" smtClean="0"/>
              <a:t>CI de 2do a 3er Orden</a:t>
            </a:r>
          </a:p>
          <a:p>
            <a:pPr lvl="1"/>
            <a:r>
              <a:rPr lang="es-CL" dirty="0" smtClean="0"/>
              <a:t>Comúnmente con fracturas rellenas con </a:t>
            </a:r>
            <a:r>
              <a:rPr lang="es-CL" dirty="0" err="1" smtClean="0"/>
              <a:t>serpetinas</a:t>
            </a:r>
            <a:endParaRPr lang="es-CL" dirty="0" smtClean="0"/>
          </a:p>
          <a:p>
            <a:r>
              <a:rPr lang="es-CL" b="1" dirty="0" smtClean="0"/>
              <a:t>Granate</a:t>
            </a:r>
            <a:endParaRPr lang="es-CL" b="1" dirty="0" smtClean="0"/>
          </a:p>
          <a:p>
            <a:pPr lvl="1"/>
            <a:r>
              <a:rPr lang="es-CL" dirty="0" smtClean="0"/>
              <a:t>Relieve alto</a:t>
            </a:r>
          </a:p>
          <a:p>
            <a:pPr lvl="1"/>
            <a:r>
              <a:rPr lang="es-CL" dirty="0" smtClean="0"/>
              <a:t>Mineral isótropo</a:t>
            </a:r>
          </a:p>
          <a:p>
            <a:r>
              <a:rPr lang="es-CL" b="1" dirty="0" smtClean="0"/>
              <a:t>Circón</a:t>
            </a:r>
            <a:endParaRPr lang="es-CL" b="1" dirty="0" smtClean="0"/>
          </a:p>
          <a:p>
            <a:pPr lvl="1"/>
            <a:r>
              <a:rPr lang="es-CL" dirty="0" smtClean="0"/>
              <a:t>Relieve muy alto</a:t>
            </a:r>
          </a:p>
          <a:p>
            <a:pPr lvl="1"/>
            <a:r>
              <a:rPr lang="es-CL" dirty="0" smtClean="0"/>
              <a:t>Birrefringencia con halos </a:t>
            </a:r>
            <a:r>
              <a:rPr lang="es-CL" dirty="0" err="1" smtClean="0"/>
              <a:t>pleocroicos</a:t>
            </a:r>
            <a:endParaRPr lang="es-CL" dirty="0" smtClean="0"/>
          </a:p>
          <a:p>
            <a:pPr lvl="1"/>
            <a:r>
              <a:rPr lang="es-CL" dirty="0" err="1" smtClean="0"/>
              <a:t>Cxs</a:t>
            </a:r>
            <a:r>
              <a:rPr lang="es-CL" dirty="0" smtClean="0"/>
              <a:t> tabulares o prismáticos muy pequeños</a:t>
            </a:r>
          </a:p>
          <a:p>
            <a:r>
              <a:rPr lang="es-CL" b="1" dirty="0" smtClean="0"/>
              <a:t>Titanita</a:t>
            </a:r>
          </a:p>
          <a:p>
            <a:pPr lvl="1"/>
            <a:r>
              <a:rPr lang="es-CL" dirty="0" smtClean="0"/>
              <a:t>Generalmente marrón</a:t>
            </a:r>
          </a:p>
          <a:p>
            <a:pPr lvl="1"/>
            <a:r>
              <a:rPr lang="es-CL" dirty="0" smtClean="0"/>
              <a:t>Colores de interferencia extremadamente altos, por lo que no varía el CI con placa de yeso.</a:t>
            </a:r>
          </a:p>
          <a:p>
            <a:pPr lvl="1"/>
            <a:r>
              <a:rPr lang="es-CL" dirty="0" smtClean="0"/>
              <a:t>Puede estar enmascarado </a:t>
            </a:r>
            <a:r>
              <a:rPr lang="es-CL" dirty="0" smtClean="0">
                <a:sym typeface="Wingdings" pitchFamily="2" charset="2"/>
              </a:rPr>
              <a:t> mismo color a N//, NX y Placa de yeso.</a:t>
            </a:r>
            <a:endParaRPr lang="es-CL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198</TotalTime>
  <Words>588</Words>
  <Application>Microsoft Office PowerPoint</Application>
  <PresentationFormat>Presentación en pantalla (4:3)</PresentationFormat>
  <Paragraphs>249</Paragraphs>
  <Slides>42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Mirador</vt:lpstr>
      <vt:lpstr>Repaso Control 2</vt:lpstr>
      <vt:lpstr>Minerales Evaluados</vt:lpstr>
      <vt:lpstr>Minerales Evaluados</vt:lpstr>
      <vt:lpstr>Repaso Minerales No Evaluados en C1</vt:lpstr>
      <vt:lpstr>Diapositiva 5</vt:lpstr>
      <vt:lpstr>Diapositiva 6</vt:lpstr>
      <vt:lpstr>Diapositiva 7</vt:lpstr>
      <vt:lpstr>Diapositiva 8</vt:lpstr>
      <vt:lpstr>Diapositiva 9</vt:lpstr>
      <vt:lpstr>Diapositiva 10</vt:lpstr>
      <vt:lpstr>Reconocimiento de Minerales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Minerales Confundibles</vt:lpstr>
      <vt:lpstr>¡No Olvidar!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Repaso Control 2</dc:title>
  <dc:creator>Fernanda</dc:creator>
  <cp:lastModifiedBy>camila</cp:lastModifiedBy>
  <cp:revision>23</cp:revision>
  <dcterms:created xsi:type="dcterms:W3CDTF">2012-06-15T00:30:12Z</dcterms:created>
  <dcterms:modified xsi:type="dcterms:W3CDTF">2013-06-16T20:49:28Z</dcterms:modified>
</cp:coreProperties>
</file>