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1" r:id="rId1"/>
  </p:sldMasterIdLst>
  <p:notesMasterIdLst>
    <p:notesMasterId r:id="rId57"/>
  </p:notesMasterIdLst>
  <p:sldIdLst>
    <p:sldId id="256" r:id="rId2"/>
    <p:sldId id="287" r:id="rId3"/>
    <p:sldId id="361" r:id="rId4"/>
    <p:sldId id="330" r:id="rId5"/>
    <p:sldId id="362" r:id="rId6"/>
    <p:sldId id="365" r:id="rId7"/>
    <p:sldId id="366" r:id="rId8"/>
    <p:sldId id="367" r:id="rId9"/>
    <p:sldId id="368" r:id="rId10"/>
    <p:sldId id="369" r:id="rId11"/>
    <p:sldId id="364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23" r:id="rId23"/>
    <p:sldId id="336" r:id="rId24"/>
    <p:sldId id="380" r:id="rId25"/>
    <p:sldId id="332" r:id="rId26"/>
    <p:sldId id="338" r:id="rId27"/>
    <p:sldId id="334" r:id="rId28"/>
    <p:sldId id="340" r:id="rId29"/>
    <p:sldId id="383" r:id="rId30"/>
    <p:sldId id="381" r:id="rId31"/>
    <p:sldId id="335" r:id="rId32"/>
    <p:sldId id="327" r:id="rId33"/>
    <p:sldId id="328" r:id="rId34"/>
    <p:sldId id="329" r:id="rId35"/>
    <p:sldId id="382" r:id="rId36"/>
    <p:sldId id="341" r:id="rId37"/>
    <p:sldId id="342" r:id="rId38"/>
    <p:sldId id="343" r:id="rId39"/>
    <p:sldId id="344" r:id="rId40"/>
    <p:sldId id="347" r:id="rId41"/>
    <p:sldId id="346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358" r:id="rId53"/>
    <p:sldId id="359" r:id="rId54"/>
    <p:sldId id="360" r:id="rId55"/>
    <p:sldId id="257" r:id="rId5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26" autoAdjust="0"/>
  </p:normalViewPr>
  <p:slideViewPr>
    <p:cSldViewPr>
      <p:cViewPr>
        <p:scale>
          <a:sx n="70" d="100"/>
          <a:sy n="70" d="100"/>
        </p:scale>
        <p:origin x="-516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453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53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53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453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2D58C0-F5B4-4592-A405-EE2CBB45C21C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58C0-F5B4-4592-A405-EE2CBB45C21C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58C0-F5B4-4592-A405-EE2CBB45C21C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58C0-F5B4-4592-A405-EE2CBB45C21C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58C0-F5B4-4592-A405-EE2CBB45C21C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58C0-F5B4-4592-A405-EE2CBB45C21C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58C0-F5B4-4592-A405-EE2CBB45C21C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58C0-F5B4-4592-A405-EE2CBB45C21C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58C0-F5B4-4592-A405-EE2CBB45C21C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58C0-F5B4-4592-A405-EE2CBB45C21C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58C0-F5B4-4592-A405-EE2CBB45C21C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58C0-F5B4-4592-A405-EE2CBB45C21C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58C0-F5B4-4592-A405-EE2CBB45C21C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58C0-F5B4-4592-A405-EE2CBB45C21C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58C0-F5B4-4592-A405-EE2CBB45C21C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19AA22-23F8-4E69-AF08-B085848A6194}" type="slidenum">
              <a:rPr lang="es-ES"/>
              <a:pPr/>
              <a:t>22</a:t>
            </a:fld>
            <a:endParaRPr lang="es-ES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898EE1-3DFF-41C6-8109-E34E5F6D787B}" type="slidenum">
              <a:rPr lang="es-ES"/>
              <a:pPr/>
              <a:t>23</a:t>
            </a:fld>
            <a:endParaRPr lang="es-ES"/>
          </a:p>
        </p:txBody>
      </p:sp>
      <p:sp>
        <p:nvSpPr>
          <p:cNvPr id="64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898EE1-3DFF-41C6-8109-E34E5F6D787B}" type="slidenum">
              <a:rPr lang="es-ES"/>
              <a:pPr/>
              <a:t>24</a:t>
            </a:fld>
            <a:endParaRPr lang="es-ES"/>
          </a:p>
        </p:txBody>
      </p:sp>
      <p:sp>
        <p:nvSpPr>
          <p:cNvPr id="64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C863A8-8E2D-4281-8475-A7DC9D1F6375}" type="slidenum">
              <a:rPr lang="es-ES"/>
              <a:pPr/>
              <a:t>25</a:t>
            </a:fld>
            <a:endParaRPr lang="es-ES"/>
          </a:p>
        </p:txBody>
      </p:sp>
      <p:sp>
        <p:nvSpPr>
          <p:cNvPr id="63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9D3399-09B3-4658-A0D1-BA4590DC9748}" type="slidenum">
              <a:rPr lang="es-ES"/>
              <a:pPr/>
              <a:t>26</a:t>
            </a:fld>
            <a:endParaRPr lang="es-ES"/>
          </a:p>
        </p:txBody>
      </p:sp>
      <p:sp>
        <p:nvSpPr>
          <p:cNvPr id="64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60B06-6EBD-499C-BBF0-8A96AA9316AF}" type="slidenum">
              <a:rPr lang="es-ES"/>
              <a:pPr/>
              <a:t>27</a:t>
            </a:fld>
            <a:endParaRPr lang="es-ES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64655-0C1C-4EDD-9815-3A21B40FFC34}" type="slidenum">
              <a:rPr lang="es-ES"/>
              <a:pPr/>
              <a:t>28</a:t>
            </a:fld>
            <a:endParaRPr lang="es-ES"/>
          </a:p>
        </p:txBody>
      </p:sp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64655-0C1C-4EDD-9815-3A21B40FFC34}" type="slidenum">
              <a:rPr lang="es-ES"/>
              <a:pPr/>
              <a:t>29</a:t>
            </a:fld>
            <a:endParaRPr lang="es-ES"/>
          </a:p>
        </p:txBody>
      </p:sp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58C0-F5B4-4592-A405-EE2CBB45C21C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9D3399-09B3-4658-A0D1-BA4590DC9748}" type="slidenum">
              <a:rPr lang="es-ES"/>
              <a:pPr/>
              <a:t>30</a:t>
            </a:fld>
            <a:endParaRPr lang="es-ES"/>
          </a:p>
        </p:txBody>
      </p:sp>
      <p:sp>
        <p:nvSpPr>
          <p:cNvPr id="64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55029B-E4CE-4A16-9493-27A4157558AC}" type="slidenum">
              <a:rPr lang="es-ES"/>
              <a:pPr/>
              <a:t>31</a:t>
            </a:fld>
            <a:endParaRPr lang="es-ES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8DDFB-88A4-4E68-9F41-6F98AEE81C06}" type="slidenum">
              <a:rPr lang="es-ES"/>
              <a:pPr/>
              <a:t>32</a:t>
            </a:fld>
            <a:endParaRPr lang="es-ES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3845E9-0CAE-4C87-8304-7D8BAF0152C5}" type="slidenum">
              <a:rPr lang="es-ES"/>
              <a:pPr/>
              <a:t>33</a:t>
            </a:fld>
            <a:endParaRPr lang="es-ES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E407D2-2EA1-4FEF-A0D6-5881D65A48BE}" type="slidenum">
              <a:rPr lang="es-ES"/>
              <a:pPr/>
              <a:t>34</a:t>
            </a:fld>
            <a:endParaRPr lang="es-ES"/>
          </a:p>
        </p:txBody>
      </p:sp>
      <p:sp>
        <p:nvSpPr>
          <p:cNvPr id="62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E407D2-2EA1-4FEF-A0D6-5881D65A48BE}" type="slidenum">
              <a:rPr lang="es-ES"/>
              <a:pPr/>
              <a:t>35</a:t>
            </a:fld>
            <a:endParaRPr lang="es-ES"/>
          </a:p>
        </p:txBody>
      </p:sp>
      <p:sp>
        <p:nvSpPr>
          <p:cNvPr id="62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529DF-9210-434C-9300-9C51299E7CB9}" type="slidenum">
              <a:rPr lang="es-ES"/>
              <a:pPr/>
              <a:t>36</a:t>
            </a:fld>
            <a:endParaRPr lang="es-ES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B0E087-4EF3-42E6-ABD5-6A59A8CD21C4}" type="slidenum">
              <a:rPr lang="es-ES"/>
              <a:pPr/>
              <a:t>37</a:t>
            </a:fld>
            <a:endParaRPr lang="es-ES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DDD137-0DED-432C-986A-FC12A54F026B}" type="slidenum">
              <a:rPr lang="es-ES"/>
              <a:pPr/>
              <a:t>38</a:t>
            </a:fld>
            <a:endParaRPr lang="es-ES"/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152D1-AE7F-49BE-AA15-085E0CBFD77F}" type="slidenum">
              <a:rPr lang="es-ES"/>
              <a:pPr/>
              <a:t>39</a:t>
            </a:fld>
            <a:endParaRPr lang="es-ES"/>
          </a:p>
        </p:txBody>
      </p:sp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58C0-F5B4-4592-A405-EE2CBB45C21C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A93E24-10A4-4885-A44C-1D79BE5A51EB}" type="slidenum">
              <a:rPr lang="es-ES"/>
              <a:pPr/>
              <a:t>40</a:t>
            </a:fld>
            <a:endParaRPr lang="es-ES"/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5EF03-7A80-4765-965E-9CC4DC517885}" type="slidenum">
              <a:rPr lang="es-ES"/>
              <a:pPr/>
              <a:t>41</a:t>
            </a:fld>
            <a:endParaRPr lang="es-ES"/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247FCD-2762-43A4-943A-DBBEA12C6279}" type="slidenum">
              <a:rPr lang="es-ES"/>
              <a:pPr/>
              <a:t>42</a:t>
            </a:fld>
            <a:endParaRPr lang="es-E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F8316-F3C8-4737-A78D-122616C780EF}" type="slidenum">
              <a:rPr lang="es-ES"/>
              <a:pPr/>
              <a:t>43</a:t>
            </a:fld>
            <a:endParaRPr lang="es-ES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5BE14-A5A5-4F2D-AE40-DE0733540DA8}" type="slidenum">
              <a:rPr lang="es-ES"/>
              <a:pPr/>
              <a:t>44</a:t>
            </a:fld>
            <a:endParaRPr lang="es-E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C4D793-2606-47F5-A839-42D44356CD8D}" type="slidenum">
              <a:rPr lang="es-ES"/>
              <a:pPr/>
              <a:t>45</a:t>
            </a:fld>
            <a:endParaRPr lang="es-ES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7202AC-F4EB-48EF-84FD-29DBEC186620}" type="slidenum">
              <a:rPr lang="es-ES"/>
              <a:pPr/>
              <a:t>46</a:t>
            </a:fld>
            <a:endParaRPr lang="es-E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595F9A-7CC7-447E-A8D6-01FC14190C04}" type="slidenum">
              <a:rPr lang="es-ES"/>
              <a:pPr/>
              <a:t>47</a:t>
            </a:fld>
            <a:endParaRPr lang="es-ES"/>
          </a:p>
        </p:txBody>
      </p:sp>
      <p:sp>
        <p:nvSpPr>
          <p:cNvPr id="68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06BF83-64AF-4D93-A28C-971ECF517F9E}" type="slidenum">
              <a:rPr lang="es-ES"/>
              <a:pPr/>
              <a:t>48</a:t>
            </a:fld>
            <a:endParaRPr lang="es-ES"/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FFBB52-19F4-4055-B6C3-C7342E6E132B}" type="slidenum">
              <a:rPr lang="es-ES"/>
              <a:pPr/>
              <a:t>49</a:t>
            </a:fld>
            <a:endParaRPr lang="es-ES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58C0-F5B4-4592-A405-EE2CBB45C21C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BCC6B-45ED-4078-8E71-21AC357FEFDB}" type="slidenum">
              <a:rPr lang="es-ES"/>
              <a:pPr/>
              <a:t>50</a:t>
            </a:fld>
            <a:endParaRPr lang="es-ES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3DC87-3375-495A-93A0-9F31D0093A28}" type="slidenum">
              <a:rPr lang="es-ES"/>
              <a:pPr/>
              <a:t>51</a:t>
            </a:fld>
            <a:endParaRPr lang="es-ES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EC909-9624-4C45-9271-6DF3ACDDA47E}" type="slidenum">
              <a:rPr lang="es-ES"/>
              <a:pPr/>
              <a:t>52</a:t>
            </a:fld>
            <a:endParaRPr lang="es-ES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6BC20-D505-46D0-9EF9-BDDE09D88517}" type="slidenum">
              <a:rPr lang="es-ES"/>
              <a:pPr/>
              <a:t>53</a:t>
            </a:fld>
            <a:endParaRPr lang="es-ES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8D1B47-71FA-4FAB-ADE7-AE9A649384B8}" type="slidenum">
              <a:rPr lang="es-ES"/>
              <a:pPr/>
              <a:t>54</a:t>
            </a:fld>
            <a:endParaRPr lang="es-ES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58C0-F5B4-4592-A405-EE2CBB45C21C}" type="slidenum">
              <a:rPr lang="es-ES" smtClean="0"/>
              <a:pPr/>
              <a:t>55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58C0-F5B4-4592-A405-EE2CBB45C21C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58C0-F5B4-4592-A405-EE2CBB45C21C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58C0-F5B4-4592-A405-EE2CBB45C21C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58C0-F5B4-4592-A405-EE2CBB45C21C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s-ES" smtClean="0"/>
              <a:t>Magister UDD 2008 Sesion 4</a:t>
            </a:r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79347F-A24D-44C2-AC68-316124F815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Magister UDD 2008 Sesion 4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F653E4-8049-4A9D-93C3-E56BA6E280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Magister UDD 2008 Sesion 4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13213-9C5B-467C-8340-844104F7358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Magister UDD 2008 Sesion 4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0DE10-7718-4ABC-8FF7-3C6B0221B25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Magister UDD 2008 Sesion 4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41079-277F-43F1-9553-29804EB9A15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Magister UDD 2008 Sesion 4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DA7F05-BD00-4EAE-903F-C09C13BA070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Magister UDD 2008 Sesion 4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8EE2E4-E1AA-4645-B5C0-7538BDB9DF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Magister UDD 2008 Sesion 4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C00AE-CE05-48A2-9915-1159960FD74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Magister UDD 2008 Sesion 4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842151-2BCB-48F9-8DCD-62E0D759C4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Magister UDD 2008 Sesion 4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85966-7E2C-42C3-9468-9ECE6B5181E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s-ES" smtClean="0"/>
              <a:t>Magister UDD 2008 Sesion 4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16726D-10A4-477F-AC1F-FE3DE34D94A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s-ES" smtClean="0"/>
              <a:t>Magister UDD 2008 Sesion 4</a:t>
            </a: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06461CA-839F-46E1-AC22-43F0E447D8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sz="4000"/>
              <a:t>Sistemas Eficientes de Energía y Climatización</a:t>
            </a:r>
            <a:br>
              <a:rPr lang="es-ES" sz="4000"/>
            </a:br>
            <a:endParaRPr lang="es-ES" sz="4000"/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Prof. Roberto Román Latorre</a:t>
            </a:r>
            <a:br>
              <a:rPr lang="es-ES" dirty="0"/>
            </a:br>
            <a:r>
              <a:rPr lang="es-ES" dirty="0" err="1"/>
              <a:t>Sesion</a:t>
            </a:r>
            <a:r>
              <a:rPr lang="es-ES" dirty="0"/>
              <a:t> 4</a:t>
            </a:r>
          </a:p>
          <a:p>
            <a:r>
              <a:rPr lang="es-MX" dirty="0"/>
              <a:t>Enero </a:t>
            </a:r>
            <a:r>
              <a:rPr lang="es-MX" dirty="0" smtClean="0"/>
              <a:t>2010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9"/>
            <a:ext cx="8229600" cy="8046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b="1" dirty="0" err="1" smtClean="0">
                <a:latin typeface="Verdana" pitchFamily="34" charset="0"/>
              </a:rPr>
              <a:t>Temperatura</a:t>
            </a:r>
            <a:r>
              <a:rPr lang="en-US" sz="2000" b="1" dirty="0" smtClean="0">
                <a:latin typeface="Verdana" pitchFamily="34" charset="0"/>
              </a:rPr>
              <a:t> </a:t>
            </a:r>
            <a:r>
              <a:rPr lang="en-US" sz="2000" b="1" dirty="0" err="1" smtClean="0">
                <a:latin typeface="Verdana" pitchFamily="34" charset="0"/>
              </a:rPr>
              <a:t>radiante</a:t>
            </a:r>
            <a:r>
              <a:rPr lang="en-US" sz="2000" b="1" dirty="0" smtClean="0">
                <a:latin typeface="Verdana" pitchFamily="34" charset="0"/>
              </a:rPr>
              <a:t> del </a:t>
            </a:r>
            <a:r>
              <a:rPr lang="en-US" sz="2000" b="1" dirty="0" err="1" smtClean="0">
                <a:latin typeface="Verdana" pitchFamily="34" charset="0"/>
              </a:rPr>
              <a:t>entorno</a:t>
            </a:r>
            <a:r>
              <a:rPr lang="en-US" sz="2000" b="1" dirty="0" smtClean="0">
                <a:latin typeface="Verdana" pitchFamily="34" charset="0"/>
              </a:rPr>
              <a:t>: </a:t>
            </a:r>
            <a:r>
              <a:rPr lang="en-US" sz="2000" dirty="0" err="1" smtClean="0">
                <a:latin typeface="Verdana" pitchFamily="34" charset="0"/>
              </a:rPr>
              <a:t>es</a:t>
            </a:r>
            <a:r>
              <a:rPr lang="en-US" sz="2000" dirty="0" smtClean="0">
                <a:latin typeface="Verdana" pitchFamily="34" charset="0"/>
              </a:rPr>
              <a:t> clave al </a:t>
            </a:r>
            <a:r>
              <a:rPr lang="en-US" sz="2000" dirty="0" err="1" smtClean="0">
                <a:latin typeface="Verdana" pitchFamily="34" charset="0"/>
              </a:rPr>
              <a:t>momento</a:t>
            </a:r>
            <a:r>
              <a:rPr lang="en-US" sz="2000" dirty="0" smtClean="0">
                <a:latin typeface="Verdana" pitchFamily="34" charset="0"/>
              </a:rPr>
              <a:t> de </a:t>
            </a:r>
            <a:r>
              <a:rPr lang="en-US" sz="2000" dirty="0" err="1" smtClean="0">
                <a:latin typeface="Verdana" pitchFamily="34" charset="0"/>
              </a:rPr>
              <a:t>establecer</a:t>
            </a:r>
            <a:r>
              <a:rPr lang="en-US" sz="2000" dirty="0" smtClean="0">
                <a:latin typeface="Verdana" pitchFamily="34" charset="0"/>
              </a:rPr>
              <a:t> comfort. La </a:t>
            </a:r>
            <a:r>
              <a:rPr lang="en-US" sz="2000" dirty="0" err="1" smtClean="0">
                <a:latin typeface="Verdana" pitchFamily="34" charset="0"/>
              </a:rPr>
              <a:t>sensación</a:t>
            </a:r>
            <a:r>
              <a:rPr lang="en-US" sz="2000" dirty="0" smtClean="0">
                <a:latin typeface="Verdana" pitchFamily="34" charset="0"/>
              </a:rPr>
              <a:t> de comfort </a:t>
            </a:r>
            <a:r>
              <a:rPr lang="en-US" sz="2000" dirty="0" err="1" smtClean="0">
                <a:latin typeface="Verdana" pitchFamily="34" charset="0"/>
              </a:rPr>
              <a:t>está</a:t>
            </a:r>
            <a:r>
              <a:rPr lang="en-US" sz="2000" dirty="0" smtClean="0">
                <a:latin typeface="Verdana" pitchFamily="34" charset="0"/>
              </a:rPr>
              <a:t> mucho </a:t>
            </a:r>
            <a:r>
              <a:rPr lang="en-US" sz="2000" dirty="0" err="1" smtClean="0">
                <a:latin typeface="Verdana" pitchFamily="34" charset="0"/>
              </a:rPr>
              <a:t>más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ligada</a:t>
            </a:r>
            <a:r>
              <a:rPr lang="en-US" sz="2000" dirty="0" smtClean="0">
                <a:latin typeface="Verdana" pitchFamily="34" charset="0"/>
              </a:rPr>
              <a:t> al </a:t>
            </a:r>
            <a:r>
              <a:rPr lang="en-US" sz="2000" dirty="0" err="1" smtClean="0">
                <a:latin typeface="Verdana" pitchFamily="34" charset="0"/>
              </a:rPr>
              <a:t>entorno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radiante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que</a:t>
            </a:r>
            <a:r>
              <a:rPr lang="en-US" sz="2000" dirty="0" smtClean="0">
                <a:latin typeface="Verdana" pitchFamily="34" charset="0"/>
              </a:rPr>
              <a:t> a la </a:t>
            </a:r>
            <a:r>
              <a:rPr lang="en-US" sz="2000" dirty="0" err="1" smtClean="0">
                <a:latin typeface="Verdana" pitchFamily="34" charset="0"/>
              </a:rPr>
              <a:t>temperatura</a:t>
            </a:r>
            <a:r>
              <a:rPr lang="en-US" sz="2000" dirty="0" smtClean="0">
                <a:latin typeface="Verdana" pitchFamily="34" charset="0"/>
              </a:rPr>
              <a:t> del </a:t>
            </a:r>
            <a:r>
              <a:rPr lang="en-US" sz="2000" dirty="0" err="1" smtClean="0">
                <a:latin typeface="Verdana" pitchFamily="34" charset="0"/>
              </a:rPr>
              <a:t>aire</a:t>
            </a:r>
            <a:endParaRPr lang="en-US" sz="2000" dirty="0" smtClean="0">
              <a:latin typeface="Verdana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5665-C1D3-4EA7-B1AC-D08DF10CE0D0}" type="slidenum">
              <a:rPr lang="es-ES"/>
              <a:pPr/>
              <a:t>10</a:t>
            </a:fld>
            <a:endParaRPr lang="es-ES"/>
          </a:p>
        </p:txBody>
      </p:sp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b="1" dirty="0" smtClean="0">
                <a:latin typeface="Verdana" pitchFamily="34" charset="0"/>
              </a:rPr>
              <a:t>Confort y Temperatura:</a:t>
            </a:r>
            <a:endParaRPr lang="es-ES" sz="3200" b="1" dirty="0">
              <a:latin typeface="Verdana" pitchFamily="34" charset="0"/>
            </a:endParaRPr>
          </a:p>
        </p:txBody>
      </p:sp>
      <p:pic>
        <p:nvPicPr>
          <p:cNvPr id="70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357430"/>
            <a:ext cx="237938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75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929066"/>
            <a:ext cx="21621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Flecha izquierda"/>
          <p:cNvSpPr/>
          <p:nvPr/>
        </p:nvSpPr>
        <p:spPr>
          <a:xfrm rot="20402135">
            <a:off x="3746573" y="2241530"/>
            <a:ext cx="2000264" cy="956954"/>
          </a:xfrm>
          <a:prstGeom prst="leftArrow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Temp </a:t>
            </a:r>
            <a:r>
              <a:rPr lang="en-US" sz="1200" dirty="0" err="1" smtClean="0">
                <a:solidFill>
                  <a:schemeClr val="tx1"/>
                </a:solidFill>
              </a:rPr>
              <a:t>muros</a:t>
            </a:r>
            <a:r>
              <a:rPr lang="en-US" sz="1200" dirty="0" smtClean="0">
                <a:solidFill>
                  <a:schemeClr val="tx1"/>
                </a:solidFill>
              </a:rPr>
              <a:t>: 24ºC, Temp </a:t>
            </a:r>
            <a:r>
              <a:rPr lang="en-US" sz="1200" dirty="0" err="1" smtClean="0">
                <a:solidFill>
                  <a:schemeClr val="tx1"/>
                </a:solidFill>
              </a:rPr>
              <a:t>Aire</a:t>
            </a:r>
            <a:r>
              <a:rPr lang="en-US" sz="1200" dirty="0" smtClean="0">
                <a:solidFill>
                  <a:schemeClr val="tx1"/>
                </a:solidFill>
              </a:rPr>
              <a:t> 14ºC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8 Flecha derecha"/>
          <p:cNvSpPr/>
          <p:nvPr/>
        </p:nvSpPr>
        <p:spPr>
          <a:xfrm rot="1150433">
            <a:off x="4379311" y="3755184"/>
            <a:ext cx="2143140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Temp </a:t>
            </a:r>
            <a:r>
              <a:rPr lang="en-US" sz="1200" dirty="0" err="1" smtClean="0">
                <a:solidFill>
                  <a:schemeClr val="tx1"/>
                </a:solidFill>
              </a:rPr>
              <a:t>muros</a:t>
            </a:r>
            <a:r>
              <a:rPr lang="en-US" sz="1200" dirty="0" smtClean="0">
                <a:solidFill>
                  <a:schemeClr val="tx1"/>
                </a:solidFill>
              </a:rPr>
              <a:t>: 14ºC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Temp  </a:t>
            </a:r>
            <a:r>
              <a:rPr lang="en-US" sz="1200" dirty="0" err="1" smtClean="0">
                <a:solidFill>
                  <a:schemeClr val="tx1"/>
                </a:solidFill>
              </a:rPr>
              <a:t>Aire</a:t>
            </a:r>
            <a:r>
              <a:rPr lang="en-US" sz="1200" dirty="0" smtClean="0">
                <a:solidFill>
                  <a:schemeClr val="tx1"/>
                </a:solidFill>
              </a:rPr>
              <a:t> 24ºC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dirty="0" err="1" smtClean="0">
                <a:latin typeface="Verdana" pitchFamily="34" charset="0"/>
              </a:rPr>
              <a:t>Repasaremos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rápidamente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err="1" smtClean="0">
                <a:latin typeface="Verdana" pitchFamily="34" charset="0"/>
              </a:rPr>
              <a:t>algunos</a:t>
            </a:r>
            <a:r>
              <a:rPr lang="en-US" sz="2000" smtClean="0">
                <a:latin typeface="Verdana" pitchFamily="34" charset="0"/>
              </a:rPr>
              <a:t> de los conceptos básicos asociados a los diferentes tipos de sistemas solares pasivos. Además les dejaré copia de un manual básico.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Verdana" pitchFamily="34" charset="0"/>
              </a:rPr>
              <a:t>Lo primero a no olvidar es que cualquier sistema pasivo debe tener un sistema de </a:t>
            </a:r>
            <a:r>
              <a:rPr lang="en-US" sz="2000" i="1" smtClean="0">
                <a:latin typeface="Verdana" pitchFamily="34" charset="0"/>
              </a:rPr>
              <a:t>ganancia térmica </a:t>
            </a:r>
            <a:r>
              <a:rPr lang="en-US" sz="2000" smtClean="0">
                <a:latin typeface="Verdana" pitchFamily="34" charset="0"/>
              </a:rPr>
              <a:t>(solar) y la correspondiente </a:t>
            </a:r>
            <a:r>
              <a:rPr lang="en-US" sz="2000" i="1" smtClean="0">
                <a:latin typeface="Verdana" pitchFamily="34" charset="0"/>
              </a:rPr>
              <a:t>masa térmica de acumulación. </a:t>
            </a:r>
            <a:r>
              <a:rPr lang="en-US" sz="2000" smtClean="0">
                <a:latin typeface="Verdana" pitchFamily="34" charset="0"/>
              </a:rPr>
              <a:t>Si no hay masa térmica de acumulación, las temperaturas oscilarán de manera excesiva e incluso se podrá </a:t>
            </a:r>
            <a:r>
              <a:rPr lang="en-US" sz="2000" i="1" smtClean="0">
                <a:latin typeface="Verdana" pitchFamily="34" charset="0"/>
              </a:rPr>
              <a:t>ampliar </a:t>
            </a:r>
            <a:r>
              <a:rPr lang="en-US" sz="2000" smtClean="0">
                <a:latin typeface="Verdana" pitchFamily="34" charset="0"/>
              </a:rPr>
              <a:t>la oscilación térmica con respecto al exterior.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smtClean="0">
              <a:latin typeface="Verdana" pitchFamily="34" charset="0"/>
            </a:endParaRPr>
          </a:p>
          <a:p>
            <a:pPr lvl="1">
              <a:lnSpc>
                <a:spcPct val="90000"/>
              </a:lnSpc>
              <a:buNone/>
            </a:pPr>
            <a:endParaRPr lang="en-US" sz="1800" dirty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sz="2400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Verdana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5665-C1D3-4EA7-B1AC-D08DF10CE0D0}" type="slidenum">
              <a:rPr lang="es-ES"/>
              <a:pPr/>
              <a:t>11</a:t>
            </a:fld>
            <a:endParaRPr lang="es-ES"/>
          </a:p>
        </p:txBody>
      </p:sp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>
                <a:latin typeface="Verdana" pitchFamily="34" charset="0"/>
              </a:rPr>
              <a:t>Sistemas Solares Pasivos</a:t>
            </a:r>
            <a:r>
              <a:rPr lang="es-MX" sz="3200" b="1" dirty="0" smtClean="0">
                <a:latin typeface="Verdana" pitchFamily="34" charset="0"/>
              </a:rPr>
              <a:t>:</a:t>
            </a:r>
            <a:endParaRPr lang="es-ES" sz="32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 err="1" smtClean="0">
                <a:latin typeface="Verdana" pitchFamily="34" charset="0"/>
              </a:rPr>
              <a:t>Ganancia</a:t>
            </a:r>
            <a:r>
              <a:rPr lang="en-US" sz="2000" b="1" dirty="0" smtClean="0">
                <a:latin typeface="Verdana" pitchFamily="34" charset="0"/>
              </a:rPr>
              <a:t> </a:t>
            </a:r>
            <a:r>
              <a:rPr lang="en-US" sz="2000" b="1" dirty="0" err="1" smtClean="0">
                <a:latin typeface="Verdana" pitchFamily="34" charset="0"/>
              </a:rPr>
              <a:t>directa</a:t>
            </a:r>
            <a:r>
              <a:rPr lang="en-US" sz="2000" b="1" dirty="0" smtClean="0">
                <a:latin typeface="Verdana" pitchFamily="34" charset="0"/>
              </a:rPr>
              <a:t>: </a:t>
            </a:r>
            <a:r>
              <a:rPr lang="en-US" sz="2000" dirty="0" smtClean="0">
                <a:latin typeface="Verdana" pitchFamily="34" charset="0"/>
              </a:rPr>
              <a:t>la </a:t>
            </a:r>
            <a:r>
              <a:rPr lang="en-US" sz="2000" dirty="0" err="1" smtClean="0">
                <a:latin typeface="Verdana" pitchFamily="34" charset="0"/>
              </a:rPr>
              <a:t>radiación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penetra</a:t>
            </a:r>
            <a:r>
              <a:rPr lang="en-US" sz="2000" dirty="0" smtClean="0">
                <a:latin typeface="Verdana" pitchFamily="34" charset="0"/>
              </a:rPr>
              <a:t> al </a:t>
            </a:r>
            <a:r>
              <a:rPr lang="en-US" sz="2000" dirty="0" err="1" smtClean="0">
                <a:latin typeface="Verdana" pitchFamily="34" charset="0"/>
              </a:rPr>
              <a:t>espacio</a:t>
            </a:r>
            <a:r>
              <a:rPr lang="en-US" sz="2000" dirty="0" smtClean="0">
                <a:latin typeface="Verdana" pitchFamily="34" charset="0"/>
              </a:rPr>
              <a:t> a </a:t>
            </a:r>
            <a:r>
              <a:rPr lang="en-US" sz="2000" dirty="0" err="1" smtClean="0">
                <a:latin typeface="Verdana" pitchFamily="34" charset="0"/>
              </a:rPr>
              <a:t>climatizar</a:t>
            </a:r>
            <a:r>
              <a:rPr lang="en-US" sz="2000" dirty="0" smtClean="0">
                <a:latin typeface="Verdana" pitchFamily="34" charset="0"/>
              </a:rPr>
              <a:t>. </a:t>
            </a:r>
            <a:r>
              <a:rPr lang="en-US" sz="2000" dirty="0" err="1" smtClean="0">
                <a:latin typeface="Verdana" pitchFamily="34" charset="0"/>
              </a:rPr>
              <a:t>Pueden</a:t>
            </a:r>
            <a:r>
              <a:rPr lang="en-US" sz="2000" dirty="0" smtClean="0">
                <a:latin typeface="Verdana" pitchFamily="34" charset="0"/>
              </a:rPr>
              <a:t> ser con </a:t>
            </a:r>
            <a:r>
              <a:rPr lang="en-US" sz="2000" dirty="0" err="1" smtClean="0">
                <a:latin typeface="Verdana" pitchFamily="34" charset="0"/>
              </a:rPr>
              <a:t>acumulación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distribuida</a:t>
            </a:r>
            <a:r>
              <a:rPr lang="en-US" sz="2000" dirty="0" smtClean="0">
                <a:latin typeface="Verdana" pitchFamily="34" charset="0"/>
              </a:rPr>
              <a:t> o </a:t>
            </a:r>
            <a:r>
              <a:rPr lang="en-US" sz="2000" dirty="0" err="1" smtClean="0">
                <a:latin typeface="Verdana" pitchFamily="34" charset="0"/>
              </a:rPr>
              <a:t>acumulación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concentrada</a:t>
            </a:r>
            <a:r>
              <a:rPr lang="en-US" sz="2000" dirty="0" smtClean="0">
                <a:latin typeface="Verdana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000" b="1" dirty="0" err="1" smtClean="0">
                <a:latin typeface="Verdana" pitchFamily="34" charset="0"/>
              </a:rPr>
              <a:t>Ganancia</a:t>
            </a:r>
            <a:r>
              <a:rPr lang="en-US" sz="2000" b="1" dirty="0" smtClean="0">
                <a:latin typeface="Verdana" pitchFamily="34" charset="0"/>
              </a:rPr>
              <a:t> </a:t>
            </a:r>
            <a:r>
              <a:rPr lang="en-US" sz="2000" b="1" dirty="0" err="1" smtClean="0">
                <a:latin typeface="Verdana" pitchFamily="34" charset="0"/>
              </a:rPr>
              <a:t>indirecta</a:t>
            </a:r>
            <a:r>
              <a:rPr lang="en-US" sz="2000" b="1" dirty="0" smtClean="0">
                <a:latin typeface="Verdana" pitchFamily="34" charset="0"/>
              </a:rPr>
              <a:t>: </a:t>
            </a:r>
            <a:r>
              <a:rPr lang="en-US" sz="2000" dirty="0" smtClean="0">
                <a:latin typeface="Verdana" pitchFamily="34" charset="0"/>
              </a:rPr>
              <a:t>en </a:t>
            </a:r>
            <a:r>
              <a:rPr lang="en-US" sz="2000" dirty="0" err="1" smtClean="0">
                <a:latin typeface="Verdana" pitchFamily="34" charset="0"/>
              </a:rPr>
              <a:t>este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caso</a:t>
            </a:r>
            <a:r>
              <a:rPr lang="en-US" sz="2000" dirty="0" smtClean="0">
                <a:latin typeface="Verdana" pitchFamily="34" charset="0"/>
              </a:rPr>
              <a:t> la </a:t>
            </a:r>
            <a:r>
              <a:rPr lang="en-US" sz="2000" dirty="0" err="1" smtClean="0">
                <a:latin typeface="Verdana" pitchFamily="34" charset="0"/>
              </a:rPr>
              <a:t>radiación</a:t>
            </a:r>
            <a:r>
              <a:rPr lang="en-US" sz="2000" dirty="0" smtClean="0">
                <a:latin typeface="Verdana" pitchFamily="34" charset="0"/>
              </a:rPr>
              <a:t> solar se </a:t>
            </a:r>
            <a:r>
              <a:rPr lang="en-US" sz="2000" dirty="0" err="1" smtClean="0">
                <a:latin typeface="Verdana" pitchFamily="34" charset="0"/>
              </a:rPr>
              <a:t>absorbe</a:t>
            </a:r>
            <a:r>
              <a:rPr lang="en-US" sz="2000" dirty="0" smtClean="0">
                <a:latin typeface="Verdana" pitchFamily="34" charset="0"/>
              </a:rPr>
              <a:t> en el exterior del </a:t>
            </a:r>
            <a:r>
              <a:rPr lang="en-US" sz="2000" dirty="0" err="1" smtClean="0">
                <a:latin typeface="Verdana" pitchFamily="34" charset="0"/>
              </a:rPr>
              <a:t>recinto</a:t>
            </a:r>
            <a:r>
              <a:rPr lang="en-US" sz="2000" dirty="0" smtClean="0">
                <a:latin typeface="Verdana" pitchFamily="34" charset="0"/>
              </a:rPr>
              <a:t> a </a:t>
            </a:r>
            <a:r>
              <a:rPr lang="en-US" sz="2000" dirty="0" err="1" smtClean="0">
                <a:latin typeface="Verdana" pitchFamily="34" charset="0"/>
              </a:rPr>
              <a:t>climatizar</a:t>
            </a:r>
            <a:r>
              <a:rPr lang="en-US" sz="2000" dirty="0" smtClean="0">
                <a:latin typeface="Verdana" pitchFamily="34" charset="0"/>
              </a:rPr>
              <a:t>. El </a:t>
            </a:r>
            <a:r>
              <a:rPr lang="en-US" sz="2000" dirty="0" err="1" smtClean="0">
                <a:latin typeface="Verdana" pitchFamily="34" charset="0"/>
              </a:rPr>
              <a:t>acople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es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por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conducción</a:t>
            </a:r>
            <a:r>
              <a:rPr lang="en-US" sz="2000" dirty="0" smtClean="0">
                <a:latin typeface="Verdana" pitchFamily="34" charset="0"/>
              </a:rPr>
              <a:t> a </a:t>
            </a:r>
            <a:r>
              <a:rPr lang="en-US" sz="2000" dirty="0" err="1" smtClean="0">
                <a:latin typeface="Verdana" pitchFamily="34" charset="0"/>
              </a:rPr>
              <a:t>través</a:t>
            </a:r>
            <a:r>
              <a:rPr lang="en-US" sz="2000" dirty="0" smtClean="0">
                <a:latin typeface="Verdana" pitchFamily="34" charset="0"/>
              </a:rPr>
              <a:t> de la </a:t>
            </a:r>
            <a:r>
              <a:rPr lang="en-US" sz="2000" dirty="0" err="1" smtClean="0">
                <a:latin typeface="Verdana" pitchFamily="34" charset="0"/>
              </a:rPr>
              <a:t>masa</a:t>
            </a:r>
            <a:r>
              <a:rPr lang="en-US" sz="2000" dirty="0" smtClean="0">
                <a:latin typeface="Verdana" pitchFamily="34" charset="0"/>
              </a:rPr>
              <a:t> de </a:t>
            </a:r>
            <a:r>
              <a:rPr lang="en-US" sz="2000" dirty="0" err="1" smtClean="0">
                <a:latin typeface="Verdana" pitchFamily="34" charset="0"/>
              </a:rPr>
              <a:t>acumulación</a:t>
            </a:r>
            <a:r>
              <a:rPr lang="en-US" sz="2000" dirty="0" smtClean="0">
                <a:latin typeface="Verdana" pitchFamily="34" charset="0"/>
              </a:rPr>
              <a:t> (y </a:t>
            </a:r>
            <a:r>
              <a:rPr lang="en-US" sz="2000" dirty="0" err="1" smtClean="0">
                <a:latin typeface="Verdana" pitchFamily="34" charset="0"/>
              </a:rPr>
              <a:t>luego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radiación</a:t>
            </a:r>
            <a:r>
              <a:rPr lang="en-US" sz="2000" dirty="0" smtClean="0">
                <a:latin typeface="Verdana" pitchFamily="34" charset="0"/>
              </a:rPr>
              <a:t>) y </a:t>
            </a:r>
            <a:r>
              <a:rPr lang="en-US" sz="2000" dirty="0" err="1" smtClean="0">
                <a:latin typeface="Verdana" pitchFamily="34" charset="0"/>
              </a:rPr>
              <a:t>también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puede</a:t>
            </a:r>
            <a:r>
              <a:rPr lang="en-US" sz="2000" dirty="0" smtClean="0">
                <a:latin typeface="Verdana" pitchFamily="34" charset="0"/>
              </a:rPr>
              <a:t> ser </a:t>
            </a:r>
            <a:r>
              <a:rPr lang="en-US" sz="2000" dirty="0" err="1" smtClean="0">
                <a:latin typeface="Verdana" pitchFamily="34" charset="0"/>
              </a:rPr>
              <a:t>por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convección</a:t>
            </a:r>
            <a:r>
              <a:rPr lang="en-US" sz="2000" dirty="0" smtClean="0">
                <a:latin typeface="Verdana" pitchFamily="34" charset="0"/>
              </a:rPr>
              <a:t>. El </a:t>
            </a:r>
            <a:r>
              <a:rPr lang="en-US" sz="2000" dirty="0" err="1" smtClean="0">
                <a:latin typeface="Verdana" pitchFamily="34" charset="0"/>
              </a:rPr>
              <a:t>ejemplo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más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clásico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es</a:t>
            </a:r>
            <a:r>
              <a:rPr lang="en-US" sz="2000" dirty="0" smtClean="0">
                <a:latin typeface="Verdana" pitchFamily="34" charset="0"/>
              </a:rPr>
              <a:t> el </a:t>
            </a:r>
            <a:r>
              <a:rPr lang="en-US" sz="2000" dirty="0" err="1" smtClean="0">
                <a:latin typeface="Verdana" pitchFamily="34" charset="0"/>
              </a:rPr>
              <a:t>Muro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Trombe</a:t>
            </a:r>
            <a:r>
              <a:rPr lang="en-US" sz="2000" dirty="0" smtClean="0">
                <a:latin typeface="Verdana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000" b="1" dirty="0" err="1" smtClean="0">
                <a:latin typeface="Verdana" pitchFamily="34" charset="0"/>
              </a:rPr>
              <a:t>Ganancia</a:t>
            </a:r>
            <a:r>
              <a:rPr lang="en-US" sz="2000" b="1" dirty="0" smtClean="0">
                <a:latin typeface="Verdana" pitchFamily="34" charset="0"/>
              </a:rPr>
              <a:t> </a:t>
            </a:r>
            <a:r>
              <a:rPr lang="en-US" sz="2000" b="1" dirty="0" err="1" smtClean="0">
                <a:latin typeface="Verdana" pitchFamily="34" charset="0"/>
              </a:rPr>
              <a:t>aislada</a:t>
            </a:r>
            <a:r>
              <a:rPr lang="en-US" sz="2000" b="1" dirty="0" smtClean="0">
                <a:latin typeface="Verdana" pitchFamily="34" charset="0"/>
              </a:rPr>
              <a:t>: </a:t>
            </a:r>
            <a:r>
              <a:rPr lang="en-US" sz="2000" dirty="0" smtClean="0">
                <a:latin typeface="Verdana" pitchFamily="34" charset="0"/>
              </a:rPr>
              <a:t>en </a:t>
            </a:r>
            <a:r>
              <a:rPr lang="en-US" sz="2000" dirty="0" err="1" smtClean="0">
                <a:latin typeface="Verdana" pitchFamily="34" charset="0"/>
              </a:rPr>
              <a:t>este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caso</a:t>
            </a:r>
            <a:r>
              <a:rPr lang="en-US" sz="2000" dirty="0" smtClean="0">
                <a:latin typeface="Verdana" pitchFamily="34" charset="0"/>
              </a:rPr>
              <a:t> el </a:t>
            </a:r>
            <a:r>
              <a:rPr lang="en-US" sz="2000" dirty="0" err="1" smtClean="0">
                <a:latin typeface="Verdana" pitchFamily="34" charset="0"/>
              </a:rPr>
              <a:t>sistema</a:t>
            </a:r>
            <a:r>
              <a:rPr lang="en-US" sz="2000" dirty="0" smtClean="0">
                <a:latin typeface="Verdana" pitchFamily="34" charset="0"/>
              </a:rPr>
              <a:t> de </a:t>
            </a:r>
            <a:r>
              <a:rPr lang="en-US" sz="2000" dirty="0" err="1" smtClean="0">
                <a:latin typeface="Verdana" pitchFamily="34" charset="0"/>
              </a:rPr>
              <a:t>ganancia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es</a:t>
            </a:r>
            <a:r>
              <a:rPr lang="en-US" sz="2000" dirty="0" smtClean="0">
                <a:latin typeface="Verdana" pitchFamily="34" charset="0"/>
              </a:rPr>
              <a:t> exterior al </a:t>
            </a:r>
            <a:r>
              <a:rPr lang="en-US" sz="2000" dirty="0" err="1" smtClean="0">
                <a:latin typeface="Verdana" pitchFamily="34" charset="0"/>
              </a:rPr>
              <a:t>recinto</a:t>
            </a:r>
            <a:r>
              <a:rPr lang="en-US" sz="2000" dirty="0" smtClean="0">
                <a:latin typeface="Verdana" pitchFamily="34" charset="0"/>
              </a:rPr>
              <a:t> a </a:t>
            </a:r>
            <a:r>
              <a:rPr lang="en-US" sz="2000" dirty="0" err="1" smtClean="0">
                <a:latin typeface="Verdana" pitchFamily="34" charset="0"/>
              </a:rPr>
              <a:t>climatizar</a:t>
            </a:r>
            <a:r>
              <a:rPr lang="en-US" sz="2000" dirty="0" smtClean="0">
                <a:latin typeface="Verdana" pitchFamily="34" charset="0"/>
              </a:rPr>
              <a:t>. Hay </a:t>
            </a:r>
            <a:r>
              <a:rPr lang="en-US" sz="2000" dirty="0" err="1" smtClean="0">
                <a:latin typeface="Verdana" pitchFamily="34" charset="0"/>
              </a:rPr>
              <a:t>varios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enfoques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diferentes</a:t>
            </a:r>
            <a:r>
              <a:rPr lang="en-US" sz="2000" dirty="0" smtClean="0">
                <a:latin typeface="Verdana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0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000" dirty="0" smtClean="0">
                <a:latin typeface="Verdana" pitchFamily="34" charset="0"/>
              </a:rPr>
              <a:t>A </a:t>
            </a:r>
            <a:r>
              <a:rPr lang="en-US" sz="2000" dirty="0" err="1" smtClean="0">
                <a:latin typeface="Verdana" pitchFamily="34" charset="0"/>
              </a:rPr>
              <a:t>continuación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veremos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esto</a:t>
            </a:r>
            <a:r>
              <a:rPr lang="en-US" sz="2000" dirty="0" smtClean="0">
                <a:latin typeface="Verdana" pitchFamily="34" charset="0"/>
              </a:rPr>
              <a:t> de </a:t>
            </a:r>
            <a:r>
              <a:rPr lang="en-US" sz="2000" dirty="0" err="1" smtClean="0">
                <a:latin typeface="Verdana" pitchFamily="34" charset="0"/>
              </a:rPr>
              <a:t>manera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gráfica</a:t>
            </a:r>
            <a:r>
              <a:rPr lang="en-US" sz="2000" dirty="0" smtClean="0">
                <a:latin typeface="Verdana" pitchFamily="34" charset="0"/>
              </a:rPr>
              <a:t>.</a:t>
            </a:r>
            <a:endParaRPr lang="en-US" sz="2000" dirty="0">
              <a:latin typeface="Verdana" pitchFamily="34" charset="0"/>
            </a:endParaRPr>
          </a:p>
          <a:p>
            <a:pPr lvl="1">
              <a:lnSpc>
                <a:spcPct val="90000"/>
              </a:lnSpc>
              <a:buNone/>
            </a:pPr>
            <a:endParaRPr lang="en-US" sz="1800" dirty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sz="2400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Verdana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5665-C1D3-4EA7-B1AC-D08DF10CE0D0}" type="slidenum">
              <a:rPr lang="es-ES"/>
              <a:pPr/>
              <a:t>12</a:t>
            </a:fld>
            <a:endParaRPr lang="es-ES"/>
          </a:p>
        </p:txBody>
      </p:sp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>
                <a:latin typeface="Verdana" pitchFamily="34" charset="0"/>
              </a:rPr>
              <a:t>Sistemas Solares Pasivos</a:t>
            </a:r>
            <a:r>
              <a:rPr lang="es-MX" sz="3200" b="1" dirty="0" smtClean="0">
                <a:latin typeface="Verdana" pitchFamily="34" charset="0"/>
              </a:rPr>
              <a:t>:</a:t>
            </a:r>
            <a:endParaRPr lang="es-ES" sz="32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9"/>
            <a:ext cx="8229600" cy="87610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b="1" dirty="0" err="1" smtClean="0">
                <a:latin typeface="Verdana" pitchFamily="34" charset="0"/>
              </a:rPr>
              <a:t>Ganancia</a:t>
            </a:r>
            <a:r>
              <a:rPr lang="en-US" sz="2000" b="1" dirty="0" smtClean="0">
                <a:latin typeface="Verdana" pitchFamily="34" charset="0"/>
              </a:rPr>
              <a:t> </a:t>
            </a:r>
            <a:r>
              <a:rPr lang="en-US" sz="2000" b="1" dirty="0" err="1" smtClean="0">
                <a:latin typeface="Verdana" pitchFamily="34" charset="0"/>
              </a:rPr>
              <a:t>directa</a:t>
            </a:r>
            <a:r>
              <a:rPr lang="en-US" sz="2000" b="1" dirty="0" smtClean="0">
                <a:latin typeface="Verdana" pitchFamily="34" charset="0"/>
              </a:rPr>
              <a:t>: </a:t>
            </a:r>
            <a:r>
              <a:rPr lang="en-US" sz="2000" dirty="0" smtClean="0">
                <a:latin typeface="Verdana" pitchFamily="34" charset="0"/>
              </a:rPr>
              <a:t>la </a:t>
            </a:r>
            <a:r>
              <a:rPr lang="en-US" sz="2000" dirty="0" err="1" smtClean="0">
                <a:latin typeface="Verdana" pitchFamily="34" charset="0"/>
              </a:rPr>
              <a:t>radiación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penetra</a:t>
            </a:r>
            <a:r>
              <a:rPr lang="en-US" sz="2000" dirty="0" smtClean="0">
                <a:latin typeface="Verdana" pitchFamily="34" charset="0"/>
              </a:rPr>
              <a:t> al </a:t>
            </a:r>
            <a:r>
              <a:rPr lang="en-US" sz="2000" dirty="0" err="1" smtClean="0">
                <a:latin typeface="Verdana" pitchFamily="34" charset="0"/>
              </a:rPr>
              <a:t>espacio</a:t>
            </a:r>
            <a:r>
              <a:rPr lang="en-US" sz="2000" dirty="0" smtClean="0">
                <a:latin typeface="Verdana" pitchFamily="34" charset="0"/>
              </a:rPr>
              <a:t> a </a:t>
            </a:r>
            <a:r>
              <a:rPr lang="en-US" sz="2000" dirty="0" err="1" smtClean="0">
                <a:latin typeface="Verdana" pitchFamily="34" charset="0"/>
              </a:rPr>
              <a:t>climatizar</a:t>
            </a:r>
            <a:r>
              <a:rPr lang="en-US" sz="2000" dirty="0" smtClean="0">
                <a:latin typeface="Verdana" pitchFamily="34" charset="0"/>
              </a:rPr>
              <a:t>. </a:t>
            </a:r>
            <a:r>
              <a:rPr lang="en-US" sz="2000" dirty="0" err="1" smtClean="0">
                <a:latin typeface="Verdana" pitchFamily="34" charset="0"/>
              </a:rPr>
              <a:t>Pueden</a:t>
            </a:r>
            <a:r>
              <a:rPr lang="en-US" sz="2000" dirty="0" smtClean="0">
                <a:latin typeface="Verdana" pitchFamily="34" charset="0"/>
              </a:rPr>
              <a:t> ser con </a:t>
            </a:r>
            <a:r>
              <a:rPr lang="en-US" sz="2000" dirty="0" err="1" smtClean="0">
                <a:latin typeface="Verdana" pitchFamily="34" charset="0"/>
              </a:rPr>
              <a:t>acumulación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distribuida</a:t>
            </a:r>
            <a:r>
              <a:rPr lang="en-US" sz="2000" dirty="0" smtClean="0">
                <a:latin typeface="Verdana" pitchFamily="34" charset="0"/>
              </a:rPr>
              <a:t> o </a:t>
            </a:r>
            <a:r>
              <a:rPr lang="en-US" sz="2000" dirty="0" err="1" smtClean="0">
                <a:latin typeface="Verdana" pitchFamily="34" charset="0"/>
              </a:rPr>
              <a:t>acumulación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concentrada</a:t>
            </a:r>
            <a:r>
              <a:rPr lang="en-US" sz="2000" dirty="0" smtClean="0">
                <a:latin typeface="Verdana" pitchFamily="34" charset="0"/>
              </a:rPr>
              <a:t>.</a:t>
            </a:r>
          </a:p>
          <a:p>
            <a:pPr lvl="1">
              <a:lnSpc>
                <a:spcPct val="90000"/>
              </a:lnSpc>
              <a:buNone/>
            </a:pPr>
            <a:endParaRPr lang="en-US" sz="1800" dirty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sz="2400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en-US" sz="2000" u="sng" dirty="0">
              <a:latin typeface="Verdana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5665-C1D3-4EA7-B1AC-D08DF10CE0D0}" type="slidenum">
              <a:rPr lang="es-ES"/>
              <a:pPr/>
              <a:t>13</a:t>
            </a:fld>
            <a:endParaRPr lang="es-ES"/>
          </a:p>
        </p:txBody>
      </p:sp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>
                <a:latin typeface="Verdana" pitchFamily="34" charset="0"/>
              </a:rPr>
              <a:t>Sistemas Solares Pasivos</a:t>
            </a:r>
            <a:r>
              <a:rPr lang="es-MX" sz="3200" b="1" dirty="0" smtClean="0">
                <a:latin typeface="Verdana" pitchFamily="34" charset="0"/>
              </a:rPr>
              <a:t>:</a:t>
            </a:r>
            <a:endParaRPr lang="es-ES" sz="3200" b="1" dirty="0">
              <a:latin typeface="Verdana" pitchFamily="34" charset="0"/>
            </a:endParaRPr>
          </a:p>
        </p:txBody>
      </p:sp>
      <p:pic>
        <p:nvPicPr>
          <p:cNvPr id="7086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428868"/>
            <a:ext cx="25050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3571868" y="2786058"/>
            <a:ext cx="4714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 </a:t>
            </a:r>
            <a:r>
              <a:rPr lang="en-US" sz="1400" dirty="0" err="1" smtClean="0"/>
              <a:t>acumulación</a:t>
            </a:r>
            <a:r>
              <a:rPr lang="en-US" sz="1400" dirty="0" smtClean="0"/>
              <a:t> </a:t>
            </a:r>
            <a:r>
              <a:rPr lang="en-US" sz="1400" dirty="0" err="1" smtClean="0"/>
              <a:t>distribuida</a:t>
            </a:r>
            <a:r>
              <a:rPr lang="en-US" sz="1400" dirty="0" smtClean="0"/>
              <a:t> son </a:t>
            </a:r>
            <a:r>
              <a:rPr lang="en-US" sz="1400" dirty="0" err="1" smtClean="0"/>
              <a:t>buenos</a:t>
            </a:r>
            <a:r>
              <a:rPr lang="en-US" sz="1400" dirty="0" smtClean="0"/>
              <a:t> en </a:t>
            </a:r>
            <a:r>
              <a:rPr lang="en-US" sz="1400" dirty="0" err="1" smtClean="0"/>
              <a:t>lugares</a:t>
            </a:r>
            <a:r>
              <a:rPr lang="en-US" sz="1400" dirty="0" smtClean="0"/>
              <a:t> con </a:t>
            </a:r>
            <a:r>
              <a:rPr lang="en-US" sz="1400" dirty="0" err="1" smtClean="0"/>
              <a:t>baja</a:t>
            </a:r>
            <a:r>
              <a:rPr lang="en-US" sz="1400" dirty="0" smtClean="0"/>
              <a:t> </a:t>
            </a:r>
            <a:r>
              <a:rPr lang="en-US" sz="1400" dirty="0" err="1" smtClean="0"/>
              <a:t>intensidad</a:t>
            </a:r>
            <a:r>
              <a:rPr lang="en-US" sz="1400" dirty="0" smtClean="0"/>
              <a:t> de </a:t>
            </a:r>
            <a:r>
              <a:rPr lang="en-US" sz="1400" dirty="0" err="1" smtClean="0"/>
              <a:t>radiación</a:t>
            </a:r>
            <a:r>
              <a:rPr lang="en-US" sz="1400" dirty="0" smtClean="0"/>
              <a:t> y </a:t>
            </a:r>
            <a:r>
              <a:rPr lang="en-US" sz="1400" dirty="0" err="1" smtClean="0"/>
              <a:t>pueden</a:t>
            </a:r>
            <a:r>
              <a:rPr lang="en-US" sz="1400" dirty="0" smtClean="0"/>
              <a:t> </a:t>
            </a:r>
            <a:r>
              <a:rPr lang="en-US" sz="1400" dirty="0" err="1" smtClean="0"/>
              <a:t>servir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calefaccionar</a:t>
            </a:r>
            <a:r>
              <a:rPr lang="en-US" sz="1400" dirty="0" smtClean="0"/>
              <a:t> y </a:t>
            </a:r>
            <a:r>
              <a:rPr lang="en-US" sz="1400" dirty="0" err="1" smtClean="0"/>
              <a:t>refrescar</a:t>
            </a:r>
            <a:r>
              <a:rPr lang="en-US" sz="1400" dirty="0" smtClean="0"/>
              <a:t>. Se </a:t>
            </a:r>
            <a:r>
              <a:rPr lang="en-US" sz="1400" dirty="0" err="1" smtClean="0"/>
              <a:t>combina</a:t>
            </a:r>
            <a:r>
              <a:rPr lang="en-US" sz="1400" dirty="0" smtClean="0"/>
              <a:t> </a:t>
            </a:r>
            <a:r>
              <a:rPr lang="en-US" sz="1400" dirty="0" err="1" smtClean="0"/>
              <a:t>usualmente</a:t>
            </a:r>
            <a:r>
              <a:rPr lang="en-US" sz="1400" dirty="0" smtClean="0"/>
              <a:t> con </a:t>
            </a:r>
            <a:r>
              <a:rPr lang="en-US" sz="1400" dirty="0" err="1" smtClean="0"/>
              <a:t>aislación</a:t>
            </a:r>
            <a:r>
              <a:rPr lang="en-US" sz="1400" dirty="0" smtClean="0"/>
              <a:t> </a:t>
            </a:r>
            <a:r>
              <a:rPr lang="en-US" sz="1400" dirty="0" err="1" smtClean="0"/>
              <a:t>nocturna</a:t>
            </a:r>
            <a:endParaRPr lang="en-US" sz="1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643306" y="4000504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Respuesta</a:t>
            </a:r>
            <a:r>
              <a:rPr lang="en-US" sz="1400" dirty="0" smtClean="0"/>
              <a:t> en la </a:t>
            </a:r>
            <a:r>
              <a:rPr lang="en-US" sz="1400" dirty="0" err="1" smtClean="0"/>
              <a:t>mañana</a:t>
            </a:r>
            <a:r>
              <a:rPr lang="en-US" sz="1400" dirty="0" smtClean="0"/>
              <a:t> </a:t>
            </a:r>
            <a:r>
              <a:rPr lang="en-US" sz="1400" dirty="0" err="1" smtClean="0"/>
              <a:t>es</a:t>
            </a:r>
            <a:r>
              <a:rPr lang="en-US" sz="1400" dirty="0" smtClean="0"/>
              <a:t> </a:t>
            </a:r>
            <a:r>
              <a:rPr lang="en-US" sz="1400" dirty="0" err="1" smtClean="0"/>
              <a:t>rápida</a:t>
            </a:r>
            <a:r>
              <a:rPr lang="en-US" sz="1400" dirty="0" smtClean="0"/>
              <a:t>. Es </a:t>
            </a:r>
            <a:r>
              <a:rPr lang="en-US" sz="1400" dirty="0" err="1" smtClean="0"/>
              <a:t>óptimo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ventilación</a:t>
            </a:r>
            <a:r>
              <a:rPr lang="en-US" sz="1400" dirty="0" smtClean="0"/>
              <a:t> </a:t>
            </a:r>
            <a:r>
              <a:rPr lang="en-US" sz="1400" dirty="0" err="1" smtClean="0"/>
              <a:t>nocturna</a:t>
            </a:r>
            <a:r>
              <a:rPr lang="en-US" sz="1400" dirty="0" smtClean="0"/>
              <a:t> </a:t>
            </a:r>
            <a:r>
              <a:rPr lang="en-US" sz="1400" dirty="0" err="1" smtClean="0"/>
              <a:t>cuando</a:t>
            </a:r>
            <a:r>
              <a:rPr lang="en-US" sz="1400" dirty="0" smtClean="0"/>
              <a:t> se </a:t>
            </a:r>
            <a:r>
              <a:rPr lang="en-US" sz="1400" dirty="0" err="1" smtClean="0"/>
              <a:t>desea</a:t>
            </a:r>
            <a:r>
              <a:rPr lang="en-US" sz="1400" dirty="0" smtClean="0"/>
              <a:t> </a:t>
            </a:r>
            <a:r>
              <a:rPr lang="en-US" sz="1400" dirty="0" err="1" smtClean="0"/>
              <a:t>refrescar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9"/>
            <a:ext cx="8229600" cy="87610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b="1" dirty="0" err="1" smtClean="0">
                <a:latin typeface="Verdana" pitchFamily="34" charset="0"/>
              </a:rPr>
              <a:t>Ganancia</a:t>
            </a:r>
            <a:r>
              <a:rPr lang="en-US" sz="2000" b="1" dirty="0" smtClean="0">
                <a:latin typeface="Verdana" pitchFamily="34" charset="0"/>
              </a:rPr>
              <a:t> </a:t>
            </a:r>
            <a:r>
              <a:rPr lang="en-US" sz="2000" b="1" dirty="0" err="1" smtClean="0">
                <a:latin typeface="Verdana" pitchFamily="34" charset="0"/>
              </a:rPr>
              <a:t>directa</a:t>
            </a:r>
            <a:r>
              <a:rPr lang="en-US" sz="2000" b="1" dirty="0" smtClean="0">
                <a:latin typeface="Verdana" pitchFamily="34" charset="0"/>
              </a:rPr>
              <a:t>: </a:t>
            </a:r>
            <a:r>
              <a:rPr lang="en-US" sz="2000" dirty="0" smtClean="0">
                <a:latin typeface="Verdana" pitchFamily="34" charset="0"/>
              </a:rPr>
              <a:t>la </a:t>
            </a:r>
            <a:r>
              <a:rPr lang="en-US" sz="2000" dirty="0" err="1" smtClean="0">
                <a:latin typeface="Verdana" pitchFamily="34" charset="0"/>
              </a:rPr>
              <a:t>radiación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penetra</a:t>
            </a:r>
            <a:r>
              <a:rPr lang="en-US" sz="2000" dirty="0" smtClean="0">
                <a:latin typeface="Verdana" pitchFamily="34" charset="0"/>
              </a:rPr>
              <a:t> al </a:t>
            </a:r>
            <a:r>
              <a:rPr lang="en-US" sz="2000" dirty="0" err="1" smtClean="0">
                <a:latin typeface="Verdana" pitchFamily="34" charset="0"/>
              </a:rPr>
              <a:t>espacio</a:t>
            </a:r>
            <a:r>
              <a:rPr lang="en-US" sz="2000" dirty="0" smtClean="0">
                <a:latin typeface="Verdana" pitchFamily="34" charset="0"/>
              </a:rPr>
              <a:t> a </a:t>
            </a:r>
            <a:r>
              <a:rPr lang="en-US" sz="2000" dirty="0" err="1" smtClean="0">
                <a:latin typeface="Verdana" pitchFamily="34" charset="0"/>
              </a:rPr>
              <a:t>climatizar</a:t>
            </a:r>
            <a:r>
              <a:rPr lang="en-US" sz="2000" dirty="0" smtClean="0">
                <a:latin typeface="Verdana" pitchFamily="34" charset="0"/>
              </a:rPr>
              <a:t>. </a:t>
            </a:r>
            <a:r>
              <a:rPr lang="en-US" sz="2000" dirty="0" err="1" smtClean="0">
                <a:latin typeface="Verdana" pitchFamily="34" charset="0"/>
              </a:rPr>
              <a:t>Pueden</a:t>
            </a:r>
            <a:r>
              <a:rPr lang="en-US" sz="2000" dirty="0" smtClean="0">
                <a:latin typeface="Verdana" pitchFamily="34" charset="0"/>
              </a:rPr>
              <a:t> ser con </a:t>
            </a:r>
            <a:r>
              <a:rPr lang="en-US" sz="2000" dirty="0" err="1" smtClean="0">
                <a:latin typeface="Verdana" pitchFamily="34" charset="0"/>
              </a:rPr>
              <a:t>acumulación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distribuida</a:t>
            </a:r>
            <a:r>
              <a:rPr lang="en-US" sz="2000" dirty="0" smtClean="0">
                <a:latin typeface="Verdana" pitchFamily="34" charset="0"/>
              </a:rPr>
              <a:t> o </a:t>
            </a:r>
            <a:r>
              <a:rPr lang="en-US" sz="2000" dirty="0" err="1" smtClean="0">
                <a:latin typeface="Verdana" pitchFamily="34" charset="0"/>
              </a:rPr>
              <a:t>acumulación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concentrada</a:t>
            </a:r>
            <a:r>
              <a:rPr lang="en-US" sz="2000" dirty="0" smtClean="0">
                <a:latin typeface="Verdana" pitchFamily="34" charset="0"/>
              </a:rPr>
              <a:t>.</a:t>
            </a:r>
          </a:p>
          <a:p>
            <a:pPr lvl="1">
              <a:lnSpc>
                <a:spcPct val="90000"/>
              </a:lnSpc>
              <a:buNone/>
            </a:pPr>
            <a:endParaRPr lang="en-US" sz="1800" dirty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sz="2400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en-US" sz="2000" u="sng" dirty="0">
              <a:latin typeface="Verdana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5665-C1D3-4EA7-B1AC-D08DF10CE0D0}" type="slidenum">
              <a:rPr lang="es-ES"/>
              <a:pPr/>
              <a:t>14</a:t>
            </a:fld>
            <a:endParaRPr lang="es-ES"/>
          </a:p>
        </p:txBody>
      </p:sp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>
                <a:latin typeface="Verdana" pitchFamily="34" charset="0"/>
              </a:rPr>
              <a:t>Sistemas Solares Pasivos</a:t>
            </a:r>
            <a:r>
              <a:rPr lang="es-MX" sz="3200" b="1" dirty="0" smtClean="0">
                <a:latin typeface="Verdana" pitchFamily="34" charset="0"/>
              </a:rPr>
              <a:t>:</a:t>
            </a:r>
            <a:endParaRPr lang="es-ES" sz="3200" b="1" dirty="0">
              <a:latin typeface="Verdana" pitchFamily="34" charset="0"/>
            </a:endParaRPr>
          </a:p>
        </p:txBody>
      </p:sp>
      <p:pic>
        <p:nvPicPr>
          <p:cNvPr id="7086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357430"/>
            <a:ext cx="2476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3571868" y="2786058"/>
            <a:ext cx="50720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 </a:t>
            </a:r>
            <a:r>
              <a:rPr lang="en-US" sz="1400" dirty="0" err="1" smtClean="0"/>
              <a:t>acumulación</a:t>
            </a:r>
            <a:r>
              <a:rPr lang="en-US" sz="1400" dirty="0" smtClean="0"/>
              <a:t> </a:t>
            </a:r>
            <a:r>
              <a:rPr lang="en-US" sz="1400" dirty="0" err="1" smtClean="0"/>
              <a:t>concentrada</a:t>
            </a:r>
            <a:r>
              <a:rPr lang="en-US" sz="1400" dirty="0" smtClean="0"/>
              <a:t>  </a:t>
            </a:r>
            <a:r>
              <a:rPr lang="en-US" sz="1400" dirty="0" err="1" smtClean="0"/>
              <a:t>es</a:t>
            </a:r>
            <a:r>
              <a:rPr lang="en-US" sz="1400" dirty="0" smtClean="0"/>
              <a:t> </a:t>
            </a:r>
            <a:r>
              <a:rPr lang="en-US" sz="1400" dirty="0" err="1" smtClean="0"/>
              <a:t>mejor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lugares</a:t>
            </a:r>
            <a:r>
              <a:rPr lang="en-US" sz="1400" dirty="0" smtClean="0"/>
              <a:t> </a:t>
            </a:r>
            <a:r>
              <a:rPr lang="en-US" sz="1400" dirty="0" err="1" smtClean="0"/>
              <a:t>donde</a:t>
            </a:r>
            <a:r>
              <a:rPr lang="en-US" sz="1400" dirty="0" smtClean="0"/>
              <a:t> </a:t>
            </a:r>
            <a:r>
              <a:rPr lang="en-US" sz="1400" dirty="0" err="1" smtClean="0"/>
              <a:t>predoimina</a:t>
            </a:r>
            <a:r>
              <a:rPr lang="en-US" sz="1400" dirty="0" smtClean="0"/>
              <a:t> la </a:t>
            </a:r>
            <a:r>
              <a:rPr lang="en-US" sz="1400" dirty="0" err="1" smtClean="0"/>
              <a:t>carga</a:t>
            </a:r>
            <a:r>
              <a:rPr lang="en-US" sz="1400" dirty="0" smtClean="0"/>
              <a:t> de </a:t>
            </a:r>
            <a:r>
              <a:rPr lang="en-US" sz="1400" dirty="0" err="1" smtClean="0"/>
              <a:t>calefacción</a:t>
            </a:r>
            <a:r>
              <a:rPr lang="en-US" sz="1400" dirty="0" smtClean="0"/>
              <a:t>. Se </a:t>
            </a:r>
            <a:r>
              <a:rPr lang="en-US" sz="1400" dirty="0" err="1" smtClean="0"/>
              <a:t>debe</a:t>
            </a:r>
            <a:r>
              <a:rPr lang="en-US" sz="1400" dirty="0" smtClean="0"/>
              <a:t> </a:t>
            </a:r>
            <a:r>
              <a:rPr lang="en-US" sz="1400" dirty="0" err="1" smtClean="0"/>
              <a:t>usar</a:t>
            </a:r>
            <a:r>
              <a:rPr lang="en-US" sz="1400" dirty="0" smtClean="0"/>
              <a:t> </a:t>
            </a:r>
            <a:r>
              <a:rPr lang="en-US" sz="1400" dirty="0" err="1" smtClean="0"/>
              <a:t>acumulación</a:t>
            </a:r>
            <a:r>
              <a:rPr lang="en-US" sz="1400" dirty="0" smtClean="0"/>
              <a:t> </a:t>
            </a:r>
            <a:r>
              <a:rPr lang="en-US" sz="1400" dirty="0" err="1" smtClean="0"/>
              <a:t>más</a:t>
            </a:r>
            <a:r>
              <a:rPr lang="en-US" sz="1400" dirty="0" smtClean="0"/>
              <a:t> </a:t>
            </a:r>
            <a:r>
              <a:rPr lang="en-US" sz="1400" dirty="0" err="1" smtClean="0"/>
              <a:t>eficiente</a:t>
            </a:r>
            <a:r>
              <a:rPr lang="en-US" sz="1400" dirty="0" smtClean="0"/>
              <a:t>. </a:t>
            </a:r>
            <a:r>
              <a:rPr lang="en-US" sz="1400" dirty="0" err="1" smtClean="0"/>
              <a:t>Aquí</a:t>
            </a:r>
            <a:r>
              <a:rPr lang="en-US" sz="1400" dirty="0" smtClean="0"/>
              <a:t> </a:t>
            </a:r>
            <a:r>
              <a:rPr lang="en-US" sz="1400" dirty="0" err="1" smtClean="0"/>
              <a:t>típicamente</a:t>
            </a:r>
            <a:r>
              <a:rPr lang="en-US" sz="1400" dirty="0" smtClean="0"/>
              <a:t> </a:t>
            </a:r>
            <a:r>
              <a:rPr lang="en-US" sz="1400" dirty="0" err="1" smtClean="0"/>
              <a:t>muros</a:t>
            </a:r>
            <a:r>
              <a:rPr lang="en-US" sz="1400" dirty="0" smtClean="0"/>
              <a:t> de </a:t>
            </a:r>
            <a:r>
              <a:rPr lang="en-US" sz="1400" dirty="0" err="1" smtClean="0"/>
              <a:t>agua</a:t>
            </a:r>
            <a:r>
              <a:rPr lang="en-US" sz="1400" dirty="0" smtClean="0"/>
              <a:t>. Buena </a:t>
            </a:r>
            <a:r>
              <a:rPr lang="en-US" sz="1400" dirty="0" err="1" smtClean="0"/>
              <a:t>respuesta</a:t>
            </a:r>
            <a:r>
              <a:rPr lang="en-US" sz="1400" dirty="0" smtClean="0"/>
              <a:t> en </a:t>
            </a:r>
            <a:r>
              <a:rPr lang="en-US" sz="1400" dirty="0" err="1" smtClean="0"/>
              <a:t>las</a:t>
            </a:r>
            <a:r>
              <a:rPr lang="en-US" sz="1400" dirty="0" smtClean="0"/>
              <a:t> </a:t>
            </a:r>
            <a:r>
              <a:rPr lang="en-US" sz="1400" dirty="0" err="1" smtClean="0"/>
              <a:t>mañanas</a:t>
            </a:r>
            <a:r>
              <a:rPr lang="en-US" sz="1400" dirty="0" smtClean="0"/>
              <a:t>. </a:t>
            </a:r>
            <a:r>
              <a:rPr lang="en-US" sz="1400" dirty="0" err="1" smtClean="0"/>
              <a:t>Debe</a:t>
            </a:r>
            <a:r>
              <a:rPr lang="en-US" sz="1400" dirty="0" smtClean="0"/>
              <a:t> </a:t>
            </a:r>
            <a:r>
              <a:rPr lang="en-US" sz="1400" dirty="0" err="1" smtClean="0"/>
              <a:t>usarse</a:t>
            </a:r>
            <a:r>
              <a:rPr lang="en-US" sz="1400" dirty="0" smtClean="0"/>
              <a:t> </a:t>
            </a:r>
            <a:r>
              <a:rPr lang="en-US" sz="1400" dirty="0" err="1" smtClean="0"/>
              <a:t>aislación</a:t>
            </a:r>
            <a:r>
              <a:rPr lang="en-US" sz="1400" dirty="0" smtClean="0"/>
              <a:t> </a:t>
            </a:r>
            <a:r>
              <a:rPr lang="en-US" sz="1400" dirty="0" err="1" smtClean="0"/>
              <a:t>nocturna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9"/>
            <a:ext cx="8229600" cy="87610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b="1" dirty="0" err="1" smtClean="0">
                <a:latin typeface="Verdana" pitchFamily="34" charset="0"/>
              </a:rPr>
              <a:t>Ganancia</a:t>
            </a:r>
            <a:r>
              <a:rPr lang="en-US" sz="2000" b="1" dirty="0" smtClean="0">
                <a:latin typeface="Verdana" pitchFamily="34" charset="0"/>
              </a:rPr>
              <a:t> </a:t>
            </a:r>
            <a:r>
              <a:rPr lang="en-US" sz="2000" b="1" dirty="0" err="1" smtClean="0">
                <a:latin typeface="Verdana" pitchFamily="34" charset="0"/>
              </a:rPr>
              <a:t>indirecta</a:t>
            </a:r>
            <a:r>
              <a:rPr lang="en-US" sz="2000" b="1" dirty="0" smtClean="0">
                <a:latin typeface="Verdana" pitchFamily="34" charset="0"/>
              </a:rPr>
              <a:t>: </a:t>
            </a:r>
            <a:r>
              <a:rPr lang="en-US" sz="2000" dirty="0" err="1" smtClean="0">
                <a:latin typeface="Verdana" pitchFamily="34" charset="0"/>
              </a:rPr>
              <a:t>aquí</a:t>
            </a:r>
            <a:r>
              <a:rPr lang="en-US" sz="2000" dirty="0" smtClean="0">
                <a:latin typeface="Verdana" pitchFamily="34" charset="0"/>
              </a:rPr>
              <a:t> hay dos </a:t>
            </a:r>
            <a:r>
              <a:rPr lang="en-US" sz="2000" dirty="0" err="1" smtClean="0">
                <a:latin typeface="Verdana" pitchFamily="34" charset="0"/>
              </a:rPr>
              <a:t>grandes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tipos</a:t>
            </a:r>
            <a:r>
              <a:rPr lang="en-US" sz="2000" dirty="0" smtClean="0">
                <a:latin typeface="Verdana" pitchFamily="34" charset="0"/>
              </a:rPr>
              <a:t>. El </a:t>
            </a:r>
            <a:r>
              <a:rPr lang="en-US" sz="2000" dirty="0" err="1" smtClean="0">
                <a:latin typeface="Verdana" pitchFamily="34" charset="0"/>
              </a:rPr>
              <a:t>muro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Trombe</a:t>
            </a:r>
            <a:r>
              <a:rPr lang="en-US" sz="2000" dirty="0" smtClean="0">
                <a:latin typeface="Verdana" pitchFamily="34" charset="0"/>
              </a:rPr>
              <a:t> (con y sin </a:t>
            </a:r>
            <a:r>
              <a:rPr lang="en-US" sz="2000" dirty="0" err="1" smtClean="0">
                <a:latin typeface="Verdana" pitchFamily="34" charset="0"/>
              </a:rPr>
              <a:t>ventilación</a:t>
            </a:r>
            <a:r>
              <a:rPr lang="en-US" sz="2000" dirty="0" smtClean="0">
                <a:latin typeface="Verdana" pitchFamily="34" charset="0"/>
              </a:rPr>
              <a:t>) y los </a:t>
            </a:r>
            <a:r>
              <a:rPr lang="en-US" sz="2000" dirty="0" err="1" smtClean="0">
                <a:latin typeface="Verdana" pitchFamily="34" charset="0"/>
              </a:rPr>
              <a:t>acumuladores</a:t>
            </a:r>
            <a:r>
              <a:rPr lang="en-US" sz="2000" dirty="0" smtClean="0">
                <a:latin typeface="Verdana" pitchFamily="34" charset="0"/>
              </a:rPr>
              <a:t> en los </a:t>
            </a:r>
            <a:r>
              <a:rPr lang="en-US" sz="2000" dirty="0" err="1" smtClean="0">
                <a:latin typeface="Verdana" pitchFamily="34" charset="0"/>
              </a:rPr>
              <a:t>techos</a:t>
            </a:r>
            <a:r>
              <a:rPr lang="en-US" sz="2000" dirty="0" smtClean="0">
                <a:latin typeface="Verdana" pitchFamily="34" charset="0"/>
              </a:rPr>
              <a:t> (“roof ponds”).</a:t>
            </a:r>
          </a:p>
          <a:p>
            <a:pPr lvl="1">
              <a:lnSpc>
                <a:spcPct val="90000"/>
              </a:lnSpc>
              <a:buNone/>
            </a:pPr>
            <a:endParaRPr lang="en-US" sz="1800" dirty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sz="2400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en-US" sz="2000" u="sng" dirty="0">
              <a:latin typeface="Verdana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5665-C1D3-4EA7-B1AC-D08DF10CE0D0}" type="slidenum">
              <a:rPr lang="es-ES"/>
              <a:pPr/>
              <a:t>15</a:t>
            </a:fld>
            <a:endParaRPr lang="es-ES"/>
          </a:p>
        </p:txBody>
      </p:sp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>
                <a:latin typeface="Verdana" pitchFamily="34" charset="0"/>
              </a:rPr>
              <a:t>Sistemas Solares Pasivos</a:t>
            </a:r>
            <a:r>
              <a:rPr lang="es-MX" sz="3200" b="1" dirty="0" smtClean="0">
                <a:latin typeface="Verdana" pitchFamily="34" charset="0"/>
              </a:rPr>
              <a:t>:</a:t>
            </a:r>
            <a:endParaRPr lang="es-ES" sz="3200" b="1" dirty="0">
              <a:latin typeface="Verdan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71868" y="2786058"/>
            <a:ext cx="50720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El </a:t>
            </a:r>
            <a:r>
              <a:rPr lang="en-US" sz="1400" dirty="0" err="1" smtClean="0"/>
              <a:t>muro</a:t>
            </a:r>
            <a:r>
              <a:rPr lang="en-US" sz="1400" dirty="0" smtClean="0"/>
              <a:t> </a:t>
            </a:r>
            <a:r>
              <a:rPr lang="en-US" sz="1400" dirty="0" err="1" smtClean="0"/>
              <a:t>Trombe</a:t>
            </a:r>
            <a:r>
              <a:rPr lang="en-US" sz="1400" dirty="0" smtClean="0"/>
              <a:t> </a:t>
            </a:r>
            <a:r>
              <a:rPr lang="en-US" sz="1400" dirty="0" err="1" smtClean="0"/>
              <a:t>es</a:t>
            </a:r>
            <a:r>
              <a:rPr lang="en-US" sz="1400" dirty="0" smtClean="0"/>
              <a:t> </a:t>
            </a:r>
            <a:r>
              <a:rPr lang="en-US" sz="1400" dirty="0" err="1" smtClean="0"/>
              <a:t>bueno</a:t>
            </a:r>
            <a:r>
              <a:rPr lang="en-US" sz="1400" dirty="0" smtClean="0"/>
              <a:t> en </a:t>
            </a:r>
            <a:r>
              <a:rPr lang="en-US" sz="1400" dirty="0" err="1" smtClean="0"/>
              <a:t>lugares</a:t>
            </a:r>
            <a:r>
              <a:rPr lang="en-US" sz="1400" dirty="0" smtClean="0"/>
              <a:t> </a:t>
            </a:r>
            <a:r>
              <a:rPr lang="en-US" sz="1400" dirty="0" err="1" smtClean="0"/>
              <a:t>donde</a:t>
            </a:r>
            <a:r>
              <a:rPr lang="en-US" sz="1400" dirty="0" smtClean="0"/>
              <a:t> </a:t>
            </a:r>
            <a:r>
              <a:rPr lang="en-US" sz="1400" dirty="0" err="1" smtClean="0"/>
              <a:t>predomina</a:t>
            </a:r>
            <a:r>
              <a:rPr lang="en-US" sz="1400" dirty="0" smtClean="0"/>
              <a:t> la </a:t>
            </a:r>
            <a:r>
              <a:rPr lang="en-US" sz="1400" dirty="0" err="1" smtClean="0"/>
              <a:t>demanda</a:t>
            </a:r>
            <a:r>
              <a:rPr lang="en-US" sz="1400" dirty="0" smtClean="0"/>
              <a:t> de </a:t>
            </a:r>
            <a:r>
              <a:rPr lang="en-US" sz="1400" dirty="0" err="1" smtClean="0"/>
              <a:t>calefacción</a:t>
            </a:r>
            <a:r>
              <a:rPr lang="en-US" sz="1400" dirty="0" smtClean="0"/>
              <a:t>. Si se </a:t>
            </a:r>
            <a:r>
              <a:rPr lang="en-US" sz="1400" dirty="0" err="1" smtClean="0"/>
              <a:t>ponen</a:t>
            </a:r>
            <a:r>
              <a:rPr lang="en-US" sz="1400" dirty="0" smtClean="0"/>
              <a:t> </a:t>
            </a:r>
            <a:r>
              <a:rPr lang="en-US" sz="1400" dirty="0" err="1" smtClean="0"/>
              <a:t>troneras</a:t>
            </a:r>
            <a:r>
              <a:rPr lang="en-US" sz="1400" dirty="0" smtClean="0"/>
              <a:t> de </a:t>
            </a:r>
            <a:r>
              <a:rPr lang="en-US" sz="1400" dirty="0" err="1" smtClean="0"/>
              <a:t>ventilación</a:t>
            </a:r>
            <a:r>
              <a:rPr lang="en-US" sz="1400" dirty="0" smtClean="0"/>
              <a:t> </a:t>
            </a:r>
            <a:r>
              <a:rPr lang="en-US" sz="1400" dirty="0" err="1" smtClean="0"/>
              <a:t>mejora</a:t>
            </a:r>
            <a:r>
              <a:rPr lang="en-US" sz="1400" dirty="0" smtClean="0"/>
              <a:t> la </a:t>
            </a:r>
            <a:r>
              <a:rPr lang="en-US" sz="1400" dirty="0" err="1" smtClean="0"/>
              <a:t>respuesta</a:t>
            </a:r>
            <a:r>
              <a:rPr lang="en-US" sz="1400" dirty="0" smtClean="0"/>
              <a:t> en </a:t>
            </a:r>
            <a:r>
              <a:rPr lang="en-US" sz="1400" dirty="0" err="1" smtClean="0"/>
              <a:t>las</a:t>
            </a:r>
            <a:r>
              <a:rPr lang="en-US" sz="1400" dirty="0" smtClean="0"/>
              <a:t> </a:t>
            </a:r>
            <a:r>
              <a:rPr lang="en-US" sz="1400" dirty="0" err="1" smtClean="0"/>
              <a:t>mañanas</a:t>
            </a:r>
            <a:r>
              <a:rPr lang="en-US" sz="1400" dirty="0" smtClean="0"/>
              <a:t>. </a:t>
            </a:r>
            <a:r>
              <a:rPr lang="en-US" sz="1400" dirty="0" err="1" smtClean="0"/>
              <a:t>Pueden</a:t>
            </a:r>
            <a:r>
              <a:rPr lang="en-US" sz="1400" dirty="0" smtClean="0"/>
              <a:t> </a:t>
            </a:r>
            <a:r>
              <a:rPr lang="en-US" sz="1400" dirty="0" err="1" smtClean="0"/>
              <a:t>ponerse</a:t>
            </a:r>
            <a:r>
              <a:rPr lang="en-US" sz="1400" dirty="0" smtClean="0"/>
              <a:t> </a:t>
            </a:r>
            <a:r>
              <a:rPr lang="en-US" sz="1400" dirty="0" err="1" smtClean="0"/>
              <a:t>ventanas</a:t>
            </a:r>
            <a:r>
              <a:rPr lang="en-US" sz="1400" dirty="0" smtClean="0"/>
              <a:t> a </a:t>
            </a:r>
            <a:r>
              <a:rPr lang="en-US" sz="1400" dirty="0" err="1" smtClean="0"/>
              <a:t>través</a:t>
            </a:r>
            <a:r>
              <a:rPr lang="en-US" sz="1400" dirty="0" smtClean="0"/>
              <a:t> del </a:t>
            </a:r>
            <a:r>
              <a:rPr lang="en-US" sz="1400" dirty="0" err="1" smtClean="0"/>
              <a:t>muro</a:t>
            </a:r>
            <a:r>
              <a:rPr lang="en-US" sz="1400" dirty="0" smtClean="0"/>
              <a:t> o en </a:t>
            </a:r>
            <a:r>
              <a:rPr lang="en-US" sz="1400" dirty="0" err="1" smtClean="0"/>
              <a:t>espacios</a:t>
            </a:r>
            <a:r>
              <a:rPr lang="en-US" sz="1400" dirty="0" smtClean="0"/>
              <a:t> </a:t>
            </a:r>
            <a:r>
              <a:rPr lang="en-US" sz="1400" dirty="0" err="1" smtClean="0"/>
              <a:t>adicionales</a:t>
            </a:r>
            <a:r>
              <a:rPr lang="en-US" sz="1400" dirty="0" smtClean="0"/>
              <a:t>. Con </a:t>
            </a:r>
            <a:r>
              <a:rPr lang="en-US" sz="1400" dirty="0" err="1" smtClean="0"/>
              <a:t>buena</a:t>
            </a:r>
            <a:r>
              <a:rPr lang="en-US" sz="1400" dirty="0" smtClean="0"/>
              <a:t> </a:t>
            </a:r>
            <a:r>
              <a:rPr lang="en-US" sz="1400" dirty="0" err="1" smtClean="0"/>
              <a:t>aislación</a:t>
            </a:r>
            <a:r>
              <a:rPr lang="en-US" sz="1400" dirty="0" smtClean="0"/>
              <a:t> la </a:t>
            </a:r>
            <a:r>
              <a:rPr lang="en-US" sz="1400" dirty="0" err="1" smtClean="0"/>
              <a:t>fachada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mira</a:t>
            </a:r>
            <a:r>
              <a:rPr lang="en-US" sz="1400" dirty="0" smtClean="0"/>
              <a:t> al Ecuador no </a:t>
            </a:r>
            <a:r>
              <a:rPr lang="en-US" sz="1400" dirty="0" err="1" smtClean="0"/>
              <a:t>necesita</a:t>
            </a:r>
            <a:r>
              <a:rPr lang="en-US" sz="1400" dirty="0" smtClean="0"/>
              <a:t> </a:t>
            </a:r>
            <a:r>
              <a:rPr lang="en-US" sz="1400" dirty="0" err="1" smtClean="0"/>
              <a:t>más</a:t>
            </a:r>
            <a:r>
              <a:rPr lang="en-US" sz="1400" dirty="0" smtClean="0"/>
              <a:t> de 50% de </a:t>
            </a:r>
            <a:r>
              <a:rPr lang="en-US" sz="1400" dirty="0" err="1" smtClean="0"/>
              <a:t>superficie</a:t>
            </a:r>
            <a:r>
              <a:rPr lang="en-US" sz="1400" dirty="0" smtClean="0"/>
              <a:t> </a:t>
            </a:r>
            <a:r>
              <a:rPr lang="en-US" sz="1400" dirty="0" err="1" smtClean="0"/>
              <a:t>activa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la mayor parte de los </a:t>
            </a:r>
            <a:r>
              <a:rPr lang="en-US" sz="1400" dirty="0" err="1" smtClean="0"/>
              <a:t>climas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70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00306"/>
            <a:ext cx="27336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9"/>
            <a:ext cx="8229600" cy="87610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b="1" dirty="0" err="1" smtClean="0">
                <a:latin typeface="Verdana" pitchFamily="34" charset="0"/>
              </a:rPr>
              <a:t>Ganancia</a:t>
            </a:r>
            <a:r>
              <a:rPr lang="en-US" sz="2000" b="1" dirty="0" smtClean="0">
                <a:latin typeface="Verdana" pitchFamily="34" charset="0"/>
              </a:rPr>
              <a:t> </a:t>
            </a:r>
            <a:r>
              <a:rPr lang="en-US" sz="2000" b="1" dirty="0" err="1" smtClean="0">
                <a:latin typeface="Verdana" pitchFamily="34" charset="0"/>
              </a:rPr>
              <a:t>indirecta</a:t>
            </a:r>
            <a:r>
              <a:rPr lang="en-US" sz="2000" b="1" dirty="0" smtClean="0">
                <a:latin typeface="Verdana" pitchFamily="34" charset="0"/>
              </a:rPr>
              <a:t>: </a:t>
            </a:r>
            <a:r>
              <a:rPr lang="en-US" sz="2000" dirty="0" err="1" smtClean="0">
                <a:latin typeface="Verdana" pitchFamily="34" charset="0"/>
              </a:rPr>
              <a:t>aquí</a:t>
            </a:r>
            <a:r>
              <a:rPr lang="en-US" sz="2000" dirty="0" smtClean="0">
                <a:latin typeface="Verdana" pitchFamily="34" charset="0"/>
              </a:rPr>
              <a:t> hay dos </a:t>
            </a:r>
            <a:r>
              <a:rPr lang="en-US" sz="2000" dirty="0" err="1" smtClean="0">
                <a:latin typeface="Verdana" pitchFamily="34" charset="0"/>
              </a:rPr>
              <a:t>grandes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tipos</a:t>
            </a:r>
            <a:r>
              <a:rPr lang="en-US" sz="2000" dirty="0" smtClean="0">
                <a:latin typeface="Verdana" pitchFamily="34" charset="0"/>
              </a:rPr>
              <a:t>. El </a:t>
            </a:r>
            <a:r>
              <a:rPr lang="en-US" sz="2000" dirty="0" err="1" smtClean="0">
                <a:latin typeface="Verdana" pitchFamily="34" charset="0"/>
              </a:rPr>
              <a:t>muro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Trombe</a:t>
            </a:r>
            <a:r>
              <a:rPr lang="en-US" sz="2000" dirty="0" smtClean="0">
                <a:latin typeface="Verdana" pitchFamily="34" charset="0"/>
              </a:rPr>
              <a:t> (con y sin </a:t>
            </a:r>
            <a:r>
              <a:rPr lang="en-US" sz="2000" dirty="0" err="1" smtClean="0">
                <a:latin typeface="Verdana" pitchFamily="34" charset="0"/>
              </a:rPr>
              <a:t>ventilación</a:t>
            </a:r>
            <a:r>
              <a:rPr lang="en-US" sz="2000" dirty="0" smtClean="0">
                <a:latin typeface="Verdana" pitchFamily="34" charset="0"/>
              </a:rPr>
              <a:t>) y los </a:t>
            </a:r>
            <a:r>
              <a:rPr lang="en-US" sz="2000" dirty="0" err="1" smtClean="0">
                <a:latin typeface="Verdana" pitchFamily="34" charset="0"/>
              </a:rPr>
              <a:t>acumuladores</a:t>
            </a:r>
            <a:r>
              <a:rPr lang="en-US" sz="2000" dirty="0" smtClean="0">
                <a:latin typeface="Verdana" pitchFamily="34" charset="0"/>
              </a:rPr>
              <a:t> en los </a:t>
            </a:r>
            <a:r>
              <a:rPr lang="en-US" sz="2000" dirty="0" err="1" smtClean="0">
                <a:latin typeface="Verdana" pitchFamily="34" charset="0"/>
              </a:rPr>
              <a:t>techos</a:t>
            </a:r>
            <a:r>
              <a:rPr lang="en-US" sz="2000" dirty="0" smtClean="0">
                <a:latin typeface="Verdana" pitchFamily="34" charset="0"/>
              </a:rPr>
              <a:t> (“roof ponds”).</a:t>
            </a:r>
          </a:p>
          <a:p>
            <a:pPr lvl="1">
              <a:lnSpc>
                <a:spcPct val="90000"/>
              </a:lnSpc>
              <a:buNone/>
            </a:pPr>
            <a:endParaRPr lang="en-US" sz="1800" dirty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sz="2400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en-US" sz="2000" u="sng" dirty="0">
              <a:latin typeface="Verdana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5665-C1D3-4EA7-B1AC-D08DF10CE0D0}" type="slidenum">
              <a:rPr lang="es-ES"/>
              <a:pPr/>
              <a:t>16</a:t>
            </a:fld>
            <a:endParaRPr lang="es-ES"/>
          </a:p>
        </p:txBody>
      </p:sp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>
                <a:latin typeface="Verdana" pitchFamily="34" charset="0"/>
              </a:rPr>
              <a:t>Sistemas Solares Pasivos</a:t>
            </a:r>
            <a:r>
              <a:rPr lang="es-MX" sz="3200" b="1" dirty="0" smtClean="0">
                <a:latin typeface="Verdana" pitchFamily="34" charset="0"/>
              </a:rPr>
              <a:t>:</a:t>
            </a:r>
            <a:endParaRPr lang="es-ES" sz="3200" b="1" dirty="0">
              <a:latin typeface="Verdan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71868" y="2786058"/>
            <a:ext cx="50720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Los </a:t>
            </a:r>
            <a:r>
              <a:rPr lang="en-US" sz="1400" dirty="0" err="1" smtClean="0"/>
              <a:t>sistemas</a:t>
            </a:r>
            <a:r>
              <a:rPr lang="en-US" sz="1400" dirty="0" smtClean="0"/>
              <a:t> con </a:t>
            </a:r>
            <a:r>
              <a:rPr lang="en-US" sz="1400" dirty="0" err="1" smtClean="0"/>
              <a:t>acumulación</a:t>
            </a:r>
            <a:r>
              <a:rPr lang="en-US" sz="1400" dirty="0" smtClean="0"/>
              <a:t> en </a:t>
            </a:r>
            <a:r>
              <a:rPr lang="en-US" sz="1400" dirty="0" err="1" smtClean="0"/>
              <a:t>techo</a:t>
            </a:r>
            <a:r>
              <a:rPr lang="en-US" sz="1400" dirty="0" smtClean="0"/>
              <a:t> son </a:t>
            </a:r>
            <a:r>
              <a:rPr lang="en-US" sz="1400" dirty="0" err="1" smtClean="0"/>
              <a:t>buenos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lugares</a:t>
            </a:r>
            <a:r>
              <a:rPr lang="en-US" sz="1400" dirty="0" smtClean="0"/>
              <a:t> </a:t>
            </a:r>
            <a:r>
              <a:rPr lang="en-US" sz="1400" dirty="0" err="1" smtClean="0"/>
              <a:t>más</a:t>
            </a:r>
            <a:r>
              <a:rPr lang="en-US" sz="1400" dirty="0" smtClean="0"/>
              <a:t> </a:t>
            </a:r>
            <a:r>
              <a:rPr lang="en-US" sz="1400" dirty="0" err="1" smtClean="0"/>
              <a:t>cerca</a:t>
            </a:r>
            <a:r>
              <a:rPr lang="en-US" sz="1400" dirty="0" smtClean="0"/>
              <a:t> del Ecuador. </a:t>
            </a:r>
            <a:r>
              <a:rPr lang="en-US" sz="1400" dirty="0" err="1" smtClean="0"/>
              <a:t>Normalmente</a:t>
            </a:r>
            <a:r>
              <a:rPr lang="en-US" sz="1400" dirty="0" smtClean="0"/>
              <a:t> se </a:t>
            </a:r>
            <a:r>
              <a:rPr lang="en-US" sz="1400" dirty="0" err="1" smtClean="0"/>
              <a:t>usa</a:t>
            </a:r>
            <a:r>
              <a:rPr lang="en-US" sz="1400" dirty="0" smtClean="0"/>
              <a:t> </a:t>
            </a:r>
            <a:r>
              <a:rPr lang="en-US" sz="1400" dirty="0" err="1" smtClean="0"/>
              <a:t>agua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 </a:t>
            </a:r>
            <a:r>
              <a:rPr lang="en-US" sz="1400" dirty="0" err="1" smtClean="0"/>
              <a:t>alta</a:t>
            </a:r>
            <a:r>
              <a:rPr lang="en-US" sz="1400" dirty="0" smtClean="0"/>
              <a:t> </a:t>
            </a:r>
            <a:r>
              <a:rPr lang="en-US" sz="1400" dirty="0" err="1" smtClean="0"/>
              <a:t>capacidad</a:t>
            </a:r>
            <a:r>
              <a:rPr lang="en-US" sz="1400" dirty="0" smtClean="0"/>
              <a:t> </a:t>
            </a:r>
            <a:r>
              <a:rPr lang="en-US" sz="1400" dirty="0" err="1" smtClean="0"/>
              <a:t>térmica</a:t>
            </a:r>
            <a:r>
              <a:rPr lang="en-US" sz="1400" dirty="0" smtClean="0"/>
              <a:t> de la </a:t>
            </a:r>
            <a:r>
              <a:rPr lang="en-US" sz="1400" dirty="0" err="1" smtClean="0"/>
              <a:t>misma</a:t>
            </a:r>
            <a:r>
              <a:rPr lang="en-US" sz="1400" dirty="0" smtClean="0"/>
              <a:t>. Se </a:t>
            </a:r>
            <a:r>
              <a:rPr lang="en-US" sz="1400" dirty="0" err="1" smtClean="0"/>
              <a:t>pueden</a:t>
            </a:r>
            <a:r>
              <a:rPr lang="en-US" sz="1400" dirty="0" smtClean="0"/>
              <a:t> </a:t>
            </a:r>
            <a:r>
              <a:rPr lang="en-US" sz="1400" dirty="0" err="1" smtClean="0"/>
              <a:t>usar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calentar</a:t>
            </a:r>
            <a:r>
              <a:rPr lang="en-US" sz="1400" dirty="0" smtClean="0"/>
              <a:t> o </a:t>
            </a:r>
            <a:r>
              <a:rPr lang="en-US" sz="1400" dirty="0" err="1" smtClean="0"/>
              <a:t>refrescar</a:t>
            </a:r>
            <a:r>
              <a:rPr lang="en-US" sz="1400" dirty="0" smtClean="0"/>
              <a:t>. </a:t>
            </a:r>
            <a:r>
              <a:rPr lang="en-US" sz="1400" dirty="0" err="1" smtClean="0"/>
              <a:t>Debe</a:t>
            </a:r>
            <a:r>
              <a:rPr lang="en-US" sz="1400" dirty="0" smtClean="0"/>
              <a:t> </a:t>
            </a:r>
            <a:r>
              <a:rPr lang="en-US" sz="1400" dirty="0" err="1" smtClean="0"/>
              <a:t>usarse</a:t>
            </a:r>
            <a:r>
              <a:rPr lang="en-US" sz="1400" dirty="0" smtClean="0"/>
              <a:t> </a:t>
            </a:r>
            <a:r>
              <a:rPr lang="en-US" sz="1400" dirty="0" err="1" smtClean="0"/>
              <a:t>aislación</a:t>
            </a:r>
            <a:r>
              <a:rPr lang="en-US" sz="1400" dirty="0" smtClean="0"/>
              <a:t> </a:t>
            </a:r>
            <a:r>
              <a:rPr lang="en-US" sz="1400" dirty="0" err="1" smtClean="0"/>
              <a:t>térmica</a:t>
            </a:r>
            <a:r>
              <a:rPr lang="en-US" sz="1400" dirty="0" smtClean="0"/>
              <a:t> </a:t>
            </a:r>
            <a:r>
              <a:rPr lang="en-US" sz="1400" dirty="0" err="1" smtClean="0"/>
              <a:t>móvil</a:t>
            </a:r>
            <a:r>
              <a:rPr lang="en-US" sz="1400" dirty="0" smtClean="0"/>
              <a:t> en el </a:t>
            </a:r>
            <a:r>
              <a:rPr lang="en-US" sz="1400" dirty="0" err="1" smtClean="0"/>
              <a:t>techo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 smtClean="0"/>
              <a:t>Hay un </a:t>
            </a:r>
            <a:r>
              <a:rPr lang="en-US" sz="1400" dirty="0" err="1" smtClean="0"/>
              <a:t>problema</a:t>
            </a:r>
            <a:r>
              <a:rPr lang="en-US" sz="1400" dirty="0" smtClean="0"/>
              <a:t> </a:t>
            </a:r>
            <a:r>
              <a:rPr lang="en-US" sz="1400" dirty="0" err="1" smtClean="0"/>
              <a:t>estructural</a:t>
            </a:r>
            <a:r>
              <a:rPr lang="en-US" sz="1400" dirty="0" smtClean="0"/>
              <a:t> no </a:t>
            </a:r>
            <a:r>
              <a:rPr lang="en-US" sz="1400" dirty="0" err="1" smtClean="0"/>
              <a:t>menor</a:t>
            </a:r>
            <a:r>
              <a:rPr lang="en-US" sz="1400" dirty="0" smtClean="0"/>
              <a:t>, </a:t>
            </a:r>
            <a:r>
              <a:rPr lang="en-US" sz="1400" dirty="0" err="1" smtClean="0"/>
              <a:t>pues</a:t>
            </a:r>
            <a:r>
              <a:rPr lang="en-US" sz="1400" dirty="0" smtClean="0"/>
              <a:t> el </a:t>
            </a:r>
            <a:r>
              <a:rPr lang="en-US" sz="1400" dirty="0" err="1" smtClean="0"/>
              <a:t>espesor</a:t>
            </a:r>
            <a:r>
              <a:rPr lang="en-US" sz="1400" dirty="0" smtClean="0"/>
              <a:t> del </a:t>
            </a:r>
            <a:r>
              <a:rPr lang="en-US" sz="1400" dirty="0" err="1" smtClean="0"/>
              <a:t>acumulador</a:t>
            </a:r>
            <a:r>
              <a:rPr lang="en-US" sz="1400" dirty="0" smtClean="0"/>
              <a:t> </a:t>
            </a:r>
            <a:r>
              <a:rPr lang="en-US" sz="1400" dirty="0" err="1" smtClean="0"/>
              <a:t>es</a:t>
            </a:r>
            <a:r>
              <a:rPr lang="en-US" sz="1400" dirty="0" smtClean="0"/>
              <a:t> del </a:t>
            </a:r>
            <a:r>
              <a:rPr lang="en-US" sz="1400" dirty="0" err="1" smtClean="0"/>
              <a:t>orden</a:t>
            </a:r>
            <a:r>
              <a:rPr lang="en-US" sz="1400" dirty="0" smtClean="0"/>
              <a:t> de 10 a 20 </a:t>
            </a:r>
            <a:r>
              <a:rPr lang="en-US" sz="1400" dirty="0" err="1" smtClean="0"/>
              <a:t>centímetros</a:t>
            </a:r>
            <a:r>
              <a:rPr lang="en-US" sz="1400" dirty="0" smtClean="0"/>
              <a:t>, lo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implica</a:t>
            </a:r>
            <a:r>
              <a:rPr lang="en-US" sz="1400" dirty="0" smtClean="0"/>
              <a:t> </a:t>
            </a:r>
            <a:r>
              <a:rPr lang="en-US" sz="1400" dirty="0" err="1" smtClean="0"/>
              <a:t>carga</a:t>
            </a:r>
            <a:r>
              <a:rPr lang="en-US" sz="1400" dirty="0" smtClean="0"/>
              <a:t> de 100 a 200 kg/m2.</a:t>
            </a:r>
            <a:endParaRPr lang="en-US" sz="1400" dirty="0"/>
          </a:p>
        </p:txBody>
      </p:sp>
      <p:pic>
        <p:nvPicPr>
          <p:cNvPr id="7106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643182"/>
            <a:ext cx="26955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9"/>
            <a:ext cx="8229600" cy="87610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b="1" dirty="0" err="1" smtClean="0">
                <a:latin typeface="Verdana" pitchFamily="34" charset="0"/>
              </a:rPr>
              <a:t>Ganancia</a:t>
            </a:r>
            <a:r>
              <a:rPr lang="en-US" sz="2000" b="1" dirty="0" smtClean="0">
                <a:latin typeface="Verdana" pitchFamily="34" charset="0"/>
              </a:rPr>
              <a:t> </a:t>
            </a:r>
            <a:r>
              <a:rPr lang="en-US" sz="2000" b="1" dirty="0" err="1" smtClean="0">
                <a:latin typeface="Verdana" pitchFamily="34" charset="0"/>
              </a:rPr>
              <a:t>aislada</a:t>
            </a:r>
            <a:r>
              <a:rPr lang="en-US" sz="2000" b="1" dirty="0" smtClean="0">
                <a:latin typeface="Verdana" pitchFamily="34" charset="0"/>
              </a:rPr>
              <a:t>: </a:t>
            </a:r>
            <a:r>
              <a:rPr lang="en-US" sz="2000" dirty="0" smtClean="0">
                <a:latin typeface="Verdana" pitchFamily="34" charset="0"/>
              </a:rPr>
              <a:t>en </a:t>
            </a:r>
            <a:r>
              <a:rPr lang="en-US" sz="2000" dirty="0" err="1" smtClean="0">
                <a:latin typeface="Verdana" pitchFamily="34" charset="0"/>
              </a:rPr>
              <a:t>este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caso</a:t>
            </a:r>
            <a:r>
              <a:rPr lang="en-US" sz="2000" dirty="0" smtClean="0">
                <a:latin typeface="Verdana" pitchFamily="34" charset="0"/>
              </a:rPr>
              <a:t> la </a:t>
            </a:r>
            <a:r>
              <a:rPr lang="en-US" sz="2000" dirty="0" err="1" smtClean="0">
                <a:latin typeface="Verdana" pitchFamily="34" charset="0"/>
              </a:rPr>
              <a:t>captación</a:t>
            </a:r>
            <a:r>
              <a:rPr lang="en-US" sz="2000" dirty="0" smtClean="0">
                <a:latin typeface="Verdana" pitchFamily="34" charset="0"/>
              </a:rPr>
              <a:t> de </a:t>
            </a:r>
            <a:r>
              <a:rPr lang="en-US" sz="2000" dirty="0" err="1" smtClean="0">
                <a:latin typeface="Verdana" pitchFamily="34" charset="0"/>
              </a:rPr>
              <a:t>energía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está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separada</a:t>
            </a:r>
            <a:r>
              <a:rPr lang="en-US" sz="2000" dirty="0" smtClean="0">
                <a:latin typeface="Verdana" pitchFamily="34" charset="0"/>
              </a:rPr>
              <a:t> del </a:t>
            </a:r>
            <a:r>
              <a:rPr lang="en-US" sz="2000" dirty="0" err="1" smtClean="0">
                <a:latin typeface="Verdana" pitchFamily="34" charset="0"/>
              </a:rPr>
              <a:t>uso</a:t>
            </a:r>
            <a:r>
              <a:rPr lang="en-US" sz="2000" dirty="0" smtClean="0">
                <a:latin typeface="Verdana" pitchFamily="34" charset="0"/>
              </a:rPr>
              <a:t>. </a:t>
            </a:r>
            <a:r>
              <a:rPr lang="en-US" sz="2000" dirty="0" err="1" smtClean="0">
                <a:latin typeface="Verdana" pitchFamily="34" charset="0"/>
              </a:rPr>
              <a:t>Nuevamente</a:t>
            </a:r>
            <a:r>
              <a:rPr lang="en-US" sz="2000" dirty="0" smtClean="0">
                <a:latin typeface="Verdana" pitchFamily="34" charset="0"/>
              </a:rPr>
              <a:t> hay </a:t>
            </a:r>
            <a:r>
              <a:rPr lang="en-US" sz="2000" dirty="0" err="1" smtClean="0">
                <a:latin typeface="Verdana" pitchFamily="34" charset="0"/>
              </a:rPr>
              <a:t>sistemas</a:t>
            </a:r>
            <a:r>
              <a:rPr lang="en-US" sz="2000" dirty="0" smtClean="0">
                <a:latin typeface="Verdana" pitchFamily="34" charset="0"/>
              </a:rPr>
              <a:t> con </a:t>
            </a:r>
            <a:r>
              <a:rPr lang="en-US" sz="2000" dirty="0" err="1" smtClean="0">
                <a:latin typeface="Verdana" pitchFamily="34" charset="0"/>
              </a:rPr>
              <a:t>acople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por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termosifón</a:t>
            </a:r>
            <a:r>
              <a:rPr lang="en-US" sz="2000" dirty="0" smtClean="0">
                <a:latin typeface="Verdana" pitchFamily="34" charset="0"/>
              </a:rPr>
              <a:t> entre </a:t>
            </a:r>
            <a:r>
              <a:rPr lang="en-US" sz="2000" dirty="0" err="1" smtClean="0">
                <a:latin typeface="Verdana" pitchFamily="34" charset="0"/>
              </a:rPr>
              <a:t>colectores</a:t>
            </a:r>
            <a:r>
              <a:rPr lang="en-US" sz="2000" dirty="0" smtClean="0">
                <a:latin typeface="Verdana" pitchFamily="34" charset="0"/>
              </a:rPr>
              <a:t> y </a:t>
            </a:r>
            <a:r>
              <a:rPr lang="en-US" sz="2000" dirty="0" err="1" smtClean="0">
                <a:latin typeface="Verdana" pitchFamily="34" charset="0"/>
              </a:rPr>
              <a:t>uso</a:t>
            </a:r>
            <a:r>
              <a:rPr lang="en-US" sz="2000" dirty="0" smtClean="0">
                <a:latin typeface="Verdana" pitchFamily="34" charset="0"/>
              </a:rPr>
              <a:t> (</a:t>
            </a:r>
            <a:r>
              <a:rPr lang="en-US" sz="2000" dirty="0" err="1" smtClean="0">
                <a:latin typeface="Verdana" pitchFamily="34" charset="0"/>
              </a:rPr>
              <a:t>requiere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terreno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adecuado</a:t>
            </a:r>
            <a:r>
              <a:rPr lang="en-US" sz="2000" dirty="0" smtClean="0">
                <a:latin typeface="Verdana" pitchFamily="34" charset="0"/>
              </a:rPr>
              <a:t>) y </a:t>
            </a:r>
            <a:r>
              <a:rPr lang="en-US" sz="2000" dirty="0" err="1" smtClean="0">
                <a:latin typeface="Verdana" pitchFamily="34" charset="0"/>
              </a:rPr>
              <a:t>otras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soluciones</a:t>
            </a:r>
            <a:r>
              <a:rPr lang="en-US" sz="2000" dirty="0" smtClean="0">
                <a:latin typeface="Verdana" pitchFamily="34" charset="0"/>
              </a:rPr>
              <a:t>.</a:t>
            </a:r>
          </a:p>
          <a:p>
            <a:pPr lvl="1">
              <a:lnSpc>
                <a:spcPct val="90000"/>
              </a:lnSpc>
              <a:buNone/>
            </a:pPr>
            <a:endParaRPr lang="en-US" sz="1800" dirty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sz="2400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en-US" sz="2000" u="sng" dirty="0">
              <a:latin typeface="Verdana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5665-C1D3-4EA7-B1AC-D08DF10CE0D0}" type="slidenum">
              <a:rPr lang="es-ES"/>
              <a:pPr/>
              <a:t>17</a:t>
            </a:fld>
            <a:endParaRPr lang="es-ES"/>
          </a:p>
        </p:txBody>
      </p:sp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>
                <a:latin typeface="Verdana" pitchFamily="34" charset="0"/>
              </a:rPr>
              <a:t>Sistemas Solares Pasivos</a:t>
            </a:r>
            <a:r>
              <a:rPr lang="es-MX" sz="3200" b="1" dirty="0" smtClean="0">
                <a:latin typeface="Verdana" pitchFamily="34" charset="0"/>
              </a:rPr>
              <a:t>:</a:t>
            </a:r>
            <a:endParaRPr lang="es-ES" sz="3200" b="1" dirty="0">
              <a:latin typeface="Verdan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714744" y="2857496"/>
            <a:ext cx="5072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El </a:t>
            </a:r>
            <a:r>
              <a:rPr lang="en-US" sz="1400" dirty="0" err="1" smtClean="0"/>
              <a:t>sistema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 </a:t>
            </a:r>
            <a:r>
              <a:rPr lang="en-US" sz="1400" dirty="0" err="1" smtClean="0"/>
              <a:t>termosifón</a:t>
            </a:r>
            <a:r>
              <a:rPr lang="en-US" sz="1400" dirty="0" smtClean="0"/>
              <a:t> </a:t>
            </a:r>
            <a:r>
              <a:rPr lang="en-US" sz="1400" dirty="0" err="1" smtClean="0"/>
              <a:t>es</a:t>
            </a:r>
            <a:r>
              <a:rPr lang="en-US" sz="1400" dirty="0" smtClean="0"/>
              <a:t> </a:t>
            </a:r>
            <a:r>
              <a:rPr lang="en-US" sz="1400" dirty="0" err="1" smtClean="0"/>
              <a:t>muy</a:t>
            </a:r>
            <a:r>
              <a:rPr lang="en-US" sz="1400" dirty="0" smtClean="0"/>
              <a:t> </a:t>
            </a:r>
            <a:r>
              <a:rPr lang="en-US" sz="1400" dirty="0" err="1" smtClean="0"/>
              <a:t>elegante</a:t>
            </a:r>
            <a:r>
              <a:rPr lang="en-US" sz="1400" dirty="0" smtClean="0"/>
              <a:t>, </a:t>
            </a:r>
            <a:r>
              <a:rPr lang="en-US" sz="1400" dirty="0" err="1" smtClean="0"/>
              <a:t>pero</a:t>
            </a:r>
            <a:r>
              <a:rPr lang="en-US" sz="1400" dirty="0" smtClean="0"/>
              <a:t> </a:t>
            </a:r>
            <a:r>
              <a:rPr lang="en-US" sz="1400" dirty="0" err="1" smtClean="0"/>
              <a:t>requiere</a:t>
            </a:r>
            <a:r>
              <a:rPr lang="en-US" sz="1400" dirty="0" smtClean="0"/>
              <a:t> un </a:t>
            </a:r>
            <a:r>
              <a:rPr lang="en-US" sz="1400" dirty="0" err="1" smtClean="0"/>
              <a:t>terreno</a:t>
            </a:r>
            <a:r>
              <a:rPr lang="en-US" sz="1400" dirty="0" smtClean="0"/>
              <a:t> </a:t>
            </a:r>
            <a:r>
              <a:rPr lang="en-US" sz="1400" dirty="0" err="1" smtClean="0"/>
              <a:t>adecuado</a:t>
            </a:r>
            <a:r>
              <a:rPr lang="en-US" sz="1400" dirty="0" smtClean="0"/>
              <a:t> y </a:t>
            </a:r>
            <a:r>
              <a:rPr lang="en-US" sz="1400" dirty="0" err="1" smtClean="0"/>
              <a:t>muy</a:t>
            </a:r>
            <a:r>
              <a:rPr lang="en-US" sz="1400" dirty="0" smtClean="0"/>
              <a:t> </a:t>
            </a:r>
            <a:r>
              <a:rPr lang="en-US" sz="1400" dirty="0" err="1" smtClean="0"/>
              <a:t>buena</a:t>
            </a:r>
            <a:r>
              <a:rPr lang="en-US" sz="1400" dirty="0" smtClean="0"/>
              <a:t> </a:t>
            </a:r>
            <a:r>
              <a:rPr lang="en-US" sz="1400" dirty="0" err="1" smtClean="0"/>
              <a:t>ingeniería</a:t>
            </a:r>
            <a:r>
              <a:rPr lang="en-US" sz="1400" dirty="0" smtClean="0"/>
              <a:t>. No </a:t>
            </a:r>
            <a:r>
              <a:rPr lang="en-US" sz="1400" dirty="0" err="1" smtClean="0"/>
              <a:t>es</a:t>
            </a:r>
            <a:r>
              <a:rPr lang="en-US" sz="1400" dirty="0" smtClean="0"/>
              <a:t> </a:t>
            </a:r>
            <a:r>
              <a:rPr lang="en-US" sz="1400" dirty="0" err="1" smtClean="0"/>
              <a:t>sencillo</a:t>
            </a:r>
            <a:r>
              <a:rPr lang="en-US" sz="1400" dirty="0" smtClean="0"/>
              <a:t> de </a:t>
            </a:r>
            <a:r>
              <a:rPr lang="en-US" sz="1400" dirty="0" err="1" smtClean="0"/>
              <a:t>lograr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 smtClean="0"/>
              <a:t>Es </a:t>
            </a:r>
            <a:r>
              <a:rPr lang="en-US" sz="1400" dirty="0" err="1" smtClean="0"/>
              <a:t>más</a:t>
            </a:r>
            <a:r>
              <a:rPr lang="en-US" sz="1400" dirty="0" smtClean="0"/>
              <a:t> simple </a:t>
            </a:r>
            <a:r>
              <a:rPr lang="en-US" sz="1400" dirty="0" err="1" smtClean="0"/>
              <a:t>pensar</a:t>
            </a:r>
            <a:r>
              <a:rPr lang="en-US" sz="1400" dirty="0" smtClean="0"/>
              <a:t> en </a:t>
            </a:r>
            <a:r>
              <a:rPr lang="en-US" sz="1400" dirty="0" err="1" smtClean="0"/>
              <a:t>sistemas</a:t>
            </a:r>
            <a:r>
              <a:rPr lang="en-US" sz="1400" dirty="0" smtClean="0"/>
              <a:t> </a:t>
            </a:r>
            <a:r>
              <a:rPr lang="en-US" sz="1400" dirty="0" err="1" smtClean="0"/>
              <a:t>híbridos</a:t>
            </a:r>
            <a:r>
              <a:rPr lang="en-US" sz="1400" dirty="0" smtClean="0"/>
              <a:t> o </a:t>
            </a:r>
            <a:r>
              <a:rPr lang="en-US" sz="1400" dirty="0" err="1" smtClean="0"/>
              <a:t>activos</a:t>
            </a:r>
            <a:r>
              <a:rPr lang="en-US" sz="1400" dirty="0" smtClean="0"/>
              <a:t> con </a:t>
            </a:r>
            <a:r>
              <a:rPr lang="en-US" sz="1400" dirty="0" err="1" smtClean="0"/>
              <a:t>esta</a:t>
            </a:r>
            <a:r>
              <a:rPr lang="en-US" sz="1400" dirty="0" smtClean="0"/>
              <a:t> </a:t>
            </a:r>
            <a:r>
              <a:rPr lang="en-US" sz="1400" dirty="0" err="1" smtClean="0"/>
              <a:t>solución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7116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714620"/>
            <a:ext cx="24860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9"/>
            <a:ext cx="8229600" cy="87610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b="1" dirty="0" err="1" smtClean="0">
                <a:latin typeface="Verdana" pitchFamily="34" charset="0"/>
              </a:rPr>
              <a:t>Ganancia</a:t>
            </a:r>
            <a:r>
              <a:rPr lang="en-US" sz="2000" b="1" dirty="0" smtClean="0">
                <a:latin typeface="Verdana" pitchFamily="34" charset="0"/>
              </a:rPr>
              <a:t> </a:t>
            </a:r>
            <a:r>
              <a:rPr lang="en-US" sz="2000" b="1" dirty="0" err="1" smtClean="0">
                <a:latin typeface="Verdana" pitchFamily="34" charset="0"/>
              </a:rPr>
              <a:t>aislada</a:t>
            </a:r>
            <a:r>
              <a:rPr lang="en-US" sz="2000" b="1" dirty="0" smtClean="0">
                <a:latin typeface="Verdana" pitchFamily="34" charset="0"/>
              </a:rPr>
              <a:t>: </a:t>
            </a:r>
            <a:r>
              <a:rPr lang="en-US" sz="2000" dirty="0" smtClean="0">
                <a:latin typeface="Verdana" pitchFamily="34" charset="0"/>
              </a:rPr>
              <a:t>en </a:t>
            </a:r>
            <a:r>
              <a:rPr lang="en-US" sz="2000" dirty="0" err="1" smtClean="0">
                <a:latin typeface="Verdana" pitchFamily="34" charset="0"/>
              </a:rPr>
              <a:t>este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caso</a:t>
            </a:r>
            <a:r>
              <a:rPr lang="en-US" sz="2000" dirty="0" smtClean="0">
                <a:latin typeface="Verdana" pitchFamily="34" charset="0"/>
              </a:rPr>
              <a:t> la </a:t>
            </a:r>
            <a:r>
              <a:rPr lang="en-US" sz="2000" dirty="0" err="1" smtClean="0">
                <a:latin typeface="Verdana" pitchFamily="34" charset="0"/>
              </a:rPr>
              <a:t>captación</a:t>
            </a:r>
            <a:r>
              <a:rPr lang="en-US" sz="2000" dirty="0" smtClean="0">
                <a:latin typeface="Verdana" pitchFamily="34" charset="0"/>
              </a:rPr>
              <a:t> de </a:t>
            </a:r>
            <a:r>
              <a:rPr lang="en-US" sz="2000" dirty="0" err="1" smtClean="0">
                <a:latin typeface="Verdana" pitchFamily="34" charset="0"/>
              </a:rPr>
              <a:t>energía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está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separada</a:t>
            </a:r>
            <a:r>
              <a:rPr lang="en-US" sz="2000" dirty="0" smtClean="0">
                <a:latin typeface="Verdana" pitchFamily="34" charset="0"/>
              </a:rPr>
              <a:t> del </a:t>
            </a:r>
            <a:r>
              <a:rPr lang="en-US" sz="2000" dirty="0" err="1" smtClean="0">
                <a:latin typeface="Verdana" pitchFamily="34" charset="0"/>
              </a:rPr>
              <a:t>uso</a:t>
            </a:r>
            <a:r>
              <a:rPr lang="en-US" sz="2000" dirty="0" smtClean="0">
                <a:latin typeface="Verdana" pitchFamily="34" charset="0"/>
              </a:rPr>
              <a:t>. </a:t>
            </a:r>
            <a:r>
              <a:rPr lang="en-US" sz="2000" dirty="0" err="1" smtClean="0">
                <a:latin typeface="Verdana" pitchFamily="34" charset="0"/>
              </a:rPr>
              <a:t>Nuevamente</a:t>
            </a:r>
            <a:r>
              <a:rPr lang="en-US" sz="2000" dirty="0" smtClean="0">
                <a:latin typeface="Verdana" pitchFamily="34" charset="0"/>
              </a:rPr>
              <a:t> hay </a:t>
            </a:r>
            <a:r>
              <a:rPr lang="en-US" sz="2000" dirty="0" err="1" smtClean="0">
                <a:latin typeface="Verdana" pitchFamily="34" charset="0"/>
              </a:rPr>
              <a:t>sistemas</a:t>
            </a:r>
            <a:r>
              <a:rPr lang="en-US" sz="2000" dirty="0" smtClean="0">
                <a:latin typeface="Verdana" pitchFamily="34" charset="0"/>
              </a:rPr>
              <a:t> con </a:t>
            </a:r>
            <a:r>
              <a:rPr lang="en-US" sz="2000" dirty="0" err="1" smtClean="0">
                <a:latin typeface="Verdana" pitchFamily="34" charset="0"/>
              </a:rPr>
              <a:t>acople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por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termosifón</a:t>
            </a:r>
            <a:r>
              <a:rPr lang="en-US" sz="2000" dirty="0" smtClean="0">
                <a:latin typeface="Verdana" pitchFamily="34" charset="0"/>
              </a:rPr>
              <a:t> entre </a:t>
            </a:r>
            <a:r>
              <a:rPr lang="en-US" sz="2000" dirty="0" err="1" smtClean="0">
                <a:latin typeface="Verdana" pitchFamily="34" charset="0"/>
              </a:rPr>
              <a:t>colectores</a:t>
            </a:r>
            <a:r>
              <a:rPr lang="en-US" sz="2000" dirty="0" smtClean="0">
                <a:latin typeface="Verdana" pitchFamily="34" charset="0"/>
              </a:rPr>
              <a:t> y </a:t>
            </a:r>
            <a:r>
              <a:rPr lang="en-US" sz="2000" dirty="0" err="1" smtClean="0">
                <a:latin typeface="Verdana" pitchFamily="34" charset="0"/>
              </a:rPr>
              <a:t>uso</a:t>
            </a:r>
            <a:r>
              <a:rPr lang="en-US" sz="2000" dirty="0" smtClean="0">
                <a:latin typeface="Verdana" pitchFamily="34" charset="0"/>
              </a:rPr>
              <a:t> (</a:t>
            </a:r>
            <a:r>
              <a:rPr lang="en-US" sz="2000" dirty="0" err="1" smtClean="0">
                <a:latin typeface="Verdana" pitchFamily="34" charset="0"/>
              </a:rPr>
              <a:t>requiere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terreno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adecuado</a:t>
            </a:r>
            <a:r>
              <a:rPr lang="en-US" sz="2000" dirty="0" smtClean="0">
                <a:latin typeface="Verdana" pitchFamily="34" charset="0"/>
              </a:rPr>
              <a:t>) y </a:t>
            </a:r>
            <a:r>
              <a:rPr lang="en-US" sz="2000" dirty="0" err="1" smtClean="0">
                <a:latin typeface="Verdana" pitchFamily="34" charset="0"/>
              </a:rPr>
              <a:t>otras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soluciones</a:t>
            </a:r>
            <a:r>
              <a:rPr lang="en-US" sz="2000" dirty="0" smtClean="0">
                <a:latin typeface="Verdana" pitchFamily="34" charset="0"/>
              </a:rPr>
              <a:t>.</a:t>
            </a:r>
          </a:p>
          <a:p>
            <a:pPr lvl="1">
              <a:lnSpc>
                <a:spcPct val="90000"/>
              </a:lnSpc>
              <a:buNone/>
            </a:pPr>
            <a:endParaRPr lang="en-US" sz="1800" dirty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sz="2400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en-US" sz="2000" u="sng" dirty="0">
              <a:latin typeface="Verdana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5665-C1D3-4EA7-B1AC-D08DF10CE0D0}" type="slidenum">
              <a:rPr lang="es-ES"/>
              <a:pPr/>
              <a:t>18</a:t>
            </a:fld>
            <a:endParaRPr lang="es-ES"/>
          </a:p>
        </p:txBody>
      </p:sp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>
                <a:latin typeface="Verdana" pitchFamily="34" charset="0"/>
              </a:rPr>
              <a:t>Sistemas Solares Pasivos</a:t>
            </a:r>
            <a:r>
              <a:rPr lang="es-MX" sz="3200" b="1" dirty="0" smtClean="0">
                <a:latin typeface="Verdana" pitchFamily="34" charset="0"/>
              </a:rPr>
              <a:t>:</a:t>
            </a:r>
            <a:endParaRPr lang="es-ES" sz="3200" b="1" dirty="0">
              <a:latin typeface="Verdan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714744" y="2857496"/>
            <a:ext cx="50720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 </a:t>
            </a:r>
            <a:r>
              <a:rPr lang="en-US" sz="1400" dirty="0" err="1" smtClean="0"/>
              <a:t>solución</a:t>
            </a:r>
            <a:r>
              <a:rPr lang="en-US" sz="1400" dirty="0" smtClean="0"/>
              <a:t> de </a:t>
            </a:r>
            <a:r>
              <a:rPr lang="en-US" sz="1400" dirty="0" err="1" smtClean="0"/>
              <a:t>invernadero</a:t>
            </a:r>
            <a:r>
              <a:rPr lang="en-US" sz="1400" dirty="0" smtClean="0"/>
              <a:t> </a:t>
            </a:r>
            <a:r>
              <a:rPr lang="en-US" sz="1400" dirty="0" err="1" smtClean="0"/>
              <a:t>adosado</a:t>
            </a:r>
            <a:r>
              <a:rPr lang="en-US" sz="1400" dirty="0" smtClean="0"/>
              <a:t>, con o sin </a:t>
            </a:r>
            <a:r>
              <a:rPr lang="en-US" sz="1400" dirty="0" err="1" smtClean="0"/>
              <a:t>acople</a:t>
            </a:r>
            <a:r>
              <a:rPr lang="en-US" sz="1400" dirty="0" smtClean="0"/>
              <a:t> </a:t>
            </a:r>
            <a:r>
              <a:rPr lang="en-US" sz="1400" dirty="0" err="1" smtClean="0"/>
              <a:t>convectivo</a:t>
            </a:r>
            <a:r>
              <a:rPr lang="en-US" sz="1400" dirty="0" smtClean="0"/>
              <a:t> entre el </a:t>
            </a:r>
            <a:r>
              <a:rPr lang="en-US" sz="1400" dirty="0" err="1" smtClean="0"/>
              <a:t>espacio</a:t>
            </a:r>
            <a:r>
              <a:rPr lang="en-US" sz="1400" dirty="0" smtClean="0"/>
              <a:t> de </a:t>
            </a:r>
            <a:r>
              <a:rPr lang="en-US" sz="1400" dirty="0" err="1" smtClean="0"/>
              <a:t>ganancia</a:t>
            </a:r>
            <a:r>
              <a:rPr lang="en-US" sz="1400" dirty="0" smtClean="0"/>
              <a:t> y </a:t>
            </a:r>
            <a:r>
              <a:rPr lang="en-US" sz="1400" dirty="0" err="1" smtClean="0"/>
              <a:t>espacio</a:t>
            </a:r>
            <a:r>
              <a:rPr lang="en-US" sz="1400" dirty="0" smtClean="0"/>
              <a:t> a </a:t>
            </a:r>
            <a:r>
              <a:rPr lang="en-US" sz="1400" dirty="0" err="1" smtClean="0"/>
              <a:t>climatizar</a:t>
            </a:r>
            <a:r>
              <a:rPr lang="en-US" sz="1400" dirty="0" smtClean="0"/>
              <a:t> </a:t>
            </a:r>
            <a:r>
              <a:rPr lang="en-US" sz="1400" dirty="0" err="1" smtClean="0"/>
              <a:t>es</a:t>
            </a:r>
            <a:r>
              <a:rPr lang="en-US" sz="1400" dirty="0" smtClean="0"/>
              <a:t> mucho </a:t>
            </a:r>
            <a:r>
              <a:rPr lang="en-US" sz="1400" dirty="0" err="1" smtClean="0"/>
              <a:t>más</a:t>
            </a:r>
            <a:r>
              <a:rPr lang="en-US" sz="1400" dirty="0" smtClean="0"/>
              <a:t> </a:t>
            </a:r>
            <a:r>
              <a:rPr lang="en-US" sz="1400" dirty="0" err="1" smtClean="0"/>
              <a:t>sencillo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el </a:t>
            </a:r>
            <a:r>
              <a:rPr lang="en-US" sz="1400" dirty="0" err="1" smtClean="0"/>
              <a:t>termosifón</a:t>
            </a:r>
            <a:r>
              <a:rPr lang="en-US" sz="1400" dirty="0" smtClean="0"/>
              <a:t>. Se </a:t>
            </a:r>
            <a:r>
              <a:rPr lang="en-US" sz="1400" dirty="0" err="1" smtClean="0"/>
              <a:t>puede</a:t>
            </a:r>
            <a:r>
              <a:rPr lang="en-US" sz="1400" dirty="0" smtClean="0"/>
              <a:t> </a:t>
            </a:r>
            <a:r>
              <a:rPr lang="en-US" sz="1400" dirty="0" err="1" smtClean="0"/>
              <a:t>trabajar</a:t>
            </a:r>
            <a:r>
              <a:rPr lang="en-US" sz="1400" dirty="0" smtClean="0"/>
              <a:t> de </a:t>
            </a:r>
            <a:r>
              <a:rPr lang="en-US" sz="1400" dirty="0" err="1" smtClean="0"/>
              <a:t>manera</a:t>
            </a:r>
            <a:r>
              <a:rPr lang="en-US" sz="1400" dirty="0" smtClean="0"/>
              <a:t> </a:t>
            </a:r>
            <a:r>
              <a:rPr lang="en-US" sz="1400" dirty="0" err="1" smtClean="0"/>
              <a:t>más</a:t>
            </a:r>
            <a:r>
              <a:rPr lang="en-US" sz="1400" dirty="0" smtClean="0"/>
              <a:t> simple el </a:t>
            </a:r>
            <a:r>
              <a:rPr lang="en-US" sz="1400" dirty="0" err="1" smtClean="0"/>
              <a:t>diseño</a:t>
            </a:r>
            <a:r>
              <a:rPr lang="en-US" sz="1400" dirty="0" smtClean="0"/>
              <a:t> y con </a:t>
            </a:r>
            <a:r>
              <a:rPr lang="en-US" sz="1400" dirty="0" err="1" smtClean="0"/>
              <a:t>mucha</a:t>
            </a:r>
            <a:r>
              <a:rPr lang="en-US" sz="1400" dirty="0" smtClean="0"/>
              <a:t> mayor </a:t>
            </a:r>
            <a:r>
              <a:rPr lang="en-US" sz="1400" dirty="0" err="1" smtClean="0"/>
              <a:t>flexibilidad</a:t>
            </a:r>
            <a:r>
              <a:rPr lang="en-US" sz="1400" dirty="0" smtClean="0"/>
              <a:t> en </a:t>
            </a:r>
            <a:r>
              <a:rPr lang="en-US" sz="1400" dirty="0" err="1" smtClean="0"/>
              <a:t>cuanto</a:t>
            </a:r>
            <a:r>
              <a:rPr lang="en-US" sz="1400" dirty="0" smtClean="0"/>
              <a:t> a </a:t>
            </a:r>
            <a:r>
              <a:rPr lang="en-US" sz="1400" dirty="0" err="1" smtClean="0"/>
              <a:t>soluciones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7127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643182"/>
            <a:ext cx="25431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214422"/>
            <a:ext cx="8229600" cy="51891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600" dirty="0" err="1" smtClean="0">
                <a:latin typeface="Verdana" pitchFamily="34" charset="0"/>
              </a:rPr>
              <a:t>Veamos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algunos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valores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generales</a:t>
            </a:r>
            <a:r>
              <a:rPr lang="en-US" sz="1600" dirty="0" smtClean="0">
                <a:latin typeface="Verdana" pitchFamily="34" charset="0"/>
              </a:rPr>
              <a:t> de </a:t>
            </a:r>
            <a:r>
              <a:rPr lang="en-US" sz="1600" dirty="0" err="1" smtClean="0">
                <a:latin typeface="Verdana" pitchFamily="34" charset="0"/>
              </a:rPr>
              <a:t>superficie</a:t>
            </a:r>
            <a:r>
              <a:rPr lang="en-US" sz="1600" dirty="0" smtClean="0">
                <a:latin typeface="Verdana" pitchFamily="34" charset="0"/>
              </a:rPr>
              <a:t> de captor versus </a:t>
            </a:r>
            <a:r>
              <a:rPr lang="en-US" sz="1600" dirty="0" err="1" smtClean="0">
                <a:latin typeface="Verdana" pitchFamily="34" charset="0"/>
              </a:rPr>
              <a:t>superficie</a:t>
            </a:r>
            <a:r>
              <a:rPr lang="en-US" sz="1600" dirty="0" smtClean="0">
                <a:latin typeface="Verdana" pitchFamily="34" charset="0"/>
              </a:rPr>
              <a:t> de </a:t>
            </a:r>
            <a:r>
              <a:rPr lang="en-US" sz="1600" dirty="0" err="1" smtClean="0">
                <a:latin typeface="Verdana" pitchFamily="34" charset="0"/>
              </a:rPr>
              <a:t>acumulación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para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diferentes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condiciones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climáticas</a:t>
            </a:r>
            <a:endParaRPr lang="en-US" sz="1600" dirty="0" smtClean="0">
              <a:latin typeface="Verdana" pitchFamily="34" charset="0"/>
            </a:endParaRPr>
          </a:p>
          <a:p>
            <a:pPr lvl="1">
              <a:lnSpc>
                <a:spcPct val="90000"/>
              </a:lnSpc>
              <a:buNone/>
            </a:pPr>
            <a:endParaRPr lang="en-US" sz="1800" dirty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sz="2400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en-US" sz="2000" u="sng" dirty="0">
              <a:latin typeface="Verdana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5665-C1D3-4EA7-B1AC-D08DF10CE0D0}" type="slidenum">
              <a:rPr lang="es-ES"/>
              <a:pPr/>
              <a:t>19</a:t>
            </a:fld>
            <a:endParaRPr lang="es-ES"/>
          </a:p>
        </p:txBody>
      </p:sp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>
                <a:latin typeface="Verdana" pitchFamily="34" charset="0"/>
              </a:rPr>
              <a:t>Sistemas Solares Pasivos</a:t>
            </a:r>
            <a:r>
              <a:rPr lang="es-MX" sz="3200" b="1" dirty="0" smtClean="0">
                <a:latin typeface="Verdana" pitchFamily="34" charset="0"/>
              </a:rPr>
              <a:t>:</a:t>
            </a:r>
            <a:endParaRPr lang="es-ES" sz="3200" b="1" dirty="0">
              <a:latin typeface="Verdana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500166" y="1928802"/>
          <a:ext cx="6096000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Clima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Carga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Térmica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%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Apertura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/ %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superficie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Area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masa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térmica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c.r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área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de captor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Ac.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Agua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Ac.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masa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Muy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</a:rPr>
                        <a:t>frío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Solo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calefacción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 a 20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 a 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 a 10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Frío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Solo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calefacción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 a 25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 a 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 a 11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Templado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Calefacción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y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refrescar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14 a 20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 a 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 a 12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Templado</a:t>
                      </a: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Caleff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. Y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refresc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equilibrados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9 a 15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 a 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 a 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Templado</a:t>
                      </a: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Refrescar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y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algo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caleff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 a 13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 a 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 a 12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Tropical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seco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Refrescar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y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muy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poca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caleff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 a 11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0,5 a 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 a 14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Tropical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húmedo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Solo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enfriar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Verdana" pitchFamily="34" charset="0"/>
              </a:rPr>
              <a:t>En </a:t>
            </a:r>
            <a:r>
              <a:rPr lang="en-US" sz="2000" dirty="0" err="1">
                <a:latin typeface="Verdana" pitchFamily="34" charset="0"/>
              </a:rPr>
              <a:t>esta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cuarta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sesión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abordaremos</a:t>
            </a:r>
            <a:r>
              <a:rPr lang="en-US" sz="2000" dirty="0" smtClean="0">
                <a:latin typeface="Verdana" pitchFamily="34" charset="0"/>
              </a:rPr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 err="1" smtClean="0">
                <a:latin typeface="Verdana" pitchFamily="34" charset="0"/>
              </a:rPr>
              <a:t>Temperaturas</a:t>
            </a:r>
            <a:r>
              <a:rPr lang="en-US" sz="2000" b="1" dirty="0" smtClean="0">
                <a:latin typeface="Verdana" pitchFamily="34" charset="0"/>
              </a:rPr>
              <a:t>: </a:t>
            </a:r>
            <a:r>
              <a:rPr lang="en-US" sz="2000" dirty="0" err="1" smtClean="0">
                <a:latin typeface="Verdana" pitchFamily="34" charset="0"/>
              </a:rPr>
              <a:t>radiante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efectiva</a:t>
            </a:r>
            <a:r>
              <a:rPr lang="en-US" sz="2000" dirty="0" smtClean="0">
                <a:latin typeface="Verdana" pitchFamily="34" charset="0"/>
              </a:rPr>
              <a:t>, </a:t>
            </a:r>
            <a:r>
              <a:rPr lang="en-US" sz="2000" dirty="0" err="1" smtClean="0">
                <a:latin typeface="Verdana" pitchFamily="34" charset="0"/>
              </a:rPr>
              <a:t>operativa</a:t>
            </a:r>
            <a:r>
              <a:rPr lang="en-US" sz="2000" dirty="0" smtClean="0">
                <a:latin typeface="Verdana" pitchFamily="34" charset="0"/>
              </a:rPr>
              <a:t> y </a:t>
            </a:r>
            <a:r>
              <a:rPr lang="en-US" sz="2000" dirty="0" err="1" smtClean="0">
                <a:latin typeface="Verdana" pitchFamily="34" charset="0"/>
              </a:rPr>
              <a:t>temperatura</a:t>
            </a:r>
            <a:r>
              <a:rPr lang="en-US" sz="2000" dirty="0" smtClean="0">
                <a:latin typeface="Verdana" pitchFamily="34" charset="0"/>
              </a:rPr>
              <a:t> sol </a:t>
            </a:r>
            <a:r>
              <a:rPr lang="en-US" sz="2000" dirty="0" err="1" smtClean="0">
                <a:latin typeface="Verdana" pitchFamily="34" charset="0"/>
              </a:rPr>
              <a:t>aire</a:t>
            </a:r>
            <a:r>
              <a:rPr lang="en-US" sz="2000" dirty="0" smtClean="0">
                <a:latin typeface="Verdana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latin typeface="Verdana" pitchFamily="34" charset="0"/>
              </a:rPr>
              <a:t>Comfort y </a:t>
            </a:r>
            <a:r>
              <a:rPr lang="en-US" sz="2000" b="1" dirty="0" err="1" smtClean="0">
                <a:latin typeface="Verdana" pitchFamily="34" charset="0"/>
              </a:rPr>
              <a:t>temperatura</a:t>
            </a:r>
            <a:r>
              <a:rPr lang="en-US" sz="2000" b="1" dirty="0" smtClean="0">
                <a:latin typeface="Verdana" pitchFamily="34" charset="0"/>
              </a:rPr>
              <a:t>: </a:t>
            </a:r>
            <a:r>
              <a:rPr lang="en-US" sz="2000" dirty="0" err="1" smtClean="0">
                <a:latin typeface="Verdana" pitchFamily="34" charset="0"/>
              </a:rPr>
              <a:t>efectos</a:t>
            </a:r>
            <a:r>
              <a:rPr lang="en-US" sz="2000" dirty="0" smtClean="0">
                <a:latin typeface="Verdana" pitchFamily="34" charset="0"/>
              </a:rPr>
              <a:t> de la </a:t>
            </a:r>
            <a:r>
              <a:rPr lang="en-US" sz="2000" dirty="0" err="1" smtClean="0">
                <a:latin typeface="Verdana" pitchFamily="34" charset="0"/>
              </a:rPr>
              <a:t>radiación</a:t>
            </a:r>
            <a:r>
              <a:rPr lang="en-US" sz="2000" dirty="0" smtClean="0">
                <a:latin typeface="Verdana" pitchFamily="34" charset="0"/>
              </a:rPr>
              <a:t> del </a:t>
            </a:r>
            <a:r>
              <a:rPr lang="en-US" sz="2000" dirty="0" err="1" smtClean="0">
                <a:latin typeface="Verdana" pitchFamily="34" charset="0"/>
              </a:rPr>
              <a:t>entorno</a:t>
            </a:r>
            <a:r>
              <a:rPr lang="en-US" sz="2000" dirty="0" smtClean="0">
                <a:latin typeface="Verdana" pitchFamily="34" charset="0"/>
              </a:rPr>
              <a:t> en </a:t>
            </a:r>
            <a:r>
              <a:rPr lang="en-US" sz="2000" dirty="0" err="1" smtClean="0">
                <a:latin typeface="Verdana" pitchFamily="34" charset="0"/>
              </a:rPr>
              <a:t>cuanto</a:t>
            </a:r>
            <a:r>
              <a:rPr lang="en-US" sz="2000" dirty="0" smtClean="0">
                <a:latin typeface="Verdana" pitchFamily="34" charset="0"/>
              </a:rPr>
              <a:t> al </a:t>
            </a:r>
            <a:r>
              <a:rPr lang="en-US" sz="2000" dirty="0" err="1" smtClean="0">
                <a:latin typeface="Verdana" pitchFamily="34" charset="0"/>
              </a:rPr>
              <a:t>confort</a:t>
            </a:r>
            <a:r>
              <a:rPr lang="en-US" sz="2000" dirty="0" smtClean="0">
                <a:latin typeface="Verdana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000" b="1" dirty="0" err="1" smtClean="0">
                <a:latin typeface="Verdana" pitchFamily="34" charset="0"/>
              </a:rPr>
              <a:t>Sistemas</a:t>
            </a:r>
            <a:r>
              <a:rPr lang="en-US" sz="2000" b="1" dirty="0" smtClean="0">
                <a:latin typeface="Verdana" pitchFamily="34" charset="0"/>
              </a:rPr>
              <a:t> </a:t>
            </a:r>
            <a:r>
              <a:rPr lang="en-US" sz="2000" b="1" dirty="0" err="1" smtClean="0">
                <a:latin typeface="Verdana" pitchFamily="34" charset="0"/>
              </a:rPr>
              <a:t>solares</a:t>
            </a:r>
            <a:r>
              <a:rPr lang="en-US" sz="2000" b="1" dirty="0" smtClean="0">
                <a:latin typeface="Verdana" pitchFamily="34" charset="0"/>
              </a:rPr>
              <a:t> </a:t>
            </a:r>
            <a:r>
              <a:rPr lang="en-US" sz="2000" b="1" dirty="0" err="1" smtClean="0">
                <a:latin typeface="Verdana" pitchFamily="34" charset="0"/>
              </a:rPr>
              <a:t>pasivos</a:t>
            </a:r>
            <a:r>
              <a:rPr lang="en-US" sz="2000" b="1" dirty="0" smtClean="0">
                <a:latin typeface="Verdana" pitchFamily="34" charset="0"/>
              </a:rPr>
              <a:t>: </a:t>
            </a:r>
            <a:r>
              <a:rPr lang="en-US" sz="2000" dirty="0" err="1" smtClean="0">
                <a:latin typeface="Verdana" pitchFamily="34" charset="0"/>
              </a:rPr>
              <a:t>Conceptos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básicos</a:t>
            </a:r>
            <a:r>
              <a:rPr lang="en-US" sz="2000" dirty="0" smtClean="0">
                <a:latin typeface="Verdana" pitchFamily="34" charset="0"/>
              </a:rPr>
              <a:t>. </a:t>
            </a:r>
            <a:r>
              <a:rPr lang="en-US" sz="2000" dirty="0" err="1" smtClean="0">
                <a:latin typeface="Verdana" pitchFamily="34" charset="0"/>
              </a:rPr>
              <a:t>Clasificación</a:t>
            </a:r>
            <a:r>
              <a:rPr lang="en-US" sz="2000" dirty="0" smtClean="0">
                <a:latin typeface="Verdana" pitchFamily="34" charset="0"/>
              </a:rPr>
              <a:t>. </a:t>
            </a:r>
            <a:r>
              <a:rPr lang="en-US" sz="2000" dirty="0" err="1" smtClean="0">
                <a:latin typeface="Verdana" pitchFamily="34" charset="0"/>
              </a:rPr>
              <a:t>Relación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apertura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masa</a:t>
            </a:r>
            <a:r>
              <a:rPr lang="en-US" sz="2000" dirty="0" smtClean="0">
                <a:latin typeface="Verdana" pitchFamily="34" charset="0"/>
              </a:rPr>
              <a:t> de </a:t>
            </a:r>
            <a:r>
              <a:rPr lang="en-US" sz="2000" dirty="0" err="1" smtClean="0">
                <a:latin typeface="Verdana" pitchFamily="34" charset="0"/>
              </a:rPr>
              <a:t>acumulación</a:t>
            </a:r>
            <a:r>
              <a:rPr lang="en-US" sz="2000" dirty="0" smtClean="0">
                <a:latin typeface="Verdana" pitchFamily="34" charset="0"/>
              </a:rPr>
              <a:t>. </a:t>
            </a:r>
            <a:r>
              <a:rPr lang="en-US" sz="2000" dirty="0" err="1" smtClean="0">
                <a:latin typeface="Verdana" pitchFamily="34" charset="0"/>
              </a:rPr>
              <a:t>Algunos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ejemplos</a:t>
            </a:r>
            <a:r>
              <a:rPr lang="en-US" sz="2000" dirty="0" smtClean="0">
                <a:latin typeface="Verdana" pitchFamily="34" charset="0"/>
              </a:rPr>
              <a:t>.</a:t>
            </a:r>
            <a:endParaRPr lang="en-US" sz="2000" b="1" dirty="0"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000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Verdana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1FA6-1EA3-4486-A5C9-BACC1F26F036}" type="slidenum">
              <a:rPr lang="es-ES"/>
              <a:pPr/>
              <a:t>2</a:t>
            </a:fld>
            <a:endParaRPr lang="es-E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b="1">
                <a:latin typeface="Verdana" pitchFamily="34" charset="0"/>
              </a:rPr>
              <a:t>Temario Cuarta Sesión</a:t>
            </a:r>
            <a:endParaRPr lang="es-ES" sz="3200" b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571612"/>
            <a:ext cx="8229600" cy="37862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 err="1" smtClean="0">
                <a:latin typeface="Verdana" pitchFamily="34" charset="0"/>
              </a:rPr>
              <a:t>Notas</a:t>
            </a:r>
            <a:r>
              <a:rPr lang="en-US" sz="1800" dirty="0" smtClean="0">
                <a:latin typeface="Verdana" pitchFamily="34" charset="0"/>
              </a:rPr>
              <a:t> con </a:t>
            </a:r>
            <a:r>
              <a:rPr lang="en-US" sz="1800" dirty="0" err="1" smtClean="0">
                <a:latin typeface="Verdana" pitchFamily="34" charset="0"/>
              </a:rPr>
              <a:t>respecto</a:t>
            </a:r>
            <a:r>
              <a:rPr lang="en-US" sz="1800" dirty="0" smtClean="0">
                <a:latin typeface="Verdana" pitchFamily="34" charset="0"/>
              </a:rPr>
              <a:t> a la </a:t>
            </a:r>
            <a:r>
              <a:rPr lang="en-US" sz="1800" dirty="0" err="1" smtClean="0">
                <a:latin typeface="Verdana" pitchFamily="34" charset="0"/>
              </a:rPr>
              <a:t>Tabla</a:t>
            </a:r>
            <a:r>
              <a:rPr lang="en-US" sz="1800" dirty="0" smtClean="0">
                <a:latin typeface="Verdana" pitchFamily="34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Verdana" pitchFamily="34" charset="0"/>
              </a:rPr>
              <a:t>Las superficies de </a:t>
            </a:r>
            <a:r>
              <a:rPr lang="en-US" sz="1600" dirty="0" err="1" smtClean="0">
                <a:latin typeface="Verdana" pitchFamily="34" charset="0"/>
              </a:rPr>
              <a:t>apertura</a:t>
            </a:r>
            <a:r>
              <a:rPr lang="en-US" sz="1600" dirty="0" smtClean="0">
                <a:latin typeface="Verdana" pitchFamily="34" charset="0"/>
              </a:rPr>
              <a:t> son </a:t>
            </a:r>
            <a:r>
              <a:rPr lang="en-US" sz="1600" dirty="0" err="1" smtClean="0">
                <a:latin typeface="Verdana" pitchFamily="34" charset="0"/>
              </a:rPr>
              <a:t>hacia</a:t>
            </a:r>
            <a:r>
              <a:rPr lang="en-US" sz="1600" dirty="0" smtClean="0">
                <a:latin typeface="Verdana" pitchFamily="34" charset="0"/>
              </a:rPr>
              <a:t> el Ecuador.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Verdana" pitchFamily="34" charset="0"/>
              </a:rPr>
              <a:t>La </a:t>
            </a:r>
            <a:r>
              <a:rPr lang="en-US" sz="1600" dirty="0" err="1" smtClean="0">
                <a:latin typeface="Verdana" pitchFamily="34" charset="0"/>
              </a:rPr>
              <a:t>masa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térmica</a:t>
            </a:r>
            <a:r>
              <a:rPr lang="en-US" sz="1600" dirty="0" smtClean="0">
                <a:latin typeface="Verdana" pitchFamily="34" charset="0"/>
              </a:rPr>
              <a:t> se </a:t>
            </a:r>
            <a:r>
              <a:rPr lang="en-US" sz="1600" dirty="0" err="1" smtClean="0">
                <a:latin typeface="Verdana" pitchFamily="34" charset="0"/>
              </a:rPr>
              <a:t>supone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es</a:t>
            </a:r>
            <a:r>
              <a:rPr lang="en-US" sz="1600" dirty="0" smtClean="0">
                <a:latin typeface="Verdana" pitchFamily="34" charset="0"/>
              </a:rPr>
              <a:t> de 0,22 m de </a:t>
            </a:r>
            <a:r>
              <a:rPr lang="en-US" sz="1600" dirty="0" err="1" smtClean="0">
                <a:latin typeface="Verdana" pitchFamily="34" charset="0"/>
              </a:rPr>
              <a:t>espesor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usando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agua</a:t>
            </a:r>
            <a:r>
              <a:rPr lang="en-US" sz="1600" dirty="0" smtClean="0">
                <a:latin typeface="Verdana" pitchFamily="34" charset="0"/>
              </a:rPr>
              <a:t> y 0,05 m de </a:t>
            </a:r>
            <a:r>
              <a:rPr lang="en-US" sz="1600" dirty="0" err="1" smtClean="0">
                <a:latin typeface="Verdana" pitchFamily="34" charset="0"/>
              </a:rPr>
              <a:t>concreto</a:t>
            </a:r>
            <a:r>
              <a:rPr lang="en-US" sz="1600" dirty="0" smtClean="0">
                <a:latin typeface="Verdana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Verdana" pitchFamily="34" charset="0"/>
              </a:rPr>
              <a:t>Para </a:t>
            </a:r>
            <a:r>
              <a:rPr lang="en-US" sz="1600" dirty="0" err="1" smtClean="0">
                <a:latin typeface="Verdana" pitchFamily="34" charset="0"/>
              </a:rPr>
              <a:t>climas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muy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fríos</a:t>
            </a:r>
            <a:r>
              <a:rPr lang="en-US" sz="1600" dirty="0" smtClean="0">
                <a:latin typeface="Verdana" pitchFamily="34" charset="0"/>
              </a:rPr>
              <a:t> se ha </a:t>
            </a:r>
            <a:r>
              <a:rPr lang="en-US" sz="1600" dirty="0" err="1" smtClean="0">
                <a:latin typeface="Verdana" pitchFamily="34" charset="0"/>
              </a:rPr>
              <a:t>considerado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una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envolvente</a:t>
            </a:r>
            <a:r>
              <a:rPr lang="en-US" sz="1600" dirty="0" smtClean="0">
                <a:latin typeface="Verdana" pitchFamily="34" charset="0"/>
              </a:rPr>
              <a:t> con super </a:t>
            </a:r>
            <a:r>
              <a:rPr lang="en-US" sz="1600" dirty="0" err="1" smtClean="0">
                <a:latin typeface="Verdana" pitchFamily="34" charset="0"/>
              </a:rPr>
              <a:t>aislación</a:t>
            </a:r>
            <a:r>
              <a:rPr lang="en-US" sz="1600" dirty="0" smtClean="0">
                <a:latin typeface="Verdana" pitchFamily="34" charset="0"/>
              </a:rPr>
              <a:t>, </a:t>
            </a:r>
            <a:r>
              <a:rPr lang="en-US" sz="1600" dirty="0" err="1" smtClean="0">
                <a:latin typeface="Verdana" pitchFamily="34" charset="0"/>
              </a:rPr>
              <a:t>más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intercambiadores</a:t>
            </a:r>
            <a:r>
              <a:rPr lang="en-US" sz="1600" dirty="0" smtClean="0">
                <a:latin typeface="Verdana" pitchFamily="34" charset="0"/>
              </a:rPr>
              <a:t> de </a:t>
            </a:r>
            <a:r>
              <a:rPr lang="en-US" sz="1600" dirty="0" err="1" smtClean="0">
                <a:latin typeface="Verdana" pitchFamily="34" charset="0"/>
              </a:rPr>
              <a:t>calor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aire</a:t>
            </a:r>
            <a:r>
              <a:rPr lang="en-US" sz="1600" dirty="0" smtClean="0">
                <a:latin typeface="Verdana" pitchFamily="34" charset="0"/>
              </a:rPr>
              <a:t>/</a:t>
            </a:r>
            <a:r>
              <a:rPr lang="en-US" sz="1600" dirty="0" err="1" smtClean="0">
                <a:latin typeface="Verdana" pitchFamily="34" charset="0"/>
              </a:rPr>
              <a:t>aire</a:t>
            </a:r>
            <a:r>
              <a:rPr lang="en-US" sz="1600" dirty="0" smtClean="0">
                <a:latin typeface="Verdana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Verdana" pitchFamily="34" charset="0"/>
              </a:rPr>
              <a:t>El </a:t>
            </a:r>
            <a:r>
              <a:rPr lang="en-US" sz="1600" dirty="0" err="1" smtClean="0">
                <a:latin typeface="Verdana" pitchFamily="34" charset="0"/>
              </a:rPr>
              <a:t>mismo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supuesto</a:t>
            </a:r>
            <a:r>
              <a:rPr lang="en-US" sz="1600" dirty="0" smtClean="0">
                <a:latin typeface="Verdana" pitchFamily="34" charset="0"/>
              </a:rPr>
              <a:t> se ha dado </a:t>
            </a:r>
            <a:r>
              <a:rPr lang="en-US" sz="1600" dirty="0" err="1" smtClean="0">
                <a:latin typeface="Verdana" pitchFamily="34" charset="0"/>
              </a:rPr>
              <a:t>para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climas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fríos</a:t>
            </a:r>
            <a:r>
              <a:rPr lang="en-US" sz="1600" dirty="0" smtClean="0">
                <a:latin typeface="Verdana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Verdana" pitchFamily="34" charset="0"/>
              </a:rPr>
              <a:t>Los </a:t>
            </a:r>
            <a:r>
              <a:rPr lang="en-US" sz="1600" dirty="0" err="1" smtClean="0">
                <a:latin typeface="Verdana" pitchFamily="34" charset="0"/>
              </a:rPr>
              <a:t>sistemas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pasivos</a:t>
            </a:r>
            <a:r>
              <a:rPr lang="en-US" sz="1600" dirty="0" smtClean="0">
                <a:latin typeface="Verdana" pitchFamily="34" charset="0"/>
              </a:rPr>
              <a:t> son </a:t>
            </a:r>
            <a:r>
              <a:rPr lang="en-US" sz="1600" dirty="0" err="1" smtClean="0">
                <a:latin typeface="Verdana" pitchFamily="34" charset="0"/>
              </a:rPr>
              <a:t>aplicables</a:t>
            </a:r>
            <a:r>
              <a:rPr lang="en-US" sz="1600" dirty="0" smtClean="0">
                <a:latin typeface="Verdana" pitchFamily="34" charset="0"/>
              </a:rPr>
              <a:t> a </a:t>
            </a:r>
            <a:r>
              <a:rPr lang="en-US" sz="1600" dirty="0" err="1" smtClean="0">
                <a:latin typeface="Verdana" pitchFamily="34" charset="0"/>
              </a:rPr>
              <a:t>todos</a:t>
            </a:r>
            <a:r>
              <a:rPr lang="en-US" sz="1600" dirty="0" smtClean="0">
                <a:latin typeface="Verdana" pitchFamily="34" charset="0"/>
              </a:rPr>
              <a:t> los </a:t>
            </a:r>
            <a:r>
              <a:rPr lang="en-US" sz="1600" dirty="0" err="1" smtClean="0">
                <a:latin typeface="Verdana" pitchFamily="34" charset="0"/>
              </a:rPr>
              <a:t>climas</a:t>
            </a:r>
            <a:r>
              <a:rPr lang="en-US" sz="1600" dirty="0" smtClean="0">
                <a:latin typeface="Verdana" pitchFamily="34" charset="0"/>
              </a:rPr>
              <a:t>, no </a:t>
            </a:r>
            <a:r>
              <a:rPr lang="en-US" sz="1600" dirty="0" err="1" smtClean="0">
                <a:latin typeface="Verdana" pitchFamily="34" charset="0"/>
              </a:rPr>
              <a:t>solamente</a:t>
            </a:r>
            <a:r>
              <a:rPr lang="en-US" sz="1600" dirty="0" smtClean="0">
                <a:latin typeface="Verdana" pitchFamily="34" charset="0"/>
              </a:rPr>
              <a:t> los </a:t>
            </a:r>
            <a:r>
              <a:rPr lang="en-US" sz="1600" dirty="0" err="1" smtClean="0">
                <a:latin typeface="Verdana" pitchFamily="34" charset="0"/>
              </a:rPr>
              <a:t>climas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templados</a:t>
            </a:r>
            <a:r>
              <a:rPr lang="en-US" sz="1600" dirty="0" smtClean="0">
                <a:latin typeface="Verdana" pitchFamily="34" charset="0"/>
              </a:rPr>
              <a:t>. Si se </a:t>
            </a:r>
            <a:r>
              <a:rPr lang="en-US" sz="1600" dirty="0" err="1" smtClean="0">
                <a:latin typeface="Verdana" pitchFamily="34" charset="0"/>
              </a:rPr>
              <a:t>usaran</a:t>
            </a:r>
            <a:r>
              <a:rPr lang="en-US" sz="1600" dirty="0" smtClean="0">
                <a:latin typeface="Verdana" pitchFamily="34" charset="0"/>
              </a:rPr>
              <a:t> de </a:t>
            </a:r>
            <a:r>
              <a:rPr lang="en-US" sz="1600" dirty="0" err="1" smtClean="0">
                <a:latin typeface="Verdana" pitchFamily="34" charset="0"/>
              </a:rPr>
              <a:t>manera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extensiva</a:t>
            </a:r>
            <a:r>
              <a:rPr lang="en-US" sz="1600" dirty="0" smtClean="0">
                <a:latin typeface="Verdana" pitchFamily="34" charset="0"/>
              </a:rPr>
              <a:t>, el </a:t>
            </a:r>
            <a:r>
              <a:rPr lang="en-US" sz="1600" dirty="0" err="1" smtClean="0">
                <a:latin typeface="Verdana" pitchFamily="34" charset="0"/>
              </a:rPr>
              <a:t>ahorro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sería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enorme</a:t>
            </a:r>
            <a:r>
              <a:rPr lang="en-US" sz="1600" dirty="0" smtClean="0">
                <a:latin typeface="Verdana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endParaRPr lang="en-US" sz="1200" dirty="0" smtClean="0">
              <a:latin typeface="Verdana" pitchFamily="34" charset="0"/>
            </a:endParaRPr>
          </a:p>
          <a:p>
            <a:pPr lvl="1">
              <a:lnSpc>
                <a:spcPct val="90000"/>
              </a:lnSpc>
            </a:pPr>
            <a:endParaRPr lang="en-US" sz="1200" dirty="0" smtClean="0">
              <a:latin typeface="Verdana" pitchFamily="34" charset="0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sz="1400" dirty="0" smtClean="0">
                <a:latin typeface="Verdana" pitchFamily="34" charset="0"/>
              </a:rPr>
              <a:t>La </a:t>
            </a:r>
            <a:r>
              <a:rPr lang="en-US" sz="1400" dirty="0" err="1" smtClean="0">
                <a:latin typeface="Verdana" pitchFamily="34" charset="0"/>
              </a:rPr>
              <a:t>información</a:t>
            </a:r>
            <a:r>
              <a:rPr lang="en-US" sz="1400" dirty="0" smtClean="0">
                <a:latin typeface="Verdana" pitchFamily="34" charset="0"/>
              </a:rPr>
              <a:t> </a:t>
            </a:r>
            <a:r>
              <a:rPr lang="en-US" sz="1400" dirty="0" err="1" smtClean="0">
                <a:latin typeface="Verdana" pitchFamily="34" charset="0"/>
              </a:rPr>
              <a:t>que</a:t>
            </a:r>
            <a:r>
              <a:rPr lang="en-US" sz="1400" dirty="0" smtClean="0">
                <a:latin typeface="Verdana" pitchFamily="34" charset="0"/>
              </a:rPr>
              <a:t> </a:t>
            </a:r>
            <a:r>
              <a:rPr lang="en-US" sz="1400" dirty="0" err="1" smtClean="0">
                <a:latin typeface="Verdana" pitchFamily="34" charset="0"/>
              </a:rPr>
              <a:t>hemos</a:t>
            </a:r>
            <a:r>
              <a:rPr lang="en-US" sz="1400" dirty="0" smtClean="0">
                <a:latin typeface="Verdana" pitchFamily="34" charset="0"/>
              </a:rPr>
              <a:t> </a:t>
            </a:r>
            <a:r>
              <a:rPr lang="en-US" sz="1400" dirty="0" err="1" smtClean="0">
                <a:latin typeface="Verdana" pitchFamily="34" charset="0"/>
              </a:rPr>
              <a:t>usado</a:t>
            </a:r>
            <a:r>
              <a:rPr lang="en-US" sz="1400" dirty="0" smtClean="0">
                <a:latin typeface="Verdana" pitchFamily="34" charset="0"/>
              </a:rPr>
              <a:t> se ha </a:t>
            </a:r>
            <a:r>
              <a:rPr lang="en-US" sz="1400" dirty="0" err="1" smtClean="0">
                <a:latin typeface="Verdana" pitchFamily="34" charset="0"/>
              </a:rPr>
              <a:t>extraído</a:t>
            </a:r>
            <a:r>
              <a:rPr lang="en-US" sz="1400" dirty="0" smtClean="0">
                <a:latin typeface="Verdana" pitchFamily="34" charset="0"/>
              </a:rPr>
              <a:t> del Passive Solar Energy Handbook de la </a:t>
            </a:r>
            <a:r>
              <a:rPr lang="en-US" sz="1400" i="1" dirty="0" smtClean="0">
                <a:latin typeface="Verdana" pitchFamily="34" charset="0"/>
              </a:rPr>
              <a:t>ISES (International Solar Energy Society), </a:t>
            </a:r>
            <a:r>
              <a:rPr lang="en-US" sz="1400" dirty="0" err="1" smtClean="0">
                <a:latin typeface="Verdana" pitchFamily="34" charset="0"/>
              </a:rPr>
              <a:t>edición</a:t>
            </a:r>
            <a:r>
              <a:rPr lang="en-US" sz="1400" dirty="0" smtClean="0">
                <a:latin typeface="Verdana" pitchFamily="34" charset="0"/>
              </a:rPr>
              <a:t> 2009.</a:t>
            </a:r>
          </a:p>
          <a:p>
            <a:pPr>
              <a:lnSpc>
                <a:spcPct val="90000"/>
              </a:lnSpc>
            </a:pPr>
            <a:endParaRPr lang="en-US" sz="1600" dirty="0" smtClean="0">
              <a:latin typeface="Verdana" pitchFamily="34" charset="0"/>
            </a:endParaRPr>
          </a:p>
          <a:p>
            <a:pPr lvl="1">
              <a:lnSpc>
                <a:spcPct val="90000"/>
              </a:lnSpc>
              <a:buNone/>
            </a:pPr>
            <a:endParaRPr lang="en-US" sz="1800" dirty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sz="2400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en-US" sz="2000" u="sng" dirty="0">
              <a:latin typeface="Verdana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5665-C1D3-4EA7-B1AC-D08DF10CE0D0}" type="slidenum">
              <a:rPr lang="es-ES"/>
              <a:pPr/>
              <a:t>20</a:t>
            </a:fld>
            <a:endParaRPr lang="es-ES"/>
          </a:p>
        </p:txBody>
      </p:sp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>
                <a:latin typeface="Verdana" pitchFamily="34" charset="0"/>
              </a:rPr>
              <a:t>Sistemas Solares Pasivos</a:t>
            </a:r>
            <a:r>
              <a:rPr lang="es-MX" sz="3200" b="1" dirty="0" smtClean="0">
                <a:latin typeface="Verdana" pitchFamily="34" charset="0"/>
              </a:rPr>
              <a:t>:</a:t>
            </a:r>
            <a:endParaRPr lang="es-ES" sz="32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2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9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9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9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2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6248" y="1481328"/>
            <a:ext cx="4400552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En </a:t>
            </a:r>
            <a:r>
              <a:rPr lang="en-US" sz="1800" dirty="0" err="1" smtClean="0"/>
              <a:t>Alemania</a:t>
            </a:r>
            <a:r>
              <a:rPr lang="en-US" sz="1800" dirty="0" smtClean="0"/>
              <a:t> el </a:t>
            </a:r>
            <a:r>
              <a:rPr lang="en-US" sz="1800" dirty="0" err="1" smtClean="0"/>
              <a:t>potencial</a:t>
            </a:r>
            <a:r>
              <a:rPr lang="en-US" sz="1800" dirty="0" smtClean="0"/>
              <a:t> de </a:t>
            </a:r>
            <a:r>
              <a:rPr lang="en-US" sz="1800" dirty="0" err="1" smtClean="0"/>
              <a:t>ahorro</a:t>
            </a:r>
            <a:r>
              <a:rPr lang="en-US" sz="1800" dirty="0" smtClean="0"/>
              <a:t> </a:t>
            </a:r>
            <a:r>
              <a:rPr lang="en-US" sz="1800" dirty="0" err="1" smtClean="0"/>
              <a:t>es</a:t>
            </a:r>
            <a:r>
              <a:rPr lang="en-US" sz="1800" dirty="0" smtClean="0"/>
              <a:t> 88% de la </a:t>
            </a:r>
            <a:r>
              <a:rPr lang="en-US" sz="1800" dirty="0" err="1" smtClean="0"/>
              <a:t>demanda</a:t>
            </a:r>
            <a:r>
              <a:rPr lang="en-US" sz="1800" dirty="0" smtClean="0"/>
              <a:t> </a:t>
            </a:r>
            <a:r>
              <a:rPr lang="en-US" sz="1800" dirty="0" err="1" smtClean="0"/>
              <a:t>energética</a:t>
            </a:r>
            <a:r>
              <a:rPr lang="en-US" sz="1800" dirty="0" smtClean="0"/>
              <a:t> solo 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sistemas</a:t>
            </a:r>
            <a:r>
              <a:rPr lang="en-US" sz="1800" dirty="0" smtClean="0"/>
              <a:t> </a:t>
            </a:r>
            <a:r>
              <a:rPr lang="en-US" sz="1800" dirty="0" err="1" smtClean="0"/>
              <a:t>pasivos</a:t>
            </a:r>
            <a:r>
              <a:rPr lang="en-US" sz="1800" dirty="0" smtClean="0"/>
              <a:t>. </a:t>
            </a:r>
          </a:p>
          <a:p>
            <a:r>
              <a:rPr lang="en-US" sz="1800" dirty="0" err="1" smtClean="0"/>
              <a:t>Calefacción</a:t>
            </a:r>
            <a:r>
              <a:rPr lang="en-US" sz="1800" dirty="0" smtClean="0"/>
              <a:t> </a:t>
            </a:r>
            <a:r>
              <a:rPr lang="en-US" sz="1800" dirty="0" err="1" smtClean="0"/>
              <a:t>pasa</a:t>
            </a:r>
            <a:r>
              <a:rPr lang="en-US" sz="1800" dirty="0" smtClean="0"/>
              <a:t> de 210,4 a 9,2 [kWh/m2 </a:t>
            </a:r>
            <a:r>
              <a:rPr lang="en-US" sz="1800" dirty="0" err="1" smtClean="0"/>
              <a:t>año</a:t>
            </a:r>
            <a:r>
              <a:rPr lang="en-US" sz="1800" dirty="0" smtClean="0"/>
              <a:t>] (95,6% </a:t>
            </a:r>
            <a:r>
              <a:rPr lang="en-US" sz="1800" dirty="0" err="1" smtClean="0"/>
              <a:t>ahorro</a:t>
            </a:r>
            <a:r>
              <a:rPr lang="en-US" sz="1800" dirty="0" smtClean="0"/>
              <a:t>).</a:t>
            </a:r>
          </a:p>
          <a:p>
            <a:r>
              <a:rPr lang="en-US" sz="1800" dirty="0" err="1" smtClean="0"/>
              <a:t>Calentamiento</a:t>
            </a:r>
            <a:r>
              <a:rPr lang="en-US" sz="1800" dirty="0" smtClean="0"/>
              <a:t> de </a:t>
            </a:r>
            <a:r>
              <a:rPr lang="en-US" sz="1800" dirty="0" err="1" smtClean="0"/>
              <a:t>agua</a:t>
            </a:r>
            <a:r>
              <a:rPr lang="en-US" sz="1800" dirty="0" smtClean="0"/>
              <a:t> de 28 a 7,2 </a:t>
            </a:r>
            <a:r>
              <a:rPr lang="en-US" sz="1800" dirty="0" smtClean="0"/>
              <a:t>[kWh/m2 </a:t>
            </a:r>
            <a:r>
              <a:rPr lang="en-US" sz="1800" dirty="0" err="1" smtClean="0"/>
              <a:t>año</a:t>
            </a:r>
            <a:r>
              <a:rPr lang="en-US" sz="1800" dirty="0" smtClean="0"/>
              <a:t>] (74% </a:t>
            </a:r>
            <a:r>
              <a:rPr lang="en-US" sz="1800" dirty="0" err="1" smtClean="0"/>
              <a:t>ahorro</a:t>
            </a:r>
            <a:r>
              <a:rPr lang="en-US" sz="1800" dirty="0" smtClean="0"/>
              <a:t>).</a:t>
            </a:r>
          </a:p>
          <a:p>
            <a:r>
              <a:rPr lang="en-US" sz="1800" dirty="0" smtClean="0"/>
              <a:t>Y </a:t>
            </a:r>
            <a:r>
              <a:rPr lang="en-US" sz="1800" dirty="0" err="1" smtClean="0"/>
              <a:t>demanda</a:t>
            </a:r>
            <a:r>
              <a:rPr lang="en-US" sz="1800" dirty="0" smtClean="0"/>
              <a:t> </a:t>
            </a:r>
            <a:r>
              <a:rPr lang="en-US" sz="1800" dirty="0" err="1" smtClean="0"/>
              <a:t>eléctrica</a:t>
            </a:r>
            <a:r>
              <a:rPr lang="en-US" sz="1800" dirty="0" smtClean="0"/>
              <a:t> de 31,8 a 14,7 </a:t>
            </a:r>
            <a:r>
              <a:rPr lang="en-US" sz="1800" dirty="0" smtClean="0"/>
              <a:t>[kWh/m2 </a:t>
            </a:r>
            <a:r>
              <a:rPr lang="en-US" sz="1800" dirty="0" err="1" smtClean="0"/>
              <a:t>año</a:t>
            </a:r>
            <a:r>
              <a:rPr lang="en-US" sz="1800" dirty="0" smtClean="0"/>
              <a:t>] (53,7% </a:t>
            </a:r>
            <a:r>
              <a:rPr lang="en-US" sz="1800" dirty="0" err="1" smtClean="0"/>
              <a:t>ahorro</a:t>
            </a:r>
            <a:r>
              <a:rPr lang="en-US" sz="1800" dirty="0" smtClean="0"/>
              <a:t>).</a:t>
            </a:r>
            <a:endParaRPr lang="en-US" sz="1800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Magister UDD 2008 Sesion 4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DE10-7718-4ABC-8FF7-3C6B0221B255}" type="slidenum">
              <a:rPr lang="es-ES" smtClean="0"/>
              <a:pPr/>
              <a:t>21</a:t>
            </a:fld>
            <a:endParaRPr lang="es-E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Potencial</a:t>
            </a:r>
            <a:r>
              <a:rPr lang="en-US" sz="3200" dirty="0" smtClean="0"/>
              <a:t> de </a:t>
            </a:r>
            <a:r>
              <a:rPr lang="en-US" sz="3200" dirty="0" err="1" smtClean="0"/>
              <a:t>ahorro</a:t>
            </a:r>
            <a:r>
              <a:rPr lang="en-US" sz="3200" dirty="0" smtClean="0"/>
              <a:t> con </a:t>
            </a:r>
            <a:r>
              <a:rPr lang="en-US" sz="3200" dirty="0" err="1" smtClean="0"/>
              <a:t>técnicas</a:t>
            </a:r>
            <a:r>
              <a:rPr lang="en-US" sz="3200" dirty="0" smtClean="0"/>
              <a:t> </a:t>
            </a:r>
            <a:r>
              <a:rPr lang="en-US" sz="3200" dirty="0" err="1" smtClean="0"/>
              <a:t>pasivas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pic>
        <p:nvPicPr>
          <p:cNvPr id="805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357298"/>
            <a:ext cx="32289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130-9286-4DC1-B6C6-A943BA6B994E}" type="slidenum">
              <a:rPr lang="es-ES"/>
              <a:pPr/>
              <a:t>22</a:t>
            </a:fld>
            <a:endParaRPr lang="es-ES"/>
          </a:p>
        </p:txBody>
      </p:sp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s-ES" sz="4000" b="1">
                <a:solidFill>
                  <a:schemeClr val="tx1"/>
                </a:solidFill>
              </a:rPr>
              <a:t>Bombas de Calor Geotérmicas:</a:t>
            </a:r>
            <a:endParaRPr lang="es-ES_tradnl" sz="4000" b="1"/>
          </a:p>
        </p:txBody>
      </p:sp>
      <p:sp>
        <p:nvSpPr>
          <p:cNvPr id="612358" name="Text Box 6"/>
          <p:cNvSpPr txBox="1">
            <a:spLocks noChangeArrowheads="1"/>
          </p:cNvSpPr>
          <p:nvPr/>
        </p:nvSpPr>
        <p:spPr bwMode="auto">
          <a:xfrm>
            <a:off x="1042988" y="981075"/>
            <a:ext cx="7561262" cy="39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/>
              <a:t>Las bombas de calor geotérmico se clasifican conforme al principio de operación. Estas son:</a:t>
            </a:r>
          </a:p>
          <a:p>
            <a:endParaRPr lang="es-MX"/>
          </a:p>
          <a:p>
            <a:pPr>
              <a:buFontTx/>
              <a:buChar char="•"/>
            </a:pPr>
            <a:r>
              <a:rPr lang="es-MX" sz="2000" b="1"/>
              <a:t>Bombas con pozo de extracción en tierra seca:</a:t>
            </a:r>
          </a:p>
          <a:p>
            <a:pPr lvl="1">
              <a:buFontTx/>
              <a:buChar char="•"/>
            </a:pPr>
            <a:r>
              <a:rPr lang="es-MX" sz="2000"/>
              <a:t>Las mismas tienen un pozo profundo e intercambian calor directamente con la tierra. Su capacidad permite acumular calor desechado en el verano para ser aprovechado en el invierno.</a:t>
            </a:r>
          </a:p>
          <a:p>
            <a:pPr lvl="1">
              <a:buFontTx/>
              <a:buChar char="•"/>
            </a:pPr>
            <a:r>
              <a:rPr lang="es-MX" sz="2000"/>
              <a:t>Pueden instalarse directamente bajo un edificio.</a:t>
            </a:r>
          </a:p>
          <a:p>
            <a:pPr lvl="1">
              <a:buFontTx/>
              <a:buChar char="•"/>
            </a:pPr>
            <a:r>
              <a:rPr lang="es-MX" sz="2000"/>
              <a:t>Se instalan en grupos separadas por al menos 6 a 10 metros entre ejes para no causar interferencia entre ellas.</a:t>
            </a:r>
          </a:p>
          <a:p>
            <a:pPr lvl="1">
              <a:buFontTx/>
              <a:buChar char="•"/>
            </a:pPr>
            <a:r>
              <a:rPr lang="es-MX" sz="2000"/>
              <a:t>Se usan en las instalaciones más complejas y caras.</a:t>
            </a:r>
          </a:p>
          <a:p>
            <a:pPr lvl="1">
              <a:buFontTx/>
              <a:buChar char="•"/>
            </a:pPr>
            <a:r>
              <a:rPr lang="es-MX" sz="2000"/>
              <a:t>Son adecuadas para climas </a:t>
            </a:r>
            <a:r>
              <a:rPr lang="es-MX" sz="2000" i="1"/>
              <a:t>muy </a:t>
            </a:r>
            <a:r>
              <a:rPr lang="es-MX" sz="2000"/>
              <a:t>fríos.</a:t>
            </a:r>
            <a:endParaRPr lang="es-ES"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D51A-E45E-42B0-BB7E-A3F24A7876A0}" type="slidenum">
              <a:rPr lang="es-ES"/>
              <a:pPr/>
              <a:t>23</a:t>
            </a:fld>
            <a:endParaRPr lang="es-ES"/>
          </a:p>
        </p:txBody>
      </p:sp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s-ES" sz="4000" b="1">
                <a:solidFill>
                  <a:schemeClr val="tx1"/>
                </a:solidFill>
              </a:rPr>
              <a:t>Bombas de Calor Geotérmicas:</a:t>
            </a:r>
            <a:endParaRPr lang="es-ES_tradnl" sz="4000" b="1"/>
          </a:p>
        </p:txBody>
      </p:sp>
      <p:pic>
        <p:nvPicPr>
          <p:cNvPr id="641027" name="Picture 3" descr="ocon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196975"/>
            <a:ext cx="5616575" cy="4183063"/>
          </a:xfrm>
          <a:prstGeom prst="rect">
            <a:avLst/>
          </a:prstGeom>
          <a:noFill/>
        </p:spPr>
      </p:pic>
      <p:sp>
        <p:nvSpPr>
          <p:cNvPr id="641028" name="Text Box 4"/>
          <p:cNvSpPr txBox="1">
            <a:spLocks noChangeArrowheads="1"/>
          </p:cNvSpPr>
          <p:nvPr/>
        </p:nvSpPr>
        <p:spPr bwMode="auto">
          <a:xfrm>
            <a:off x="1187450" y="5661025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>
                <a:effectLst>
                  <a:outerShdw blurRad="38100" dist="38100" dir="2700000" algn="tl">
                    <a:srgbClr val="C0C0C0"/>
                  </a:outerShdw>
                </a:effectLst>
              </a:rPr>
              <a:t>Esquema de instalación geotérmica sencilla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2842.im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975" y="842962"/>
            <a:ext cx="4972050" cy="5172075"/>
          </a:xfrm>
          <a:prstGeom prst="rect">
            <a:avLst/>
          </a:prstGeom>
        </p:spPr>
      </p:pic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D51A-E45E-42B0-BB7E-A3F24A7876A0}" type="slidenum">
              <a:rPr lang="es-ES"/>
              <a:pPr/>
              <a:t>24</a:t>
            </a:fld>
            <a:endParaRPr lang="es-ES"/>
          </a:p>
        </p:txBody>
      </p:sp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s-ES" sz="4000" b="1">
                <a:solidFill>
                  <a:schemeClr val="tx1"/>
                </a:solidFill>
              </a:rPr>
              <a:t>Bombas de Calor Geotérmicas:</a:t>
            </a:r>
            <a:endParaRPr lang="es-ES_tradnl" sz="4000" b="1"/>
          </a:p>
        </p:txBody>
      </p:sp>
      <p:sp>
        <p:nvSpPr>
          <p:cNvPr id="641028" name="Text Box 4"/>
          <p:cNvSpPr txBox="1">
            <a:spLocks noChangeArrowheads="1"/>
          </p:cNvSpPr>
          <p:nvPr/>
        </p:nvSpPr>
        <p:spPr bwMode="auto">
          <a:xfrm>
            <a:off x="1187450" y="5661025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>
                <a:effectLst>
                  <a:outerShdw blurRad="38100" dist="38100" dir="2700000" algn="tl">
                    <a:srgbClr val="C0C0C0"/>
                  </a:outerShdw>
                </a:effectLst>
              </a:rPr>
              <a:t>Esquema de instalación geotérmica sencilla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BA9E-0071-4454-8BDE-8C0448BCBB28}" type="slidenum">
              <a:rPr lang="es-ES"/>
              <a:pPr/>
              <a:t>25</a:t>
            </a:fld>
            <a:endParaRPr lang="es-ES"/>
          </a:p>
        </p:txBody>
      </p:sp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s-ES" sz="4000" b="1">
                <a:solidFill>
                  <a:schemeClr val="tx1"/>
                </a:solidFill>
              </a:rPr>
              <a:t>Bombas de Calor Geotérmicas:</a:t>
            </a:r>
            <a:endParaRPr lang="es-ES_tradnl" sz="4000" b="1"/>
          </a:p>
        </p:txBody>
      </p:sp>
      <p:sp>
        <p:nvSpPr>
          <p:cNvPr id="632835" name="Text Box 3"/>
          <p:cNvSpPr txBox="1">
            <a:spLocks noChangeArrowheads="1"/>
          </p:cNvSpPr>
          <p:nvPr/>
        </p:nvSpPr>
        <p:spPr bwMode="auto">
          <a:xfrm>
            <a:off x="1042988" y="981075"/>
            <a:ext cx="7561262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/>
              <a:t>Las bombas de calor geotérmico se clasifican conforme al principio de operación. Estas son:</a:t>
            </a:r>
          </a:p>
          <a:p>
            <a:endParaRPr lang="es-MX"/>
          </a:p>
          <a:p>
            <a:pPr>
              <a:buFontTx/>
              <a:buChar char="•"/>
            </a:pPr>
            <a:r>
              <a:rPr lang="es-MX" sz="2000" b="1"/>
              <a:t>Bombas con pozo de extracción e inyección en napas subterráneas:</a:t>
            </a:r>
          </a:p>
          <a:p>
            <a:pPr lvl="1">
              <a:buFontTx/>
              <a:buChar char="•"/>
            </a:pPr>
            <a:r>
              <a:rPr lang="es-MX" sz="2000"/>
              <a:t>Estas de verdad aprovechan el calor sensible del agua de la napa. Por lo tanto el subsuelo se comporta como una fuente a temperatura constante.</a:t>
            </a:r>
          </a:p>
          <a:p>
            <a:pPr lvl="1">
              <a:buFontTx/>
              <a:buChar char="•"/>
            </a:pPr>
            <a:r>
              <a:rPr lang="es-MX" sz="2000"/>
              <a:t>Tienen un pozo de extracción de agua y un pozo de inyección.</a:t>
            </a:r>
          </a:p>
          <a:p>
            <a:pPr lvl="1">
              <a:buFontTx/>
              <a:buChar char="•"/>
            </a:pPr>
            <a:r>
              <a:rPr lang="es-MX" sz="2000"/>
              <a:t>Típicamente no se necesitan muchos pozos.</a:t>
            </a:r>
          </a:p>
          <a:p>
            <a:pPr lvl="1">
              <a:buFontTx/>
              <a:buChar char="•"/>
            </a:pPr>
            <a:r>
              <a:rPr lang="es-MX" sz="2000"/>
              <a:t>Hay un área de influencia grande que está relacionada con la velocidad de desplazamiento del agua en la napa.</a:t>
            </a:r>
          </a:p>
          <a:p>
            <a:pPr lvl="1">
              <a:buFontTx/>
              <a:buChar char="•"/>
            </a:pPr>
            <a:r>
              <a:rPr lang="es-MX" sz="2000"/>
              <a:t>En casos particulares pueden ser muy convenientes.</a:t>
            </a:r>
          </a:p>
          <a:p>
            <a:pPr lvl="1">
              <a:buFontTx/>
              <a:buChar char="•"/>
            </a:pPr>
            <a:r>
              <a:rPr lang="es-MX" sz="2000"/>
              <a:t>No debe variarse la temperatura de la napa más allá de 3 a 5°C.</a:t>
            </a:r>
          </a:p>
          <a:p>
            <a:pPr lvl="1">
              <a:buFontTx/>
              <a:buChar char="•"/>
            </a:pPr>
            <a:r>
              <a:rPr lang="es-MX" sz="2000"/>
              <a:t>Puede existir problemas con usos vecinos de napa.</a:t>
            </a:r>
            <a:endParaRPr lang="es-ES" sz="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E26D-9B12-40ED-BB3B-81B2DBDF5EA7}" type="slidenum">
              <a:rPr lang="es-ES"/>
              <a:pPr/>
              <a:t>26</a:t>
            </a:fld>
            <a:endParaRPr lang="es-ES"/>
          </a:p>
        </p:txBody>
      </p:sp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s-ES" sz="4000" b="1">
                <a:solidFill>
                  <a:schemeClr val="tx1"/>
                </a:solidFill>
              </a:rPr>
              <a:t>Bombas de Calor Geotérmicas:</a:t>
            </a:r>
            <a:endParaRPr lang="es-ES_tradnl" sz="4000" b="1"/>
          </a:p>
        </p:txBody>
      </p:sp>
      <p:sp>
        <p:nvSpPr>
          <p:cNvPr id="647171" name="Text Box 3"/>
          <p:cNvSpPr txBox="1">
            <a:spLocks noChangeArrowheads="1"/>
          </p:cNvSpPr>
          <p:nvPr/>
        </p:nvSpPr>
        <p:spPr bwMode="auto">
          <a:xfrm>
            <a:off x="1187450" y="5661025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>
                <a:effectLst>
                  <a:outerShdw blurRad="38100" dist="38100" dir="2700000" algn="tl">
                    <a:srgbClr val="C0C0C0"/>
                  </a:outerShdw>
                </a:effectLst>
              </a:rPr>
              <a:t>Esquema de instalación geotérmica sencilla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47172" name="Picture 4" descr="dfdol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2350" y="1612900"/>
            <a:ext cx="4559300" cy="363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89ED-9032-4949-8E51-0F64B90BF79B}" type="slidenum">
              <a:rPr lang="es-ES"/>
              <a:pPr/>
              <a:t>27</a:t>
            </a:fld>
            <a:endParaRPr lang="es-ES"/>
          </a:p>
        </p:txBody>
      </p:sp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s-ES" sz="4000" b="1">
                <a:solidFill>
                  <a:schemeClr val="tx1"/>
                </a:solidFill>
              </a:rPr>
              <a:t>Bombas de Calor Geotérmicas:</a:t>
            </a:r>
            <a:endParaRPr lang="es-ES_tradnl" sz="4000" b="1"/>
          </a:p>
        </p:txBody>
      </p:sp>
      <p:sp>
        <p:nvSpPr>
          <p:cNvPr id="636931" name="Text Box 3"/>
          <p:cNvSpPr txBox="1">
            <a:spLocks noChangeArrowheads="1"/>
          </p:cNvSpPr>
          <p:nvPr/>
        </p:nvSpPr>
        <p:spPr bwMode="auto">
          <a:xfrm>
            <a:off x="1042988" y="981075"/>
            <a:ext cx="7561262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/>
              <a:t>Las bombas de calor geotérmico se clasifican conforme al principio de operación. Estas son:</a:t>
            </a:r>
          </a:p>
          <a:p>
            <a:endParaRPr lang="es-MX"/>
          </a:p>
          <a:p>
            <a:pPr>
              <a:buFontTx/>
              <a:buChar char="•"/>
            </a:pPr>
            <a:r>
              <a:rPr lang="es-MX" sz="2000" b="1"/>
              <a:t>Bombas con pozo de extracción e inyección en aguas superficiales (lagunas o ríos):</a:t>
            </a:r>
          </a:p>
          <a:p>
            <a:pPr lvl="1">
              <a:buFontTx/>
              <a:buChar char="•"/>
            </a:pPr>
            <a:r>
              <a:rPr lang="es-MX" sz="2000"/>
              <a:t>Es similar al caso anterior desde el punto de vista termodinámico.</a:t>
            </a:r>
          </a:p>
          <a:p>
            <a:pPr lvl="1">
              <a:buFontTx/>
              <a:buChar char="•"/>
            </a:pPr>
            <a:r>
              <a:rPr lang="es-MX" sz="2000"/>
              <a:t>Los costos de inversión son inferiores a los otros tipos de instalaciones.</a:t>
            </a:r>
          </a:p>
          <a:p>
            <a:pPr lvl="1">
              <a:buFontTx/>
              <a:buChar char="•"/>
            </a:pPr>
            <a:r>
              <a:rPr lang="es-MX" sz="2000"/>
              <a:t>Se facilita mantención y reparación.</a:t>
            </a:r>
          </a:p>
          <a:p>
            <a:pPr lvl="1">
              <a:buFontTx/>
              <a:buChar char="•"/>
            </a:pPr>
            <a:r>
              <a:rPr lang="es-MX" sz="2000"/>
              <a:t>Hay un área de influencia que debe ser analizada.</a:t>
            </a:r>
          </a:p>
          <a:p>
            <a:pPr lvl="1">
              <a:buFontTx/>
              <a:buChar char="•"/>
            </a:pPr>
            <a:r>
              <a:rPr lang="es-MX" sz="2000"/>
              <a:t>En casos particulares pueden ser muy convenientes.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E5AD-11BE-4BB3-918B-26B85EC91FF8}" type="slidenum">
              <a:rPr lang="es-ES"/>
              <a:pPr/>
              <a:t>28</a:t>
            </a:fld>
            <a:endParaRPr lang="es-ES"/>
          </a:p>
        </p:txBody>
      </p:sp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s-ES" sz="4000" b="1">
                <a:solidFill>
                  <a:schemeClr val="tx1"/>
                </a:solidFill>
              </a:rPr>
              <a:t>Bombas de Calor Geotérmicas:</a:t>
            </a:r>
            <a:endParaRPr lang="es-ES_tradnl" sz="4000" b="1"/>
          </a:p>
        </p:txBody>
      </p:sp>
      <p:sp>
        <p:nvSpPr>
          <p:cNvPr id="653315" name="Text Box 3"/>
          <p:cNvSpPr txBox="1">
            <a:spLocks noChangeArrowheads="1"/>
          </p:cNvSpPr>
          <p:nvPr/>
        </p:nvSpPr>
        <p:spPr bwMode="auto">
          <a:xfrm>
            <a:off x="1187450" y="5661025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>
                <a:effectLst>
                  <a:outerShdw blurRad="38100" dist="38100" dir="2700000" algn="tl">
                    <a:srgbClr val="C0C0C0"/>
                  </a:outerShdw>
                </a:effectLst>
              </a:rPr>
              <a:t>Esquema de instalación geotérmica sencilla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53317" name="Picture 5" descr="dgdlak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612900"/>
            <a:ext cx="4876800" cy="363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E5AD-11BE-4BB3-918B-26B85EC91FF8}" type="slidenum">
              <a:rPr lang="es-ES"/>
              <a:pPr/>
              <a:t>29</a:t>
            </a:fld>
            <a:endParaRPr lang="es-ES"/>
          </a:p>
        </p:txBody>
      </p:sp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s-ES" sz="4000" b="1">
                <a:solidFill>
                  <a:schemeClr val="tx1"/>
                </a:solidFill>
              </a:rPr>
              <a:t>Bombas de Calor Geotérmicas:</a:t>
            </a:r>
            <a:endParaRPr lang="es-ES_tradnl" sz="4000" b="1"/>
          </a:p>
        </p:txBody>
      </p:sp>
      <p:sp>
        <p:nvSpPr>
          <p:cNvPr id="653315" name="Text Box 3"/>
          <p:cNvSpPr txBox="1">
            <a:spLocks noChangeArrowheads="1"/>
          </p:cNvSpPr>
          <p:nvPr/>
        </p:nvSpPr>
        <p:spPr bwMode="auto">
          <a:xfrm>
            <a:off x="1187450" y="5661025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Instalación de </a:t>
            </a:r>
            <a:r>
              <a:rPr lang="es-MX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loop</a:t>
            </a:r>
            <a:r>
              <a:rPr lang="es-MX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sumergido en una laguna</a:t>
            </a:r>
            <a:endParaRPr lang="es-E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7 Imagen" descr="Pond_Loop_Being_Su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000108"/>
            <a:ext cx="6299920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sz="2000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 err="1">
                <a:latin typeface="Verdana" pitchFamily="34" charset="0"/>
              </a:rPr>
              <a:t>Bombas</a:t>
            </a:r>
            <a:r>
              <a:rPr lang="en-US" sz="2000" b="1" dirty="0">
                <a:latin typeface="Verdana" pitchFamily="34" charset="0"/>
              </a:rPr>
              <a:t> de </a:t>
            </a:r>
            <a:r>
              <a:rPr lang="en-US" sz="2000" b="1" dirty="0" err="1">
                <a:latin typeface="Verdana" pitchFamily="34" charset="0"/>
              </a:rPr>
              <a:t>calor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geotérmicas</a:t>
            </a:r>
            <a:r>
              <a:rPr lang="en-US" sz="2000" b="1" dirty="0">
                <a:latin typeface="Verdana" pitchFamily="34" charset="0"/>
              </a:rPr>
              <a:t> (</a:t>
            </a:r>
            <a:r>
              <a:rPr lang="en-US" sz="2000" b="1" dirty="0" err="1">
                <a:latin typeface="Verdana" pitchFamily="34" charset="0"/>
              </a:rPr>
              <a:t>repaso</a:t>
            </a:r>
            <a:r>
              <a:rPr lang="en-US" sz="2000" b="1" dirty="0">
                <a:latin typeface="Verdana" pitchFamily="34" charset="0"/>
              </a:rPr>
              <a:t>):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latin typeface="Verdana" pitchFamily="34" charset="0"/>
              </a:rPr>
              <a:t>Principios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básicos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>
                <a:latin typeface="Verdana" pitchFamily="34" charset="0"/>
              </a:rPr>
              <a:t>y </a:t>
            </a:r>
            <a:r>
              <a:rPr lang="en-US" sz="2000" dirty="0" err="1">
                <a:latin typeface="Verdana" pitchFamily="34" charset="0"/>
              </a:rPr>
              <a:t>razones</a:t>
            </a:r>
            <a:r>
              <a:rPr lang="en-US" sz="2000" dirty="0">
                <a:latin typeface="Verdana" pitchFamily="34" charset="0"/>
              </a:rPr>
              <a:t> de la </a:t>
            </a:r>
            <a:r>
              <a:rPr lang="en-US" sz="2000" dirty="0" err="1" smtClean="0">
                <a:latin typeface="Verdana" pitchFamily="34" charset="0"/>
              </a:rPr>
              <a:t>mismas</a:t>
            </a:r>
            <a:r>
              <a:rPr lang="en-US" sz="2000" dirty="0" smtClean="0">
                <a:latin typeface="Verdana" pitchFamily="34" charset="0"/>
              </a:rPr>
              <a:t>.</a:t>
            </a:r>
            <a:endParaRPr lang="en-US" sz="2000" dirty="0">
              <a:latin typeface="Verdana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err="1">
                <a:latin typeface="Verdana" pitchFamily="34" charset="0"/>
              </a:rPr>
              <a:t>Clasificación</a:t>
            </a:r>
            <a:r>
              <a:rPr lang="en-US" sz="2000" dirty="0">
                <a:latin typeface="Verdana" pitchFamily="34" charset="0"/>
              </a:rPr>
              <a:t> de </a:t>
            </a:r>
            <a:r>
              <a:rPr lang="en-US" sz="2000" dirty="0" err="1">
                <a:latin typeface="Verdana" pitchFamily="34" charset="0"/>
              </a:rPr>
              <a:t>tipos</a:t>
            </a:r>
            <a:r>
              <a:rPr lang="en-US" sz="2000" dirty="0">
                <a:latin typeface="Verdana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dirty="0" err="1">
                <a:latin typeface="Verdana" pitchFamily="34" charset="0"/>
              </a:rPr>
              <a:t>Ejemplos</a:t>
            </a:r>
            <a:r>
              <a:rPr lang="en-US" sz="2000" dirty="0">
                <a:latin typeface="Verdana" pitchFamily="34" charset="0"/>
              </a:rPr>
              <a:t> de </a:t>
            </a:r>
            <a:r>
              <a:rPr lang="en-US" sz="2000" dirty="0" err="1" smtClean="0">
                <a:latin typeface="Verdana" pitchFamily="34" charset="0"/>
              </a:rPr>
              <a:t>aplicaciones</a:t>
            </a:r>
            <a:r>
              <a:rPr lang="en-US" sz="2000" dirty="0" smtClean="0">
                <a:latin typeface="Verdana" pitchFamily="34" charset="0"/>
              </a:rPr>
              <a:t>.</a:t>
            </a:r>
            <a:endParaRPr lang="en-US" sz="2000" dirty="0">
              <a:latin typeface="Verdana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err="1">
                <a:latin typeface="Verdana" pitchFamily="34" charset="0"/>
              </a:rPr>
              <a:t>Ventajas</a:t>
            </a:r>
            <a:r>
              <a:rPr lang="en-US" sz="2000" dirty="0">
                <a:latin typeface="Verdana" pitchFamily="34" charset="0"/>
              </a:rPr>
              <a:t>, </a:t>
            </a:r>
            <a:r>
              <a:rPr lang="en-US" sz="2000" dirty="0" err="1">
                <a:latin typeface="Verdana" pitchFamily="34" charset="0"/>
              </a:rPr>
              <a:t>desventajas</a:t>
            </a:r>
            <a:r>
              <a:rPr lang="en-US" sz="2000" dirty="0">
                <a:latin typeface="Verdana" pitchFamily="34" charset="0"/>
              </a:rPr>
              <a:t>, </a:t>
            </a:r>
            <a:r>
              <a:rPr lang="en-US" sz="2000" dirty="0" err="1">
                <a:latin typeface="Verdana" pitchFamily="34" charset="0"/>
              </a:rPr>
              <a:t>como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aplicar</a:t>
            </a:r>
            <a:r>
              <a:rPr lang="en-US" sz="2000" dirty="0" smtClean="0">
                <a:latin typeface="Verdana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latin typeface="Verdana" pitchFamily="34" charset="0"/>
              </a:rPr>
              <a:t>Retscreen</a:t>
            </a:r>
            <a:r>
              <a:rPr lang="en-US" sz="2000" dirty="0" smtClean="0">
                <a:latin typeface="Verdana" pitchFamily="34" charset="0"/>
              </a:rPr>
              <a:t> y </a:t>
            </a:r>
            <a:r>
              <a:rPr lang="en-US" sz="2000" dirty="0" err="1" smtClean="0">
                <a:latin typeface="Verdana" pitchFamily="34" charset="0"/>
              </a:rPr>
              <a:t>bombas</a:t>
            </a:r>
            <a:r>
              <a:rPr lang="en-US" sz="2000" dirty="0" smtClean="0">
                <a:latin typeface="Verdana" pitchFamily="34" charset="0"/>
              </a:rPr>
              <a:t> de </a:t>
            </a:r>
            <a:r>
              <a:rPr lang="en-US" sz="2000" dirty="0" err="1" smtClean="0">
                <a:latin typeface="Verdana" pitchFamily="34" charset="0"/>
              </a:rPr>
              <a:t>calor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geotérmicas</a:t>
            </a:r>
            <a:r>
              <a:rPr lang="en-US" sz="2000" dirty="0" smtClean="0">
                <a:latin typeface="Verdana" pitchFamily="34" charset="0"/>
              </a:rPr>
              <a:t>.</a:t>
            </a:r>
            <a:endParaRPr lang="en-US" sz="2000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 err="1">
                <a:latin typeface="Verdana" pitchFamily="34" charset="0"/>
              </a:rPr>
              <a:t>Intercambiadores</a:t>
            </a:r>
            <a:r>
              <a:rPr lang="en-US" sz="2000" b="1" dirty="0">
                <a:latin typeface="Verdana" pitchFamily="34" charset="0"/>
              </a:rPr>
              <a:t> de </a:t>
            </a:r>
            <a:r>
              <a:rPr lang="en-US" sz="2000" b="1" dirty="0" err="1">
                <a:latin typeface="Verdana" pitchFamily="34" charset="0"/>
              </a:rPr>
              <a:t>calor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aire</a:t>
            </a:r>
            <a:r>
              <a:rPr lang="en-US" sz="2000" b="1" dirty="0">
                <a:latin typeface="Verdana" pitchFamily="34" charset="0"/>
              </a:rPr>
              <a:t>/</a:t>
            </a:r>
            <a:r>
              <a:rPr lang="en-US" sz="2000" b="1" dirty="0" err="1">
                <a:latin typeface="Verdana" pitchFamily="34" charset="0"/>
              </a:rPr>
              <a:t>aire</a:t>
            </a:r>
            <a:r>
              <a:rPr lang="en-US" sz="2000" b="1" dirty="0">
                <a:latin typeface="Verdana" pitchFamily="34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sz="2000" dirty="0" err="1">
                <a:latin typeface="Verdana" pitchFamily="34" charset="0"/>
              </a:rPr>
              <a:t>Tipos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diferentes</a:t>
            </a:r>
            <a:r>
              <a:rPr lang="en-US" sz="2000" dirty="0">
                <a:latin typeface="Verdana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dirty="0" err="1">
                <a:latin typeface="Verdana" pitchFamily="34" charset="0"/>
              </a:rPr>
              <a:t>Esquemas</a:t>
            </a:r>
            <a:r>
              <a:rPr lang="en-US" sz="2000" dirty="0">
                <a:latin typeface="Verdana" pitchFamily="34" charset="0"/>
              </a:rPr>
              <a:t> de </a:t>
            </a:r>
            <a:r>
              <a:rPr lang="en-US" sz="2000" dirty="0" err="1">
                <a:latin typeface="Verdana" pitchFamily="34" charset="0"/>
              </a:rPr>
              <a:t>instalación</a:t>
            </a:r>
            <a:r>
              <a:rPr lang="en-US" sz="2000" dirty="0">
                <a:latin typeface="Verdana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dirty="0" err="1">
                <a:latin typeface="Verdana" pitchFamily="34" charset="0"/>
              </a:rPr>
              <a:t>Eficiencias</a:t>
            </a:r>
            <a:r>
              <a:rPr lang="en-US" sz="2000" dirty="0">
                <a:latin typeface="Verdana" pitchFamily="34" charset="0"/>
              </a:rPr>
              <a:t> y </a:t>
            </a:r>
            <a:r>
              <a:rPr lang="en-US" sz="2000" dirty="0" err="1">
                <a:latin typeface="Verdana" pitchFamily="34" charset="0"/>
              </a:rPr>
              <a:t>su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definición</a:t>
            </a:r>
            <a:r>
              <a:rPr lang="en-US" sz="2000" dirty="0">
                <a:latin typeface="Verdana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dirty="0" err="1">
                <a:latin typeface="Verdana" pitchFamily="34" charset="0"/>
              </a:rPr>
              <a:t>Precauciones</a:t>
            </a:r>
            <a:r>
              <a:rPr lang="en-US" sz="2000" dirty="0">
                <a:latin typeface="Verdana" pitchFamily="34" charset="0"/>
              </a:rPr>
              <a:t> en </a:t>
            </a:r>
            <a:r>
              <a:rPr lang="en-US" sz="2000" dirty="0" err="1">
                <a:latin typeface="Verdana" pitchFamily="34" charset="0"/>
              </a:rPr>
              <a:t>instalación</a:t>
            </a:r>
            <a:r>
              <a:rPr lang="en-US" sz="2000" dirty="0">
                <a:latin typeface="Verdana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dirty="0" err="1">
                <a:latin typeface="Verdana" pitchFamily="34" charset="0"/>
              </a:rPr>
              <a:t>Dimensionamiento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simplificado</a:t>
            </a:r>
            <a:r>
              <a:rPr lang="en-US" sz="2000" dirty="0">
                <a:latin typeface="Verdana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Verdana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1FA6-1EA3-4486-A5C9-BACC1F26F036}" type="slidenum">
              <a:rPr lang="es-ES"/>
              <a:pPr/>
              <a:t>3</a:t>
            </a:fld>
            <a:endParaRPr lang="es-E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b="1">
                <a:latin typeface="Verdana" pitchFamily="34" charset="0"/>
              </a:rPr>
              <a:t>Temario Cuarta Sesión</a:t>
            </a:r>
            <a:endParaRPr lang="es-ES" sz="3200" b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3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3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3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3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3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3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3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3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3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2846.im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0" y="852487"/>
            <a:ext cx="4953000" cy="5153025"/>
          </a:xfrm>
          <a:prstGeom prst="rect">
            <a:avLst/>
          </a:prstGeom>
        </p:spPr>
      </p:pic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E26D-9B12-40ED-BB3B-81B2DBDF5EA7}" type="slidenum">
              <a:rPr lang="es-ES"/>
              <a:pPr/>
              <a:t>30</a:t>
            </a:fld>
            <a:endParaRPr lang="es-ES"/>
          </a:p>
        </p:txBody>
      </p:sp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s-ES" sz="4000" b="1">
                <a:solidFill>
                  <a:schemeClr val="tx1"/>
                </a:solidFill>
              </a:rPr>
              <a:t>Bombas de Calor Geotérmicas:</a:t>
            </a:r>
            <a:endParaRPr lang="es-ES_tradnl" sz="4000" b="1"/>
          </a:p>
        </p:txBody>
      </p:sp>
      <p:sp>
        <p:nvSpPr>
          <p:cNvPr id="647171" name="Text Box 3"/>
          <p:cNvSpPr txBox="1">
            <a:spLocks noChangeArrowheads="1"/>
          </p:cNvSpPr>
          <p:nvPr/>
        </p:nvSpPr>
        <p:spPr bwMode="auto">
          <a:xfrm>
            <a:off x="1187450" y="5661025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>
                <a:effectLst>
                  <a:outerShdw blurRad="38100" dist="38100" dir="2700000" algn="tl">
                    <a:srgbClr val="C0C0C0"/>
                  </a:outerShdw>
                </a:effectLst>
              </a:rPr>
              <a:t>Esquema de instalación geotérmica sencilla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2AAF-D36A-4904-8BB8-FFF381635A5E}" type="slidenum">
              <a:rPr lang="es-ES"/>
              <a:pPr/>
              <a:t>31</a:t>
            </a:fld>
            <a:endParaRPr lang="es-ES"/>
          </a:p>
        </p:txBody>
      </p:sp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s-ES" sz="4000" b="1">
                <a:solidFill>
                  <a:schemeClr val="tx1"/>
                </a:solidFill>
              </a:rPr>
              <a:t>Bombas de Calor Geotérmicas:</a:t>
            </a:r>
            <a:endParaRPr lang="es-ES_tradnl" sz="4000" b="1"/>
          </a:p>
        </p:txBody>
      </p:sp>
      <p:sp>
        <p:nvSpPr>
          <p:cNvPr id="638979" name="Text Box 3"/>
          <p:cNvSpPr txBox="1">
            <a:spLocks noChangeArrowheads="1"/>
          </p:cNvSpPr>
          <p:nvPr/>
        </p:nvSpPr>
        <p:spPr bwMode="auto">
          <a:xfrm>
            <a:off x="1042988" y="981075"/>
            <a:ext cx="7561262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/>
              <a:t>Las bombas de calor geotérmico se clasifican conforme al principio de operación. Estas son:</a:t>
            </a:r>
          </a:p>
          <a:p>
            <a:endParaRPr lang="es-MX"/>
          </a:p>
          <a:p>
            <a:pPr>
              <a:buFontTx/>
              <a:buChar char="•"/>
            </a:pPr>
            <a:r>
              <a:rPr lang="es-MX" sz="2000" b="1"/>
              <a:t>Bombas con sistema de intercambiadores tipo </a:t>
            </a:r>
            <a:r>
              <a:rPr lang="es-MX" sz="2000" b="1" i="1"/>
              <a:t>“slinky” </a:t>
            </a:r>
            <a:r>
              <a:rPr lang="es-MX" sz="2000" b="1"/>
              <a:t>o intercambiadores subterráneos (tipo “slab”):</a:t>
            </a:r>
          </a:p>
          <a:p>
            <a:pPr lvl="1">
              <a:buFontTx/>
              <a:buChar char="•"/>
            </a:pPr>
            <a:r>
              <a:rPr lang="es-MX" sz="2000"/>
              <a:t>Son intercambiadores de polipropileno o HDP en anillos enterrados bajo tierra a 1,5 a 2 metros de profundidad.</a:t>
            </a:r>
          </a:p>
          <a:p>
            <a:pPr lvl="1">
              <a:buFontTx/>
              <a:buChar char="•"/>
            </a:pPr>
            <a:r>
              <a:rPr lang="es-MX" sz="2000"/>
              <a:t>El tamaño del bloque o “slab” de tierra a remover se determina por la capacidad de intercambio de calor.</a:t>
            </a:r>
          </a:p>
          <a:p>
            <a:pPr lvl="1">
              <a:buFontTx/>
              <a:buChar char="•"/>
            </a:pPr>
            <a:r>
              <a:rPr lang="es-MX" sz="2000"/>
              <a:t>Inversión moderada.</a:t>
            </a:r>
          </a:p>
          <a:p>
            <a:pPr lvl="1">
              <a:buFontTx/>
              <a:buChar char="•"/>
            </a:pPr>
            <a:r>
              <a:rPr lang="es-MX" sz="2000"/>
              <a:t>Hay capacidad de acumulación de un día a otro y cierto aprovechamiento pasivo, pues la temperatura de la tierra tiende a ser la media de la estación.</a:t>
            </a:r>
          </a:p>
          <a:p>
            <a:pPr lvl="1">
              <a:buFontTx/>
              <a:buChar char="•"/>
            </a:pPr>
            <a:r>
              <a:rPr lang="es-MX" sz="2000"/>
              <a:t>Se diseñan con redundancia y existe capacidad de reparación.</a:t>
            </a:r>
          </a:p>
          <a:p>
            <a:pPr lvl="1">
              <a:buFontTx/>
              <a:buChar char="•"/>
            </a:pPr>
            <a:r>
              <a:rPr lang="es-MX" sz="2000"/>
              <a:t>Adecuados para climas fríos y con suficiente disponibilidad de superficie para instalar los intercambiadores.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55CD-E677-4833-A84B-0EF389E6B5D4}" type="slidenum">
              <a:rPr lang="es-ES"/>
              <a:pPr/>
              <a:t>32</a:t>
            </a:fld>
            <a:endParaRPr lang="es-ES"/>
          </a:p>
        </p:txBody>
      </p:sp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s-ES" sz="4000" b="1">
                <a:solidFill>
                  <a:schemeClr val="tx1"/>
                </a:solidFill>
              </a:rPr>
              <a:t>Bombas de Calor Geotérmicas:</a:t>
            </a:r>
            <a:endParaRPr lang="es-ES_tradnl" sz="4000" b="1"/>
          </a:p>
        </p:txBody>
      </p:sp>
      <p:sp>
        <p:nvSpPr>
          <p:cNvPr id="620548" name="Text Box 4"/>
          <p:cNvSpPr txBox="1">
            <a:spLocks noChangeArrowheads="1"/>
          </p:cNvSpPr>
          <p:nvPr/>
        </p:nvSpPr>
        <p:spPr bwMode="auto">
          <a:xfrm>
            <a:off x="1187450" y="5661025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>
                <a:effectLst>
                  <a:outerShdw blurRad="38100" dist="38100" dir="2700000" algn="tl">
                    <a:srgbClr val="C0C0C0"/>
                  </a:outerShdw>
                </a:effectLst>
              </a:rPr>
              <a:t>Esquema de instalación geotérmica sencilla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20549" name="Picture 5" descr="3-ton_Slinky_Lo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7200" y="1670050"/>
            <a:ext cx="5689600" cy="351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AF70-98A2-44D9-B7F3-86CF6D910791}" type="slidenum">
              <a:rPr lang="es-ES"/>
              <a:pPr/>
              <a:t>33</a:t>
            </a:fld>
            <a:endParaRPr lang="es-ES"/>
          </a:p>
        </p:txBody>
      </p:sp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s-ES" sz="4000" b="1">
                <a:solidFill>
                  <a:schemeClr val="tx1"/>
                </a:solidFill>
              </a:rPr>
              <a:t>Bombas de Calor Geotérmicas:</a:t>
            </a:r>
            <a:endParaRPr lang="es-ES_tradnl" sz="4000" b="1"/>
          </a:p>
        </p:txBody>
      </p:sp>
      <p:sp>
        <p:nvSpPr>
          <p:cNvPr id="622595" name="Text Box 3"/>
          <p:cNvSpPr txBox="1">
            <a:spLocks noChangeArrowheads="1"/>
          </p:cNvSpPr>
          <p:nvPr/>
        </p:nvSpPr>
        <p:spPr bwMode="auto">
          <a:xfrm>
            <a:off x="1187450" y="5661025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>
                <a:effectLst>
                  <a:outerShdw blurRad="38100" dist="38100" dir="2700000" algn="tl">
                    <a:srgbClr val="C0C0C0"/>
                  </a:outerShdw>
                </a:effectLst>
              </a:rPr>
              <a:t>Esquema de instalación geotérmica sencilla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22597" name="Picture 5" descr="12Ton_Pond_Loop_Close_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8100" y="1936750"/>
            <a:ext cx="3987800" cy="298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E88E-3769-46F1-BE98-CCBC145FBE9A}" type="slidenum">
              <a:rPr lang="es-ES"/>
              <a:pPr/>
              <a:t>34</a:t>
            </a:fld>
            <a:endParaRPr lang="es-ES"/>
          </a:p>
        </p:txBody>
      </p:sp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s-ES" sz="4000" b="1">
                <a:solidFill>
                  <a:schemeClr val="tx1"/>
                </a:solidFill>
              </a:rPr>
              <a:t>Bombas de Calor Geotérmicas:</a:t>
            </a:r>
            <a:endParaRPr lang="es-ES_tradnl" sz="4000" b="1"/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1187450" y="5661025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>
                <a:effectLst>
                  <a:outerShdw blurRad="38100" dist="38100" dir="2700000" algn="tl">
                    <a:srgbClr val="C0C0C0"/>
                  </a:outerShdw>
                </a:effectLst>
              </a:rPr>
              <a:t>Esquema de instalación geotérmica sencilla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24645" name="Picture 5" descr="wfi3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341438"/>
            <a:ext cx="4824412" cy="4049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E88E-3769-46F1-BE98-CCBC145FBE9A}" type="slidenum">
              <a:rPr lang="es-ES"/>
              <a:pPr/>
              <a:t>35</a:t>
            </a:fld>
            <a:endParaRPr lang="es-ES"/>
          </a:p>
        </p:txBody>
      </p:sp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s-ES" sz="4000" b="1">
                <a:solidFill>
                  <a:schemeClr val="tx1"/>
                </a:solidFill>
              </a:rPr>
              <a:t>Bombas de Calor Geotérmicas:</a:t>
            </a:r>
            <a:endParaRPr lang="es-ES_tradnl" sz="4000" b="1"/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1187450" y="5661025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>
                <a:effectLst>
                  <a:outerShdw blurRad="38100" dist="38100" dir="2700000" algn="tl">
                    <a:srgbClr val="C0C0C0"/>
                  </a:outerShdw>
                </a:effectLst>
              </a:rPr>
              <a:t>Esquema de instalación geotérmica sencilla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7 Imagen" descr="2850.im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975" y="842962"/>
            <a:ext cx="4972050" cy="517207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57EF2-5778-486A-A2CD-A78D37B8068B}" type="slidenum">
              <a:rPr lang="es-ES"/>
              <a:pPr/>
              <a:t>36</a:t>
            </a:fld>
            <a:endParaRPr lang="es-ES"/>
          </a:p>
        </p:txBody>
      </p:sp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s-ES" sz="4000" b="1">
                <a:solidFill>
                  <a:schemeClr val="tx1"/>
                </a:solidFill>
              </a:rPr>
              <a:t>Bombas de Calor Geotérmicas:</a:t>
            </a:r>
            <a:endParaRPr lang="es-ES_tradnl" sz="4000" b="1"/>
          </a:p>
        </p:txBody>
      </p:sp>
      <p:sp>
        <p:nvSpPr>
          <p:cNvPr id="657411" name="Text Box 3"/>
          <p:cNvSpPr txBox="1">
            <a:spLocks noChangeArrowheads="1"/>
          </p:cNvSpPr>
          <p:nvPr/>
        </p:nvSpPr>
        <p:spPr bwMode="auto">
          <a:xfrm>
            <a:off x="900113" y="1196975"/>
            <a:ext cx="7561262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2400" b="1"/>
              <a:t>Resumen:</a:t>
            </a:r>
          </a:p>
          <a:p>
            <a:endParaRPr lang="es-MX" sz="2400"/>
          </a:p>
          <a:p>
            <a:pPr>
              <a:buFontTx/>
              <a:buChar char="•"/>
            </a:pPr>
            <a:r>
              <a:rPr lang="es-MX" sz="2000"/>
              <a:t>Convienen aplicar cuando las condiciones ambiente lo exigen. Es decir temperaturas ambiente muy por debajo de 0°C de manera constante.</a:t>
            </a:r>
          </a:p>
          <a:p>
            <a:pPr>
              <a:buFontTx/>
              <a:buChar char="•"/>
            </a:pPr>
            <a:r>
              <a:rPr lang="es-MX" sz="2000"/>
              <a:t>También es posible sean conveniente si la temperatura ambiente está entre 0 y 5°C con altas humedades durante las horas de operación.</a:t>
            </a:r>
          </a:p>
          <a:p>
            <a:pPr>
              <a:buFontTx/>
              <a:buChar char="•"/>
            </a:pPr>
            <a:r>
              <a:rPr lang="es-MX" sz="2000"/>
              <a:t>En el caso de temperaturas ambientes muy elevadas, constantemente sobre 34 a 37°C en horas de operación, también puede ser conveniente.</a:t>
            </a:r>
          </a:p>
          <a:p>
            <a:pPr>
              <a:buFontTx/>
              <a:buChar char="•"/>
            </a:pPr>
            <a:r>
              <a:rPr lang="es-MX" sz="2000"/>
              <a:t>La inversión es </a:t>
            </a:r>
            <a:r>
              <a:rPr lang="es-MX" sz="2000" i="1"/>
              <a:t>muy </a:t>
            </a:r>
            <a:r>
              <a:rPr lang="es-MX" sz="2000"/>
              <a:t>superior a bombas de calor normal.</a:t>
            </a:r>
          </a:p>
          <a:p>
            <a:pPr>
              <a:buFontTx/>
              <a:buChar char="•"/>
            </a:pPr>
            <a:r>
              <a:rPr lang="es-MX" sz="2000"/>
              <a:t>En el caso de Chile las zonas donde conviene aplicarlas son limitadas.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714B-3B14-4F0A-BA59-54CCB28A74F4}" type="slidenum">
              <a:rPr lang="es-ES"/>
              <a:pPr/>
              <a:t>37</a:t>
            </a:fld>
            <a:endParaRPr lang="es-ES"/>
          </a:p>
        </p:txBody>
      </p:sp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s-ES" sz="3200" b="1">
                <a:solidFill>
                  <a:schemeClr val="tx1"/>
                </a:solidFill>
              </a:rPr>
              <a:t>Intercambiadores de calor aire/aire:</a:t>
            </a:r>
            <a:endParaRPr lang="es-ES_tradnl" sz="3200" b="1"/>
          </a:p>
        </p:txBody>
      </p:sp>
      <p:sp>
        <p:nvSpPr>
          <p:cNvPr id="659459" name="Text Box 3"/>
          <p:cNvSpPr txBox="1">
            <a:spLocks noChangeArrowheads="1"/>
          </p:cNvSpPr>
          <p:nvPr/>
        </p:nvSpPr>
        <p:spPr bwMode="auto">
          <a:xfrm>
            <a:off x="900113" y="1196975"/>
            <a:ext cx="7561262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2400" b="1"/>
              <a:t>Aspectos básicos:</a:t>
            </a:r>
          </a:p>
          <a:p>
            <a:endParaRPr lang="es-MX" sz="2400"/>
          </a:p>
          <a:p>
            <a:r>
              <a:rPr lang="es-MX" sz="2000"/>
              <a:t>No olvidemos que en cualquier construcción las cargas térmicas básicas son:</a:t>
            </a:r>
          </a:p>
          <a:p>
            <a:endParaRPr lang="es-MX" sz="2000"/>
          </a:p>
          <a:p>
            <a:pPr>
              <a:buFontTx/>
              <a:buChar char="•"/>
            </a:pPr>
            <a:r>
              <a:rPr lang="es-MX" sz="2000"/>
              <a:t>Transmisivas por la envolvente (muros, ventanas, techo, pisos).</a:t>
            </a:r>
          </a:p>
          <a:p>
            <a:pPr>
              <a:buFontTx/>
              <a:buChar char="•"/>
            </a:pPr>
            <a:r>
              <a:rPr lang="es-MX" sz="2000"/>
              <a:t>Por radiación (ganancia directa a través de muros y claraboyas, ganancia IR indirecta por calentamiento solar de superficies externas [y mala aislación térmica]).</a:t>
            </a:r>
          </a:p>
          <a:p>
            <a:pPr>
              <a:buFontTx/>
              <a:buChar char="•"/>
            </a:pPr>
            <a:r>
              <a:rPr lang="es-MX" sz="2000"/>
              <a:t>Cargas latentes (deshumectación de aire exterior o interior [en este segundo caso por ganancias de humedad internas]).</a:t>
            </a:r>
          </a:p>
          <a:p>
            <a:pPr>
              <a:buFontTx/>
              <a:buChar char="•"/>
            </a:pPr>
            <a:r>
              <a:rPr lang="es-MX" sz="2000"/>
              <a:t>Cargas por convección, debido a infiltraciones y/o renovación de aire.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AE00A-FAB2-41AA-B6C4-80B80F995E37}" type="slidenum">
              <a:rPr lang="es-ES"/>
              <a:pPr/>
              <a:t>38</a:t>
            </a:fld>
            <a:endParaRPr lang="es-ES"/>
          </a:p>
        </p:txBody>
      </p:sp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s-ES" sz="3200" b="1">
                <a:solidFill>
                  <a:schemeClr val="tx1"/>
                </a:solidFill>
              </a:rPr>
              <a:t>Intercambiadores de calor aire/aire:</a:t>
            </a:r>
            <a:endParaRPr lang="es-ES_tradnl" sz="3200" b="1"/>
          </a:p>
        </p:txBody>
      </p:sp>
      <p:sp>
        <p:nvSpPr>
          <p:cNvPr id="661507" name="Text Box 3"/>
          <p:cNvSpPr txBox="1">
            <a:spLocks noChangeArrowheads="1"/>
          </p:cNvSpPr>
          <p:nvPr/>
        </p:nvSpPr>
        <p:spPr bwMode="auto">
          <a:xfrm>
            <a:off x="900113" y="1196975"/>
            <a:ext cx="7561262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2400" b="1"/>
              <a:t>Aspectos básicos:</a:t>
            </a:r>
          </a:p>
          <a:p>
            <a:endParaRPr lang="es-MX" sz="2400"/>
          </a:p>
          <a:p>
            <a:r>
              <a:rPr lang="es-MX" sz="2000"/>
              <a:t>Cualquier diseño consciente aborda primero los aspectos de eficiencia para minimizar </a:t>
            </a:r>
            <a:r>
              <a:rPr lang="es-MX" sz="2000" i="1"/>
              <a:t>todas </a:t>
            </a:r>
            <a:r>
              <a:rPr lang="es-MX" sz="2000"/>
              <a:t>las cargas que existen. Esto se debe abordar de manera sistemática.</a:t>
            </a:r>
          </a:p>
          <a:p>
            <a:endParaRPr lang="es-MX" sz="2000"/>
          </a:p>
          <a:p>
            <a:r>
              <a:rPr lang="es-MX" sz="2000"/>
              <a:t>No tiene mucho sentido tratar de aportar soluciones </a:t>
            </a:r>
            <a:r>
              <a:rPr lang="es-MX" sz="2000" i="1"/>
              <a:t>novedosas </a:t>
            </a:r>
            <a:r>
              <a:rPr lang="es-MX" sz="2000"/>
              <a:t>si existen fallas de diseño previas.</a:t>
            </a:r>
          </a:p>
          <a:p>
            <a:endParaRPr lang="es-MX" sz="2000"/>
          </a:p>
          <a:p>
            <a:r>
              <a:rPr lang="es-MX" sz="2000"/>
              <a:t>En particular las infiltraciones deben limitarse y estar estrictamente controladas.</a:t>
            </a:r>
          </a:p>
          <a:p>
            <a:endParaRPr lang="es-MX" sz="2000"/>
          </a:p>
          <a:p>
            <a:r>
              <a:rPr lang="es-MX" sz="2000"/>
              <a:t>Cuando esto último ocurre, entonces las pérdidas/ganancias térmicas debido a la ventilación pasan a ser un aspecto muy relevante del diseño y carga total.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D9B-E980-4F8F-BBEC-F7189035EE97}" type="slidenum">
              <a:rPr lang="es-ES"/>
              <a:pPr/>
              <a:t>39</a:t>
            </a:fld>
            <a:endParaRPr lang="es-ES"/>
          </a:p>
        </p:txBody>
      </p:sp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s-ES" sz="3200" b="1">
                <a:solidFill>
                  <a:schemeClr val="tx1"/>
                </a:solidFill>
              </a:rPr>
              <a:t>Intercambiadores de calor aire/aire:</a:t>
            </a:r>
            <a:endParaRPr lang="es-ES_tradnl" sz="3200" b="1"/>
          </a:p>
        </p:txBody>
      </p:sp>
      <p:sp>
        <p:nvSpPr>
          <p:cNvPr id="663555" name="Text Box 3"/>
          <p:cNvSpPr txBox="1">
            <a:spLocks noChangeArrowheads="1"/>
          </p:cNvSpPr>
          <p:nvPr/>
        </p:nvSpPr>
        <p:spPr bwMode="auto">
          <a:xfrm>
            <a:off x="900113" y="1196975"/>
            <a:ext cx="7561262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2400" b="1"/>
              <a:t>Aspectos básicos:</a:t>
            </a:r>
          </a:p>
          <a:p>
            <a:endParaRPr lang="es-MX" sz="2400"/>
          </a:p>
          <a:p>
            <a:r>
              <a:rPr lang="es-MX" sz="2000"/>
              <a:t>Entonces, si la carga de ventilación es significativa dentro de la carga total (digamos, más del 20 a 30%) y además está </a:t>
            </a:r>
            <a:r>
              <a:rPr lang="es-MX" sz="2000" i="1"/>
              <a:t>controlada</a:t>
            </a:r>
            <a:r>
              <a:rPr lang="es-MX" sz="2000"/>
              <a:t>, entonces comienza a tener mucho sentido el sistema de intercambiadores de calor aire/aire.</a:t>
            </a:r>
          </a:p>
          <a:p>
            <a:endParaRPr lang="es-MX" sz="2000"/>
          </a:p>
          <a:p>
            <a:r>
              <a:rPr lang="es-MX" sz="2000"/>
              <a:t>Esquemáticamente la instalación ideal podría adoptar un diseño como el que se aborda en la siguiente figura.</a:t>
            </a:r>
          </a:p>
          <a:p>
            <a:endParaRPr lang="es-MX" sz="2000"/>
          </a:p>
          <a:p>
            <a:r>
              <a:rPr lang="es-MX" sz="2000"/>
              <a:t>En ese caso incluso se considera intercambio con tierra (lo que acarrea algunos problemas a considerar)…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000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 err="1">
                <a:latin typeface="Verdana" pitchFamily="34" charset="0"/>
              </a:rPr>
              <a:t>Enfriamiento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evaporativo</a:t>
            </a:r>
            <a:r>
              <a:rPr lang="en-US" sz="2000" b="1" dirty="0">
                <a:latin typeface="Verdana" pitchFamily="34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sz="1800" dirty="0" err="1">
                <a:latin typeface="Verdana" pitchFamily="34" charset="0"/>
              </a:rPr>
              <a:t>Principios</a:t>
            </a:r>
            <a:r>
              <a:rPr lang="en-US" sz="1800" dirty="0">
                <a:latin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</a:rPr>
              <a:t>básicos</a:t>
            </a:r>
            <a:r>
              <a:rPr lang="en-US" sz="1800" dirty="0">
                <a:latin typeface="Verdana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1800" dirty="0" err="1">
                <a:latin typeface="Verdana" pitchFamily="34" charset="0"/>
              </a:rPr>
              <a:t>Equipos</a:t>
            </a:r>
            <a:r>
              <a:rPr lang="en-US" sz="1800" dirty="0">
                <a:latin typeface="Verdana" pitchFamily="34" charset="0"/>
              </a:rPr>
              <a:t> de </a:t>
            </a:r>
            <a:r>
              <a:rPr lang="en-US" sz="1800" dirty="0" err="1">
                <a:latin typeface="Verdana" pitchFamily="34" charset="0"/>
              </a:rPr>
              <a:t>enfriamiento</a:t>
            </a:r>
            <a:r>
              <a:rPr lang="en-US" sz="1800" dirty="0">
                <a:latin typeface="Verdana" pitchFamily="34" charset="0"/>
              </a:rPr>
              <a:t> de </a:t>
            </a:r>
            <a:r>
              <a:rPr lang="en-US" sz="1800" dirty="0" err="1">
                <a:latin typeface="Verdana" pitchFamily="34" charset="0"/>
              </a:rPr>
              <a:t>volumen</a:t>
            </a:r>
            <a:r>
              <a:rPr lang="en-US" sz="1800" dirty="0">
                <a:latin typeface="Verdana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1800" dirty="0" err="1">
                <a:latin typeface="Verdana" pitchFamily="34" charset="0"/>
              </a:rPr>
              <a:t>Enfriamiento</a:t>
            </a:r>
            <a:r>
              <a:rPr lang="en-US" sz="1800" dirty="0">
                <a:latin typeface="Verdana" pitchFamily="34" charset="0"/>
              </a:rPr>
              <a:t> de superficies.</a:t>
            </a:r>
          </a:p>
          <a:p>
            <a:pPr lvl="1">
              <a:lnSpc>
                <a:spcPct val="90000"/>
              </a:lnSpc>
            </a:pPr>
            <a:r>
              <a:rPr lang="en-US" sz="1800" dirty="0" err="1">
                <a:latin typeface="Verdana" pitchFamily="34" charset="0"/>
              </a:rPr>
              <a:t>Tipos</a:t>
            </a:r>
            <a:r>
              <a:rPr lang="en-US" sz="1800" dirty="0">
                <a:latin typeface="Verdana" pitchFamily="34" charset="0"/>
              </a:rPr>
              <a:t> de </a:t>
            </a:r>
            <a:r>
              <a:rPr lang="en-US" sz="1800" dirty="0" err="1">
                <a:latin typeface="Verdana" pitchFamily="34" charset="0"/>
              </a:rPr>
              <a:t>aplicaciones</a:t>
            </a:r>
            <a:r>
              <a:rPr lang="en-US" sz="1800" dirty="0">
                <a:latin typeface="Verdana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endParaRPr lang="en-US" sz="1800" dirty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sz="2400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Verdana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5665-C1D3-4EA7-B1AC-D08DF10CE0D0}" type="slidenum">
              <a:rPr lang="es-ES"/>
              <a:pPr/>
              <a:t>4</a:t>
            </a:fld>
            <a:endParaRPr lang="es-ES"/>
          </a:p>
        </p:txBody>
      </p:sp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b="1">
                <a:latin typeface="Verdana" pitchFamily="34" charset="0"/>
              </a:rPr>
              <a:t>Temario Cuarta Sesión</a:t>
            </a:r>
            <a:endParaRPr lang="es-ES" sz="3200" b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9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9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29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8343-03A2-441A-AC72-AB91F6E8EAD0}" type="slidenum">
              <a:rPr lang="es-ES"/>
              <a:pPr/>
              <a:t>40</a:t>
            </a:fld>
            <a:endParaRPr lang="es-ES"/>
          </a:p>
        </p:txBody>
      </p:sp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s-ES" sz="3200" b="1">
                <a:solidFill>
                  <a:schemeClr val="tx1"/>
                </a:solidFill>
              </a:rPr>
              <a:t>Intercambiadores de calor aire/aire:</a:t>
            </a:r>
            <a:endParaRPr lang="es-ES_tradnl" sz="3200" b="1"/>
          </a:p>
        </p:txBody>
      </p:sp>
      <p:pic>
        <p:nvPicPr>
          <p:cNvPr id="669699" name="Picture 3" descr="Passivhaus_section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981075"/>
            <a:ext cx="7021513" cy="5505450"/>
          </a:xfrm>
          <a:prstGeom prst="rect">
            <a:avLst/>
          </a:prstGeom>
          <a:noFill/>
        </p:spPr>
      </p:pic>
      <p:sp>
        <p:nvSpPr>
          <p:cNvPr id="669700" name="Text Box 4"/>
          <p:cNvSpPr txBox="1">
            <a:spLocks noChangeArrowheads="1"/>
          </p:cNvSpPr>
          <p:nvPr/>
        </p:nvSpPr>
        <p:spPr bwMode="auto">
          <a:xfrm>
            <a:off x="6588125" y="2420938"/>
            <a:ext cx="1150938" cy="650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/>
              <a:t>Sensor CO2</a:t>
            </a:r>
            <a:endParaRPr lang="es-ES"/>
          </a:p>
        </p:txBody>
      </p:sp>
      <p:sp>
        <p:nvSpPr>
          <p:cNvPr id="669701" name="Line 5"/>
          <p:cNvSpPr>
            <a:spLocks noChangeShapeType="1"/>
          </p:cNvSpPr>
          <p:nvPr/>
        </p:nvSpPr>
        <p:spPr bwMode="auto">
          <a:xfrm flipH="1">
            <a:off x="3635375" y="2781300"/>
            <a:ext cx="295275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CD30-5B91-4DCB-BECE-BA3430F2423C}" type="slidenum">
              <a:rPr lang="es-ES"/>
              <a:pPr/>
              <a:t>41</a:t>
            </a:fld>
            <a:endParaRPr lang="es-ES"/>
          </a:p>
        </p:txBody>
      </p:sp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s-ES" sz="3200" b="1">
                <a:solidFill>
                  <a:schemeClr val="tx1"/>
                </a:solidFill>
              </a:rPr>
              <a:t>Intercambiadores de calor aire/aire:</a:t>
            </a:r>
            <a:endParaRPr lang="es-ES_tradnl" sz="3200" b="1"/>
          </a:p>
        </p:txBody>
      </p:sp>
      <p:sp>
        <p:nvSpPr>
          <p:cNvPr id="667651" name="Text Box 3"/>
          <p:cNvSpPr txBox="1">
            <a:spLocks noChangeArrowheads="1"/>
          </p:cNvSpPr>
          <p:nvPr/>
        </p:nvSpPr>
        <p:spPr bwMode="auto">
          <a:xfrm>
            <a:off x="900113" y="1196975"/>
            <a:ext cx="7561262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2400" b="1"/>
              <a:t>Tipos de intercambiadores:</a:t>
            </a:r>
          </a:p>
          <a:p>
            <a:endParaRPr lang="es-MX" sz="2400"/>
          </a:p>
          <a:p>
            <a:r>
              <a:rPr lang="es-MX" sz="2000"/>
              <a:t>Los mismos tienen las siguientes configuraciones básicas:</a:t>
            </a:r>
          </a:p>
          <a:p>
            <a:endParaRPr lang="es-MX" sz="2000"/>
          </a:p>
          <a:p>
            <a:pPr>
              <a:buFontTx/>
              <a:buChar char="•"/>
            </a:pPr>
            <a:r>
              <a:rPr lang="es-MX" sz="2000"/>
              <a:t>Todos deben tener flujo a contracorriente para maximizar eficiencia.</a:t>
            </a:r>
          </a:p>
          <a:p>
            <a:pPr>
              <a:buFontTx/>
              <a:buChar char="•"/>
            </a:pPr>
            <a:r>
              <a:rPr lang="es-MX" sz="2000"/>
              <a:t>Existen con módulos de placa vertical, placa horizontal y de tipo celular.</a:t>
            </a:r>
          </a:p>
          <a:p>
            <a:pPr>
              <a:buFontTx/>
              <a:buChar char="•"/>
            </a:pPr>
            <a:r>
              <a:rPr lang="es-MX" sz="2000"/>
              <a:t>En la siguiente figura se ilustran y además se indican las eficiencias térmicas aproximadas.</a:t>
            </a:r>
          </a:p>
          <a:p>
            <a:endParaRPr lang="es-MX" sz="2000"/>
          </a:p>
          <a:p>
            <a:endParaRPr lang="es-MX" sz="20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67BB-2CD3-440C-9188-788BA9595944}" type="slidenum">
              <a:rPr lang="es-ES"/>
              <a:pPr/>
              <a:t>42</a:t>
            </a:fld>
            <a:endParaRPr lang="es-ES"/>
          </a:p>
        </p:txBody>
      </p:sp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s-ES" sz="3200" b="1">
                <a:solidFill>
                  <a:schemeClr val="tx1"/>
                </a:solidFill>
              </a:rPr>
              <a:t>Intercambiadores de calor aire/aire:</a:t>
            </a:r>
            <a:endParaRPr lang="es-ES_tradnl" sz="3200" b="1"/>
          </a:p>
        </p:txBody>
      </p:sp>
      <p:pic>
        <p:nvPicPr>
          <p:cNvPr id="671748" name="Picture 4" descr="Heat_exchang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185863"/>
            <a:ext cx="7620000" cy="4486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61C5-192B-41BB-AFE0-633201CF826D}" type="slidenum">
              <a:rPr lang="es-ES"/>
              <a:pPr/>
              <a:t>43</a:t>
            </a:fld>
            <a:endParaRPr lang="es-ES"/>
          </a:p>
        </p:txBody>
      </p:sp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s-ES" sz="3200" b="1">
                <a:solidFill>
                  <a:schemeClr val="tx1"/>
                </a:solidFill>
              </a:rPr>
              <a:t>Intercambiadores de calor aire/aire:</a:t>
            </a:r>
            <a:endParaRPr lang="es-ES_tradnl" sz="3200" b="1"/>
          </a:p>
        </p:txBody>
      </p:sp>
      <p:pic>
        <p:nvPicPr>
          <p:cNvPr id="675844" name="Picture 4" descr="HE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052513"/>
            <a:ext cx="7219950" cy="3705225"/>
          </a:xfrm>
          <a:prstGeom prst="rect">
            <a:avLst/>
          </a:prstGeom>
          <a:noFill/>
        </p:spPr>
      </p:pic>
      <p:sp>
        <p:nvSpPr>
          <p:cNvPr id="675845" name="Text Box 5"/>
          <p:cNvSpPr txBox="1">
            <a:spLocks noChangeArrowheads="1"/>
          </p:cNvSpPr>
          <p:nvPr/>
        </p:nvSpPr>
        <p:spPr bwMode="auto">
          <a:xfrm>
            <a:off x="1187450" y="5157788"/>
            <a:ext cx="583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/>
              <a:t>Aquí vemos un esquema de un equipo real para uso doméstico.</a:t>
            </a:r>
            <a:endParaRPr lang="es-E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6AA3-EFD6-4E77-BE9F-35291474B284}" type="slidenum">
              <a:rPr lang="es-ES"/>
              <a:pPr/>
              <a:t>44</a:t>
            </a:fld>
            <a:endParaRPr lang="es-ES"/>
          </a:p>
        </p:txBody>
      </p:sp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s-ES" sz="3200" b="1">
                <a:solidFill>
                  <a:schemeClr val="tx1"/>
                </a:solidFill>
              </a:rPr>
              <a:t>Intercambiadores de calor aire/aire:</a:t>
            </a:r>
            <a:endParaRPr lang="es-ES_tradnl" sz="3200" b="1"/>
          </a:p>
        </p:txBody>
      </p:sp>
      <p:sp>
        <p:nvSpPr>
          <p:cNvPr id="677892" name="Text Box 4"/>
          <p:cNvSpPr txBox="1">
            <a:spLocks noChangeArrowheads="1"/>
          </p:cNvSpPr>
          <p:nvPr/>
        </p:nvSpPr>
        <p:spPr bwMode="auto">
          <a:xfrm>
            <a:off x="1835150" y="5300663"/>
            <a:ext cx="583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/>
              <a:t>Este es el rango de equipos para un fabricante en particular (Toshiba).</a:t>
            </a:r>
            <a:endParaRPr lang="es-ES"/>
          </a:p>
        </p:txBody>
      </p:sp>
      <p:pic>
        <p:nvPicPr>
          <p:cNvPr id="677893" name="Picture 5" descr="HE-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2513"/>
            <a:ext cx="9050338" cy="4192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1F3E-F9AB-40AF-82AC-9AFE977FFD77}" type="slidenum">
              <a:rPr lang="es-ES"/>
              <a:pPr/>
              <a:t>45</a:t>
            </a:fld>
            <a:endParaRPr lang="es-ES"/>
          </a:p>
        </p:txBody>
      </p:sp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s-ES" sz="3200" b="1">
                <a:solidFill>
                  <a:schemeClr val="tx1"/>
                </a:solidFill>
              </a:rPr>
              <a:t>Intercambiadores de calor aire/aire:</a:t>
            </a:r>
            <a:endParaRPr lang="es-ES_tradnl" sz="3200" b="1"/>
          </a:p>
        </p:txBody>
      </p:sp>
      <p:sp>
        <p:nvSpPr>
          <p:cNvPr id="681987" name="Text Box 3"/>
          <p:cNvSpPr txBox="1">
            <a:spLocks noChangeArrowheads="1"/>
          </p:cNvSpPr>
          <p:nvPr/>
        </p:nvSpPr>
        <p:spPr bwMode="auto">
          <a:xfrm>
            <a:off x="900113" y="1196975"/>
            <a:ext cx="7561262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2400" b="1"/>
              <a:t>Diferencias entre HRV y ERV:</a:t>
            </a:r>
          </a:p>
          <a:p>
            <a:endParaRPr lang="es-MX" sz="2400"/>
          </a:p>
          <a:p>
            <a:r>
              <a:rPr lang="es-MX" sz="2000"/>
              <a:t>Los sistemas se clasifican en dos grandes familias:</a:t>
            </a:r>
          </a:p>
          <a:p>
            <a:endParaRPr lang="es-MX" sz="2000"/>
          </a:p>
          <a:p>
            <a:pPr>
              <a:buFontTx/>
              <a:buChar char="•"/>
            </a:pPr>
            <a:r>
              <a:rPr lang="es-MX" sz="2000"/>
              <a:t>Los </a:t>
            </a:r>
            <a:r>
              <a:rPr lang="es-MX" sz="2000" b="1" i="1"/>
              <a:t>HRV </a:t>
            </a:r>
            <a:r>
              <a:rPr lang="es-MX" sz="2000"/>
              <a:t>(Heat Recovery Ventilators) recuperan solo el calor </a:t>
            </a:r>
            <a:r>
              <a:rPr lang="es-MX" sz="2000" i="1"/>
              <a:t>sensible </a:t>
            </a:r>
            <a:r>
              <a:rPr lang="es-MX" sz="2000"/>
              <a:t>del flujo de aire que se expulsa. El núcleo del intercambiador es típicamente metálico (por ejemplo delgadas paredes de aluminio).</a:t>
            </a:r>
          </a:p>
          <a:p>
            <a:pPr>
              <a:buFontTx/>
              <a:buChar char="•"/>
            </a:pPr>
            <a:r>
              <a:rPr lang="es-MX" sz="2000"/>
              <a:t>Los </a:t>
            </a:r>
            <a:r>
              <a:rPr lang="es-MX" sz="2000" b="1" i="1"/>
              <a:t>ERV </a:t>
            </a:r>
            <a:r>
              <a:rPr lang="es-MX" sz="2000"/>
              <a:t>(Enthalpy Recovery Ventilators) permiten el intercambio de </a:t>
            </a:r>
            <a:r>
              <a:rPr lang="es-MX" sz="2000" i="1"/>
              <a:t>calor y humedad </a:t>
            </a:r>
            <a:r>
              <a:rPr lang="es-MX" sz="2000"/>
              <a:t>entre el flujo entrante y flujo saliente. El núcleo del intercambiador es típicamente en material permeable al vapor de agua (por ejemplo papel tratado).</a:t>
            </a:r>
          </a:p>
          <a:p>
            <a:endParaRPr lang="es-MX" sz="2000"/>
          </a:p>
          <a:p>
            <a:endParaRPr lang="es-MX" sz="20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0DCE-A3A4-4C03-B2B3-760C05A02F16}" type="slidenum">
              <a:rPr lang="es-ES"/>
              <a:pPr/>
              <a:t>46</a:t>
            </a:fld>
            <a:endParaRPr lang="es-ES"/>
          </a:p>
        </p:txBody>
      </p:sp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s-ES" sz="3200" b="1">
                <a:solidFill>
                  <a:schemeClr val="tx1"/>
                </a:solidFill>
              </a:rPr>
              <a:t>Intercambiadores de calor aire/aire:</a:t>
            </a:r>
            <a:endParaRPr lang="es-ES_tradnl" sz="3200" b="1"/>
          </a:p>
        </p:txBody>
      </p:sp>
      <p:sp>
        <p:nvSpPr>
          <p:cNvPr id="684035" name="Text Box 3"/>
          <p:cNvSpPr txBox="1">
            <a:spLocks noChangeArrowheads="1"/>
          </p:cNvSpPr>
          <p:nvPr/>
        </p:nvSpPr>
        <p:spPr bwMode="auto">
          <a:xfrm>
            <a:off x="900113" y="1196975"/>
            <a:ext cx="7561262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2400" b="1"/>
              <a:t>Diferencias entre HRV y ERV:</a:t>
            </a:r>
          </a:p>
          <a:p>
            <a:endParaRPr lang="es-MX" sz="2400"/>
          </a:p>
          <a:p>
            <a:r>
              <a:rPr lang="es-MX" sz="2000"/>
              <a:t>Cuando conviene uno u otro:</a:t>
            </a:r>
          </a:p>
          <a:p>
            <a:endParaRPr lang="es-MX" sz="2000"/>
          </a:p>
          <a:p>
            <a:pPr>
              <a:buFontTx/>
              <a:buChar char="•"/>
            </a:pPr>
            <a:r>
              <a:rPr lang="es-MX" sz="2000"/>
              <a:t>Los </a:t>
            </a:r>
            <a:r>
              <a:rPr lang="es-MX" sz="2000" b="1" i="1"/>
              <a:t>HRV </a:t>
            </a:r>
            <a:r>
              <a:rPr lang="es-MX" sz="2000"/>
              <a:t>(Heat Recovery Ventilators) sirven bien en climas mediterráneos y secos en invierno/verano. Son más sencillos y tienen menos problemas de mantención.</a:t>
            </a:r>
          </a:p>
          <a:p>
            <a:pPr>
              <a:buFontTx/>
              <a:buChar char="•"/>
            </a:pPr>
            <a:endParaRPr lang="es-MX" sz="2000"/>
          </a:p>
          <a:p>
            <a:pPr>
              <a:buFontTx/>
              <a:buChar char="•"/>
            </a:pPr>
            <a:r>
              <a:rPr lang="es-MX" sz="2000"/>
              <a:t>En el caso de Chile, son recomendables casi siempre.</a:t>
            </a:r>
          </a:p>
          <a:p>
            <a:pPr>
              <a:buFontTx/>
              <a:buChar char="•"/>
            </a:pPr>
            <a:endParaRPr lang="es-MX" sz="2000"/>
          </a:p>
          <a:p>
            <a:pPr>
              <a:buFontTx/>
              <a:buChar char="•"/>
            </a:pPr>
            <a:r>
              <a:rPr lang="es-MX" sz="2000"/>
              <a:t>Los </a:t>
            </a:r>
            <a:r>
              <a:rPr lang="es-MX" sz="2000" b="1" i="1"/>
              <a:t>ERV </a:t>
            </a:r>
            <a:r>
              <a:rPr lang="es-MX" sz="2000"/>
              <a:t>son adecuados en climas húmedos. Así se reduce la humedad del aire que entra, por medio de la menor humedad del aire que se expele. Los núcleos duran menos y requieren mayor matención.</a:t>
            </a:r>
          </a:p>
          <a:p>
            <a:pPr>
              <a:buFontTx/>
              <a:buChar char="•"/>
            </a:pPr>
            <a:endParaRPr lang="es-MX" sz="2000"/>
          </a:p>
          <a:p>
            <a:pPr>
              <a:buFontTx/>
              <a:buChar char="•"/>
            </a:pPr>
            <a:r>
              <a:rPr lang="es-MX" sz="2000"/>
              <a:t>En Chile es poco probable que sean adecuados.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2155-99AF-4759-AD0B-0C23BCEC6CB6}" type="slidenum">
              <a:rPr lang="es-ES"/>
              <a:pPr/>
              <a:t>47</a:t>
            </a:fld>
            <a:endParaRPr lang="es-ES"/>
          </a:p>
        </p:txBody>
      </p:sp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s-ES" sz="3200" b="1">
                <a:solidFill>
                  <a:schemeClr val="tx1"/>
                </a:solidFill>
              </a:rPr>
              <a:t>Intercambiadores de calor aire/aire:</a:t>
            </a:r>
            <a:endParaRPr lang="es-ES_tradnl" sz="3200" b="1"/>
          </a:p>
        </p:txBody>
      </p:sp>
      <p:pic>
        <p:nvPicPr>
          <p:cNvPr id="688132" name="Picture 4" descr="HE-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052513"/>
            <a:ext cx="6265863" cy="491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D469-429B-47C9-A583-F53C42CFCB50}" type="slidenum">
              <a:rPr lang="es-ES"/>
              <a:pPr/>
              <a:t>48</a:t>
            </a:fld>
            <a:endParaRPr lang="es-ES"/>
          </a:p>
        </p:txBody>
      </p:sp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s-ES" sz="3200" b="1">
                <a:solidFill>
                  <a:schemeClr val="tx1"/>
                </a:solidFill>
              </a:rPr>
              <a:t>Intercambiadores de calor aire/aire:</a:t>
            </a:r>
            <a:endParaRPr lang="es-ES_tradnl" sz="3200" b="1"/>
          </a:p>
        </p:txBody>
      </p:sp>
      <p:sp>
        <p:nvSpPr>
          <p:cNvPr id="692227" name="Text Box 3"/>
          <p:cNvSpPr txBox="1">
            <a:spLocks noChangeArrowheads="1"/>
          </p:cNvSpPr>
          <p:nvPr/>
        </p:nvSpPr>
        <p:spPr bwMode="auto">
          <a:xfrm>
            <a:off x="900113" y="1196975"/>
            <a:ext cx="756126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2400" b="1"/>
              <a:t>Eficiencias de los equipos:</a:t>
            </a:r>
          </a:p>
          <a:p>
            <a:endParaRPr lang="es-MX" sz="2400" b="1"/>
          </a:p>
          <a:p>
            <a:r>
              <a:rPr lang="es-MX" sz="2400"/>
              <a:t>Podemos definir dos tipos de eficiencias:</a:t>
            </a:r>
          </a:p>
          <a:p>
            <a:endParaRPr lang="es-MX" sz="2400"/>
          </a:p>
          <a:p>
            <a:r>
              <a:rPr lang="es-MX" sz="2400"/>
              <a:t>La eficiencia en </a:t>
            </a:r>
            <a:r>
              <a:rPr lang="es-MX" sz="2400" i="1"/>
              <a:t>temperaturas, </a:t>
            </a:r>
            <a:r>
              <a:rPr lang="es-MX" sz="2400"/>
              <a:t>es decir cuanto del salto de temperatura aprovechable es recuperado.</a:t>
            </a:r>
          </a:p>
          <a:p>
            <a:endParaRPr lang="es-MX" sz="2400"/>
          </a:p>
          <a:p>
            <a:r>
              <a:rPr lang="es-MX" sz="2400"/>
              <a:t>Y también la eficiencia </a:t>
            </a:r>
            <a:r>
              <a:rPr lang="es-MX" sz="2400" i="1"/>
              <a:t>entálpica, </a:t>
            </a:r>
            <a:r>
              <a:rPr lang="es-MX" sz="2400"/>
              <a:t>es decir cuanto de la entalpía del flujo de aire que se expulsa es recuperada.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FEF5-3DD6-4CE9-B97B-24E9A2A99D18}" type="slidenum">
              <a:rPr lang="es-ES"/>
              <a:pPr/>
              <a:t>49</a:t>
            </a:fld>
            <a:endParaRPr lang="es-ES"/>
          </a:p>
        </p:txBody>
      </p:sp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>
                <a:solidFill>
                  <a:schemeClr val="tx1"/>
                </a:solidFill>
              </a:rPr>
              <a:t>Intercambiadores de calor aire/aire:</a:t>
            </a:r>
            <a:endParaRPr lang="es-ES_tradnl" sz="3200" b="1"/>
          </a:p>
        </p:txBody>
      </p:sp>
      <p:sp>
        <p:nvSpPr>
          <p:cNvPr id="694275" name="Text Box 3"/>
          <p:cNvSpPr txBox="1">
            <a:spLocks noChangeArrowheads="1"/>
          </p:cNvSpPr>
          <p:nvPr/>
        </p:nvSpPr>
        <p:spPr bwMode="auto">
          <a:xfrm>
            <a:off x="900113" y="1196975"/>
            <a:ext cx="7561262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2400" b="1"/>
              <a:t>Eficiencias de los equipos:</a:t>
            </a:r>
          </a:p>
          <a:p>
            <a:endParaRPr lang="es-MX" sz="2400"/>
          </a:p>
          <a:p>
            <a:r>
              <a:rPr lang="es-MX" sz="2400"/>
              <a:t>Definamos algunos términos:</a:t>
            </a:r>
          </a:p>
          <a:p>
            <a:endParaRPr lang="es-MX" sz="2400"/>
          </a:p>
          <a:p>
            <a:r>
              <a:rPr lang="es-ES" b="1"/>
              <a:t>Temperaturas:</a:t>
            </a:r>
            <a:r>
              <a:rPr lang="es-ES"/>
              <a:t> T_ext, amb externa; T_int, amb interior; T_rec, salida recuperador.</a:t>
            </a:r>
          </a:p>
          <a:p>
            <a:endParaRPr lang="es-ES"/>
          </a:p>
          <a:p>
            <a:r>
              <a:rPr lang="es-ES" b="1"/>
              <a:t>Caudales:</a:t>
            </a:r>
            <a:r>
              <a:rPr lang="es-ES"/>
              <a:t> m_ext,  caudal de aire exterior; m_int, caudal de aire interior, m_mayor, caudal mayor de aire.</a:t>
            </a:r>
          </a:p>
          <a:p>
            <a:endParaRPr lang="pt-PT"/>
          </a:p>
          <a:p>
            <a:r>
              <a:rPr lang="pt-PT" b="1"/>
              <a:t>Entalpías:</a:t>
            </a:r>
            <a:r>
              <a:rPr lang="pt-PT"/>
              <a:t> H_ext, entalpía aire exterior; H_int, entalpía aire interior; H_rec, entalpia aire salida recuperador.</a:t>
            </a:r>
            <a:endParaRPr lang="es-MX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Verdana" pitchFamily="34" charset="0"/>
              </a:rPr>
              <a:t>La </a:t>
            </a:r>
            <a:r>
              <a:rPr lang="en-US" sz="2000" dirty="0" err="1" smtClean="0">
                <a:latin typeface="Verdana" pitchFamily="34" charset="0"/>
              </a:rPr>
              <a:t>temperatura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es</a:t>
            </a:r>
            <a:r>
              <a:rPr lang="en-US" sz="2000" dirty="0" smtClean="0">
                <a:latin typeface="Verdana" pitchFamily="34" charset="0"/>
              </a:rPr>
              <a:t>, </a:t>
            </a:r>
            <a:r>
              <a:rPr lang="en-US" sz="2000" dirty="0" err="1" smtClean="0">
                <a:latin typeface="Verdana" pitchFamily="34" charset="0"/>
              </a:rPr>
              <a:t>conceptualmente</a:t>
            </a:r>
            <a:r>
              <a:rPr lang="en-US" sz="2000" dirty="0" smtClean="0">
                <a:latin typeface="Verdana" pitchFamily="34" charset="0"/>
              </a:rPr>
              <a:t>, </a:t>
            </a:r>
            <a:r>
              <a:rPr lang="en-US" sz="2000" dirty="0" err="1" smtClean="0">
                <a:latin typeface="Verdana" pitchFamily="34" charset="0"/>
              </a:rPr>
              <a:t>algo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sencillo</a:t>
            </a:r>
            <a:r>
              <a:rPr lang="en-US" sz="2000" dirty="0" smtClean="0">
                <a:latin typeface="Verdana" pitchFamily="34" charset="0"/>
              </a:rPr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 smtClean="0">
              <a:latin typeface="Verdana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Verdana" pitchFamily="34" charset="0"/>
              </a:rPr>
              <a:t>Se </a:t>
            </a:r>
            <a:r>
              <a:rPr lang="en-US" sz="1600" dirty="0" err="1" smtClean="0">
                <a:latin typeface="Verdana" pitchFamily="34" charset="0"/>
              </a:rPr>
              <a:t>trata</a:t>
            </a:r>
            <a:r>
              <a:rPr lang="en-US" sz="1600" dirty="0" smtClean="0">
                <a:latin typeface="Verdana" pitchFamily="34" charset="0"/>
              </a:rPr>
              <a:t> de la </a:t>
            </a:r>
            <a:r>
              <a:rPr lang="en-US" sz="1600" dirty="0" err="1" smtClean="0">
                <a:latin typeface="Verdana" pitchFamily="34" charset="0"/>
              </a:rPr>
              <a:t>manifestación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i="1" dirty="0" err="1" smtClean="0">
                <a:latin typeface="Verdana" pitchFamily="34" charset="0"/>
              </a:rPr>
              <a:t>macroscópica</a:t>
            </a:r>
            <a:r>
              <a:rPr lang="en-US" sz="1600" i="1" dirty="0" smtClean="0">
                <a:latin typeface="Verdana" pitchFamily="34" charset="0"/>
              </a:rPr>
              <a:t> </a:t>
            </a:r>
            <a:r>
              <a:rPr lang="en-US" sz="1600" dirty="0" smtClean="0">
                <a:latin typeface="Verdana" pitchFamily="34" charset="0"/>
              </a:rPr>
              <a:t>del </a:t>
            </a:r>
            <a:r>
              <a:rPr lang="en-US" sz="1600" dirty="0" err="1" smtClean="0">
                <a:latin typeface="Verdana" pitchFamily="34" charset="0"/>
              </a:rPr>
              <a:t>efecto</a:t>
            </a:r>
            <a:r>
              <a:rPr lang="en-US" sz="1600" dirty="0" smtClean="0">
                <a:latin typeface="Verdana" pitchFamily="34" charset="0"/>
              </a:rPr>
              <a:t> de la </a:t>
            </a:r>
            <a:r>
              <a:rPr lang="en-US" sz="1600" dirty="0" err="1" smtClean="0">
                <a:latin typeface="Verdana" pitchFamily="34" charset="0"/>
              </a:rPr>
              <a:t>agitación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térmica</a:t>
            </a:r>
            <a:r>
              <a:rPr lang="en-US" sz="1600" dirty="0" smtClean="0">
                <a:latin typeface="Verdana" pitchFamily="34" charset="0"/>
              </a:rPr>
              <a:t> de </a:t>
            </a:r>
            <a:r>
              <a:rPr lang="en-US" sz="1600" dirty="0" err="1" smtClean="0">
                <a:latin typeface="Verdana" pitchFamily="34" charset="0"/>
              </a:rPr>
              <a:t>las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moléculas</a:t>
            </a:r>
            <a:r>
              <a:rPr lang="en-US" sz="1600" dirty="0" smtClean="0">
                <a:latin typeface="Verdana" pitchFamily="34" charset="0"/>
              </a:rPr>
              <a:t> de un </a:t>
            </a:r>
            <a:r>
              <a:rPr lang="en-US" sz="1600" dirty="0" err="1" smtClean="0">
                <a:latin typeface="Verdana" pitchFamily="34" charset="0"/>
              </a:rPr>
              <a:t>cuerpo</a:t>
            </a:r>
            <a:r>
              <a:rPr lang="en-US" sz="1600" dirty="0" smtClean="0">
                <a:latin typeface="Verdana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1600" dirty="0" err="1" smtClean="0">
                <a:latin typeface="Verdana" pitchFamily="34" charset="0"/>
              </a:rPr>
              <a:t>Por</a:t>
            </a:r>
            <a:r>
              <a:rPr lang="en-US" sz="1600" dirty="0" smtClean="0">
                <a:latin typeface="Verdana" pitchFamily="34" charset="0"/>
              </a:rPr>
              <a:t> lo </a:t>
            </a:r>
            <a:r>
              <a:rPr lang="en-US" sz="1600" dirty="0" err="1" smtClean="0">
                <a:latin typeface="Verdana" pitchFamily="34" charset="0"/>
              </a:rPr>
              <a:t>tanto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para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que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exista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temperatura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debe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existir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i="1" dirty="0" err="1" smtClean="0">
                <a:latin typeface="Verdana" pitchFamily="34" charset="0"/>
              </a:rPr>
              <a:t>masa</a:t>
            </a:r>
            <a:r>
              <a:rPr lang="en-US" sz="1600" i="1" dirty="0" smtClean="0">
                <a:latin typeface="Verdana" pitchFamily="34" charset="0"/>
              </a:rPr>
              <a:t>.</a:t>
            </a:r>
            <a:endParaRPr lang="en-US" sz="1600" dirty="0" smtClean="0">
              <a:latin typeface="Verdana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Verdana" pitchFamily="34" charset="0"/>
              </a:rPr>
              <a:t>No se </a:t>
            </a:r>
            <a:r>
              <a:rPr lang="en-US" sz="1600" dirty="0" err="1" smtClean="0">
                <a:latin typeface="Verdana" pitchFamily="34" charset="0"/>
              </a:rPr>
              <a:t>debe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confundir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</a:rPr>
              <a:t>temperatura</a:t>
            </a:r>
            <a:r>
              <a:rPr lang="en-US" sz="1600" dirty="0" smtClean="0">
                <a:latin typeface="Verdana" pitchFamily="34" charset="0"/>
              </a:rPr>
              <a:t> con </a:t>
            </a:r>
            <a:r>
              <a:rPr lang="en-US" sz="1600" dirty="0" err="1" smtClean="0">
                <a:latin typeface="Verdana" pitchFamily="34" charset="0"/>
              </a:rPr>
              <a:t>energía</a:t>
            </a:r>
            <a:r>
              <a:rPr lang="en-US" sz="1600" dirty="0" smtClean="0">
                <a:latin typeface="Verdana" pitchFamily="34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Verdana" pitchFamily="34" charset="0"/>
              </a:rPr>
              <a:t> Sin embargo en la </a:t>
            </a:r>
            <a:r>
              <a:rPr lang="en-US" sz="2000" dirty="0" err="1" smtClean="0">
                <a:latin typeface="Verdana" pitchFamily="34" charset="0"/>
              </a:rPr>
              <a:t>práctica</a:t>
            </a:r>
            <a:r>
              <a:rPr lang="en-US" sz="2000" dirty="0" smtClean="0">
                <a:latin typeface="Verdana" pitchFamily="34" charset="0"/>
              </a:rPr>
              <a:t> el </a:t>
            </a:r>
            <a:r>
              <a:rPr lang="en-US" sz="2000" dirty="0" err="1" smtClean="0">
                <a:latin typeface="Verdana" pitchFamily="34" charset="0"/>
              </a:rPr>
              <a:t>tema</a:t>
            </a:r>
            <a:r>
              <a:rPr lang="en-US" sz="2000" dirty="0" smtClean="0">
                <a:latin typeface="Verdana" pitchFamily="34" charset="0"/>
              </a:rPr>
              <a:t> se </a:t>
            </a:r>
            <a:r>
              <a:rPr lang="en-US" sz="2000" dirty="0" err="1" smtClean="0">
                <a:latin typeface="Verdana" pitchFamily="34" charset="0"/>
              </a:rPr>
              <a:t>complica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pues</a:t>
            </a:r>
            <a:r>
              <a:rPr lang="en-US" sz="2000" dirty="0" smtClean="0">
                <a:latin typeface="Verdana" pitchFamily="34" charset="0"/>
              </a:rPr>
              <a:t> la </a:t>
            </a:r>
            <a:r>
              <a:rPr lang="en-US" sz="2000" dirty="0" err="1" smtClean="0">
                <a:latin typeface="Verdana" pitchFamily="34" charset="0"/>
              </a:rPr>
              <a:t>agitación</a:t>
            </a:r>
            <a:r>
              <a:rPr lang="en-US" sz="2000" dirty="0" smtClean="0">
                <a:latin typeface="Verdana" pitchFamily="34" charset="0"/>
              </a:rPr>
              <a:t> de </a:t>
            </a:r>
            <a:r>
              <a:rPr lang="en-US" sz="2000" dirty="0" err="1" smtClean="0">
                <a:latin typeface="Verdana" pitchFamily="34" charset="0"/>
              </a:rPr>
              <a:t>las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moléculas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puede</a:t>
            </a:r>
            <a:r>
              <a:rPr lang="en-US" sz="2000" dirty="0" smtClean="0">
                <a:latin typeface="Verdana" pitchFamily="34" charset="0"/>
              </a:rPr>
              <a:t> ser la </a:t>
            </a:r>
            <a:r>
              <a:rPr lang="en-US" sz="2000" dirty="0" err="1" smtClean="0">
                <a:latin typeface="Verdana" pitchFamily="34" charset="0"/>
              </a:rPr>
              <a:t>resultante</a:t>
            </a:r>
            <a:r>
              <a:rPr lang="en-US" sz="2000" dirty="0" smtClean="0">
                <a:latin typeface="Verdana" pitchFamily="34" charset="0"/>
              </a:rPr>
              <a:t> de los </a:t>
            </a:r>
            <a:r>
              <a:rPr lang="en-US" sz="2000" dirty="0" err="1" smtClean="0">
                <a:latin typeface="Verdana" pitchFamily="34" charset="0"/>
              </a:rPr>
              <a:t>tres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mecanismos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básicos</a:t>
            </a:r>
            <a:r>
              <a:rPr lang="en-US" sz="2000" dirty="0" smtClean="0">
                <a:latin typeface="Verdana" pitchFamily="34" charset="0"/>
              </a:rPr>
              <a:t> de </a:t>
            </a:r>
            <a:r>
              <a:rPr lang="en-US" sz="2000" dirty="0" err="1" smtClean="0">
                <a:latin typeface="Verdana" pitchFamily="34" charset="0"/>
              </a:rPr>
              <a:t>transferencia</a:t>
            </a:r>
            <a:r>
              <a:rPr lang="en-US" sz="2000" dirty="0" smtClean="0">
                <a:latin typeface="Verdana" pitchFamily="34" charset="0"/>
              </a:rPr>
              <a:t> de </a:t>
            </a:r>
            <a:r>
              <a:rPr lang="en-US" sz="2000" dirty="0" err="1" smtClean="0">
                <a:latin typeface="Verdana" pitchFamily="34" charset="0"/>
              </a:rPr>
              <a:t>calor</a:t>
            </a:r>
            <a:r>
              <a:rPr lang="en-US" sz="2000" dirty="0" smtClean="0">
                <a:latin typeface="Verdana" pitchFamily="34" charset="0"/>
              </a:rPr>
              <a:t>: </a:t>
            </a:r>
            <a:r>
              <a:rPr lang="en-US" sz="2000" dirty="0" err="1" smtClean="0">
                <a:latin typeface="Verdana" pitchFamily="34" charset="0"/>
              </a:rPr>
              <a:t>conducción</a:t>
            </a:r>
            <a:r>
              <a:rPr lang="en-US" sz="2000" dirty="0" smtClean="0">
                <a:latin typeface="Verdana" pitchFamily="34" charset="0"/>
              </a:rPr>
              <a:t>, </a:t>
            </a:r>
            <a:r>
              <a:rPr lang="en-US" sz="2000" dirty="0" err="1" smtClean="0">
                <a:latin typeface="Verdana" pitchFamily="34" charset="0"/>
              </a:rPr>
              <a:t>convección</a:t>
            </a:r>
            <a:r>
              <a:rPr lang="en-US" sz="2000" dirty="0" smtClean="0">
                <a:latin typeface="Verdana" pitchFamily="34" charset="0"/>
              </a:rPr>
              <a:t> y </a:t>
            </a:r>
            <a:r>
              <a:rPr lang="en-US" sz="2000" dirty="0" err="1" smtClean="0">
                <a:latin typeface="Verdana" pitchFamily="34" charset="0"/>
              </a:rPr>
              <a:t>radiación</a:t>
            </a:r>
            <a:r>
              <a:rPr lang="en-US" sz="2000" dirty="0" smtClean="0">
                <a:latin typeface="Verdana" pitchFamily="34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err="1" smtClean="0">
                <a:latin typeface="Verdana" pitchFamily="34" charset="0"/>
              </a:rPr>
              <a:t>Recordemos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que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i="1" dirty="0" smtClean="0">
                <a:latin typeface="Verdana" pitchFamily="34" charset="0"/>
              </a:rPr>
              <a:t>solo </a:t>
            </a:r>
            <a:r>
              <a:rPr lang="en-US" sz="2000" dirty="0" smtClean="0">
                <a:latin typeface="Verdana" pitchFamily="34" charset="0"/>
              </a:rPr>
              <a:t>la </a:t>
            </a:r>
            <a:r>
              <a:rPr lang="en-US" sz="2000" dirty="0" err="1" smtClean="0">
                <a:latin typeface="Verdana" pitchFamily="34" charset="0"/>
              </a:rPr>
              <a:t>radiación</a:t>
            </a:r>
            <a:r>
              <a:rPr lang="en-US" sz="2000" dirty="0" smtClean="0">
                <a:latin typeface="Verdana" pitchFamily="34" charset="0"/>
              </a:rPr>
              <a:t> no </a:t>
            </a:r>
            <a:r>
              <a:rPr lang="en-US" sz="2000" dirty="0" err="1" smtClean="0">
                <a:latin typeface="Verdana" pitchFamily="34" charset="0"/>
              </a:rPr>
              <a:t>requiere</a:t>
            </a:r>
            <a:r>
              <a:rPr lang="en-US" sz="2000" dirty="0" smtClean="0">
                <a:latin typeface="Verdana" pitchFamily="34" charset="0"/>
              </a:rPr>
              <a:t> de </a:t>
            </a:r>
            <a:r>
              <a:rPr lang="en-US" sz="2000" dirty="0" err="1" smtClean="0">
                <a:latin typeface="Verdana" pitchFamily="34" charset="0"/>
              </a:rPr>
              <a:t>medio</a:t>
            </a:r>
            <a:r>
              <a:rPr lang="en-US" sz="2000" dirty="0" smtClean="0">
                <a:latin typeface="Verdana" pitchFamily="34" charset="0"/>
              </a:rPr>
              <a:t> material (</a:t>
            </a:r>
            <a:r>
              <a:rPr lang="en-US" sz="2000" dirty="0" err="1" smtClean="0">
                <a:latin typeface="Verdana" pitchFamily="34" charset="0"/>
              </a:rPr>
              <a:t>masa</a:t>
            </a:r>
            <a:r>
              <a:rPr lang="en-US" sz="2000" dirty="0" smtClean="0">
                <a:latin typeface="Verdana" pitchFamily="34" charset="0"/>
              </a:rPr>
              <a:t>) </a:t>
            </a:r>
            <a:r>
              <a:rPr lang="en-US" sz="2000" dirty="0" err="1" smtClean="0">
                <a:latin typeface="Verdana" pitchFamily="34" charset="0"/>
              </a:rPr>
              <a:t>para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su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transporte</a:t>
            </a:r>
            <a:r>
              <a:rPr lang="en-US" sz="2000" dirty="0" smtClean="0">
                <a:latin typeface="Verdana" pitchFamily="34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Verdana" pitchFamily="34" charset="0"/>
              </a:rPr>
              <a:t>A </a:t>
            </a:r>
            <a:r>
              <a:rPr lang="en-US" sz="2000" dirty="0" err="1" smtClean="0">
                <a:latin typeface="Verdana" pitchFamily="34" charset="0"/>
              </a:rPr>
              <a:t>continuación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veamos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varias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temperaturas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importantes</a:t>
            </a:r>
            <a:r>
              <a:rPr lang="en-US" sz="2000" dirty="0" smtClean="0">
                <a:latin typeface="Verdana" pitchFamily="34" charset="0"/>
              </a:rPr>
              <a:t>…</a:t>
            </a:r>
            <a:endParaRPr lang="en-US" sz="2000" dirty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sz="2400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Verdana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5665-C1D3-4EA7-B1AC-D08DF10CE0D0}" type="slidenum">
              <a:rPr lang="es-ES"/>
              <a:pPr/>
              <a:t>5</a:t>
            </a:fld>
            <a:endParaRPr lang="es-ES"/>
          </a:p>
        </p:txBody>
      </p:sp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b="1" dirty="0" smtClean="0">
                <a:latin typeface="Verdana" pitchFamily="34" charset="0"/>
              </a:rPr>
              <a:t>Temperaturas:</a:t>
            </a:r>
            <a:endParaRPr lang="es-ES" sz="32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2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9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9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29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D462-1EAB-4DEF-8B23-9A9E1C09E303}" type="slidenum">
              <a:rPr lang="es-ES"/>
              <a:pPr/>
              <a:t>50</a:t>
            </a:fld>
            <a:endParaRPr lang="es-ES"/>
          </a:p>
        </p:txBody>
      </p:sp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>
                <a:solidFill>
                  <a:schemeClr val="tx1"/>
                </a:solidFill>
              </a:rPr>
              <a:t>Intercambiadores de calor aire/aire:</a:t>
            </a:r>
            <a:endParaRPr lang="es-ES_tradnl" sz="3200" b="1"/>
          </a:p>
        </p:txBody>
      </p:sp>
      <p:sp>
        <p:nvSpPr>
          <p:cNvPr id="697347" name="Text Box 3"/>
          <p:cNvSpPr txBox="1">
            <a:spLocks noChangeArrowheads="1"/>
          </p:cNvSpPr>
          <p:nvPr/>
        </p:nvSpPr>
        <p:spPr bwMode="auto">
          <a:xfrm>
            <a:off x="900113" y="1196975"/>
            <a:ext cx="75612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2400" b="1"/>
              <a:t>Eficiencias de los equipos:</a:t>
            </a:r>
          </a:p>
          <a:p>
            <a:r>
              <a:rPr lang="es-MX" sz="2400"/>
              <a:t>La eficiencia en </a:t>
            </a:r>
            <a:r>
              <a:rPr lang="es-MX" sz="2400" i="1"/>
              <a:t>temperaturas, </a:t>
            </a:r>
            <a:r>
              <a:rPr lang="es-MX" sz="2400"/>
              <a:t>es decir cuanto del salto de temperatura aprovechable es recuperado.</a:t>
            </a:r>
          </a:p>
          <a:p>
            <a:endParaRPr lang="es-MX" sz="2400"/>
          </a:p>
        </p:txBody>
      </p:sp>
      <p:sp>
        <p:nvSpPr>
          <p:cNvPr id="697349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97348" name="Object 4"/>
          <p:cNvGraphicFramePr>
            <a:graphicFrameLocks noChangeAspect="1"/>
          </p:cNvGraphicFramePr>
          <p:nvPr/>
        </p:nvGraphicFramePr>
        <p:xfrm>
          <a:off x="2987675" y="2349500"/>
          <a:ext cx="2592388" cy="1217613"/>
        </p:xfrm>
        <a:graphic>
          <a:graphicData uri="http://schemas.openxmlformats.org/presentationml/2006/ole">
            <p:oleObj spid="_x0000_s697348" name="Ecuación" r:id="rId4" imgW="952087" imgH="444307" progId="Equation.3">
              <p:embed/>
            </p:oleObj>
          </a:graphicData>
        </a:graphic>
      </p:graphicFrame>
      <p:sp>
        <p:nvSpPr>
          <p:cNvPr id="697351" name="Rectangle 7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97350" name="Object 6"/>
          <p:cNvGraphicFramePr>
            <a:graphicFrameLocks noChangeAspect="1"/>
          </p:cNvGraphicFramePr>
          <p:nvPr/>
        </p:nvGraphicFramePr>
        <p:xfrm>
          <a:off x="2627313" y="3500438"/>
          <a:ext cx="3097212" cy="1246187"/>
        </p:xfrm>
        <a:graphic>
          <a:graphicData uri="http://schemas.openxmlformats.org/presentationml/2006/ole">
            <p:oleObj spid="_x0000_s697350" name="Ecuación" r:id="rId5" imgW="1511300" imgH="609600" progId="Equation.3">
              <p:embed/>
            </p:oleObj>
          </a:graphicData>
        </a:graphic>
      </p:graphicFrame>
      <p:sp>
        <p:nvSpPr>
          <p:cNvPr id="697352" name="Text Box 8"/>
          <p:cNvSpPr txBox="1">
            <a:spLocks noChangeArrowheads="1"/>
          </p:cNvSpPr>
          <p:nvPr/>
        </p:nvSpPr>
        <p:spPr bwMode="auto">
          <a:xfrm>
            <a:off x="1116013" y="5013325"/>
            <a:ext cx="698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/>
              <a:t>La eficiencia en temperatura se mueve en el rango del 75 a 80%, valores mayores para calentamiento y menores para enfriamiento.</a:t>
            </a:r>
            <a:endParaRPr lang="es-E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38FE-47C9-4939-AED0-F0DF6787D23E}" type="slidenum">
              <a:rPr lang="es-ES"/>
              <a:pPr/>
              <a:t>51</a:t>
            </a:fld>
            <a:endParaRPr lang="es-ES"/>
          </a:p>
        </p:txBody>
      </p:sp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>
                <a:solidFill>
                  <a:schemeClr val="tx1"/>
                </a:solidFill>
              </a:rPr>
              <a:t>Intercambiadores de calor aire/aire:</a:t>
            </a:r>
            <a:endParaRPr lang="es-ES_tradnl" sz="3200" b="1"/>
          </a:p>
        </p:txBody>
      </p:sp>
      <p:sp>
        <p:nvSpPr>
          <p:cNvPr id="699395" name="Text Box 3"/>
          <p:cNvSpPr txBox="1">
            <a:spLocks noChangeArrowheads="1"/>
          </p:cNvSpPr>
          <p:nvPr/>
        </p:nvSpPr>
        <p:spPr bwMode="auto">
          <a:xfrm>
            <a:off x="900113" y="1196975"/>
            <a:ext cx="75612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2400" b="1"/>
              <a:t>Eficiencias de los equipos:</a:t>
            </a:r>
          </a:p>
          <a:p>
            <a:endParaRPr lang="es-MX" sz="2400" b="1"/>
          </a:p>
          <a:p>
            <a:r>
              <a:rPr lang="es-MX" sz="2400"/>
              <a:t>La eficiencia entálpica</a:t>
            </a:r>
            <a:r>
              <a:rPr lang="es-MX" sz="2400" i="1"/>
              <a:t>, </a:t>
            </a:r>
            <a:r>
              <a:rPr lang="es-MX" sz="2400"/>
              <a:t>es decir cuanto del salto de entálpico aprovechable es recuperado.</a:t>
            </a:r>
          </a:p>
          <a:p>
            <a:endParaRPr lang="es-MX" sz="2400"/>
          </a:p>
        </p:txBody>
      </p:sp>
      <p:sp>
        <p:nvSpPr>
          <p:cNvPr id="699396" name="Rectangle 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9398" name="Rectangle 6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9401" name="Rectangle 9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99400" name="Object 8"/>
          <p:cNvGraphicFramePr>
            <a:graphicFrameLocks noChangeAspect="1"/>
          </p:cNvGraphicFramePr>
          <p:nvPr/>
        </p:nvGraphicFramePr>
        <p:xfrm>
          <a:off x="2555875" y="2924175"/>
          <a:ext cx="3816350" cy="1395413"/>
        </p:xfrm>
        <a:graphic>
          <a:graphicData uri="http://schemas.openxmlformats.org/presentationml/2006/ole">
            <p:oleObj spid="_x0000_s699400" name="Ecuación" r:id="rId4" imgW="1663700" imgH="609600" progId="Equation.3">
              <p:embed/>
            </p:oleObj>
          </a:graphicData>
        </a:graphic>
      </p:graphicFrame>
      <p:sp>
        <p:nvSpPr>
          <p:cNvPr id="699402" name="Text Box 10"/>
          <p:cNvSpPr txBox="1">
            <a:spLocks noChangeArrowheads="1"/>
          </p:cNvSpPr>
          <p:nvPr/>
        </p:nvSpPr>
        <p:spPr bwMode="auto">
          <a:xfrm>
            <a:off x="1116013" y="5013325"/>
            <a:ext cx="698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/>
              <a:t>La eficiencia entálpica se mueve en el rango del 60 a 70%, valores mayores para calentamiento y menores para enfriamiento.</a:t>
            </a:r>
            <a:endParaRPr lang="es-E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203F-8F6B-4747-98B6-96B81ECF46DF}" type="slidenum">
              <a:rPr lang="es-ES"/>
              <a:pPr/>
              <a:t>52</a:t>
            </a:fld>
            <a:endParaRPr lang="es-ES"/>
          </a:p>
        </p:txBody>
      </p:sp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>
                <a:solidFill>
                  <a:schemeClr val="tx1"/>
                </a:solidFill>
              </a:rPr>
              <a:t>Intercambiadores de calor aire/aire:</a:t>
            </a:r>
            <a:endParaRPr lang="es-ES_tradnl" sz="3200" b="1"/>
          </a:p>
        </p:txBody>
      </p:sp>
      <p:sp>
        <p:nvSpPr>
          <p:cNvPr id="701443" name="Text Box 3"/>
          <p:cNvSpPr txBox="1">
            <a:spLocks noChangeArrowheads="1"/>
          </p:cNvSpPr>
          <p:nvPr/>
        </p:nvSpPr>
        <p:spPr bwMode="auto">
          <a:xfrm>
            <a:off x="900113" y="1196975"/>
            <a:ext cx="756126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2400" b="1"/>
              <a:t>Conclusiones con respecto al punto:</a:t>
            </a:r>
          </a:p>
          <a:p>
            <a:endParaRPr lang="es-MX" sz="2400" b="1"/>
          </a:p>
          <a:p>
            <a:r>
              <a:rPr lang="es-MX" sz="2400"/>
              <a:t>Los intercambiadores de calor aire/aire permiten recuperar hasta un 80% del aire que se expulsa en la ventilación.</a:t>
            </a:r>
          </a:p>
          <a:p>
            <a:endParaRPr lang="es-MX" sz="2400"/>
          </a:p>
          <a:p>
            <a:r>
              <a:rPr lang="es-MX" sz="2400"/>
              <a:t>Por lo tanto pueden ahorrar una cantidad del orden del 50 a 60% de la carga de aire externa.</a:t>
            </a:r>
          </a:p>
          <a:p>
            <a:endParaRPr lang="es-MX" sz="2400"/>
          </a:p>
          <a:p>
            <a:r>
              <a:rPr lang="es-MX" sz="2400"/>
              <a:t>Si al sistema se le suma muy buena aislación térmica y elementos de ganancia pasiva, se puede ahorrar más de un 90% de la carga de calefacción con respecto a construcción “normal”.</a:t>
            </a:r>
          </a:p>
        </p:txBody>
      </p:sp>
      <p:sp>
        <p:nvSpPr>
          <p:cNvPr id="701444" name="Rectangle 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1445" name="Rectangle 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1446" name="Rectangle 6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0941-80E5-47CE-82F8-E1B623368B59}" type="slidenum">
              <a:rPr lang="es-ES"/>
              <a:pPr/>
              <a:t>53</a:t>
            </a:fld>
            <a:endParaRPr lang="es-ES"/>
          </a:p>
        </p:txBody>
      </p:sp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>
                <a:solidFill>
                  <a:schemeClr val="tx1"/>
                </a:solidFill>
              </a:rPr>
              <a:t>Intercambiadores de calor aire/aire:</a:t>
            </a:r>
            <a:endParaRPr lang="es-ES_tradnl" sz="3200" b="1"/>
          </a:p>
        </p:txBody>
      </p:sp>
      <p:sp>
        <p:nvSpPr>
          <p:cNvPr id="703491" name="Text Box 3"/>
          <p:cNvSpPr txBox="1">
            <a:spLocks noChangeArrowheads="1"/>
          </p:cNvSpPr>
          <p:nvPr/>
        </p:nvSpPr>
        <p:spPr bwMode="auto">
          <a:xfrm>
            <a:off x="900113" y="1196975"/>
            <a:ext cx="756126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2400" b="1"/>
              <a:t>Conclusiones con respecto al punto:</a:t>
            </a:r>
          </a:p>
          <a:p>
            <a:endParaRPr lang="es-MX" sz="2400" b="1"/>
          </a:p>
          <a:p>
            <a:r>
              <a:rPr lang="es-MX" sz="2400"/>
              <a:t>Son muy adecuados para viviendas y oficinas.</a:t>
            </a:r>
          </a:p>
          <a:p>
            <a:endParaRPr lang="es-MX" sz="2400"/>
          </a:p>
          <a:p>
            <a:r>
              <a:rPr lang="es-MX" sz="2400"/>
              <a:t>En lugares de ocupancia masiva también son aprovechables. Sin embargo, cuando la cantidad de personas es muy grande, normalmente el problema no es calefaccionar, sino refrigerar.</a:t>
            </a:r>
          </a:p>
          <a:p>
            <a:endParaRPr lang="es-MX" sz="2400"/>
          </a:p>
          <a:p>
            <a:r>
              <a:rPr lang="es-MX" sz="2400"/>
              <a:t>Es altamente recomendable incorporar ventilación a velocidad variable asociada a un control especializado, por ejemplo con sensores de tiempo, humedad y/o CO2.</a:t>
            </a:r>
          </a:p>
        </p:txBody>
      </p:sp>
      <p:sp>
        <p:nvSpPr>
          <p:cNvPr id="703492" name="Rectangle 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3493" name="Rectangle 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3494" name="Rectangle 6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A2A1-3BD3-4953-B0E0-198ED8E9F4C2}" type="slidenum">
              <a:rPr lang="es-ES"/>
              <a:pPr/>
              <a:t>54</a:t>
            </a:fld>
            <a:endParaRPr lang="es-ES"/>
          </a:p>
        </p:txBody>
      </p:sp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>
                <a:solidFill>
                  <a:schemeClr val="tx1"/>
                </a:solidFill>
              </a:rPr>
              <a:t>Enfriamiento Evaporativo:</a:t>
            </a:r>
            <a:endParaRPr lang="es-ES_tradnl" sz="3200" b="1"/>
          </a:p>
        </p:txBody>
      </p:sp>
      <p:sp>
        <p:nvSpPr>
          <p:cNvPr id="705539" name="Text Box 3"/>
          <p:cNvSpPr txBox="1">
            <a:spLocks noChangeArrowheads="1"/>
          </p:cNvSpPr>
          <p:nvPr/>
        </p:nvSpPr>
        <p:spPr bwMode="auto">
          <a:xfrm>
            <a:off x="900113" y="1196975"/>
            <a:ext cx="756126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2400" b="1"/>
              <a:t>Introducción:</a:t>
            </a:r>
          </a:p>
          <a:p>
            <a:endParaRPr lang="es-MX" sz="2400" b="1"/>
          </a:p>
          <a:p>
            <a:r>
              <a:rPr lang="es-MX" sz="2400"/>
              <a:t>El concepto es muy sencillo, si la humedad ambiente es baja, al humectar disminuye la temperatura de bulbo seco, manteniéndose la entalpía total del aire (es decir, la humedad relativa aumenta).</a:t>
            </a:r>
          </a:p>
          <a:p>
            <a:endParaRPr lang="es-MX" sz="2400"/>
          </a:p>
          <a:p>
            <a:r>
              <a:rPr lang="es-MX" sz="2400"/>
              <a:t>Por lo tanto</a:t>
            </a:r>
          </a:p>
        </p:txBody>
      </p:sp>
      <p:sp>
        <p:nvSpPr>
          <p:cNvPr id="705540" name="Rectangle 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5541" name="Rectangle 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5542" name="Rectangle 6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000" i="1"/>
              <a:t>Gracias…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b="1" dirty="0" err="1" smtClean="0">
                <a:latin typeface="Verdana" pitchFamily="34" charset="0"/>
              </a:rPr>
              <a:t>Temperatura</a:t>
            </a:r>
            <a:r>
              <a:rPr lang="en-US" sz="2400" b="1" dirty="0" smtClean="0">
                <a:latin typeface="Verdana" pitchFamily="34" charset="0"/>
              </a:rPr>
              <a:t> de </a:t>
            </a:r>
            <a:r>
              <a:rPr lang="en-US" sz="2400" b="1" dirty="0" err="1" smtClean="0">
                <a:latin typeface="Verdana" pitchFamily="34" charset="0"/>
              </a:rPr>
              <a:t>bulbo</a:t>
            </a:r>
            <a:r>
              <a:rPr lang="en-US" sz="2400" b="1" dirty="0" smtClean="0">
                <a:latin typeface="Verdana" pitchFamily="34" charset="0"/>
              </a:rPr>
              <a:t> </a:t>
            </a:r>
            <a:r>
              <a:rPr lang="en-US" sz="2400" b="1" dirty="0" err="1" smtClean="0">
                <a:latin typeface="Verdana" pitchFamily="34" charset="0"/>
              </a:rPr>
              <a:t>seco</a:t>
            </a:r>
            <a:r>
              <a:rPr lang="en-US" sz="2400" b="1" dirty="0" smtClean="0">
                <a:latin typeface="Verdana" pitchFamily="34" charset="0"/>
              </a:rPr>
              <a:t>: </a:t>
            </a:r>
            <a:r>
              <a:rPr lang="en-US" sz="2400" dirty="0" err="1" smtClean="0">
                <a:latin typeface="Verdana" pitchFamily="34" charset="0"/>
              </a:rPr>
              <a:t>es</a:t>
            </a:r>
            <a:r>
              <a:rPr lang="en-US" sz="2400" dirty="0" smtClean="0">
                <a:latin typeface="Verdana" pitchFamily="34" charset="0"/>
              </a:rPr>
              <a:t> la </a:t>
            </a:r>
            <a:r>
              <a:rPr lang="en-US" sz="2400" dirty="0" err="1" smtClean="0">
                <a:latin typeface="Verdana" pitchFamily="34" charset="0"/>
              </a:rPr>
              <a:t>que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indican</a:t>
            </a:r>
            <a:r>
              <a:rPr lang="en-US" sz="2400" dirty="0" smtClean="0">
                <a:latin typeface="Verdana" pitchFamily="34" charset="0"/>
              </a:rPr>
              <a:t> (</a:t>
            </a:r>
            <a:r>
              <a:rPr lang="en-US" sz="2400" dirty="0" err="1" smtClean="0">
                <a:latin typeface="Verdana" pitchFamily="34" charset="0"/>
              </a:rPr>
              <a:t>deberían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indicar</a:t>
            </a:r>
            <a:r>
              <a:rPr lang="en-US" sz="2400" dirty="0" smtClean="0">
                <a:latin typeface="Verdana" pitchFamily="34" charset="0"/>
              </a:rPr>
              <a:t>) los </a:t>
            </a:r>
            <a:r>
              <a:rPr lang="en-US" sz="2400" dirty="0" err="1" smtClean="0">
                <a:latin typeface="Verdana" pitchFamily="34" charset="0"/>
              </a:rPr>
              <a:t>termómetros</a:t>
            </a:r>
            <a:r>
              <a:rPr lang="en-US" sz="2400" dirty="0" smtClean="0">
                <a:latin typeface="Verdana" pitchFamily="34" charset="0"/>
              </a:rPr>
              <a:t>. Es </a:t>
            </a:r>
            <a:r>
              <a:rPr lang="en-US" sz="2400" dirty="0" err="1" smtClean="0">
                <a:latin typeface="Verdana" pitchFamily="34" charset="0"/>
              </a:rPr>
              <a:t>decir</a:t>
            </a:r>
            <a:r>
              <a:rPr lang="en-US" sz="2400" dirty="0" smtClean="0">
                <a:latin typeface="Verdana" pitchFamily="34" charset="0"/>
              </a:rPr>
              <a:t> la </a:t>
            </a:r>
            <a:r>
              <a:rPr lang="en-US" sz="2400" dirty="0" err="1" smtClean="0">
                <a:latin typeface="Verdana" pitchFamily="34" charset="0"/>
              </a:rPr>
              <a:t>temperatura</a:t>
            </a:r>
            <a:r>
              <a:rPr lang="en-US" sz="2400" dirty="0" smtClean="0">
                <a:latin typeface="Verdana" pitchFamily="34" charset="0"/>
              </a:rPr>
              <a:t> del </a:t>
            </a:r>
            <a:r>
              <a:rPr lang="en-US" sz="2400" dirty="0" err="1" smtClean="0">
                <a:latin typeface="Verdana" pitchFamily="34" charset="0"/>
              </a:rPr>
              <a:t>aire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que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rodea</a:t>
            </a:r>
            <a:r>
              <a:rPr lang="en-US" sz="2400" dirty="0" smtClean="0">
                <a:latin typeface="Verdana" pitchFamily="34" charset="0"/>
              </a:rPr>
              <a:t> un </a:t>
            </a:r>
            <a:r>
              <a:rPr lang="en-US" sz="2400" dirty="0" err="1" smtClean="0">
                <a:latin typeface="Verdana" pitchFamily="34" charset="0"/>
              </a:rPr>
              <a:t>termómetro</a:t>
            </a:r>
            <a:r>
              <a:rPr lang="en-US" sz="2400" dirty="0" smtClean="0">
                <a:latin typeface="Verdana" pitchFamily="34" charset="0"/>
              </a:rPr>
              <a:t>. Para </a:t>
            </a:r>
            <a:r>
              <a:rPr lang="en-US" sz="2400" dirty="0" err="1" smtClean="0">
                <a:latin typeface="Verdana" pitchFamily="34" charset="0"/>
              </a:rPr>
              <a:t>medirla</a:t>
            </a:r>
            <a:r>
              <a:rPr lang="en-US" sz="2400" dirty="0" smtClean="0">
                <a:latin typeface="Verdana" pitchFamily="34" charset="0"/>
              </a:rPr>
              <a:t> de </a:t>
            </a:r>
            <a:r>
              <a:rPr lang="en-US" sz="2400" dirty="0" err="1" smtClean="0">
                <a:latin typeface="Verdana" pitchFamily="34" charset="0"/>
              </a:rPr>
              <a:t>manera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correcta</a:t>
            </a:r>
            <a:r>
              <a:rPr lang="en-US" sz="2400" dirty="0" smtClean="0">
                <a:latin typeface="Verdana" pitchFamily="34" charset="0"/>
              </a:rPr>
              <a:t>, </a:t>
            </a:r>
            <a:r>
              <a:rPr lang="en-US" sz="2400" dirty="0" err="1" smtClean="0">
                <a:latin typeface="Verdana" pitchFamily="34" charset="0"/>
              </a:rPr>
              <a:t>debe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existir</a:t>
            </a:r>
            <a:r>
              <a:rPr lang="en-US" sz="2400" dirty="0" smtClean="0">
                <a:latin typeface="Verdana" pitchFamily="34" charset="0"/>
              </a:rPr>
              <a:t> un </a:t>
            </a:r>
            <a:r>
              <a:rPr lang="en-US" sz="2400" dirty="0" err="1" smtClean="0">
                <a:latin typeface="Verdana" pitchFamily="34" charset="0"/>
              </a:rPr>
              <a:t>flujo</a:t>
            </a:r>
            <a:r>
              <a:rPr lang="en-US" sz="2400" dirty="0" smtClean="0">
                <a:latin typeface="Verdana" pitchFamily="34" charset="0"/>
              </a:rPr>
              <a:t> de </a:t>
            </a:r>
            <a:r>
              <a:rPr lang="en-US" sz="2400" dirty="0" err="1" smtClean="0">
                <a:latin typeface="Verdana" pitchFamily="34" charset="0"/>
              </a:rPr>
              <a:t>aire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significativo</a:t>
            </a:r>
            <a:r>
              <a:rPr lang="en-US" sz="2400" dirty="0" smtClean="0">
                <a:latin typeface="Verdana" pitchFamily="34" charset="0"/>
              </a:rPr>
              <a:t> en </a:t>
            </a:r>
            <a:r>
              <a:rPr lang="en-US" sz="2400" dirty="0" err="1" smtClean="0">
                <a:latin typeface="Verdana" pitchFamily="34" charset="0"/>
              </a:rPr>
              <a:t>torno</a:t>
            </a:r>
            <a:r>
              <a:rPr lang="en-US" sz="2400" dirty="0" smtClean="0">
                <a:latin typeface="Verdana" pitchFamily="34" charset="0"/>
              </a:rPr>
              <a:t> al </a:t>
            </a:r>
            <a:r>
              <a:rPr lang="en-US" sz="2400" dirty="0" err="1" smtClean="0">
                <a:latin typeface="Verdana" pitchFamily="34" charset="0"/>
              </a:rPr>
              <a:t>termómetro</a:t>
            </a:r>
            <a:r>
              <a:rPr lang="en-US" sz="2400" dirty="0" smtClean="0">
                <a:latin typeface="Verdana" pitchFamily="34" charset="0"/>
              </a:rPr>
              <a:t> (1 a 2 m/s) y </a:t>
            </a:r>
            <a:r>
              <a:rPr lang="en-US" sz="2400" dirty="0" err="1" smtClean="0">
                <a:latin typeface="Verdana" pitchFamily="34" charset="0"/>
              </a:rPr>
              <a:t>además</a:t>
            </a:r>
            <a:r>
              <a:rPr lang="en-US" sz="2400" dirty="0" smtClean="0">
                <a:latin typeface="Verdana" pitchFamily="34" charset="0"/>
              </a:rPr>
              <a:t> el sensor se </a:t>
            </a:r>
            <a:r>
              <a:rPr lang="en-US" sz="2400" dirty="0" err="1" smtClean="0">
                <a:latin typeface="Verdana" pitchFamily="34" charset="0"/>
              </a:rPr>
              <a:t>debe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proteger</a:t>
            </a:r>
            <a:r>
              <a:rPr lang="en-US" sz="2400" dirty="0" smtClean="0">
                <a:latin typeface="Verdana" pitchFamily="34" charset="0"/>
              </a:rPr>
              <a:t> de los </a:t>
            </a:r>
            <a:r>
              <a:rPr lang="en-US" sz="2400" dirty="0" err="1" smtClean="0">
                <a:latin typeface="Verdana" pitchFamily="34" charset="0"/>
              </a:rPr>
              <a:t>intercambios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radiativos</a:t>
            </a:r>
            <a:r>
              <a:rPr lang="en-US" sz="2400" dirty="0" smtClean="0">
                <a:latin typeface="Verdana" pitchFamily="34" charset="0"/>
              </a:rPr>
              <a:t>. </a:t>
            </a:r>
            <a:r>
              <a:rPr lang="en-US" sz="2400" dirty="0" err="1" smtClean="0">
                <a:latin typeface="Verdana" pitchFamily="34" charset="0"/>
              </a:rPr>
              <a:t>Por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ello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siempre</a:t>
            </a:r>
            <a:r>
              <a:rPr lang="en-US" sz="2400" dirty="0" smtClean="0">
                <a:latin typeface="Verdana" pitchFamily="34" charset="0"/>
              </a:rPr>
              <a:t> se </a:t>
            </a:r>
            <a:r>
              <a:rPr lang="en-US" sz="2400" dirty="0" err="1" smtClean="0">
                <a:latin typeface="Verdana" pitchFamily="34" charset="0"/>
              </a:rPr>
              <a:t>habla</a:t>
            </a:r>
            <a:r>
              <a:rPr lang="en-US" sz="2400" dirty="0" smtClean="0">
                <a:latin typeface="Verdana" pitchFamily="34" charset="0"/>
              </a:rPr>
              <a:t> de </a:t>
            </a:r>
            <a:r>
              <a:rPr lang="en-US" sz="2400" i="1" dirty="0" err="1" smtClean="0">
                <a:latin typeface="Verdana" pitchFamily="34" charset="0"/>
              </a:rPr>
              <a:t>temperatura</a:t>
            </a:r>
            <a:r>
              <a:rPr lang="en-US" sz="2400" i="1" dirty="0" smtClean="0">
                <a:latin typeface="Verdana" pitchFamily="34" charset="0"/>
              </a:rPr>
              <a:t> a la </a:t>
            </a:r>
            <a:r>
              <a:rPr lang="en-US" sz="2400" i="1" dirty="0" err="1" smtClean="0">
                <a:latin typeface="Verdana" pitchFamily="34" charset="0"/>
              </a:rPr>
              <a:t>sombra</a:t>
            </a:r>
            <a:r>
              <a:rPr lang="en-US" sz="2400" i="1" dirty="0" smtClean="0">
                <a:latin typeface="Verdana" pitchFamily="34" charset="0"/>
              </a:rPr>
              <a:t>.</a:t>
            </a:r>
            <a:endParaRPr lang="en-US" sz="2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err="1" smtClean="0">
                <a:latin typeface="Verdana" pitchFamily="34" charset="0"/>
              </a:rPr>
              <a:t>Temperatura</a:t>
            </a:r>
            <a:r>
              <a:rPr lang="en-US" sz="2400" b="1" dirty="0" smtClean="0">
                <a:latin typeface="Verdana" pitchFamily="34" charset="0"/>
              </a:rPr>
              <a:t> de </a:t>
            </a:r>
            <a:r>
              <a:rPr lang="en-US" sz="2400" b="1" dirty="0" err="1" smtClean="0">
                <a:latin typeface="Verdana" pitchFamily="34" charset="0"/>
              </a:rPr>
              <a:t>bulbo</a:t>
            </a:r>
            <a:r>
              <a:rPr lang="en-US" sz="2400" b="1" dirty="0" smtClean="0">
                <a:latin typeface="Verdana" pitchFamily="34" charset="0"/>
              </a:rPr>
              <a:t> </a:t>
            </a:r>
            <a:r>
              <a:rPr lang="en-US" sz="2400" b="1" dirty="0" err="1" smtClean="0">
                <a:latin typeface="Verdana" pitchFamily="34" charset="0"/>
              </a:rPr>
              <a:t>húmedo</a:t>
            </a:r>
            <a:r>
              <a:rPr lang="en-US" sz="2400" b="1" dirty="0" smtClean="0">
                <a:latin typeface="Verdana" pitchFamily="34" charset="0"/>
              </a:rPr>
              <a:t>: </a:t>
            </a:r>
            <a:r>
              <a:rPr lang="en-US" sz="2400" dirty="0" smtClean="0">
                <a:latin typeface="Verdana" pitchFamily="34" charset="0"/>
              </a:rPr>
              <a:t>el sensor del </a:t>
            </a:r>
            <a:r>
              <a:rPr lang="en-US" sz="2400" dirty="0" err="1" smtClean="0">
                <a:latin typeface="Verdana" pitchFamily="34" charset="0"/>
              </a:rPr>
              <a:t>termómetro</a:t>
            </a:r>
            <a:r>
              <a:rPr lang="en-US" sz="2400" dirty="0" smtClean="0">
                <a:latin typeface="Verdana" pitchFamily="34" charset="0"/>
              </a:rPr>
              <a:t> se </a:t>
            </a:r>
            <a:r>
              <a:rPr lang="en-US" sz="2400" dirty="0" err="1" smtClean="0">
                <a:latin typeface="Verdana" pitchFamily="34" charset="0"/>
              </a:rPr>
              <a:t>recubre</a:t>
            </a:r>
            <a:r>
              <a:rPr lang="en-US" sz="2400" dirty="0" smtClean="0">
                <a:latin typeface="Verdana" pitchFamily="34" charset="0"/>
              </a:rPr>
              <a:t> con </a:t>
            </a:r>
            <a:r>
              <a:rPr lang="en-US" sz="2400" dirty="0" err="1" smtClean="0">
                <a:latin typeface="Verdana" pitchFamily="34" charset="0"/>
              </a:rPr>
              <a:t>muselina</a:t>
            </a:r>
            <a:r>
              <a:rPr lang="en-US" sz="2400" dirty="0" smtClean="0">
                <a:latin typeface="Verdana" pitchFamily="34" charset="0"/>
              </a:rPr>
              <a:t> la </a:t>
            </a:r>
            <a:r>
              <a:rPr lang="en-US" sz="2400" dirty="0" err="1" smtClean="0">
                <a:latin typeface="Verdana" pitchFamily="34" charset="0"/>
              </a:rPr>
              <a:t>cual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es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mojada</a:t>
            </a:r>
            <a:r>
              <a:rPr lang="en-US" sz="2400" dirty="0" smtClean="0">
                <a:latin typeface="Verdana" pitchFamily="34" charset="0"/>
              </a:rPr>
              <a:t> con </a:t>
            </a:r>
            <a:r>
              <a:rPr lang="en-US" sz="2400" dirty="0" err="1" smtClean="0">
                <a:latin typeface="Verdana" pitchFamily="34" charset="0"/>
              </a:rPr>
              <a:t>agua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destilada</a:t>
            </a:r>
            <a:r>
              <a:rPr lang="en-US" sz="2400" dirty="0" smtClean="0">
                <a:latin typeface="Verdana" pitchFamily="34" charset="0"/>
              </a:rPr>
              <a:t>. Al circular </a:t>
            </a:r>
            <a:r>
              <a:rPr lang="en-US" sz="2400" dirty="0" err="1" smtClean="0">
                <a:latin typeface="Verdana" pitchFamily="34" charset="0"/>
              </a:rPr>
              <a:t>aire</a:t>
            </a:r>
            <a:r>
              <a:rPr lang="en-US" sz="2400" dirty="0" smtClean="0">
                <a:latin typeface="Verdana" pitchFamily="34" charset="0"/>
              </a:rPr>
              <a:t> en </a:t>
            </a:r>
            <a:r>
              <a:rPr lang="en-US" sz="2400" dirty="0" err="1" smtClean="0">
                <a:latin typeface="Verdana" pitchFamily="34" charset="0"/>
              </a:rPr>
              <a:t>torno</a:t>
            </a:r>
            <a:r>
              <a:rPr lang="en-US" sz="2400" dirty="0" smtClean="0">
                <a:latin typeface="Verdana" pitchFamily="34" charset="0"/>
              </a:rPr>
              <a:t> al sensor, se </a:t>
            </a:r>
            <a:r>
              <a:rPr lang="en-US" sz="2400" dirty="0" err="1" smtClean="0">
                <a:latin typeface="Verdana" pitchFamily="34" charset="0"/>
              </a:rPr>
              <a:t>evapora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agua</a:t>
            </a:r>
            <a:r>
              <a:rPr lang="en-US" sz="2400" dirty="0" smtClean="0">
                <a:latin typeface="Verdana" pitchFamily="34" charset="0"/>
              </a:rPr>
              <a:t> y </a:t>
            </a:r>
            <a:r>
              <a:rPr lang="en-US" sz="2400" dirty="0" err="1" smtClean="0">
                <a:latin typeface="Verdana" pitchFamily="34" charset="0"/>
              </a:rPr>
              <a:t>por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ende</a:t>
            </a:r>
            <a:r>
              <a:rPr lang="en-US" sz="2400" dirty="0" smtClean="0">
                <a:latin typeface="Verdana" pitchFamily="34" charset="0"/>
              </a:rPr>
              <a:t> la </a:t>
            </a:r>
            <a:r>
              <a:rPr lang="en-US" sz="2400" dirty="0" err="1" smtClean="0">
                <a:latin typeface="Verdana" pitchFamily="34" charset="0"/>
              </a:rPr>
              <a:t>tamperatura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baja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hasta</a:t>
            </a:r>
            <a:r>
              <a:rPr lang="en-US" sz="2400" dirty="0" smtClean="0">
                <a:latin typeface="Verdana" pitchFamily="34" charset="0"/>
              </a:rPr>
              <a:t> un </a:t>
            </a:r>
            <a:r>
              <a:rPr lang="en-US" sz="2400" dirty="0" err="1" smtClean="0">
                <a:latin typeface="Verdana" pitchFamily="34" charset="0"/>
              </a:rPr>
              <a:t>equilibrio</a:t>
            </a:r>
            <a:r>
              <a:rPr lang="en-US" sz="2400" dirty="0" smtClean="0">
                <a:latin typeface="Verdana" pitchFamily="34" charset="0"/>
              </a:rPr>
              <a:t>. Este </a:t>
            </a:r>
            <a:r>
              <a:rPr lang="en-US" sz="2400" dirty="0" err="1" smtClean="0">
                <a:latin typeface="Verdana" pitchFamily="34" charset="0"/>
              </a:rPr>
              <a:t>equilibrio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tiene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que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ver</a:t>
            </a:r>
            <a:r>
              <a:rPr lang="en-US" sz="2400" dirty="0" smtClean="0">
                <a:latin typeface="Verdana" pitchFamily="34" charset="0"/>
              </a:rPr>
              <a:t> con el </a:t>
            </a:r>
            <a:r>
              <a:rPr lang="en-US" sz="2400" dirty="0" err="1" smtClean="0">
                <a:latin typeface="Verdana" pitchFamily="34" charset="0"/>
              </a:rPr>
              <a:t>contenido</a:t>
            </a:r>
            <a:r>
              <a:rPr lang="en-US" sz="2400" dirty="0" smtClean="0">
                <a:latin typeface="Verdana" pitchFamily="34" charset="0"/>
              </a:rPr>
              <a:t> de </a:t>
            </a:r>
            <a:r>
              <a:rPr lang="en-US" sz="2400" dirty="0" err="1" smtClean="0">
                <a:latin typeface="Verdana" pitchFamily="34" charset="0"/>
              </a:rPr>
              <a:t>humedad</a:t>
            </a:r>
            <a:r>
              <a:rPr lang="en-US" sz="2400" dirty="0" smtClean="0">
                <a:latin typeface="Verdana" pitchFamily="34" charset="0"/>
              </a:rPr>
              <a:t> del </a:t>
            </a:r>
            <a:r>
              <a:rPr lang="en-US" sz="2400" dirty="0" err="1" smtClean="0">
                <a:latin typeface="Verdana" pitchFamily="34" charset="0"/>
              </a:rPr>
              <a:t>aire</a:t>
            </a:r>
            <a:r>
              <a:rPr lang="en-US" sz="2400" dirty="0" smtClean="0">
                <a:latin typeface="Verdana" pitchFamily="34" charset="0"/>
              </a:rPr>
              <a:t>. </a:t>
            </a:r>
            <a:r>
              <a:rPr lang="en-US" sz="2400" dirty="0" err="1" smtClean="0">
                <a:latin typeface="Verdana" pitchFamily="34" charset="0"/>
              </a:rPr>
              <a:t>Mientras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más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seco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esté</a:t>
            </a:r>
            <a:r>
              <a:rPr lang="en-US" sz="2400" dirty="0" smtClean="0">
                <a:latin typeface="Verdana" pitchFamily="34" charset="0"/>
              </a:rPr>
              <a:t> el </a:t>
            </a:r>
            <a:r>
              <a:rPr lang="en-US" sz="2400" dirty="0" err="1" smtClean="0">
                <a:latin typeface="Verdana" pitchFamily="34" charset="0"/>
              </a:rPr>
              <a:t>aire</a:t>
            </a:r>
            <a:r>
              <a:rPr lang="en-US" sz="2400" dirty="0" smtClean="0">
                <a:latin typeface="Verdana" pitchFamily="34" charset="0"/>
              </a:rPr>
              <a:t>, </a:t>
            </a:r>
            <a:r>
              <a:rPr lang="en-US" sz="2400" dirty="0" err="1" smtClean="0">
                <a:latin typeface="Verdana" pitchFamily="34" charset="0"/>
              </a:rPr>
              <a:t>más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baja</a:t>
            </a:r>
            <a:r>
              <a:rPr lang="en-US" sz="2400" dirty="0" smtClean="0">
                <a:latin typeface="Verdana" pitchFamily="34" charset="0"/>
              </a:rPr>
              <a:t> la </a:t>
            </a:r>
            <a:r>
              <a:rPr lang="en-US" sz="2400" dirty="0" err="1" smtClean="0">
                <a:latin typeface="Verdana" pitchFamily="34" charset="0"/>
              </a:rPr>
              <a:t>temperatura</a:t>
            </a:r>
            <a:r>
              <a:rPr lang="en-US" sz="2400" dirty="0" smtClean="0">
                <a:latin typeface="Verdana" pitchFamily="34" charset="0"/>
              </a:rPr>
              <a:t> de </a:t>
            </a:r>
            <a:r>
              <a:rPr lang="en-US" sz="2400" dirty="0" err="1" smtClean="0">
                <a:latin typeface="Verdana" pitchFamily="34" charset="0"/>
              </a:rPr>
              <a:t>bulbo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húmedo</a:t>
            </a:r>
            <a:r>
              <a:rPr lang="en-US" sz="2400" dirty="0" smtClean="0">
                <a:latin typeface="Verdana" pitchFamily="34" charset="0"/>
              </a:rPr>
              <a:t> con </a:t>
            </a:r>
            <a:r>
              <a:rPr lang="en-US" sz="2400" dirty="0" err="1" smtClean="0">
                <a:latin typeface="Verdana" pitchFamily="34" charset="0"/>
              </a:rPr>
              <a:t>respecto</a:t>
            </a:r>
            <a:r>
              <a:rPr lang="en-US" sz="2400" dirty="0" smtClean="0">
                <a:latin typeface="Verdana" pitchFamily="34" charset="0"/>
              </a:rPr>
              <a:t> a la de </a:t>
            </a:r>
            <a:r>
              <a:rPr lang="en-US" sz="2400" dirty="0" err="1" smtClean="0">
                <a:latin typeface="Verdana" pitchFamily="34" charset="0"/>
              </a:rPr>
              <a:t>bulbo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seco</a:t>
            </a:r>
            <a:r>
              <a:rPr lang="en-US" sz="2400" dirty="0" smtClean="0">
                <a:latin typeface="Verdana" pitchFamily="34" charset="0"/>
              </a:rPr>
              <a:t>. </a:t>
            </a:r>
            <a:r>
              <a:rPr lang="en-US" sz="2400" dirty="0" err="1" smtClean="0">
                <a:latin typeface="Verdana" pitchFamily="34" charset="0"/>
              </a:rPr>
              <a:t>Ambas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temperaturas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permiten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determinar</a:t>
            </a:r>
            <a:r>
              <a:rPr lang="en-US" sz="2400" dirty="0" smtClean="0">
                <a:latin typeface="Verdana" pitchFamily="34" charset="0"/>
              </a:rPr>
              <a:t> la </a:t>
            </a:r>
            <a:r>
              <a:rPr lang="en-US" sz="2400" dirty="0" err="1" smtClean="0">
                <a:latin typeface="Verdana" pitchFamily="34" charset="0"/>
              </a:rPr>
              <a:t>humedad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relativa</a:t>
            </a:r>
            <a:r>
              <a:rPr lang="en-US" sz="2400" dirty="0" smtClean="0">
                <a:latin typeface="Verdana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400" b="1" dirty="0" err="1" smtClean="0">
                <a:latin typeface="Verdana" pitchFamily="34" charset="0"/>
              </a:rPr>
              <a:t>Temperatura</a:t>
            </a:r>
            <a:r>
              <a:rPr lang="en-US" sz="2400" b="1" dirty="0" smtClean="0">
                <a:latin typeface="Verdana" pitchFamily="34" charset="0"/>
              </a:rPr>
              <a:t> de </a:t>
            </a:r>
            <a:r>
              <a:rPr lang="en-US" sz="2400" b="1" dirty="0" err="1" smtClean="0">
                <a:latin typeface="Verdana" pitchFamily="34" charset="0"/>
              </a:rPr>
              <a:t>rocío</a:t>
            </a:r>
            <a:r>
              <a:rPr lang="en-US" sz="2400" b="1" dirty="0" smtClean="0">
                <a:latin typeface="Verdana" pitchFamily="34" charset="0"/>
              </a:rPr>
              <a:t>: </a:t>
            </a:r>
            <a:r>
              <a:rPr lang="en-US" sz="2400" dirty="0" smtClean="0">
                <a:latin typeface="Verdana" pitchFamily="34" charset="0"/>
              </a:rPr>
              <a:t>se </a:t>
            </a:r>
            <a:r>
              <a:rPr lang="en-US" sz="2400" dirty="0" err="1" smtClean="0">
                <a:latin typeface="Verdana" pitchFamily="34" charset="0"/>
              </a:rPr>
              <a:t>determina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bajando</a:t>
            </a:r>
            <a:r>
              <a:rPr lang="en-US" sz="2400" dirty="0" smtClean="0">
                <a:latin typeface="Verdana" pitchFamily="34" charset="0"/>
              </a:rPr>
              <a:t> la </a:t>
            </a:r>
            <a:r>
              <a:rPr lang="en-US" sz="2400" dirty="0" err="1" smtClean="0">
                <a:latin typeface="Verdana" pitchFamily="34" charset="0"/>
              </a:rPr>
              <a:t>temperatura</a:t>
            </a:r>
            <a:r>
              <a:rPr lang="en-US" sz="2400" dirty="0" smtClean="0">
                <a:latin typeface="Verdana" pitchFamily="34" charset="0"/>
              </a:rPr>
              <a:t> de un </a:t>
            </a:r>
            <a:r>
              <a:rPr lang="en-US" sz="2400" dirty="0" err="1" smtClean="0">
                <a:latin typeface="Verdana" pitchFamily="34" charset="0"/>
              </a:rPr>
              <a:t>cierta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mas</a:t>
            </a:r>
            <a:r>
              <a:rPr lang="en-US" sz="2400" dirty="0" smtClean="0">
                <a:latin typeface="Verdana" pitchFamily="34" charset="0"/>
              </a:rPr>
              <a:t> de </a:t>
            </a:r>
            <a:r>
              <a:rPr lang="en-US" sz="2400" dirty="0" err="1" smtClean="0">
                <a:latin typeface="Verdana" pitchFamily="34" charset="0"/>
              </a:rPr>
              <a:t>aire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hasta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que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alcanza</a:t>
            </a:r>
            <a:r>
              <a:rPr lang="en-US" sz="2400" dirty="0" smtClean="0">
                <a:latin typeface="Verdana" pitchFamily="34" charset="0"/>
              </a:rPr>
              <a:t> el </a:t>
            </a:r>
            <a:r>
              <a:rPr lang="en-US" sz="2400" dirty="0" err="1" smtClean="0">
                <a:latin typeface="Verdana" pitchFamily="34" charset="0"/>
              </a:rPr>
              <a:t>punto</a:t>
            </a:r>
            <a:r>
              <a:rPr lang="en-US" sz="2400" dirty="0" smtClean="0">
                <a:latin typeface="Verdana" pitchFamily="34" charset="0"/>
              </a:rPr>
              <a:t> de </a:t>
            </a:r>
            <a:r>
              <a:rPr lang="en-US" sz="2400" dirty="0" err="1" smtClean="0">
                <a:latin typeface="Verdana" pitchFamily="34" charset="0"/>
              </a:rPr>
              <a:t>rocío</a:t>
            </a:r>
            <a:r>
              <a:rPr lang="en-US" sz="2400" dirty="0" smtClean="0">
                <a:latin typeface="Verdana" pitchFamily="34" charset="0"/>
              </a:rPr>
              <a:t>. Es </a:t>
            </a:r>
            <a:r>
              <a:rPr lang="en-US" sz="2400" dirty="0" err="1" smtClean="0">
                <a:latin typeface="Verdana" pitchFamily="34" charset="0"/>
              </a:rPr>
              <a:t>decir</a:t>
            </a:r>
            <a:r>
              <a:rPr lang="en-US" sz="2400" dirty="0" smtClean="0">
                <a:latin typeface="Verdana" pitchFamily="34" charset="0"/>
              </a:rPr>
              <a:t> la </a:t>
            </a:r>
            <a:r>
              <a:rPr lang="en-US" sz="2400" dirty="0" err="1" smtClean="0">
                <a:latin typeface="Verdana" pitchFamily="34" charset="0"/>
              </a:rPr>
              <a:t>humedad</a:t>
            </a:r>
            <a:r>
              <a:rPr lang="en-US" sz="2400" dirty="0" smtClean="0">
                <a:latin typeface="Verdana" pitchFamily="34" charset="0"/>
              </a:rPr>
              <a:t> del </a:t>
            </a:r>
            <a:r>
              <a:rPr lang="en-US" sz="2400" dirty="0" err="1" smtClean="0">
                <a:latin typeface="Verdana" pitchFamily="34" charset="0"/>
              </a:rPr>
              <a:t>aire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alcanza</a:t>
            </a:r>
            <a:r>
              <a:rPr lang="en-US" sz="2400" dirty="0" smtClean="0">
                <a:latin typeface="Verdana" pitchFamily="34" charset="0"/>
              </a:rPr>
              <a:t> la </a:t>
            </a:r>
            <a:r>
              <a:rPr lang="en-US" sz="2400" dirty="0" err="1" smtClean="0">
                <a:latin typeface="Verdana" pitchFamily="34" charset="0"/>
              </a:rPr>
              <a:t>saturación</a:t>
            </a:r>
            <a:r>
              <a:rPr lang="en-US" sz="2400" dirty="0" smtClean="0">
                <a:latin typeface="Verdana" pitchFamily="34" charset="0"/>
              </a:rPr>
              <a:t>. Se </a:t>
            </a:r>
            <a:r>
              <a:rPr lang="en-US" sz="2400" dirty="0" err="1" smtClean="0">
                <a:latin typeface="Verdana" pitchFamily="34" charset="0"/>
              </a:rPr>
              <a:t>una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superficie</a:t>
            </a:r>
            <a:r>
              <a:rPr lang="en-US" sz="2400" dirty="0" smtClean="0">
                <a:latin typeface="Verdana" pitchFamily="34" charset="0"/>
              </a:rPr>
              <a:t> se </a:t>
            </a:r>
            <a:r>
              <a:rPr lang="en-US" sz="2400" dirty="0" err="1" smtClean="0">
                <a:latin typeface="Verdana" pitchFamily="34" charset="0"/>
              </a:rPr>
              <a:t>empaña</a:t>
            </a:r>
            <a:r>
              <a:rPr lang="en-US" sz="2400" dirty="0" smtClean="0">
                <a:latin typeface="Verdana" pitchFamily="34" charset="0"/>
              </a:rPr>
              <a:t> o hay </a:t>
            </a:r>
            <a:r>
              <a:rPr lang="en-US" sz="2400" dirty="0" err="1" smtClean="0">
                <a:latin typeface="Verdana" pitchFamily="34" charset="0"/>
              </a:rPr>
              <a:t>condensación</a:t>
            </a:r>
            <a:r>
              <a:rPr lang="en-US" sz="2400" dirty="0" smtClean="0">
                <a:latin typeface="Verdana" pitchFamily="34" charset="0"/>
              </a:rPr>
              <a:t> en </a:t>
            </a:r>
            <a:r>
              <a:rPr lang="en-US" sz="2400" dirty="0" err="1" smtClean="0">
                <a:latin typeface="Verdana" pitchFamily="34" charset="0"/>
              </a:rPr>
              <a:t>ella</a:t>
            </a:r>
            <a:r>
              <a:rPr lang="en-US" sz="2400" dirty="0" smtClean="0">
                <a:latin typeface="Verdana" pitchFamily="34" charset="0"/>
              </a:rPr>
              <a:t>, </a:t>
            </a:r>
            <a:r>
              <a:rPr lang="en-US" sz="2400" dirty="0" err="1" smtClean="0">
                <a:latin typeface="Verdana" pitchFamily="34" charset="0"/>
              </a:rPr>
              <a:t>significa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que</a:t>
            </a:r>
            <a:r>
              <a:rPr lang="en-US" sz="2400" dirty="0" smtClean="0">
                <a:latin typeface="Verdana" pitchFamily="34" charset="0"/>
              </a:rPr>
              <a:t> ha </a:t>
            </a:r>
            <a:r>
              <a:rPr lang="en-US" sz="2400" dirty="0" err="1" smtClean="0">
                <a:latin typeface="Verdana" pitchFamily="34" charset="0"/>
              </a:rPr>
              <a:t>alcanzado</a:t>
            </a:r>
            <a:r>
              <a:rPr lang="en-US" sz="2400" dirty="0" smtClean="0">
                <a:latin typeface="Verdana" pitchFamily="34" charset="0"/>
              </a:rPr>
              <a:t> o </a:t>
            </a:r>
            <a:r>
              <a:rPr lang="en-US" sz="2400" dirty="0" err="1" smtClean="0">
                <a:latin typeface="Verdana" pitchFamily="34" charset="0"/>
              </a:rPr>
              <a:t>está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por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debajo</a:t>
            </a:r>
            <a:r>
              <a:rPr lang="en-US" sz="2400" dirty="0" smtClean="0">
                <a:latin typeface="Verdana" pitchFamily="34" charset="0"/>
              </a:rPr>
              <a:t> del </a:t>
            </a:r>
            <a:r>
              <a:rPr lang="en-US" sz="2400" dirty="0" err="1" smtClean="0">
                <a:latin typeface="Verdana" pitchFamily="34" charset="0"/>
              </a:rPr>
              <a:t>punto</a:t>
            </a:r>
            <a:r>
              <a:rPr lang="en-US" sz="2400" dirty="0" smtClean="0">
                <a:latin typeface="Verdana" pitchFamily="34" charset="0"/>
              </a:rPr>
              <a:t> de </a:t>
            </a:r>
            <a:r>
              <a:rPr lang="en-US" sz="2400" dirty="0" err="1" smtClean="0">
                <a:latin typeface="Verdana" pitchFamily="34" charset="0"/>
              </a:rPr>
              <a:t>rocío</a:t>
            </a:r>
            <a:r>
              <a:rPr lang="en-US" sz="2400" dirty="0" smtClean="0">
                <a:latin typeface="Verdana" pitchFamily="34" charset="0"/>
              </a:rPr>
              <a:t>.</a:t>
            </a:r>
            <a:endParaRPr lang="en-US" sz="2000" b="1" dirty="0">
              <a:latin typeface="Verdana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5665-C1D3-4EA7-B1AC-D08DF10CE0D0}" type="slidenum">
              <a:rPr lang="es-ES"/>
              <a:pPr/>
              <a:t>6</a:t>
            </a:fld>
            <a:endParaRPr lang="es-ES"/>
          </a:p>
        </p:txBody>
      </p:sp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b="1" dirty="0" smtClean="0">
                <a:latin typeface="Verdana" pitchFamily="34" charset="0"/>
              </a:rPr>
              <a:t>Temperaturas:</a:t>
            </a:r>
            <a:endParaRPr lang="es-ES" sz="32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9"/>
            <a:ext cx="8229600" cy="123329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dirty="0" err="1" smtClean="0">
                <a:latin typeface="Verdana" pitchFamily="34" charset="0"/>
              </a:rPr>
              <a:t>Temperatura</a:t>
            </a:r>
            <a:r>
              <a:rPr lang="en-US" sz="1800" b="1" dirty="0" smtClean="0">
                <a:latin typeface="Verdana" pitchFamily="34" charset="0"/>
              </a:rPr>
              <a:t> </a:t>
            </a:r>
            <a:r>
              <a:rPr lang="en-US" sz="1800" b="1" dirty="0" err="1" smtClean="0">
                <a:latin typeface="Verdana" pitchFamily="34" charset="0"/>
              </a:rPr>
              <a:t>radiante</a:t>
            </a:r>
            <a:r>
              <a:rPr lang="en-US" sz="1800" b="1" dirty="0" smtClean="0">
                <a:latin typeface="Verdana" pitchFamily="34" charset="0"/>
              </a:rPr>
              <a:t> </a:t>
            </a:r>
            <a:r>
              <a:rPr lang="en-US" sz="1800" b="1" dirty="0" err="1" smtClean="0">
                <a:latin typeface="Verdana" pitchFamily="34" charset="0"/>
              </a:rPr>
              <a:t>efectiva</a:t>
            </a:r>
            <a:r>
              <a:rPr lang="en-US" sz="1800" b="1" dirty="0" smtClean="0">
                <a:latin typeface="Verdana" pitchFamily="34" charset="0"/>
              </a:rPr>
              <a:t>: </a:t>
            </a:r>
            <a:r>
              <a:rPr lang="en-US" sz="1800" dirty="0" err="1" smtClean="0">
                <a:latin typeface="Verdana" pitchFamily="34" charset="0"/>
              </a:rPr>
              <a:t>es</a:t>
            </a:r>
            <a:r>
              <a:rPr lang="en-US" sz="1800" dirty="0" smtClean="0">
                <a:latin typeface="Verdana" pitchFamily="34" charset="0"/>
              </a:rPr>
              <a:t> la </a:t>
            </a:r>
            <a:r>
              <a:rPr lang="en-US" sz="1800" dirty="0" err="1" smtClean="0">
                <a:latin typeface="Verdana" pitchFamily="34" charset="0"/>
              </a:rPr>
              <a:t>que</a:t>
            </a:r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</a:rPr>
              <a:t>resulta</a:t>
            </a:r>
            <a:r>
              <a:rPr lang="en-US" sz="1800" dirty="0" smtClean="0">
                <a:latin typeface="Verdana" pitchFamily="34" charset="0"/>
              </a:rPr>
              <a:t> del </a:t>
            </a:r>
            <a:r>
              <a:rPr lang="en-US" sz="1800" dirty="0" err="1" smtClean="0">
                <a:latin typeface="Verdana" pitchFamily="34" charset="0"/>
              </a:rPr>
              <a:t>intercambio</a:t>
            </a:r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</a:rPr>
              <a:t>radiativo</a:t>
            </a:r>
            <a:r>
              <a:rPr lang="en-US" sz="1800" dirty="0" smtClean="0">
                <a:latin typeface="Verdana" pitchFamily="34" charset="0"/>
              </a:rPr>
              <a:t> entre el sensor (</a:t>
            </a:r>
            <a:r>
              <a:rPr lang="en-US" sz="1800" dirty="0" err="1" smtClean="0">
                <a:latin typeface="Verdana" pitchFamily="34" charset="0"/>
              </a:rPr>
              <a:t>cuerpo</a:t>
            </a:r>
            <a:r>
              <a:rPr lang="en-US" sz="1800" dirty="0" smtClean="0">
                <a:latin typeface="Verdana" pitchFamily="34" charset="0"/>
              </a:rPr>
              <a:t> receptor) y </a:t>
            </a:r>
            <a:r>
              <a:rPr lang="en-US" sz="1800" dirty="0" err="1" smtClean="0">
                <a:latin typeface="Verdana" pitchFamily="34" charset="0"/>
              </a:rPr>
              <a:t>todos</a:t>
            </a:r>
            <a:r>
              <a:rPr lang="en-US" sz="1800" dirty="0" smtClean="0">
                <a:latin typeface="Verdana" pitchFamily="34" charset="0"/>
              </a:rPr>
              <a:t> los </a:t>
            </a:r>
            <a:r>
              <a:rPr lang="en-US" sz="1800" dirty="0" err="1" smtClean="0">
                <a:latin typeface="Verdana" pitchFamily="34" charset="0"/>
              </a:rPr>
              <a:t>cuerpos</a:t>
            </a:r>
            <a:r>
              <a:rPr lang="en-US" sz="1800" dirty="0" smtClean="0">
                <a:latin typeface="Verdana" pitchFamily="34" charset="0"/>
              </a:rPr>
              <a:t> en </a:t>
            </a:r>
            <a:r>
              <a:rPr lang="en-US" sz="1800" dirty="0" err="1" smtClean="0">
                <a:latin typeface="Verdana" pitchFamily="34" charset="0"/>
              </a:rPr>
              <a:t>su</a:t>
            </a:r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</a:rPr>
              <a:t>entorno</a:t>
            </a:r>
            <a:r>
              <a:rPr lang="en-US" sz="1800" dirty="0" smtClean="0">
                <a:latin typeface="Verdana" pitchFamily="34" charset="0"/>
              </a:rPr>
              <a:t> con los </a:t>
            </a:r>
            <a:r>
              <a:rPr lang="en-US" sz="1800" dirty="0" err="1" smtClean="0">
                <a:latin typeface="Verdana" pitchFamily="34" charset="0"/>
              </a:rPr>
              <a:t>cuales</a:t>
            </a:r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</a:rPr>
              <a:t>intercambia</a:t>
            </a:r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</a:rPr>
              <a:t>radiación</a:t>
            </a:r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</a:rPr>
              <a:t>electromagnética</a:t>
            </a:r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</a:rPr>
              <a:t>infraroja</a:t>
            </a:r>
            <a:r>
              <a:rPr lang="en-US" sz="1800" dirty="0" smtClean="0">
                <a:latin typeface="Verdana" pitchFamily="34" charset="0"/>
              </a:rPr>
              <a:t>: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5665-C1D3-4EA7-B1AC-D08DF10CE0D0}" type="slidenum">
              <a:rPr lang="es-ES"/>
              <a:pPr/>
              <a:t>7</a:t>
            </a:fld>
            <a:endParaRPr lang="es-ES"/>
          </a:p>
        </p:txBody>
      </p:sp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b="1" dirty="0" smtClean="0">
                <a:latin typeface="Verdana" pitchFamily="34" charset="0"/>
              </a:rPr>
              <a:t>Temperaturas:</a:t>
            </a:r>
            <a:endParaRPr lang="es-ES" sz="3200" b="1" dirty="0">
              <a:latin typeface="Verdana" pitchFamily="34" charset="0"/>
            </a:endParaRPr>
          </a:p>
        </p:txBody>
      </p:sp>
      <p:sp>
        <p:nvSpPr>
          <p:cNvPr id="7" name="6 Pentágono regular"/>
          <p:cNvSpPr/>
          <p:nvPr/>
        </p:nvSpPr>
        <p:spPr>
          <a:xfrm>
            <a:off x="4143372" y="5072074"/>
            <a:ext cx="928694" cy="928694"/>
          </a:xfrm>
          <a:prstGeom prst="pentagon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Franja diagonal"/>
          <p:cNvSpPr/>
          <p:nvPr/>
        </p:nvSpPr>
        <p:spPr>
          <a:xfrm>
            <a:off x="1714480" y="3429000"/>
            <a:ext cx="785818" cy="857256"/>
          </a:xfrm>
          <a:prstGeom prst="diagStripe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8 Franja diagonal"/>
          <p:cNvSpPr/>
          <p:nvPr/>
        </p:nvSpPr>
        <p:spPr>
          <a:xfrm rot="3172099">
            <a:off x="4124762" y="2448771"/>
            <a:ext cx="1149734" cy="1429610"/>
          </a:xfrm>
          <a:prstGeom prst="diagStrip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9 Franja diagonal"/>
          <p:cNvSpPr/>
          <p:nvPr/>
        </p:nvSpPr>
        <p:spPr>
          <a:xfrm rot="5400000">
            <a:off x="6679421" y="3464719"/>
            <a:ext cx="785818" cy="857256"/>
          </a:xfrm>
          <a:prstGeom prst="diagStrip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11 Conector curvado"/>
          <p:cNvCxnSpPr/>
          <p:nvPr/>
        </p:nvCxnSpPr>
        <p:spPr>
          <a:xfrm>
            <a:off x="2285984" y="4000504"/>
            <a:ext cx="1643074" cy="1143008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curvado"/>
          <p:cNvCxnSpPr/>
          <p:nvPr/>
        </p:nvCxnSpPr>
        <p:spPr>
          <a:xfrm rot="5400000">
            <a:off x="3786182" y="4143380"/>
            <a:ext cx="1571636" cy="1588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curvado"/>
          <p:cNvCxnSpPr/>
          <p:nvPr/>
        </p:nvCxnSpPr>
        <p:spPr>
          <a:xfrm rot="10800000" flipV="1">
            <a:off x="5214942" y="4000504"/>
            <a:ext cx="1785950" cy="1357322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2571736" y="292893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T_1</a:t>
            </a:r>
            <a:endParaRPr lang="en-US" dirty="0"/>
          </a:p>
        </p:txBody>
      </p:sp>
      <p:sp>
        <p:nvSpPr>
          <p:cNvPr id="29" name="28 CuadroTexto"/>
          <p:cNvSpPr txBox="1"/>
          <p:nvPr/>
        </p:nvSpPr>
        <p:spPr>
          <a:xfrm>
            <a:off x="5072066" y="335756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T_2</a:t>
            </a:r>
            <a:endParaRPr lang="en-US" dirty="0"/>
          </a:p>
        </p:txBody>
      </p:sp>
      <p:sp>
        <p:nvSpPr>
          <p:cNvPr id="30" name="29 CuadroTexto"/>
          <p:cNvSpPr txBox="1"/>
          <p:nvPr/>
        </p:nvSpPr>
        <p:spPr>
          <a:xfrm>
            <a:off x="7358082" y="435769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T_3</a:t>
            </a:r>
            <a:endParaRPr lang="en-US" dirty="0"/>
          </a:p>
        </p:txBody>
      </p:sp>
      <p:sp>
        <p:nvSpPr>
          <p:cNvPr id="31" name="30 CuadroTexto"/>
          <p:cNvSpPr txBox="1"/>
          <p:nvPr/>
        </p:nvSpPr>
        <p:spPr>
          <a:xfrm>
            <a:off x="5214942" y="564357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T_r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9"/>
            <a:ext cx="8229600" cy="123329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dirty="0" err="1" smtClean="0">
                <a:latin typeface="Verdana" pitchFamily="34" charset="0"/>
              </a:rPr>
              <a:t>Temperatura</a:t>
            </a:r>
            <a:r>
              <a:rPr lang="en-US" sz="1800" b="1" dirty="0" smtClean="0">
                <a:latin typeface="Verdana" pitchFamily="34" charset="0"/>
              </a:rPr>
              <a:t> </a:t>
            </a:r>
            <a:r>
              <a:rPr lang="en-US" sz="1800" b="1" dirty="0" err="1" smtClean="0">
                <a:latin typeface="Verdana" pitchFamily="34" charset="0"/>
              </a:rPr>
              <a:t>radiante</a:t>
            </a:r>
            <a:r>
              <a:rPr lang="en-US" sz="1800" b="1" dirty="0" smtClean="0">
                <a:latin typeface="Verdana" pitchFamily="34" charset="0"/>
              </a:rPr>
              <a:t> </a:t>
            </a:r>
            <a:r>
              <a:rPr lang="en-US" sz="1800" b="1" dirty="0" err="1" smtClean="0">
                <a:latin typeface="Verdana" pitchFamily="34" charset="0"/>
              </a:rPr>
              <a:t>efectiva</a:t>
            </a:r>
            <a:r>
              <a:rPr lang="en-US" sz="1800" b="1" dirty="0" smtClean="0">
                <a:latin typeface="Verdana" pitchFamily="34" charset="0"/>
              </a:rPr>
              <a:t>: </a:t>
            </a:r>
            <a:r>
              <a:rPr lang="en-US" sz="1800" dirty="0" err="1" smtClean="0">
                <a:latin typeface="Verdana" pitchFamily="34" charset="0"/>
              </a:rPr>
              <a:t>para</a:t>
            </a:r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</a:rPr>
              <a:t>medirla</a:t>
            </a:r>
            <a:r>
              <a:rPr lang="en-US" sz="1800" dirty="0" smtClean="0">
                <a:latin typeface="Verdana" pitchFamily="34" charset="0"/>
              </a:rPr>
              <a:t>, se </a:t>
            </a:r>
            <a:r>
              <a:rPr lang="en-US" sz="1800" dirty="0" err="1" smtClean="0">
                <a:latin typeface="Verdana" pitchFamily="34" charset="0"/>
              </a:rPr>
              <a:t>utiliza</a:t>
            </a:r>
            <a:r>
              <a:rPr lang="en-US" sz="1800" dirty="0" smtClean="0">
                <a:latin typeface="Verdana" pitchFamily="34" charset="0"/>
              </a:rPr>
              <a:t> un </a:t>
            </a:r>
            <a:r>
              <a:rPr lang="en-US" sz="1800" dirty="0" err="1" smtClean="0">
                <a:latin typeface="Verdana" pitchFamily="34" charset="0"/>
              </a:rPr>
              <a:t>bolómetro</a:t>
            </a:r>
            <a:r>
              <a:rPr lang="en-US" sz="1800" dirty="0" smtClean="0">
                <a:latin typeface="Verdana" pitchFamily="34" charset="0"/>
              </a:rPr>
              <a:t>. </a:t>
            </a:r>
            <a:r>
              <a:rPr lang="en-US" sz="1800" dirty="0" err="1" smtClean="0">
                <a:latin typeface="Verdana" pitchFamily="34" charset="0"/>
              </a:rPr>
              <a:t>Esto</a:t>
            </a:r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</a:rPr>
              <a:t>es</a:t>
            </a:r>
            <a:r>
              <a:rPr lang="en-US" sz="1800" dirty="0" smtClean="0">
                <a:latin typeface="Verdana" pitchFamily="34" charset="0"/>
              </a:rPr>
              <a:t> un sensor de </a:t>
            </a:r>
            <a:r>
              <a:rPr lang="en-US" sz="1800" dirty="0" err="1" smtClean="0">
                <a:latin typeface="Verdana" pitchFamily="34" charset="0"/>
              </a:rPr>
              <a:t>temperatura</a:t>
            </a:r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</a:rPr>
              <a:t>que</a:t>
            </a:r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</a:rPr>
              <a:t>está</a:t>
            </a:r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</a:rPr>
              <a:t>rodeado</a:t>
            </a:r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</a:rPr>
              <a:t>por</a:t>
            </a:r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</a:rPr>
              <a:t>una</a:t>
            </a:r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</a:rPr>
              <a:t>esfera</a:t>
            </a:r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</a:rPr>
              <a:t>negra</a:t>
            </a:r>
            <a:r>
              <a:rPr lang="en-US" sz="1800" dirty="0" smtClean="0">
                <a:latin typeface="Verdana" pitchFamily="34" charset="0"/>
              </a:rPr>
              <a:t> (interior y </a:t>
            </a:r>
            <a:r>
              <a:rPr lang="en-US" sz="1800" dirty="0" err="1" smtClean="0">
                <a:latin typeface="Verdana" pitchFamily="34" charset="0"/>
              </a:rPr>
              <a:t>exteriormente</a:t>
            </a:r>
            <a:r>
              <a:rPr lang="en-US" sz="1800" dirty="0" smtClean="0">
                <a:latin typeface="Verdana" pitchFamily="34" charset="0"/>
              </a:rPr>
              <a:t>):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5665-C1D3-4EA7-B1AC-D08DF10CE0D0}" type="slidenum">
              <a:rPr lang="es-ES"/>
              <a:pPr/>
              <a:t>8</a:t>
            </a:fld>
            <a:endParaRPr lang="es-ES"/>
          </a:p>
        </p:txBody>
      </p:sp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b="1" dirty="0" smtClean="0">
                <a:latin typeface="Verdana" pitchFamily="34" charset="0"/>
              </a:rPr>
              <a:t>Temperaturas:</a:t>
            </a:r>
            <a:endParaRPr lang="es-ES" sz="3200" b="1" dirty="0">
              <a:latin typeface="Verdana" pitchFamily="34" charset="0"/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3714744" y="3643314"/>
            <a:ext cx="1500198" cy="15001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Rectángulo"/>
          <p:cNvSpPr/>
          <p:nvPr/>
        </p:nvSpPr>
        <p:spPr>
          <a:xfrm>
            <a:off x="4429124" y="2786058"/>
            <a:ext cx="71438" cy="17145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9"/>
            <a:ext cx="8229600" cy="337643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b="1" dirty="0" err="1" smtClean="0">
                <a:latin typeface="Verdana" pitchFamily="34" charset="0"/>
              </a:rPr>
              <a:t>Temperatura</a:t>
            </a:r>
            <a:r>
              <a:rPr lang="en-US" sz="2000" b="1" dirty="0" smtClean="0">
                <a:latin typeface="Verdana" pitchFamily="34" charset="0"/>
              </a:rPr>
              <a:t> </a:t>
            </a:r>
            <a:r>
              <a:rPr lang="en-US" sz="2000" b="1" dirty="0" err="1" smtClean="0">
                <a:latin typeface="Verdana" pitchFamily="34" charset="0"/>
              </a:rPr>
              <a:t>operativa</a:t>
            </a:r>
            <a:r>
              <a:rPr lang="en-US" sz="2000" b="1" dirty="0" smtClean="0">
                <a:latin typeface="Verdana" pitchFamily="34" charset="0"/>
              </a:rPr>
              <a:t>: </a:t>
            </a:r>
            <a:r>
              <a:rPr lang="en-US" sz="2000" dirty="0" err="1" smtClean="0">
                <a:latin typeface="Verdana" pitchFamily="34" charset="0"/>
              </a:rPr>
              <a:t>Corresponde</a:t>
            </a:r>
            <a:r>
              <a:rPr lang="en-US" sz="2000" dirty="0" smtClean="0">
                <a:latin typeface="Verdana" pitchFamily="34" charset="0"/>
              </a:rPr>
              <a:t> a la </a:t>
            </a:r>
            <a:r>
              <a:rPr lang="en-US" sz="2000" dirty="0" err="1" smtClean="0">
                <a:latin typeface="Verdana" pitchFamily="34" charset="0"/>
              </a:rPr>
              <a:t>temperatura</a:t>
            </a:r>
            <a:r>
              <a:rPr lang="en-US" sz="2000" dirty="0" smtClean="0">
                <a:latin typeface="Verdana" pitchFamily="34" charset="0"/>
              </a:rPr>
              <a:t> de </a:t>
            </a:r>
            <a:r>
              <a:rPr lang="en-US" sz="2000" dirty="0" err="1" smtClean="0">
                <a:latin typeface="Verdana" pitchFamily="34" charset="0"/>
              </a:rPr>
              <a:t>aire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equivalente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que</a:t>
            </a:r>
            <a:r>
              <a:rPr lang="en-US" sz="2000" dirty="0" smtClean="0">
                <a:latin typeface="Verdana" pitchFamily="34" charset="0"/>
              </a:rPr>
              <a:t> produce los </a:t>
            </a:r>
            <a:r>
              <a:rPr lang="en-US" sz="2000" dirty="0" err="1" smtClean="0">
                <a:latin typeface="Verdana" pitchFamily="34" charset="0"/>
              </a:rPr>
              <a:t>mismos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intercambios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térmicos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convectivos</a:t>
            </a:r>
            <a:r>
              <a:rPr lang="en-US" sz="2000" dirty="0" smtClean="0">
                <a:latin typeface="Verdana" pitchFamily="34" charset="0"/>
              </a:rPr>
              <a:t> y </a:t>
            </a:r>
            <a:r>
              <a:rPr lang="en-US" sz="2000" dirty="0" err="1" smtClean="0">
                <a:latin typeface="Verdana" pitchFamily="34" charset="0"/>
              </a:rPr>
              <a:t>radiativos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que</a:t>
            </a:r>
            <a:r>
              <a:rPr lang="en-US" sz="2000" dirty="0" smtClean="0">
                <a:latin typeface="Verdana" pitchFamily="34" charset="0"/>
              </a:rPr>
              <a:t> con el </a:t>
            </a:r>
            <a:r>
              <a:rPr lang="en-US" sz="2000" dirty="0" err="1" smtClean="0">
                <a:latin typeface="Verdana" pitchFamily="34" charset="0"/>
              </a:rPr>
              <a:t>entorno</a:t>
            </a:r>
            <a:r>
              <a:rPr lang="en-US" sz="2000" dirty="0" smtClean="0">
                <a:latin typeface="Verdana" pitchFamily="34" charset="0"/>
              </a:rPr>
              <a:t> real. Se </a:t>
            </a:r>
            <a:r>
              <a:rPr lang="en-US" sz="2000" dirty="0" err="1" smtClean="0">
                <a:latin typeface="Verdana" pitchFamily="34" charset="0"/>
              </a:rPr>
              <a:t>puede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aproximar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como</a:t>
            </a:r>
            <a:r>
              <a:rPr lang="en-US" sz="2000" dirty="0" smtClean="0">
                <a:latin typeface="Verdana" pitchFamily="34" charset="0"/>
              </a:rPr>
              <a:t> el </a:t>
            </a:r>
            <a:r>
              <a:rPr lang="en-US" sz="2000" dirty="0" err="1" smtClean="0">
                <a:latin typeface="Verdana" pitchFamily="34" charset="0"/>
              </a:rPr>
              <a:t>promedio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ponderado</a:t>
            </a:r>
            <a:r>
              <a:rPr lang="en-US" sz="2000" dirty="0" smtClean="0">
                <a:latin typeface="Verdana" pitchFamily="34" charset="0"/>
              </a:rPr>
              <a:t> entre la </a:t>
            </a:r>
            <a:r>
              <a:rPr lang="en-US" sz="2000" dirty="0" err="1" smtClean="0">
                <a:latin typeface="Verdana" pitchFamily="34" charset="0"/>
              </a:rPr>
              <a:t>temperatura</a:t>
            </a:r>
            <a:r>
              <a:rPr lang="en-US" sz="2000" dirty="0" smtClean="0">
                <a:latin typeface="Verdana" pitchFamily="34" charset="0"/>
              </a:rPr>
              <a:t> de </a:t>
            </a:r>
            <a:r>
              <a:rPr lang="en-US" sz="2000" dirty="0" err="1" smtClean="0">
                <a:latin typeface="Verdana" pitchFamily="34" charset="0"/>
              </a:rPr>
              <a:t>bulbo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seco</a:t>
            </a:r>
            <a:r>
              <a:rPr lang="en-US" sz="2000" dirty="0" smtClean="0">
                <a:latin typeface="Verdana" pitchFamily="34" charset="0"/>
              </a:rPr>
              <a:t> y la </a:t>
            </a:r>
            <a:r>
              <a:rPr lang="en-US" sz="2000" dirty="0" err="1" smtClean="0">
                <a:latin typeface="Verdana" pitchFamily="34" charset="0"/>
              </a:rPr>
              <a:t>radiante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efectiva</a:t>
            </a:r>
            <a:r>
              <a:rPr lang="en-US" sz="2000" dirty="0" smtClean="0">
                <a:latin typeface="Verdana" pitchFamily="34" charset="0"/>
              </a:rPr>
              <a:t>. Se </a:t>
            </a:r>
            <a:r>
              <a:rPr lang="en-US" sz="2000" dirty="0" err="1" smtClean="0">
                <a:latin typeface="Verdana" pitchFamily="34" charset="0"/>
              </a:rPr>
              <a:t>usa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para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interiores</a:t>
            </a:r>
            <a:r>
              <a:rPr lang="en-US" sz="2000" dirty="0" smtClean="0">
                <a:latin typeface="Verdana" pitchFamily="34" charset="0"/>
              </a:rPr>
              <a:t> de </a:t>
            </a:r>
            <a:r>
              <a:rPr lang="en-US" sz="2000" dirty="0" err="1" smtClean="0">
                <a:latin typeface="Verdana" pitchFamily="34" charset="0"/>
              </a:rPr>
              <a:t>estructuras</a:t>
            </a:r>
            <a:r>
              <a:rPr lang="en-US" sz="2000" dirty="0" smtClean="0">
                <a:latin typeface="Verdana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Verdana" pitchFamily="34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2000" b="1" dirty="0" err="1" smtClean="0">
                <a:latin typeface="Verdana" pitchFamily="34" charset="0"/>
              </a:rPr>
              <a:t>T_op</a:t>
            </a:r>
            <a:r>
              <a:rPr lang="en-US" sz="2000" b="1" dirty="0" smtClean="0">
                <a:latin typeface="Verdana" pitchFamily="34" charset="0"/>
              </a:rPr>
              <a:t> = 0,45 T_s + 0,55 </a:t>
            </a:r>
            <a:r>
              <a:rPr lang="en-US" sz="2000" b="1" dirty="0" err="1" smtClean="0">
                <a:latin typeface="Verdana" pitchFamily="34" charset="0"/>
              </a:rPr>
              <a:t>T_r</a:t>
            </a:r>
            <a:endParaRPr lang="en-US" sz="2000" b="1" dirty="0" smtClean="0">
              <a:latin typeface="Verdana" pitchFamily="34" charset="0"/>
            </a:endParaRPr>
          </a:p>
          <a:p>
            <a:pPr algn="ctr">
              <a:lnSpc>
                <a:spcPct val="90000"/>
              </a:lnSpc>
              <a:buNone/>
            </a:pPr>
            <a:endParaRPr lang="en-US" sz="2000" b="1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sz="2000" dirty="0" smtClean="0">
                <a:latin typeface="Verdana" pitchFamily="34" charset="0"/>
              </a:rPr>
              <a:t>La </a:t>
            </a:r>
            <a:r>
              <a:rPr lang="en-US" sz="2000" dirty="0" err="1" smtClean="0">
                <a:latin typeface="Verdana" pitchFamily="34" charset="0"/>
              </a:rPr>
              <a:t>radiación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es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sumamente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importante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desde</a:t>
            </a:r>
            <a:r>
              <a:rPr lang="en-US" sz="2000" dirty="0" smtClean="0">
                <a:latin typeface="Verdana" pitchFamily="34" charset="0"/>
              </a:rPr>
              <a:t> el </a:t>
            </a:r>
            <a:r>
              <a:rPr lang="en-US" sz="2000" dirty="0" err="1" smtClean="0">
                <a:latin typeface="Verdana" pitchFamily="34" charset="0"/>
              </a:rPr>
              <a:t>punto</a:t>
            </a:r>
            <a:r>
              <a:rPr lang="en-US" sz="2000" dirty="0" smtClean="0">
                <a:latin typeface="Verdana" pitchFamily="34" charset="0"/>
              </a:rPr>
              <a:t> de vista de </a:t>
            </a:r>
            <a:r>
              <a:rPr lang="en-US" sz="2000" dirty="0" err="1" smtClean="0">
                <a:latin typeface="Verdana" pitchFamily="34" charset="0"/>
              </a:rPr>
              <a:t>definición</a:t>
            </a:r>
            <a:r>
              <a:rPr lang="en-US" sz="2000" dirty="0" smtClean="0">
                <a:latin typeface="Verdana" pitchFamily="34" charset="0"/>
              </a:rPr>
              <a:t> del comfort. Lo </a:t>
            </a:r>
            <a:r>
              <a:rPr lang="en-US" sz="2000" dirty="0" err="1" smtClean="0">
                <a:latin typeface="Verdana" pitchFamily="34" charset="0"/>
              </a:rPr>
              <a:t>vemos</a:t>
            </a:r>
            <a:r>
              <a:rPr lang="en-US" sz="2000" dirty="0" smtClean="0">
                <a:latin typeface="Verdana" pitchFamily="34" charset="0"/>
              </a:rPr>
              <a:t> en el </a:t>
            </a:r>
            <a:r>
              <a:rPr lang="en-US" sz="2000" dirty="0" err="1" smtClean="0">
                <a:latin typeface="Verdana" pitchFamily="34" charset="0"/>
              </a:rPr>
              <a:t>siguiente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ejemplo</a:t>
            </a:r>
            <a:r>
              <a:rPr lang="en-US" sz="2000" dirty="0" smtClean="0">
                <a:latin typeface="Verdana" pitchFamily="34" charset="0"/>
              </a:rPr>
              <a:t>: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Magister UDD 2008 Sesion 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5665-C1D3-4EA7-B1AC-D08DF10CE0D0}" type="slidenum">
              <a:rPr lang="es-ES"/>
              <a:pPr/>
              <a:t>9</a:t>
            </a:fld>
            <a:endParaRPr lang="es-ES"/>
          </a:p>
        </p:txBody>
      </p:sp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b="1" dirty="0" smtClean="0">
                <a:latin typeface="Verdana" pitchFamily="34" charset="0"/>
              </a:rPr>
              <a:t>Temperaturas:</a:t>
            </a:r>
            <a:endParaRPr lang="es-ES" sz="32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1475</TotalTime>
  <Words>3731</Words>
  <Application>Microsoft PowerPoint</Application>
  <PresentationFormat>Presentación en pantalla (4:3)</PresentationFormat>
  <Paragraphs>509</Paragraphs>
  <Slides>55</Slides>
  <Notes>55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57" baseType="lpstr">
      <vt:lpstr>Concurrencia</vt:lpstr>
      <vt:lpstr>Ecuación</vt:lpstr>
      <vt:lpstr>Sistemas Eficientes de Energía y Climatización </vt:lpstr>
      <vt:lpstr>Temario Cuarta Sesión</vt:lpstr>
      <vt:lpstr>Temario Cuarta Sesión</vt:lpstr>
      <vt:lpstr>Temario Cuarta Sesión</vt:lpstr>
      <vt:lpstr>Temperaturas:</vt:lpstr>
      <vt:lpstr>Temperaturas:</vt:lpstr>
      <vt:lpstr>Temperaturas:</vt:lpstr>
      <vt:lpstr>Temperaturas:</vt:lpstr>
      <vt:lpstr>Temperaturas:</vt:lpstr>
      <vt:lpstr>Confort y Temperatura:</vt:lpstr>
      <vt:lpstr>Sistemas Solares Pasivos:</vt:lpstr>
      <vt:lpstr>Sistemas Solares Pasivos:</vt:lpstr>
      <vt:lpstr>Sistemas Solares Pasivos:</vt:lpstr>
      <vt:lpstr>Sistemas Solares Pasivos:</vt:lpstr>
      <vt:lpstr>Sistemas Solares Pasivos:</vt:lpstr>
      <vt:lpstr>Sistemas Solares Pasivos:</vt:lpstr>
      <vt:lpstr>Sistemas Solares Pasivos:</vt:lpstr>
      <vt:lpstr>Sistemas Solares Pasivos:</vt:lpstr>
      <vt:lpstr>Sistemas Solares Pasivos:</vt:lpstr>
      <vt:lpstr>Sistemas Solares Pasivos:</vt:lpstr>
      <vt:lpstr>Potencial de ahorro con técnicas pasivas:</vt:lpstr>
      <vt:lpstr>Bombas de Calor Geotérmicas:</vt:lpstr>
      <vt:lpstr>Bombas de Calor Geotérmicas:</vt:lpstr>
      <vt:lpstr>Bombas de Calor Geotérmicas:</vt:lpstr>
      <vt:lpstr>Bombas de Calor Geotérmicas:</vt:lpstr>
      <vt:lpstr>Bombas de Calor Geotérmicas:</vt:lpstr>
      <vt:lpstr>Bombas de Calor Geotérmicas:</vt:lpstr>
      <vt:lpstr>Bombas de Calor Geotérmicas:</vt:lpstr>
      <vt:lpstr>Bombas de Calor Geotérmicas:</vt:lpstr>
      <vt:lpstr>Bombas de Calor Geotérmicas:</vt:lpstr>
      <vt:lpstr>Bombas de Calor Geotérmicas:</vt:lpstr>
      <vt:lpstr>Bombas de Calor Geotérmicas:</vt:lpstr>
      <vt:lpstr>Bombas de Calor Geotérmicas:</vt:lpstr>
      <vt:lpstr>Bombas de Calor Geotérmicas:</vt:lpstr>
      <vt:lpstr>Bombas de Calor Geotérmicas:</vt:lpstr>
      <vt:lpstr>Bombas de Calor Geotérmicas:</vt:lpstr>
      <vt:lpstr>Intercambiadores de calor aire/aire:</vt:lpstr>
      <vt:lpstr>Intercambiadores de calor aire/aire:</vt:lpstr>
      <vt:lpstr>Intercambiadores de calor aire/aire:</vt:lpstr>
      <vt:lpstr>Intercambiadores de calor aire/aire:</vt:lpstr>
      <vt:lpstr>Intercambiadores de calor aire/aire:</vt:lpstr>
      <vt:lpstr>Intercambiadores de calor aire/aire:</vt:lpstr>
      <vt:lpstr>Intercambiadores de calor aire/aire:</vt:lpstr>
      <vt:lpstr>Intercambiadores de calor aire/aire:</vt:lpstr>
      <vt:lpstr>Intercambiadores de calor aire/aire:</vt:lpstr>
      <vt:lpstr>Intercambiadores de calor aire/aire:</vt:lpstr>
      <vt:lpstr>Intercambiadores de calor aire/aire:</vt:lpstr>
      <vt:lpstr>Intercambiadores de calor aire/aire:</vt:lpstr>
      <vt:lpstr>Intercambiadores de calor aire/aire:</vt:lpstr>
      <vt:lpstr>Intercambiadores de calor aire/aire:</vt:lpstr>
      <vt:lpstr>Intercambiadores de calor aire/aire:</vt:lpstr>
      <vt:lpstr>Intercambiadores de calor aire/aire:</vt:lpstr>
      <vt:lpstr>Intercambiadores de calor aire/aire:</vt:lpstr>
      <vt:lpstr>Enfriamiento Evaporativo:</vt:lpstr>
      <vt:lpstr>Gracias…</vt:lpstr>
    </vt:vector>
  </TitlesOfParts>
  <Company>Ecomaipo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Eficientes de Energía y Climatización </dc:title>
  <dc:creator>Roberto Roman</dc:creator>
  <cp:lastModifiedBy>Valued Acer Customer</cp:lastModifiedBy>
  <cp:revision>138</cp:revision>
  <cp:lastPrinted>1601-01-01T00:00:00Z</cp:lastPrinted>
  <dcterms:created xsi:type="dcterms:W3CDTF">2008-09-27T15:32:29Z</dcterms:created>
  <dcterms:modified xsi:type="dcterms:W3CDTF">2010-01-09T16:23:22Z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