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89" r:id="rId4"/>
    <p:sldId id="290" r:id="rId5"/>
    <p:sldId id="291" r:id="rId6"/>
    <p:sldId id="292" r:id="rId7"/>
    <p:sldId id="293" r:id="rId8"/>
    <p:sldId id="307" r:id="rId9"/>
    <p:sldId id="308" r:id="rId10"/>
    <p:sldId id="309" r:id="rId11"/>
    <p:sldId id="310" r:id="rId12"/>
    <p:sldId id="311" r:id="rId13"/>
    <p:sldId id="294" r:id="rId14"/>
    <p:sldId id="295" r:id="rId15"/>
    <p:sldId id="296" r:id="rId16"/>
    <p:sldId id="297" r:id="rId17"/>
    <p:sldId id="298" r:id="rId18"/>
    <p:sldId id="315" r:id="rId19"/>
    <p:sldId id="299" r:id="rId20"/>
    <p:sldId id="301" r:id="rId21"/>
    <p:sldId id="30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88" d="100"/>
          <a:sy n="88" d="100"/>
        </p:scale>
        <p:origin x="-105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11DD66-5619-4F84-AD8C-8B96AD80705F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B5196-0739-4DCA-874A-C9E3960B6ED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650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0AD20-7B6D-4CFB-970B-8091BA42F67B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3B68F-F463-4A47-B981-35FBA561B33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2898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3B68F-F463-4A47-B981-35FBA561B33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16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00F78-F99A-4329-A748-38768EC29623}" type="datetime1">
              <a:rPr lang="en-US" smtClean="0"/>
              <a:pPr/>
              <a:t>10/18/2012</a:t>
            </a:fld>
            <a:endParaRPr lang="en-U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Universidad de Chile, Departamento de Ingeniería Mecánica / ME-6000 Introducción y Aplicaciones de Energía Solar</a:t>
            </a:r>
            <a:endParaRPr lang="en-U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A3230E-3F05-4279-B85C-5C1E509F82E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F12EA-13D8-43FD-B81B-7E20A18C5D40}" type="datetime1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Universidad de Chile, Departamento de Ingeniería Mecánica / ME-6000 Introducción y Aplicaciones de Energía Solar</a:t>
            </a: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230E-3F05-4279-B85C-5C1E509F82E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9A3230E-3F05-4279-B85C-5C1E509F82E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CF26-543D-4C07-87D6-4F192BE4406D}" type="datetime1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Universidad de Chile, Departamento de Ingeniería Mecánica / ME-6000 Introducción y Aplicaciones de Energía Solar</a:t>
            </a:r>
            <a:endParaRPr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072D-6CF9-4488-A854-7B31C4FB9A19}" type="datetime1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Universidad de Chile, Departamento de Ingeniería Mecánica / ME-6000 Introducción y Aplicaciones de Energía Solar</a:t>
            </a: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9A3230E-3F05-4279-B85C-5C1E509F82E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Universidad de Chile, Departamento de Ingeniería Mecánica / ME-6000 Introducción y Aplicaciones de Energía Solar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D3FF5-52D7-4D8C-8ECA-B47AD4A80847}" type="datetime1">
              <a:rPr lang="en-US" smtClean="0"/>
              <a:pPr/>
              <a:t>10/18/2012</a:t>
            </a:fld>
            <a:endParaRPr lang="en-U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A3230E-3F05-4279-B85C-5C1E509F82E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6C01E03-26F2-4BB6-822E-DAEBF6D15C43}" type="datetime1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Universidad de Chile, Departamento de Ingeniería Mecánica / ME-6000 Introducción y Aplicaciones de Energía Solar</a:t>
            </a: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230E-3F05-4279-B85C-5C1E509F82E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22831-A93C-400C-B266-7DEA66E41C58}" type="datetime1">
              <a:rPr lang="en-US" smtClean="0"/>
              <a:pPr/>
              <a:t>10/18/2012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s-CL" smtClean="0"/>
              <a:t>Universidad de Chile, Departamento de Ingeniería Mecánica / ME-6000 Introducción y Aplicaciones de Energía Solar</a:t>
            </a:r>
            <a:endParaRPr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9A3230E-3F05-4279-B85C-5C1E509F82E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EEDB-3414-465E-BBB0-5FF695E695D9}" type="datetime1">
              <a:rPr lang="en-US" smtClean="0"/>
              <a:pPr/>
              <a:t>10/18/2012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Universidad de Chile, Departamento de Ingeniería Mecánica / ME-6000 Introducción y Aplicaciones de Energía Solar</a:t>
            </a: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9A3230E-3F05-4279-B85C-5C1E509F82E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3B333-064B-43DF-9333-B3EB70F4C966}" type="datetime1">
              <a:rPr lang="en-US" smtClean="0"/>
              <a:pPr/>
              <a:t>10/18/2012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Universidad de Chile, Departamento de Ingeniería Mecánica / ME-6000 Introducción y Aplicaciones de Energía Solar</a:t>
            </a:r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A3230E-3F05-4279-B85C-5C1E509F82E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A3230E-3F05-4279-B85C-5C1E509F82E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99E7E-5958-49FF-B506-0C5887504535}" type="datetime1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s-CL" smtClean="0"/>
              <a:t>Universidad de Chile, Departamento de Ingeniería Mecánica / ME-6000 Introducción y Aplicaciones de Energía Solar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9A3230E-3F05-4279-B85C-5C1E509F82E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32D3595-A88D-45B5-94FA-024646755B63}" type="datetime1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s-CL" smtClean="0"/>
              <a:t>Universidad de Chile, Departamento de Ingeniería Mecánica / ME-6000 Introducción y Aplicaciones de Energía Solar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BE89C0A-05BC-44E2-AB40-232CBA0C15FF}" type="datetime1">
              <a:rPr lang="en-US" smtClean="0"/>
              <a:pPr/>
              <a:t>10/18/2012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s-CL" smtClean="0"/>
              <a:t>Universidad de Chile, Departamento de Ingeniería Mecánica / ME-6000 Introducción y Aplicaciones de Energía Solar</a:t>
            </a:r>
            <a:endParaRPr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A3230E-3F05-4279-B85C-5C1E509F82E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4149080"/>
            <a:ext cx="6400800" cy="1752600"/>
          </a:xfrm>
        </p:spPr>
        <p:txBody>
          <a:bodyPr>
            <a:normAutofit/>
          </a:bodyPr>
          <a:lstStyle/>
          <a:p>
            <a:endParaRPr lang="es-CL" sz="3200" dirty="0" smtClean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99592" y="2780928"/>
            <a:ext cx="7772400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Conversion </a:t>
            </a:r>
            <a:r>
              <a:rPr lang="en-US" dirty="0" err="1" smtClean="0">
                <a:solidFill>
                  <a:srgbClr val="C00000"/>
                </a:solidFill>
              </a:rPr>
              <a:t>térmica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pic>
        <p:nvPicPr>
          <p:cNvPr id="1027" name="Picture 3" descr="C:\Users\Silvia\Desktop\Cristian\logoFCF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29762"/>
            <a:ext cx="276782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Silvia\Desktop\Cristian\logo_dimec_h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65686"/>
            <a:ext cx="2736304" cy="59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51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Transferencia</a:t>
            </a:r>
            <a:r>
              <a:rPr lang="en-US" dirty="0" smtClean="0"/>
              <a:t> </a:t>
            </a:r>
            <a:r>
              <a:rPr lang="en-US" dirty="0" err="1" smtClean="0"/>
              <a:t>directa</a:t>
            </a:r>
            <a:r>
              <a:rPr lang="en-US" dirty="0" smtClean="0"/>
              <a:t> o </a:t>
            </a:r>
            <a:r>
              <a:rPr lang="en-US" dirty="0" err="1" smtClean="0"/>
              <a:t>indirecta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274320" lvl="1" indent="0">
              <a:buNone/>
            </a:pPr>
            <a:r>
              <a:rPr lang="es-ES" dirty="0"/>
              <a:t>En todo sistema de ACS (Agua Caliente Sanitaria) </a:t>
            </a:r>
            <a:r>
              <a:rPr lang="es-ES" dirty="0" smtClean="0"/>
              <a:t>la </a:t>
            </a:r>
            <a:r>
              <a:rPr lang="es-ES" dirty="0"/>
              <a:t>transferencia de </a:t>
            </a:r>
            <a:r>
              <a:rPr lang="es-ES" dirty="0" smtClean="0"/>
              <a:t>calor puede ser directa o indirecta: </a:t>
            </a:r>
          </a:p>
          <a:p>
            <a:pPr marL="274320" lvl="1" indent="0">
              <a:buNone/>
            </a:pPr>
            <a:endParaRPr lang="es-ES" dirty="0"/>
          </a:p>
          <a:p>
            <a:pPr marL="274320" lvl="1" indent="0">
              <a:buNone/>
            </a:pPr>
            <a:r>
              <a:rPr lang="es-ES" dirty="0"/>
              <a:t>Sistemas Directos</a:t>
            </a:r>
            <a:r>
              <a:rPr lang="es-ES" dirty="0" smtClean="0"/>
              <a:t>: El </a:t>
            </a:r>
            <a:r>
              <a:rPr lang="es-ES" dirty="0"/>
              <a:t>agua de la </a:t>
            </a:r>
            <a:r>
              <a:rPr lang="es-ES" dirty="0" smtClean="0"/>
              <a:t>red </a:t>
            </a:r>
            <a:r>
              <a:rPr lang="es-ES" dirty="0"/>
              <a:t>circula por los colectores. Tienen la ventaja de una eficiencia un poco mejor y un menor costo. Pero tienen muchas desventajas: </a:t>
            </a:r>
          </a:p>
          <a:p>
            <a:pPr marL="274320" lvl="1" indent="0">
              <a:buNone/>
            </a:pPr>
            <a:endParaRPr lang="es-ES" dirty="0"/>
          </a:p>
          <a:p>
            <a:pPr lvl="1"/>
            <a:r>
              <a:rPr lang="es-ES" dirty="0"/>
              <a:t> Problemas de corrosión e incrustaciones en los colectores</a:t>
            </a:r>
            <a:r>
              <a:rPr lang="es-ES" dirty="0" smtClean="0"/>
              <a:t>.</a:t>
            </a:r>
            <a:endParaRPr lang="es-ES" dirty="0"/>
          </a:p>
          <a:p>
            <a:pPr lvl="1"/>
            <a:r>
              <a:rPr lang="es-ES" dirty="0"/>
              <a:t> Probabilidad de que se congele el agua en los colectores. </a:t>
            </a:r>
            <a:endParaRPr lang="es-ES" dirty="0" smtClean="0"/>
          </a:p>
          <a:p>
            <a:pPr lvl="1"/>
            <a:endParaRPr lang="es-ES" dirty="0" smtClean="0"/>
          </a:p>
          <a:p>
            <a:pPr marL="274320" lvl="1" indent="0">
              <a:buNone/>
            </a:pPr>
            <a:r>
              <a:rPr lang="es-ES" dirty="0"/>
              <a:t>La </a:t>
            </a:r>
            <a:r>
              <a:rPr lang="es-ES" dirty="0" smtClean="0"/>
              <a:t>ventaja no </a:t>
            </a:r>
            <a:r>
              <a:rPr lang="es-ES" dirty="0"/>
              <a:t>compensa los problemas de operación y </a:t>
            </a:r>
            <a:r>
              <a:rPr lang="es-ES" dirty="0" smtClean="0"/>
              <a:t>mantención (en la mayoría de los casos)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0200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Transferencia</a:t>
            </a:r>
            <a:r>
              <a:rPr lang="en-US" dirty="0"/>
              <a:t> </a:t>
            </a:r>
            <a:r>
              <a:rPr lang="en-US" dirty="0" err="1"/>
              <a:t>directa</a:t>
            </a:r>
            <a:r>
              <a:rPr lang="en-US" dirty="0"/>
              <a:t> o </a:t>
            </a:r>
            <a:r>
              <a:rPr lang="en-US" dirty="0" err="1"/>
              <a:t>indirecta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74320" lvl="1" indent="0">
              <a:buNone/>
            </a:pPr>
            <a:r>
              <a:rPr lang="es-ES" dirty="0"/>
              <a:t>Sistemas Indirectos: El agua que circula por los colectores no es agua de </a:t>
            </a:r>
            <a:r>
              <a:rPr lang="es-ES" dirty="0" smtClean="0"/>
              <a:t>consumo, es agua </a:t>
            </a:r>
            <a:r>
              <a:rPr lang="es-ES" dirty="0"/>
              <a:t>desmineralizada + anticongelante (</a:t>
            </a:r>
            <a:r>
              <a:rPr lang="es-ES" dirty="0" err="1"/>
              <a:t>propilen</a:t>
            </a:r>
            <a:r>
              <a:rPr lang="es-ES" dirty="0"/>
              <a:t>-glicol). </a:t>
            </a:r>
            <a:endParaRPr lang="es-ES" dirty="0" smtClean="0"/>
          </a:p>
          <a:p>
            <a:pPr marL="274320" lvl="1" indent="0">
              <a:buNone/>
            </a:pPr>
            <a:endParaRPr lang="es-ES" dirty="0" smtClean="0"/>
          </a:p>
          <a:p>
            <a:pPr marL="274320" lvl="1" indent="0">
              <a:buNone/>
            </a:pPr>
            <a:r>
              <a:rPr lang="es-ES" dirty="0" smtClean="0"/>
              <a:t>Este fluido caliente entrega calor al agua de consumo</a:t>
            </a:r>
          </a:p>
          <a:p>
            <a:pPr marL="274320" lvl="1" indent="0">
              <a:buNone/>
            </a:pPr>
            <a:endParaRPr lang="es-ES" dirty="0" smtClean="0"/>
          </a:p>
          <a:p>
            <a:pPr lvl="1">
              <a:buFont typeface="Symbol"/>
              <a:buChar char="Þ"/>
            </a:pPr>
            <a:r>
              <a:rPr lang="es-ES" dirty="0" smtClean="0"/>
              <a:t>Se debe hacer un circuito donde se entregue calor de manera eficiente al agua.</a:t>
            </a:r>
          </a:p>
          <a:p>
            <a:pPr lvl="1">
              <a:buFont typeface="Symbol"/>
              <a:buChar char="Þ"/>
            </a:pPr>
            <a:endParaRPr lang="es-ES" dirty="0"/>
          </a:p>
          <a:p>
            <a:pPr marL="274320" lvl="1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18293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Circulación</a:t>
            </a:r>
            <a:r>
              <a:rPr lang="en-US" dirty="0" smtClean="0"/>
              <a:t> del </a:t>
            </a:r>
            <a:r>
              <a:rPr lang="en-US" dirty="0" err="1" smtClean="0"/>
              <a:t>fluido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74320" lvl="1" indent="0">
              <a:buNone/>
            </a:pPr>
            <a:r>
              <a:rPr lang="es-ES" dirty="0" smtClean="0"/>
              <a:t>El sistema puede circular de dos maneras:</a:t>
            </a:r>
          </a:p>
          <a:p>
            <a:pPr lvl="1"/>
            <a:r>
              <a:rPr lang="es-ES" dirty="0" err="1" smtClean="0"/>
              <a:t>Termocirculación</a:t>
            </a:r>
            <a:r>
              <a:rPr lang="es-ES" dirty="0" smtClean="0"/>
              <a:t>: la disminución de la densidad con el aumento de la temperatura se traduce en que el líquido caliente sube como en la figura.</a:t>
            </a:r>
            <a:endParaRPr lang="es-ES" dirty="0"/>
          </a:p>
          <a:p>
            <a:pPr lvl="1"/>
            <a:r>
              <a:rPr lang="es-CL" dirty="0" smtClean="0"/>
              <a:t>Forzada: un agente externo impulsa al líquido (bomba de agua).</a:t>
            </a:r>
            <a:endParaRPr lang="es-C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3884166"/>
            <a:ext cx="2643206" cy="2061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3898910"/>
            <a:ext cx="2677650" cy="2228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293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Conversión</a:t>
            </a:r>
            <a:r>
              <a:rPr lang="en-US" dirty="0"/>
              <a:t> </a:t>
            </a:r>
            <a:r>
              <a:rPr lang="en-US" dirty="0" err="1"/>
              <a:t>térmica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q"/>
            </a:pPr>
            <a:r>
              <a:rPr lang="es-ES_tradnl" dirty="0" smtClean="0"/>
              <a:t>Clasificación:</a:t>
            </a:r>
          </a:p>
          <a:p>
            <a:pPr marL="274320" lvl="1" indent="0">
              <a:buNone/>
            </a:pPr>
            <a:endParaRPr lang="es-ES_tradnl" dirty="0" smtClean="0"/>
          </a:p>
          <a:p>
            <a:pPr lvl="1"/>
            <a:r>
              <a:rPr lang="es-ES_tradnl" dirty="0" smtClean="0"/>
              <a:t>Sistemas estáticos: </a:t>
            </a:r>
          </a:p>
          <a:p>
            <a:pPr lvl="1">
              <a:buFont typeface="Wingdings" pitchFamily="2" charset="2"/>
              <a:buChar char="v"/>
            </a:pPr>
            <a:r>
              <a:rPr lang="es-ES_tradnl" dirty="0" smtClean="0"/>
              <a:t>Colectores planos</a:t>
            </a:r>
          </a:p>
          <a:p>
            <a:pPr lvl="1">
              <a:buFont typeface="Wingdings" pitchFamily="2" charset="2"/>
              <a:buChar char="v"/>
            </a:pPr>
            <a:r>
              <a:rPr lang="es-ES_tradnl" dirty="0" smtClean="0"/>
              <a:t>Colectores de tubo evacuado</a:t>
            </a:r>
          </a:p>
          <a:p>
            <a:pPr lvl="1">
              <a:buFont typeface="Wingdings" pitchFamily="2" charset="2"/>
              <a:buChar char="v"/>
            </a:pPr>
            <a:r>
              <a:rPr lang="es-ES_tradnl" dirty="0" smtClean="0"/>
              <a:t>Colectores CPC</a:t>
            </a:r>
          </a:p>
          <a:p>
            <a:pPr marL="274320" lvl="1" indent="0">
              <a:buNone/>
            </a:pPr>
            <a:endParaRPr lang="es-ES_tradnl" dirty="0" smtClean="0"/>
          </a:p>
          <a:p>
            <a:pPr lvl="1"/>
            <a:r>
              <a:rPr lang="es-ES_tradnl" dirty="0" smtClean="0"/>
              <a:t>Sistemas con movimiento:</a:t>
            </a:r>
          </a:p>
          <a:p>
            <a:pPr lvl="1">
              <a:buFont typeface="Wingdings" pitchFamily="2" charset="2"/>
              <a:buChar char="v"/>
            </a:pPr>
            <a:r>
              <a:rPr lang="es-ES_tradnl" dirty="0" smtClean="0"/>
              <a:t>Concentradores cilindro parabólicos</a:t>
            </a:r>
          </a:p>
          <a:p>
            <a:pPr lvl="1">
              <a:buFont typeface="Wingdings" pitchFamily="2" charset="2"/>
              <a:buChar char="v"/>
            </a:pPr>
            <a:r>
              <a:rPr lang="es-ES_tradnl" dirty="0" smtClean="0"/>
              <a:t>Sistemas tipo </a:t>
            </a:r>
            <a:r>
              <a:rPr lang="es-ES_tradnl" dirty="0" err="1" smtClean="0"/>
              <a:t>fresnel</a:t>
            </a:r>
            <a:endParaRPr lang="es-ES_tradnl" dirty="0" smtClean="0"/>
          </a:p>
          <a:p>
            <a:pPr lvl="1">
              <a:buFont typeface="Wingdings" pitchFamily="2" charset="2"/>
              <a:buChar char="v"/>
            </a:pPr>
            <a:r>
              <a:rPr lang="es-ES_tradnl" dirty="0" smtClean="0"/>
              <a:t>Sistemas con seguimiento en dos ejes.</a:t>
            </a:r>
            <a:endParaRPr lang="es-CL" dirty="0"/>
          </a:p>
          <a:p>
            <a:pPr lvl="1"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6232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Sistemas</a:t>
            </a:r>
            <a:r>
              <a:rPr lang="en-US" dirty="0" smtClean="0"/>
              <a:t> </a:t>
            </a:r>
            <a:r>
              <a:rPr lang="en-US" dirty="0" err="1" smtClean="0"/>
              <a:t>estáticos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Marcador de contenido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lvl="1"/>
                <a:r>
                  <a:rPr lang="es-ES_tradnl" dirty="0" smtClean="0"/>
                  <a:t>Colectores planos: Tienen superficie negra o selectiva, su  tamaño varía de 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_tradnl" i="1">
                            <a:latin typeface="Cambria Math"/>
                          </a:rPr>
                        </m:ctrlPr>
                      </m:sSupPr>
                      <m:e>
                        <m:r>
                          <a:rPr lang="es-ES_tradnl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s-ES_tradnl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s-ES_tradnl" i="1">
                        <a:latin typeface="Cambria Math"/>
                      </a:rPr>
                      <m:t> </m:t>
                    </m:r>
                  </m:oMath>
                </a14:m>
                <a:r>
                  <a:rPr lang="es-ES_tradnl" dirty="0" smtClean="0"/>
                  <a:t>a 2,5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_tradnl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s-ES_tradnl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s-ES_tradnl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CL" dirty="0" smtClean="0"/>
                  <a:t>por módulo. Son la tecnología mas madura.</a:t>
                </a:r>
              </a:p>
              <a:p>
                <a:pPr lvl="1"/>
                <a:endParaRPr lang="es-ES_tradnl" dirty="0"/>
              </a:p>
              <a:p>
                <a:pPr lvl="1"/>
                <a:endParaRPr lang="es-ES_tradnl" dirty="0" smtClean="0"/>
              </a:p>
              <a:p>
                <a:pPr lvl="1"/>
                <a:endParaRPr lang="es-ES_tradnl" dirty="0"/>
              </a:p>
              <a:p>
                <a:pPr lvl="1"/>
                <a:endParaRPr lang="es-ES_tradnl" dirty="0" smtClean="0"/>
              </a:p>
              <a:p>
                <a:pPr lvl="1"/>
                <a:endParaRPr lang="es-ES_tradnl" dirty="0"/>
              </a:p>
              <a:p>
                <a:pPr lvl="1"/>
                <a:endParaRPr lang="es-CL" dirty="0" smtClean="0"/>
              </a:p>
              <a:p>
                <a:pPr lvl="1" algn="ctr"/>
                <a:endParaRPr lang="es-CL" dirty="0"/>
              </a:p>
            </p:txBody>
          </p:sp>
        </mc:Choice>
        <mc:Fallback xmlns="">
          <p:sp>
            <p:nvSpPr>
              <p:cNvPr id="4" name="3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356992"/>
            <a:ext cx="4438672" cy="2642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232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Sistemas</a:t>
            </a:r>
            <a:r>
              <a:rPr lang="en-US" dirty="0"/>
              <a:t> </a:t>
            </a:r>
            <a:r>
              <a:rPr lang="en-US" dirty="0" err="1"/>
              <a:t>estáticos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s-ES_tradnl" dirty="0"/>
              <a:t>Colectores de tubo evacuado: Tubos vacíos en paralelo que tienen vacío dentro y superficie </a:t>
            </a:r>
            <a:r>
              <a:rPr lang="es-ES_tradnl" dirty="0" smtClean="0"/>
              <a:t>absorbente selectiva.</a:t>
            </a:r>
            <a:endParaRPr lang="es-CL" dirty="0"/>
          </a:p>
          <a:p>
            <a:pPr lvl="1"/>
            <a:endParaRPr lang="es-CL" dirty="0"/>
          </a:p>
          <a:p>
            <a:pPr lvl="1" algn="ctr"/>
            <a:endParaRPr lang="es-C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852936"/>
            <a:ext cx="304800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232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Sistemas</a:t>
            </a:r>
            <a:r>
              <a:rPr lang="en-US" dirty="0"/>
              <a:t> </a:t>
            </a:r>
            <a:r>
              <a:rPr lang="en-US" dirty="0" err="1"/>
              <a:t>estáticos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s-ES_tradnl" dirty="0" smtClean="0"/>
              <a:t>Colectores CPC : CPC (concentradores parabólicos compuestos). Utilizan un punto foco de concentración donde se absorbe el calor por medio de aletas que reciben radiación por ambas caras.</a:t>
            </a:r>
            <a:endParaRPr lang="es-CL" dirty="0"/>
          </a:p>
          <a:p>
            <a:pPr lvl="1"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6232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Sistemas</a:t>
            </a:r>
            <a:r>
              <a:rPr lang="en-US" dirty="0"/>
              <a:t> </a:t>
            </a:r>
            <a:r>
              <a:rPr lang="en-US" dirty="0" smtClean="0"/>
              <a:t>con </a:t>
            </a:r>
            <a:r>
              <a:rPr lang="en-US" dirty="0" err="1" smtClean="0"/>
              <a:t>movimiento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s-ES_tradnl" dirty="0" smtClean="0"/>
              <a:t>Concentradores cilindro-parabólicos: tienen movimiento en un eje, una apertura de 1 m y son largos (hasta 100 m)</a:t>
            </a:r>
            <a:endParaRPr lang="es-CL" dirty="0"/>
          </a:p>
          <a:p>
            <a:pPr lvl="1" algn="ctr"/>
            <a:endParaRPr lang="es-C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564904"/>
            <a:ext cx="5738248" cy="3428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232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pic>
        <p:nvPicPr>
          <p:cNvPr id="5" name="Imagen 8" descr="esquemaccp2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6905625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14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Sistemas</a:t>
            </a:r>
            <a:r>
              <a:rPr lang="en-US" dirty="0"/>
              <a:t> con </a:t>
            </a:r>
            <a:r>
              <a:rPr lang="en-US" dirty="0" err="1"/>
              <a:t>movimiento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s-ES_tradnl" dirty="0" smtClean="0"/>
              <a:t>Sistema tipo </a:t>
            </a:r>
            <a:r>
              <a:rPr lang="es-ES_tradnl" dirty="0" err="1" smtClean="0"/>
              <a:t>fresnel</a:t>
            </a:r>
            <a:r>
              <a:rPr lang="es-ES_tradnl" dirty="0" smtClean="0"/>
              <a:t>: Es un receptor estático rodeado por espejos móviles en un eje.</a:t>
            </a:r>
            <a:endParaRPr lang="es-CL" dirty="0"/>
          </a:p>
          <a:p>
            <a:pPr lvl="1" algn="ctr"/>
            <a:endParaRPr lang="es-C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694" y="3068960"/>
            <a:ext cx="4068292" cy="2712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n 5" descr="esquemafresnel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3275" y="2407055"/>
            <a:ext cx="4192212" cy="1650683"/>
          </a:xfrm>
          <a:prstGeom prst="rect">
            <a:avLst/>
          </a:prstGeom>
        </p:spPr>
      </p:pic>
      <p:pic>
        <p:nvPicPr>
          <p:cNvPr id="8" name="Imagen 6" descr="esquemafresnel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0009" y="4226647"/>
            <a:ext cx="4463819" cy="165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32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Conversión</a:t>
            </a:r>
            <a:r>
              <a:rPr lang="en-US" dirty="0" smtClean="0"/>
              <a:t> </a:t>
            </a:r>
            <a:r>
              <a:rPr lang="en-US" dirty="0" err="1" smtClean="0"/>
              <a:t>térmica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s-ES_tradnl" dirty="0" smtClean="0"/>
              <a:t>Se basa en una superficie que absorbe la mayor parte del espectro de la radiación incidente.</a:t>
            </a:r>
          </a:p>
          <a:p>
            <a:pPr lvl="1"/>
            <a:endParaRPr lang="es-ES_tradnl" dirty="0" smtClean="0"/>
          </a:p>
          <a:p>
            <a:pPr lvl="1"/>
            <a:r>
              <a:rPr lang="es-ES_tradnl" dirty="0" smtClean="0"/>
              <a:t>Después de absorber, pierde energía por radiación, convección y conducción con respecto al ambiente. Se podría simplificar en un ecuación:</a:t>
            </a:r>
          </a:p>
          <a:p>
            <a:pPr lvl="1"/>
            <a:endParaRPr lang="es-ES_tradnl" dirty="0"/>
          </a:p>
          <a:p>
            <a:pPr lvl="1"/>
            <a:r>
              <a:rPr lang="es-ES_tradnl" dirty="0" smtClean="0"/>
              <a:t>Q absorbida= Q </a:t>
            </a:r>
            <a:r>
              <a:rPr lang="es-ES_tradnl" dirty="0" err="1" smtClean="0"/>
              <a:t>cond</a:t>
            </a:r>
            <a:r>
              <a:rPr lang="es-ES_tradnl" dirty="0" smtClean="0"/>
              <a:t>+ Q </a:t>
            </a:r>
            <a:r>
              <a:rPr lang="es-ES_tradnl" dirty="0" err="1" smtClean="0"/>
              <a:t>conv</a:t>
            </a:r>
            <a:r>
              <a:rPr lang="es-ES_tradnl" dirty="0" smtClean="0"/>
              <a:t> + </a:t>
            </a:r>
            <a:r>
              <a:rPr lang="es-ES_tradnl" dirty="0" err="1" smtClean="0"/>
              <a:t>Qrad</a:t>
            </a:r>
            <a:r>
              <a:rPr lang="es-ES_tradnl" dirty="0" smtClean="0"/>
              <a:t> + E </a:t>
            </a:r>
            <a:r>
              <a:rPr lang="es-ES_tradnl" dirty="0" err="1" smtClean="0"/>
              <a:t>úti</a:t>
            </a:r>
            <a:endParaRPr lang="es-ES_tradnl" dirty="0" smtClean="0"/>
          </a:p>
          <a:p>
            <a:pPr lvl="1"/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8076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Sistemas</a:t>
            </a:r>
            <a:r>
              <a:rPr lang="en-US" dirty="0"/>
              <a:t> con </a:t>
            </a:r>
            <a:r>
              <a:rPr lang="en-US" dirty="0" err="1"/>
              <a:t>movimiento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s-ES_tradnl" dirty="0" smtClean="0"/>
              <a:t>Sistema con seguimiento en 2 ejes: Obtienen altas temperaturas. </a:t>
            </a:r>
            <a:r>
              <a:rPr lang="es-CL" dirty="0" smtClean="0"/>
              <a:t>Algunos ejemplos son : paraboloides distribuidos, torre central y helióstatos.</a:t>
            </a:r>
          </a:p>
          <a:p>
            <a:pPr lvl="1"/>
            <a:endParaRPr lang="es-ES_tradnl" dirty="0" smtClean="0"/>
          </a:p>
          <a:p>
            <a:pPr lvl="1"/>
            <a:r>
              <a:rPr lang="es-CL" dirty="0" smtClean="0"/>
              <a:t>Paraboloides distribuidos:</a:t>
            </a:r>
          </a:p>
          <a:p>
            <a:pPr lvl="1"/>
            <a:endParaRPr lang="es-CL" dirty="0"/>
          </a:p>
          <a:p>
            <a:pPr lvl="1"/>
            <a:r>
              <a:rPr lang="es-CL" dirty="0" smtClean="0"/>
              <a:t>Ejemplo:</a:t>
            </a:r>
          </a:p>
          <a:p>
            <a:pPr lvl="1"/>
            <a:r>
              <a:rPr lang="es-CL" dirty="0" smtClean="0"/>
              <a:t>Motor </a:t>
            </a:r>
            <a:r>
              <a:rPr lang="es-CL" dirty="0" err="1" smtClean="0"/>
              <a:t>stirling</a:t>
            </a:r>
            <a:endParaRPr lang="es-ES_tradnl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636912"/>
            <a:ext cx="4375073" cy="3666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858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TRANSFERENCIA DE CALOR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s-CL" dirty="0" smtClean="0"/>
              <a:t>Torre central y helióstatos:</a:t>
            </a:r>
            <a:endParaRPr lang="es-C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36911"/>
            <a:ext cx="4569076" cy="3632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agen 4" descr="esquemator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8628" y="1420333"/>
            <a:ext cx="3852889" cy="244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58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Conversión</a:t>
            </a:r>
            <a:r>
              <a:rPr lang="en-US" dirty="0"/>
              <a:t> </a:t>
            </a:r>
            <a:r>
              <a:rPr lang="en-US" dirty="0" err="1"/>
              <a:t>térmica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Marcador de contenido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lvl="1"/>
                <a:r>
                  <a:rPr lang="es-ES_tradnl" dirty="0" smtClean="0"/>
                  <a:t>Pérdidas por conducción: Se deben al </a:t>
                </a:r>
                <a:r>
                  <a:rPr lang="el-GR" dirty="0" smtClean="0"/>
                  <a:t>Δ</a:t>
                </a:r>
                <a:r>
                  <a:rPr lang="es-ES_tradnl" dirty="0" smtClean="0"/>
                  <a:t>T entre el ambiente y colector.</a:t>
                </a:r>
              </a:p>
              <a:p>
                <a:pPr lvl="1"/>
                <a:endParaRPr lang="es-ES_tradnl" dirty="0" smtClean="0"/>
              </a:p>
              <a:p>
                <a:pPr lvl="1"/>
                <a:r>
                  <a:rPr lang="es-ES_tradnl" dirty="0" smtClean="0"/>
                  <a:t>Pérdidas por convección: Se </a:t>
                </a:r>
                <a:r>
                  <a:rPr lang="es-ES_tradnl" dirty="0"/>
                  <a:t>deben al </a:t>
                </a:r>
                <a:r>
                  <a:rPr lang="el-GR" dirty="0"/>
                  <a:t>Δ</a:t>
                </a:r>
                <a:r>
                  <a:rPr lang="es-ES_tradnl" dirty="0"/>
                  <a:t>T entre el ambiente y </a:t>
                </a:r>
                <a:r>
                  <a:rPr lang="es-ES_tradnl" dirty="0" smtClean="0"/>
                  <a:t>colector.</a:t>
                </a:r>
              </a:p>
              <a:p>
                <a:pPr lvl="1"/>
                <a:endParaRPr lang="es-ES_tradnl" dirty="0" smtClean="0"/>
              </a:p>
              <a:p>
                <a:pPr lvl="1"/>
                <a:r>
                  <a:rPr lang="es-ES_tradnl" dirty="0" smtClean="0"/>
                  <a:t>Pérdidas por radiación: se deben a la radiación que emite el cuerpo (</a:t>
                </a:r>
                <a:r>
                  <a:rPr lang="el-GR" dirty="0" smtClean="0"/>
                  <a:t>εσ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_tradnl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s-ES_tradnl" b="0" i="1" smtClean="0">
                            <a:latin typeface="Cambria Math"/>
                          </a:rPr>
                          <m:t>𝑇</m:t>
                        </m:r>
                      </m:e>
                      <m:sup>
                        <m:r>
                          <a:rPr lang="es-ES_tradnl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es-ES_tradnl" dirty="0" smtClean="0"/>
                  <a:t>)</a:t>
                </a:r>
                <a:endParaRPr lang="es-ES_tradnl" dirty="0"/>
              </a:p>
              <a:p>
                <a:pPr lvl="1"/>
                <a:endParaRPr lang="es-CL" dirty="0"/>
              </a:p>
            </p:txBody>
          </p:sp>
        </mc:Choice>
        <mc:Fallback xmlns="">
          <p:sp>
            <p:nvSpPr>
              <p:cNvPr id="4" name="3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8461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Conversión</a:t>
            </a:r>
            <a:r>
              <a:rPr lang="en-US" dirty="0"/>
              <a:t> </a:t>
            </a:r>
            <a:r>
              <a:rPr lang="en-US" dirty="0" err="1"/>
              <a:t>térmica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s-ES_tradnl" dirty="0"/>
              <a:t>¿Como disminuir pérdidas</a:t>
            </a:r>
            <a:r>
              <a:rPr lang="es-ES_tradnl" dirty="0" smtClean="0"/>
              <a:t>?</a:t>
            </a:r>
          </a:p>
          <a:p>
            <a:pPr lvl="1"/>
            <a:endParaRPr lang="es-CL" dirty="0"/>
          </a:p>
          <a:p>
            <a:pPr lvl="1"/>
            <a:r>
              <a:rPr lang="es-ES_tradnl" dirty="0" smtClean="0"/>
              <a:t>Gracias al diseño se pueden disminuir considerablemente.</a:t>
            </a:r>
          </a:p>
          <a:p>
            <a:pPr lvl="1"/>
            <a:endParaRPr lang="es-ES_tradnl" dirty="0" smtClean="0"/>
          </a:p>
          <a:p>
            <a:pPr lvl="1"/>
            <a:r>
              <a:rPr lang="es-ES_tradnl" dirty="0" smtClean="0"/>
              <a:t>P. radiación: disminuyen al “recrear” el efecto invernadero. Una superficie de vidrio sobre la placa negra cumple este objetivo. </a:t>
            </a:r>
          </a:p>
          <a:p>
            <a:pPr lvl="1"/>
            <a:endParaRPr lang="es-ES_tradnl" dirty="0" smtClean="0"/>
          </a:p>
          <a:p>
            <a:pPr lvl="1"/>
            <a:r>
              <a:rPr lang="es-ES_tradnl" dirty="0" smtClean="0"/>
              <a:t>¿Por que?</a:t>
            </a:r>
          </a:p>
          <a:p>
            <a:pPr lvl="1"/>
            <a:r>
              <a:rPr lang="es-ES_tradnl" dirty="0" smtClean="0"/>
              <a:t>Esta nueva superficie es transparente a bajas longitudes de onda, pero absorbe cuando la longitud de onda es larga.</a:t>
            </a:r>
            <a:endParaRPr lang="es-CL" dirty="0" smtClean="0"/>
          </a:p>
        </p:txBody>
      </p:sp>
    </p:spTree>
    <p:extLst>
      <p:ext uri="{BB962C8B-B14F-4D97-AF65-F5344CB8AC3E}">
        <p14:creationId xmlns:p14="http://schemas.microsoft.com/office/powerpoint/2010/main" val="146232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Conversión</a:t>
            </a:r>
            <a:r>
              <a:rPr lang="en-US" dirty="0"/>
              <a:t> </a:t>
            </a:r>
            <a:r>
              <a:rPr lang="en-US" dirty="0" err="1"/>
              <a:t>térmica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s-ES_tradnl" dirty="0" smtClean="0"/>
              <a:t>=&gt; La superficie es transparente para la radiación solar y absorbe la energía que entrega el colector al ambiente </a:t>
            </a:r>
          </a:p>
          <a:p>
            <a:pPr marL="274320" lvl="1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 (10</a:t>
            </a:r>
            <a:r>
              <a:rPr lang="el-GR" dirty="0" smtClean="0">
                <a:latin typeface="Calibri"/>
                <a:cs typeface="Calibri"/>
              </a:rPr>
              <a:t>μ</a:t>
            </a:r>
            <a:r>
              <a:rPr lang="es-ES_tradnl" dirty="0" smtClean="0">
                <a:latin typeface="Calibri"/>
                <a:cs typeface="Calibri"/>
              </a:rPr>
              <a:t>m</a:t>
            </a:r>
            <a:r>
              <a:rPr lang="es-ES_tradnl" dirty="0" smtClean="0"/>
              <a:t>&lt;</a:t>
            </a:r>
            <a:r>
              <a:rPr lang="el-GR" dirty="0" smtClean="0">
                <a:latin typeface="Calibri"/>
                <a:cs typeface="Calibri"/>
              </a:rPr>
              <a:t>λ</a:t>
            </a:r>
            <a:r>
              <a:rPr lang="es-ES_tradnl" dirty="0" smtClean="0">
                <a:latin typeface="Calibri"/>
                <a:cs typeface="Calibri"/>
              </a:rPr>
              <a:t>&lt; 80</a:t>
            </a:r>
            <a:r>
              <a:rPr lang="el-GR" dirty="0">
                <a:latin typeface="Calibri"/>
                <a:cs typeface="Calibri"/>
              </a:rPr>
              <a:t> μ</a:t>
            </a:r>
            <a:r>
              <a:rPr lang="es-ES_tradnl" dirty="0" smtClean="0">
                <a:latin typeface="Calibri"/>
                <a:cs typeface="Calibri"/>
              </a:rPr>
              <a:t>m), emitiéndola a ambos lados como indica la figura:</a:t>
            </a:r>
            <a:endParaRPr lang="es-CL" dirty="0"/>
          </a:p>
          <a:p>
            <a:pPr marL="274320" lvl="1" indent="0" algn="r">
              <a:buNone/>
            </a:pPr>
            <a:r>
              <a:rPr lang="es-ES_tradnl" dirty="0" smtClean="0"/>
              <a:t>=&gt;  se pueden alcanzar mayores </a:t>
            </a:r>
            <a:r>
              <a:rPr lang="es-ES_tradnl" dirty="0" err="1" smtClean="0"/>
              <a:t>Tº</a:t>
            </a:r>
            <a:endParaRPr lang="es-ES_tradnl" dirty="0" smtClean="0"/>
          </a:p>
          <a:p>
            <a:pPr lvl="1" algn="r"/>
            <a:r>
              <a:rPr lang="es-ES_tradnl" dirty="0" smtClean="0"/>
              <a:t>que con balance energético normal</a:t>
            </a:r>
            <a:endParaRPr lang="es-C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86458"/>
            <a:ext cx="3485948" cy="3465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232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Conversión</a:t>
            </a:r>
            <a:r>
              <a:rPr lang="en-US" dirty="0"/>
              <a:t> </a:t>
            </a:r>
            <a:r>
              <a:rPr lang="en-US" dirty="0" err="1"/>
              <a:t>térmica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s-ES_tradnl" dirty="0" smtClean="0"/>
              <a:t>P. Convección: Se disminuye separando al colector (con mayor temperatura que el ambiente ) del aire; la misma cubierta que se utiliza para el caso anterior es muy útil, ya que no hay contacto directo entre el aire a Ta y el colector con mayor temperatura.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6232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Conversión</a:t>
            </a:r>
            <a:r>
              <a:rPr lang="en-US" dirty="0"/>
              <a:t> </a:t>
            </a:r>
            <a:r>
              <a:rPr lang="en-US" dirty="0" err="1"/>
              <a:t>térmica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s-ES_tradnl" dirty="0" smtClean="0"/>
              <a:t>P. </a:t>
            </a:r>
            <a:r>
              <a:rPr lang="es-ES_tradnl" dirty="0"/>
              <a:t>C</a:t>
            </a:r>
            <a:r>
              <a:rPr lang="es-ES_tradnl" dirty="0" smtClean="0"/>
              <a:t>onducción: Se disminuyen aislando térmicamente al colector, es decir, a los costados y fondo. </a:t>
            </a:r>
          </a:p>
          <a:p>
            <a:pPr lvl="1"/>
            <a:endParaRPr lang="es-ES_tradnl" dirty="0"/>
          </a:p>
          <a:p>
            <a:pPr lvl="1"/>
            <a:r>
              <a:rPr lang="es-ES_tradnl" dirty="0" smtClean="0"/>
              <a:t>=&gt; la pérdida predominante</a:t>
            </a:r>
          </a:p>
          <a:p>
            <a:pPr marL="274320" lvl="1" indent="0">
              <a:buNone/>
            </a:pPr>
            <a:r>
              <a:rPr lang="es-ES_tradnl" dirty="0" smtClean="0"/>
              <a:t>    es por radiación a altas temperas</a:t>
            </a:r>
          </a:p>
          <a:p>
            <a:pPr lvl="1"/>
            <a:endParaRPr lang="es-C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1" y="2420886"/>
            <a:ext cx="3183029" cy="364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232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Rendimiento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" sz="2200" dirty="0" smtClean="0">
                <a:solidFill>
                  <a:schemeClr val="tx2"/>
                </a:solidFill>
              </a:rPr>
              <a:t>El rendimiento </a:t>
            </a:r>
            <a:r>
              <a:rPr lang="es-ES" sz="2200" dirty="0">
                <a:solidFill>
                  <a:schemeClr val="tx2"/>
                </a:solidFill>
              </a:rPr>
              <a:t>de un colector depende de</a:t>
            </a:r>
            <a:r>
              <a:rPr lang="es-ES" sz="2200" dirty="0" smtClean="0">
                <a:solidFill>
                  <a:schemeClr val="tx2"/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endParaRPr lang="es-CL" sz="22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CL" sz="2200" dirty="0">
                <a:solidFill>
                  <a:schemeClr val="tx2"/>
                </a:solidFill>
              </a:rPr>
              <a:t>L</a:t>
            </a:r>
            <a:r>
              <a:rPr lang="es-CL" sz="2200" dirty="0" smtClean="0">
                <a:solidFill>
                  <a:schemeClr val="tx2"/>
                </a:solidFill>
              </a:rPr>
              <a:t>a </a:t>
            </a:r>
            <a:r>
              <a:rPr lang="es-CL" sz="2200" dirty="0">
                <a:solidFill>
                  <a:schemeClr val="tx2"/>
                </a:solidFill>
              </a:rPr>
              <a:t>radiación solar incidente </a:t>
            </a:r>
            <a:r>
              <a:rPr lang="es-CL" sz="2200" dirty="0" smtClean="0">
                <a:solidFill>
                  <a:schemeClr val="tx2"/>
                </a:solidFill>
              </a:rPr>
              <a:t>que es </a:t>
            </a:r>
            <a:r>
              <a:rPr lang="es-CL" sz="2200" dirty="0">
                <a:solidFill>
                  <a:schemeClr val="tx2"/>
                </a:solidFill>
              </a:rPr>
              <a:t>capaz de absorber. Es decir del producto: </a:t>
            </a:r>
            <a:r>
              <a:rPr lang="es-CL" sz="2200" dirty="0">
                <a:solidFill>
                  <a:schemeClr val="tx2"/>
                </a:solidFill>
                <a:sym typeface="Symbol"/>
              </a:rPr>
              <a:t> (absorción transmisión</a:t>
            </a:r>
            <a:r>
              <a:rPr lang="es-CL" sz="2200" dirty="0" smtClean="0">
                <a:solidFill>
                  <a:schemeClr val="tx2"/>
                </a:solidFill>
                <a:sym typeface="Symbol"/>
              </a:rPr>
              <a:t>).</a:t>
            </a:r>
          </a:p>
          <a:p>
            <a:pPr>
              <a:buFont typeface="Arial" pitchFamily="34" charset="0"/>
              <a:buChar char="•"/>
            </a:pPr>
            <a:endParaRPr lang="es-CL" sz="2200" dirty="0">
              <a:solidFill>
                <a:schemeClr val="tx2"/>
              </a:solidFill>
              <a:sym typeface="Symbol"/>
            </a:endParaRPr>
          </a:p>
          <a:p>
            <a:pPr>
              <a:buFont typeface="Arial" pitchFamily="34" charset="0"/>
              <a:buChar char="•"/>
            </a:pPr>
            <a:r>
              <a:rPr lang="es-CL" sz="2200" dirty="0" smtClean="0">
                <a:solidFill>
                  <a:schemeClr val="tx2"/>
                </a:solidFill>
                <a:sym typeface="Symbol"/>
              </a:rPr>
              <a:t>Las </a:t>
            </a:r>
            <a:r>
              <a:rPr lang="es-CL" sz="2200" dirty="0">
                <a:solidFill>
                  <a:schemeClr val="tx2"/>
                </a:solidFill>
                <a:sym typeface="Symbol"/>
              </a:rPr>
              <a:t>características </a:t>
            </a:r>
            <a:r>
              <a:rPr lang="es-CL" sz="2200" i="1" dirty="0">
                <a:solidFill>
                  <a:schemeClr val="tx2"/>
                </a:solidFill>
                <a:sym typeface="Symbol"/>
              </a:rPr>
              <a:t>térmicas </a:t>
            </a:r>
            <a:r>
              <a:rPr lang="es-CL" sz="2200" dirty="0">
                <a:solidFill>
                  <a:schemeClr val="tx2"/>
                </a:solidFill>
                <a:sym typeface="Symbol"/>
              </a:rPr>
              <a:t>del colector. Es decir cuan rápido aumentan las pérdidas térmicas a medida de que la temperatura de trabajo aumenta</a:t>
            </a:r>
            <a:r>
              <a:rPr lang="es-CL" sz="2200" dirty="0" smtClean="0">
                <a:solidFill>
                  <a:schemeClr val="tx2"/>
                </a:solidFill>
                <a:sym typeface="Symbol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s-CL" sz="2200" dirty="0">
              <a:solidFill>
                <a:schemeClr val="tx2"/>
              </a:solidFill>
              <a:sym typeface="Symbol"/>
            </a:endParaRPr>
          </a:p>
          <a:p>
            <a:pPr>
              <a:buFont typeface="Arial" pitchFamily="34" charset="0"/>
              <a:buChar char="•"/>
            </a:pPr>
            <a:r>
              <a:rPr lang="es-CL" sz="2200" dirty="0" smtClean="0">
                <a:solidFill>
                  <a:schemeClr val="tx2"/>
                </a:solidFill>
                <a:sym typeface="Symbol"/>
              </a:rPr>
              <a:t>La intensidad </a:t>
            </a:r>
            <a:r>
              <a:rPr lang="es-CL" sz="2200" dirty="0">
                <a:solidFill>
                  <a:schemeClr val="tx2"/>
                </a:solidFill>
                <a:sym typeface="Symbol"/>
              </a:rPr>
              <a:t>de la radiación incidente.</a:t>
            </a:r>
          </a:p>
          <a:p>
            <a:pPr>
              <a:buFont typeface="Arial" pitchFamily="34" charset="0"/>
              <a:buChar char="•"/>
            </a:pPr>
            <a:endParaRPr lang="es-CL" sz="2200" dirty="0">
              <a:solidFill>
                <a:schemeClr val="tx2"/>
              </a:solidFill>
              <a:sym typeface="Symbol"/>
            </a:endParaRPr>
          </a:p>
          <a:p>
            <a:pPr lvl="1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16164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Rendimiento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15672" cy="365760"/>
          </a:xfrm>
        </p:spPr>
        <p:txBody>
          <a:bodyPr/>
          <a:lstStyle/>
          <a:p>
            <a:pPr algn="ctr"/>
            <a:r>
              <a:rPr lang="es-CL" dirty="0" smtClean="0"/>
              <a:t>Universidad de Chile, Departamento de Ingeniería Mecánica / ME-6000 Introducción y Aplicaciones de Energía Solar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3 Marcador de contenido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274320" lvl="1" indent="0">
                  <a:buNone/>
                </a:pPr>
                <a:r>
                  <a:rPr lang="es-CL" dirty="0" smtClean="0"/>
                  <a:t>Se puede calcular con la siguiente fórmula:</a:t>
                </a:r>
              </a:p>
              <a:p>
                <a:pPr marL="274320" lvl="1" indent="0">
                  <a:buNone/>
                </a:pPr>
                <a:r>
                  <a:rPr lang="es-ES_tradnl" dirty="0" smtClean="0"/>
                  <a:t>                                                            Fr(</a:t>
                </a:r>
                <a:r>
                  <a:rPr lang="el-GR" dirty="0" smtClean="0"/>
                  <a:t>ατ</a:t>
                </a:r>
                <a:r>
                  <a:rPr lang="es-ES_tradnl" dirty="0" smtClean="0"/>
                  <a:t>)= óptica</a:t>
                </a:r>
              </a:p>
              <a:p>
                <a:pPr marL="274320" lvl="1" indent="0">
                  <a:buNone/>
                </a:pPr>
                <a:r>
                  <a:rPr lang="es-ES_tradnl" dirty="0" smtClean="0"/>
                  <a:t>                                                            Fr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_tradn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ES_tradnl" b="0" i="1" smtClean="0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es-ES_tradnl" b="0" i="1" smtClean="0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s-CL" dirty="0" smtClean="0"/>
                  <a:t>=</a:t>
                </a:r>
                <a:r>
                  <a:rPr lang="es-CL" dirty="0" err="1" smtClean="0"/>
                  <a:t>coef</a:t>
                </a:r>
                <a:r>
                  <a:rPr lang="es-CL" dirty="0" smtClean="0"/>
                  <a:t>. de </a:t>
                </a:r>
                <a:r>
                  <a:rPr lang="es-CL" dirty="0" err="1" smtClean="0"/>
                  <a:t>conv</a:t>
                </a:r>
                <a:r>
                  <a:rPr lang="es-CL" dirty="0" smtClean="0"/>
                  <a:t>. y </a:t>
                </a:r>
                <a:r>
                  <a:rPr lang="es-CL" dirty="0" err="1" smtClean="0"/>
                  <a:t>cond</a:t>
                </a:r>
                <a:r>
                  <a:rPr lang="es-CL" dirty="0" smtClean="0"/>
                  <a:t>.</a:t>
                </a:r>
                <a:endParaRPr lang="es-CL" dirty="0"/>
              </a:p>
              <a:p>
                <a:pPr marL="274320" lvl="1" indent="0">
                  <a:buNone/>
                </a:pPr>
                <a:r>
                  <a:rPr lang="es-ES_tradnl" dirty="0" smtClean="0"/>
                  <a:t>                                                          </a:t>
                </a:r>
                <a:endParaRPr lang="es-CL" dirty="0" smtClean="0"/>
              </a:p>
              <a:p>
                <a:pPr marL="274320" lvl="1" indent="0">
                  <a:buNone/>
                </a:pPr>
                <a:endParaRPr lang="es-CL" dirty="0"/>
              </a:p>
              <a:p>
                <a:pPr marL="274320" lvl="1" indent="0">
                  <a:buNone/>
                </a:pPr>
                <a:endParaRPr lang="es-CL" dirty="0" smtClean="0"/>
              </a:p>
              <a:p>
                <a:pPr marL="274320" lvl="1" indent="0">
                  <a:buNone/>
                </a:pPr>
                <a:r>
                  <a:rPr lang="es-CL" dirty="0" smtClean="0"/>
                  <a:t>Gráfico de ejemplo:</a:t>
                </a:r>
                <a:endParaRPr lang="es-CL" dirty="0"/>
              </a:p>
            </p:txBody>
          </p:sp>
        </mc:Choice>
        <mc:Fallback>
          <p:sp>
            <p:nvSpPr>
              <p:cNvPr id="4" name="3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188" y="2204864"/>
            <a:ext cx="330517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391597"/>
            <a:ext cx="3600400" cy="2805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164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1793</TotalTime>
  <Words>1151</Words>
  <Application>Microsoft Office PowerPoint</Application>
  <PresentationFormat>Presentación en pantalla (4:3)</PresentationFormat>
  <Paragraphs>127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Civil</vt:lpstr>
      <vt:lpstr>Conversion térmica</vt:lpstr>
      <vt:lpstr>Conversión térmica</vt:lpstr>
      <vt:lpstr>Conversión térmica</vt:lpstr>
      <vt:lpstr>Conversión térmica</vt:lpstr>
      <vt:lpstr>Conversión térmica</vt:lpstr>
      <vt:lpstr>Conversión térmica</vt:lpstr>
      <vt:lpstr>Conversión térmica</vt:lpstr>
      <vt:lpstr>Rendimiento</vt:lpstr>
      <vt:lpstr>Rendimiento</vt:lpstr>
      <vt:lpstr>Transferencia directa o indirecta</vt:lpstr>
      <vt:lpstr>Transferencia directa o indirecta</vt:lpstr>
      <vt:lpstr>Circulación del fluido</vt:lpstr>
      <vt:lpstr>Conversión térmica</vt:lpstr>
      <vt:lpstr>Sistemas estáticos</vt:lpstr>
      <vt:lpstr>Sistemas estáticos</vt:lpstr>
      <vt:lpstr>Sistemas estáticos</vt:lpstr>
      <vt:lpstr>Sistemas con movimiento</vt:lpstr>
      <vt:lpstr>Presentación de PowerPoint</vt:lpstr>
      <vt:lpstr>Sistemas con movimiento</vt:lpstr>
      <vt:lpstr>Sistemas con movimiento</vt:lpstr>
      <vt:lpstr>TRANSFERENCIA DE CALOR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Cristian Jara</dc:creator>
  <cp:lastModifiedBy>Dimec</cp:lastModifiedBy>
  <cp:revision>129</cp:revision>
  <dcterms:created xsi:type="dcterms:W3CDTF">2011-11-28T02:35:13Z</dcterms:created>
  <dcterms:modified xsi:type="dcterms:W3CDTF">2012-10-18T20:52:42Z</dcterms:modified>
</cp:coreProperties>
</file>