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2"/>
  </p:notesMasterIdLst>
  <p:sldIdLst>
    <p:sldId id="349" r:id="rId2"/>
    <p:sldId id="350"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39" r:id="rId92"/>
    <p:sldId id="440" r:id="rId93"/>
    <p:sldId id="441"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57" r:id="rId110"/>
    <p:sldId id="458" r:id="rId111"/>
    <p:sldId id="460" r:id="rId112"/>
    <p:sldId id="461" r:id="rId113"/>
    <p:sldId id="462" r:id="rId114"/>
    <p:sldId id="463" r:id="rId115"/>
    <p:sldId id="464" r:id="rId116"/>
    <p:sldId id="465" r:id="rId117"/>
    <p:sldId id="466" r:id="rId118"/>
    <p:sldId id="467" r:id="rId119"/>
    <p:sldId id="468" r:id="rId120"/>
    <p:sldId id="469" r:id="rId121"/>
    <p:sldId id="471" r:id="rId122"/>
    <p:sldId id="472" r:id="rId123"/>
    <p:sldId id="473" r:id="rId124"/>
    <p:sldId id="474" r:id="rId125"/>
    <p:sldId id="475" r:id="rId126"/>
    <p:sldId id="476" r:id="rId127"/>
    <p:sldId id="477" r:id="rId128"/>
    <p:sldId id="478" r:id="rId129"/>
    <p:sldId id="479" r:id="rId130"/>
    <p:sldId id="480" r:id="rId131"/>
    <p:sldId id="481" r:id="rId132"/>
    <p:sldId id="482" r:id="rId133"/>
    <p:sldId id="483" r:id="rId134"/>
    <p:sldId id="484" r:id="rId135"/>
    <p:sldId id="485" r:id="rId136"/>
    <p:sldId id="486" r:id="rId137"/>
    <p:sldId id="487" r:id="rId138"/>
    <p:sldId id="488" r:id="rId139"/>
    <p:sldId id="489" r:id="rId140"/>
    <p:sldId id="490" r:id="rId141"/>
    <p:sldId id="491" r:id="rId142"/>
    <p:sldId id="492" r:id="rId143"/>
    <p:sldId id="493" r:id="rId144"/>
    <p:sldId id="494" r:id="rId145"/>
    <p:sldId id="495" r:id="rId146"/>
    <p:sldId id="496" r:id="rId147"/>
    <p:sldId id="497" r:id="rId148"/>
    <p:sldId id="498" r:id="rId149"/>
    <p:sldId id="499" r:id="rId150"/>
    <p:sldId id="342" r:id="rId151"/>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343" autoAdjust="0"/>
  </p:normalViewPr>
  <p:slideViewPr>
    <p:cSldViewPr snapToObjects="1">
      <p:cViewPr>
        <p:scale>
          <a:sx n="80" d="100"/>
          <a:sy n="80" d="100"/>
        </p:scale>
        <p:origin x="-10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40157-F8F5-2B47-B3E8-31E9D35A4E4A}" type="datetimeFigureOut">
              <a:rPr lang="es-ES_tradnl" smtClean="0"/>
              <a:pPr/>
              <a:t>05/09/2012</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B3C2E-BC2A-8C4D-A07F-8EDC83E9290D}" type="slidenum">
              <a:rPr lang="es-ES_tradnl" smtClean="0"/>
              <a:pPr/>
              <a:t>‹Nº›</a:t>
            </a:fld>
            <a:endParaRPr lang="es-ES_tradnl"/>
          </a:p>
        </p:txBody>
      </p:sp>
    </p:spTree>
    <p:extLst>
      <p:ext uri="{BB962C8B-B14F-4D97-AF65-F5344CB8AC3E}">
        <p14:creationId xmlns:p14="http://schemas.microsoft.com/office/powerpoint/2010/main" val="2813683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0992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4"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811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112</a:t>
            </a:fld>
            <a:endParaRPr lang="es-E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113</a:t>
            </a:fld>
            <a:endParaRPr lang="es-E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114</a:t>
            </a:fld>
            <a:endParaRPr lang="es-E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115</a:t>
            </a:fld>
            <a:endParaRPr lang="es-E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116</a:t>
            </a:fld>
            <a:endParaRPr lang="es-E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117</a:t>
            </a:fld>
            <a:endParaRPr lang="es-E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118</a:t>
            </a:fld>
            <a:endParaRPr lang="es-E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119</a:t>
            </a:fld>
            <a:endParaRPr lang="es-E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12CB05-D926-479B-95D5-475F42D73DDD}" type="slidenum">
              <a:rPr lang="es-ES"/>
              <a:pPr/>
              <a:t>121</a:t>
            </a:fld>
            <a:endParaRPr lang="es-ES"/>
          </a:p>
        </p:txBody>
      </p:sp>
      <p:sp>
        <p:nvSpPr>
          <p:cNvPr id="322561" name="Rectangle 1"/>
          <p:cNvSpPr txBox="1">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22562" name="Rectangle 2"/>
          <p:cNvSpPr txBox="1">
            <a:spLocks noGrp="1" noChangeArrowheads="1"/>
          </p:cNvSpPr>
          <p:nvPr>
            <p:ph type="body" idx="1"/>
          </p:nvPr>
        </p:nvSpPr>
        <p:spPr bwMode="auto">
          <a:xfrm>
            <a:off x="685800" y="4343401"/>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12CB05-D926-479B-95D5-475F42D73DDD}" type="slidenum">
              <a:rPr lang="es-ES"/>
              <a:pPr/>
              <a:t>122</a:t>
            </a:fld>
            <a:endParaRPr lang="es-ES"/>
          </a:p>
        </p:txBody>
      </p:sp>
      <p:sp>
        <p:nvSpPr>
          <p:cNvPr id="322561" name="Rectangle 1"/>
          <p:cNvSpPr txBox="1">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22562" name="Rectangle 2"/>
          <p:cNvSpPr txBox="1">
            <a:spLocks noGrp="1" noChangeArrowheads="1"/>
          </p:cNvSpPr>
          <p:nvPr>
            <p:ph type="body" idx="1"/>
          </p:nvPr>
        </p:nvSpPr>
        <p:spPr bwMode="auto">
          <a:xfrm>
            <a:off x="685800" y="4343401"/>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9139"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12CB05-D926-479B-95D5-475F42D73DDD}" type="slidenum">
              <a:rPr lang="es-ES"/>
              <a:pPr/>
              <a:t>123</a:t>
            </a:fld>
            <a:endParaRPr lang="es-ES"/>
          </a:p>
        </p:txBody>
      </p:sp>
      <p:sp>
        <p:nvSpPr>
          <p:cNvPr id="322561" name="Rectangle 1"/>
          <p:cNvSpPr txBox="1">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22562" name="Rectangle 2"/>
          <p:cNvSpPr txBox="1">
            <a:spLocks noGrp="1" noChangeArrowheads="1"/>
          </p:cNvSpPr>
          <p:nvPr>
            <p:ph type="body" idx="1"/>
          </p:nvPr>
        </p:nvSpPr>
        <p:spPr bwMode="auto">
          <a:xfrm>
            <a:off x="685800" y="4343401"/>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12CB05-D926-479B-95D5-475F42D73DDD}" type="slidenum">
              <a:rPr lang="es-ES"/>
              <a:pPr/>
              <a:t>124</a:t>
            </a:fld>
            <a:endParaRPr lang="es-ES"/>
          </a:p>
        </p:txBody>
      </p:sp>
      <p:sp>
        <p:nvSpPr>
          <p:cNvPr id="322561" name="Rectangle 1"/>
          <p:cNvSpPr txBox="1">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22562" name="Rectangle 2"/>
          <p:cNvSpPr txBox="1">
            <a:spLocks noGrp="1" noChangeArrowheads="1"/>
          </p:cNvSpPr>
          <p:nvPr>
            <p:ph type="body" idx="1"/>
          </p:nvPr>
        </p:nvSpPr>
        <p:spPr bwMode="auto">
          <a:xfrm>
            <a:off x="685800" y="4343401"/>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128</a:t>
            </a:fld>
            <a:endParaRPr lang="es-E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129</a:t>
            </a:fld>
            <a:endParaRPr lang="es-E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130</a:t>
            </a:fld>
            <a:endParaRPr lang="es-E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131</a:t>
            </a:fld>
            <a:endParaRPr lang="es-E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132</a:t>
            </a:fld>
            <a:endParaRPr lang="es-E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133</a:t>
            </a:fld>
            <a:endParaRPr lang="es-E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134</a:t>
            </a:fld>
            <a:endParaRPr lang="es-E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135</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016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136</a:t>
            </a:fld>
            <a:endParaRPr lang="es-E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137</a:t>
            </a:fld>
            <a:endParaRPr lang="es-E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138</a:t>
            </a:fld>
            <a:endParaRPr lang="es-E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139</a:t>
            </a:fld>
            <a:endParaRPr lang="es-E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140</a:t>
            </a:fld>
            <a:endParaRPr lang="es-E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141</a:t>
            </a:fld>
            <a:endParaRPr lang="es-E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142</a:t>
            </a:fld>
            <a:endParaRPr lang="es-E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143</a:t>
            </a:fld>
            <a:endParaRPr lang="es-E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144</a:t>
            </a:fld>
            <a:endParaRPr lang="es-E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19</a:t>
            </a:fld>
            <a:endParaRPr lang="es-E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146</a:t>
            </a:fld>
            <a:endParaRPr lang="es-E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147</a:t>
            </a:fld>
            <a:endParaRPr lang="es-E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148</a:t>
            </a:fld>
            <a:endParaRPr lang="es-E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122D58C0-F5B4-4592-A405-EE2CBB45C21C}" type="slidenum">
              <a:rPr lang="es-ES" smtClean="0"/>
              <a:pPr/>
              <a:t>149</a:t>
            </a:fld>
            <a:endParaRPr lang="es-E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AB190DB9-CB69-5043-840F-0C3FC2C14FCB}" type="slidenum">
              <a:rPr lang="es-ES_tradnl" smtClean="0"/>
              <a:pPr/>
              <a:t>150</a:t>
            </a:fld>
            <a:endParaRPr lang="es-ES_trad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118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221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323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8"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4259"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2426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B329B09-CFD3-4E64-ADB8-A66459E5F5D3}"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s-CL">
              <a:solidFill>
                <a:srgbClr val="FFFF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528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2528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14E40E3-66BB-4988-845B-5DF0C6D90E3F}"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s-CL">
              <a:solidFill>
                <a:srgbClr val="FFFF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6"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630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2630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EC44024-7044-43F7-B027-894EF8BE4B04}"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s-CL">
              <a:solidFill>
                <a:srgbClr val="FFFF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094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733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2733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0592EC7-ECD6-4016-A025-A014D0DE56F8}"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s-CL">
              <a:solidFill>
                <a:srgbClr val="FFFFFF"/>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4"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835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2835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20B1C15-5789-4F8F-8B4C-C544EDFAA10F}"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es-CL">
              <a:solidFill>
                <a:srgbClr val="FFFFF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29379"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2938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9C65C4B-9C45-46D8-93B4-827BAAA479F0}"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es-CL">
              <a:solidFill>
                <a:srgbClr val="FFFFFF"/>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402"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040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040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63FE506-4BCF-453C-B10C-D4D5CAD4DF4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s-CL">
              <a:solidFill>
                <a:srgbClr val="FFFFFF"/>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142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142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1A8097-FB7E-4B6B-8260-9C8CEE698CD0}"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s-CL">
              <a:solidFill>
                <a:srgbClr val="FFFFFF"/>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245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245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AF09379-8726-4B98-827E-67FD4B526CB4}"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es-CL">
              <a:solidFill>
                <a:srgbClr val="FFFFFF"/>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347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347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FF589B2-2D48-4DA3-A813-9B4253CDF38E}"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es-CL">
              <a:solidFill>
                <a:srgbClr val="FFFFFF"/>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4499"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552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654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654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A4470C3-A584-4CDF-B3B7-517A238A9435}"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35</a:t>
            </a:fld>
            <a:endParaRPr lang="es-CL">
              <a:solidFill>
                <a:srgbClr val="FFFF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094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757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757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89559F8-39FA-4A1F-AD62-93261BC97294}"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es-CL">
              <a:solidFill>
                <a:srgbClr val="FFFFFF"/>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859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859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97F855-C875-4ADE-8814-267B750B191F}"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es-CL">
              <a:solidFill>
                <a:srgbClr val="FFFFFF"/>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859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859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97F855-C875-4ADE-8814-267B750B191F}"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es-CL">
              <a:solidFill>
                <a:srgbClr val="FFFFFF"/>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9619"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3962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CEF34B3-91DF-47B2-A0D2-221B8FCD84B8}"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es-CL">
              <a:solidFill>
                <a:srgbClr val="FFFFFF"/>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064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064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D5FB8D-7951-4449-8FB0-C8CA673A8B2D}"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es-CL">
              <a:solidFill>
                <a:srgbClr val="FFFFFF"/>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166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166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5C871E-4F7F-4D83-B455-5470A848F88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es-CL">
              <a:solidFill>
                <a:srgbClr val="FFFFFF"/>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269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269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5D18F6B-9A07-4922-B521-40A3202B5328}"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42</a:t>
            </a:fld>
            <a:endParaRPr lang="es-CL">
              <a:solidFill>
                <a:srgbClr val="FFFFFF"/>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269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269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5D18F6B-9A07-4922-B521-40A3202B5328}"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43</a:t>
            </a:fld>
            <a:endParaRPr lang="es-CL">
              <a:solidFill>
                <a:srgbClr val="FFFFFF"/>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44</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371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371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9E3F2A-9406-4CEE-A099-4469629918D9}"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45</a:t>
            </a:fld>
            <a:endParaRPr lang="es-CL">
              <a:solidFill>
                <a:srgbClr val="FFFF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197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4739"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474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85C80A-AE96-4889-9555-74779683FBC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46</a:t>
            </a:fld>
            <a:endParaRPr lang="es-CL">
              <a:solidFill>
                <a:srgbClr val="FFFFFF"/>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576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576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37669E5-4FFE-48C5-9777-71487F04B408}"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47</a:t>
            </a:fld>
            <a:endParaRPr lang="es-CL">
              <a:solidFill>
                <a:srgbClr val="FFFFFF"/>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678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678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6C18D21-AC2D-41D6-B661-E51FE80ABA7E}"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48</a:t>
            </a:fld>
            <a:endParaRPr lang="es-CL">
              <a:solidFill>
                <a:srgbClr val="FFFFFF"/>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Text Box 1"/>
          <p:cNvSpPr txBox="1">
            <a:spLocks noChangeArrowheads="1"/>
          </p:cNvSpPr>
          <p:nvPr/>
        </p:nvSpPr>
        <p:spPr bwMode="auto">
          <a:xfrm>
            <a:off x="2241550" y="877888"/>
            <a:ext cx="2371725" cy="3162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781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781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24A289B-E721-4965-B602-FD79A7CFACC3}"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49</a:t>
            </a:fld>
            <a:endParaRPr lang="es-CL">
              <a:solidFill>
                <a:srgbClr val="FFFFFF"/>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50</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51</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52</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53</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54</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2995"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56</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57</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58</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59</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60</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61</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62</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63</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39A1E773-C3CC-4F3A-89EB-6B98A0B86821}" type="slidenum">
              <a:rPr lang="es-ES" smtClean="0"/>
              <a:pPr>
                <a:defRPr/>
              </a:pPr>
              <a:t>64</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Text Box 1"/>
          <p:cNvSpPr txBox="1">
            <a:spLocks noChangeArrowheads="1"/>
          </p:cNvSpPr>
          <p:nvPr/>
        </p:nvSpPr>
        <p:spPr bwMode="auto">
          <a:xfrm>
            <a:off x="3884613" y="8686800"/>
            <a:ext cx="2971800" cy="455613"/>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5D1F09-2408-45FD-AFA7-251C03E87FEA}" type="slidenum">
              <a:rPr lang="es-ES">
                <a:solidFill>
                  <a:srgbClr val="FFFFFF"/>
                </a:solidFill>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66</a:t>
            </a:fld>
            <a:endParaRPr lang="es-ES">
              <a:solidFill>
                <a:srgbClr val="FFFFFF"/>
              </a:solidFill>
              <a:cs typeface="Arial Unicode MS" charset="0"/>
            </a:endParaRPr>
          </a:p>
        </p:txBody>
      </p:sp>
      <p:sp>
        <p:nvSpPr>
          <p:cNvPr id="248835" name="Text Box 2"/>
          <p:cNvSpPr txBox="1">
            <a:spLocks noChangeArrowheads="1"/>
          </p:cNvSpPr>
          <p:nvPr/>
        </p:nvSpPr>
        <p:spPr bwMode="auto">
          <a:xfrm>
            <a:off x="1179513" y="685800"/>
            <a:ext cx="4500562"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48836" name="Rectangle 3"/>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8837" name="Text Box 4"/>
          <p:cNvSpPr txBox="1">
            <a:spLocks noChangeArrowheads="1"/>
          </p:cNvSpPr>
          <p:nvPr/>
        </p:nvSpPr>
        <p:spPr bwMode="auto">
          <a:xfrm>
            <a:off x="3884613" y="8686800"/>
            <a:ext cx="2971800" cy="455613"/>
          </a:xfrm>
          <a:prstGeom prst="rect">
            <a:avLst/>
          </a:prstGeom>
          <a:noFill/>
          <a:ln w="9525">
            <a:noFill/>
            <a:round/>
            <a:headEnd/>
            <a:tailEnd/>
          </a:ln>
        </p:spPr>
        <p:txBody>
          <a:bodyPr lIns="96840" tIns="48240" rIns="96840" bIns="4824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22B6EEC-C7AA-490D-AFEC-A02668334C05}" type="slidenum">
              <a:rPr lang="es-ES" sz="13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66</a:t>
            </a:fld>
            <a:endParaRPr lang="es-ES" sz="130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4019"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Text Box 1"/>
          <p:cNvSpPr txBox="1">
            <a:spLocks noChangeArrowheads="1"/>
          </p:cNvSpPr>
          <p:nvPr/>
        </p:nvSpPr>
        <p:spPr bwMode="auto">
          <a:xfrm>
            <a:off x="3884613" y="8686800"/>
            <a:ext cx="2971800" cy="455613"/>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CD982CA-D71F-4BE4-BD0D-9D1A577AEE36}" type="slidenum">
              <a:rPr lang="es-ES">
                <a:solidFill>
                  <a:srgbClr val="FFFFFF"/>
                </a:solidFill>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67</a:t>
            </a:fld>
            <a:endParaRPr lang="es-ES">
              <a:solidFill>
                <a:srgbClr val="FFFFFF"/>
              </a:solidFill>
              <a:cs typeface="Arial Unicode MS" charset="0"/>
            </a:endParaRPr>
          </a:p>
        </p:txBody>
      </p:sp>
      <p:sp>
        <p:nvSpPr>
          <p:cNvPr id="249859" name="Text Box 2"/>
          <p:cNvSpPr txBox="1">
            <a:spLocks noChangeArrowheads="1"/>
          </p:cNvSpPr>
          <p:nvPr/>
        </p:nvSpPr>
        <p:spPr bwMode="auto">
          <a:xfrm>
            <a:off x="1179513" y="685800"/>
            <a:ext cx="4500562"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49860" name="Rectangle 3"/>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49861" name="Text Box 4"/>
          <p:cNvSpPr txBox="1">
            <a:spLocks noChangeArrowheads="1"/>
          </p:cNvSpPr>
          <p:nvPr/>
        </p:nvSpPr>
        <p:spPr bwMode="auto">
          <a:xfrm>
            <a:off x="3884613" y="8686800"/>
            <a:ext cx="2971800" cy="455613"/>
          </a:xfrm>
          <a:prstGeom prst="rect">
            <a:avLst/>
          </a:prstGeom>
          <a:noFill/>
          <a:ln w="9525">
            <a:noFill/>
            <a:round/>
            <a:headEnd/>
            <a:tailEnd/>
          </a:ln>
        </p:spPr>
        <p:txBody>
          <a:bodyPr lIns="96840" tIns="48240" rIns="96840" bIns="4824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11E64D-E40C-4429-B69A-E419F7267F9A}" type="slidenum">
              <a:rPr lang="es-ES" sz="13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67</a:t>
            </a:fld>
            <a:endParaRPr lang="es-ES" sz="1300">
              <a:solidFill>
                <a:srgbClr val="000000"/>
              </a:solidFill>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Text Box 1"/>
          <p:cNvSpPr txBox="1">
            <a:spLocks noChangeArrowheads="1"/>
          </p:cNvSpPr>
          <p:nvPr/>
        </p:nvSpPr>
        <p:spPr bwMode="auto">
          <a:xfrm>
            <a:off x="3884613" y="8686800"/>
            <a:ext cx="2971800" cy="455613"/>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EC5501E-2A02-4D57-9F90-56FEB7EDEA26}" type="slidenum">
              <a:rPr lang="es-ES">
                <a:solidFill>
                  <a:srgbClr val="FFFFFF"/>
                </a:solidFill>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es-ES">
              <a:solidFill>
                <a:srgbClr val="FFFFFF"/>
              </a:solidFill>
              <a:cs typeface="Arial Unicode MS" charset="0"/>
            </a:endParaRPr>
          </a:p>
        </p:txBody>
      </p:sp>
      <p:sp>
        <p:nvSpPr>
          <p:cNvPr id="250883" name="Text Box 2"/>
          <p:cNvSpPr txBox="1">
            <a:spLocks noChangeArrowheads="1"/>
          </p:cNvSpPr>
          <p:nvPr/>
        </p:nvSpPr>
        <p:spPr bwMode="auto">
          <a:xfrm>
            <a:off x="1179513" y="685800"/>
            <a:ext cx="4500562"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50884" name="Rectangle 3"/>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50885" name="Text Box 4"/>
          <p:cNvSpPr txBox="1">
            <a:spLocks noChangeArrowheads="1"/>
          </p:cNvSpPr>
          <p:nvPr/>
        </p:nvSpPr>
        <p:spPr bwMode="auto">
          <a:xfrm>
            <a:off x="3884613" y="8686800"/>
            <a:ext cx="2971800" cy="455613"/>
          </a:xfrm>
          <a:prstGeom prst="rect">
            <a:avLst/>
          </a:prstGeom>
          <a:noFill/>
          <a:ln w="9525">
            <a:noFill/>
            <a:round/>
            <a:headEnd/>
            <a:tailEnd/>
          </a:ln>
        </p:spPr>
        <p:txBody>
          <a:bodyPr lIns="96840" tIns="48240" rIns="96840" bIns="4824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5C9CF71-6EC3-45C5-A721-68E255ADAA21}" type="slidenum">
              <a:rPr lang="es-ES" sz="13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es-ES" sz="1300">
              <a:solidFill>
                <a:srgbClr val="000000"/>
              </a:solidFill>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Text Box 1"/>
          <p:cNvSpPr txBox="1">
            <a:spLocks noChangeArrowheads="1"/>
          </p:cNvSpPr>
          <p:nvPr/>
        </p:nvSpPr>
        <p:spPr bwMode="auto">
          <a:xfrm>
            <a:off x="3884613" y="8686800"/>
            <a:ext cx="2971800" cy="455613"/>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DB9C2D4-9A43-4C0E-9CAA-813AC3849530}" type="slidenum">
              <a:rPr lang="es-ES">
                <a:solidFill>
                  <a:srgbClr val="FFFFFF"/>
                </a:solidFill>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s-ES">
              <a:solidFill>
                <a:srgbClr val="FFFFFF"/>
              </a:solidFill>
              <a:cs typeface="Arial Unicode MS" charset="0"/>
            </a:endParaRPr>
          </a:p>
        </p:txBody>
      </p:sp>
      <p:sp>
        <p:nvSpPr>
          <p:cNvPr id="251907" name="Text Box 2"/>
          <p:cNvSpPr txBox="1">
            <a:spLocks noChangeArrowheads="1"/>
          </p:cNvSpPr>
          <p:nvPr/>
        </p:nvSpPr>
        <p:spPr bwMode="auto">
          <a:xfrm>
            <a:off x="1179513" y="685800"/>
            <a:ext cx="4500562"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51908" name="Rectangle 3"/>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51909" name="Text Box 4"/>
          <p:cNvSpPr txBox="1">
            <a:spLocks noChangeArrowheads="1"/>
          </p:cNvSpPr>
          <p:nvPr/>
        </p:nvSpPr>
        <p:spPr bwMode="auto">
          <a:xfrm>
            <a:off x="3884613" y="8686800"/>
            <a:ext cx="2971800" cy="455613"/>
          </a:xfrm>
          <a:prstGeom prst="rect">
            <a:avLst/>
          </a:prstGeom>
          <a:noFill/>
          <a:ln w="9525">
            <a:noFill/>
            <a:round/>
            <a:headEnd/>
            <a:tailEnd/>
          </a:ln>
        </p:spPr>
        <p:txBody>
          <a:bodyPr lIns="96840" tIns="48240" rIns="96840" bIns="4824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B16CEDA-8D6B-4647-B453-16CA79CB8FB2}" type="slidenum">
              <a:rPr lang="es-ES" sz="13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s-ES" sz="1300">
              <a:solidFill>
                <a:srgbClr val="000000"/>
              </a:solidFill>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Text Box 1"/>
          <p:cNvSpPr txBox="1">
            <a:spLocks noChangeArrowheads="1"/>
          </p:cNvSpPr>
          <p:nvPr/>
        </p:nvSpPr>
        <p:spPr bwMode="auto">
          <a:xfrm>
            <a:off x="3884613" y="8686800"/>
            <a:ext cx="2971800" cy="455613"/>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5EEE00F-1988-4D23-BA95-D8BB2DCB23D1}" type="slidenum">
              <a:rPr lang="es-ES">
                <a:solidFill>
                  <a:srgbClr val="FFFFFF"/>
                </a:solidFill>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es-ES">
              <a:solidFill>
                <a:srgbClr val="FFFFFF"/>
              </a:solidFill>
              <a:cs typeface="Arial Unicode MS" charset="0"/>
            </a:endParaRPr>
          </a:p>
        </p:txBody>
      </p:sp>
      <p:sp>
        <p:nvSpPr>
          <p:cNvPr id="252931" name="Text Box 2"/>
          <p:cNvSpPr txBox="1">
            <a:spLocks noChangeArrowheads="1"/>
          </p:cNvSpPr>
          <p:nvPr/>
        </p:nvSpPr>
        <p:spPr bwMode="auto">
          <a:xfrm>
            <a:off x="1179513" y="685800"/>
            <a:ext cx="4500562"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52932" name="Rectangle 3"/>
          <p:cNvSpPr>
            <a:spLocks noGrp="1" noChangeArrowheads="1"/>
          </p:cNvSpPr>
          <p:nvPr>
            <p:ph type="body"/>
          </p:nvPr>
        </p:nvSpPr>
        <p:spPr>
          <a:xfrm>
            <a:off x="1060450" y="4349750"/>
            <a:ext cx="4740275" cy="3513138"/>
          </a:xfrm>
          <a:noFill/>
          <a:ln/>
        </p:spPr>
        <p:txBody>
          <a:bodyPr wrap="none" anchor="ctr"/>
          <a:lstStyle/>
          <a:p>
            <a:endParaRPr lang="es-ES" smtClean="0"/>
          </a:p>
        </p:txBody>
      </p:sp>
      <p:sp>
        <p:nvSpPr>
          <p:cNvPr id="252933" name="Text Box 4"/>
          <p:cNvSpPr txBox="1">
            <a:spLocks noChangeArrowheads="1"/>
          </p:cNvSpPr>
          <p:nvPr/>
        </p:nvSpPr>
        <p:spPr bwMode="auto">
          <a:xfrm>
            <a:off x="3884613" y="8686800"/>
            <a:ext cx="2971800" cy="455613"/>
          </a:xfrm>
          <a:prstGeom prst="rect">
            <a:avLst/>
          </a:prstGeom>
          <a:noFill/>
          <a:ln w="9525">
            <a:noFill/>
            <a:round/>
            <a:headEnd/>
            <a:tailEnd/>
          </a:ln>
        </p:spPr>
        <p:txBody>
          <a:bodyPr lIns="96840" tIns="48240" rIns="96840" bIns="4824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5D08085-BE2E-4842-AA0F-B177DB347CAA}" type="slidenum">
              <a:rPr lang="es-ES" sz="13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es-ES" sz="1300">
              <a:solidFill>
                <a:srgbClr val="000000"/>
              </a:solidFill>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8BA5C3-9CF9-4E10-A1BE-D16E83FCBC66}" type="slidenum">
              <a:rPr lang="es-ES"/>
              <a:pPr/>
              <a:t>71</a:t>
            </a:fld>
            <a:endParaRPr lang="es-ES"/>
          </a:p>
        </p:txBody>
      </p:sp>
      <p:sp>
        <p:nvSpPr>
          <p:cNvPr id="311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8"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8BA5C3-9CF9-4E10-A1BE-D16E83FCBC66}" type="slidenum">
              <a:rPr lang="es-ES"/>
              <a:pPr/>
              <a:t>72</a:t>
            </a:fld>
            <a:endParaRPr lang="es-ES"/>
          </a:p>
        </p:txBody>
      </p:sp>
      <p:sp>
        <p:nvSpPr>
          <p:cNvPr id="311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8"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3975B36-270F-4F19-82E3-8D0BCFD1FBC2}" type="slidenum">
              <a:rPr lang="es-ES"/>
              <a:pPr/>
              <a:t>78</a:t>
            </a:fld>
            <a:endParaRPr lang="es-ES"/>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4"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8BA5C3-9CF9-4E10-A1BE-D16E83FCBC66}" type="slidenum">
              <a:rPr lang="es-ES"/>
              <a:pPr/>
              <a:t>79</a:t>
            </a:fld>
            <a:endParaRPr lang="es-ES"/>
          </a:p>
        </p:txBody>
      </p:sp>
      <p:sp>
        <p:nvSpPr>
          <p:cNvPr id="311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8"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8BA5C3-9CF9-4E10-A1BE-D16E83FCBC66}" type="slidenum">
              <a:rPr lang="es-ES"/>
              <a:pPr/>
              <a:t>80</a:t>
            </a:fld>
            <a:endParaRPr lang="es-ES"/>
          </a:p>
        </p:txBody>
      </p:sp>
      <p:sp>
        <p:nvSpPr>
          <p:cNvPr id="311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8"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5043"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82</a:t>
            </a:fld>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83</a:t>
            </a:fld>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84</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85</a:t>
            </a:fld>
            <a:endParaRPr lang="es-E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86</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87</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88</a:t>
            </a:fld>
            <a:endParaRPr lang="es-E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89</a:t>
            </a:fld>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90</a:t>
            </a:fld>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6067"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92</a:t>
            </a:fld>
            <a:endParaRPr lang="es-E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93</a:t>
            </a:fld>
            <a:endParaRPr lang="es-E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94</a:t>
            </a:fld>
            <a:endParaRPr lang="es-E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95</a:t>
            </a:fld>
            <a:endParaRPr lang="es-E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96</a:t>
            </a:fld>
            <a:endParaRPr lang="es-E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97</a:t>
            </a:fld>
            <a:endParaRPr lang="es-E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DFD93901-94FB-4F4E-8391-05B5E7AA2AF4}" type="slidenum">
              <a:rPr lang="es-ES" smtClean="0"/>
              <a:pPr/>
              <a:t>98</a:t>
            </a:fld>
            <a:endParaRPr lang="es-E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DFD93901-94FB-4F4E-8391-05B5E7AA2AF4}" type="slidenum">
              <a:rPr lang="es-ES" smtClean="0"/>
              <a:pPr/>
              <a:t>99</a:t>
            </a:fld>
            <a:endParaRPr lang="es-E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DFD93901-94FB-4F4E-8391-05B5E7AA2AF4}" type="slidenum">
              <a:rPr lang="es-ES" smtClean="0"/>
              <a:pPr/>
              <a:t>100</a:t>
            </a:fld>
            <a:endParaRPr lang="es-E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Text Box 1"/>
          <p:cNvSpPr txBox="1">
            <a:spLocks noChangeArrowheads="1"/>
          </p:cNvSpPr>
          <p:nvPr/>
        </p:nvSpPr>
        <p:spPr bwMode="auto">
          <a:xfrm>
            <a:off x="2241550" y="877888"/>
            <a:ext cx="2373313" cy="316547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17091" name="Rectangle 2"/>
          <p:cNvSpPr>
            <a:spLocks noGrp="1" noChangeArrowheads="1"/>
          </p:cNvSpPr>
          <p:nvPr>
            <p:ph type="body"/>
          </p:nvPr>
        </p:nvSpPr>
        <p:spPr>
          <a:xfrm>
            <a:off x="1060450" y="4349750"/>
            <a:ext cx="4740275" cy="3513138"/>
          </a:xfrm>
          <a:noFill/>
          <a:ln/>
        </p:spPr>
        <p:txBody>
          <a:bodyPr wrap="none" anchor="ctr"/>
          <a:lstStyle/>
          <a:p>
            <a:endParaRPr lang="es-E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102</a:t>
            </a:fld>
            <a:endParaRPr lang="es-E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103</a:t>
            </a:fld>
            <a:endParaRPr lang="es-E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104</a:t>
            </a:fld>
            <a:endParaRPr lang="es-E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105</a:t>
            </a:fld>
            <a:endParaRPr lang="es-E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106</a:t>
            </a:fld>
            <a:endParaRPr lang="es-E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107</a:t>
            </a:fld>
            <a:endParaRPr lang="es-E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108</a:t>
            </a:fld>
            <a:endParaRPr lang="es-E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109</a:t>
            </a:fld>
            <a:endParaRPr lang="es-E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8C61B42-9374-4A36-8DCD-378CB63AE378}" type="slidenum">
              <a:rPr lang="es-ES" smtClean="0"/>
              <a:pPr/>
              <a:t>110</a:t>
            </a:fld>
            <a:endParaRPr lang="es-E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46B09E3-E0C9-40E9-ADEB-0600AD023716}" type="slidenum">
              <a:rPr lang="en-US" smtClean="0"/>
              <a:pPr/>
              <a:t>111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143116"/>
            <a:ext cx="8258204" cy="3983047"/>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2071678"/>
            <a:ext cx="4038600" cy="4054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3 Marcador de contenido"/>
          <p:cNvSpPr>
            <a:spLocks noGrp="1"/>
          </p:cNvSpPr>
          <p:nvPr>
            <p:ph sz="half" idx="2"/>
          </p:nvPr>
        </p:nvSpPr>
        <p:spPr>
          <a:xfrm>
            <a:off x="4648200" y="2071678"/>
            <a:ext cx="4038600" cy="4054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C4441A43-2746-DE48-ACC1-BE72F730B1B9}" type="datetimeFigureOut">
              <a:rPr lang="es-ES_tradnl" smtClean="0"/>
              <a:pPr/>
              <a:t>05/09/2012</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6A11AB0F-F7B7-664F-B86C-B2BE41425A1D}"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C4441A43-2746-DE48-ACC1-BE72F730B1B9}" type="datetimeFigureOut">
              <a:rPr lang="es-ES_tradnl" smtClean="0"/>
              <a:pPr/>
              <a:t>05/09/2012</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6A11AB0F-F7B7-664F-B86C-B2BE41425A1D}"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9/5/2012</a:t>
            </a:fld>
            <a:endParaRPr lang="en-US"/>
          </a:p>
        </p:txBody>
      </p:sp>
      <p:sp>
        <p:nvSpPr>
          <p:cNvPr id="3" name="2 Marcador de pie de página"/>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4" name="3 Marcador de número de diapositiva"/>
          <p:cNvSpPr>
            <a:spLocks noGrp="1"/>
          </p:cNvSpPr>
          <p:nvPr>
            <p:ph type="sldNum" sz="quarter" idx="12"/>
          </p:nvPr>
        </p:nvSpPr>
        <p:spPr>
          <a:xfrm>
            <a:off x="8647272" y="6407944"/>
            <a:ext cx="365760" cy="365125"/>
          </a:xfrm>
          <a:prstGeom prst="rect">
            <a:avLst/>
          </a:prstGeom>
        </p:spPr>
        <p:txBody>
          <a:bodyPr/>
          <a:lstStyle>
            <a:extLst/>
          </a:lstStyle>
          <a:p>
            <a:fld id="{D5BBC35B-A44B-4119-B8DA-DE9E3DFADA20}" type="slidenum">
              <a:rPr kumimoji="0" lang="en-US" smtClean="0"/>
              <a:pPr/>
              <a:t>‹Nº›</a:t>
            </a:fld>
            <a:endParaRPr kumimoji="0" lang="en-US"/>
          </a:p>
        </p:txBody>
      </p:sp>
    </p:spTree>
    <p:extLst>
      <p:ext uri="{BB962C8B-B14F-4D97-AF65-F5344CB8AC3E}">
        <p14:creationId xmlns:p14="http://schemas.microsoft.com/office/powerpoint/2010/main" val="405648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a:prstGeom prst="rect">
            <a:avLst/>
          </a:prstGeo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1182688" y="2017713"/>
            <a:ext cx="7772400" cy="4114800"/>
          </a:xfrm>
          <a:prstGeom prst="rect">
            <a:avLst/>
          </a:prstGeom>
        </p:spPr>
        <p:txBody>
          <a:bodyPr/>
          <a:lstStyle/>
          <a:p>
            <a:endParaRPr lang="en-US"/>
          </a:p>
        </p:txBody>
      </p:sp>
      <p:sp>
        <p:nvSpPr>
          <p:cNvPr id="4" name="3 Marcador de fecha"/>
          <p:cNvSpPr>
            <a:spLocks noGrp="1"/>
          </p:cNvSpPr>
          <p:nvPr>
            <p:ph type="dt" sz="half" idx="10"/>
          </p:nvPr>
        </p:nvSpPr>
        <p:spPr>
          <a:xfrm>
            <a:off x="1162050" y="6243638"/>
            <a:ext cx="1905000" cy="457200"/>
          </a:xfrm>
          <a:prstGeom prst="rect">
            <a:avLst/>
          </a:prstGeom>
        </p:spPr>
        <p:txBody>
          <a:bodyPr/>
          <a:lstStyle>
            <a:lvl1pPr>
              <a:defRPr/>
            </a:lvl1pPr>
          </a:lstStyle>
          <a:p>
            <a:endParaRPr lang="es-ES"/>
          </a:p>
        </p:txBody>
      </p:sp>
      <p:sp>
        <p:nvSpPr>
          <p:cNvPr id="5" name="4 Marcador de pie de página"/>
          <p:cNvSpPr>
            <a:spLocks noGrp="1"/>
          </p:cNvSpPr>
          <p:nvPr>
            <p:ph type="ftr" sz="quarter" idx="11"/>
          </p:nvPr>
        </p:nvSpPr>
        <p:spPr>
          <a:xfrm>
            <a:off x="3657600" y="6243638"/>
            <a:ext cx="2895600" cy="457200"/>
          </a:xfrm>
          <a:prstGeom prst="rect">
            <a:avLst/>
          </a:prstGeom>
        </p:spPr>
        <p:txBody>
          <a:bodyPr/>
          <a:lstStyle>
            <a:lvl1pPr>
              <a:defRPr/>
            </a:lvl1pPr>
          </a:lstStyle>
          <a:p>
            <a:r>
              <a:rPr lang="es-ES"/>
              <a:t>FAU Junio 2009</a:t>
            </a:r>
          </a:p>
        </p:txBody>
      </p:sp>
      <p:sp>
        <p:nvSpPr>
          <p:cNvPr id="6" name="5 Marcador de número de diapositiva"/>
          <p:cNvSpPr>
            <a:spLocks noGrp="1"/>
          </p:cNvSpPr>
          <p:nvPr>
            <p:ph type="sldNum" sz="quarter" idx="12"/>
          </p:nvPr>
        </p:nvSpPr>
        <p:spPr>
          <a:xfrm>
            <a:off x="7042150" y="6243638"/>
            <a:ext cx="1905000" cy="457200"/>
          </a:xfrm>
          <a:prstGeom prst="ellipse">
            <a:avLst/>
          </a:prstGeom>
        </p:spPr>
        <p:txBody>
          <a:bodyPr/>
          <a:lstStyle>
            <a:lvl1pPr>
              <a:defRPr/>
            </a:lvl1pPr>
          </a:lstStyle>
          <a:p>
            <a:fld id="{8A3AA73F-FC54-4235-BBB0-57CEF4F0920B}" type="slidenum">
              <a:rPr lang="es-ES"/>
              <a:pPr/>
              <a:t>‹Nº›</a:t>
            </a:fld>
            <a:endParaRPr lang="es-ES"/>
          </a:p>
        </p:txBody>
      </p:sp>
    </p:spTree>
    <p:extLst>
      <p:ext uri="{BB962C8B-B14F-4D97-AF65-F5344CB8AC3E}">
        <p14:creationId xmlns:p14="http://schemas.microsoft.com/office/powerpoint/2010/main" val="37398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a:prstGeom prst="rect">
            <a:avLst/>
          </a:prstGeo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a:xfrm>
            <a:off x="6172200" y="6191250"/>
            <a:ext cx="2476500" cy="476250"/>
          </a:xfrm>
          <a:prstGeom prst="rect">
            <a:avLst/>
          </a:prstGeom>
        </p:spPr>
        <p:txBody>
          <a:bodyPr/>
          <a:lstStyle/>
          <a:p>
            <a:endParaRPr lang="en-US"/>
          </a:p>
        </p:txBody>
      </p:sp>
      <p:sp>
        <p:nvSpPr>
          <p:cNvPr id="8" name="7 Marcador de pie de página"/>
          <p:cNvSpPr>
            <a:spLocks noGrp="1"/>
          </p:cNvSpPr>
          <p:nvPr>
            <p:ph type="ftr" sz="quarter" idx="11"/>
          </p:nvPr>
        </p:nvSpPr>
        <p:spPr>
          <a:xfrm>
            <a:off x="914400" y="6172200"/>
            <a:ext cx="3962400" cy="457200"/>
          </a:xfrm>
          <a:prstGeom prst="rect">
            <a:avLst/>
          </a:prstGeom>
        </p:spPr>
        <p:txBody>
          <a:bodyPr/>
          <a:lstStyle/>
          <a:p>
            <a:endParaRPr lang="en-US"/>
          </a:p>
        </p:txBody>
      </p:sp>
      <p:sp>
        <p:nvSpPr>
          <p:cNvPr id="9" name="8 Marcador de número de diapositiva"/>
          <p:cNvSpPr>
            <a:spLocks noGrp="1"/>
          </p:cNvSpPr>
          <p:nvPr>
            <p:ph type="sldNum" sz="quarter" idx="12"/>
          </p:nvPr>
        </p:nvSpPr>
        <p:spPr>
          <a:xfrm>
            <a:off x="146304" y="6210300"/>
            <a:ext cx="457200" cy="457200"/>
          </a:xfrm>
          <a:prstGeom prst="ellipse">
            <a:avLst/>
          </a:prstGeom>
        </p:spPr>
        <p:txBody>
          <a:bodyPr/>
          <a:lstStyle/>
          <a:p>
            <a:fld id="{4EE3F35E-EA17-4529-B307-EE38D5085412}" type="slidenum">
              <a:rPr lang="en-US" smtClean="0"/>
              <a:pPr/>
              <a:t>‹Nº›</a:t>
            </a:fld>
            <a:endParaRPr lang="en-US"/>
          </a:p>
        </p:txBody>
      </p:sp>
      <p:sp>
        <p:nvSpPr>
          <p:cNvPr id="11" name="10 Marcador de contenido"/>
          <p:cNvSpPr>
            <a:spLocks noGrp="1"/>
          </p:cNvSpPr>
          <p:nvPr>
            <p:ph sz="half" idx="2"/>
          </p:nvPr>
        </p:nvSpPr>
        <p:spPr>
          <a:xfrm>
            <a:off x="914400" y="2247900"/>
            <a:ext cx="3733800" cy="3886200"/>
          </a:xfrm>
          <a:prstGeom prst="rect">
            <a:avLst/>
          </a:prstGeo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a:prstGeom prst="rect">
            <a:avLst/>
          </a:prstGeo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266200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image" Target="../media/image6.jpeg"/><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2" descr="\\172.17.46.2\sha-sgcseh\UNIDAD EFICIENCIA ENERGETICA\Marketing\LOGO Idiem Energia\LOGO firma.jpg"/>
          <p:cNvPicPr>
            <a:picLocks noChangeAspect="1" noChangeArrowheads="1"/>
          </p:cNvPicPr>
          <p:nvPr/>
        </p:nvPicPr>
        <p:blipFill>
          <a:blip r:embed="rId10" cstate="print"/>
          <a:srcRect/>
          <a:stretch>
            <a:fillRect/>
          </a:stretch>
        </p:blipFill>
        <p:spPr bwMode="auto">
          <a:xfrm>
            <a:off x="942975" y="279400"/>
            <a:ext cx="728663" cy="330200"/>
          </a:xfrm>
          <a:prstGeom prst="rect">
            <a:avLst/>
          </a:prstGeom>
          <a:noFill/>
          <a:ln w="9525">
            <a:noFill/>
            <a:miter lim="800000"/>
            <a:headEnd/>
            <a:tailEnd/>
          </a:ln>
        </p:spPr>
      </p:pic>
      <p:pic>
        <p:nvPicPr>
          <p:cNvPr id="20" name="Picture 19" descr="logo_fcfm"/>
          <p:cNvPicPr>
            <a:picLocks noChangeAspect="1" noChangeArrowheads="1"/>
          </p:cNvPicPr>
          <p:nvPr/>
        </p:nvPicPr>
        <p:blipFill>
          <a:blip r:embed="rId11" cstate="print"/>
          <a:srcRect/>
          <a:stretch>
            <a:fillRect/>
          </a:stretch>
        </p:blipFill>
        <p:spPr bwMode="auto">
          <a:xfrm>
            <a:off x="180975" y="152400"/>
            <a:ext cx="603250" cy="473075"/>
          </a:xfrm>
          <a:prstGeom prst="rect">
            <a:avLst/>
          </a:prstGeom>
          <a:noFill/>
          <a:ln w="9525">
            <a:noFill/>
            <a:miter lim="800000"/>
            <a:headEnd/>
            <a:tailEnd/>
          </a:ln>
        </p:spPr>
      </p:pic>
      <p:sp>
        <p:nvSpPr>
          <p:cNvPr id="21" name="14 CuadroTexto"/>
          <p:cNvSpPr txBox="1">
            <a:spLocks noChangeArrowheads="1"/>
          </p:cNvSpPr>
          <p:nvPr/>
        </p:nvSpPr>
        <p:spPr bwMode="auto">
          <a:xfrm>
            <a:off x="57150" y="628650"/>
            <a:ext cx="2286000" cy="274638"/>
          </a:xfrm>
          <a:prstGeom prst="rect">
            <a:avLst/>
          </a:prstGeom>
          <a:noFill/>
          <a:ln w="9525">
            <a:noFill/>
            <a:miter lim="800000"/>
            <a:headEnd/>
            <a:tailEnd/>
          </a:ln>
        </p:spPr>
        <p:txBody>
          <a:bodyPr>
            <a:spAutoFit/>
          </a:bodyPr>
          <a:lstStyle/>
          <a:p>
            <a:r>
              <a:rPr lang="es-CL" sz="1200" b="1">
                <a:solidFill>
                  <a:schemeClr val="bg2"/>
                </a:solidFill>
                <a:latin typeface="Calibri" pitchFamily="34" charset="0"/>
              </a:rPr>
              <a:t>DIPLOMA DE  POSTÍTULO</a:t>
            </a:r>
          </a:p>
        </p:txBody>
      </p:sp>
      <p:sp>
        <p:nvSpPr>
          <p:cNvPr id="22" name="14 CuadroTexto"/>
          <p:cNvSpPr txBox="1">
            <a:spLocks noChangeArrowheads="1"/>
          </p:cNvSpPr>
          <p:nvPr/>
        </p:nvSpPr>
        <p:spPr bwMode="auto">
          <a:xfrm>
            <a:off x="1909763" y="328613"/>
            <a:ext cx="4648200" cy="581025"/>
          </a:xfrm>
          <a:prstGeom prst="rect">
            <a:avLst/>
          </a:prstGeom>
          <a:noFill/>
          <a:ln w="9525">
            <a:noFill/>
            <a:miter lim="800000"/>
            <a:headEnd/>
            <a:tailEnd/>
          </a:ln>
        </p:spPr>
        <p:txBody>
          <a:bodyPr>
            <a:spAutoFit/>
          </a:bodyPr>
          <a:lstStyle/>
          <a:p>
            <a:r>
              <a:rPr lang="es-CL" sz="1600" b="1">
                <a:solidFill>
                  <a:srgbClr val="003366"/>
                </a:solidFill>
                <a:latin typeface="Calibri" pitchFamily="34" charset="0"/>
              </a:rPr>
              <a:t>DISEÑO   DE   EDIFICACIONES                         ENERGÉTICAMENTE   EFICIENTES</a:t>
            </a:r>
          </a:p>
        </p:txBody>
      </p:sp>
      <p:sp>
        <p:nvSpPr>
          <p:cNvPr id="23" name="Rectangle 24"/>
          <p:cNvSpPr>
            <a:spLocks noChangeArrowheads="1"/>
          </p:cNvSpPr>
          <p:nvPr/>
        </p:nvSpPr>
        <p:spPr bwMode="auto">
          <a:xfrm>
            <a:off x="0" y="942975"/>
            <a:ext cx="4495800" cy="76200"/>
          </a:xfrm>
          <a:prstGeom prst="rect">
            <a:avLst/>
          </a:prstGeom>
          <a:gradFill rotWithShape="1">
            <a:gsLst>
              <a:gs pos="0">
                <a:srgbClr val="003366">
                  <a:alpha val="62000"/>
                </a:srgbClr>
              </a:gs>
              <a:gs pos="100000">
                <a:schemeClr val="bg1">
                  <a:alpha val="18999"/>
                </a:schemeClr>
              </a:gs>
            </a:gsLst>
            <a:lin ang="0" scaled="1"/>
          </a:gradFill>
          <a:ln w="9525">
            <a:noFill/>
            <a:miter lim="800000"/>
            <a:headEnd/>
            <a:tailEnd/>
          </a:ln>
        </p:spPr>
        <p:txBody>
          <a:bodyPr wrap="none" anchor="ctr"/>
          <a:lstStyle/>
          <a:p>
            <a:endParaRPr lang="es-CL"/>
          </a:p>
        </p:txBody>
      </p:sp>
      <p:sp>
        <p:nvSpPr>
          <p:cNvPr id="24" name="Rectangle 30"/>
          <p:cNvSpPr>
            <a:spLocks noChangeArrowheads="1"/>
          </p:cNvSpPr>
          <p:nvPr/>
        </p:nvSpPr>
        <p:spPr bwMode="auto">
          <a:xfrm>
            <a:off x="0" y="6400800"/>
            <a:ext cx="9144000" cy="457200"/>
          </a:xfrm>
          <a:prstGeom prst="rect">
            <a:avLst/>
          </a:prstGeom>
          <a:gradFill rotWithShape="1">
            <a:gsLst>
              <a:gs pos="0">
                <a:srgbClr val="99CC00">
                  <a:alpha val="76999"/>
                </a:srgbClr>
              </a:gs>
              <a:gs pos="100000">
                <a:schemeClr val="bg1"/>
              </a:gs>
            </a:gsLst>
            <a:lin ang="0" scaled="1"/>
          </a:gradFill>
          <a:ln w="9525">
            <a:noFill/>
            <a:miter lim="800000"/>
            <a:headEnd/>
            <a:tailEnd/>
          </a:ln>
        </p:spPr>
        <p:txBody>
          <a:bodyPr wrap="none" anchor="ctr"/>
          <a:lstStyle/>
          <a:p>
            <a:endParaRPr lang="es-CL"/>
          </a:p>
        </p:txBody>
      </p:sp>
      <p:grpSp>
        <p:nvGrpSpPr>
          <p:cNvPr id="2" name="Group 46"/>
          <p:cNvGrpSpPr>
            <a:grpSpLocks/>
          </p:cNvGrpSpPr>
          <p:nvPr/>
        </p:nvGrpSpPr>
        <p:grpSpPr bwMode="auto">
          <a:xfrm>
            <a:off x="4943475" y="6350"/>
            <a:ext cx="4114800" cy="1063625"/>
            <a:chOff x="2064" y="1200"/>
            <a:chExt cx="3077" cy="795"/>
          </a:xfrm>
        </p:grpSpPr>
        <p:pic>
          <p:nvPicPr>
            <p:cNvPr id="26" name="35 Hexágono"/>
            <p:cNvPicPr>
              <a:picLocks noChangeArrowheads="1"/>
            </p:cNvPicPr>
            <p:nvPr/>
          </p:nvPicPr>
          <p:blipFill>
            <a:blip r:embed="rId12" cstate="print">
              <a:lum bright="-14000" contrast="28000"/>
            </a:blip>
            <a:srcRect/>
            <a:stretch>
              <a:fillRect/>
            </a:stretch>
          </p:blipFill>
          <p:spPr bwMode="auto">
            <a:xfrm>
              <a:off x="2064" y="1480"/>
              <a:ext cx="611" cy="515"/>
            </a:xfrm>
            <a:prstGeom prst="rect">
              <a:avLst/>
            </a:prstGeom>
            <a:noFill/>
            <a:ln w="9525">
              <a:noFill/>
              <a:miter lim="800000"/>
              <a:headEnd/>
              <a:tailEnd/>
            </a:ln>
          </p:spPr>
        </p:pic>
        <p:sp>
          <p:nvSpPr>
            <p:cNvPr id="27" name="31 Hexágono" descr="eficiencia-energetica"/>
            <p:cNvSpPr>
              <a:spLocks noChangeArrowheads="1"/>
            </p:cNvSpPr>
            <p:nvPr/>
          </p:nvSpPr>
          <p:spPr bwMode="auto">
            <a:xfrm>
              <a:off x="3050" y="1471"/>
              <a:ext cx="605" cy="509"/>
            </a:xfrm>
            <a:prstGeom prst="hexagon">
              <a:avLst>
                <a:gd name="adj" fmla="val 25022"/>
                <a:gd name="vf" fmla="val 115470"/>
              </a:avLst>
            </a:prstGeom>
            <a:blipFill dpi="0" rotWithShape="1">
              <a:blip r:embed="rId13" cstate="print"/>
              <a:srcRect/>
              <a:stretch>
                <a:fillRect/>
              </a:stretch>
            </a:blipFill>
            <a:ln w="6350" algn="ctr">
              <a:solidFill>
                <a:srgbClr val="D9D9D9"/>
              </a:solidFill>
              <a:miter lim="800000"/>
              <a:headEnd/>
              <a:tailEnd/>
            </a:ln>
          </p:spPr>
          <p:txBody>
            <a:bodyPr anchor="ctr"/>
            <a:lstStyle/>
            <a:p>
              <a:pPr algn="ctr" defTabSz="771479" fontAlgn="auto">
                <a:spcBef>
                  <a:spcPts val="0"/>
                </a:spcBef>
                <a:spcAft>
                  <a:spcPts val="0"/>
                </a:spcAft>
                <a:defRPr/>
              </a:pPr>
              <a:endParaRPr lang="es-CL" dirty="0">
                <a:solidFill>
                  <a:schemeClr val="lt1"/>
                </a:solidFill>
                <a:latin typeface="+mn-lt"/>
              </a:endParaRPr>
            </a:p>
          </p:txBody>
        </p:sp>
        <p:pic>
          <p:nvPicPr>
            <p:cNvPr id="28" name="35 Hexágono"/>
            <p:cNvPicPr>
              <a:picLocks noChangeArrowheads="1"/>
            </p:cNvPicPr>
            <p:nvPr/>
          </p:nvPicPr>
          <p:blipFill>
            <a:blip r:embed="rId12" cstate="print">
              <a:lum bright="-8000" contrast="22000"/>
            </a:blip>
            <a:srcRect/>
            <a:stretch>
              <a:fillRect/>
            </a:stretch>
          </p:blipFill>
          <p:spPr bwMode="auto">
            <a:xfrm>
              <a:off x="3537" y="1200"/>
              <a:ext cx="611" cy="515"/>
            </a:xfrm>
            <a:prstGeom prst="rect">
              <a:avLst/>
            </a:prstGeom>
            <a:noFill/>
            <a:ln w="9525">
              <a:noFill/>
              <a:miter lim="800000"/>
              <a:headEnd/>
              <a:tailEnd/>
            </a:ln>
          </p:spPr>
        </p:pic>
        <p:sp>
          <p:nvSpPr>
            <p:cNvPr id="29" name="31 Hexágono" descr="Imagen 015"/>
            <p:cNvSpPr>
              <a:spLocks noChangeArrowheads="1"/>
            </p:cNvSpPr>
            <p:nvPr/>
          </p:nvSpPr>
          <p:spPr bwMode="auto">
            <a:xfrm>
              <a:off x="2557" y="1202"/>
              <a:ext cx="605" cy="509"/>
            </a:xfrm>
            <a:prstGeom prst="hexagon">
              <a:avLst>
                <a:gd name="adj" fmla="val 25022"/>
                <a:gd name="vf" fmla="val 115470"/>
              </a:avLst>
            </a:prstGeom>
            <a:blipFill dpi="0" rotWithShape="1">
              <a:blip r:embed="rId14" cstate="print"/>
              <a:srcRect/>
              <a:stretch>
                <a:fillRect/>
              </a:stretch>
            </a:blipFill>
            <a:ln w="6350" algn="ctr">
              <a:solidFill>
                <a:srgbClr val="D9D9D9"/>
              </a:solidFill>
              <a:miter lim="800000"/>
              <a:headEnd/>
              <a:tailEnd/>
            </a:ln>
          </p:spPr>
          <p:txBody>
            <a:bodyPr anchor="ctr"/>
            <a:lstStyle/>
            <a:p>
              <a:pPr algn="ctr" defTabSz="771479" fontAlgn="auto">
                <a:spcBef>
                  <a:spcPts val="0"/>
                </a:spcBef>
                <a:spcAft>
                  <a:spcPts val="0"/>
                </a:spcAft>
                <a:defRPr/>
              </a:pPr>
              <a:endParaRPr lang="es-CL" dirty="0">
                <a:solidFill>
                  <a:schemeClr val="lt1"/>
                </a:solidFill>
                <a:latin typeface="+mn-lt"/>
              </a:endParaRPr>
            </a:p>
          </p:txBody>
        </p:sp>
        <p:sp>
          <p:nvSpPr>
            <p:cNvPr id="30" name="31 Hexágono" descr="008_h_1920_1080"/>
            <p:cNvSpPr>
              <a:spLocks noChangeArrowheads="1"/>
            </p:cNvSpPr>
            <p:nvPr/>
          </p:nvSpPr>
          <p:spPr bwMode="auto">
            <a:xfrm>
              <a:off x="4038" y="1474"/>
              <a:ext cx="604" cy="510"/>
            </a:xfrm>
            <a:prstGeom prst="hexagon">
              <a:avLst>
                <a:gd name="adj" fmla="val 25022"/>
                <a:gd name="vf" fmla="val 115470"/>
              </a:avLst>
            </a:prstGeom>
            <a:blipFill dpi="0" rotWithShape="1">
              <a:blip r:embed="rId15" cstate="print"/>
              <a:srcRect/>
              <a:stretch>
                <a:fillRect/>
              </a:stretch>
            </a:blipFill>
            <a:ln w="6350" algn="ctr">
              <a:solidFill>
                <a:srgbClr val="D9D9D9"/>
              </a:solidFill>
              <a:miter lim="800000"/>
              <a:headEnd/>
              <a:tailEnd/>
            </a:ln>
          </p:spPr>
          <p:txBody>
            <a:bodyPr anchor="ctr"/>
            <a:lstStyle/>
            <a:p>
              <a:pPr algn="ctr" defTabSz="771479" fontAlgn="auto">
                <a:spcBef>
                  <a:spcPts val="0"/>
                </a:spcBef>
                <a:spcAft>
                  <a:spcPts val="0"/>
                </a:spcAft>
                <a:defRPr/>
              </a:pPr>
              <a:endParaRPr lang="es-CL" dirty="0">
                <a:solidFill>
                  <a:schemeClr val="lt1"/>
                </a:solidFill>
                <a:latin typeface="+mn-lt"/>
              </a:endParaRPr>
            </a:p>
          </p:txBody>
        </p:sp>
        <p:pic>
          <p:nvPicPr>
            <p:cNvPr id="31" name="35 Hexágono"/>
            <p:cNvPicPr>
              <a:picLocks noChangeArrowheads="1"/>
            </p:cNvPicPr>
            <p:nvPr/>
          </p:nvPicPr>
          <p:blipFill>
            <a:blip r:embed="rId12" cstate="print">
              <a:lum bright="-8000" contrast="22000"/>
            </a:blip>
            <a:srcRect/>
            <a:stretch>
              <a:fillRect/>
            </a:stretch>
          </p:blipFill>
          <p:spPr bwMode="auto">
            <a:xfrm>
              <a:off x="3552" y="1200"/>
              <a:ext cx="611" cy="515"/>
            </a:xfrm>
            <a:prstGeom prst="rect">
              <a:avLst/>
            </a:prstGeom>
            <a:noFill/>
            <a:ln w="9525">
              <a:noFill/>
              <a:miter lim="800000"/>
              <a:headEnd/>
              <a:tailEnd/>
            </a:ln>
          </p:spPr>
        </p:pic>
        <p:pic>
          <p:nvPicPr>
            <p:cNvPr id="32" name="35 Hexágono"/>
            <p:cNvPicPr>
              <a:picLocks noChangeArrowheads="1"/>
            </p:cNvPicPr>
            <p:nvPr/>
          </p:nvPicPr>
          <p:blipFill>
            <a:blip r:embed="rId12" cstate="print">
              <a:lum bright="-8000" contrast="22000"/>
            </a:blip>
            <a:srcRect/>
            <a:stretch>
              <a:fillRect/>
            </a:stretch>
          </p:blipFill>
          <p:spPr bwMode="auto">
            <a:xfrm>
              <a:off x="4530" y="1212"/>
              <a:ext cx="611" cy="51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7.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9.xml"/><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7.wmf"/><Relationship Id="rId4" Type="http://schemas.openxmlformats.org/officeDocument/2006/relationships/oleObject" Target="../embeddings/oleObject6.bin"/><Relationship Id="rId9" Type="http://schemas.openxmlformats.org/officeDocument/2006/relationships/image" Target="../media/image29.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50.wmf"/><Relationship Id="rId4" Type="http://schemas.openxmlformats.org/officeDocument/2006/relationships/oleObject" Target="../embeddings/oleObject10.bin"/></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5800" y="1428736"/>
            <a:ext cx="7772400" cy="2648336"/>
          </a:xfrm>
          <a:prstGeom prst="rect">
            <a:avLst/>
          </a:prstGeom>
        </p:spPr>
        <p:txBody>
          <a:bodyPr/>
          <a:lstStyle/>
          <a:p>
            <a:r>
              <a:rPr lang="es-ES_tradnl" sz="3200" b="1" dirty="0" smtClean="0"/>
              <a:t>Energía </a:t>
            </a:r>
            <a:r>
              <a:rPr lang="es-ES_tradnl" sz="3200" b="1" dirty="0" smtClean="0"/>
              <a:t>Solar en </a:t>
            </a:r>
            <a:r>
              <a:rPr lang="es-ES_tradnl" sz="3200" b="1" dirty="0" smtClean="0"/>
              <a:t>Chile</a:t>
            </a:r>
            <a:br>
              <a:rPr lang="es-ES_tradnl" sz="3200" b="1" dirty="0" smtClean="0"/>
            </a:br>
            <a:r>
              <a:rPr lang="es-ES_tradnl" sz="3200" b="1" dirty="0" smtClean="0"/>
              <a:t>Aplicado a la Edificación</a:t>
            </a:r>
            <a:endParaRPr lang="es-ES" sz="3200" dirty="0"/>
          </a:p>
        </p:txBody>
      </p:sp>
      <p:sp>
        <p:nvSpPr>
          <p:cNvPr id="5" name="Rectangle 1028"/>
          <p:cNvSpPr>
            <a:spLocks noChangeArrowheads="1"/>
          </p:cNvSpPr>
          <p:nvPr/>
        </p:nvSpPr>
        <p:spPr bwMode="auto">
          <a:xfrm>
            <a:off x="193617" y="3212976"/>
            <a:ext cx="8915400" cy="1079399"/>
          </a:xfrm>
          <a:prstGeom prst="rect">
            <a:avLst/>
          </a:prstGeom>
          <a:noFill/>
          <a:ln w="3175">
            <a:noFill/>
            <a:miter lim="800000"/>
            <a:headEnd/>
            <a:tailEnd/>
          </a:ln>
        </p:spPr>
        <p:txBody>
          <a:bodyPr wrap="square" lIns="90000" tIns="46800" rIns="90000" bIns="46800">
            <a:spAutoFit/>
          </a:bodyPr>
          <a:lstStyle/>
          <a:p>
            <a:pPr algn="ctr"/>
            <a:r>
              <a:rPr lang="es-ES" sz="2800" b="1" dirty="0" err="1" smtClean="0"/>
              <a:t>Prof</a:t>
            </a:r>
            <a:r>
              <a:rPr lang="es-ES" sz="2800" b="1" dirty="0" smtClean="0"/>
              <a:t> Roberto Román L.</a:t>
            </a:r>
          </a:p>
          <a:p>
            <a:pPr algn="ctr"/>
            <a:endParaRPr lang="es-ES" b="1" dirty="0"/>
          </a:p>
          <a:p>
            <a:pPr algn="ctr"/>
            <a:r>
              <a:rPr lang="es-ES" b="1" dirty="0" smtClean="0"/>
              <a:t>Universidad </a:t>
            </a:r>
            <a:r>
              <a:rPr lang="es-ES" b="1" dirty="0"/>
              <a:t>de Chile</a:t>
            </a:r>
          </a:p>
        </p:txBody>
      </p:sp>
    </p:spTree>
    <p:extLst>
      <p:ext uri="{BB962C8B-B14F-4D97-AF65-F5344CB8AC3E}">
        <p14:creationId xmlns:p14="http://schemas.microsoft.com/office/powerpoint/2010/main" val="892592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685800" y="692696"/>
            <a:ext cx="7772400" cy="547142"/>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Naturaleza de Radiación:</a:t>
            </a:r>
          </a:p>
        </p:txBody>
      </p:sp>
      <p:sp>
        <p:nvSpPr>
          <p:cNvPr id="57347" name="Text Box 2"/>
          <p:cNvSpPr txBox="1">
            <a:spLocks noChangeArrowheads="1"/>
          </p:cNvSpPr>
          <p:nvPr/>
        </p:nvSpPr>
        <p:spPr bwMode="auto">
          <a:xfrm>
            <a:off x="683568" y="1916832"/>
            <a:ext cx="7620000" cy="2838450"/>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Dentro de las posibles longitudes de onda de la radiación electromagnética, nos va a interesar en especial:</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000000"/>
              </a:solidFill>
            </a:endParaRPr>
          </a:p>
          <a:p>
            <a:pPr marL="914400" lvl="2" indent="0" algn="just">
              <a:buFont typeface="Symbol" pitchFamily="16"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El rango de la </a:t>
            </a:r>
            <a:r>
              <a:rPr lang="es-ES" sz="2000" i="1" dirty="0">
                <a:solidFill>
                  <a:srgbClr val="000000"/>
                </a:solidFill>
              </a:rPr>
              <a:t>radiación solar.</a:t>
            </a:r>
            <a:r>
              <a:rPr lang="es-ES" sz="2000" dirty="0">
                <a:solidFill>
                  <a:srgbClr val="000000"/>
                </a:solidFill>
              </a:rPr>
              <a:t> Esto por ser la radiación que llega del sol. Cubre longitudes de onda de 0,3 a 2,5 </a:t>
            </a:r>
            <a:r>
              <a:rPr lang="es-ES" sz="2000" dirty="0" smtClean="0">
                <a:solidFill>
                  <a:srgbClr val="000000"/>
                </a:solidFill>
                <a:sym typeface="Symbol"/>
              </a:rPr>
              <a:t></a:t>
            </a:r>
            <a:r>
              <a:rPr lang="es-ES" sz="2000" dirty="0" smtClean="0">
                <a:solidFill>
                  <a:srgbClr val="000000"/>
                </a:solidFill>
              </a:rPr>
              <a:t>m </a:t>
            </a:r>
            <a:r>
              <a:rPr lang="es-ES" sz="2000" dirty="0">
                <a:solidFill>
                  <a:srgbClr val="000000"/>
                </a:solidFill>
              </a:rPr>
              <a:t>(micrones</a:t>
            </a:r>
            <a:r>
              <a:rPr lang="es-ES" sz="2000" dirty="0" smtClean="0">
                <a:solidFill>
                  <a:srgbClr val="000000"/>
                </a:solidFill>
              </a:rPr>
              <a:t>) a nivel de la tierra.</a:t>
            </a:r>
            <a:endParaRPr lang="es-ES" sz="2000" dirty="0">
              <a:solidFill>
                <a:srgbClr val="000000"/>
              </a:solidFill>
            </a:endParaRPr>
          </a:p>
          <a:p>
            <a:pPr lvl="2" algn="just">
              <a:buFont typeface="Symbol" pitchFamily="16"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El rango de la </a:t>
            </a:r>
            <a:r>
              <a:rPr lang="es-ES" sz="2000" i="1" dirty="0">
                <a:solidFill>
                  <a:srgbClr val="000000"/>
                </a:solidFill>
              </a:rPr>
              <a:t>radiación térmica.</a:t>
            </a:r>
            <a:r>
              <a:rPr lang="es-ES" sz="2000" dirty="0">
                <a:solidFill>
                  <a:srgbClr val="000000"/>
                </a:solidFill>
              </a:rPr>
              <a:t> Es decir la producida por cuerpos calientes. Esta cubre longitudes de onda típicamente de 2,5 a 80 </a:t>
            </a:r>
            <a:r>
              <a:rPr lang="es-ES" sz="2000" dirty="0" smtClean="0">
                <a:solidFill>
                  <a:srgbClr val="000000"/>
                </a:solidFill>
                <a:sym typeface="Symbol"/>
              </a:rPr>
              <a:t></a:t>
            </a:r>
            <a:r>
              <a:rPr lang="es-ES" sz="2000" dirty="0" smtClean="0">
                <a:solidFill>
                  <a:srgbClr val="000000"/>
                </a:solidFill>
              </a:rPr>
              <a:t>m </a:t>
            </a:r>
            <a:r>
              <a:rPr lang="es-ES" sz="2000" dirty="0">
                <a:solidFill>
                  <a:srgbClr val="000000"/>
                </a:solidFill>
              </a:rPr>
              <a:t>o más.</a:t>
            </a:r>
          </a:p>
        </p:txBody>
      </p:sp>
    </p:spTree>
    <p:extLst>
      <p:ext uri="{BB962C8B-B14F-4D97-AF65-F5344CB8AC3E}">
        <p14:creationId xmlns:p14="http://schemas.microsoft.com/office/powerpoint/2010/main" val="3684892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p:txBody>
          <a:bodyPr/>
          <a:lstStyle/>
          <a:p>
            <a:fld id="{5984726A-688D-440B-96C5-ABDFD4C2DCB1}" type="slidenum">
              <a:rPr lang="es-ES"/>
              <a:pPr/>
              <a:t>100</a:t>
            </a:fld>
            <a:endParaRPr lang="es-ES"/>
          </a:p>
        </p:txBody>
      </p:sp>
      <p:sp>
        <p:nvSpPr>
          <p:cNvPr id="492547" name="Rectangle 3"/>
          <p:cNvSpPr>
            <a:spLocks noGrp="1" noChangeArrowheads="1"/>
          </p:cNvSpPr>
          <p:nvPr>
            <p:ph type="body" idx="1"/>
          </p:nvPr>
        </p:nvSpPr>
        <p:spPr>
          <a:xfrm>
            <a:off x="757238" y="1556792"/>
            <a:ext cx="7772400" cy="1212850"/>
          </a:xfrm>
        </p:spPr>
        <p:txBody>
          <a:bodyPr>
            <a:normAutofit fontScale="92500"/>
          </a:bodyPr>
          <a:lstStyle/>
          <a:p>
            <a:pPr>
              <a:buFont typeface="Wingdings" pitchFamily="2" charset="2"/>
              <a:buNone/>
            </a:pPr>
            <a:r>
              <a:rPr lang="en-US" sz="1800" dirty="0" err="1">
                <a:latin typeface="Verdana" pitchFamily="34" charset="0"/>
              </a:rPr>
              <a:t>Cuando</a:t>
            </a:r>
            <a:r>
              <a:rPr lang="en-US" sz="1800" dirty="0">
                <a:latin typeface="Verdana" pitchFamily="34" charset="0"/>
              </a:rPr>
              <a:t> un </a:t>
            </a:r>
            <a:r>
              <a:rPr lang="en-US" sz="1800" dirty="0" err="1">
                <a:latin typeface="Verdana" pitchFamily="34" charset="0"/>
              </a:rPr>
              <a:t>sistema</a:t>
            </a:r>
            <a:r>
              <a:rPr lang="en-US" sz="1800" dirty="0">
                <a:latin typeface="Verdana" pitchFamily="34" charset="0"/>
              </a:rPr>
              <a:t> solo </a:t>
            </a:r>
            <a:r>
              <a:rPr lang="en-US" sz="1800" dirty="0" err="1">
                <a:latin typeface="Verdana" pitchFamily="34" charset="0"/>
              </a:rPr>
              <a:t>busca</a:t>
            </a:r>
            <a:r>
              <a:rPr lang="en-US" sz="1800" dirty="0">
                <a:latin typeface="Verdana" pitchFamily="34" charset="0"/>
              </a:rPr>
              <a:t> </a:t>
            </a:r>
            <a:r>
              <a:rPr lang="en-US" sz="1800" i="1" dirty="0" err="1">
                <a:solidFill>
                  <a:schemeClr val="tx2"/>
                </a:solidFill>
                <a:latin typeface="Verdana" pitchFamily="34" charset="0"/>
              </a:rPr>
              <a:t>aislar</a:t>
            </a:r>
            <a:r>
              <a:rPr lang="en-US" sz="1800" i="1" dirty="0">
                <a:latin typeface="Verdana" pitchFamily="34" charset="0"/>
              </a:rPr>
              <a:t>,</a:t>
            </a:r>
            <a:r>
              <a:rPr lang="en-US" sz="1800" dirty="0">
                <a:latin typeface="Verdana" pitchFamily="34" charset="0"/>
              </a:rPr>
              <a:t> </a:t>
            </a:r>
            <a:r>
              <a:rPr lang="en-US" sz="1800" dirty="0" err="1">
                <a:latin typeface="Verdana" pitchFamily="34" charset="0"/>
              </a:rPr>
              <a:t>es</a:t>
            </a:r>
            <a:r>
              <a:rPr lang="en-US" sz="1800" dirty="0">
                <a:latin typeface="Verdana" pitchFamily="34" charset="0"/>
              </a:rPr>
              <a:t> </a:t>
            </a:r>
            <a:r>
              <a:rPr lang="en-US" sz="1800" dirty="0" err="1">
                <a:latin typeface="Verdana" pitchFamily="34" charset="0"/>
              </a:rPr>
              <a:t>relativamente</a:t>
            </a:r>
            <a:r>
              <a:rPr lang="en-US" sz="1800" dirty="0">
                <a:latin typeface="Verdana" pitchFamily="34" charset="0"/>
              </a:rPr>
              <a:t> </a:t>
            </a:r>
            <a:r>
              <a:rPr lang="en-US" sz="1800" dirty="0" err="1">
                <a:latin typeface="Verdana" pitchFamily="34" charset="0"/>
              </a:rPr>
              <a:t>poco</a:t>
            </a:r>
            <a:r>
              <a:rPr lang="en-US" sz="1800" dirty="0">
                <a:latin typeface="Verdana" pitchFamily="34" charset="0"/>
              </a:rPr>
              <a:t> </a:t>
            </a:r>
            <a:r>
              <a:rPr lang="en-US" sz="1800" dirty="0" err="1">
                <a:latin typeface="Verdana" pitchFamily="34" charset="0"/>
              </a:rPr>
              <a:t>importante</a:t>
            </a:r>
            <a:r>
              <a:rPr lang="en-US" sz="1800" dirty="0">
                <a:latin typeface="Verdana" pitchFamily="34" charset="0"/>
              </a:rPr>
              <a:t> </a:t>
            </a:r>
            <a:r>
              <a:rPr lang="en-US" sz="1800" i="1" dirty="0" err="1">
                <a:solidFill>
                  <a:schemeClr val="tx2"/>
                </a:solidFill>
                <a:latin typeface="Verdana" pitchFamily="34" charset="0"/>
              </a:rPr>
              <a:t>almacenar</a:t>
            </a:r>
            <a:r>
              <a:rPr lang="en-US" sz="1800" i="1" dirty="0">
                <a:latin typeface="Verdana" pitchFamily="34" charset="0"/>
              </a:rPr>
              <a:t> </a:t>
            </a:r>
            <a:r>
              <a:rPr lang="en-US" sz="1800" dirty="0" err="1">
                <a:latin typeface="Verdana" pitchFamily="34" charset="0"/>
              </a:rPr>
              <a:t>energía</a:t>
            </a:r>
            <a:r>
              <a:rPr lang="en-US" sz="1800" dirty="0">
                <a:latin typeface="Verdana" pitchFamily="34" charset="0"/>
              </a:rPr>
              <a:t>.</a:t>
            </a:r>
          </a:p>
          <a:p>
            <a:pPr>
              <a:buFont typeface="Wingdings" pitchFamily="2" charset="2"/>
              <a:buNone/>
            </a:pPr>
            <a:r>
              <a:rPr lang="en-US" sz="1800" dirty="0">
                <a:latin typeface="Verdana" pitchFamily="34" charset="0"/>
              </a:rPr>
              <a:t>En </a:t>
            </a:r>
            <a:r>
              <a:rPr lang="en-US" sz="1800" dirty="0" err="1">
                <a:latin typeface="Verdana" pitchFamily="34" charset="0"/>
              </a:rPr>
              <a:t>cambio</a:t>
            </a:r>
            <a:r>
              <a:rPr lang="en-US" sz="1800" dirty="0">
                <a:latin typeface="Verdana" pitchFamily="34" charset="0"/>
              </a:rPr>
              <a:t> </a:t>
            </a:r>
            <a:r>
              <a:rPr lang="en-US" sz="1800" dirty="0" err="1">
                <a:latin typeface="Verdana" pitchFamily="34" charset="0"/>
              </a:rPr>
              <a:t>cuando</a:t>
            </a:r>
            <a:r>
              <a:rPr lang="en-US" sz="1800" dirty="0">
                <a:latin typeface="Verdana" pitchFamily="34" charset="0"/>
              </a:rPr>
              <a:t> en un </a:t>
            </a:r>
            <a:r>
              <a:rPr lang="en-US" sz="1800" dirty="0" err="1">
                <a:latin typeface="Verdana" pitchFamily="34" charset="0"/>
              </a:rPr>
              <a:t>sistema</a:t>
            </a:r>
            <a:r>
              <a:rPr lang="en-US" sz="1800" dirty="0">
                <a:latin typeface="Verdana" pitchFamily="34" charset="0"/>
              </a:rPr>
              <a:t> se </a:t>
            </a:r>
            <a:r>
              <a:rPr lang="en-US" sz="1800" dirty="0" err="1">
                <a:latin typeface="Verdana" pitchFamily="34" charset="0"/>
              </a:rPr>
              <a:t>busca</a:t>
            </a:r>
            <a:r>
              <a:rPr lang="en-US" sz="1800" dirty="0">
                <a:latin typeface="Verdana" pitchFamily="34" charset="0"/>
              </a:rPr>
              <a:t> </a:t>
            </a:r>
            <a:r>
              <a:rPr lang="en-US" sz="1800" i="1" dirty="0">
                <a:solidFill>
                  <a:schemeClr val="tx2"/>
                </a:solidFill>
                <a:latin typeface="Verdana" pitchFamily="34" charset="0"/>
              </a:rPr>
              <a:t>modular</a:t>
            </a:r>
            <a:r>
              <a:rPr lang="en-US" sz="1800" i="1" dirty="0">
                <a:latin typeface="Verdana" pitchFamily="34" charset="0"/>
              </a:rPr>
              <a:t>, </a:t>
            </a:r>
            <a:r>
              <a:rPr lang="en-US" sz="1800" dirty="0" err="1">
                <a:latin typeface="Verdana" pitchFamily="34" charset="0"/>
              </a:rPr>
              <a:t>es</a:t>
            </a:r>
            <a:r>
              <a:rPr lang="en-US" sz="1800" dirty="0">
                <a:latin typeface="Verdana" pitchFamily="34" charset="0"/>
              </a:rPr>
              <a:t> clave el </a:t>
            </a:r>
            <a:r>
              <a:rPr lang="en-US" sz="1800" dirty="0" err="1">
                <a:latin typeface="Verdana" pitchFamily="34" charset="0"/>
              </a:rPr>
              <a:t>rol</a:t>
            </a:r>
            <a:r>
              <a:rPr lang="en-US" sz="1800" dirty="0">
                <a:latin typeface="Verdana" pitchFamily="34" charset="0"/>
              </a:rPr>
              <a:t> del </a:t>
            </a:r>
            <a:r>
              <a:rPr lang="en-US" sz="1800" dirty="0" err="1">
                <a:latin typeface="Verdana" pitchFamily="34" charset="0"/>
              </a:rPr>
              <a:t>almacenamiento</a:t>
            </a:r>
            <a:r>
              <a:rPr lang="en-US" sz="1800" dirty="0">
                <a:latin typeface="Verdana" pitchFamily="34" charset="0"/>
              </a:rPr>
              <a:t> </a:t>
            </a:r>
            <a:r>
              <a:rPr lang="en-US" sz="1800" dirty="0" err="1">
                <a:latin typeface="Verdana" pitchFamily="34" charset="0"/>
              </a:rPr>
              <a:t>térmico</a:t>
            </a:r>
            <a:r>
              <a:rPr lang="en-US" sz="1800" dirty="0">
                <a:latin typeface="Verdana" pitchFamily="34" charset="0"/>
              </a:rPr>
              <a:t>, </a:t>
            </a:r>
            <a:r>
              <a:rPr lang="en-US" sz="1800" dirty="0" err="1">
                <a:latin typeface="Verdana" pitchFamily="34" charset="0"/>
              </a:rPr>
              <a:t>especialmente</a:t>
            </a:r>
            <a:r>
              <a:rPr lang="en-US" sz="1800" dirty="0">
                <a:latin typeface="Verdana" pitchFamily="34" charset="0"/>
              </a:rPr>
              <a:t> en el </a:t>
            </a:r>
            <a:r>
              <a:rPr lang="en-US" sz="1800" dirty="0" err="1">
                <a:latin typeface="Verdana" pitchFamily="34" charset="0"/>
              </a:rPr>
              <a:t>propio</a:t>
            </a:r>
            <a:r>
              <a:rPr lang="en-US" sz="1800" dirty="0">
                <a:latin typeface="Verdana" pitchFamily="34" charset="0"/>
              </a:rPr>
              <a:t> </a:t>
            </a:r>
            <a:r>
              <a:rPr lang="en-US" sz="1800" dirty="0" err="1">
                <a:latin typeface="Verdana" pitchFamily="34" charset="0"/>
              </a:rPr>
              <a:t>edificio</a:t>
            </a:r>
            <a:r>
              <a:rPr lang="en-US" sz="1800" dirty="0">
                <a:latin typeface="Verdana" pitchFamily="34" charset="0"/>
              </a:rPr>
              <a:t>.</a:t>
            </a:r>
          </a:p>
        </p:txBody>
      </p:sp>
      <p:sp>
        <p:nvSpPr>
          <p:cNvPr id="492548" name="Text Box 4"/>
          <p:cNvSpPr txBox="1">
            <a:spLocks noChangeArrowheads="1"/>
          </p:cNvSpPr>
          <p:nvPr/>
        </p:nvSpPr>
        <p:spPr bwMode="auto">
          <a:xfrm>
            <a:off x="4500563" y="3141663"/>
            <a:ext cx="4175125" cy="366712"/>
          </a:xfrm>
          <a:prstGeom prst="rect">
            <a:avLst/>
          </a:prstGeom>
          <a:noFill/>
          <a:ln w="9525">
            <a:noFill/>
            <a:miter lim="800000"/>
            <a:headEnd/>
            <a:tailEnd/>
          </a:ln>
          <a:effectLst/>
        </p:spPr>
        <p:txBody>
          <a:bodyPr>
            <a:spAutoFit/>
          </a:bodyPr>
          <a:lstStyle/>
          <a:p>
            <a:pPr>
              <a:spcBef>
                <a:spcPct val="50000"/>
              </a:spcBef>
            </a:pPr>
            <a:endParaRPr lang="es-ES" u="sng">
              <a:latin typeface="Arial" charset="0"/>
            </a:endParaRPr>
          </a:p>
        </p:txBody>
      </p:sp>
      <p:sp>
        <p:nvSpPr>
          <p:cNvPr id="492549" name="Text Box 5"/>
          <p:cNvSpPr txBox="1">
            <a:spLocks noChangeArrowheads="1"/>
          </p:cNvSpPr>
          <p:nvPr/>
        </p:nvSpPr>
        <p:spPr bwMode="auto">
          <a:xfrm>
            <a:off x="4500563" y="3141663"/>
            <a:ext cx="3744912" cy="1190625"/>
          </a:xfrm>
          <a:prstGeom prst="rect">
            <a:avLst/>
          </a:prstGeom>
          <a:noFill/>
          <a:ln w="9525">
            <a:noFill/>
            <a:miter lim="800000"/>
            <a:headEnd/>
            <a:tailEnd/>
          </a:ln>
          <a:effectLst/>
        </p:spPr>
        <p:txBody>
          <a:bodyPr>
            <a:spAutoFit/>
          </a:bodyPr>
          <a:lstStyle/>
          <a:p>
            <a:pPr>
              <a:spcBef>
                <a:spcPct val="50000"/>
              </a:spcBef>
            </a:pPr>
            <a:r>
              <a:rPr lang="es-MX" dirty="0">
                <a:solidFill>
                  <a:schemeClr val="tx1"/>
                </a:solidFill>
                <a:latin typeface="Arial" charset="0"/>
              </a:rPr>
              <a:t>Al </a:t>
            </a:r>
            <a:r>
              <a:rPr lang="es-MX" i="1" dirty="0">
                <a:solidFill>
                  <a:schemeClr val="tx1"/>
                </a:solidFill>
                <a:latin typeface="Arial" charset="0"/>
              </a:rPr>
              <a:t>modular, </a:t>
            </a:r>
            <a:r>
              <a:rPr lang="es-MX" dirty="0">
                <a:solidFill>
                  <a:schemeClr val="tx1"/>
                </a:solidFill>
                <a:latin typeface="Arial" charset="0"/>
              </a:rPr>
              <a:t>conviene que las temperaturas internas oscilen, para maximizar aprovechamiento en masa térmica de estructura.</a:t>
            </a:r>
            <a:endParaRPr lang="es-ES" dirty="0">
              <a:solidFill>
                <a:schemeClr val="tx1"/>
              </a:solidFill>
              <a:latin typeface="Arial" charset="0"/>
            </a:endParaRPr>
          </a:p>
        </p:txBody>
      </p:sp>
      <p:pic>
        <p:nvPicPr>
          <p:cNvPr id="492550" name="Picture 6" descr="Temps-01"/>
          <p:cNvPicPr>
            <a:picLocks noChangeAspect="1" noChangeArrowheads="1"/>
          </p:cNvPicPr>
          <p:nvPr/>
        </p:nvPicPr>
        <p:blipFill>
          <a:blip r:embed="rId3" cstate="print"/>
          <a:srcRect/>
          <a:stretch>
            <a:fillRect/>
          </a:stretch>
        </p:blipFill>
        <p:spPr bwMode="auto">
          <a:xfrm>
            <a:off x="1043608" y="3141663"/>
            <a:ext cx="2592387" cy="2592387"/>
          </a:xfrm>
          <a:prstGeom prst="rect">
            <a:avLst/>
          </a:prstGeom>
          <a:noFill/>
        </p:spPr>
      </p:pic>
    </p:spTree>
    <p:extLst>
      <p:ext uri="{BB962C8B-B14F-4D97-AF65-F5344CB8AC3E}">
        <p14:creationId xmlns:p14="http://schemas.microsoft.com/office/powerpoint/2010/main" val="13481972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101</a:t>
            </a:fld>
            <a:endParaRPr lang="es-ES"/>
          </a:p>
        </p:txBody>
      </p:sp>
      <p:sp>
        <p:nvSpPr>
          <p:cNvPr id="107522" name="Rectangle 2"/>
          <p:cNvSpPr>
            <a:spLocks noGrp="1" noChangeArrowheads="1"/>
          </p:cNvSpPr>
          <p:nvPr>
            <p:ph type="title"/>
          </p:nvPr>
        </p:nvSpPr>
        <p:spPr>
          <a:xfrm>
            <a:off x="457200" y="908720"/>
            <a:ext cx="8229600" cy="508918"/>
          </a:xfrm>
        </p:spPr>
        <p:txBody>
          <a:bodyPr>
            <a:normAutofit fontScale="90000"/>
          </a:bodyPr>
          <a:lstStyle/>
          <a:p>
            <a:pPr algn="ctr"/>
            <a:r>
              <a:rPr lang="es-MX" sz="4000" b="1" dirty="0" smtClean="0">
                <a:effectLst>
                  <a:outerShdw blurRad="38100" dist="38100" dir="2700000" algn="tl">
                    <a:srgbClr val="C0C0C0"/>
                  </a:outerShdw>
                </a:effectLst>
              </a:rPr>
              <a:t>Inercia Térmica y Capacidad Térmica</a:t>
            </a:r>
            <a:endParaRPr lang="es-ES" sz="4000" b="1" dirty="0">
              <a:effectLst>
                <a:outerShdw blurRad="38100" dist="38100" dir="2700000" algn="tl">
                  <a:srgbClr val="C0C0C0"/>
                </a:outerShdw>
              </a:effectLst>
            </a:endParaRPr>
          </a:p>
        </p:txBody>
      </p:sp>
      <p:sp>
        <p:nvSpPr>
          <p:cNvPr id="107523" name="Rectangle 3"/>
          <p:cNvSpPr>
            <a:spLocks noGrp="1" noChangeArrowheads="1"/>
          </p:cNvSpPr>
          <p:nvPr>
            <p:ph type="body" idx="1"/>
          </p:nvPr>
        </p:nvSpPr>
        <p:spPr/>
        <p:txBody>
          <a:bodyPr/>
          <a:lstStyle/>
          <a:p>
            <a:pPr marL="0" indent="0">
              <a:lnSpc>
                <a:spcPct val="90000"/>
              </a:lnSpc>
              <a:buNone/>
            </a:pPr>
            <a:r>
              <a:rPr lang="es-MX" sz="2400" dirty="0"/>
              <a:t>En este párrafo abordaremos el tema de inercia térmica, oscilación térmica exterior y como la masa térmica tiene influencia en el comportamiento de las viviendas y edificios. </a:t>
            </a:r>
          </a:p>
          <a:p>
            <a:pPr>
              <a:lnSpc>
                <a:spcPct val="90000"/>
              </a:lnSpc>
            </a:pPr>
            <a:r>
              <a:rPr lang="es-MX" sz="2000" dirty="0"/>
              <a:t>Lo dividiremos en los siguientes puntos:</a:t>
            </a:r>
          </a:p>
          <a:p>
            <a:pPr lvl="1">
              <a:lnSpc>
                <a:spcPct val="90000"/>
              </a:lnSpc>
            </a:pPr>
            <a:r>
              <a:rPr lang="es-MX" sz="1800" b="1" dirty="0"/>
              <a:t>Capacidad térmica de materiales: </a:t>
            </a:r>
            <a:r>
              <a:rPr lang="es-MX" sz="1800" dirty="0"/>
              <a:t>en particular de los más usuales en construcción. Hormigón, albañilerías, agua y otros.</a:t>
            </a:r>
          </a:p>
          <a:p>
            <a:pPr lvl="1">
              <a:lnSpc>
                <a:spcPct val="90000"/>
              </a:lnSpc>
            </a:pPr>
            <a:r>
              <a:rPr lang="es-MX" sz="1800" b="1" dirty="0"/>
              <a:t>Oscilación térmica exterior: </a:t>
            </a:r>
            <a:r>
              <a:rPr lang="es-MX" sz="1800" dirty="0"/>
              <a:t>como varía la temperatura ambiente externa.</a:t>
            </a:r>
          </a:p>
          <a:p>
            <a:pPr lvl="1">
              <a:lnSpc>
                <a:spcPct val="90000"/>
              </a:lnSpc>
            </a:pPr>
            <a:r>
              <a:rPr lang="es-MX" sz="1800" b="1" dirty="0"/>
              <a:t>Grados día: </a:t>
            </a:r>
            <a:r>
              <a:rPr lang="es-MX" sz="1800" dirty="0"/>
              <a:t>y el comportamiento de la estructura.</a:t>
            </a:r>
            <a:endParaRPr lang="es-MX" sz="1800" b="1" dirty="0"/>
          </a:p>
          <a:p>
            <a:pPr lvl="1">
              <a:lnSpc>
                <a:spcPct val="90000"/>
              </a:lnSpc>
            </a:pPr>
            <a:r>
              <a:rPr lang="es-MX" sz="1800" b="1" dirty="0"/>
              <a:t>Capacidad térmica y retardo térmico: </a:t>
            </a:r>
            <a:r>
              <a:rPr lang="es-MX" sz="1800" dirty="0"/>
              <a:t>como la capacidad térmica influye en el comportamiento del recinto.</a:t>
            </a:r>
          </a:p>
          <a:p>
            <a:pPr lvl="1">
              <a:lnSpc>
                <a:spcPct val="90000"/>
              </a:lnSpc>
            </a:pPr>
            <a:r>
              <a:rPr lang="es-MX" sz="1800" b="1" dirty="0"/>
              <a:t>Ganancias solares: </a:t>
            </a:r>
            <a:r>
              <a:rPr lang="es-MX" sz="1800" dirty="0"/>
              <a:t>como se pueden aprovechar.</a:t>
            </a:r>
          </a:p>
          <a:p>
            <a:pPr lvl="1">
              <a:lnSpc>
                <a:spcPct val="90000"/>
              </a:lnSpc>
            </a:pPr>
            <a:r>
              <a:rPr lang="es-MX" sz="1800" b="1" dirty="0"/>
              <a:t>Conclusiones: </a:t>
            </a:r>
            <a:r>
              <a:rPr lang="es-MX" sz="1800" dirty="0"/>
              <a:t>generales del párrafo.</a:t>
            </a:r>
            <a:endParaRPr lang="es-ES" sz="1800" b="1" dirty="0"/>
          </a:p>
        </p:txBody>
      </p:sp>
    </p:spTree>
    <p:extLst>
      <p:ext uri="{BB962C8B-B14F-4D97-AF65-F5344CB8AC3E}">
        <p14:creationId xmlns:p14="http://schemas.microsoft.com/office/powerpoint/2010/main" val="34823859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5 Marcador de número de diapositiva"/>
          <p:cNvSpPr>
            <a:spLocks noGrp="1"/>
          </p:cNvSpPr>
          <p:nvPr>
            <p:ph type="sldNum" sz="quarter" idx="12"/>
          </p:nvPr>
        </p:nvSpPr>
        <p:spPr/>
        <p:txBody>
          <a:bodyPr/>
          <a:lstStyle/>
          <a:p>
            <a:fld id="{1B5A6D1B-251A-41D3-A0E5-26031F63A6B4}" type="slidenum">
              <a:rPr lang="es-ES"/>
              <a:pPr/>
              <a:t>102</a:t>
            </a:fld>
            <a:endParaRPr lang="es-ES"/>
          </a:p>
        </p:txBody>
      </p:sp>
      <p:sp>
        <p:nvSpPr>
          <p:cNvPr id="156674" name="Rectangle 2"/>
          <p:cNvSpPr>
            <a:spLocks noGrp="1" noChangeArrowheads="1"/>
          </p:cNvSpPr>
          <p:nvPr>
            <p:ph type="title"/>
          </p:nvPr>
        </p:nvSpPr>
        <p:spPr>
          <a:xfrm>
            <a:off x="457200" y="764704"/>
            <a:ext cx="8229600" cy="652934"/>
          </a:xfrm>
        </p:spPr>
        <p:txBody>
          <a:bodyPr/>
          <a:lstStyle/>
          <a:p>
            <a:pPr algn="ctr"/>
            <a:r>
              <a:rPr lang="es-MX" sz="4000" b="1" dirty="0">
                <a:effectLst>
                  <a:outerShdw blurRad="38100" dist="38100" dir="2700000" algn="tl">
                    <a:srgbClr val="C0C0C0"/>
                  </a:outerShdw>
                </a:effectLst>
              </a:rPr>
              <a:t>Inercia Térmica</a:t>
            </a:r>
            <a:endParaRPr lang="es-ES" sz="4000" b="1" dirty="0">
              <a:effectLst>
                <a:outerShdw blurRad="38100" dist="38100" dir="2700000" algn="tl">
                  <a:srgbClr val="C0C0C0"/>
                </a:outerShdw>
              </a:effectLst>
            </a:endParaRPr>
          </a:p>
        </p:txBody>
      </p:sp>
      <p:sp>
        <p:nvSpPr>
          <p:cNvPr id="156675" name="Rectangle 3"/>
          <p:cNvSpPr>
            <a:spLocks noGrp="1" noChangeArrowheads="1"/>
          </p:cNvSpPr>
          <p:nvPr>
            <p:ph type="body" idx="1"/>
          </p:nvPr>
        </p:nvSpPr>
        <p:spPr/>
        <p:txBody>
          <a:bodyPr/>
          <a:lstStyle/>
          <a:p>
            <a:r>
              <a:rPr lang="es-MX" sz="2000" dirty="0"/>
              <a:t>El efecto de la inercia térmica en las estructuras es que </a:t>
            </a:r>
            <a:r>
              <a:rPr lang="es-MX" sz="2000" i="1" dirty="0"/>
              <a:t>amortiguan </a:t>
            </a:r>
            <a:r>
              <a:rPr lang="es-MX" sz="2000" dirty="0"/>
              <a:t>y </a:t>
            </a:r>
            <a:r>
              <a:rPr lang="es-MX" sz="2000" i="1" dirty="0"/>
              <a:t>retardan </a:t>
            </a:r>
            <a:r>
              <a:rPr lang="es-MX" sz="2000" dirty="0"/>
              <a:t>la oscilación térmica exterior.</a:t>
            </a:r>
          </a:p>
          <a:p>
            <a:r>
              <a:rPr lang="es-MX" sz="2000" dirty="0"/>
              <a:t>Además si hay ganancias internas, también las mismas son amortiguadas por efecto de la inercia térmica.</a:t>
            </a:r>
            <a:endParaRPr lang="es-ES" sz="2000" b="1" dirty="0"/>
          </a:p>
        </p:txBody>
      </p:sp>
      <p:pic>
        <p:nvPicPr>
          <p:cNvPr id="156676" name="Picture 4"/>
          <p:cNvPicPr>
            <a:picLocks noChangeAspect="1" noChangeArrowheads="1"/>
          </p:cNvPicPr>
          <p:nvPr/>
        </p:nvPicPr>
        <p:blipFill>
          <a:blip r:embed="rId3" cstate="print"/>
          <a:srcRect/>
          <a:stretch>
            <a:fillRect/>
          </a:stretch>
        </p:blipFill>
        <p:spPr bwMode="auto">
          <a:xfrm>
            <a:off x="1835150" y="3573463"/>
            <a:ext cx="3527425" cy="2376487"/>
          </a:xfrm>
          <a:prstGeom prst="rect">
            <a:avLst/>
          </a:prstGeom>
          <a:noFill/>
          <a:ln w="9525">
            <a:noFill/>
            <a:miter lim="800000"/>
            <a:headEnd/>
            <a:tailEnd/>
          </a:ln>
          <a:effectLst/>
        </p:spPr>
      </p:pic>
      <p:sp>
        <p:nvSpPr>
          <p:cNvPr id="156677" name="AutoShape 5"/>
          <p:cNvSpPr>
            <a:spLocks noChangeArrowheads="1"/>
          </p:cNvSpPr>
          <p:nvPr/>
        </p:nvSpPr>
        <p:spPr bwMode="auto">
          <a:xfrm rot="1893741">
            <a:off x="971550" y="4437063"/>
            <a:ext cx="2592388" cy="720725"/>
          </a:xfrm>
          <a:prstGeom prst="rightArrow">
            <a:avLst>
              <a:gd name="adj1" fmla="val 50000"/>
              <a:gd name="adj2" fmla="val 89923"/>
            </a:avLst>
          </a:prstGeom>
          <a:solidFill>
            <a:srgbClr val="FFFF00"/>
          </a:solidFill>
          <a:ln w="9525">
            <a:solidFill>
              <a:schemeClr val="tx1"/>
            </a:solidFill>
            <a:miter lim="800000"/>
            <a:headEnd/>
            <a:tailEnd/>
          </a:ln>
          <a:effectLst/>
        </p:spPr>
        <p:txBody>
          <a:bodyPr wrap="none" anchor="ctr"/>
          <a:lstStyle/>
          <a:p>
            <a:endParaRPr lang="en-US"/>
          </a:p>
        </p:txBody>
      </p:sp>
      <p:sp>
        <p:nvSpPr>
          <p:cNvPr id="156678" name="AutoShape 6"/>
          <p:cNvSpPr>
            <a:spLocks noChangeArrowheads="1"/>
          </p:cNvSpPr>
          <p:nvPr/>
        </p:nvSpPr>
        <p:spPr bwMode="auto">
          <a:xfrm>
            <a:off x="179388" y="3429000"/>
            <a:ext cx="914400" cy="914400"/>
          </a:xfrm>
          <a:prstGeom prst="sun">
            <a:avLst>
              <a:gd name="adj" fmla="val 25000"/>
            </a:avLst>
          </a:prstGeom>
          <a:solidFill>
            <a:srgbClr val="FFFF00"/>
          </a:solidFill>
          <a:ln w="9525">
            <a:solidFill>
              <a:schemeClr val="tx1"/>
            </a:solidFill>
            <a:miter lim="800000"/>
            <a:headEnd/>
            <a:tailEnd/>
          </a:ln>
          <a:effectLst/>
        </p:spPr>
        <p:txBody>
          <a:bodyPr wrap="none" anchor="ctr"/>
          <a:lstStyle/>
          <a:p>
            <a:endParaRPr lang="en-US"/>
          </a:p>
        </p:txBody>
      </p:sp>
      <p:sp>
        <p:nvSpPr>
          <p:cNvPr id="156679" name="Freeform 7"/>
          <p:cNvSpPr>
            <a:spLocks/>
          </p:cNvSpPr>
          <p:nvPr/>
        </p:nvSpPr>
        <p:spPr bwMode="auto">
          <a:xfrm>
            <a:off x="5867400" y="5229225"/>
            <a:ext cx="2592388" cy="830263"/>
          </a:xfrm>
          <a:custGeom>
            <a:avLst/>
            <a:gdLst/>
            <a:ahLst/>
            <a:cxnLst>
              <a:cxn ang="0">
                <a:pos x="0" y="297"/>
              </a:cxn>
              <a:cxn ang="0">
                <a:pos x="402" y="30"/>
              </a:cxn>
              <a:cxn ang="0">
                <a:pos x="1140" y="478"/>
              </a:cxn>
              <a:cxn ang="0">
                <a:pos x="1633" y="298"/>
              </a:cxn>
            </a:cxnLst>
            <a:rect l="0" t="0" r="r" b="b"/>
            <a:pathLst>
              <a:path w="1633" h="523">
                <a:moveTo>
                  <a:pt x="0" y="297"/>
                </a:moveTo>
                <a:cubicBezTo>
                  <a:pt x="67" y="253"/>
                  <a:pt x="212" y="0"/>
                  <a:pt x="402" y="30"/>
                </a:cubicBezTo>
                <a:cubicBezTo>
                  <a:pt x="588" y="8"/>
                  <a:pt x="935" y="433"/>
                  <a:pt x="1140" y="478"/>
                </a:cubicBezTo>
                <a:cubicBezTo>
                  <a:pt x="1345" y="523"/>
                  <a:pt x="1530" y="335"/>
                  <a:pt x="1633" y="298"/>
                </a:cubicBezTo>
              </a:path>
            </a:pathLst>
          </a:custGeom>
          <a:noFill/>
          <a:ln w="9525">
            <a:solidFill>
              <a:schemeClr val="tx1"/>
            </a:solidFill>
            <a:round/>
            <a:headEnd type="none" w="med" len="med"/>
            <a:tailEnd type="none" w="med" len="med"/>
          </a:ln>
          <a:effectLst/>
        </p:spPr>
        <p:txBody>
          <a:bodyPr/>
          <a:lstStyle/>
          <a:p>
            <a:endParaRPr lang="en-US"/>
          </a:p>
        </p:txBody>
      </p:sp>
      <p:sp>
        <p:nvSpPr>
          <p:cNvPr id="156680" name="Freeform 8"/>
          <p:cNvSpPr>
            <a:spLocks/>
          </p:cNvSpPr>
          <p:nvPr/>
        </p:nvSpPr>
        <p:spPr bwMode="auto">
          <a:xfrm>
            <a:off x="5795963" y="4508500"/>
            <a:ext cx="2592387" cy="1535113"/>
          </a:xfrm>
          <a:custGeom>
            <a:avLst/>
            <a:gdLst/>
            <a:ahLst/>
            <a:cxnLst>
              <a:cxn ang="0">
                <a:pos x="0" y="562"/>
              </a:cxn>
              <a:cxn ang="0">
                <a:pos x="378" y="53"/>
              </a:cxn>
              <a:cxn ang="0">
                <a:pos x="1214" y="882"/>
              </a:cxn>
              <a:cxn ang="0">
                <a:pos x="1633" y="563"/>
              </a:cxn>
            </a:cxnLst>
            <a:rect l="0" t="0" r="r" b="b"/>
            <a:pathLst>
              <a:path w="1633" h="967">
                <a:moveTo>
                  <a:pt x="0" y="562"/>
                </a:moveTo>
                <a:cubicBezTo>
                  <a:pt x="63" y="477"/>
                  <a:pt x="176" y="0"/>
                  <a:pt x="378" y="53"/>
                </a:cubicBezTo>
                <a:cubicBezTo>
                  <a:pt x="564" y="31"/>
                  <a:pt x="1005" y="797"/>
                  <a:pt x="1214" y="882"/>
                </a:cubicBezTo>
                <a:cubicBezTo>
                  <a:pt x="1423" y="967"/>
                  <a:pt x="1546" y="630"/>
                  <a:pt x="1633" y="563"/>
                </a:cubicBezTo>
              </a:path>
            </a:pathLst>
          </a:custGeom>
          <a:noFill/>
          <a:ln w="12700">
            <a:solidFill>
              <a:schemeClr val="hlink"/>
            </a:solidFill>
            <a:round/>
            <a:headEnd type="none" w="med" len="med"/>
            <a:tailEnd type="none" w="med" len="med"/>
          </a:ln>
          <a:effectLst/>
        </p:spPr>
        <p:txBody>
          <a:bodyPr/>
          <a:lstStyle/>
          <a:p>
            <a:endParaRPr lang="en-US"/>
          </a:p>
        </p:txBody>
      </p:sp>
      <p:sp>
        <p:nvSpPr>
          <p:cNvPr id="156681" name="Line 9"/>
          <p:cNvSpPr>
            <a:spLocks noChangeShapeType="1"/>
          </p:cNvSpPr>
          <p:nvPr/>
        </p:nvSpPr>
        <p:spPr bwMode="auto">
          <a:xfrm flipH="1">
            <a:off x="7019925" y="4652963"/>
            <a:ext cx="1008063" cy="863600"/>
          </a:xfrm>
          <a:prstGeom prst="line">
            <a:avLst/>
          </a:prstGeom>
          <a:noFill/>
          <a:ln w="9525">
            <a:solidFill>
              <a:schemeClr val="tx1"/>
            </a:solidFill>
            <a:round/>
            <a:headEnd/>
            <a:tailEnd type="triangle" w="med" len="med"/>
          </a:ln>
          <a:effectLst/>
        </p:spPr>
        <p:txBody>
          <a:bodyPr/>
          <a:lstStyle/>
          <a:p>
            <a:endParaRPr lang="en-US"/>
          </a:p>
        </p:txBody>
      </p:sp>
      <p:sp>
        <p:nvSpPr>
          <p:cNvPr id="156682" name="Line 10"/>
          <p:cNvSpPr>
            <a:spLocks noChangeShapeType="1"/>
          </p:cNvSpPr>
          <p:nvPr/>
        </p:nvSpPr>
        <p:spPr bwMode="auto">
          <a:xfrm flipH="1">
            <a:off x="6659563" y="3933825"/>
            <a:ext cx="1008062" cy="719138"/>
          </a:xfrm>
          <a:prstGeom prst="line">
            <a:avLst/>
          </a:prstGeom>
          <a:noFill/>
          <a:ln w="9525">
            <a:solidFill>
              <a:schemeClr val="tx1"/>
            </a:solidFill>
            <a:round/>
            <a:headEnd/>
            <a:tailEnd type="triangle" w="med" len="med"/>
          </a:ln>
          <a:effectLst/>
        </p:spPr>
        <p:txBody>
          <a:bodyPr/>
          <a:lstStyle/>
          <a:p>
            <a:endParaRPr lang="en-US"/>
          </a:p>
        </p:txBody>
      </p:sp>
      <p:sp>
        <p:nvSpPr>
          <p:cNvPr id="156683" name="Text Box 11"/>
          <p:cNvSpPr txBox="1">
            <a:spLocks noChangeArrowheads="1"/>
          </p:cNvSpPr>
          <p:nvPr/>
        </p:nvSpPr>
        <p:spPr bwMode="auto">
          <a:xfrm>
            <a:off x="7667625" y="3789363"/>
            <a:ext cx="576263" cy="274637"/>
          </a:xfrm>
          <a:prstGeom prst="rect">
            <a:avLst/>
          </a:prstGeom>
          <a:noFill/>
          <a:ln w="9525">
            <a:noFill/>
            <a:miter lim="800000"/>
            <a:headEnd/>
            <a:tailEnd/>
          </a:ln>
          <a:effectLst/>
        </p:spPr>
        <p:txBody>
          <a:bodyPr>
            <a:spAutoFit/>
          </a:bodyPr>
          <a:lstStyle/>
          <a:p>
            <a:pPr>
              <a:spcBef>
                <a:spcPct val="50000"/>
              </a:spcBef>
            </a:pPr>
            <a:r>
              <a:rPr lang="es-MX" sz="1200" dirty="0" err="1">
                <a:solidFill>
                  <a:schemeClr val="tx1"/>
                </a:solidFill>
              </a:rPr>
              <a:t>T_int</a:t>
            </a:r>
            <a:endParaRPr lang="es-ES" sz="1200" dirty="0">
              <a:solidFill>
                <a:schemeClr val="tx1"/>
              </a:solidFill>
            </a:endParaRPr>
          </a:p>
        </p:txBody>
      </p:sp>
      <p:sp>
        <p:nvSpPr>
          <p:cNvPr id="156684" name="Text Box 12"/>
          <p:cNvSpPr txBox="1">
            <a:spLocks noChangeArrowheads="1"/>
          </p:cNvSpPr>
          <p:nvPr/>
        </p:nvSpPr>
        <p:spPr bwMode="auto">
          <a:xfrm>
            <a:off x="8027988" y="4508500"/>
            <a:ext cx="576262" cy="274638"/>
          </a:xfrm>
          <a:prstGeom prst="rect">
            <a:avLst/>
          </a:prstGeom>
          <a:noFill/>
          <a:ln w="9525">
            <a:noFill/>
            <a:miter lim="800000"/>
            <a:headEnd/>
            <a:tailEnd/>
          </a:ln>
          <a:effectLst/>
        </p:spPr>
        <p:txBody>
          <a:bodyPr>
            <a:spAutoFit/>
          </a:bodyPr>
          <a:lstStyle/>
          <a:p>
            <a:pPr>
              <a:spcBef>
                <a:spcPct val="50000"/>
              </a:spcBef>
            </a:pPr>
            <a:r>
              <a:rPr lang="es-MX" sz="1200" dirty="0" err="1">
                <a:solidFill>
                  <a:schemeClr val="tx1"/>
                </a:solidFill>
              </a:rPr>
              <a:t>T_ext</a:t>
            </a:r>
            <a:endParaRPr lang="es-ES" sz="1200" dirty="0">
              <a:solidFill>
                <a:schemeClr val="tx1"/>
              </a:solidFill>
            </a:endParaRPr>
          </a:p>
        </p:txBody>
      </p:sp>
      <p:sp>
        <p:nvSpPr>
          <p:cNvPr id="2" name="1 CuadroTexto"/>
          <p:cNvSpPr txBox="1"/>
          <p:nvPr/>
        </p:nvSpPr>
        <p:spPr>
          <a:xfrm>
            <a:off x="5580112" y="2852936"/>
            <a:ext cx="2663776" cy="584775"/>
          </a:xfrm>
          <a:prstGeom prst="rect">
            <a:avLst/>
          </a:prstGeom>
          <a:noFill/>
          <a:ln>
            <a:solidFill>
              <a:schemeClr val="tx1"/>
            </a:solidFill>
          </a:ln>
        </p:spPr>
        <p:txBody>
          <a:bodyPr wrap="square" rtlCol="0">
            <a:spAutoFit/>
          </a:bodyPr>
          <a:lstStyle/>
          <a:p>
            <a:r>
              <a:rPr lang="es-CL" sz="1600" dirty="0" smtClean="0">
                <a:solidFill>
                  <a:schemeClr val="tx1"/>
                </a:solidFill>
              </a:rPr>
              <a:t>Construcción de poca inercia</a:t>
            </a:r>
            <a:endParaRPr lang="es-CL" sz="1600" dirty="0">
              <a:solidFill>
                <a:schemeClr val="tx1"/>
              </a:solidFill>
            </a:endParaRPr>
          </a:p>
        </p:txBody>
      </p:sp>
    </p:spTree>
    <p:extLst>
      <p:ext uri="{BB962C8B-B14F-4D97-AF65-F5344CB8AC3E}">
        <p14:creationId xmlns:p14="http://schemas.microsoft.com/office/powerpoint/2010/main" val="41708100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5 Marcador de número de diapositiva"/>
          <p:cNvSpPr>
            <a:spLocks noGrp="1"/>
          </p:cNvSpPr>
          <p:nvPr>
            <p:ph type="sldNum" sz="quarter" idx="12"/>
          </p:nvPr>
        </p:nvSpPr>
        <p:spPr/>
        <p:txBody>
          <a:bodyPr/>
          <a:lstStyle/>
          <a:p>
            <a:fld id="{7E0CC118-DAD7-4239-851D-1345B221D715}" type="slidenum">
              <a:rPr lang="es-ES"/>
              <a:pPr/>
              <a:t>103</a:t>
            </a:fld>
            <a:endParaRPr lang="es-ES"/>
          </a:p>
        </p:txBody>
      </p:sp>
      <p:pic>
        <p:nvPicPr>
          <p:cNvPr id="157709" name="Picture 13"/>
          <p:cNvPicPr>
            <a:picLocks noChangeAspect="1" noChangeArrowheads="1"/>
          </p:cNvPicPr>
          <p:nvPr/>
        </p:nvPicPr>
        <p:blipFill>
          <a:blip r:embed="rId3" cstate="print"/>
          <a:srcRect/>
          <a:stretch>
            <a:fillRect/>
          </a:stretch>
        </p:blipFill>
        <p:spPr bwMode="auto">
          <a:xfrm>
            <a:off x="1547813" y="3429000"/>
            <a:ext cx="3960812" cy="2808288"/>
          </a:xfrm>
          <a:prstGeom prst="rect">
            <a:avLst/>
          </a:prstGeom>
          <a:noFill/>
          <a:ln w="9525">
            <a:noFill/>
            <a:miter lim="800000"/>
            <a:headEnd/>
            <a:tailEnd/>
          </a:ln>
          <a:effectLst/>
        </p:spPr>
      </p:pic>
      <p:sp>
        <p:nvSpPr>
          <p:cNvPr id="157698" name="Rectangle 2"/>
          <p:cNvSpPr>
            <a:spLocks noGrp="1" noChangeArrowheads="1"/>
          </p:cNvSpPr>
          <p:nvPr>
            <p:ph type="title"/>
          </p:nvPr>
        </p:nvSpPr>
        <p:spPr>
          <a:xfrm>
            <a:off x="457200" y="836712"/>
            <a:ext cx="8229600" cy="580926"/>
          </a:xfrm>
        </p:spPr>
        <p:txBody>
          <a:bodyPr/>
          <a:lstStyle/>
          <a:p>
            <a:pPr algn="ctr"/>
            <a:r>
              <a:rPr lang="es-MX" sz="4000" b="1" dirty="0">
                <a:effectLst>
                  <a:outerShdw blurRad="38100" dist="38100" dir="2700000" algn="tl">
                    <a:srgbClr val="C0C0C0"/>
                  </a:outerShdw>
                </a:effectLst>
              </a:rPr>
              <a:t>Inercia Térmica</a:t>
            </a:r>
            <a:endParaRPr lang="es-ES" sz="4000" b="1" dirty="0">
              <a:effectLst>
                <a:outerShdw blurRad="38100" dist="38100" dir="2700000" algn="tl">
                  <a:srgbClr val="C0C0C0"/>
                </a:outerShdw>
              </a:effectLst>
            </a:endParaRPr>
          </a:p>
        </p:txBody>
      </p:sp>
      <p:sp>
        <p:nvSpPr>
          <p:cNvPr id="157699" name="Rectangle 3"/>
          <p:cNvSpPr>
            <a:spLocks noGrp="1" noChangeArrowheads="1"/>
          </p:cNvSpPr>
          <p:nvPr>
            <p:ph type="body" idx="1"/>
          </p:nvPr>
        </p:nvSpPr>
        <p:spPr/>
        <p:txBody>
          <a:bodyPr>
            <a:normAutofit/>
          </a:bodyPr>
          <a:lstStyle/>
          <a:p>
            <a:pPr marL="0" indent="0">
              <a:buNone/>
            </a:pPr>
            <a:r>
              <a:rPr lang="es-MX" sz="2800" dirty="0"/>
              <a:t>Una estructura con alta inercia, va a amortiguar y retardar la ganancia interna y amortiguar la oscilación térmica exterior.</a:t>
            </a:r>
          </a:p>
        </p:txBody>
      </p:sp>
      <p:sp>
        <p:nvSpPr>
          <p:cNvPr id="157701" name="AutoShape 5"/>
          <p:cNvSpPr>
            <a:spLocks noChangeArrowheads="1"/>
          </p:cNvSpPr>
          <p:nvPr/>
        </p:nvSpPr>
        <p:spPr bwMode="auto">
          <a:xfrm rot="1893741">
            <a:off x="971550" y="4437063"/>
            <a:ext cx="2592388" cy="720725"/>
          </a:xfrm>
          <a:prstGeom prst="rightArrow">
            <a:avLst>
              <a:gd name="adj1" fmla="val 50000"/>
              <a:gd name="adj2" fmla="val 89923"/>
            </a:avLst>
          </a:prstGeom>
          <a:solidFill>
            <a:srgbClr val="FFFF00"/>
          </a:solidFill>
          <a:ln w="9525">
            <a:solidFill>
              <a:schemeClr val="tx1"/>
            </a:solidFill>
            <a:miter lim="800000"/>
            <a:headEnd/>
            <a:tailEnd/>
          </a:ln>
          <a:effectLst/>
        </p:spPr>
        <p:txBody>
          <a:bodyPr wrap="none" anchor="ctr"/>
          <a:lstStyle/>
          <a:p>
            <a:endParaRPr lang="en-US"/>
          </a:p>
        </p:txBody>
      </p:sp>
      <p:sp>
        <p:nvSpPr>
          <p:cNvPr id="157702" name="AutoShape 6"/>
          <p:cNvSpPr>
            <a:spLocks noChangeArrowheads="1"/>
          </p:cNvSpPr>
          <p:nvPr/>
        </p:nvSpPr>
        <p:spPr bwMode="auto">
          <a:xfrm>
            <a:off x="179388" y="3429000"/>
            <a:ext cx="914400" cy="914400"/>
          </a:xfrm>
          <a:prstGeom prst="sun">
            <a:avLst>
              <a:gd name="adj" fmla="val 25000"/>
            </a:avLst>
          </a:prstGeom>
          <a:solidFill>
            <a:srgbClr val="FFFF00"/>
          </a:solidFill>
          <a:ln w="9525">
            <a:solidFill>
              <a:schemeClr val="tx1"/>
            </a:solidFill>
            <a:miter lim="800000"/>
            <a:headEnd/>
            <a:tailEnd/>
          </a:ln>
          <a:effectLst/>
        </p:spPr>
        <p:txBody>
          <a:bodyPr wrap="none" anchor="ctr"/>
          <a:lstStyle/>
          <a:p>
            <a:endParaRPr lang="en-US"/>
          </a:p>
        </p:txBody>
      </p:sp>
      <p:sp>
        <p:nvSpPr>
          <p:cNvPr id="157703" name="Freeform 7"/>
          <p:cNvSpPr>
            <a:spLocks/>
          </p:cNvSpPr>
          <p:nvPr/>
        </p:nvSpPr>
        <p:spPr bwMode="auto">
          <a:xfrm>
            <a:off x="5867400" y="5229225"/>
            <a:ext cx="2592388" cy="830263"/>
          </a:xfrm>
          <a:custGeom>
            <a:avLst/>
            <a:gdLst/>
            <a:ahLst/>
            <a:cxnLst>
              <a:cxn ang="0">
                <a:pos x="0" y="297"/>
              </a:cxn>
              <a:cxn ang="0">
                <a:pos x="402" y="30"/>
              </a:cxn>
              <a:cxn ang="0">
                <a:pos x="1140" y="478"/>
              </a:cxn>
              <a:cxn ang="0">
                <a:pos x="1633" y="298"/>
              </a:cxn>
            </a:cxnLst>
            <a:rect l="0" t="0" r="r" b="b"/>
            <a:pathLst>
              <a:path w="1633" h="523">
                <a:moveTo>
                  <a:pt x="0" y="297"/>
                </a:moveTo>
                <a:cubicBezTo>
                  <a:pt x="67" y="253"/>
                  <a:pt x="212" y="0"/>
                  <a:pt x="402" y="30"/>
                </a:cubicBezTo>
                <a:cubicBezTo>
                  <a:pt x="588" y="8"/>
                  <a:pt x="935" y="433"/>
                  <a:pt x="1140" y="478"/>
                </a:cubicBezTo>
                <a:cubicBezTo>
                  <a:pt x="1345" y="523"/>
                  <a:pt x="1530" y="335"/>
                  <a:pt x="1633" y="298"/>
                </a:cubicBezTo>
              </a:path>
            </a:pathLst>
          </a:custGeom>
          <a:noFill/>
          <a:ln w="9525">
            <a:solidFill>
              <a:schemeClr val="tx1"/>
            </a:solidFill>
            <a:round/>
            <a:headEnd type="none" w="med" len="med"/>
            <a:tailEnd type="none" w="med" len="med"/>
          </a:ln>
          <a:effectLst/>
        </p:spPr>
        <p:txBody>
          <a:bodyPr/>
          <a:lstStyle/>
          <a:p>
            <a:endParaRPr lang="en-US"/>
          </a:p>
        </p:txBody>
      </p:sp>
      <p:sp>
        <p:nvSpPr>
          <p:cNvPr id="157704" name="Freeform 8"/>
          <p:cNvSpPr>
            <a:spLocks/>
          </p:cNvSpPr>
          <p:nvPr/>
        </p:nvSpPr>
        <p:spPr bwMode="auto">
          <a:xfrm>
            <a:off x="5795963" y="4824413"/>
            <a:ext cx="2592387" cy="896937"/>
          </a:xfrm>
          <a:custGeom>
            <a:avLst/>
            <a:gdLst/>
            <a:ahLst/>
            <a:cxnLst>
              <a:cxn ang="0">
                <a:pos x="0" y="363"/>
              </a:cxn>
              <a:cxn ang="0">
                <a:pos x="648" y="24"/>
              </a:cxn>
              <a:cxn ang="0">
                <a:pos x="1322" y="508"/>
              </a:cxn>
              <a:cxn ang="0">
                <a:pos x="1633" y="364"/>
              </a:cxn>
            </a:cxnLst>
            <a:rect l="0" t="0" r="r" b="b"/>
            <a:pathLst>
              <a:path w="1633" h="565">
                <a:moveTo>
                  <a:pt x="0" y="363"/>
                </a:moveTo>
                <a:cubicBezTo>
                  <a:pt x="108" y="307"/>
                  <a:pt x="428" y="0"/>
                  <a:pt x="648" y="24"/>
                </a:cubicBezTo>
                <a:cubicBezTo>
                  <a:pt x="834" y="2"/>
                  <a:pt x="1158" y="451"/>
                  <a:pt x="1322" y="508"/>
                </a:cubicBezTo>
                <a:cubicBezTo>
                  <a:pt x="1486" y="565"/>
                  <a:pt x="1568" y="394"/>
                  <a:pt x="1633" y="364"/>
                </a:cubicBezTo>
              </a:path>
            </a:pathLst>
          </a:custGeom>
          <a:noFill/>
          <a:ln w="12700">
            <a:solidFill>
              <a:schemeClr val="hlink"/>
            </a:solidFill>
            <a:round/>
            <a:headEnd type="none" w="med" len="med"/>
            <a:tailEnd type="none" w="med" len="med"/>
          </a:ln>
          <a:effectLst/>
        </p:spPr>
        <p:txBody>
          <a:bodyPr/>
          <a:lstStyle/>
          <a:p>
            <a:endParaRPr lang="en-US"/>
          </a:p>
        </p:txBody>
      </p:sp>
      <p:sp>
        <p:nvSpPr>
          <p:cNvPr id="157705" name="Line 9"/>
          <p:cNvSpPr>
            <a:spLocks noChangeShapeType="1"/>
          </p:cNvSpPr>
          <p:nvPr/>
        </p:nvSpPr>
        <p:spPr bwMode="auto">
          <a:xfrm flipH="1">
            <a:off x="7019925" y="4652963"/>
            <a:ext cx="1008063" cy="863600"/>
          </a:xfrm>
          <a:prstGeom prst="line">
            <a:avLst/>
          </a:prstGeom>
          <a:noFill/>
          <a:ln w="9525">
            <a:solidFill>
              <a:schemeClr val="tx1"/>
            </a:solidFill>
            <a:round/>
            <a:headEnd/>
            <a:tailEnd type="triangle" w="med" len="med"/>
          </a:ln>
          <a:effectLst/>
        </p:spPr>
        <p:txBody>
          <a:bodyPr/>
          <a:lstStyle/>
          <a:p>
            <a:endParaRPr lang="en-US"/>
          </a:p>
        </p:txBody>
      </p:sp>
      <p:sp>
        <p:nvSpPr>
          <p:cNvPr id="157706" name="Line 10"/>
          <p:cNvSpPr>
            <a:spLocks noChangeShapeType="1"/>
          </p:cNvSpPr>
          <p:nvPr/>
        </p:nvSpPr>
        <p:spPr bwMode="auto">
          <a:xfrm flipH="1">
            <a:off x="6948488" y="3933825"/>
            <a:ext cx="719137" cy="935038"/>
          </a:xfrm>
          <a:prstGeom prst="line">
            <a:avLst/>
          </a:prstGeom>
          <a:noFill/>
          <a:ln w="9525">
            <a:solidFill>
              <a:schemeClr val="tx1"/>
            </a:solidFill>
            <a:round/>
            <a:headEnd/>
            <a:tailEnd type="triangle" w="med" len="med"/>
          </a:ln>
          <a:effectLst/>
        </p:spPr>
        <p:txBody>
          <a:bodyPr/>
          <a:lstStyle/>
          <a:p>
            <a:endParaRPr lang="en-US"/>
          </a:p>
        </p:txBody>
      </p:sp>
      <p:sp>
        <p:nvSpPr>
          <p:cNvPr id="157707" name="Text Box 11"/>
          <p:cNvSpPr txBox="1">
            <a:spLocks noChangeArrowheads="1"/>
          </p:cNvSpPr>
          <p:nvPr/>
        </p:nvSpPr>
        <p:spPr bwMode="auto">
          <a:xfrm>
            <a:off x="7667625" y="3789363"/>
            <a:ext cx="576263" cy="274637"/>
          </a:xfrm>
          <a:prstGeom prst="rect">
            <a:avLst/>
          </a:prstGeom>
          <a:noFill/>
          <a:ln w="9525">
            <a:noFill/>
            <a:miter lim="800000"/>
            <a:headEnd/>
            <a:tailEnd/>
          </a:ln>
          <a:effectLst/>
        </p:spPr>
        <p:txBody>
          <a:bodyPr>
            <a:spAutoFit/>
          </a:bodyPr>
          <a:lstStyle/>
          <a:p>
            <a:pPr>
              <a:spcBef>
                <a:spcPct val="50000"/>
              </a:spcBef>
            </a:pPr>
            <a:r>
              <a:rPr lang="es-MX" sz="1200" dirty="0" err="1">
                <a:solidFill>
                  <a:schemeClr val="tx1"/>
                </a:solidFill>
              </a:rPr>
              <a:t>T_int</a:t>
            </a:r>
            <a:endParaRPr lang="es-ES" sz="1200" dirty="0">
              <a:solidFill>
                <a:schemeClr val="tx1"/>
              </a:solidFill>
            </a:endParaRPr>
          </a:p>
        </p:txBody>
      </p:sp>
      <p:sp>
        <p:nvSpPr>
          <p:cNvPr id="157708" name="Text Box 12"/>
          <p:cNvSpPr txBox="1">
            <a:spLocks noChangeArrowheads="1"/>
          </p:cNvSpPr>
          <p:nvPr/>
        </p:nvSpPr>
        <p:spPr bwMode="auto">
          <a:xfrm>
            <a:off x="8027988" y="4508500"/>
            <a:ext cx="576262" cy="274638"/>
          </a:xfrm>
          <a:prstGeom prst="rect">
            <a:avLst/>
          </a:prstGeom>
          <a:noFill/>
          <a:ln w="9525">
            <a:noFill/>
            <a:miter lim="800000"/>
            <a:headEnd/>
            <a:tailEnd/>
          </a:ln>
          <a:effectLst/>
        </p:spPr>
        <p:txBody>
          <a:bodyPr>
            <a:spAutoFit/>
          </a:bodyPr>
          <a:lstStyle/>
          <a:p>
            <a:pPr>
              <a:spcBef>
                <a:spcPct val="50000"/>
              </a:spcBef>
            </a:pPr>
            <a:r>
              <a:rPr lang="es-MX" sz="1200" dirty="0" err="1">
                <a:solidFill>
                  <a:schemeClr val="tx1"/>
                </a:solidFill>
              </a:rPr>
              <a:t>T_ext</a:t>
            </a:r>
            <a:endParaRPr lang="es-ES" sz="1200" dirty="0">
              <a:solidFill>
                <a:schemeClr val="tx1"/>
              </a:solidFill>
            </a:endParaRPr>
          </a:p>
        </p:txBody>
      </p:sp>
    </p:spTree>
    <p:extLst>
      <p:ext uri="{BB962C8B-B14F-4D97-AF65-F5344CB8AC3E}">
        <p14:creationId xmlns:p14="http://schemas.microsoft.com/office/powerpoint/2010/main" val="31516630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1A306F8-7C7E-4B10-A80C-7A723E34547F}" type="slidenum">
              <a:rPr lang="es-ES"/>
              <a:pPr/>
              <a:t>104</a:t>
            </a:fld>
            <a:endParaRPr lang="es-ES"/>
          </a:p>
        </p:txBody>
      </p:sp>
      <p:sp>
        <p:nvSpPr>
          <p:cNvPr id="108546" name="Rectangle 2"/>
          <p:cNvSpPr>
            <a:spLocks noGrp="1" noChangeArrowheads="1"/>
          </p:cNvSpPr>
          <p:nvPr>
            <p:ph type="title"/>
          </p:nvPr>
        </p:nvSpPr>
        <p:spPr>
          <a:xfrm>
            <a:off x="457200" y="980729"/>
            <a:ext cx="7793037" cy="619472"/>
          </a:xfrm>
        </p:spPr>
        <p:txBody>
          <a:bodyPr/>
          <a:lstStyle/>
          <a:p>
            <a:pPr algn="ctr"/>
            <a:r>
              <a:rPr lang="es-MX" sz="3600" b="1" dirty="0">
                <a:effectLst>
                  <a:outerShdw blurRad="38100" dist="38100" dir="2700000" algn="tl">
                    <a:srgbClr val="C0C0C0"/>
                  </a:outerShdw>
                </a:effectLst>
              </a:rPr>
              <a:t>Capacidad Térmica de Materiales</a:t>
            </a:r>
            <a:endParaRPr lang="es-ES" sz="3600" b="1" dirty="0">
              <a:effectLst>
                <a:outerShdw blurRad="38100" dist="38100" dir="2700000" algn="tl">
                  <a:srgbClr val="C0C0C0"/>
                </a:outerShdw>
              </a:effectLst>
            </a:endParaRPr>
          </a:p>
        </p:txBody>
      </p:sp>
      <p:sp>
        <p:nvSpPr>
          <p:cNvPr id="108547" name="Rectangle 3"/>
          <p:cNvSpPr>
            <a:spLocks noGrp="1" noChangeArrowheads="1"/>
          </p:cNvSpPr>
          <p:nvPr>
            <p:ph type="body" idx="1"/>
          </p:nvPr>
        </p:nvSpPr>
        <p:spPr>
          <a:xfrm>
            <a:off x="457200" y="1916832"/>
            <a:ext cx="8229600" cy="4209331"/>
          </a:xfrm>
        </p:spPr>
        <p:txBody>
          <a:bodyPr/>
          <a:lstStyle/>
          <a:p>
            <a:r>
              <a:rPr lang="es-MX" sz="2400" dirty="0">
                <a:effectLst>
                  <a:outerShdw blurRad="38100" dist="38100" dir="2700000" algn="tl">
                    <a:srgbClr val="C0C0C0"/>
                  </a:outerShdw>
                </a:effectLst>
              </a:rPr>
              <a:t>Hay dos valores básicos:</a:t>
            </a:r>
          </a:p>
          <a:p>
            <a:pPr lvl="1"/>
            <a:r>
              <a:rPr lang="es-MX" sz="2400" b="1" dirty="0">
                <a:effectLst>
                  <a:outerShdw blurRad="38100" dist="38100" dir="2700000" algn="tl">
                    <a:srgbClr val="C0C0C0"/>
                  </a:outerShdw>
                </a:effectLst>
              </a:rPr>
              <a:t>Capacidad térmica:</a:t>
            </a:r>
            <a:r>
              <a:rPr lang="es-MX" sz="2400" dirty="0">
                <a:effectLst>
                  <a:outerShdw blurRad="38100" dist="38100" dir="2700000" algn="tl">
                    <a:srgbClr val="C0C0C0"/>
                  </a:outerShdw>
                </a:effectLst>
              </a:rPr>
              <a:t> cantidad de calor que pueden </a:t>
            </a:r>
            <a:r>
              <a:rPr lang="es-MX" sz="2400" dirty="0" err="1">
                <a:effectLst>
                  <a:outerShdw blurRad="38100" dist="38100" dir="2700000" algn="tl">
                    <a:srgbClr val="C0C0C0"/>
                  </a:outerShdw>
                </a:effectLst>
              </a:rPr>
              <a:t>almacener</a:t>
            </a:r>
            <a:r>
              <a:rPr lang="es-MX" sz="2400" dirty="0">
                <a:effectLst>
                  <a:outerShdw blurRad="38100" dist="38100" dir="2700000" algn="tl">
                    <a:srgbClr val="C0C0C0"/>
                  </a:outerShdw>
                </a:effectLst>
              </a:rPr>
              <a:t> o ceder en función de un </a:t>
            </a:r>
            <a:r>
              <a:rPr lang="es-MX" sz="2400" dirty="0">
                <a:effectLst>
                  <a:outerShdw blurRad="38100" dist="38100" dir="2700000" algn="tl">
                    <a:srgbClr val="C0C0C0"/>
                  </a:outerShdw>
                </a:effectLst>
                <a:sym typeface="Symbol" pitchFamily="18" charset="2"/>
              </a:rPr>
              <a:t>T fijo.</a:t>
            </a:r>
          </a:p>
          <a:p>
            <a:pPr lvl="1"/>
            <a:r>
              <a:rPr lang="es-MX" sz="2400" b="1" dirty="0" err="1">
                <a:effectLst>
                  <a:outerShdw blurRad="38100" dist="38100" dir="2700000" algn="tl">
                    <a:srgbClr val="C0C0C0"/>
                  </a:outerShdw>
                </a:effectLst>
                <a:sym typeface="Symbol" pitchFamily="18" charset="2"/>
              </a:rPr>
              <a:t>Difusividad</a:t>
            </a:r>
            <a:r>
              <a:rPr lang="es-MX" sz="2400" b="1" dirty="0">
                <a:effectLst>
                  <a:outerShdw blurRad="38100" dist="38100" dir="2700000" algn="tl">
                    <a:srgbClr val="C0C0C0"/>
                  </a:outerShdw>
                </a:effectLst>
                <a:sym typeface="Symbol" pitchFamily="18" charset="2"/>
              </a:rPr>
              <a:t> térmica:</a:t>
            </a:r>
            <a:r>
              <a:rPr lang="es-MX" sz="2400" dirty="0">
                <a:effectLst>
                  <a:outerShdw blurRad="38100" dist="38100" dir="2700000" algn="tl">
                    <a:srgbClr val="C0C0C0"/>
                  </a:outerShdw>
                </a:effectLst>
                <a:sym typeface="Symbol" pitchFamily="18" charset="2"/>
              </a:rPr>
              <a:t> facilidad para conducir el calor.</a:t>
            </a:r>
          </a:p>
          <a:p>
            <a:pPr lvl="1"/>
            <a:endParaRPr lang="es-MX" sz="2400" dirty="0">
              <a:effectLst>
                <a:outerShdw blurRad="38100" dist="38100" dir="2700000" algn="tl">
                  <a:srgbClr val="C0C0C0"/>
                </a:outerShdw>
              </a:effectLst>
              <a:sym typeface="Symbol" pitchFamily="18" charset="2"/>
            </a:endParaRPr>
          </a:p>
          <a:p>
            <a:pPr>
              <a:buFont typeface="Wingdings" pitchFamily="2" charset="2"/>
              <a:buNone/>
            </a:pPr>
            <a:r>
              <a:rPr lang="es-MX" sz="2400" dirty="0">
                <a:effectLst>
                  <a:outerShdw blurRad="38100" dist="38100" dir="2700000" algn="tl">
                    <a:srgbClr val="C0C0C0"/>
                  </a:outerShdw>
                </a:effectLst>
                <a:sym typeface="Symbol" pitchFamily="18" charset="2"/>
              </a:rPr>
              <a:t>En la siguiente Tabla se entregan algunos valores de materiales usuales. Están expresados por unidad de masa y por unidad de volumen.</a:t>
            </a:r>
          </a:p>
        </p:txBody>
      </p:sp>
    </p:spTree>
    <p:extLst>
      <p:ext uri="{BB962C8B-B14F-4D97-AF65-F5344CB8AC3E}">
        <p14:creationId xmlns:p14="http://schemas.microsoft.com/office/powerpoint/2010/main" val="33576951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5 Marcador de número de diapositiva"/>
          <p:cNvSpPr>
            <a:spLocks noGrp="1"/>
          </p:cNvSpPr>
          <p:nvPr>
            <p:ph type="sldNum" sz="quarter" idx="12"/>
          </p:nvPr>
        </p:nvSpPr>
        <p:spPr/>
        <p:txBody>
          <a:bodyPr/>
          <a:lstStyle/>
          <a:p>
            <a:fld id="{F3AEEAF4-B943-4FAB-BAE0-9FEF4DF20B7F}" type="slidenum">
              <a:rPr lang="es-ES"/>
              <a:pPr/>
              <a:t>105</a:t>
            </a:fld>
            <a:endParaRPr lang="es-ES"/>
          </a:p>
        </p:txBody>
      </p:sp>
      <p:sp>
        <p:nvSpPr>
          <p:cNvPr id="159748" name="Rectangle 4"/>
          <p:cNvSpPr>
            <a:spLocks noGrp="1" noChangeArrowheads="1"/>
          </p:cNvSpPr>
          <p:nvPr>
            <p:ph type="title"/>
          </p:nvPr>
        </p:nvSpPr>
        <p:spPr>
          <a:xfrm>
            <a:off x="1119999" y="967891"/>
            <a:ext cx="7793037" cy="406375"/>
          </a:xfrm>
        </p:spPr>
        <p:txBody>
          <a:bodyPr/>
          <a:lstStyle/>
          <a:p>
            <a:pPr algn="ctr"/>
            <a:r>
              <a:rPr lang="es-MX" sz="3200" b="1" dirty="0">
                <a:effectLst>
                  <a:outerShdw blurRad="38100" dist="38100" dir="2700000" algn="tl">
                    <a:srgbClr val="C0C0C0"/>
                  </a:outerShdw>
                </a:effectLst>
              </a:rPr>
              <a:t>Valores de Capacidad Térmica</a:t>
            </a:r>
            <a:endParaRPr lang="es-ES" sz="3200" b="1" dirty="0">
              <a:effectLst>
                <a:outerShdw blurRad="38100" dist="38100" dir="2700000" algn="tl">
                  <a:srgbClr val="C0C0C0"/>
                </a:outerShdw>
              </a:effectLst>
            </a:endParaRPr>
          </a:p>
        </p:txBody>
      </p:sp>
      <p:graphicFrame>
        <p:nvGraphicFramePr>
          <p:cNvPr id="160039" name="Group 295"/>
          <p:cNvGraphicFramePr>
            <a:graphicFrameLocks noGrp="1"/>
          </p:cNvGraphicFramePr>
          <p:nvPr>
            <p:ph idx="1"/>
            <p:extLst>
              <p:ext uri="{D42A27DB-BD31-4B8C-83A1-F6EECF244321}">
                <p14:modId xmlns:p14="http://schemas.microsoft.com/office/powerpoint/2010/main" val="419819581"/>
              </p:ext>
            </p:extLst>
          </p:nvPr>
        </p:nvGraphicFramePr>
        <p:xfrm>
          <a:off x="755576" y="1556792"/>
          <a:ext cx="7772400" cy="4114805"/>
        </p:xfrm>
        <a:graphic>
          <a:graphicData uri="http://schemas.openxmlformats.org/drawingml/2006/table">
            <a:tbl>
              <a:tblPr/>
              <a:tblGrid>
                <a:gridCol w="2997200"/>
                <a:gridCol w="1158875"/>
                <a:gridCol w="1166812"/>
                <a:gridCol w="1160463"/>
                <a:gridCol w="1289050"/>
              </a:tblGrid>
              <a:tr h="573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Material</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Densidad</a:t>
                      </a:r>
                      <a:endParaRPr kumimoji="0" lang="es-ES" sz="24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Conductividad</a:t>
                      </a:r>
                      <a:endParaRPr kumimoji="0" lang="es-ES" sz="24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err="1" smtClean="0">
                          <a:ln>
                            <a:noFill/>
                          </a:ln>
                          <a:solidFill>
                            <a:schemeClr val="tx1"/>
                          </a:solidFill>
                          <a:effectLst/>
                          <a:latin typeface="Arial" charset="0"/>
                          <a:cs typeface="Arial" charset="0"/>
                        </a:rPr>
                        <a:t>Cap.Term</a:t>
                      </a:r>
                      <a:endParaRPr kumimoji="0" lang="es-ES" sz="24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err="1" smtClean="0">
                          <a:ln>
                            <a:noFill/>
                          </a:ln>
                          <a:solidFill>
                            <a:schemeClr val="tx1"/>
                          </a:solidFill>
                          <a:effectLst/>
                          <a:latin typeface="Arial" charset="0"/>
                          <a:cs typeface="Arial" charset="0"/>
                        </a:rPr>
                        <a:t>Cap.Term</a:t>
                      </a:r>
                      <a:endParaRPr kumimoji="0" lang="es-ES" sz="24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 </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charset="0"/>
                          <a:cs typeface="Arial" charset="0"/>
                        </a:rPr>
                        <a:t>[kg/m3]</a:t>
                      </a:r>
                      <a:endParaRPr kumimoji="0" lang="es-E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charset="0"/>
                          <a:cs typeface="Arial" charset="0"/>
                        </a:rPr>
                        <a:t>[W/(m°C)]</a:t>
                      </a:r>
                      <a:endParaRPr kumimoji="0" lang="es-E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charset="0"/>
                          <a:cs typeface="Arial" charset="0"/>
                        </a:rPr>
                        <a:t>kJ/(kg°C)</a:t>
                      </a:r>
                      <a:endParaRPr kumimoji="0" lang="es-E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charset="0"/>
                          <a:cs typeface="Arial" charset="0"/>
                        </a:rPr>
                        <a:t>kJ/(dm3°C)</a:t>
                      </a:r>
                      <a:endParaRPr kumimoji="0" lang="es-ES" sz="24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Tablero Yeso</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800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0,12</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1,21</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0,97</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Acero</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7600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45,3</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0,5</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3,80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Acero </a:t>
                      </a:r>
                      <a:r>
                        <a:rPr kumimoji="0" lang="es-ES" sz="1100" b="1" i="0" u="none" strike="noStrike" cap="none" normalizeH="0" baseline="0" dirty="0" err="1" smtClean="0">
                          <a:ln>
                            <a:noFill/>
                          </a:ln>
                          <a:solidFill>
                            <a:schemeClr val="tx1"/>
                          </a:solidFill>
                          <a:effectLst/>
                          <a:latin typeface="Arial" charset="0"/>
                          <a:cs typeface="Arial" charset="0"/>
                        </a:rPr>
                        <a:t>Inox</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7680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15,6</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0,46</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3,53</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Estuco Cemento</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1860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0,72</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0,84</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1,56</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Piedras</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2600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4</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0,84</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2,18</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Ladrillo barro cocido</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1920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0,9</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0,79</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1,52</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Concretos con grava o piedra</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2400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2,6</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0,84</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2,02</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Maderas blandas</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500</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0,12</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1,63</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0,82</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Agua</a:t>
                      </a:r>
                      <a:endParaRPr kumimoji="0" lang="es-E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1000</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0,58</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4,187</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4,19</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744109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0453428E-A715-4D7C-9EB3-C536EA284ADF}" type="slidenum">
              <a:rPr lang="es-ES"/>
              <a:pPr/>
              <a:t>106</a:t>
            </a:fld>
            <a:endParaRPr lang="es-ES"/>
          </a:p>
        </p:txBody>
      </p:sp>
      <p:sp>
        <p:nvSpPr>
          <p:cNvPr id="158722" name="Rectangle 2"/>
          <p:cNvSpPr>
            <a:spLocks noGrp="1" noChangeArrowheads="1"/>
          </p:cNvSpPr>
          <p:nvPr>
            <p:ph type="title"/>
          </p:nvPr>
        </p:nvSpPr>
        <p:spPr>
          <a:xfrm>
            <a:off x="457200" y="836712"/>
            <a:ext cx="8229600" cy="580926"/>
          </a:xfrm>
        </p:spPr>
        <p:txBody>
          <a:bodyPr/>
          <a:lstStyle/>
          <a:p>
            <a:pPr algn="ctr"/>
            <a:r>
              <a:rPr lang="es-MX" sz="4000" b="1" dirty="0">
                <a:effectLst>
                  <a:outerShdw blurRad="38100" dist="38100" dir="2700000" algn="tl">
                    <a:srgbClr val="C0C0C0"/>
                  </a:outerShdw>
                </a:effectLst>
              </a:rPr>
              <a:t>Capacidad Térmica</a:t>
            </a:r>
            <a:endParaRPr lang="es-ES" sz="4000" b="1" dirty="0">
              <a:effectLst>
                <a:outerShdw blurRad="38100" dist="38100" dir="2700000" algn="tl">
                  <a:srgbClr val="C0C0C0"/>
                </a:outerShdw>
              </a:effectLst>
            </a:endParaRPr>
          </a:p>
        </p:txBody>
      </p:sp>
      <p:sp>
        <p:nvSpPr>
          <p:cNvPr id="158723" name="Rectangle 3"/>
          <p:cNvSpPr>
            <a:spLocks noGrp="1" noChangeArrowheads="1"/>
          </p:cNvSpPr>
          <p:nvPr>
            <p:ph type="body" idx="1"/>
          </p:nvPr>
        </p:nvSpPr>
        <p:spPr/>
        <p:txBody>
          <a:bodyPr/>
          <a:lstStyle/>
          <a:p>
            <a:pPr>
              <a:lnSpc>
                <a:spcPct val="90000"/>
              </a:lnSpc>
            </a:pPr>
            <a:r>
              <a:rPr lang="es-MX" sz="2400" dirty="0"/>
              <a:t>Para entender como aplicar esto de manera simple, primero hay que tener en cuenta órdenes de magnitud de energía necesaria para </a:t>
            </a:r>
            <a:r>
              <a:rPr lang="es-MX" sz="2400" dirty="0" err="1"/>
              <a:t>calefaccionar</a:t>
            </a:r>
            <a:r>
              <a:rPr lang="es-MX" sz="2400" dirty="0"/>
              <a:t> vivienda y los grados día.</a:t>
            </a:r>
          </a:p>
          <a:p>
            <a:pPr>
              <a:lnSpc>
                <a:spcPct val="90000"/>
              </a:lnSpc>
            </a:pPr>
            <a:r>
              <a:rPr lang="es-MX" sz="2400" dirty="0"/>
              <a:t>Esto se explicará a continuación:</a:t>
            </a:r>
          </a:p>
          <a:p>
            <a:pPr>
              <a:lnSpc>
                <a:spcPct val="90000"/>
              </a:lnSpc>
            </a:pPr>
            <a:r>
              <a:rPr lang="es-MX" sz="2400" dirty="0"/>
              <a:t>El Factor de pérdida volumétrico es G (incluyendo ventilación).</a:t>
            </a:r>
          </a:p>
          <a:p>
            <a:pPr>
              <a:lnSpc>
                <a:spcPct val="90000"/>
              </a:lnSpc>
            </a:pPr>
            <a:r>
              <a:rPr lang="es-MX" sz="2400" dirty="0"/>
              <a:t>Supongamos un caso de vivienda con G=1,5 [</a:t>
            </a:r>
            <a:r>
              <a:rPr lang="es-MX" sz="2400" dirty="0" smtClean="0"/>
              <a:t>W/m³°C</a:t>
            </a:r>
            <a:r>
              <a:rPr lang="es-MX" sz="2400" dirty="0"/>
              <a:t>] y volumen de 250 [</a:t>
            </a:r>
            <a:r>
              <a:rPr lang="es-MX" sz="2400" dirty="0" smtClean="0"/>
              <a:t>m³] (unos 100m² de superficie).</a:t>
            </a:r>
            <a:endParaRPr lang="es-MX" sz="2400" dirty="0"/>
          </a:p>
          <a:p>
            <a:pPr>
              <a:lnSpc>
                <a:spcPct val="90000"/>
              </a:lnSpc>
            </a:pPr>
            <a:r>
              <a:rPr lang="es-MX" sz="2400" dirty="0"/>
              <a:t>La pérdida total será de:</a:t>
            </a:r>
          </a:p>
          <a:p>
            <a:pPr algn="ctr">
              <a:lnSpc>
                <a:spcPct val="90000"/>
              </a:lnSpc>
              <a:buFont typeface="Wingdings" pitchFamily="2" charset="2"/>
              <a:buNone/>
            </a:pPr>
            <a:r>
              <a:rPr lang="es-MX" sz="2400" dirty="0"/>
              <a:t>P=1,5x250 = 375 [W/°C]</a:t>
            </a:r>
            <a:endParaRPr lang="es-ES" sz="2400" dirty="0"/>
          </a:p>
        </p:txBody>
      </p:sp>
    </p:spTree>
    <p:extLst>
      <p:ext uri="{BB962C8B-B14F-4D97-AF65-F5344CB8AC3E}">
        <p14:creationId xmlns:p14="http://schemas.microsoft.com/office/powerpoint/2010/main" val="44107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51B859C8-F7C9-4CBA-9629-4736E2F779BE}" type="slidenum">
              <a:rPr lang="es-ES"/>
              <a:pPr/>
              <a:t>107</a:t>
            </a:fld>
            <a:endParaRPr lang="es-ES"/>
          </a:p>
        </p:txBody>
      </p:sp>
      <p:sp>
        <p:nvSpPr>
          <p:cNvPr id="163842" name="Rectangle 2"/>
          <p:cNvSpPr>
            <a:spLocks noGrp="1" noChangeArrowheads="1"/>
          </p:cNvSpPr>
          <p:nvPr>
            <p:ph type="title"/>
          </p:nvPr>
        </p:nvSpPr>
        <p:spPr>
          <a:xfrm>
            <a:off x="457200" y="908720"/>
            <a:ext cx="8229600" cy="508918"/>
          </a:xfrm>
        </p:spPr>
        <p:txBody>
          <a:bodyPr/>
          <a:lstStyle/>
          <a:p>
            <a:pPr algn="ctr"/>
            <a:r>
              <a:rPr lang="es-MX" sz="4000" b="1" dirty="0">
                <a:effectLst>
                  <a:outerShdw blurRad="38100" dist="38100" dir="2700000" algn="tl">
                    <a:srgbClr val="C0C0C0"/>
                  </a:outerShdw>
                </a:effectLst>
              </a:rPr>
              <a:t>Capacidad Térmica</a:t>
            </a:r>
            <a:endParaRPr lang="es-ES" sz="4000" b="1" dirty="0">
              <a:effectLst>
                <a:outerShdw blurRad="38100" dist="38100" dir="2700000" algn="tl">
                  <a:srgbClr val="C0C0C0"/>
                </a:outerShdw>
              </a:effectLst>
            </a:endParaRPr>
          </a:p>
        </p:txBody>
      </p:sp>
      <p:sp>
        <p:nvSpPr>
          <p:cNvPr id="163843" name="Rectangle 3"/>
          <p:cNvSpPr>
            <a:spLocks noGrp="1" noChangeArrowheads="1"/>
          </p:cNvSpPr>
          <p:nvPr>
            <p:ph type="body" idx="1"/>
          </p:nvPr>
        </p:nvSpPr>
        <p:spPr/>
        <p:txBody>
          <a:bodyPr>
            <a:noAutofit/>
          </a:bodyPr>
          <a:lstStyle/>
          <a:p>
            <a:pPr>
              <a:lnSpc>
                <a:spcPct val="80000"/>
              </a:lnSpc>
            </a:pPr>
            <a:r>
              <a:rPr lang="es-MX" sz="1800" dirty="0"/>
              <a:t>Suponer ahora que se desea mantener 18°C como media interior y afuera la temperatura media sea de 8°C.</a:t>
            </a:r>
          </a:p>
          <a:p>
            <a:pPr>
              <a:lnSpc>
                <a:spcPct val="80000"/>
              </a:lnSpc>
            </a:pPr>
            <a:r>
              <a:rPr lang="es-MX" sz="1800" dirty="0"/>
              <a:t>La </a:t>
            </a:r>
            <a:r>
              <a:rPr lang="es-MX" sz="1800" b="1" dirty="0"/>
              <a:t>energía </a:t>
            </a:r>
            <a:r>
              <a:rPr lang="es-MX" sz="1800" dirty="0"/>
              <a:t>necesaria para calefacción sería:</a:t>
            </a:r>
          </a:p>
          <a:p>
            <a:pPr algn="ctr">
              <a:lnSpc>
                <a:spcPct val="80000"/>
              </a:lnSpc>
              <a:buFont typeface="Wingdings" pitchFamily="2" charset="2"/>
              <a:buNone/>
            </a:pPr>
            <a:r>
              <a:rPr lang="es-MX" sz="1800" dirty="0"/>
              <a:t>E = 375x(18-8) [W/°C]x[°C]x[día]</a:t>
            </a:r>
          </a:p>
          <a:p>
            <a:pPr algn="ctr">
              <a:lnSpc>
                <a:spcPct val="80000"/>
              </a:lnSpc>
              <a:buFont typeface="Wingdings" pitchFamily="2" charset="2"/>
              <a:buNone/>
            </a:pPr>
            <a:r>
              <a:rPr lang="es-MX" sz="1800" dirty="0"/>
              <a:t>1 día = 86.400 [s]</a:t>
            </a:r>
          </a:p>
          <a:p>
            <a:pPr algn="ctr">
              <a:lnSpc>
                <a:spcPct val="80000"/>
              </a:lnSpc>
              <a:buFont typeface="Wingdings" pitchFamily="2" charset="2"/>
              <a:buNone/>
            </a:pPr>
            <a:r>
              <a:rPr lang="es-MX" sz="1800" dirty="0"/>
              <a:t>=&gt; E =375x10x86.400 = 324.000.000 [J]</a:t>
            </a:r>
          </a:p>
          <a:p>
            <a:pPr algn="ctr">
              <a:lnSpc>
                <a:spcPct val="80000"/>
              </a:lnSpc>
              <a:buFont typeface="Wingdings" pitchFamily="2" charset="2"/>
              <a:buNone/>
            </a:pPr>
            <a:r>
              <a:rPr lang="es-MX" sz="1800" dirty="0"/>
              <a:t>E = 324 MJ</a:t>
            </a:r>
          </a:p>
          <a:p>
            <a:pPr algn="ctr">
              <a:lnSpc>
                <a:spcPct val="80000"/>
              </a:lnSpc>
              <a:buFont typeface="Wingdings" pitchFamily="2" charset="2"/>
              <a:buNone/>
            </a:pPr>
            <a:r>
              <a:rPr lang="es-MX" sz="1800" dirty="0"/>
              <a:t>1 </a:t>
            </a:r>
            <a:r>
              <a:rPr lang="es-MX" sz="1800" dirty="0" err="1"/>
              <a:t>kWh</a:t>
            </a:r>
            <a:r>
              <a:rPr lang="es-MX" sz="1800" dirty="0"/>
              <a:t> = 3,6 MJ</a:t>
            </a:r>
          </a:p>
          <a:p>
            <a:pPr algn="ctr">
              <a:lnSpc>
                <a:spcPct val="80000"/>
              </a:lnSpc>
              <a:buFont typeface="Wingdings" pitchFamily="2" charset="2"/>
              <a:buNone/>
            </a:pPr>
            <a:r>
              <a:rPr lang="es-MX" sz="1800" dirty="0"/>
              <a:t>E = 90 </a:t>
            </a:r>
            <a:r>
              <a:rPr lang="es-MX" sz="1800" dirty="0" err="1"/>
              <a:t>kWh</a:t>
            </a:r>
            <a:endParaRPr lang="es-MX" sz="1800" dirty="0"/>
          </a:p>
          <a:p>
            <a:pPr>
              <a:lnSpc>
                <a:spcPct val="80000"/>
              </a:lnSpc>
              <a:buFont typeface="Wingdings" pitchFamily="2" charset="2"/>
              <a:buNone/>
            </a:pPr>
            <a:r>
              <a:rPr lang="es-MX" sz="1800" dirty="0"/>
              <a:t>Solo para ese día. Si en el lugar, durante el mes se acumularan unos 150 °C-día, la energía requerida sería:</a:t>
            </a:r>
          </a:p>
          <a:p>
            <a:pPr algn="ctr">
              <a:lnSpc>
                <a:spcPct val="80000"/>
              </a:lnSpc>
              <a:buFont typeface="Wingdings" pitchFamily="2" charset="2"/>
              <a:buNone/>
            </a:pPr>
            <a:r>
              <a:rPr lang="es-MX" sz="1800" dirty="0"/>
              <a:t>E = 375x150 [W/°C]x[°C-día]</a:t>
            </a:r>
          </a:p>
          <a:p>
            <a:pPr algn="ctr">
              <a:lnSpc>
                <a:spcPct val="80000"/>
              </a:lnSpc>
              <a:buFont typeface="Wingdings" pitchFamily="2" charset="2"/>
              <a:buNone/>
            </a:pPr>
            <a:r>
              <a:rPr lang="es-MX" sz="1800" dirty="0"/>
              <a:t>E =56.250 [W-día]</a:t>
            </a:r>
          </a:p>
          <a:p>
            <a:pPr algn="ctr">
              <a:lnSpc>
                <a:spcPct val="80000"/>
              </a:lnSpc>
              <a:buFont typeface="Wingdings" pitchFamily="2" charset="2"/>
              <a:buNone/>
            </a:pPr>
            <a:r>
              <a:rPr lang="es-MX" sz="1800" dirty="0"/>
              <a:t>E = 4.860 [MJ] = 1.350 [</a:t>
            </a:r>
            <a:r>
              <a:rPr lang="es-MX" sz="1800" dirty="0" err="1"/>
              <a:t>kWh</a:t>
            </a:r>
            <a:r>
              <a:rPr lang="es-MX" sz="1800" dirty="0"/>
              <a:t>]</a:t>
            </a:r>
          </a:p>
          <a:p>
            <a:pPr>
              <a:lnSpc>
                <a:spcPct val="80000"/>
              </a:lnSpc>
              <a:buFont typeface="Wingdings" pitchFamily="2" charset="2"/>
              <a:buNone/>
            </a:pPr>
            <a:endParaRPr lang="es-MX" sz="1800" dirty="0"/>
          </a:p>
          <a:p>
            <a:pPr>
              <a:lnSpc>
                <a:spcPct val="80000"/>
              </a:lnSpc>
              <a:buFont typeface="Wingdings" pitchFamily="2" charset="2"/>
              <a:buNone/>
            </a:pPr>
            <a:r>
              <a:rPr lang="es-MX" sz="1800" dirty="0"/>
              <a:t>Esto es un promedio de 45 </a:t>
            </a:r>
            <a:r>
              <a:rPr lang="es-MX" sz="1800" dirty="0" err="1"/>
              <a:t>kWh</a:t>
            </a:r>
            <a:r>
              <a:rPr lang="es-MX" sz="1800" dirty="0"/>
              <a:t> cada día.</a:t>
            </a:r>
            <a:endParaRPr lang="es-ES" sz="1800" dirty="0"/>
          </a:p>
        </p:txBody>
      </p:sp>
    </p:spTree>
    <p:extLst>
      <p:ext uri="{BB962C8B-B14F-4D97-AF65-F5344CB8AC3E}">
        <p14:creationId xmlns:p14="http://schemas.microsoft.com/office/powerpoint/2010/main" val="39050452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4F98526B-5B75-422A-9E92-B50AF3932BC0}" type="slidenum">
              <a:rPr lang="es-ES"/>
              <a:pPr/>
              <a:t>108</a:t>
            </a:fld>
            <a:endParaRPr lang="es-ES"/>
          </a:p>
        </p:txBody>
      </p:sp>
      <p:sp>
        <p:nvSpPr>
          <p:cNvPr id="164866" name="Rectangle 2"/>
          <p:cNvSpPr>
            <a:spLocks noGrp="1" noChangeArrowheads="1"/>
          </p:cNvSpPr>
          <p:nvPr>
            <p:ph type="title"/>
          </p:nvPr>
        </p:nvSpPr>
        <p:spPr>
          <a:xfrm>
            <a:off x="457200" y="1052736"/>
            <a:ext cx="8229600" cy="364902"/>
          </a:xfrm>
        </p:spPr>
        <p:txBody>
          <a:bodyPr/>
          <a:lstStyle/>
          <a:p>
            <a:pPr algn="ctr"/>
            <a:r>
              <a:rPr lang="es-MX" sz="4000" b="1" dirty="0">
                <a:effectLst>
                  <a:outerShdw blurRad="38100" dist="38100" dir="2700000" algn="tl">
                    <a:srgbClr val="C0C0C0"/>
                  </a:outerShdw>
                </a:effectLst>
              </a:rPr>
              <a:t>Capacidad Térmica</a:t>
            </a:r>
            <a:endParaRPr lang="es-ES" sz="4000" b="1" dirty="0">
              <a:effectLst>
                <a:outerShdw blurRad="38100" dist="38100" dir="2700000" algn="tl">
                  <a:srgbClr val="C0C0C0"/>
                </a:outerShdw>
              </a:effectLst>
            </a:endParaRPr>
          </a:p>
        </p:txBody>
      </p:sp>
      <p:sp>
        <p:nvSpPr>
          <p:cNvPr id="164867" name="Rectangle 3"/>
          <p:cNvSpPr>
            <a:spLocks noGrp="1" noChangeArrowheads="1"/>
          </p:cNvSpPr>
          <p:nvPr>
            <p:ph type="body" idx="1"/>
          </p:nvPr>
        </p:nvSpPr>
        <p:spPr>
          <a:xfrm>
            <a:off x="457200" y="1844824"/>
            <a:ext cx="8229600" cy="3845024"/>
          </a:xfrm>
        </p:spPr>
        <p:txBody>
          <a:bodyPr/>
          <a:lstStyle/>
          <a:p>
            <a:pPr marL="0" indent="0">
              <a:lnSpc>
                <a:spcPct val="80000"/>
              </a:lnSpc>
              <a:buNone/>
            </a:pPr>
            <a:r>
              <a:rPr lang="es-MX" sz="2000" dirty="0"/>
              <a:t>Si el piso fuera una losa de 12 cm de espesor y pudiéramos hacer que la temperatura de la misma oscile 6°C en total, la capacidad de acumulación de calor de 100 m2 de losa sería:</a:t>
            </a:r>
          </a:p>
          <a:p>
            <a:pPr>
              <a:lnSpc>
                <a:spcPct val="80000"/>
              </a:lnSpc>
            </a:pPr>
            <a:endParaRPr lang="es-MX" sz="2000" dirty="0"/>
          </a:p>
          <a:p>
            <a:pPr algn="ctr">
              <a:lnSpc>
                <a:spcPct val="80000"/>
              </a:lnSpc>
              <a:buFont typeface="Wingdings" pitchFamily="2" charset="2"/>
              <a:buNone/>
            </a:pPr>
            <a:r>
              <a:rPr lang="es-MX" sz="2000" dirty="0"/>
              <a:t>E = 100x0,12x2,02x1000x6 [kJ]</a:t>
            </a:r>
          </a:p>
          <a:p>
            <a:pPr algn="ctr">
              <a:lnSpc>
                <a:spcPct val="80000"/>
              </a:lnSpc>
              <a:buFont typeface="Wingdings" pitchFamily="2" charset="2"/>
              <a:buNone/>
            </a:pPr>
            <a:r>
              <a:rPr lang="es-MX" sz="2000" dirty="0"/>
              <a:t>E = 145.440 kJ = 40,4 </a:t>
            </a:r>
            <a:r>
              <a:rPr lang="es-MX" sz="2000" dirty="0" err="1"/>
              <a:t>kWh</a:t>
            </a:r>
            <a:endParaRPr lang="es-MX" sz="2000" dirty="0"/>
          </a:p>
          <a:p>
            <a:pPr algn="ctr">
              <a:lnSpc>
                <a:spcPct val="80000"/>
              </a:lnSpc>
              <a:buFont typeface="Wingdings" pitchFamily="2" charset="2"/>
              <a:buNone/>
            </a:pPr>
            <a:endParaRPr lang="es-MX" sz="2000" dirty="0"/>
          </a:p>
          <a:p>
            <a:pPr>
              <a:lnSpc>
                <a:spcPct val="80000"/>
              </a:lnSpc>
              <a:buFont typeface="Wingdings" pitchFamily="2" charset="2"/>
              <a:buNone/>
            </a:pPr>
            <a:r>
              <a:rPr lang="es-MX" sz="2000" dirty="0"/>
              <a:t>Esto significa que en la estructura misma de la construcción hay capacidad suficiente para absorber gran parte de la demanda diaria de energía. Siempre que la construcción tenga suficiente masa. En caso contrario: </a:t>
            </a:r>
          </a:p>
          <a:p>
            <a:pPr lvl="1">
              <a:lnSpc>
                <a:spcPct val="80000"/>
              </a:lnSpc>
            </a:pPr>
            <a:r>
              <a:rPr lang="es-MX" sz="1800" dirty="0"/>
              <a:t>O se agrega capacidad de acumulación adicional.</a:t>
            </a:r>
          </a:p>
          <a:p>
            <a:pPr lvl="1">
              <a:lnSpc>
                <a:spcPct val="80000"/>
              </a:lnSpc>
            </a:pPr>
            <a:r>
              <a:rPr lang="es-MX" sz="1800" dirty="0"/>
              <a:t>O se suple la demanda por calefacción.</a:t>
            </a:r>
          </a:p>
          <a:p>
            <a:pPr lvl="1">
              <a:lnSpc>
                <a:spcPct val="80000"/>
              </a:lnSpc>
            </a:pPr>
            <a:r>
              <a:rPr lang="es-MX" sz="1800" dirty="0"/>
              <a:t>O se mejora la aislación.</a:t>
            </a:r>
            <a:endParaRPr lang="es-ES" sz="1800" dirty="0"/>
          </a:p>
        </p:txBody>
      </p:sp>
    </p:spTree>
    <p:extLst>
      <p:ext uri="{BB962C8B-B14F-4D97-AF65-F5344CB8AC3E}">
        <p14:creationId xmlns:p14="http://schemas.microsoft.com/office/powerpoint/2010/main" val="13975564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D8F03B7F-AF5D-4B79-947B-61B3C55700AE}" type="slidenum">
              <a:rPr lang="es-ES"/>
              <a:pPr/>
              <a:t>109</a:t>
            </a:fld>
            <a:endParaRPr lang="es-ES"/>
          </a:p>
        </p:txBody>
      </p:sp>
      <p:sp>
        <p:nvSpPr>
          <p:cNvPr id="165891" name="Rectangle 3"/>
          <p:cNvSpPr>
            <a:spLocks noGrp="1" noChangeArrowheads="1"/>
          </p:cNvSpPr>
          <p:nvPr>
            <p:ph type="body" idx="1"/>
          </p:nvPr>
        </p:nvSpPr>
        <p:spPr/>
        <p:txBody>
          <a:bodyPr/>
          <a:lstStyle/>
          <a:p>
            <a:pPr>
              <a:lnSpc>
                <a:spcPct val="80000"/>
              </a:lnSpc>
            </a:pPr>
            <a:r>
              <a:rPr lang="es-MX" sz="2000" dirty="0"/>
              <a:t>Si no existe la capacidad de acumulación de calor (construcción liviana):</a:t>
            </a:r>
          </a:p>
          <a:p>
            <a:pPr lvl="1">
              <a:lnSpc>
                <a:spcPct val="80000"/>
              </a:lnSpc>
            </a:pPr>
            <a:r>
              <a:rPr lang="es-MX" sz="2000" dirty="0"/>
              <a:t>O se suple la demanda por calefacción.</a:t>
            </a:r>
          </a:p>
          <a:p>
            <a:pPr lvl="1">
              <a:lnSpc>
                <a:spcPct val="80000"/>
              </a:lnSpc>
            </a:pPr>
            <a:r>
              <a:rPr lang="es-MX" sz="2000" dirty="0"/>
              <a:t>O se mejora la aislación.</a:t>
            </a:r>
          </a:p>
          <a:p>
            <a:pPr lvl="1">
              <a:lnSpc>
                <a:spcPct val="80000"/>
              </a:lnSpc>
            </a:pPr>
            <a:endParaRPr lang="es-MX" sz="2000" dirty="0"/>
          </a:p>
          <a:p>
            <a:pPr>
              <a:lnSpc>
                <a:spcPct val="80000"/>
              </a:lnSpc>
              <a:buFont typeface="Wingdings" pitchFamily="2" charset="2"/>
              <a:buNone/>
            </a:pPr>
            <a:r>
              <a:rPr lang="es-MX" sz="2000" dirty="0"/>
              <a:t>En cualquier caso la capacidad térmica amortigua las oscilaciones de temperatura y permite aprovechar al máximo los flujos naturales de energía</a:t>
            </a:r>
            <a:r>
              <a:rPr lang="es-MX" sz="2000" dirty="0" smtClean="0"/>
              <a:t>.</a:t>
            </a:r>
          </a:p>
          <a:p>
            <a:pPr algn="ctr">
              <a:lnSpc>
                <a:spcPct val="80000"/>
              </a:lnSpc>
              <a:buFont typeface="Wingdings" pitchFamily="2" charset="2"/>
              <a:buNone/>
            </a:pPr>
            <a:r>
              <a:rPr lang="es-MX" sz="2000" b="1" dirty="0" smtClean="0"/>
              <a:t>Recordar: </a:t>
            </a:r>
            <a:r>
              <a:rPr lang="es-MX" sz="2000" dirty="0" smtClean="0"/>
              <a:t>es esencial dejar que las temperaturas </a:t>
            </a:r>
            <a:r>
              <a:rPr lang="es-MX" sz="2000" i="1" dirty="0" smtClean="0"/>
              <a:t>oscilen </a:t>
            </a:r>
            <a:r>
              <a:rPr lang="es-MX" sz="2000" dirty="0" smtClean="0"/>
              <a:t>para aprovechar la inercia térmica.</a:t>
            </a:r>
          </a:p>
          <a:p>
            <a:pPr algn="ctr">
              <a:lnSpc>
                <a:spcPct val="80000"/>
              </a:lnSpc>
              <a:buFont typeface="Wingdings" pitchFamily="2" charset="2"/>
              <a:buNone/>
            </a:pPr>
            <a:endParaRPr lang="es-MX" sz="2000" b="1" dirty="0"/>
          </a:p>
          <a:p>
            <a:pPr>
              <a:lnSpc>
                <a:spcPct val="80000"/>
              </a:lnSpc>
              <a:buFont typeface="Wingdings" pitchFamily="2" charset="2"/>
              <a:buNone/>
            </a:pPr>
            <a:r>
              <a:rPr lang="es-MX" sz="2000" dirty="0"/>
              <a:t>Pero no es trivial aprovecharla bien</a:t>
            </a:r>
            <a:r>
              <a:rPr lang="es-MX" sz="2000" dirty="0" smtClean="0"/>
              <a:t>.</a:t>
            </a:r>
          </a:p>
          <a:p>
            <a:pPr>
              <a:lnSpc>
                <a:spcPct val="80000"/>
              </a:lnSpc>
              <a:buFont typeface="Wingdings" pitchFamily="2" charset="2"/>
              <a:buNone/>
            </a:pPr>
            <a:r>
              <a:rPr lang="es-ES" sz="2000" dirty="0" smtClean="0"/>
              <a:t>Hacerlo implica cuidado en estructura, aislación, ganancias y pérdidas.</a:t>
            </a:r>
            <a:endParaRPr lang="es-MX" sz="2000" dirty="0" smtClean="0"/>
          </a:p>
        </p:txBody>
      </p:sp>
    </p:spTree>
    <p:extLst>
      <p:ext uri="{BB962C8B-B14F-4D97-AF65-F5344CB8AC3E}">
        <p14:creationId xmlns:p14="http://schemas.microsoft.com/office/powerpoint/2010/main" val="110006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683568" y="764704"/>
            <a:ext cx="7772400" cy="450875"/>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Ecuaciones Básicas de Radiación:</a:t>
            </a:r>
          </a:p>
        </p:txBody>
      </p:sp>
      <p:sp>
        <p:nvSpPr>
          <p:cNvPr id="58371" name="Text Box 2"/>
          <p:cNvSpPr txBox="1">
            <a:spLocks noChangeArrowheads="1"/>
          </p:cNvSpPr>
          <p:nvPr/>
        </p:nvSpPr>
        <p:spPr bwMode="auto">
          <a:xfrm>
            <a:off x="683568" y="1700808"/>
            <a:ext cx="7620000" cy="4772718"/>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Lo primero que hay que tener presente es que </a:t>
            </a:r>
            <a:r>
              <a:rPr lang="es-ES" sz="2000" i="1" dirty="0">
                <a:solidFill>
                  <a:srgbClr val="000000"/>
                </a:solidFill>
              </a:rPr>
              <a:t>todo cuerpo que está a una temperatura mayor de 0ºK, emite radiación electromagnética.</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La </a:t>
            </a:r>
            <a:r>
              <a:rPr lang="es-ES" sz="2000" i="1" dirty="0">
                <a:solidFill>
                  <a:srgbClr val="000000"/>
                </a:solidFill>
              </a:rPr>
              <a:t>cantidad</a:t>
            </a:r>
            <a:r>
              <a:rPr lang="es-ES" sz="2000" dirty="0">
                <a:solidFill>
                  <a:srgbClr val="000000"/>
                </a:solidFill>
              </a:rPr>
              <a:t> de energía emitida es función de la temperatura del cuerpo, de sus propiedades ópticas y de la llamada </a:t>
            </a:r>
            <a:r>
              <a:rPr lang="es-ES" sz="2000" i="1" dirty="0">
                <a:solidFill>
                  <a:srgbClr val="000000"/>
                </a:solidFill>
              </a:rPr>
              <a:t>Constante de Stefan </a:t>
            </a:r>
            <a:r>
              <a:rPr lang="es-ES" sz="2000" i="1" dirty="0" err="1">
                <a:solidFill>
                  <a:srgbClr val="000000"/>
                </a:solidFill>
              </a:rPr>
              <a:t>Boltzmann</a:t>
            </a:r>
            <a:r>
              <a:rPr lang="es-ES" sz="2000" i="1" dirty="0">
                <a:solidFill>
                  <a:srgbClr val="000000"/>
                </a:solidFill>
              </a:rPr>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i="1" dirty="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La energía emitida no es constante para cualquier longitud de onda. De hecho, la radiación se emite según un cierto </a:t>
            </a:r>
            <a:r>
              <a:rPr lang="es-ES" sz="2000" i="1" dirty="0">
                <a:solidFill>
                  <a:srgbClr val="000000"/>
                </a:solidFill>
              </a:rPr>
              <a:t>espectro</a:t>
            </a:r>
            <a:r>
              <a:rPr lang="es-ES" sz="2000" dirty="0">
                <a:solidFill>
                  <a:srgbClr val="000000"/>
                </a:solidFill>
              </a:rPr>
              <a:t>, cuya forma y magnitud varía de acuerdo a la temperatura del cuerpo</a:t>
            </a:r>
            <a:r>
              <a:rPr lang="es-ES" sz="2000" dirty="0" smtClean="0">
                <a:solidFill>
                  <a:srgbClr val="000000"/>
                </a:solidFill>
              </a:rPr>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smtClean="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smtClean="0">
                <a:solidFill>
                  <a:srgbClr val="000000"/>
                </a:solidFill>
              </a:rPr>
              <a:t>Esto es básico de comprender. A mayor temperatura del cuerpo, la </a:t>
            </a:r>
            <a:r>
              <a:rPr lang="es-ES" sz="2000" i="1" dirty="0" smtClean="0">
                <a:solidFill>
                  <a:srgbClr val="000000"/>
                </a:solidFill>
              </a:rPr>
              <a:t>intensidad </a:t>
            </a:r>
            <a:r>
              <a:rPr lang="es-ES" sz="2000" dirty="0" smtClean="0">
                <a:solidFill>
                  <a:srgbClr val="000000"/>
                </a:solidFill>
              </a:rPr>
              <a:t>de radiación aumenta y además emite a longitudes de onda más cortas.</a:t>
            </a:r>
            <a:endParaRPr lang="es-ES" sz="2000" dirty="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400" dirty="0">
              <a:solidFill>
                <a:srgbClr val="000000"/>
              </a:solidFill>
              <a:latin typeface="Times New Roman" pitchFamily="16" charset="0"/>
            </a:endParaRPr>
          </a:p>
        </p:txBody>
      </p:sp>
    </p:spTree>
    <p:extLst>
      <p:ext uri="{BB962C8B-B14F-4D97-AF65-F5344CB8AC3E}">
        <p14:creationId xmlns:p14="http://schemas.microsoft.com/office/powerpoint/2010/main" val="22803591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32E09C7-E499-4635-8ACF-74CF15A568DF}" type="slidenum">
              <a:rPr lang="es-ES"/>
              <a:pPr/>
              <a:t>110</a:t>
            </a:fld>
            <a:endParaRPr lang="es-ES"/>
          </a:p>
        </p:txBody>
      </p:sp>
      <p:sp>
        <p:nvSpPr>
          <p:cNvPr id="166915" name="Rectangle 3"/>
          <p:cNvSpPr>
            <a:spLocks noGrp="1" noChangeArrowheads="1"/>
          </p:cNvSpPr>
          <p:nvPr>
            <p:ph type="body" idx="1"/>
          </p:nvPr>
        </p:nvSpPr>
        <p:spPr/>
        <p:txBody>
          <a:bodyPr/>
          <a:lstStyle/>
          <a:p>
            <a:pPr>
              <a:lnSpc>
                <a:spcPct val="90000"/>
              </a:lnSpc>
            </a:pPr>
            <a:r>
              <a:rPr lang="es-MX" sz="2400" dirty="0"/>
              <a:t>Este mismo análisis de la capacidad térmica muestra también por qué conviene dejar la aislación térmica por </a:t>
            </a:r>
            <a:r>
              <a:rPr lang="es-MX" sz="2400" i="1" dirty="0"/>
              <a:t>fuera </a:t>
            </a:r>
            <a:r>
              <a:rPr lang="es-MX" sz="2400" dirty="0"/>
              <a:t>de la estructura. Así la masa o capacidad térmica queda </a:t>
            </a:r>
            <a:r>
              <a:rPr lang="es-MX" sz="2400" i="1" dirty="0"/>
              <a:t>dentro </a:t>
            </a:r>
            <a:r>
              <a:rPr lang="es-MX" sz="2400" dirty="0"/>
              <a:t>y podemos aprovechar su oscilación térmica internamente.</a:t>
            </a:r>
          </a:p>
          <a:p>
            <a:pPr>
              <a:lnSpc>
                <a:spcPct val="90000"/>
              </a:lnSpc>
            </a:pPr>
            <a:r>
              <a:rPr lang="es-MX" sz="2400" dirty="0"/>
              <a:t>En cambio si la aislación queda por dentro:</a:t>
            </a:r>
          </a:p>
          <a:p>
            <a:pPr lvl="1">
              <a:lnSpc>
                <a:spcPct val="90000"/>
              </a:lnSpc>
            </a:pPr>
            <a:r>
              <a:rPr lang="es-MX" sz="2000" dirty="0"/>
              <a:t>Se pierde la ventaja de la oscilación térmica de esa masa.</a:t>
            </a:r>
          </a:p>
          <a:p>
            <a:pPr lvl="1">
              <a:lnSpc>
                <a:spcPct val="90000"/>
              </a:lnSpc>
            </a:pPr>
            <a:r>
              <a:rPr lang="es-MX" sz="2000" dirty="0"/>
              <a:t>Se corre el riesgo de que exista condensación entre aislación y muro.</a:t>
            </a:r>
          </a:p>
          <a:p>
            <a:pPr>
              <a:lnSpc>
                <a:spcPct val="90000"/>
              </a:lnSpc>
              <a:buFont typeface="Wingdings" pitchFamily="2" charset="2"/>
              <a:buNone/>
            </a:pPr>
            <a:r>
              <a:rPr lang="es-MX" sz="2400" b="1" dirty="0"/>
              <a:t>Recuerden: </a:t>
            </a:r>
            <a:r>
              <a:rPr lang="es-MX" sz="2400" dirty="0"/>
              <a:t>siempre existe mayor cantidad de vapor de agua donde hay más temperatura.</a:t>
            </a:r>
            <a:endParaRPr lang="es-ES" sz="2400" b="1" dirty="0"/>
          </a:p>
        </p:txBody>
      </p:sp>
    </p:spTree>
    <p:extLst>
      <p:ext uri="{BB962C8B-B14F-4D97-AF65-F5344CB8AC3E}">
        <p14:creationId xmlns:p14="http://schemas.microsoft.com/office/powerpoint/2010/main" val="31268525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99794"/>
            <a:ext cx="8229600" cy="915009"/>
          </a:xfrm>
        </p:spPr>
        <p:txBody>
          <a:bodyPr/>
          <a:lstStyle/>
          <a:p>
            <a:r>
              <a:rPr lang="es-CL" dirty="0" smtClean="0"/>
              <a:t>Sistema solar Activo y Pasivo</a:t>
            </a:r>
            <a:endParaRPr lang="es-CL" dirty="0"/>
          </a:p>
        </p:txBody>
      </p:sp>
      <p:sp>
        <p:nvSpPr>
          <p:cNvPr id="3" name="2 Marcador de contenido"/>
          <p:cNvSpPr>
            <a:spLocks noGrp="1"/>
          </p:cNvSpPr>
          <p:nvPr>
            <p:ph idx="1"/>
          </p:nvPr>
        </p:nvSpPr>
        <p:spPr>
          <a:xfrm>
            <a:off x="500034" y="1357299"/>
            <a:ext cx="8229600" cy="714380"/>
          </a:xfrm>
        </p:spPr>
        <p:txBody>
          <a:bodyPr>
            <a:normAutofit/>
          </a:bodyPr>
          <a:lstStyle/>
          <a:p>
            <a:pPr>
              <a:buNone/>
            </a:pPr>
            <a:r>
              <a:rPr lang="es-CL" sz="2400" dirty="0" smtClean="0"/>
              <a:t>	</a:t>
            </a:r>
            <a:endParaRPr lang="es-CL" sz="2400" dirty="0">
              <a:solidFill>
                <a:srgbClr val="FF0000"/>
              </a:solidFill>
            </a:endParaRPr>
          </a:p>
        </p:txBody>
      </p:sp>
      <p:sp>
        <p:nvSpPr>
          <p:cNvPr id="5" name="4 Elipse"/>
          <p:cNvSpPr/>
          <p:nvPr/>
        </p:nvSpPr>
        <p:spPr>
          <a:xfrm>
            <a:off x="1500166" y="1928802"/>
            <a:ext cx="1428760" cy="1285884"/>
          </a:xfrm>
          <a:prstGeom prst="ellipse">
            <a:avLst/>
          </a:prstGeom>
          <a:solidFill>
            <a:srgbClr val="FFFF00"/>
          </a:solidFill>
          <a:ln>
            <a:solidFill>
              <a:schemeClr val="tx1"/>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Captor</a:t>
            </a:r>
            <a:endParaRPr lang="en-US" b="1" dirty="0">
              <a:solidFill>
                <a:schemeClr val="tx1"/>
              </a:solidFill>
            </a:endParaRPr>
          </a:p>
        </p:txBody>
      </p:sp>
      <p:sp>
        <p:nvSpPr>
          <p:cNvPr id="6" name="5 Elipse"/>
          <p:cNvSpPr/>
          <p:nvPr/>
        </p:nvSpPr>
        <p:spPr>
          <a:xfrm>
            <a:off x="4643438" y="2000240"/>
            <a:ext cx="1428760" cy="1285884"/>
          </a:xfrm>
          <a:prstGeom prst="ellipse">
            <a:avLst/>
          </a:prstGeom>
          <a:solidFill>
            <a:schemeClr val="accent3"/>
          </a:solidFill>
          <a:ln>
            <a:solidFill>
              <a:schemeClr val="tx1"/>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Acumulador</a:t>
            </a:r>
            <a:endParaRPr lang="en-US" b="1" dirty="0">
              <a:solidFill>
                <a:schemeClr val="tx1"/>
              </a:solidFill>
            </a:endParaRPr>
          </a:p>
        </p:txBody>
      </p:sp>
      <p:sp>
        <p:nvSpPr>
          <p:cNvPr id="7" name="6 Elipse"/>
          <p:cNvSpPr/>
          <p:nvPr/>
        </p:nvSpPr>
        <p:spPr>
          <a:xfrm>
            <a:off x="3214678" y="3714752"/>
            <a:ext cx="1428760" cy="1285884"/>
          </a:xfrm>
          <a:prstGeom prst="ellipse">
            <a:avLst/>
          </a:prstGeom>
          <a:solidFill>
            <a:schemeClr val="accent4"/>
          </a:solidFill>
          <a:ln>
            <a:solidFill>
              <a:schemeClr val="tx1"/>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Uso</a:t>
            </a:r>
            <a:r>
              <a:rPr lang="en-US" b="1" dirty="0" smtClean="0">
                <a:solidFill>
                  <a:schemeClr val="tx1"/>
                </a:solidFill>
              </a:rPr>
              <a:t> Final</a:t>
            </a:r>
            <a:endParaRPr lang="en-US" b="1" dirty="0">
              <a:solidFill>
                <a:schemeClr val="tx1"/>
              </a:solidFill>
            </a:endParaRPr>
          </a:p>
        </p:txBody>
      </p:sp>
      <p:sp>
        <p:nvSpPr>
          <p:cNvPr id="9" name="8 Flecha izquierda y derecha"/>
          <p:cNvSpPr/>
          <p:nvPr/>
        </p:nvSpPr>
        <p:spPr>
          <a:xfrm rot="2403476">
            <a:off x="2432707" y="3317891"/>
            <a:ext cx="1143008" cy="428628"/>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Flecha izquierda y derecha"/>
          <p:cNvSpPr/>
          <p:nvPr/>
        </p:nvSpPr>
        <p:spPr>
          <a:xfrm rot="7458419">
            <a:off x="4236914" y="3292484"/>
            <a:ext cx="831686" cy="428628"/>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Flecha izquierda y derecha"/>
          <p:cNvSpPr/>
          <p:nvPr/>
        </p:nvSpPr>
        <p:spPr>
          <a:xfrm>
            <a:off x="2928926" y="2246321"/>
            <a:ext cx="1714512" cy="428628"/>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CuadroTexto"/>
          <p:cNvSpPr txBox="1"/>
          <p:nvPr/>
        </p:nvSpPr>
        <p:spPr>
          <a:xfrm>
            <a:off x="214282" y="3714752"/>
            <a:ext cx="2714644" cy="2031325"/>
          </a:xfrm>
          <a:prstGeom prst="rect">
            <a:avLst/>
          </a:prstGeom>
          <a:noFill/>
        </p:spPr>
        <p:txBody>
          <a:bodyPr wrap="square" rtlCol="0">
            <a:spAutoFit/>
          </a:bodyPr>
          <a:lstStyle/>
          <a:p>
            <a:r>
              <a:rPr lang="en-US" dirty="0" smtClean="0">
                <a:solidFill>
                  <a:schemeClr val="tx1"/>
                </a:solidFill>
              </a:rPr>
              <a:t>Si los </a:t>
            </a:r>
            <a:r>
              <a:rPr lang="en-US" dirty="0" err="1" smtClean="0">
                <a:solidFill>
                  <a:schemeClr val="tx1"/>
                </a:solidFill>
              </a:rPr>
              <a:t>flujos</a:t>
            </a:r>
            <a:r>
              <a:rPr lang="en-US" dirty="0" smtClean="0">
                <a:solidFill>
                  <a:schemeClr val="tx1"/>
                </a:solidFill>
              </a:rPr>
              <a:t> de </a:t>
            </a:r>
            <a:r>
              <a:rPr lang="en-US" dirty="0" err="1" smtClean="0">
                <a:solidFill>
                  <a:schemeClr val="tx1"/>
                </a:solidFill>
              </a:rPr>
              <a:t>energía</a:t>
            </a:r>
            <a:r>
              <a:rPr lang="en-US" dirty="0" smtClean="0">
                <a:solidFill>
                  <a:schemeClr val="tx1"/>
                </a:solidFill>
              </a:rPr>
              <a:t> entre un </a:t>
            </a:r>
            <a:r>
              <a:rPr lang="en-US" dirty="0" err="1" smtClean="0">
                <a:solidFill>
                  <a:schemeClr val="tx1"/>
                </a:solidFill>
              </a:rPr>
              <a:t>componente</a:t>
            </a:r>
            <a:r>
              <a:rPr lang="en-US" dirty="0" smtClean="0">
                <a:solidFill>
                  <a:schemeClr val="tx1"/>
                </a:solidFill>
              </a:rPr>
              <a:t> y </a:t>
            </a:r>
            <a:r>
              <a:rPr lang="en-US" dirty="0" err="1" smtClean="0">
                <a:solidFill>
                  <a:schemeClr val="tx1"/>
                </a:solidFill>
              </a:rPr>
              <a:t>otra</a:t>
            </a:r>
            <a:r>
              <a:rPr lang="en-US" dirty="0" smtClean="0">
                <a:solidFill>
                  <a:schemeClr val="tx1"/>
                </a:solidFill>
              </a:rPr>
              <a:t> se </a:t>
            </a:r>
            <a:r>
              <a:rPr lang="en-US" dirty="0" err="1" smtClean="0">
                <a:solidFill>
                  <a:schemeClr val="tx1"/>
                </a:solidFill>
              </a:rPr>
              <a:t>debe</a:t>
            </a:r>
            <a:r>
              <a:rPr lang="en-US" dirty="0" smtClean="0">
                <a:solidFill>
                  <a:schemeClr val="tx1"/>
                </a:solidFill>
              </a:rPr>
              <a:t> a </a:t>
            </a:r>
            <a:r>
              <a:rPr lang="en-US" dirty="0" err="1" smtClean="0">
                <a:solidFill>
                  <a:schemeClr val="tx1"/>
                </a:solidFill>
              </a:rPr>
              <a:t>gradientes</a:t>
            </a:r>
            <a:r>
              <a:rPr lang="en-US" dirty="0" smtClean="0">
                <a:solidFill>
                  <a:schemeClr val="tx1"/>
                </a:solidFill>
              </a:rPr>
              <a:t> </a:t>
            </a:r>
            <a:r>
              <a:rPr lang="en-US" dirty="0" err="1" smtClean="0">
                <a:solidFill>
                  <a:schemeClr val="tx1"/>
                </a:solidFill>
              </a:rPr>
              <a:t>naturales</a:t>
            </a:r>
            <a:r>
              <a:rPr lang="en-US" dirty="0" smtClean="0">
                <a:solidFill>
                  <a:schemeClr val="tx1"/>
                </a:solidFill>
              </a:rPr>
              <a:t> (</a:t>
            </a:r>
            <a:r>
              <a:rPr lang="en-US" dirty="0" err="1" smtClean="0">
                <a:solidFill>
                  <a:schemeClr val="tx1"/>
                </a:solidFill>
              </a:rPr>
              <a:t>temperatura</a:t>
            </a:r>
            <a:r>
              <a:rPr lang="en-US" dirty="0" smtClean="0">
                <a:solidFill>
                  <a:schemeClr val="tx1"/>
                </a:solidFill>
              </a:rPr>
              <a:t>, </a:t>
            </a:r>
            <a:r>
              <a:rPr lang="en-US" dirty="0" err="1" smtClean="0">
                <a:solidFill>
                  <a:schemeClr val="tx1"/>
                </a:solidFill>
              </a:rPr>
              <a:t>presión</a:t>
            </a:r>
            <a:r>
              <a:rPr lang="en-US" dirty="0" smtClean="0">
                <a:solidFill>
                  <a:schemeClr val="tx1"/>
                </a:solidFill>
              </a:rPr>
              <a:t>, </a:t>
            </a:r>
            <a:r>
              <a:rPr lang="en-US" dirty="0" err="1" smtClean="0">
                <a:solidFill>
                  <a:schemeClr val="tx1"/>
                </a:solidFill>
              </a:rPr>
              <a:t>voltaje</a:t>
            </a:r>
            <a:r>
              <a:rPr lang="en-US" dirty="0" smtClean="0">
                <a:solidFill>
                  <a:schemeClr val="tx1"/>
                </a:solidFill>
              </a:rPr>
              <a:t> u </a:t>
            </a:r>
            <a:r>
              <a:rPr lang="en-US" dirty="0" err="1" smtClean="0">
                <a:solidFill>
                  <a:schemeClr val="tx1"/>
                </a:solidFill>
              </a:rPr>
              <a:t>otros</a:t>
            </a:r>
            <a:r>
              <a:rPr lang="en-US" dirty="0" smtClean="0">
                <a:solidFill>
                  <a:schemeClr val="tx1"/>
                </a:solidFill>
              </a:rPr>
              <a:t>; el </a:t>
            </a:r>
            <a:r>
              <a:rPr lang="en-US" dirty="0" err="1" smtClean="0">
                <a:solidFill>
                  <a:schemeClr val="tx1"/>
                </a:solidFill>
              </a:rPr>
              <a:t>sistema</a:t>
            </a:r>
            <a:r>
              <a:rPr lang="en-US" dirty="0" smtClean="0">
                <a:solidFill>
                  <a:schemeClr val="tx1"/>
                </a:solidFill>
              </a:rPr>
              <a:t> </a:t>
            </a:r>
            <a:r>
              <a:rPr lang="en-US" dirty="0" err="1" smtClean="0">
                <a:solidFill>
                  <a:schemeClr val="tx1"/>
                </a:solidFill>
              </a:rPr>
              <a:t>es</a:t>
            </a:r>
            <a:r>
              <a:rPr lang="en-US" dirty="0" smtClean="0">
                <a:solidFill>
                  <a:schemeClr val="tx1"/>
                </a:solidFill>
              </a:rPr>
              <a:t> </a:t>
            </a:r>
            <a:r>
              <a:rPr lang="en-US" b="1" i="1" dirty="0" smtClean="0">
                <a:solidFill>
                  <a:schemeClr val="tx1"/>
                </a:solidFill>
              </a:rPr>
              <a:t>PASIVO</a:t>
            </a:r>
            <a:endParaRPr lang="en-US" dirty="0">
              <a:solidFill>
                <a:schemeClr val="tx1"/>
              </a:solidFill>
            </a:endParaRPr>
          </a:p>
        </p:txBody>
      </p:sp>
      <p:sp>
        <p:nvSpPr>
          <p:cNvPr id="13" name="12 CuadroTexto"/>
          <p:cNvSpPr txBox="1"/>
          <p:nvPr/>
        </p:nvSpPr>
        <p:spPr>
          <a:xfrm>
            <a:off x="5643570" y="3857628"/>
            <a:ext cx="2714644" cy="1754326"/>
          </a:xfrm>
          <a:prstGeom prst="rect">
            <a:avLst/>
          </a:prstGeom>
          <a:noFill/>
        </p:spPr>
        <p:txBody>
          <a:bodyPr wrap="square" rtlCol="0">
            <a:spAutoFit/>
          </a:bodyPr>
          <a:lstStyle/>
          <a:p>
            <a:r>
              <a:rPr lang="en-US" dirty="0" smtClean="0">
                <a:solidFill>
                  <a:schemeClr val="tx1"/>
                </a:solidFill>
              </a:rPr>
              <a:t>Si los </a:t>
            </a:r>
            <a:r>
              <a:rPr lang="en-US" dirty="0" err="1" smtClean="0">
                <a:solidFill>
                  <a:schemeClr val="tx1"/>
                </a:solidFill>
              </a:rPr>
              <a:t>flujos</a:t>
            </a:r>
            <a:r>
              <a:rPr lang="en-US" dirty="0" smtClean="0">
                <a:solidFill>
                  <a:schemeClr val="tx1"/>
                </a:solidFill>
              </a:rPr>
              <a:t> de </a:t>
            </a:r>
            <a:r>
              <a:rPr lang="en-US" dirty="0" err="1" smtClean="0">
                <a:solidFill>
                  <a:schemeClr val="tx1"/>
                </a:solidFill>
              </a:rPr>
              <a:t>energía</a:t>
            </a:r>
            <a:r>
              <a:rPr lang="en-US" dirty="0" smtClean="0">
                <a:solidFill>
                  <a:schemeClr val="tx1"/>
                </a:solidFill>
              </a:rPr>
              <a:t> entre un </a:t>
            </a:r>
            <a:r>
              <a:rPr lang="en-US" dirty="0" err="1" smtClean="0">
                <a:solidFill>
                  <a:schemeClr val="tx1"/>
                </a:solidFill>
              </a:rPr>
              <a:t>componente</a:t>
            </a:r>
            <a:r>
              <a:rPr lang="en-US" dirty="0" smtClean="0">
                <a:solidFill>
                  <a:schemeClr val="tx1"/>
                </a:solidFill>
              </a:rPr>
              <a:t> y </a:t>
            </a:r>
            <a:r>
              <a:rPr lang="en-US" dirty="0" err="1" smtClean="0">
                <a:solidFill>
                  <a:schemeClr val="tx1"/>
                </a:solidFill>
              </a:rPr>
              <a:t>otro</a:t>
            </a:r>
            <a:r>
              <a:rPr lang="en-US" dirty="0" smtClean="0">
                <a:solidFill>
                  <a:schemeClr val="tx1"/>
                </a:solidFill>
              </a:rPr>
              <a:t> se </a:t>
            </a:r>
            <a:r>
              <a:rPr lang="en-US" dirty="0" err="1" smtClean="0">
                <a:solidFill>
                  <a:schemeClr val="tx1"/>
                </a:solidFill>
              </a:rPr>
              <a:t>debe</a:t>
            </a:r>
            <a:r>
              <a:rPr lang="en-US" dirty="0" smtClean="0">
                <a:solidFill>
                  <a:schemeClr val="tx1"/>
                </a:solidFill>
              </a:rPr>
              <a:t> a </a:t>
            </a:r>
            <a:r>
              <a:rPr lang="en-US" dirty="0" err="1" smtClean="0">
                <a:solidFill>
                  <a:schemeClr val="tx1"/>
                </a:solidFill>
              </a:rPr>
              <a:t>bombas</a:t>
            </a:r>
            <a:r>
              <a:rPr lang="en-US" dirty="0" smtClean="0">
                <a:solidFill>
                  <a:schemeClr val="tx1"/>
                </a:solidFill>
              </a:rPr>
              <a:t>, </a:t>
            </a:r>
            <a:r>
              <a:rPr lang="en-US" dirty="0" err="1" smtClean="0">
                <a:solidFill>
                  <a:schemeClr val="tx1"/>
                </a:solidFill>
              </a:rPr>
              <a:t>ventiladores</a:t>
            </a:r>
            <a:r>
              <a:rPr lang="en-US" dirty="0" smtClean="0">
                <a:solidFill>
                  <a:schemeClr val="tx1"/>
                </a:solidFill>
              </a:rPr>
              <a:t> u </a:t>
            </a:r>
            <a:r>
              <a:rPr lang="en-US" dirty="0" err="1" smtClean="0">
                <a:solidFill>
                  <a:schemeClr val="tx1"/>
                </a:solidFill>
              </a:rPr>
              <a:t>otros</a:t>
            </a:r>
            <a:r>
              <a:rPr lang="en-US" dirty="0" smtClean="0">
                <a:solidFill>
                  <a:schemeClr val="tx1"/>
                </a:solidFill>
              </a:rPr>
              <a:t> </a:t>
            </a:r>
            <a:r>
              <a:rPr lang="en-US" dirty="0" err="1" smtClean="0">
                <a:solidFill>
                  <a:schemeClr val="tx1"/>
                </a:solidFill>
              </a:rPr>
              <a:t>medios</a:t>
            </a:r>
            <a:r>
              <a:rPr lang="en-US" dirty="0" smtClean="0">
                <a:solidFill>
                  <a:schemeClr val="tx1"/>
                </a:solidFill>
              </a:rPr>
              <a:t> </a:t>
            </a:r>
            <a:r>
              <a:rPr lang="en-US" dirty="0" err="1" smtClean="0">
                <a:solidFill>
                  <a:schemeClr val="tx1"/>
                </a:solidFill>
              </a:rPr>
              <a:t>mecánicos</a:t>
            </a:r>
            <a:r>
              <a:rPr lang="en-US" dirty="0" smtClean="0">
                <a:solidFill>
                  <a:schemeClr val="tx1"/>
                </a:solidFill>
              </a:rPr>
              <a:t>, el </a:t>
            </a:r>
            <a:r>
              <a:rPr lang="en-US" dirty="0" err="1" smtClean="0">
                <a:solidFill>
                  <a:schemeClr val="tx1"/>
                </a:solidFill>
              </a:rPr>
              <a:t>sistema</a:t>
            </a:r>
            <a:r>
              <a:rPr lang="en-US" dirty="0" smtClean="0">
                <a:solidFill>
                  <a:schemeClr val="tx1"/>
                </a:solidFill>
              </a:rPr>
              <a:t> </a:t>
            </a:r>
            <a:r>
              <a:rPr lang="en-US" dirty="0" err="1" smtClean="0">
                <a:solidFill>
                  <a:schemeClr val="tx1"/>
                </a:solidFill>
              </a:rPr>
              <a:t>es</a:t>
            </a:r>
            <a:r>
              <a:rPr lang="en-US" dirty="0" smtClean="0">
                <a:solidFill>
                  <a:schemeClr val="tx1"/>
                </a:solidFill>
              </a:rPr>
              <a:t> </a:t>
            </a:r>
            <a:r>
              <a:rPr lang="en-US" b="1" i="1" dirty="0" smtClean="0">
                <a:solidFill>
                  <a:schemeClr val="tx1"/>
                </a:solidFill>
              </a:rPr>
              <a:t>ACTIVO</a:t>
            </a:r>
            <a:endParaRPr lang="en-US" dirty="0">
              <a:solidFill>
                <a:schemeClr val="tx1"/>
              </a:solidFill>
            </a:endParaRPr>
          </a:p>
        </p:txBody>
      </p:sp>
      <p:sp>
        <p:nvSpPr>
          <p:cNvPr id="14" name="13 CuadroTexto"/>
          <p:cNvSpPr txBox="1"/>
          <p:nvPr/>
        </p:nvSpPr>
        <p:spPr>
          <a:xfrm>
            <a:off x="2714612" y="5643578"/>
            <a:ext cx="3071834" cy="646331"/>
          </a:xfrm>
          <a:prstGeom prst="rect">
            <a:avLst/>
          </a:prstGeom>
          <a:noFill/>
        </p:spPr>
        <p:txBody>
          <a:bodyPr wrap="square" rtlCol="0">
            <a:spAutoFit/>
          </a:bodyPr>
          <a:lstStyle/>
          <a:p>
            <a:r>
              <a:rPr lang="en-US" dirty="0" err="1" smtClean="0"/>
              <a:t>Por</a:t>
            </a:r>
            <a:r>
              <a:rPr lang="en-US" dirty="0" smtClean="0"/>
              <a:t> </a:t>
            </a:r>
            <a:r>
              <a:rPr lang="en-US" dirty="0" err="1" smtClean="0"/>
              <a:t>supuesto</a:t>
            </a:r>
            <a:r>
              <a:rPr lang="en-US" dirty="0" smtClean="0"/>
              <a:t> </a:t>
            </a:r>
            <a:r>
              <a:rPr lang="en-US" dirty="0" err="1" smtClean="0"/>
              <a:t>pueden</a:t>
            </a:r>
            <a:r>
              <a:rPr lang="en-US" dirty="0" smtClean="0"/>
              <a:t> </a:t>
            </a:r>
            <a:r>
              <a:rPr lang="en-US" dirty="0" err="1" smtClean="0"/>
              <a:t>existir</a:t>
            </a:r>
            <a:r>
              <a:rPr lang="en-US" dirty="0" smtClean="0"/>
              <a:t> </a:t>
            </a:r>
            <a:r>
              <a:rPr lang="en-US" dirty="0" err="1" smtClean="0"/>
              <a:t>sistemas</a:t>
            </a:r>
            <a:r>
              <a:rPr lang="en-US" dirty="0" smtClean="0"/>
              <a:t> </a:t>
            </a:r>
            <a:r>
              <a:rPr lang="en-US" b="1" i="1" dirty="0" smtClean="0"/>
              <a:t>HÍBRIDOS</a:t>
            </a:r>
            <a:endParaRPr lang="en-US" dirty="0"/>
          </a:p>
        </p:txBody>
      </p:sp>
    </p:spTree>
    <p:extLst>
      <p:ext uri="{BB962C8B-B14F-4D97-AF65-F5344CB8AC3E}">
        <p14:creationId xmlns:p14="http://schemas.microsoft.com/office/powerpoint/2010/main" val="42451139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1152" y="2060848"/>
            <a:ext cx="8229600" cy="3052936"/>
          </a:xfrm>
        </p:spPr>
        <p:txBody>
          <a:bodyPr/>
          <a:lstStyle/>
          <a:p>
            <a:r>
              <a:rPr lang="en-US" sz="2400" dirty="0" smtClean="0"/>
              <a:t>El Massachusetts Institute of Technology (MIT) </a:t>
            </a:r>
            <a:r>
              <a:rPr lang="en-US" sz="2400" dirty="0" err="1" smtClean="0"/>
              <a:t>construyó</a:t>
            </a:r>
            <a:r>
              <a:rPr lang="en-US" sz="2400" dirty="0" smtClean="0"/>
              <a:t> </a:t>
            </a:r>
            <a:r>
              <a:rPr lang="en-US" sz="2400" dirty="0" err="1" smtClean="0"/>
              <a:t>toda</a:t>
            </a:r>
            <a:r>
              <a:rPr lang="en-US" sz="2400" dirty="0" smtClean="0"/>
              <a:t> </a:t>
            </a:r>
            <a:r>
              <a:rPr lang="en-US" sz="2400" dirty="0" err="1" smtClean="0"/>
              <a:t>una</a:t>
            </a:r>
            <a:r>
              <a:rPr lang="en-US" sz="2400" dirty="0" smtClean="0"/>
              <a:t> </a:t>
            </a:r>
            <a:r>
              <a:rPr lang="en-US" sz="2400" dirty="0" err="1" smtClean="0"/>
              <a:t>serie</a:t>
            </a:r>
            <a:r>
              <a:rPr lang="en-US" sz="2400" dirty="0" smtClean="0"/>
              <a:t> de </a:t>
            </a:r>
            <a:r>
              <a:rPr lang="en-US" sz="2400" dirty="0" err="1" smtClean="0"/>
              <a:t>viviendas</a:t>
            </a:r>
            <a:r>
              <a:rPr lang="en-US" sz="2400" dirty="0" smtClean="0"/>
              <a:t> </a:t>
            </a:r>
            <a:r>
              <a:rPr lang="en-US" sz="2400" dirty="0" err="1" smtClean="0"/>
              <a:t>solares</a:t>
            </a:r>
            <a:r>
              <a:rPr lang="en-US" sz="2400" dirty="0" smtClean="0"/>
              <a:t> </a:t>
            </a:r>
            <a:r>
              <a:rPr lang="en-US" sz="2400" dirty="0" err="1" smtClean="0"/>
              <a:t>partiendo</a:t>
            </a:r>
            <a:r>
              <a:rPr lang="en-US" sz="2400" dirty="0" smtClean="0"/>
              <a:t> en 1938 y </a:t>
            </a:r>
            <a:r>
              <a:rPr lang="en-US" sz="2400" dirty="0" err="1" smtClean="0"/>
              <a:t>culminando</a:t>
            </a:r>
            <a:r>
              <a:rPr lang="en-US" sz="2400" dirty="0" smtClean="0"/>
              <a:t> en 1985.</a:t>
            </a:r>
          </a:p>
          <a:p>
            <a:r>
              <a:rPr lang="en-US" sz="2400" dirty="0" err="1" smtClean="0"/>
              <a:t>Ahora</a:t>
            </a:r>
            <a:r>
              <a:rPr lang="en-US" sz="2400" dirty="0" smtClean="0"/>
              <a:t> </a:t>
            </a:r>
            <a:r>
              <a:rPr lang="en-US" sz="2400" dirty="0" err="1" smtClean="0"/>
              <a:t>están</a:t>
            </a:r>
            <a:r>
              <a:rPr lang="en-US" sz="2400" dirty="0" smtClean="0"/>
              <a:t> en un </a:t>
            </a:r>
            <a:r>
              <a:rPr lang="en-US" sz="2400" dirty="0" err="1" smtClean="0"/>
              <a:t>nuevo</a:t>
            </a:r>
            <a:r>
              <a:rPr lang="en-US" sz="2400" dirty="0" smtClean="0"/>
              <a:t> </a:t>
            </a:r>
            <a:r>
              <a:rPr lang="en-US" sz="2400" dirty="0" err="1" smtClean="0"/>
              <a:t>desarrollo</a:t>
            </a:r>
            <a:r>
              <a:rPr lang="en-US" sz="2400" dirty="0" smtClean="0"/>
              <a:t>, </a:t>
            </a:r>
            <a:r>
              <a:rPr lang="en-US" sz="2400" dirty="0" err="1" smtClean="0"/>
              <a:t>que</a:t>
            </a:r>
            <a:r>
              <a:rPr lang="en-US" sz="2400" dirty="0" smtClean="0"/>
              <a:t> </a:t>
            </a:r>
            <a:r>
              <a:rPr lang="en-US" sz="2400" dirty="0" err="1" smtClean="0"/>
              <a:t>llevará</a:t>
            </a:r>
            <a:r>
              <a:rPr lang="en-US" sz="2400" dirty="0" smtClean="0"/>
              <a:t> a la casa Nº7.</a:t>
            </a:r>
          </a:p>
          <a:p>
            <a:r>
              <a:rPr lang="en-US" sz="2400" dirty="0" smtClean="0"/>
              <a:t>La </a:t>
            </a:r>
            <a:r>
              <a:rPr lang="en-US" sz="2400" dirty="0" err="1" smtClean="0"/>
              <a:t>evolución</a:t>
            </a:r>
            <a:r>
              <a:rPr lang="en-US" sz="2400" dirty="0" smtClean="0"/>
              <a:t> de la </a:t>
            </a:r>
            <a:r>
              <a:rPr lang="en-US" sz="2400" dirty="0" err="1" smtClean="0"/>
              <a:t>tecnología</a:t>
            </a:r>
            <a:r>
              <a:rPr lang="en-US" sz="2400" dirty="0" smtClean="0"/>
              <a:t> </a:t>
            </a:r>
            <a:r>
              <a:rPr lang="en-US" sz="2400" dirty="0" err="1" smtClean="0"/>
              <a:t>es</a:t>
            </a:r>
            <a:r>
              <a:rPr lang="en-US" sz="2400" dirty="0" smtClean="0"/>
              <a:t> </a:t>
            </a:r>
            <a:r>
              <a:rPr lang="en-US" sz="2400" dirty="0" err="1" smtClean="0"/>
              <a:t>una</a:t>
            </a:r>
            <a:r>
              <a:rPr lang="en-US" sz="2400" dirty="0" smtClean="0"/>
              <a:t> </a:t>
            </a:r>
            <a:r>
              <a:rPr lang="en-US" sz="2400" dirty="0" err="1" smtClean="0"/>
              <a:t>buena</a:t>
            </a:r>
            <a:r>
              <a:rPr lang="en-US" sz="2400" dirty="0" smtClean="0"/>
              <a:t> </a:t>
            </a:r>
            <a:r>
              <a:rPr lang="en-US" sz="2400" dirty="0" err="1" smtClean="0"/>
              <a:t>muestra</a:t>
            </a:r>
            <a:r>
              <a:rPr lang="en-US" sz="2400" dirty="0" smtClean="0"/>
              <a:t> de </a:t>
            </a:r>
            <a:r>
              <a:rPr lang="en-US" sz="2400" dirty="0" err="1" smtClean="0"/>
              <a:t>como</a:t>
            </a:r>
            <a:r>
              <a:rPr lang="en-US" sz="2400" dirty="0" smtClean="0"/>
              <a:t> </a:t>
            </a:r>
            <a:r>
              <a:rPr lang="en-US" sz="2400" dirty="0" err="1" smtClean="0"/>
              <a:t>han</a:t>
            </a:r>
            <a:r>
              <a:rPr lang="en-US" sz="2400" dirty="0" smtClean="0"/>
              <a:t> </a:t>
            </a:r>
            <a:r>
              <a:rPr lang="en-US" sz="2400" dirty="0" err="1" smtClean="0"/>
              <a:t>variado</a:t>
            </a:r>
            <a:r>
              <a:rPr lang="en-US" sz="2400" dirty="0" smtClean="0"/>
              <a:t> </a:t>
            </a:r>
            <a:r>
              <a:rPr lang="en-US" sz="2400" dirty="0" err="1" smtClean="0"/>
              <a:t>métodos</a:t>
            </a:r>
            <a:r>
              <a:rPr lang="en-US" sz="2400" dirty="0" smtClean="0"/>
              <a:t> y </a:t>
            </a:r>
            <a:r>
              <a:rPr lang="en-US" sz="2400" dirty="0" err="1" smtClean="0"/>
              <a:t>conceptos</a:t>
            </a:r>
            <a:r>
              <a:rPr lang="en-US" sz="2400" dirty="0" smtClean="0"/>
              <a:t> a lo largo de 6 </a:t>
            </a:r>
            <a:r>
              <a:rPr lang="en-US" sz="2400" dirty="0" err="1" smtClean="0"/>
              <a:t>décadas</a:t>
            </a:r>
            <a:r>
              <a:rPr lang="en-US" sz="2400" dirty="0" smtClean="0"/>
              <a:t>.</a:t>
            </a:r>
            <a:endParaRPr lang="en-US" sz="2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112</a:t>
            </a:fld>
            <a:endParaRPr lang="es-ES"/>
          </a:p>
        </p:txBody>
      </p:sp>
      <p:sp>
        <p:nvSpPr>
          <p:cNvPr id="4" name="3 Título"/>
          <p:cNvSpPr>
            <a:spLocks noGrp="1"/>
          </p:cNvSpPr>
          <p:nvPr>
            <p:ph type="title"/>
          </p:nvPr>
        </p:nvSpPr>
        <p:spPr>
          <a:xfrm>
            <a:off x="446081" y="1127175"/>
            <a:ext cx="8229600" cy="580926"/>
          </a:xfrm>
        </p:spPr>
        <p:txBody>
          <a:bodyPr>
            <a:noAutofit/>
          </a:bodyPr>
          <a:lstStyle/>
          <a:p>
            <a:r>
              <a:rPr lang="en-US" sz="2800" b="1" dirty="0" err="1" smtClean="0"/>
              <a:t>Ejemplo</a:t>
            </a:r>
            <a:r>
              <a:rPr lang="en-US" sz="2800" b="1" dirty="0" smtClean="0"/>
              <a:t> de </a:t>
            </a:r>
            <a:r>
              <a:rPr lang="en-US" sz="2800" b="1" dirty="0" err="1" smtClean="0"/>
              <a:t>evolución</a:t>
            </a:r>
            <a:r>
              <a:rPr lang="en-US" sz="2800" b="1" dirty="0" smtClean="0"/>
              <a:t> de </a:t>
            </a:r>
            <a:r>
              <a:rPr lang="en-US" sz="2800" b="1" dirty="0" err="1" smtClean="0"/>
              <a:t>sistemas</a:t>
            </a:r>
            <a:r>
              <a:rPr lang="en-US" sz="2800" b="1" dirty="0" smtClean="0"/>
              <a:t>. </a:t>
            </a:r>
            <a:r>
              <a:rPr lang="en-US" sz="2800" b="1" dirty="0" err="1" smtClean="0"/>
              <a:t>Casas</a:t>
            </a:r>
            <a:r>
              <a:rPr lang="en-US" sz="2800" b="1" dirty="0" smtClean="0"/>
              <a:t> MIT</a:t>
            </a:r>
            <a:endParaRPr lang="en-US" sz="2800" b="1" dirty="0"/>
          </a:p>
        </p:txBody>
      </p:sp>
    </p:spTree>
    <p:extLst>
      <p:ext uri="{BB962C8B-B14F-4D97-AF65-F5344CB8AC3E}">
        <p14:creationId xmlns:p14="http://schemas.microsoft.com/office/powerpoint/2010/main" val="40431285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5500702"/>
            <a:ext cx="8229600" cy="642942"/>
          </a:xfrm>
        </p:spPr>
        <p:txBody>
          <a:bodyPr>
            <a:noAutofit/>
          </a:bodyPr>
          <a:lstStyle/>
          <a:p>
            <a:r>
              <a:rPr lang="en-US" sz="1400" dirty="0" smtClean="0"/>
              <a:t>MIT Solar House 1 se </a:t>
            </a:r>
            <a:r>
              <a:rPr lang="en-US" sz="1400" dirty="0" err="1" smtClean="0"/>
              <a:t>construyó</a:t>
            </a:r>
            <a:r>
              <a:rPr lang="en-US" sz="1400" dirty="0" smtClean="0"/>
              <a:t> en 1939. Era </a:t>
            </a:r>
            <a:r>
              <a:rPr lang="en-US" sz="1400" dirty="0" err="1" smtClean="0"/>
              <a:t>una</a:t>
            </a:r>
            <a:r>
              <a:rPr lang="en-US" sz="1400" dirty="0" smtClean="0"/>
              <a:t> casa </a:t>
            </a:r>
            <a:r>
              <a:rPr lang="en-US" sz="1400" dirty="0" err="1" smtClean="0"/>
              <a:t>liviana</a:t>
            </a:r>
            <a:r>
              <a:rPr lang="en-US" sz="1400" dirty="0" smtClean="0"/>
              <a:t>, con </a:t>
            </a:r>
            <a:r>
              <a:rPr lang="en-US" sz="1400" dirty="0" err="1" smtClean="0"/>
              <a:t>colectores</a:t>
            </a:r>
            <a:r>
              <a:rPr lang="en-US" sz="1400" dirty="0" smtClean="0"/>
              <a:t> </a:t>
            </a:r>
            <a:r>
              <a:rPr lang="en-US" sz="1400" dirty="0" err="1" smtClean="0"/>
              <a:t>hidrónicos</a:t>
            </a:r>
            <a:r>
              <a:rPr lang="en-US" sz="1400" dirty="0" smtClean="0"/>
              <a:t> en el </a:t>
            </a:r>
            <a:r>
              <a:rPr lang="en-US" sz="1400" dirty="0" err="1" smtClean="0"/>
              <a:t>techo</a:t>
            </a:r>
            <a:r>
              <a:rPr lang="en-US" sz="1400" dirty="0" smtClean="0"/>
              <a:t> (</a:t>
            </a:r>
            <a:r>
              <a:rPr lang="en-US" sz="1400" dirty="0" err="1" smtClean="0"/>
              <a:t>directos</a:t>
            </a:r>
            <a:r>
              <a:rPr lang="en-US" sz="1400" dirty="0" smtClean="0"/>
              <a:t>), </a:t>
            </a:r>
            <a:r>
              <a:rPr lang="en-US" sz="1400" dirty="0" err="1" smtClean="0"/>
              <a:t>acumulación</a:t>
            </a:r>
            <a:r>
              <a:rPr lang="en-US" sz="1400" dirty="0" smtClean="0"/>
              <a:t> en </a:t>
            </a:r>
            <a:r>
              <a:rPr lang="en-US" sz="1400" dirty="0" err="1" smtClean="0"/>
              <a:t>estanque</a:t>
            </a:r>
            <a:r>
              <a:rPr lang="en-US" sz="1400" dirty="0" smtClean="0"/>
              <a:t> de </a:t>
            </a:r>
            <a:r>
              <a:rPr lang="en-US" sz="1400" dirty="0" err="1" smtClean="0"/>
              <a:t>agua</a:t>
            </a:r>
            <a:r>
              <a:rPr lang="en-US" sz="1400" dirty="0" smtClean="0"/>
              <a:t>, </a:t>
            </a:r>
            <a:r>
              <a:rPr lang="en-US" sz="1400" dirty="0" err="1" smtClean="0"/>
              <a:t>baja</a:t>
            </a:r>
            <a:r>
              <a:rPr lang="en-US" sz="1400" dirty="0" smtClean="0"/>
              <a:t> </a:t>
            </a:r>
            <a:r>
              <a:rPr lang="en-US" sz="1400" dirty="0" err="1" smtClean="0"/>
              <a:t>inercia</a:t>
            </a:r>
            <a:r>
              <a:rPr lang="en-US" sz="1400" dirty="0" smtClean="0"/>
              <a:t> </a:t>
            </a:r>
            <a:r>
              <a:rPr lang="en-US" sz="1400" dirty="0" err="1" smtClean="0"/>
              <a:t>térmica</a:t>
            </a:r>
            <a:r>
              <a:rPr lang="en-US" sz="1400" dirty="0" smtClean="0"/>
              <a:t> y </a:t>
            </a:r>
            <a:r>
              <a:rPr lang="en-US" sz="1400" dirty="0" err="1" smtClean="0"/>
              <a:t>técnicas</a:t>
            </a:r>
            <a:r>
              <a:rPr lang="en-US" sz="1400" dirty="0" smtClean="0"/>
              <a:t> de </a:t>
            </a:r>
            <a:r>
              <a:rPr lang="en-US" sz="1400" dirty="0" err="1" smtClean="0"/>
              <a:t>construcción</a:t>
            </a:r>
            <a:r>
              <a:rPr lang="en-US" sz="1400" dirty="0" smtClean="0"/>
              <a:t> “</a:t>
            </a:r>
            <a:r>
              <a:rPr lang="en-US" sz="1400" dirty="0" err="1" smtClean="0"/>
              <a:t>estandard</a:t>
            </a:r>
            <a:r>
              <a:rPr lang="en-US" sz="1400" dirty="0" smtClean="0"/>
              <a:t>” </a:t>
            </a:r>
            <a:r>
              <a:rPr lang="en-US" sz="1400" dirty="0" err="1" smtClean="0"/>
              <a:t>para</a:t>
            </a:r>
            <a:r>
              <a:rPr lang="en-US" sz="1400" dirty="0" smtClean="0"/>
              <a:t> la </a:t>
            </a:r>
            <a:r>
              <a:rPr lang="en-US" sz="1400" dirty="0" err="1" smtClean="0"/>
              <a:t>época</a:t>
            </a:r>
            <a:r>
              <a:rPr lang="en-US" sz="1400" dirty="0" smtClean="0"/>
              <a:t>. </a:t>
            </a:r>
            <a:r>
              <a:rPr lang="en-US" sz="1400" dirty="0" err="1" smtClean="0"/>
              <a:t>Fue</a:t>
            </a:r>
            <a:r>
              <a:rPr lang="en-US" sz="1400" dirty="0" smtClean="0"/>
              <a:t> un </a:t>
            </a:r>
            <a:r>
              <a:rPr lang="en-US" sz="1400" dirty="0" err="1" smtClean="0"/>
              <a:t>esfuerzo</a:t>
            </a:r>
            <a:r>
              <a:rPr lang="en-US" sz="1400" dirty="0" smtClean="0"/>
              <a:t> </a:t>
            </a:r>
            <a:r>
              <a:rPr lang="en-US" sz="1400" dirty="0" err="1" smtClean="0"/>
              <a:t>pionero</a:t>
            </a:r>
            <a:r>
              <a:rPr lang="en-US" sz="1400" dirty="0" smtClean="0"/>
              <a:t>.</a:t>
            </a:r>
            <a:endParaRPr lang="en-US" sz="1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113</a:t>
            </a:fld>
            <a:endParaRPr lang="es-ES"/>
          </a:p>
        </p:txBody>
      </p:sp>
      <p:pic>
        <p:nvPicPr>
          <p:cNvPr id="5" name="4 Imagen" descr="solarhouse1.jpg"/>
          <p:cNvPicPr>
            <a:picLocks noChangeAspect="1"/>
          </p:cNvPicPr>
          <p:nvPr/>
        </p:nvPicPr>
        <p:blipFill>
          <a:blip r:embed="rId3" cstate="print"/>
          <a:stretch>
            <a:fillRect/>
          </a:stretch>
        </p:blipFill>
        <p:spPr>
          <a:xfrm>
            <a:off x="2071670" y="1428736"/>
            <a:ext cx="4929222" cy="3891491"/>
          </a:xfrm>
          <a:prstGeom prst="rect">
            <a:avLst/>
          </a:prstGeom>
        </p:spPr>
      </p:pic>
    </p:spTree>
    <p:extLst>
      <p:ext uri="{BB962C8B-B14F-4D97-AF65-F5344CB8AC3E}">
        <p14:creationId xmlns:p14="http://schemas.microsoft.com/office/powerpoint/2010/main" val="13001342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5500702"/>
            <a:ext cx="8229600" cy="642942"/>
          </a:xfrm>
        </p:spPr>
        <p:txBody>
          <a:bodyPr>
            <a:noAutofit/>
          </a:bodyPr>
          <a:lstStyle/>
          <a:p>
            <a:r>
              <a:rPr lang="en-US" sz="1400" dirty="0" smtClean="0"/>
              <a:t>MIT Solar House 2 se </a:t>
            </a:r>
            <a:r>
              <a:rPr lang="en-US" sz="1400" dirty="0" err="1" smtClean="0"/>
              <a:t>construyó</a:t>
            </a:r>
            <a:r>
              <a:rPr lang="en-US" sz="1400" dirty="0" smtClean="0"/>
              <a:t> en 1948. </a:t>
            </a:r>
            <a:r>
              <a:rPr lang="en-US" sz="1400" dirty="0" err="1" smtClean="0"/>
              <a:t>Fue</a:t>
            </a:r>
            <a:r>
              <a:rPr lang="en-US" sz="1400" dirty="0" smtClean="0"/>
              <a:t> </a:t>
            </a:r>
            <a:r>
              <a:rPr lang="en-US" sz="1400" dirty="0" err="1" smtClean="0"/>
              <a:t>una</a:t>
            </a:r>
            <a:r>
              <a:rPr lang="en-US" sz="1400" dirty="0" smtClean="0"/>
              <a:t> </a:t>
            </a:r>
            <a:r>
              <a:rPr lang="en-US" sz="1400" dirty="0" err="1" smtClean="0"/>
              <a:t>mezcla</a:t>
            </a:r>
            <a:r>
              <a:rPr lang="en-US" sz="1400" dirty="0" smtClean="0"/>
              <a:t> de </a:t>
            </a:r>
            <a:r>
              <a:rPr lang="en-US" sz="1400" dirty="0" err="1" smtClean="0"/>
              <a:t>sistema</a:t>
            </a:r>
            <a:r>
              <a:rPr lang="en-US" sz="1400" dirty="0" smtClean="0"/>
              <a:t> de </a:t>
            </a:r>
            <a:r>
              <a:rPr lang="en-US" sz="1400" dirty="0" err="1" smtClean="0"/>
              <a:t>ganancia</a:t>
            </a:r>
            <a:r>
              <a:rPr lang="en-US" sz="1400" dirty="0" smtClean="0"/>
              <a:t> </a:t>
            </a:r>
            <a:r>
              <a:rPr lang="en-US" sz="1400" dirty="0" err="1" smtClean="0"/>
              <a:t>directa</a:t>
            </a:r>
            <a:r>
              <a:rPr lang="en-US" sz="1400" dirty="0" smtClean="0"/>
              <a:t> + </a:t>
            </a:r>
            <a:r>
              <a:rPr lang="en-US" sz="1400" dirty="0" err="1" smtClean="0"/>
              <a:t>colectores</a:t>
            </a:r>
            <a:r>
              <a:rPr lang="en-US" sz="1400" dirty="0" smtClean="0"/>
              <a:t> </a:t>
            </a:r>
            <a:r>
              <a:rPr lang="en-US" sz="1400" dirty="0" err="1" smtClean="0"/>
              <a:t>activos</a:t>
            </a:r>
            <a:r>
              <a:rPr lang="en-US" sz="1400" dirty="0" smtClean="0"/>
              <a:t>. Baja </a:t>
            </a:r>
            <a:r>
              <a:rPr lang="en-US" sz="1400" dirty="0" err="1" smtClean="0"/>
              <a:t>inercia</a:t>
            </a:r>
            <a:r>
              <a:rPr lang="en-US" sz="1400" dirty="0" smtClean="0"/>
              <a:t> </a:t>
            </a:r>
            <a:r>
              <a:rPr lang="en-US" sz="1400" dirty="0" err="1" smtClean="0"/>
              <a:t>térmica</a:t>
            </a:r>
            <a:r>
              <a:rPr lang="en-US" sz="1400" dirty="0" smtClean="0"/>
              <a:t>.</a:t>
            </a:r>
            <a:endParaRPr lang="en-US" sz="1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114</a:t>
            </a:fld>
            <a:endParaRPr lang="es-ES"/>
          </a:p>
        </p:txBody>
      </p:sp>
      <p:pic>
        <p:nvPicPr>
          <p:cNvPr id="6" name="5 Imagen" descr="solarhouse2.jpg"/>
          <p:cNvPicPr>
            <a:picLocks noChangeAspect="1"/>
          </p:cNvPicPr>
          <p:nvPr/>
        </p:nvPicPr>
        <p:blipFill>
          <a:blip r:embed="rId3" cstate="print"/>
          <a:stretch>
            <a:fillRect/>
          </a:stretch>
        </p:blipFill>
        <p:spPr>
          <a:xfrm>
            <a:off x="2143108" y="1428736"/>
            <a:ext cx="4786346" cy="3778694"/>
          </a:xfrm>
          <a:prstGeom prst="rect">
            <a:avLst/>
          </a:prstGeom>
        </p:spPr>
      </p:pic>
    </p:spTree>
    <p:extLst>
      <p:ext uri="{BB962C8B-B14F-4D97-AF65-F5344CB8AC3E}">
        <p14:creationId xmlns:p14="http://schemas.microsoft.com/office/powerpoint/2010/main" val="13167108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5500702"/>
            <a:ext cx="8229600" cy="642942"/>
          </a:xfrm>
        </p:spPr>
        <p:txBody>
          <a:bodyPr>
            <a:noAutofit/>
          </a:bodyPr>
          <a:lstStyle/>
          <a:p>
            <a:r>
              <a:rPr lang="en-US" sz="1400" dirty="0" smtClean="0"/>
              <a:t>MIT Solar House 3 se </a:t>
            </a:r>
            <a:r>
              <a:rPr lang="en-US" sz="1400" dirty="0" err="1" smtClean="0"/>
              <a:t>habilitó</a:t>
            </a:r>
            <a:r>
              <a:rPr lang="en-US" sz="1400" dirty="0" smtClean="0"/>
              <a:t> en 1949. </a:t>
            </a:r>
            <a:r>
              <a:rPr lang="en-US" sz="1400" dirty="0" err="1" smtClean="0"/>
              <a:t>Fue</a:t>
            </a:r>
            <a:r>
              <a:rPr lang="en-US" sz="1400" dirty="0" smtClean="0"/>
              <a:t> </a:t>
            </a:r>
            <a:r>
              <a:rPr lang="en-US" sz="1400" dirty="0" err="1" smtClean="0"/>
              <a:t>modificación</a:t>
            </a:r>
            <a:r>
              <a:rPr lang="en-US" sz="1400" dirty="0" smtClean="0"/>
              <a:t> de la Nº2. Se </a:t>
            </a:r>
            <a:r>
              <a:rPr lang="en-US" sz="1400" dirty="0" err="1" smtClean="0"/>
              <a:t>eliminó</a:t>
            </a:r>
            <a:r>
              <a:rPr lang="en-US" sz="1400" dirty="0" smtClean="0"/>
              <a:t> </a:t>
            </a:r>
            <a:r>
              <a:rPr lang="en-US" sz="1400" dirty="0" err="1" smtClean="0"/>
              <a:t>ganancia</a:t>
            </a:r>
            <a:r>
              <a:rPr lang="en-US" sz="1400" dirty="0" smtClean="0"/>
              <a:t> </a:t>
            </a:r>
            <a:r>
              <a:rPr lang="en-US" sz="1400" dirty="0" err="1" smtClean="0"/>
              <a:t>directa</a:t>
            </a:r>
            <a:r>
              <a:rPr lang="en-US" sz="1400" dirty="0" smtClean="0"/>
              <a:t> y se </a:t>
            </a:r>
            <a:r>
              <a:rPr lang="en-US" sz="1400" dirty="0" err="1" smtClean="0"/>
              <a:t>incorporaron</a:t>
            </a:r>
            <a:r>
              <a:rPr lang="en-US" sz="1400" dirty="0" smtClean="0"/>
              <a:t> </a:t>
            </a:r>
            <a:r>
              <a:rPr lang="en-US" sz="1400" dirty="0" err="1" smtClean="0"/>
              <a:t>colectores</a:t>
            </a:r>
            <a:r>
              <a:rPr lang="en-US" sz="1400" dirty="0" smtClean="0"/>
              <a:t> </a:t>
            </a:r>
            <a:r>
              <a:rPr lang="en-US" sz="1400" dirty="0" err="1" smtClean="0"/>
              <a:t>activos</a:t>
            </a:r>
            <a:r>
              <a:rPr lang="en-US" sz="1400" dirty="0" smtClean="0"/>
              <a:t> en el </a:t>
            </a:r>
            <a:r>
              <a:rPr lang="en-US" sz="1400" dirty="0" err="1" smtClean="0"/>
              <a:t>techo</a:t>
            </a:r>
            <a:r>
              <a:rPr lang="en-US" sz="1400" dirty="0" smtClean="0"/>
              <a:t>. En </a:t>
            </a:r>
            <a:r>
              <a:rPr lang="en-US" sz="1400" dirty="0" err="1" smtClean="0"/>
              <a:t>ella</a:t>
            </a:r>
            <a:r>
              <a:rPr lang="en-US" sz="1400" dirty="0" smtClean="0"/>
              <a:t> </a:t>
            </a:r>
            <a:r>
              <a:rPr lang="en-US" sz="1400" dirty="0" err="1" smtClean="0"/>
              <a:t>vivieron</a:t>
            </a:r>
            <a:r>
              <a:rPr lang="en-US" sz="1400" dirty="0" smtClean="0"/>
              <a:t> </a:t>
            </a:r>
            <a:r>
              <a:rPr lang="en-US" sz="1400" dirty="0" err="1" smtClean="0"/>
              <a:t>familias</a:t>
            </a:r>
            <a:r>
              <a:rPr lang="en-US" sz="1400" dirty="0" smtClean="0"/>
              <a:t> de </a:t>
            </a:r>
            <a:r>
              <a:rPr lang="en-US" sz="1400" dirty="0" err="1" smtClean="0"/>
              <a:t>estudiantes</a:t>
            </a:r>
            <a:r>
              <a:rPr lang="en-US" sz="1400" dirty="0" smtClean="0"/>
              <a:t> </a:t>
            </a:r>
            <a:r>
              <a:rPr lang="en-US" sz="1400" dirty="0" err="1" smtClean="0"/>
              <a:t>hasta</a:t>
            </a:r>
            <a:r>
              <a:rPr lang="en-US" sz="1400" dirty="0" smtClean="0"/>
              <a:t> </a:t>
            </a:r>
            <a:r>
              <a:rPr lang="en-US" sz="1400" dirty="0" err="1" smtClean="0"/>
              <a:t>que</a:t>
            </a:r>
            <a:r>
              <a:rPr lang="en-US" sz="1400" dirty="0" smtClean="0"/>
              <a:t> se </a:t>
            </a:r>
            <a:r>
              <a:rPr lang="en-US" sz="1400" dirty="0" err="1" smtClean="0"/>
              <a:t>demolió</a:t>
            </a:r>
            <a:r>
              <a:rPr lang="en-US" sz="1400" dirty="0" smtClean="0"/>
              <a:t> a </a:t>
            </a:r>
            <a:r>
              <a:rPr lang="en-US" sz="1400" dirty="0" err="1" smtClean="0"/>
              <a:t>raíz</a:t>
            </a:r>
            <a:r>
              <a:rPr lang="en-US" sz="1400" dirty="0" smtClean="0"/>
              <a:t> de un </a:t>
            </a:r>
            <a:r>
              <a:rPr lang="en-US" sz="1400" dirty="0" err="1" smtClean="0"/>
              <a:t>incendio</a:t>
            </a:r>
            <a:r>
              <a:rPr lang="en-US" sz="1400" dirty="0" smtClean="0"/>
              <a:t> en 1955.</a:t>
            </a:r>
            <a:endParaRPr lang="en-US" sz="1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115</a:t>
            </a:fld>
            <a:endParaRPr lang="es-ES"/>
          </a:p>
        </p:txBody>
      </p:sp>
      <p:pic>
        <p:nvPicPr>
          <p:cNvPr id="7" name="6 Imagen" descr="solarhouse3.jpg"/>
          <p:cNvPicPr>
            <a:picLocks noChangeAspect="1"/>
          </p:cNvPicPr>
          <p:nvPr/>
        </p:nvPicPr>
        <p:blipFill>
          <a:blip r:embed="rId3" cstate="print"/>
          <a:stretch>
            <a:fillRect/>
          </a:stretch>
        </p:blipFill>
        <p:spPr>
          <a:xfrm>
            <a:off x="2143107" y="1500174"/>
            <a:ext cx="4976847" cy="3929090"/>
          </a:xfrm>
          <a:prstGeom prst="rect">
            <a:avLst/>
          </a:prstGeom>
        </p:spPr>
      </p:pic>
    </p:spTree>
    <p:extLst>
      <p:ext uri="{BB962C8B-B14F-4D97-AF65-F5344CB8AC3E}">
        <p14:creationId xmlns:p14="http://schemas.microsoft.com/office/powerpoint/2010/main" val="42870985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5500702"/>
            <a:ext cx="8229600" cy="642942"/>
          </a:xfrm>
        </p:spPr>
        <p:txBody>
          <a:bodyPr>
            <a:noAutofit/>
          </a:bodyPr>
          <a:lstStyle/>
          <a:p>
            <a:r>
              <a:rPr lang="en-US" sz="1400" dirty="0" smtClean="0"/>
              <a:t>MIT Solar House 4 se </a:t>
            </a:r>
            <a:r>
              <a:rPr lang="en-US" sz="1400" dirty="0" err="1" smtClean="0"/>
              <a:t>construyó</a:t>
            </a:r>
            <a:r>
              <a:rPr lang="en-US" sz="1400" dirty="0" smtClean="0"/>
              <a:t> en 1959. </a:t>
            </a:r>
            <a:r>
              <a:rPr lang="en-US" sz="1400" dirty="0" err="1" smtClean="0"/>
              <a:t>Sistema</a:t>
            </a:r>
            <a:r>
              <a:rPr lang="en-US" sz="1400" dirty="0" smtClean="0"/>
              <a:t> </a:t>
            </a:r>
            <a:r>
              <a:rPr lang="en-US" sz="1400" dirty="0" err="1" smtClean="0"/>
              <a:t>activo</a:t>
            </a:r>
            <a:r>
              <a:rPr lang="en-US" sz="1400" dirty="0" smtClean="0"/>
              <a:t> experimental </a:t>
            </a:r>
            <a:r>
              <a:rPr lang="en-US" sz="1400" dirty="0" err="1" smtClean="0"/>
              <a:t>ubicado</a:t>
            </a:r>
            <a:r>
              <a:rPr lang="en-US" sz="1400" dirty="0" smtClean="0"/>
              <a:t> en Lexington, </a:t>
            </a:r>
            <a:r>
              <a:rPr lang="en-US" sz="1400" dirty="0" err="1" smtClean="0"/>
              <a:t>Massachussetts</a:t>
            </a:r>
            <a:r>
              <a:rPr lang="en-US" sz="1400" dirty="0" smtClean="0"/>
              <a:t>. </a:t>
            </a:r>
            <a:r>
              <a:rPr lang="en-US" sz="1400" dirty="0" err="1" smtClean="0"/>
              <a:t>Una</a:t>
            </a:r>
            <a:r>
              <a:rPr lang="en-US" sz="1400" dirty="0" smtClean="0"/>
              <a:t> </a:t>
            </a:r>
            <a:r>
              <a:rPr lang="en-US" sz="1400" dirty="0" err="1" smtClean="0"/>
              <a:t>vez</a:t>
            </a:r>
            <a:r>
              <a:rPr lang="en-US" sz="1400" dirty="0" smtClean="0"/>
              <a:t> </a:t>
            </a:r>
            <a:r>
              <a:rPr lang="en-US" sz="1400" dirty="0" err="1" smtClean="0"/>
              <a:t>finalizado</a:t>
            </a:r>
            <a:r>
              <a:rPr lang="en-US" sz="1400" dirty="0" smtClean="0"/>
              <a:t> el </a:t>
            </a:r>
            <a:r>
              <a:rPr lang="en-US" sz="1400" dirty="0" err="1" smtClean="0"/>
              <a:t>experimento</a:t>
            </a:r>
            <a:r>
              <a:rPr lang="en-US" sz="1400" dirty="0" smtClean="0"/>
              <a:t> (</a:t>
            </a:r>
            <a:r>
              <a:rPr lang="en-US" sz="1400" dirty="0" err="1" smtClean="0"/>
              <a:t>que</a:t>
            </a:r>
            <a:r>
              <a:rPr lang="en-US" sz="1400" dirty="0" smtClean="0"/>
              <a:t> </a:t>
            </a:r>
            <a:r>
              <a:rPr lang="en-US" sz="1400" dirty="0" err="1" smtClean="0"/>
              <a:t>duró</a:t>
            </a:r>
            <a:r>
              <a:rPr lang="en-US" sz="1400" dirty="0" smtClean="0"/>
              <a:t> </a:t>
            </a:r>
            <a:r>
              <a:rPr lang="en-US" sz="1400" dirty="0" err="1" smtClean="0"/>
              <a:t>tres</a:t>
            </a:r>
            <a:r>
              <a:rPr lang="en-US" sz="1400" dirty="0" smtClean="0"/>
              <a:t> </a:t>
            </a:r>
            <a:r>
              <a:rPr lang="en-US" sz="1400" dirty="0" err="1" smtClean="0"/>
              <a:t>años</a:t>
            </a:r>
            <a:r>
              <a:rPr lang="en-US" sz="1400" dirty="0" smtClean="0"/>
              <a:t>), se </a:t>
            </a:r>
            <a:r>
              <a:rPr lang="en-US" sz="1400" dirty="0" err="1" smtClean="0"/>
              <a:t>vendió</a:t>
            </a:r>
            <a:r>
              <a:rPr lang="en-US" sz="1400" dirty="0" smtClean="0"/>
              <a:t> a un particular.</a:t>
            </a:r>
            <a:endParaRPr lang="en-US" sz="1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116</a:t>
            </a:fld>
            <a:endParaRPr lang="es-ES"/>
          </a:p>
        </p:txBody>
      </p:sp>
      <p:pic>
        <p:nvPicPr>
          <p:cNvPr id="6" name="5 Imagen" descr="solarhouse4.jpg"/>
          <p:cNvPicPr>
            <a:picLocks noChangeAspect="1"/>
          </p:cNvPicPr>
          <p:nvPr/>
        </p:nvPicPr>
        <p:blipFill>
          <a:blip r:embed="rId3" cstate="print"/>
          <a:stretch>
            <a:fillRect/>
          </a:stretch>
        </p:blipFill>
        <p:spPr>
          <a:xfrm>
            <a:off x="1857356" y="1643049"/>
            <a:ext cx="4857784" cy="3835093"/>
          </a:xfrm>
          <a:prstGeom prst="rect">
            <a:avLst/>
          </a:prstGeom>
        </p:spPr>
      </p:pic>
    </p:spTree>
    <p:extLst>
      <p:ext uri="{BB962C8B-B14F-4D97-AF65-F5344CB8AC3E}">
        <p14:creationId xmlns:p14="http://schemas.microsoft.com/office/powerpoint/2010/main" val="21455806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5500702"/>
            <a:ext cx="8229600" cy="642942"/>
          </a:xfrm>
        </p:spPr>
        <p:txBody>
          <a:bodyPr>
            <a:noAutofit/>
          </a:bodyPr>
          <a:lstStyle/>
          <a:p>
            <a:r>
              <a:rPr lang="en-US" sz="1400" dirty="0" smtClean="0"/>
              <a:t>MIT Solar House 5 se </a:t>
            </a:r>
            <a:r>
              <a:rPr lang="en-US" sz="1400" dirty="0" err="1" smtClean="0"/>
              <a:t>construyó</a:t>
            </a:r>
            <a:r>
              <a:rPr lang="en-US" sz="1400" dirty="0" smtClean="0"/>
              <a:t> en 1978. </a:t>
            </a:r>
            <a:r>
              <a:rPr lang="en-US" sz="1400" dirty="0" err="1" smtClean="0"/>
              <a:t>Ensayo</a:t>
            </a:r>
            <a:r>
              <a:rPr lang="en-US" sz="1400" dirty="0" smtClean="0"/>
              <a:t> de </a:t>
            </a:r>
            <a:r>
              <a:rPr lang="en-US" sz="1400" dirty="0" err="1" smtClean="0"/>
              <a:t>sistema</a:t>
            </a:r>
            <a:r>
              <a:rPr lang="en-US" sz="1400" dirty="0" smtClean="0"/>
              <a:t> </a:t>
            </a:r>
            <a:r>
              <a:rPr lang="en-US" sz="1400" dirty="0" err="1" smtClean="0"/>
              <a:t>pasivo</a:t>
            </a:r>
            <a:r>
              <a:rPr lang="en-US" sz="1400" dirty="0" smtClean="0"/>
              <a:t> con </a:t>
            </a:r>
            <a:r>
              <a:rPr lang="en-US" sz="1400" dirty="0" err="1" smtClean="0"/>
              <a:t>acumulación</a:t>
            </a:r>
            <a:r>
              <a:rPr lang="en-US" sz="1400" dirty="0" smtClean="0"/>
              <a:t> </a:t>
            </a:r>
            <a:r>
              <a:rPr lang="en-US" sz="1400" dirty="0" err="1" smtClean="0"/>
              <a:t>térmica</a:t>
            </a:r>
            <a:r>
              <a:rPr lang="en-US" sz="1400" dirty="0" smtClean="0"/>
              <a:t>. Mucho </a:t>
            </a:r>
            <a:r>
              <a:rPr lang="en-US" sz="1400" dirty="0" err="1" smtClean="0"/>
              <a:t>más</a:t>
            </a:r>
            <a:r>
              <a:rPr lang="en-US" sz="1400" dirty="0" smtClean="0"/>
              <a:t> </a:t>
            </a:r>
            <a:r>
              <a:rPr lang="en-US" sz="1400" dirty="0" err="1" smtClean="0"/>
              <a:t>exitoso</a:t>
            </a:r>
            <a:r>
              <a:rPr lang="en-US" sz="1400" dirty="0" smtClean="0"/>
              <a:t> </a:t>
            </a:r>
            <a:r>
              <a:rPr lang="en-US" sz="1400" dirty="0" err="1" smtClean="0"/>
              <a:t>que</a:t>
            </a:r>
            <a:r>
              <a:rPr lang="en-US" sz="1400" dirty="0" smtClean="0"/>
              <a:t> la Nº2. Se </a:t>
            </a:r>
            <a:r>
              <a:rPr lang="en-US" sz="1400" dirty="0" err="1" smtClean="0"/>
              <a:t>usó</a:t>
            </a:r>
            <a:r>
              <a:rPr lang="en-US" sz="1400" dirty="0" smtClean="0"/>
              <a:t> </a:t>
            </a:r>
            <a:r>
              <a:rPr lang="en-US" sz="1400" dirty="0" err="1" smtClean="0"/>
              <a:t>como</a:t>
            </a:r>
            <a:r>
              <a:rPr lang="en-US" sz="1400" dirty="0" smtClean="0"/>
              <a:t> </a:t>
            </a:r>
            <a:r>
              <a:rPr lang="en-US" sz="1400" dirty="0" err="1" smtClean="0"/>
              <a:t>estudio</a:t>
            </a:r>
            <a:r>
              <a:rPr lang="en-US" sz="1400" dirty="0" smtClean="0"/>
              <a:t> y </a:t>
            </a:r>
            <a:r>
              <a:rPr lang="en-US" sz="1400" dirty="0" err="1" smtClean="0"/>
              <a:t>salas</a:t>
            </a:r>
            <a:r>
              <a:rPr lang="en-US" sz="1400" dirty="0" smtClean="0"/>
              <a:t> de </a:t>
            </a:r>
            <a:r>
              <a:rPr lang="en-US" sz="1400" dirty="0" err="1" smtClean="0"/>
              <a:t>clases</a:t>
            </a:r>
            <a:r>
              <a:rPr lang="en-US" sz="1400" dirty="0" smtClean="0"/>
              <a:t>.</a:t>
            </a:r>
            <a:endParaRPr lang="en-US" sz="1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117</a:t>
            </a:fld>
            <a:endParaRPr lang="es-ES"/>
          </a:p>
        </p:txBody>
      </p:sp>
      <p:pic>
        <p:nvPicPr>
          <p:cNvPr id="7" name="6 Imagen" descr="solarhouse5.jpg"/>
          <p:cNvPicPr>
            <a:picLocks noChangeAspect="1"/>
          </p:cNvPicPr>
          <p:nvPr/>
        </p:nvPicPr>
        <p:blipFill>
          <a:blip r:embed="rId3" cstate="print"/>
          <a:stretch>
            <a:fillRect/>
          </a:stretch>
        </p:blipFill>
        <p:spPr>
          <a:xfrm>
            <a:off x="2000232" y="1357298"/>
            <a:ext cx="5000660" cy="3947889"/>
          </a:xfrm>
          <a:prstGeom prst="rect">
            <a:avLst/>
          </a:prstGeom>
        </p:spPr>
      </p:pic>
    </p:spTree>
    <p:extLst>
      <p:ext uri="{BB962C8B-B14F-4D97-AF65-F5344CB8AC3E}">
        <p14:creationId xmlns:p14="http://schemas.microsoft.com/office/powerpoint/2010/main" val="4425153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5500702"/>
            <a:ext cx="8229600" cy="642942"/>
          </a:xfrm>
        </p:spPr>
        <p:txBody>
          <a:bodyPr>
            <a:noAutofit/>
          </a:bodyPr>
          <a:lstStyle/>
          <a:p>
            <a:r>
              <a:rPr lang="en-US" sz="1400" dirty="0" smtClean="0"/>
              <a:t>MIT Solar House 6 se </a:t>
            </a:r>
            <a:r>
              <a:rPr lang="en-US" sz="1400" dirty="0" err="1" smtClean="0"/>
              <a:t>construyó</a:t>
            </a:r>
            <a:r>
              <a:rPr lang="en-US" sz="1400" dirty="0" smtClean="0"/>
              <a:t> en 1944. </a:t>
            </a:r>
            <a:r>
              <a:rPr lang="en-US" sz="1400" dirty="0" err="1" smtClean="0"/>
              <a:t>Desarrollado</a:t>
            </a:r>
            <a:r>
              <a:rPr lang="en-US" sz="1400" dirty="0" smtClean="0"/>
              <a:t> </a:t>
            </a:r>
            <a:r>
              <a:rPr lang="en-US" sz="1400" dirty="0" err="1" smtClean="0"/>
              <a:t>por</a:t>
            </a:r>
            <a:r>
              <a:rPr lang="en-US" sz="1400" dirty="0" smtClean="0"/>
              <a:t> </a:t>
            </a:r>
            <a:r>
              <a:rPr lang="en-US" sz="1400" dirty="0" err="1" smtClean="0"/>
              <a:t>Dra</a:t>
            </a:r>
            <a:r>
              <a:rPr lang="en-US" sz="1400" dirty="0" smtClean="0"/>
              <a:t>. Maria </a:t>
            </a:r>
            <a:r>
              <a:rPr lang="en-US" sz="1400" dirty="0" err="1" smtClean="0"/>
              <a:t>Telkes</a:t>
            </a:r>
            <a:r>
              <a:rPr lang="en-US" sz="1400" dirty="0" smtClean="0"/>
              <a:t>. </a:t>
            </a:r>
            <a:r>
              <a:rPr lang="en-US" sz="1400" dirty="0" err="1" smtClean="0"/>
              <a:t>Pasiva</a:t>
            </a:r>
            <a:r>
              <a:rPr lang="en-US" sz="1400" dirty="0" smtClean="0"/>
              <a:t>, </a:t>
            </a:r>
            <a:r>
              <a:rPr lang="en-US" sz="1400" dirty="0" err="1" smtClean="0"/>
              <a:t>acumulación</a:t>
            </a:r>
            <a:r>
              <a:rPr lang="en-US" sz="1400" dirty="0" smtClean="0"/>
              <a:t> </a:t>
            </a:r>
            <a:r>
              <a:rPr lang="en-US" sz="1400" dirty="0" err="1" smtClean="0"/>
              <a:t>por</a:t>
            </a:r>
            <a:r>
              <a:rPr lang="en-US" sz="1400" dirty="0" smtClean="0"/>
              <a:t> </a:t>
            </a:r>
            <a:r>
              <a:rPr lang="en-US" sz="1400" dirty="0" err="1" smtClean="0"/>
              <a:t>cambio</a:t>
            </a:r>
            <a:r>
              <a:rPr lang="en-US" sz="1400" dirty="0" smtClean="0"/>
              <a:t> de </a:t>
            </a:r>
            <a:r>
              <a:rPr lang="en-US" sz="1400" dirty="0" err="1" smtClean="0"/>
              <a:t>fase</a:t>
            </a:r>
            <a:r>
              <a:rPr lang="en-US" sz="1400" dirty="0" smtClean="0"/>
              <a:t> (sales de </a:t>
            </a:r>
            <a:r>
              <a:rPr lang="en-US" sz="1400" dirty="0" err="1" smtClean="0"/>
              <a:t>Glauber</a:t>
            </a:r>
            <a:r>
              <a:rPr lang="en-US" sz="1400" dirty="0" smtClean="0"/>
              <a:t>). </a:t>
            </a:r>
            <a:r>
              <a:rPr lang="en-US" sz="1400" dirty="0" err="1" smtClean="0"/>
              <a:t>Sistema</a:t>
            </a:r>
            <a:r>
              <a:rPr lang="en-US" sz="1400" dirty="0" smtClean="0"/>
              <a:t> de </a:t>
            </a:r>
            <a:r>
              <a:rPr lang="en-US" sz="1400" dirty="0" err="1" smtClean="0"/>
              <a:t>acumulación</a:t>
            </a:r>
            <a:r>
              <a:rPr lang="en-US" sz="1400" dirty="0" smtClean="0"/>
              <a:t> </a:t>
            </a:r>
            <a:r>
              <a:rPr lang="en-US" sz="1400" dirty="0" err="1" smtClean="0"/>
              <a:t>falló</a:t>
            </a:r>
            <a:r>
              <a:rPr lang="en-US" sz="1400" dirty="0" smtClean="0"/>
              <a:t> al 5º </a:t>
            </a:r>
            <a:r>
              <a:rPr lang="en-US" sz="1400" dirty="0" err="1" smtClean="0"/>
              <a:t>año</a:t>
            </a:r>
            <a:r>
              <a:rPr lang="en-US" sz="1400" dirty="0" smtClean="0"/>
              <a:t>.</a:t>
            </a:r>
            <a:endParaRPr lang="en-US" sz="1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118</a:t>
            </a:fld>
            <a:endParaRPr lang="es-ES"/>
          </a:p>
        </p:txBody>
      </p:sp>
      <p:pic>
        <p:nvPicPr>
          <p:cNvPr id="6" name="5 Imagen" descr="solarhouse6.jpg"/>
          <p:cNvPicPr>
            <a:picLocks noChangeAspect="1"/>
          </p:cNvPicPr>
          <p:nvPr/>
        </p:nvPicPr>
        <p:blipFill>
          <a:blip r:embed="rId3" cstate="print"/>
          <a:stretch>
            <a:fillRect/>
          </a:stretch>
        </p:blipFill>
        <p:spPr>
          <a:xfrm>
            <a:off x="1785918" y="1714488"/>
            <a:ext cx="4786346" cy="3778694"/>
          </a:xfrm>
          <a:prstGeom prst="rect">
            <a:avLst/>
          </a:prstGeom>
        </p:spPr>
      </p:pic>
    </p:spTree>
    <p:extLst>
      <p:ext uri="{BB962C8B-B14F-4D97-AF65-F5344CB8AC3E}">
        <p14:creationId xmlns:p14="http://schemas.microsoft.com/office/powerpoint/2010/main" val="36445417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5500702"/>
            <a:ext cx="8229600" cy="642942"/>
          </a:xfrm>
        </p:spPr>
        <p:txBody>
          <a:bodyPr>
            <a:noAutofit/>
          </a:bodyPr>
          <a:lstStyle/>
          <a:p>
            <a:r>
              <a:rPr lang="en-US" sz="1400" dirty="0" smtClean="0"/>
              <a:t>MIT Solar House 6 se </a:t>
            </a:r>
            <a:r>
              <a:rPr lang="en-US" sz="1400" dirty="0" err="1" smtClean="0"/>
              <a:t>construyó</a:t>
            </a:r>
            <a:r>
              <a:rPr lang="en-US" sz="1400" dirty="0" smtClean="0"/>
              <a:t> en 1944. </a:t>
            </a:r>
            <a:r>
              <a:rPr lang="en-US" sz="1400" dirty="0" err="1" smtClean="0"/>
              <a:t>Desarrollado</a:t>
            </a:r>
            <a:r>
              <a:rPr lang="en-US" sz="1400" dirty="0" smtClean="0"/>
              <a:t> </a:t>
            </a:r>
            <a:r>
              <a:rPr lang="en-US" sz="1400" dirty="0" err="1" smtClean="0"/>
              <a:t>por</a:t>
            </a:r>
            <a:r>
              <a:rPr lang="en-US" sz="1400" dirty="0" smtClean="0"/>
              <a:t> </a:t>
            </a:r>
            <a:r>
              <a:rPr lang="en-US" sz="1400" dirty="0" err="1" smtClean="0"/>
              <a:t>Dra</a:t>
            </a:r>
            <a:r>
              <a:rPr lang="en-US" sz="1400" dirty="0" smtClean="0"/>
              <a:t>. Maria </a:t>
            </a:r>
            <a:r>
              <a:rPr lang="en-US" sz="1400" dirty="0" err="1" smtClean="0"/>
              <a:t>Telkes</a:t>
            </a:r>
            <a:r>
              <a:rPr lang="en-US" sz="1400" dirty="0" smtClean="0"/>
              <a:t>. </a:t>
            </a:r>
            <a:r>
              <a:rPr lang="en-US" sz="1400" dirty="0" err="1" smtClean="0"/>
              <a:t>Pasiva</a:t>
            </a:r>
            <a:r>
              <a:rPr lang="en-US" sz="1400" dirty="0" smtClean="0"/>
              <a:t>, </a:t>
            </a:r>
            <a:r>
              <a:rPr lang="en-US" sz="1400" dirty="0" err="1" smtClean="0"/>
              <a:t>acumulación</a:t>
            </a:r>
            <a:r>
              <a:rPr lang="en-US" sz="1400" dirty="0" smtClean="0"/>
              <a:t> </a:t>
            </a:r>
            <a:r>
              <a:rPr lang="en-US" sz="1400" dirty="0" err="1" smtClean="0"/>
              <a:t>por</a:t>
            </a:r>
            <a:r>
              <a:rPr lang="en-US" sz="1400" dirty="0" smtClean="0"/>
              <a:t> </a:t>
            </a:r>
            <a:r>
              <a:rPr lang="en-US" sz="1400" dirty="0" err="1" smtClean="0"/>
              <a:t>cambio</a:t>
            </a:r>
            <a:r>
              <a:rPr lang="en-US" sz="1400" dirty="0" smtClean="0"/>
              <a:t> de </a:t>
            </a:r>
            <a:r>
              <a:rPr lang="en-US" sz="1400" dirty="0" err="1" smtClean="0"/>
              <a:t>fase</a:t>
            </a:r>
            <a:r>
              <a:rPr lang="en-US" sz="1400" dirty="0" smtClean="0"/>
              <a:t> (sales de </a:t>
            </a:r>
            <a:r>
              <a:rPr lang="en-US" sz="1400" dirty="0" err="1" smtClean="0"/>
              <a:t>Glauber</a:t>
            </a:r>
            <a:r>
              <a:rPr lang="en-US" sz="1400" dirty="0" smtClean="0"/>
              <a:t>). </a:t>
            </a:r>
            <a:r>
              <a:rPr lang="en-US" sz="1400" dirty="0" err="1" smtClean="0"/>
              <a:t>Sistema</a:t>
            </a:r>
            <a:r>
              <a:rPr lang="en-US" sz="1400" dirty="0" smtClean="0"/>
              <a:t> de </a:t>
            </a:r>
            <a:r>
              <a:rPr lang="en-US" sz="1400" dirty="0" err="1" smtClean="0"/>
              <a:t>acumulación</a:t>
            </a:r>
            <a:r>
              <a:rPr lang="en-US" sz="1400" dirty="0" smtClean="0"/>
              <a:t> </a:t>
            </a:r>
            <a:r>
              <a:rPr lang="en-US" sz="1400" dirty="0" err="1" smtClean="0"/>
              <a:t>falló</a:t>
            </a:r>
            <a:r>
              <a:rPr lang="en-US" sz="1400" dirty="0" smtClean="0"/>
              <a:t> al 5º </a:t>
            </a:r>
            <a:r>
              <a:rPr lang="en-US" sz="1400" dirty="0" err="1" smtClean="0"/>
              <a:t>año</a:t>
            </a:r>
            <a:r>
              <a:rPr lang="en-US" sz="1400" dirty="0" smtClean="0"/>
              <a:t>.</a:t>
            </a:r>
            <a:endParaRPr lang="en-US" sz="1400" dirty="0"/>
          </a:p>
        </p:txBody>
      </p:sp>
      <p:sp>
        <p:nvSpPr>
          <p:cNvPr id="3" name="2 Marcador de número de diapositiva"/>
          <p:cNvSpPr>
            <a:spLocks noGrp="1"/>
          </p:cNvSpPr>
          <p:nvPr>
            <p:ph type="sldNum" sz="quarter" idx="12"/>
          </p:nvPr>
        </p:nvSpPr>
        <p:spPr/>
        <p:txBody>
          <a:bodyPr/>
          <a:lstStyle/>
          <a:p>
            <a:fld id="{E120DE10-7718-4ABC-8FF7-3C6B0221B255}" type="slidenum">
              <a:rPr lang="es-ES" smtClean="0"/>
              <a:pPr/>
              <a:t>119</a:t>
            </a:fld>
            <a:endParaRPr lang="es-ES"/>
          </a:p>
        </p:txBody>
      </p:sp>
      <p:sp>
        <p:nvSpPr>
          <p:cNvPr id="4" name="3 Título"/>
          <p:cNvSpPr>
            <a:spLocks noGrp="1"/>
          </p:cNvSpPr>
          <p:nvPr>
            <p:ph type="title"/>
          </p:nvPr>
        </p:nvSpPr>
        <p:spPr/>
        <p:txBody>
          <a:bodyPr>
            <a:normAutofit/>
          </a:bodyPr>
          <a:lstStyle/>
          <a:p>
            <a:pPr algn="ctr"/>
            <a:r>
              <a:rPr lang="en-US" sz="3200" dirty="0" err="1" smtClean="0"/>
              <a:t>Casas</a:t>
            </a:r>
            <a:r>
              <a:rPr lang="en-US" sz="3200" dirty="0" smtClean="0"/>
              <a:t> MIT: </a:t>
            </a:r>
            <a:r>
              <a:rPr lang="en-US" sz="3200" dirty="0" err="1" smtClean="0"/>
              <a:t>Experiencia</a:t>
            </a:r>
            <a:r>
              <a:rPr lang="en-US" sz="3200" dirty="0" smtClean="0"/>
              <a:t> </a:t>
            </a:r>
            <a:r>
              <a:rPr lang="en-US" sz="3200" dirty="0" err="1" smtClean="0"/>
              <a:t>lograda</a:t>
            </a:r>
            <a:endParaRPr lang="en-US" sz="3200" dirty="0"/>
          </a:p>
        </p:txBody>
      </p:sp>
      <p:pic>
        <p:nvPicPr>
          <p:cNvPr id="6" name="5 Imagen" descr="solarhouse6.jpg"/>
          <p:cNvPicPr>
            <a:picLocks noChangeAspect="1"/>
          </p:cNvPicPr>
          <p:nvPr/>
        </p:nvPicPr>
        <p:blipFill>
          <a:blip r:embed="rId3" cstate="print"/>
          <a:stretch>
            <a:fillRect/>
          </a:stretch>
        </p:blipFill>
        <p:spPr>
          <a:xfrm>
            <a:off x="1785918" y="1714488"/>
            <a:ext cx="4786346" cy="3778694"/>
          </a:xfrm>
          <a:prstGeom prst="rect">
            <a:avLst/>
          </a:prstGeom>
        </p:spPr>
      </p:pic>
    </p:spTree>
    <p:extLst>
      <p:ext uri="{BB962C8B-B14F-4D97-AF65-F5344CB8AC3E}">
        <p14:creationId xmlns:p14="http://schemas.microsoft.com/office/powerpoint/2010/main" val="4228749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683568" y="476672"/>
            <a:ext cx="7772400" cy="1000125"/>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Ecuaciones Básicas de Radiación:</a:t>
            </a:r>
          </a:p>
        </p:txBody>
      </p:sp>
      <p:pic>
        <p:nvPicPr>
          <p:cNvPr id="59395" name="Picture 2"/>
          <p:cNvPicPr>
            <a:picLocks noChangeAspect="1" noChangeArrowheads="1"/>
          </p:cNvPicPr>
          <p:nvPr/>
        </p:nvPicPr>
        <p:blipFill>
          <a:blip r:embed="rId3" cstate="print"/>
          <a:srcRect/>
          <a:stretch>
            <a:fillRect/>
          </a:stretch>
        </p:blipFill>
        <p:spPr bwMode="auto">
          <a:xfrm>
            <a:off x="1979712" y="1556792"/>
            <a:ext cx="5153025" cy="4986338"/>
          </a:xfrm>
          <a:prstGeom prst="rect">
            <a:avLst/>
          </a:prstGeom>
          <a:noFill/>
          <a:ln w="9525">
            <a:noFill/>
            <a:round/>
            <a:headEnd/>
            <a:tailEnd/>
          </a:ln>
        </p:spPr>
      </p:pic>
    </p:spTree>
    <p:extLst>
      <p:ext uri="{BB962C8B-B14F-4D97-AF65-F5344CB8AC3E}">
        <p14:creationId xmlns:p14="http://schemas.microsoft.com/office/powerpoint/2010/main" val="10430504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3600" dirty="0" smtClean="0"/>
              <a:t>Sistemas solares Activos y Pasivos</a:t>
            </a:r>
            <a:endParaRPr lang="es-CL" sz="3600" dirty="0"/>
          </a:p>
        </p:txBody>
      </p:sp>
      <p:sp>
        <p:nvSpPr>
          <p:cNvPr id="3" name="2 Marcador de texto"/>
          <p:cNvSpPr>
            <a:spLocks noGrp="1"/>
          </p:cNvSpPr>
          <p:nvPr>
            <p:ph type="body" idx="1"/>
          </p:nvPr>
        </p:nvSpPr>
        <p:spPr/>
        <p:txBody>
          <a:bodyPr>
            <a:normAutofit fontScale="85000" lnSpcReduction="10000"/>
          </a:bodyPr>
          <a:lstStyle/>
          <a:p>
            <a:pPr algn="ctr"/>
            <a:r>
              <a:rPr lang="es-MX" dirty="0" smtClean="0"/>
              <a:t>Ventajas: Mejor control</a:t>
            </a:r>
          </a:p>
          <a:p>
            <a:pPr algn="ctr"/>
            <a:r>
              <a:rPr lang="es-MX" dirty="0" smtClean="0"/>
              <a:t>Desventaja: mayor complejidad</a:t>
            </a:r>
            <a:endParaRPr lang="es-CL" dirty="0"/>
          </a:p>
        </p:txBody>
      </p:sp>
      <p:sp>
        <p:nvSpPr>
          <p:cNvPr id="4" name="3 Marcador de texto"/>
          <p:cNvSpPr>
            <a:spLocks noGrp="1"/>
          </p:cNvSpPr>
          <p:nvPr>
            <p:ph type="body" sz="half" idx="3"/>
          </p:nvPr>
        </p:nvSpPr>
        <p:spPr/>
        <p:txBody>
          <a:bodyPr>
            <a:normAutofit fontScale="70000" lnSpcReduction="20000"/>
          </a:bodyPr>
          <a:lstStyle/>
          <a:p>
            <a:pPr algn="ctr"/>
            <a:r>
              <a:rPr lang="es-MX" dirty="0" smtClean="0"/>
              <a:t>Ventajas: muy confiable y seguro</a:t>
            </a:r>
          </a:p>
          <a:p>
            <a:pPr algn="ctr"/>
            <a:r>
              <a:rPr lang="es-MX" dirty="0" smtClean="0"/>
              <a:t>Desventaja: dimensionado complejo</a:t>
            </a:r>
            <a:endParaRPr lang="es-CL" dirty="0"/>
          </a:p>
        </p:txBody>
      </p:sp>
      <p:sp>
        <p:nvSpPr>
          <p:cNvPr id="5" name="4 Marcador de contenido"/>
          <p:cNvSpPr>
            <a:spLocks noGrp="1"/>
          </p:cNvSpPr>
          <p:nvPr>
            <p:ph sz="quarter" idx="2"/>
          </p:nvPr>
        </p:nvSpPr>
        <p:spPr/>
        <p:txBody>
          <a:bodyPr>
            <a:normAutofit lnSpcReduction="10000"/>
          </a:bodyPr>
          <a:lstStyle/>
          <a:p>
            <a:pPr algn="ctr">
              <a:buNone/>
            </a:pPr>
            <a:r>
              <a:rPr lang="es-MX" b="1" dirty="0" smtClean="0"/>
              <a:t>Sistemas Activos</a:t>
            </a:r>
          </a:p>
          <a:p>
            <a:r>
              <a:rPr lang="es-MX" sz="2000" dirty="0" smtClean="0"/>
              <a:t>Colectores </a:t>
            </a:r>
            <a:r>
              <a:rPr lang="es-MX" sz="2000" dirty="0" err="1" smtClean="0"/>
              <a:t>hidrónicos</a:t>
            </a:r>
            <a:r>
              <a:rPr lang="es-MX" sz="2000" dirty="0" smtClean="0"/>
              <a:t> (con líquido) o con aire.</a:t>
            </a:r>
          </a:p>
          <a:p>
            <a:r>
              <a:rPr lang="es-MX" sz="2000" dirty="0" smtClean="0"/>
              <a:t>Circulación de fluido con bombas o ventiladores.</a:t>
            </a:r>
          </a:p>
          <a:p>
            <a:r>
              <a:rPr lang="es-MX" sz="2000" dirty="0" smtClean="0"/>
              <a:t>Acumulador en agua o en rocas.</a:t>
            </a:r>
          </a:p>
          <a:p>
            <a:r>
              <a:rPr lang="es-MX" sz="2000" dirty="0" smtClean="0"/>
              <a:t>Entrega de calor por radiadores (menos eficiencia); losa radiante o bien por aire.</a:t>
            </a:r>
          </a:p>
          <a:p>
            <a:r>
              <a:rPr lang="es-MX" sz="2000" dirty="0" smtClean="0"/>
              <a:t>Sistema debe estar bien dimensionado.</a:t>
            </a:r>
            <a:endParaRPr lang="es-CL" sz="2000" dirty="0"/>
          </a:p>
        </p:txBody>
      </p:sp>
      <p:sp>
        <p:nvSpPr>
          <p:cNvPr id="6" name="5 Marcador de contenido"/>
          <p:cNvSpPr>
            <a:spLocks noGrp="1"/>
          </p:cNvSpPr>
          <p:nvPr>
            <p:ph sz="quarter" idx="4"/>
          </p:nvPr>
        </p:nvSpPr>
        <p:spPr/>
        <p:txBody>
          <a:bodyPr>
            <a:normAutofit/>
          </a:bodyPr>
          <a:lstStyle/>
          <a:p>
            <a:pPr algn="ctr">
              <a:buNone/>
            </a:pPr>
            <a:r>
              <a:rPr lang="es-MX" b="1" dirty="0" smtClean="0"/>
              <a:t>Sistemas Pasivos</a:t>
            </a:r>
          </a:p>
          <a:p>
            <a:r>
              <a:rPr lang="es-MX" sz="1900" dirty="0" smtClean="0"/>
              <a:t>Colectores que calientan aire.</a:t>
            </a:r>
          </a:p>
          <a:p>
            <a:r>
              <a:rPr lang="es-MX" sz="1900" dirty="0" smtClean="0"/>
              <a:t>Muro captor o ganancia directa.</a:t>
            </a:r>
          </a:p>
          <a:p>
            <a:r>
              <a:rPr lang="es-MX" sz="1900" dirty="0" smtClean="0"/>
              <a:t>Acumulación en masa estructura.</a:t>
            </a:r>
          </a:p>
          <a:p>
            <a:r>
              <a:rPr lang="es-MX" sz="1900" dirty="0" smtClean="0"/>
              <a:t>Entrega de calor por gradiente de temperatura</a:t>
            </a:r>
            <a:r>
              <a:rPr lang="es-MX" sz="2000" dirty="0" smtClean="0"/>
              <a:t>.</a:t>
            </a:r>
          </a:p>
          <a:p>
            <a:r>
              <a:rPr lang="es-MX" sz="1900" dirty="0" smtClean="0"/>
              <a:t>Sistema debe adecuarse a clima específico del lugar.</a:t>
            </a:r>
          </a:p>
          <a:p>
            <a:r>
              <a:rPr lang="es-MX" sz="1900" dirty="0" smtClean="0"/>
              <a:t>Es normal (y deseable) oscilación grande temperatura.</a:t>
            </a:r>
            <a:endParaRPr lang="es-CL" sz="1900" dirty="0"/>
          </a:p>
        </p:txBody>
      </p:sp>
      <p:sp>
        <p:nvSpPr>
          <p:cNvPr id="7" name="6 Marcador de número de diapositiva"/>
          <p:cNvSpPr>
            <a:spLocks noGrp="1"/>
          </p:cNvSpPr>
          <p:nvPr>
            <p:ph type="sldNum" sz="quarter" idx="12"/>
          </p:nvPr>
        </p:nvSpPr>
        <p:spPr/>
        <p:txBody>
          <a:bodyPr/>
          <a:lstStyle/>
          <a:p>
            <a:fld id="{318EE2E4-E1AA-4645-B5C0-7538BDB9DF3A}" type="slidenum">
              <a:rPr lang="es-ES" smtClean="0"/>
              <a:pPr/>
              <a:t>120</a:t>
            </a:fld>
            <a:endParaRPr lang="es-ES"/>
          </a:p>
        </p:txBody>
      </p:sp>
    </p:spTree>
    <p:extLst>
      <p:ext uri="{BB962C8B-B14F-4D97-AF65-F5344CB8AC3E}">
        <p14:creationId xmlns:p14="http://schemas.microsoft.com/office/powerpoint/2010/main" val="271645656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cstate="print"/>
          <a:srcRect/>
          <a:stretch>
            <a:fillRect/>
          </a:stretch>
        </p:blipFill>
        <p:spPr bwMode="auto">
          <a:xfrm>
            <a:off x="1331640" y="1124744"/>
            <a:ext cx="6834188" cy="4757738"/>
          </a:xfrm>
          <a:prstGeom prst="rect">
            <a:avLst/>
          </a:prstGeom>
          <a:noFill/>
          <a:ln w="9525">
            <a:noFill/>
            <a:round/>
            <a:headEnd/>
            <a:tailEnd/>
          </a:ln>
          <a:effectLst/>
        </p:spPr>
      </p:pic>
      <p:sp>
        <p:nvSpPr>
          <p:cNvPr id="60418" name="Rectangle 2"/>
          <p:cNvSpPr>
            <a:spLocks noGrp="1" noChangeArrowheads="1"/>
          </p:cNvSpPr>
          <p:nvPr>
            <p:ph type="title" idx="4294967295"/>
          </p:nvPr>
        </p:nvSpPr>
        <p:spPr>
          <a:xfrm>
            <a:off x="457200" y="980728"/>
            <a:ext cx="8229600" cy="904860"/>
          </a:xfrm>
          <a:prstGeom prst="rect">
            <a:avLst/>
          </a:prstGeo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dirty="0">
                <a:latin typeface="Verdana" pitchFamily="32" charset="0"/>
              </a:rPr>
              <a:t>Edificio Solar XXI</a:t>
            </a:r>
          </a:p>
        </p:txBody>
      </p:sp>
      <p:sp>
        <p:nvSpPr>
          <p:cNvPr id="60419" name="Text Box 3"/>
          <p:cNvSpPr txBox="1">
            <a:spLocks noChangeArrowheads="1"/>
          </p:cNvSpPr>
          <p:nvPr/>
        </p:nvSpPr>
        <p:spPr bwMode="auto">
          <a:xfrm>
            <a:off x="2627313" y="5084763"/>
            <a:ext cx="3384550" cy="789576"/>
          </a:xfrm>
          <a:prstGeom prst="rect">
            <a:avLst/>
          </a:prstGeom>
          <a:noFill/>
          <a:ln w="9525">
            <a:noFill/>
            <a:round/>
            <a:headEnd/>
            <a:tailEnd/>
          </a:ln>
          <a:effectLst/>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dirty="0">
                <a:solidFill>
                  <a:schemeClr val="accent2"/>
                </a:solidFill>
                <a:latin typeface="Verdana" pitchFamily="32" charset="0"/>
              </a:rPr>
              <a:t>Edificio Solar </a:t>
            </a:r>
            <a:r>
              <a:rPr lang="es-MX" dirty="0" smtClean="0">
                <a:solidFill>
                  <a:schemeClr val="accent2"/>
                </a:solidFill>
                <a:latin typeface="Verdana" pitchFamily="32" charset="0"/>
              </a:rPr>
              <a:t>XXI</a:t>
            </a:r>
          </a:p>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dirty="0" smtClean="0">
                <a:solidFill>
                  <a:schemeClr val="accent2"/>
                </a:solidFill>
                <a:latin typeface="Verdana" pitchFamily="32" charset="0"/>
              </a:rPr>
              <a:t>Lisboa, Portugal</a:t>
            </a:r>
            <a:endParaRPr lang="es-MX" dirty="0">
              <a:solidFill>
                <a:schemeClr val="accent2"/>
              </a:solidFill>
              <a:latin typeface="Verdana" pitchFamily="32" charset="0"/>
            </a:endParaRPr>
          </a:p>
        </p:txBody>
      </p:sp>
      <p:sp>
        <p:nvSpPr>
          <p:cNvPr id="5" name="4 CuadroTexto"/>
          <p:cNvSpPr txBox="1"/>
          <p:nvPr/>
        </p:nvSpPr>
        <p:spPr>
          <a:xfrm>
            <a:off x="1619672" y="6021288"/>
            <a:ext cx="5904656" cy="646331"/>
          </a:xfrm>
          <a:prstGeom prst="rect">
            <a:avLst/>
          </a:prstGeom>
          <a:noFill/>
        </p:spPr>
        <p:txBody>
          <a:bodyPr wrap="square" rtlCol="0">
            <a:spAutoFit/>
          </a:bodyPr>
          <a:lstStyle/>
          <a:p>
            <a:pPr algn="ctr"/>
            <a:r>
              <a:rPr lang="es-MX" dirty="0" smtClean="0"/>
              <a:t>Sistema pasivo + activo calefacción. Refrescamiento activo (tubos enterrados)</a:t>
            </a:r>
            <a:endParaRPr lang="es-CL" dirty="0"/>
          </a:p>
        </p:txBody>
      </p:sp>
    </p:spTree>
    <p:extLst>
      <p:ext uri="{BB962C8B-B14F-4D97-AF65-F5344CB8AC3E}">
        <p14:creationId xmlns:p14="http://schemas.microsoft.com/office/powerpoint/2010/main" val="25239616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olarXXI-01a.jpg"/>
          <p:cNvPicPr>
            <a:picLocks noChangeAspect="1"/>
          </p:cNvPicPr>
          <p:nvPr/>
        </p:nvPicPr>
        <p:blipFill>
          <a:blip r:embed="rId3" cstate="print"/>
          <a:stretch>
            <a:fillRect/>
          </a:stretch>
        </p:blipFill>
        <p:spPr>
          <a:xfrm>
            <a:off x="971600" y="1052736"/>
            <a:ext cx="7492279" cy="5589240"/>
          </a:xfrm>
          <a:prstGeom prst="rect">
            <a:avLst/>
          </a:prstGeom>
        </p:spPr>
      </p:pic>
      <p:sp>
        <p:nvSpPr>
          <p:cNvPr id="60418" name="Rectangle 2"/>
          <p:cNvSpPr>
            <a:spLocks noGrp="1" noChangeArrowheads="1"/>
          </p:cNvSpPr>
          <p:nvPr>
            <p:ph type="title" idx="4294967295"/>
          </p:nvPr>
        </p:nvSpPr>
        <p:spPr>
          <a:xfrm>
            <a:off x="457200" y="1077476"/>
            <a:ext cx="8229600" cy="904860"/>
          </a:xfrm>
          <a:prstGeom prst="rect">
            <a:avLst/>
          </a:prstGeo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dirty="0">
                <a:latin typeface="Verdana" pitchFamily="32" charset="0"/>
              </a:rPr>
              <a:t>Edificio Solar XXI</a:t>
            </a:r>
          </a:p>
        </p:txBody>
      </p:sp>
      <p:sp>
        <p:nvSpPr>
          <p:cNvPr id="5" name="4 CuadroTexto"/>
          <p:cNvSpPr txBox="1"/>
          <p:nvPr/>
        </p:nvSpPr>
        <p:spPr>
          <a:xfrm>
            <a:off x="1619672" y="6021288"/>
            <a:ext cx="5904656" cy="646331"/>
          </a:xfrm>
          <a:prstGeom prst="rect">
            <a:avLst/>
          </a:prstGeom>
          <a:noFill/>
        </p:spPr>
        <p:txBody>
          <a:bodyPr wrap="square" rtlCol="0">
            <a:spAutoFit/>
          </a:bodyPr>
          <a:lstStyle/>
          <a:p>
            <a:pPr algn="ctr"/>
            <a:r>
              <a:rPr lang="es-MX" dirty="0" smtClean="0"/>
              <a:t>Sistema pasivo + activo calefacción. Refrescamiento pasivos (tubos enterrados)</a:t>
            </a:r>
            <a:endParaRPr lang="es-CL" dirty="0"/>
          </a:p>
        </p:txBody>
      </p:sp>
    </p:spTree>
    <p:extLst>
      <p:ext uri="{BB962C8B-B14F-4D97-AF65-F5344CB8AC3E}">
        <p14:creationId xmlns:p14="http://schemas.microsoft.com/office/powerpoint/2010/main" val="3183372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980728"/>
            <a:ext cx="8229600" cy="904860"/>
          </a:xfrm>
          <a:prstGeom prst="rect">
            <a:avLst/>
          </a:prstGeo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dirty="0">
                <a:latin typeface="Verdana" pitchFamily="32" charset="0"/>
              </a:rPr>
              <a:t>Edificio Solar XXI</a:t>
            </a:r>
          </a:p>
        </p:txBody>
      </p:sp>
      <p:sp>
        <p:nvSpPr>
          <p:cNvPr id="5" name="4 CuadroTexto"/>
          <p:cNvSpPr txBox="1"/>
          <p:nvPr/>
        </p:nvSpPr>
        <p:spPr>
          <a:xfrm>
            <a:off x="1691680" y="5445224"/>
            <a:ext cx="5904656" cy="646331"/>
          </a:xfrm>
          <a:prstGeom prst="rect">
            <a:avLst/>
          </a:prstGeom>
          <a:noFill/>
        </p:spPr>
        <p:txBody>
          <a:bodyPr wrap="square" rtlCol="0">
            <a:spAutoFit/>
          </a:bodyPr>
          <a:lstStyle/>
          <a:p>
            <a:pPr algn="ctr"/>
            <a:r>
              <a:rPr lang="es-MX" dirty="0" smtClean="0">
                <a:solidFill>
                  <a:schemeClr val="tx1"/>
                </a:solidFill>
              </a:rPr>
              <a:t>Sistema pasivo + activo calefacción. Refrescamiento pasivos (tubos enterrados)</a:t>
            </a:r>
            <a:endParaRPr lang="es-CL" dirty="0">
              <a:solidFill>
                <a:schemeClr val="tx1"/>
              </a:solidFill>
            </a:endParaRPr>
          </a:p>
        </p:txBody>
      </p:sp>
      <p:pic>
        <p:nvPicPr>
          <p:cNvPr id="6" name="5 Imagen" descr="SolarXXI-04a.jpg"/>
          <p:cNvPicPr>
            <a:picLocks noChangeAspect="1"/>
          </p:cNvPicPr>
          <p:nvPr/>
        </p:nvPicPr>
        <p:blipFill>
          <a:blip r:embed="rId3" cstate="print"/>
          <a:stretch>
            <a:fillRect/>
          </a:stretch>
        </p:blipFill>
        <p:spPr>
          <a:xfrm>
            <a:off x="762000" y="1676400"/>
            <a:ext cx="7620000" cy="3505200"/>
          </a:xfrm>
          <a:prstGeom prst="rect">
            <a:avLst/>
          </a:prstGeom>
        </p:spPr>
      </p:pic>
    </p:spTree>
    <p:extLst>
      <p:ext uri="{BB962C8B-B14F-4D97-AF65-F5344CB8AC3E}">
        <p14:creationId xmlns:p14="http://schemas.microsoft.com/office/powerpoint/2010/main" val="2726078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olarXXI-05a.jpg"/>
          <p:cNvPicPr>
            <a:picLocks noChangeAspect="1"/>
          </p:cNvPicPr>
          <p:nvPr/>
        </p:nvPicPr>
        <p:blipFill>
          <a:blip r:embed="rId3" cstate="print"/>
          <a:stretch>
            <a:fillRect/>
          </a:stretch>
        </p:blipFill>
        <p:spPr>
          <a:xfrm>
            <a:off x="611560" y="332656"/>
            <a:ext cx="8146118" cy="6093296"/>
          </a:xfrm>
          <a:prstGeom prst="rect">
            <a:avLst/>
          </a:prstGeom>
        </p:spPr>
      </p:pic>
      <p:sp>
        <p:nvSpPr>
          <p:cNvPr id="60418" name="Rectangle 2"/>
          <p:cNvSpPr>
            <a:spLocks noGrp="1" noChangeArrowheads="1"/>
          </p:cNvSpPr>
          <p:nvPr>
            <p:ph type="title" idx="4294967295"/>
          </p:nvPr>
        </p:nvSpPr>
        <p:spPr>
          <a:xfrm>
            <a:off x="457200" y="381000"/>
            <a:ext cx="8229600" cy="904860"/>
          </a:xfrm>
          <a:prstGeom prst="rect">
            <a:avLst/>
          </a:prstGeo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dirty="0">
                <a:latin typeface="Verdana" pitchFamily="32" charset="0"/>
              </a:rPr>
              <a:t>Edificio Solar XXI</a:t>
            </a:r>
          </a:p>
        </p:txBody>
      </p:sp>
      <p:sp>
        <p:nvSpPr>
          <p:cNvPr id="5" name="4 CuadroTexto"/>
          <p:cNvSpPr txBox="1"/>
          <p:nvPr/>
        </p:nvSpPr>
        <p:spPr>
          <a:xfrm>
            <a:off x="1691680" y="5445224"/>
            <a:ext cx="5904656" cy="646331"/>
          </a:xfrm>
          <a:prstGeom prst="rect">
            <a:avLst/>
          </a:prstGeom>
          <a:noFill/>
        </p:spPr>
        <p:txBody>
          <a:bodyPr wrap="square" rtlCol="0">
            <a:spAutoFit/>
          </a:bodyPr>
          <a:lstStyle/>
          <a:p>
            <a:pPr algn="ctr"/>
            <a:r>
              <a:rPr lang="es-MX" dirty="0" smtClean="0"/>
              <a:t>Sistema pasivo + activo calefacción. Refrescamiento pasivos (tubos enterrados)</a:t>
            </a:r>
            <a:endParaRPr lang="es-CL" dirty="0"/>
          </a:p>
        </p:txBody>
      </p:sp>
    </p:spTree>
    <p:extLst>
      <p:ext uri="{BB962C8B-B14F-4D97-AF65-F5344CB8AC3E}">
        <p14:creationId xmlns:p14="http://schemas.microsoft.com/office/powerpoint/2010/main" val="2111716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ENER-01.jpg"/>
          <p:cNvPicPr>
            <a:picLocks noChangeAspect="1"/>
          </p:cNvPicPr>
          <p:nvPr/>
        </p:nvPicPr>
        <p:blipFill>
          <a:blip r:embed="rId2" cstate="print"/>
          <a:stretch>
            <a:fillRect/>
          </a:stretch>
        </p:blipFill>
        <p:spPr>
          <a:xfrm>
            <a:off x="0" y="0"/>
            <a:ext cx="9144000" cy="6858000"/>
          </a:xfrm>
          <a:prstGeom prst="rect">
            <a:avLst/>
          </a:prstGeom>
        </p:spPr>
      </p:pic>
      <p:sp>
        <p:nvSpPr>
          <p:cNvPr id="3" name="2 Marcador de número de diapositiva"/>
          <p:cNvSpPr>
            <a:spLocks noGrp="1"/>
          </p:cNvSpPr>
          <p:nvPr>
            <p:ph type="sldNum" sz="quarter" idx="12"/>
          </p:nvPr>
        </p:nvSpPr>
        <p:spPr/>
        <p:txBody>
          <a:bodyPr/>
          <a:lstStyle/>
          <a:p>
            <a:fld id="{E120DE10-7718-4ABC-8FF7-3C6B0221B255}" type="slidenum">
              <a:rPr lang="es-ES" smtClean="0"/>
              <a:pPr/>
              <a:t>125</a:t>
            </a:fld>
            <a:endParaRPr lang="es-ES"/>
          </a:p>
        </p:txBody>
      </p:sp>
      <p:sp>
        <p:nvSpPr>
          <p:cNvPr id="4" name="3 Título"/>
          <p:cNvSpPr>
            <a:spLocks noGrp="1"/>
          </p:cNvSpPr>
          <p:nvPr>
            <p:ph type="title"/>
          </p:nvPr>
        </p:nvSpPr>
        <p:spPr/>
        <p:txBody>
          <a:bodyPr>
            <a:normAutofit fontScale="90000"/>
          </a:bodyPr>
          <a:lstStyle/>
          <a:p>
            <a:pPr algn="ctr"/>
            <a:r>
              <a:rPr lang="es-MX" dirty="0" smtClean="0"/>
              <a:t>Otro ejemplo edificio híbrido: CENER en Pamplona</a:t>
            </a:r>
            <a:endParaRPr lang="es-CL" dirty="0"/>
          </a:p>
        </p:txBody>
      </p:sp>
      <p:sp>
        <p:nvSpPr>
          <p:cNvPr id="6" name="5 CuadroTexto"/>
          <p:cNvSpPr txBox="1"/>
          <p:nvPr/>
        </p:nvSpPr>
        <p:spPr>
          <a:xfrm>
            <a:off x="683568" y="5877272"/>
            <a:ext cx="7776864" cy="646331"/>
          </a:xfrm>
          <a:prstGeom prst="rect">
            <a:avLst/>
          </a:prstGeom>
          <a:noFill/>
        </p:spPr>
        <p:txBody>
          <a:bodyPr wrap="square" rtlCol="0">
            <a:spAutoFit/>
          </a:bodyPr>
          <a:lstStyle/>
          <a:p>
            <a:pPr algn="ctr"/>
            <a:r>
              <a:rPr lang="es-MX" dirty="0" smtClean="0"/>
              <a:t>Sistema híbrido Pasivo – Activo. Invernadero adosado + colectores tubo al vacío. Sistema control centralizado. Parte enterrado</a:t>
            </a:r>
            <a:endParaRPr lang="es-CL" dirty="0"/>
          </a:p>
        </p:txBody>
      </p:sp>
    </p:spTree>
    <p:extLst>
      <p:ext uri="{BB962C8B-B14F-4D97-AF65-F5344CB8AC3E}">
        <p14:creationId xmlns:p14="http://schemas.microsoft.com/office/powerpoint/2010/main" val="32529402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ENER-02.jpg"/>
          <p:cNvPicPr>
            <a:picLocks noChangeAspect="1"/>
          </p:cNvPicPr>
          <p:nvPr/>
        </p:nvPicPr>
        <p:blipFill>
          <a:blip r:embed="rId2" cstate="print"/>
          <a:stretch>
            <a:fillRect/>
          </a:stretch>
        </p:blipFill>
        <p:spPr>
          <a:xfrm>
            <a:off x="0" y="0"/>
            <a:ext cx="9144000" cy="6858000"/>
          </a:xfrm>
          <a:prstGeom prst="rect">
            <a:avLst/>
          </a:prstGeom>
        </p:spPr>
      </p:pic>
      <p:sp>
        <p:nvSpPr>
          <p:cNvPr id="3" name="2 Marcador de número de diapositiva"/>
          <p:cNvSpPr>
            <a:spLocks noGrp="1"/>
          </p:cNvSpPr>
          <p:nvPr>
            <p:ph type="sldNum" sz="quarter" idx="12"/>
          </p:nvPr>
        </p:nvSpPr>
        <p:spPr/>
        <p:txBody>
          <a:bodyPr/>
          <a:lstStyle/>
          <a:p>
            <a:fld id="{E120DE10-7718-4ABC-8FF7-3C6B0221B255}" type="slidenum">
              <a:rPr lang="es-ES" smtClean="0"/>
              <a:pPr/>
              <a:t>126</a:t>
            </a:fld>
            <a:endParaRPr lang="es-ES"/>
          </a:p>
        </p:txBody>
      </p:sp>
      <p:sp>
        <p:nvSpPr>
          <p:cNvPr id="4" name="3 Título"/>
          <p:cNvSpPr>
            <a:spLocks noGrp="1"/>
          </p:cNvSpPr>
          <p:nvPr>
            <p:ph type="title"/>
          </p:nvPr>
        </p:nvSpPr>
        <p:spPr/>
        <p:txBody>
          <a:bodyPr>
            <a:normAutofit fontScale="90000"/>
          </a:bodyPr>
          <a:lstStyle/>
          <a:p>
            <a:pPr algn="ctr"/>
            <a:r>
              <a:rPr lang="es-MX" dirty="0" smtClean="0"/>
              <a:t>Otro ejemplo edificio híbrido: CENER en Pamplona</a:t>
            </a:r>
            <a:endParaRPr lang="es-CL" dirty="0"/>
          </a:p>
        </p:txBody>
      </p:sp>
      <p:sp>
        <p:nvSpPr>
          <p:cNvPr id="6" name="5 CuadroTexto"/>
          <p:cNvSpPr txBox="1"/>
          <p:nvPr/>
        </p:nvSpPr>
        <p:spPr>
          <a:xfrm>
            <a:off x="683568" y="5877272"/>
            <a:ext cx="7776864" cy="646331"/>
          </a:xfrm>
          <a:prstGeom prst="rect">
            <a:avLst/>
          </a:prstGeom>
          <a:noFill/>
        </p:spPr>
        <p:txBody>
          <a:bodyPr wrap="square" rtlCol="0">
            <a:spAutoFit/>
          </a:bodyPr>
          <a:lstStyle/>
          <a:p>
            <a:pPr algn="ctr"/>
            <a:r>
              <a:rPr lang="es-MX" dirty="0" smtClean="0"/>
              <a:t>Sistema híbrido Pasivo – Activo. Invernadero adosado + colectores tubo al vacío. Sistema control centralizado. Parte enterrado</a:t>
            </a:r>
            <a:endParaRPr lang="es-CL" dirty="0"/>
          </a:p>
        </p:txBody>
      </p:sp>
    </p:spTree>
    <p:extLst>
      <p:ext uri="{BB962C8B-B14F-4D97-AF65-F5344CB8AC3E}">
        <p14:creationId xmlns:p14="http://schemas.microsoft.com/office/powerpoint/2010/main" val="32722505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ENER-03.jpg"/>
          <p:cNvPicPr>
            <a:picLocks noChangeAspect="1"/>
          </p:cNvPicPr>
          <p:nvPr/>
        </p:nvPicPr>
        <p:blipFill>
          <a:blip r:embed="rId2" cstate="print"/>
          <a:stretch>
            <a:fillRect/>
          </a:stretch>
        </p:blipFill>
        <p:spPr>
          <a:xfrm>
            <a:off x="2000250" y="0"/>
            <a:ext cx="5143500" cy="6858000"/>
          </a:xfrm>
          <a:prstGeom prst="rect">
            <a:avLst/>
          </a:prstGeom>
        </p:spPr>
      </p:pic>
      <p:sp>
        <p:nvSpPr>
          <p:cNvPr id="3" name="2 Marcador de número de diapositiva"/>
          <p:cNvSpPr>
            <a:spLocks noGrp="1"/>
          </p:cNvSpPr>
          <p:nvPr>
            <p:ph type="sldNum" sz="quarter" idx="12"/>
          </p:nvPr>
        </p:nvSpPr>
        <p:spPr/>
        <p:txBody>
          <a:bodyPr/>
          <a:lstStyle/>
          <a:p>
            <a:fld id="{E120DE10-7718-4ABC-8FF7-3C6B0221B255}" type="slidenum">
              <a:rPr lang="es-ES" smtClean="0"/>
              <a:pPr/>
              <a:t>127</a:t>
            </a:fld>
            <a:endParaRPr lang="es-ES"/>
          </a:p>
        </p:txBody>
      </p:sp>
      <p:sp>
        <p:nvSpPr>
          <p:cNvPr id="6" name="5 CuadroTexto"/>
          <p:cNvSpPr txBox="1"/>
          <p:nvPr/>
        </p:nvSpPr>
        <p:spPr>
          <a:xfrm>
            <a:off x="323528" y="1052736"/>
            <a:ext cx="1584176" cy="2031325"/>
          </a:xfrm>
          <a:prstGeom prst="rect">
            <a:avLst/>
          </a:prstGeom>
          <a:noFill/>
        </p:spPr>
        <p:txBody>
          <a:bodyPr wrap="square" rtlCol="0">
            <a:spAutoFit/>
          </a:bodyPr>
          <a:lstStyle/>
          <a:p>
            <a:pPr algn="ctr"/>
            <a:r>
              <a:rPr lang="es-MX" dirty="0" smtClean="0"/>
              <a:t>Sistema refrigeración por absorción.</a:t>
            </a:r>
          </a:p>
          <a:p>
            <a:pPr algn="ctr"/>
            <a:endParaRPr lang="es-MX" dirty="0" smtClean="0"/>
          </a:p>
          <a:p>
            <a:pPr algn="ctr"/>
            <a:r>
              <a:rPr lang="es-MX" dirty="0" smtClean="0"/>
              <a:t>Con captores tubo al vacío</a:t>
            </a:r>
          </a:p>
        </p:txBody>
      </p:sp>
    </p:spTree>
    <p:extLst>
      <p:ext uri="{BB962C8B-B14F-4D97-AF65-F5344CB8AC3E}">
        <p14:creationId xmlns:p14="http://schemas.microsoft.com/office/powerpoint/2010/main" val="18140672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p:txBody>
          <a:bodyPr>
            <a:normAutofit lnSpcReduction="10000"/>
          </a:bodyPr>
          <a:lstStyle/>
          <a:p>
            <a:pPr>
              <a:lnSpc>
                <a:spcPct val="90000"/>
              </a:lnSpc>
              <a:buFontTx/>
              <a:buNone/>
            </a:pPr>
            <a:r>
              <a:rPr lang="en-US" sz="2000" dirty="0" smtClean="0">
                <a:latin typeface="Verdana" pitchFamily="34" charset="0"/>
              </a:rPr>
              <a:t>La </a:t>
            </a:r>
            <a:r>
              <a:rPr lang="en-US" sz="2000" dirty="0" err="1" smtClean="0">
                <a:latin typeface="Verdana" pitchFamily="34" charset="0"/>
              </a:rPr>
              <a:t>temperatura</a:t>
            </a:r>
            <a:r>
              <a:rPr lang="en-US" sz="2000" dirty="0" smtClean="0">
                <a:latin typeface="Verdana" pitchFamily="34" charset="0"/>
              </a:rPr>
              <a:t> </a:t>
            </a:r>
            <a:r>
              <a:rPr lang="en-US" sz="2000" dirty="0" err="1" smtClean="0">
                <a:latin typeface="Verdana" pitchFamily="34" charset="0"/>
              </a:rPr>
              <a:t>es</a:t>
            </a:r>
            <a:r>
              <a:rPr lang="en-US" sz="2000" dirty="0" smtClean="0">
                <a:latin typeface="Verdana" pitchFamily="34" charset="0"/>
              </a:rPr>
              <a:t>, </a:t>
            </a:r>
            <a:r>
              <a:rPr lang="en-US" sz="2000" dirty="0" err="1" smtClean="0">
                <a:latin typeface="Verdana" pitchFamily="34" charset="0"/>
              </a:rPr>
              <a:t>conceptualmente</a:t>
            </a:r>
            <a:r>
              <a:rPr lang="en-US" sz="2000" dirty="0" smtClean="0">
                <a:latin typeface="Verdana" pitchFamily="34" charset="0"/>
              </a:rPr>
              <a:t>, </a:t>
            </a:r>
            <a:r>
              <a:rPr lang="en-US" sz="2000" dirty="0" err="1" smtClean="0">
                <a:latin typeface="Verdana" pitchFamily="34" charset="0"/>
              </a:rPr>
              <a:t>algo</a:t>
            </a:r>
            <a:r>
              <a:rPr lang="en-US" sz="2000" dirty="0" smtClean="0">
                <a:latin typeface="Verdana" pitchFamily="34" charset="0"/>
              </a:rPr>
              <a:t> </a:t>
            </a:r>
            <a:r>
              <a:rPr lang="en-US" sz="2000" dirty="0" err="1" smtClean="0">
                <a:latin typeface="Verdana" pitchFamily="34" charset="0"/>
              </a:rPr>
              <a:t>sencillo</a:t>
            </a:r>
            <a:r>
              <a:rPr lang="en-US" sz="2000" dirty="0" smtClean="0">
                <a:latin typeface="Verdana" pitchFamily="34" charset="0"/>
              </a:rPr>
              <a:t>:</a:t>
            </a:r>
          </a:p>
          <a:p>
            <a:pPr>
              <a:lnSpc>
                <a:spcPct val="90000"/>
              </a:lnSpc>
              <a:buFontTx/>
              <a:buNone/>
            </a:pPr>
            <a:endParaRPr lang="en-US" sz="2000" dirty="0" smtClean="0">
              <a:latin typeface="Verdana" pitchFamily="34" charset="0"/>
            </a:endParaRPr>
          </a:p>
          <a:p>
            <a:pPr lvl="1">
              <a:lnSpc>
                <a:spcPct val="90000"/>
              </a:lnSpc>
            </a:pPr>
            <a:r>
              <a:rPr lang="en-US" sz="1600" dirty="0" smtClean="0">
                <a:latin typeface="Verdana" pitchFamily="34" charset="0"/>
              </a:rPr>
              <a:t>Se </a:t>
            </a:r>
            <a:r>
              <a:rPr lang="en-US" sz="1600" dirty="0" err="1" smtClean="0">
                <a:latin typeface="Verdana" pitchFamily="34" charset="0"/>
              </a:rPr>
              <a:t>trata</a:t>
            </a:r>
            <a:r>
              <a:rPr lang="en-US" sz="1600" dirty="0" smtClean="0">
                <a:latin typeface="Verdana" pitchFamily="34" charset="0"/>
              </a:rPr>
              <a:t> de la </a:t>
            </a:r>
            <a:r>
              <a:rPr lang="en-US" sz="1600" dirty="0" err="1" smtClean="0">
                <a:latin typeface="Verdana" pitchFamily="34" charset="0"/>
              </a:rPr>
              <a:t>manifestación</a:t>
            </a:r>
            <a:r>
              <a:rPr lang="en-US" sz="1600" dirty="0" smtClean="0">
                <a:latin typeface="Verdana" pitchFamily="34" charset="0"/>
              </a:rPr>
              <a:t> </a:t>
            </a:r>
            <a:r>
              <a:rPr lang="en-US" sz="1600" i="1" dirty="0" err="1" smtClean="0">
                <a:latin typeface="Verdana" pitchFamily="34" charset="0"/>
              </a:rPr>
              <a:t>macroscópica</a:t>
            </a:r>
            <a:r>
              <a:rPr lang="en-US" sz="1600" i="1" dirty="0" smtClean="0">
                <a:latin typeface="Verdana" pitchFamily="34" charset="0"/>
              </a:rPr>
              <a:t> </a:t>
            </a:r>
            <a:r>
              <a:rPr lang="en-US" sz="1600" dirty="0" smtClean="0">
                <a:latin typeface="Verdana" pitchFamily="34" charset="0"/>
              </a:rPr>
              <a:t>del </a:t>
            </a:r>
            <a:r>
              <a:rPr lang="en-US" sz="1600" dirty="0" err="1" smtClean="0">
                <a:latin typeface="Verdana" pitchFamily="34" charset="0"/>
              </a:rPr>
              <a:t>efecto</a:t>
            </a:r>
            <a:r>
              <a:rPr lang="en-US" sz="1600" dirty="0" smtClean="0">
                <a:latin typeface="Verdana" pitchFamily="34" charset="0"/>
              </a:rPr>
              <a:t> de la </a:t>
            </a:r>
            <a:r>
              <a:rPr lang="en-US" sz="1600" dirty="0" err="1" smtClean="0">
                <a:latin typeface="Verdana" pitchFamily="34" charset="0"/>
              </a:rPr>
              <a:t>agitación</a:t>
            </a:r>
            <a:r>
              <a:rPr lang="en-US" sz="1600" dirty="0" smtClean="0">
                <a:latin typeface="Verdana" pitchFamily="34" charset="0"/>
              </a:rPr>
              <a:t> </a:t>
            </a:r>
            <a:r>
              <a:rPr lang="en-US" sz="1600" dirty="0" err="1" smtClean="0">
                <a:latin typeface="Verdana" pitchFamily="34" charset="0"/>
              </a:rPr>
              <a:t>térmica</a:t>
            </a:r>
            <a:r>
              <a:rPr lang="en-US" sz="1600" dirty="0" smtClean="0">
                <a:latin typeface="Verdana" pitchFamily="34" charset="0"/>
              </a:rPr>
              <a:t> de </a:t>
            </a:r>
            <a:r>
              <a:rPr lang="en-US" sz="1600" dirty="0" err="1" smtClean="0">
                <a:latin typeface="Verdana" pitchFamily="34" charset="0"/>
              </a:rPr>
              <a:t>las</a:t>
            </a:r>
            <a:r>
              <a:rPr lang="en-US" sz="1600" dirty="0" smtClean="0">
                <a:latin typeface="Verdana" pitchFamily="34" charset="0"/>
              </a:rPr>
              <a:t> </a:t>
            </a:r>
            <a:r>
              <a:rPr lang="en-US" sz="1600" dirty="0" err="1" smtClean="0">
                <a:latin typeface="Verdana" pitchFamily="34" charset="0"/>
              </a:rPr>
              <a:t>moléculas</a:t>
            </a:r>
            <a:r>
              <a:rPr lang="en-US" sz="1600" dirty="0" smtClean="0">
                <a:latin typeface="Verdana" pitchFamily="34" charset="0"/>
              </a:rPr>
              <a:t> de un </a:t>
            </a:r>
            <a:r>
              <a:rPr lang="en-US" sz="1600" dirty="0" err="1" smtClean="0">
                <a:latin typeface="Verdana" pitchFamily="34" charset="0"/>
              </a:rPr>
              <a:t>cuerpo</a:t>
            </a:r>
            <a:r>
              <a:rPr lang="en-US" sz="1600" dirty="0" smtClean="0">
                <a:latin typeface="Verdana" pitchFamily="34" charset="0"/>
              </a:rPr>
              <a:t>.</a:t>
            </a:r>
          </a:p>
          <a:p>
            <a:pPr lvl="1">
              <a:lnSpc>
                <a:spcPct val="90000"/>
              </a:lnSpc>
            </a:pPr>
            <a:r>
              <a:rPr lang="en-US" sz="1600" dirty="0" err="1" smtClean="0">
                <a:latin typeface="Verdana" pitchFamily="34" charset="0"/>
              </a:rPr>
              <a:t>Por</a:t>
            </a:r>
            <a:r>
              <a:rPr lang="en-US" sz="1600" dirty="0" smtClean="0">
                <a:latin typeface="Verdana" pitchFamily="34" charset="0"/>
              </a:rPr>
              <a:t> lo </a:t>
            </a:r>
            <a:r>
              <a:rPr lang="en-US" sz="1600" dirty="0" err="1" smtClean="0">
                <a:latin typeface="Verdana" pitchFamily="34" charset="0"/>
              </a:rPr>
              <a:t>tanto</a:t>
            </a:r>
            <a:r>
              <a:rPr lang="en-US" sz="1600" dirty="0" smtClean="0">
                <a:latin typeface="Verdana" pitchFamily="34" charset="0"/>
              </a:rPr>
              <a:t> </a:t>
            </a:r>
            <a:r>
              <a:rPr lang="en-US" sz="1600" dirty="0" err="1" smtClean="0">
                <a:latin typeface="Verdana" pitchFamily="34" charset="0"/>
              </a:rPr>
              <a:t>para</a:t>
            </a:r>
            <a:r>
              <a:rPr lang="en-US" sz="1600" dirty="0" smtClean="0">
                <a:latin typeface="Verdana" pitchFamily="34" charset="0"/>
              </a:rPr>
              <a:t> </a:t>
            </a:r>
            <a:r>
              <a:rPr lang="en-US" sz="1600" dirty="0" err="1" smtClean="0">
                <a:latin typeface="Verdana" pitchFamily="34" charset="0"/>
              </a:rPr>
              <a:t>que</a:t>
            </a:r>
            <a:r>
              <a:rPr lang="en-US" sz="1600" dirty="0" smtClean="0">
                <a:latin typeface="Verdana" pitchFamily="34" charset="0"/>
              </a:rPr>
              <a:t> </a:t>
            </a:r>
            <a:r>
              <a:rPr lang="en-US" sz="1600" dirty="0" err="1" smtClean="0">
                <a:latin typeface="Verdana" pitchFamily="34" charset="0"/>
              </a:rPr>
              <a:t>exista</a:t>
            </a:r>
            <a:r>
              <a:rPr lang="en-US" sz="1600" dirty="0" smtClean="0">
                <a:latin typeface="Verdana" pitchFamily="34" charset="0"/>
              </a:rPr>
              <a:t> </a:t>
            </a:r>
            <a:r>
              <a:rPr lang="en-US" sz="1600" dirty="0" err="1" smtClean="0">
                <a:latin typeface="Verdana" pitchFamily="34" charset="0"/>
              </a:rPr>
              <a:t>temperatura</a:t>
            </a:r>
            <a:r>
              <a:rPr lang="en-US" sz="1600" dirty="0" smtClean="0">
                <a:latin typeface="Verdana" pitchFamily="34" charset="0"/>
              </a:rPr>
              <a:t> </a:t>
            </a:r>
            <a:r>
              <a:rPr lang="en-US" sz="1600" dirty="0" err="1" smtClean="0">
                <a:latin typeface="Verdana" pitchFamily="34" charset="0"/>
              </a:rPr>
              <a:t>debe</a:t>
            </a:r>
            <a:r>
              <a:rPr lang="en-US" sz="1600" dirty="0" smtClean="0">
                <a:latin typeface="Verdana" pitchFamily="34" charset="0"/>
              </a:rPr>
              <a:t> </a:t>
            </a:r>
            <a:r>
              <a:rPr lang="en-US" sz="1600" dirty="0" err="1" smtClean="0">
                <a:latin typeface="Verdana" pitchFamily="34" charset="0"/>
              </a:rPr>
              <a:t>existir</a:t>
            </a:r>
            <a:r>
              <a:rPr lang="en-US" sz="1600" dirty="0" smtClean="0">
                <a:latin typeface="Verdana" pitchFamily="34" charset="0"/>
              </a:rPr>
              <a:t> </a:t>
            </a:r>
            <a:r>
              <a:rPr lang="en-US" sz="1600" i="1" dirty="0" err="1" smtClean="0">
                <a:latin typeface="Verdana" pitchFamily="34" charset="0"/>
              </a:rPr>
              <a:t>masa</a:t>
            </a:r>
            <a:r>
              <a:rPr lang="en-US" sz="1600" i="1" dirty="0" smtClean="0">
                <a:latin typeface="Verdana" pitchFamily="34" charset="0"/>
              </a:rPr>
              <a:t>.</a:t>
            </a:r>
            <a:endParaRPr lang="en-US" sz="1600" dirty="0" smtClean="0">
              <a:latin typeface="Verdana" pitchFamily="34" charset="0"/>
            </a:endParaRPr>
          </a:p>
          <a:p>
            <a:pPr lvl="1">
              <a:lnSpc>
                <a:spcPct val="90000"/>
              </a:lnSpc>
            </a:pPr>
            <a:r>
              <a:rPr lang="en-US" sz="1600" dirty="0" smtClean="0">
                <a:latin typeface="Verdana" pitchFamily="34" charset="0"/>
              </a:rPr>
              <a:t>No se </a:t>
            </a:r>
            <a:r>
              <a:rPr lang="en-US" sz="1600" dirty="0" err="1" smtClean="0">
                <a:latin typeface="Verdana" pitchFamily="34" charset="0"/>
              </a:rPr>
              <a:t>debe</a:t>
            </a:r>
            <a:r>
              <a:rPr lang="en-US" sz="1600" dirty="0" smtClean="0">
                <a:latin typeface="Verdana" pitchFamily="34" charset="0"/>
              </a:rPr>
              <a:t> </a:t>
            </a:r>
            <a:r>
              <a:rPr lang="en-US" sz="1600" dirty="0" err="1" smtClean="0">
                <a:latin typeface="Verdana" pitchFamily="34" charset="0"/>
              </a:rPr>
              <a:t>confundir</a:t>
            </a:r>
            <a:r>
              <a:rPr lang="en-US" sz="1600" dirty="0" smtClean="0">
                <a:latin typeface="Verdana" pitchFamily="34" charset="0"/>
              </a:rPr>
              <a:t> </a:t>
            </a:r>
            <a:r>
              <a:rPr lang="en-US" sz="1600" dirty="0" err="1" smtClean="0">
                <a:latin typeface="Verdana" pitchFamily="34" charset="0"/>
              </a:rPr>
              <a:t>temperatura</a:t>
            </a:r>
            <a:r>
              <a:rPr lang="en-US" sz="1600" dirty="0" smtClean="0">
                <a:latin typeface="Verdana" pitchFamily="34" charset="0"/>
              </a:rPr>
              <a:t> con </a:t>
            </a:r>
            <a:r>
              <a:rPr lang="en-US" sz="1600" dirty="0" err="1" smtClean="0">
                <a:latin typeface="Verdana" pitchFamily="34" charset="0"/>
              </a:rPr>
              <a:t>energía</a:t>
            </a:r>
            <a:r>
              <a:rPr lang="en-US" sz="1600" dirty="0" smtClean="0">
                <a:latin typeface="Verdana" pitchFamily="34" charset="0"/>
              </a:rPr>
              <a:t>.</a:t>
            </a:r>
          </a:p>
          <a:p>
            <a:pPr>
              <a:lnSpc>
                <a:spcPct val="90000"/>
              </a:lnSpc>
              <a:buFontTx/>
              <a:buNone/>
            </a:pPr>
            <a:endParaRPr lang="en-US" sz="2000" dirty="0" smtClean="0">
              <a:latin typeface="Verdana" pitchFamily="34" charset="0"/>
            </a:endParaRPr>
          </a:p>
          <a:p>
            <a:pPr>
              <a:lnSpc>
                <a:spcPct val="90000"/>
              </a:lnSpc>
              <a:buFontTx/>
              <a:buNone/>
            </a:pPr>
            <a:r>
              <a:rPr lang="en-US" sz="2000" dirty="0" smtClean="0">
                <a:latin typeface="Verdana" pitchFamily="34" charset="0"/>
              </a:rPr>
              <a:t> Sin embargo en la </a:t>
            </a:r>
            <a:r>
              <a:rPr lang="en-US" sz="2000" dirty="0" err="1" smtClean="0">
                <a:latin typeface="Verdana" pitchFamily="34" charset="0"/>
              </a:rPr>
              <a:t>práctica</a:t>
            </a:r>
            <a:r>
              <a:rPr lang="en-US" sz="2000" dirty="0" smtClean="0">
                <a:latin typeface="Verdana" pitchFamily="34" charset="0"/>
              </a:rPr>
              <a:t> el </a:t>
            </a:r>
            <a:r>
              <a:rPr lang="en-US" sz="2000" dirty="0" err="1" smtClean="0">
                <a:latin typeface="Verdana" pitchFamily="34" charset="0"/>
              </a:rPr>
              <a:t>tema</a:t>
            </a:r>
            <a:r>
              <a:rPr lang="en-US" sz="2000" dirty="0" smtClean="0">
                <a:latin typeface="Verdana" pitchFamily="34" charset="0"/>
              </a:rPr>
              <a:t> se </a:t>
            </a:r>
            <a:r>
              <a:rPr lang="en-US" sz="2000" dirty="0" err="1" smtClean="0">
                <a:latin typeface="Verdana" pitchFamily="34" charset="0"/>
              </a:rPr>
              <a:t>complica</a:t>
            </a:r>
            <a:r>
              <a:rPr lang="en-US" sz="2000" dirty="0" smtClean="0">
                <a:latin typeface="Verdana" pitchFamily="34" charset="0"/>
              </a:rPr>
              <a:t> </a:t>
            </a:r>
            <a:r>
              <a:rPr lang="en-US" sz="2000" dirty="0" err="1" smtClean="0">
                <a:latin typeface="Verdana" pitchFamily="34" charset="0"/>
              </a:rPr>
              <a:t>pues</a:t>
            </a:r>
            <a:r>
              <a:rPr lang="en-US" sz="2000" dirty="0" smtClean="0">
                <a:latin typeface="Verdana" pitchFamily="34" charset="0"/>
              </a:rPr>
              <a:t> la </a:t>
            </a:r>
            <a:r>
              <a:rPr lang="en-US" sz="2000" dirty="0" err="1" smtClean="0">
                <a:latin typeface="Verdana" pitchFamily="34" charset="0"/>
              </a:rPr>
              <a:t>agitación</a:t>
            </a:r>
            <a:r>
              <a:rPr lang="en-US" sz="2000" dirty="0" smtClean="0">
                <a:latin typeface="Verdana" pitchFamily="34" charset="0"/>
              </a:rPr>
              <a:t> de </a:t>
            </a:r>
            <a:r>
              <a:rPr lang="en-US" sz="2000" dirty="0" err="1" smtClean="0">
                <a:latin typeface="Verdana" pitchFamily="34" charset="0"/>
              </a:rPr>
              <a:t>las</a:t>
            </a:r>
            <a:r>
              <a:rPr lang="en-US" sz="2000" dirty="0" smtClean="0">
                <a:latin typeface="Verdana" pitchFamily="34" charset="0"/>
              </a:rPr>
              <a:t> </a:t>
            </a:r>
            <a:r>
              <a:rPr lang="en-US" sz="2000" dirty="0" err="1" smtClean="0">
                <a:latin typeface="Verdana" pitchFamily="34" charset="0"/>
              </a:rPr>
              <a:t>moléculas</a:t>
            </a:r>
            <a:r>
              <a:rPr lang="en-US" sz="2000" dirty="0" smtClean="0">
                <a:latin typeface="Verdana" pitchFamily="34" charset="0"/>
              </a:rPr>
              <a:t> </a:t>
            </a:r>
            <a:r>
              <a:rPr lang="en-US" sz="2000" dirty="0" err="1" smtClean="0">
                <a:latin typeface="Verdana" pitchFamily="34" charset="0"/>
              </a:rPr>
              <a:t>puede</a:t>
            </a:r>
            <a:r>
              <a:rPr lang="en-US" sz="2000" dirty="0" smtClean="0">
                <a:latin typeface="Verdana" pitchFamily="34" charset="0"/>
              </a:rPr>
              <a:t> ser la </a:t>
            </a:r>
            <a:r>
              <a:rPr lang="en-US" sz="2000" dirty="0" err="1" smtClean="0">
                <a:latin typeface="Verdana" pitchFamily="34" charset="0"/>
              </a:rPr>
              <a:t>resultante</a:t>
            </a:r>
            <a:r>
              <a:rPr lang="en-US" sz="2000" dirty="0" smtClean="0">
                <a:latin typeface="Verdana" pitchFamily="34" charset="0"/>
              </a:rPr>
              <a:t> de los </a:t>
            </a:r>
            <a:r>
              <a:rPr lang="en-US" sz="2000" dirty="0" err="1" smtClean="0">
                <a:latin typeface="Verdana" pitchFamily="34" charset="0"/>
              </a:rPr>
              <a:t>tres</a:t>
            </a:r>
            <a:r>
              <a:rPr lang="en-US" sz="2000" dirty="0" smtClean="0">
                <a:latin typeface="Verdana" pitchFamily="34" charset="0"/>
              </a:rPr>
              <a:t> </a:t>
            </a:r>
            <a:r>
              <a:rPr lang="en-US" sz="2000" dirty="0" err="1" smtClean="0">
                <a:latin typeface="Verdana" pitchFamily="34" charset="0"/>
              </a:rPr>
              <a:t>mecanismos</a:t>
            </a:r>
            <a:r>
              <a:rPr lang="en-US" sz="2000" dirty="0" smtClean="0">
                <a:latin typeface="Verdana" pitchFamily="34" charset="0"/>
              </a:rPr>
              <a:t> </a:t>
            </a:r>
            <a:r>
              <a:rPr lang="en-US" sz="2000" dirty="0" err="1" smtClean="0">
                <a:latin typeface="Verdana" pitchFamily="34" charset="0"/>
              </a:rPr>
              <a:t>básicos</a:t>
            </a:r>
            <a:r>
              <a:rPr lang="en-US" sz="2000" dirty="0" smtClean="0">
                <a:latin typeface="Verdana" pitchFamily="34" charset="0"/>
              </a:rPr>
              <a:t> de </a:t>
            </a:r>
            <a:r>
              <a:rPr lang="en-US" sz="2000" dirty="0" err="1" smtClean="0">
                <a:latin typeface="Verdana" pitchFamily="34" charset="0"/>
              </a:rPr>
              <a:t>transferencia</a:t>
            </a:r>
            <a:r>
              <a:rPr lang="en-US" sz="2000" dirty="0" smtClean="0">
                <a:latin typeface="Verdana" pitchFamily="34" charset="0"/>
              </a:rPr>
              <a:t> de </a:t>
            </a:r>
            <a:r>
              <a:rPr lang="en-US" sz="2000" dirty="0" err="1" smtClean="0">
                <a:latin typeface="Verdana" pitchFamily="34" charset="0"/>
              </a:rPr>
              <a:t>calor</a:t>
            </a:r>
            <a:r>
              <a:rPr lang="en-US" sz="2000" dirty="0" smtClean="0">
                <a:latin typeface="Verdana" pitchFamily="34" charset="0"/>
              </a:rPr>
              <a:t>: </a:t>
            </a:r>
            <a:r>
              <a:rPr lang="en-US" sz="2000" dirty="0" err="1" smtClean="0">
                <a:latin typeface="Verdana" pitchFamily="34" charset="0"/>
              </a:rPr>
              <a:t>conducción</a:t>
            </a:r>
            <a:r>
              <a:rPr lang="en-US" sz="2000" dirty="0" smtClean="0">
                <a:latin typeface="Verdana" pitchFamily="34" charset="0"/>
              </a:rPr>
              <a:t>, </a:t>
            </a:r>
            <a:r>
              <a:rPr lang="en-US" sz="2000" dirty="0" err="1" smtClean="0">
                <a:latin typeface="Verdana" pitchFamily="34" charset="0"/>
              </a:rPr>
              <a:t>convección</a:t>
            </a:r>
            <a:r>
              <a:rPr lang="en-US" sz="2000" dirty="0" smtClean="0">
                <a:latin typeface="Verdana" pitchFamily="34" charset="0"/>
              </a:rPr>
              <a:t> y </a:t>
            </a:r>
            <a:r>
              <a:rPr lang="en-US" sz="2000" dirty="0" err="1" smtClean="0">
                <a:latin typeface="Verdana" pitchFamily="34" charset="0"/>
              </a:rPr>
              <a:t>radiación</a:t>
            </a:r>
            <a:r>
              <a:rPr lang="en-US" sz="2000" dirty="0" smtClean="0">
                <a:latin typeface="Verdana" pitchFamily="34" charset="0"/>
              </a:rPr>
              <a:t>.</a:t>
            </a:r>
          </a:p>
          <a:p>
            <a:pPr>
              <a:lnSpc>
                <a:spcPct val="90000"/>
              </a:lnSpc>
              <a:buFontTx/>
              <a:buNone/>
            </a:pPr>
            <a:endParaRPr lang="en-US" sz="2000" dirty="0" smtClean="0">
              <a:latin typeface="Verdana" pitchFamily="34" charset="0"/>
            </a:endParaRPr>
          </a:p>
          <a:p>
            <a:pPr>
              <a:lnSpc>
                <a:spcPct val="90000"/>
              </a:lnSpc>
              <a:buFontTx/>
              <a:buNone/>
            </a:pPr>
            <a:r>
              <a:rPr lang="en-US" sz="2000" dirty="0" err="1" smtClean="0">
                <a:latin typeface="Verdana" pitchFamily="34" charset="0"/>
              </a:rPr>
              <a:t>Recordemos</a:t>
            </a:r>
            <a:r>
              <a:rPr lang="en-US" sz="2000" dirty="0" smtClean="0">
                <a:latin typeface="Verdana" pitchFamily="34" charset="0"/>
              </a:rPr>
              <a:t> </a:t>
            </a:r>
            <a:r>
              <a:rPr lang="en-US" sz="2000" dirty="0" err="1" smtClean="0">
                <a:latin typeface="Verdana" pitchFamily="34" charset="0"/>
              </a:rPr>
              <a:t>que</a:t>
            </a:r>
            <a:r>
              <a:rPr lang="en-US" sz="2000" dirty="0" smtClean="0">
                <a:latin typeface="Verdana" pitchFamily="34" charset="0"/>
              </a:rPr>
              <a:t> </a:t>
            </a:r>
            <a:r>
              <a:rPr lang="en-US" sz="2000" i="1" dirty="0" smtClean="0">
                <a:latin typeface="Verdana" pitchFamily="34" charset="0"/>
              </a:rPr>
              <a:t>solo </a:t>
            </a:r>
            <a:r>
              <a:rPr lang="en-US" sz="2000" dirty="0" smtClean="0">
                <a:latin typeface="Verdana" pitchFamily="34" charset="0"/>
              </a:rPr>
              <a:t>la </a:t>
            </a:r>
            <a:r>
              <a:rPr lang="en-US" sz="2000" dirty="0" err="1" smtClean="0">
                <a:latin typeface="Verdana" pitchFamily="34" charset="0"/>
              </a:rPr>
              <a:t>radiación</a:t>
            </a:r>
            <a:r>
              <a:rPr lang="en-US" sz="2000" dirty="0" smtClean="0">
                <a:latin typeface="Verdana" pitchFamily="34" charset="0"/>
              </a:rPr>
              <a:t> no </a:t>
            </a:r>
            <a:r>
              <a:rPr lang="en-US" sz="2000" dirty="0" err="1" smtClean="0">
                <a:latin typeface="Verdana" pitchFamily="34" charset="0"/>
              </a:rPr>
              <a:t>requiere</a:t>
            </a:r>
            <a:r>
              <a:rPr lang="en-US" sz="2000" dirty="0" smtClean="0">
                <a:latin typeface="Verdana" pitchFamily="34" charset="0"/>
              </a:rPr>
              <a:t> de </a:t>
            </a:r>
            <a:r>
              <a:rPr lang="en-US" sz="2000" dirty="0" err="1" smtClean="0">
                <a:latin typeface="Verdana" pitchFamily="34" charset="0"/>
              </a:rPr>
              <a:t>medio</a:t>
            </a:r>
            <a:r>
              <a:rPr lang="en-US" sz="2000" dirty="0" smtClean="0">
                <a:latin typeface="Verdana" pitchFamily="34" charset="0"/>
              </a:rPr>
              <a:t> material (</a:t>
            </a:r>
            <a:r>
              <a:rPr lang="en-US" sz="2000" dirty="0" err="1" smtClean="0">
                <a:latin typeface="Verdana" pitchFamily="34" charset="0"/>
              </a:rPr>
              <a:t>masa</a:t>
            </a:r>
            <a:r>
              <a:rPr lang="en-US" sz="2000" dirty="0" smtClean="0">
                <a:latin typeface="Verdana" pitchFamily="34" charset="0"/>
              </a:rPr>
              <a:t>) </a:t>
            </a:r>
            <a:r>
              <a:rPr lang="en-US" sz="2000" dirty="0" err="1" smtClean="0">
                <a:latin typeface="Verdana" pitchFamily="34" charset="0"/>
              </a:rPr>
              <a:t>para</a:t>
            </a:r>
            <a:r>
              <a:rPr lang="en-US" sz="2000" dirty="0" smtClean="0">
                <a:latin typeface="Verdana" pitchFamily="34" charset="0"/>
              </a:rPr>
              <a:t> </a:t>
            </a:r>
            <a:r>
              <a:rPr lang="en-US" sz="2000" dirty="0" err="1" smtClean="0">
                <a:latin typeface="Verdana" pitchFamily="34" charset="0"/>
              </a:rPr>
              <a:t>su</a:t>
            </a:r>
            <a:r>
              <a:rPr lang="en-US" sz="2000" dirty="0" smtClean="0">
                <a:latin typeface="Verdana" pitchFamily="34" charset="0"/>
              </a:rPr>
              <a:t> </a:t>
            </a:r>
            <a:r>
              <a:rPr lang="en-US" sz="2000" dirty="0" err="1" smtClean="0">
                <a:latin typeface="Verdana" pitchFamily="34" charset="0"/>
              </a:rPr>
              <a:t>transporte</a:t>
            </a:r>
            <a:r>
              <a:rPr lang="en-US" sz="2000" dirty="0" smtClean="0">
                <a:latin typeface="Verdana" pitchFamily="34" charset="0"/>
              </a:rPr>
              <a:t>.</a:t>
            </a:r>
          </a:p>
          <a:p>
            <a:pPr>
              <a:lnSpc>
                <a:spcPct val="90000"/>
              </a:lnSpc>
              <a:buFontTx/>
              <a:buNone/>
            </a:pPr>
            <a:endParaRPr lang="en-US" sz="2000" dirty="0" smtClean="0">
              <a:latin typeface="Verdana" pitchFamily="34" charset="0"/>
            </a:endParaRPr>
          </a:p>
          <a:p>
            <a:pPr>
              <a:lnSpc>
                <a:spcPct val="90000"/>
              </a:lnSpc>
              <a:buFontTx/>
              <a:buNone/>
            </a:pPr>
            <a:r>
              <a:rPr lang="en-US" sz="2000" dirty="0" smtClean="0">
                <a:latin typeface="Verdana" pitchFamily="34" charset="0"/>
              </a:rPr>
              <a:t>A </a:t>
            </a:r>
            <a:r>
              <a:rPr lang="en-US" sz="2000" dirty="0" err="1" smtClean="0">
                <a:latin typeface="Verdana" pitchFamily="34" charset="0"/>
              </a:rPr>
              <a:t>continuación</a:t>
            </a:r>
            <a:r>
              <a:rPr lang="en-US" sz="2000" dirty="0" smtClean="0">
                <a:latin typeface="Verdana" pitchFamily="34" charset="0"/>
              </a:rPr>
              <a:t> </a:t>
            </a:r>
            <a:r>
              <a:rPr lang="en-US" sz="2000" dirty="0" err="1" smtClean="0">
                <a:latin typeface="Verdana" pitchFamily="34" charset="0"/>
              </a:rPr>
              <a:t>veamos</a:t>
            </a:r>
            <a:r>
              <a:rPr lang="en-US" sz="2000" dirty="0" smtClean="0">
                <a:latin typeface="Verdana" pitchFamily="34" charset="0"/>
              </a:rPr>
              <a:t> </a:t>
            </a:r>
            <a:r>
              <a:rPr lang="en-US" sz="2000" dirty="0" err="1" smtClean="0">
                <a:latin typeface="Verdana" pitchFamily="34" charset="0"/>
              </a:rPr>
              <a:t>varias</a:t>
            </a:r>
            <a:r>
              <a:rPr lang="en-US" sz="2000" dirty="0" smtClean="0">
                <a:latin typeface="Verdana" pitchFamily="34" charset="0"/>
              </a:rPr>
              <a:t> </a:t>
            </a:r>
            <a:r>
              <a:rPr lang="en-US" sz="2000" dirty="0" err="1" smtClean="0">
                <a:latin typeface="Verdana" pitchFamily="34" charset="0"/>
              </a:rPr>
              <a:t>temperaturas</a:t>
            </a:r>
            <a:r>
              <a:rPr lang="en-US" sz="2000" dirty="0" smtClean="0">
                <a:latin typeface="Verdana" pitchFamily="34" charset="0"/>
              </a:rPr>
              <a:t> </a:t>
            </a:r>
            <a:r>
              <a:rPr lang="en-US" sz="2000" dirty="0" err="1" smtClean="0">
                <a:latin typeface="Verdana" pitchFamily="34" charset="0"/>
              </a:rPr>
              <a:t>importantes</a:t>
            </a:r>
            <a:r>
              <a:rPr lang="en-US" sz="2000" dirty="0" smtClean="0">
                <a:latin typeface="Verdana" pitchFamily="34" charset="0"/>
              </a:rPr>
              <a:t>…</a:t>
            </a:r>
            <a:endParaRPr lang="en-US" sz="20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128</a:t>
            </a:fld>
            <a:endParaRPr lang="es-ES"/>
          </a:p>
        </p:txBody>
      </p:sp>
      <p:sp>
        <p:nvSpPr>
          <p:cNvPr id="629762" name="Rectangle 2"/>
          <p:cNvSpPr>
            <a:spLocks noGrp="1" noChangeArrowheads="1"/>
          </p:cNvSpPr>
          <p:nvPr>
            <p:ph type="title"/>
          </p:nvPr>
        </p:nvSpPr>
        <p:spPr>
          <a:xfrm>
            <a:off x="323528" y="846138"/>
            <a:ext cx="8229600" cy="1143000"/>
          </a:xfrm>
        </p:spPr>
        <p:txBody>
          <a:bodyPr/>
          <a:lstStyle/>
          <a:p>
            <a:r>
              <a:rPr lang="es-MX" sz="3200" b="1" dirty="0" smtClean="0">
                <a:latin typeface="Verdana" pitchFamily="34" charset="0"/>
              </a:rPr>
              <a:t>Temperaturas:</a:t>
            </a:r>
            <a:endParaRPr lang="es-ES" sz="3200" b="1" dirty="0">
              <a:latin typeface="Verdana" pitchFamily="34" charset="0"/>
            </a:endParaRPr>
          </a:p>
        </p:txBody>
      </p:sp>
    </p:spTree>
    <p:extLst>
      <p:ext uri="{BB962C8B-B14F-4D97-AF65-F5344CB8AC3E}">
        <p14:creationId xmlns:p14="http://schemas.microsoft.com/office/powerpoint/2010/main" val="821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29763">
                                            <p:txEl>
                                              <p:pRg st="2" end="2"/>
                                            </p:txEl>
                                          </p:spTgt>
                                        </p:tgtEl>
                                        <p:attrNameLst>
                                          <p:attrName>style.visibility</p:attrName>
                                        </p:attrNameLst>
                                      </p:cBhvr>
                                      <p:to>
                                        <p:strVal val="visible"/>
                                      </p:to>
                                    </p:set>
                                    <p:anim calcmode="lin" valueType="num">
                                      <p:cBhvr>
                                        <p:cTn id="12" dur="1000" fill="hold"/>
                                        <p:tgtEl>
                                          <p:spTgt spid="62976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62976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29763">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29763">
                                            <p:txEl>
                                              <p:pRg st="3" end="3"/>
                                            </p:txEl>
                                          </p:spTgt>
                                        </p:tgtEl>
                                        <p:attrNameLst>
                                          <p:attrName>style.visibility</p:attrName>
                                        </p:attrNameLst>
                                      </p:cBhvr>
                                      <p:to>
                                        <p:strVal val="visible"/>
                                      </p:to>
                                    </p:set>
                                    <p:anim calcmode="lin" valueType="num">
                                      <p:cBhvr>
                                        <p:cTn id="17" dur="1000" fill="hold"/>
                                        <p:tgtEl>
                                          <p:spTgt spid="62976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62976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629763">
                                            <p:txEl>
                                              <p:pRg st="3" end="3"/>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29763">
                                            <p:txEl>
                                              <p:pRg st="4" end="4"/>
                                            </p:txEl>
                                          </p:spTgt>
                                        </p:tgtEl>
                                        <p:attrNameLst>
                                          <p:attrName>style.visibility</p:attrName>
                                        </p:attrNameLst>
                                      </p:cBhvr>
                                      <p:to>
                                        <p:strVal val="visible"/>
                                      </p:to>
                                    </p:set>
                                    <p:anim calcmode="lin" valueType="num">
                                      <p:cBhvr>
                                        <p:cTn id="22" dur="1000" fill="hold"/>
                                        <p:tgtEl>
                                          <p:spTgt spid="62976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62976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62976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29763">
                                            <p:txEl>
                                              <p:pRg st="6" end="6"/>
                                            </p:txEl>
                                          </p:spTgt>
                                        </p:tgtEl>
                                        <p:attrNameLst>
                                          <p:attrName>style.visibility</p:attrName>
                                        </p:attrNameLst>
                                      </p:cBhvr>
                                      <p:to>
                                        <p:strVal val="visible"/>
                                      </p:to>
                                    </p:set>
                                    <p:anim calcmode="lin" valueType="num">
                                      <p:cBhvr>
                                        <p:cTn id="29" dur="1000" fill="hold"/>
                                        <p:tgtEl>
                                          <p:spTgt spid="629763">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629763">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62976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629763">
                                            <p:txEl>
                                              <p:pRg st="8" end="8"/>
                                            </p:txEl>
                                          </p:spTgt>
                                        </p:tgtEl>
                                        <p:attrNameLst>
                                          <p:attrName>style.visibility</p:attrName>
                                        </p:attrNameLst>
                                      </p:cBhvr>
                                      <p:to>
                                        <p:strVal val="visible"/>
                                      </p:to>
                                    </p:set>
                                    <p:anim calcmode="lin" valueType="num">
                                      <p:cBhvr>
                                        <p:cTn id="36" dur="1000" fill="hold"/>
                                        <p:tgtEl>
                                          <p:spTgt spid="629763">
                                            <p:txEl>
                                              <p:pRg st="8" end="8"/>
                                            </p:txEl>
                                          </p:spTgt>
                                        </p:tgtEl>
                                        <p:attrNameLst>
                                          <p:attrName>ppt_w</p:attrName>
                                        </p:attrNameLst>
                                      </p:cBhvr>
                                      <p:tavLst>
                                        <p:tav tm="0">
                                          <p:val>
                                            <p:strVal val="#ppt_w*0.70"/>
                                          </p:val>
                                        </p:tav>
                                        <p:tav tm="100000">
                                          <p:val>
                                            <p:strVal val="#ppt_w"/>
                                          </p:val>
                                        </p:tav>
                                      </p:tavLst>
                                    </p:anim>
                                    <p:anim calcmode="lin" valueType="num">
                                      <p:cBhvr>
                                        <p:cTn id="37" dur="1000" fill="hold"/>
                                        <p:tgtEl>
                                          <p:spTgt spid="629763">
                                            <p:txEl>
                                              <p:pRg st="8" end="8"/>
                                            </p:txEl>
                                          </p:spTgt>
                                        </p:tgtEl>
                                        <p:attrNameLst>
                                          <p:attrName>ppt_h</p:attrName>
                                        </p:attrNameLst>
                                      </p:cBhvr>
                                      <p:tavLst>
                                        <p:tav tm="0">
                                          <p:val>
                                            <p:strVal val="#ppt_h"/>
                                          </p:val>
                                        </p:tav>
                                        <p:tav tm="100000">
                                          <p:val>
                                            <p:strVal val="#ppt_h"/>
                                          </p:val>
                                        </p:tav>
                                      </p:tavLst>
                                    </p:anim>
                                    <p:animEffect transition="in" filter="fade">
                                      <p:cBhvr>
                                        <p:cTn id="38" dur="1000"/>
                                        <p:tgtEl>
                                          <p:spTgt spid="62976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29763">
                                            <p:txEl>
                                              <p:pRg st="10" end="10"/>
                                            </p:txEl>
                                          </p:spTgt>
                                        </p:tgtEl>
                                        <p:attrNameLst>
                                          <p:attrName>style.visibility</p:attrName>
                                        </p:attrNameLst>
                                      </p:cBhvr>
                                      <p:to>
                                        <p:strVal val="visible"/>
                                      </p:to>
                                    </p:set>
                                    <p:anim calcmode="lin" valueType="num">
                                      <p:cBhvr>
                                        <p:cTn id="43" dur="1000" fill="hold"/>
                                        <p:tgtEl>
                                          <p:spTgt spid="629763">
                                            <p:txEl>
                                              <p:pRg st="10" end="10"/>
                                            </p:txEl>
                                          </p:spTgt>
                                        </p:tgtEl>
                                        <p:attrNameLst>
                                          <p:attrName>ppt_w</p:attrName>
                                        </p:attrNameLst>
                                      </p:cBhvr>
                                      <p:tavLst>
                                        <p:tav tm="0">
                                          <p:val>
                                            <p:strVal val="#ppt_w*0.70"/>
                                          </p:val>
                                        </p:tav>
                                        <p:tav tm="100000">
                                          <p:val>
                                            <p:strVal val="#ppt_w"/>
                                          </p:val>
                                        </p:tav>
                                      </p:tavLst>
                                    </p:anim>
                                    <p:anim calcmode="lin" valueType="num">
                                      <p:cBhvr>
                                        <p:cTn id="44" dur="1000" fill="hold"/>
                                        <p:tgtEl>
                                          <p:spTgt spid="629763">
                                            <p:txEl>
                                              <p:pRg st="10" end="10"/>
                                            </p:txEl>
                                          </p:spTgt>
                                        </p:tgtEl>
                                        <p:attrNameLst>
                                          <p:attrName>ppt_h</p:attrName>
                                        </p:attrNameLst>
                                      </p:cBhvr>
                                      <p:tavLst>
                                        <p:tav tm="0">
                                          <p:val>
                                            <p:strVal val="#ppt_h"/>
                                          </p:val>
                                        </p:tav>
                                        <p:tav tm="100000">
                                          <p:val>
                                            <p:strVal val="#ppt_h"/>
                                          </p:val>
                                        </p:tav>
                                      </p:tavLst>
                                    </p:anim>
                                    <p:animEffect transition="in" filter="fade">
                                      <p:cBhvr>
                                        <p:cTn id="45" dur="1000"/>
                                        <p:tgtEl>
                                          <p:spTgt spid="6297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p:txBody>
          <a:bodyPr>
            <a:normAutofit fontScale="77500" lnSpcReduction="20000"/>
          </a:bodyPr>
          <a:lstStyle/>
          <a:p>
            <a:pPr>
              <a:lnSpc>
                <a:spcPct val="90000"/>
              </a:lnSpc>
            </a:pPr>
            <a:r>
              <a:rPr lang="en-US" sz="2400" b="1" dirty="0" err="1" smtClean="0">
                <a:latin typeface="Verdana" pitchFamily="34" charset="0"/>
              </a:rPr>
              <a:t>Temperatura</a:t>
            </a:r>
            <a:r>
              <a:rPr lang="en-US" sz="2400" b="1" dirty="0" smtClean="0">
                <a:latin typeface="Verdana" pitchFamily="34" charset="0"/>
              </a:rPr>
              <a:t> de </a:t>
            </a:r>
            <a:r>
              <a:rPr lang="en-US" sz="2400" b="1" dirty="0" err="1" smtClean="0">
                <a:latin typeface="Verdana" pitchFamily="34" charset="0"/>
              </a:rPr>
              <a:t>bulbo</a:t>
            </a:r>
            <a:r>
              <a:rPr lang="en-US" sz="2400" b="1" dirty="0" smtClean="0">
                <a:latin typeface="Verdana" pitchFamily="34" charset="0"/>
              </a:rPr>
              <a:t> </a:t>
            </a:r>
            <a:r>
              <a:rPr lang="en-US" sz="2400" b="1" dirty="0" err="1" smtClean="0">
                <a:latin typeface="Verdana" pitchFamily="34" charset="0"/>
              </a:rPr>
              <a:t>seco</a:t>
            </a:r>
            <a:r>
              <a:rPr lang="en-US" sz="2400" b="1" dirty="0" smtClean="0">
                <a:latin typeface="Verdana" pitchFamily="34" charset="0"/>
              </a:rPr>
              <a:t>: </a:t>
            </a:r>
            <a:r>
              <a:rPr lang="en-US" sz="2400" dirty="0" err="1" smtClean="0">
                <a:latin typeface="Verdana" pitchFamily="34" charset="0"/>
              </a:rPr>
              <a:t>es</a:t>
            </a:r>
            <a:r>
              <a:rPr lang="en-US" sz="2400" dirty="0" smtClean="0">
                <a:latin typeface="Verdana" pitchFamily="34" charset="0"/>
              </a:rPr>
              <a:t> la </a:t>
            </a:r>
            <a:r>
              <a:rPr lang="en-US" sz="2400" dirty="0" err="1" smtClean="0">
                <a:latin typeface="Verdana" pitchFamily="34" charset="0"/>
              </a:rPr>
              <a:t>que</a:t>
            </a:r>
            <a:r>
              <a:rPr lang="en-US" sz="2400" dirty="0" smtClean="0">
                <a:latin typeface="Verdana" pitchFamily="34" charset="0"/>
              </a:rPr>
              <a:t> </a:t>
            </a:r>
            <a:r>
              <a:rPr lang="en-US" sz="2400" dirty="0" err="1" smtClean="0">
                <a:latin typeface="Verdana" pitchFamily="34" charset="0"/>
              </a:rPr>
              <a:t>indican</a:t>
            </a:r>
            <a:r>
              <a:rPr lang="en-US" sz="2400" dirty="0" smtClean="0">
                <a:latin typeface="Verdana" pitchFamily="34" charset="0"/>
              </a:rPr>
              <a:t> (</a:t>
            </a:r>
            <a:r>
              <a:rPr lang="en-US" sz="2400" dirty="0" err="1" smtClean="0">
                <a:latin typeface="Verdana" pitchFamily="34" charset="0"/>
              </a:rPr>
              <a:t>deberían</a:t>
            </a:r>
            <a:r>
              <a:rPr lang="en-US" sz="2400" dirty="0" smtClean="0">
                <a:latin typeface="Verdana" pitchFamily="34" charset="0"/>
              </a:rPr>
              <a:t> </a:t>
            </a:r>
            <a:r>
              <a:rPr lang="en-US" sz="2400" dirty="0" err="1" smtClean="0">
                <a:latin typeface="Verdana" pitchFamily="34" charset="0"/>
              </a:rPr>
              <a:t>indicar</a:t>
            </a:r>
            <a:r>
              <a:rPr lang="en-US" sz="2400" dirty="0" smtClean="0">
                <a:latin typeface="Verdana" pitchFamily="34" charset="0"/>
              </a:rPr>
              <a:t>) los </a:t>
            </a:r>
            <a:r>
              <a:rPr lang="en-US" sz="2400" dirty="0" err="1" smtClean="0">
                <a:latin typeface="Verdana" pitchFamily="34" charset="0"/>
              </a:rPr>
              <a:t>termómetros</a:t>
            </a:r>
            <a:r>
              <a:rPr lang="en-US" sz="2400" dirty="0" smtClean="0">
                <a:latin typeface="Verdana" pitchFamily="34" charset="0"/>
              </a:rPr>
              <a:t>. Es </a:t>
            </a:r>
            <a:r>
              <a:rPr lang="en-US" sz="2400" dirty="0" err="1" smtClean="0">
                <a:latin typeface="Verdana" pitchFamily="34" charset="0"/>
              </a:rPr>
              <a:t>decir</a:t>
            </a:r>
            <a:r>
              <a:rPr lang="en-US" sz="2400" dirty="0" smtClean="0">
                <a:latin typeface="Verdana" pitchFamily="34" charset="0"/>
              </a:rPr>
              <a:t> la </a:t>
            </a:r>
            <a:r>
              <a:rPr lang="en-US" sz="2400" dirty="0" err="1" smtClean="0">
                <a:latin typeface="Verdana" pitchFamily="34" charset="0"/>
              </a:rPr>
              <a:t>temperatura</a:t>
            </a:r>
            <a:r>
              <a:rPr lang="en-US" sz="2400" dirty="0" smtClean="0">
                <a:latin typeface="Verdana" pitchFamily="34" charset="0"/>
              </a:rPr>
              <a:t> del </a:t>
            </a:r>
            <a:r>
              <a:rPr lang="en-US" sz="2400" dirty="0" err="1" smtClean="0">
                <a:latin typeface="Verdana" pitchFamily="34" charset="0"/>
              </a:rPr>
              <a:t>aire</a:t>
            </a:r>
            <a:r>
              <a:rPr lang="en-US" sz="2400" dirty="0" smtClean="0">
                <a:latin typeface="Verdana" pitchFamily="34" charset="0"/>
              </a:rPr>
              <a:t> </a:t>
            </a:r>
            <a:r>
              <a:rPr lang="en-US" sz="2400" dirty="0" err="1" smtClean="0">
                <a:latin typeface="Verdana" pitchFamily="34" charset="0"/>
              </a:rPr>
              <a:t>que</a:t>
            </a:r>
            <a:r>
              <a:rPr lang="en-US" sz="2400" dirty="0" smtClean="0">
                <a:latin typeface="Verdana" pitchFamily="34" charset="0"/>
              </a:rPr>
              <a:t> </a:t>
            </a:r>
            <a:r>
              <a:rPr lang="en-US" sz="2400" dirty="0" err="1" smtClean="0">
                <a:latin typeface="Verdana" pitchFamily="34" charset="0"/>
              </a:rPr>
              <a:t>rodea</a:t>
            </a:r>
            <a:r>
              <a:rPr lang="en-US" sz="2400" dirty="0" smtClean="0">
                <a:latin typeface="Verdana" pitchFamily="34" charset="0"/>
              </a:rPr>
              <a:t> un </a:t>
            </a:r>
            <a:r>
              <a:rPr lang="en-US" sz="2400" dirty="0" err="1" smtClean="0">
                <a:latin typeface="Verdana" pitchFamily="34" charset="0"/>
              </a:rPr>
              <a:t>termómetro</a:t>
            </a:r>
            <a:r>
              <a:rPr lang="en-US" sz="2400" dirty="0" smtClean="0">
                <a:latin typeface="Verdana" pitchFamily="34" charset="0"/>
              </a:rPr>
              <a:t>. Para </a:t>
            </a:r>
            <a:r>
              <a:rPr lang="en-US" sz="2400" dirty="0" err="1" smtClean="0">
                <a:latin typeface="Verdana" pitchFamily="34" charset="0"/>
              </a:rPr>
              <a:t>medirla</a:t>
            </a:r>
            <a:r>
              <a:rPr lang="en-US" sz="2400" dirty="0" smtClean="0">
                <a:latin typeface="Verdana" pitchFamily="34" charset="0"/>
              </a:rPr>
              <a:t> de </a:t>
            </a:r>
            <a:r>
              <a:rPr lang="en-US" sz="2400" dirty="0" err="1" smtClean="0">
                <a:latin typeface="Verdana" pitchFamily="34" charset="0"/>
              </a:rPr>
              <a:t>manera</a:t>
            </a:r>
            <a:r>
              <a:rPr lang="en-US" sz="2400" dirty="0" smtClean="0">
                <a:latin typeface="Verdana" pitchFamily="34" charset="0"/>
              </a:rPr>
              <a:t> </a:t>
            </a:r>
            <a:r>
              <a:rPr lang="en-US" sz="2400" dirty="0" err="1" smtClean="0">
                <a:latin typeface="Verdana" pitchFamily="34" charset="0"/>
              </a:rPr>
              <a:t>correcta</a:t>
            </a:r>
            <a:r>
              <a:rPr lang="en-US" sz="2400" dirty="0" smtClean="0">
                <a:latin typeface="Verdana" pitchFamily="34" charset="0"/>
              </a:rPr>
              <a:t>, </a:t>
            </a:r>
            <a:r>
              <a:rPr lang="en-US" sz="2400" dirty="0" err="1" smtClean="0">
                <a:latin typeface="Verdana" pitchFamily="34" charset="0"/>
              </a:rPr>
              <a:t>debe</a:t>
            </a:r>
            <a:r>
              <a:rPr lang="en-US" sz="2400" dirty="0" smtClean="0">
                <a:latin typeface="Verdana" pitchFamily="34" charset="0"/>
              </a:rPr>
              <a:t> </a:t>
            </a:r>
            <a:r>
              <a:rPr lang="en-US" sz="2400" dirty="0" err="1" smtClean="0">
                <a:latin typeface="Verdana" pitchFamily="34" charset="0"/>
              </a:rPr>
              <a:t>existir</a:t>
            </a:r>
            <a:r>
              <a:rPr lang="en-US" sz="2400" dirty="0" smtClean="0">
                <a:latin typeface="Verdana" pitchFamily="34" charset="0"/>
              </a:rPr>
              <a:t> un </a:t>
            </a:r>
            <a:r>
              <a:rPr lang="en-US" sz="2400" dirty="0" err="1" smtClean="0">
                <a:latin typeface="Verdana" pitchFamily="34" charset="0"/>
              </a:rPr>
              <a:t>flujo</a:t>
            </a:r>
            <a:r>
              <a:rPr lang="en-US" sz="2400" dirty="0" smtClean="0">
                <a:latin typeface="Verdana" pitchFamily="34" charset="0"/>
              </a:rPr>
              <a:t> de </a:t>
            </a:r>
            <a:r>
              <a:rPr lang="en-US" sz="2400" dirty="0" err="1" smtClean="0">
                <a:latin typeface="Verdana" pitchFamily="34" charset="0"/>
              </a:rPr>
              <a:t>aire</a:t>
            </a:r>
            <a:r>
              <a:rPr lang="en-US" sz="2400" dirty="0" smtClean="0">
                <a:latin typeface="Verdana" pitchFamily="34" charset="0"/>
              </a:rPr>
              <a:t> </a:t>
            </a:r>
            <a:r>
              <a:rPr lang="en-US" sz="2400" dirty="0" err="1" smtClean="0">
                <a:latin typeface="Verdana" pitchFamily="34" charset="0"/>
              </a:rPr>
              <a:t>significativo</a:t>
            </a:r>
            <a:r>
              <a:rPr lang="en-US" sz="2400" dirty="0" smtClean="0">
                <a:latin typeface="Verdana" pitchFamily="34" charset="0"/>
              </a:rPr>
              <a:t> en </a:t>
            </a:r>
            <a:r>
              <a:rPr lang="en-US" sz="2400" dirty="0" err="1" smtClean="0">
                <a:latin typeface="Verdana" pitchFamily="34" charset="0"/>
              </a:rPr>
              <a:t>torno</a:t>
            </a:r>
            <a:r>
              <a:rPr lang="en-US" sz="2400" dirty="0" smtClean="0">
                <a:latin typeface="Verdana" pitchFamily="34" charset="0"/>
              </a:rPr>
              <a:t> al </a:t>
            </a:r>
            <a:r>
              <a:rPr lang="en-US" sz="2400" dirty="0" err="1" smtClean="0">
                <a:latin typeface="Verdana" pitchFamily="34" charset="0"/>
              </a:rPr>
              <a:t>termómetro</a:t>
            </a:r>
            <a:r>
              <a:rPr lang="en-US" sz="2400" dirty="0" smtClean="0">
                <a:latin typeface="Verdana" pitchFamily="34" charset="0"/>
              </a:rPr>
              <a:t> (1 a 2 m/s) y </a:t>
            </a:r>
            <a:r>
              <a:rPr lang="en-US" sz="2400" dirty="0" err="1" smtClean="0">
                <a:latin typeface="Verdana" pitchFamily="34" charset="0"/>
              </a:rPr>
              <a:t>además</a:t>
            </a:r>
            <a:r>
              <a:rPr lang="en-US" sz="2400" dirty="0" smtClean="0">
                <a:latin typeface="Verdana" pitchFamily="34" charset="0"/>
              </a:rPr>
              <a:t> el sensor se </a:t>
            </a:r>
            <a:r>
              <a:rPr lang="en-US" sz="2400" dirty="0" err="1" smtClean="0">
                <a:latin typeface="Verdana" pitchFamily="34" charset="0"/>
              </a:rPr>
              <a:t>debe</a:t>
            </a:r>
            <a:r>
              <a:rPr lang="en-US" sz="2400" dirty="0" smtClean="0">
                <a:latin typeface="Verdana" pitchFamily="34" charset="0"/>
              </a:rPr>
              <a:t> </a:t>
            </a:r>
            <a:r>
              <a:rPr lang="en-US" sz="2400" dirty="0" err="1" smtClean="0">
                <a:latin typeface="Verdana" pitchFamily="34" charset="0"/>
              </a:rPr>
              <a:t>proteger</a:t>
            </a:r>
            <a:r>
              <a:rPr lang="en-US" sz="2400" dirty="0" smtClean="0">
                <a:latin typeface="Verdana" pitchFamily="34" charset="0"/>
              </a:rPr>
              <a:t> de los </a:t>
            </a:r>
            <a:r>
              <a:rPr lang="en-US" sz="2400" dirty="0" err="1" smtClean="0">
                <a:latin typeface="Verdana" pitchFamily="34" charset="0"/>
              </a:rPr>
              <a:t>intercambios</a:t>
            </a:r>
            <a:r>
              <a:rPr lang="en-US" sz="2400" dirty="0" smtClean="0">
                <a:latin typeface="Verdana" pitchFamily="34" charset="0"/>
              </a:rPr>
              <a:t> </a:t>
            </a:r>
            <a:r>
              <a:rPr lang="en-US" sz="2400" dirty="0" err="1" smtClean="0">
                <a:latin typeface="Verdana" pitchFamily="34" charset="0"/>
              </a:rPr>
              <a:t>radiativos</a:t>
            </a:r>
            <a:r>
              <a:rPr lang="en-US" sz="2400" dirty="0" smtClean="0">
                <a:latin typeface="Verdana" pitchFamily="34" charset="0"/>
              </a:rPr>
              <a:t>. </a:t>
            </a:r>
            <a:r>
              <a:rPr lang="en-US" sz="2400" dirty="0" err="1" smtClean="0">
                <a:latin typeface="Verdana" pitchFamily="34" charset="0"/>
              </a:rPr>
              <a:t>Por</a:t>
            </a:r>
            <a:r>
              <a:rPr lang="en-US" sz="2400" dirty="0" smtClean="0">
                <a:latin typeface="Verdana" pitchFamily="34" charset="0"/>
              </a:rPr>
              <a:t> </a:t>
            </a:r>
            <a:r>
              <a:rPr lang="en-US" sz="2400" dirty="0" err="1" smtClean="0">
                <a:latin typeface="Verdana" pitchFamily="34" charset="0"/>
              </a:rPr>
              <a:t>ello</a:t>
            </a:r>
            <a:r>
              <a:rPr lang="en-US" sz="2400" dirty="0" smtClean="0">
                <a:latin typeface="Verdana" pitchFamily="34" charset="0"/>
              </a:rPr>
              <a:t> </a:t>
            </a:r>
            <a:r>
              <a:rPr lang="en-US" sz="2400" dirty="0" err="1" smtClean="0">
                <a:latin typeface="Verdana" pitchFamily="34" charset="0"/>
              </a:rPr>
              <a:t>siempre</a:t>
            </a:r>
            <a:r>
              <a:rPr lang="en-US" sz="2400" dirty="0" smtClean="0">
                <a:latin typeface="Verdana" pitchFamily="34" charset="0"/>
              </a:rPr>
              <a:t> se </a:t>
            </a:r>
            <a:r>
              <a:rPr lang="en-US" sz="2400" dirty="0" err="1" smtClean="0">
                <a:latin typeface="Verdana" pitchFamily="34" charset="0"/>
              </a:rPr>
              <a:t>habla</a:t>
            </a:r>
            <a:r>
              <a:rPr lang="en-US" sz="2400" dirty="0" smtClean="0">
                <a:latin typeface="Verdana" pitchFamily="34" charset="0"/>
              </a:rPr>
              <a:t> de </a:t>
            </a:r>
            <a:r>
              <a:rPr lang="en-US" sz="2400" i="1" dirty="0" err="1" smtClean="0">
                <a:latin typeface="Verdana" pitchFamily="34" charset="0"/>
              </a:rPr>
              <a:t>temperatura</a:t>
            </a:r>
            <a:r>
              <a:rPr lang="en-US" sz="2400" i="1" dirty="0" smtClean="0">
                <a:latin typeface="Verdana" pitchFamily="34" charset="0"/>
              </a:rPr>
              <a:t> a la </a:t>
            </a:r>
            <a:r>
              <a:rPr lang="en-US" sz="2400" i="1" dirty="0" err="1" smtClean="0">
                <a:latin typeface="Verdana" pitchFamily="34" charset="0"/>
              </a:rPr>
              <a:t>sombra</a:t>
            </a:r>
            <a:r>
              <a:rPr lang="en-US" sz="2400" i="1" dirty="0" smtClean="0">
                <a:latin typeface="Verdana" pitchFamily="34" charset="0"/>
              </a:rPr>
              <a:t>.</a:t>
            </a:r>
            <a:endParaRPr lang="en-US" sz="2400" dirty="0" smtClean="0">
              <a:latin typeface="Verdana" pitchFamily="34" charset="0"/>
            </a:endParaRPr>
          </a:p>
          <a:p>
            <a:pPr>
              <a:lnSpc>
                <a:spcPct val="90000"/>
              </a:lnSpc>
            </a:pPr>
            <a:r>
              <a:rPr lang="en-US" sz="2400" b="1" dirty="0" err="1" smtClean="0">
                <a:latin typeface="Verdana" pitchFamily="34" charset="0"/>
              </a:rPr>
              <a:t>Temperatura</a:t>
            </a:r>
            <a:r>
              <a:rPr lang="en-US" sz="2400" b="1" dirty="0" smtClean="0">
                <a:latin typeface="Verdana" pitchFamily="34" charset="0"/>
              </a:rPr>
              <a:t> de </a:t>
            </a:r>
            <a:r>
              <a:rPr lang="en-US" sz="2400" b="1" dirty="0" err="1" smtClean="0">
                <a:latin typeface="Verdana" pitchFamily="34" charset="0"/>
              </a:rPr>
              <a:t>bulbo</a:t>
            </a:r>
            <a:r>
              <a:rPr lang="en-US" sz="2400" b="1" dirty="0" smtClean="0">
                <a:latin typeface="Verdana" pitchFamily="34" charset="0"/>
              </a:rPr>
              <a:t> </a:t>
            </a:r>
            <a:r>
              <a:rPr lang="en-US" sz="2400" b="1" dirty="0" err="1" smtClean="0">
                <a:latin typeface="Verdana" pitchFamily="34" charset="0"/>
              </a:rPr>
              <a:t>húmedo</a:t>
            </a:r>
            <a:r>
              <a:rPr lang="en-US" sz="2400" b="1" dirty="0" smtClean="0">
                <a:latin typeface="Verdana" pitchFamily="34" charset="0"/>
              </a:rPr>
              <a:t>: </a:t>
            </a:r>
            <a:r>
              <a:rPr lang="en-US" sz="2400" dirty="0" smtClean="0">
                <a:latin typeface="Verdana" pitchFamily="34" charset="0"/>
              </a:rPr>
              <a:t>el sensor del </a:t>
            </a:r>
            <a:r>
              <a:rPr lang="en-US" sz="2400" dirty="0" err="1" smtClean="0">
                <a:latin typeface="Verdana" pitchFamily="34" charset="0"/>
              </a:rPr>
              <a:t>termómetro</a:t>
            </a:r>
            <a:r>
              <a:rPr lang="en-US" sz="2400" dirty="0" smtClean="0">
                <a:latin typeface="Verdana" pitchFamily="34" charset="0"/>
              </a:rPr>
              <a:t> se </a:t>
            </a:r>
            <a:r>
              <a:rPr lang="en-US" sz="2400" dirty="0" err="1" smtClean="0">
                <a:latin typeface="Verdana" pitchFamily="34" charset="0"/>
              </a:rPr>
              <a:t>recubre</a:t>
            </a:r>
            <a:r>
              <a:rPr lang="en-US" sz="2400" dirty="0" smtClean="0">
                <a:latin typeface="Verdana" pitchFamily="34" charset="0"/>
              </a:rPr>
              <a:t> con </a:t>
            </a:r>
            <a:r>
              <a:rPr lang="en-US" sz="2400" dirty="0" err="1" smtClean="0">
                <a:latin typeface="Verdana" pitchFamily="34" charset="0"/>
              </a:rPr>
              <a:t>muselina</a:t>
            </a:r>
            <a:r>
              <a:rPr lang="en-US" sz="2400" dirty="0" smtClean="0">
                <a:latin typeface="Verdana" pitchFamily="34" charset="0"/>
              </a:rPr>
              <a:t> la </a:t>
            </a:r>
            <a:r>
              <a:rPr lang="en-US" sz="2400" dirty="0" err="1" smtClean="0">
                <a:latin typeface="Verdana" pitchFamily="34" charset="0"/>
              </a:rPr>
              <a:t>cual</a:t>
            </a:r>
            <a:r>
              <a:rPr lang="en-US" sz="2400" dirty="0" smtClean="0">
                <a:latin typeface="Verdana" pitchFamily="34" charset="0"/>
              </a:rPr>
              <a:t> </a:t>
            </a:r>
            <a:r>
              <a:rPr lang="en-US" sz="2400" dirty="0" err="1" smtClean="0">
                <a:latin typeface="Verdana" pitchFamily="34" charset="0"/>
              </a:rPr>
              <a:t>es</a:t>
            </a:r>
            <a:r>
              <a:rPr lang="en-US" sz="2400" dirty="0" smtClean="0">
                <a:latin typeface="Verdana" pitchFamily="34" charset="0"/>
              </a:rPr>
              <a:t> </a:t>
            </a:r>
            <a:r>
              <a:rPr lang="en-US" sz="2400" dirty="0" err="1" smtClean="0">
                <a:latin typeface="Verdana" pitchFamily="34" charset="0"/>
              </a:rPr>
              <a:t>mojada</a:t>
            </a:r>
            <a:r>
              <a:rPr lang="en-US" sz="2400" dirty="0" smtClean="0">
                <a:latin typeface="Verdana" pitchFamily="34" charset="0"/>
              </a:rPr>
              <a:t> con </a:t>
            </a:r>
            <a:r>
              <a:rPr lang="en-US" sz="2400" dirty="0" err="1" smtClean="0">
                <a:latin typeface="Verdana" pitchFamily="34" charset="0"/>
              </a:rPr>
              <a:t>agua</a:t>
            </a:r>
            <a:r>
              <a:rPr lang="en-US" sz="2400" dirty="0" smtClean="0">
                <a:latin typeface="Verdana" pitchFamily="34" charset="0"/>
              </a:rPr>
              <a:t> </a:t>
            </a:r>
            <a:r>
              <a:rPr lang="en-US" sz="2400" dirty="0" err="1" smtClean="0">
                <a:latin typeface="Verdana" pitchFamily="34" charset="0"/>
              </a:rPr>
              <a:t>destilada</a:t>
            </a:r>
            <a:r>
              <a:rPr lang="en-US" sz="2400" dirty="0" smtClean="0">
                <a:latin typeface="Verdana" pitchFamily="34" charset="0"/>
              </a:rPr>
              <a:t>. Al circular </a:t>
            </a:r>
            <a:r>
              <a:rPr lang="en-US" sz="2400" dirty="0" err="1" smtClean="0">
                <a:latin typeface="Verdana" pitchFamily="34" charset="0"/>
              </a:rPr>
              <a:t>aire</a:t>
            </a:r>
            <a:r>
              <a:rPr lang="en-US" sz="2400" dirty="0" smtClean="0">
                <a:latin typeface="Verdana" pitchFamily="34" charset="0"/>
              </a:rPr>
              <a:t> en </a:t>
            </a:r>
            <a:r>
              <a:rPr lang="en-US" sz="2400" dirty="0" err="1" smtClean="0">
                <a:latin typeface="Verdana" pitchFamily="34" charset="0"/>
              </a:rPr>
              <a:t>torno</a:t>
            </a:r>
            <a:r>
              <a:rPr lang="en-US" sz="2400" dirty="0" smtClean="0">
                <a:latin typeface="Verdana" pitchFamily="34" charset="0"/>
              </a:rPr>
              <a:t> al sensor, se </a:t>
            </a:r>
            <a:r>
              <a:rPr lang="en-US" sz="2400" dirty="0" err="1" smtClean="0">
                <a:latin typeface="Verdana" pitchFamily="34" charset="0"/>
              </a:rPr>
              <a:t>evapora</a:t>
            </a:r>
            <a:r>
              <a:rPr lang="en-US" sz="2400" dirty="0" smtClean="0">
                <a:latin typeface="Verdana" pitchFamily="34" charset="0"/>
              </a:rPr>
              <a:t> </a:t>
            </a:r>
            <a:r>
              <a:rPr lang="en-US" sz="2400" dirty="0" err="1" smtClean="0">
                <a:latin typeface="Verdana" pitchFamily="34" charset="0"/>
              </a:rPr>
              <a:t>agua</a:t>
            </a:r>
            <a:r>
              <a:rPr lang="en-US" sz="2400" dirty="0" smtClean="0">
                <a:latin typeface="Verdana" pitchFamily="34" charset="0"/>
              </a:rPr>
              <a:t> y </a:t>
            </a:r>
            <a:r>
              <a:rPr lang="en-US" sz="2400" dirty="0" err="1" smtClean="0">
                <a:latin typeface="Verdana" pitchFamily="34" charset="0"/>
              </a:rPr>
              <a:t>por</a:t>
            </a:r>
            <a:r>
              <a:rPr lang="en-US" sz="2400" dirty="0" smtClean="0">
                <a:latin typeface="Verdana" pitchFamily="34" charset="0"/>
              </a:rPr>
              <a:t> </a:t>
            </a:r>
            <a:r>
              <a:rPr lang="en-US" sz="2400" dirty="0" err="1" smtClean="0">
                <a:latin typeface="Verdana" pitchFamily="34" charset="0"/>
              </a:rPr>
              <a:t>ende</a:t>
            </a:r>
            <a:r>
              <a:rPr lang="en-US" sz="2400" dirty="0" smtClean="0">
                <a:latin typeface="Verdana" pitchFamily="34" charset="0"/>
              </a:rPr>
              <a:t> la </a:t>
            </a:r>
            <a:r>
              <a:rPr lang="en-US" sz="2400" dirty="0" err="1" smtClean="0">
                <a:latin typeface="Verdana" pitchFamily="34" charset="0"/>
              </a:rPr>
              <a:t>tamperatura</a:t>
            </a:r>
            <a:r>
              <a:rPr lang="en-US" sz="2400" dirty="0" smtClean="0">
                <a:latin typeface="Verdana" pitchFamily="34" charset="0"/>
              </a:rPr>
              <a:t> </a:t>
            </a:r>
            <a:r>
              <a:rPr lang="en-US" sz="2400" dirty="0" err="1" smtClean="0">
                <a:latin typeface="Verdana" pitchFamily="34" charset="0"/>
              </a:rPr>
              <a:t>baja</a:t>
            </a:r>
            <a:r>
              <a:rPr lang="en-US" sz="2400" dirty="0" smtClean="0">
                <a:latin typeface="Verdana" pitchFamily="34" charset="0"/>
              </a:rPr>
              <a:t> </a:t>
            </a:r>
            <a:r>
              <a:rPr lang="en-US" sz="2400" dirty="0" err="1" smtClean="0">
                <a:latin typeface="Verdana" pitchFamily="34" charset="0"/>
              </a:rPr>
              <a:t>hasta</a:t>
            </a:r>
            <a:r>
              <a:rPr lang="en-US" sz="2400" dirty="0" smtClean="0">
                <a:latin typeface="Verdana" pitchFamily="34" charset="0"/>
              </a:rPr>
              <a:t> un </a:t>
            </a:r>
            <a:r>
              <a:rPr lang="en-US" sz="2400" dirty="0" err="1" smtClean="0">
                <a:latin typeface="Verdana" pitchFamily="34" charset="0"/>
              </a:rPr>
              <a:t>equilibrio</a:t>
            </a:r>
            <a:r>
              <a:rPr lang="en-US" sz="2400" dirty="0" smtClean="0">
                <a:latin typeface="Verdana" pitchFamily="34" charset="0"/>
              </a:rPr>
              <a:t>. Este </a:t>
            </a:r>
            <a:r>
              <a:rPr lang="en-US" sz="2400" dirty="0" err="1" smtClean="0">
                <a:latin typeface="Verdana" pitchFamily="34" charset="0"/>
              </a:rPr>
              <a:t>equilibrio</a:t>
            </a:r>
            <a:r>
              <a:rPr lang="en-US" sz="2400" dirty="0" smtClean="0">
                <a:latin typeface="Verdana" pitchFamily="34" charset="0"/>
              </a:rPr>
              <a:t> </a:t>
            </a:r>
            <a:r>
              <a:rPr lang="en-US" sz="2400" dirty="0" err="1" smtClean="0">
                <a:latin typeface="Verdana" pitchFamily="34" charset="0"/>
              </a:rPr>
              <a:t>tiene</a:t>
            </a:r>
            <a:r>
              <a:rPr lang="en-US" sz="2400" dirty="0" smtClean="0">
                <a:latin typeface="Verdana" pitchFamily="34" charset="0"/>
              </a:rPr>
              <a:t> </a:t>
            </a:r>
            <a:r>
              <a:rPr lang="en-US" sz="2400" dirty="0" err="1" smtClean="0">
                <a:latin typeface="Verdana" pitchFamily="34" charset="0"/>
              </a:rPr>
              <a:t>que</a:t>
            </a:r>
            <a:r>
              <a:rPr lang="en-US" sz="2400" dirty="0" smtClean="0">
                <a:latin typeface="Verdana" pitchFamily="34" charset="0"/>
              </a:rPr>
              <a:t> </a:t>
            </a:r>
            <a:r>
              <a:rPr lang="en-US" sz="2400" dirty="0" err="1" smtClean="0">
                <a:latin typeface="Verdana" pitchFamily="34" charset="0"/>
              </a:rPr>
              <a:t>ver</a:t>
            </a:r>
            <a:r>
              <a:rPr lang="en-US" sz="2400" dirty="0" smtClean="0">
                <a:latin typeface="Verdana" pitchFamily="34" charset="0"/>
              </a:rPr>
              <a:t> con el </a:t>
            </a:r>
            <a:r>
              <a:rPr lang="en-US" sz="2400" dirty="0" err="1" smtClean="0">
                <a:latin typeface="Verdana" pitchFamily="34" charset="0"/>
              </a:rPr>
              <a:t>contenido</a:t>
            </a:r>
            <a:r>
              <a:rPr lang="en-US" sz="2400" dirty="0" smtClean="0">
                <a:latin typeface="Verdana" pitchFamily="34" charset="0"/>
              </a:rPr>
              <a:t> de </a:t>
            </a:r>
            <a:r>
              <a:rPr lang="en-US" sz="2400" dirty="0" err="1" smtClean="0">
                <a:latin typeface="Verdana" pitchFamily="34" charset="0"/>
              </a:rPr>
              <a:t>humedad</a:t>
            </a:r>
            <a:r>
              <a:rPr lang="en-US" sz="2400" dirty="0" smtClean="0">
                <a:latin typeface="Verdana" pitchFamily="34" charset="0"/>
              </a:rPr>
              <a:t> del </a:t>
            </a:r>
            <a:r>
              <a:rPr lang="en-US" sz="2400" dirty="0" err="1" smtClean="0">
                <a:latin typeface="Verdana" pitchFamily="34" charset="0"/>
              </a:rPr>
              <a:t>aire</a:t>
            </a:r>
            <a:r>
              <a:rPr lang="en-US" sz="2400" dirty="0" smtClean="0">
                <a:latin typeface="Verdana" pitchFamily="34" charset="0"/>
              </a:rPr>
              <a:t>. </a:t>
            </a:r>
            <a:r>
              <a:rPr lang="en-US" sz="2400" dirty="0" err="1" smtClean="0">
                <a:latin typeface="Verdana" pitchFamily="34" charset="0"/>
              </a:rPr>
              <a:t>Mientras</a:t>
            </a:r>
            <a:r>
              <a:rPr lang="en-US" sz="2400" dirty="0" smtClean="0">
                <a:latin typeface="Verdana" pitchFamily="34" charset="0"/>
              </a:rPr>
              <a:t> </a:t>
            </a:r>
            <a:r>
              <a:rPr lang="en-US" sz="2400" dirty="0" err="1" smtClean="0">
                <a:latin typeface="Verdana" pitchFamily="34" charset="0"/>
              </a:rPr>
              <a:t>más</a:t>
            </a:r>
            <a:r>
              <a:rPr lang="en-US" sz="2400" dirty="0" smtClean="0">
                <a:latin typeface="Verdana" pitchFamily="34" charset="0"/>
              </a:rPr>
              <a:t> </a:t>
            </a:r>
            <a:r>
              <a:rPr lang="en-US" sz="2400" dirty="0" err="1" smtClean="0">
                <a:latin typeface="Verdana" pitchFamily="34" charset="0"/>
              </a:rPr>
              <a:t>seco</a:t>
            </a:r>
            <a:r>
              <a:rPr lang="en-US" sz="2400" dirty="0" smtClean="0">
                <a:latin typeface="Verdana" pitchFamily="34" charset="0"/>
              </a:rPr>
              <a:t> </a:t>
            </a:r>
            <a:r>
              <a:rPr lang="en-US" sz="2400" dirty="0" err="1" smtClean="0">
                <a:latin typeface="Verdana" pitchFamily="34" charset="0"/>
              </a:rPr>
              <a:t>esté</a:t>
            </a:r>
            <a:r>
              <a:rPr lang="en-US" sz="2400" dirty="0" smtClean="0">
                <a:latin typeface="Verdana" pitchFamily="34" charset="0"/>
              </a:rPr>
              <a:t> el </a:t>
            </a:r>
            <a:r>
              <a:rPr lang="en-US" sz="2400" dirty="0" err="1" smtClean="0">
                <a:latin typeface="Verdana" pitchFamily="34" charset="0"/>
              </a:rPr>
              <a:t>aire</a:t>
            </a:r>
            <a:r>
              <a:rPr lang="en-US" sz="2400" dirty="0" smtClean="0">
                <a:latin typeface="Verdana" pitchFamily="34" charset="0"/>
              </a:rPr>
              <a:t>, </a:t>
            </a:r>
            <a:r>
              <a:rPr lang="en-US" sz="2400" dirty="0" err="1" smtClean="0">
                <a:latin typeface="Verdana" pitchFamily="34" charset="0"/>
              </a:rPr>
              <a:t>más</a:t>
            </a:r>
            <a:r>
              <a:rPr lang="en-US" sz="2400" dirty="0" smtClean="0">
                <a:latin typeface="Verdana" pitchFamily="34" charset="0"/>
              </a:rPr>
              <a:t> </a:t>
            </a:r>
            <a:r>
              <a:rPr lang="en-US" sz="2400" dirty="0" err="1" smtClean="0">
                <a:latin typeface="Verdana" pitchFamily="34" charset="0"/>
              </a:rPr>
              <a:t>baja</a:t>
            </a:r>
            <a:r>
              <a:rPr lang="en-US" sz="2400" dirty="0" smtClean="0">
                <a:latin typeface="Verdana" pitchFamily="34" charset="0"/>
              </a:rPr>
              <a:t> la </a:t>
            </a:r>
            <a:r>
              <a:rPr lang="en-US" sz="2400" dirty="0" err="1" smtClean="0">
                <a:latin typeface="Verdana" pitchFamily="34" charset="0"/>
              </a:rPr>
              <a:t>temperatura</a:t>
            </a:r>
            <a:r>
              <a:rPr lang="en-US" sz="2400" dirty="0" smtClean="0">
                <a:latin typeface="Verdana" pitchFamily="34" charset="0"/>
              </a:rPr>
              <a:t> de </a:t>
            </a:r>
            <a:r>
              <a:rPr lang="en-US" sz="2400" dirty="0" err="1" smtClean="0">
                <a:latin typeface="Verdana" pitchFamily="34" charset="0"/>
              </a:rPr>
              <a:t>bulbo</a:t>
            </a:r>
            <a:r>
              <a:rPr lang="en-US" sz="2400" dirty="0" smtClean="0">
                <a:latin typeface="Verdana" pitchFamily="34" charset="0"/>
              </a:rPr>
              <a:t> </a:t>
            </a:r>
            <a:r>
              <a:rPr lang="en-US" sz="2400" dirty="0" err="1" smtClean="0">
                <a:latin typeface="Verdana" pitchFamily="34" charset="0"/>
              </a:rPr>
              <a:t>húmedo</a:t>
            </a:r>
            <a:r>
              <a:rPr lang="en-US" sz="2400" dirty="0" smtClean="0">
                <a:latin typeface="Verdana" pitchFamily="34" charset="0"/>
              </a:rPr>
              <a:t> con </a:t>
            </a:r>
            <a:r>
              <a:rPr lang="en-US" sz="2400" dirty="0" err="1" smtClean="0">
                <a:latin typeface="Verdana" pitchFamily="34" charset="0"/>
              </a:rPr>
              <a:t>respecto</a:t>
            </a:r>
            <a:r>
              <a:rPr lang="en-US" sz="2400" dirty="0" smtClean="0">
                <a:latin typeface="Verdana" pitchFamily="34" charset="0"/>
              </a:rPr>
              <a:t> a la de </a:t>
            </a:r>
            <a:r>
              <a:rPr lang="en-US" sz="2400" dirty="0" err="1" smtClean="0">
                <a:latin typeface="Verdana" pitchFamily="34" charset="0"/>
              </a:rPr>
              <a:t>bulbo</a:t>
            </a:r>
            <a:r>
              <a:rPr lang="en-US" sz="2400" dirty="0" smtClean="0">
                <a:latin typeface="Verdana" pitchFamily="34" charset="0"/>
              </a:rPr>
              <a:t> </a:t>
            </a:r>
            <a:r>
              <a:rPr lang="en-US" sz="2400" dirty="0" err="1" smtClean="0">
                <a:latin typeface="Verdana" pitchFamily="34" charset="0"/>
              </a:rPr>
              <a:t>seco</a:t>
            </a:r>
            <a:r>
              <a:rPr lang="en-US" sz="2400" dirty="0" smtClean="0">
                <a:latin typeface="Verdana" pitchFamily="34" charset="0"/>
              </a:rPr>
              <a:t>. </a:t>
            </a:r>
            <a:r>
              <a:rPr lang="en-US" sz="2400" dirty="0" err="1" smtClean="0">
                <a:latin typeface="Verdana" pitchFamily="34" charset="0"/>
              </a:rPr>
              <a:t>Ambas</a:t>
            </a:r>
            <a:r>
              <a:rPr lang="en-US" sz="2400" dirty="0" smtClean="0">
                <a:latin typeface="Verdana" pitchFamily="34" charset="0"/>
              </a:rPr>
              <a:t> </a:t>
            </a:r>
            <a:r>
              <a:rPr lang="en-US" sz="2400" dirty="0" err="1" smtClean="0">
                <a:latin typeface="Verdana" pitchFamily="34" charset="0"/>
              </a:rPr>
              <a:t>temperaturas</a:t>
            </a:r>
            <a:r>
              <a:rPr lang="en-US" sz="2400" dirty="0" smtClean="0">
                <a:latin typeface="Verdana" pitchFamily="34" charset="0"/>
              </a:rPr>
              <a:t> </a:t>
            </a:r>
            <a:r>
              <a:rPr lang="en-US" sz="2400" dirty="0" err="1" smtClean="0">
                <a:latin typeface="Verdana" pitchFamily="34" charset="0"/>
              </a:rPr>
              <a:t>permiten</a:t>
            </a:r>
            <a:r>
              <a:rPr lang="en-US" sz="2400" dirty="0" smtClean="0">
                <a:latin typeface="Verdana" pitchFamily="34" charset="0"/>
              </a:rPr>
              <a:t> </a:t>
            </a:r>
            <a:r>
              <a:rPr lang="en-US" sz="2400" dirty="0" err="1" smtClean="0">
                <a:latin typeface="Verdana" pitchFamily="34" charset="0"/>
              </a:rPr>
              <a:t>determinar</a:t>
            </a:r>
            <a:r>
              <a:rPr lang="en-US" sz="2400" dirty="0" smtClean="0">
                <a:latin typeface="Verdana" pitchFamily="34" charset="0"/>
              </a:rPr>
              <a:t> la </a:t>
            </a:r>
            <a:r>
              <a:rPr lang="en-US" sz="2400" dirty="0" err="1" smtClean="0">
                <a:latin typeface="Verdana" pitchFamily="34" charset="0"/>
              </a:rPr>
              <a:t>humedad</a:t>
            </a:r>
            <a:r>
              <a:rPr lang="en-US" sz="2400" dirty="0" smtClean="0">
                <a:latin typeface="Verdana" pitchFamily="34" charset="0"/>
              </a:rPr>
              <a:t> </a:t>
            </a:r>
            <a:r>
              <a:rPr lang="en-US" sz="2400" dirty="0" err="1" smtClean="0">
                <a:latin typeface="Verdana" pitchFamily="34" charset="0"/>
              </a:rPr>
              <a:t>relativa</a:t>
            </a:r>
            <a:r>
              <a:rPr lang="en-US" sz="2400" dirty="0" smtClean="0">
                <a:latin typeface="Verdana" pitchFamily="34" charset="0"/>
              </a:rPr>
              <a:t>.</a:t>
            </a:r>
          </a:p>
          <a:p>
            <a:pPr>
              <a:lnSpc>
                <a:spcPct val="90000"/>
              </a:lnSpc>
            </a:pPr>
            <a:r>
              <a:rPr lang="en-US" sz="2400" b="1" dirty="0" err="1" smtClean="0">
                <a:latin typeface="Verdana" pitchFamily="34" charset="0"/>
              </a:rPr>
              <a:t>Temperatura</a:t>
            </a:r>
            <a:r>
              <a:rPr lang="en-US" sz="2400" b="1" dirty="0" smtClean="0">
                <a:latin typeface="Verdana" pitchFamily="34" charset="0"/>
              </a:rPr>
              <a:t> de </a:t>
            </a:r>
            <a:r>
              <a:rPr lang="en-US" sz="2400" b="1" dirty="0" err="1" smtClean="0">
                <a:latin typeface="Verdana" pitchFamily="34" charset="0"/>
              </a:rPr>
              <a:t>rocío</a:t>
            </a:r>
            <a:r>
              <a:rPr lang="en-US" sz="2400" b="1" dirty="0" smtClean="0">
                <a:latin typeface="Verdana" pitchFamily="34" charset="0"/>
              </a:rPr>
              <a:t>: </a:t>
            </a:r>
            <a:r>
              <a:rPr lang="en-US" sz="2400" dirty="0" smtClean="0">
                <a:latin typeface="Verdana" pitchFamily="34" charset="0"/>
              </a:rPr>
              <a:t>se </a:t>
            </a:r>
            <a:r>
              <a:rPr lang="en-US" sz="2400" dirty="0" err="1" smtClean="0">
                <a:latin typeface="Verdana" pitchFamily="34" charset="0"/>
              </a:rPr>
              <a:t>determina</a:t>
            </a:r>
            <a:r>
              <a:rPr lang="en-US" sz="2400" dirty="0" smtClean="0">
                <a:latin typeface="Verdana" pitchFamily="34" charset="0"/>
              </a:rPr>
              <a:t> </a:t>
            </a:r>
            <a:r>
              <a:rPr lang="en-US" sz="2400" dirty="0" err="1" smtClean="0">
                <a:latin typeface="Verdana" pitchFamily="34" charset="0"/>
              </a:rPr>
              <a:t>bajando</a:t>
            </a:r>
            <a:r>
              <a:rPr lang="en-US" sz="2400" dirty="0" smtClean="0">
                <a:latin typeface="Verdana" pitchFamily="34" charset="0"/>
              </a:rPr>
              <a:t> la </a:t>
            </a:r>
            <a:r>
              <a:rPr lang="en-US" sz="2400" dirty="0" err="1" smtClean="0">
                <a:latin typeface="Verdana" pitchFamily="34" charset="0"/>
              </a:rPr>
              <a:t>temperatura</a:t>
            </a:r>
            <a:r>
              <a:rPr lang="en-US" sz="2400" dirty="0" smtClean="0">
                <a:latin typeface="Verdana" pitchFamily="34" charset="0"/>
              </a:rPr>
              <a:t> de un </a:t>
            </a:r>
            <a:r>
              <a:rPr lang="en-US" sz="2400" dirty="0" err="1" smtClean="0">
                <a:latin typeface="Verdana" pitchFamily="34" charset="0"/>
              </a:rPr>
              <a:t>cierta</a:t>
            </a:r>
            <a:r>
              <a:rPr lang="en-US" sz="2400" dirty="0" smtClean="0">
                <a:latin typeface="Verdana" pitchFamily="34" charset="0"/>
              </a:rPr>
              <a:t> </a:t>
            </a:r>
            <a:r>
              <a:rPr lang="en-US" sz="2400" dirty="0" err="1" smtClean="0">
                <a:latin typeface="Verdana" pitchFamily="34" charset="0"/>
              </a:rPr>
              <a:t>mas</a:t>
            </a:r>
            <a:r>
              <a:rPr lang="en-US" sz="2400" dirty="0" smtClean="0">
                <a:latin typeface="Verdana" pitchFamily="34" charset="0"/>
              </a:rPr>
              <a:t> de </a:t>
            </a:r>
            <a:r>
              <a:rPr lang="en-US" sz="2400" dirty="0" err="1" smtClean="0">
                <a:latin typeface="Verdana" pitchFamily="34" charset="0"/>
              </a:rPr>
              <a:t>aire</a:t>
            </a:r>
            <a:r>
              <a:rPr lang="en-US" sz="2400" dirty="0" smtClean="0">
                <a:latin typeface="Verdana" pitchFamily="34" charset="0"/>
              </a:rPr>
              <a:t> </a:t>
            </a:r>
            <a:r>
              <a:rPr lang="en-US" sz="2400" dirty="0" err="1" smtClean="0">
                <a:latin typeface="Verdana" pitchFamily="34" charset="0"/>
              </a:rPr>
              <a:t>hasta</a:t>
            </a:r>
            <a:r>
              <a:rPr lang="en-US" sz="2400" dirty="0" smtClean="0">
                <a:latin typeface="Verdana" pitchFamily="34" charset="0"/>
              </a:rPr>
              <a:t> </a:t>
            </a:r>
            <a:r>
              <a:rPr lang="en-US" sz="2400" dirty="0" err="1" smtClean="0">
                <a:latin typeface="Verdana" pitchFamily="34" charset="0"/>
              </a:rPr>
              <a:t>que</a:t>
            </a:r>
            <a:r>
              <a:rPr lang="en-US" sz="2400" dirty="0" smtClean="0">
                <a:latin typeface="Verdana" pitchFamily="34" charset="0"/>
              </a:rPr>
              <a:t> </a:t>
            </a:r>
            <a:r>
              <a:rPr lang="en-US" sz="2400" dirty="0" err="1" smtClean="0">
                <a:latin typeface="Verdana" pitchFamily="34" charset="0"/>
              </a:rPr>
              <a:t>alcanza</a:t>
            </a:r>
            <a:r>
              <a:rPr lang="en-US" sz="2400" dirty="0" smtClean="0">
                <a:latin typeface="Verdana" pitchFamily="34" charset="0"/>
              </a:rPr>
              <a:t> el </a:t>
            </a:r>
            <a:r>
              <a:rPr lang="en-US" sz="2400" dirty="0" err="1" smtClean="0">
                <a:latin typeface="Verdana" pitchFamily="34" charset="0"/>
              </a:rPr>
              <a:t>punto</a:t>
            </a:r>
            <a:r>
              <a:rPr lang="en-US" sz="2400" dirty="0" smtClean="0">
                <a:latin typeface="Verdana" pitchFamily="34" charset="0"/>
              </a:rPr>
              <a:t> de </a:t>
            </a:r>
            <a:r>
              <a:rPr lang="en-US" sz="2400" dirty="0" err="1" smtClean="0">
                <a:latin typeface="Verdana" pitchFamily="34" charset="0"/>
              </a:rPr>
              <a:t>rocío</a:t>
            </a:r>
            <a:r>
              <a:rPr lang="en-US" sz="2400" dirty="0" smtClean="0">
                <a:latin typeface="Verdana" pitchFamily="34" charset="0"/>
              </a:rPr>
              <a:t>. Es </a:t>
            </a:r>
            <a:r>
              <a:rPr lang="en-US" sz="2400" dirty="0" err="1" smtClean="0">
                <a:latin typeface="Verdana" pitchFamily="34" charset="0"/>
              </a:rPr>
              <a:t>decir</a:t>
            </a:r>
            <a:r>
              <a:rPr lang="en-US" sz="2400" dirty="0" smtClean="0">
                <a:latin typeface="Verdana" pitchFamily="34" charset="0"/>
              </a:rPr>
              <a:t> la </a:t>
            </a:r>
            <a:r>
              <a:rPr lang="en-US" sz="2400" dirty="0" err="1" smtClean="0">
                <a:latin typeface="Verdana" pitchFamily="34" charset="0"/>
              </a:rPr>
              <a:t>humedad</a:t>
            </a:r>
            <a:r>
              <a:rPr lang="en-US" sz="2400" dirty="0" smtClean="0">
                <a:latin typeface="Verdana" pitchFamily="34" charset="0"/>
              </a:rPr>
              <a:t> del </a:t>
            </a:r>
            <a:r>
              <a:rPr lang="en-US" sz="2400" dirty="0" err="1" smtClean="0">
                <a:latin typeface="Verdana" pitchFamily="34" charset="0"/>
              </a:rPr>
              <a:t>aire</a:t>
            </a:r>
            <a:r>
              <a:rPr lang="en-US" sz="2400" dirty="0" smtClean="0">
                <a:latin typeface="Verdana" pitchFamily="34" charset="0"/>
              </a:rPr>
              <a:t> </a:t>
            </a:r>
            <a:r>
              <a:rPr lang="en-US" sz="2400" dirty="0" err="1" smtClean="0">
                <a:latin typeface="Verdana" pitchFamily="34" charset="0"/>
              </a:rPr>
              <a:t>alcanza</a:t>
            </a:r>
            <a:r>
              <a:rPr lang="en-US" sz="2400" dirty="0" smtClean="0">
                <a:latin typeface="Verdana" pitchFamily="34" charset="0"/>
              </a:rPr>
              <a:t> la </a:t>
            </a:r>
            <a:r>
              <a:rPr lang="en-US" sz="2400" dirty="0" err="1" smtClean="0">
                <a:latin typeface="Verdana" pitchFamily="34" charset="0"/>
              </a:rPr>
              <a:t>saturación</a:t>
            </a:r>
            <a:r>
              <a:rPr lang="en-US" sz="2400" dirty="0" smtClean="0">
                <a:latin typeface="Verdana" pitchFamily="34" charset="0"/>
              </a:rPr>
              <a:t>. Se </a:t>
            </a:r>
            <a:r>
              <a:rPr lang="en-US" sz="2400" dirty="0" err="1" smtClean="0">
                <a:latin typeface="Verdana" pitchFamily="34" charset="0"/>
              </a:rPr>
              <a:t>una</a:t>
            </a:r>
            <a:r>
              <a:rPr lang="en-US" sz="2400" dirty="0" smtClean="0">
                <a:latin typeface="Verdana" pitchFamily="34" charset="0"/>
              </a:rPr>
              <a:t> </a:t>
            </a:r>
            <a:r>
              <a:rPr lang="en-US" sz="2400" dirty="0" err="1" smtClean="0">
                <a:latin typeface="Verdana" pitchFamily="34" charset="0"/>
              </a:rPr>
              <a:t>superficie</a:t>
            </a:r>
            <a:r>
              <a:rPr lang="en-US" sz="2400" dirty="0" smtClean="0">
                <a:latin typeface="Verdana" pitchFamily="34" charset="0"/>
              </a:rPr>
              <a:t> se </a:t>
            </a:r>
            <a:r>
              <a:rPr lang="en-US" sz="2400" dirty="0" err="1" smtClean="0">
                <a:latin typeface="Verdana" pitchFamily="34" charset="0"/>
              </a:rPr>
              <a:t>empaña</a:t>
            </a:r>
            <a:r>
              <a:rPr lang="en-US" sz="2400" dirty="0" smtClean="0">
                <a:latin typeface="Verdana" pitchFamily="34" charset="0"/>
              </a:rPr>
              <a:t> o hay </a:t>
            </a:r>
            <a:r>
              <a:rPr lang="en-US" sz="2400" dirty="0" err="1" smtClean="0">
                <a:latin typeface="Verdana" pitchFamily="34" charset="0"/>
              </a:rPr>
              <a:t>condensación</a:t>
            </a:r>
            <a:r>
              <a:rPr lang="en-US" sz="2400" dirty="0" smtClean="0">
                <a:latin typeface="Verdana" pitchFamily="34" charset="0"/>
              </a:rPr>
              <a:t> en </a:t>
            </a:r>
            <a:r>
              <a:rPr lang="en-US" sz="2400" dirty="0" err="1" smtClean="0">
                <a:latin typeface="Verdana" pitchFamily="34" charset="0"/>
              </a:rPr>
              <a:t>ella</a:t>
            </a:r>
            <a:r>
              <a:rPr lang="en-US" sz="2400" dirty="0" smtClean="0">
                <a:latin typeface="Verdana" pitchFamily="34" charset="0"/>
              </a:rPr>
              <a:t>, </a:t>
            </a:r>
            <a:r>
              <a:rPr lang="en-US" sz="2400" dirty="0" err="1" smtClean="0">
                <a:latin typeface="Verdana" pitchFamily="34" charset="0"/>
              </a:rPr>
              <a:t>significa</a:t>
            </a:r>
            <a:r>
              <a:rPr lang="en-US" sz="2400" dirty="0" smtClean="0">
                <a:latin typeface="Verdana" pitchFamily="34" charset="0"/>
              </a:rPr>
              <a:t> </a:t>
            </a:r>
            <a:r>
              <a:rPr lang="en-US" sz="2400" dirty="0" err="1" smtClean="0">
                <a:latin typeface="Verdana" pitchFamily="34" charset="0"/>
              </a:rPr>
              <a:t>que</a:t>
            </a:r>
            <a:r>
              <a:rPr lang="en-US" sz="2400" dirty="0" smtClean="0">
                <a:latin typeface="Verdana" pitchFamily="34" charset="0"/>
              </a:rPr>
              <a:t> ha </a:t>
            </a:r>
            <a:r>
              <a:rPr lang="en-US" sz="2400" dirty="0" err="1" smtClean="0">
                <a:latin typeface="Verdana" pitchFamily="34" charset="0"/>
              </a:rPr>
              <a:t>alcanzado</a:t>
            </a:r>
            <a:r>
              <a:rPr lang="en-US" sz="2400" dirty="0" smtClean="0">
                <a:latin typeface="Verdana" pitchFamily="34" charset="0"/>
              </a:rPr>
              <a:t> o </a:t>
            </a:r>
            <a:r>
              <a:rPr lang="en-US" sz="2400" dirty="0" err="1" smtClean="0">
                <a:latin typeface="Verdana" pitchFamily="34" charset="0"/>
              </a:rPr>
              <a:t>está</a:t>
            </a:r>
            <a:r>
              <a:rPr lang="en-US" sz="2400" dirty="0" smtClean="0">
                <a:latin typeface="Verdana" pitchFamily="34" charset="0"/>
              </a:rPr>
              <a:t> </a:t>
            </a:r>
            <a:r>
              <a:rPr lang="en-US" sz="2400" dirty="0" err="1" smtClean="0">
                <a:latin typeface="Verdana" pitchFamily="34" charset="0"/>
              </a:rPr>
              <a:t>por</a:t>
            </a:r>
            <a:r>
              <a:rPr lang="en-US" sz="2400" dirty="0" smtClean="0">
                <a:latin typeface="Verdana" pitchFamily="34" charset="0"/>
              </a:rPr>
              <a:t> </a:t>
            </a:r>
            <a:r>
              <a:rPr lang="en-US" sz="2400" dirty="0" err="1" smtClean="0">
                <a:latin typeface="Verdana" pitchFamily="34" charset="0"/>
              </a:rPr>
              <a:t>debajo</a:t>
            </a:r>
            <a:r>
              <a:rPr lang="en-US" sz="2400" dirty="0" smtClean="0">
                <a:latin typeface="Verdana" pitchFamily="34" charset="0"/>
              </a:rPr>
              <a:t> del </a:t>
            </a:r>
            <a:r>
              <a:rPr lang="en-US" sz="2400" dirty="0" err="1" smtClean="0">
                <a:latin typeface="Verdana" pitchFamily="34" charset="0"/>
              </a:rPr>
              <a:t>punto</a:t>
            </a:r>
            <a:r>
              <a:rPr lang="en-US" sz="2400" dirty="0" smtClean="0">
                <a:latin typeface="Verdana" pitchFamily="34" charset="0"/>
              </a:rPr>
              <a:t> de </a:t>
            </a:r>
            <a:r>
              <a:rPr lang="en-US" sz="2400" dirty="0" err="1" smtClean="0">
                <a:latin typeface="Verdana" pitchFamily="34" charset="0"/>
              </a:rPr>
              <a:t>rocío</a:t>
            </a:r>
            <a:r>
              <a:rPr lang="en-US" sz="2400" dirty="0" smtClean="0">
                <a:latin typeface="Verdana" pitchFamily="34" charset="0"/>
              </a:rPr>
              <a:t>.</a:t>
            </a:r>
            <a:endParaRPr lang="en-US" sz="2000" b="1"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129</a:t>
            </a:fld>
            <a:endParaRPr lang="es-ES"/>
          </a:p>
        </p:txBody>
      </p:sp>
    </p:spTree>
    <p:extLst>
      <p:ext uri="{BB962C8B-B14F-4D97-AF65-F5344CB8AC3E}">
        <p14:creationId xmlns:p14="http://schemas.microsoft.com/office/powerpoint/2010/main" val="2763853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
          <p:cNvSpPr txBox="1">
            <a:spLocks noChangeArrowheads="1"/>
          </p:cNvSpPr>
          <p:nvPr/>
        </p:nvSpPr>
        <p:spPr bwMode="auto">
          <a:xfrm>
            <a:off x="683568" y="764704"/>
            <a:ext cx="7772400" cy="450875"/>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Ecuaciones Básicas de Radiación:</a:t>
            </a:r>
          </a:p>
        </p:txBody>
      </p:sp>
      <p:sp>
        <p:nvSpPr>
          <p:cNvPr id="1029" name="Text Box 2"/>
          <p:cNvSpPr txBox="1">
            <a:spLocks noChangeArrowheads="1"/>
          </p:cNvSpPr>
          <p:nvPr/>
        </p:nvSpPr>
        <p:spPr bwMode="auto">
          <a:xfrm>
            <a:off x="685800" y="1219200"/>
            <a:ext cx="7620000" cy="1201738"/>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t>Existe un cuerpo que es capaz de emitir o absorber el máximo de energía a cualquier longitud de onda. Se le conoce como </a:t>
            </a:r>
            <a:r>
              <a:rPr lang="es-ES" sz="2400" i="1" dirty="0"/>
              <a:t>Cuerpo Negro.</a:t>
            </a:r>
            <a:r>
              <a:rPr lang="es-ES" sz="2400" dirty="0"/>
              <a:t> Tiene la propiedad que:</a:t>
            </a:r>
          </a:p>
        </p:txBody>
      </p:sp>
      <p:graphicFrame>
        <p:nvGraphicFramePr>
          <p:cNvPr id="1026" name="Object 3"/>
          <p:cNvGraphicFramePr>
            <a:graphicFrameLocks noChangeAspect="1"/>
          </p:cNvGraphicFramePr>
          <p:nvPr/>
        </p:nvGraphicFramePr>
        <p:xfrm>
          <a:off x="3505200" y="2590800"/>
          <a:ext cx="1765300" cy="1025525"/>
        </p:xfrm>
        <a:graphic>
          <a:graphicData uri="http://schemas.openxmlformats.org/presentationml/2006/ole">
            <mc:AlternateContent xmlns:mc="http://schemas.openxmlformats.org/markup-compatibility/2006">
              <mc:Choice xmlns:v="urn:schemas-microsoft-com:vml" Requires="v">
                <p:oleObj spid="_x0000_s1060" r:id="rId4" imgW="787320" imgH="457200" progId="Equation.3">
                  <p:embed/>
                </p:oleObj>
              </mc:Choice>
              <mc:Fallback>
                <p:oleObj r:id="rId4" imgW="78732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590800"/>
                        <a:ext cx="1765300" cy="1025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30" name="Text Box 4"/>
          <p:cNvSpPr txBox="1">
            <a:spLocks noChangeArrowheads="1"/>
          </p:cNvSpPr>
          <p:nvPr/>
        </p:nvSpPr>
        <p:spPr bwMode="auto">
          <a:xfrm>
            <a:off x="838200" y="3810000"/>
            <a:ext cx="7543800" cy="833438"/>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t>Además existe el cuerpo ópticamente </a:t>
            </a:r>
            <a:r>
              <a:rPr lang="es-ES" sz="2400" i="1" dirty="0"/>
              <a:t>gris.</a:t>
            </a:r>
            <a:r>
              <a:rPr lang="es-ES" sz="2400" dirty="0"/>
              <a:t> Este tiene la propiedad que:</a:t>
            </a:r>
          </a:p>
        </p:txBody>
      </p:sp>
      <p:graphicFrame>
        <p:nvGraphicFramePr>
          <p:cNvPr id="1027" name="Object 5"/>
          <p:cNvGraphicFramePr>
            <a:graphicFrameLocks noChangeAspect="1"/>
          </p:cNvGraphicFramePr>
          <p:nvPr/>
        </p:nvGraphicFramePr>
        <p:xfrm>
          <a:off x="3200400" y="4800600"/>
          <a:ext cx="2438400" cy="1044575"/>
        </p:xfrm>
        <a:graphic>
          <a:graphicData uri="http://schemas.openxmlformats.org/presentationml/2006/ole">
            <mc:AlternateContent xmlns:mc="http://schemas.openxmlformats.org/markup-compatibility/2006">
              <mc:Choice xmlns:v="urn:schemas-microsoft-com:vml" Requires="v">
                <p:oleObj spid="_x0000_s1061" r:id="rId6" imgW="1066680" imgH="457200" progId="Equation.3">
                  <p:embed/>
                </p:oleObj>
              </mc:Choice>
              <mc:Fallback>
                <p:oleObj r:id="rId6" imgW="106668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800600"/>
                        <a:ext cx="2438400" cy="10445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2285259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1233291"/>
          </a:xfrm>
        </p:spPr>
        <p:txBody>
          <a:bodyPr>
            <a:normAutofit/>
          </a:bodyPr>
          <a:lstStyle/>
          <a:p>
            <a:pPr>
              <a:lnSpc>
                <a:spcPct val="90000"/>
              </a:lnSpc>
            </a:pPr>
            <a:r>
              <a:rPr lang="en-US" sz="1800" b="1" dirty="0" err="1" smtClean="0">
                <a:latin typeface="Verdana" pitchFamily="34" charset="0"/>
              </a:rPr>
              <a:t>Temperatura</a:t>
            </a:r>
            <a:r>
              <a:rPr lang="en-US" sz="1800" b="1" dirty="0" smtClean="0">
                <a:latin typeface="Verdana" pitchFamily="34" charset="0"/>
              </a:rPr>
              <a:t> </a:t>
            </a:r>
            <a:r>
              <a:rPr lang="en-US" sz="1800" b="1" dirty="0" err="1" smtClean="0">
                <a:latin typeface="Verdana" pitchFamily="34" charset="0"/>
              </a:rPr>
              <a:t>radiante</a:t>
            </a:r>
            <a:r>
              <a:rPr lang="en-US" sz="1800" b="1" dirty="0" smtClean="0">
                <a:latin typeface="Verdana" pitchFamily="34" charset="0"/>
              </a:rPr>
              <a:t> </a:t>
            </a:r>
            <a:r>
              <a:rPr lang="en-US" sz="1800" b="1" dirty="0" err="1" smtClean="0">
                <a:latin typeface="Verdana" pitchFamily="34" charset="0"/>
              </a:rPr>
              <a:t>efectiva</a:t>
            </a:r>
            <a:r>
              <a:rPr lang="en-US" sz="1800" b="1" dirty="0" smtClean="0">
                <a:latin typeface="Verdana" pitchFamily="34" charset="0"/>
              </a:rPr>
              <a:t>: </a:t>
            </a:r>
            <a:r>
              <a:rPr lang="en-US" sz="1800" dirty="0" err="1" smtClean="0">
                <a:latin typeface="Verdana" pitchFamily="34" charset="0"/>
              </a:rPr>
              <a:t>es</a:t>
            </a:r>
            <a:r>
              <a:rPr lang="en-US" sz="1800" dirty="0" smtClean="0">
                <a:latin typeface="Verdana" pitchFamily="34" charset="0"/>
              </a:rPr>
              <a:t> la </a:t>
            </a:r>
            <a:r>
              <a:rPr lang="en-US" sz="1800" dirty="0" err="1" smtClean="0">
                <a:latin typeface="Verdana" pitchFamily="34" charset="0"/>
              </a:rPr>
              <a:t>que</a:t>
            </a:r>
            <a:r>
              <a:rPr lang="en-US" sz="1800" dirty="0" smtClean="0">
                <a:latin typeface="Verdana" pitchFamily="34" charset="0"/>
              </a:rPr>
              <a:t> </a:t>
            </a:r>
            <a:r>
              <a:rPr lang="en-US" sz="1800" dirty="0" err="1" smtClean="0">
                <a:latin typeface="Verdana" pitchFamily="34" charset="0"/>
              </a:rPr>
              <a:t>resulta</a:t>
            </a:r>
            <a:r>
              <a:rPr lang="en-US" sz="1800" dirty="0" smtClean="0">
                <a:latin typeface="Verdana" pitchFamily="34" charset="0"/>
              </a:rPr>
              <a:t> del </a:t>
            </a:r>
            <a:r>
              <a:rPr lang="en-US" sz="1800" dirty="0" err="1" smtClean="0">
                <a:latin typeface="Verdana" pitchFamily="34" charset="0"/>
              </a:rPr>
              <a:t>intercambio</a:t>
            </a:r>
            <a:r>
              <a:rPr lang="en-US" sz="1800" dirty="0" smtClean="0">
                <a:latin typeface="Verdana" pitchFamily="34" charset="0"/>
              </a:rPr>
              <a:t> </a:t>
            </a:r>
            <a:r>
              <a:rPr lang="en-US" sz="1800" dirty="0" err="1" smtClean="0">
                <a:latin typeface="Verdana" pitchFamily="34" charset="0"/>
              </a:rPr>
              <a:t>radiativo</a:t>
            </a:r>
            <a:r>
              <a:rPr lang="en-US" sz="1800" dirty="0" smtClean="0">
                <a:latin typeface="Verdana" pitchFamily="34" charset="0"/>
              </a:rPr>
              <a:t> entre el sensor (</a:t>
            </a:r>
            <a:r>
              <a:rPr lang="en-US" sz="1800" dirty="0" err="1" smtClean="0">
                <a:latin typeface="Verdana" pitchFamily="34" charset="0"/>
              </a:rPr>
              <a:t>cuerpo</a:t>
            </a:r>
            <a:r>
              <a:rPr lang="en-US" sz="1800" dirty="0" smtClean="0">
                <a:latin typeface="Verdana" pitchFamily="34" charset="0"/>
              </a:rPr>
              <a:t> receptor) y </a:t>
            </a:r>
            <a:r>
              <a:rPr lang="en-US" sz="1800" dirty="0" err="1" smtClean="0">
                <a:latin typeface="Verdana" pitchFamily="34" charset="0"/>
              </a:rPr>
              <a:t>todos</a:t>
            </a:r>
            <a:r>
              <a:rPr lang="en-US" sz="1800" dirty="0" smtClean="0">
                <a:latin typeface="Verdana" pitchFamily="34" charset="0"/>
              </a:rPr>
              <a:t> los </a:t>
            </a:r>
            <a:r>
              <a:rPr lang="en-US" sz="1800" dirty="0" err="1" smtClean="0">
                <a:latin typeface="Verdana" pitchFamily="34" charset="0"/>
              </a:rPr>
              <a:t>cuerpos</a:t>
            </a:r>
            <a:r>
              <a:rPr lang="en-US" sz="1800" dirty="0" smtClean="0">
                <a:latin typeface="Verdana" pitchFamily="34" charset="0"/>
              </a:rPr>
              <a:t> en </a:t>
            </a:r>
            <a:r>
              <a:rPr lang="en-US" sz="1800" dirty="0" err="1" smtClean="0">
                <a:latin typeface="Verdana" pitchFamily="34" charset="0"/>
              </a:rPr>
              <a:t>su</a:t>
            </a:r>
            <a:r>
              <a:rPr lang="en-US" sz="1800" dirty="0" smtClean="0">
                <a:latin typeface="Verdana" pitchFamily="34" charset="0"/>
              </a:rPr>
              <a:t> </a:t>
            </a:r>
            <a:r>
              <a:rPr lang="en-US" sz="1800" dirty="0" err="1" smtClean="0">
                <a:latin typeface="Verdana" pitchFamily="34" charset="0"/>
              </a:rPr>
              <a:t>entorno</a:t>
            </a:r>
            <a:r>
              <a:rPr lang="en-US" sz="1800" dirty="0" smtClean="0">
                <a:latin typeface="Verdana" pitchFamily="34" charset="0"/>
              </a:rPr>
              <a:t> con los </a:t>
            </a:r>
            <a:r>
              <a:rPr lang="en-US" sz="1800" dirty="0" err="1" smtClean="0">
                <a:latin typeface="Verdana" pitchFamily="34" charset="0"/>
              </a:rPr>
              <a:t>cuales</a:t>
            </a:r>
            <a:r>
              <a:rPr lang="en-US" sz="1800" dirty="0" smtClean="0">
                <a:latin typeface="Verdana" pitchFamily="34" charset="0"/>
              </a:rPr>
              <a:t> </a:t>
            </a:r>
            <a:r>
              <a:rPr lang="en-US" sz="1800" dirty="0" err="1" smtClean="0">
                <a:latin typeface="Verdana" pitchFamily="34" charset="0"/>
              </a:rPr>
              <a:t>intercambia</a:t>
            </a:r>
            <a:r>
              <a:rPr lang="en-US" sz="1800" dirty="0" smtClean="0">
                <a:latin typeface="Verdana" pitchFamily="34" charset="0"/>
              </a:rPr>
              <a:t> </a:t>
            </a:r>
            <a:r>
              <a:rPr lang="en-US" sz="1800" dirty="0" err="1" smtClean="0">
                <a:latin typeface="Verdana" pitchFamily="34" charset="0"/>
              </a:rPr>
              <a:t>radiación</a:t>
            </a:r>
            <a:r>
              <a:rPr lang="en-US" sz="1800" dirty="0" smtClean="0">
                <a:latin typeface="Verdana" pitchFamily="34" charset="0"/>
              </a:rPr>
              <a:t> </a:t>
            </a:r>
            <a:r>
              <a:rPr lang="en-US" sz="1800" dirty="0" err="1" smtClean="0">
                <a:latin typeface="Verdana" pitchFamily="34" charset="0"/>
              </a:rPr>
              <a:t>electromagnética</a:t>
            </a:r>
            <a:r>
              <a:rPr lang="en-US" sz="1800" dirty="0" smtClean="0">
                <a:latin typeface="Verdana" pitchFamily="34" charset="0"/>
              </a:rPr>
              <a:t> </a:t>
            </a:r>
            <a:r>
              <a:rPr lang="en-US" sz="1800" dirty="0" err="1" smtClean="0">
                <a:latin typeface="Verdana" pitchFamily="34" charset="0"/>
              </a:rPr>
              <a:t>infraroja</a:t>
            </a:r>
            <a:r>
              <a:rPr lang="en-US" sz="1800" dirty="0" smtClean="0">
                <a:latin typeface="Verdana" pitchFamily="34" charset="0"/>
              </a:rPr>
              <a:t>:</a:t>
            </a:r>
          </a:p>
        </p:txBody>
      </p:sp>
      <p:sp>
        <p:nvSpPr>
          <p:cNvPr id="6" name="5 Marcador de número de diapositiva"/>
          <p:cNvSpPr>
            <a:spLocks noGrp="1"/>
          </p:cNvSpPr>
          <p:nvPr>
            <p:ph type="sldNum" sz="quarter" idx="12"/>
          </p:nvPr>
        </p:nvSpPr>
        <p:spPr/>
        <p:txBody>
          <a:bodyPr/>
          <a:lstStyle/>
          <a:p>
            <a:fld id="{66845665-C1D3-4EA7-B1AC-D08DF10CE0D0}" type="slidenum">
              <a:rPr lang="es-ES"/>
              <a:pPr/>
              <a:t>130</a:t>
            </a:fld>
            <a:endParaRPr lang="es-ES"/>
          </a:p>
        </p:txBody>
      </p:sp>
      <p:sp>
        <p:nvSpPr>
          <p:cNvPr id="7" name="6 Pentágono regular"/>
          <p:cNvSpPr/>
          <p:nvPr/>
        </p:nvSpPr>
        <p:spPr>
          <a:xfrm>
            <a:off x="4143372" y="5072074"/>
            <a:ext cx="928694" cy="928694"/>
          </a:xfrm>
          <a:prstGeom prst="pentagon">
            <a:avLst/>
          </a:prstGeom>
          <a:solidFill>
            <a:schemeClr val="accent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Franja diagonal"/>
          <p:cNvSpPr/>
          <p:nvPr/>
        </p:nvSpPr>
        <p:spPr>
          <a:xfrm>
            <a:off x="1714480" y="3429000"/>
            <a:ext cx="785818" cy="857256"/>
          </a:xfrm>
          <a:prstGeom prst="diagStrip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8 Franja diagonal"/>
          <p:cNvSpPr/>
          <p:nvPr/>
        </p:nvSpPr>
        <p:spPr>
          <a:xfrm rot="3172099">
            <a:off x="4124762" y="2448771"/>
            <a:ext cx="1149734" cy="1429610"/>
          </a:xfrm>
          <a:prstGeom prst="diagStri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9 Franja diagonal"/>
          <p:cNvSpPr/>
          <p:nvPr/>
        </p:nvSpPr>
        <p:spPr>
          <a:xfrm rot="5400000">
            <a:off x="6679421" y="3464719"/>
            <a:ext cx="785818" cy="857256"/>
          </a:xfrm>
          <a:prstGeom prst="diagStrip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11 Conector curvado"/>
          <p:cNvCxnSpPr/>
          <p:nvPr/>
        </p:nvCxnSpPr>
        <p:spPr>
          <a:xfrm>
            <a:off x="2285984" y="4000504"/>
            <a:ext cx="1643074" cy="1143008"/>
          </a:xfrm>
          <a:prstGeom prst="curvedConnector3">
            <a:avLst>
              <a:gd name="adj1" fmla="val 50000"/>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curvado"/>
          <p:cNvCxnSpPr/>
          <p:nvPr/>
        </p:nvCxnSpPr>
        <p:spPr>
          <a:xfrm rot="5400000">
            <a:off x="3786182" y="4143380"/>
            <a:ext cx="1571636" cy="1588"/>
          </a:xfrm>
          <a:prstGeom prst="curvedConnector3">
            <a:avLst>
              <a:gd name="adj1" fmla="val 50000"/>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10800000" flipV="1">
            <a:off x="5214942" y="4000504"/>
            <a:ext cx="1785950" cy="1357322"/>
          </a:xfrm>
          <a:prstGeom prst="curvedConnector3">
            <a:avLst>
              <a:gd name="adj1" fmla="val 50000"/>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571736" y="2928934"/>
            <a:ext cx="714380" cy="369332"/>
          </a:xfrm>
          <a:prstGeom prst="rect">
            <a:avLst/>
          </a:prstGeom>
          <a:noFill/>
        </p:spPr>
        <p:txBody>
          <a:bodyPr wrap="square" rtlCol="0">
            <a:spAutoFit/>
          </a:bodyPr>
          <a:lstStyle/>
          <a:p>
            <a:r>
              <a:rPr lang="en-US" dirty="0" smtClean="0"/>
              <a:t>T_1</a:t>
            </a:r>
            <a:endParaRPr lang="en-US" dirty="0"/>
          </a:p>
        </p:txBody>
      </p:sp>
      <p:sp>
        <p:nvSpPr>
          <p:cNvPr id="29" name="28 CuadroTexto"/>
          <p:cNvSpPr txBox="1"/>
          <p:nvPr/>
        </p:nvSpPr>
        <p:spPr>
          <a:xfrm>
            <a:off x="5072066" y="3357562"/>
            <a:ext cx="714380" cy="369332"/>
          </a:xfrm>
          <a:prstGeom prst="rect">
            <a:avLst/>
          </a:prstGeom>
          <a:noFill/>
        </p:spPr>
        <p:txBody>
          <a:bodyPr wrap="square" rtlCol="0">
            <a:spAutoFit/>
          </a:bodyPr>
          <a:lstStyle/>
          <a:p>
            <a:r>
              <a:rPr lang="en-US" dirty="0" smtClean="0"/>
              <a:t>T_2</a:t>
            </a:r>
            <a:endParaRPr lang="en-US" dirty="0"/>
          </a:p>
        </p:txBody>
      </p:sp>
      <p:sp>
        <p:nvSpPr>
          <p:cNvPr id="30" name="29 CuadroTexto"/>
          <p:cNvSpPr txBox="1"/>
          <p:nvPr/>
        </p:nvSpPr>
        <p:spPr>
          <a:xfrm>
            <a:off x="7358082" y="4357694"/>
            <a:ext cx="714380" cy="369332"/>
          </a:xfrm>
          <a:prstGeom prst="rect">
            <a:avLst/>
          </a:prstGeom>
          <a:noFill/>
        </p:spPr>
        <p:txBody>
          <a:bodyPr wrap="square" rtlCol="0">
            <a:spAutoFit/>
          </a:bodyPr>
          <a:lstStyle/>
          <a:p>
            <a:r>
              <a:rPr lang="en-US" dirty="0" smtClean="0"/>
              <a:t>T_3</a:t>
            </a:r>
            <a:endParaRPr lang="en-US" dirty="0"/>
          </a:p>
        </p:txBody>
      </p:sp>
      <p:sp>
        <p:nvSpPr>
          <p:cNvPr id="31" name="30 CuadroTexto"/>
          <p:cNvSpPr txBox="1"/>
          <p:nvPr/>
        </p:nvSpPr>
        <p:spPr>
          <a:xfrm>
            <a:off x="5214942" y="5643578"/>
            <a:ext cx="714380" cy="369332"/>
          </a:xfrm>
          <a:prstGeom prst="rect">
            <a:avLst/>
          </a:prstGeom>
          <a:noFill/>
        </p:spPr>
        <p:txBody>
          <a:bodyPr wrap="square" rtlCol="0">
            <a:spAutoFit/>
          </a:bodyPr>
          <a:lstStyle/>
          <a:p>
            <a:r>
              <a:rPr lang="en-US" dirty="0" err="1" smtClean="0"/>
              <a:t>T_r</a:t>
            </a:r>
            <a:endParaRPr lang="en-US" dirty="0"/>
          </a:p>
        </p:txBody>
      </p:sp>
    </p:spTree>
    <p:extLst>
      <p:ext uri="{BB962C8B-B14F-4D97-AF65-F5344CB8AC3E}">
        <p14:creationId xmlns:p14="http://schemas.microsoft.com/office/powerpoint/2010/main" val="1555426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1233291"/>
          </a:xfrm>
        </p:spPr>
        <p:txBody>
          <a:bodyPr>
            <a:normAutofit/>
          </a:bodyPr>
          <a:lstStyle/>
          <a:p>
            <a:pPr>
              <a:lnSpc>
                <a:spcPct val="90000"/>
              </a:lnSpc>
            </a:pPr>
            <a:r>
              <a:rPr lang="en-US" sz="1800" b="1" dirty="0" err="1" smtClean="0">
                <a:latin typeface="Verdana" pitchFamily="34" charset="0"/>
              </a:rPr>
              <a:t>Temperatura</a:t>
            </a:r>
            <a:r>
              <a:rPr lang="en-US" sz="1800" b="1" dirty="0" smtClean="0">
                <a:latin typeface="Verdana" pitchFamily="34" charset="0"/>
              </a:rPr>
              <a:t> </a:t>
            </a:r>
            <a:r>
              <a:rPr lang="en-US" sz="1800" b="1" dirty="0" err="1" smtClean="0">
                <a:latin typeface="Verdana" pitchFamily="34" charset="0"/>
              </a:rPr>
              <a:t>radiante</a:t>
            </a:r>
            <a:r>
              <a:rPr lang="en-US" sz="1800" b="1" dirty="0" smtClean="0">
                <a:latin typeface="Verdana" pitchFamily="34" charset="0"/>
              </a:rPr>
              <a:t> </a:t>
            </a:r>
            <a:r>
              <a:rPr lang="en-US" sz="1800" b="1" dirty="0" err="1" smtClean="0">
                <a:latin typeface="Verdana" pitchFamily="34" charset="0"/>
              </a:rPr>
              <a:t>efectiva</a:t>
            </a:r>
            <a:r>
              <a:rPr lang="en-US" sz="1800" b="1" dirty="0" smtClean="0">
                <a:latin typeface="Verdana" pitchFamily="34" charset="0"/>
              </a:rPr>
              <a:t>: </a:t>
            </a:r>
            <a:r>
              <a:rPr lang="en-US" sz="1800" dirty="0" err="1" smtClean="0">
                <a:latin typeface="Verdana" pitchFamily="34" charset="0"/>
              </a:rPr>
              <a:t>para</a:t>
            </a:r>
            <a:r>
              <a:rPr lang="en-US" sz="1800" dirty="0" smtClean="0">
                <a:latin typeface="Verdana" pitchFamily="34" charset="0"/>
              </a:rPr>
              <a:t> </a:t>
            </a:r>
            <a:r>
              <a:rPr lang="en-US" sz="1800" dirty="0" err="1" smtClean="0">
                <a:latin typeface="Verdana" pitchFamily="34" charset="0"/>
              </a:rPr>
              <a:t>medirla</a:t>
            </a:r>
            <a:r>
              <a:rPr lang="en-US" sz="1800" dirty="0" smtClean="0">
                <a:latin typeface="Verdana" pitchFamily="34" charset="0"/>
              </a:rPr>
              <a:t>, se </a:t>
            </a:r>
            <a:r>
              <a:rPr lang="en-US" sz="1800" dirty="0" err="1" smtClean="0">
                <a:latin typeface="Verdana" pitchFamily="34" charset="0"/>
              </a:rPr>
              <a:t>utiliza</a:t>
            </a:r>
            <a:r>
              <a:rPr lang="en-US" sz="1800" dirty="0" smtClean="0">
                <a:latin typeface="Verdana" pitchFamily="34" charset="0"/>
              </a:rPr>
              <a:t> un </a:t>
            </a:r>
            <a:r>
              <a:rPr lang="en-US" sz="1800" i="1" dirty="0" err="1" smtClean="0">
                <a:latin typeface="Verdana" pitchFamily="34" charset="0"/>
              </a:rPr>
              <a:t>bolómetro</a:t>
            </a:r>
            <a:r>
              <a:rPr lang="en-US" sz="1800" dirty="0" smtClean="0">
                <a:latin typeface="Verdana" pitchFamily="34" charset="0"/>
              </a:rPr>
              <a:t>. </a:t>
            </a:r>
            <a:r>
              <a:rPr lang="en-US" sz="1800" dirty="0" err="1" smtClean="0">
                <a:latin typeface="Verdana" pitchFamily="34" charset="0"/>
              </a:rPr>
              <a:t>Esto</a:t>
            </a:r>
            <a:r>
              <a:rPr lang="en-US" sz="1800" dirty="0" smtClean="0">
                <a:latin typeface="Verdana" pitchFamily="34" charset="0"/>
              </a:rPr>
              <a:t> </a:t>
            </a:r>
            <a:r>
              <a:rPr lang="en-US" sz="1800" dirty="0" err="1" smtClean="0">
                <a:latin typeface="Verdana" pitchFamily="34" charset="0"/>
              </a:rPr>
              <a:t>es</a:t>
            </a:r>
            <a:r>
              <a:rPr lang="en-US" sz="1800" dirty="0" smtClean="0">
                <a:latin typeface="Verdana" pitchFamily="34" charset="0"/>
              </a:rPr>
              <a:t> un sensor de </a:t>
            </a:r>
            <a:r>
              <a:rPr lang="en-US" sz="1800" dirty="0" err="1" smtClean="0">
                <a:latin typeface="Verdana" pitchFamily="34" charset="0"/>
              </a:rPr>
              <a:t>temperatura</a:t>
            </a:r>
            <a:r>
              <a:rPr lang="en-US" sz="1800" dirty="0" smtClean="0">
                <a:latin typeface="Verdana" pitchFamily="34" charset="0"/>
              </a:rPr>
              <a:t> </a:t>
            </a:r>
            <a:r>
              <a:rPr lang="en-US" sz="1800" dirty="0" err="1" smtClean="0">
                <a:latin typeface="Verdana" pitchFamily="34" charset="0"/>
              </a:rPr>
              <a:t>que</a:t>
            </a:r>
            <a:r>
              <a:rPr lang="en-US" sz="1800" dirty="0" smtClean="0">
                <a:latin typeface="Verdana" pitchFamily="34" charset="0"/>
              </a:rPr>
              <a:t> </a:t>
            </a:r>
            <a:r>
              <a:rPr lang="en-US" sz="1800" dirty="0" err="1" smtClean="0">
                <a:latin typeface="Verdana" pitchFamily="34" charset="0"/>
              </a:rPr>
              <a:t>está</a:t>
            </a:r>
            <a:r>
              <a:rPr lang="en-US" sz="1800" dirty="0" smtClean="0">
                <a:latin typeface="Verdana" pitchFamily="34" charset="0"/>
              </a:rPr>
              <a:t> </a:t>
            </a:r>
            <a:r>
              <a:rPr lang="en-US" sz="1800" dirty="0" err="1" smtClean="0">
                <a:latin typeface="Verdana" pitchFamily="34" charset="0"/>
              </a:rPr>
              <a:t>rodeado</a:t>
            </a:r>
            <a:r>
              <a:rPr lang="en-US" sz="1800" dirty="0" smtClean="0">
                <a:latin typeface="Verdana" pitchFamily="34" charset="0"/>
              </a:rPr>
              <a:t> </a:t>
            </a:r>
            <a:r>
              <a:rPr lang="en-US" sz="1800" dirty="0" err="1" smtClean="0">
                <a:latin typeface="Verdana" pitchFamily="34" charset="0"/>
              </a:rPr>
              <a:t>por</a:t>
            </a:r>
            <a:r>
              <a:rPr lang="en-US" sz="1800" dirty="0" smtClean="0">
                <a:latin typeface="Verdana" pitchFamily="34" charset="0"/>
              </a:rPr>
              <a:t> </a:t>
            </a:r>
            <a:r>
              <a:rPr lang="en-US" sz="1800" dirty="0" err="1" smtClean="0">
                <a:latin typeface="Verdana" pitchFamily="34" charset="0"/>
              </a:rPr>
              <a:t>una</a:t>
            </a:r>
            <a:r>
              <a:rPr lang="en-US" sz="1800" dirty="0" smtClean="0">
                <a:latin typeface="Verdana" pitchFamily="34" charset="0"/>
              </a:rPr>
              <a:t> </a:t>
            </a:r>
            <a:r>
              <a:rPr lang="en-US" sz="1800" dirty="0" err="1" smtClean="0">
                <a:latin typeface="Verdana" pitchFamily="34" charset="0"/>
              </a:rPr>
              <a:t>esfera</a:t>
            </a:r>
            <a:r>
              <a:rPr lang="en-US" sz="1800" dirty="0" smtClean="0">
                <a:latin typeface="Verdana" pitchFamily="34" charset="0"/>
              </a:rPr>
              <a:t> </a:t>
            </a:r>
            <a:r>
              <a:rPr lang="en-US" sz="1800" dirty="0" err="1" smtClean="0">
                <a:latin typeface="Verdana" pitchFamily="34" charset="0"/>
              </a:rPr>
              <a:t>negra</a:t>
            </a:r>
            <a:r>
              <a:rPr lang="en-US" sz="1800" dirty="0" smtClean="0">
                <a:latin typeface="Verdana" pitchFamily="34" charset="0"/>
              </a:rPr>
              <a:t> (interior y </a:t>
            </a:r>
            <a:r>
              <a:rPr lang="en-US" sz="1800" dirty="0" err="1" smtClean="0">
                <a:latin typeface="Verdana" pitchFamily="34" charset="0"/>
              </a:rPr>
              <a:t>exteriormente</a:t>
            </a:r>
            <a:r>
              <a:rPr lang="en-US" sz="1800" dirty="0" smtClean="0">
                <a:latin typeface="Verdana" pitchFamily="34" charset="0"/>
              </a:rPr>
              <a:t>):</a:t>
            </a:r>
          </a:p>
        </p:txBody>
      </p:sp>
      <p:sp>
        <p:nvSpPr>
          <p:cNvPr id="6" name="5 Marcador de número de diapositiva"/>
          <p:cNvSpPr>
            <a:spLocks noGrp="1"/>
          </p:cNvSpPr>
          <p:nvPr>
            <p:ph type="sldNum" sz="quarter" idx="12"/>
          </p:nvPr>
        </p:nvSpPr>
        <p:spPr/>
        <p:txBody>
          <a:bodyPr/>
          <a:lstStyle/>
          <a:p>
            <a:fld id="{66845665-C1D3-4EA7-B1AC-D08DF10CE0D0}" type="slidenum">
              <a:rPr lang="es-ES"/>
              <a:pPr/>
              <a:t>131</a:t>
            </a:fld>
            <a:endParaRPr lang="es-ES"/>
          </a:p>
        </p:txBody>
      </p:sp>
      <p:sp>
        <p:nvSpPr>
          <p:cNvPr id="17" name="16 Elipse"/>
          <p:cNvSpPr/>
          <p:nvPr/>
        </p:nvSpPr>
        <p:spPr>
          <a:xfrm>
            <a:off x="3714744" y="3643314"/>
            <a:ext cx="1500198" cy="15001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Rectángulo"/>
          <p:cNvSpPr/>
          <p:nvPr/>
        </p:nvSpPr>
        <p:spPr>
          <a:xfrm>
            <a:off x="4429124" y="2786058"/>
            <a:ext cx="71438" cy="171451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0022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3376431"/>
          </a:xfrm>
        </p:spPr>
        <p:txBody>
          <a:bodyPr>
            <a:normAutofit lnSpcReduction="10000"/>
          </a:bodyPr>
          <a:lstStyle/>
          <a:p>
            <a:pPr>
              <a:lnSpc>
                <a:spcPct val="90000"/>
              </a:lnSpc>
            </a:pPr>
            <a:r>
              <a:rPr lang="en-US" sz="2000" b="1" dirty="0" err="1" smtClean="0">
                <a:latin typeface="Verdana" pitchFamily="34" charset="0"/>
              </a:rPr>
              <a:t>Temperatura</a:t>
            </a:r>
            <a:r>
              <a:rPr lang="en-US" sz="2000" b="1" dirty="0" smtClean="0">
                <a:latin typeface="Verdana" pitchFamily="34" charset="0"/>
              </a:rPr>
              <a:t> </a:t>
            </a:r>
            <a:r>
              <a:rPr lang="en-US" sz="2000" b="1" dirty="0" err="1" smtClean="0">
                <a:latin typeface="Verdana" pitchFamily="34" charset="0"/>
              </a:rPr>
              <a:t>operativa</a:t>
            </a:r>
            <a:r>
              <a:rPr lang="en-US" sz="2000" b="1" dirty="0" smtClean="0">
                <a:latin typeface="Verdana" pitchFamily="34" charset="0"/>
              </a:rPr>
              <a:t>: </a:t>
            </a:r>
            <a:r>
              <a:rPr lang="en-US" sz="2000" dirty="0" err="1" smtClean="0">
                <a:latin typeface="Verdana" pitchFamily="34" charset="0"/>
              </a:rPr>
              <a:t>Corresponde</a:t>
            </a:r>
            <a:r>
              <a:rPr lang="en-US" sz="2000" dirty="0" smtClean="0">
                <a:latin typeface="Verdana" pitchFamily="34" charset="0"/>
              </a:rPr>
              <a:t> a la </a:t>
            </a:r>
            <a:r>
              <a:rPr lang="en-US" sz="2000" dirty="0" err="1" smtClean="0">
                <a:latin typeface="Verdana" pitchFamily="34" charset="0"/>
              </a:rPr>
              <a:t>temperatura</a:t>
            </a:r>
            <a:r>
              <a:rPr lang="en-US" sz="2000" dirty="0" smtClean="0">
                <a:latin typeface="Verdana" pitchFamily="34" charset="0"/>
              </a:rPr>
              <a:t> de </a:t>
            </a:r>
            <a:r>
              <a:rPr lang="en-US" sz="2000" dirty="0" err="1" smtClean="0">
                <a:latin typeface="Verdana" pitchFamily="34" charset="0"/>
              </a:rPr>
              <a:t>aire</a:t>
            </a:r>
            <a:r>
              <a:rPr lang="en-US" sz="2000" dirty="0" smtClean="0">
                <a:latin typeface="Verdana" pitchFamily="34" charset="0"/>
              </a:rPr>
              <a:t> </a:t>
            </a:r>
            <a:r>
              <a:rPr lang="en-US" sz="2000" dirty="0" err="1" smtClean="0">
                <a:latin typeface="Verdana" pitchFamily="34" charset="0"/>
              </a:rPr>
              <a:t>equivalente</a:t>
            </a:r>
            <a:r>
              <a:rPr lang="en-US" sz="2000" dirty="0" smtClean="0">
                <a:latin typeface="Verdana" pitchFamily="34" charset="0"/>
              </a:rPr>
              <a:t> </a:t>
            </a:r>
            <a:r>
              <a:rPr lang="en-US" sz="2000" dirty="0" err="1" smtClean="0">
                <a:latin typeface="Verdana" pitchFamily="34" charset="0"/>
              </a:rPr>
              <a:t>que</a:t>
            </a:r>
            <a:r>
              <a:rPr lang="en-US" sz="2000" dirty="0" smtClean="0">
                <a:latin typeface="Verdana" pitchFamily="34" charset="0"/>
              </a:rPr>
              <a:t> produce los </a:t>
            </a:r>
            <a:r>
              <a:rPr lang="en-US" sz="2000" dirty="0" err="1" smtClean="0">
                <a:latin typeface="Verdana" pitchFamily="34" charset="0"/>
              </a:rPr>
              <a:t>mismos</a:t>
            </a:r>
            <a:r>
              <a:rPr lang="en-US" sz="2000" dirty="0" smtClean="0">
                <a:latin typeface="Verdana" pitchFamily="34" charset="0"/>
              </a:rPr>
              <a:t> </a:t>
            </a:r>
            <a:r>
              <a:rPr lang="en-US" sz="2000" dirty="0" err="1" smtClean="0">
                <a:latin typeface="Verdana" pitchFamily="34" charset="0"/>
              </a:rPr>
              <a:t>intercambios</a:t>
            </a:r>
            <a:r>
              <a:rPr lang="en-US" sz="2000" dirty="0" smtClean="0">
                <a:latin typeface="Verdana" pitchFamily="34" charset="0"/>
              </a:rPr>
              <a:t> </a:t>
            </a:r>
            <a:r>
              <a:rPr lang="en-US" sz="2000" dirty="0" err="1" smtClean="0">
                <a:latin typeface="Verdana" pitchFamily="34" charset="0"/>
              </a:rPr>
              <a:t>térmicos</a:t>
            </a:r>
            <a:r>
              <a:rPr lang="en-US" sz="2000" dirty="0" smtClean="0">
                <a:latin typeface="Verdana" pitchFamily="34" charset="0"/>
              </a:rPr>
              <a:t> </a:t>
            </a:r>
            <a:r>
              <a:rPr lang="en-US" sz="2000" dirty="0" err="1" smtClean="0">
                <a:latin typeface="Verdana" pitchFamily="34" charset="0"/>
              </a:rPr>
              <a:t>convectivos</a:t>
            </a:r>
            <a:r>
              <a:rPr lang="en-US" sz="2000" dirty="0" smtClean="0">
                <a:latin typeface="Verdana" pitchFamily="34" charset="0"/>
              </a:rPr>
              <a:t> y </a:t>
            </a:r>
            <a:r>
              <a:rPr lang="en-US" sz="2000" dirty="0" err="1" smtClean="0">
                <a:latin typeface="Verdana" pitchFamily="34" charset="0"/>
              </a:rPr>
              <a:t>radiativos</a:t>
            </a:r>
            <a:r>
              <a:rPr lang="en-US" sz="2000" dirty="0" smtClean="0">
                <a:latin typeface="Verdana" pitchFamily="34" charset="0"/>
              </a:rPr>
              <a:t> </a:t>
            </a:r>
            <a:r>
              <a:rPr lang="en-US" sz="2000" dirty="0" err="1" smtClean="0">
                <a:latin typeface="Verdana" pitchFamily="34" charset="0"/>
              </a:rPr>
              <a:t>que</a:t>
            </a:r>
            <a:r>
              <a:rPr lang="en-US" sz="2000" dirty="0" smtClean="0">
                <a:latin typeface="Verdana" pitchFamily="34" charset="0"/>
              </a:rPr>
              <a:t> con el </a:t>
            </a:r>
            <a:r>
              <a:rPr lang="en-US" sz="2000" dirty="0" err="1" smtClean="0">
                <a:latin typeface="Verdana" pitchFamily="34" charset="0"/>
              </a:rPr>
              <a:t>entorno</a:t>
            </a:r>
            <a:r>
              <a:rPr lang="en-US" sz="2000" dirty="0" smtClean="0">
                <a:latin typeface="Verdana" pitchFamily="34" charset="0"/>
              </a:rPr>
              <a:t> real. Se </a:t>
            </a:r>
            <a:r>
              <a:rPr lang="en-US" sz="2000" dirty="0" err="1" smtClean="0">
                <a:latin typeface="Verdana" pitchFamily="34" charset="0"/>
              </a:rPr>
              <a:t>puede</a:t>
            </a:r>
            <a:r>
              <a:rPr lang="en-US" sz="2000" dirty="0" smtClean="0">
                <a:latin typeface="Verdana" pitchFamily="34" charset="0"/>
              </a:rPr>
              <a:t> </a:t>
            </a:r>
            <a:r>
              <a:rPr lang="en-US" sz="2000" dirty="0" err="1" smtClean="0">
                <a:latin typeface="Verdana" pitchFamily="34" charset="0"/>
              </a:rPr>
              <a:t>aproximar</a:t>
            </a:r>
            <a:r>
              <a:rPr lang="en-US" sz="2000" dirty="0" smtClean="0">
                <a:latin typeface="Verdana" pitchFamily="34" charset="0"/>
              </a:rPr>
              <a:t> </a:t>
            </a:r>
            <a:r>
              <a:rPr lang="en-US" sz="2000" dirty="0" err="1" smtClean="0">
                <a:latin typeface="Verdana" pitchFamily="34" charset="0"/>
              </a:rPr>
              <a:t>como</a:t>
            </a:r>
            <a:r>
              <a:rPr lang="en-US" sz="2000" dirty="0" smtClean="0">
                <a:latin typeface="Verdana" pitchFamily="34" charset="0"/>
              </a:rPr>
              <a:t> el </a:t>
            </a:r>
            <a:r>
              <a:rPr lang="en-US" sz="2000" dirty="0" err="1" smtClean="0">
                <a:latin typeface="Verdana" pitchFamily="34" charset="0"/>
              </a:rPr>
              <a:t>promedio</a:t>
            </a:r>
            <a:r>
              <a:rPr lang="en-US" sz="2000" dirty="0" smtClean="0">
                <a:latin typeface="Verdana" pitchFamily="34" charset="0"/>
              </a:rPr>
              <a:t> </a:t>
            </a:r>
            <a:r>
              <a:rPr lang="en-US" sz="2000" dirty="0" err="1" smtClean="0">
                <a:latin typeface="Verdana" pitchFamily="34" charset="0"/>
              </a:rPr>
              <a:t>ponderado</a:t>
            </a:r>
            <a:r>
              <a:rPr lang="en-US" sz="2000" dirty="0" smtClean="0">
                <a:latin typeface="Verdana" pitchFamily="34" charset="0"/>
              </a:rPr>
              <a:t> entre la </a:t>
            </a:r>
            <a:r>
              <a:rPr lang="en-US" sz="2000" dirty="0" err="1" smtClean="0">
                <a:latin typeface="Verdana" pitchFamily="34" charset="0"/>
              </a:rPr>
              <a:t>temperatura</a:t>
            </a:r>
            <a:r>
              <a:rPr lang="en-US" sz="2000" dirty="0" smtClean="0">
                <a:latin typeface="Verdana" pitchFamily="34" charset="0"/>
              </a:rPr>
              <a:t> de </a:t>
            </a:r>
            <a:r>
              <a:rPr lang="en-US" sz="2000" dirty="0" err="1" smtClean="0">
                <a:latin typeface="Verdana" pitchFamily="34" charset="0"/>
              </a:rPr>
              <a:t>bulbo</a:t>
            </a:r>
            <a:r>
              <a:rPr lang="en-US" sz="2000" dirty="0" smtClean="0">
                <a:latin typeface="Verdana" pitchFamily="34" charset="0"/>
              </a:rPr>
              <a:t> </a:t>
            </a:r>
            <a:r>
              <a:rPr lang="en-US" sz="2000" dirty="0" err="1" smtClean="0">
                <a:latin typeface="Verdana" pitchFamily="34" charset="0"/>
              </a:rPr>
              <a:t>seco</a:t>
            </a:r>
            <a:r>
              <a:rPr lang="en-US" sz="2000" dirty="0" smtClean="0">
                <a:latin typeface="Verdana" pitchFamily="34" charset="0"/>
              </a:rPr>
              <a:t> y la </a:t>
            </a:r>
            <a:r>
              <a:rPr lang="en-US" sz="2000" dirty="0" err="1" smtClean="0">
                <a:latin typeface="Verdana" pitchFamily="34" charset="0"/>
              </a:rPr>
              <a:t>radiante</a:t>
            </a:r>
            <a:r>
              <a:rPr lang="en-US" sz="2000" dirty="0" smtClean="0">
                <a:latin typeface="Verdana" pitchFamily="34" charset="0"/>
              </a:rPr>
              <a:t> </a:t>
            </a:r>
            <a:r>
              <a:rPr lang="en-US" sz="2000" dirty="0" err="1" smtClean="0">
                <a:latin typeface="Verdana" pitchFamily="34" charset="0"/>
              </a:rPr>
              <a:t>efectiva</a:t>
            </a:r>
            <a:r>
              <a:rPr lang="en-US" sz="2000" dirty="0" smtClean="0">
                <a:latin typeface="Verdana" pitchFamily="34" charset="0"/>
              </a:rPr>
              <a:t>. Se </a:t>
            </a:r>
            <a:r>
              <a:rPr lang="en-US" sz="2000" dirty="0" err="1" smtClean="0">
                <a:latin typeface="Verdana" pitchFamily="34" charset="0"/>
              </a:rPr>
              <a:t>usa</a:t>
            </a:r>
            <a:r>
              <a:rPr lang="en-US" sz="2000" dirty="0" smtClean="0">
                <a:latin typeface="Verdana" pitchFamily="34" charset="0"/>
              </a:rPr>
              <a:t> </a:t>
            </a:r>
            <a:r>
              <a:rPr lang="en-US" sz="2000" dirty="0" err="1" smtClean="0">
                <a:latin typeface="Verdana" pitchFamily="34" charset="0"/>
              </a:rPr>
              <a:t>para</a:t>
            </a:r>
            <a:r>
              <a:rPr lang="en-US" sz="2000" dirty="0" smtClean="0">
                <a:latin typeface="Verdana" pitchFamily="34" charset="0"/>
              </a:rPr>
              <a:t> </a:t>
            </a:r>
            <a:r>
              <a:rPr lang="en-US" sz="2000" dirty="0" err="1" smtClean="0">
                <a:latin typeface="Verdana" pitchFamily="34" charset="0"/>
              </a:rPr>
              <a:t>interiores</a:t>
            </a:r>
            <a:r>
              <a:rPr lang="en-US" sz="2000" dirty="0" smtClean="0">
                <a:latin typeface="Verdana" pitchFamily="34" charset="0"/>
              </a:rPr>
              <a:t> de </a:t>
            </a:r>
            <a:r>
              <a:rPr lang="en-US" sz="2000" dirty="0" err="1" smtClean="0">
                <a:latin typeface="Verdana" pitchFamily="34" charset="0"/>
              </a:rPr>
              <a:t>estructuras</a:t>
            </a:r>
            <a:r>
              <a:rPr lang="en-US" sz="2000" dirty="0" smtClean="0">
                <a:latin typeface="Verdana" pitchFamily="34" charset="0"/>
              </a:rPr>
              <a:t>:</a:t>
            </a:r>
          </a:p>
          <a:p>
            <a:pPr>
              <a:lnSpc>
                <a:spcPct val="90000"/>
              </a:lnSpc>
            </a:pPr>
            <a:endParaRPr lang="en-US" sz="2000" dirty="0" smtClean="0">
              <a:latin typeface="Verdana" pitchFamily="34" charset="0"/>
            </a:endParaRPr>
          </a:p>
          <a:p>
            <a:pPr algn="ctr">
              <a:lnSpc>
                <a:spcPct val="90000"/>
              </a:lnSpc>
              <a:buNone/>
            </a:pPr>
            <a:r>
              <a:rPr lang="en-US" sz="2000" b="1" dirty="0" err="1" smtClean="0">
                <a:latin typeface="Verdana" pitchFamily="34" charset="0"/>
              </a:rPr>
              <a:t>T_op</a:t>
            </a:r>
            <a:r>
              <a:rPr lang="en-US" sz="2000" b="1" dirty="0" smtClean="0">
                <a:latin typeface="Verdana" pitchFamily="34" charset="0"/>
              </a:rPr>
              <a:t> = 0,45 T_s + 0,55 </a:t>
            </a:r>
            <a:r>
              <a:rPr lang="en-US" sz="2000" b="1" dirty="0" err="1" smtClean="0">
                <a:latin typeface="Verdana" pitchFamily="34" charset="0"/>
              </a:rPr>
              <a:t>T_r</a:t>
            </a:r>
            <a:endParaRPr lang="en-US" sz="2000" b="1" dirty="0" smtClean="0">
              <a:latin typeface="Verdana" pitchFamily="34" charset="0"/>
            </a:endParaRPr>
          </a:p>
          <a:p>
            <a:pPr algn="ctr">
              <a:lnSpc>
                <a:spcPct val="90000"/>
              </a:lnSpc>
              <a:buNone/>
            </a:pPr>
            <a:endParaRPr lang="en-US" sz="2000" b="1" dirty="0" smtClean="0">
              <a:latin typeface="Verdana" pitchFamily="34" charset="0"/>
            </a:endParaRPr>
          </a:p>
          <a:p>
            <a:pPr algn="just">
              <a:lnSpc>
                <a:spcPct val="90000"/>
              </a:lnSpc>
              <a:buNone/>
            </a:pPr>
            <a:r>
              <a:rPr lang="en-US" sz="2000" dirty="0" smtClean="0">
                <a:latin typeface="Verdana" pitchFamily="34" charset="0"/>
              </a:rPr>
              <a:t>La </a:t>
            </a:r>
            <a:r>
              <a:rPr lang="en-US" sz="2000" dirty="0" err="1" smtClean="0">
                <a:latin typeface="Verdana" pitchFamily="34" charset="0"/>
              </a:rPr>
              <a:t>radiación</a:t>
            </a:r>
            <a:r>
              <a:rPr lang="en-US" sz="2000" dirty="0" smtClean="0">
                <a:latin typeface="Verdana" pitchFamily="34" charset="0"/>
              </a:rPr>
              <a:t> </a:t>
            </a:r>
            <a:r>
              <a:rPr lang="en-US" sz="2000" dirty="0" err="1" smtClean="0">
                <a:latin typeface="Verdana" pitchFamily="34" charset="0"/>
              </a:rPr>
              <a:t>es</a:t>
            </a:r>
            <a:r>
              <a:rPr lang="en-US" sz="2000" dirty="0" smtClean="0">
                <a:latin typeface="Verdana" pitchFamily="34" charset="0"/>
              </a:rPr>
              <a:t> </a:t>
            </a:r>
            <a:r>
              <a:rPr lang="en-US" sz="2000" dirty="0" err="1" smtClean="0">
                <a:latin typeface="Verdana" pitchFamily="34" charset="0"/>
              </a:rPr>
              <a:t>sumamente</a:t>
            </a:r>
            <a:r>
              <a:rPr lang="en-US" sz="2000" dirty="0" smtClean="0">
                <a:latin typeface="Verdana" pitchFamily="34" charset="0"/>
              </a:rPr>
              <a:t> </a:t>
            </a:r>
            <a:r>
              <a:rPr lang="en-US" sz="2000" dirty="0" err="1" smtClean="0">
                <a:latin typeface="Verdana" pitchFamily="34" charset="0"/>
              </a:rPr>
              <a:t>importante</a:t>
            </a:r>
            <a:r>
              <a:rPr lang="en-US" sz="2000" dirty="0" smtClean="0">
                <a:latin typeface="Verdana" pitchFamily="34" charset="0"/>
              </a:rPr>
              <a:t> </a:t>
            </a:r>
            <a:r>
              <a:rPr lang="en-US" sz="2000" dirty="0" err="1" smtClean="0">
                <a:latin typeface="Verdana" pitchFamily="34" charset="0"/>
              </a:rPr>
              <a:t>desde</a:t>
            </a:r>
            <a:r>
              <a:rPr lang="en-US" sz="2000" dirty="0" smtClean="0">
                <a:latin typeface="Verdana" pitchFamily="34" charset="0"/>
              </a:rPr>
              <a:t> el </a:t>
            </a:r>
            <a:r>
              <a:rPr lang="en-US" sz="2000" dirty="0" err="1" smtClean="0">
                <a:latin typeface="Verdana" pitchFamily="34" charset="0"/>
              </a:rPr>
              <a:t>punto</a:t>
            </a:r>
            <a:r>
              <a:rPr lang="en-US" sz="2000" dirty="0" smtClean="0">
                <a:latin typeface="Verdana" pitchFamily="34" charset="0"/>
              </a:rPr>
              <a:t> de vista de </a:t>
            </a:r>
            <a:r>
              <a:rPr lang="en-US" sz="2000" dirty="0" err="1" smtClean="0">
                <a:latin typeface="Verdana" pitchFamily="34" charset="0"/>
              </a:rPr>
              <a:t>definición</a:t>
            </a:r>
            <a:r>
              <a:rPr lang="en-US" sz="2000" dirty="0" smtClean="0">
                <a:latin typeface="Verdana" pitchFamily="34" charset="0"/>
              </a:rPr>
              <a:t> del comfort. Lo </a:t>
            </a:r>
            <a:r>
              <a:rPr lang="en-US" sz="2000" dirty="0" err="1" smtClean="0">
                <a:latin typeface="Verdana" pitchFamily="34" charset="0"/>
              </a:rPr>
              <a:t>vemos</a:t>
            </a:r>
            <a:r>
              <a:rPr lang="en-US" sz="2000" dirty="0" smtClean="0">
                <a:latin typeface="Verdana" pitchFamily="34" charset="0"/>
              </a:rPr>
              <a:t> en el </a:t>
            </a:r>
            <a:r>
              <a:rPr lang="en-US" sz="2000" dirty="0" err="1" smtClean="0">
                <a:latin typeface="Verdana" pitchFamily="34" charset="0"/>
              </a:rPr>
              <a:t>siguiente</a:t>
            </a:r>
            <a:r>
              <a:rPr lang="en-US" sz="2000" dirty="0" smtClean="0">
                <a:latin typeface="Verdana" pitchFamily="34" charset="0"/>
              </a:rPr>
              <a:t> </a:t>
            </a:r>
            <a:r>
              <a:rPr lang="en-US" sz="2000" dirty="0" err="1" smtClean="0">
                <a:latin typeface="Verdana" pitchFamily="34" charset="0"/>
              </a:rPr>
              <a:t>ejemplo</a:t>
            </a:r>
            <a:r>
              <a:rPr lang="en-US" sz="2000" dirty="0" smtClean="0">
                <a:latin typeface="Verdana" pitchFamily="34" charset="0"/>
              </a:rPr>
              <a:t>:</a:t>
            </a:r>
          </a:p>
        </p:txBody>
      </p:sp>
      <p:sp>
        <p:nvSpPr>
          <p:cNvPr id="6" name="5 Marcador de número de diapositiva"/>
          <p:cNvSpPr>
            <a:spLocks noGrp="1"/>
          </p:cNvSpPr>
          <p:nvPr>
            <p:ph type="sldNum" sz="quarter" idx="12"/>
          </p:nvPr>
        </p:nvSpPr>
        <p:spPr/>
        <p:txBody>
          <a:bodyPr/>
          <a:lstStyle/>
          <a:p>
            <a:fld id="{66845665-C1D3-4EA7-B1AC-D08DF10CE0D0}" type="slidenum">
              <a:rPr lang="es-ES"/>
              <a:pPr/>
              <a:t>132</a:t>
            </a:fld>
            <a:endParaRPr lang="es-ES"/>
          </a:p>
        </p:txBody>
      </p:sp>
    </p:spTree>
    <p:extLst>
      <p:ext uri="{BB962C8B-B14F-4D97-AF65-F5344CB8AC3E}">
        <p14:creationId xmlns:p14="http://schemas.microsoft.com/office/powerpoint/2010/main" val="10950733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04663"/>
          </a:xfrm>
        </p:spPr>
        <p:txBody>
          <a:bodyPr>
            <a:normAutofit fontScale="92500" lnSpcReduction="10000"/>
          </a:bodyPr>
          <a:lstStyle/>
          <a:p>
            <a:pPr>
              <a:lnSpc>
                <a:spcPct val="90000"/>
              </a:lnSpc>
            </a:pPr>
            <a:r>
              <a:rPr lang="en-US" sz="2000" b="1" dirty="0" err="1" smtClean="0">
                <a:latin typeface="Verdana" pitchFamily="34" charset="0"/>
              </a:rPr>
              <a:t>Temperatura</a:t>
            </a:r>
            <a:r>
              <a:rPr lang="en-US" sz="2000" b="1" dirty="0" smtClean="0">
                <a:latin typeface="Verdana" pitchFamily="34" charset="0"/>
              </a:rPr>
              <a:t> </a:t>
            </a:r>
            <a:r>
              <a:rPr lang="en-US" sz="2000" b="1" dirty="0" err="1" smtClean="0">
                <a:latin typeface="Verdana" pitchFamily="34" charset="0"/>
              </a:rPr>
              <a:t>radiante</a:t>
            </a:r>
            <a:r>
              <a:rPr lang="en-US" sz="2000" b="1" dirty="0" smtClean="0">
                <a:latin typeface="Verdana" pitchFamily="34" charset="0"/>
              </a:rPr>
              <a:t> del </a:t>
            </a:r>
            <a:r>
              <a:rPr lang="en-US" sz="2000" b="1" dirty="0" err="1" smtClean="0">
                <a:latin typeface="Verdana" pitchFamily="34" charset="0"/>
              </a:rPr>
              <a:t>entorno</a:t>
            </a:r>
            <a:r>
              <a:rPr lang="en-US" sz="2000" b="1" dirty="0" smtClean="0">
                <a:latin typeface="Verdana" pitchFamily="34" charset="0"/>
              </a:rPr>
              <a:t>: </a:t>
            </a:r>
            <a:r>
              <a:rPr lang="en-US" sz="2000" dirty="0" err="1" smtClean="0">
                <a:latin typeface="Verdana" pitchFamily="34" charset="0"/>
              </a:rPr>
              <a:t>es</a:t>
            </a:r>
            <a:r>
              <a:rPr lang="en-US" sz="2000" dirty="0" smtClean="0">
                <a:latin typeface="Verdana" pitchFamily="34" charset="0"/>
              </a:rPr>
              <a:t> clave al </a:t>
            </a:r>
            <a:r>
              <a:rPr lang="en-US" sz="2000" dirty="0" err="1" smtClean="0">
                <a:latin typeface="Verdana" pitchFamily="34" charset="0"/>
              </a:rPr>
              <a:t>momento</a:t>
            </a:r>
            <a:r>
              <a:rPr lang="en-US" sz="2000" dirty="0" smtClean="0">
                <a:latin typeface="Verdana" pitchFamily="34" charset="0"/>
              </a:rPr>
              <a:t> de </a:t>
            </a:r>
            <a:r>
              <a:rPr lang="en-US" sz="2000" dirty="0" err="1" smtClean="0">
                <a:latin typeface="Verdana" pitchFamily="34" charset="0"/>
              </a:rPr>
              <a:t>establecer</a:t>
            </a:r>
            <a:r>
              <a:rPr lang="en-US" sz="2000" dirty="0" smtClean="0">
                <a:latin typeface="Verdana" pitchFamily="34" charset="0"/>
              </a:rPr>
              <a:t> comfort. La </a:t>
            </a:r>
            <a:r>
              <a:rPr lang="en-US" sz="2000" dirty="0" err="1" smtClean="0">
                <a:latin typeface="Verdana" pitchFamily="34" charset="0"/>
              </a:rPr>
              <a:t>sensación</a:t>
            </a:r>
            <a:r>
              <a:rPr lang="en-US" sz="2000" dirty="0" smtClean="0">
                <a:latin typeface="Verdana" pitchFamily="34" charset="0"/>
              </a:rPr>
              <a:t> de comfort </a:t>
            </a:r>
            <a:r>
              <a:rPr lang="en-US" sz="2000" dirty="0" err="1" smtClean="0">
                <a:latin typeface="Verdana" pitchFamily="34" charset="0"/>
              </a:rPr>
              <a:t>está</a:t>
            </a:r>
            <a:r>
              <a:rPr lang="en-US" sz="2000" dirty="0" smtClean="0">
                <a:latin typeface="Verdana" pitchFamily="34" charset="0"/>
              </a:rPr>
              <a:t> mucho </a:t>
            </a:r>
            <a:r>
              <a:rPr lang="en-US" sz="2000" dirty="0" err="1" smtClean="0">
                <a:latin typeface="Verdana" pitchFamily="34" charset="0"/>
              </a:rPr>
              <a:t>más</a:t>
            </a:r>
            <a:r>
              <a:rPr lang="en-US" sz="2000" dirty="0" smtClean="0">
                <a:latin typeface="Verdana" pitchFamily="34" charset="0"/>
              </a:rPr>
              <a:t> </a:t>
            </a:r>
            <a:r>
              <a:rPr lang="en-US" sz="2000" dirty="0" err="1" smtClean="0">
                <a:latin typeface="Verdana" pitchFamily="34" charset="0"/>
              </a:rPr>
              <a:t>ligada</a:t>
            </a:r>
            <a:r>
              <a:rPr lang="en-US" sz="2000" dirty="0" smtClean="0">
                <a:latin typeface="Verdana" pitchFamily="34" charset="0"/>
              </a:rPr>
              <a:t> al </a:t>
            </a:r>
            <a:r>
              <a:rPr lang="en-US" sz="2000" dirty="0" err="1" smtClean="0">
                <a:latin typeface="Verdana" pitchFamily="34" charset="0"/>
              </a:rPr>
              <a:t>entorno</a:t>
            </a:r>
            <a:r>
              <a:rPr lang="en-US" sz="2000" dirty="0" smtClean="0">
                <a:latin typeface="Verdana" pitchFamily="34" charset="0"/>
              </a:rPr>
              <a:t> </a:t>
            </a:r>
            <a:r>
              <a:rPr lang="en-US" sz="2000" dirty="0" err="1" smtClean="0">
                <a:latin typeface="Verdana" pitchFamily="34" charset="0"/>
              </a:rPr>
              <a:t>radiante</a:t>
            </a:r>
            <a:r>
              <a:rPr lang="en-US" sz="2000" dirty="0" smtClean="0">
                <a:latin typeface="Verdana" pitchFamily="34" charset="0"/>
              </a:rPr>
              <a:t> </a:t>
            </a:r>
            <a:r>
              <a:rPr lang="en-US" sz="2000" dirty="0" err="1" smtClean="0">
                <a:latin typeface="Verdana" pitchFamily="34" charset="0"/>
              </a:rPr>
              <a:t>que</a:t>
            </a:r>
            <a:r>
              <a:rPr lang="en-US" sz="2000" dirty="0" smtClean="0">
                <a:latin typeface="Verdana" pitchFamily="34" charset="0"/>
              </a:rPr>
              <a:t> a la </a:t>
            </a:r>
            <a:r>
              <a:rPr lang="en-US" sz="2000" dirty="0" err="1" smtClean="0">
                <a:latin typeface="Verdana" pitchFamily="34" charset="0"/>
              </a:rPr>
              <a:t>temperatura</a:t>
            </a:r>
            <a:r>
              <a:rPr lang="en-US" sz="2000" dirty="0" smtClean="0">
                <a:latin typeface="Verdana" pitchFamily="34" charset="0"/>
              </a:rPr>
              <a:t> del </a:t>
            </a:r>
            <a:r>
              <a:rPr lang="en-US" sz="2000" dirty="0" err="1" smtClean="0">
                <a:latin typeface="Verdana" pitchFamily="34" charset="0"/>
              </a:rPr>
              <a:t>aire</a:t>
            </a:r>
            <a:endParaRPr lang="en-US" sz="2000" dirty="0" smtClean="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133</a:t>
            </a:fld>
            <a:endParaRPr lang="es-ES"/>
          </a:p>
        </p:txBody>
      </p:sp>
      <p:sp>
        <p:nvSpPr>
          <p:cNvPr id="629762" name="Rectangle 2"/>
          <p:cNvSpPr>
            <a:spLocks noGrp="1" noChangeArrowheads="1"/>
          </p:cNvSpPr>
          <p:nvPr>
            <p:ph type="title"/>
          </p:nvPr>
        </p:nvSpPr>
        <p:spPr>
          <a:xfrm>
            <a:off x="457200" y="908720"/>
            <a:ext cx="8229600" cy="508918"/>
          </a:xfrm>
        </p:spPr>
        <p:txBody>
          <a:bodyPr/>
          <a:lstStyle/>
          <a:p>
            <a:r>
              <a:rPr lang="es-MX" sz="2400" b="1" dirty="0" smtClean="0">
                <a:latin typeface="Verdana" pitchFamily="34" charset="0"/>
              </a:rPr>
              <a:t>Confort y Temperatura:</a:t>
            </a:r>
            <a:endParaRPr lang="es-ES" sz="2400" b="1" dirty="0">
              <a:latin typeface="Verdana" pitchFamily="34" charset="0"/>
            </a:endParaRPr>
          </a:p>
        </p:txBody>
      </p:sp>
      <p:pic>
        <p:nvPicPr>
          <p:cNvPr id="707586" name="Picture 2"/>
          <p:cNvPicPr>
            <a:picLocks noChangeAspect="1" noChangeArrowheads="1"/>
          </p:cNvPicPr>
          <p:nvPr/>
        </p:nvPicPr>
        <p:blipFill>
          <a:blip r:embed="rId3" cstate="print"/>
          <a:srcRect/>
          <a:stretch>
            <a:fillRect/>
          </a:stretch>
        </p:blipFill>
        <p:spPr bwMode="auto">
          <a:xfrm>
            <a:off x="1357290" y="2357430"/>
            <a:ext cx="2379384" cy="2214578"/>
          </a:xfrm>
          <a:prstGeom prst="rect">
            <a:avLst/>
          </a:prstGeom>
          <a:noFill/>
          <a:ln w="9525">
            <a:noFill/>
            <a:miter lim="800000"/>
            <a:headEnd/>
            <a:tailEnd/>
          </a:ln>
          <a:effectLst/>
        </p:spPr>
      </p:pic>
      <p:pic>
        <p:nvPicPr>
          <p:cNvPr id="707587" name="Picture 3"/>
          <p:cNvPicPr>
            <a:picLocks noChangeAspect="1" noChangeArrowheads="1"/>
          </p:cNvPicPr>
          <p:nvPr/>
        </p:nvPicPr>
        <p:blipFill>
          <a:blip r:embed="rId4" cstate="print"/>
          <a:srcRect/>
          <a:stretch>
            <a:fillRect/>
          </a:stretch>
        </p:blipFill>
        <p:spPr bwMode="auto">
          <a:xfrm>
            <a:off x="6500826" y="3929066"/>
            <a:ext cx="2162175" cy="1971675"/>
          </a:xfrm>
          <a:prstGeom prst="rect">
            <a:avLst/>
          </a:prstGeom>
          <a:noFill/>
          <a:ln w="9525">
            <a:noFill/>
            <a:miter lim="800000"/>
            <a:headEnd/>
            <a:tailEnd/>
          </a:ln>
          <a:effectLst/>
        </p:spPr>
      </p:pic>
      <p:sp>
        <p:nvSpPr>
          <p:cNvPr id="8" name="7 Flecha izquierda"/>
          <p:cNvSpPr/>
          <p:nvPr/>
        </p:nvSpPr>
        <p:spPr>
          <a:xfrm rot="20402135">
            <a:off x="3746573" y="2241530"/>
            <a:ext cx="2000264" cy="956954"/>
          </a:xfrm>
          <a:prstGeom prst="lef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Temp </a:t>
            </a:r>
            <a:r>
              <a:rPr lang="en-US" sz="1200" dirty="0" err="1" smtClean="0">
                <a:solidFill>
                  <a:schemeClr val="tx1"/>
                </a:solidFill>
              </a:rPr>
              <a:t>muros</a:t>
            </a:r>
            <a:r>
              <a:rPr lang="en-US" sz="1200" dirty="0" smtClean="0">
                <a:solidFill>
                  <a:schemeClr val="tx1"/>
                </a:solidFill>
              </a:rPr>
              <a:t>: 24ºC, Temp </a:t>
            </a:r>
            <a:r>
              <a:rPr lang="en-US" sz="1200" dirty="0" err="1" smtClean="0">
                <a:solidFill>
                  <a:schemeClr val="tx1"/>
                </a:solidFill>
              </a:rPr>
              <a:t>Aire</a:t>
            </a:r>
            <a:r>
              <a:rPr lang="en-US" sz="1200" dirty="0" smtClean="0">
                <a:solidFill>
                  <a:schemeClr val="tx1"/>
                </a:solidFill>
              </a:rPr>
              <a:t> 14ºC</a:t>
            </a:r>
            <a:endParaRPr lang="en-US" sz="1200" dirty="0">
              <a:solidFill>
                <a:schemeClr val="tx1"/>
              </a:solidFill>
            </a:endParaRPr>
          </a:p>
        </p:txBody>
      </p:sp>
      <p:sp>
        <p:nvSpPr>
          <p:cNvPr id="9" name="8 Flecha derecha"/>
          <p:cNvSpPr/>
          <p:nvPr/>
        </p:nvSpPr>
        <p:spPr>
          <a:xfrm rot="1150433">
            <a:off x="4379311" y="3755184"/>
            <a:ext cx="2143140"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Temp </a:t>
            </a:r>
            <a:r>
              <a:rPr lang="en-US" sz="1200" dirty="0" err="1" smtClean="0">
                <a:solidFill>
                  <a:schemeClr val="tx1"/>
                </a:solidFill>
              </a:rPr>
              <a:t>muros</a:t>
            </a:r>
            <a:r>
              <a:rPr lang="en-US" sz="1200" dirty="0" smtClean="0">
                <a:solidFill>
                  <a:schemeClr val="tx1"/>
                </a:solidFill>
              </a:rPr>
              <a:t>: 14ºC</a:t>
            </a:r>
          </a:p>
          <a:p>
            <a:pPr algn="ctr"/>
            <a:r>
              <a:rPr lang="en-US" sz="1200" dirty="0" smtClean="0">
                <a:solidFill>
                  <a:schemeClr val="tx1"/>
                </a:solidFill>
              </a:rPr>
              <a:t>Temp  </a:t>
            </a:r>
            <a:r>
              <a:rPr lang="en-US" sz="1200" dirty="0" err="1" smtClean="0">
                <a:solidFill>
                  <a:schemeClr val="tx1"/>
                </a:solidFill>
              </a:rPr>
              <a:t>Aire</a:t>
            </a:r>
            <a:r>
              <a:rPr lang="en-US" sz="1200" dirty="0" smtClean="0">
                <a:solidFill>
                  <a:schemeClr val="tx1"/>
                </a:solidFill>
              </a:rPr>
              <a:t> 24ºC</a:t>
            </a:r>
            <a:endParaRPr lang="en-US" sz="1200" dirty="0">
              <a:solidFill>
                <a:schemeClr val="tx1"/>
              </a:solidFill>
            </a:endParaRPr>
          </a:p>
        </p:txBody>
      </p:sp>
    </p:spTree>
    <p:extLst>
      <p:ext uri="{BB962C8B-B14F-4D97-AF65-F5344CB8AC3E}">
        <p14:creationId xmlns:p14="http://schemas.microsoft.com/office/powerpoint/2010/main" val="86221110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p:txBody>
          <a:bodyPr>
            <a:normAutofit/>
          </a:bodyPr>
          <a:lstStyle/>
          <a:p>
            <a:pPr>
              <a:lnSpc>
                <a:spcPct val="90000"/>
              </a:lnSpc>
              <a:buFontTx/>
              <a:buNone/>
            </a:pPr>
            <a:r>
              <a:rPr lang="en-US" sz="2000" dirty="0" err="1" smtClean="0">
                <a:latin typeface="Verdana" pitchFamily="34" charset="0"/>
              </a:rPr>
              <a:t>Repasaremos</a:t>
            </a:r>
            <a:r>
              <a:rPr lang="en-US" sz="2000" dirty="0" smtClean="0">
                <a:latin typeface="Verdana" pitchFamily="34" charset="0"/>
              </a:rPr>
              <a:t> </a:t>
            </a:r>
            <a:r>
              <a:rPr lang="en-US" sz="2000" dirty="0" err="1" smtClean="0">
                <a:latin typeface="Verdana" pitchFamily="34" charset="0"/>
              </a:rPr>
              <a:t>rápidamente</a:t>
            </a:r>
            <a:r>
              <a:rPr lang="en-US" sz="2000" dirty="0" smtClean="0">
                <a:latin typeface="Verdana" pitchFamily="34" charset="0"/>
              </a:rPr>
              <a:t> </a:t>
            </a:r>
            <a:r>
              <a:rPr lang="en-US" sz="2000" dirty="0" err="1" smtClean="0">
                <a:latin typeface="Verdana" pitchFamily="34" charset="0"/>
              </a:rPr>
              <a:t>algunos</a:t>
            </a:r>
            <a:r>
              <a:rPr lang="en-US" sz="2000" dirty="0" smtClean="0">
                <a:latin typeface="Verdana" pitchFamily="34" charset="0"/>
              </a:rPr>
              <a:t> de los </a:t>
            </a:r>
            <a:r>
              <a:rPr lang="en-US" sz="2000" dirty="0" err="1" smtClean="0">
                <a:latin typeface="Verdana" pitchFamily="34" charset="0"/>
              </a:rPr>
              <a:t>conceptos</a:t>
            </a:r>
            <a:r>
              <a:rPr lang="en-US" sz="2000" dirty="0" smtClean="0">
                <a:latin typeface="Verdana" pitchFamily="34" charset="0"/>
              </a:rPr>
              <a:t> </a:t>
            </a:r>
            <a:r>
              <a:rPr lang="en-US" sz="2000" dirty="0" err="1" smtClean="0">
                <a:latin typeface="Verdana" pitchFamily="34" charset="0"/>
              </a:rPr>
              <a:t>básicos</a:t>
            </a:r>
            <a:r>
              <a:rPr lang="en-US" sz="2000" dirty="0" smtClean="0">
                <a:latin typeface="Verdana" pitchFamily="34" charset="0"/>
              </a:rPr>
              <a:t> </a:t>
            </a:r>
            <a:r>
              <a:rPr lang="en-US" sz="2000" dirty="0" err="1" smtClean="0">
                <a:latin typeface="Verdana" pitchFamily="34" charset="0"/>
              </a:rPr>
              <a:t>asociados</a:t>
            </a:r>
            <a:r>
              <a:rPr lang="en-US" sz="2000" dirty="0" smtClean="0">
                <a:latin typeface="Verdana" pitchFamily="34" charset="0"/>
              </a:rPr>
              <a:t> a los </a:t>
            </a:r>
            <a:r>
              <a:rPr lang="en-US" sz="2000" dirty="0" err="1" smtClean="0">
                <a:latin typeface="Verdana" pitchFamily="34" charset="0"/>
              </a:rPr>
              <a:t>diferentes</a:t>
            </a:r>
            <a:r>
              <a:rPr lang="en-US" sz="2000" dirty="0" smtClean="0">
                <a:latin typeface="Verdana" pitchFamily="34" charset="0"/>
              </a:rPr>
              <a:t> </a:t>
            </a:r>
            <a:r>
              <a:rPr lang="en-US" sz="2000" dirty="0" err="1" smtClean="0">
                <a:latin typeface="Verdana" pitchFamily="34" charset="0"/>
              </a:rPr>
              <a:t>tipos</a:t>
            </a:r>
            <a:r>
              <a:rPr lang="en-US" sz="2000" dirty="0" smtClean="0">
                <a:latin typeface="Verdana" pitchFamily="34" charset="0"/>
              </a:rPr>
              <a:t> de </a:t>
            </a:r>
            <a:r>
              <a:rPr lang="en-US" sz="2000" dirty="0" err="1" smtClean="0">
                <a:latin typeface="Verdana" pitchFamily="34" charset="0"/>
              </a:rPr>
              <a:t>sistemas</a:t>
            </a:r>
            <a:r>
              <a:rPr lang="en-US" sz="2000" dirty="0" smtClean="0">
                <a:latin typeface="Verdana" pitchFamily="34" charset="0"/>
              </a:rPr>
              <a:t> </a:t>
            </a:r>
            <a:r>
              <a:rPr lang="en-US" sz="2000" dirty="0" err="1" smtClean="0">
                <a:latin typeface="Verdana" pitchFamily="34" charset="0"/>
              </a:rPr>
              <a:t>solares</a:t>
            </a:r>
            <a:r>
              <a:rPr lang="en-US" sz="2000" dirty="0" smtClean="0">
                <a:latin typeface="Verdana" pitchFamily="34" charset="0"/>
              </a:rPr>
              <a:t> </a:t>
            </a:r>
            <a:r>
              <a:rPr lang="en-US" sz="2000" dirty="0" err="1" smtClean="0">
                <a:latin typeface="Verdana" pitchFamily="34" charset="0"/>
              </a:rPr>
              <a:t>pasivos</a:t>
            </a:r>
            <a:r>
              <a:rPr lang="en-US" sz="2000" dirty="0" smtClean="0">
                <a:latin typeface="Verdana" pitchFamily="34" charset="0"/>
              </a:rPr>
              <a:t>. </a:t>
            </a:r>
            <a:r>
              <a:rPr lang="en-US" sz="2000" dirty="0" err="1" smtClean="0">
                <a:latin typeface="Verdana" pitchFamily="34" charset="0"/>
              </a:rPr>
              <a:t>Además</a:t>
            </a:r>
            <a:r>
              <a:rPr lang="en-US" sz="2000" dirty="0" smtClean="0">
                <a:latin typeface="Verdana" pitchFamily="34" charset="0"/>
              </a:rPr>
              <a:t> les </a:t>
            </a:r>
            <a:r>
              <a:rPr lang="en-US" sz="2000" dirty="0" err="1" smtClean="0">
                <a:latin typeface="Verdana" pitchFamily="34" charset="0"/>
              </a:rPr>
              <a:t>dejaré</a:t>
            </a:r>
            <a:r>
              <a:rPr lang="en-US" sz="2000" dirty="0" smtClean="0">
                <a:latin typeface="Verdana" pitchFamily="34" charset="0"/>
              </a:rPr>
              <a:t> </a:t>
            </a:r>
            <a:r>
              <a:rPr lang="en-US" sz="2000" dirty="0" err="1" smtClean="0">
                <a:latin typeface="Verdana" pitchFamily="34" charset="0"/>
              </a:rPr>
              <a:t>copia</a:t>
            </a:r>
            <a:r>
              <a:rPr lang="en-US" sz="2000" dirty="0" smtClean="0">
                <a:latin typeface="Verdana" pitchFamily="34" charset="0"/>
              </a:rPr>
              <a:t> de un manual </a:t>
            </a:r>
            <a:r>
              <a:rPr lang="en-US" sz="2000" dirty="0" err="1" smtClean="0">
                <a:latin typeface="Verdana" pitchFamily="34" charset="0"/>
              </a:rPr>
              <a:t>básico</a:t>
            </a:r>
            <a:r>
              <a:rPr lang="en-US" sz="2000" dirty="0" smtClean="0">
                <a:latin typeface="Verdana" pitchFamily="34" charset="0"/>
              </a:rPr>
              <a:t>.</a:t>
            </a:r>
          </a:p>
          <a:p>
            <a:pPr>
              <a:lnSpc>
                <a:spcPct val="90000"/>
              </a:lnSpc>
              <a:buFontTx/>
              <a:buNone/>
            </a:pPr>
            <a:endParaRPr lang="en-US" sz="2000" dirty="0" smtClean="0">
              <a:latin typeface="Verdana" pitchFamily="34" charset="0"/>
            </a:endParaRPr>
          </a:p>
          <a:p>
            <a:pPr>
              <a:lnSpc>
                <a:spcPct val="90000"/>
              </a:lnSpc>
              <a:buFontTx/>
              <a:buNone/>
            </a:pPr>
            <a:r>
              <a:rPr lang="en-US" sz="2000" dirty="0" smtClean="0">
                <a:latin typeface="Verdana" pitchFamily="34" charset="0"/>
              </a:rPr>
              <a:t>Lo </a:t>
            </a:r>
            <a:r>
              <a:rPr lang="en-US" sz="2000" dirty="0" err="1" smtClean="0">
                <a:latin typeface="Verdana" pitchFamily="34" charset="0"/>
              </a:rPr>
              <a:t>primero</a:t>
            </a:r>
            <a:r>
              <a:rPr lang="en-US" sz="2000" dirty="0" smtClean="0">
                <a:latin typeface="Verdana" pitchFamily="34" charset="0"/>
              </a:rPr>
              <a:t> a no </a:t>
            </a:r>
            <a:r>
              <a:rPr lang="en-US" sz="2000" dirty="0" err="1" smtClean="0">
                <a:latin typeface="Verdana" pitchFamily="34" charset="0"/>
              </a:rPr>
              <a:t>olvidar</a:t>
            </a:r>
            <a:r>
              <a:rPr lang="en-US" sz="2000" dirty="0" smtClean="0">
                <a:latin typeface="Verdana" pitchFamily="34" charset="0"/>
              </a:rPr>
              <a:t> </a:t>
            </a:r>
            <a:r>
              <a:rPr lang="en-US" sz="2000" dirty="0" err="1" smtClean="0">
                <a:latin typeface="Verdana" pitchFamily="34" charset="0"/>
              </a:rPr>
              <a:t>es</a:t>
            </a:r>
            <a:r>
              <a:rPr lang="en-US" sz="2000" dirty="0" smtClean="0">
                <a:latin typeface="Verdana" pitchFamily="34" charset="0"/>
              </a:rPr>
              <a:t> </a:t>
            </a:r>
            <a:r>
              <a:rPr lang="en-US" sz="2000" dirty="0" err="1" smtClean="0">
                <a:latin typeface="Verdana" pitchFamily="34" charset="0"/>
              </a:rPr>
              <a:t>que</a:t>
            </a:r>
            <a:r>
              <a:rPr lang="en-US" sz="2000" dirty="0" smtClean="0">
                <a:latin typeface="Verdana" pitchFamily="34" charset="0"/>
              </a:rPr>
              <a:t> </a:t>
            </a:r>
            <a:r>
              <a:rPr lang="en-US" sz="2000" dirty="0" err="1" smtClean="0">
                <a:latin typeface="Verdana" pitchFamily="34" charset="0"/>
              </a:rPr>
              <a:t>cualquier</a:t>
            </a:r>
            <a:r>
              <a:rPr lang="en-US" sz="2000" dirty="0" smtClean="0">
                <a:latin typeface="Verdana" pitchFamily="34" charset="0"/>
              </a:rPr>
              <a:t> </a:t>
            </a:r>
            <a:r>
              <a:rPr lang="en-US" sz="2000" dirty="0" err="1" smtClean="0">
                <a:latin typeface="Verdana" pitchFamily="34" charset="0"/>
              </a:rPr>
              <a:t>sistema</a:t>
            </a:r>
            <a:r>
              <a:rPr lang="en-US" sz="2000" dirty="0" smtClean="0">
                <a:latin typeface="Verdana" pitchFamily="34" charset="0"/>
              </a:rPr>
              <a:t> </a:t>
            </a:r>
            <a:r>
              <a:rPr lang="en-US" sz="2000" dirty="0" err="1" smtClean="0">
                <a:latin typeface="Verdana" pitchFamily="34" charset="0"/>
              </a:rPr>
              <a:t>pasivo</a:t>
            </a:r>
            <a:r>
              <a:rPr lang="en-US" sz="2000" dirty="0" smtClean="0">
                <a:latin typeface="Verdana" pitchFamily="34" charset="0"/>
              </a:rPr>
              <a:t> </a:t>
            </a:r>
            <a:r>
              <a:rPr lang="en-US" sz="2000" dirty="0" err="1" smtClean="0">
                <a:latin typeface="Verdana" pitchFamily="34" charset="0"/>
              </a:rPr>
              <a:t>debe</a:t>
            </a:r>
            <a:r>
              <a:rPr lang="en-US" sz="2000" dirty="0" smtClean="0">
                <a:latin typeface="Verdana" pitchFamily="34" charset="0"/>
              </a:rPr>
              <a:t> </a:t>
            </a:r>
            <a:r>
              <a:rPr lang="en-US" sz="2000" dirty="0" err="1" smtClean="0">
                <a:latin typeface="Verdana" pitchFamily="34" charset="0"/>
              </a:rPr>
              <a:t>tener</a:t>
            </a:r>
            <a:r>
              <a:rPr lang="en-US" sz="2000" dirty="0" smtClean="0">
                <a:latin typeface="Verdana" pitchFamily="34" charset="0"/>
              </a:rPr>
              <a:t> un </a:t>
            </a:r>
            <a:r>
              <a:rPr lang="en-US" sz="2000" dirty="0" err="1" smtClean="0">
                <a:latin typeface="Verdana" pitchFamily="34" charset="0"/>
              </a:rPr>
              <a:t>sistema</a:t>
            </a:r>
            <a:r>
              <a:rPr lang="en-US" sz="2000" dirty="0" smtClean="0">
                <a:latin typeface="Verdana" pitchFamily="34" charset="0"/>
              </a:rPr>
              <a:t> de </a:t>
            </a:r>
            <a:r>
              <a:rPr lang="en-US" sz="2000" i="1" dirty="0" err="1" smtClean="0">
                <a:latin typeface="Verdana" pitchFamily="34" charset="0"/>
              </a:rPr>
              <a:t>ganancia</a:t>
            </a:r>
            <a:r>
              <a:rPr lang="en-US" sz="2000" i="1" dirty="0" smtClean="0">
                <a:latin typeface="Verdana" pitchFamily="34" charset="0"/>
              </a:rPr>
              <a:t> </a:t>
            </a:r>
            <a:r>
              <a:rPr lang="en-US" sz="2000" i="1" dirty="0" err="1" smtClean="0">
                <a:latin typeface="Verdana" pitchFamily="34" charset="0"/>
              </a:rPr>
              <a:t>térmica</a:t>
            </a:r>
            <a:r>
              <a:rPr lang="en-US" sz="2000" i="1" dirty="0" smtClean="0">
                <a:latin typeface="Verdana" pitchFamily="34" charset="0"/>
              </a:rPr>
              <a:t> </a:t>
            </a:r>
            <a:r>
              <a:rPr lang="en-US" sz="2000" dirty="0" smtClean="0">
                <a:latin typeface="Verdana" pitchFamily="34" charset="0"/>
              </a:rPr>
              <a:t>(solar) y la </a:t>
            </a:r>
            <a:r>
              <a:rPr lang="en-US" sz="2000" dirty="0" err="1" smtClean="0">
                <a:latin typeface="Verdana" pitchFamily="34" charset="0"/>
              </a:rPr>
              <a:t>correspondiente</a:t>
            </a:r>
            <a:r>
              <a:rPr lang="en-US" sz="2000" dirty="0" smtClean="0">
                <a:latin typeface="Verdana" pitchFamily="34" charset="0"/>
              </a:rPr>
              <a:t> </a:t>
            </a:r>
            <a:r>
              <a:rPr lang="en-US" sz="2000" i="1" dirty="0" err="1" smtClean="0">
                <a:latin typeface="Verdana" pitchFamily="34" charset="0"/>
              </a:rPr>
              <a:t>masa</a:t>
            </a:r>
            <a:r>
              <a:rPr lang="en-US" sz="2000" i="1" dirty="0" smtClean="0">
                <a:latin typeface="Verdana" pitchFamily="34" charset="0"/>
              </a:rPr>
              <a:t> </a:t>
            </a:r>
            <a:r>
              <a:rPr lang="en-US" sz="2000" i="1" dirty="0" err="1" smtClean="0">
                <a:latin typeface="Verdana" pitchFamily="34" charset="0"/>
              </a:rPr>
              <a:t>térmica</a:t>
            </a:r>
            <a:r>
              <a:rPr lang="en-US" sz="2000" i="1" dirty="0" smtClean="0">
                <a:latin typeface="Verdana" pitchFamily="34" charset="0"/>
              </a:rPr>
              <a:t> de </a:t>
            </a:r>
            <a:r>
              <a:rPr lang="en-US" sz="2000" i="1" dirty="0" err="1" smtClean="0">
                <a:latin typeface="Verdana" pitchFamily="34" charset="0"/>
              </a:rPr>
              <a:t>acumulación</a:t>
            </a:r>
            <a:r>
              <a:rPr lang="en-US" sz="2000" i="1" dirty="0" smtClean="0">
                <a:latin typeface="Verdana" pitchFamily="34" charset="0"/>
              </a:rPr>
              <a:t>. </a:t>
            </a:r>
            <a:r>
              <a:rPr lang="en-US" sz="2000" dirty="0" smtClean="0">
                <a:latin typeface="Verdana" pitchFamily="34" charset="0"/>
              </a:rPr>
              <a:t>Si no hay </a:t>
            </a:r>
            <a:r>
              <a:rPr lang="en-US" sz="2000" dirty="0" err="1" smtClean="0">
                <a:latin typeface="Verdana" pitchFamily="34" charset="0"/>
              </a:rPr>
              <a:t>masa</a:t>
            </a:r>
            <a:r>
              <a:rPr lang="en-US" sz="2000" dirty="0" smtClean="0">
                <a:latin typeface="Verdana" pitchFamily="34" charset="0"/>
              </a:rPr>
              <a:t> </a:t>
            </a:r>
            <a:r>
              <a:rPr lang="en-US" sz="2000" dirty="0" err="1" smtClean="0">
                <a:latin typeface="Verdana" pitchFamily="34" charset="0"/>
              </a:rPr>
              <a:t>térmica</a:t>
            </a:r>
            <a:r>
              <a:rPr lang="en-US" sz="2000" dirty="0" smtClean="0">
                <a:latin typeface="Verdana" pitchFamily="34" charset="0"/>
              </a:rPr>
              <a:t> de </a:t>
            </a:r>
            <a:r>
              <a:rPr lang="en-US" sz="2000" dirty="0" err="1" smtClean="0">
                <a:latin typeface="Verdana" pitchFamily="34" charset="0"/>
              </a:rPr>
              <a:t>acumulación</a:t>
            </a:r>
            <a:r>
              <a:rPr lang="en-US" sz="2000" dirty="0" smtClean="0">
                <a:latin typeface="Verdana" pitchFamily="34" charset="0"/>
              </a:rPr>
              <a:t>, </a:t>
            </a:r>
            <a:r>
              <a:rPr lang="en-US" sz="2000" dirty="0" err="1" smtClean="0">
                <a:latin typeface="Verdana" pitchFamily="34" charset="0"/>
              </a:rPr>
              <a:t>las</a:t>
            </a:r>
            <a:r>
              <a:rPr lang="en-US" sz="2000" dirty="0" smtClean="0">
                <a:latin typeface="Verdana" pitchFamily="34" charset="0"/>
              </a:rPr>
              <a:t> </a:t>
            </a:r>
            <a:r>
              <a:rPr lang="en-US" sz="2000" dirty="0" err="1" smtClean="0">
                <a:latin typeface="Verdana" pitchFamily="34" charset="0"/>
              </a:rPr>
              <a:t>temperaturas</a:t>
            </a:r>
            <a:r>
              <a:rPr lang="en-US" sz="2000" dirty="0" smtClean="0">
                <a:latin typeface="Verdana" pitchFamily="34" charset="0"/>
              </a:rPr>
              <a:t> </a:t>
            </a:r>
            <a:r>
              <a:rPr lang="en-US" sz="2000" dirty="0" err="1" smtClean="0">
                <a:latin typeface="Verdana" pitchFamily="34" charset="0"/>
              </a:rPr>
              <a:t>oscilarán</a:t>
            </a:r>
            <a:r>
              <a:rPr lang="en-US" sz="2000" dirty="0" smtClean="0">
                <a:latin typeface="Verdana" pitchFamily="34" charset="0"/>
              </a:rPr>
              <a:t> de </a:t>
            </a:r>
            <a:r>
              <a:rPr lang="en-US" sz="2000" dirty="0" err="1" smtClean="0">
                <a:latin typeface="Verdana" pitchFamily="34" charset="0"/>
              </a:rPr>
              <a:t>manera</a:t>
            </a:r>
            <a:r>
              <a:rPr lang="en-US" sz="2000" dirty="0" smtClean="0">
                <a:latin typeface="Verdana" pitchFamily="34" charset="0"/>
              </a:rPr>
              <a:t> </a:t>
            </a:r>
            <a:r>
              <a:rPr lang="en-US" sz="2000" dirty="0" err="1" smtClean="0">
                <a:latin typeface="Verdana" pitchFamily="34" charset="0"/>
              </a:rPr>
              <a:t>excesiva</a:t>
            </a:r>
            <a:r>
              <a:rPr lang="en-US" sz="2000" dirty="0" smtClean="0">
                <a:latin typeface="Verdana" pitchFamily="34" charset="0"/>
              </a:rPr>
              <a:t> e </a:t>
            </a:r>
            <a:r>
              <a:rPr lang="en-US" sz="2000" dirty="0" err="1" smtClean="0">
                <a:latin typeface="Verdana" pitchFamily="34" charset="0"/>
              </a:rPr>
              <a:t>incluso</a:t>
            </a:r>
            <a:r>
              <a:rPr lang="en-US" sz="2000" dirty="0" smtClean="0">
                <a:latin typeface="Verdana" pitchFamily="34" charset="0"/>
              </a:rPr>
              <a:t> se </a:t>
            </a:r>
            <a:r>
              <a:rPr lang="en-US" sz="2000" dirty="0" err="1" smtClean="0">
                <a:latin typeface="Verdana" pitchFamily="34" charset="0"/>
              </a:rPr>
              <a:t>podrá</a:t>
            </a:r>
            <a:r>
              <a:rPr lang="en-US" sz="2000" dirty="0" smtClean="0">
                <a:latin typeface="Verdana" pitchFamily="34" charset="0"/>
              </a:rPr>
              <a:t> </a:t>
            </a:r>
            <a:r>
              <a:rPr lang="en-US" sz="2000" i="1" dirty="0" err="1" smtClean="0">
                <a:latin typeface="Verdana" pitchFamily="34" charset="0"/>
              </a:rPr>
              <a:t>ampliar</a:t>
            </a:r>
            <a:r>
              <a:rPr lang="en-US" sz="2000" i="1" dirty="0" smtClean="0">
                <a:latin typeface="Verdana" pitchFamily="34" charset="0"/>
              </a:rPr>
              <a:t> </a:t>
            </a:r>
            <a:r>
              <a:rPr lang="en-US" sz="2000" dirty="0" smtClean="0">
                <a:latin typeface="Verdana" pitchFamily="34" charset="0"/>
              </a:rPr>
              <a:t>la </a:t>
            </a:r>
            <a:r>
              <a:rPr lang="en-US" sz="2000" dirty="0" err="1" smtClean="0">
                <a:latin typeface="Verdana" pitchFamily="34" charset="0"/>
              </a:rPr>
              <a:t>oscilación</a:t>
            </a:r>
            <a:r>
              <a:rPr lang="en-US" sz="2000" dirty="0" smtClean="0">
                <a:latin typeface="Verdana" pitchFamily="34" charset="0"/>
              </a:rPr>
              <a:t> </a:t>
            </a:r>
            <a:r>
              <a:rPr lang="en-US" sz="2000" dirty="0" err="1" smtClean="0">
                <a:latin typeface="Verdana" pitchFamily="34" charset="0"/>
              </a:rPr>
              <a:t>térmica</a:t>
            </a:r>
            <a:r>
              <a:rPr lang="en-US" sz="2000" dirty="0" smtClean="0">
                <a:latin typeface="Verdana" pitchFamily="34" charset="0"/>
              </a:rPr>
              <a:t> con </a:t>
            </a:r>
            <a:r>
              <a:rPr lang="en-US" sz="2000" dirty="0" err="1" smtClean="0">
                <a:latin typeface="Verdana" pitchFamily="34" charset="0"/>
              </a:rPr>
              <a:t>respecto</a:t>
            </a:r>
            <a:r>
              <a:rPr lang="en-US" sz="2000" dirty="0" smtClean="0">
                <a:latin typeface="Verdana" pitchFamily="34" charset="0"/>
              </a:rPr>
              <a:t> al exterior.</a:t>
            </a:r>
          </a:p>
          <a:p>
            <a:pPr>
              <a:lnSpc>
                <a:spcPct val="90000"/>
              </a:lnSpc>
              <a:buFontTx/>
              <a:buNone/>
            </a:pPr>
            <a:endParaRPr lang="en-US" sz="2000" dirty="0" smtClean="0">
              <a:latin typeface="Verdana" pitchFamily="34" charset="0"/>
            </a:endParaRPr>
          </a:p>
          <a:p>
            <a:pPr>
              <a:lnSpc>
                <a:spcPct val="90000"/>
              </a:lnSpc>
              <a:buFontTx/>
              <a:buNone/>
            </a:pPr>
            <a:r>
              <a:rPr lang="en-US" sz="2000" dirty="0" err="1" smtClean="0">
                <a:latin typeface="Verdana" pitchFamily="34" charset="0"/>
              </a:rPr>
              <a:t>Por</a:t>
            </a:r>
            <a:r>
              <a:rPr lang="en-US" sz="2000" dirty="0" smtClean="0">
                <a:latin typeface="Verdana" pitchFamily="34" charset="0"/>
              </a:rPr>
              <a:t> lo </a:t>
            </a:r>
            <a:r>
              <a:rPr lang="en-US" sz="2000" dirty="0" err="1" smtClean="0">
                <a:latin typeface="Verdana" pitchFamily="34" charset="0"/>
              </a:rPr>
              <a:t>tanto</a:t>
            </a:r>
            <a:r>
              <a:rPr lang="en-US" sz="2000" dirty="0" smtClean="0">
                <a:latin typeface="Verdana" pitchFamily="34" charset="0"/>
              </a:rPr>
              <a:t> en la </a:t>
            </a:r>
            <a:r>
              <a:rPr lang="en-US" sz="2000" dirty="0" err="1" smtClean="0">
                <a:latin typeface="Verdana" pitchFamily="34" charset="0"/>
              </a:rPr>
              <a:t>construcción</a:t>
            </a:r>
            <a:r>
              <a:rPr lang="en-US" sz="2000" dirty="0" smtClean="0">
                <a:latin typeface="Verdana" pitchFamily="34" charset="0"/>
              </a:rPr>
              <a:t> </a:t>
            </a:r>
            <a:r>
              <a:rPr lang="en-US" sz="2000" dirty="0" err="1" smtClean="0">
                <a:latin typeface="Verdana" pitchFamily="34" charset="0"/>
              </a:rPr>
              <a:t>debe</a:t>
            </a:r>
            <a:r>
              <a:rPr lang="en-US" sz="2000" dirty="0" smtClean="0">
                <a:latin typeface="Verdana" pitchFamily="34" charset="0"/>
              </a:rPr>
              <a:t> </a:t>
            </a:r>
            <a:r>
              <a:rPr lang="en-US" sz="2000" dirty="0" err="1" smtClean="0">
                <a:latin typeface="Verdana" pitchFamily="34" charset="0"/>
              </a:rPr>
              <a:t>existir</a:t>
            </a:r>
            <a:r>
              <a:rPr lang="en-US" sz="2000" dirty="0" smtClean="0">
                <a:latin typeface="Verdana" pitchFamily="34" charset="0"/>
              </a:rPr>
              <a:t> la </a:t>
            </a:r>
            <a:r>
              <a:rPr lang="en-US" sz="2000" dirty="0" err="1" smtClean="0">
                <a:latin typeface="Verdana" pitchFamily="34" charset="0"/>
              </a:rPr>
              <a:t>capacidad</a:t>
            </a:r>
            <a:r>
              <a:rPr lang="en-US" sz="2000" dirty="0" smtClean="0">
                <a:latin typeface="Verdana" pitchFamily="34" charset="0"/>
              </a:rPr>
              <a:t> de </a:t>
            </a:r>
            <a:r>
              <a:rPr lang="en-US" sz="2000" dirty="0" err="1" smtClean="0">
                <a:latin typeface="Verdana" pitchFamily="34" charset="0"/>
              </a:rPr>
              <a:t>acumular</a:t>
            </a:r>
            <a:r>
              <a:rPr lang="en-US" sz="2000" dirty="0" smtClean="0">
                <a:latin typeface="Verdana" pitchFamily="34" charset="0"/>
              </a:rPr>
              <a:t> la </a:t>
            </a:r>
            <a:r>
              <a:rPr lang="en-US" sz="2000" dirty="0" err="1" smtClean="0">
                <a:latin typeface="Verdana" pitchFamily="34" charset="0"/>
              </a:rPr>
              <a:t>energía</a:t>
            </a:r>
            <a:r>
              <a:rPr lang="en-US" sz="2000" dirty="0" smtClean="0">
                <a:latin typeface="Verdana" pitchFamily="34" charset="0"/>
              </a:rPr>
              <a:t> </a:t>
            </a:r>
            <a:r>
              <a:rPr lang="en-US" sz="2000" dirty="0" err="1" smtClean="0">
                <a:latin typeface="Verdana" pitchFamily="34" charset="0"/>
              </a:rPr>
              <a:t>térmica</a:t>
            </a:r>
            <a:r>
              <a:rPr lang="en-US" sz="2000" dirty="0" smtClean="0">
                <a:latin typeface="Verdana" pitchFamily="34" charset="0"/>
              </a:rPr>
              <a:t> </a:t>
            </a:r>
            <a:r>
              <a:rPr lang="en-US" sz="2000" dirty="0" err="1" smtClean="0">
                <a:latin typeface="Verdana" pitchFamily="34" charset="0"/>
              </a:rPr>
              <a:t>que</a:t>
            </a:r>
            <a:r>
              <a:rPr lang="en-US" sz="2000" dirty="0" smtClean="0">
                <a:latin typeface="Verdana" pitchFamily="34" charset="0"/>
              </a:rPr>
              <a:t> se </a:t>
            </a:r>
            <a:r>
              <a:rPr lang="en-US" sz="2000" dirty="0" err="1" smtClean="0">
                <a:latin typeface="Verdana" pitchFamily="34" charset="0"/>
              </a:rPr>
              <a:t>necesita</a:t>
            </a:r>
            <a:r>
              <a:rPr lang="en-US" sz="2000" dirty="0" smtClean="0">
                <a:latin typeface="Verdana" pitchFamily="34" charset="0"/>
              </a:rPr>
              <a:t>. </a:t>
            </a:r>
            <a:r>
              <a:rPr lang="en-US" sz="2000" dirty="0" err="1" smtClean="0">
                <a:latin typeface="Verdana" pitchFamily="34" charset="0"/>
              </a:rPr>
              <a:t>Veremos</a:t>
            </a:r>
            <a:r>
              <a:rPr lang="en-US" sz="2000" dirty="0" smtClean="0">
                <a:latin typeface="Verdana" pitchFamily="34" charset="0"/>
              </a:rPr>
              <a:t> a </a:t>
            </a:r>
            <a:r>
              <a:rPr lang="en-US" sz="2000" dirty="0" err="1" smtClean="0">
                <a:latin typeface="Verdana" pitchFamily="34" charset="0"/>
              </a:rPr>
              <a:t>continuación</a:t>
            </a:r>
            <a:r>
              <a:rPr lang="en-US" sz="2000" dirty="0" smtClean="0">
                <a:latin typeface="Verdana" pitchFamily="34" charset="0"/>
              </a:rPr>
              <a:t> </a:t>
            </a:r>
            <a:r>
              <a:rPr lang="en-US" sz="2000" dirty="0" err="1" smtClean="0">
                <a:latin typeface="Verdana" pitchFamily="34" charset="0"/>
              </a:rPr>
              <a:t>como</a:t>
            </a:r>
            <a:r>
              <a:rPr lang="en-US" sz="2000" dirty="0" smtClean="0">
                <a:latin typeface="Verdana" pitchFamily="34" charset="0"/>
              </a:rPr>
              <a:t> se </a:t>
            </a:r>
            <a:r>
              <a:rPr lang="en-US" sz="2000" dirty="0" err="1" smtClean="0">
                <a:latin typeface="Verdana" pitchFamily="34" charset="0"/>
              </a:rPr>
              <a:t>determina</a:t>
            </a:r>
            <a:r>
              <a:rPr lang="en-US" sz="2000" dirty="0" smtClean="0">
                <a:latin typeface="Verdana" pitchFamily="34" charset="0"/>
              </a:rPr>
              <a:t> </a:t>
            </a:r>
            <a:r>
              <a:rPr lang="en-US" sz="2000" dirty="0" err="1" smtClean="0">
                <a:latin typeface="Verdana" pitchFamily="34" charset="0"/>
              </a:rPr>
              <a:t>esto</a:t>
            </a:r>
            <a:r>
              <a:rPr lang="en-US" sz="2000" dirty="0" smtClean="0">
                <a:latin typeface="Verdana" pitchFamily="34" charset="0"/>
              </a:rPr>
              <a:t> de </a:t>
            </a:r>
            <a:r>
              <a:rPr lang="en-US" sz="2000" dirty="0" err="1" smtClean="0">
                <a:latin typeface="Verdana" pitchFamily="34" charset="0"/>
              </a:rPr>
              <a:t>manera</a:t>
            </a:r>
            <a:r>
              <a:rPr lang="en-US" sz="2000" dirty="0" smtClean="0">
                <a:latin typeface="Verdana" pitchFamily="34" charset="0"/>
              </a:rPr>
              <a:t> </a:t>
            </a:r>
            <a:r>
              <a:rPr lang="en-US" sz="2000" dirty="0" err="1" smtClean="0">
                <a:latin typeface="Verdana" pitchFamily="34" charset="0"/>
              </a:rPr>
              <a:t>aproximada</a:t>
            </a:r>
            <a:r>
              <a:rPr lang="en-US" sz="2000" dirty="0" smtClean="0">
                <a:latin typeface="Verdana" pitchFamily="34" charset="0"/>
              </a:rPr>
              <a:t>.</a:t>
            </a:r>
          </a:p>
          <a:p>
            <a:pPr>
              <a:lnSpc>
                <a:spcPct val="90000"/>
              </a:lnSpc>
              <a:buFontTx/>
              <a:buNone/>
            </a:pPr>
            <a:endParaRPr lang="en-US" sz="2000" dirty="0" smtClean="0">
              <a:latin typeface="Verdana" pitchFamily="34" charset="0"/>
            </a:endParaRP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134</a:t>
            </a:fld>
            <a:endParaRPr lang="es-ES"/>
          </a:p>
        </p:txBody>
      </p:sp>
      <p:sp>
        <p:nvSpPr>
          <p:cNvPr id="629762" name="Rectangle 2"/>
          <p:cNvSpPr>
            <a:spLocks noGrp="1" noChangeArrowheads="1"/>
          </p:cNvSpPr>
          <p:nvPr>
            <p:ph type="title"/>
          </p:nvPr>
        </p:nvSpPr>
        <p:spPr>
          <a:xfrm>
            <a:off x="457200" y="836712"/>
            <a:ext cx="8229600" cy="580926"/>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Tree>
    <p:extLst>
      <p:ext uri="{BB962C8B-B14F-4D97-AF65-F5344CB8AC3E}">
        <p14:creationId xmlns:p14="http://schemas.microsoft.com/office/powerpoint/2010/main" val="176994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9763">
                                            <p:txEl>
                                              <p:pRg st="2" end="2"/>
                                            </p:txEl>
                                          </p:spTgt>
                                        </p:tgtEl>
                                        <p:attrNameLst>
                                          <p:attrName>style.visibility</p:attrName>
                                        </p:attrNameLst>
                                      </p:cBhvr>
                                      <p:to>
                                        <p:strVal val="visible"/>
                                      </p:to>
                                    </p:set>
                                    <p:anim calcmode="lin" valueType="num">
                                      <p:cBhvr>
                                        <p:cTn id="14" dur="1000" fill="hold"/>
                                        <p:tgtEl>
                                          <p:spTgt spid="62976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2976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2976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29763">
                                            <p:txEl>
                                              <p:pRg st="4" end="4"/>
                                            </p:txEl>
                                          </p:spTgt>
                                        </p:tgtEl>
                                        <p:attrNameLst>
                                          <p:attrName>style.visibility</p:attrName>
                                        </p:attrNameLst>
                                      </p:cBhvr>
                                      <p:to>
                                        <p:strVal val="visible"/>
                                      </p:to>
                                    </p:set>
                                    <p:anim calcmode="lin" valueType="num">
                                      <p:cBhvr>
                                        <p:cTn id="21" dur="1000" fill="hold"/>
                                        <p:tgtEl>
                                          <p:spTgt spid="62976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62976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629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p:txBody>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directa</a:t>
            </a:r>
            <a:r>
              <a:rPr lang="en-US" sz="2000" b="1" dirty="0" smtClean="0">
                <a:latin typeface="Verdana" pitchFamily="34" charset="0"/>
              </a:rPr>
              <a:t>: </a:t>
            </a:r>
            <a:r>
              <a:rPr lang="en-US" sz="2000" dirty="0" smtClean="0">
                <a:latin typeface="Verdana" pitchFamily="34" charset="0"/>
              </a:rPr>
              <a:t>la </a:t>
            </a:r>
            <a:r>
              <a:rPr lang="en-US" sz="2000" dirty="0" err="1" smtClean="0">
                <a:latin typeface="Verdana" pitchFamily="34" charset="0"/>
              </a:rPr>
              <a:t>radiación</a:t>
            </a:r>
            <a:r>
              <a:rPr lang="en-US" sz="2000" dirty="0" smtClean="0">
                <a:latin typeface="Verdana" pitchFamily="34" charset="0"/>
              </a:rPr>
              <a:t> </a:t>
            </a:r>
            <a:r>
              <a:rPr lang="en-US" sz="2000" dirty="0" err="1" smtClean="0">
                <a:latin typeface="Verdana" pitchFamily="34" charset="0"/>
              </a:rPr>
              <a:t>penetra</a:t>
            </a:r>
            <a:r>
              <a:rPr lang="en-US" sz="2000" dirty="0" smtClean="0">
                <a:latin typeface="Verdana" pitchFamily="34" charset="0"/>
              </a:rPr>
              <a:t> al </a:t>
            </a:r>
            <a:r>
              <a:rPr lang="en-US" sz="2000" dirty="0" err="1" smtClean="0">
                <a:latin typeface="Verdana" pitchFamily="34" charset="0"/>
              </a:rPr>
              <a:t>espacio</a:t>
            </a:r>
            <a:r>
              <a:rPr lang="en-US" sz="2000" dirty="0" smtClean="0">
                <a:latin typeface="Verdana" pitchFamily="34" charset="0"/>
              </a:rPr>
              <a:t> a </a:t>
            </a:r>
            <a:r>
              <a:rPr lang="en-US" sz="2000" dirty="0" err="1" smtClean="0">
                <a:latin typeface="Verdana" pitchFamily="34" charset="0"/>
              </a:rPr>
              <a:t>climatizar</a:t>
            </a:r>
            <a:r>
              <a:rPr lang="en-US" sz="2000" dirty="0" smtClean="0">
                <a:latin typeface="Verdana" pitchFamily="34" charset="0"/>
              </a:rPr>
              <a:t>. </a:t>
            </a:r>
            <a:r>
              <a:rPr lang="en-US" sz="2000" dirty="0" err="1" smtClean="0">
                <a:latin typeface="Verdana" pitchFamily="34" charset="0"/>
              </a:rPr>
              <a:t>Pueden</a:t>
            </a:r>
            <a:r>
              <a:rPr lang="en-US" sz="2000" dirty="0" smtClean="0">
                <a:latin typeface="Verdana" pitchFamily="34" charset="0"/>
              </a:rPr>
              <a:t> ser con </a:t>
            </a:r>
            <a:r>
              <a:rPr lang="en-US" sz="2000" dirty="0" err="1" smtClean="0">
                <a:latin typeface="Verdana" pitchFamily="34" charset="0"/>
              </a:rPr>
              <a:t>acumulación</a:t>
            </a:r>
            <a:r>
              <a:rPr lang="en-US" sz="2000" dirty="0" smtClean="0">
                <a:latin typeface="Verdana" pitchFamily="34" charset="0"/>
              </a:rPr>
              <a:t> </a:t>
            </a:r>
            <a:r>
              <a:rPr lang="en-US" sz="2000" dirty="0" err="1" smtClean="0">
                <a:latin typeface="Verdana" pitchFamily="34" charset="0"/>
              </a:rPr>
              <a:t>distribuida</a:t>
            </a:r>
            <a:r>
              <a:rPr lang="en-US" sz="2000" dirty="0" smtClean="0">
                <a:latin typeface="Verdana" pitchFamily="34" charset="0"/>
              </a:rPr>
              <a:t> o </a:t>
            </a:r>
            <a:r>
              <a:rPr lang="en-US" sz="2000" dirty="0" err="1" smtClean="0">
                <a:latin typeface="Verdana" pitchFamily="34" charset="0"/>
              </a:rPr>
              <a:t>acumulación</a:t>
            </a:r>
            <a:r>
              <a:rPr lang="en-US" sz="2000" dirty="0" smtClean="0">
                <a:latin typeface="Verdana" pitchFamily="34" charset="0"/>
              </a:rPr>
              <a:t> </a:t>
            </a:r>
            <a:r>
              <a:rPr lang="en-US" sz="2000" dirty="0" err="1" smtClean="0">
                <a:latin typeface="Verdana" pitchFamily="34" charset="0"/>
              </a:rPr>
              <a:t>concentrada</a:t>
            </a:r>
            <a:r>
              <a:rPr lang="en-US" sz="2000" dirty="0" smtClean="0">
                <a:latin typeface="Verdana" pitchFamily="34" charset="0"/>
              </a:rPr>
              <a:t>.</a:t>
            </a:r>
          </a:p>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indirecta</a:t>
            </a:r>
            <a:r>
              <a:rPr lang="en-US" sz="2000" b="1" dirty="0" smtClean="0">
                <a:latin typeface="Verdana" pitchFamily="34" charset="0"/>
              </a:rPr>
              <a:t>: </a:t>
            </a:r>
            <a:r>
              <a:rPr lang="en-US" sz="2000" dirty="0" smtClean="0">
                <a:latin typeface="Verdana" pitchFamily="34" charset="0"/>
              </a:rPr>
              <a:t>en </a:t>
            </a:r>
            <a:r>
              <a:rPr lang="en-US" sz="2000" dirty="0" err="1" smtClean="0">
                <a:latin typeface="Verdana" pitchFamily="34" charset="0"/>
              </a:rPr>
              <a:t>este</a:t>
            </a:r>
            <a:r>
              <a:rPr lang="en-US" sz="2000" dirty="0" smtClean="0">
                <a:latin typeface="Verdana" pitchFamily="34" charset="0"/>
              </a:rPr>
              <a:t> </a:t>
            </a:r>
            <a:r>
              <a:rPr lang="en-US" sz="2000" dirty="0" err="1" smtClean="0">
                <a:latin typeface="Verdana" pitchFamily="34" charset="0"/>
              </a:rPr>
              <a:t>caso</a:t>
            </a:r>
            <a:r>
              <a:rPr lang="en-US" sz="2000" dirty="0" smtClean="0">
                <a:latin typeface="Verdana" pitchFamily="34" charset="0"/>
              </a:rPr>
              <a:t> la </a:t>
            </a:r>
            <a:r>
              <a:rPr lang="en-US" sz="2000" dirty="0" err="1" smtClean="0">
                <a:latin typeface="Verdana" pitchFamily="34" charset="0"/>
              </a:rPr>
              <a:t>radiación</a:t>
            </a:r>
            <a:r>
              <a:rPr lang="en-US" sz="2000" dirty="0" smtClean="0">
                <a:latin typeface="Verdana" pitchFamily="34" charset="0"/>
              </a:rPr>
              <a:t> solar se </a:t>
            </a:r>
            <a:r>
              <a:rPr lang="en-US" sz="2000" dirty="0" err="1" smtClean="0">
                <a:latin typeface="Verdana" pitchFamily="34" charset="0"/>
              </a:rPr>
              <a:t>absorbe</a:t>
            </a:r>
            <a:r>
              <a:rPr lang="en-US" sz="2000" dirty="0" smtClean="0">
                <a:latin typeface="Verdana" pitchFamily="34" charset="0"/>
              </a:rPr>
              <a:t> en el exterior del </a:t>
            </a:r>
            <a:r>
              <a:rPr lang="en-US" sz="2000" dirty="0" err="1" smtClean="0">
                <a:latin typeface="Verdana" pitchFamily="34" charset="0"/>
              </a:rPr>
              <a:t>recinto</a:t>
            </a:r>
            <a:r>
              <a:rPr lang="en-US" sz="2000" dirty="0" smtClean="0">
                <a:latin typeface="Verdana" pitchFamily="34" charset="0"/>
              </a:rPr>
              <a:t> a </a:t>
            </a:r>
            <a:r>
              <a:rPr lang="en-US" sz="2000" dirty="0" err="1" smtClean="0">
                <a:latin typeface="Verdana" pitchFamily="34" charset="0"/>
              </a:rPr>
              <a:t>climatizar</a:t>
            </a:r>
            <a:r>
              <a:rPr lang="en-US" sz="2000" dirty="0" smtClean="0">
                <a:latin typeface="Verdana" pitchFamily="34" charset="0"/>
              </a:rPr>
              <a:t>. El </a:t>
            </a:r>
            <a:r>
              <a:rPr lang="en-US" sz="2000" dirty="0" err="1" smtClean="0">
                <a:latin typeface="Verdana" pitchFamily="34" charset="0"/>
              </a:rPr>
              <a:t>acople</a:t>
            </a:r>
            <a:r>
              <a:rPr lang="en-US" sz="2000" dirty="0" smtClean="0">
                <a:latin typeface="Verdana" pitchFamily="34" charset="0"/>
              </a:rPr>
              <a:t> </a:t>
            </a:r>
            <a:r>
              <a:rPr lang="en-US" sz="2000" dirty="0" err="1" smtClean="0">
                <a:latin typeface="Verdana" pitchFamily="34" charset="0"/>
              </a:rPr>
              <a:t>es</a:t>
            </a:r>
            <a:r>
              <a:rPr lang="en-US" sz="2000" dirty="0" smtClean="0">
                <a:latin typeface="Verdana" pitchFamily="34" charset="0"/>
              </a:rPr>
              <a:t> </a:t>
            </a:r>
            <a:r>
              <a:rPr lang="en-US" sz="2000" dirty="0" err="1" smtClean="0">
                <a:latin typeface="Verdana" pitchFamily="34" charset="0"/>
              </a:rPr>
              <a:t>por</a:t>
            </a:r>
            <a:r>
              <a:rPr lang="en-US" sz="2000" dirty="0" smtClean="0">
                <a:latin typeface="Verdana" pitchFamily="34" charset="0"/>
              </a:rPr>
              <a:t> </a:t>
            </a:r>
            <a:r>
              <a:rPr lang="en-US" sz="2000" dirty="0" err="1" smtClean="0">
                <a:latin typeface="Verdana" pitchFamily="34" charset="0"/>
              </a:rPr>
              <a:t>conducción</a:t>
            </a:r>
            <a:r>
              <a:rPr lang="en-US" sz="2000" dirty="0" smtClean="0">
                <a:latin typeface="Verdana" pitchFamily="34" charset="0"/>
              </a:rPr>
              <a:t> a </a:t>
            </a:r>
            <a:r>
              <a:rPr lang="en-US" sz="2000" dirty="0" err="1" smtClean="0">
                <a:latin typeface="Verdana" pitchFamily="34" charset="0"/>
              </a:rPr>
              <a:t>través</a:t>
            </a:r>
            <a:r>
              <a:rPr lang="en-US" sz="2000" dirty="0" smtClean="0">
                <a:latin typeface="Verdana" pitchFamily="34" charset="0"/>
              </a:rPr>
              <a:t> de la </a:t>
            </a:r>
            <a:r>
              <a:rPr lang="en-US" sz="2000" dirty="0" err="1" smtClean="0">
                <a:latin typeface="Verdana" pitchFamily="34" charset="0"/>
              </a:rPr>
              <a:t>masa</a:t>
            </a:r>
            <a:r>
              <a:rPr lang="en-US" sz="2000" dirty="0" smtClean="0">
                <a:latin typeface="Verdana" pitchFamily="34" charset="0"/>
              </a:rPr>
              <a:t> de </a:t>
            </a:r>
            <a:r>
              <a:rPr lang="en-US" sz="2000" dirty="0" err="1" smtClean="0">
                <a:latin typeface="Verdana" pitchFamily="34" charset="0"/>
              </a:rPr>
              <a:t>acumulación</a:t>
            </a:r>
            <a:r>
              <a:rPr lang="en-US" sz="2000" dirty="0" smtClean="0">
                <a:latin typeface="Verdana" pitchFamily="34" charset="0"/>
              </a:rPr>
              <a:t> (y </a:t>
            </a:r>
            <a:r>
              <a:rPr lang="en-US" sz="2000" dirty="0" err="1" smtClean="0">
                <a:latin typeface="Verdana" pitchFamily="34" charset="0"/>
              </a:rPr>
              <a:t>luego</a:t>
            </a:r>
            <a:r>
              <a:rPr lang="en-US" sz="2000" dirty="0" smtClean="0">
                <a:latin typeface="Verdana" pitchFamily="34" charset="0"/>
              </a:rPr>
              <a:t> </a:t>
            </a:r>
            <a:r>
              <a:rPr lang="en-US" sz="2000" dirty="0" err="1" smtClean="0">
                <a:latin typeface="Verdana" pitchFamily="34" charset="0"/>
              </a:rPr>
              <a:t>radiación</a:t>
            </a:r>
            <a:r>
              <a:rPr lang="en-US" sz="2000" dirty="0" smtClean="0">
                <a:latin typeface="Verdana" pitchFamily="34" charset="0"/>
              </a:rPr>
              <a:t>) y </a:t>
            </a:r>
            <a:r>
              <a:rPr lang="en-US" sz="2000" dirty="0" err="1" smtClean="0">
                <a:latin typeface="Verdana" pitchFamily="34" charset="0"/>
              </a:rPr>
              <a:t>también</a:t>
            </a:r>
            <a:r>
              <a:rPr lang="en-US" sz="2000" dirty="0" smtClean="0">
                <a:latin typeface="Verdana" pitchFamily="34" charset="0"/>
              </a:rPr>
              <a:t> </a:t>
            </a:r>
            <a:r>
              <a:rPr lang="en-US" sz="2000" dirty="0" err="1" smtClean="0">
                <a:latin typeface="Verdana" pitchFamily="34" charset="0"/>
              </a:rPr>
              <a:t>puede</a:t>
            </a:r>
            <a:r>
              <a:rPr lang="en-US" sz="2000" dirty="0" smtClean="0">
                <a:latin typeface="Verdana" pitchFamily="34" charset="0"/>
              </a:rPr>
              <a:t> ser </a:t>
            </a:r>
            <a:r>
              <a:rPr lang="en-US" sz="2000" dirty="0" err="1" smtClean="0">
                <a:latin typeface="Verdana" pitchFamily="34" charset="0"/>
              </a:rPr>
              <a:t>por</a:t>
            </a:r>
            <a:r>
              <a:rPr lang="en-US" sz="2000" dirty="0" smtClean="0">
                <a:latin typeface="Verdana" pitchFamily="34" charset="0"/>
              </a:rPr>
              <a:t> </a:t>
            </a:r>
            <a:r>
              <a:rPr lang="en-US" sz="2000" dirty="0" err="1" smtClean="0">
                <a:latin typeface="Verdana" pitchFamily="34" charset="0"/>
              </a:rPr>
              <a:t>convección</a:t>
            </a:r>
            <a:r>
              <a:rPr lang="en-US" sz="2000" dirty="0" smtClean="0">
                <a:latin typeface="Verdana" pitchFamily="34" charset="0"/>
              </a:rPr>
              <a:t>. El </a:t>
            </a:r>
            <a:r>
              <a:rPr lang="en-US" sz="2000" dirty="0" err="1" smtClean="0">
                <a:latin typeface="Verdana" pitchFamily="34" charset="0"/>
              </a:rPr>
              <a:t>ejemplo</a:t>
            </a:r>
            <a:r>
              <a:rPr lang="en-US" sz="2000" dirty="0" smtClean="0">
                <a:latin typeface="Verdana" pitchFamily="34" charset="0"/>
              </a:rPr>
              <a:t> </a:t>
            </a:r>
            <a:r>
              <a:rPr lang="en-US" sz="2000" dirty="0" err="1" smtClean="0">
                <a:latin typeface="Verdana" pitchFamily="34" charset="0"/>
              </a:rPr>
              <a:t>más</a:t>
            </a:r>
            <a:r>
              <a:rPr lang="en-US" sz="2000" dirty="0" smtClean="0">
                <a:latin typeface="Verdana" pitchFamily="34" charset="0"/>
              </a:rPr>
              <a:t> </a:t>
            </a:r>
            <a:r>
              <a:rPr lang="en-US" sz="2000" dirty="0" err="1" smtClean="0">
                <a:latin typeface="Verdana" pitchFamily="34" charset="0"/>
              </a:rPr>
              <a:t>clásico</a:t>
            </a:r>
            <a:r>
              <a:rPr lang="en-US" sz="2000" dirty="0" smtClean="0">
                <a:latin typeface="Verdana" pitchFamily="34" charset="0"/>
              </a:rPr>
              <a:t> </a:t>
            </a:r>
            <a:r>
              <a:rPr lang="en-US" sz="2000" dirty="0" err="1" smtClean="0">
                <a:latin typeface="Verdana" pitchFamily="34" charset="0"/>
              </a:rPr>
              <a:t>es</a:t>
            </a:r>
            <a:r>
              <a:rPr lang="en-US" sz="2000" dirty="0" smtClean="0">
                <a:latin typeface="Verdana" pitchFamily="34" charset="0"/>
              </a:rPr>
              <a:t> el </a:t>
            </a:r>
            <a:r>
              <a:rPr lang="en-US" sz="2000" dirty="0" err="1" smtClean="0">
                <a:latin typeface="Verdana" pitchFamily="34" charset="0"/>
              </a:rPr>
              <a:t>Muro</a:t>
            </a:r>
            <a:r>
              <a:rPr lang="en-US" sz="2000" dirty="0" smtClean="0">
                <a:latin typeface="Verdana" pitchFamily="34" charset="0"/>
              </a:rPr>
              <a:t> </a:t>
            </a:r>
            <a:r>
              <a:rPr lang="en-US" sz="2000" dirty="0" err="1" smtClean="0">
                <a:latin typeface="Verdana" pitchFamily="34" charset="0"/>
              </a:rPr>
              <a:t>Trombe</a:t>
            </a:r>
            <a:r>
              <a:rPr lang="en-US" sz="2000" dirty="0" smtClean="0">
                <a:latin typeface="Verdana" pitchFamily="34" charset="0"/>
              </a:rPr>
              <a:t>.</a:t>
            </a:r>
          </a:p>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aislada</a:t>
            </a:r>
            <a:r>
              <a:rPr lang="en-US" sz="2000" b="1" dirty="0" smtClean="0">
                <a:latin typeface="Verdana" pitchFamily="34" charset="0"/>
              </a:rPr>
              <a:t>: </a:t>
            </a:r>
            <a:r>
              <a:rPr lang="en-US" sz="2000" dirty="0" smtClean="0">
                <a:latin typeface="Verdana" pitchFamily="34" charset="0"/>
              </a:rPr>
              <a:t>en </a:t>
            </a:r>
            <a:r>
              <a:rPr lang="en-US" sz="2000" dirty="0" err="1" smtClean="0">
                <a:latin typeface="Verdana" pitchFamily="34" charset="0"/>
              </a:rPr>
              <a:t>este</a:t>
            </a:r>
            <a:r>
              <a:rPr lang="en-US" sz="2000" dirty="0" smtClean="0">
                <a:latin typeface="Verdana" pitchFamily="34" charset="0"/>
              </a:rPr>
              <a:t> </a:t>
            </a:r>
            <a:r>
              <a:rPr lang="en-US" sz="2000" dirty="0" err="1" smtClean="0">
                <a:latin typeface="Verdana" pitchFamily="34" charset="0"/>
              </a:rPr>
              <a:t>caso</a:t>
            </a:r>
            <a:r>
              <a:rPr lang="en-US" sz="2000" dirty="0" smtClean="0">
                <a:latin typeface="Verdana" pitchFamily="34" charset="0"/>
              </a:rPr>
              <a:t> el </a:t>
            </a:r>
            <a:r>
              <a:rPr lang="en-US" sz="2000" dirty="0" err="1" smtClean="0">
                <a:latin typeface="Verdana" pitchFamily="34" charset="0"/>
              </a:rPr>
              <a:t>sistema</a:t>
            </a:r>
            <a:r>
              <a:rPr lang="en-US" sz="2000" dirty="0" smtClean="0">
                <a:latin typeface="Verdana" pitchFamily="34" charset="0"/>
              </a:rPr>
              <a:t> de </a:t>
            </a:r>
            <a:r>
              <a:rPr lang="en-US" sz="2000" dirty="0" err="1" smtClean="0">
                <a:latin typeface="Verdana" pitchFamily="34" charset="0"/>
              </a:rPr>
              <a:t>ganancia</a:t>
            </a:r>
            <a:r>
              <a:rPr lang="en-US" sz="2000" dirty="0" smtClean="0">
                <a:latin typeface="Verdana" pitchFamily="34" charset="0"/>
              </a:rPr>
              <a:t> </a:t>
            </a:r>
            <a:r>
              <a:rPr lang="en-US" sz="2000" dirty="0" err="1" smtClean="0">
                <a:latin typeface="Verdana" pitchFamily="34" charset="0"/>
              </a:rPr>
              <a:t>es</a:t>
            </a:r>
            <a:r>
              <a:rPr lang="en-US" sz="2000" dirty="0" smtClean="0">
                <a:latin typeface="Verdana" pitchFamily="34" charset="0"/>
              </a:rPr>
              <a:t> exterior al </a:t>
            </a:r>
            <a:r>
              <a:rPr lang="en-US" sz="2000" dirty="0" err="1" smtClean="0">
                <a:latin typeface="Verdana" pitchFamily="34" charset="0"/>
              </a:rPr>
              <a:t>recinto</a:t>
            </a:r>
            <a:r>
              <a:rPr lang="en-US" sz="2000" dirty="0" smtClean="0">
                <a:latin typeface="Verdana" pitchFamily="34" charset="0"/>
              </a:rPr>
              <a:t> a </a:t>
            </a:r>
            <a:r>
              <a:rPr lang="en-US" sz="2000" dirty="0" err="1" smtClean="0">
                <a:latin typeface="Verdana" pitchFamily="34" charset="0"/>
              </a:rPr>
              <a:t>climatizar</a:t>
            </a:r>
            <a:r>
              <a:rPr lang="en-US" sz="2000" dirty="0" smtClean="0">
                <a:latin typeface="Verdana" pitchFamily="34" charset="0"/>
              </a:rPr>
              <a:t>. Hay </a:t>
            </a:r>
            <a:r>
              <a:rPr lang="en-US" sz="2000" dirty="0" err="1" smtClean="0">
                <a:latin typeface="Verdana" pitchFamily="34" charset="0"/>
              </a:rPr>
              <a:t>varios</a:t>
            </a:r>
            <a:r>
              <a:rPr lang="en-US" sz="2000" dirty="0" smtClean="0">
                <a:latin typeface="Verdana" pitchFamily="34" charset="0"/>
              </a:rPr>
              <a:t> </a:t>
            </a:r>
            <a:r>
              <a:rPr lang="en-US" sz="2000" dirty="0" err="1" smtClean="0">
                <a:latin typeface="Verdana" pitchFamily="34" charset="0"/>
              </a:rPr>
              <a:t>enfoques</a:t>
            </a:r>
            <a:r>
              <a:rPr lang="en-US" sz="2000" dirty="0" smtClean="0">
                <a:latin typeface="Verdana" pitchFamily="34" charset="0"/>
              </a:rPr>
              <a:t> </a:t>
            </a:r>
            <a:r>
              <a:rPr lang="en-US" sz="2000" dirty="0" err="1" smtClean="0">
                <a:latin typeface="Verdana" pitchFamily="34" charset="0"/>
              </a:rPr>
              <a:t>diferentes</a:t>
            </a:r>
            <a:r>
              <a:rPr lang="en-US" sz="2000" dirty="0" smtClean="0">
                <a:latin typeface="Verdana" pitchFamily="34" charset="0"/>
              </a:rPr>
              <a:t>.</a:t>
            </a:r>
          </a:p>
          <a:p>
            <a:pPr>
              <a:lnSpc>
                <a:spcPct val="90000"/>
              </a:lnSpc>
            </a:pPr>
            <a:endParaRPr lang="en-US" sz="2000" b="1" dirty="0" smtClean="0">
              <a:latin typeface="Verdana" pitchFamily="34" charset="0"/>
            </a:endParaRPr>
          </a:p>
          <a:p>
            <a:pPr>
              <a:lnSpc>
                <a:spcPct val="90000"/>
              </a:lnSpc>
              <a:buNone/>
            </a:pPr>
            <a:r>
              <a:rPr lang="en-US" sz="2000" dirty="0" smtClean="0">
                <a:latin typeface="Verdana" pitchFamily="34" charset="0"/>
              </a:rPr>
              <a:t>A </a:t>
            </a:r>
            <a:r>
              <a:rPr lang="en-US" sz="2000" dirty="0" err="1" smtClean="0">
                <a:latin typeface="Verdana" pitchFamily="34" charset="0"/>
              </a:rPr>
              <a:t>continuación</a:t>
            </a:r>
            <a:r>
              <a:rPr lang="en-US" sz="2000" dirty="0" smtClean="0">
                <a:latin typeface="Verdana" pitchFamily="34" charset="0"/>
              </a:rPr>
              <a:t> </a:t>
            </a:r>
            <a:r>
              <a:rPr lang="en-US" sz="2000" dirty="0" err="1" smtClean="0">
                <a:latin typeface="Verdana" pitchFamily="34" charset="0"/>
              </a:rPr>
              <a:t>veremos</a:t>
            </a:r>
            <a:r>
              <a:rPr lang="en-US" sz="2000" dirty="0" smtClean="0">
                <a:latin typeface="Verdana" pitchFamily="34" charset="0"/>
              </a:rPr>
              <a:t> </a:t>
            </a:r>
            <a:r>
              <a:rPr lang="en-US" sz="2000" dirty="0" err="1" smtClean="0">
                <a:latin typeface="Verdana" pitchFamily="34" charset="0"/>
              </a:rPr>
              <a:t>esto</a:t>
            </a:r>
            <a:r>
              <a:rPr lang="en-US" sz="2000" dirty="0" smtClean="0">
                <a:latin typeface="Verdana" pitchFamily="34" charset="0"/>
              </a:rPr>
              <a:t> de </a:t>
            </a:r>
            <a:r>
              <a:rPr lang="en-US" sz="2000" dirty="0" err="1" smtClean="0">
                <a:latin typeface="Verdana" pitchFamily="34" charset="0"/>
              </a:rPr>
              <a:t>manera</a:t>
            </a:r>
            <a:r>
              <a:rPr lang="en-US" sz="2000" dirty="0" smtClean="0">
                <a:latin typeface="Verdana" pitchFamily="34" charset="0"/>
              </a:rPr>
              <a:t> </a:t>
            </a:r>
            <a:r>
              <a:rPr lang="en-US" sz="2000" dirty="0" err="1" smtClean="0">
                <a:latin typeface="Verdana" pitchFamily="34" charset="0"/>
              </a:rPr>
              <a:t>gráfica</a:t>
            </a:r>
            <a:r>
              <a:rPr lang="en-US" sz="2000" dirty="0" smtClean="0">
                <a:latin typeface="Verdana" pitchFamily="34" charset="0"/>
              </a:rPr>
              <a:t>.</a:t>
            </a:r>
            <a:endParaRPr lang="en-US" sz="2000" dirty="0">
              <a:latin typeface="Verdana" pitchFamily="34" charset="0"/>
            </a:endParaRP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135</a:t>
            </a:fld>
            <a:endParaRPr lang="es-ES"/>
          </a:p>
        </p:txBody>
      </p:sp>
      <p:sp>
        <p:nvSpPr>
          <p:cNvPr id="629762" name="Rectangle 2"/>
          <p:cNvSpPr>
            <a:spLocks noGrp="1" noChangeArrowheads="1"/>
          </p:cNvSpPr>
          <p:nvPr>
            <p:ph type="title"/>
          </p:nvPr>
        </p:nvSpPr>
        <p:spPr>
          <a:xfrm>
            <a:off x="457200" y="908720"/>
            <a:ext cx="8229600" cy="508918"/>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Tree>
    <p:extLst>
      <p:ext uri="{BB962C8B-B14F-4D97-AF65-F5344CB8AC3E}">
        <p14:creationId xmlns:p14="http://schemas.microsoft.com/office/powerpoint/2010/main" val="33386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9763">
                                            <p:txEl>
                                              <p:pRg st="1" end="1"/>
                                            </p:txEl>
                                          </p:spTgt>
                                        </p:tgtEl>
                                        <p:attrNameLst>
                                          <p:attrName>style.visibility</p:attrName>
                                        </p:attrNameLst>
                                      </p:cBhvr>
                                      <p:to>
                                        <p:strVal val="visible"/>
                                      </p:to>
                                    </p:set>
                                    <p:anim calcmode="lin" valueType="num">
                                      <p:cBhvr>
                                        <p:cTn id="14" dur="1000" fill="hold"/>
                                        <p:tgtEl>
                                          <p:spTgt spid="6297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2976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297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29763">
                                            <p:txEl>
                                              <p:pRg st="2" end="2"/>
                                            </p:txEl>
                                          </p:spTgt>
                                        </p:tgtEl>
                                        <p:attrNameLst>
                                          <p:attrName>style.visibility</p:attrName>
                                        </p:attrNameLst>
                                      </p:cBhvr>
                                      <p:to>
                                        <p:strVal val="visible"/>
                                      </p:to>
                                    </p:set>
                                    <p:anim calcmode="lin" valueType="num">
                                      <p:cBhvr>
                                        <p:cTn id="21" dur="1000" fill="hold"/>
                                        <p:tgtEl>
                                          <p:spTgt spid="62976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2976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297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29763">
                                            <p:txEl>
                                              <p:pRg st="4" end="4"/>
                                            </p:txEl>
                                          </p:spTgt>
                                        </p:tgtEl>
                                        <p:attrNameLst>
                                          <p:attrName>style.visibility</p:attrName>
                                        </p:attrNameLst>
                                      </p:cBhvr>
                                      <p:to>
                                        <p:strVal val="visible"/>
                                      </p:to>
                                    </p:set>
                                    <p:anim calcmode="lin" valueType="num">
                                      <p:cBhvr>
                                        <p:cTn id="28" dur="1000" fill="hold"/>
                                        <p:tgtEl>
                                          <p:spTgt spid="62976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62976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29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76102"/>
          </a:xfrm>
        </p:spPr>
        <p:txBody>
          <a:bodyPr>
            <a:normAutofit lnSpcReduction="1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directa</a:t>
            </a:r>
            <a:r>
              <a:rPr lang="en-US" sz="2000" b="1" dirty="0" smtClean="0">
                <a:latin typeface="Verdana" pitchFamily="34" charset="0"/>
              </a:rPr>
              <a:t>: </a:t>
            </a:r>
            <a:r>
              <a:rPr lang="en-US" sz="2000" dirty="0" smtClean="0">
                <a:latin typeface="Verdana" pitchFamily="34" charset="0"/>
              </a:rPr>
              <a:t>la </a:t>
            </a:r>
            <a:r>
              <a:rPr lang="en-US" sz="2000" dirty="0" err="1" smtClean="0">
                <a:latin typeface="Verdana" pitchFamily="34" charset="0"/>
              </a:rPr>
              <a:t>radiación</a:t>
            </a:r>
            <a:r>
              <a:rPr lang="en-US" sz="2000" dirty="0" smtClean="0">
                <a:latin typeface="Verdana" pitchFamily="34" charset="0"/>
              </a:rPr>
              <a:t> </a:t>
            </a:r>
            <a:r>
              <a:rPr lang="en-US" sz="2000" dirty="0" err="1" smtClean="0">
                <a:latin typeface="Verdana" pitchFamily="34" charset="0"/>
              </a:rPr>
              <a:t>penetra</a:t>
            </a:r>
            <a:r>
              <a:rPr lang="en-US" sz="2000" dirty="0" smtClean="0">
                <a:latin typeface="Verdana" pitchFamily="34" charset="0"/>
              </a:rPr>
              <a:t> al </a:t>
            </a:r>
            <a:r>
              <a:rPr lang="en-US" sz="2000" dirty="0" err="1" smtClean="0">
                <a:latin typeface="Verdana" pitchFamily="34" charset="0"/>
              </a:rPr>
              <a:t>espacio</a:t>
            </a:r>
            <a:r>
              <a:rPr lang="en-US" sz="2000" dirty="0" smtClean="0">
                <a:latin typeface="Verdana" pitchFamily="34" charset="0"/>
              </a:rPr>
              <a:t> a </a:t>
            </a:r>
            <a:r>
              <a:rPr lang="en-US" sz="2000" dirty="0" err="1" smtClean="0">
                <a:latin typeface="Verdana" pitchFamily="34" charset="0"/>
              </a:rPr>
              <a:t>climatizar</a:t>
            </a:r>
            <a:r>
              <a:rPr lang="en-US" sz="2000" dirty="0" smtClean="0">
                <a:latin typeface="Verdana" pitchFamily="34" charset="0"/>
              </a:rPr>
              <a:t>. </a:t>
            </a:r>
            <a:r>
              <a:rPr lang="en-US" sz="2000" dirty="0" err="1" smtClean="0">
                <a:latin typeface="Verdana" pitchFamily="34" charset="0"/>
              </a:rPr>
              <a:t>Pueden</a:t>
            </a:r>
            <a:r>
              <a:rPr lang="en-US" sz="2000" dirty="0" smtClean="0">
                <a:latin typeface="Verdana" pitchFamily="34" charset="0"/>
              </a:rPr>
              <a:t> ser con </a:t>
            </a:r>
            <a:r>
              <a:rPr lang="en-US" sz="2000" dirty="0" err="1" smtClean="0">
                <a:latin typeface="Verdana" pitchFamily="34" charset="0"/>
              </a:rPr>
              <a:t>acumulación</a:t>
            </a:r>
            <a:r>
              <a:rPr lang="en-US" sz="2000" dirty="0" smtClean="0">
                <a:latin typeface="Verdana" pitchFamily="34" charset="0"/>
              </a:rPr>
              <a:t> </a:t>
            </a:r>
            <a:r>
              <a:rPr lang="en-US" sz="2000" dirty="0" err="1" smtClean="0">
                <a:latin typeface="Verdana" pitchFamily="34" charset="0"/>
              </a:rPr>
              <a:t>distribuida</a:t>
            </a:r>
            <a:r>
              <a:rPr lang="en-US" sz="2000" dirty="0" smtClean="0">
                <a:latin typeface="Verdana" pitchFamily="34" charset="0"/>
              </a:rPr>
              <a:t> o </a:t>
            </a:r>
            <a:r>
              <a:rPr lang="en-US" sz="2000" dirty="0" err="1" smtClean="0">
                <a:latin typeface="Verdana" pitchFamily="34" charset="0"/>
              </a:rPr>
              <a:t>acumulación</a:t>
            </a:r>
            <a:r>
              <a:rPr lang="en-US" sz="2000" dirty="0" smtClean="0">
                <a:latin typeface="Verdana" pitchFamily="34" charset="0"/>
              </a:rPr>
              <a:t> </a:t>
            </a:r>
            <a:r>
              <a:rPr lang="en-US" sz="2000" dirty="0" err="1" smtClean="0">
                <a:latin typeface="Verdana" pitchFamily="34" charset="0"/>
              </a:rPr>
              <a:t>concentrada</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136</a:t>
            </a:fld>
            <a:endParaRPr lang="es-ES"/>
          </a:p>
        </p:txBody>
      </p:sp>
      <p:sp>
        <p:nvSpPr>
          <p:cNvPr id="629762" name="Rectangle 2"/>
          <p:cNvSpPr>
            <a:spLocks noGrp="1" noChangeArrowheads="1"/>
          </p:cNvSpPr>
          <p:nvPr>
            <p:ph type="title"/>
          </p:nvPr>
        </p:nvSpPr>
        <p:spPr>
          <a:xfrm>
            <a:off x="457200" y="980728"/>
            <a:ext cx="8229600" cy="436910"/>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pic>
        <p:nvPicPr>
          <p:cNvPr id="708611" name="Picture 3"/>
          <p:cNvPicPr>
            <a:picLocks noChangeAspect="1" noChangeArrowheads="1"/>
          </p:cNvPicPr>
          <p:nvPr/>
        </p:nvPicPr>
        <p:blipFill>
          <a:blip r:embed="rId3" cstate="print"/>
          <a:srcRect/>
          <a:stretch>
            <a:fillRect/>
          </a:stretch>
        </p:blipFill>
        <p:spPr bwMode="auto">
          <a:xfrm>
            <a:off x="714348" y="2428868"/>
            <a:ext cx="2505075" cy="2447925"/>
          </a:xfrm>
          <a:prstGeom prst="rect">
            <a:avLst/>
          </a:prstGeom>
          <a:noFill/>
          <a:ln w="9525">
            <a:noFill/>
            <a:miter lim="800000"/>
            <a:headEnd/>
            <a:tailEnd/>
          </a:ln>
          <a:effectLst/>
        </p:spPr>
      </p:pic>
      <p:sp>
        <p:nvSpPr>
          <p:cNvPr id="9" name="8 CuadroTexto"/>
          <p:cNvSpPr txBox="1"/>
          <p:nvPr/>
        </p:nvSpPr>
        <p:spPr>
          <a:xfrm>
            <a:off x="3571868" y="2786058"/>
            <a:ext cx="4714908" cy="954107"/>
          </a:xfrm>
          <a:prstGeom prst="rect">
            <a:avLst/>
          </a:prstGeom>
          <a:noFill/>
        </p:spPr>
        <p:txBody>
          <a:bodyPr wrap="square" rtlCol="0">
            <a:spAutoFit/>
          </a:bodyPr>
          <a:lstStyle/>
          <a:p>
            <a:r>
              <a:rPr lang="en-US" sz="1400" dirty="0" smtClean="0">
                <a:solidFill>
                  <a:schemeClr val="tx1"/>
                </a:solidFill>
              </a:rPr>
              <a:t>Con </a:t>
            </a:r>
            <a:r>
              <a:rPr lang="en-US" sz="1400" dirty="0" err="1" smtClean="0">
                <a:solidFill>
                  <a:schemeClr val="tx1"/>
                </a:solidFill>
              </a:rPr>
              <a:t>acumulación</a:t>
            </a:r>
            <a:r>
              <a:rPr lang="en-US" sz="1400" dirty="0" smtClean="0">
                <a:solidFill>
                  <a:schemeClr val="tx1"/>
                </a:solidFill>
              </a:rPr>
              <a:t> </a:t>
            </a:r>
            <a:r>
              <a:rPr lang="en-US" sz="1400" dirty="0" err="1" smtClean="0">
                <a:solidFill>
                  <a:schemeClr val="tx1"/>
                </a:solidFill>
              </a:rPr>
              <a:t>distribuida</a:t>
            </a:r>
            <a:r>
              <a:rPr lang="en-US" sz="1400" dirty="0" smtClean="0">
                <a:solidFill>
                  <a:schemeClr val="tx1"/>
                </a:solidFill>
              </a:rPr>
              <a:t> son </a:t>
            </a:r>
            <a:r>
              <a:rPr lang="en-US" sz="1400" dirty="0" err="1" smtClean="0">
                <a:solidFill>
                  <a:schemeClr val="tx1"/>
                </a:solidFill>
              </a:rPr>
              <a:t>buenos</a:t>
            </a:r>
            <a:r>
              <a:rPr lang="en-US" sz="1400" dirty="0" smtClean="0">
                <a:solidFill>
                  <a:schemeClr val="tx1"/>
                </a:solidFill>
              </a:rPr>
              <a:t> en </a:t>
            </a:r>
            <a:r>
              <a:rPr lang="en-US" sz="1400" dirty="0" err="1" smtClean="0">
                <a:solidFill>
                  <a:schemeClr val="tx1"/>
                </a:solidFill>
              </a:rPr>
              <a:t>lugares</a:t>
            </a:r>
            <a:r>
              <a:rPr lang="en-US" sz="1400" dirty="0" smtClean="0">
                <a:solidFill>
                  <a:schemeClr val="tx1"/>
                </a:solidFill>
              </a:rPr>
              <a:t> con </a:t>
            </a:r>
            <a:r>
              <a:rPr lang="en-US" sz="1400" dirty="0" err="1" smtClean="0">
                <a:solidFill>
                  <a:schemeClr val="tx1"/>
                </a:solidFill>
              </a:rPr>
              <a:t>baja</a:t>
            </a:r>
            <a:r>
              <a:rPr lang="en-US" sz="1400" dirty="0" smtClean="0">
                <a:solidFill>
                  <a:schemeClr val="tx1"/>
                </a:solidFill>
              </a:rPr>
              <a:t> </a:t>
            </a:r>
            <a:r>
              <a:rPr lang="en-US" sz="1400" dirty="0" err="1" smtClean="0">
                <a:solidFill>
                  <a:schemeClr val="tx1"/>
                </a:solidFill>
              </a:rPr>
              <a:t>intensidad</a:t>
            </a:r>
            <a:r>
              <a:rPr lang="en-US" sz="1400" dirty="0" smtClean="0">
                <a:solidFill>
                  <a:schemeClr val="tx1"/>
                </a:solidFill>
              </a:rPr>
              <a:t> de </a:t>
            </a:r>
            <a:r>
              <a:rPr lang="en-US" sz="1400" dirty="0" err="1" smtClean="0">
                <a:solidFill>
                  <a:schemeClr val="tx1"/>
                </a:solidFill>
              </a:rPr>
              <a:t>radiación</a:t>
            </a:r>
            <a:r>
              <a:rPr lang="en-US" sz="1400" dirty="0" smtClean="0">
                <a:solidFill>
                  <a:schemeClr val="tx1"/>
                </a:solidFill>
              </a:rPr>
              <a:t> y </a:t>
            </a:r>
            <a:r>
              <a:rPr lang="en-US" sz="1400" dirty="0" err="1" smtClean="0">
                <a:solidFill>
                  <a:schemeClr val="tx1"/>
                </a:solidFill>
              </a:rPr>
              <a:t>pueden</a:t>
            </a:r>
            <a:r>
              <a:rPr lang="en-US" sz="1400" dirty="0" smtClean="0">
                <a:solidFill>
                  <a:schemeClr val="tx1"/>
                </a:solidFill>
              </a:rPr>
              <a:t> </a:t>
            </a:r>
            <a:r>
              <a:rPr lang="en-US" sz="1400" dirty="0" err="1" smtClean="0">
                <a:solidFill>
                  <a:schemeClr val="tx1"/>
                </a:solidFill>
              </a:rPr>
              <a:t>servir</a:t>
            </a:r>
            <a:r>
              <a:rPr lang="en-US" sz="1400" dirty="0" smtClean="0">
                <a:solidFill>
                  <a:schemeClr val="tx1"/>
                </a:solidFill>
              </a:rPr>
              <a:t> </a:t>
            </a:r>
            <a:r>
              <a:rPr lang="en-US" sz="1400" dirty="0" err="1" smtClean="0">
                <a:solidFill>
                  <a:schemeClr val="tx1"/>
                </a:solidFill>
              </a:rPr>
              <a:t>para</a:t>
            </a:r>
            <a:r>
              <a:rPr lang="en-US" sz="1400" dirty="0" smtClean="0">
                <a:solidFill>
                  <a:schemeClr val="tx1"/>
                </a:solidFill>
              </a:rPr>
              <a:t> </a:t>
            </a:r>
            <a:r>
              <a:rPr lang="en-US" sz="1400" dirty="0" err="1" smtClean="0">
                <a:solidFill>
                  <a:schemeClr val="tx1"/>
                </a:solidFill>
              </a:rPr>
              <a:t>calefaccionar</a:t>
            </a:r>
            <a:r>
              <a:rPr lang="en-US" sz="1400" dirty="0" smtClean="0">
                <a:solidFill>
                  <a:schemeClr val="tx1"/>
                </a:solidFill>
              </a:rPr>
              <a:t> y </a:t>
            </a:r>
            <a:r>
              <a:rPr lang="en-US" sz="1400" dirty="0" err="1" smtClean="0">
                <a:solidFill>
                  <a:schemeClr val="tx1"/>
                </a:solidFill>
              </a:rPr>
              <a:t>refrescar</a:t>
            </a:r>
            <a:r>
              <a:rPr lang="en-US" sz="1400" dirty="0" smtClean="0">
                <a:solidFill>
                  <a:schemeClr val="tx1"/>
                </a:solidFill>
              </a:rPr>
              <a:t>. Se </a:t>
            </a:r>
            <a:r>
              <a:rPr lang="en-US" sz="1400" dirty="0" err="1" smtClean="0">
                <a:solidFill>
                  <a:schemeClr val="tx1"/>
                </a:solidFill>
              </a:rPr>
              <a:t>combina</a:t>
            </a:r>
            <a:r>
              <a:rPr lang="en-US" sz="1400" dirty="0" smtClean="0">
                <a:solidFill>
                  <a:schemeClr val="tx1"/>
                </a:solidFill>
              </a:rPr>
              <a:t> </a:t>
            </a:r>
            <a:r>
              <a:rPr lang="en-US" sz="1400" dirty="0" err="1" smtClean="0">
                <a:solidFill>
                  <a:schemeClr val="tx1"/>
                </a:solidFill>
              </a:rPr>
              <a:t>usualmente</a:t>
            </a:r>
            <a:r>
              <a:rPr lang="en-US" sz="1400" dirty="0" smtClean="0">
                <a:solidFill>
                  <a:schemeClr val="tx1"/>
                </a:solidFill>
              </a:rPr>
              <a:t> con </a:t>
            </a:r>
            <a:r>
              <a:rPr lang="en-US" sz="1400" dirty="0" err="1" smtClean="0">
                <a:solidFill>
                  <a:schemeClr val="tx1"/>
                </a:solidFill>
              </a:rPr>
              <a:t>aislación</a:t>
            </a:r>
            <a:r>
              <a:rPr lang="en-US" sz="1400" dirty="0" smtClean="0">
                <a:solidFill>
                  <a:schemeClr val="tx1"/>
                </a:solidFill>
              </a:rPr>
              <a:t> </a:t>
            </a:r>
            <a:r>
              <a:rPr lang="en-US" sz="1400" dirty="0" err="1" smtClean="0">
                <a:solidFill>
                  <a:schemeClr val="tx1"/>
                </a:solidFill>
              </a:rPr>
              <a:t>nocturna</a:t>
            </a:r>
            <a:endParaRPr lang="en-US" sz="1400" dirty="0">
              <a:solidFill>
                <a:schemeClr val="tx1"/>
              </a:solidFill>
            </a:endParaRPr>
          </a:p>
        </p:txBody>
      </p:sp>
      <p:sp>
        <p:nvSpPr>
          <p:cNvPr id="10" name="9 CuadroTexto"/>
          <p:cNvSpPr txBox="1"/>
          <p:nvPr/>
        </p:nvSpPr>
        <p:spPr>
          <a:xfrm>
            <a:off x="3643306" y="4000504"/>
            <a:ext cx="4643470" cy="523220"/>
          </a:xfrm>
          <a:prstGeom prst="rect">
            <a:avLst/>
          </a:prstGeom>
          <a:noFill/>
        </p:spPr>
        <p:txBody>
          <a:bodyPr wrap="square" rtlCol="0">
            <a:spAutoFit/>
          </a:bodyPr>
          <a:lstStyle/>
          <a:p>
            <a:r>
              <a:rPr lang="en-US" sz="1400" dirty="0" err="1" smtClean="0">
                <a:solidFill>
                  <a:schemeClr val="tx1"/>
                </a:solidFill>
              </a:rPr>
              <a:t>Respuesta</a:t>
            </a:r>
            <a:r>
              <a:rPr lang="en-US" sz="1400" dirty="0" smtClean="0">
                <a:solidFill>
                  <a:schemeClr val="tx1"/>
                </a:solidFill>
              </a:rPr>
              <a:t> en la </a:t>
            </a:r>
            <a:r>
              <a:rPr lang="en-US" sz="1400" dirty="0" err="1" smtClean="0">
                <a:solidFill>
                  <a:schemeClr val="tx1"/>
                </a:solidFill>
              </a:rPr>
              <a:t>mañana</a:t>
            </a:r>
            <a:r>
              <a:rPr lang="en-US" sz="1400" dirty="0" smtClean="0">
                <a:solidFill>
                  <a:schemeClr val="tx1"/>
                </a:solidFill>
              </a:rPr>
              <a:t> </a:t>
            </a:r>
            <a:r>
              <a:rPr lang="en-US" sz="1400" dirty="0" err="1" smtClean="0">
                <a:solidFill>
                  <a:schemeClr val="tx1"/>
                </a:solidFill>
              </a:rPr>
              <a:t>es</a:t>
            </a:r>
            <a:r>
              <a:rPr lang="en-US" sz="1400" dirty="0" smtClean="0">
                <a:solidFill>
                  <a:schemeClr val="tx1"/>
                </a:solidFill>
              </a:rPr>
              <a:t> </a:t>
            </a:r>
            <a:r>
              <a:rPr lang="en-US" sz="1400" dirty="0" err="1" smtClean="0">
                <a:solidFill>
                  <a:schemeClr val="tx1"/>
                </a:solidFill>
              </a:rPr>
              <a:t>rápida</a:t>
            </a:r>
            <a:r>
              <a:rPr lang="en-US" sz="1400" dirty="0" smtClean="0">
                <a:solidFill>
                  <a:schemeClr val="tx1"/>
                </a:solidFill>
              </a:rPr>
              <a:t>. Es </a:t>
            </a:r>
            <a:r>
              <a:rPr lang="en-US" sz="1400" dirty="0" err="1" smtClean="0">
                <a:solidFill>
                  <a:schemeClr val="tx1"/>
                </a:solidFill>
              </a:rPr>
              <a:t>óptimo</a:t>
            </a:r>
            <a:r>
              <a:rPr lang="en-US" sz="1400" dirty="0" smtClean="0">
                <a:solidFill>
                  <a:schemeClr val="tx1"/>
                </a:solidFill>
              </a:rPr>
              <a:t> </a:t>
            </a:r>
            <a:r>
              <a:rPr lang="en-US" sz="1400" dirty="0" err="1" smtClean="0">
                <a:solidFill>
                  <a:schemeClr val="tx1"/>
                </a:solidFill>
              </a:rPr>
              <a:t>para</a:t>
            </a:r>
            <a:r>
              <a:rPr lang="en-US" sz="1400" dirty="0" smtClean="0">
                <a:solidFill>
                  <a:schemeClr val="tx1"/>
                </a:solidFill>
              </a:rPr>
              <a:t> </a:t>
            </a:r>
            <a:r>
              <a:rPr lang="en-US" sz="1400" dirty="0" err="1" smtClean="0">
                <a:solidFill>
                  <a:schemeClr val="tx1"/>
                </a:solidFill>
              </a:rPr>
              <a:t>ventilación</a:t>
            </a:r>
            <a:r>
              <a:rPr lang="en-US" sz="1400" dirty="0" smtClean="0">
                <a:solidFill>
                  <a:schemeClr val="tx1"/>
                </a:solidFill>
              </a:rPr>
              <a:t> </a:t>
            </a:r>
            <a:r>
              <a:rPr lang="en-US" sz="1400" dirty="0" err="1" smtClean="0">
                <a:solidFill>
                  <a:schemeClr val="tx1"/>
                </a:solidFill>
              </a:rPr>
              <a:t>nocturna</a:t>
            </a:r>
            <a:r>
              <a:rPr lang="en-US" sz="1400" dirty="0" smtClean="0">
                <a:solidFill>
                  <a:schemeClr val="tx1"/>
                </a:solidFill>
              </a:rPr>
              <a:t> </a:t>
            </a:r>
            <a:r>
              <a:rPr lang="en-US" sz="1400" dirty="0" err="1" smtClean="0">
                <a:solidFill>
                  <a:schemeClr val="tx1"/>
                </a:solidFill>
              </a:rPr>
              <a:t>cuando</a:t>
            </a:r>
            <a:r>
              <a:rPr lang="en-US" sz="1400" dirty="0" smtClean="0">
                <a:solidFill>
                  <a:schemeClr val="tx1"/>
                </a:solidFill>
              </a:rPr>
              <a:t> se </a:t>
            </a:r>
            <a:r>
              <a:rPr lang="en-US" sz="1400" dirty="0" err="1" smtClean="0">
                <a:solidFill>
                  <a:schemeClr val="tx1"/>
                </a:solidFill>
              </a:rPr>
              <a:t>desea</a:t>
            </a:r>
            <a:r>
              <a:rPr lang="en-US" sz="1400" dirty="0" smtClean="0">
                <a:solidFill>
                  <a:schemeClr val="tx1"/>
                </a:solidFill>
              </a:rPr>
              <a:t> </a:t>
            </a:r>
            <a:r>
              <a:rPr lang="en-US" sz="1400" dirty="0" err="1" smtClean="0">
                <a:solidFill>
                  <a:schemeClr val="tx1"/>
                </a:solidFill>
              </a:rPr>
              <a:t>refrescar</a:t>
            </a:r>
            <a:endParaRPr lang="en-US" sz="1400" dirty="0">
              <a:solidFill>
                <a:schemeClr val="tx1"/>
              </a:solidFill>
            </a:endParaRPr>
          </a:p>
        </p:txBody>
      </p:sp>
    </p:spTree>
    <p:extLst>
      <p:ext uri="{BB962C8B-B14F-4D97-AF65-F5344CB8AC3E}">
        <p14:creationId xmlns:p14="http://schemas.microsoft.com/office/powerpoint/2010/main" val="11637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76102"/>
          </a:xfrm>
        </p:spPr>
        <p:txBody>
          <a:bodyPr>
            <a:normAutofit lnSpcReduction="1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directa</a:t>
            </a:r>
            <a:r>
              <a:rPr lang="en-US" sz="2000" b="1" dirty="0" smtClean="0">
                <a:latin typeface="Verdana" pitchFamily="34" charset="0"/>
              </a:rPr>
              <a:t>: </a:t>
            </a:r>
            <a:r>
              <a:rPr lang="en-US" sz="2000" dirty="0" smtClean="0">
                <a:latin typeface="Verdana" pitchFamily="34" charset="0"/>
              </a:rPr>
              <a:t>la </a:t>
            </a:r>
            <a:r>
              <a:rPr lang="en-US" sz="2000" dirty="0" err="1" smtClean="0">
                <a:latin typeface="Verdana" pitchFamily="34" charset="0"/>
              </a:rPr>
              <a:t>radiación</a:t>
            </a:r>
            <a:r>
              <a:rPr lang="en-US" sz="2000" dirty="0" smtClean="0">
                <a:latin typeface="Verdana" pitchFamily="34" charset="0"/>
              </a:rPr>
              <a:t> </a:t>
            </a:r>
            <a:r>
              <a:rPr lang="en-US" sz="2000" dirty="0" err="1" smtClean="0">
                <a:latin typeface="Verdana" pitchFamily="34" charset="0"/>
              </a:rPr>
              <a:t>penetra</a:t>
            </a:r>
            <a:r>
              <a:rPr lang="en-US" sz="2000" dirty="0" smtClean="0">
                <a:latin typeface="Verdana" pitchFamily="34" charset="0"/>
              </a:rPr>
              <a:t> al </a:t>
            </a:r>
            <a:r>
              <a:rPr lang="en-US" sz="2000" dirty="0" err="1" smtClean="0">
                <a:latin typeface="Verdana" pitchFamily="34" charset="0"/>
              </a:rPr>
              <a:t>espacio</a:t>
            </a:r>
            <a:r>
              <a:rPr lang="en-US" sz="2000" dirty="0" smtClean="0">
                <a:latin typeface="Verdana" pitchFamily="34" charset="0"/>
              </a:rPr>
              <a:t> a </a:t>
            </a:r>
            <a:r>
              <a:rPr lang="en-US" sz="2000" dirty="0" err="1" smtClean="0">
                <a:latin typeface="Verdana" pitchFamily="34" charset="0"/>
              </a:rPr>
              <a:t>climatizar</a:t>
            </a:r>
            <a:r>
              <a:rPr lang="en-US" sz="2000" dirty="0" smtClean="0">
                <a:latin typeface="Verdana" pitchFamily="34" charset="0"/>
              </a:rPr>
              <a:t>. </a:t>
            </a:r>
            <a:r>
              <a:rPr lang="en-US" sz="2000" dirty="0" err="1" smtClean="0">
                <a:latin typeface="Verdana" pitchFamily="34" charset="0"/>
              </a:rPr>
              <a:t>Pueden</a:t>
            </a:r>
            <a:r>
              <a:rPr lang="en-US" sz="2000" dirty="0" smtClean="0">
                <a:latin typeface="Verdana" pitchFamily="34" charset="0"/>
              </a:rPr>
              <a:t> ser con </a:t>
            </a:r>
            <a:r>
              <a:rPr lang="en-US" sz="2000" dirty="0" err="1" smtClean="0">
                <a:latin typeface="Verdana" pitchFamily="34" charset="0"/>
              </a:rPr>
              <a:t>acumulación</a:t>
            </a:r>
            <a:r>
              <a:rPr lang="en-US" sz="2000" dirty="0" smtClean="0">
                <a:latin typeface="Verdana" pitchFamily="34" charset="0"/>
              </a:rPr>
              <a:t> </a:t>
            </a:r>
            <a:r>
              <a:rPr lang="en-US" sz="2000" dirty="0" err="1" smtClean="0">
                <a:latin typeface="Verdana" pitchFamily="34" charset="0"/>
              </a:rPr>
              <a:t>distribuida</a:t>
            </a:r>
            <a:r>
              <a:rPr lang="en-US" sz="2000" dirty="0" smtClean="0">
                <a:latin typeface="Verdana" pitchFamily="34" charset="0"/>
              </a:rPr>
              <a:t> o </a:t>
            </a:r>
            <a:r>
              <a:rPr lang="en-US" sz="2000" dirty="0" err="1" smtClean="0">
                <a:latin typeface="Verdana" pitchFamily="34" charset="0"/>
              </a:rPr>
              <a:t>acumulación</a:t>
            </a:r>
            <a:r>
              <a:rPr lang="en-US" sz="2000" dirty="0" smtClean="0">
                <a:latin typeface="Verdana" pitchFamily="34" charset="0"/>
              </a:rPr>
              <a:t> </a:t>
            </a:r>
            <a:r>
              <a:rPr lang="en-US" sz="2000" dirty="0" err="1" smtClean="0">
                <a:latin typeface="Verdana" pitchFamily="34" charset="0"/>
              </a:rPr>
              <a:t>concentrada</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137</a:t>
            </a:fld>
            <a:endParaRPr lang="es-ES"/>
          </a:p>
        </p:txBody>
      </p:sp>
      <p:sp>
        <p:nvSpPr>
          <p:cNvPr id="629762" name="Rectangle 2"/>
          <p:cNvSpPr>
            <a:spLocks noGrp="1" noChangeArrowheads="1"/>
          </p:cNvSpPr>
          <p:nvPr>
            <p:ph type="title"/>
          </p:nvPr>
        </p:nvSpPr>
        <p:spPr>
          <a:xfrm>
            <a:off x="457200" y="836712"/>
            <a:ext cx="8229600" cy="580926"/>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pic>
        <p:nvPicPr>
          <p:cNvPr id="708612" name="Picture 4"/>
          <p:cNvPicPr>
            <a:picLocks noChangeAspect="1" noChangeArrowheads="1"/>
          </p:cNvPicPr>
          <p:nvPr/>
        </p:nvPicPr>
        <p:blipFill>
          <a:blip r:embed="rId3" cstate="print"/>
          <a:srcRect/>
          <a:stretch>
            <a:fillRect/>
          </a:stretch>
        </p:blipFill>
        <p:spPr bwMode="auto">
          <a:xfrm>
            <a:off x="714348" y="2357430"/>
            <a:ext cx="2476500" cy="2571750"/>
          </a:xfrm>
          <a:prstGeom prst="rect">
            <a:avLst/>
          </a:prstGeom>
          <a:noFill/>
          <a:ln w="9525">
            <a:noFill/>
            <a:miter lim="800000"/>
            <a:headEnd/>
            <a:tailEnd/>
          </a:ln>
          <a:effectLst/>
        </p:spPr>
      </p:pic>
      <p:sp>
        <p:nvSpPr>
          <p:cNvPr id="9" name="8 CuadroTexto"/>
          <p:cNvSpPr txBox="1"/>
          <p:nvPr/>
        </p:nvSpPr>
        <p:spPr>
          <a:xfrm>
            <a:off x="3571868" y="2786058"/>
            <a:ext cx="5072098" cy="1169551"/>
          </a:xfrm>
          <a:prstGeom prst="rect">
            <a:avLst/>
          </a:prstGeom>
          <a:noFill/>
        </p:spPr>
        <p:txBody>
          <a:bodyPr wrap="square" rtlCol="0">
            <a:spAutoFit/>
          </a:bodyPr>
          <a:lstStyle/>
          <a:p>
            <a:r>
              <a:rPr lang="en-US" sz="1400" dirty="0" smtClean="0">
                <a:solidFill>
                  <a:schemeClr val="tx1"/>
                </a:solidFill>
              </a:rPr>
              <a:t>Con </a:t>
            </a:r>
            <a:r>
              <a:rPr lang="en-US" sz="1400" dirty="0" err="1" smtClean="0">
                <a:solidFill>
                  <a:schemeClr val="tx1"/>
                </a:solidFill>
              </a:rPr>
              <a:t>acumulación</a:t>
            </a:r>
            <a:r>
              <a:rPr lang="en-US" sz="1400" dirty="0" smtClean="0">
                <a:solidFill>
                  <a:schemeClr val="tx1"/>
                </a:solidFill>
              </a:rPr>
              <a:t> </a:t>
            </a:r>
            <a:r>
              <a:rPr lang="en-US" sz="1400" dirty="0" err="1" smtClean="0">
                <a:solidFill>
                  <a:schemeClr val="tx1"/>
                </a:solidFill>
              </a:rPr>
              <a:t>concentrada</a:t>
            </a:r>
            <a:r>
              <a:rPr lang="en-US" sz="1400" dirty="0" smtClean="0">
                <a:solidFill>
                  <a:schemeClr val="tx1"/>
                </a:solidFill>
              </a:rPr>
              <a:t>  </a:t>
            </a:r>
            <a:r>
              <a:rPr lang="en-US" sz="1400" dirty="0" err="1" smtClean="0">
                <a:solidFill>
                  <a:schemeClr val="tx1"/>
                </a:solidFill>
              </a:rPr>
              <a:t>es</a:t>
            </a:r>
            <a:r>
              <a:rPr lang="en-US" sz="1400" dirty="0" smtClean="0">
                <a:solidFill>
                  <a:schemeClr val="tx1"/>
                </a:solidFill>
              </a:rPr>
              <a:t> </a:t>
            </a:r>
            <a:r>
              <a:rPr lang="en-US" sz="1400" dirty="0" err="1" smtClean="0">
                <a:solidFill>
                  <a:schemeClr val="tx1"/>
                </a:solidFill>
              </a:rPr>
              <a:t>mejor</a:t>
            </a:r>
            <a:r>
              <a:rPr lang="en-US" sz="1400" dirty="0" smtClean="0">
                <a:solidFill>
                  <a:schemeClr val="tx1"/>
                </a:solidFill>
              </a:rPr>
              <a:t> </a:t>
            </a:r>
            <a:r>
              <a:rPr lang="en-US" sz="1400" dirty="0" err="1" smtClean="0">
                <a:solidFill>
                  <a:schemeClr val="tx1"/>
                </a:solidFill>
              </a:rPr>
              <a:t>para</a:t>
            </a:r>
            <a:r>
              <a:rPr lang="en-US" sz="1400" dirty="0" smtClean="0">
                <a:solidFill>
                  <a:schemeClr val="tx1"/>
                </a:solidFill>
              </a:rPr>
              <a:t> </a:t>
            </a:r>
            <a:r>
              <a:rPr lang="en-US" sz="1400" dirty="0" err="1" smtClean="0">
                <a:solidFill>
                  <a:schemeClr val="tx1"/>
                </a:solidFill>
              </a:rPr>
              <a:t>lugares</a:t>
            </a:r>
            <a:r>
              <a:rPr lang="en-US" sz="1400" dirty="0" smtClean="0">
                <a:solidFill>
                  <a:schemeClr val="tx1"/>
                </a:solidFill>
              </a:rPr>
              <a:t> </a:t>
            </a:r>
            <a:r>
              <a:rPr lang="en-US" sz="1400" dirty="0" err="1" smtClean="0">
                <a:solidFill>
                  <a:schemeClr val="tx1"/>
                </a:solidFill>
              </a:rPr>
              <a:t>donde</a:t>
            </a:r>
            <a:r>
              <a:rPr lang="en-US" sz="1400" dirty="0" smtClean="0">
                <a:solidFill>
                  <a:schemeClr val="tx1"/>
                </a:solidFill>
              </a:rPr>
              <a:t> </a:t>
            </a:r>
            <a:r>
              <a:rPr lang="en-US" sz="1400" dirty="0" err="1" smtClean="0">
                <a:solidFill>
                  <a:schemeClr val="tx1"/>
                </a:solidFill>
              </a:rPr>
              <a:t>predoimina</a:t>
            </a:r>
            <a:r>
              <a:rPr lang="en-US" sz="1400" dirty="0" smtClean="0">
                <a:solidFill>
                  <a:schemeClr val="tx1"/>
                </a:solidFill>
              </a:rPr>
              <a:t> la </a:t>
            </a:r>
            <a:r>
              <a:rPr lang="en-US" sz="1400" dirty="0" err="1" smtClean="0">
                <a:solidFill>
                  <a:schemeClr val="tx1"/>
                </a:solidFill>
              </a:rPr>
              <a:t>carga</a:t>
            </a:r>
            <a:r>
              <a:rPr lang="en-US" sz="1400" dirty="0" smtClean="0">
                <a:solidFill>
                  <a:schemeClr val="tx1"/>
                </a:solidFill>
              </a:rPr>
              <a:t> de </a:t>
            </a:r>
            <a:r>
              <a:rPr lang="en-US" sz="1400" dirty="0" err="1" smtClean="0">
                <a:solidFill>
                  <a:schemeClr val="tx1"/>
                </a:solidFill>
              </a:rPr>
              <a:t>calefacción</a:t>
            </a:r>
            <a:r>
              <a:rPr lang="en-US" sz="1400" dirty="0" smtClean="0">
                <a:solidFill>
                  <a:schemeClr val="tx1"/>
                </a:solidFill>
              </a:rPr>
              <a:t>. Se </a:t>
            </a:r>
            <a:r>
              <a:rPr lang="en-US" sz="1400" dirty="0" err="1" smtClean="0">
                <a:solidFill>
                  <a:schemeClr val="tx1"/>
                </a:solidFill>
              </a:rPr>
              <a:t>debe</a:t>
            </a:r>
            <a:r>
              <a:rPr lang="en-US" sz="1400" dirty="0" smtClean="0">
                <a:solidFill>
                  <a:schemeClr val="tx1"/>
                </a:solidFill>
              </a:rPr>
              <a:t> </a:t>
            </a:r>
            <a:r>
              <a:rPr lang="en-US" sz="1400" dirty="0" err="1" smtClean="0">
                <a:solidFill>
                  <a:schemeClr val="tx1"/>
                </a:solidFill>
              </a:rPr>
              <a:t>usar</a:t>
            </a:r>
            <a:r>
              <a:rPr lang="en-US" sz="1400" dirty="0" smtClean="0">
                <a:solidFill>
                  <a:schemeClr val="tx1"/>
                </a:solidFill>
              </a:rPr>
              <a:t> </a:t>
            </a:r>
            <a:r>
              <a:rPr lang="en-US" sz="1400" dirty="0" err="1" smtClean="0">
                <a:solidFill>
                  <a:schemeClr val="tx1"/>
                </a:solidFill>
              </a:rPr>
              <a:t>acumulación</a:t>
            </a:r>
            <a:r>
              <a:rPr lang="en-US" sz="1400" dirty="0" smtClean="0">
                <a:solidFill>
                  <a:schemeClr val="tx1"/>
                </a:solidFill>
              </a:rPr>
              <a:t> </a:t>
            </a:r>
            <a:r>
              <a:rPr lang="en-US" sz="1400" dirty="0" err="1" smtClean="0">
                <a:solidFill>
                  <a:schemeClr val="tx1"/>
                </a:solidFill>
              </a:rPr>
              <a:t>más</a:t>
            </a:r>
            <a:r>
              <a:rPr lang="en-US" sz="1400" dirty="0" smtClean="0">
                <a:solidFill>
                  <a:schemeClr val="tx1"/>
                </a:solidFill>
              </a:rPr>
              <a:t> </a:t>
            </a:r>
            <a:r>
              <a:rPr lang="en-US" sz="1400" dirty="0" err="1" smtClean="0">
                <a:solidFill>
                  <a:schemeClr val="tx1"/>
                </a:solidFill>
              </a:rPr>
              <a:t>eficiente</a:t>
            </a:r>
            <a:r>
              <a:rPr lang="en-US" sz="1400" dirty="0" smtClean="0">
                <a:solidFill>
                  <a:schemeClr val="tx1"/>
                </a:solidFill>
              </a:rPr>
              <a:t>. </a:t>
            </a:r>
            <a:r>
              <a:rPr lang="en-US" sz="1400" dirty="0" err="1" smtClean="0">
                <a:solidFill>
                  <a:schemeClr val="tx1"/>
                </a:solidFill>
              </a:rPr>
              <a:t>Aquí</a:t>
            </a:r>
            <a:r>
              <a:rPr lang="en-US" sz="1400" dirty="0" smtClean="0">
                <a:solidFill>
                  <a:schemeClr val="tx1"/>
                </a:solidFill>
              </a:rPr>
              <a:t> </a:t>
            </a:r>
            <a:r>
              <a:rPr lang="en-US" sz="1400" dirty="0" err="1" smtClean="0">
                <a:solidFill>
                  <a:schemeClr val="tx1"/>
                </a:solidFill>
              </a:rPr>
              <a:t>típicamente</a:t>
            </a:r>
            <a:r>
              <a:rPr lang="en-US" sz="1400" dirty="0" smtClean="0">
                <a:solidFill>
                  <a:schemeClr val="tx1"/>
                </a:solidFill>
              </a:rPr>
              <a:t> </a:t>
            </a:r>
            <a:r>
              <a:rPr lang="en-US" sz="1400" dirty="0" err="1" smtClean="0">
                <a:solidFill>
                  <a:schemeClr val="tx1"/>
                </a:solidFill>
              </a:rPr>
              <a:t>muros</a:t>
            </a:r>
            <a:r>
              <a:rPr lang="en-US" sz="1400" dirty="0" smtClean="0">
                <a:solidFill>
                  <a:schemeClr val="tx1"/>
                </a:solidFill>
              </a:rPr>
              <a:t> de </a:t>
            </a:r>
            <a:r>
              <a:rPr lang="en-US" sz="1400" dirty="0" err="1" smtClean="0">
                <a:solidFill>
                  <a:schemeClr val="tx1"/>
                </a:solidFill>
              </a:rPr>
              <a:t>agua</a:t>
            </a:r>
            <a:r>
              <a:rPr lang="en-US" sz="1400" dirty="0" smtClean="0">
                <a:solidFill>
                  <a:schemeClr val="tx1"/>
                </a:solidFill>
              </a:rPr>
              <a:t>. Buena </a:t>
            </a:r>
            <a:r>
              <a:rPr lang="en-US" sz="1400" dirty="0" err="1" smtClean="0">
                <a:solidFill>
                  <a:schemeClr val="tx1"/>
                </a:solidFill>
              </a:rPr>
              <a:t>respuesta</a:t>
            </a:r>
            <a:r>
              <a:rPr lang="en-US" sz="1400" dirty="0" smtClean="0">
                <a:solidFill>
                  <a:schemeClr val="tx1"/>
                </a:solidFill>
              </a:rPr>
              <a:t> en </a:t>
            </a:r>
            <a:r>
              <a:rPr lang="en-US" sz="1400" dirty="0" err="1" smtClean="0">
                <a:solidFill>
                  <a:schemeClr val="tx1"/>
                </a:solidFill>
              </a:rPr>
              <a:t>las</a:t>
            </a:r>
            <a:r>
              <a:rPr lang="en-US" sz="1400" dirty="0" smtClean="0">
                <a:solidFill>
                  <a:schemeClr val="tx1"/>
                </a:solidFill>
              </a:rPr>
              <a:t> </a:t>
            </a:r>
            <a:r>
              <a:rPr lang="en-US" sz="1400" dirty="0" err="1" smtClean="0">
                <a:solidFill>
                  <a:schemeClr val="tx1"/>
                </a:solidFill>
              </a:rPr>
              <a:t>mañanas</a:t>
            </a:r>
            <a:r>
              <a:rPr lang="en-US" sz="1400" dirty="0" smtClean="0">
                <a:solidFill>
                  <a:schemeClr val="tx1"/>
                </a:solidFill>
              </a:rPr>
              <a:t>. </a:t>
            </a:r>
            <a:r>
              <a:rPr lang="en-US" sz="1400" dirty="0" err="1" smtClean="0">
                <a:solidFill>
                  <a:schemeClr val="tx1"/>
                </a:solidFill>
              </a:rPr>
              <a:t>Debe</a:t>
            </a:r>
            <a:r>
              <a:rPr lang="en-US" sz="1400" dirty="0" smtClean="0">
                <a:solidFill>
                  <a:schemeClr val="tx1"/>
                </a:solidFill>
              </a:rPr>
              <a:t> </a:t>
            </a:r>
            <a:r>
              <a:rPr lang="en-US" sz="1400" dirty="0" err="1" smtClean="0">
                <a:solidFill>
                  <a:schemeClr val="tx1"/>
                </a:solidFill>
              </a:rPr>
              <a:t>usarse</a:t>
            </a:r>
            <a:r>
              <a:rPr lang="en-US" sz="1400" dirty="0" smtClean="0">
                <a:solidFill>
                  <a:schemeClr val="tx1"/>
                </a:solidFill>
              </a:rPr>
              <a:t> </a:t>
            </a:r>
            <a:r>
              <a:rPr lang="en-US" sz="1400" dirty="0" err="1" smtClean="0">
                <a:solidFill>
                  <a:schemeClr val="tx1"/>
                </a:solidFill>
              </a:rPr>
              <a:t>aislación</a:t>
            </a:r>
            <a:r>
              <a:rPr lang="en-US" sz="1400" dirty="0" smtClean="0">
                <a:solidFill>
                  <a:schemeClr val="tx1"/>
                </a:solidFill>
              </a:rPr>
              <a:t> </a:t>
            </a:r>
            <a:r>
              <a:rPr lang="en-US" sz="1400" dirty="0" err="1" smtClean="0">
                <a:solidFill>
                  <a:schemeClr val="tx1"/>
                </a:solidFill>
              </a:rPr>
              <a:t>nocturna</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411664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76102"/>
          </a:xfrm>
        </p:spPr>
        <p:txBody>
          <a:bodyPr>
            <a:normAutofit fontScale="85000" lnSpcReduction="2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directa</a:t>
            </a:r>
            <a:r>
              <a:rPr lang="en-US" sz="2000" b="1" dirty="0" smtClean="0">
                <a:latin typeface="Verdana" pitchFamily="34" charset="0"/>
              </a:rPr>
              <a:t>: </a:t>
            </a:r>
            <a:r>
              <a:rPr lang="en-US" sz="2000" dirty="0" smtClean="0">
                <a:latin typeface="Verdana" pitchFamily="34" charset="0"/>
              </a:rPr>
              <a:t>son los </a:t>
            </a:r>
            <a:r>
              <a:rPr lang="en-US" sz="2000" dirty="0" err="1" smtClean="0">
                <a:latin typeface="Verdana" pitchFamily="34" charset="0"/>
              </a:rPr>
              <a:t>más</a:t>
            </a:r>
            <a:r>
              <a:rPr lang="en-US" sz="2000" dirty="0" smtClean="0">
                <a:latin typeface="Verdana" pitchFamily="34" charset="0"/>
              </a:rPr>
              <a:t> </a:t>
            </a:r>
            <a:r>
              <a:rPr lang="en-US" sz="2000" dirty="0" err="1" smtClean="0">
                <a:latin typeface="Verdana" pitchFamily="34" charset="0"/>
              </a:rPr>
              <a:t>sencillos</a:t>
            </a:r>
            <a:r>
              <a:rPr lang="en-US" sz="2000" dirty="0" smtClean="0">
                <a:latin typeface="Verdana" pitchFamily="34" charset="0"/>
              </a:rPr>
              <a:t> de </a:t>
            </a:r>
            <a:r>
              <a:rPr lang="en-US" sz="2000" dirty="0" err="1" smtClean="0">
                <a:latin typeface="Verdana" pitchFamily="34" charset="0"/>
              </a:rPr>
              <a:t>realizar</a:t>
            </a:r>
            <a:r>
              <a:rPr lang="en-US" sz="2000" dirty="0" smtClean="0">
                <a:latin typeface="Verdana" pitchFamily="34" charset="0"/>
              </a:rPr>
              <a:t>, </a:t>
            </a:r>
            <a:r>
              <a:rPr lang="en-US" sz="2000" dirty="0" err="1" smtClean="0">
                <a:latin typeface="Verdana" pitchFamily="34" charset="0"/>
              </a:rPr>
              <a:t>pero</a:t>
            </a:r>
            <a:r>
              <a:rPr lang="en-US" sz="2000" dirty="0" smtClean="0">
                <a:latin typeface="Verdana" pitchFamily="34" charset="0"/>
              </a:rPr>
              <a:t> los </a:t>
            </a:r>
            <a:r>
              <a:rPr lang="en-US" sz="2000" dirty="0" err="1" smtClean="0">
                <a:latin typeface="Verdana" pitchFamily="34" charset="0"/>
              </a:rPr>
              <a:t>más</a:t>
            </a:r>
            <a:r>
              <a:rPr lang="en-US" sz="2000" dirty="0" smtClean="0">
                <a:latin typeface="Verdana" pitchFamily="34" charset="0"/>
              </a:rPr>
              <a:t> </a:t>
            </a:r>
            <a:r>
              <a:rPr lang="en-US" sz="2000" dirty="0" err="1" smtClean="0">
                <a:latin typeface="Verdana" pitchFamily="34" charset="0"/>
              </a:rPr>
              <a:t>complejos</a:t>
            </a:r>
            <a:r>
              <a:rPr lang="en-US" sz="2000" dirty="0" smtClean="0">
                <a:latin typeface="Verdana" pitchFamily="34" charset="0"/>
              </a:rPr>
              <a:t> de </a:t>
            </a:r>
            <a:r>
              <a:rPr lang="en-US" sz="2000" dirty="0" err="1" smtClean="0">
                <a:latin typeface="Verdana" pitchFamily="34" charset="0"/>
              </a:rPr>
              <a:t>diseñar</a:t>
            </a:r>
            <a:r>
              <a:rPr lang="en-US" sz="2000" dirty="0" smtClean="0">
                <a:latin typeface="Verdana" pitchFamily="34" charset="0"/>
              </a:rPr>
              <a:t>. </a:t>
            </a:r>
            <a:r>
              <a:rPr lang="en-US" sz="2000" dirty="0" err="1" smtClean="0">
                <a:latin typeface="Verdana" pitchFamily="34" charset="0"/>
              </a:rPr>
              <a:t>Tiene</a:t>
            </a:r>
            <a:r>
              <a:rPr lang="en-US" sz="2000" dirty="0" smtClean="0">
                <a:latin typeface="Verdana" pitchFamily="34" charset="0"/>
              </a:rPr>
              <a:t> </a:t>
            </a:r>
            <a:r>
              <a:rPr lang="en-US" sz="2000" dirty="0" err="1" smtClean="0">
                <a:latin typeface="Verdana" pitchFamily="34" charset="0"/>
              </a:rPr>
              <a:t>que</a:t>
            </a:r>
            <a:r>
              <a:rPr lang="en-US" sz="2000" dirty="0" smtClean="0">
                <a:latin typeface="Verdana" pitchFamily="34" charset="0"/>
              </a:rPr>
              <a:t> </a:t>
            </a:r>
            <a:r>
              <a:rPr lang="en-US" sz="2000" dirty="0" err="1" smtClean="0">
                <a:latin typeface="Verdana" pitchFamily="34" charset="0"/>
              </a:rPr>
              <a:t>existir</a:t>
            </a:r>
            <a:r>
              <a:rPr lang="en-US" sz="2000" dirty="0" smtClean="0">
                <a:latin typeface="Verdana" pitchFamily="34" charset="0"/>
              </a:rPr>
              <a:t> un </a:t>
            </a:r>
            <a:r>
              <a:rPr lang="en-US" sz="2000" dirty="0" err="1" smtClean="0">
                <a:latin typeface="Verdana" pitchFamily="34" charset="0"/>
              </a:rPr>
              <a:t>muy</a:t>
            </a:r>
            <a:r>
              <a:rPr lang="en-US" sz="2000" dirty="0" smtClean="0">
                <a:latin typeface="Verdana" pitchFamily="34" charset="0"/>
              </a:rPr>
              <a:t> </a:t>
            </a:r>
            <a:r>
              <a:rPr lang="en-US" sz="2000" dirty="0" err="1" smtClean="0">
                <a:latin typeface="Verdana" pitchFamily="34" charset="0"/>
              </a:rPr>
              <a:t>buen</a:t>
            </a:r>
            <a:r>
              <a:rPr lang="en-US" sz="2000" dirty="0" smtClean="0">
                <a:latin typeface="Verdana" pitchFamily="34" charset="0"/>
              </a:rPr>
              <a:t> </a:t>
            </a:r>
            <a:r>
              <a:rPr lang="en-US" sz="2000" dirty="0" err="1" smtClean="0">
                <a:latin typeface="Verdana" pitchFamily="34" charset="0"/>
              </a:rPr>
              <a:t>conocimiento</a:t>
            </a:r>
            <a:r>
              <a:rPr lang="en-US" sz="2000" dirty="0" smtClean="0">
                <a:latin typeface="Verdana" pitchFamily="34" charset="0"/>
              </a:rPr>
              <a:t> de </a:t>
            </a:r>
            <a:r>
              <a:rPr lang="en-US" sz="2000" dirty="0" err="1" smtClean="0">
                <a:latin typeface="Verdana" pitchFamily="34" charset="0"/>
              </a:rPr>
              <a:t>masas</a:t>
            </a:r>
            <a:r>
              <a:rPr lang="en-US" sz="2000" dirty="0" smtClean="0">
                <a:latin typeface="Verdana" pitchFamily="34" charset="0"/>
              </a:rPr>
              <a:t> </a:t>
            </a:r>
            <a:r>
              <a:rPr lang="en-US" sz="2000" dirty="0" err="1" smtClean="0">
                <a:latin typeface="Verdana" pitchFamily="34" charset="0"/>
              </a:rPr>
              <a:t>térmicas</a:t>
            </a:r>
            <a:r>
              <a:rPr lang="en-US" sz="2000" dirty="0" smtClean="0">
                <a:latin typeface="Verdana" pitchFamily="34" charset="0"/>
              </a:rPr>
              <a:t>, </a:t>
            </a:r>
            <a:r>
              <a:rPr lang="en-US" sz="2000" dirty="0" err="1" smtClean="0">
                <a:latin typeface="Verdana" pitchFamily="34" charset="0"/>
              </a:rPr>
              <a:t>acople</a:t>
            </a:r>
            <a:r>
              <a:rPr lang="en-US" sz="2000" dirty="0" smtClean="0">
                <a:latin typeface="Verdana" pitchFamily="34" charset="0"/>
              </a:rPr>
              <a:t> con la </a:t>
            </a:r>
            <a:r>
              <a:rPr lang="en-US" sz="2000" dirty="0" err="1" smtClean="0">
                <a:latin typeface="Verdana" pitchFamily="34" charset="0"/>
              </a:rPr>
              <a:t>radiación</a:t>
            </a:r>
            <a:r>
              <a:rPr lang="en-US" sz="2000" dirty="0" smtClean="0">
                <a:latin typeface="Verdana" pitchFamily="34" charset="0"/>
              </a:rPr>
              <a:t>, </a:t>
            </a:r>
            <a:r>
              <a:rPr lang="en-US" sz="2000" dirty="0" err="1" smtClean="0">
                <a:latin typeface="Verdana" pitchFamily="34" charset="0"/>
              </a:rPr>
              <a:t>problema</a:t>
            </a:r>
            <a:r>
              <a:rPr lang="en-US" sz="2000" dirty="0" smtClean="0">
                <a:latin typeface="Verdana" pitchFamily="34" charset="0"/>
              </a:rPr>
              <a:t> de </a:t>
            </a:r>
            <a:r>
              <a:rPr lang="en-US" sz="2000" dirty="0" err="1" smtClean="0">
                <a:latin typeface="Verdana" pitchFamily="34" charset="0"/>
              </a:rPr>
              <a:t>brillo</a:t>
            </a:r>
            <a:r>
              <a:rPr lang="en-US" sz="2000" dirty="0" smtClean="0">
                <a:latin typeface="Verdana" pitchFamily="34" charset="0"/>
              </a:rPr>
              <a:t> solar y </a:t>
            </a:r>
            <a:r>
              <a:rPr lang="en-US" sz="2000" dirty="0" err="1" smtClean="0">
                <a:latin typeface="Verdana" pitchFamily="34" charset="0"/>
              </a:rPr>
              <a:t>problema</a:t>
            </a:r>
            <a:r>
              <a:rPr lang="en-US" sz="2000" dirty="0" smtClean="0">
                <a:latin typeface="Verdana" pitchFamily="34" charset="0"/>
              </a:rPr>
              <a:t> de </a:t>
            </a:r>
            <a:r>
              <a:rPr lang="en-US" sz="2000" dirty="0" err="1" smtClean="0">
                <a:latin typeface="Verdana" pitchFamily="34" charset="0"/>
              </a:rPr>
              <a:t>pérdidas</a:t>
            </a:r>
            <a:r>
              <a:rPr lang="en-US" sz="2000" dirty="0" smtClean="0">
                <a:latin typeface="Verdana" pitchFamily="34" charset="0"/>
              </a:rPr>
              <a:t> </a:t>
            </a:r>
            <a:r>
              <a:rPr lang="en-US" sz="2000" dirty="0" err="1" smtClean="0">
                <a:latin typeface="Verdana" pitchFamily="34" charset="0"/>
              </a:rPr>
              <a:t>nocturnas</a:t>
            </a:r>
            <a:r>
              <a:rPr lang="en-US" sz="2000" dirty="0" smtClean="0">
                <a:latin typeface="Verdana" pitchFamily="34" charset="0"/>
              </a:rPr>
              <a:t>. Aptos </a:t>
            </a:r>
            <a:r>
              <a:rPr lang="en-US" sz="2000" dirty="0" err="1" smtClean="0">
                <a:latin typeface="Verdana" pitchFamily="34" charset="0"/>
              </a:rPr>
              <a:t>para</a:t>
            </a:r>
            <a:r>
              <a:rPr lang="en-US" sz="2000" dirty="0" smtClean="0">
                <a:latin typeface="Verdana" pitchFamily="34" charset="0"/>
              </a:rPr>
              <a:t> </a:t>
            </a:r>
            <a:r>
              <a:rPr lang="en-US" sz="2000" dirty="0" err="1" smtClean="0">
                <a:latin typeface="Verdana" pitchFamily="34" charset="0"/>
              </a:rPr>
              <a:t>climas</a:t>
            </a:r>
            <a:r>
              <a:rPr lang="en-US" sz="2000" dirty="0" smtClean="0">
                <a:latin typeface="Verdana" pitchFamily="34" charset="0"/>
              </a:rPr>
              <a:t> </a:t>
            </a:r>
            <a:r>
              <a:rPr lang="en-US" sz="2000" dirty="0" err="1" smtClean="0">
                <a:latin typeface="Verdana" pitchFamily="34" charset="0"/>
              </a:rPr>
              <a:t>nubosos</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138</a:t>
            </a:fld>
            <a:endParaRPr lang="es-ES"/>
          </a:p>
        </p:txBody>
      </p:sp>
      <p:sp>
        <p:nvSpPr>
          <p:cNvPr id="629762" name="Rectangle 2"/>
          <p:cNvSpPr>
            <a:spLocks noGrp="1" noChangeArrowheads="1"/>
          </p:cNvSpPr>
          <p:nvPr>
            <p:ph type="title"/>
          </p:nvPr>
        </p:nvSpPr>
        <p:spPr>
          <a:xfrm>
            <a:off x="457200" y="836712"/>
            <a:ext cx="8229600" cy="580926"/>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pic>
        <p:nvPicPr>
          <p:cNvPr id="8" name="7 Imagen" descr="DirectGain2.gif"/>
          <p:cNvPicPr>
            <a:picLocks noChangeAspect="1"/>
          </p:cNvPicPr>
          <p:nvPr/>
        </p:nvPicPr>
        <p:blipFill>
          <a:blip r:embed="rId3" cstate="print"/>
          <a:stretch>
            <a:fillRect/>
          </a:stretch>
        </p:blipFill>
        <p:spPr>
          <a:xfrm>
            <a:off x="1571604" y="2500306"/>
            <a:ext cx="5924550" cy="3895725"/>
          </a:xfrm>
          <a:prstGeom prst="rect">
            <a:avLst/>
          </a:prstGeom>
        </p:spPr>
      </p:pic>
    </p:spTree>
    <p:extLst>
      <p:ext uri="{BB962C8B-B14F-4D97-AF65-F5344CB8AC3E}">
        <p14:creationId xmlns:p14="http://schemas.microsoft.com/office/powerpoint/2010/main" val="6354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76102"/>
          </a:xfrm>
        </p:spPr>
        <p:txBody>
          <a:bodyPr>
            <a:normAutofit lnSpcReduction="1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indirecta</a:t>
            </a:r>
            <a:r>
              <a:rPr lang="en-US" sz="2000" b="1" dirty="0" smtClean="0">
                <a:latin typeface="Verdana" pitchFamily="34" charset="0"/>
              </a:rPr>
              <a:t>: </a:t>
            </a:r>
            <a:r>
              <a:rPr lang="en-US" sz="2000" dirty="0" err="1" smtClean="0">
                <a:latin typeface="Verdana" pitchFamily="34" charset="0"/>
              </a:rPr>
              <a:t>aquí</a:t>
            </a:r>
            <a:r>
              <a:rPr lang="en-US" sz="2000" dirty="0" smtClean="0">
                <a:latin typeface="Verdana" pitchFamily="34" charset="0"/>
              </a:rPr>
              <a:t> hay dos </a:t>
            </a:r>
            <a:r>
              <a:rPr lang="en-US" sz="2000" dirty="0" err="1" smtClean="0">
                <a:latin typeface="Verdana" pitchFamily="34" charset="0"/>
              </a:rPr>
              <a:t>grandes</a:t>
            </a:r>
            <a:r>
              <a:rPr lang="en-US" sz="2000" dirty="0" smtClean="0">
                <a:latin typeface="Verdana" pitchFamily="34" charset="0"/>
              </a:rPr>
              <a:t> </a:t>
            </a:r>
            <a:r>
              <a:rPr lang="en-US" sz="2000" dirty="0" err="1" smtClean="0">
                <a:latin typeface="Verdana" pitchFamily="34" charset="0"/>
              </a:rPr>
              <a:t>tipos</a:t>
            </a:r>
            <a:r>
              <a:rPr lang="en-US" sz="2000" dirty="0" smtClean="0">
                <a:latin typeface="Verdana" pitchFamily="34" charset="0"/>
              </a:rPr>
              <a:t>. El </a:t>
            </a:r>
            <a:r>
              <a:rPr lang="en-US" sz="2000" dirty="0" err="1" smtClean="0">
                <a:latin typeface="Verdana" pitchFamily="34" charset="0"/>
              </a:rPr>
              <a:t>muro</a:t>
            </a:r>
            <a:r>
              <a:rPr lang="en-US" sz="2000" dirty="0" smtClean="0">
                <a:latin typeface="Verdana" pitchFamily="34" charset="0"/>
              </a:rPr>
              <a:t> </a:t>
            </a:r>
            <a:r>
              <a:rPr lang="en-US" sz="2000" dirty="0" err="1" smtClean="0">
                <a:latin typeface="Verdana" pitchFamily="34" charset="0"/>
              </a:rPr>
              <a:t>Trombe</a:t>
            </a:r>
            <a:r>
              <a:rPr lang="en-US" sz="2000" dirty="0" smtClean="0">
                <a:latin typeface="Verdana" pitchFamily="34" charset="0"/>
              </a:rPr>
              <a:t> (con y sin </a:t>
            </a:r>
            <a:r>
              <a:rPr lang="en-US" sz="2000" dirty="0" err="1" smtClean="0">
                <a:latin typeface="Verdana" pitchFamily="34" charset="0"/>
              </a:rPr>
              <a:t>ventilación</a:t>
            </a:r>
            <a:r>
              <a:rPr lang="en-US" sz="2000" dirty="0" smtClean="0">
                <a:latin typeface="Verdana" pitchFamily="34" charset="0"/>
              </a:rPr>
              <a:t>) y los </a:t>
            </a:r>
            <a:r>
              <a:rPr lang="en-US" sz="2000" dirty="0" err="1" smtClean="0">
                <a:latin typeface="Verdana" pitchFamily="34" charset="0"/>
              </a:rPr>
              <a:t>acumuladores</a:t>
            </a:r>
            <a:r>
              <a:rPr lang="en-US" sz="2000" dirty="0" smtClean="0">
                <a:latin typeface="Verdana" pitchFamily="34" charset="0"/>
              </a:rPr>
              <a:t> en los </a:t>
            </a:r>
            <a:r>
              <a:rPr lang="en-US" sz="2000" dirty="0" err="1" smtClean="0">
                <a:latin typeface="Verdana" pitchFamily="34" charset="0"/>
              </a:rPr>
              <a:t>techos</a:t>
            </a:r>
            <a:r>
              <a:rPr lang="en-US" sz="2000" dirty="0" smtClean="0">
                <a:latin typeface="Verdana" pitchFamily="34" charset="0"/>
              </a:rPr>
              <a:t> (“roof ponds”).</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139</a:t>
            </a:fld>
            <a:endParaRPr lang="es-ES"/>
          </a:p>
        </p:txBody>
      </p:sp>
      <p:sp>
        <p:nvSpPr>
          <p:cNvPr id="629762" name="Rectangle 2"/>
          <p:cNvSpPr>
            <a:spLocks noGrp="1" noChangeArrowheads="1"/>
          </p:cNvSpPr>
          <p:nvPr>
            <p:ph type="title"/>
          </p:nvPr>
        </p:nvSpPr>
        <p:spPr>
          <a:xfrm>
            <a:off x="457200" y="980728"/>
            <a:ext cx="8229600" cy="436910"/>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
        <p:nvSpPr>
          <p:cNvPr id="9" name="8 CuadroTexto"/>
          <p:cNvSpPr txBox="1"/>
          <p:nvPr/>
        </p:nvSpPr>
        <p:spPr>
          <a:xfrm>
            <a:off x="3571868" y="2786058"/>
            <a:ext cx="5072098" cy="1600438"/>
          </a:xfrm>
          <a:prstGeom prst="rect">
            <a:avLst/>
          </a:prstGeom>
          <a:noFill/>
        </p:spPr>
        <p:txBody>
          <a:bodyPr wrap="square" rtlCol="0">
            <a:spAutoFit/>
          </a:bodyPr>
          <a:lstStyle/>
          <a:p>
            <a:r>
              <a:rPr lang="en-US" sz="1400" dirty="0" smtClean="0">
                <a:solidFill>
                  <a:schemeClr val="tx1"/>
                </a:solidFill>
              </a:rPr>
              <a:t>El </a:t>
            </a:r>
            <a:r>
              <a:rPr lang="en-US" sz="1400" dirty="0" err="1" smtClean="0">
                <a:solidFill>
                  <a:schemeClr val="tx1"/>
                </a:solidFill>
              </a:rPr>
              <a:t>muro</a:t>
            </a:r>
            <a:r>
              <a:rPr lang="en-US" sz="1400" dirty="0" smtClean="0">
                <a:solidFill>
                  <a:schemeClr val="tx1"/>
                </a:solidFill>
              </a:rPr>
              <a:t> </a:t>
            </a:r>
            <a:r>
              <a:rPr lang="en-US" sz="1400" dirty="0" err="1" smtClean="0">
                <a:solidFill>
                  <a:schemeClr val="tx1"/>
                </a:solidFill>
              </a:rPr>
              <a:t>Trombe</a:t>
            </a:r>
            <a:r>
              <a:rPr lang="en-US" sz="1400" dirty="0" smtClean="0">
                <a:solidFill>
                  <a:schemeClr val="tx1"/>
                </a:solidFill>
              </a:rPr>
              <a:t> </a:t>
            </a:r>
            <a:r>
              <a:rPr lang="en-US" sz="1400" dirty="0" err="1" smtClean="0">
                <a:solidFill>
                  <a:schemeClr val="tx1"/>
                </a:solidFill>
              </a:rPr>
              <a:t>es</a:t>
            </a:r>
            <a:r>
              <a:rPr lang="en-US" sz="1400" dirty="0" smtClean="0">
                <a:solidFill>
                  <a:schemeClr val="tx1"/>
                </a:solidFill>
              </a:rPr>
              <a:t> </a:t>
            </a:r>
            <a:r>
              <a:rPr lang="en-US" sz="1400" dirty="0" err="1" smtClean="0">
                <a:solidFill>
                  <a:schemeClr val="tx1"/>
                </a:solidFill>
              </a:rPr>
              <a:t>bueno</a:t>
            </a:r>
            <a:r>
              <a:rPr lang="en-US" sz="1400" dirty="0" smtClean="0">
                <a:solidFill>
                  <a:schemeClr val="tx1"/>
                </a:solidFill>
              </a:rPr>
              <a:t> en </a:t>
            </a:r>
            <a:r>
              <a:rPr lang="en-US" sz="1400" dirty="0" err="1" smtClean="0">
                <a:solidFill>
                  <a:schemeClr val="tx1"/>
                </a:solidFill>
              </a:rPr>
              <a:t>lugares</a:t>
            </a:r>
            <a:r>
              <a:rPr lang="en-US" sz="1400" dirty="0" smtClean="0">
                <a:solidFill>
                  <a:schemeClr val="tx1"/>
                </a:solidFill>
              </a:rPr>
              <a:t> </a:t>
            </a:r>
            <a:r>
              <a:rPr lang="en-US" sz="1400" dirty="0" err="1" smtClean="0">
                <a:solidFill>
                  <a:schemeClr val="tx1"/>
                </a:solidFill>
              </a:rPr>
              <a:t>donde</a:t>
            </a:r>
            <a:r>
              <a:rPr lang="en-US" sz="1400" dirty="0" smtClean="0">
                <a:solidFill>
                  <a:schemeClr val="tx1"/>
                </a:solidFill>
              </a:rPr>
              <a:t> </a:t>
            </a:r>
            <a:r>
              <a:rPr lang="en-US" sz="1400" dirty="0" err="1" smtClean="0">
                <a:solidFill>
                  <a:schemeClr val="tx1"/>
                </a:solidFill>
              </a:rPr>
              <a:t>predomina</a:t>
            </a:r>
            <a:r>
              <a:rPr lang="en-US" sz="1400" dirty="0" smtClean="0">
                <a:solidFill>
                  <a:schemeClr val="tx1"/>
                </a:solidFill>
              </a:rPr>
              <a:t> la </a:t>
            </a:r>
            <a:r>
              <a:rPr lang="en-US" sz="1400" dirty="0" err="1" smtClean="0">
                <a:solidFill>
                  <a:schemeClr val="tx1"/>
                </a:solidFill>
              </a:rPr>
              <a:t>demanda</a:t>
            </a:r>
            <a:r>
              <a:rPr lang="en-US" sz="1400" dirty="0" smtClean="0">
                <a:solidFill>
                  <a:schemeClr val="tx1"/>
                </a:solidFill>
              </a:rPr>
              <a:t> de </a:t>
            </a:r>
            <a:r>
              <a:rPr lang="en-US" sz="1400" dirty="0" err="1" smtClean="0">
                <a:solidFill>
                  <a:schemeClr val="tx1"/>
                </a:solidFill>
              </a:rPr>
              <a:t>calefacción</a:t>
            </a:r>
            <a:r>
              <a:rPr lang="en-US" sz="1400" dirty="0" smtClean="0">
                <a:solidFill>
                  <a:schemeClr val="tx1"/>
                </a:solidFill>
              </a:rPr>
              <a:t>. Si se </a:t>
            </a:r>
            <a:r>
              <a:rPr lang="en-US" sz="1400" dirty="0" err="1" smtClean="0">
                <a:solidFill>
                  <a:schemeClr val="tx1"/>
                </a:solidFill>
              </a:rPr>
              <a:t>ponen</a:t>
            </a:r>
            <a:r>
              <a:rPr lang="en-US" sz="1400" dirty="0" smtClean="0">
                <a:solidFill>
                  <a:schemeClr val="tx1"/>
                </a:solidFill>
              </a:rPr>
              <a:t> </a:t>
            </a:r>
            <a:r>
              <a:rPr lang="en-US" sz="1400" dirty="0" err="1" smtClean="0">
                <a:solidFill>
                  <a:schemeClr val="tx1"/>
                </a:solidFill>
              </a:rPr>
              <a:t>troneras</a:t>
            </a:r>
            <a:r>
              <a:rPr lang="en-US" sz="1400" dirty="0" smtClean="0">
                <a:solidFill>
                  <a:schemeClr val="tx1"/>
                </a:solidFill>
              </a:rPr>
              <a:t> de </a:t>
            </a:r>
            <a:r>
              <a:rPr lang="en-US" sz="1400" dirty="0" err="1" smtClean="0">
                <a:solidFill>
                  <a:schemeClr val="tx1"/>
                </a:solidFill>
              </a:rPr>
              <a:t>ventilación</a:t>
            </a:r>
            <a:r>
              <a:rPr lang="en-US" sz="1400" dirty="0" smtClean="0">
                <a:solidFill>
                  <a:schemeClr val="tx1"/>
                </a:solidFill>
              </a:rPr>
              <a:t> </a:t>
            </a:r>
            <a:r>
              <a:rPr lang="en-US" sz="1400" dirty="0" err="1" smtClean="0">
                <a:solidFill>
                  <a:schemeClr val="tx1"/>
                </a:solidFill>
              </a:rPr>
              <a:t>mejora</a:t>
            </a:r>
            <a:r>
              <a:rPr lang="en-US" sz="1400" dirty="0" smtClean="0">
                <a:solidFill>
                  <a:schemeClr val="tx1"/>
                </a:solidFill>
              </a:rPr>
              <a:t> la </a:t>
            </a:r>
            <a:r>
              <a:rPr lang="en-US" sz="1400" dirty="0" err="1" smtClean="0">
                <a:solidFill>
                  <a:schemeClr val="tx1"/>
                </a:solidFill>
              </a:rPr>
              <a:t>respuesta</a:t>
            </a:r>
            <a:r>
              <a:rPr lang="en-US" sz="1400" dirty="0" smtClean="0">
                <a:solidFill>
                  <a:schemeClr val="tx1"/>
                </a:solidFill>
              </a:rPr>
              <a:t> en </a:t>
            </a:r>
            <a:r>
              <a:rPr lang="en-US" sz="1400" dirty="0" err="1" smtClean="0">
                <a:solidFill>
                  <a:schemeClr val="tx1"/>
                </a:solidFill>
              </a:rPr>
              <a:t>las</a:t>
            </a:r>
            <a:r>
              <a:rPr lang="en-US" sz="1400" dirty="0" smtClean="0">
                <a:solidFill>
                  <a:schemeClr val="tx1"/>
                </a:solidFill>
              </a:rPr>
              <a:t> </a:t>
            </a:r>
            <a:r>
              <a:rPr lang="en-US" sz="1400" dirty="0" err="1" smtClean="0">
                <a:solidFill>
                  <a:schemeClr val="tx1"/>
                </a:solidFill>
              </a:rPr>
              <a:t>mañanas</a:t>
            </a:r>
            <a:r>
              <a:rPr lang="en-US" sz="1400" dirty="0" smtClean="0">
                <a:solidFill>
                  <a:schemeClr val="tx1"/>
                </a:solidFill>
              </a:rPr>
              <a:t>. </a:t>
            </a:r>
            <a:r>
              <a:rPr lang="en-US" sz="1400" dirty="0" err="1" smtClean="0">
                <a:solidFill>
                  <a:schemeClr val="tx1"/>
                </a:solidFill>
              </a:rPr>
              <a:t>Pueden</a:t>
            </a:r>
            <a:r>
              <a:rPr lang="en-US" sz="1400" dirty="0" smtClean="0">
                <a:solidFill>
                  <a:schemeClr val="tx1"/>
                </a:solidFill>
              </a:rPr>
              <a:t> </a:t>
            </a:r>
            <a:r>
              <a:rPr lang="en-US" sz="1400" dirty="0" err="1" smtClean="0">
                <a:solidFill>
                  <a:schemeClr val="tx1"/>
                </a:solidFill>
              </a:rPr>
              <a:t>ponerse</a:t>
            </a:r>
            <a:r>
              <a:rPr lang="en-US" sz="1400" dirty="0" smtClean="0">
                <a:solidFill>
                  <a:schemeClr val="tx1"/>
                </a:solidFill>
              </a:rPr>
              <a:t> </a:t>
            </a:r>
            <a:r>
              <a:rPr lang="en-US" sz="1400" dirty="0" err="1" smtClean="0">
                <a:solidFill>
                  <a:schemeClr val="tx1"/>
                </a:solidFill>
              </a:rPr>
              <a:t>ventanas</a:t>
            </a:r>
            <a:r>
              <a:rPr lang="en-US" sz="1400" dirty="0" smtClean="0">
                <a:solidFill>
                  <a:schemeClr val="tx1"/>
                </a:solidFill>
              </a:rPr>
              <a:t> a </a:t>
            </a:r>
            <a:r>
              <a:rPr lang="en-US" sz="1400" dirty="0" err="1" smtClean="0">
                <a:solidFill>
                  <a:schemeClr val="tx1"/>
                </a:solidFill>
              </a:rPr>
              <a:t>través</a:t>
            </a:r>
            <a:r>
              <a:rPr lang="en-US" sz="1400" dirty="0" smtClean="0">
                <a:solidFill>
                  <a:schemeClr val="tx1"/>
                </a:solidFill>
              </a:rPr>
              <a:t> del </a:t>
            </a:r>
            <a:r>
              <a:rPr lang="en-US" sz="1400" dirty="0" err="1" smtClean="0">
                <a:solidFill>
                  <a:schemeClr val="tx1"/>
                </a:solidFill>
              </a:rPr>
              <a:t>muro</a:t>
            </a:r>
            <a:r>
              <a:rPr lang="en-US" sz="1400" dirty="0" smtClean="0">
                <a:solidFill>
                  <a:schemeClr val="tx1"/>
                </a:solidFill>
              </a:rPr>
              <a:t> o en </a:t>
            </a:r>
            <a:r>
              <a:rPr lang="en-US" sz="1400" dirty="0" err="1" smtClean="0">
                <a:solidFill>
                  <a:schemeClr val="tx1"/>
                </a:solidFill>
              </a:rPr>
              <a:t>espacios</a:t>
            </a:r>
            <a:r>
              <a:rPr lang="en-US" sz="1400" dirty="0" smtClean="0">
                <a:solidFill>
                  <a:schemeClr val="tx1"/>
                </a:solidFill>
              </a:rPr>
              <a:t> </a:t>
            </a:r>
            <a:r>
              <a:rPr lang="en-US" sz="1400" dirty="0" err="1" smtClean="0">
                <a:solidFill>
                  <a:schemeClr val="tx1"/>
                </a:solidFill>
              </a:rPr>
              <a:t>adicionales</a:t>
            </a:r>
            <a:r>
              <a:rPr lang="en-US" sz="1400" dirty="0" smtClean="0">
                <a:solidFill>
                  <a:schemeClr val="tx1"/>
                </a:solidFill>
              </a:rPr>
              <a:t>. Con </a:t>
            </a:r>
            <a:r>
              <a:rPr lang="en-US" sz="1400" dirty="0" err="1" smtClean="0">
                <a:solidFill>
                  <a:schemeClr val="tx1"/>
                </a:solidFill>
              </a:rPr>
              <a:t>buena</a:t>
            </a:r>
            <a:r>
              <a:rPr lang="en-US" sz="1400" dirty="0" smtClean="0">
                <a:solidFill>
                  <a:schemeClr val="tx1"/>
                </a:solidFill>
              </a:rPr>
              <a:t> </a:t>
            </a:r>
            <a:r>
              <a:rPr lang="en-US" sz="1400" dirty="0" err="1" smtClean="0">
                <a:solidFill>
                  <a:schemeClr val="tx1"/>
                </a:solidFill>
              </a:rPr>
              <a:t>aislación</a:t>
            </a:r>
            <a:r>
              <a:rPr lang="en-US" sz="1400" dirty="0" smtClean="0">
                <a:solidFill>
                  <a:schemeClr val="tx1"/>
                </a:solidFill>
              </a:rPr>
              <a:t> la </a:t>
            </a:r>
            <a:r>
              <a:rPr lang="en-US" sz="1400" dirty="0" err="1" smtClean="0">
                <a:solidFill>
                  <a:schemeClr val="tx1"/>
                </a:solidFill>
              </a:rPr>
              <a:t>fachada</a:t>
            </a:r>
            <a:r>
              <a:rPr lang="en-US" sz="1400" dirty="0" smtClean="0">
                <a:solidFill>
                  <a:schemeClr val="tx1"/>
                </a:solidFill>
              </a:rPr>
              <a:t> </a:t>
            </a:r>
            <a:r>
              <a:rPr lang="en-US" sz="1400" dirty="0" err="1" smtClean="0">
                <a:solidFill>
                  <a:schemeClr val="tx1"/>
                </a:solidFill>
              </a:rPr>
              <a:t>que</a:t>
            </a:r>
            <a:r>
              <a:rPr lang="en-US" sz="1400" dirty="0" smtClean="0">
                <a:solidFill>
                  <a:schemeClr val="tx1"/>
                </a:solidFill>
              </a:rPr>
              <a:t> </a:t>
            </a:r>
            <a:r>
              <a:rPr lang="en-US" sz="1400" dirty="0" err="1" smtClean="0">
                <a:solidFill>
                  <a:schemeClr val="tx1"/>
                </a:solidFill>
              </a:rPr>
              <a:t>mira</a:t>
            </a:r>
            <a:r>
              <a:rPr lang="en-US" sz="1400" dirty="0" smtClean="0">
                <a:solidFill>
                  <a:schemeClr val="tx1"/>
                </a:solidFill>
              </a:rPr>
              <a:t> al Ecuador no </a:t>
            </a:r>
            <a:r>
              <a:rPr lang="en-US" sz="1400" dirty="0" err="1" smtClean="0">
                <a:solidFill>
                  <a:schemeClr val="tx1"/>
                </a:solidFill>
              </a:rPr>
              <a:t>necesita</a:t>
            </a:r>
            <a:r>
              <a:rPr lang="en-US" sz="1400" dirty="0" smtClean="0">
                <a:solidFill>
                  <a:schemeClr val="tx1"/>
                </a:solidFill>
              </a:rPr>
              <a:t> </a:t>
            </a:r>
            <a:r>
              <a:rPr lang="en-US" sz="1400" dirty="0" err="1" smtClean="0">
                <a:solidFill>
                  <a:schemeClr val="tx1"/>
                </a:solidFill>
              </a:rPr>
              <a:t>más</a:t>
            </a:r>
            <a:r>
              <a:rPr lang="en-US" sz="1400" dirty="0" smtClean="0">
                <a:solidFill>
                  <a:schemeClr val="tx1"/>
                </a:solidFill>
              </a:rPr>
              <a:t> de 50% de </a:t>
            </a:r>
            <a:r>
              <a:rPr lang="en-US" sz="1400" dirty="0" err="1" smtClean="0">
                <a:solidFill>
                  <a:schemeClr val="tx1"/>
                </a:solidFill>
              </a:rPr>
              <a:t>superficie</a:t>
            </a:r>
            <a:r>
              <a:rPr lang="en-US" sz="1400" dirty="0" smtClean="0">
                <a:solidFill>
                  <a:schemeClr val="tx1"/>
                </a:solidFill>
              </a:rPr>
              <a:t> </a:t>
            </a:r>
            <a:r>
              <a:rPr lang="en-US" sz="1400" dirty="0" err="1" smtClean="0">
                <a:solidFill>
                  <a:schemeClr val="tx1"/>
                </a:solidFill>
              </a:rPr>
              <a:t>activa</a:t>
            </a:r>
            <a:r>
              <a:rPr lang="en-US" sz="1400" dirty="0" smtClean="0">
                <a:solidFill>
                  <a:schemeClr val="tx1"/>
                </a:solidFill>
              </a:rPr>
              <a:t> </a:t>
            </a:r>
            <a:r>
              <a:rPr lang="en-US" sz="1400" dirty="0" err="1" smtClean="0">
                <a:solidFill>
                  <a:schemeClr val="tx1"/>
                </a:solidFill>
              </a:rPr>
              <a:t>para</a:t>
            </a:r>
            <a:r>
              <a:rPr lang="en-US" sz="1400" dirty="0" smtClean="0">
                <a:solidFill>
                  <a:schemeClr val="tx1"/>
                </a:solidFill>
              </a:rPr>
              <a:t> la mayor parte de los </a:t>
            </a:r>
            <a:r>
              <a:rPr lang="en-US" sz="1400" dirty="0" err="1" smtClean="0">
                <a:solidFill>
                  <a:schemeClr val="tx1"/>
                </a:solidFill>
              </a:rPr>
              <a:t>climas</a:t>
            </a:r>
            <a:r>
              <a:rPr lang="en-US" sz="1400" dirty="0" smtClean="0">
                <a:solidFill>
                  <a:schemeClr val="tx1"/>
                </a:solidFill>
              </a:rPr>
              <a:t>.</a:t>
            </a:r>
            <a:endParaRPr lang="en-US" sz="1400" dirty="0">
              <a:solidFill>
                <a:schemeClr val="tx1"/>
              </a:solidFill>
            </a:endParaRPr>
          </a:p>
        </p:txBody>
      </p:sp>
      <p:pic>
        <p:nvPicPr>
          <p:cNvPr id="709634" name="Picture 2"/>
          <p:cNvPicPr>
            <a:picLocks noChangeAspect="1" noChangeArrowheads="1"/>
          </p:cNvPicPr>
          <p:nvPr/>
        </p:nvPicPr>
        <p:blipFill>
          <a:blip r:embed="rId3" cstate="print"/>
          <a:srcRect/>
          <a:stretch>
            <a:fillRect/>
          </a:stretch>
        </p:blipFill>
        <p:spPr bwMode="auto">
          <a:xfrm>
            <a:off x="642910" y="2500306"/>
            <a:ext cx="2733675" cy="2705100"/>
          </a:xfrm>
          <a:prstGeom prst="rect">
            <a:avLst/>
          </a:prstGeom>
          <a:noFill/>
          <a:ln w="9525">
            <a:noFill/>
            <a:miter lim="800000"/>
            <a:headEnd/>
            <a:tailEnd/>
          </a:ln>
          <a:effectLst/>
        </p:spPr>
      </p:pic>
    </p:spTree>
    <p:extLst>
      <p:ext uri="{BB962C8B-B14F-4D97-AF65-F5344CB8AC3E}">
        <p14:creationId xmlns:p14="http://schemas.microsoft.com/office/powerpoint/2010/main" val="23833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
          <p:cNvSpPr txBox="1">
            <a:spLocks noChangeArrowheads="1"/>
          </p:cNvSpPr>
          <p:nvPr/>
        </p:nvSpPr>
        <p:spPr bwMode="auto">
          <a:xfrm>
            <a:off x="683568" y="692696"/>
            <a:ext cx="7772400" cy="594891"/>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Ecuaciones Básicas de Radiación:</a:t>
            </a:r>
          </a:p>
        </p:txBody>
      </p:sp>
      <p:sp>
        <p:nvSpPr>
          <p:cNvPr id="2052" name="Text Box 2"/>
          <p:cNvSpPr txBox="1">
            <a:spLocks noChangeArrowheads="1"/>
          </p:cNvSpPr>
          <p:nvPr/>
        </p:nvSpPr>
        <p:spPr bwMode="auto">
          <a:xfrm>
            <a:off x="685800" y="1219200"/>
            <a:ext cx="7620000" cy="1571625"/>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t>En realidad no existen ni cuerpos negros ni grises. Si bien la </a:t>
            </a:r>
            <a:r>
              <a:rPr lang="es-ES" sz="2400" dirty="0" err="1"/>
              <a:t>absortividad</a:t>
            </a:r>
            <a:r>
              <a:rPr lang="es-ES" sz="2400" dirty="0"/>
              <a:t> varía a distintas longitudes de onda, ocurre que para ciertos </a:t>
            </a:r>
            <a:r>
              <a:rPr lang="es-ES" sz="2400" i="1" dirty="0"/>
              <a:t>rangos</a:t>
            </a:r>
            <a:r>
              <a:rPr lang="es-ES" sz="2400" dirty="0"/>
              <a:t> de longitudes de onda, un cuerpo real se puede asimilar a un cuerpo gris.</a:t>
            </a:r>
          </a:p>
        </p:txBody>
      </p:sp>
      <p:sp>
        <p:nvSpPr>
          <p:cNvPr id="2053" name="Text Box 3"/>
          <p:cNvSpPr txBox="1">
            <a:spLocks noChangeArrowheads="1"/>
          </p:cNvSpPr>
          <p:nvPr/>
        </p:nvSpPr>
        <p:spPr bwMode="auto">
          <a:xfrm>
            <a:off x="685800" y="2971800"/>
            <a:ext cx="7543800" cy="463550"/>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t>En primer lugar el intercambio </a:t>
            </a:r>
            <a:r>
              <a:rPr lang="es-ES" sz="2400" dirty="0" err="1"/>
              <a:t>radiativo</a:t>
            </a:r>
            <a:r>
              <a:rPr lang="es-ES" sz="2400" dirty="0"/>
              <a:t> entre dos cuerpos:</a:t>
            </a:r>
          </a:p>
        </p:txBody>
      </p:sp>
      <p:graphicFrame>
        <p:nvGraphicFramePr>
          <p:cNvPr id="2050" name="Object 4"/>
          <p:cNvGraphicFramePr>
            <a:graphicFrameLocks noChangeAspect="1"/>
          </p:cNvGraphicFramePr>
          <p:nvPr/>
        </p:nvGraphicFramePr>
        <p:xfrm>
          <a:off x="3200400" y="3657600"/>
          <a:ext cx="3517900" cy="736600"/>
        </p:xfrm>
        <a:graphic>
          <a:graphicData uri="http://schemas.openxmlformats.org/presentationml/2006/ole">
            <mc:AlternateContent xmlns:mc="http://schemas.openxmlformats.org/markup-compatibility/2006">
              <mc:Choice xmlns:v="urn:schemas-microsoft-com:vml" Requires="v">
                <p:oleObj spid="_x0000_s2067" r:id="rId4" imgW="1091880" imgH="228600" progId="Equation.3">
                  <p:embed/>
                </p:oleObj>
              </mc:Choice>
              <mc:Fallback>
                <p:oleObj r:id="rId4" imgW="10918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657600"/>
                        <a:ext cx="3517900" cy="7366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54" name="Text Box 5"/>
          <p:cNvSpPr txBox="1">
            <a:spLocks noChangeArrowheads="1"/>
          </p:cNvSpPr>
          <p:nvPr/>
        </p:nvSpPr>
        <p:spPr bwMode="auto">
          <a:xfrm>
            <a:off x="838200" y="4876800"/>
            <a:ext cx="7391400" cy="833438"/>
          </a:xfrm>
          <a:prstGeom prst="rect">
            <a:avLst/>
          </a:prstGeom>
          <a:noFill/>
          <a:ln w="9525">
            <a:noFill/>
            <a:round/>
            <a:headEnd/>
            <a:tailEnd/>
          </a:ln>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t>Con </a:t>
            </a:r>
            <a:r>
              <a:rPr lang="es-ES" sz="2400" dirty="0" smtClean="0">
                <a:sym typeface="Symbol"/>
              </a:rPr>
              <a:t></a:t>
            </a:r>
            <a:r>
              <a:rPr lang="es-ES" sz="2400" dirty="0" smtClean="0"/>
              <a:t> </a:t>
            </a:r>
            <a:r>
              <a:rPr lang="es-ES" sz="2400" dirty="0"/>
              <a:t>la </a:t>
            </a:r>
            <a:r>
              <a:rPr lang="es-ES" sz="2400" dirty="0" err="1"/>
              <a:t>emisividad</a:t>
            </a:r>
            <a:r>
              <a:rPr lang="es-ES" sz="2400" dirty="0"/>
              <a:t> del cuerpo y </a:t>
            </a:r>
            <a:r>
              <a:rPr lang="es-ES" sz="2400" dirty="0" smtClean="0">
                <a:sym typeface="Symbol"/>
              </a:rPr>
              <a:t></a:t>
            </a:r>
            <a:r>
              <a:rPr lang="es-ES" sz="2400" dirty="0" smtClean="0"/>
              <a:t>, </a:t>
            </a:r>
            <a:r>
              <a:rPr lang="es-ES" sz="2400" dirty="0"/>
              <a:t>la constante de Stefan </a:t>
            </a:r>
            <a:r>
              <a:rPr lang="es-ES" sz="2400" dirty="0" err="1"/>
              <a:t>Bolztmann</a:t>
            </a:r>
            <a:r>
              <a:rPr lang="es-ES" sz="2400" dirty="0"/>
              <a:t> = 5,67x10</a:t>
            </a:r>
            <a:r>
              <a:rPr lang="es-ES" sz="2400" baseline="30000" dirty="0"/>
              <a:t>-8</a:t>
            </a:r>
            <a:r>
              <a:rPr lang="es-ES" sz="2400" dirty="0"/>
              <a:t> [W/(m</a:t>
            </a:r>
            <a:r>
              <a:rPr lang="es-ES" sz="2400" baseline="30000" dirty="0"/>
              <a:t>2</a:t>
            </a:r>
            <a:r>
              <a:rPr lang="es-ES" sz="2400" dirty="0"/>
              <a:t>·K</a:t>
            </a:r>
            <a:r>
              <a:rPr lang="es-ES" sz="2400" baseline="30000" dirty="0"/>
              <a:t>4</a:t>
            </a:r>
            <a:r>
              <a:rPr lang="es-ES" sz="2400" dirty="0"/>
              <a:t>)]</a:t>
            </a:r>
          </a:p>
        </p:txBody>
      </p:sp>
    </p:spTree>
    <p:extLst>
      <p:ext uri="{BB962C8B-B14F-4D97-AF65-F5344CB8AC3E}">
        <p14:creationId xmlns:p14="http://schemas.microsoft.com/office/powerpoint/2010/main" val="28241691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76102"/>
          </a:xfrm>
        </p:spPr>
        <p:txBody>
          <a:bodyPr>
            <a:normAutofit lnSpcReduction="1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indirecta</a:t>
            </a:r>
            <a:r>
              <a:rPr lang="en-US" sz="2000" b="1" dirty="0" smtClean="0">
                <a:latin typeface="Verdana" pitchFamily="34" charset="0"/>
              </a:rPr>
              <a:t>: </a:t>
            </a:r>
            <a:r>
              <a:rPr lang="en-US" sz="2000" dirty="0" err="1" smtClean="0">
                <a:latin typeface="Verdana" pitchFamily="34" charset="0"/>
              </a:rPr>
              <a:t>aquí</a:t>
            </a:r>
            <a:r>
              <a:rPr lang="en-US" sz="2000" dirty="0" smtClean="0">
                <a:latin typeface="Verdana" pitchFamily="34" charset="0"/>
              </a:rPr>
              <a:t> hay dos </a:t>
            </a:r>
            <a:r>
              <a:rPr lang="en-US" sz="2000" dirty="0" err="1" smtClean="0">
                <a:latin typeface="Verdana" pitchFamily="34" charset="0"/>
              </a:rPr>
              <a:t>grandes</a:t>
            </a:r>
            <a:r>
              <a:rPr lang="en-US" sz="2000" dirty="0" smtClean="0">
                <a:latin typeface="Verdana" pitchFamily="34" charset="0"/>
              </a:rPr>
              <a:t> </a:t>
            </a:r>
            <a:r>
              <a:rPr lang="en-US" sz="2000" dirty="0" err="1" smtClean="0">
                <a:latin typeface="Verdana" pitchFamily="34" charset="0"/>
              </a:rPr>
              <a:t>tipos</a:t>
            </a:r>
            <a:r>
              <a:rPr lang="en-US" sz="2000" dirty="0" smtClean="0">
                <a:latin typeface="Verdana" pitchFamily="34" charset="0"/>
              </a:rPr>
              <a:t>. El </a:t>
            </a:r>
            <a:r>
              <a:rPr lang="en-US" sz="2000" dirty="0" err="1" smtClean="0">
                <a:latin typeface="Verdana" pitchFamily="34" charset="0"/>
              </a:rPr>
              <a:t>muro</a:t>
            </a:r>
            <a:r>
              <a:rPr lang="en-US" sz="2000" dirty="0" smtClean="0">
                <a:latin typeface="Verdana" pitchFamily="34" charset="0"/>
              </a:rPr>
              <a:t> </a:t>
            </a:r>
            <a:r>
              <a:rPr lang="en-US" sz="2000" dirty="0" err="1" smtClean="0">
                <a:latin typeface="Verdana" pitchFamily="34" charset="0"/>
              </a:rPr>
              <a:t>Trombe</a:t>
            </a:r>
            <a:r>
              <a:rPr lang="en-US" sz="2000" dirty="0" smtClean="0">
                <a:latin typeface="Verdana" pitchFamily="34" charset="0"/>
              </a:rPr>
              <a:t> (con y sin </a:t>
            </a:r>
            <a:r>
              <a:rPr lang="en-US" sz="2000" dirty="0" err="1" smtClean="0">
                <a:latin typeface="Verdana" pitchFamily="34" charset="0"/>
              </a:rPr>
              <a:t>ventilación</a:t>
            </a:r>
            <a:r>
              <a:rPr lang="en-US" sz="2000" dirty="0" smtClean="0">
                <a:latin typeface="Verdana" pitchFamily="34" charset="0"/>
              </a:rPr>
              <a:t>) y los </a:t>
            </a:r>
            <a:r>
              <a:rPr lang="en-US" sz="2000" dirty="0" err="1" smtClean="0">
                <a:latin typeface="Verdana" pitchFamily="34" charset="0"/>
              </a:rPr>
              <a:t>acumuladores</a:t>
            </a:r>
            <a:r>
              <a:rPr lang="en-US" sz="2000" dirty="0" smtClean="0">
                <a:latin typeface="Verdana" pitchFamily="34" charset="0"/>
              </a:rPr>
              <a:t> en los </a:t>
            </a:r>
            <a:r>
              <a:rPr lang="en-US" sz="2000" dirty="0" err="1" smtClean="0">
                <a:latin typeface="Verdana" pitchFamily="34" charset="0"/>
              </a:rPr>
              <a:t>techos</a:t>
            </a:r>
            <a:r>
              <a:rPr lang="en-US" sz="2000" dirty="0" smtClean="0">
                <a:latin typeface="Verdana" pitchFamily="34" charset="0"/>
              </a:rPr>
              <a:t> (“roof ponds”).</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140</a:t>
            </a:fld>
            <a:endParaRPr lang="es-ES"/>
          </a:p>
        </p:txBody>
      </p:sp>
      <p:sp>
        <p:nvSpPr>
          <p:cNvPr id="629762" name="Rectangle 2"/>
          <p:cNvSpPr>
            <a:spLocks noGrp="1" noChangeArrowheads="1"/>
          </p:cNvSpPr>
          <p:nvPr>
            <p:ph type="title"/>
          </p:nvPr>
        </p:nvSpPr>
        <p:spPr>
          <a:xfrm>
            <a:off x="457200" y="980728"/>
            <a:ext cx="8229600" cy="436910"/>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
        <p:nvSpPr>
          <p:cNvPr id="9" name="8 CuadroTexto"/>
          <p:cNvSpPr txBox="1"/>
          <p:nvPr/>
        </p:nvSpPr>
        <p:spPr>
          <a:xfrm>
            <a:off x="3571868" y="2786058"/>
            <a:ext cx="5072098" cy="2031325"/>
          </a:xfrm>
          <a:prstGeom prst="rect">
            <a:avLst/>
          </a:prstGeom>
          <a:noFill/>
        </p:spPr>
        <p:txBody>
          <a:bodyPr wrap="square" rtlCol="0">
            <a:spAutoFit/>
          </a:bodyPr>
          <a:lstStyle/>
          <a:p>
            <a:r>
              <a:rPr lang="en-US" sz="1400" dirty="0" smtClean="0">
                <a:solidFill>
                  <a:schemeClr val="tx1"/>
                </a:solidFill>
              </a:rPr>
              <a:t>Los </a:t>
            </a:r>
            <a:r>
              <a:rPr lang="en-US" sz="1400" dirty="0" err="1" smtClean="0">
                <a:solidFill>
                  <a:schemeClr val="tx1"/>
                </a:solidFill>
              </a:rPr>
              <a:t>sistemas</a:t>
            </a:r>
            <a:r>
              <a:rPr lang="en-US" sz="1400" dirty="0" smtClean="0">
                <a:solidFill>
                  <a:schemeClr val="tx1"/>
                </a:solidFill>
              </a:rPr>
              <a:t> con </a:t>
            </a:r>
            <a:r>
              <a:rPr lang="en-US" sz="1400" dirty="0" err="1" smtClean="0">
                <a:solidFill>
                  <a:schemeClr val="tx1"/>
                </a:solidFill>
              </a:rPr>
              <a:t>acumulación</a:t>
            </a:r>
            <a:r>
              <a:rPr lang="en-US" sz="1400" dirty="0" smtClean="0">
                <a:solidFill>
                  <a:schemeClr val="tx1"/>
                </a:solidFill>
              </a:rPr>
              <a:t> en </a:t>
            </a:r>
            <a:r>
              <a:rPr lang="en-US" sz="1400" dirty="0" err="1" smtClean="0">
                <a:solidFill>
                  <a:schemeClr val="tx1"/>
                </a:solidFill>
              </a:rPr>
              <a:t>techo</a:t>
            </a:r>
            <a:r>
              <a:rPr lang="en-US" sz="1400" dirty="0" smtClean="0">
                <a:solidFill>
                  <a:schemeClr val="tx1"/>
                </a:solidFill>
              </a:rPr>
              <a:t> son </a:t>
            </a:r>
            <a:r>
              <a:rPr lang="en-US" sz="1400" dirty="0" err="1" smtClean="0">
                <a:solidFill>
                  <a:schemeClr val="tx1"/>
                </a:solidFill>
              </a:rPr>
              <a:t>buenos</a:t>
            </a:r>
            <a:r>
              <a:rPr lang="en-US" sz="1400" dirty="0" smtClean="0">
                <a:solidFill>
                  <a:schemeClr val="tx1"/>
                </a:solidFill>
              </a:rPr>
              <a:t> </a:t>
            </a:r>
            <a:r>
              <a:rPr lang="en-US" sz="1400" dirty="0" err="1" smtClean="0">
                <a:solidFill>
                  <a:schemeClr val="tx1"/>
                </a:solidFill>
              </a:rPr>
              <a:t>para</a:t>
            </a:r>
            <a:r>
              <a:rPr lang="en-US" sz="1400" dirty="0" smtClean="0">
                <a:solidFill>
                  <a:schemeClr val="tx1"/>
                </a:solidFill>
              </a:rPr>
              <a:t> </a:t>
            </a:r>
            <a:r>
              <a:rPr lang="en-US" sz="1400" dirty="0" err="1" smtClean="0">
                <a:solidFill>
                  <a:schemeClr val="tx1"/>
                </a:solidFill>
              </a:rPr>
              <a:t>lugares</a:t>
            </a:r>
            <a:r>
              <a:rPr lang="en-US" sz="1400" dirty="0" smtClean="0">
                <a:solidFill>
                  <a:schemeClr val="tx1"/>
                </a:solidFill>
              </a:rPr>
              <a:t> </a:t>
            </a:r>
            <a:r>
              <a:rPr lang="en-US" sz="1400" dirty="0" err="1" smtClean="0">
                <a:solidFill>
                  <a:schemeClr val="tx1"/>
                </a:solidFill>
              </a:rPr>
              <a:t>más</a:t>
            </a:r>
            <a:r>
              <a:rPr lang="en-US" sz="1400" dirty="0" smtClean="0">
                <a:solidFill>
                  <a:schemeClr val="tx1"/>
                </a:solidFill>
              </a:rPr>
              <a:t> </a:t>
            </a:r>
            <a:r>
              <a:rPr lang="en-US" sz="1400" dirty="0" err="1" smtClean="0">
                <a:solidFill>
                  <a:schemeClr val="tx1"/>
                </a:solidFill>
              </a:rPr>
              <a:t>cerca</a:t>
            </a:r>
            <a:r>
              <a:rPr lang="en-US" sz="1400" dirty="0" smtClean="0">
                <a:solidFill>
                  <a:schemeClr val="tx1"/>
                </a:solidFill>
              </a:rPr>
              <a:t> del Ecuador. </a:t>
            </a:r>
            <a:r>
              <a:rPr lang="en-US" sz="1400" dirty="0" err="1" smtClean="0">
                <a:solidFill>
                  <a:schemeClr val="tx1"/>
                </a:solidFill>
              </a:rPr>
              <a:t>Normalmente</a:t>
            </a:r>
            <a:r>
              <a:rPr lang="en-US" sz="1400" dirty="0" smtClean="0">
                <a:solidFill>
                  <a:schemeClr val="tx1"/>
                </a:solidFill>
              </a:rPr>
              <a:t> se </a:t>
            </a:r>
            <a:r>
              <a:rPr lang="en-US" sz="1400" dirty="0" err="1" smtClean="0">
                <a:solidFill>
                  <a:schemeClr val="tx1"/>
                </a:solidFill>
              </a:rPr>
              <a:t>usa</a:t>
            </a:r>
            <a:r>
              <a:rPr lang="en-US" sz="1400" dirty="0" smtClean="0">
                <a:solidFill>
                  <a:schemeClr val="tx1"/>
                </a:solidFill>
              </a:rPr>
              <a:t> </a:t>
            </a:r>
            <a:r>
              <a:rPr lang="en-US" sz="1400" dirty="0" err="1" smtClean="0">
                <a:solidFill>
                  <a:schemeClr val="tx1"/>
                </a:solidFill>
              </a:rPr>
              <a:t>agua</a:t>
            </a:r>
            <a:r>
              <a:rPr lang="en-US" sz="1400" dirty="0" smtClean="0">
                <a:solidFill>
                  <a:schemeClr val="tx1"/>
                </a:solidFill>
              </a:rPr>
              <a:t> </a:t>
            </a:r>
            <a:r>
              <a:rPr lang="en-US" sz="1400" dirty="0" err="1" smtClean="0">
                <a:solidFill>
                  <a:schemeClr val="tx1"/>
                </a:solidFill>
              </a:rPr>
              <a:t>por</a:t>
            </a:r>
            <a:r>
              <a:rPr lang="en-US" sz="1400" dirty="0" smtClean="0">
                <a:solidFill>
                  <a:schemeClr val="tx1"/>
                </a:solidFill>
              </a:rPr>
              <a:t> </a:t>
            </a:r>
            <a:r>
              <a:rPr lang="en-US" sz="1400" dirty="0" err="1" smtClean="0">
                <a:solidFill>
                  <a:schemeClr val="tx1"/>
                </a:solidFill>
              </a:rPr>
              <a:t>alta</a:t>
            </a:r>
            <a:r>
              <a:rPr lang="en-US" sz="1400" dirty="0" smtClean="0">
                <a:solidFill>
                  <a:schemeClr val="tx1"/>
                </a:solidFill>
              </a:rPr>
              <a:t> </a:t>
            </a:r>
            <a:r>
              <a:rPr lang="en-US" sz="1400" dirty="0" err="1" smtClean="0">
                <a:solidFill>
                  <a:schemeClr val="tx1"/>
                </a:solidFill>
              </a:rPr>
              <a:t>capacidad</a:t>
            </a:r>
            <a:r>
              <a:rPr lang="en-US" sz="1400" dirty="0" smtClean="0">
                <a:solidFill>
                  <a:schemeClr val="tx1"/>
                </a:solidFill>
              </a:rPr>
              <a:t> </a:t>
            </a:r>
            <a:r>
              <a:rPr lang="en-US" sz="1400" dirty="0" err="1" smtClean="0">
                <a:solidFill>
                  <a:schemeClr val="tx1"/>
                </a:solidFill>
              </a:rPr>
              <a:t>térmica</a:t>
            </a:r>
            <a:r>
              <a:rPr lang="en-US" sz="1400" dirty="0" smtClean="0">
                <a:solidFill>
                  <a:schemeClr val="tx1"/>
                </a:solidFill>
              </a:rPr>
              <a:t> de la </a:t>
            </a:r>
            <a:r>
              <a:rPr lang="en-US" sz="1400" dirty="0" err="1" smtClean="0">
                <a:solidFill>
                  <a:schemeClr val="tx1"/>
                </a:solidFill>
              </a:rPr>
              <a:t>misma</a:t>
            </a:r>
            <a:r>
              <a:rPr lang="en-US" sz="1400" dirty="0" smtClean="0">
                <a:solidFill>
                  <a:schemeClr val="tx1"/>
                </a:solidFill>
              </a:rPr>
              <a:t>. Se </a:t>
            </a:r>
            <a:r>
              <a:rPr lang="en-US" sz="1400" dirty="0" err="1" smtClean="0">
                <a:solidFill>
                  <a:schemeClr val="tx1"/>
                </a:solidFill>
              </a:rPr>
              <a:t>pueden</a:t>
            </a:r>
            <a:r>
              <a:rPr lang="en-US" sz="1400" dirty="0" smtClean="0">
                <a:solidFill>
                  <a:schemeClr val="tx1"/>
                </a:solidFill>
              </a:rPr>
              <a:t> </a:t>
            </a:r>
            <a:r>
              <a:rPr lang="en-US" sz="1400" dirty="0" err="1" smtClean="0">
                <a:solidFill>
                  <a:schemeClr val="tx1"/>
                </a:solidFill>
              </a:rPr>
              <a:t>usar</a:t>
            </a:r>
            <a:r>
              <a:rPr lang="en-US" sz="1400" dirty="0" smtClean="0">
                <a:solidFill>
                  <a:schemeClr val="tx1"/>
                </a:solidFill>
              </a:rPr>
              <a:t> </a:t>
            </a:r>
            <a:r>
              <a:rPr lang="en-US" sz="1400" dirty="0" err="1" smtClean="0">
                <a:solidFill>
                  <a:schemeClr val="tx1"/>
                </a:solidFill>
              </a:rPr>
              <a:t>para</a:t>
            </a:r>
            <a:r>
              <a:rPr lang="en-US" sz="1400" dirty="0" smtClean="0">
                <a:solidFill>
                  <a:schemeClr val="tx1"/>
                </a:solidFill>
              </a:rPr>
              <a:t> </a:t>
            </a:r>
            <a:r>
              <a:rPr lang="en-US" sz="1400" dirty="0" err="1" smtClean="0">
                <a:solidFill>
                  <a:schemeClr val="tx1"/>
                </a:solidFill>
              </a:rPr>
              <a:t>calentar</a:t>
            </a:r>
            <a:r>
              <a:rPr lang="en-US" sz="1400" dirty="0" smtClean="0">
                <a:solidFill>
                  <a:schemeClr val="tx1"/>
                </a:solidFill>
              </a:rPr>
              <a:t> o </a:t>
            </a:r>
            <a:r>
              <a:rPr lang="en-US" sz="1400" dirty="0" err="1" smtClean="0">
                <a:solidFill>
                  <a:schemeClr val="tx1"/>
                </a:solidFill>
              </a:rPr>
              <a:t>refrescar</a:t>
            </a:r>
            <a:r>
              <a:rPr lang="en-US" sz="1400" dirty="0" smtClean="0">
                <a:solidFill>
                  <a:schemeClr val="tx1"/>
                </a:solidFill>
              </a:rPr>
              <a:t>. </a:t>
            </a:r>
            <a:r>
              <a:rPr lang="en-US" sz="1400" dirty="0" err="1" smtClean="0">
                <a:solidFill>
                  <a:schemeClr val="tx1"/>
                </a:solidFill>
              </a:rPr>
              <a:t>Debe</a:t>
            </a:r>
            <a:r>
              <a:rPr lang="en-US" sz="1400" dirty="0" smtClean="0">
                <a:solidFill>
                  <a:schemeClr val="tx1"/>
                </a:solidFill>
              </a:rPr>
              <a:t> </a:t>
            </a:r>
            <a:r>
              <a:rPr lang="en-US" sz="1400" dirty="0" err="1" smtClean="0">
                <a:solidFill>
                  <a:schemeClr val="tx1"/>
                </a:solidFill>
              </a:rPr>
              <a:t>usarse</a:t>
            </a:r>
            <a:r>
              <a:rPr lang="en-US" sz="1400" dirty="0" smtClean="0">
                <a:solidFill>
                  <a:schemeClr val="tx1"/>
                </a:solidFill>
              </a:rPr>
              <a:t> </a:t>
            </a:r>
            <a:r>
              <a:rPr lang="en-US" sz="1400" dirty="0" err="1" smtClean="0">
                <a:solidFill>
                  <a:schemeClr val="tx1"/>
                </a:solidFill>
              </a:rPr>
              <a:t>aislación</a:t>
            </a:r>
            <a:r>
              <a:rPr lang="en-US" sz="1400" dirty="0" smtClean="0">
                <a:solidFill>
                  <a:schemeClr val="tx1"/>
                </a:solidFill>
              </a:rPr>
              <a:t> </a:t>
            </a:r>
            <a:r>
              <a:rPr lang="en-US" sz="1400" dirty="0" err="1" smtClean="0">
                <a:solidFill>
                  <a:schemeClr val="tx1"/>
                </a:solidFill>
              </a:rPr>
              <a:t>térmica</a:t>
            </a:r>
            <a:r>
              <a:rPr lang="en-US" sz="1400" dirty="0" smtClean="0">
                <a:solidFill>
                  <a:schemeClr val="tx1"/>
                </a:solidFill>
              </a:rPr>
              <a:t> </a:t>
            </a:r>
            <a:r>
              <a:rPr lang="en-US" sz="1400" dirty="0" err="1" smtClean="0">
                <a:solidFill>
                  <a:schemeClr val="tx1"/>
                </a:solidFill>
              </a:rPr>
              <a:t>móvil</a:t>
            </a:r>
            <a:r>
              <a:rPr lang="en-US" sz="1400" dirty="0" smtClean="0">
                <a:solidFill>
                  <a:schemeClr val="tx1"/>
                </a:solidFill>
              </a:rPr>
              <a:t> en el </a:t>
            </a:r>
            <a:r>
              <a:rPr lang="en-US" sz="1400" dirty="0" err="1" smtClean="0">
                <a:solidFill>
                  <a:schemeClr val="tx1"/>
                </a:solidFill>
              </a:rPr>
              <a:t>techo</a:t>
            </a:r>
            <a:r>
              <a:rPr lang="en-US" sz="1400" dirty="0" smtClean="0">
                <a:solidFill>
                  <a:schemeClr val="tx1"/>
                </a:solidFill>
              </a:rPr>
              <a:t>.</a:t>
            </a:r>
          </a:p>
          <a:p>
            <a:endParaRPr lang="en-US" sz="1400" dirty="0">
              <a:solidFill>
                <a:schemeClr val="tx1"/>
              </a:solidFill>
            </a:endParaRPr>
          </a:p>
          <a:p>
            <a:r>
              <a:rPr lang="en-US" sz="1400" dirty="0" smtClean="0">
                <a:solidFill>
                  <a:schemeClr val="tx1"/>
                </a:solidFill>
              </a:rPr>
              <a:t>Hay un </a:t>
            </a:r>
            <a:r>
              <a:rPr lang="en-US" sz="1400" dirty="0" err="1" smtClean="0">
                <a:solidFill>
                  <a:schemeClr val="tx1"/>
                </a:solidFill>
              </a:rPr>
              <a:t>problema</a:t>
            </a:r>
            <a:r>
              <a:rPr lang="en-US" sz="1400" dirty="0" smtClean="0">
                <a:solidFill>
                  <a:schemeClr val="tx1"/>
                </a:solidFill>
              </a:rPr>
              <a:t> </a:t>
            </a:r>
            <a:r>
              <a:rPr lang="en-US" sz="1400" dirty="0" err="1" smtClean="0">
                <a:solidFill>
                  <a:schemeClr val="tx1"/>
                </a:solidFill>
              </a:rPr>
              <a:t>estructural</a:t>
            </a:r>
            <a:r>
              <a:rPr lang="en-US" sz="1400" dirty="0" smtClean="0">
                <a:solidFill>
                  <a:schemeClr val="tx1"/>
                </a:solidFill>
              </a:rPr>
              <a:t> no </a:t>
            </a:r>
            <a:r>
              <a:rPr lang="en-US" sz="1400" dirty="0" err="1" smtClean="0">
                <a:solidFill>
                  <a:schemeClr val="tx1"/>
                </a:solidFill>
              </a:rPr>
              <a:t>menor</a:t>
            </a:r>
            <a:r>
              <a:rPr lang="en-US" sz="1400" dirty="0" smtClean="0">
                <a:solidFill>
                  <a:schemeClr val="tx1"/>
                </a:solidFill>
              </a:rPr>
              <a:t>, </a:t>
            </a:r>
            <a:r>
              <a:rPr lang="en-US" sz="1400" dirty="0" err="1" smtClean="0">
                <a:solidFill>
                  <a:schemeClr val="tx1"/>
                </a:solidFill>
              </a:rPr>
              <a:t>pues</a:t>
            </a:r>
            <a:r>
              <a:rPr lang="en-US" sz="1400" dirty="0" smtClean="0">
                <a:solidFill>
                  <a:schemeClr val="tx1"/>
                </a:solidFill>
              </a:rPr>
              <a:t> el </a:t>
            </a:r>
            <a:r>
              <a:rPr lang="en-US" sz="1400" dirty="0" err="1" smtClean="0">
                <a:solidFill>
                  <a:schemeClr val="tx1"/>
                </a:solidFill>
              </a:rPr>
              <a:t>espesor</a:t>
            </a:r>
            <a:r>
              <a:rPr lang="en-US" sz="1400" dirty="0" smtClean="0">
                <a:solidFill>
                  <a:schemeClr val="tx1"/>
                </a:solidFill>
              </a:rPr>
              <a:t> del </a:t>
            </a:r>
            <a:r>
              <a:rPr lang="en-US" sz="1400" dirty="0" err="1" smtClean="0">
                <a:solidFill>
                  <a:schemeClr val="tx1"/>
                </a:solidFill>
              </a:rPr>
              <a:t>acumulador</a:t>
            </a:r>
            <a:r>
              <a:rPr lang="en-US" sz="1400" dirty="0" smtClean="0">
                <a:solidFill>
                  <a:schemeClr val="tx1"/>
                </a:solidFill>
              </a:rPr>
              <a:t> </a:t>
            </a:r>
            <a:r>
              <a:rPr lang="en-US" sz="1400" dirty="0" err="1" smtClean="0">
                <a:solidFill>
                  <a:schemeClr val="tx1"/>
                </a:solidFill>
              </a:rPr>
              <a:t>es</a:t>
            </a:r>
            <a:r>
              <a:rPr lang="en-US" sz="1400" dirty="0" smtClean="0">
                <a:solidFill>
                  <a:schemeClr val="tx1"/>
                </a:solidFill>
              </a:rPr>
              <a:t> del </a:t>
            </a:r>
            <a:r>
              <a:rPr lang="en-US" sz="1400" dirty="0" err="1" smtClean="0">
                <a:solidFill>
                  <a:schemeClr val="tx1"/>
                </a:solidFill>
              </a:rPr>
              <a:t>orden</a:t>
            </a:r>
            <a:r>
              <a:rPr lang="en-US" sz="1400" dirty="0" smtClean="0">
                <a:solidFill>
                  <a:schemeClr val="tx1"/>
                </a:solidFill>
              </a:rPr>
              <a:t> de 10 a 20 </a:t>
            </a:r>
            <a:r>
              <a:rPr lang="en-US" sz="1400" dirty="0" err="1" smtClean="0">
                <a:solidFill>
                  <a:schemeClr val="tx1"/>
                </a:solidFill>
              </a:rPr>
              <a:t>centímetros</a:t>
            </a:r>
            <a:r>
              <a:rPr lang="en-US" sz="1400" dirty="0" smtClean="0">
                <a:solidFill>
                  <a:schemeClr val="tx1"/>
                </a:solidFill>
              </a:rPr>
              <a:t>, lo </a:t>
            </a:r>
            <a:r>
              <a:rPr lang="en-US" sz="1400" dirty="0" err="1" smtClean="0">
                <a:solidFill>
                  <a:schemeClr val="tx1"/>
                </a:solidFill>
              </a:rPr>
              <a:t>que</a:t>
            </a:r>
            <a:r>
              <a:rPr lang="en-US" sz="1400" dirty="0" smtClean="0">
                <a:solidFill>
                  <a:schemeClr val="tx1"/>
                </a:solidFill>
              </a:rPr>
              <a:t> </a:t>
            </a:r>
            <a:r>
              <a:rPr lang="en-US" sz="1400" dirty="0" err="1" smtClean="0">
                <a:solidFill>
                  <a:schemeClr val="tx1"/>
                </a:solidFill>
              </a:rPr>
              <a:t>implica</a:t>
            </a:r>
            <a:r>
              <a:rPr lang="en-US" sz="1400" dirty="0" smtClean="0">
                <a:solidFill>
                  <a:schemeClr val="tx1"/>
                </a:solidFill>
              </a:rPr>
              <a:t> </a:t>
            </a:r>
            <a:r>
              <a:rPr lang="en-US" sz="1400" dirty="0" err="1" smtClean="0">
                <a:solidFill>
                  <a:schemeClr val="tx1"/>
                </a:solidFill>
              </a:rPr>
              <a:t>carga</a:t>
            </a:r>
            <a:r>
              <a:rPr lang="en-US" sz="1400" dirty="0" smtClean="0">
                <a:solidFill>
                  <a:schemeClr val="tx1"/>
                </a:solidFill>
              </a:rPr>
              <a:t> de 100 a 200 kg/m2.</a:t>
            </a:r>
            <a:endParaRPr lang="en-US" sz="1400" dirty="0">
              <a:solidFill>
                <a:schemeClr val="tx1"/>
              </a:solidFill>
            </a:endParaRPr>
          </a:p>
        </p:txBody>
      </p:sp>
      <p:pic>
        <p:nvPicPr>
          <p:cNvPr id="710659" name="Picture 3"/>
          <p:cNvPicPr>
            <a:picLocks noChangeAspect="1" noChangeArrowheads="1"/>
          </p:cNvPicPr>
          <p:nvPr/>
        </p:nvPicPr>
        <p:blipFill>
          <a:blip r:embed="rId3" cstate="print"/>
          <a:srcRect/>
          <a:stretch>
            <a:fillRect/>
          </a:stretch>
        </p:blipFill>
        <p:spPr bwMode="auto">
          <a:xfrm>
            <a:off x="571472" y="2643182"/>
            <a:ext cx="2695575" cy="2876550"/>
          </a:xfrm>
          <a:prstGeom prst="rect">
            <a:avLst/>
          </a:prstGeom>
          <a:noFill/>
          <a:ln w="9525">
            <a:noFill/>
            <a:miter lim="800000"/>
            <a:headEnd/>
            <a:tailEnd/>
          </a:ln>
          <a:effectLst/>
        </p:spPr>
      </p:pic>
    </p:spTree>
    <p:extLst>
      <p:ext uri="{BB962C8B-B14F-4D97-AF65-F5344CB8AC3E}">
        <p14:creationId xmlns:p14="http://schemas.microsoft.com/office/powerpoint/2010/main" val="40921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Trombe-01.jpg"/>
          <p:cNvPicPr>
            <a:picLocks noChangeAspect="1"/>
          </p:cNvPicPr>
          <p:nvPr/>
        </p:nvPicPr>
        <p:blipFill>
          <a:blip r:embed="rId3" cstate="print"/>
          <a:stretch>
            <a:fillRect/>
          </a:stretch>
        </p:blipFill>
        <p:spPr>
          <a:xfrm>
            <a:off x="0" y="-2"/>
            <a:ext cx="9144000" cy="6858001"/>
          </a:xfrm>
          <a:prstGeom prst="rect">
            <a:avLst/>
          </a:prstGeom>
        </p:spPr>
      </p:pic>
      <p:sp>
        <p:nvSpPr>
          <p:cNvPr id="629763" name="Rectangle 3"/>
          <p:cNvSpPr>
            <a:spLocks noGrp="1" noChangeArrowheads="1"/>
          </p:cNvSpPr>
          <p:nvPr>
            <p:ph idx="1"/>
          </p:nvPr>
        </p:nvSpPr>
        <p:spPr>
          <a:xfrm>
            <a:off x="571472" y="5286388"/>
            <a:ext cx="8229600" cy="876102"/>
          </a:xfrm>
        </p:spPr>
        <p:txBody>
          <a:bodyPr>
            <a:normAutofit lnSpcReduction="1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indirecta</a:t>
            </a:r>
            <a:r>
              <a:rPr lang="en-US" sz="2000" b="1" dirty="0" smtClean="0">
                <a:latin typeface="Verdana" pitchFamily="34" charset="0"/>
              </a:rPr>
              <a:t>: </a:t>
            </a:r>
            <a:r>
              <a:rPr lang="en-US" sz="2000" dirty="0" err="1" smtClean="0">
                <a:latin typeface="Verdana" pitchFamily="34" charset="0"/>
              </a:rPr>
              <a:t>Foto</a:t>
            </a:r>
            <a:r>
              <a:rPr lang="en-US" sz="2000" dirty="0" smtClean="0">
                <a:latin typeface="Verdana" pitchFamily="34" charset="0"/>
              </a:rPr>
              <a:t> de la cabaña original del Dr. </a:t>
            </a:r>
            <a:r>
              <a:rPr lang="en-US" sz="2000" dirty="0" err="1" smtClean="0">
                <a:latin typeface="Verdana" pitchFamily="34" charset="0"/>
              </a:rPr>
              <a:t>Félix</a:t>
            </a:r>
            <a:r>
              <a:rPr lang="en-US" sz="2000" dirty="0" smtClean="0">
                <a:latin typeface="Verdana" pitchFamily="34" charset="0"/>
              </a:rPr>
              <a:t> </a:t>
            </a:r>
            <a:r>
              <a:rPr lang="en-US" sz="2000" dirty="0" err="1" smtClean="0">
                <a:latin typeface="Verdana" pitchFamily="34" charset="0"/>
              </a:rPr>
              <a:t>Trombe</a:t>
            </a:r>
            <a:r>
              <a:rPr lang="en-US" sz="2000" dirty="0" smtClean="0">
                <a:latin typeface="Verdana" pitchFamily="34" charset="0"/>
              </a:rPr>
              <a:t>. </a:t>
            </a:r>
            <a:r>
              <a:rPr lang="en-US" sz="2000" dirty="0" err="1" smtClean="0">
                <a:latin typeface="Verdana" pitchFamily="34" charset="0"/>
              </a:rPr>
              <a:t>Aún</a:t>
            </a:r>
            <a:r>
              <a:rPr lang="en-US" sz="2000" dirty="0" smtClean="0">
                <a:latin typeface="Verdana" pitchFamily="34" charset="0"/>
              </a:rPr>
              <a:t> en </a:t>
            </a:r>
            <a:r>
              <a:rPr lang="en-US" sz="2000" dirty="0" err="1" smtClean="0">
                <a:latin typeface="Verdana" pitchFamily="34" charset="0"/>
              </a:rPr>
              <a:t>uso</a:t>
            </a:r>
            <a:r>
              <a:rPr lang="en-US" sz="2000" dirty="0" smtClean="0">
                <a:latin typeface="Verdana" pitchFamily="34" charset="0"/>
              </a:rPr>
              <a:t>. Su casa personal, con </a:t>
            </a:r>
            <a:r>
              <a:rPr lang="en-US" sz="2000" dirty="0" err="1" smtClean="0">
                <a:latin typeface="Verdana" pitchFamily="34" charset="0"/>
              </a:rPr>
              <a:t>mejor</a:t>
            </a:r>
            <a:r>
              <a:rPr lang="en-US" sz="2000" dirty="0" smtClean="0">
                <a:latin typeface="Verdana" pitchFamily="34" charset="0"/>
              </a:rPr>
              <a:t> </a:t>
            </a:r>
            <a:r>
              <a:rPr lang="en-US" sz="2000" dirty="0" err="1" smtClean="0">
                <a:latin typeface="Verdana" pitchFamily="34" charset="0"/>
              </a:rPr>
              <a:t>aislación</a:t>
            </a:r>
            <a:r>
              <a:rPr lang="en-US" sz="2000" dirty="0" smtClean="0">
                <a:latin typeface="Verdana" pitchFamily="34" charset="0"/>
              </a:rPr>
              <a:t> solo </a:t>
            </a:r>
            <a:r>
              <a:rPr lang="en-US" sz="2000" dirty="0" err="1" smtClean="0">
                <a:latin typeface="Verdana" pitchFamily="34" charset="0"/>
              </a:rPr>
              <a:t>tiene</a:t>
            </a:r>
            <a:r>
              <a:rPr lang="en-US" sz="2000" dirty="0" smtClean="0">
                <a:latin typeface="Verdana" pitchFamily="34" charset="0"/>
              </a:rPr>
              <a:t> un 25% de </a:t>
            </a:r>
            <a:r>
              <a:rPr lang="en-US" sz="2000" dirty="0" err="1" smtClean="0">
                <a:latin typeface="Verdana" pitchFamily="34" charset="0"/>
              </a:rPr>
              <a:t>fachada</a:t>
            </a:r>
            <a:r>
              <a:rPr lang="en-US" sz="2000" dirty="0" smtClean="0">
                <a:latin typeface="Verdana" pitchFamily="34" charset="0"/>
              </a:rPr>
              <a:t> </a:t>
            </a:r>
            <a:r>
              <a:rPr lang="en-US" sz="2000" dirty="0" err="1" smtClean="0">
                <a:latin typeface="Verdana" pitchFamily="34" charset="0"/>
              </a:rPr>
              <a:t>captora</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141</a:t>
            </a:fld>
            <a:endParaRPr lang="es-ES"/>
          </a:p>
        </p:txBody>
      </p:sp>
      <p:sp>
        <p:nvSpPr>
          <p:cNvPr id="629762" name="Rectangle 2"/>
          <p:cNvSpPr>
            <a:spLocks noGrp="1" noChangeArrowheads="1"/>
          </p:cNvSpPr>
          <p:nvPr>
            <p:ph type="title"/>
          </p:nvPr>
        </p:nvSpPr>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Tree>
    <p:extLst>
      <p:ext uri="{BB962C8B-B14F-4D97-AF65-F5344CB8AC3E}">
        <p14:creationId xmlns:p14="http://schemas.microsoft.com/office/powerpoint/2010/main" val="1255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571472" y="1142984"/>
            <a:ext cx="8144935" cy="5429288"/>
          </a:xfrm>
          <a:prstGeom prst="rect">
            <a:avLst/>
          </a:prstGeom>
          <a:noFill/>
          <a:ln w="9525">
            <a:noFill/>
            <a:round/>
            <a:headEnd/>
            <a:tailEnd/>
          </a:ln>
        </p:spPr>
      </p:pic>
      <p:sp>
        <p:nvSpPr>
          <p:cNvPr id="629763" name="Rectangle 3"/>
          <p:cNvSpPr>
            <a:spLocks noGrp="1" noChangeArrowheads="1"/>
          </p:cNvSpPr>
          <p:nvPr>
            <p:ph idx="1"/>
          </p:nvPr>
        </p:nvSpPr>
        <p:spPr>
          <a:xfrm>
            <a:off x="571472" y="5286388"/>
            <a:ext cx="8229600" cy="876102"/>
          </a:xfrm>
        </p:spPr>
        <p:txBody>
          <a:bodyPr>
            <a:normAutofit/>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indirecta</a:t>
            </a:r>
            <a:r>
              <a:rPr lang="en-US" sz="2000" b="1" dirty="0" smtClean="0">
                <a:latin typeface="Verdana" pitchFamily="34" charset="0"/>
              </a:rPr>
              <a:t>: </a:t>
            </a:r>
            <a:r>
              <a:rPr lang="en-US" sz="2000" dirty="0" smtClean="0">
                <a:latin typeface="Verdana" pitchFamily="34" charset="0"/>
              </a:rPr>
              <a:t>Casa Solar La Ola, en </a:t>
            </a:r>
            <a:r>
              <a:rPr lang="en-US" sz="2000" dirty="0" err="1" smtClean="0">
                <a:latin typeface="Verdana" pitchFamily="34" charset="0"/>
              </a:rPr>
              <a:t>operación</a:t>
            </a:r>
            <a:r>
              <a:rPr lang="en-US" sz="2000" dirty="0" smtClean="0">
                <a:latin typeface="Verdana" pitchFamily="34" charset="0"/>
              </a:rPr>
              <a:t> </a:t>
            </a:r>
            <a:r>
              <a:rPr lang="en-US" sz="2000" dirty="0" err="1" smtClean="0">
                <a:latin typeface="Verdana" pitchFamily="34" charset="0"/>
              </a:rPr>
              <a:t>desde</a:t>
            </a:r>
            <a:r>
              <a:rPr lang="en-US" sz="2000" dirty="0" smtClean="0">
                <a:latin typeface="Verdana" pitchFamily="34" charset="0"/>
              </a:rPr>
              <a:t> 1984. </a:t>
            </a:r>
            <a:r>
              <a:rPr lang="en-US" sz="2000" dirty="0" err="1" smtClean="0">
                <a:latin typeface="Verdana" pitchFamily="34" charset="0"/>
              </a:rPr>
              <a:t>Sigue</a:t>
            </a:r>
            <a:r>
              <a:rPr lang="en-US" sz="2000" dirty="0" smtClean="0">
                <a:latin typeface="Verdana" pitchFamily="34" charset="0"/>
              </a:rPr>
              <a:t> </a:t>
            </a:r>
            <a:r>
              <a:rPr lang="en-US" sz="2000" dirty="0" err="1" smtClean="0">
                <a:latin typeface="Verdana" pitchFamily="34" charset="0"/>
              </a:rPr>
              <a:t>operativa</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142</a:t>
            </a:fld>
            <a:endParaRPr lang="es-ES"/>
          </a:p>
        </p:txBody>
      </p:sp>
      <p:sp>
        <p:nvSpPr>
          <p:cNvPr id="629762" name="Rectangle 2"/>
          <p:cNvSpPr>
            <a:spLocks noGrp="1" noChangeArrowheads="1"/>
          </p:cNvSpPr>
          <p:nvPr>
            <p:ph type="title"/>
          </p:nvPr>
        </p:nvSpPr>
        <p:spPr>
          <a:xfrm>
            <a:off x="478682" y="1340768"/>
            <a:ext cx="8229600" cy="1143000"/>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Tree>
    <p:extLst>
      <p:ext uri="{BB962C8B-B14F-4D97-AF65-F5344CB8AC3E}">
        <p14:creationId xmlns:p14="http://schemas.microsoft.com/office/powerpoint/2010/main" val="18006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BAer-01.jpg"/>
          <p:cNvPicPr>
            <a:picLocks noChangeAspect="1"/>
          </p:cNvPicPr>
          <p:nvPr/>
        </p:nvPicPr>
        <p:blipFill>
          <a:blip r:embed="rId3" cstate="print"/>
          <a:stretch>
            <a:fillRect/>
          </a:stretch>
        </p:blipFill>
        <p:spPr>
          <a:xfrm>
            <a:off x="0" y="548680"/>
            <a:ext cx="9162851" cy="6093296"/>
          </a:xfrm>
          <a:prstGeom prst="rect">
            <a:avLst/>
          </a:prstGeom>
        </p:spPr>
      </p:pic>
      <p:sp>
        <p:nvSpPr>
          <p:cNvPr id="629763" name="Rectangle 3"/>
          <p:cNvSpPr>
            <a:spLocks noGrp="1" noChangeArrowheads="1"/>
          </p:cNvSpPr>
          <p:nvPr>
            <p:ph idx="1"/>
          </p:nvPr>
        </p:nvSpPr>
        <p:spPr>
          <a:xfrm>
            <a:off x="571472" y="5286388"/>
            <a:ext cx="8229600" cy="876102"/>
          </a:xfrm>
        </p:spPr>
        <p:txBody>
          <a:bodyPr>
            <a:normAutofit/>
          </a:bodyPr>
          <a:lstStyle/>
          <a:p>
            <a:pPr>
              <a:lnSpc>
                <a:spcPct val="90000"/>
              </a:lnSpc>
            </a:pPr>
            <a:r>
              <a:rPr lang="en-US" sz="2000" b="1" dirty="0" smtClean="0">
                <a:latin typeface="Verdana" pitchFamily="34" charset="0"/>
              </a:rPr>
              <a:t>Casa Steve Baer: </a:t>
            </a:r>
            <a:r>
              <a:rPr lang="en-US" sz="2000" dirty="0" err="1" smtClean="0">
                <a:latin typeface="Verdana" pitchFamily="34" charset="0"/>
              </a:rPr>
              <a:t>Acumulación</a:t>
            </a:r>
            <a:r>
              <a:rPr lang="en-US" sz="2000" dirty="0" smtClean="0">
                <a:latin typeface="Verdana" pitchFamily="34" charset="0"/>
              </a:rPr>
              <a:t> en </a:t>
            </a:r>
            <a:r>
              <a:rPr lang="en-US" sz="2000" dirty="0" err="1" smtClean="0">
                <a:latin typeface="Verdana" pitchFamily="34" charset="0"/>
              </a:rPr>
              <a:t>agua</a:t>
            </a:r>
            <a:r>
              <a:rPr lang="en-US" sz="2000" dirty="0" smtClean="0">
                <a:latin typeface="Verdana" pitchFamily="34" charset="0"/>
              </a:rPr>
              <a:t>. </a:t>
            </a:r>
            <a:r>
              <a:rPr lang="en-US" sz="2000" dirty="0" err="1" smtClean="0">
                <a:latin typeface="Verdana" pitchFamily="34" charset="0"/>
              </a:rPr>
              <a:t>Aislación</a:t>
            </a:r>
            <a:r>
              <a:rPr lang="en-US" sz="2000" dirty="0" smtClean="0">
                <a:latin typeface="Verdana" pitchFamily="34" charset="0"/>
              </a:rPr>
              <a:t> </a:t>
            </a:r>
            <a:r>
              <a:rPr lang="en-US" sz="2000" dirty="0" err="1" smtClean="0">
                <a:latin typeface="Verdana" pitchFamily="34" charset="0"/>
              </a:rPr>
              <a:t>móvil</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143</a:t>
            </a:fld>
            <a:endParaRPr lang="es-ES"/>
          </a:p>
        </p:txBody>
      </p:sp>
      <p:sp>
        <p:nvSpPr>
          <p:cNvPr id="629762" name="Rectangle 2"/>
          <p:cNvSpPr>
            <a:spLocks noGrp="1" noChangeArrowheads="1"/>
          </p:cNvSpPr>
          <p:nvPr>
            <p:ph type="title"/>
          </p:nvPr>
        </p:nvSpPr>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Tree>
    <p:extLst>
      <p:ext uri="{BB962C8B-B14F-4D97-AF65-F5344CB8AC3E}">
        <p14:creationId xmlns:p14="http://schemas.microsoft.com/office/powerpoint/2010/main" val="7515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539552" y="5517232"/>
            <a:ext cx="8229600" cy="662892"/>
          </a:xfrm>
        </p:spPr>
        <p:txBody>
          <a:bodyPr>
            <a:normAutofit/>
          </a:bodyPr>
          <a:lstStyle/>
          <a:p>
            <a:pPr>
              <a:lnSpc>
                <a:spcPct val="90000"/>
              </a:lnSpc>
            </a:pPr>
            <a:r>
              <a:rPr lang="en-US" sz="2000" b="1" dirty="0" smtClean="0">
                <a:latin typeface="Verdana" pitchFamily="34" charset="0"/>
              </a:rPr>
              <a:t>Casa Steve Baer: </a:t>
            </a:r>
            <a:r>
              <a:rPr lang="en-US" sz="2000" dirty="0" err="1" smtClean="0">
                <a:latin typeface="Verdana" pitchFamily="34" charset="0"/>
              </a:rPr>
              <a:t>Acumulación</a:t>
            </a:r>
            <a:r>
              <a:rPr lang="en-US" sz="2000" dirty="0" smtClean="0">
                <a:latin typeface="Verdana" pitchFamily="34" charset="0"/>
              </a:rPr>
              <a:t> en </a:t>
            </a:r>
            <a:r>
              <a:rPr lang="en-US" sz="2000" dirty="0" err="1" smtClean="0">
                <a:latin typeface="Verdana" pitchFamily="34" charset="0"/>
              </a:rPr>
              <a:t>agua</a:t>
            </a:r>
            <a:r>
              <a:rPr lang="en-US" sz="2000" dirty="0" smtClean="0">
                <a:latin typeface="Verdana" pitchFamily="34" charset="0"/>
              </a:rPr>
              <a:t>. </a:t>
            </a:r>
            <a:r>
              <a:rPr lang="en-US" sz="2000" dirty="0" err="1" smtClean="0">
                <a:latin typeface="Verdana" pitchFamily="34" charset="0"/>
              </a:rPr>
              <a:t>Aislación</a:t>
            </a:r>
            <a:r>
              <a:rPr lang="en-US" sz="2000" dirty="0" smtClean="0">
                <a:latin typeface="Verdana" pitchFamily="34" charset="0"/>
              </a:rPr>
              <a:t> </a:t>
            </a:r>
            <a:r>
              <a:rPr lang="en-US" sz="2000" dirty="0" err="1" smtClean="0">
                <a:latin typeface="Verdana" pitchFamily="34" charset="0"/>
              </a:rPr>
              <a:t>móvil</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144</a:t>
            </a:fld>
            <a:endParaRPr lang="es-ES"/>
          </a:p>
        </p:txBody>
      </p:sp>
      <p:sp>
        <p:nvSpPr>
          <p:cNvPr id="629762" name="Rectangle 2"/>
          <p:cNvSpPr>
            <a:spLocks noGrp="1" noChangeArrowheads="1"/>
          </p:cNvSpPr>
          <p:nvPr>
            <p:ph type="title"/>
          </p:nvPr>
        </p:nvSpPr>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pic>
        <p:nvPicPr>
          <p:cNvPr id="8" name="7 Imagen" descr="SBaer-02.gif"/>
          <p:cNvPicPr>
            <a:picLocks noChangeAspect="1"/>
          </p:cNvPicPr>
          <p:nvPr/>
        </p:nvPicPr>
        <p:blipFill>
          <a:blip r:embed="rId3" cstate="print"/>
          <a:stretch>
            <a:fillRect/>
          </a:stretch>
        </p:blipFill>
        <p:spPr>
          <a:xfrm>
            <a:off x="1043608" y="1268760"/>
            <a:ext cx="6624471" cy="4104456"/>
          </a:xfrm>
          <a:prstGeom prst="rect">
            <a:avLst/>
          </a:prstGeom>
        </p:spPr>
      </p:pic>
    </p:spTree>
    <p:extLst>
      <p:ext uri="{BB962C8B-B14F-4D97-AF65-F5344CB8AC3E}">
        <p14:creationId xmlns:p14="http://schemas.microsoft.com/office/powerpoint/2010/main" val="26636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76102"/>
          </a:xfrm>
        </p:spPr>
        <p:txBody>
          <a:bodyPr>
            <a:normAutofit fontScale="85000" lnSpcReduction="2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aislada</a:t>
            </a:r>
            <a:r>
              <a:rPr lang="en-US" sz="2000" b="1" dirty="0" smtClean="0">
                <a:latin typeface="Verdana" pitchFamily="34" charset="0"/>
              </a:rPr>
              <a:t>: </a:t>
            </a:r>
            <a:r>
              <a:rPr lang="en-US" sz="2000" dirty="0" smtClean="0">
                <a:latin typeface="Verdana" pitchFamily="34" charset="0"/>
              </a:rPr>
              <a:t>en </a:t>
            </a:r>
            <a:r>
              <a:rPr lang="en-US" sz="2000" dirty="0" err="1" smtClean="0">
                <a:latin typeface="Verdana" pitchFamily="34" charset="0"/>
              </a:rPr>
              <a:t>este</a:t>
            </a:r>
            <a:r>
              <a:rPr lang="en-US" sz="2000" dirty="0" smtClean="0">
                <a:latin typeface="Verdana" pitchFamily="34" charset="0"/>
              </a:rPr>
              <a:t> </a:t>
            </a:r>
            <a:r>
              <a:rPr lang="en-US" sz="2000" dirty="0" err="1" smtClean="0">
                <a:latin typeface="Verdana" pitchFamily="34" charset="0"/>
              </a:rPr>
              <a:t>caso</a:t>
            </a:r>
            <a:r>
              <a:rPr lang="en-US" sz="2000" dirty="0" smtClean="0">
                <a:latin typeface="Verdana" pitchFamily="34" charset="0"/>
              </a:rPr>
              <a:t> la </a:t>
            </a:r>
            <a:r>
              <a:rPr lang="en-US" sz="2000" dirty="0" err="1" smtClean="0">
                <a:latin typeface="Verdana" pitchFamily="34" charset="0"/>
              </a:rPr>
              <a:t>captación</a:t>
            </a:r>
            <a:r>
              <a:rPr lang="en-US" sz="2000" dirty="0" smtClean="0">
                <a:latin typeface="Verdana" pitchFamily="34" charset="0"/>
              </a:rPr>
              <a:t> de </a:t>
            </a:r>
            <a:r>
              <a:rPr lang="en-US" sz="2000" dirty="0" err="1" smtClean="0">
                <a:latin typeface="Verdana" pitchFamily="34" charset="0"/>
              </a:rPr>
              <a:t>energía</a:t>
            </a:r>
            <a:r>
              <a:rPr lang="en-US" sz="2000" dirty="0" smtClean="0">
                <a:latin typeface="Verdana" pitchFamily="34" charset="0"/>
              </a:rPr>
              <a:t> </a:t>
            </a:r>
            <a:r>
              <a:rPr lang="en-US" sz="2000" dirty="0" err="1" smtClean="0">
                <a:latin typeface="Verdana" pitchFamily="34" charset="0"/>
              </a:rPr>
              <a:t>está</a:t>
            </a:r>
            <a:r>
              <a:rPr lang="en-US" sz="2000" dirty="0" smtClean="0">
                <a:latin typeface="Verdana" pitchFamily="34" charset="0"/>
              </a:rPr>
              <a:t> </a:t>
            </a:r>
            <a:r>
              <a:rPr lang="en-US" sz="2000" dirty="0" err="1" smtClean="0">
                <a:latin typeface="Verdana" pitchFamily="34" charset="0"/>
              </a:rPr>
              <a:t>separada</a:t>
            </a:r>
            <a:r>
              <a:rPr lang="en-US" sz="2000" dirty="0" smtClean="0">
                <a:latin typeface="Verdana" pitchFamily="34" charset="0"/>
              </a:rPr>
              <a:t> del </a:t>
            </a:r>
            <a:r>
              <a:rPr lang="en-US" sz="2000" dirty="0" err="1" smtClean="0">
                <a:latin typeface="Verdana" pitchFamily="34" charset="0"/>
              </a:rPr>
              <a:t>uso</a:t>
            </a:r>
            <a:r>
              <a:rPr lang="en-US" sz="2000" dirty="0" smtClean="0">
                <a:latin typeface="Verdana" pitchFamily="34" charset="0"/>
              </a:rPr>
              <a:t>. </a:t>
            </a:r>
            <a:r>
              <a:rPr lang="en-US" sz="2000" dirty="0" err="1" smtClean="0">
                <a:latin typeface="Verdana" pitchFamily="34" charset="0"/>
              </a:rPr>
              <a:t>Nuevamente</a:t>
            </a:r>
            <a:r>
              <a:rPr lang="en-US" sz="2000" dirty="0" smtClean="0">
                <a:latin typeface="Verdana" pitchFamily="34" charset="0"/>
              </a:rPr>
              <a:t> hay </a:t>
            </a:r>
            <a:r>
              <a:rPr lang="en-US" sz="2000" dirty="0" err="1" smtClean="0">
                <a:latin typeface="Verdana" pitchFamily="34" charset="0"/>
              </a:rPr>
              <a:t>sistemas</a:t>
            </a:r>
            <a:r>
              <a:rPr lang="en-US" sz="2000" dirty="0" smtClean="0">
                <a:latin typeface="Verdana" pitchFamily="34" charset="0"/>
              </a:rPr>
              <a:t> con </a:t>
            </a:r>
            <a:r>
              <a:rPr lang="en-US" sz="2000" dirty="0" err="1" smtClean="0">
                <a:latin typeface="Verdana" pitchFamily="34" charset="0"/>
              </a:rPr>
              <a:t>acople</a:t>
            </a:r>
            <a:r>
              <a:rPr lang="en-US" sz="2000" dirty="0" smtClean="0">
                <a:latin typeface="Verdana" pitchFamily="34" charset="0"/>
              </a:rPr>
              <a:t> </a:t>
            </a:r>
            <a:r>
              <a:rPr lang="en-US" sz="2000" dirty="0" err="1" smtClean="0">
                <a:latin typeface="Verdana" pitchFamily="34" charset="0"/>
              </a:rPr>
              <a:t>por</a:t>
            </a:r>
            <a:r>
              <a:rPr lang="en-US" sz="2000" dirty="0" smtClean="0">
                <a:latin typeface="Verdana" pitchFamily="34" charset="0"/>
              </a:rPr>
              <a:t> </a:t>
            </a:r>
            <a:r>
              <a:rPr lang="en-US" sz="2000" dirty="0" err="1" smtClean="0">
                <a:latin typeface="Verdana" pitchFamily="34" charset="0"/>
              </a:rPr>
              <a:t>termosifón</a:t>
            </a:r>
            <a:r>
              <a:rPr lang="en-US" sz="2000" dirty="0" smtClean="0">
                <a:latin typeface="Verdana" pitchFamily="34" charset="0"/>
              </a:rPr>
              <a:t> entre </a:t>
            </a:r>
            <a:r>
              <a:rPr lang="en-US" sz="2000" dirty="0" err="1" smtClean="0">
                <a:latin typeface="Verdana" pitchFamily="34" charset="0"/>
              </a:rPr>
              <a:t>colectores</a:t>
            </a:r>
            <a:r>
              <a:rPr lang="en-US" sz="2000" dirty="0" smtClean="0">
                <a:latin typeface="Verdana" pitchFamily="34" charset="0"/>
              </a:rPr>
              <a:t> y </a:t>
            </a:r>
            <a:r>
              <a:rPr lang="en-US" sz="2000" dirty="0" err="1" smtClean="0">
                <a:latin typeface="Verdana" pitchFamily="34" charset="0"/>
              </a:rPr>
              <a:t>uso</a:t>
            </a:r>
            <a:r>
              <a:rPr lang="en-US" sz="2000" dirty="0" smtClean="0">
                <a:latin typeface="Verdana" pitchFamily="34" charset="0"/>
              </a:rPr>
              <a:t> (</a:t>
            </a:r>
            <a:r>
              <a:rPr lang="en-US" sz="2000" dirty="0" err="1" smtClean="0">
                <a:latin typeface="Verdana" pitchFamily="34" charset="0"/>
              </a:rPr>
              <a:t>requiere</a:t>
            </a:r>
            <a:r>
              <a:rPr lang="en-US" sz="2000" dirty="0" smtClean="0">
                <a:latin typeface="Verdana" pitchFamily="34" charset="0"/>
              </a:rPr>
              <a:t> </a:t>
            </a:r>
            <a:r>
              <a:rPr lang="en-US" sz="2000" dirty="0" err="1" smtClean="0">
                <a:latin typeface="Verdana" pitchFamily="34" charset="0"/>
              </a:rPr>
              <a:t>terreno</a:t>
            </a:r>
            <a:r>
              <a:rPr lang="en-US" sz="2000" dirty="0" smtClean="0">
                <a:latin typeface="Verdana" pitchFamily="34" charset="0"/>
              </a:rPr>
              <a:t> </a:t>
            </a:r>
            <a:r>
              <a:rPr lang="en-US" sz="2000" dirty="0" err="1" smtClean="0">
                <a:latin typeface="Verdana" pitchFamily="34" charset="0"/>
              </a:rPr>
              <a:t>adecuado</a:t>
            </a:r>
            <a:r>
              <a:rPr lang="en-US" sz="2000" dirty="0" smtClean="0">
                <a:latin typeface="Verdana" pitchFamily="34" charset="0"/>
              </a:rPr>
              <a:t>) y </a:t>
            </a:r>
            <a:r>
              <a:rPr lang="en-US" sz="2000" dirty="0" err="1" smtClean="0">
                <a:latin typeface="Verdana" pitchFamily="34" charset="0"/>
              </a:rPr>
              <a:t>otras</a:t>
            </a:r>
            <a:r>
              <a:rPr lang="en-US" sz="2000" dirty="0" smtClean="0">
                <a:latin typeface="Verdana" pitchFamily="34" charset="0"/>
              </a:rPr>
              <a:t> </a:t>
            </a:r>
            <a:r>
              <a:rPr lang="en-US" sz="2000" dirty="0" err="1" smtClean="0">
                <a:latin typeface="Verdana" pitchFamily="34" charset="0"/>
              </a:rPr>
              <a:t>soluciones</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145</a:t>
            </a:fld>
            <a:endParaRPr lang="es-ES"/>
          </a:p>
        </p:txBody>
      </p:sp>
      <p:sp>
        <p:nvSpPr>
          <p:cNvPr id="629762" name="Rectangle 2"/>
          <p:cNvSpPr>
            <a:spLocks noGrp="1" noChangeArrowheads="1"/>
          </p:cNvSpPr>
          <p:nvPr>
            <p:ph type="title"/>
          </p:nvPr>
        </p:nvSpPr>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
        <p:nvSpPr>
          <p:cNvPr id="9" name="8 CuadroTexto"/>
          <p:cNvSpPr txBox="1"/>
          <p:nvPr/>
        </p:nvSpPr>
        <p:spPr>
          <a:xfrm>
            <a:off x="3714744" y="2857496"/>
            <a:ext cx="5072098" cy="1384995"/>
          </a:xfrm>
          <a:prstGeom prst="rect">
            <a:avLst/>
          </a:prstGeom>
          <a:noFill/>
        </p:spPr>
        <p:txBody>
          <a:bodyPr wrap="square" rtlCol="0">
            <a:spAutoFit/>
          </a:bodyPr>
          <a:lstStyle/>
          <a:p>
            <a:r>
              <a:rPr lang="en-US" sz="1400" dirty="0" smtClean="0">
                <a:solidFill>
                  <a:schemeClr val="tx1"/>
                </a:solidFill>
              </a:rPr>
              <a:t>El </a:t>
            </a:r>
            <a:r>
              <a:rPr lang="en-US" sz="1400" dirty="0" err="1" smtClean="0">
                <a:solidFill>
                  <a:schemeClr val="tx1"/>
                </a:solidFill>
              </a:rPr>
              <a:t>sistema</a:t>
            </a:r>
            <a:r>
              <a:rPr lang="en-US" sz="1400" dirty="0" smtClean="0">
                <a:solidFill>
                  <a:schemeClr val="tx1"/>
                </a:solidFill>
              </a:rPr>
              <a:t> </a:t>
            </a:r>
            <a:r>
              <a:rPr lang="en-US" sz="1400" dirty="0" err="1" smtClean="0">
                <a:solidFill>
                  <a:schemeClr val="tx1"/>
                </a:solidFill>
              </a:rPr>
              <a:t>por</a:t>
            </a:r>
            <a:r>
              <a:rPr lang="en-US" sz="1400" dirty="0" smtClean="0">
                <a:solidFill>
                  <a:schemeClr val="tx1"/>
                </a:solidFill>
              </a:rPr>
              <a:t> </a:t>
            </a:r>
            <a:r>
              <a:rPr lang="en-US" sz="1400" dirty="0" err="1" smtClean="0">
                <a:solidFill>
                  <a:schemeClr val="tx1"/>
                </a:solidFill>
              </a:rPr>
              <a:t>termosifón</a:t>
            </a:r>
            <a:r>
              <a:rPr lang="en-US" sz="1400" dirty="0" smtClean="0">
                <a:solidFill>
                  <a:schemeClr val="tx1"/>
                </a:solidFill>
              </a:rPr>
              <a:t> </a:t>
            </a:r>
            <a:r>
              <a:rPr lang="en-US" sz="1400" dirty="0" err="1" smtClean="0">
                <a:solidFill>
                  <a:schemeClr val="tx1"/>
                </a:solidFill>
              </a:rPr>
              <a:t>es</a:t>
            </a:r>
            <a:r>
              <a:rPr lang="en-US" sz="1400" dirty="0" smtClean="0">
                <a:solidFill>
                  <a:schemeClr val="tx1"/>
                </a:solidFill>
              </a:rPr>
              <a:t> </a:t>
            </a:r>
            <a:r>
              <a:rPr lang="en-US" sz="1400" dirty="0" err="1" smtClean="0">
                <a:solidFill>
                  <a:schemeClr val="tx1"/>
                </a:solidFill>
              </a:rPr>
              <a:t>muy</a:t>
            </a:r>
            <a:r>
              <a:rPr lang="en-US" sz="1400" dirty="0" smtClean="0">
                <a:solidFill>
                  <a:schemeClr val="tx1"/>
                </a:solidFill>
              </a:rPr>
              <a:t> </a:t>
            </a:r>
            <a:r>
              <a:rPr lang="en-US" sz="1400" dirty="0" err="1" smtClean="0">
                <a:solidFill>
                  <a:schemeClr val="tx1"/>
                </a:solidFill>
              </a:rPr>
              <a:t>elegante</a:t>
            </a:r>
            <a:r>
              <a:rPr lang="en-US" sz="1400" dirty="0" smtClean="0">
                <a:solidFill>
                  <a:schemeClr val="tx1"/>
                </a:solidFill>
              </a:rPr>
              <a:t>, </a:t>
            </a:r>
            <a:r>
              <a:rPr lang="en-US" sz="1400" dirty="0" err="1" smtClean="0">
                <a:solidFill>
                  <a:schemeClr val="tx1"/>
                </a:solidFill>
              </a:rPr>
              <a:t>pero</a:t>
            </a:r>
            <a:r>
              <a:rPr lang="en-US" sz="1400" dirty="0" smtClean="0">
                <a:solidFill>
                  <a:schemeClr val="tx1"/>
                </a:solidFill>
              </a:rPr>
              <a:t> </a:t>
            </a:r>
            <a:r>
              <a:rPr lang="en-US" sz="1400" dirty="0" err="1" smtClean="0">
                <a:solidFill>
                  <a:schemeClr val="tx1"/>
                </a:solidFill>
              </a:rPr>
              <a:t>requiere</a:t>
            </a:r>
            <a:r>
              <a:rPr lang="en-US" sz="1400" dirty="0" smtClean="0">
                <a:solidFill>
                  <a:schemeClr val="tx1"/>
                </a:solidFill>
              </a:rPr>
              <a:t> un </a:t>
            </a:r>
            <a:r>
              <a:rPr lang="en-US" sz="1400" dirty="0" err="1" smtClean="0">
                <a:solidFill>
                  <a:schemeClr val="tx1"/>
                </a:solidFill>
              </a:rPr>
              <a:t>terreno</a:t>
            </a:r>
            <a:r>
              <a:rPr lang="en-US" sz="1400" dirty="0" smtClean="0">
                <a:solidFill>
                  <a:schemeClr val="tx1"/>
                </a:solidFill>
              </a:rPr>
              <a:t> </a:t>
            </a:r>
            <a:r>
              <a:rPr lang="en-US" sz="1400" dirty="0" err="1" smtClean="0">
                <a:solidFill>
                  <a:schemeClr val="tx1"/>
                </a:solidFill>
              </a:rPr>
              <a:t>adecuado</a:t>
            </a:r>
            <a:r>
              <a:rPr lang="en-US" sz="1400" dirty="0" smtClean="0">
                <a:solidFill>
                  <a:schemeClr val="tx1"/>
                </a:solidFill>
              </a:rPr>
              <a:t> y </a:t>
            </a:r>
            <a:r>
              <a:rPr lang="en-US" sz="1400" dirty="0" err="1" smtClean="0">
                <a:solidFill>
                  <a:schemeClr val="tx1"/>
                </a:solidFill>
              </a:rPr>
              <a:t>muy</a:t>
            </a:r>
            <a:r>
              <a:rPr lang="en-US" sz="1400" dirty="0" smtClean="0">
                <a:solidFill>
                  <a:schemeClr val="tx1"/>
                </a:solidFill>
              </a:rPr>
              <a:t> </a:t>
            </a:r>
            <a:r>
              <a:rPr lang="en-US" sz="1400" dirty="0" err="1" smtClean="0">
                <a:solidFill>
                  <a:schemeClr val="tx1"/>
                </a:solidFill>
              </a:rPr>
              <a:t>buena</a:t>
            </a:r>
            <a:r>
              <a:rPr lang="en-US" sz="1400" dirty="0" smtClean="0">
                <a:solidFill>
                  <a:schemeClr val="tx1"/>
                </a:solidFill>
              </a:rPr>
              <a:t> </a:t>
            </a:r>
            <a:r>
              <a:rPr lang="en-US" sz="1400" dirty="0" err="1" smtClean="0">
                <a:solidFill>
                  <a:schemeClr val="tx1"/>
                </a:solidFill>
              </a:rPr>
              <a:t>ingeniería</a:t>
            </a:r>
            <a:r>
              <a:rPr lang="en-US" sz="1400" dirty="0" smtClean="0">
                <a:solidFill>
                  <a:schemeClr val="tx1"/>
                </a:solidFill>
              </a:rPr>
              <a:t>. No </a:t>
            </a:r>
            <a:r>
              <a:rPr lang="en-US" sz="1400" dirty="0" err="1" smtClean="0">
                <a:solidFill>
                  <a:schemeClr val="tx1"/>
                </a:solidFill>
              </a:rPr>
              <a:t>es</a:t>
            </a:r>
            <a:r>
              <a:rPr lang="en-US" sz="1400" dirty="0" smtClean="0">
                <a:solidFill>
                  <a:schemeClr val="tx1"/>
                </a:solidFill>
              </a:rPr>
              <a:t> </a:t>
            </a:r>
            <a:r>
              <a:rPr lang="en-US" sz="1400" dirty="0" err="1" smtClean="0">
                <a:solidFill>
                  <a:schemeClr val="tx1"/>
                </a:solidFill>
              </a:rPr>
              <a:t>sencillo</a:t>
            </a:r>
            <a:r>
              <a:rPr lang="en-US" sz="1400" dirty="0" smtClean="0">
                <a:solidFill>
                  <a:schemeClr val="tx1"/>
                </a:solidFill>
              </a:rPr>
              <a:t> de </a:t>
            </a:r>
            <a:r>
              <a:rPr lang="en-US" sz="1400" dirty="0" err="1" smtClean="0">
                <a:solidFill>
                  <a:schemeClr val="tx1"/>
                </a:solidFill>
              </a:rPr>
              <a:t>lograr</a:t>
            </a:r>
            <a:r>
              <a:rPr lang="en-US" sz="1400" dirty="0" smtClean="0">
                <a:solidFill>
                  <a:schemeClr val="tx1"/>
                </a:solidFill>
              </a:rPr>
              <a:t>.</a:t>
            </a:r>
          </a:p>
          <a:p>
            <a:endParaRPr lang="en-US" sz="1400" dirty="0">
              <a:solidFill>
                <a:schemeClr val="tx1"/>
              </a:solidFill>
            </a:endParaRPr>
          </a:p>
          <a:p>
            <a:r>
              <a:rPr lang="en-US" sz="1400" dirty="0" smtClean="0">
                <a:solidFill>
                  <a:schemeClr val="tx1"/>
                </a:solidFill>
              </a:rPr>
              <a:t>Es </a:t>
            </a:r>
            <a:r>
              <a:rPr lang="en-US" sz="1400" dirty="0" err="1" smtClean="0">
                <a:solidFill>
                  <a:schemeClr val="tx1"/>
                </a:solidFill>
              </a:rPr>
              <a:t>más</a:t>
            </a:r>
            <a:r>
              <a:rPr lang="en-US" sz="1400" dirty="0" smtClean="0">
                <a:solidFill>
                  <a:schemeClr val="tx1"/>
                </a:solidFill>
              </a:rPr>
              <a:t> simple </a:t>
            </a:r>
            <a:r>
              <a:rPr lang="en-US" sz="1400" dirty="0" err="1" smtClean="0">
                <a:solidFill>
                  <a:schemeClr val="tx1"/>
                </a:solidFill>
              </a:rPr>
              <a:t>pensar</a:t>
            </a:r>
            <a:r>
              <a:rPr lang="en-US" sz="1400" dirty="0" smtClean="0">
                <a:solidFill>
                  <a:schemeClr val="tx1"/>
                </a:solidFill>
              </a:rPr>
              <a:t> en </a:t>
            </a:r>
            <a:r>
              <a:rPr lang="en-US" sz="1400" dirty="0" err="1" smtClean="0">
                <a:solidFill>
                  <a:schemeClr val="tx1"/>
                </a:solidFill>
              </a:rPr>
              <a:t>sistemas</a:t>
            </a:r>
            <a:r>
              <a:rPr lang="en-US" sz="1400" dirty="0" smtClean="0">
                <a:solidFill>
                  <a:schemeClr val="tx1"/>
                </a:solidFill>
              </a:rPr>
              <a:t> </a:t>
            </a:r>
            <a:r>
              <a:rPr lang="en-US" sz="1400" dirty="0" err="1" smtClean="0">
                <a:solidFill>
                  <a:schemeClr val="tx1"/>
                </a:solidFill>
              </a:rPr>
              <a:t>híbridos</a:t>
            </a:r>
            <a:r>
              <a:rPr lang="en-US" sz="1400" dirty="0" smtClean="0">
                <a:solidFill>
                  <a:schemeClr val="tx1"/>
                </a:solidFill>
              </a:rPr>
              <a:t> o </a:t>
            </a:r>
            <a:r>
              <a:rPr lang="en-US" sz="1400" dirty="0" err="1" smtClean="0">
                <a:solidFill>
                  <a:schemeClr val="tx1"/>
                </a:solidFill>
              </a:rPr>
              <a:t>activos</a:t>
            </a:r>
            <a:r>
              <a:rPr lang="en-US" sz="1400" dirty="0" smtClean="0">
                <a:solidFill>
                  <a:schemeClr val="tx1"/>
                </a:solidFill>
              </a:rPr>
              <a:t> con </a:t>
            </a:r>
            <a:r>
              <a:rPr lang="en-US" sz="1400" dirty="0" err="1" smtClean="0">
                <a:solidFill>
                  <a:schemeClr val="tx1"/>
                </a:solidFill>
              </a:rPr>
              <a:t>esta</a:t>
            </a:r>
            <a:r>
              <a:rPr lang="en-US" sz="1400" dirty="0" smtClean="0">
                <a:solidFill>
                  <a:schemeClr val="tx1"/>
                </a:solidFill>
              </a:rPr>
              <a:t> </a:t>
            </a:r>
            <a:r>
              <a:rPr lang="en-US" sz="1400" dirty="0" err="1" smtClean="0">
                <a:solidFill>
                  <a:schemeClr val="tx1"/>
                </a:solidFill>
              </a:rPr>
              <a:t>solución</a:t>
            </a:r>
            <a:r>
              <a:rPr lang="en-US" sz="1400" dirty="0" smtClean="0">
                <a:solidFill>
                  <a:schemeClr val="tx1"/>
                </a:solidFill>
              </a:rPr>
              <a:t>.</a:t>
            </a:r>
            <a:endParaRPr lang="en-US" sz="1400" dirty="0">
              <a:solidFill>
                <a:schemeClr val="tx1"/>
              </a:solidFill>
            </a:endParaRPr>
          </a:p>
        </p:txBody>
      </p:sp>
      <p:pic>
        <p:nvPicPr>
          <p:cNvPr id="711682" name="Picture 2"/>
          <p:cNvPicPr>
            <a:picLocks noChangeAspect="1" noChangeArrowheads="1"/>
          </p:cNvPicPr>
          <p:nvPr/>
        </p:nvPicPr>
        <p:blipFill>
          <a:blip r:embed="rId3" cstate="print"/>
          <a:srcRect/>
          <a:stretch>
            <a:fillRect/>
          </a:stretch>
        </p:blipFill>
        <p:spPr bwMode="auto">
          <a:xfrm>
            <a:off x="928662" y="2714620"/>
            <a:ext cx="2486025" cy="2876550"/>
          </a:xfrm>
          <a:prstGeom prst="rect">
            <a:avLst/>
          </a:prstGeom>
          <a:noFill/>
          <a:ln w="9525">
            <a:noFill/>
            <a:miter lim="800000"/>
            <a:headEnd/>
            <a:tailEnd/>
          </a:ln>
          <a:effectLst/>
        </p:spPr>
      </p:pic>
    </p:spTree>
    <p:extLst>
      <p:ext uri="{BB962C8B-B14F-4D97-AF65-F5344CB8AC3E}">
        <p14:creationId xmlns:p14="http://schemas.microsoft.com/office/powerpoint/2010/main" val="373922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57200" y="1481329"/>
            <a:ext cx="8229600" cy="876102"/>
          </a:xfrm>
        </p:spPr>
        <p:txBody>
          <a:bodyPr>
            <a:normAutofit fontScale="85000" lnSpcReduction="20000"/>
          </a:bodyPr>
          <a:lstStyle/>
          <a:p>
            <a:pPr>
              <a:lnSpc>
                <a:spcPct val="90000"/>
              </a:lnSpc>
            </a:pPr>
            <a:r>
              <a:rPr lang="en-US" sz="2000" b="1" dirty="0" err="1" smtClean="0">
                <a:latin typeface="Verdana" pitchFamily="34" charset="0"/>
              </a:rPr>
              <a:t>Ganancia</a:t>
            </a:r>
            <a:r>
              <a:rPr lang="en-US" sz="2000" b="1" dirty="0" smtClean="0">
                <a:latin typeface="Verdana" pitchFamily="34" charset="0"/>
              </a:rPr>
              <a:t> </a:t>
            </a:r>
            <a:r>
              <a:rPr lang="en-US" sz="2000" b="1" dirty="0" err="1" smtClean="0">
                <a:latin typeface="Verdana" pitchFamily="34" charset="0"/>
              </a:rPr>
              <a:t>aislada</a:t>
            </a:r>
            <a:r>
              <a:rPr lang="en-US" sz="2000" b="1" dirty="0" smtClean="0">
                <a:latin typeface="Verdana" pitchFamily="34" charset="0"/>
              </a:rPr>
              <a:t>: </a:t>
            </a:r>
            <a:r>
              <a:rPr lang="en-US" sz="2000" dirty="0" smtClean="0">
                <a:latin typeface="Verdana" pitchFamily="34" charset="0"/>
              </a:rPr>
              <a:t>en </a:t>
            </a:r>
            <a:r>
              <a:rPr lang="en-US" sz="2000" dirty="0" err="1" smtClean="0">
                <a:latin typeface="Verdana" pitchFamily="34" charset="0"/>
              </a:rPr>
              <a:t>este</a:t>
            </a:r>
            <a:r>
              <a:rPr lang="en-US" sz="2000" dirty="0" smtClean="0">
                <a:latin typeface="Verdana" pitchFamily="34" charset="0"/>
              </a:rPr>
              <a:t> </a:t>
            </a:r>
            <a:r>
              <a:rPr lang="en-US" sz="2000" dirty="0" err="1" smtClean="0">
                <a:latin typeface="Verdana" pitchFamily="34" charset="0"/>
              </a:rPr>
              <a:t>caso</a:t>
            </a:r>
            <a:r>
              <a:rPr lang="en-US" sz="2000" dirty="0" smtClean="0">
                <a:latin typeface="Verdana" pitchFamily="34" charset="0"/>
              </a:rPr>
              <a:t> la </a:t>
            </a:r>
            <a:r>
              <a:rPr lang="en-US" sz="2000" dirty="0" err="1" smtClean="0">
                <a:latin typeface="Verdana" pitchFamily="34" charset="0"/>
              </a:rPr>
              <a:t>captación</a:t>
            </a:r>
            <a:r>
              <a:rPr lang="en-US" sz="2000" dirty="0" smtClean="0">
                <a:latin typeface="Verdana" pitchFamily="34" charset="0"/>
              </a:rPr>
              <a:t> de </a:t>
            </a:r>
            <a:r>
              <a:rPr lang="en-US" sz="2000" dirty="0" err="1" smtClean="0">
                <a:latin typeface="Verdana" pitchFamily="34" charset="0"/>
              </a:rPr>
              <a:t>energía</a:t>
            </a:r>
            <a:r>
              <a:rPr lang="en-US" sz="2000" dirty="0" smtClean="0">
                <a:latin typeface="Verdana" pitchFamily="34" charset="0"/>
              </a:rPr>
              <a:t> </a:t>
            </a:r>
            <a:r>
              <a:rPr lang="en-US" sz="2000" dirty="0" err="1" smtClean="0">
                <a:latin typeface="Verdana" pitchFamily="34" charset="0"/>
              </a:rPr>
              <a:t>está</a:t>
            </a:r>
            <a:r>
              <a:rPr lang="en-US" sz="2000" dirty="0" smtClean="0">
                <a:latin typeface="Verdana" pitchFamily="34" charset="0"/>
              </a:rPr>
              <a:t> </a:t>
            </a:r>
            <a:r>
              <a:rPr lang="en-US" sz="2000" dirty="0" err="1" smtClean="0">
                <a:latin typeface="Verdana" pitchFamily="34" charset="0"/>
              </a:rPr>
              <a:t>separada</a:t>
            </a:r>
            <a:r>
              <a:rPr lang="en-US" sz="2000" dirty="0" smtClean="0">
                <a:latin typeface="Verdana" pitchFamily="34" charset="0"/>
              </a:rPr>
              <a:t> del </a:t>
            </a:r>
            <a:r>
              <a:rPr lang="en-US" sz="2000" dirty="0" err="1" smtClean="0">
                <a:latin typeface="Verdana" pitchFamily="34" charset="0"/>
              </a:rPr>
              <a:t>uso</a:t>
            </a:r>
            <a:r>
              <a:rPr lang="en-US" sz="2000" dirty="0" smtClean="0">
                <a:latin typeface="Verdana" pitchFamily="34" charset="0"/>
              </a:rPr>
              <a:t>. </a:t>
            </a:r>
            <a:r>
              <a:rPr lang="en-US" sz="2000" dirty="0" err="1" smtClean="0">
                <a:latin typeface="Verdana" pitchFamily="34" charset="0"/>
              </a:rPr>
              <a:t>Nuevamente</a:t>
            </a:r>
            <a:r>
              <a:rPr lang="en-US" sz="2000" dirty="0" smtClean="0">
                <a:latin typeface="Verdana" pitchFamily="34" charset="0"/>
              </a:rPr>
              <a:t> hay </a:t>
            </a:r>
            <a:r>
              <a:rPr lang="en-US" sz="2000" dirty="0" err="1" smtClean="0">
                <a:latin typeface="Verdana" pitchFamily="34" charset="0"/>
              </a:rPr>
              <a:t>sistemas</a:t>
            </a:r>
            <a:r>
              <a:rPr lang="en-US" sz="2000" dirty="0" smtClean="0">
                <a:latin typeface="Verdana" pitchFamily="34" charset="0"/>
              </a:rPr>
              <a:t> con </a:t>
            </a:r>
            <a:r>
              <a:rPr lang="en-US" sz="2000" dirty="0" err="1" smtClean="0">
                <a:latin typeface="Verdana" pitchFamily="34" charset="0"/>
              </a:rPr>
              <a:t>acople</a:t>
            </a:r>
            <a:r>
              <a:rPr lang="en-US" sz="2000" dirty="0" smtClean="0">
                <a:latin typeface="Verdana" pitchFamily="34" charset="0"/>
              </a:rPr>
              <a:t> </a:t>
            </a:r>
            <a:r>
              <a:rPr lang="en-US" sz="2000" dirty="0" err="1" smtClean="0">
                <a:latin typeface="Verdana" pitchFamily="34" charset="0"/>
              </a:rPr>
              <a:t>por</a:t>
            </a:r>
            <a:r>
              <a:rPr lang="en-US" sz="2000" dirty="0" smtClean="0">
                <a:latin typeface="Verdana" pitchFamily="34" charset="0"/>
              </a:rPr>
              <a:t> </a:t>
            </a:r>
            <a:r>
              <a:rPr lang="en-US" sz="2000" dirty="0" err="1" smtClean="0">
                <a:latin typeface="Verdana" pitchFamily="34" charset="0"/>
              </a:rPr>
              <a:t>termosifón</a:t>
            </a:r>
            <a:r>
              <a:rPr lang="en-US" sz="2000" dirty="0" smtClean="0">
                <a:latin typeface="Verdana" pitchFamily="34" charset="0"/>
              </a:rPr>
              <a:t> entre </a:t>
            </a:r>
            <a:r>
              <a:rPr lang="en-US" sz="2000" dirty="0" err="1" smtClean="0">
                <a:latin typeface="Verdana" pitchFamily="34" charset="0"/>
              </a:rPr>
              <a:t>colectores</a:t>
            </a:r>
            <a:r>
              <a:rPr lang="en-US" sz="2000" dirty="0" smtClean="0">
                <a:latin typeface="Verdana" pitchFamily="34" charset="0"/>
              </a:rPr>
              <a:t> y </a:t>
            </a:r>
            <a:r>
              <a:rPr lang="en-US" sz="2000" dirty="0" err="1" smtClean="0">
                <a:latin typeface="Verdana" pitchFamily="34" charset="0"/>
              </a:rPr>
              <a:t>uso</a:t>
            </a:r>
            <a:r>
              <a:rPr lang="en-US" sz="2000" dirty="0" smtClean="0">
                <a:latin typeface="Verdana" pitchFamily="34" charset="0"/>
              </a:rPr>
              <a:t> (</a:t>
            </a:r>
            <a:r>
              <a:rPr lang="en-US" sz="2000" dirty="0" err="1" smtClean="0">
                <a:latin typeface="Verdana" pitchFamily="34" charset="0"/>
              </a:rPr>
              <a:t>requiere</a:t>
            </a:r>
            <a:r>
              <a:rPr lang="en-US" sz="2000" dirty="0" smtClean="0">
                <a:latin typeface="Verdana" pitchFamily="34" charset="0"/>
              </a:rPr>
              <a:t> </a:t>
            </a:r>
            <a:r>
              <a:rPr lang="en-US" sz="2000" dirty="0" err="1" smtClean="0">
                <a:latin typeface="Verdana" pitchFamily="34" charset="0"/>
              </a:rPr>
              <a:t>terreno</a:t>
            </a:r>
            <a:r>
              <a:rPr lang="en-US" sz="2000" dirty="0" smtClean="0">
                <a:latin typeface="Verdana" pitchFamily="34" charset="0"/>
              </a:rPr>
              <a:t> </a:t>
            </a:r>
            <a:r>
              <a:rPr lang="en-US" sz="2000" dirty="0" err="1" smtClean="0">
                <a:latin typeface="Verdana" pitchFamily="34" charset="0"/>
              </a:rPr>
              <a:t>adecuado</a:t>
            </a:r>
            <a:r>
              <a:rPr lang="en-US" sz="2000" dirty="0" smtClean="0">
                <a:latin typeface="Verdana" pitchFamily="34" charset="0"/>
              </a:rPr>
              <a:t>) y </a:t>
            </a:r>
            <a:r>
              <a:rPr lang="en-US" sz="2000" dirty="0" err="1" smtClean="0">
                <a:latin typeface="Verdana" pitchFamily="34" charset="0"/>
              </a:rPr>
              <a:t>otras</a:t>
            </a:r>
            <a:r>
              <a:rPr lang="en-US" sz="2000" dirty="0" smtClean="0">
                <a:latin typeface="Verdana" pitchFamily="34" charset="0"/>
              </a:rPr>
              <a:t> </a:t>
            </a:r>
            <a:r>
              <a:rPr lang="en-US" sz="2000" dirty="0" err="1" smtClean="0">
                <a:latin typeface="Verdana" pitchFamily="34" charset="0"/>
              </a:rPr>
              <a:t>soluciones</a:t>
            </a:r>
            <a:r>
              <a:rPr lang="en-US" sz="2000" dirty="0" smtClean="0">
                <a:latin typeface="Verdana" pitchFamily="34" charset="0"/>
              </a:rPr>
              <a:t>.</a:t>
            </a: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146</a:t>
            </a:fld>
            <a:endParaRPr lang="es-ES"/>
          </a:p>
        </p:txBody>
      </p:sp>
      <p:sp>
        <p:nvSpPr>
          <p:cNvPr id="629762" name="Rectangle 2"/>
          <p:cNvSpPr>
            <a:spLocks noGrp="1" noChangeArrowheads="1"/>
          </p:cNvSpPr>
          <p:nvPr>
            <p:ph type="title"/>
          </p:nvPr>
        </p:nvSpPr>
        <p:spPr>
          <a:xfrm>
            <a:off x="457200" y="764704"/>
            <a:ext cx="8229600" cy="1143000"/>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
        <p:nvSpPr>
          <p:cNvPr id="9" name="8 CuadroTexto"/>
          <p:cNvSpPr txBox="1"/>
          <p:nvPr/>
        </p:nvSpPr>
        <p:spPr>
          <a:xfrm>
            <a:off x="3714744" y="2857496"/>
            <a:ext cx="5072098" cy="1815882"/>
          </a:xfrm>
          <a:prstGeom prst="rect">
            <a:avLst/>
          </a:prstGeom>
          <a:noFill/>
        </p:spPr>
        <p:txBody>
          <a:bodyPr wrap="square" rtlCol="0">
            <a:spAutoFit/>
          </a:bodyPr>
          <a:lstStyle/>
          <a:p>
            <a:r>
              <a:rPr lang="en-US" sz="1400" dirty="0" smtClean="0">
                <a:solidFill>
                  <a:schemeClr val="tx1"/>
                </a:solidFill>
              </a:rPr>
              <a:t>La </a:t>
            </a:r>
            <a:r>
              <a:rPr lang="en-US" sz="1400" dirty="0" err="1" smtClean="0">
                <a:solidFill>
                  <a:schemeClr val="tx1"/>
                </a:solidFill>
              </a:rPr>
              <a:t>solución</a:t>
            </a:r>
            <a:r>
              <a:rPr lang="en-US" sz="1400" dirty="0" smtClean="0">
                <a:solidFill>
                  <a:schemeClr val="tx1"/>
                </a:solidFill>
              </a:rPr>
              <a:t> de </a:t>
            </a:r>
            <a:r>
              <a:rPr lang="en-US" sz="1400" dirty="0" err="1" smtClean="0">
                <a:solidFill>
                  <a:schemeClr val="tx1"/>
                </a:solidFill>
              </a:rPr>
              <a:t>invernadero</a:t>
            </a:r>
            <a:r>
              <a:rPr lang="en-US" sz="1400" dirty="0" smtClean="0">
                <a:solidFill>
                  <a:schemeClr val="tx1"/>
                </a:solidFill>
              </a:rPr>
              <a:t> </a:t>
            </a:r>
            <a:r>
              <a:rPr lang="en-US" sz="1400" dirty="0" err="1" smtClean="0">
                <a:solidFill>
                  <a:schemeClr val="tx1"/>
                </a:solidFill>
              </a:rPr>
              <a:t>adosado</a:t>
            </a:r>
            <a:r>
              <a:rPr lang="en-US" sz="1400" dirty="0" smtClean="0">
                <a:solidFill>
                  <a:schemeClr val="tx1"/>
                </a:solidFill>
              </a:rPr>
              <a:t>, con o sin </a:t>
            </a:r>
            <a:r>
              <a:rPr lang="en-US" sz="1400" dirty="0" err="1" smtClean="0">
                <a:solidFill>
                  <a:schemeClr val="tx1"/>
                </a:solidFill>
              </a:rPr>
              <a:t>acople</a:t>
            </a:r>
            <a:r>
              <a:rPr lang="en-US" sz="1400" dirty="0" smtClean="0">
                <a:solidFill>
                  <a:schemeClr val="tx1"/>
                </a:solidFill>
              </a:rPr>
              <a:t> </a:t>
            </a:r>
            <a:r>
              <a:rPr lang="en-US" sz="1400" dirty="0" err="1" smtClean="0">
                <a:solidFill>
                  <a:schemeClr val="tx1"/>
                </a:solidFill>
              </a:rPr>
              <a:t>convectivo</a:t>
            </a:r>
            <a:r>
              <a:rPr lang="en-US" sz="1400" dirty="0" smtClean="0">
                <a:solidFill>
                  <a:schemeClr val="tx1"/>
                </a:solidFill>
              </a:rPr>
              <a:t> entre el </a:t>
            </a:r>
            <a:r>
              <a:rPr lang="en-US" sz="1400" dirty="0" err="1" smtClean="0">
                <a:solidFill>
                  <a:schemeClr val="tx1"/>
                </a:solidFill>
              </a:rPr>
              <a:t>espacio</a:t>
            </a:r>
            <a:r>
              <a:rPr lang="en-US" sz="1400" dirty="0" smtClean="0">
                <a:solidFill>
                  <a:schemeClr val="tx1"/>
                </a:solidFill>
              </a:rPr>
              <a:t> de </a:t>
            </a:r>
            <a:r>
              <a:rPr lang="en-US" sz="1400" dirty="0" err="1" smtClean="0">
                <a:solidFill>
                  <a:schemeClr val="tx1"/>
                </a:solidFill>
              </a:rPr>
              <a:t>ganancia</a:t>
            </a:r>
            <a:r>
              <a:rPr lang="en-US" sz="1400" dirty="0" smtClean="0">
                <a:solidFill>
                  <a:schemeClr val="tx1"/>
                </a:solidFill>
              </a:rPr>
              <a:t> y </a:t>
            </a:r>
            <a:r>
              <a:rPr lang="en-US" sz="1400" dirty="0" err="1" smtClean="0">
                <a:solidFill>
                  <a:schemeClr val="tx1"/>
                </a:solidFill>
              </a:rPr>
              <a:t>espacio</a:t>
            </a:r>
            <a:r>
              <a:rPr lang="en-US" sz="1400" dirty="0" smtClean="0">
                <a:solidFill>
                  <a:schemeClr val="tx1"/>
                </a:solidFill>
              </a:rPr>
              <a:t> a </a:t>
            </a:r>
            <a:r>
              <a:rPr lang="en-US" sz="1400" dirty="0" err="1" smtClean="0">
                <a:solidFill>
                  <a:schemeClr val="tx1"/>
                </a:solidFill>
              </a:rPr>
              <a:t>climatizar</a:t>
            </a:r>
            <a:r>
              <a:rPr lang="en-US" sz="1400" dirty="0" smtClean="0">
                <a:solidFill>
                  <a:schemeClr val="tx1"/>
                </a:solidFill>
              </a:rPr>
              <a:t> </a:t>
            </a:r>
            <a:r>
              <a:rPr lang="en-US" sz="1400" dirty="0" err="1" smtClean="0">
                <a:solidFill>
                  <a:schemeClr val="tx1"/>
                </a:solidFill>
              </a:rPr>
              <a:t>es</a:t>
            </a:r>
            <a:r>
              <a:rPr lang="en-US" sz="1400" dirty="0" smtClean="0">
                <a:solidFill>
                  <a:schemeClr val="tx1"/>
                </a:solidFill>
              </a:rPr>
              <a:t> mucho </a:t>
            </a:r>
            <a:r>
              <a:rPr lang="en-US" sz="1400" dirty="0" err="1" smtClean="0">
                <a:solidFill>
                  <a:schemeClr val="tx1"/>
                </a:solidFill>
              </a:rPr>
              <a:t>más</a:t>
            </a:r>
            <a:r>
              <a:rPr lang="en-US" sz="1400" dirty="0" smtClean="0">
                <a:solidFill>
                  <a:schemeClr val="tx1"/>
                </a:solidFill>
              </a:rPr>
              <a:t> </a:t>
            </a:r>
            <a:r>
              <a:rPr lang="en-US" sz="1400" dirty="0" err="1" smtClean="0">
                <a:solidFill>
                  <a:schemeClr val="tx1"/>
                </a:solidFill>
              </a:rPr>
              <a:t>sencillo</a:t>
            </a:r>
            <a:r>
              <a:rPr lang="en-US" sz="1400" dirty="0" smtClean="0">
                <a:solidFill>
                  <a:schemeClr val="tx1"/>
                </a:solidFill>
              </a:rPr>
              <a:t> </a:t>
            </a:r>
            <a:r>
              <a:rPr lang="en-US" sz="1400" dirty="0" err="1" smtClean="0">
                <a:solidFill>
                  <a:schemeClr val="tx1"/>
                </a:solidFill>
              </a:rPr>
              <a:t>que</a:t>
            </a:r>
            <a:r>
              <a:rPr lang="en-US" sz="1400" dirty="0" smtClean="0">
                <a:solidFill>
                  <a:schemeClr val="tx1"/>
                </a:solidFill>
              </a:rPr>
              <a:t> el </a:t>
            </a:r>
            <a:r>
              <a:rPr lang="en-US" sz="1400" dirty="0" err="1" smtClean="0">
                <a:solidFill>
                  <a:schemeClr val="tx1"/>
                </a:solidFill>
              </a:rPr>
              <a:t>termosifón</a:t>
            </a:r>
            <a:r>
              <a:rPr lang="en-US" sz="1400" dirty="0" smtClean="0">
                <a:solidFill>
                  <a:schemeClr val="tx1"/>
                </a:solidFill>
              </a:rPr>
              <a:t>. Se </a:t>
            </a:r>
            <a:r>
              <a:rPr lang="en-US" sz="1400" dirty="0" err="1" smtClean="0">
                <a:solidFill>
                  <a:schemeClr val="tx1"/>
                </a:solidFill>
              </a:rPr>
              <a:t>puede</a:t>
            </a:r>
            <a:r>
              <a:rPr lang="en-US" sz="1400" dirty="0" smtClean="0">
                <a:solidFill>
                  <a:schemeClr val="tx1"/>
                </a:solidFill>
              </a:rPr>
              <a:t> </a:t>
            </a:r>
            <a:r>
              <a:rPr lang="en-US" sz="1400" dirty="0" err="1" smtClean="0">
                <a:solidFill>
                  <a:schemeClr val="tx1"/>
                </a:solidFill>
              </a:rPr>
              <a:t>trabajar</a:t>
            </a:r>
            <a:r>
              <a:rPr lang="en-US" sz="1400" dirty="0" smtClean="0">
                <a:solidFill>
                  <a:schemeClr val="tx1"/>
                </a:solidFill>
              </a:rPr>
              <a:t> de </a:t>
            </a:r>
            <a:r>
              <a:rPr lang="en-US" sz="1400" dirty="0" err="1" smtClean="0">
                <a:solidFill>
                  <a:schemeClr val="tx1"/>
                </a:solidFill>
              </a:rPr>
              <a:t>manera</a:t>
            </a:r>
            <a:r>
              <a:rPr lang="en-US" sz="1400" dirty="0" smtClean="0">
                <a:solidFill>
                  <a:schemeClr val="tx1"/>
                </a:solidFill>
              </a:rPr>
              <a:t> </a:t>
            </a:r>
            <a:r>
              <a:rPr lang="en-US" sz="1400" dirty="0" err="1" smtClean="0">
                <a:solidFill>
                  <a:schemeClr val="tx1"/>
                </a:solidFill>
              </a:rPr>
              <a:t>más</a:t>
            </a:r>
            <a:r>
              <a:rPr lang="en-US" sz="1400" dirty="0" smtClean="0">
                <a:solidFill>
                  <a:schemeClr val="tx1"/>
                </a:solidFill>
              </a:rPr>
              <a:t> simple el </a:t>
            </a:r>
            <a:r>
              <a:rPr lang="en-US" sz="1400" dirty="0" err="1" smtClean="0">
                <a:solidFill>
                  <a:schemeClr val="tx1"/>
                </a:solidFill>
              </a:rPr>
              <a:t>diseño</a:t>
            </a:r>
            <a:r>
              <a:rPr lang="en-US" sz="1400" dirty="0" smtClean="0">
                <a:solidFill>
                  <a:schemeClr val="tx1"/>
                </a:solidFill>
              </a:rPr>
              <a:t> y con </a:t>
            </a:r>
            <a:r>
              <a:rPr lang="en-US" sz="1400" dirty="0" err="1" smtClean="0">
                <a:solidFill>
                  <a:schemeClr val="tx1"/>
                </a:solidFill>
              </a:rPr>
              <a:t>mucha</a:t>
            </a:r>
            <a:r>
              <a:rPr lang="en-US" sz="1400" dirty="0" smtClean="0">
                <a:solidFill>
                  <a:schemeClr val="tx1"/>
                </a:solidFill>
              </a:rPr>
              <a:t> mayor </a:t>
            </a:r>
            <a:r>
              <a:rPr lang="en-US" sz="1400" dirty="0" err="1" smtClean="0">
                <a:solidFill>
                  <a:schemeClr val="tx1"/>
                </a:solidFill>
              </a:rPr>
              <a:t>flexibilidad</a:t>
            </a:r>
            <a:r>
              <a:rPr lang="en-US" sz="1400" dirty="0" smtClean="0">
                <a:solidFill>
                  <a:schemeClr val="tx1"/>
                </a:solidFill>
              </a:rPr>
              <a:t> en </a:t>
            </a:r>
            <a:r>
              <a:rPr lang="en-US" sz="1400" dirty="0" err="1" smtClean="0">
                <a:solidFill>
                  <a:schemeClr val="tx1"/>
                </a:solidFill>
              </a:rPr>
              <a:t>cuanto</a:t>
            </a:r>
            <a:r>
              <a:rPr lang="en-US" sz="1400" dirty="0" smtClean="0">
                <a:solidFill>
                  <a:schemeClr val="tx1"/>
                </a:solidFill>
              </a:rPr>
              <a:t> a </a:t>
            </a:r>
            <a:r>
              <a:rPr lang="en-US" sz="1400" dirty="0" err="1" smtClean="0">
                <a:solidFill>
                  <a:schemeClr val="tx1"/>
                </a:solidFill>
              </a:rPr>
              <a:t>soluciones</a:t>
            </a:r>
            <a:r>
              <a:rPr lang="en-US" sz="1400" dirty="0" smtClean="0">
                <a:solidFill>
                  <a:schemeClr val="tx1"/>
                </a:solidFill>
              </a:rPr>
              <a:t>.</a:t>
            </a:r>
          </a:p>
          <a:p>
            <a:endParaRPr lang="en-US" sz="1400" dirty="0" smtClean="0">
              <a:solidFill>
                <a:schemeClr val="tx1"/>
              </a:solidFill>
            </a:endParaRPr>
          </a:p>
          <a:p>
            <a:r>
              <a:rPr lang="en-US" sz="1400" dirty="0" smtClean="0">
                <a:solidFill>
                  <a:schemeClr val="tx1"/>
                </a:solidFill>
              </a:rPr>
              <a:t>El mayor </a:t>
            </a:r>
            <a:r>
              <a:rPr lang="en-US" sz="1400" dirty="0" err="1" smtClean="0">
                <a:solidFill>
                  <a:schemeClr val="tx1"/>
                </a:solidFill>
              </a:rPr>
              <a:t>problema</a:t>
            </a:r>
            <a:r>
              <a:rPr lang="en-US" sz="1400" dirty="0" smtClean="0">
                <a:solidFill>
                  <a:schemeClr val="tx1"/>
                </a:solidFill>
              </a:rPr>
              <a:t> </a:t>
            </a:r>
            <a:r>
              <a:rPr lang="en-US" sz="1400" dirty="0" err="1" smtClean="0">
                <a:solidFill>
                  <a:schemeClr val="tx1"/>
                </a:solidFill>
              </a:rPr>
              <a:t>es</a:t>
            </a:r>
            <a:r>
              <a:rPr lang="en-US" sz="1400" dirty="0" smtClean="0">
                <a:solidFill>
                  <a:schemeClr val="tx1"/>
                </a:solidFill>
              </a:rPr>
              <a:t> </a:t>
            </a:r>
            <a:r>
              <a:rPr lang="en-US" sz="1400" dirty="0" err="1" smtClean="0">
                <a:solidFill>
                  <a:schemeClr val="tx1"/>
                </a:solidFill>
              </a:rPr>
              <a:t>tener</a:t>
            </a:r>
            <a:r>
              <a:rPr lang="en-US" sz="1400" dirty="0" smtClean="0">
                <a:solidFill>
                  <a:schemeClr val="tx1"/>
                </a:solidFill>
              </a:rPr>
              <a:t> </a:t>
            </a:r>
            <a:r>
              <a:rPr lang="en-US" sz="1400" dirty="0" err="1" smtClean="0">
                <a:solidFill>
                  <a:schemeClr val="tx1"/>
                </a:solidFill>
              </a:rPr>
              <a:t>buen</a:t>
            </a:r>
            <a:r>
              <a:rPr lang="en-US" sz="1400" dirty="0" smtClean="0">
                <a:solidFill>
                  <a:schemeClr val="tx1"/>
                </a:solidFill>
              </a:rPr>
              <a:t> control de la </a:t>
            </a:r>
            <a:r>
              <a:rPr lang="en-US" sz="1400" dirty="0" err="1" smtClean="0">
                <a:solidFill>
                  <a:schemeClr val="tx1"/>
                </a:solidFill>
              </a:rPr>
              <a:t>temperatura</a:t>
            </a:r>
            <a:r>
              <a:rPr lang="en-US" sz="1400" dirty="0" smtClean="0">
                <a:solidFill>
                  <a:schemeClr val="tx1"/>
                </a:solidFill>
              </a:rPr>
              <a:t> en el </a:t>
            </a:r>
            <a:r>
              <a:rPr lang="en-US" sz="1400" dirty="0" err="1" smtClean="0">
                <a:solidFill>
                  <a:schemeClr val="tx1"/>
                </a:solidFill>
              </a:rPr>
              <a:t>espacio</a:t>
            </a:r>
            <a:r>
              <a:rPr lang="en-US" sz="1400" dirty="0" smtClean="0">
                <a:solidFill>
                  <a:schemeClr val="tx1"/>
                </a:solidFill>
              </a:rPr>
              <a:t> </a:t>
            </a:r>
            <a:r>
              <a:rPr lang="en-US" sz="1400" dirty="0" err="1" smtClean="0">
                <a:solidFill>
                  <a:schemeClr val="tx1"/>
                </a:solidFill>
              </a:rPr>
              <a:t>invernadero</a:t>
            </a:r>
            <a:r>
              <a:rPr lang="en-US" sz="1400" dirty="0" smtClean="0">
                <a:solidFill>
                  <a:schemeClr val="tx1"/>
                </a:solidFill>
              </a:rPr>
              <a:t>.</a:t>
            </a:r>
            <a:endParaRPr lang="en-US" sz="1400" dirty="0">
              <a:solidFill>
                <a:schemeClr val="tx1"/>
              </a:solidFill>
            </a:endParaRPr>
          </a:p>
        </p:txBody>
      </p:sp>
      <p:pic>
        <p:nvPicPr>
          <p:cNvPr id="712706" name="Picture 2"/>
          <p:cNvPicPr>
            <a:picLocks noChangeAspect="1" noChangeArrowheads="1"/>
          </p:cNvPicPr>
          <p:nvPr/>
        </p:nvPicPr>
        <p:blipFill>
          <a:blip r:embed="rId3" cstate="print"/>
          <a:srcRect/>
          <a:stretch>
            <a:fillRect/>
          </a:stretch>
        </p:blipFill>
        <p:spPr bwMode="auto">
          <a:xfrm>
            <a:off x="785786" y="2643182"/>
            <a:ext cx="2543175" cy="2647950"/>
          </a:xfrm>
          <a:prstGeom prst="rect">
            <a:avLst/>
          </a:prstGeom>
          <a:noFill/>
          <a:ln w="9525">
            <a:noFill/>
            <a:miter lim="800000"/>
            <a:headEnd/>
            <a:tailEnd/>
          </a:ln>
          <a:effectLst/>
        </p:spPr>
      </p:pic>
    </p:spTree>
    <p:extLst>
      <p:ext uri="{BB962C8B-B14F-4D97-AF65-F5344CB8AC3E}">
        <p14:creationId xmlns:p14="http://schemas.microsoft.com/office/powerpoint/2010/main" val="38093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28596" y="1214422"/>
            <a:ext cx="8229600" cy="518911"/>
          </a:xfrm>
        </p:spPr>
        <p:txBody>
          <a:bodyPr>
            <a:normAutofit lnSpcReduction="10000"/>
          </a:bodyPr>
          <a:lstStyle/>
          <a:p>
            <a:pPr>
              <a:lnSpc>
                <a:spcPct val="90000"/>
              </a:lnSpc>
            </a:pPr>
            <a:r>
              <a:rPr lang="en-US" sz="1600" dirty="0" err="1" smtClean="0">
                <a:latin typeface="Verdana" pitchFamily="34" charset="0"/>
              </a:rPr>
              <a:t>Veamos</a:t>
            </a:r>
            <a:r>
              <a:rPr lang="en-US" sz="1600" dirty="0" smtClean="0">
                <a:latin typeface="Verdana" pitchFamily="34" charset="0"/>
              </a:rPr>
              <a:t> </a:t>
            </a:r>
            <a:r>
              <a:rPr lang="en-US" sz="1600" dirty="0" err="1" smtClean="0">
                <a:latin typeface="Verdana" pitchFamily="34" charset="0"/>
              </a:rPr>
              <a:t>algunos</a:t>
            </a:r>
            <a:r>
              <a:rPr lang="en-US" sz="1600" dirty="0" smtClean="0">
                <a:latin typeface="Verdana" pitchFamily="34" charset="0"/>
              </a:rPr>
              <a:t> </a:t>
            </a:r>
            <a:r>
              <a:rPr lang="en-US" sz="1600" dirty="0" err="1" smtClean="0">
                <a:latin typeface="Verdana" pitchFamily="34" charset="0"/>
              </a:rPr>
              <a:t>valores</a:t>
            </a:r>
            <a:r>
              <a:rPr lang="en-US" sz="1600" dirty="0" smtClean="0">
                <a:latin typeface="Verdana" pitchFamily="34" charset="0"/>
              </a:rPr>
              <a:t> </a:t>
            </a:r>
            <a:r>
              <a:rPr lang="en-US" sz="1600" dirty="0" err="1" smtClean="0">
                <a:latin typeface="Verdana" pitchFamily="34" charset="0"/>
              </a:rPr>
              <a:t>generales</a:t>
            </a:r>
            <a:r>
              <a:rPr lang="en-US" sz="1600" dirty="0" smtClean="0">
                <a:latin typeface="Verdana" pitchFamily="34" charset="0"/>
              </a:rPr>
              <a:t> de </a:t>
            </a:r>
            <a:r>
              <a:rPr lang="en-US" sz="1600" dirty="0" err="1" smtClean="0">
                <a:latin typeface="Verdana" pitchFamily="34" charset="0"/>
              </a:rPr>
              <a:t>superficie</a:t>
            </a:r>
            <a:r>
              <a:rPr lang="en-US" sz="1600" dirty="0" smtClean="0">
                <a:latin typeface="Verdana" pitchFamily="34" charset="0"/>
              </a:rPr>
              <a:t> de captor versus </a:t>
            </a:r>
            <a:r>
              <a:rPr lang="en-US" sz="1600" dirty="0" err="1" smtClean="0">
                <a:latin typeface="Verdana" pitchFamily="34" charset="0"/>
              </a:rPr>
              <a:t>superficie</a:t>
            </a:r>
            <a:r>
              <a:rPr lang="en-US" sz="1600" dirty="0" smtClean="0">
                <a:latin typeface="Verdana" pitchFamily="34" charset="0"/>
              </a:rPr>
              <a:t> de </a:t>
            </a:r>
            <a:r>
              <a:rPr lang="en-US" sz="1600" dirty="0" err="1" smtClean="0">
                <a:latin typeface="Verdana" pitchFamily="34" charset="0"/>
              </a:rPr>
              <a:t>acumulación</a:t>
            </a:r>
            <a:r>
              <a:rPr lang="en-US" sz="1600" dirty="0" smtClean="0">
                <a:latin typeface="Verdana" pitchFamily="34" charset="0"/>
              </a:rPr>
              <a:t> </a:t>
            </a:r>
            <a:r>
              <a:rPr lang="en-US" sz="1600" dirty="0" err="1" smtClean="0">
                <a:latin typeface="Verdana" pitchFamily="34" charset="0"/>
              </a:rPr>
              <a:t>para</a:t>
            </a:r>
            <a:r>
              <a:rPr lang="en-US" sz="1600" dirty="0" smtClean="0">
                <a:latin typeface="Verdana" pitchFamily="34" charset="0"/>
              </a:rPr>
              <a:t> </a:t>
            </a:r>
            <a:r>
              <a:rPr lang="en-US" sz="1600" dirty="0" err="1" smtClean="0">
                <a:latin typeface="Verdana" pitchFamily="34" charset="0"/>
              </a:rPr>
              <a:t>diferentes</a:t>
            </a:r>
            <a:r>
              <a:rPr lang="en-US" sz="1600" dirty="0" smtClean="0">
                <a:latin typeface="Verdana" pitchFamily="34" charset="0"/>
              </a:rPr>
              <a:t> </a:t>
            </a:r>
            <a:r>
              <a:rPr lang="en-US" sz="1600" dirty="0" err="1" smtClean="0">
                <a:latin typeface="Verdana" pitchFamily="34" charset="0"/>
              </a:rPr>
              <a:t>condiciones</a:t>
            </a:r>
            <a:r>
              <a:rPr lang="en-US" sz="1600" dirty="0" smtClean="0">
                <a:latin typeface="Verdana" pitchFamily="34" charset="0"/>
              </a:rPr>
              <a:t> </a:t>
            </a:r>
            <a:r>
              <a:rPr lang="en-US" sz="1600" dirty="0" err="1" smtClean="0">
                <a:latin typeface="Verdana" pitchFamily="34" charset="0"/>
              </a:rPr>
              <a:t>climáticas</a:t>
            </a:r>
            <a:endParaRPr lang="en-US" sz="1600" dirty="0" smtClean="0">
              <a:latin typeface="Verdana" pitchFamily="34" charset="0"/>
            </a:endParaRP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147</a:t>
            </a:fld>
            <a:endParaRPr lang="es-ES"/>
          </a:p>
        </p:txBody>
      </p:sp>
      <p:sp>
        <p:nvSpPr>
          <p:cNvPr id="629762" name="Rectangle 2"/>
          <p:cNvSpPr>
            <a:spLocks noGrp="1" noChangeArrowheads="1"/>
          </p:cNvSpPr>
          <p:nvPr>
            <p:ph type="title"/>
          </p:nvPr>
        </p:nvSpPr>
        <p:spPr>
          <a:xfrm>
            <a:off x="457200" y="836712"/>
            <a:ext cx="8229600" cy="580926"/>
          </a:xfrm>
        </p:spPr>
        <p:txBody>
          <a:bodyPr/>
          <a:lstStyle/>
          <a:p>
            <a:r>
              <a:rPr lang="es-MX" sz="2400" dirty="0" smtClean="0">
                <a:latin typeface="Verdana" pitchFamily="34" charset="0"/>
              </a:rPr>
              <a:t>Sistemas Solares Pasivos</a:t>
            </a:r>
            <a:r>
              <a:rPr lang="es-MX" sz="2400" b="1" dirty="0" smtClean="0">
                <a:latin typeface="Verdana" pitchFamily="34" charset="0"/>
              </a:rPr>
              <a:t>:</a:t>
            </a:r>
            <a:endParaRPr lang="es-ES" sz="2400" b="1" dirty="0">
              <a:latin typeface="Verdana" pitchFamily="34" charset="0"/>
            </a:endParaRPr>
          </a:p>
        </p:txBody>
      </p:sp>
      <p:graphicFrame>
        <p:nvGraphicFramePr>
          <p:cNvPr id="8" name="7 Tabla"/>
          <p:cNvGraphicFramePr>
            <a:graphicFrameLocks noGrp="1"/>
          </p:cNvGraphicFramePr>
          <p:nvPr/>
        </p:nvGraphicFramePr>
        <p:xfrm>
          <a:off x="1500166" y="1928802"/>
          <a:ext cx="6096000" cy="4221480"/>
        </p:xfrm>
        <a:graphic>
          <a:graphicData uri="http://schemas.openxmlformats.org/drawingml/2006/table">
            <a:tbl>
              <a:tblPr firstRow="1" bandRow="1">
                <a:tableStyleId>{5C22544A-7EE6-4342-B048-85BDC9FD1C3A}</a:tableStyleId>
              </a:tblPr>
              <a:tblGrid>
                <a:gridCol w="1219200"/>
                <a:gridCol w="1185858"/>
                <a:gridCol w="1252542"/>
                <a:gridCol w="1219200"/>
                <a:gridCol w="1219200"/>
              </a:tblGrid>
              <a:tr h="428628">
                <a:tc>
                  <a:txBody>
                    <a:bodyPr/>
                    <a:lstStyle/>
                    <a:p>
                      <a:pPr algn="ctr"/>
                      <a:r>
                        <a:rPr lang="en-US" sz="1600" dirty="0" err="1" smtClean="0">
                          <a:solidFill>
                            <a:schemeClr val="tx1"/>
                          </a:solidFill>
                        </a:rPr>
                        <a:t>Clima</a:t>
                      </a:r>
                      <a:endParaRPr lang="en-US" sz="1600" dirty="0">
                        <a:solidFill>
                          <a:schemeClr val="tx1"/>
                        </a:solidFill>
                      </a:endParaRPr>
                    </a:p>
                  </a:txBody>
                  <a:tcPr/>
                </a:tc>
                <a:tc>
                  <a:txBody>
                    <a:bodyPr/>
                    <a:lstStyle/>
                    <a:p>
                      <a:pPr algn="ctr"/>
                      <a:r>
                        <a:rPr lang="en-US" sz="1600" dirty="0" err="1" smtClean="0">
                          <a:solidFill>
                            <a:schemeClr val="tx1"/>
                          </a:solidFill>
                        </a:rPr>
                        <a:t>Carga</a:t>
                      </a:r>
                      <a:r>
                        <a:rPr lang="en-US" sz="1600" dirty="0" smtClean="0">
                          <a:solidFill>
                            <a:schemeClr val="tx1"/>
                          </a:solidFill>
                        </a:rPr>
                        <a:t> </a:t>
                      </a:r>
                      <a:r>
                        <a:rPr lang="en-US" sz="1600" dirty="0" err="1" smtClean="0">
                          <a:solidFill>
                            <a:schemeClr val="tx1"/>
                          </a:solidFill>
                        </a:rPr>
                        <a:t>Térmica</a:t>
                      </a:r>
                      <a:endParaRPr lang="en-US" sz="1600" dirty="0">
                        <a:solidFill>
                          <a:schemeClr val="tx1"/>
                        </a:solidFill>
                      </a:endParaRPr>
                    </a:p>
                  </a:txBody>
                  <a:tcPr/>
                </a:tc>
                <a:tc>
                  <a:txBody>
                    <a:bodyPr/>
                    <a:lstStyle/>
                    <a:p>
                      <a:pPr algn="ctr"/>
                      <a:r>
                        <a:rPr lang="en-US" sz="1400" dirty="0" smtClean="0">
                          <a:solidFill>
                            <a:schemeClr val="tx1"/>
                          </a:solidFill>
                        </a:rPr>
                        <a:t>% </a:t>
                      </a:r>
                      <a:r>
                        <a:rPr lang="en-US" sz="1400" dirty="0" err="1" smtClean="0">
                          <a:solidFill>
                            <a:schemeClr val="tx1"/>
                          </a:solidFill>
                        </a:rPr>
                        <a:t>Apertura</a:t>
                      </a:r>
                      <a:r>
                        <a:rPr lang="en-US" sz="1400" dirty="0" smtClean="0">
                          <a:solidFill>
                            <a:schemeClr val="tx1"/>
                          </a:solidFill>
                        </a:rPr>
                        <a:t>/ % </a:t>
                      </a:r>
                      <a:r>
                        <a:rPr lang="en-US" sz="1400" dirty="0" err="1" smtClean="0">
                          <a:solidFill>
                            <a:schemeClr val="tx1"/>
                          </a:solidFill>
                        </a:rPr>
                        <a:t>superficie</a:t>
                      </a:r>
                      <a:endParaRPr lang="en-US" sz="1400" dirty="0">
                        <a:solidFill>
                          <a:schemeClr val="tx1"/>
                        </a:solidFill>
                      </a:endParaRPr>
                    </a:p>
                  </a:txBody>
                  <a:tcPr/>
                </a:tc>
                <a:tc gridSpan="2">
                  <a:txBody>
                    <a:bodyPr/>
                    <a:lstStyle/>
                    <a:p>
                      <a:pPr algn="ctr"/>
                      <a:r>
                        <a:rPr lang="en-US" sz="1600" dirty="0" smtClean="0">
                          <a:solidFill>
                            <a:schemeClr val="tx1"/>
                          </a:solidFill>
                        </a:rPr>
                        <a:t>Area</a:t>
                      </a:r>
                      <a:r>
                        <a:rPr lang="en-US" sz="1600" baseline="0" dirty="0" smtClean="0">
                          <a:solidFill>
                            <a:schemeClr val="tx1"/>
                          </a:solidFill>
                        </a:rPr>
                        <a:t> de </a:t>
                      </a:r>
                      <a:r>
                        <a:rPr lang="en-US" sz="1600" baseline="0" dirty="0" err="1" smtClean="0">
                          <a:solidFill>
                            <a:schemeClr val="tx1"/>
                          </a:solidFill>
                        </a:rPr>
                        <a:t>masa</a:t>
                      </a:r>
                      <a:r>
                        <a:rPr lang="en-US" sz="1600" baseline="0" dirty="0" smtClean="0">
                          <a:solidFill>
                            <a:schemeClr val="tx1"/>
                          </a:solidFill>
                        </a:rPr>
                        <a:t> </a:t>
                      </a:r>
                      <a:r>
                        <a:rPr lang="en-US" sz="1600" baseline="0" dirty="0" err="1" smtClean="0">
                          <a:solidFill>
                            <a:schemeClr val="tx1"/>
                          </a:solidFill>
                        </a:rPr>
                        <a:t>térmica</a:t>
                      </a:r>
                      <a:r>
                        <a:rPr lang="en-US" sz="1600" baseline="0" dirty="0" smtClean="0">
                          <a:solidFill>
                            <a:schemeClr val="tx1"/>
                          </a:solidFill>
                        </a:rPr>
                        <a:t> </a:t>
                      </a:r>
                      <a:r>
                        <a:rPr lang="en-US" sz="1600" baseline="0" dirty="0" err="1" smtClean="0">
                          <a:solidFill>
                            <a:schemeClr val="tx1"/>
                          </a:solidFill>
                        </a:rPr>
                        <a:t>c.r</a:t>
                      </a:r>
                      <a:r>
                        <a:rPr lang="en-US" sz="1600" baseline="0" dirty="0" smtClean="0">
                          <a:solidFill>
                            <a:schemeClr val="tx1"/>
                          </a:solidFill>
                        </a:rPr>
                        <a:t> a </a:t>
                      </a:r>
                      <a:r>
                        <a:rPr lang="en-US" sz="1600" baseline="0" dirty="0" err="1" smtClean="0">
                          <a:solidFill>
                            <a:schemeClr val="tx1"/>
                          </a:solidFill>
                        </a:rPr>
                        <a:t>área</a:t>
                      </a:r>
                      <a:r>
                        <a:rPr lang="en-US" sz="1600" baseline="0" dirty="0" smtClean="0">
                          <a:solidFill>
                            <a:schemeClr val="tx1"/>
                          </a:solidFill>
                        </a:rPr>
                        <a:t> de captor</a:t>
                      </a:r>
                      <a:endParaRPr lang="en-US" sz="1600" dirty="0">
                        <a:solidFill>
                          <a:schemeClr val="tx1"/>
                        </a:solidFill>
                      </a:endParaRPr>
                    </a:p>
                  </a:txBody>
                  <a:tcPr/>
                </a:tc>
                <a:tc hMerge="1">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pPr algn="ctr"/>
                      <a:r>
                        <a:rPr lang="en-US" sz="1400" b="1" dirty="0" smtClean="0">
                          <a:solidFill>
                            <a:schemeClr val="tx1"/>
                          </a:solidFill>
                        </a:rPr>
                        <a:t>Ac.</a:t>
                      </a:r>
                      <a:r>
                        <a:rPr lang="en-US" sz="1400" b="1" baseline="0" dirty="0" smtClean="0">
                          <a:solidFill>
                            <a:schemeClr val="tx1"/>
                          </a:solidFill>
                        </a:rPr>
                        <a:t> Agua</a:t>
                      </a:r>
                      <a:endParaRPr lang="en-US" sz="1400" b="1" dirty="0">
                        <a:solidFill>
                          <a:schemeClr val="tx1"/>
                        </a:solidFill>
                      </a:endParaRPr>
                    </a:p>
                  </a:txBody>
                  <a:tcPr/>
                </a:tc>
                <a:tc>
                  <a:txBody>
                    <a:bodyPr/>
                    <a:lstStyle/>
                    <a:p>
                      <a:pPr algn="ctr"/>
                      <a:r>
                        <a:rPr lang="en-US" sz="1400" b="1" dirty="0" smtClean="0">
                          <a:solidFill>
                            <a:schemeClr val="tx1"/>
                          </a:solidFill>
                        </a:rPr>
                        <a:t>Ac. </a:t>
                      </a:r>
                      <a:r>
                        <a:rPr lang="en-US" sz="1400" b="1" dirty="0" err="1" smtClean="0">
                          <a:solidFill>
                            <a:schemeClr val="tx1"/>
                          </a:solidFill>
                        </a:rPr>
                        <a:t>masa</a:t>
                      </a:r>
                      <a:endParaRPr lang="en-US" sz="1400" b="1" dirty="0">
                        <a:solidFill>
                          <a:schemeClr val="tx1"/>
                        </a:solidFill>
                      </a:endParaRPr>
                    </a:p>
                  </a:txBody>
                  <a:tcPr/>
                </a:tc>
              </a:tr>
              <a:tr h="370840">
                <a:tc>
                  <a:txBody>
                    <a:bodyPr/>
                    <a:lstStyle/>
                    <a:p>
                      <a:r>
                        <a:rPr lang="en-US" sz="1600" b="1" dirty="0" err="1" smtClean="0">
                          <a:solidFill>
                            <a:schemeClr val="tx1"/>
                          </a:solidFill>
                        </a:rPr>
                        <a:t>Muy</a:t>
                      </a:r>
                      <a:r>
                        <a:rPr lang="en-US" sz="1600" b="1" baseline="0" dirty="0" smtClean="0">
                          <a:solidFill>
                            <a:schemeClr val="tx1"/>
                          </a:solidFill>
                        </a:rPr>
                        <a:t> </a:t>
                      </a:r>
                      <a:r>
                        <a:rPr lang="en-US" sz="1600" b="1" baseline="0" dirty="0" err="1" smtClean="0">
                          <a:solidFill>
                            <a:schemeClr val="tx1"/>
                          </a:solidFill>
                        </a:rPr>
                        <a:t>frío</a:t>
                      </a:r>
                      <a:endParaRPr lang="en-US" sz="1600" b="1" dirty="0">
                        <a:solidFill>
                          <a:schemeClr val="tx1"/>
                        </a:solidFill>
                      </a:endParaRPr>
                    </a:p>
                  </a:txBody>
                  <a:tcPr/>
                </a:tc>
                <a:tc>
                  <a:txBody>
                    <a:bodyPr/>
                    <a:lstStyle/>
                    <a:p>
                      <a:r>
                        <a:rPr lang="en-US" sz="1200" dirty="0" smtClean="0">
                          <a:solidFill>
                            <a:schemeClr val="tx1"/>
                          </a:solidFill>
                        </a:rPr>
                        <a:t>Solo </a:t>
                      </a:r>
                      <a:r>
                        <a:rPr lang="en-US" sz="1200" dirty="0" err="1" smtClean="0">
                          <a:solidFill>
                            <a:schemeClr val="tx1"/>
                          </a:solidFill>
                        </a:rPr>
                        <a:t>calefacción</a:t>
                      </a:r>
                      <a:endParaRPr lang="en-US" sz="1200" dirty="0">
                        <a:solidFill>
                          <a:schemeClr val="tx1"/>
                        </a:solidFill>
                      </a:endParaRPr>
                    </a:p>
                  </a:txBody>
                  <a:tcPr/>
                </a:tc>
                <a:tc>
                  <a:txBody>
                    <a:bodyPr/>
                    <a:lstStyle/>
                    <a:p>
                      <a:pPr algn="r"/>
                      <a:r>
                        <a:rPr lang="en-US" sz="1400" dirty="0" smtClean="0">
                          <a:solidFill>
                            <a:schemeClr val="tx1"/>
                          </a:solidFill>
                        </a:rPr>
                        <a:t>10 a 20</a:t>
                      </a:r>
                      <a:endParaRPr lang="en-US" sz="1400" dirty="0">
                        <a:solidFill>
                          <a:schemeClr val="tx1"/>
                        </a:solidFill>
                      </a:endParaRPr>
                    </a:p>
                  </a:txBody>
                  <a:tcPr/>
                </a:tc>
                <a:tc>
                  <a:txBody>
                    <a:bodyPr/>
                    <a:lstStyle/>
                    <a:p>
                      <a:pPr algn="r"/>
                      <a:r>
                        <a:rPr lang="en-US" sz="1400" dirty="0" smtClean="0">
                          <a:solidFill>
                            <a:schemeClr val="tx1"/>
                          </a:solidFill>
                        </a:rPr>
                        <a:t>4 a 6</a:t>
                      </a:r>
                      <a:endParaRPr lang="en-US" sz="1400" dirty="0">
                        <a:solidFill>
                          <a:schemeClr val="tx1"/>
                        </a:solidFill>
                      </a:endParaRPr>
                    </a:p>
                  </a:txBody>
                  <a:tcPr/>
                </a:tc>
                <a:tc>
                  <a:txBody>
                    <a:bodyPr/>
                    <a:lstStyle/>
                    <a:p>
                      <a:pPr algn="r"/>
                      <a:r>
                        <a:rPr lang="en-US" sz="1400" dirty="0" smtClean="0">
                          <a:solidFill>
                            <a:schemeClr val="tx1"/>
                          </a:solidFill>
                        </a:rPr>
                        <a:t>5 a 10</a:t>
                      </a:r>
                      <a:endParaRPr lang="en-US" sz="1400" dirty="0">
                        <a:solidFill>
                          <a:schemeClr val="tx1"/>
                        </a:solidFill>
                      </a:endParaRPr>
                    </a:p>
                  </a:txBody>
                  <a:tcPr/>
                </a:tc>
              </a:tr>
              <a:tr h="370840">
                <a:tc>
                  <a:txBody>
                    <a:bodyPr/>
                    <a:lstStyle/>
                    <a:p>
                      <a:r>
                        <a:rPr lang="en-US" sz="1600" b="1" dirty="0" err="1" smtClean="0">
                          <a:solidFill>
                            <a:schemeClr val="tx1"/>
                          </a:solidFill>
                        </a:rPr>
                        <a:t>Frío</a:t>
                      </a:r>
                      <a:endParaRPr lang="en-US" sz="1600" b="1" dirty="0">
                        <a:solidFill>
                          <a:schemeClr val="tx1"/>
                        </a:solidFill>
                      </a:endParaRPr>
                    </a:p>
                  </a:txBody>
                  <a:tcPr/>
                </a:tc>
                <a:tc>
                  <a:txBody>
                    <a:bodyPr/>
                    <a:lstStyle/>
                    <a:p>
                      <a:r>
                        <a:rPr lang="en-US" sz="1200" dirty="0" smtClean="0">
                          <a:solidFill>
                            <a:schemeClr val="tx1"/>
                          </a:solidFill>
                        </a:rPr>
                        <a:t>Solo </a:t>
                      </a:r>
                      <a:r>
                        <a:rPr lang="en-US" sz="1200" dirty="0" err="1" smtClean="0">
                          <a:solidFill>
                            <a:schemeClr val="tx1"/>
                          </a:solidFill>
                        </a:rPr>
                        <a:t>calefacción</a:t>
                      </a:r>
                      <a:endParaRPr lang="en-US" sz="1200" dirty="0">
                        <a:solidFill>
                          <a:schemeClr val="tx1"/>
                        </a:solidFill>
                      </a:endParaRPr>
                    </a:p>
                  </a:txBody>
                  <a:tcPr/>
                </a:tc>
                <a:tc>
                  <a:txBody>
                    <a:bodyPr/>
                    <a:lstStyle/>
                    <a:p>
                      <a:pPr algn="r"/>
                      <a:r>
                        <a:rPr lang="en-US" sz="1400" dirty="0" smtClean="0">
                          <a:solidFill>
                            <a:schemeClr val="tx1"/>
                          </a:solidFill>
                        </a:rPr>
                        <a:t>10 a 25</a:t>
                      </a:r>
                      <a:endParaRPr lang="en-US" sz="1400" dirty="0">
                        <a:solidFill>
                          <a:schemeClr val="tx1"/>
                        </a:solidFill>
                      </a:endParaRPr>
                    </a:p>
                  </a:txBody>
                  <a:tcPr/>
                </a:tc>
                <a:tc>
                  <a:txBody>
                    <a:bodyPr/>
                    <a:lstStyle/>
                    <a:p>
                      <a:pPr algn="r"/>
                      <a:r>
                        <a:rPr lang="en-US" sz="1400" dirty="0" smtClean="0">
                          <a:solidFill>
                            <a:schemeClr val="tx1"/>
                          </a:solidFill>
                        </a:rPr>
                        <a:t>4 a 6</a:t>
                      </a:r>
                      <a:endParaRPr lang="en-US" sz="1400" dirty="0">
                        <a:solidFill>
                          <a:schemeClr val="tx1"/>
                        </a:solidFill>
                      </a:endParaRPr>
                    </a:p>
                  </a:txBody>
                  <a:tcPr/>
                </a:tc>
                <a:tc>
                  <a:txBody>
                    <a:bodyPr/>
                    <a:lstStyle/>
                    <a:p>
                      <a:pPr algn="r"/>
                      <a:r>
                        <a:rPr lang="en-US" sz="1400" dirty="0" smtClean="0">
                          <a:solidFill>
                            <a:schemeClr val="tx1"/>
                          </a:solidFill>
                        </a:rPr>
                        <a:t>6 a 11</a:t>
                      </a:r>
                      <a:endParaRPr lang="en-US" sz="1400" dirty="0">
                        <a:solidFill>
                          <a:schemeClr val="tx1"/>
                        </a:solidFill>
                      </a:endParaRPr>
                    </a:p>
                  </a:txBody>
                  <a:tcPr/>
                </a:tc>
              </a:tr>
              <a:tr h="370840">
                <a:tc>
                  <a:txBody>
                    <a:bodyPr/>
                    <a:lstStyle/>
                    <a:p>
                      <a:r>
                        <a:rPr lang="en-US" sz="1600" b="1" dirty="0" err="1" smtClean="0">
                          <a:solidFill>
                            <a:schemeClr val="tx1"/>
                          </a:solidFill>
                        </a:rPr>
                        <a:t>Templado</a:t>
                      </a:r>
                      <a:endParaRPr lang="en-US" sz="1600" b="1" dirty="0">
                        <a:solidFill>
                          <a:schemeClr val="tx1"/>
                        </a:solidFill>
                      </a:endParaRPr>
                    </a:p>
                  </a:txBody>
                  <a:tcPr/>
                </a:tc>
                <a:tc>
                  <a:txBody>
                    <a:bodyPr/>
                    <a:lstStyle/>
                    <a:p>
                      <a:r>
                        <a:rPr lang="en-US" sz="1200" dirty="0" err="1" smtClean="0">
                          <a:solidFill>
                            <a:schemeClr val="tx1"/>
                          </a:solidFill>
                        </a:rPr>
                        <a:t>Calefacción</a:t>
                      </a:r>
                      <a:r>
                        <a:rPr lang="en-US" sz="1200" dirty="0" smtClean="0">
                          <a:solidFill>
                            <a:schemeClr val="tx1"/>
                          </a:solidFill>
                        </a:rPr>
                        <a:t> y </a:t>
                      </a:r>
                      <a:r>
                        <a:rPr lang="en-US" sz="1200" dirty="0" err="1" smtClean="0">
                          <a:solidFill>
                            <a:schemeClr val="tx1"/>
                          </a:solidFill>
                        </a:rPr>
                        <a:t>refrescar</a:t>
                      </a:r>
                      <a:endParaRPr lang="en-US" sz="1200" dirty="0">
                        <a:solidFill>
                          <a:schemeClr val="tx1"/>
                        </a:solidFill>
                      </a:endParaRPr>
                    </a:p>
                  </a:txBody>
                  <a:tcPr/>
                </a:tc>
                <a:tc>
                  <a:txBody>
                    <a:bodyPr/>
                    <a:lstStyle/>
                    <a:p>
                      <a:pPr algn="r"/>
                      <a:r>
                        <a:rPr lang="en-US" sz="1400" dirty="0" smtClean="0">
                          <a:solidFill>
                            <a:schemeClr val="tx1"/>
                          </a:solidFill>
                        </a:rPr>
                        <a:t>14 a 20</a:t>
                      </a:r>
                      <a:endParaRPr lang="en-US" sz="1400" dirty="0">
                        <a:solidFill>
                          <a:schemeClr val="tx1"/>
                        </a:solidFill>
                      </a:endParaRPr>
                    </a:p>
                  </a:txBody>
                  <a:tcPr/>
                </a:tc>
                <a:tc>
                  <a:txBody>
                    <a:bodyPr/>
                    <a:lstStyle/>
                    <a:p>
                      <a:pPr algn="r"/>
                      <a:r>
                        <a:rPr lang="en-US" sz="1400" dirty="0" smtClean="0">
                          <a:solidFill>
                            <a:schemeClr val="tx1"/>
                          </a:solidFill>
                        </a:rPr>
                        <a:t>3 a 5</a:t>
                      </a:r>
                      <a:endParaRPr lang="en-US" sz="1400" dirty="0">
                        <a:solidFill>
                          <a:schemeClr val="tx1"/>
                        </a:solidFill>
                      </a:endParaRPr>
                    </a:p>
                  </a:txBody>
                  <a:tcPr/>
                </a:tc>
                <a:tc>
                  <a:txBody>
                    <a:bodyPr/>
                    <a:lstStyle/>
                    <a:p>
                      <a:pPr algn="r"/>
                      <a:r>
                        <a:rPr lang="en-US" sz="1400" dirty="0" smtClean="0">
                          <a:solidFill>
                            <a:schemeClr val="tx1"/>
                          </a:solidFill>
                        </a:rPr>
                        <a:t>8 a 12</a:t>
                      </a:r>
                      <a:endParaRPr lang="en-US" sz="14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rPr>
                        <a:t>Templado</a:t>
                      </a:r>
                      <a:endParaRPr lang="en-US" sz="1600" b="1" dirty="0" smtClean="0">
                        <a:solidFill>
                          <a:schemeClr val="tx1"/>
                        </a:solidFill>
                      </a:endParaRPr>
                    </a:p>
                  </a:txBody>
                  <a:tcPr/>
                </a:tc>
                <a:tc>
                  <a:txBody>
                    <a:bodyPr/>
                    <a:lstStyle/>
                    <a:p>
                      <a:r>
                        <a:rPr lang="en-US" sz="1200" dirty="0" err="1" smtClean="0">
                          <a:solidFill>
                            <a:schemeClr val="tx1"/>
                          </a:solidFill>
                        </a:rPr>
                        <a:t>Caleff</a:t>
                      </a:r>
                      <a:r>
                        <a:rPr lang="en-US" sz="1200" dirty="0" smtClean="0">
                          <a:solidFill>
                            <a:schemeClr val="tx1"/>
                          </a:solidFill>
                        </a:rPr>
                        <a:t>. Y </a:t>
                      </a:r>
                      <a:r>
                        <a:rPr lang="en-US" sz="1200" dirty="0" err="1" smtClean="0">
                          <a:solidFill>
                            <a:schemeClr val="tx1"/>
                          </a:solidFill>
                        </a:rPr>
                        <a:t>refresc</a:t>
                      </a:r>
                      <a:r>
                        <a:rPr lang="en-US" sz="1200" dirty="0" smtClean="0">
                          <a:solidFill>
                            <a:schemeClr val="tx1"/>
                          </a:solidFill>
                        </a:rPr>
                        <a:t> </a:t>
                      </a:r>
                      <a:r>
                        <a:rPr lang="en-US" sz="1200" dirty="0" err="1" smtClean="0">
                          <a:solidFill>
                            <a:schemeClr val="tx1"/>
                          </a:solidFill>
                        </a:rPr>
                        <a:t>equilibrados</a:t>
                      </a:r>
                      <a:endParaRPr lang="en-US" sz="1200" dirty="0">
                        <a:solidFill>
                          <a:schemeClr val="tx1"/>
                        </a:solidFill>
                      </a:endParaRPr>
                    </a:p>
                  </a:txBody>
                  <a:tcPr/>
                </a:tc>
                <a:tc>
                  <a:txBody>
                    <a:bodyPr/>
                    <a:lstStyle/>
                    <a:p>
                      <a:pPr algn="r"/>
                      <a:r>
                        <a:rPr lang="en-US" sz="1400" dirty="0" smtClean="0">
                          <a:solidFill>
                            <a:schemeClr val="tx1"/>
                          </a:solidFill>
                        </a:rPr>
                        <a:t>9 a 15</a:t>
                      </a:r>
                      <a:endParaRPr lang="en-US" sz="1400" dirty="0">
                        <a:solidFill>
                          <a:schemeClr val="tx1"/>
                        </a:solidFill>
                      </a:endParaRPr>
                    </a:p>
                  </a:txBody>
                  <a:tcPr/>
                </a:tc>
                <a:tc>
                  <a:txBody>
                    <a:bodyPr/>
                    <a:lstStyle/>
                    <a:p>
                      <a:pPr algn="r"/>
                      <a:r>
                        <a:rPr lang="en-US" sz="1400" dirty="0" smtClean="0">
                          <a:solidFill>
                            <a:schemeClr val="tx1"/>
                          </a:solidFill>
                        </a:rPr>
                        <a:t>2 a 4</a:t>
                      </a:r>
                      <a:endParaRPr lang="en-US" sz="1400" dirty="0">
                        <a:solidFill>
                          <a:schemeClr val="tx1"/>
                        </a:solidFill>
                      </a:endParaRPr>
                    </a:p>
                  </a:txBody>
                  <a:tcPr/>
                </a:tc>
                <a:tc>
                  <a:txBody>
                    <a:bodyPr/>
                    <a:lstStyle/>
                    <a:p>
                      <a:pPr algn="r"/>
                      <a:r>
                        <a:rPr lang="en-US" sz="1400" dirty="0" smtClean="0">
                          <a:solidFill>
                            <a:schemeClr val="tx1"/>
                          </a:solidFill>
                        </a:rPr>
                        <a:t>5 a 9</a:t>
                      </a:r>
                      <a:endParaRPr lang="en-US" sz="14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rPr>
                        <a:t>Templado</a:t>
                      </a:r>
                      <a:endParaRPr lang="en-US" sz="1600" b="1" dirty="0" smtClean="0">
                        <a:solidFill>
                          <a:schemeClr val="tx1"/>
                        </a:solidFill>
                      </a:endParaRPr>
                    </a:p>
                  </a:txBody>
                  <a:tcPr/>
                </a:tc>
                <a:tc>
                  <a:txBody>
                    <a:bodyPr/>
                    <a:lstStyle/>
                    <a:p>
                      <a:r>
                        <a:rPr lang="en-US" sz="1200" dirty="0" err="1" smtClean="0">
                          <a:solidFill>
                            <a:schemeClr val="tx1"/>
                          </a:solidFill>
                        </a:rPr>
                        <a:t>Refrescar</a:t>
                      </a:r>
                      <a:r>
                        <a:rPr lang="en-US" sz="1200" dirty="0" smtClean="0">
                          <a:solidFill>
                            <a:schemeClr val="tx1"/>
                          </a:solidFill>
                        </a:rPr>
                        <a:t> y </a:t>
                      </a:r>
                      <a:r>
                        <a:rPr lang="en-US" sz="1200" dirty="0" err="1" smtClean="0">
                          <a:solidFill>
                            <a:schemeClr val="tx1"/>
                          </a:solidFill>
                        </a:rPr>
                        <a:t>algo</a:t>
                      </a:r>
                      <a:r>
                        <a:rPr lang="en-US" sz="1200" dirty="0" smtClean="0">
                          <a:solidFill>
                            <a:schemeClr val="tx1"/>
                          </a:solidFill>
                        </a:rPr>
                        <a:t> </a:t>
                      </a:r>
                      <a:r>
                        <a:rPr lang="en-US" sz="1200" dirty="0" err="1" smtClean="0">
                          <a:solidFill>
                            <a:schemeClr val="tx1"/>
                          </a:solidFill>
                        </a:rPr>
                        <a:t>caleff</a:t>
                      </a:r>
                      <a:r>
                        <a:rPr lang="en-US" sz="1200" dirty="0" smtClean="0">
                          <a:solidFill>
                            <a:schemeClr val="tx1"/>
                          </a:solidFill>
                        </a:rPr>
                        <a:t>.</a:t>
                      </a:r>
                      <a:endParaRPr lang="en-US" sz="1200" dirty="0">
                        <a:solidFill>
                          <a:schemeClr val="tx1"/>
                        </a:solidFill>
                      </a:endParaRPr>
                    </a:p>
                  </a:txBody>
                  <a:tcPr/>
                </a:tc>
                <a:tc>
                  <a:txBody>
                    <a:bodyPr/>
                    <a:lstStyle/>
                    <a:p>
                      <a:pPr algn="r"/>
                      <a:r>
                        <a:rPr lang="en-US" sz="1400" dirty="0" smtClean="0">
                          <a:solidFill>
                            <a:schemeClr val="tx1"/>
                          </a:solidFill>
                        </a:rPr>
                        <a:t>8 a 13</a:t>
                      </a:r>
                      <a:endParaRPr lang="en-US" sz="1400" dirty="0">
                        <a:solidFill>
                          <a:schemeClr val="tx1"/>
                        </a:solidFill>
                      </a:endParaRPr>
                    </a:p>
                  </a:txBody>
                  <a:tcPr/>
                </a:tc>
                <a:tc>
                  <a:txBody>
                    <a:bodyPr/>
                    <a:lstStyle/>
                    <a:p>
                      <a:pPr algn="r"/>
                      <a:r>
                        <a:rPr lang="en-US" sz="1400" dirty="0" smtClean="0">
                          <a:solidFill>
                            <a:schemeClr val="tx1"/>
                          </a:solidFill>
                        </a:rPr>
                        <a:t>2 a 3</a:t>
                      </a:r>
                      <a:endParaRPr lang="en-US" sz="1400" dirty="0">
                        <a:solidFill>
                          <a:schemeClr val="tx1"/>
                        </a:solidFill>
                      </a:endParaRPr>
                    </a:p>
                  </a:txBody>
                  <a:tcPr/>
                </a:tc>
                <a:tc>
                  <a:txBody>
                    <a:bodyPr/>
                    <a:lstStyle/>
                    <a:p>
                      <a:pPr algn="r"/>
                      <a:r>
                        <a:rPr lang="en-US" sz="1400" dirty="0" smtClean="0">
                          <a:solidFill>
                            <a:schemeClr val="tx1"/>
                          </a:solidFill>
                        </a:rPr>
                        <a:t>8 a 12</a:t>
                      </a:r>
                      <a:endParaRPr lang="en-US" sz="1400" dirty="0">
                        <a:solidFill>
                          <a:schemeClr val="tx1"/>
                        </a:solidFill>
                      </a:endParaRPr>
                    </a:p>
                  </a:txBody>
                  <a:tcPr/>
                </a:tc>
              </a:tr>
              <a:tr h="370840">
                <a:tc>
                  <a:txBody>
                    <a:bodyPr/>
                    <a:lstStyle/>
                    <a:p>
                      <a:r>
                        <a:rPr lang="en-US" sz="1600" b="1" dirty="0" smtClean="0">
                          <a:solidFill>
                            <a:schemeClr val="tx1"/>
                          </a:solidFill>
                        </a:rPr>
                        <a:t>Tropical </a:t>
                      </a:r>
                      <a:r>
                        <a:rPr lang="en-US" sz="1600" b="1" dirty="0" err="1" smtClean="0">
                          <a:solidFill>
                            <a:schemeClr val="tx1"/>
                          </a:solidFill>
                        </a:rPr>
                        <a:t>seco</a:t>
                      </a:r>
                      <a:endParaRPr lang="en-US" sz="1600" b="1" dirty="0">
                        <a:solidFill>
                          <a:schemeClr val="tx1"/>
                        </a:solidFill>
                      </a:endParaRPr>
                    </a:p>
                  </a:txBody>
                  <a:tcPr/>
                </a:tc>
                <a:tc>
                  <a:txBody>
                    <a:bodyPr/>
                    <a:lstStyle/>
                    <a:p>
                      <a:r>
                        <a:rPr lang="en-US" sz="1200" dirty="0" err="1" smtClean="0">
                          <a:solidFill>
                            <a:schemeClr val="tx1"/>
                          </a:solidFill>
                        </a:rPr>
                        <a:t>Refrescar</a:t>
                      </a:r>
                      <a:r>
                        <a:rPr lang="en-US" sz="1200" dirty="0" smtClean="0">
                          <a:solidFill>
                            <a:schemeClr val="tx1"/>
                          </a:solidFill>
                        </a:rPr>
                        <a:t> y </a:t>
                      </a:r>
                      <a:r>
                        <a:rPr lang="en-US" sz="1200" dirty="0" err="1" smtClean="0">
                          <a:solidFill>
                            <a:schemeClr val="tx1"/>
                          </a:solidFill>
                        </a:rPr>
                        <a:t>muy</a:t>
                      </a:r>
                      <a:r>
                        <a:rPr lang="en-US" sz="1200" dirty="0" smtClean="0">
                          <a:solidFill>
                            <a:schemeClr val="tx1"/>
                          </a:solidFill>
                        </a:rPr>
                        <a:t> </a:t>
                      </a:r>
                      <a:r>
                        <a:rPr lang="en-US" sz="1200" dirty="0" err="1" smtClean="0">
                          <a:solidFill>
                            <a:schemeClr val="tx1"/>
                          </a:solidFill>
                        </a:rPr>
                        <a:t>poca</a:t>
                      </a:r>
                      <a:r>
                        <a:rPr lang="en-US" sz="1200" dirty="0" smtClean="0">
                          <a:solidFill>
                            <a:schemeClr val="tx1"/>
                          </a:solidFill>
                        </a:rPr>
                        <a:t> </a:t>
                      </a:r>
                      <a:r>
                        <a:rPr lang="en-US" sz="1200" dirty="0" err="1" smtClean="0">
                          <a:solidFill>
                            <a:schemeClr val="tx1"/>
                          </a:solidFill>
                        </a:rPr>
                        <a:t>caleff</a:t>
                      </a:r>
                      <a:r>
                        <a:rPr lang="en-US" sz="1200" dirty="0" smtClean="0">
                          <a:solidFill>
                            <a:schemeClr val="tx1"/>
                          </a:solidFill>
                        </a:rPr>
                        <a:t>.</a:t>
                      </a:r>
                      <a:endParaRPr lang="en-US" sz="1200" dirty="0">
                        <a:solidFill>
                          <a:schemeClr val="tx1"/>
                        </a:solidFill>
                      </a:endParaRPr>
                    </a:p>
                  </a:txBody>
                  <a:tcPr/>
                </a:tc>
                <a:tc>
                  <a:txBody>
                    <a:bodyPr/>
                    <a:lstStyle/>
                    <a:p>
                      <a:pPr algn="r"/>
                      <a:r>
                        <a:rPr lang="en-US" sz="1400" dirty="0" smtClean="0">
                          <a:solidFill>
                            <a:schemeClr val="tx1"/>
                          </a:solidFill>
                        </a:rPr>
                        <a:t>6 a 11</a:t>
                      </a:r>
                      <a:endParaRPr lang="en-US" sz="1400" dirty="0">
                        <a:solidFill>
                          <a:schemeClr val="tx1"/>
                        </a:solidFill>
                      </a:endParaRPr>
                    </a:p>
                  </a:txBody>
                  <a:tcPr/>
                </a:tc>
                <a:tc>
                  <a:txBody>
                    <a:bodyPr/>
                    <a:lstStyle/>
                    <a:p>
                      <a:pPr algn="r"/>
                      <a:r>
                        <a:rPr lang="en-US" sz="1400" dirty="0" smtClean="0">
                          <a:solidFill>
                            <a:schemeClr val="tx1"/>
                          </a:solidFill>
                        </a:rPr>
                        <a:t>0,5 a 1</a:t>
                      </a:r>
                      <a:endParaRPr lang="en-US" sz="1400" dirty="0">
                        <a:solidFill>
                          <a:schemeClr val="tx1"/>
                        </a:solidFill>
                      </a:endParaRPr>
                    </a:p>
                  </a:txBody>
                  <a:tcPr/>
                </a:tc>
                <a:tc>
                  <a:txBody>
                    <a:bodyPr/>
                    <a:lstStyle/>
                    <a:p>
                      <a:pPr algn="r"/>
                      <a:r>
                        <a:rPr lang="en-US" sz="1400" dirty="0" smtClean="0">
                          <a:solidFill>
                            <a:schemeClr val="tx1"/>
                          </a:solidFill>
                        </a:rPr>
                        <a:t>10 a 14</a:t>
                      </a:r>
                      <a:endParaRPr lang="en-US" sz="1400" dirty="0">
                        <a:solidFill>
                          <a:schemeClr val="tx1"/>
                        </a:solidFill>
                      </a:endParaRPr>
                    </a:p>
                  </a:txBody>
                  <a:tcPr/>
                </a:tc>
              </a:tr>
              <a:tr h="370840">
                <a:tc>
                  <a:txBody>
                    <a:bodyPr/>
                    <a:lstStyle/>
                    <a:p>
                      <a:r>
                        <a:rPr lang="en-US" sz="1600" b="1" dirty="0" smtClean="0">
                          <a:solidFill>
                            <a:schemeClr val="tx1"/>
                          </a:solidFill>
                        </a:rPr>
                        <a:t>Tropical </a:t>
                      </a:r>
                      <a:r>
                        <a:rPr lang="en-US" sz="1600" b="1" dirty="0" err="1" smtClean="0">
                          <a:solidFill>
                            <a:schemeClr val="tx1"/>
                          </a:solidFill>
                        </a:rPr>
                        <a:t>húmedo</a:t>
                      </a:r>
                      <a:endParaRPr lang="en-US" sz="1600" b="1" dirty="0">
                        <a:solidFill>
                          <a:schemeClr val="tx1"/>
                        </a:solidFill>
                      </a:endParaRPr>
                    </a:p>
                  </a:txBody>
                  <a:tcPr/>
                </a:tc>
                <a:tc>
                  <a:txBody>
                    <a:bodyPr/>
                    <a:lstStyle/>
                    <a:p>
                      <a:r>
                        <a:rPr lang="en-US" sz="1200" dirty="0" smtClean="0">
                          <a:solidFill>
                            <a:schemeClr val="tx1"/>
                          </a:solidFill>
                        </a:rPr>
                        <a:t>Solo </a:t>
                      </a:r>
                      <a:r>
                        <a:rPr lang="en-US" sz="1200" dirty="0" err="1" smtClean="0">
                          <a:solidFill>
                            <a:schemeClr val="tx1"/>
                          </a:solidFill>
                        </a:rPr>
                        <a:t>enfriar</a:t>
                      </a:r>
                      <a:endParaRPr lang="en-US" sz="1200" dirty="0">
                        <a:solidFill>
                          <a:schemeClr val="tx1"/>
                        </a:solidFill>
                      </a:endParaRPr>
                    </a:p>
                  </a:txBody>
                  <a:tcPr/>
                </a:tc>
                <a:tc>
                  <a:txBody>
                    <a:bodyPr/>
                    <a:lstStyle/>
                    <a:p>
                      <a:pPr algn="r"/>
                      <a:r>
                        <a:rPr lang="en-US" sz="1400" dirty="0" smtClean="0">
                          <a:solidFill>
                            <a:schemeClr val="tx1"/>
                          </a:solidFill>
                        </a:rPr>
                        <a:t>0</a:t>
                      </a:r>
                      <a:endParaRPr lang="en-US" sz="1400" dirty="0">
                        <a:solidFill>
                          <a:schemeClr val="tx1"/>
                        </a:solidFill>
                      </a:endParaRPr>
                    </a:p>
                  </a:txBody>
                  <a:tcPr/>
                </a:tc>
                <a:tc>
                  <a:txBody>
                    <a:bodyPr/>
                    <a:lstStyle/>
                    <a:p>
                      <a:pPr algn="r"/>
                      <a:r>
                        <a:rPr lang="en-US" sz="1400" dirty="0" smtClean="0">
                          <a:solidFill>
                            <a:schemeClr val="tx1"/>
                          </a:solidFill>
                        </a:rPr>
                        <a:t>0</a:t>
                      </a:r>
                      <a:endParaRPr lang="en-US" sz="1400" dirty="0">
                        <a:solidFill>
                          <a:schemeClr val="tx1"/>
                        </a:solidFill>
                      </a:endParaRPr>
                    </a:p>
                  </a:txBody>
                  <a:tcPr/>
                </a:tc>
                <a:tc>
                  <a:txBody>
                    <a:bodyPr/>
                    <a:lstStyle/>
                    <a:p>
                      <a:pPr algn="r"/>
                      <a:r>
                        <a:rPr lang="en-US" sz="1400" dirty="0" smtClean="0">
                          <a:solidFill>
                            <a:schemeClr val="tx1"/>
                          </a:solidFill>
                        </a:rPr>
                        <a:t>0</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31817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idx="1"/>
          </p:nvPr>
        </p:nvSpPr>
        <p:spPr>
          <a:xfrm>
            <a:off x="428596" y="1571612"/>
            <a:ext cx="8229600" cy="3786214"/>
          </a:xfrm>
        </p:spPr>
        <p:txBody>
          <a:bodyPr>
            <a:normAutofit/>
          </a:bodyPr>
          <a:lstStyle/>
          <a:p>
            <a:pPr>
              <a:lnSpc>
                <a:spcPct val="90000"/>
              </a:lnSpc>
            </a:pPr>
            <a:r>
              <a:rPr lang="en-US" sz="1800" dirty="0" err="1" smtClean="0">
                <a:latin typeface="Verdana" pitchFamily="34" charset="0"/>
              </a:rPr>
              <a:t>Notas</a:t>
            </a:r>
            <a:r>
              <a:rPr lang="en-US" sz="1800" dirty="0" smtClean="0">
                <a:latin typeface="Verdana" pitchFamily="34" charset="0"/>
              </a:rPr>
              <a:t> con </a:t>
            </a:r>
            <a:r>
              <a:rPr lang="en-US" sz="1800" dirty="0" err="1" smtClean="0">
                <a:latin typeface="Verdana" pitchFamily="34" charset="0"/>
              </a:rPr>
              <a:t>respecto</a:t>
            </a:r>
            <a:r>
              <a:rPr lang="en-US" sz="1800" dirty="0" smtClean="0">
                <a:latin typeface="Verdana" pitchFamily="34" charset="0"/>
              </a:rPr>
              <a:t> a la </a:t>
            </a:r>
            <a:r>
              <a:rPr lang="en-US" sz="1800" dirty="0" err="1" smtClean="0">
                <a:latin typeface="Verdana" pitchFamily="34" charset="0"/>
              </a:rPr>
              <a:t>Tabla</a:t>
            </a:r>
            <a:r>
              <a:rPr lang="en-US" sz="1800" dirty="0" smtClean="0">
                <a:latin typeface="Verdana" pitchFamily="34" charset="0"/>
              </a:rPr>
              <a:t>:</a:t>
            </a:r>
          </a:p>
          <a:p>
            <a:pPr lvl="1">
              <a:lnSpc>
                <a:spcPct val="90000"/>
              </a:lnSpc>
            </a:pPr>
            <a:r>
              <a:rPr lang="en-US" sz="1600" dirty="0" smtClean="0">
                <a:latin typeface="Verdana" pitchFamily="34" charset="0"/>
              </a:rPr>
              <a:t>Las superficies de </a:t>
            </a:r>
            <a:r>
              <a:rPr lang="en-US" sz="1600" dirty="0" err="1" smtClean="0">
                <a:latin typeface="Verdana" pitchFamily="34" charset="0"/>
              </a:rPr>
              <a:t>apertura</a:t>
            </a:r>
            <a:r>
              <a:rPr lang="en-US" sz="1600" dirty="0" smtClean="0">
                <a:latin typeface="Verdana" pitchFamily="34" charset="0"/>
              </a:rPr>
              <a:t> son </a:t>
            </a:r>
            <a:r>
              <a:rPr lang="en-US" sz="1600" dirty="0" err="1" smtClean="0">
                <a:latin typeface="Verdana" pitchFamily="34" charset="0"/>
              </a:rPr>
              <a:t>hacia</a:t>
            </a:r>
            <a:r>
              <a:rPr lang="en-US" sz="1600" dirty="0" smtClean="0">
                <a:latin typeface="Verdana" pitchFamily="34" charset="0"/>
              </a:rPr>
              <a:t> el Ecuador.</a:t>
            </a:r>
          </a:p>
          <a:p>
            <a:pPr lvl="1">
              <a:lnSpc>
                <a:spcPct val="90000"/>
              </a:lnSpc>
            </a:pPr>
            <a:r>
              <a:rPr lang="en-US" sz="1600" dirty="0" smtClean="0">
                <a:latin typeface="Verdana" pitchFamily="34" charset="0"/>
              </a:rPr>
              <a:t>La </a:t>
            </a:r>
            <a:r>
              <a:rPr lang="en-US" sz="1600" dirty="0" err="1" smtClean="0">
                <a:latin typeface="Verdana" pitchFamily="34" charset="0"/>
              </a:rPr>
              <a:t>masa</a:t>
            </a:r>
            <a:r>
              <a:rPr lang="en-US" sz="1600" dirty="0" smtClean="0">
                <a:latin typeface="Verdana" pitchFamily="34" charset="0"/>
              </a:rPr>
              <a:t> </a:t>
            </a:r>
            <a:r>
              <a:rPr lang="en-US" sz="1600" dirty="0" err="1" smtClean="0">
                <a:latin typeface="Verdana" pitchFamily="34" charset="0"/>
              </a:rPr>
              <a:t>térmica</a:t>
            </a:r>
            <a:r>
              <a:rPr lang="en-US" sz="1600" dirty="0" smtClean="0">
                <a:latin typeface="Verdana" pitchFamily="34" charset="0"/>
              </a:rPr>
              <a:t> se </a:t>
            </a:r>
            <a:r>
              <a:rPr lang="en-US" sz="1600" dirty="0" err="1" smtClean="0">
                <a:latin typeface="Verdana" pitchFamily="34" charset="0"/>
              </a:rPr>
              <a:t>supone</a:t>
            </a:r>
            <a:r>
              <a:rPr lang="en-US" sz="1600" dirty="0" smtClean="0">
                <a:latin typeface="Verdana" pitchFamily="34" charset="0"/>
              </a:rPr>
              <a:t> </a:t>
            </a:r>
            <a:r>
              <a:rPr lang="en-US" sz="1600" dirty="0" err="1" smtClean="0">
                <a:latin typeface="Verdana" pitchFamily="34" charset="0"/>
              </a:rPr>
              <a:t>es</a:t>
            </a:r>
            <a:r>
              <a:rPr lang="en-US" sz="1600" dirty="0" smtClean="0">
                <a:latin typeface="Verdana" pitchFamily="34" charset="0"/>
              </a:rPr>
              <a:t> de 0,22 m de </a:t>
            </a:r>
            <a:r>
              <a:rPr lang="en-US" sz="1600" dirty="0" err="1" smtClean="0">
                <a:latin typeface="Verdana" pitchFamily="34" charset="0"/>
              </a:rPr>
              <a:t>espesor</a:t>
            </a:r>
            <a:r>
              <a:rPr lang="en-US" sz="1600" dirty="0" smtClean="0">
                <a:latin typeface="Verdana" pitchFamily="34" charset="0"/>
              </a:rPr>
              <a:t> </a:t>
            </a:r>
            <a:r>
              <a:rPr lang="en-US" sz="1600" dirty="0" err="1" smtClean="0">
                <a:latin typeface="Verdana" pitchFamily="34" charset="0"/>
              </a:rPr>
              <a:t>usando</a:t>
            </a:r>
            <a:r>
              <a:rPr lang="en-US" sz="1600" dirty="0" smtClean="0">
                <a:latin typeface="Verdana" pitchFamily="34" charset="0"/>
              </a:rPr>
              <a:t> </a:t>
            </a:r>
            <a:r>
              <a:rPr lang="en-US" sz="1600" dirty="0" err="1" smtClean="0">
                <a:latin typeface="Verdana" pitchFamily="34" charset="0"/>
              </a:rPr>
              <a:t>agua</a:t>
            </a:r>
            <a:r>
              <a:rPr lang="en-US" sz="1600" dirty="0" smtClean="0">
                <a:latin typeface="Verdana" pitchFamily="34" charset="0"/>
              </a:rPr>
              <a:t> y 0,05 m de </a:t>
            </a:r>
            <a:r>
              <a:rPr lang="en-US" sz="1600" dirty="0" err="1" smtClean="0">
                <a:latin typeface="Verdana" pitchFamily="34" charset="0"/>
              </a:rPr>
              <a:t>concreto</a:t>
            </a:r>
            <a:r>
              <a:rPr lang="en-US" sz="1600" dirty="0" smtClean="0">
                <a:latin typeface="Verdana" pitchFamily="34" charset="0"/>
              </a:rPr>
              <a:t>.</a:t>
            </a:r>
          </a:p>
          <a:p>
            <a:pPr lvl="1">
              <a:lnSpc>
                <a:spcPct val="90000"/>
              </a:lnSpc>
            </a:pPr>
            <a:r>
              <a:rPr lang="en-US" sz="1600" dirty="0" smtClean="0">
                <a:latin typeface="Verdana" pitchFamily="34" charset="0"/>
              </a:rPr>
              <a:t>Para </a:t>
            </a:r>
            <a:r>
              <a:rPr lang="en-US" sz="1600" dirty="0" err="1" smtClean="0">
                <a:latin typeface="Verdana" pitchFamily="34" charset="0"/>
              </a:rPr>
              <a:t>climas</a:t>
            </a:r>
            <a:r>
              <a:rPr lang="en-US" sz="1600" dirty="0" smtClean="0">
                <a:latin typeface="Verdana" pitchFamily="34" charset="0"/>
              </a:rPr>
              <a:t> </a:t>
            </a:r>
            <a:r>
              <a:rPr lang="en-US" sz="1600" dirty="0" err="1" smtClean="0">
                <a:latin typeface="Verdana" pitchFamily="34" charset="0"/>
              </a:rPr>
              <a:t>muy</a:t>
            </a:r>
            <a:r>
              <a:rPr lang="en-US" sz="1600" dirty="0" smtClean="0">
                <a:latin typeface="Verdana" pitchFamily="34" charset="0"/>
              </a:rPr>
              <a:t> </a:t>
            </a:r>
            <a:r>
              <a:rPr lang="en-US" sz="1600" dirty="0" err="1" smtClean="0">
                <a:latin typeface="Verdana" pitchFamily="34" charset="0"/>
              </a:rPr>
              <a:t>fríos</a:t>
            </a:r>
            <a:r>
              <a:rPr lang="en-US" sz="1600" dirty="0" smtClean="0">
                <a:latin typeface="Verdana" pitchFamily="34" charset="0"/>
              </a:rPr>
              <a:t> se ha </a:t>
            </a:r>
            <a:r>
              <a:rPr lang="en-US" sz="1600" dirty="0" err="1" smtClean="0">
                <a:latin typeface="Verdana" pitchFamily="34" charset="0"/>
              </a:rPr>
              <a:t>considerado</a:t>
            </a:r>
            <a:r>
              <a:rPr lang="en-US" sz="1600" dirty="0" smtClean="0">
                <a:latin typeface="Verdana" pitchFamily="34" charset="0"/>
              </a:rPr>
              <a:t> </a:t>
            </a:r>
            <a:r>
              <a:rPr lang="en-US" sz="1600" dirty="0" err="1" smtClean="0">
                <a:latin typeface="Verdana" pitchFamily="34" charset="0"/>
              </a:rPr>
              <a:t>una</a:t>
            </a:r>
            <a:r>
              <a:rPr lang="en-US" sz="1600" dirty="0" smtClean="0">
                <a:latin typeface="Verdana" pitchFamily="34" charset="0"/>
              </a:rPr>
              <a:t> </a:t>
            </a:r>
            <a:r>
              <a:rPr lang="en-US" sz="1600" dirty="0" err="1" smtClean="0">
                <a:latin typeface="Verdana" pitchFamily="34" charset="0"/>
              </a:rPr>
              <a:t>envolvente</a:t>
            </a:r>
            <a:r>
              <a:rPr lang="en-US" sz="1600" dirty="0" smtClean="0">
                <a:latin typeface="Verdana" pitchFamily="34" charset="0"/>
              </a:rPr>
              <a:t> con super </a:t>
            </a:r>
            <a:r>
              <a:rPr lang="en-US" sz="1600" dirty="0" err="1" smtClean="0">
                <a:latin typeface="Verdana" pitchFamily="34" charset="0"/>
              </a:rPr>
              <a:t>aislación</a:t>
            </a:r>
            <a:r>
              <a:rPr lang="en-US" sz="1600" dirty="0" smtClean="0">
                <a:latin typeface="Verdana" pitchFamily="34" charset="0"/>
              </a:rPr>
              <a:t>, </a:t>
            </a:r>
            <a:r>
              <a:rPr lang="en-US" sz="1600" dirty="0" err="1" smtClean="0">
                <a:latin typeface="Verdana" pitchFamily="34" charset="0"/>
              </a:rPr>
              <a:t>más</a:t>
            </a:r>
            <a:r>
              <a:rPr lang="en-US" sz="1600" dirty="0" smtClean="0">
                <a:latin typeface="Verdana" pitchFamily="34" charset="0"/>
              </a:rPr>
              <a:t> </a:t>
            </a:r>
            <a:r>
              <a:rPr lang="en-US" sz="1600" dirty="0" err="1" smtClean="0">
                <a:latin typeface="Verdana" pitchFamily="34" charset="0"/>
              </a:rPr>
              <a:t>intercambiadores</a:t>
            </a:r>
            <a:r>
              <a:rPr lang="en-US" sz="1600" dirty="0" smtClean="0">
                <a:latin typeface="Verdana" pitchFamily="34" charset="0"/>
              </a:rPr>
              <a:t> de </a:t>
            </a:r>
            <a:r>
              <a:rPr lang="en-US" sz="1600" dirty="0" err="1" smtClean="0">
                <a:latin typeface="Verdana" pitchFamily="34" charset="0"/>
              </a:rPr>
              <a:t>calor</a:t>
            </a:r>
            <a:r>
              <a:rPr lang="en-US" sz="1600" dirty="0" smtClean="0">
                <a:latin typeface="Verdana" pitchFamily="34" charset="0"/>
              </a:rPr>
              <a:t> </a:t>
            </a:r>
            <a:r>
              <a:rPr lang="en-US" sz="1600" dirty="0" err="1" smtClean="0">
                <a:latin typeface="Verdana" pitchFamily="34" charset="0"/>
              </a:rPr>
              <a:t>aire</a:t>
            </a:r>
            <a:r>
              <a:rPr lang="en-US" sz="1600" dirty="0" smtClean="0">
                <a:latin typeface="Verdana" pitchFamily="34" charset="0"/>
              </a:rPr>
              <a:t>/</a:t>
            </a:r>
            <a:r>
              <a:rPr lang="en-US" sz="1600" dirty="0" err="1" smtClean="0">
                <a:latin typeface="Verdana" pitchFamily="34" charset="0"/>
              </a:rPr>
              <a:t>aire</a:t>
            </a:r>
            <a:r>
              <a:rPr lang="en-US" sz="1600" dirty="0" smtClean="0">
                <a:latin typeface="Verdana" pitchFamily="34" charset="0"/>
              </a:rPr>
              <a:t>.</a:t>
            </a:r>
          </a:p>
          <a:p>
            <a:pPr lvl="1">
              <a:lnSpc>
                <a:spcPct val="90000"/>
              </a:lnSpc>
            </a:pPr>
            <a:r>
              <a:rPr lang="en-US" sz="1600" dirty="0" smtClean="0">
                <a:latin typeface="Verdana" pitchFamily="34" charset="0"/>
              </a:rPr>
              <a:t>El </a:t>
            </a:r>
            <a:r>
              <a:rPr lang="en-US" sz="1600" dirty="0" err="1" smtClean="0">
                <a:latin typeface="Verdana" pitchFamily="34" charset="0"/>
              </a:rPr>
              <a:t>mismo</a:t>
            </a:r>
            <a:r>
              <a:rPr lang="en-US" sz="1600" dirty="0" smtClean="0">
                <a:latin typeface="Verdana" pitchFamily="34" charset="0"/>
              </a:rPr>
              <a:t> </a:t>
            </a:r>
            <a:r>
              <a:rPr lang="en-US" sz="1600" dirty="0" err="1" smtClean="0">
                <a:latin typeface="Verdana" pitchFamily="34" charset="0"/>
              </a:rPr>
              <a:t>supuesto</a:t>
            </a:r>
            <a:r>
              <a:rPr lang="en-US" sz="1600" dirty="0" smtClean="0">
                <a:latin typeface="Verdana" pitchFamily="34" charset="0"/>
              </a:rPr>
              <a:t> se ha dado </a:t>
            </a:r>
            <a:r>
              <a:rPr lang="en-US" sz="1600" dirty="0" err="1" smtClean="0">
                <a:latin typeface="Verdana" pitchFamily="34" charset="0"/>
              </a:rPr>
              <a:t>para</a:t>
            </a:r>
            <a:r>
              <a:rPr lang="en-US" sz="1600" dirty="0" smtClean="0">
                <a:latin typeface="Verdana" pitchFamily="34" charset="0"/>
              </a:rPr>
              <a:t> </a:t>
            </a:r>
            <a:r>
              <a:rPr lang="en-US" sz="1600" dirty="0" err="1" smtClean="0">
                <a:latin typeface="Verdana" pitchFamily="34" charset="0"/>
              </a:rPr>
              <a:t>climas</a:t>
            </a:r>
            <a:r>
              <a:rPr lang="en-US" sz="1600" dirty="0" smtClean="0">
                <a:latin typeface="Verdana" pitchFamily="34" charset="0"/>
              </a:rPr>
              <a:t> </a:t>
            </a:r>
            <a:r>
              <a:rPr lang="en-US" sz="1600" dirty="0" err="1" smtClean="0">
                <a:latin typeface="Verdana" pitchFamily="34" charset="0"/>
              </a:rPr>
              <a:t>fríos</a:t>
            </a:r>
            <a:r>
              <a:rPr lang="en-US" sz="1600" dirty="0" smtClean="0">
                <a:latin typeface="Verdana" pitchFamily="34" charset="0"/>
              </a:rPr>
              <a:t>.</a:t>
            </a:r>
          </a:p>
          <a:p>
            <a:pPr lvl="1">
              <a:lnSpc>
                <a:spcPct val="90000"/>
              </a:lnSpc>
            </a:pPr>
            <a:r>
              <a:rPr lang="en-US" sz="1600" dirty="0" smtClean="0">
                <a:latin typeface="Verdana" pitchFamily="34" charset="0"/>
              </a:rPr>
              <a:t>Los </a:t>
            </a:r>
            <a:r>
              <a:rPr lang="en-US" sz="1600" dirty="0" err="1" smtClean="0">
                <a:latin typeface="Verdana" pitchFamily="34" charset="0"/>
              </a:rPr>
              <a:t>sistemas</a:t>
            </a:r>
            <a:r>
              <a:rPr lang="en-US" sz="1600" dirty="0" smtClean="0">
                <a:latin typeface="Verdana" pitchFamily="34" charset="0"/>
              </a:rPr>
              <a:t> </a:t>
            </a:r>
            <a:r>
              <a:rPr lang="en-US" sz="1600" dirty="0" err="1" smtClean="0">
                <a:latin typeface="Verdana" pitchFamily="34" charset="0"/>
              </a:rPr>
              <a:t>pasivos</a:t>
            </a:r>
            <a:r>
              <a:rPr lang="en-US" sz="1600" dirty="0" smtClean="0">
                <a:latin typeface="Verdana" pitchFamily="34" charset="0"/>
              </a:rPr>
              <a:t> son </a:t>
            </a:r>
            <a:r>
              <a:rPr lang="en-US" sz="1600" dirty="0" err="1" smtClean="0">
                <a:latin typeface="Verdana" pitchFamily="34" charset="0"/>
              </a:rPr>
              <a:t>aplicables</a:t>
            </a:r>
            <a:r>
              <a:rPr lang="en-US" sz="1600" dirty="0" smtClean="0">
                <a:latin typeface="Verdana" pitchFamily="34" charset="0"/>
              </a:rPr>
              <a:t> a </a:t>
            </a:r>
            <a:r>
              <a:rPr lang="en-US" sz="1600" dirty="0" err="1" smtClean="0">
                <a:latin typeface="Verdana" pitchFamily="34" charset="0"/>
              </a:rPr>
              <a:t>todos</a:t>
            </a:r>
            <a:r>
              <a:rPr lang="en-US" sz="1600" dirty="0" smtClean="0">
                <a:latin typeface="Verdana" pitchFamily="34" charset="0"/>
              </a:rPr>
              <a:t> los </a:t>
            </a:r>
            <a:r>
              <a:rPr lang="en-US" sz="1600" dirty="0" err="1" smtClean="0">
                <a:latin typeface="Verdana" pitchFamily="34" charset="0"/>
              </a:rPr>
              <a:t>climas</a:t>
            </a:r>
            <a:r>
              <a:rPr lang="en-US" sz="1600" dirty="0" smtClean="0">
                <a:latin typeface="Verdana" pitchFamily="34" charset="0"/>
              </a:rPr>
              <a:t>, no </a:t>
            </a:r>
            <a:r>
              <a:rPr lang="en-US" sz="1600" dirty="0" err="1" smtClean="0">
                <a:latin typeface="Verdana" pitchFamily="34" charset="0"/>
              </a:rPr>
              <a:t>solamente</a:t>
            </a:r>
            <a:r>
              <a:rPr lang="en-US" sz="1600" dirty="0" smtClean="0">
                <a:latin typeface="Verdana" pitchFamily="34" charset="0"/>
              </a:rPr>
              <a:t> los </a:t>
            </a:r>
            <a:r>
              <a:rPr lang="en-US" sz="1600" dirty="0" err="1" smtClean="0">
                <a:latin typeface="Verdana" pitchFamily="34" charset="0"/>
              </a:rPr>
              <a:t>climas</a:t>
            </a:r>
            <a:r>
              <a:rPr lang="en-US" sz="1600" dirty="0" smtClean="0">
                <a:latin typeface="Verdana" pitchFamily="34" charset="0"/>
              </a:rPr>
              <a:t> </a:t>
            </a:r>
            <a:r>
              <a:rPr lang="en-US" sz="1600" dirty="0" err="1" smtClean="0">
                <a:latin typeface="Verdana" pitchFamily="34" charset="0"/>
              </a:rPr>
              <a:t>templados</a:t>
            </a:r>
            <a:r>
              <a:rPr lang="en-US" sz="1600" dirty="0" smtClean="0">
                <a:latin typeface="Verdana" pitchFamily="34" charset="0"/>
              </a:rPr>
              <a:t>. Si se </a:t>
            </a:r>
            <a:r>
              <a:rPr lang="en-US" sz="1600" dirty="0" err="1" smtClean="0">
                <a:latin typeface="Verdana" pitchFamily="34" charset="0"/>
              </a:rPr>
              <a:t>usaran</a:t>
            </a:r>
            <a:r>
              <a:rPr lang="en-US" sz="1600" dirty="0" smtClean="0">
                <a:latin typeface="Verdana" pitchFamily="34" charset="0"/>
              </a:rPr>
              <a:t> de </a:t>
            </a:r>
            <a:r>
              <a:rPr lang="en-US" sz="1600" dirty="0" err="1" smtClean="0">
                <a:latin typeface="Verdana" pitchFamily="34" charset="0"/>
              </a:rPr>
              <a:t>manera</a:t>
            </a:r>
            <a:r>
              <a:rPr lang="en-US" sz="1600" dirty="0" smtClean="0">
                <a:latin typeface="Verdana" pitchFamily="34" charset="0"/>
              </a:rPr>
              <a:t> </a:t>
            </a:r>
            <a:r>
              <a:rPr lang="en-US" sz="1600" dirty="0" err="1" smtClean="0">
                <a:latin typeface="Verdana" pitchFamily="34" charset="0"/>
              </a:rPr>
              <a:t>extensiva</a:t>
            </a:r>
            <a:r>
              <a:rPr lang="en-US" sz="1600" dirty="0" smtClean="0">
                <a:latin typeface="Verdana" pitchFamily="34" charset="0"/>
              </a:rPr>
              <a:t>, el </a:t>
            </a:r>
            <a:r>
              <a:rPr lang="en-US" sz="1600" dirty="0" err="1" smtClean="0">
                <a:latin typeface="Verdana" pitchFamily="34" charset="0"/>
              </a:rPr>
              <a:t>ahorro</a:t>
            </a:r>
            <a:r>
              <a:rPr lang="en-US" sz="1600" dirty="0" smtClean="0">
                <a:latin typeface="Verdana" pitchFamily="34" charset="0"/>
              </a:rPr>
              <a:t> </a:t>
            </a:r>
            <a:r>
              <a:rPr lang="en-US" sz="1600" dirty="0" err="1" smtClean="0">
                <a:latin typeface="Verdana" pitchFamily="34" charset="0"/>
              </a:rPr>
              <a:t>sería</a:t>
            </a:r>
            <a:r>
              <a:rPr lang="en-US" sz="1600" dirty="0" smtClean="0">
                <a:latin typeface="Verdana" pitchFamily="34" charset="0"/>
              </a:rPr>
              <a:t> </a:t>
            </a:r>
            <a:r>
              <a:rPr lang="en-US" sz="1600" dirty="0" err="1" smtClean="0">
                <a:latin typeface="Verdana" pitchFamily="34" charset="0"/>
              </a:rPr>
              <a:t>enorme</a:t>
            </a:r>
            <a:r>
              <a:rPr lang="en-US" sz="1600" dirty="0" smtClean="0">
                <a:latin typeface="Verdana" pitchFamily="34" charset="0"/>
              </a:rPr>
              <a:t>.</a:t>
            </a:r>
          </a:p>
          <a:p>
            <a:pPr lvl="1">
              <a:lnSpc>
                <a:spcPct val="90000"/>
              </a:lnSpc>
            </a:pPr>
            <a:endParaRPr lang="en-US" sz="1200" dirty="0" smtClean="0">
              <a:latin typeface="Verdana" pitchFamily="34" charset="0"/>
            </a:endParaRPr>
          </a:p>
          <a:p>
            <a:pPr lvl="1">
              <a:lnSpc>
                <a:spcPct val="90000"/>
              </a:lnSpc>
            </a:pPr>
            <a:endParaRPr lang="en-US" sz="1200" dirty="0" smtClean="0">
              <a:latin typeface="Verdana" pitchFamily="34" charset="0"/>
            </a:endParaRPr>
          </a:p>
          <a:p>
            <a:pPr lvl="1">
              <a:lnSpc>
                <a:spcPct val="90000"/>
              </a:lnSpc>
              <a:buNone/>
            </a:pPr>
            <a:r>
              <a:rPr lang="en-US" sz="1400" dirty="0" smtClean="0">
                <a:latin typeface="Verdana" pitchFamily="34" charset="0"/>
              </a:rPr>
              <a:t>La </a:t>
            </a:r>
            <a:r>
              <a:rPr lang="en-US" sz="1400" dirty="0" err="1" smtClean="0">
                <a:latin typeface="Verdana" pitchFamily="34" charset="0"/>
              </a:rPr>
              <a:t>información</a:t>
            </a:r>
            <a:r>
              <a:rPr lang="en-US" sz="1400" dirty="0" smtClean="0">
                <a:latin typeface="Verdana" pitchFamily="34" charset="0"/>
              </a:rPr>
              <a:t> </a:t>
            </a:r>
            <a:r>
              <a:rPr lang="en-US" sz="1400" dirty="0" err="1" smtClean="0">
                <a:latin typeface="Verdana" pitchFamily="34" charset="0"/>
              </a:rPr>
              <a:t>que</a:t>
            </a:r>
            <a:r>
              <a:rPr lang="en-US" sz="1400" dirty="0" smtClean="0">
                <a:latin typeface="Verdana" pitchFamily="34" charset="0"/>
              </a:rPr>
              <a:t> </a:t>
            </a:r>
            <a:r>
              <a:rPr lang="en-US" sz="1400" dirty="0" err="1" smtClean="0">
                <a:latin typeface="Verdana" pitchFamily="34" charset="0"/>
              </a:rPr>
              <a:t>hemos</a:t>
            </a:r>
            <a:r>
              <a:rPr lang="en-US" sz="1400" dirty="0" smtClean="0">
                <a:latin typeface="Verdana" pitchFamily="34" charset="0"/>
              </a:rPr>
              <a:t> </a:t>
            </a:r>
            <a:r>
              <a:rPr lang="en-US" sz="1400" dirty="0" err="1" smtClean="0">
                <a:latin typeface="Verdana" pitchFamily="34" charset="0"/>
              </a:rPr>
              <a:t>usado</a:t>
            </a:r>
            <a:r>
              <a:rPr lang="en-US" sz="1400" dirty="0" smtClean="0">
                <a:latin typeface="Verdana" pitchFamily="34" charset="0"/>
              </a:rPr>
              <a:t> se ha </a:t>
            </a:r>
            <a:r>
              <a:rPr lang="en-US" sz="1400" dirty="0" err="1" smtClean="0">
                <a:latin typeface="Verdana" pitchFamily="34" charset="0"/>
              </a:rPr>
              <a:t>extraído</a:t>
            </a:r>
            <a:r>
              <a:rPr lang="en-US" sz="1400" dirty="0" smtClean="0">
                <a:latin typeface="Verdana" pitchFamily="34" charset="0"/>
              </a:rPr>
              <a:t> del Passive Solar Energy Handbook de la </a:t>
            </a:r>
            <a:r>
              <a:rPr lang="en-US" sz="1400" i="1" dirty="0" smtClean="0">
                <a:latin typeface="Verdana" pitchFamily="34" charset="0"/>
              </a:rPr>
              <a:t>ISES (International Solar Energy Society), </a:t>
            </a:r>
            <a:r>
              <a:rPr lang="en-US" sz="1400" dirty="0" err="1" smtClean="0">
                <a:latin typeface="Verdana" pitchFamily="34" charset="0"/>
              </a:rPr>
              <a:t>edición</a:t>
            </a:r>
            <a:r>
              <a:rPr lang="en-US" sz="1400" dirty="0" smtClean="0">
                <a:latin typeface="Verdana" pitchFamily="34" charset="0"/>
              </a:rPr>
              <a:t> 2009.</a:t>
            </a:r>
          </a:p>
          <a:p>
            <a:pPr>
              <a:lnSpc>
                <a:spcPct val="90000"/>
              </a:lnSpc>
            </a:pPr>
            <a:endParaRPr lang="en-US" sz="1600" dirty="0" smtClean="0">
              <a:latin typeface="Verdana" pitchFamily="34" charset="0"/>
            </a:endParaRPr>
          </a:p>
          <a:p>
            <a:pPr lvl="1">
              <a:lnSpc>
                <a:spcPct val="90000"/>
              </a:lnSpc>
              <a:buNone/>
            </a:pPr>
            <a:endParaRPr lang="en-US" sz="1800" dirty="0">
              <a:latin typeface="Verdana" pitchFamily="34" charset="0"/>
            </a:endParaRPr>
          </a:p>
          <a:p>
            <a:pPr>
              <a:lnSpc>
                <a:spcPct val="90000"/>
              </a:lnSpc>
              <a:buNone/>
            </a:pPr>
            <a:endParaRPr lang="en-US" sz="2400" dirty="0">
              <a:latin typeface="Verdana" pitchFamily="34" charset="0"/>
            </a:endParaRPr>
          </a:p>
          <a:p>
            <a:pPr>
              <a:lnSpc>
                <a:spcPct val="90000"/>
              </a:lnSpc>
            </a:pPr>
            <a:endParaRPr lang="en-US" sz="2000" u="sng" dirty="0">
              <a:latin typeface="Verdana" pitchFamily="34" charset="0"/>
            </a:endParaRPr>
          </a:p>
        </p:txBody>
      </p:sp>
      <p:sp>
        <p:nvSpPr>
          <p:cNvPr id="6" name="5 Marcador de número de diapositiva"/>
          <p:cNvSpPr>
            <a:spLocks noGrp="1"/>
          </p:cNvSpPr>
          <p:nvPr>
            <p:ph type="sldNum" sz="quarter" idx="12"/>
          </p:nvPr>
        </p:nvSpPr>
        <p:spPr/>
        <p:txBody>
          <a:bodyPr/>
          <a:lstStyle/>
          <a:p>
            <a:fld id="{66845665-C1D3-4EA7-B1AC-D08DF10CE0D0}" type="slidenum">
              <a:rPr lang="es-ES"/>
              <a:pPr/>
              <a:t>148</a:t>
            </a:fld>
            <a:endParaRPr lang="es-ES"/>
          </a:p>
        </p:txBody>
      </p:sp>
      <p:sp>
        <p:nvSpPr>
          <p:cNvPr id="629762" name="Rectangle 2"/>
          <p:cNvSpPr>
            <a:spLocks noGrp="1" noChangeArrowheads="1"/>
          </p:cNvSpPr>
          <p:nvPr>
            <p:ph type="title"/>
          </p:nvPr>
        </p:nvSpPr>
        <p:spPr>
          <a:xfrm>
            <a:off x="457200" y="908720"/>
            <a:ext cx="8229600" cy="508918"/>
          </a:xfrm>
        </p:spPr>
        <p:txBody>
          <a:bodyPr/>
          <a:lstStyle/>
          <a:p>
            <a:r>
              <a:rPr lang="es-MX" sz="3200" dirty="0" smtClean="0">
                <a:latin typeface="Verdana" pitchFamily="34" charset="0"/>
              </a:rPr>
              <a:t>Sistemas Solares Pasivos</a:t>
            </a:r>
            <a:r>
              <a:rPr lang="es-MX" sz="3200" b="1" dirty="0" smtClean="0">
                <a:latin typeface="Verdana" pitchFamily="34" charset="0"/>
              </a:rPr>
              <a:t>:</a:t>
            </a:r>
            <a:endParaRPr lang="es-ES" sz="3200" b="1" dirty="0">
              <a:latin typeface="Verdana" pitchFamily="34" charset="0"/>
            </a:endParaRPr>
          </a:p>
        </p:txBody>
      </p:sp>
    </p:spTree>
    <p:extLst>
      <p:ext uri="{BB962C8B-B14F-4D97-AF65-F5344CB8AC3E}">
        <p14:creationId xmlns:p14="http://schemas.microsoft.com/office/powerpoint/2010/main" val="30805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9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976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29763">
                                            <p:txEl>
                                              <p:pRg st="1" end="1"/>
                                            </p:txEl>
                                          </p:spTgt>
                                        </p:tgtEl>
                                        <p:attrNameLst>
                                          <p:attrName>style.visibility</p:attrName>
                                        </p:attrNameLst>
                                      </p:cBhvr>
                                      <p:to>
                                        <p:strVal val="visible"/>
                                      </p:to>
                                    </p:set>
                                    <p:anim calcmode="lin" valueType="num">
                                      <p:cBhvr>
                                        <p:cTn id="12" dur="1000" fill="hold"/>
                                        <p:tgtEl>
                                          <p:spTgt spid="62976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2976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2976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29763">
                                            <p:txEl>
                                              <p:pRg st="2" end="2"/>
                                            </p:txEl>
                                          </p:spTgt>
                                        </p:tgtEl>
                                        <p:attrNameLst>
                                          <p:attrName>style.visibility</p:attrName>
                                        </p:attrNameLst>
                                      </p:cBhvr>
                                      <p:to>
                                        <p:strVal val="visible"/>
                                      </p:to>
                                    </p:set>
                                    <p:anim calcmode="lin" valueType="num">
                                      <p:cBhvr>
                                        <p:cTn id="17" dur="1000" fill="hold"/>
                                        <p:tgtEl>
                                          <p:spTgt spid="62976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2976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29763">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29763">
                                            <p:txEl>
                                              <p:pRg st="3" end="3"/>
                                            </p:txEl>
                                          </p:spTgt>
                                        </p:tgtEl>
                                        <p:attrNameLst>
                                          <p:attrName>style.visibility</p:attrName>
                                        </p:attrNameLst>
                                      </p:cBhvr>
                                      <p:to>
                                        <p:strVal val="visible"/>
                                      </p:to>
                                    </p:set>
                                    <p:anim calcmode="lin" valueType="num">
                                      <p:cBhvr>
                                        <p:cTn id="22" dur="1000" fill="hold"/>
                                        <p:tgtEl>
                                          <p:spTgt spid="62976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2976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29763">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29763">
                                            <p:txEl>
                                              <p:pRg st="4" end="4"/>
                                            </p:txEl>
                                          </p:spTgt>
                                        </p:tgtEl>
                                        <p:attrNameLst>
                                          <p:attrName>style.visibility</p:attrName>
                                        </p:attrNameLst>
                                      </p:cBhvr>
                                      <p:to>
                                        <p:strVal val="visible"/>
                                      </p:to>
                                    </p:set>
                                    <p:anim calcmode="lin" valueType="num">
                                      <p:cBhvr>
                                        <p:cTn id="27" dur="1000" fill="hold"/>
                                        <p:tgtEl>
                                          <p:spTgt spid="62976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62976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29763">
                                            <p:txEl>
                                              <p:pRg st="4" end="4"/>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29763">
                                            <p:txEl>
                                              <p:pRg st="5" end="5"/>
                                            </p:txEl>
                                          </p:spTgt>
                                        </p:tgtEl>
                                        <p:attrNameLst>
                                          <p:attrName>style.visibility</p:attrName>
                                        </p:attrNameLst>
                                      </p:cBhvr>
                                      <p:to>
                                        <p:strVal val="visible"/>
                                      </p:to>
                                    </p:set>
                                    <p:anim calcmode="lin" valueType="num">
                                      <p:cBhvr>
                                        <p:cTn id="32" dur="1000" fill="hold"/>
                                        <p:tgtEl>
                                          <p:spTgt spid="62976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62976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629763">
                                            <p:txEl>
                                              <p:pRg st="5" end="5"/>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29763">
                                            <p:txEl>
                                              <p:pRg st="8" end="8"/>
                                            </p:txEl>
                                          </p:spTgt>
                                        </p:tgtEl>
                                        <p:attrNameLst>
                                          <p:attrName>style.visibility</p:attrName>
                                        </p:attrNameLst>
                                      </p:cBhvr>
                                      <p:to>
                                        <p:strVal val="visible"/>
                                      </p:to>
                                    </p:set>
                                    <p:anim calcmode="lin" valueType="num">
                                      <p:cBhvr>
                                        <p:cTn id="37" dur="1000" fill="hold"/>
                                        <p:tgtEl>
                                          <p:spTgt spid="629763">
                                            <p:txEl>
                                              <p:pRg st="8" end="8"/>
                                            </p:txEl>
                                          </p:spTgt>
                                        </p:tgtEl>
                                        <p:attrNameLst>
                                          <p:attrName>ppt_w</p:attrName>
                                        </p:attrNameLst>
                                      </p:cBhvr>
                                      <p:tavLst>
                                        <p:tav tm="0">
                                          <p:val>
                                            <p:strVal val="#ppt_w*0.70"/>
                                          </p:val>
                                        </p:tav>
                                        <p:tav tm="100000">
                                          <p:val>
                                            <p:strVal val="#ppt_w"/>
                                          </p:val>
                                        </p:tav>
                                      </p:tavLst>
                                    </p:anim>
                                    <p:anim calcmode="lin" valueType="num">
                                      <p:cBhvr>
                                        <p:cTn id="38" dur="1000" fill="hold"/>
                                        <p:tgtEl>
                                          <p:spTgt spid="629763">
                                            <p:txEl>
                                              <p:pRg st="8" end="8"/>
                                            </p:txEl>
                                          </p:spTgt>
                                        </p:tgtEl>
                                        <p:attrNameLst>
                                          <p:attrName>ppt_h</p:attrName>
                                        </p:attrNameLst>
                                      </p:cBhvr>
                                      <p:tavLst>
                                        <p:tav tm="0">
                                          <p:val>
                                            <p:strVal val="#ppt_h"/>
                                          </p:val>
                                        </p:tav>
                                        <p:tav tm="100000">
                                          <p:val>
                                            <p:strVal val="#ppt_h"/>
                                          </p:val>
                                        </p:tav>
                                      </p:tavLst>
                                    </p:anim>
                                    <p:animEffect transition="in" filter="fade">
                                      <p:cBhvr>
                                        <p:cTn id="39" dur="1000"/>
                                        <p:tgtEl>
                                          <p:spTgt spid="6297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6248" y="1481328"/>
            <a:ext cx="4400552" cy="4525963"/>
          </a:xfrm>
        </p:spPr>
        <p:txBody>
          <a:bodyPr>
            <a:normAutofit/>
          </a:bodyPr>
          <a:lstStyle/>
          <a:p>
            <a:r>
              <a:rPr lang="en-US" sz="1800" dirty="0" smtClean="0"/>
              <a:t>En </a:t>
            </a:r>
            <a:r>
              <a:rPr lang="en-US" sz="1800" dirty="0" err="1" smtClean="0"/>
              <a:t>Alemania</a:t>
            </a:r>
            <a:r>
              <a:rPr lang="en-US" sz="1800" dirty="0" smtClean="0"/>
              <a:t> el </a:t>
            </a:r>
            <a:r>
              <a:rPr lang="en-US" sz="1800" dirty="0" err="1" smtClean="0"/>
              <a:t>potencial</a:t>
            </a:r>
            <a:r>
              <a:rPr lang="en-US" sz="1800" dirty="0" smtClean="0"/>
              <a:t> de </a:t>
            </a:r>
            <a:r>
              <a:rPr lang="en-US" sz="1800" dirty="0" err="1" smtClean="0"/>
              <a:t>ahorro</a:t>
            </a:r>
            <a:r>
              <a:rPr lang="en-US" sz="1800" dirty="0" smtClean="0"/>
              <a:t> </a:t>
            </a:r>
            <a:r>
              <a:rPr lang="en-US" sz="1800" dirty="0" err="1" smtClean="0"/>
              <a:t>es</a:t>
            </a:r>
            <a:r>
              <a:rPr lang="en-US" sz="1800" dirty="0" smtClean="0"/>
              <a:t> 88% de la </a:t>
            </a:r>
            <a:r>
              <a:rPr lang="en-US" sz="1800" dirty="0" err="1" smtClean="0"/>
              <a:t>demanda</a:t>
            </a:r>
            <a:r>
              <a:rPr lang="en-US" sz="1800" dirty="0" smtClean="0"/>
              <a:t> </a:t>
            </a:r>
            <a:r>
              <a:rPr lang="en-US" sz="1800" dirty="0" err="1" smtClean="0"/>
              <a:t>energética</a:t>
            </a:r>
            <a:r>
              <a:rPr lang="en-US" sz="1800" dirty="0" smtClean="0"/>
              <a:t> solo </a:t>
            </a:r>
            <a:r>
              <a:rPr lang="en-US" sz="1800" dirty="0" err="1" smtClean="0"/>
              <a:t>por</a:t>
            </a:r>
            <a:r>
              <a:rPr lang="en-US" sz="1800" dirty="0" smtClean="0"/>
              <a:t> </a:t>
            </a:r>
            <a:r>
              <a:rPr lang="en-US" sz="1800" dirty="0" err="1" smtClean="0"/>
              <a:t>sistemas</a:t>
            </a:r>
            <a:r>
              <a:rPr lang="en-US" sz="1800" dirty="0" smtClean="0"/>
              <a:t> </a:t>
            </a:r>
            <a:r>
              <a:rPr lang="en-US" sz="1800" dirty="0" err="1" smtClean="0"/>
              <a:t>pasivos</a:t>
            </a:r>
            <a:r>
              <a:rPr lang="en-US" sz="1800" dirty="0" smtClean="0"/>
              <a:t>. </a:t>
            </a:r>
          </a:p>
          <a:p>
            <a:r>
              <a:rPr lang="en-US" sz="1800" dirty="0" err="1" smtClean="0"/>
              <a:t>Calefacción</a:t>
            </a:r>
            <a:r>
              <a:rPr lang="en-US" sz="1800" dirty="0" smtClean="0"/>
              <a:t> </a:t>
            </a:r>
            <a:r>
              <a:rPr lang="en-US" sz="1800" dirty="0" err="1" smtClean="0"/>
              <a:t>pasa</a:t>
            </a:r>
            <a:r>
              <a:rPr lang="en-US" sz="1800" dirty="0" smtClean="0"/>
              <a:t> de 210,4 a 9,2 [kWh/m2 </a:t>
            </a:r>
            <a:r>
              <a:rPr lang="en-US" sz="1800" dirty="0" err="1" smtClean="0"/>
              <a:t>año</a:t>
            </a:r>
            <a:r>
              <a:rPr lang="en-US" sz="1800" dirty="0" smtClean="0"/>
              <a:t>] (95,6% </a:t>
            </a:r>
            <a:r>
              <a:rPr lang="en-US" sz="1800" dirty="0" err="1" smtClean="0"/>
              <a:t>ahorro</a:t>
            </a:r>
            <a:r>
              <a:rPr lang="en-US" sz="1800" dirty="0" smtClean="0"/>
              <a:t>).</a:t>
            </a:r>
          </a:p>
          <a:p>
            <a:r>
              <a:rPr lang="en-US" sz="1800" dirty="0" err="1" smtClean="0"/>
              <a:t>Calentamiento</a:t>
            </a:r>
            <a:r>
              <a:rPr lang="en-US" sz="1800" dirty="0" smtClean="0"/>
              <a:t> de </a:t>
            </a:r>
            <a:r>
              <a:rPr lang="en-US" sz="1800" dirty="0" err="1" smtClean="0"/>
              <a:t>agua</a:t>
            </a:r>
            <a:r>
              <a:rPr lang="en-US" sz="1800" dirty="0" smtClean="0"/>
              <a:t> de 28 a 7,2 [kWh/m2 </a:t>
            </a:r>
            <a:r>
              <a:rPr lang="en-US" sz="1800" dirty="0" err="1" smtClean="0"/>
              <a:t>año</a:t>
            </a:r>
            <a:r>
              <a:rPr lang="en-US" sz="1800" dirty="0" smtClean="0"/>
              <a:t>] (74% </a:t>
            </a:r>
            <a:r>
              <a:rPr lang="en-US" sz="1800" dirty="0" err="1" smtClean="0"/>
              <a:t>ahorro</a:t>
            </a:r>
            <a:r>
              <a:rPr lang="en-US" sz="1800" dirty="0" smtClean="0"/>
              <a:t>).</a:t>
            </a:r>
          </a:p>
          <a:p>
            <a:r>
              <a:rPr lang="en-US" sz="1800" dirty="0" smtClean="0"/>
              <a:t>Y </a:t>
            </a:r>
            <a:r>
              <a:rPr lang="en-US" sz="1800" dirty="0" err="1" smtClean="0"/>
              <a:t>demanda</a:t>
            </a:r>
            <a:r>
              <a:rPr lang="en-US" sz="1800" dirty="0" smtClean="0"/>
              <a:t> </a:t>
            </a:r>
            <a:r>
              <a:rPr lang="en-US" sz="1800" dirty="0" err="1" smtClean="0"/>
              <a:t>eléctrica</a:t>
            </a:r>
            <a:r>
              <a:rPr lang="en-US" sz="1800" dirty="0" smtClean="0"/>
              <a:t> de 31,8 a 14,7 [kWh/m2 </a:t>
            </a:r>
            <a:r>
              <a:rPr lang="en-US" sz="1800" dirty="0" err="1" smtClean="0"/>
              <a:t>año</a:t>
            </a:r>
            <a:r>
              <a:rPr lang="en-US" sz="1800" dirty="0" smtClean="0"/>
              <a:t>] (53,7% </a:t>
            </a:r>
            <a:r>
              <a:rPr lang="en-US" sz="1800" dirty="0" err="1" smtClean="0"/>
              <a:t>ahorro</a:t>
            </a:r>
            <a:r>
              <a:rPr lang="en-US" sz="1800" dirty="0" smtClean="0"/>
              <a:t>).</a:t>
            </a:r>
            <a:endParaRPr lang="en-US" sz="1800" dirty="0"/>
          </a:p>
        </p:txBody>
      </p:sp>
      <p:sp>
        <p:nvSpPr>
          <p:cNvPr id="4" name="3 Marcador de número de diapositiva"/>
          <p:cNvSpPr>
            <a:spLocks noGrp="1"/>
          </p:cNvSpPr>
          <p:nvPr>
            <p:ph type="sldNum" sz="quarter" idx="12"/>
          </p:nvPr>
        </p:nvSpPr>
        <p:spPr/>
        <p:txBody>
          <a:bodyPr/>
          <a:lstStyle/>
          <a:p>
            <a:fld id="{E120DE10-7718-4ABC-8FF7-3C6B0221B255}" type="slidenum">
              <a:rPr lang="es-ES" smtClean="0"/>
              <a:pPr/>
              <a:t>149</a:t>
            </a:fld>
            <a:endParaRPr lang="es-ES"/>
          </a:p>
        </p:txBody>
      </p:sp>
      <p:sp>
        <p:nvSpPr>
          <p:cNvPr id="5" name="4 Título"/>
          <p:cNvSpPr>
            <a:spLocks noGrp="1"/>
          </p:cNvSpPr>
          <p:nvPr>
            <p:ph type="title"/>
          </p:nvPr>
        </p:nvSpPr>
        <p:spPr>
          <a:xfrm>
            <a:off x="457200" y="836712"/>
            <a:ext cx="8229600" cy="580926"/>
          </a:xfrm>
        </p:spPr>
        <p:txBody>
          <a:bodyPr>
            <a:normAutofit/>
          </a:bodyPr>
          <a:lstStyle/>
          <a:p>
            <a:r>
              <a:rPr lang="en-US" sz="3200" dirty="0" err="1" smtClean="0"/>
              <a:t>Potencial</a:t>
            </a:r>
            <a:r>
              <a:rPr lang="en-US" sz="3200" dirty="0" smtClean="0"/>
              <a:t> de </a:t>
            </a:r>
            <a:r>
              <a:rPr lang="en-US" sz="3200" dirty="0" err="1" smtClean="0"/>
              <a:t>ahorro</a:t>
            </a:r>
            <a:r>
              <a:rPr lang="en-US" sz="3200" dirty="0" smtClean="0"/>
              <a:t> con </a:t>
            </a:r>
            <a:r>
              <a:rPr lang="en-US" sz="3200" dirty="0" err="1" smtClean="0"/>
              <a:t>técnicas</a:t>
            </a:r>
            <a:r>
              <a:rPr lang="en-US" sz="3200" dirty="0" smtClean="0"/>
              <a:t> </a:t>
            </a:r>
            <a:r>
              <a:rPr lang="en-US" sz="3200" dirty="0" err="1" smtClean="0"/>
              <a:t>pasivas</a:t>
            </a:r>
            <a:r>
              <a:rPr lang="en-US" sz="3200" dirty="0" smtClean="0"/>
              <a:t>:</a:t>
            </a:r>
            <a:endParaRPr lang="en-US" sz="3200" dirty="0"/>
          </a:p>
        </p:txBody>
      </p:sp>
      <p:pic>
        <p:nvPicPr>
          <p:cNvPr id="805890" name="Picture 2"/>
          <p:cNvPicPr>
            <a:picLocks noChangeAspect="1" noChangeArrowheads="1"/>
          </p:cNvPicPr>
          <p:nvPr/>
        </p:nvPicPr>
        <p:blipFill>
          <a:blip r:embed="rId3" cstate="print"/>
          <a:srcRect/>
          <a:stretch>
            <a:fillRect/>
          </a:stretch>
        </p:blipFill>
        <p:spPr bwMode="auto">
          <a:xfrm>
            <a:off x="928662" y="1357298"/>
            <a:ext cx="3228975" cy="5086350"/>
          </a:xfrm>
          <a:prstGeom prst="rect">
            <a:avLst/>
          </a:prstGeom>
          <a:noFill/>
          <a:ln w="9525">
            <a:noFill/>
            <a:miter lim="800000"/>
            <a:headEnd/>
            <a:tailEnd/>
          </a:ln>
          <a:effectLst/>
        </p:spPr>
      </p:pic>
    </p:spTree>
    <p:extLst>
      <p:ext uri="{BB962C8B-B14F-4D97-AF65-F5344CB8AC3E}">
        <p14:creationId xmlns:p14="http://schemas.microsoft.com/office/powerpoint/2010/main" val="4017760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
          <p:cNvSpPr txBox="1">
            <a:spLocks noChangeArrowheads="1"/>
          </p:cNvSpPr>
          <p:nvPr/>
        </p:nvSpPr>
        <p:spPr bwMode="auto">
          <a:xfrm>
            <a:off x="683568" y="764704"/>
            <a:ext cx="7772400" cy="522883"/>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Ecuaciones Básicas de Radiación:</a:t>
            </a:r>
          </a:p>
        </p:txBody>
      </p:sp>
      <p:sp>
        <p:nvSpPr>
          <p:cNvPr id="3076" name="Text Box 2"/>
          <p:cNvSpPr txBox="1">
            <a:spLocks noChangeArrowheads="1"/>
          </p:cNvSpPr>
          <p:nvPr/>
        </p:nvSpPr>
        <p:spPr bwMode="auto">
          <a:xfrm>
            <a:off x="685800" y="1219200"/>
            <a:ext cx="7620000" cy="1201738"/>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t>La </a:t>
            </a:r>
            <a:r>
              <a:rPr lang="es-ES" sz="2400" i="1" dirty="0"/>
              <a:t>forma</a:t>
            </a:r>
            <a:r>
              <a:rPr lang="es-ES" sz="2400" dirty="0"/>
              <a:t> y rango espectral que cubre la radiación emitida por un cuerpo gris está dada por las relaciones de </a:t>
            </a:r>
            <a:r>
              <a:rPr lang="es-ES" sz="2400" i="1" dirty="0" err="1"/>
              <a:t>Wien</a:t>
            </a:r>
            <a:r>
              <a:rPr lang="es-ES" sz="2400" i="1" dirty="0"/>
              <a:t>.</a:t>
            </a:r>
            <a:r>
              <a:rPr lang="es-ES" sz="2400" dirty="0"/>
              <a:t> Estas dicen que:</a:t>
            </a:r>
          </a:p>
        </p:txBody>
      </p:sp>
      <p:sp>
        <p:nvSpPr>
          <p:cNvPr id="3077" name="Text Box 3"/>
          <p:cNvSpPr txBox="1">
            <a:spLocks noChangeArrowheads="1"/>
          </p:cNvSpPr>
          <p:nvPr/>
        </p:nvSpPr>
        <p:spPr bwMode="auto">
          <a:xfrm>
            <a:off x="533400" y="3505200"/>
            <a:ext cx="7543800" cy="1941513"/>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latin typeface="Times New Roman" pitchFamily="16" charset="0"/>
              </a:rPr>
              <a:t>Es decir, la longitud de onda a la cual se produce máxima emisión energética de un cuerpo negro (o gris) es 2890/T [</a:t>
            </a:r>
            <a:r>
              <a:rPr lang="es-ES" sz="2400" dirty="0">
                <a:latin typeface="Symbol" pitchFamily="16" charset="2"/>
              </a:rPr>
              <a:t></a:t>
            </a:r>
            <a:r>
              <a:rPr lang="es-ES" sz="2400" dirty="0">
                <a:latin typeface="Times New Roman" pitchFamily="16" charset="0"/>
              </a:rPr>
              <a:t>m] de longitud de onda. Además se cumple que más del 95% de la energía emitida está en el rango de longitudes de onda </a:t>
            </a:r>
            <a:r>
              <a:rPr lang="es-ES" sz="2400" dirty="0">
                <a:latin typeface="Symbol" pitchFamily="16" charset="2"/>
              </a:rPr>
              <a:t></a:t>
            </a:r>
            <a:r>
              <a:rPr lang="es-ES" sz="2400" baseline="-25000" dirty="0">
                <a:latin typeface="Times New Roman" pitchFamily="16" charset="0"/>
              </a:rPr>
              <a:t>1</a:t>
            </a:r>
            <a:r>
              <a:rPr lang="es-ES" sz="2400" dirty="0">
                <a:latin typeface="Times New Roman" pitchFamily="16" charset="0"/>
              </a:rPr>
              <a:t> y </a:t>
            </a:r>
            <a:r>
              <a:rPr lang="es-ES" sz="2400" dirty="0">
                <a:latin typeface="Symbol" pitchFamily="16" charset="2"/>
              </a:rPr>
              <a:t></a:t>
            </a:r>
            <a:r>
              <a:rPr lang="es-ES" sz="2400" baseline="-25000" dirty="0">
                <a:latin typeface="Times New Roman" pitchFamily="16" charset="0"/>
              </a:rPr>
              <a:t>2</a:t>
            </a:r>
            <a:r>
              <a:rPr lang="es-ES" sz="2400" dirty="0">
                <a:latin typeface="Times New Roman" pitchFamily="16" charset="0"/>
              </a:rPr>
              <a:t>, tal que:</a:t>
            </a:r>
          </a:p>
        </p:txBody>
      </p:sp>
      <p:graphicFrame>
        <p:nvGraphicFramePr>
          <p:cNvPr id="3074" name="Object 4"/>
          <p:cNvGraphicFramePr>
            <a:graphicFrameLocks noChangeAspect="1"/>
          </p:cNvGraphicFramePr>
          <p:nvPr/>
        </p:nvGraphicFramePr>
        <p:xfrm>
          <a:off x="3048000" y="2362200"/>
          <a:ext cx="2667000" cy="1017588"/>
        </p:xfrm>
        <a:graphic>
          <a:graphicData uri="http://schemas.openxmlformats.org/presentationml/2006/ole">
            <mc:AlternateContent xmlns:mc="http://schemas.openxmlformats.org/markup-compatibility/2006">
              <mc:Choice xmlns:v="urn:schemas-microsoft-com:vml" Requires="v">
                <p:oleObj spid="_x0000_s3091" r:id="rId4" imgW="1028520" imgH="393480" progId="Equation.3">
                  <p:embed/>
                </p:oleObj>
              </mc:Choice>
              <mc:Fallback>
                <p:oleObj r:id="rId4" imgW="10285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362200"/>
                        <a:ext cx="2667000" cy="10175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40074587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3140968"/>
            <a:ext cx="3168352" cy="369332"/>
          </a:xfrm>
          <a:prstGeom prst="rect">
            <a:avLst/>
          </a:prstGeom>
          <a:noFill/>
        </p:spPr>
        <p:txBody>
          <a:bodyPr wrap="square" rtlCol="0">
            <a:spAutoFit/>
          </a:bodyPr>
          <a:lstStyle/>
          <a:p>
            <a:pPr algn="ctr"/>
            <a:r>
              <a:rPr lang="es-CL" i="1" dirty="0" smtClean="0"/>
              <a:t>¡¡Muchas Gracias!!</a:t>
            </a:r>
            <a:endParaRPr lang="es-CL" i="1" dirty="0"/>
          </a:p>
        </p:txBody>
      </p:sp>
    </p:spTree>
    <p:extLst>
      <p:ext uri="{BB962C8B-B14F-4D97-AF65-F5344CB8AC3E}">
        <p14:creationId xmlns:p14="http://schemas.microsoft.com/office/powerpoint/2010/main" val="2114658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
          <p:cNvSpPr txBox="1">
            <a:spLocks noChangeArrowheads="1"/>
          </p:cNvSpPr>
          <p:nvPr/>
        </p:nvSpPr>
        <p:spPr bwMode="auto">
          <a:xfrm>
            <a:off x="683568" y="692696"/>
            <a:ext cx="7772400" cy="522883"/>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Ecuaciones Básicas de Radiación:</a:t>
            </a:r>
          </a:p>
        </p:txBody>
      </p:sp>
      <p:sp>
        <p:nvSpPr>
          <p:cNvPr id="4100" name="Text Box 2"/>
          <p:cNvSpPr txBox="1">
            <a:spLocks noChangeArrowheads="1"/>
          </p:cNvSpPr>
          <p:nvPr/>
        </p:nvSpPr>
        <p:spPr bwMode="auto">
          <a:xfrm>
            <a:off x="533400" y="2743200"/>
            <a:ext cx="7543800" cy="3418501"/>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t>Estas relaciones nos permiten calcular en forma aproximada la cantidad de energía emitida por un cuerpo </a:t>
            </a:r>
            <a:r>
              <a:rPr lang="es-ES" sz="2400" dirty="0" err="1"/>
              <a:t>radiativo</a:t>
            </a:r>
            <a:r>
              <a:rPr lang="es-ES" sz="2400" dirty="0"/>
              <a:t>, además de la forma de se espectro de radiación</a:t>
            </a:r>
            <a:r>
              <a:rPr lang="es-ES" sz="2400" dirty="0" smtClean="0"/>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400" dirty="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t>No olvidar:</a:t>
            </a:r>
          </a:p>
          <a:p>
            <a:pPr lvl="1" algn="jus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smtClean="0"/>
              <a:t>La radiación solar llega a la tierra en el rango de 0,3 a 2,5 µm. Este es la zona del </a:t>
            </a:r>
            <a:r>
              <a:rPr lang="es-ES" sz="2400" i="1" dirty="0" smtClean="0"/>
              <a:t>Espectro Solar</a:t>
            </a:r>
          </a:p>
          <a:p>
            <a:pPr lvl="1" algn="jus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smtClean="0"/>
              <a:t>La radiación infrarroja térmica está en el rango de 2,5 a 80 µm. Este es el espectro </a:t>
            </a:r>
            <a:r>
              <a:rPr lang="es-ES" sz="2400" i="1" dirty="0" smtClean="0"/>
              <a:t>Infrarrojo Térmico.</a:t>
            </a:r>
            <a:endParaRPr lang="es-ES" sz="2400" dirty="0"/>
          </a:p>
        </p:txBody>
      </p:sp>
      <p:graphicFrame>
        <p:nvGraphicFramePr>
          <p:cNvPr id="4098" name="Object 3"/>
          <p:cNvGraphicFramePr>
            <a:graphicFrameLocks noChangeAspect="1"/>
          </p:cNvGraphicFramePr>
          <p:nvPr/>
        </p:nvGraphicFramePr>
        <p:xfrm>
          <a:off x="3200400" y="1219200"/>
          <a:ext cx="2133600" cy="1350963"/>
        </p:xfrm>
        <a:graphic>
          <a:graphicData uri="http://schemas.openxmlformats.org/presentationml/2006/ole">
            <mc:AlternateContent xmlns:mc="http://schemas.openxmlformats.org/markup-compatibility/2006">
              <mc:Choice xmlns:v="urn:schemas-microsoft-com:vml" Requires="v">
                <p:oleObj spid="_x0000_s4112" r:id="rId4" imgW="723600" imgH="457200" progId="Equation.3">
                  <p:embed/>
                </p:oleObj>
              </mc:Choice>
              <mc:Fallback>
                <p:oleObj r:id="rId4" imgW="723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219200"/>
                        <a:ext cx="2133600" cy="1350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0882194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685800" y="692696"/>
            <a:ext cx="7772400" cy="547142"/>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Naturaleza de Radiación:</a:t>
            </a:r>
          </a:p>
        </p:txBody>
      </p:sp>
      <p:sp>
        <p:nvSpPr>
          <p:cNvPr id="60419" name="Text Box 2"/>
          <p:cNvSpPr txBox="1">
            <a:spLocks noChangeArrowheads="1"/>
          </p:cNvSpPr>
          <p:nvPr/>
        </p:nvSpPr>
        <p:spPr bwMode="auto">
          <a:xfrm>
            <a:off x="323850" y="1295400"/>
            <a:ext cx="8280400" cy="3480056"/>
          </a:xfrm>
          <a:prstGeom prst="rect">
            <a:avLst/>
          </a:prstGeom>
          <a:noFill/>
          <a:ln w="9525">
            <a:noFill/>
            <a:round/>
            <a:headEnd/>
            <a:tailEnd/>
          </a:ln>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En la siguiente figura se ilustra el espectro solar extraterrestre y el espectro solar a nivel de mar.</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De esta figura queda claro que, a nivel de la tierra, el espectro de radiación que llega del sol cubre un rango aproximado de 0,3 a 2,5 </a:t>
            </a:r>
            <a:r>
              <a:rPr lang="es-ES" sz="2000" dirty="0" smtClean="0">
                <a:solidFill>
                  <a:srgbClr val="000000"/>
                </a:solidFill>
              </a:rPr>
              <a:t>[</a:t>
            </a:r>
            <a:r>
              <a:rPr lang="es-ES" sz="2000" dirty="0" smtClean="0">
                <a:solidFill>
                  <a:srgbClr val="000000"/>
                </a:solidFill>
                <a:sym typeface="Symbol"/>
              </a:rPr>
              <a:t></a:t>
            </a:r>
            <a:r>
              <a:rPr lang="es-ES" sz="2000" dirty="0" smtClean="0">
                <a:solidFill>
                  <a:srgbClr val="000000"/>
                </a:solidFill>
              </a:rPr>
              <a:t>m</a:t>
            </a:r>
            <a:r>
              <a:rPr lang="es-ES" sz="2000" dirty="0">
                <a:solidFill>
                  <a:srgbClr val="000000"/>
                </a:solidFill>
              </a:rPr>
              <a:t>] de longitud de onda. Además este espectro tiene fuertes bandas de absorción, producto del Ozono atmosférico, CO</a:t>
            </a:r>
            <a:r>
              <a:rPr lang="es-ES" sz="2000" baseline="-25000" dirty="0">
                <a:solidFill>
                  <a:srgbClr val="000000"/>
                </a:solidFill>
              </a:rPr>
              <a:t>2</a:t>
            </a:r>
            <a:r>
              <a:rPr lang="es-ES" sz="2000" dirty="0">
                <a:solidFill>
                  <a:srgbClr val="000000"/>
                </a:solidFill>
              </a:rPr>
              <a:t> y vapor de agua.</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Para cuerpos que están a temperaturas en torno a la temperatura ambiente (290ºK), su rango de emisión térmica está con un máximo en torno a los 10 </a:t>
            </a:r>
            <a:r>
              <a:rPr lang="es-ES" sz="2000" dirty="0" smtClean="0">
                <a:solidFill>
                  <a:srgbClr val="000000"/>
                </a:solidFill>
              </a:rPr>
              <a:t>[</a:t>
            </a:r>
            <a:r>
              <a:rPr lang="es-ES" sz="2000" dirty="0" smtClean="0">
                <a:solidFill>
                  <a:srgbClr val="000000"/>
                </a:solidFill>
                <a:sym typeface="Symbol"/>
              </a:rPr>
              <a:t></a:t>
            </a:r>
            <a:r>
              <a:rPr lang="es-ES" sz="2000" dirty="0" smtClean="0">
                <a:solidFill>
                  <a:srgbClr val="000000"/>
                </a:solidFill>
              </a:rPr>
              <a:t>m</a:t>
            </a:r>
            <a:r>
              <a:rPr lang="es-ES" sz="2000" dirty="0">
                <a:solidFill>
                  <a:srgbClr val="000000"/>
                </a:solidFill>
              </a:rPr>
              <a:t>] y cubre un rango de 5 a 80 </a:t>
            </a:r>
            <a:r>
              <a:rPr lang="es-ES" sz="2000" dirty="0" smtClean="0">
                <a:solidFill>
                  <a:srgbClr val="000000"/>
                </a:solidFill>
              </a:rPr>
              <a:t>[</a:t>
            </a:r>
            <a:r>
              <a:rPr lang="es-ES" sz="2000" dirty="0" smtClean="0">
                <a:solidFill>
                  <a:srgbClr val="000000"/>
                </a:solidFill>
                <a:sym typeface="Symbol"/>
              </a:rPr>
              <a:t></a:t>
            </a:r>
            <a:r>
              <a:rPr lang="es-ES" sz="2000" dirty="0" smtClean="0">
                <a:solidFill>
                  <a:srgbClr val="000000"/>
                </a:solidFill>
              </a:rPr>
              <a:t>m</a:t>
            </a:r>
            <a:r>
              <a:rPr lang="es-ES" sz="2000" dirty="0">
                <a:solidFill>
                  <a:srgbClr val="000000"/>
                </a:solidFill>
              </a:rPr>
              <a:t>] de longitud de onda.</a:t>
            </a:r>
          </a:p>
        </p:txBody>
      </p:sp>
    </p:spTree>
    <p:extLst>
      <p:ext uri="{BB962C8B-B14F-4D97-AF65-F5344CB8AC3E}">
        <p14:creationId xmlns:p14="http://schemas.microsoft.com/office/powerpoint/2010/main" val="10986835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685800" y="620688"/>
            <a:ext cx="7772400" cy="619150"/>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Naturaleza de Radiación:</a:t>
            </a:r>
          </a:p>
        </p:txBody>
      </p:sp>
      <p:pic>
        <p:nvPicPr>
          <p:cNvPr id="61443" name="Picture 2"/>
          <p:cNvPicPr>
            <a:picLocks noChangeAspect="1" noChangeArrowheads="1"/>
          </p:cNvPicPr>
          <p:nvPr/>
        </p:nvPicPr>
        <p:blipFill>
          <a:blip r:embed="rId3" cstate="print"/>
          <a:srcRect/>
          <a:stretch>
            <a:fillRect/>
          </a:stretch>
        </p:blipFill>
        <p:spPr bwMode="auto">
          <a:xfrm>
            <a:off x="838200" y="1066800"/>
            <a:ext cx="7515225" cy="5219700"/>
          </a:xfrm>
          <a:prstGeom prst="rect">
            <a:avLst/>
          </a:prstGeom>
          <a:noFill/>
          <a:ln w="9525">
            <a:noFill/>
            <a:round/>
            <a:headEnd/>
            <a:tailEnd/>
          </a:ln>
        </p:spPr>
      </p:pic>
    </p:spTree>
    <p:extLst>
      <p:ext uri="{BB962C8B-B14F-4D97-AF65-F5344CB8AC3E}">
        <p14:creationId xmlns:p14="http://schemas.microsoft.com/office/powerpoint/2010/main" val="24538112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692696"/>
            <a:ext cx="8229600" cy="883602"/>
          </a:xfrm>
        </p:spPr>
        <p:txBody>
          <a:bodyPr/>
          <a:lstStyle/>
          <a:p>
            <a:pPr eaLnBrk="1" hangingPunct="1"/>
            <a:r>
              <a:rPr lang="es-ES" sz="3200" b="1" dirty="0" smtClean="0"/>
              <a:t>Espectro Radiación Solar:</a:t>
            </a:r>
          </a:p>
        </p:txBody>
      </p:sp>
      <p:pic>
        <p:nvPicPr>
          <p:cNvPr id="5" name="4 Marcador de contenido" descr="Solar_Spectrum.png"/>
          <p:cNvPicPr>
            <a:picLocks noGrp="1" noChangeAspect="1"/>
          </p:cNvPicPr>
          <p:nvPr>
            <p:ph idx="1"/>
          </p:nvPr>
        </p:nvPicPr>
        <p:blipFill>
          <a:blip r:embed="rId3" cstate="print"/>
          <a:stretch>
            <a:fillRect/>
          </a:stretch>
        </p:blipFill>
        <p:spPr>
          <a:xfrm>
            <a:off x="1419609" y="1210240"/>
            <a:ext cx="5810248" cy="4321372"/>
          </a:xfrm>
        </p:spPr>
      </p:pic>
      <p:sp>
        <p:nvSpPr>
          <p:cNvPr id="6" name="5 CuadroTexto"/>
          <p:cNvSpPr txBox="1"/>
          <p:nvPr/>
        </p:nvSpPr>
        <p:spPr>
          <a:xfrm>
            <a:off x="731520" y="5498592"/>
            <a:ext cx="7510272" cy="923330"/>
          </a:xfrm>
          <a:prstGeom prst="rect">
            <a:avLst/>
          </a:prstGeom>
          <a:noFill/>
        </p:spPr>
        <p:txBody>
          <a:bodyPr wrap="square" rtlCol="0">
            <a:spAutoFit/>
          </a:bodyPr>
          <a:lstStyle/>
          <a:p>
            <a:r>
              <a:rPr lang="es-MX" dirty="0" smtClean="0">
                <a:solidFill>
                  <a:schemeClr val="tx1"/>
                </a:solidFill>
                <a:latin typeface="+mn-lt"/>
              </a:rPr>
              <a:t>En la figura vemos el espectro de radiación solar fuera de la atmósfera y a nivel del mar. Se observa además el espectro de emisión de un cuerpo negro a 5250°C (5523K). </a:t>
            </a:r>
            <a:endParaRPr lang="es-CL" dirty="0">
              <a:solidFill>
                <a:schemeClr val="tx1"/>
              </a:solidFill>
              <a:latin typeface="+mn-lt"/>
            </a:endParaRPr>
          </a:p>
        </p:txBody>
      </p:sp>
      <p:sp>
        <p:nvSpPr>
          <p:cNvPr id="7" name="6 CuadroTexto"/>
          <p:cNvSpPr txBox="1"/>
          <p:nvPr/>
        </p:nvSpPr>
        <p:spPr>
          <a:xfrm>
            <a:off x="4888992" y="6437376"/>
            <a:ext cx="3401568" cy="246221"/>
          </a:xfrm>
          <a:prstGeom prst="rect">
            <a:avLst/>
          </a:prstGeom>
          <a:noFill/>
        </p:spPr>
        <p:txBody>
          <a:bodyPr wrap="square" rtlCol="0">
            <a:spAutoFit/>
          </a:bodyPr>
          <a:lstStyle/>
          <a:p>
            <a:r>
              <a:rPr lang="es-MX" sz="1000" dirty="0" smtClean="0"/>
              <a:t>Fuente: de datos ASTM</a:t>
            </a:r>
            <a:endParaRPr lang="es-CL" sz="1000" dirty="0"/>
          </a:p>
        </p:txBody>
      </p:sp>
      <p:sp>
        <p:nvSpPr>
          <p:cNvPr id="8" name="7 Marcador de número de diapositiva"/>
          <p:cNvSpPr>
            <a:spLocks noGrp="1"/>
          </p:cNvSpPr>
          <p:nvPr>
            <p:ph type="sldNum" sz="quarter" idx="12"/>
          </p:nvPr>
        </p:nvSpPr>
        <p:spPr/>
        <p:txBody>
          <a:bodyPr/>
          <a:lstStyle/>
          <a:p>
            <a:pPr>
              <a:defRPr/>
            </a:pPr>
            <a:fld id="{55343F2C-B19E-41D8-AE8F-496DF0322DF7}" type="slidenum">
              <a:rPr lang="es-ES" smtClean="0"/>
              <a:pPr>
                <a:defRPr/>
              </a:pPr>
              <a:t>19</a:t>
            </a:fld>
            <a:endParaRPr lang="es-ES"/>
          </a:p>
        </p:txBody>
      </p:sp>
    </p:spTree>
    <p:extLst>
      <p:ext uri="{BB962C8B-B14F-4D97-AF65-F5344CB8AC3E}">
        <p14:creationId xmlns:p14="http://schemas.microsoft.com/office/powerpoint/2010/main" val="226324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639" y="1417638"/>
            <a:ext cx="8229600" cy="1143000"/>
          </a:xfrm>
        </p:spPr>
        <p:txBody>
          <a:bodyPr/>
          <a:lstStyle/>
          <a:p>
            <a:r>
              <a:rPr lang="es-CL" dirty="0" smtClean="0"/>
              <a:t>A modo de presentación…</a:t>
            </a:r>
            <a:endParaRPr lang="es-CL" dirty="0"/>
          </a:p>
        </p:txBody>
      </p:sp>
      <p:sp>
        <p:nvSpPr>
          <p:cNvPr id="3" name="2 Marcador de contenido"/>
          <p:cNvSpPr>
            <a:spLocks noGrp="1"/>
          </p:cNvSpPr>
          <p:nvPr>
            <p:ph idx="1"/>
          </p:nvPr>
        </p:nvSpPr>
        <p:spPr>
          <a:xfrm>
            <a:off x="914400" y="2924944"/>
            <a:ext cx="7772400" cy="2013407"/>
          </a:xfrm>
        </p:spPr>
        <p:txBody>
          <a:bodyPr>
            <a:normAutofit lnSpcReduction="10000"/>
          </a:bodyPr>
          <a:lstStyle/>
          <a:p>
            <a:r>
              <a:rPr lang="es-CL" sz="2000" dirty="0" smtClean="0"/>
              <a:t>Roberto Román L.: Profesor Asociado, FCFM Universidad de Chile. </a:t>
            </a:r>
            <a:r>
              <a:rPr lang="es-CL" sz="2000" dirty="0" err="1" smtClean="0"/>
              <a:t>Expertise</a:t>
            </a:r>
            <a:r>
              <a:rPr lang="es-CL" sz="2000" dirty="0" smtClean="0"/>
              <a:t> en </a:t>
            </a:r>
            <a:r>
              <a:rPr lang="es-CL" sz="2000" dirty="0" err="1" smtClean="0"/>
              <a:t>Termfluidos</a:t>
            </a:r>
            <a:r>
              <a:rPr lang="es-CL" sz="2000" dirty="0" smtClean="0"/>
              <a:t>, energías renovables y energía solar.</a:t>
            </a:r>
          </a:p>
          <a:p>
            <a:r>
              <a:rPr lang="es-CL" sz="2000" dirty="0" smtClean="0"/>
              <a:t>Miembro del Directorio de ISES (International Solar </a:t>
            </a:r>
            <a:r>
              <a:rPr lang="es-CL" sz="2000" dirty="0" err="1" smtClean="0"/>
              <a:t>Energy</a:t>
            </a:r>
            <a:r>
              <a:rPr lang="es-CL" sz="2000" dirty="0" smtClean="0"/>
              <a:t> </a:t>
            </a:r>
            <a:r>
              <a:rPr lang="es-CL" sz="2000" dirty="0" err="1" smtClean="0"/>
              <a:t>Society</a:t>
            </a:r>
            <a:r>
              <a:rPr lang="es-CL" sz="2000" dirty="0" smtClean="0"/>
              <a:t>) y Vicepresidente hasta diciembre de 2011.</a:t>
            </a:r>
          </a:p>
          <a:p>
            <a:r>
              <a:rPr lang="es-CL" sz="2000" dirty="0" smtClean="0"/>
              <a:t>Experto en E. Solar con trabajos académicos y consultoría en el sector </a:t>
            </a:r>
            <a:r>
              <a:rPr lang="es-CL" sz="2000" dirty="0" smtClean="0"/>
              <a:t>minero y académico.</a:t>
            </a:r>
            <a:endParaRPr lang="es-CL" sz="20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6573" y="5810249"/>
            <a:ext cx="2648333" cy="859111"/>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488"/>
            <a:ext cx="1085850" cy="1743075"/>
          </a:xfrm>
          <a:prstGeom prst="rect">
            <a:avLst/>
          </a:prstGeom>
        </p:spPr>
      </p:pic>
    </p:spTree>
    <p:extLst>
      <p:ext uri="{BB962C8B-B14F-4D97-AF65-F5344CB8AC3E}">
        <p14:creationId xmlns:p14="http://schemas.microsoft.com/office/powerpoint/2010/main" val="632751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685800" y="620688"/>
            <a:ext cx="7772400" cy="619150"/>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Naturaleza de Radiación:</a:t>
            </a:r>
          </a:p>
        </p:txBody>
      </p:sp>
      <p:sp>
        <p:nvSpPr>
          <p:cNvPr id="62467" name="Text Box 2"/>
          <p:cNvSpPr txBox="1">
            <a:spLocks noChangeArrowheads="1"/>
          </p:cNvSpPr>
          <p:nvPr/>
        </p:nvSpPr>
        <p:spPr bwMode="auto">
          <a:xfrm>
            <a:off x="755576" y="1628800"/>
            <a:ext cx="7467600" cy="3787775"/>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solidFill>
                  <a:srgbClr val="000000"/>
                </a:solidFill>
              </a:rPr>
              <a:t>La </a:t>
            </a:r>
            <a:r>
              <a:rPr lang="es-ES" sz="2400" i="1" dirty="0">
                <a:solidFill>
                  <a:srgbClr val="000000"/>
                </a:solidFill>
              </a:rPr>
              <a:t>potencia</a:t>
            </a:r>
            <a:r>
              <a:rPr lang="es-ES" sz="2400" dirty="0">
                <a:solidFill>
                  <a:srgbClr val="000000"/>
                </a:solidFill>
              </a:rPr>
              <a:t> emitida también crece rápidamente con la temperatura. A temperaturas en torno a los 100ºC un cuerpo emite del orden de 1 [</a:t>
            </a:r>
            <a:r>
              <a:rPr lang="es-ES" sz="2400" dirty="0" err="1">
                <a:solidFill>
                  <a:srgbClr val="000000"/>
                </a:solidFill>
              </a:rPr>
              <a:t>kW</a:t>
            </a:r>
            <a:r>
              <a:rPr lang="es-ES" sz="2400" dirty="0">
                <a:solidFill>
                  <a:srgbClr val="000000"/>
                </a:solidFill>
              </a:rPr>
              <a:t>/m</a:t>
            </a:r>
            <a:r>
              <a:rPr lang="es-ES" sz="2400" baseline="30000" dirty="0">
                <a:solidFill>
                  <a:srgbClr val="000000"/>
                </a:solidFill>
              </a:rPr>
              <a:t>2</a:t>
            </a:r>
            <a:r>
              <a:rPr lang="es-ES" sz="2400" dirty="0">
                <a:solidFill>
                  <a:srgbClr val="000000"/>
                </a:solidFill>
              </a:rPr>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400" dirty="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solidFill>
                  <a:srgbClr val="000000"/>
                </a:solidFill>
              </a:rPr>
              <a:t>Naturalmente la </a:t>
            </a:r>
            <a:r>
              <a:rPr lang="es-ES" sz="2400" i="1" dirty="0">
                <a:solidFill>
                  <a:srgbClr val="000000"/>
                </a:solidFill>
              </a:rPr>
              <a:t>tierra</a:t>
            </a:r>
            <a:r>
              <a:rPr lang="es-ES" sz="2400" dirty="0">
                <a:solidFill>
                  <a:srgbClr val="000000"/>
                </a:solidFill>
              </a:rPr>
              <a:t> también emite radiación hacia el espacio. Una parte significativa de esta radiación se pierde por medio de una </a:t>
            </a:r>
            <a:r>
              <a:rPr lang="es-ES" sz="2400" i="1" dirty="0">
                <a:solidFill>
                  <a:srgbClr val="000000"/>
                </a:solidFill>
              </a:rPr>
              <a:t>ventana de transparencia atmosférica</a:t>
            </a:r>
            <a:r>
              <a:rPr lang="es-ES" sz="2400" dirty="0">
                <a:solidFill>
                  <a:srgbClr val="000000"/>
                </a:solidFill>
              </a:rPr>
              <a:t> que existe entre los 8 y 14 </a:t>
            </a:r>
            <a:r>
              <a:rPr lang="es-ES" sz="2400" dirty="0" smtClean="0">
                <a:solidFill>
                  <a:srgbClr val="000000"/>
                </a:solidFill>
              </a:rPr>
              <a:t>[</a:t>
            </a:r>
            <a:r>
              <a:rPr lang="es-ES" sz="2400" dirty="0" smtClean="0">
                <a:solidFill>
                  <a:srgbClr val="000000"/>
                </a:solidFill>
                <a:sym typeface="Symbol"/>
              </a:rPr>
              <a:t></a:t>
            </a:r>
            <a:r>
              <a:rPr lang="es-ES" sz="2400" dirty="0" smtClean="0">
                <a:solidFill>
                  <a:srgbClr val="000000"/>
                </a:solidFill>
              </a:rPr>
              <a:t>m</a:t>
            </a:r>
            <a:r>
              <a:rPr lang="es-ES" sz="2400" dirty="0">
                <a:solidFill>
                  <a:srgbClr val="000000"/>
                </a:solidFill>
              </a:rPr>
              <a:t>] de longitud de onda. El CO</a:t>
            </a:r>
            <a:r>
              <a:rPr lang="es-ES" sz="2400" baseline="-25000" dirty="0">
                <a:solidFill>
                  <a:srgbClr val="000000"/>
                </a:solidFill>
              </a:rPr>
              <a:t>2</a:t>
            </a:r>
            <a:r>
              <a:rPr lang="es-ES" sz="2400" dirty="0">
                <a:solidFill>
                  <a:srgbClr val="000000"/>
                </a:solidFill>
              </a:rPr>
              <a:t> y vapor de agua tienden a cerrar esta ventana, de allí el peligro del efecto invernadero y calentamiento global.</a:t>
            </a:r>
          </a:p>
        </p:txBody>
      </p:sp>
    </p:spTree>
    <p:extLst>
      <p:ext uri="{BB962C8B-B14F-4D97-AF65-F5344CB8AC3E}">
        <p14:creationId xmlns:p14="http://schemas.microsoft.com/office/powerpoint/2010/main" val="5148369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685800" y="692696"/>
            <a:ext cx="7772400" cy="547142"/>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a:solidFill>
                  <a:srgbClr val="333333"/>
                </a:solidFill>
                <a:latin typeface="Verdana" pitchFamily="32" charset="0"/>
              </a:rPr>
              <a:t>Naturaleza de Radiación:</a:t>
            </a:r>
          </a:p>
        </p:txBody>
      </p:sp>
      <p:pic>
        <p:nvPicPr>
          <p:cNvPr id="63491" name="Picture 2"/>
          <p:cNvPicPr>
            <a:picLocks noChangeAspect="1" noChangeArrowheads="1"/>
          </p:cNvPicPr>
          <p:nvPr/>
        </p:nvPicPr>
        <p:blipFill>
          <a:blip r:embed="rId3" cstate="print"/>
          <a:srcRect/>
          <a:stretch>
            <a:fillRect/>
          </a:stretch>
        </p:blipFill>
        <p:spPr bwMode="auto">
          <a:xfrm>
            <a:off x="1187624" y="1700808"/>
            <a:ext cx="6858000" cy="3251200"/>
          </a:xfrm>
          <a:prstGeom prst="rect">
            <a:avLst/>
          </a:prstGeom>
          <a:noFill/>
          <a:ln w="9525">
            <a:noFill/>
            <a:round/>
            <a:headEnd/>
            <a:tailEnd/>
          </a:ln>
        </p:spPr>
      </p:pic>
      <p:sp>
        <p:nvSpPr>
          <p:cNvPr id="63492" name="Text Box 3"/>
          <p:cNvSpPr txBox="1">
            <a:spLocks noChangeArrowheads="1"/>
          </p:cNvSpPr>
          <p:nvPr/>
        </p:nvSpPr>
        <p:spPr bwMode="auto">
          <a:xfrm>
            <a:off x="848816" y="5013176"/>
            <a:ext cx="7467600" cy="1201738"/>
          </a:xfrm>
          <a:prstGeom prst="rect">
            <a:avLst/>
          </a:prstGeom>
          <a:noFill/>
          <a:ln w="9525">
            <a:noFill/>
            <a:round/>
            <a:headEnd/>
            <a:tailEnd/>
          </a:ln>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dirty="0">
                <a:solidFill>
                  <a:srgbClr val="000000"/>
                </a:solidFill>
              </a:rPr>
              <a:t>Esta “ventana” de transparencia atmosférica explica rocío, escarcha y heladas. Es básica para balance térmico de tierra.</a:t>
            </a:r>
          </a:p>
        </p:txBody>
      </p:sp>
    </p:spTree>
    <p:extLst>
      <p:ext uri="{BB962C8B-B14F-4D97-AF65-F5344CB8AC3E}">
        <p14:creationId xmlns:p14="http://schemas.microsoft.com/office/powerpoint/2010/main" val="20189536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57200" y="620688"/>
            <a:ext cx="8229600" cy="576064"/>
          </a:xfrm>
          <a:prstGeom prst="rect">
            <a:avLst/>
          </a:prstGeom>
          <a:noFill/>
          <a:ln w="9525">
            <a:noFill/>
            <a:round/>
            <a:headEnd/>
            <a:tailEnd/>
          </a:ln>
          <a:effectLst/>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800" b="1" dirty="0">
                <a:solidFill>
                  <a:srgbClr val="333333"/>
                </a:solidFill>
                <a:latin typeface="Verdana" pitchFamily="32" charset="0"/>
              </a:rPr>
              <a:t>Introducción</a:t>
            </a:r>
          </a:p>
        </p:txBody>
      </p:sp>
      <p:sp>
        <p:nvSpPr>
          <p:cNvPr id="64515" name="Text Box 2"/>
          <p:cNvSpPr txBox="1">
            <a:spLocks noChangeArrowheads="1"/>
          </p:cNvSpPr>
          <p:nvPr/>
        </p:nvSpPr>
        <p:spPr bwMode="auto">
          <a:xfrm>
            <a:off x="467544" y="1556792"/>
            <a:ext cx="8229600" cy="5000625"/>
          </a:xfrm>
          <a:prstGeom prst="rect">
            <a:avLst/>
          </a:prstGeom>
          <a:noFill/>
          <a:ln w="9525">
            <a:noFill/>
            <a:round/>
            <a:headEnd/>
            <a:tailEnd/>
          </a:ln>
        </p:spPr>
        <p:txBody>
          <a:bodyPr lIns="90000" tIns="46800" rIns="90000" bIns="46800"/>
          <a:lstStyle/>
          <a:p>
            <a:pPr>
              <a:lnSpc>
                <a:spcPct val="80000"/>
              </a:lnSpc>
              <a:spcBef>
                <a:spcPts val="500"/>
              </a:spcBef>
              <a:spcAft>
                <a:spcPts val="1425"/>
              </a:spcAft>
              <a:tabLst>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ES" sz="2000" dirty="0">
                <a:solidFill>
                  <a:srgbClr val="000000"/>
                </a:solidFill>
              </a:rPr>
              <a:t>Para comprender bien el funcionamiento y posibilidades de los sistemas solares es muy necesario saber sus posibilidades y limitaciones.</a:t>
            </a:r>
          </a:p>
          <a:p>
            <a:pPr>
              <a:lnSpc>
                <a:spcPct val="80000"/>
              </a:lnSpc>
              <a:spcBef>
                <a:spcPts val="500"/>
              </a:spcBef>
              <a:spcAft>
                <a:spcPts val="1425"/>
              </a:spcAft>
              <a:tabLst>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ES" sz="2000" dirty="0">
              <a:solidFill>
                <a:srgbClr val="000000"/>
              </a:solidFill>
            </a:endParaRPr>
          </a:p>
          <a:p>
            <a:pPr>
              <a:lnSpc>
                <a:spcPct val="80000"/>
              </a:lnSpc>
              <a:spcBef>
                <a:spcPts val="500"/>
              </a:spcBef>
              <a:spcAft>
                <a:spcPts val="1425"/>
              </a:spcAft>
              <a:tabLst>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ES" sz="2000" dirty="0">
                <a:solidFill>
                  <a:srgbClr val="000000"/>
                </a:solidFill>
              </a:rPr>
              <a:t>Una de las primeras cosas básicas es comprender las magnitudes involucradas y lo que realmente podemos realizar con la energía que llega del sol.</a:t>
            </a:r>
          </a:p>
          <a:p>
            <a:pPr>
              <a:lnSpc>
                <a:spcPct val="80000"/>
              </a:lnSpc>
              <a:spcBef>
                <a:spcPts val="500"/>
              </a:spcBef>
              <a:spcAft>
                <a:spcPts val="1425"/>
              </a:spcAft>
              <a:tabLst>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ES" sz="2000" dirty="0">
              <a:solidFill>
                <a:srgbClr val="000000"/>
              </a:solidFill>
            </a:endParaRPr>
          </a:p>
          <a:p>
            <a:pPr>
              <a:lnSpc>
                <a:spcPct val="80000"/>
              </a:lnSpc>
              <a:spcBef>
                <a:spcPts val="500"/>
              </a:spcBef>
              <a:spcAft>
                <a:spcPts val="1425"/>
              </a:spcAft>
              <a:tabLst>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ES" sz="2000" dirty="0">
                <a:solidFill>
                  <a:srgbClr val="000000"/>
                </a:solidFill>
              </a:rPr>
              <a:t>Esto evitará excesivo optimismo o desilusiones innecesarias</a:t>
            </a:r>
            <a:r>
              <a:rPr lang="es-ES" sz="2000" dirty="0" smtClean="0">
                <a:solidFill>
                  <a:srgbClr val="000000"/>
                </a:solidFill>
              </a:rPr>
              <a:t>.</a:t>
            </a:r>
          </a:p>
          <a:p>
            <a:pPr>
              <a:lnSpc>
                <a:spcPct val="80000"/>
              </a:lnSpc>
              <a:spcBef>
                <a:spcPts val="500"/>
              </a:spcBef>
              <a:spcAft>
                <a:spcPts val="1425"/>
              </a:spcAft>
              <a:tabLst>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ES" sz="2000" dirty="0" smtClean="0">
                <a:solidFill>
                  <a:srgbClr val="000000"/>
                </a:solidFill>
              </a:rPr>
              <a:t>En este párrafo veremos cuales son los factores que más influyen y de que órdenes de magnitud vamos a disponer.</a:t>
            </a:r>
            <a:endParaRPr lang="es-ES" sz="2000" dirty="0">
              <a:solidFill>
                <a:srgbClr val="000000"/>
              </a:solidFill>
            </a:endParaRPr>
          </a:p>
          <a:p>
            <a:pPr>
              <a:lnSpc>
                <a:spcPct val="80000"/>
              </a:lnSpc>
              <a:spcBef>
                <a:spcPts val="500"/>
              </a:spcBef>
              <a:spcAft>
                <a:spcPts val="1425"/>
              </a:spcAft>
              <a:tabLst>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ES" sz="2000" dirty="0">
              <a:solidFill>
                <a:srgbClr val="000000"/>
              </a:solidFill>
              <a:latin typeface="Verdana" pitchFamily="32" charset="0"/>
            </a:endParaRPr>
          </a:p>
        </p:txBody>
      </p:sp>
    </p:spTree>
    <p:extLst>
      <p:ext uri="{BB962C8B-B14F-4D97-AF65-F5344CB8AC3E}">
        <p14:creationId xmlns:p14="http://schemas.microsoft.com/office/powerpoint/2010/main" val="12124232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65539"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53A1927-72B1-4F03-98C0-5F2B4B7AB593}"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s-CL">
              <a:solidFill>
                <a:srgbClr val="FFFFFF"/>
              </a:solidFill>
            </a:endParaRPr>
          </a:p>
        </p:txBody>
      </p:sp>
      <p:sp>
        <p:nvSpPr>
          <p:cNvPr id="65540" name="Oval 3"/>
          <p:cNvSpPr>
            <a:spLocks noChangeArrowheads="1"/>
          </p:cNvSpPr>
          <p:nvPr/>
        </p:nvSpPr>
        <p:spPr bwMode="auto">
          <a:xfrm>
            <a:off x="3995738" y="2924175"/>
            <a:ext cx="1008062" cy="1008063"/>
          </a:xfrm>
          <a:prstGeom prst="ellipse">
            <a:avLst/>
          </a:prstGeom>
          <a:solidFill>
            <a:srgbClr val="FFFF00"/>
          </a:solidFill>
          <a:ln w="9360">
            <a:solidFill>
              <a:srgbClr val="000000"/>
            </a:solidFill>
            <a:miter lim="800000"/>
            <a:headEnd/>
            <a:tailEnd/>
          </a:ln>
        </p:spPr>
        <p:txBody>
          <a:bodyPr wrap="none" anchor="ctr"/>
          <a:lstStyle/>
          <a:p>
            <a:endParaRPr lang="en-US"/>
          </a:p>
        </p:txBody>
      </p:sp>
      <p:sp>
        <p:nvSpPr>
          <p:cNvPr id="59396" name="Rectangle 4"/>
          <p:cNvSpPr>
            <a:spLocks noChangeArrowheads="1"/>
          </p:cNvSpPr>
          <p:nvPr/>
        </p:nvSpPr>
        <p:spPr bwMode="auto">
          <a:xfrm>
            <a:off x="467544" y="692696"/>
            <a:ext cx="8229600" cy="6096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600" dirty="0">
                <a:solidFill>
                  <a:srgbClr val="000000"/>
                </a:solidFill>
                <a:effectLst>
                  <a:outerShdw blurRad="38100" dist="38100" dir="2700000" algn="tl">
                    <a:srgbClr val="FFFFFF"/>
                  </a:outerShdw>
                </a:effectLst>
              </a:rPr>
              <a:t>Trayectoria Tierra en torno al sol</a:t>
            </a:r>
          </a:p>
        </p:txBody>
      </p:sp>
      <p:sp>
        <p:nvSpPr>
          <p:cNvPr id="65542" name="Oval 5"/>
          <p:cNvSpPr>
            <a:spLocks noChangeArrowheads="1"/>
          </p:cNvSpPr>
          <p:nvPr/>
        </p:nvSpPr>
        <p:spPr bwMode="auto">
          <a:xfrm>
            <a:off x="1042988" y="2852738"/>
            <a:ext cx="6842125" cy="1223962"/>
          </a:xfrm>
          <a:prstGeom prst="ellipse">
            <a:avLst/>
          </a:prstGeom>
          <a:noFill/>
          <a:ln w="9360">
            <a:solidFill>
              <a:srgbClr val="000000"/>
            </a:solidFill>
            <a:miter lim="800000"/>
            <a:headEnd/>
            <a:tailEnd/>
          </a:ln>
        </p:spPr>
        <p:txBody>
          <a:bodyPr wrap="none" anchor="ctr"/>
          <a:lstStyle/>
          <a:p>
            <a:endParaRPr lang="en-US"/>
          </a:p>
        </p:txBody>
      </p:sp>
      <p:sp>
        <p:nvSpPr>
          <p:cNvPr id="59398" name="Oval 6"/>
          <p:cNvSpPr>
            <a:spLocks noChangeArrowheads="1"/>
          </p:cNvSpPr>
          <p:nvPr/>
        </p:nvSpPr>
        <p:spPr bwMode="auto">
          <a:xfrm>
            <a:off x="755650" y="3213100"/>
            <a:ext cx="504825" cy="504825"/>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59399" name="Line 7"/>
          <p:cNvSpPr>
            <a:spLocks noChangeShapeType="1"/>
          </p:cNvSpPr>
          <p:nvPr/>
        </p:nvSpPr>
        <p:spPr bwMode="auto">
          <a:xfrm flipH="1">
            <a:off x="825500" y="3068638"/>
            <a:ext cx="434975" cy="719137"/>
          </a:xfrm>
          <a:prstGeom prst="line">
            <a:avLst/>
          </a:prstGeom>
          <a:noFill/>
          <a:ln w="9360">
            <a:solidFill>
              <a:srgbClr val="000000"/>
            </a:solidFill>
            <a:miter lim="800000"/>
            <a:headEnd/>
            <a:tailEnd/>
          </a:ln>
        </p:spPr>
        <p:txBody>
          <a:bodyPr/>
          <a:lstStyle/>
          <a:p>
            <a:endParaRPr lang="es-CL"/>
          </a:p>
        </p:txBody>
      </p:sp>
      <p:sp>
        <p:nvSpPr>
          <p:cNvPr id="65545" name="Text Box 8"/>
          <p:cNvSpPr txBox="1">
            <a:spLocks noChangeArrowheads="1"/>
          </p:cNvSpPr>
          <p:nvPr/>
        </p:nvSpPr>
        <p:spPr bwMode="auto">
          <a:xfrm>
            <a:off x="323850" y="4005263"/>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5546" name="Text Box 9"/>
          <p:cNvSpPr txBox="1">
            <a:spLocks noChangeArrowheads="1"/>
          </p:cNvSpPr>
          <p:nvPr/>
        </p:nvSpPr>
        <p:spPr bwMode="auto">
          <a:xfrm>
            <a:off x="3924300" y="4508500"/>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5547" name="Text Box 10"/>
          <p:cNvSpPr txBox="1">
            <a:spLocks noChangeArrowheads="1"/>
          </p:cNvSpPr>
          <p:nvPr/>
        </p:nvSpPr>
        <p:spPr bwMode="auto">
          <a:xfrm>
            <a:off x="7308850" y="3860800"/>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5548" name="Text Box 11"/>
          <p:cNvSpPr txBox="1">
            <a:spLocks noChangeArrowheads="1"/>
          </p:cNvSpPr>
          <p:nvPr/>
        </p:nvSpPr>
        <p:spPr bwMode="auto">
          <a:xfrm>
            <a:off x="3851275" y="1989138"/>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5549" name="Text Box 12"/>
          <p:cNvSpPr txBox="1">
            <a:spLocks noChangeArrowheads="1"/>
          </p:cNvSpPr>
          <p:nvPr/>
        </p:nvSpPr>
        <p:spPr bwMode="auto">
          <a:xfrm>
            <a:off x="1979612" y="4221163"/>
            <a:ext cx="1440259" cy="371513"/>
          </a:xfrm>
          <a:prstGeom prst="rect">
            <a:avLst/>
          </a:prstGeom>
          <a:noFill/>
          <a:ln w="9525">
            <a:noFill/>
            <a:round/>
            <a:headEnd/>
            <a:tailEnd/>
          </a:ln>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latin typeface="Book Antiqua" pitchFamily="16" charset="0"/>
              </a:rPr>
              <a:t>eclíptica</a:t>
            </a:r>
          </a:p>
        </p:txBody>
      </p:sp>
    </p:spTree>
    <p:extLst>
      <p:ext uri="{BB962C8B-B14F-4D97-AF65-F5344CB8AC3E}">
        <p14:creationId xmlns:p14="http://schemas.microsoft.com/office/powerpoint/2010/main" val="2701495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accel="50000" decel="50000" fill="hold" grpId="0" nodeType="clickEffect">
                                  <p:stCondLst>
                                    <p:cond delay="0"/>
                                  </p:stCondLst>
                                  <p:childTnLst>
                                    <p:animMotion origin="layout" path="M 0.0 0.0 C 0.00243 0.00648 0.00503 0.01296 0.00833 0.01852 C 0.01163 0.02407 0.00764 0.02616 0.01944 0.03333 C 0.03125 0.04051 0.04913 0.05208 0.07917 0.06111 C 0.1092 0.07014 0.15833 0.08125 0.2 0.08704 C 0.24167 0.09282 0.29983 0.09537 0.32917 0.0963 C 0.35851 0.09722 0.36858 0.09282 0.37639 0.09259">
                                      <p:cBhvr additive="repl">
                                        <p:cTn id="6" dur="2000" fill="hold"/>
                                        <p:tgtEl>
                                          <p:spTgt spid="59398"/>
                                        </p:tgtEl>
                                      </p:cBhvr>
                                    </p:animMotion>
                                  </p:childTnLst>
                                </p:cTn>
                              </p:par>
                              <p:par>
                                <p:cTn id="7" presetID="0" presetClass="path" accel="50000" decel="50000" fill="hold" grpId="0" nodeType="withEffect">
                                  <p:stCondLst>
                                    <p:cond delay="0"/>
                                  </p:stCondLst>
                                  <p:childTnLst>
                                    <p:animMotion origin="layout" path="M 0.0 0.0 C 0.00243 0.00648 0.00503 0.01296 0.00833 0.01852 C 0.01163 0.02407 0.00764 0.02616 0.01944 0.03333 C 0.03125 0.04051 0.04913 0.05208 0.07917 0.06111 C 0.1092 0.07014 0.15833 0.08125 0.2 0.08704 C 0.24167 0.09282 0.29983 0.09537 0.32917 0.0963 C 0.35851 0.09722 0.36858 0.09282 0.37639 0.09259">
                                      <p:cBhvr additive="repl">
                                        <p:cTn id="8" dur="2000" fill="hold"/>
                                        <p:tgtEl>
                                          <p:spTgt spid="59399"/>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66563"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7594F13-B3E0-47A6-B352-88DE484B489C}"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s-CL">
              <a:solidFill>
                <a:srgbClr val="FFFFFF"/>
              </a:solidFill>
            </a:endParaRPr>
          </a:p>
        </p:txBody>
      </p:sp>
      <p:sp>
        <p:nvSpPr>
          <p:cNvPr id="66564" name="Oval 3"/>
          <p:cNvSpPr>
            <a:spLocks noChangeArrowheads="1"/>
          </p:cNvSpPr>
          <p:nvPr/>
        </p:nvSpPr>
        <p:spPr bwMode="auto">
          <a:xfrm>
            <a:off x="3995738" y="2924175"/>
            <a:ext cx="1008062" cy="1008063"/>
          </a:xfrm>
          <a:prstGeom prst="ellipse">
            <a:avLst/>
          </a:prstGeom>
          <a:solidFill>
            <a:srgbClr val="FFFF00"/>
          </a:solidFill>
          <a:ln w="9360">
            <a:solidFill>
              <a:srgbClr val="000000"/>
            </a:solidFill>
            <a:miter lim="800000"/>
            <a:headEnd/>
            <a:tailEnd/>
          </a:ln>
        </p:spPr>
        <p:txBody>
          <a:bodyPr wrap="none" anchor="ctr"/>
          <a:lstStyle/>
          <a:p>
            <a:endParaRPr lang="en-US"/>
          </a:p>
        </p:txBody>
      </p:sp>
      <p:sp>
        <p:nvSpPr>
          <p:cNvPr id="60420" name="Rectangle 4"/>
          <p:cNvSpPr>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4400">
                <a:solidFill>
                  <a:srgbClr val="000000"/>
                </a:solidFill>
                <a:effectLst>
                  <a:outerShdw blurRad="38100" dist="38100" dir="2700000" algn="tl">
                    <a:srgbClr val="FFFFFF"/>
                  </a:outerShdw>
                </a:effectLst>
              </a:rPr>
              <a:t>Trayectoria Tierra</a:t>
            </a:r>
          </a:p>
        </p:txBody>
      </p:sp>
      <p:sp>
        <p:nvSpPr>
          <p:cNvPr id="66566" name="Oval 5"/>
          <p:cNvSpPr>
            <a:spLocks noChangeArrowheads="1"/>
          </p:cNvSpPr>
          <p:nvPr/>
        </p:nvSpPr>
        <p:spPr bwMode="auto">
          <a:xfrm>
            <a:off x="1042988" y="2852738"/>
            <a:ext cx="6842125" cy="1223962"/>
          </a:xfrm>
          <a:prstGeom prst="ellipse">
            <a:avLst/>
          </a:prstGeom>
          <a:noFill/>
          <a:ln w="9360">
            <a:solidFill>
              <a:srgbClr val="000000"/>
            </a:solidFill>
            <a:miter lim="800000"/>
            <a:headEnd/>
            <a:tailEnd/>
          </a:ln>
        </p:spPr>
        <p:txBody>
          <a:bodyPr wrap="none" anchor="ctr"/>
          <a:lstStyle/>
          <a:p>
            <a:endParaRPr lang="en-US"/>
          </a:p>
        </p:txBody>
      </p:sp>
      <p:sp>
        <p:nvSpPr>
          <p:cNvPr id="60422" name="Oval 6"/>
          <p:cNvSpPr>
            <a:spLocks noChangeArrowheads="1"/>
          </p:cNvSpPr>
          <p:nvPr/>
        </p:nvSpPr>
        <p:spPr bwMode="auto">
          <a:xfrm>
            <a:off x="4284663" y="3789363"/>
            <a:ext cx="504825" cy="504825"/>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60423" name="Line 7"/>
          <p:cNvSpPr>
            <a:spLocks noChangeShapeType="1"/>
          </p:cNvSpPr>
          <p:nvPr/>
        </p:nvSpPr>
        <p:spPr bwMode="auto">
          <a:xfrm flipH="1">
            <a:off x="4354513" y="3644900"/>
            <a:ext cx="434975" cy="719138"/>
          </a:xfrm>
          <a:prstGeom prst="line">
            <a:avLst/>
          </a:prstGeom>
          <a:noFill/>
          <a:ln w="9360">
            <a:solidFill>
              <a:srgbClr val="000000"/>
            </a:solidFill>
            <a:miter lim="800000"/>
            <a:headEnd/>
            <a:tailEnd/>
          </a:ln>
        </p:spPr>
        <p:txBody>
          <a:bodyPr/>
          <a:lstStyle/>
          <a:p>
            <a:endParaRPr lang="es-CL"/>
          </a:p>
        </p:txBody>
      </p:sp>
      <p:sp>
        <p:nvSpPr>
          <p:cNvPr id="66569" name="Text Box 8"/>
          <p:cNvSpPr txBox="1">
            <a:spLocks noChangeArrowheads="1"/>
          </p:cNvSpPr>
          <p:nvPr/>
        </p:nvSpPr>
        <p:spPr bwMode="auto">
          <a:xfrm>
            <a:off x="323850" y="4005263"/>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6570" name="Text Box 9"/>
          <p:cNvSpPr txBox="1">
            <a:spLocks noChangeArrowheads="1"/>
          </p:cNvSpPr>
          <p:nvPr/>
        </p:nvSpPr>
        <p:spPr bwMode="auto">
          <a:xfrm>
            <a:off x="3924300" y="4508500"/>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6571" name="Text Box 10"/>
          <p:cNvSpPr txBox="1">
            <a:spLocks noChangeArrowheads="1"/>
          </p:cNvSpPr>
          <p:nvPr/>
        </p:nvSpPr>
        <p:spPr bwMode="auto">
          <a:xfrm>
            <a:off x="7308850" y="3860800"/>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6572" name="Text Box 11"/>
          <p:cNvSpPr txBox="1">
            <a:spLocks noChangeArrowheads="1"/>
          </p:cNvSpPr>
          <p:nvPr/>
        </p:nvSpPr>
        <p:spPr bwMode="auto">
          <a:xfrm>
            <a:off x="3851275" y="1989138"/>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6573" name="Text Box 12"/>
          <p:cNvSpPr txBox="1">
            <a:spLocks noChangeArrowheads="1"/>
          </p:cNvSpPr>
          <p:nvPr/>
        </p:nvSpPr>
        <p:spPr bwMode="auto">
          <a:xfrm>
            <a:off x="1979612" y="4221163"/>
            <a:ext cx="1368251" cy="371513"/>
          </a:xfrm>
          <a:prstGeom prst="rect">
            <a:avLst/>
          </a:prstGeom>
          <a:noFill/>
          <a:ln w="9525">
            <a:noFill/>
            <a:round/>
            <a:headEnd/>
            <a:tailEnd/>
          </a:ln>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latin typeface="Book Antiqua" pitchFamily="16" charset="0"/>
              </a:rPr>
              <a:t>eclíptica</a:t>
            </a:r>
          </a:p>
        </p:txBody>
      </p:sp>
    </p:spTree>
    <p:extLst>
      <p:ext uri="{BB962C8B-B14F-4D97-AF65-F5344CB8AC3E}">
        <p14:creationId xmlns:p14="http://schemas.microsoft.com/office/powerpoint/2010/main" val="3932250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accel="50000" decel="50000" fill="hold" grpId="0" nodeType="clickEffect">
                                  <p:stCondLst>
                                    <p:cond delay="0"/>
                                  </p:stCondLst>
                                  <p:childTnLst>
                                    <p:animMotion origin="layout" path="M 0.0 0.0 C 0.01389 0.00139 0.02795 0.00278 0.06389 0.0 C 0.09983 -0.00278 0.17275 -0.00949 0.21528 -0.01666 C 0.25782 -0.02384 0.29427 -0.03264 0.31945 -0.04259 C 0.34462 -0.05254 0.35851 -0.06759 0.36667 -0.07592 C 0.37483 -0.08426 0.36789 -0.08981 0.36806 -0.09259">
                                      <p:cBhvr additive="repl">
                                        <p:cTn id="6" dur="2000" fill="hold"/>
                                        <p:tgtEl>
                                          <p:spTgt spid="60422"/>
                                        </p:tgtEl>
                                      </p:cBhvr>
                                    </p:animMotion>
                                  </p:childTnLst>
                                </p:cTn>
                              </p:par>
                              <p:par>
                                <p:cTn id="7" presetID="0" presetClass="path" accel="50000" decel="50000" fill="hold" grpId="0" nodeType="withEffect">
                                  <p:stCondLst>
                                    <p:cond delay="0"/>
                                  </p:stCondLst>
                                  <p:childTnLst>
                                    <p:animMotion origin="layout" path="M 0.0 0.0 C 0.01389 0.00139 0.02795 0.00278 0.06389 0.0 C 0.09983 -0.00278 0.17275 -0.00949 0.21528 -0.01666 C 0.25782 -0.02384 0.29427 -0.03264 0.31945 -0.04259 C 0.34462 -0.05254 0.35851 -0.06759 0.36667 -0.07592 C 0.37483 -0.08426 0.36789 -0.08981 0.36806 -0.09259">
                                      <p:cBhvr additive="repl">
                                        <p:cTn id="8" dur="2000" fill="hold"/>
                                        <p:tgtEl>
                                          <p:spTgt spid="60423"/>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P spid="604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67587"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3AB3A60-6D9D-4602-8673-5EC0B70F23FB}"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s-CL">
              <a:solidFill>
                <a:srgbClr val="FFFFFF"/>
              </a:solidFill>
            </a:endParaRPr>
          </a:p>
        </p:txBody>
      </p:sp>
      <p:sp>
        <p:nvSpPr>
          <p:cNvPr id="61443" name="Rectangle 3"/>
          <p:cNvSpPr>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4400">
                <a:solidFill>
                  <a:srgbClr val="000000"/>
                </a:solidFill>
                <a:effectLst>
                  <a:outerShdw blurRad="38100" dist="38100" dir="2700000" algn="tl">
                    <a:srgbClr val="FFFFFF"/>
                  </a:outerShdw>
                </a:effectLst>
              </a:rPr>
              <a:t>Trayectoria Tierra</a:t>
            </a:r>
          </a:p>
        </p:txBody>
      </p:sp>
      <p:sp>
        <p:nvSpPr>
          <p:cNvPr id="67589" name="Oval 4"/>
          <p:cNvSpPr>
            <a:spLocks noChangeArrowheads="1"/>
          </p:cNvSpPr>
          <p:nvPr/>
        </p:nvSpPr>
        <p:spPr bwMode="auto">
          <a:xfrm>
            <a:off x="1042988" y="2852738"/>
            <a:ext cx="6842125" cy="1223962"/>
          </a:xfrm>
          <a:prstGeom prst="ellipse">
            <a:avLst/>
          </a:prstGeom>
          <a:noFill/>
          <a:ln w="9360">
            <a:solidFill>
              <a:srgbClr val="000000"/>
            </a:solidFill>
            <a:miter lim="800000"/>
            <a:headEnd/>
            <a:tailEnd/>
          </a:ln>
        </p:spPr>
        <p:txBody>
          <a:bodyPr wrap="none" anchor="ctr"/>
          <a:lstStyle/>
          <a:p>
            <a:endParaRPr lang="en-US"/>
          </a:p>
        </p:txBody>
      </p:sp>
      <p:sp>
        <p:nvSpPr>
          <p:cNvPr id="61445" name="Oval 5"/>
          <p:cNvSpPr>
            <a:spLocks noChangeArrowheads="1"/>
          </p:cNvSpPr>
          <p:nvPr/>
        </p:nvSpPr>
        <p:spPr bwMode="auto">
          <a:xfrm>
            <a:off x="7596188" y="3213100"/>
            <a:ext cx="504825" cy="504825"/>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61446" name="Line 6"/>
          <p:cNvSpPr>
            <a:spLocks noChangeShapeType="1"/>
          </p:cNvSpPr>
          <p:nvPr/>
        </p:nvSpPr>
        <p:spPr bwMode="auto">
          <a:xfrm flipH="1">
            <a:off x="7666038" y="3068638"/>
            <a:ext cx="434975" cy="719137"/>
          </a:xfrm>
          <a:prstGeom prst="line">
            <a:avLst/>
          </a:prstGeom>
          <a:noFill/>
          <a:ln w="9360">
            <a:solidFill>
              <a:srgbClr val="000000"/>
            </a:solidFill>
            <a:miter lim="800000"/>
            <a:headEnd/>
            <a:tailEnd/>
          </a:ln>
        </p:spPr>
        <p:txBody>
          <a:bodyPr/>
          <a:lstStyle/>
          <a:p>
            <a:endParaRPr lang="es-CL"/>
          </a:p>
        </p:txBody>
      </p:sp>
      <p:sp>
        <p:nvSpPr>
          <p:cNvPr id="67592" name="Text Box 7"/>
          <p:cNvSpPr txBox="1">
            <a:spLocks noChangeArrowheads="1"/>
          </p:cNvSpPr>
          <p:nvPr/>
        </p:nvSpPr>
        <p:spPr bwMode="auto">
          <a:xfrm>
            <a:off x="323850" y="4005263"/>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7593" name="Text Box 8"/>
          <p:cNvSpPr txBox="1">
            <a:spLocks noChangeArrowheads="1"/>
          </p:cNvSpPr>
          <p:nvPr/>
        </p:nvSpPr>
        <p:spPr bwMode="auto">
          <a:xfrm>
            <a:off x="3924300" y="4508500"/>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7594" name="Text Box 9"/>
          <p:cNvSpPr txBox="1">
            <a:spLocks noChangeArrowheads="1"/>
          </p:cNvSpPr>
          <p:nvPr/>
        </p:nvSpPr>
        <p:spPr bwMode="auto">
          <a:xfrm>
            <a:off x="7308850" y="3860800"/>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7595" name="Text Box 10"/>
          <p:cNvSpPr txBox="1">
            <a:spLocks noChangeArrowheads="1"/>
          </p:cNvSpPr>
          <p:nvPr/>
        </p:nvSpPr>
        <p:spPr bwMode="auto">
          <a:xfrm>
            <a:off x="3851275" y="1989138"/>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7596" name="Text Box 11"/>
          <p:cNvSpPr txBox="1">
            <a:spLocks noChangeArrowheads="1"/>
          </p:cNvSpPr>
          <p:nvPr/>
        </p:nvSpPr>
        <p:spPr bwMode="auto">
          <a:xfrm>
            <a:off x="1979612" y="4221163"/>
            <a:ext cx="1296243" cy="371513"/>
          </a:xfrm>
          <a:prstGeom prst="rect">
            <a:avLst/>
          </a:prstGeom>
          <a:noFill/>
          <a:ln w="9525">
            <a:noFill/>
            <a:round/>
            <a:headEnd/>
            <a:tailEnd/>
          </a:ln>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latin typeface="Book Antiqua" pitchFamily="16" charset="0"/>
              </a:rPr>
              <a:t>eclíptica</a:t>
            </a:r>
          </a:p>
        </p:txBody>
      </p:sp>
      <p:sp>
        <p:nvSpPr>
          <p:cNvPr id="67597" name="Oval 12"/>
          <p:cNvSpPr>
            <a:spLocks noChangeArrowheads="1"/>
          </p:cNvSpPr>
          <p:nvPr/>
        </p:nvSpPr>
        <p:spPr bwMode="auto">
          <a:xfrm>
            <a:off x="3995738" y="2924175"/>
            <a:ext cx="1008062" cy="1008063"/>
          </a:xfrm>
          <a:prstGeom prst="ellipse">
            <a:avLst/>
          </a:prstGeom>
          <a:solidFill>
            <a:srgbClr val="FFFF00"/>
          </a:solidFill>
          <a:ln w="9360">
            <a:solidFill>
              <a:srgbClr val="000000"/>
            </a:solidFill>
            <a:miter lim="800000"/>
            <a:headEnd/>
            <a:tailEnd/>
          </a:ln>
        </p:spPr>
        <p:txBody>
          <a:bodyPr wrap="none" anchor="ctr"/>
          <a:lstStyle/>
          <a:p>
            <a:endParaRPr lang="en-US"/>
          </a:p>
        </p:txBody>
      </p:sp>
    </p:spTree>
    <p:extLst>
      <p:ext uri="{BB962C8B-B14F-4D97-AF65-F5344CB8AC3E}">
        <p14:creationId xmlns:p14="http://schemas.microsoft.com/office/powerpoint/2010/main" val="2901157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accel="50000" decel="50000" fill="hold" grpId="0" nodeType="clickEffect">
                                  <p:stCondLst>
                                    <p:cond delay="0"/>
                                  </p:stCondLst>
                                  <p:childTnLst>
                                    <p:animMotion origin="layout" path="M 0.0 0.0 C -0.00121 -0.00625 -0.00225 -0.01227 -0.00416 -0.01667 C -0.00607 -0.02107 -0.00764 -0.02222 -0.01111 -0.02593 C -0.01458 -0.02963 -0.01128 -0.03264 -0.025 -0.03889 C -0.03871 -0.04514 -0.06336 -0.05579 -0.09305 -0.06297 C -0.12274 -0.07014 -0.17205 -0.07755 -0.20277 -0.08148 C -0.2335 -0.08542 -0.25086 -0.08519 -0.27777 -0.08704 C -0.30468 -0.08889 -0.3493 -0.09167 -0.36389 -0.0926">
                                      <p:cBhvr additive="repl">
                                        <p:cTn id="6" dur="2000" fill="hold"/>
                                        <p:tgtEl>
                                          <p:spTgt spid="61445"/>
                                        </p:tgtEl>
                                      </p:cBhvr>
                                    </p:animMotion>
                                  </p:childTnLst>
                                </p:cTn>
                              </p:par>
                              <p:par>
                                <p:cTn id="7" presetID="0" presetClass="path" accel="50000" decel="50000" fill="hold" grpId="0" nodeType="withEffect">
                                  <p:stCondLst>
                                    <p:cond delay="0"/>
                                  </p:stCondLst>
                                  <p:childTnLst>
                                    <p:animMotion origin="layout" path="M 0.0 0.0 C -0.00121 -0.00625 -0.00225 -0.01227 -0.00416 -0.01667 C -0.00607 -0.02107 -0.00764 -0.02222 -0.01111 -0.02593 C -0.01458 -0.02963 -0.01128 -0.03264 -0.025 -0.03889 C -0.03871 -0.04514 -0.06336 -0.05579 -0.09305 -0.06297 C -0.12274 -0.07014 -0.17205 -0.07755 -0.20277 -0.08148 C -0.2335 -0.08542 -0.25086 -0.08519 -0.27777 -0.08704 C -0.30468 -0.08889 -0.3493 -0.09167 -0.36389 -0.0926">
                                      <p:cBhvr additive="repl">
                                        <p:cTn id="8" dur="2000" fill="hold"/>
                                        <p:tgtEl>
                                          <p:spTgt spid="61446"/>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68611"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72C37D9-5493-49A8-8EF5-295F0EAF4FB0}"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s-CL">
              <a:solidFill>
                <a:srgbClr val="FFFFFF"/>
              </a:solidFill>
            </a:endParaRPr>
          </a:p>
        </p:txBody>
      </p:sp>
      <p:sp>
        <p:nvSpPr>
          <p:cNvPr id="62467" name="Rectangle 3"/>
          <p:cNvSpPr>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4400">
                <a:solidFill>
                  <a:srgbClr val="000000"/>
                </a:solidFill>
                <a:effectLst>
                  <a:outerShdw blurRad="38100" dist="38100" dir="2700000" algn="tl">
                    <a:srgbClr val="FFFFFF"/>
                  </a:outerShdw>
                </a:effectLst>
              </a:rPr>
              <a:t>Trayectoria Tierra</a:t>
            </a:r>
          </a:p>
        </p:txBody>
      </p:sp>
      <p:sp>
        <p:nvSpPr>
          <p:cNvPr id="68613" name="Oval 4"/>
          <p:cNvSpPr>
            <a:spLocks noChangeArrowheads="1"/>
          </p:cNvSpPr>
          <p:nvPr/>
        </p:nvSpPr>
        <p:spPr bwMode="auto">
          <a:xfrm>
            <a:off x="1042988" y="2852738"/>
            <a:ext cx="6842125" cy="1223962"/>
          </a:xfrm>
          <a:prstGeom prst="ellipse">
            <a:avLst/>
          </a:prstGeom>
          <a:noFill/>
          <a:ln w="9360">
            <a:solidFill>
              <a:srgbClr val="000000"/>
            </a:solidFill>
            <a:miter lim="800000"/>
            <a:headEnd/>
            <a:tailEnd/>
          </a:ln>
        </p:spPr>
        <p:txBody>
          <a:bodyPr wrap="none" anchor="ctr"/>
          <a:lstStyle/>
          <a:p>
            <a:endParaRPr lang="en-US"/>
          </a:p>
        </p:txBody>
      </p:sp>
      <p:sp>
        <p:nvSpPr>
          <p:cNvPr id="62469" name="Oval 5"/>
          <p:cNvSpPr>
            <a:spLocks noChangeArrowheads="1"/>
          </p:cNvSpPr>
          <p:nvPr/>
        </p:nvSpPr>
        <p:spPr bwMode="auto">
          <a:xfrm>
            <a:off x="4211638" y="2636838"/>
            <a:ext cx="504825" cy="504825"/>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62470" name="Line 6"/>
          <p:cNvSpPr>
            <a:spLocks noChangeShapeType="1"/>
          </p:cNvSpPr>
          <p:nvPr/>
        </p:nvSpPr>
        <p:spPr bwMode="auto">
          <a:xfrm flipH="1">
            <a:off x="4281488" y="2492375"/>
            <a:ext cx="434975" cy="719138"/>
          </a:xfrm>
          <a:prstGeom prst="line">
            <a:avLst/>
          </a:prstGeom>
          <a:noFill/>
          <a:ln w="9360">
            <a:solidFill>
              <a:srgbClr val="000000"/>
            </a:solidFill>
            <a:miter lim="800000"/>
            <a:headEnd/>
            <a:tailEnd/>
          </a:ln>
        </p:spPr>
        <p:txBody>
          <a:bodyPr/>
          <a:lstStyle/>
          <a:p>
            <a:endParaRPr lang="es-CL"/>
          </a:p>
        </p:txBody>
      </p:sp>
      <p:sp>
        <p:nvSpPr>
          <p:cNvPr id="68616" name="Text Box 7"/>
          <p:cNvSpPr txBox="1">
            <a:spLocks noChangeArrowheads="1"/>
          </p:cNvSpPr>
          <p:nvPr/>
        </p:nvSpPr>
        <p:spPr bwMode="auto">
          <a:xfrm>
            <a:off x="323850" y="4005263"/>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8617" name="Text Box 8"/>
          <p:cNvSpPr txBox="1">
            <a:spLocks noChangeArrowheads="1"/>
          </p:cNvSpPr>
          <p:nvPr/>
        </p:nvSpPr>
        <p:spPr bwMode="auto">
          <a:xfrm>
            <a:off x="3924300" y="4508500"/>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8618" name="Text Box 9"/>
          <p:cNvSpPr txBox="1">
            <a:spLocks noChangeArrowheads="1"/>
          </p:cNvSpPr>
          <p:nvPr/>
        </p:nvSpPr>
        <p:spPr bwMode="auto">
          <a:xfrm>
            <a:off x="7308850" y="3860800"/>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8619" name="Text Box 10"/>
          <p:cNvSpPr txBox="1">
            <a:spLocks noChangeArrowheads="1"/>
          </p:cNvSpPr>
          <p:nvPr/>
        </p:nvSpPr>
        <p:spPr bwMode="auto">
          <a:xfrm>
            <a:off x="3851275" y="1989138"/>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8620" name="Text Box 11"/>
          <p:cNvSpPr txBox="1">
            <a:spLocks noChangeArrowheads="1"/>
          </p:cNvSpPr>
          <p:nvPr/>
        </p:nvSpPr>
        <p:spPr bwMode="auto">
          <a:xfrm>
            <a:off x="1979612" y="4221163"/>
            <a:ext cx="1296243" cy="371513"/>
          </a:xfrm>
          <a:prstGeom prst="rect">
            <a:avLst/>
          </a:prstGeom>
          <a:noFill/>
          <a:ln w="9525">
            <a:noFill/>
            <a:round/>
            <a:headEnd/>
            <a:tailEnd/>
          </a:ln>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latin typeface="Book Antiqua" pitchFamily="16" charset="0"/>
              </a:rPr>
              <a:t>eclíptica</a:t>
            </a:r>
          </a:p>
        </p:txBody>
      </p:sp>
      <p:sp>
        <p:nvSpPr>
          <p:cNvPr id="68621" name="Oval 12"/>
          <p:cNvSpPr>
            <a:spLocks noChangeArrowheads="1"/>
          </p:cNvSpPr>
          <p:nvPr/>
        </p:nvSpPr>
        <p:spPr bwMode="auto">
          <a:xfrm>
            <a:off x="3995738" y="2924175"/>
            <a:ext cx="1008062" cy="1008063"/>
          </a:xfrm>
          <a:prstGeom prst="ellipse">
            <a:avLst/>
          </a:prstGeom>
          <a:solidFill>
            <a:srgbClr val="FFFF00"/>
          </a:solidFill>
          <a:ln w="9360">
            <a:solidFill>
              <a:srgbClr val="000000"/>
            </a:solidFill>
            <a:miter lim="800000"/>
            <a:headEnd/>
            <a:tailEnd/>
          </a:ln>
        </p:spPr>
        <p:txBody>
          <a:bodyPr wrap="none" anchor="ctr"/>
          <a:lstStyle/>
          <a:p>
            <a:endParaRPr lang="en-US"/>
          </a:p>
        </p:txBody>
      </p:sp>
    </p:spTree>
    <p:extLst>
      <p:ext uri="{BB962C8B-B14F-4D97-AF65-F5344CB8AC3E}">
        <p14:creationId xmlns:p14="http://schemas.microsoft.com/office/powerpoint/2010/main" val="265809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accel="50000" decel="50000" fill="hold" grpId="0" nodeType="clickEffect">
                                  <p:stCondLst>
                                    <p:cond delay="0"/>
                                  </p:stCondLst>
                                  <p:childTnLst>
                                    <p:animMotion origin="layout" path="M 0.0 0.0 C -0.02587 0.00092 -0.05156 0.00208 -0.08611 0.0037 C -0.12066 0.00532 -0.17379 0.00555 -0.20695 0.00926 C -0.24011 0.01296 -0.26337 0.02014 -0.28472 0.02592 C -0.30608 0.03171 -0.32084 0.03796 -0.33472 0.04444 C -0.34861 0.05092 -0.36111 0.05764 -0.36806 0.06481 C -0.375 0.07199 -0.3757 0.0794 -0.37639 0.08704">
                                      <p:cBhvr additive="repl">
                                        <p:cTn id="6" dur="2000" fill="hold"/>
                                        <p:tgtEl>
                                          <p:spTgt spid="62470"/>
                                        </p:tgtEl>
                                      </p:cBhvr>
                                    </p:animMotion>
                                  </p:childTnLst>
                                </p:cTn>
                              </p:par>
                              <p:par>
                                <p:cTn id="7" presetID="0" presetClass="path" accel="50000" decel="50000" fill="hold" grpId="0" nodeType="withEffect">
                                  <p:stCondLst>
                                    <p:cond delay="0"/>
                                  </p:stCondLst>
                                  <p:childTnLst>
                                    <p:animMotion origin="layout" path="M 0.0 0.0 C -0.02587 0.00092 -0.05156 0.00208 -0.08611 0.0037 C -0.12066 0.00532 -0.17379 0.00555 -0.20695 0.00926 C -0.24011 0.01296 -0.26337 0.02014 -0.28472 0.02592 C -0.30608 0.03171 -0.32084 0.03796 -0.33472 0.04444 C -0.34861 0.05092 -0.36111 0.05764 -0.36806 0.06481 C -0.375 0.07199 -0.3757 0.0794 -0.37639 0.08704">
                                      <p:cBhvr additive="repl">
                                        <p:cTn id="8" dur="2000" fill="hold"/>
                                        <p:tgtEl>
                                          <p:spTgt spid="62469"/>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69635"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8705F27-79D6-464D-B992-36DCD2232CD9}"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es-CL">
              <a:solidFill>
                <a:srgbClr val="FFFFFF"/>
              </a:solidFill>
            </a:endParaRPr>
          </a:p>
        </p:txBody>
      </p:sp>
      <p:sp>
        <p:nvSpPr>
          <p:cNvPr id="63491" name="Rectangle 3"/>
          <p:cNvSpPr>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4400">
                <a:solidFill>
                  <a:srgbClr val="000000"/>
                </a:solidFill>
                <a:effectLst>
                  <a:outerShdw blurRad="38100" dist="38100" dir="2700000" algn="tl">
                    <a:srgbClr val="FFFFFF"/>
                  </a:outerShdw>
                </a:effectLst>
              </a:rPr>
              <a:t>Trayectoria Tierra</a:t>
            </a:r>
          </a:p>
        </p:txBody>
      </p:sp>
      <p:sp>
        <p:nvSpPr>
          <p:cNvPr id="69637" name="Oval 4"/>
          <p:cNvSpPr>
            <a:spLocks noChangeArrowheads="1"/>
          </p:cNvSpPr>
          <p:nvPr/>
        </p:nvSpPr>
        <p:spPr bwMode="auto">
          <a:xfrm>
            <a:off x="1042988" y="2852738"/>
            <a:ext cx="6842125" cy="1223962"/>
          </a:xfrm>
          <a:prstGeom prst="ellipse">
            <a:avLst/>
          </a:prstGeom>
          <a:noFill/>
          <a:ln w="9360">
            <a:solidFill>
              <a:srgbClr val="000000"/>
            </a:solidFill>
            <a:miter lim="800000"/>
            <a:headEnd/>
            <a:tailEnd/>
          </a:ln>
        </p:spPr>
        <p:txBody>
          <a:bodyPr wrap="none" anchor="ctr"/>
          <a:lstStyle/>
          <a:p>
            <a:endParaRPr lang="en-US"/>
          </a:p>
        </p:txBody>
      </p:sp>
      <p:sp>
        <p:nvSpPr>
          <p:cNvPr id="69638" name="Oval 5"/>
          <p:cNvSpPr>
            <a:spLocks noChangeArrowheads="1"/>
          </p:cNvSpPr>
          <p:nvPr/>
        </p:nvSpPr>
        <p:spPr bwMode="auto">
          <a:xfrm>
            <a:off x="755650" y="3213100"/>
            <a:ext cx="504825" cy="504825"/>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69639" name="Line 6"/>
          <p:cNvSpPr>
            <a:spLocks noChangeShapeType="1"/>
          </p:cNvSpPr>
          <p:nvPr/>
        </p:nvSpPr>
        <p:spPr bwMode="auto">
          <a:xfrm flipH="1">
            <a:off x="825500" y="3068638"/>
            <a:ext cx="434975" cy="719137"/>
          </a:xfrm>
          <a:prstGeom prst="line">
            <a:avLst/>
          </a:prstGeom>
          <a:noFill/>
          <a:ln w="9360">
            <a:solidFill>
              <a:srgbClr val="000000"/>
            </a:solidFill>
            <a:miter lim="800000"/>
            <a:headEnd/>
            <a:tailEnd/>
          </a:ln>
        </p:spPr>
        <p:txBody>
          <a:bodyPr/>
          <a:lstStyle/>
          <a:p>
            <a:endParaRPr lang="es-CL"/>
          </a:p>
        </p:txBody>
      </p:sp>
      <p:sp>
        <p:nvSpPr>
          <p:cNvPr id="69640" name="Text Box 7"/>
          <p:cNvSpPr txBox="1">
            <a:spLocks noChangeArrowheads="1"/>
          </p:cNvSpPr>
          <p:nvPr/>
        </p:nvSpPr>
        <p:spPr bwMode="auto">
          <a:xfrm>
            <a:off x="323850" y="4005263"/>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9641" name="Text Box 8"/>
          <p:cNvSpPr txBox="1">
            <a:spLocks noChangeArrowheads="1"/>
          </p:cNvSpPr>
          <p:nvPr/>
        </p:nvSpPr>
        <p:spPr bwMode="auto">
          <a:xfrm>
            <a:off x="3924300" y="4508500"/>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9642" name="Text Box 9"/>
          <p:cNvSpPr txBox="1">
            <a:spLocks noChangeArrowheads="1"/>
          </p:cNvSpPr>
          <p:nvPr/>
        </p:nvSpPr>
        <p:spPr bwMode="auto">
          <a:xfrm>
            <a:off x="7308850" y="3860800"/>
            <a:ext cx="11525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Solsticio</a:t>
            </a:r>
          </a:p>
        </p:txBody>
      </p:sp>
      <p:sp>
        <p:nvSpPr>
          <p:cNvPr id="69643" name="Oval 10"/>
          <p:cNvSpPr>
            <a:spLocks noChangeArrowheads="1"/>
          </p:cNvSpPr>
          <p:nvPr/>
        </p:nvSpPr>
        <p:spPr bwMode="auto">
          <a:xfrm>
            <a:off x="3995738" y="2924175"/>
            <a:ext cx="1008062" cy="1008063"/>
          </a:xfrm>
          <a:prstGeom prst="ellipse">
            <a:avLst/>
          </a:prstGeom>
          <a:solidFill>
            <a:srgbClr val="FFFF00"/>
          </a:solidFill>
          <a:ln w="9360">
            <a:solidFill>
              <a:srgbClr val="000000"/>
            </a:solidFill>
            <a:miter lim="800000"/>
            <a:headEnd/>
            <a:tailEnd/>
          </a:ln>
        </p:spPr>
        <p:txBody>
          <a:bodyPr wrap="none" anchor="ctr"/>
          <a:lstStyle/>
          <a:p>
            <a:endParaRPr lang="en-US"/>
          </a:p>
        </p:txBody>
      </p:sp>
      <p:sp>
        <p:nvSpPr>
          <p:cNvPr id="69644" name="Text Box 11"/>
          <p:cNvSpPr txBox="1">
            <a:spLocks noChangeArrowheads="1"/>
          </p:cNvSpPr>
          <p:nvPr/>
        </p:nvSpPr>
        <p:spPr bwMode="auto">
          <a:xfrm>
            <a:off x="3851275" y="1989138"/>
            <a:ext cx="13684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Book Antiqua" pitchFamily="16" charset="0"/>
              </a:rPr>
              <a:t>Equinoccio</a:t>
            </a:r>
          </a:p>
        </p:txBody>
      </p:sp>
      <p:sp>
        <p:nvSpPr>
          <p:cNvPr id="69645" name="Text Box 12"/>
          <p:cNvSpPr txBox="1">
            <a:spLocks noChangeArrowheads="1"/>
          </p:cNvSpPr>
          <p:nvPr/>
        </p:nvSpPr>
        <p:spPr bwMode="auto">
          <a:xfrm>
            <a:off x="1979612" y="4221163"/>
            <a:ext cx="1440259" cy="371513"/>
          </a:xfrm>
          <a:prstGeom prst="rect">
            <a:avLst/>
          </a:prstGeom>
          <a:noFill/>
          <a:ln w="9525">
            <a:noFill/>
            <a:round/>
            <a:headEnd/>
            <a:tailEnd/>
          </a:ln>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latin typeface="Book Antiqua" pitchFamily="16" charset="0"/>
              </a:rPr>
              <a:t>eclíptica</a:t>
            </a:r>
          </a:p>
        </p:txBody>
      </p:sp>
      <p:sp>
        <p:nvSpPr>
          <p:cNvPr id="69646" name="Text Box 13"/>
          <p:cNvSpPr txBox="1">
            <a:spLocks noChangeArrowheads="1"/>
          </p:cNvSpPr>
          <p:nvPr/>
        </p:nvSpPr>
        <p:spPr bwMode="auto">
          <a:xfrm>
            <a:off x="1905000" y="5181600"/>
            <a:ext cx="4724400" cy="64928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La órbita terrestre en torno al sol demora 365,24 días aproximadamente.</a:t>
            </a:r>
          </a:p>
        </p:txBody>
      </p:sp>
    </p:spTree>
    <p:extLst>
      <p:ext uri="{BB962C8B-B14F-4D97-AF65-F5344CB8AC3E}">
        <p14:creationId xmlns:p14="http://schemas.microsoft.com/office/powerpoint/2010/main" val="38367589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0659"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DE3486-7618-40BF-97E3-D77B8451B5D2}"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es-CL">
              <a:solidFill>
                <a:srgbClr val="FFFFFF"/>
              </a:solidFill>
            </a:endParaRPr>
          </a:p>
        </p:txBody>
      </p:sp>
      <p:sp>
        <p:nvSpPr>
          <p:cNvPr id="64515" name="Rectangle 3"/>
          <p:cNvSpPr>
            <a:spLocks noChangeArrowheads="1"/>
          </p:cNvSpPr>
          <p:nvPr/>
        </p:nvSpPr>
        <p:spPr bwMode="auto">
          <a:xfrm>
            <a:off x="457200" y="548680"/>
            <a:ext cx="8229600" cy="868958"/>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600" dirty="0">
                <a:solidFill>
                  <a:srgbClr val="000000"/>
                </a:solidFill>
                <a:effectLst>
                  <a:outerShdw blurRad="38100" dist="38100" dir="2700000" algn="tl">
                    <a:srgbClr val="FFFFFF"/>
                  </a:outerShdw>
                </a:effectLst>
              </a:rPr>
              <a:t>Tiempo y Hora</a:t>
            </a:r>
          </a:p>
        </p:txBody>
      </p:sp>
      <p:sp>
        <p:nvSpPr>
          <p:cNvPr id="70661" name="Rectangle 4"/>
          <p:cNvSpPr>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41313" indent="-341313">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dirty="0">
                <a:solidFill>
                  <a:srgbClr val="000000"/>
                </a:solidFill>
              </a:rPr>
              <a:t>Podemos hablar de los siguientes tiempos:</a:t>
            </a:r>
          </a:p>
          <a:p>
            <a:pPr marL="341313" indent="-341313">
              <a:spcBef>
                <a:spcPts val="450"/>
              </a:spcBef>
              <a:buFont typeface="Comic Sans MS" pitchFamily="6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b="1" dirty="0">
                <a:solidFill>
                  <a:srgbClr val="000000"/>
                </a:solidFill>
              </a:rPr>
              <a:t>Tiempo Solar Verdadero:</a:t>
            </a:r>
            <a:r>
              <a:rPr lang="es-CL" sz="2000" dirty="0">
                <a:solidFill>
                  <a:srgbClr val="000000"/>
                </a:solidFill>
              </a:rPr>
              <a:t> aquel que marcan los relojes de sol. Un día solar es el tiempo que transcurre entre 2 culminaciones sucesivas del sol sobre el meridiano del lugar.</a:t>
            </a:r>
          </a:p>
          <a:p>
            <a:pPr marL="341313" indent="-341313">
              <a:spcBef>
                <a:spcPts val="450"/>
              </a:spcBef>
              <a:buFont typeface="Comic Sans MS" pitchFamily="6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b="1" dirty="0">
                <a:solidFill>
                  <a:srgbClr val="000000"/>
                </a:solidFill>
              </a:rPr>
              <a:t>Día Astronómico:</a:t>
            </a:r>
            <a:r>
              <a:rPr lang="es-CL" sz="2000" dirty="0">
                <a:solidFill>
                  <a:srgbClr val="000000"/>
                </a:solidFill>
              </a:rPr>
              <a:t> es análogo al anterior, salvo que es el tiempo transcurrido entre 2 culminaciones del punto vernal.</a:t>
            </a:r>
          </a:p>
          <a:p>
            <a:pPr marL="341313" indent="-341313">
              <a:spcBef>
                <a:spcPts val="450"/>
              </a:spcBef>
              <a:buFont typeface="Comic Sans MS" pitchFamily="6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b="1" dirty="0">
                <a:solidFill>
                  <a:srgbClr val="000000"/>
                </a:solidFill>
              </a:rPr>
              <a:t>Año Solar:</a:t>
            </a:r>
            <a:r>
              <a:rPr lang="es-CL" sz="2000" dirty="0">
                <a:solidFill>
                  <a:srgbClr val="000000"/>
                </a:solidFill>
              </a:rPr>
              <a:t> es el tiempo solar real en describir una órbita completa en torno al sol.</a:t>
            </a:r>
          </a:p>
          <a:p>
            <a:pPr marL="341313" indent="-341313">
              <a:spcBef>
                <a:spcPts val="450"/>
              </a:spcBef>
              <a:buFont typeface="Comic Sans MS" pitchFamily="6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b="1" dirty="0">
                <a:solidFill>
                  <a:srgbClr val="000000"/>
                </a:solidFill>
              </a:rPr>
              <a:t>Tiempo Solar medio:</a:t>
            </a:r>
            <a:r>
              <a:rPr lang="es-CL" sz="2000" dirty="0">
                <a:solidFill>
                  <a:srgbClr val="000000"/>
                </a:solidFill>
              </a:rPr>
              <a:t> es el tiempo medido para una tierra ficticia que circula en una órbita perfectamente circular.</a:t>
            </a:r>
          </a:p>
          <a:p>
            <a:pPr marL="341313" indent="-341313">
              <a:spcBef>
                <a:spcPts val="450"/>
              </a:spcBef>
              <a:buFont typeface="Comic Sans MS" pitchFamily="6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b="1" dirty="0">
                <a:solidFill>
                  <a:srgbClr val="000000"/>
                </a:solidFill>
              </a:rPr>
              <a:t>Ecuación del tiempo:</a:t>
            </a:r>
            <a:r>
              <a:rPr lang="es-CL" sz="2000" dirty="0">
                <a:solidFill>
                  <a:srgbClr val="000000"/>
                </a:solidFill>
              </a:rPr>
              <a:t> diferencia de tiempo entre tiempo solar verdadero y tiempo solar medio.</a:t>
            </a:r>
          </a:p>
        </p:txBody>
      </p:sp>
    </p:spTree>
    <p:extLst>
      <p:ext uri="{BB962C8B-B14F-4D97-AF65-F5344CB8AC3E}">
        <p14:creationId xmlns:p14="http://schemas.microsoft.com/office/powerpoint/2010/main" val="39022642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1683"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5AEC39F-11C5-41D5-BB29-C4112CAD124E}"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s-CL">
              <a:solidFill>
                <a:srgbClr val="FFFFFF"/>
              </a:solidFill>
            </a:endParaRPr>
          </a:p>
        </p:txBody>
      </p:sp>
      <p:sp>
        <p:nvSpPr>
          <p:cNvPr id="71684" name="Oval 3"/>
          <p:cNvSpPr>
            <a:spLocks noChangeArrowheads="1"/>
          </p:cNvSpPr>
          <p:nvPr/>
        </p:nvSpPr>
        <p:spPr bwMode="auto">
          <a:xfrm>
            <a:off x="4267200" y="3048000"/>
            <a:ext cx="533400" cy="533400"/>
          </a:xfrm>
          <a:prstGeom prst="ellipse">
            <a:avLst/>
          </a:prstGeom>
          <a:solidFill>
            <a:srgbClr val="FFFF00"/>
          </a:solidFill>
          <a:ln w="9360">
            <a:solidFill>
              <a:srgbClr val="000000"/>
            </a:solidFill>
            <a:miter lim="800000"/>
            <a:headEnd/>
            <a:tailEnd/>
          </a:ln>
        </p:spPr>
        <p:txBody>
          <a:bodyPr wrap="none" anchor="ctr"/>
          <a:lstStyle/>
          <a:p>
            <a:endParaRPr lang="en-US"/>
          </a:p>
        </p:txBody>
      </p:sp>
      <p:sp>
        <p:nvSpPr>
          <p:cNvPr id="71685" name="Line 4"/>
          <p:cNvSpPr>
            <a:spLocks noChangeShapeType="1"/>
          </p:cNvSpPr>
          <p:nvPr/>
        </p:nvSpPr>
        <p:spPr bwMode="auto">
          <a:xfrm flipH="1" flipV="1">
            <a:off x="4570413" y="3351213"/>
            <a:ext cx="1527175" cy="993775"/>
          </a:xfrm>
          <a:prstGeom prst="line">
            <a:avLst/>
          </a:prstGeom>
          <a:noFill/>
          <a:ln w="9360">
            <a:solidFill>
              <a:srgbClr val="000000"/>
            </a:solidFill>
            <a:prstDash val="sysDot"/>
            <a:miter lim="800000"/>
            <a:headEnd/>
            <a:tailEnd/>
          </a:ln>
        </p:spPr>
        <p:txBody>
          <a:bodyPr/>
          <a:lstStyle/>
          <a:p>
            <a:endParaRPr lang="es-CL"/>
          </a:p>
        </p:txBody>
      </p:sp>
      <p:sp>
        <p:nvSpPr>
          <p:cNvPr id="71686" name="Line 5"/>
          <p:cNvSpPr>
            <a:spLocks noChangeShapeType="1"/>
          </p:cNvSpPr>
          <p:nvPr/>
        </p:nvSpPr>
        <p:spPr bwMode="auto">
          <a:xfrm flipH="1" flipV="1">
            <a:off x="4570413" y="3351213"/>
            <a:ext cx="1146175" cy="1450975"/>
          </a:xfrm>
          <a:prstGeom prst="line">
            <a:avLst/>
          </a:prstGeom>
          <a:noFill/>
          <a:ln w="9360">
            <a:solidFill>
              <a:srgbClr val="000000"/>
            </a:solidFill>
            <a:prstDash val="sysDot"/>
            <a:miter lim="800000"/>
            <a:headEnd/>
            <a:tailEnd/>
          </a:ln>
        </p:spPr>
        <p:txBody>
          <a:bodyPr/>
          <a:lstStyle/>
          <a:p>
            <a:endParaRPr lang="es-CL"/>
          </a:p>
        </p:txBody>
      </p:sp>
      <p:sp>
        <p:nvSpPr>
          <p:cNvPr id="65542" name="Rectangle 6"/>
          <p:cNvSpPr>
            <a:spLocks noChangeArrowheads="1"/>
          </p:cNvSpPr>
          <p:nvPr/>
        </p:nvSpPr>
        <p:spPr bwMode="auto">
          <a:xfrm>
            <a:off x="467544" y="764704"/>
            <a:ext cx="8229600" cy="44611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200" dirty="0">
                <a:solidFill>
                  <a:srgbClr val="000000"/>
                </a:solidFill>
                <a:effectLst>
                  <a:outerShdw blurRad="38100" dist="38100" dir="2700000" algn="tl">
                    <a:srgbClr val="FFFFFF"/>
                  </a:outerShdw>
                </a:effectLst>
              </a:rPr>
              <a:t>Definición TSV</a:t>
            </a:r>
          </a:p>
        </p:txBody>
      </p:sp>
      <p:sp>
        <p:nvSpPr>
          <p:cNvPr id="71688" name="Oval 7"/>
          <p:cNvSpPr>
            <a:spLocks noChangeArrowheads="1"/>
          </p:cNvSpPr>
          <p:nvPr/>
        </p:nvSpPr>
        <p:spPr bwMode="auto">
          <a:xfrm>
            <a:off x="1066800" y="1219200"/>
            <a:ext cx="5257800" cy="4419600"/>
          </a:xfrm>
          <a:prstGeom prst="ellipse">
            <a:avLst/>
          </a:prstGeom>
          <a:noFill/>
          <a:ln w="9360">
            <a:solidFill>
              <a:srgbClr val="000000"/>
            </a:solidFill>
            <a:miter lim="800000"/>
            <a:headEnd/>
            <a:tailEnd/>
          </a:ln>
        </p:spPr>
        <p:txBody>
          <a:bodyPr wrap="none" anchor="ctr"/>
          <a:lstStyle/>
          <a:p>
            <a:endParaRPr lang="en-US"/>
          </a:p>
        </p:txBody>
      </p:sp>
      <p:sp>
        <p:nvSpPr>
          <p:cNvPr id="65544" name="Oval 8"/>
          <p:cNvSpPr>
            <a:spLocks noChangeArrowheads="1"/>
          </p:cNvSpPr>
          <p:nvPr/>
        </p:nvSpPr>
        <p:spPr bwMode="auto">
          <a:xfrm>
            <a:off x="5562600" y="46482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71690" name="Line 9"/>
          <p:cNvSpPr>
            <a:spLocks noChangeShapeType="1"/>
          </p:cNvSpPr>
          <p:nvPr/>
        </p:nvSpPr>
        <p:spPr bwMode="auto">
          <a:xfrm flipH="1" flipV="1">
            <a:off x="2284413" y="455613"/>
            <a:ext cx="3432175" cy="4346575"/>
          </a:xfrm>
          <a:prstGeom prst="line">
            <a:avLst/>
          </a:prstGeom>
          <a:noFill/>
          <a:ln w="9360">
            <a:solidFill>
              <a:srgbClr val="0000FF"/>
            </a:solidFill>
            <a:prstDash val="dashDot"/>
            <a:miter lim="800000"/>
            <a:headEnd/>
            <a:tailEnd/>
          </a:ln>
        </p:spPr>
        <p:txBody>
          <a:bodyPr/>
          <a:lstStyle/>
          <a:p>
            <a:endParaRPr lang="es-CL"/>
          </a:p>
        </p:txBody>
      </p:sp>
      <p:sp>
        <p:nvSpPr>
          <p:cNvPr id="71691" name="Line 10"/>
          <p:cNvSpPr>
            <a:spLocks noChangeShapeType="1"/>
          </p:cNvSpPr>
          <p:nvPr/>
        </p:nvSpPr>
        <p:spPr bwMode="auto">
          <a:xfrm flipH="1" flipV="1">
            <a:off x="2665413" y="-1588"/>
            <a:ext cx="3432175" cy="4346576"/>
          </a:xfrm>
          <a:prstGeom prst="line">
            <a:avLst/>
          </a:prstGeom>
          <a:noFill/>
          <a:ln w="9360">
            <a:solidFill>
              <a:srgbClr val="0000FF"/>
            </a:solidFill>
            <a:prstDash val="dashDot"/>
            <a:miter lim="800000"/>
            <a:headEnd/>
            <a:tailEnd/>
          </a:ln>
        </p:spPr>
        <p:txBody>
          <a:bodyPr/>
          <a:lstStyle/>
          <a:p>
            <a:endParaRPr lang="es-CL"/>
          </a:p>
        </p:txBody>
      </p:sp>
      <p:sp>
        <p:nvSpPr>
          <p:cNvPr id="65547" name="Text Box 11"/>
          <p:cNvSpPr txBox="1">
            <a:spLocks noChangeArrowheads="1"/>
          </p:cNvSpPr>
          <p:nvPr/>
        </p:nvSpPr>
        <p:spPr bwMode="auto">
          <a:xfrm>
            <a:off x="5867400" y="1524000"/>
            <a:ext cx="2514600" cy="152558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rPr>
              <a:t>El día solar verdadero es el tiempo transcurrido entre 2 culminaciones del sol.</a:t>
            </a:r>
          </a:p>
        </p:txBody>
      </p:sp>
      <p:sp>
        <p:nvSpPr>
          <p:cNvPr id="65548" name="Text Box 12"/>
          <p:cNvSpPr txBox="1">
            <a:spLocks noChangeArrowheads="1"/>
          </p:cNvSpPr>
          <p:nvPr/>
        </p:nvSpPr>
        <p:spPr bwMode="auto">
          <a:xfrm>
            <a:off x="762000" y="4038600"/>
            <a:ext cx="2057400" cy="120173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rPr>
              <a:t>El día SV es levemente más largo que el día astronómico</a:t>
            </a:r>
          </a:p>
        </p:txBody>
      </p:sp>
      <p:sp>
        <p:nvSpPr>
          <p:cNvPr id="65549" name="Text Box 13"/>
          <p:cNvSpPr txBox="1">
            <a:spLocks noChangeArrowheads="1"/>
          </p:cNvSpPr>
          <p:nvPr/>
        </p:nvSpPr>
        <p:spPr bwMode="auto">
          <a:xfrm>
            <a:off x="6324600" y="4953000"/>
            <a:ext cx="2514600" cy="120173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dirty="0">
                <a:solidFill>
                  <a:srgbClr val="000000"/>
                </a:solidFill>
              </a:rPr>
              <a:t>Si suponemos movimiento uniforme implica un poco más de 360º en 24 h</a:t>
            </a:r>
          </a:p>
        </p:txBody>
      </p:sp>
    </p:spTree>
    <p:extLst>
      <p:ext uri="{BB962C8B-B14F-4D97-AF65-F5344CB8AC3E}">
        <p14:creationId xmlns:p14="http://schemas.microsoft.com/office/powerpoint/2010/main" val="30855634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additive="repl">
                                        <p:cTn id="6" dur="1" fill="hold">
                                          <p:stCondLst>
                                            <p:cond delay="0"/>
                                          </p:stCondLst>
                                        </p:cTn>
                                        <p:tgtEl>
                                          <p:spTgt spid="65547"/>
                                        </p:tgtEl>
                                        <p:attrNameLst>
                                          <p:attrName>style.visibility</p:attrName>
                                        </p:attrNameLst>
                                      </p:cBhvr>
                                      <p:to>
                                        <p:strVal val="visible"/>
                                      </p:to>
                                    </p:set>
                                    <p:anim calcmode="lin" valueType="num">
                                      <p:cBhvr>
                                        <p:cTn id="7" dur="500" fill="hold"/>
                                        <p:tgtEl>
                                          <p:spTgt spid="65547"/>
                                        </p:tgtEl>
                                        <p:attrNameLst>
                                          <p:attrName>ppt_x</p:attrName>
                                        </p:attrNameLst>
                                      </p:cBhvr>
                                      <p:tavLst>
                                        <p:tav tm="100000">
                                          <p:val>
                                            <p:strVal val="1+#ppt_w/2"/>
                                          </p:val>
                                        </p:tav>
                                        <p:tav tm="100000">
                                          <p:val>
                                            <p:strVal val="#ppt_x"/>
                                          </p:val>
                                        </p:tav>
                                      </p:tavLst>
                                    </p:anim>
                                    <p:anim calcmode="lin" valueType="num">
                                      <p:cBhvr>
                                        <p:cTn id="8" dur="500" fill="hold"/>
                                        <p:tgtEl>
                                          <p:spTgt spid="65547"/>
                                        </p:tgtEl>
                                        <p:attrNameLst>
                                          <p:attrName>ppt_y</p:attrName>
                                        </p:attrNameLst>
                                      </p:cBhvr>
                                      <p:tavLst>
                                        <p:tav tm="10000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additive="repl">
                                        <p:cTn id="12" dur="1" fill="hold">
                                          <p:stCondLst>
                                            <p:cond delay="0"/>
                                          </p:stCondLst>
                                        </p:cTn>
                                        <p:tgtEl>
                                          <p:spTgt spid="65548"/>
                                        </p:tgtEl>
                                        <p:attrNameLst>
                                          <p:attrName>style.visibility</p:attrName>
                                        </p:attrNameLst>
                                      </p:cBhvr>
                                      <p:to>
                                        <p:strVal val="visible"/>
                                      </p:to>
                                    </p:set>
                                    <p:anim calcmode="lin" valueType="num">
                                      <p:cBhvr>
                                        <p:cTn id="13" dur="500" fill="hold"/>
                                        <p:tgtEl>
                                          <p:spTgt spid="65548"/>
                                        </p:tgtEl>
                                        <p:attrNameLst>
                                          <p:attrName>ppt_x</p:attrName>
                                        </p:attrNameLst>
                                      </p:cBhvr>
                                      <p:tavLst>
                                        <p:tav tm="100000">
                                          <p:val>
                                            <p:strVal val="0-#ppt_w/2"/>
                                          </p:val>
                                        </p:tav>
                                        <p:tav tm="100000">
                                          <p:val>
                                            <p:strVal val="#ppt_x"/>
                                          </p:val>
                                        </p:tav>
                                      </p:tavLst>
                                    </p:anim>
                                    <p:anim calcmode="lin" valueType="num">
                                      <p:cBhvr>
                                        <p:cTn id="14" dur="500" fill="hold"/>
                                        <p:tgtEl>
                                          <p:spTgt spid="65548"/>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additive="repl">
                                        <p:cTn id="18" dur="1" fill="hold">
                                          <p:stCondLst>
                                            <p:cond delay="0"/>
                                          </p:stCondLst>
                                        </p:cTn>
                                        <p:tgtEl>
                                          <p:spTgt spid="65549"/>
                                        </p:tgtEl>
                                        <p:attrNameLst>
                                          <p:attrName>style.visibility</p:attrName>
                                        </p:attrNameLst>
                                      </p:cBhvr>
                                      <p:to>
                                        <p:strVal val="visible"/>
                                      </p:to>
                                    </p:set>
                                    <p:anim calcmode="lin" valueType="num">
                                      <p:cBhvr>
                                        <p:cTn id="19" dur="500" fill="hold"/>
                                        <p:tgtEl>
                                          <p:spTgt spid="65549"/>
                                        </p:tgtEl>
                                        <p:attrNameLst>
                                          <p:attrName>ppt_x</p:attrName>
                                        </p:attrNameLst>
                                      </p:cBhvr>
                                      <p:tavLst>
                                        <p:tav tm="100000">
                                          <p:val>
                                            <p:strVal val="1+#ppt_w/2"/>
                                          </p:val>
                                        </p:tav>
                                        <p:tav tm="100000">
                                          <p:val>
                                            <p:strVal val="#ppt_x"/>
                                          </p:val>
                                        </p:tav>
                                      </p:tavLst>
                                    </p:anim>
                                    <p:anim calcmode="lin" valueType="num">
                                      <p:cBhvr>
                                        <p:cTn id="20" dur="500" fill="hold"/>
                                        <p:tgtEl>
                                          <p:spTgt spid="65549"/>
                                        </p:tgtEl>
                                        <p:attrNameLst>
                                          <p:attrName>ppt_y</p:attrName>
                                        </p:attrNameLst>
                                      </p:cBhvr>
                                      <p:tavLst>
                                        <p:tav tm="10000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1.38889E-6 4.81481E-6 C 0.00399 -0.00788 0.00938 -0.01852 0.01615 -0.02153 C 0.01719 -0.02362 0.01771 -0.02593 0.0191 -0.02755 C 0.0217 -0.03079 0.02795 -0.03542 0.02795 -0.03542 C 0.02847 -0.03727 0.02865 -0.03936 0.02934 -0.04121 C 0.03021 -0.04329 0.03177 -0.04468 0.03229 -0.047 C 0.03333 -0.0507 0.03386 -0.0588 0.03386 -0.0588 L 0.04115 -0.07454 " pathEditMode="relative" ptsTypes="ffffffAA">
                                      <p:cBhvr>
                                        <p:cTn id="24" dur="2000" fill="hold"/>
                                        <p:tgtEl>
                                          <p:spTgt spid="655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85913" y="796826"/>
            <a:ext cx="5557837" cy="615950"/>
          </a:xfrm>
          <a:prstGeom prst="rect">
            <a:avLst/>
          </a:prstGeom>
          <a:noFill/>
          <a:ln w="9525">
            <a:noFill/>
            <a:miter lim="800000"/>
            <a:headEnd/>
            <a:tailEnd/>
          </a:ln>
        </p:spPr>
        <p:txBody>
          <a:bodyPr lIns="0" tIns="0" rIns="0" bIns="0">
            <a:spAutoFit/>
          </a:bodyPr>
          <a:lstStyle/>
          <a:p>
            <a:pPr algn="ctr" eaLnBrk="0" hangingPunct="0"/>
            <a:r>
              <a:rPr lang="es-ES_tradnl" sz="4000" b="1" dirty="0" smtClean="0">
                <a:solidFill>
                  <a:schemeClr val="bg1"/>
                </a:solidFill>
                <a:latin typeface="RussellSquare" pitchFamily="2" charset="0"/>
              </a:rPr>
              <a:t>Temario</a:t>
            </a:r>
            <a:endParaRPr lang="es-ES_tradnl" sz="4000" b="1" dirty="0">
              <a:solidFill>
                <a:schemeClr val="bg1"/>
              </a:solidFill>
              <a:latin typeface="RussellSquare" pitchFamily="2" charset="0"/>
            </a:endParaRPr>
          </a:p>
        </p:txBody>
      </p:sp>
      <p:sp>
        <p:nvSpPr>
          <p:cNvPr id="3" name="2 CuadroTexto"/>
          <p:cNvSpPr txBox="1"/>
          <p:nvPr/>
        </p:nvSpPr>
        <p:spPr>
          <a:xfrm>
            <a:off x="395536" y="1268760"/>
            <a:ext cx="8280920" cy="4555093"/>
          </a:xfrm>
          <a:prstGeom prst="rect">
            <a:avLst/>
          </a:prstGeom>
          <a:noFill/>
        </p:spPr>
        <p:txBody>
          <a:bodyPr wrap="square" rtlCol="0">
            <a:spAutoFit/>
          </a:bodyPr>
          <a:lstStyle/>
          <a:p>
            <a:r>
              <a:rPr lang="es-MX" sz="2000" dirty="0" smtClean="0"/>
              <a:t> </a:t>
            </a:r>
            <a:r>
              <a:rPr lang="es-CL" dirty="0" smtClean="0"/>
              <a:t>En este módulo se presentan </a:t>
            </a:r>
            <a:r>
              <a:rPr lang="es-CL" dirty="0" smtClean="0"/>
              <a:t>antecedentes </a:t>
            </a:r>
            <a:r>
              <a:rPr lang="es-CL" dirty="0" smtClean="0"/>
              <a:t>teóricos básicos y aspectos </a:t>
            </a:r>
            <a:r>
              <a:rPr lang="es-CL" dirty="0" smtClean="0"/>
              <a:t>tecnológicos de </a:t>
            </a:r>
            <a:r>
              <a:rPr lang="es-CL" dirty="0" smtClean="0"/>
              <a:t>la energía solar.</a:t>
            </a:r>
          </a:p>
          <a:p>
            <a:r>
              <a:rPr lang="es-CL" dirty="0" smtClean="0"/>
              <a:t> </a:t>
            </a:r>
          </a:p>
          <a:p>
            <a:r>
              <a:rPr lang="es-CL" dirty="0" smtClean="0"/>
              <a:t>Al final del módulo los alumnos deberán ser capaces de comprender las diferencias entre espectro solar y espectro de radiación térmica; fundamentos de transferencia de calor por radiación; fundamentos de conversión solar térmica y fundamentos de conversión solar fotovoltaica. </a:t>
            </a:r>
            <a:endParaRPr lang="es-CL" dirty="0" smtClean="0"/>
          </a:p>
          <a:p>
            <a:endParaRPr lang="es-CL" dirty="0"/>
          </a:p>
          <a:p>
            <a:r>
              <a:rPr lang="es-CL" dirty="0" smtClean="0"/>
              <a:t>Además </a:t>
            </a:r>
            <a:r>
              <a:rPr lang="es-CL" dirty="0" smtClean="0"/>
              <a:t>existe una parte explicativa sobre tecnologías de conversión térmica y fotovoltaica que incluyen desde aplicaciones individuales hasta aplicaciones en gran escala.</a:t>
            </a:r>
          </a:p>
          <a:p>
            <a:r>
              <a:rPr lang="es-CL" dirty="0" smtClean="0"/>
              <a:t> </a:t>
            </a:r>
          </a:p>
          <a:p>
            <a:r>
              <a:rPr lang="es-CL" dirty="0" smtClean="0"/>
              <a:t>Por otro lado los alumnos obtendrán, una vez finalizado el módulo las herramientas para utilización básica del programa de análisis energético </a:t>
            </a:r>
            <a:r>
              <a:rPr lang="es-CL" i="1" dirty="0" err="1" smtClean="0"/>
              <a:t>Retscreen</a:t>
            </a:r>
            <a:r>
              <a:rPr lang="es-CL" i="1" dirty="0" smtClean="0"/>
              <a:t>. </a:t>
            </a:r>
            <a:r>
              <a:rPr lang="es-CL" dirty="0" smtClean="0"/>
              <a:t>Esto implica capacidad de aplicar de manera práctica los conceptos vertidos en los módulos de clases.</a:t>
            </a:r>
            <a:endParaRPr lang="es-CL" i="1" dirty="0" smtClean="0"/>
          </a:p>
        </p:txBody>
      </p:sp>
    </p:spTree>
    <p:extLst>
      <p:ext uri="{BB962C8B-B14F-4D97-AF65-F5344CB8AC3E}">
        <p14:creationId xmlns:p14="http://schemas.microsoft.com/office/powerpoint/2010/main" val="4242966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2707"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A912F16-9023-4BC8-844C-4A0BD5F97DA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s-CL">
              <a:solidFill>
                <a:srgbClr val="FFFFFF"/>
              </a:solidFill>
            </a:endParaRPr>
          </a:p>
        </p:txBody>
      </p:sp>
      <p:sp>
        <p:nvSpPr>
          <p:cNvPr id="72708" name="Oval 3"/>
          <p:cNvSpPr>
            <a:spLocks noChangeArrowheads="1"/>
          </p:cNvSpPr>
          <p:nvPr/>
        </p:nvSpPr>
        <p:spPr bwMode="auto">
          <a:xfrm>
            <a:off x="4267200" y="3048000"/>
            <a:ext cx="533400" cy="533400"/>
          </a:xfrm>
          <a:prstGeom prst="ellipse">
            <a:avLst/>
          </a:prstGeom>
          <a:solidFill>
            <a:srgbClr val="FFFF00"/>
          </a:solidFill>
          <a:ln w="9360">
            <a:solidFill>
              <a:srgbClr val="000000"/>
            </a:solidFill>
            <a:miter lim="800000"/>
            <a:headEnd/>
            <a:tailEnd/>
          </a:ln>
        </p:spPr>
        <p:txBody>
          <a:bodyPr wrap="none" anchor="ctr"/>
          <a:lstStyle/>
          <a:p>
            <a:endParaRPr lang="en-US"/>
          </a:p>
        </p:txBody>
      </p:sp>
      <p:sp>
        <p:nvSpPr>
          <p:cNvPr id="72709" name="Line 4"/>
          <p:cNvSpPr>
            <a:spLocks noChangeShapeType="1"/>
          </p:cNvSpPr>
          <p:nvPr/>
        </p:nvSpPr>
        <p:spPr bwMode="auto">
          <a:xfrm flipV="1">
            <a:off x="2209800" y="3351213"/>
            <a:ext cx="2438400" cy="688975"/>
          </a:xfrm>
          <a:prstGeom prst="line">
            <a:avLst/>
          </a:prstGeom>
          <a:noFill/>
          <a:ln w="9360">
            <a:solidFill>
              <a:srgbClr val="000000"/>
            </a:solidFill>
            <a:prstDash val="sysDot"/>
            <a:miter lim="800000"/>
            <a:headEnd/>
            <a:tailEnd/>
          </a:ln>
        </p:spPr>
        <p:txBody>
          <a:bodyPr/>
          <a:lstStyle/>
          <a:p>
            <a:endParaRPr lang="es-CL"/>
          </a:p>
        </p:txBody>
      </p:sp>
      <p:sp>
        <p:nvSpPr>
          <p:cNvPr id="72710" name="Line 5"/>
          <p:cNvSpPr>
            <a:spLocks noChangeShapeType="1"/>
          </p:cNvSpPr>
          <p:nvPr/>
        </p:nvSpPr>
        <p:spPr bwMode="auto">
          <a:xfrm flipV="1">
            <a:off x="1066800" y="3351213"/>
            <a:ext cx="3429000" cy="231775"/>
          </a:xfrm>
          <a:prstGeom prst="line">
            <a:avLst/>
          </a:prstGeom>
          <a:noFill/>
          <a:ln w="9360">
            <a:solidFill>
              <a:srgbClr val="000000"/>
            </a:solidFill>
            <a:prstDash val="sysDot"/>
            <a:miter lim="800000"/>
            <a:headEnd/>
            <a:tailEnd/>
          </a:ln>
        </p:spPr>
        <p:txBody>
          <a:bodyPr/>
          <a:lstStyle/>
          <a:p>
            <a:endParaRPr lang="es-CL"/>
          </a:p>
        </p:txBody>
      </p:sp>
      <p:sp>
        <p:nvSpPr>
          <p:cNvPr id="72711" name="Line 6"/>
          <p:cNvSpPr>
            <a:spLocks noChangeShapeType="1"/>
          </p:cNvSpPr>
          <p:nvPr/>
        </p:nvSpPr>
        <p:spPr bwMode="auto">
          <a:xfrm>
            <a:off x="1143000" y="2895600"/>
            <a:ext cx="3429000" cy="457200"/>
          </a:xfrm>
          <a:prstGeom prst="line">
            <a:avLst/>
          </a:prstGeom>
          <a:noFill/>
          <a:ln w="9360">
            <a:solidFill>
              <a:srgbClr val="000000"/>
            </a:solidFill>
            <a:prstDash val="sysDot"/>
            <a:miter lim="800000"/>
            <a:headEnd/>
            <a:tailEnd/>
          </a:ln>
        </p:spPr>
        <p:txBody>
          <a:bodyPr/>
          <a:lstStyle/>
          <a:p>
            <a:endParaRPr lang="es-CL"/>
          </a:p>
        </p:txBody>
      </p:sp>
      <p:sp>
        <p:nvSpPr>
          <p:cNvPr id="72712" name="Line 7"/>
          <p:cNvSpPr>
            <a:spLocks noChangeShapeType="1"/>
          </p:cNvSpPr>
          <p:nvPr/>
        </p:nvSpPr>
        <p:spPr bwMode="auto">
          <a:xfrm flipH="1" flipV="1">
            <a:off x="4570413" y="3351213"/>
            <a:ext cx="2060575" cy="1069975"/>
          </a:xfrm>
          <a:prstGeom prst="line">
            <a:avLst/>
          </a:prstGeom>
          <a:noFill/>
          <a:ln w="9360">
            <a:solidFill>
              <a:srgbClr val="000000"/>
            </a:solidFill>
            <a:prstDash val="sysDot"/>
            <a:miter lim="800000"/>
            <a:headEnd/>
            <a:tailEnd/>
          </a:ln>
        </p:spPr>
        <p:txBody>
          <a:bodyPr/>
          <a:lstStyle/>
          <a:p>
            <a:endParaRPr lang="es-CL"/>
          </a:p>
        </p:txBody>
      </p:sp>
      <p:sp>
        <p:nvSpPr>
          <p:cNvPr id="72713" name="Line 8"/>
          <p:cNvSpPr>
            <a:spLocks noChangeShapeType="1"/>
          </p:cNvSpPr>
          <p:nvPr/>
        </p:nvSpPr>
        <p:spPr bwMode="auto">
          <a:xfrm flipH="1" flipV="1">
            <a:off x="5713413" y="4799013"/>
            <a:ext cx="307975" cy="460375"/>
          </a:xfrm>
          <a:prstGeom prst="line">
            <a:avLst/>
          </a:prstGeom>
          <a:noFill/>
          <a:ln w="9360">
            <a:solidFill>
              <a:srgbClr val="000000"/>
            </a:solidFill>
            <a:prstDash val="sysDot"/>
            <a:miter lim="800000"/>
            <a:headEnd/>
            <a:tailEnd/>
          </a:ln>
        </p:spPr>
        <p:txBody>
          <a:bodyPr/>
          <a:lstStyle/>
          <a:p>
            <a:endParaRPr lang="es-CL"/>
          </a:p>
        </p:txBody>
      </p:sp>
      <p:sp>
        <p:nvSpPr>
          <p:cNvPr id="72714" name="Line 9"/>
          <p:cNvSpPr>
            <a:spLocks noChangeShapeType="1"/>
          </p:cNvSpPr>
          <p:nvPr/>
        </p:nvSpPr>
        <p:spPr bwMode="auto">
          <a:xfrm flipH="1" flipV="1">
            <a:off x="4570413" y="3351213"/>
            <a:ext cx="1146175" cy="1450975"/>
          </a:xfrm>
          <a:prstGeom prst="line">
            <a:avLst/>
          </a:prstGeom>
          <a:noFill/>
          <a:ln w="9360">
            <a:solidFill>
              <a:srgbClr val="000000"/>
            </a:solidFill>
            <a:prstDash val="sysDot"/>
            <a:miter lim="800000"/>
            <a:headEnd/>
            <a:tailEnd/>
          </a:ln>
        </p:spPr>
        <p:txBody>
          <a:bodyPr/>
          <a:lstStyle/>
          <a:p>
            <a:endParaRPr lang="es-CL"/>
          </a:p>
        </p:txBody>
      </p:sp>
      <p:sp>
        <p:nvSpPr>
          <p:cNvPr id="66570" name="Rectangle 10"/>
          <p:cNvSpPr>
            <a:spLocks noChangeArrowheads="1"/>
          </p:cNvSpPr>
          <p:nvPr/>
        </p:nvSpPr>
        <p:spPr bwMode="auto">
          <a:xfrm>
            <a:off x="467544" y="764704"/>
            <a:ext cx="8229600" cy="44611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200" dirty="0">
                <a:solidFill>
                  <a:srgbClr val="000000"/>
                </a:solidFill>
                <a:effectLst>
                  <a:outerShdw blurRad="38100" dist="38100" dir="2700000" algn="tl">
                    <a:srgbClr val="FFFFFF"/>
                  </a:outerShdw>
                </a:effectLst>
              </a:rPr>
              <a:t>Definición TSM</a:t>
            </a:r>
          </a:p>
        </p:txBody>
      </p:sp>
      <p:sp>
        <p:nvSpPr>
          <p:cNvPr id="72716" name="Oval 11"/>
          <p:cNvSpPr>
            <a:spLocks noChangeArrowheads="1"/>
          </p:cNvSpPr>
          <p:nvPr/>
        </p:nvSpPr>
        <p:spPr bwMode="auto">
          <a:xfrm>
            <a:off x="1066800" y="1219200"/>
            <a:ext cx="5257800" cy="4419600"/>
          </a:xfrm>
          <a:prstGeom prst="ellipse">
            <a:avLst/>
          </a:prstGeom>
          <a:noFill/>
          <a:ln w="9360">
            <a:solidFill>
              <a:srgbClr val="000000"/>
            </a:solidFill>
            <a:miter lim="800000"/>
            <a:headEnd/>
            <a:tailEnd/>
          </a:ln>
        </p:spPr>
        <p:txBody>
          <a:bodyPr wrap="none" anchor="ctr"/>
          <a:lstStyle/>
          <a:p>
            <a:endParaRPr lang="en-US"/>
          </a:p>
        </p:txBody>
      </p:sp>
      <p:sp>
        <p:nvSpPr>
          <p:cNvPr id="66572" name="Oval 12"/>
          <p:cNvSpPr>
            <a:spLocks noChangeArrowheads="1"/>
          </p:cNvSpPr>
          <p:nvPr/>
        </p:nvSpPr>
        <p:spPr bwMode="auto">
          <a:xfrm>
            <a:off x="5562600" y="46482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66573" name="Oval 13"/>
          <p:cNvSpPr>
            <a:spLocks noChangeArrowheads="1"/>
          </p:cNvSpPr>
          <p:nvPr/>
        </p:nvSpPr>
        <p:spPr bwMode="auto">
          <a:xfrm>
            <a:off x="5867400" y="50292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72719" name="Oval 14"/>
          <p:cNvSpPr>
            <a:spLocks noChangeArrowheads="1"/>
          </p:cNvSpPr>
          <p:nvPr/>
        </p:nvSpPr>
        <p:spPr bwMode="auto">
          <a:xfrm>
            <a:off x="2133600" y="1066800"/>
            <a:ext cx="4724400" cy="4724400"/>
          </a:xfrm>
          <a:prstGeom prst="ellipse">
            <a:avLst/>
          </a:prstGeom>
          <a:noFill/>
          <a:ln w="9360">
            <a:solidFill>
              <a:srgbClr val="0000FF"/>
            </a:solidFill>
            <a:miter lim="800000"/>
            <a:headEnd/>
            <a:tailEnd/>
          </a:ln>
        </p:spPr>
        <p:txBody>
          <a:bodyPr wrap="none" anchor="ctr"/>
          <a:lstStyle/>
          <a:p>
            <a:endParaRPr lang="en-US"/>
          </a:p>
        </p:txBody>
      </p:sp>
      <p:sp>
        <p:nvSpPr>
          <p:cNvPr id="72720" name="Oval 15"/>
          <p:cNvSpPr>
            <a:spLocks noChangeArrowheads="1"/>
          </p:cNvSpPr>
          <p:nvPr/>
        </p:nvSpPr>
        <p:spPr bwMode="auto">
          <a:xfrm>
            <a:off x="6172200" y="35814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72721" name="Oval 16"/>
          <p:cNvSpPr>
            <a:spLocks noChangeArrowheads="1"/>
          </p:cNvSpPr>
          <p:nvPr/>
        </p:nvSpPr>
        <p:spPr bwMode="auto">
          <a:xfrm>
            <a:off x="6477000" y="42672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72722" name="Line 17"/>
          <p:cNvSpPr>
            <a:spLocks noChangeShapeType="1"/>
          </p:cNvSpPr>
          <p:nvPr/>
        </p:nvSpPr>
        <p:spPr bwMode="auto">
          <a:xfrm flipH="1" flipV="1">
            <a:off x="4570413" y="3351213"/>
            <a:ext cx="1755775" cy="384175"/>
          </a:xfrm>
          <a:prstGeom prst="line">
            <a:avLst/>
          </a:prstGeom>
          <a:noFill/>
          <a:ln w="9360">
            <a:solidFill>
              <a:srgbClr val="000000"/>
            </a:solidFill>
            <a:prstDash val="sysDot"/>
            <a:miter lim="800000"/>
            <a:headEnd/>
            <a:tailEnd/>
          </a:ln>
        </p:spPr>
        <p:txBody>
          <a:bodyPr/>
          <a:lstStyle/>
          <a:p>
            <a:endParaRPr lang="es-CL"/>
          </a:p>
        </p:txBody>
      </p:sp>
      <p:sp>
        <p:nvSpPr>
          <p:cNvPr id="66578" name="Oval 18"/>
          <p:cNvSpPr>
            <a:spLocks noChangeArrowheads="1"/>
          </p:cNvSpPr>
          <p:nvPr/>
        </p:nvSpPr>
        <p:spPr bwMode="auto">
          <a:xfrm>
            <a:off x="990600" y="27432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72724" name="Oval 19"/>
          <p:cNvSpPr>
            <a:spLocks noChangeArrowheads="1"/>
          </p:cNvSpPr>
          <p:nvPr/>
        </p:nvSpPr>
        <p:spPr bwMode="auto">
          <a:xfrm>
            <a:off x="914400" y="34290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66580" name="Oval 20"/>
          <p:cNvSpPr>
            <a:spLocks noChangeArrowheads="1"/>
          </p:cNvSpPr>
          <p:nvPr/>
        </p:nvSpPr>
        <p:spPr bwMode="auto">
          <a:xfrm>
            <a:off x="2057400" y="28956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72726" name="Oval 21"/>
          <p:cNvSpPr>
            <a:spLocks noChangeArrowheads="1"/>
          </p:cNvSpPr>
          <p:nvPr/>
        </p:nvSpPr>
        <p:spPr bwMode="auto">
          <a:xfrm>
            <a:off x="2057400" y="3886200"/>
            <a:ext cx="304800" cy="3048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66582" name="Text Box 22"/>
          <p:cNvSpPr txBox="1">
            <a:spLocks noChangeArrowheads="1"/>
          </p:cNvSpPr>
          <p:nvPr/>
        </p:nvSpPr>
        <p:spPr bwMode="auto">
          <a:xfrm>
            <a:off x="6477000" y="914400"/>
            <a:ext cx="2057400" cy="17557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rPr>
              <a:t>Para definir el TSM definimos la tierra ficticia que describe una órbita circular en 1 año.</a:t>
            </a:r>
          </a:p>
        </p:txBody>
      </p:sp>
      <p:sp>
        <p:nvSpPr>
          <p:cNvPr id="72728" name="Line 23"/>
          <p:cNvSpPr>
            <a:spLocks noChangeShapeType="1"/>
          </p:cNvSpPr>
          <p:nvPr/>
        </p:nvSpPr>
        <p:spPr bwMode="auto">
          <a:xfrm flipH="1">
            <a:off x="6083300" y="5229225"/>
            <a:ext cx="1298575" cy="1588"/>
          </a:xfrm>
          <a:prstGeom prst="line">
            <a:avLst/>
          </a:prstGeom>
          <a:noFill/>
          <a:ln w="9360">
            <a:solidFill>
              <a:srgbClr val="000000"/>
            </a:solidFill>
            <a:miter lim="800000"/>
            <a:headEnd/>
            <a:tailEnd type="triangle" w="med" len="med"/>
          </a:ln>
        </p:spPr>
        <p:txBody>
          <a:bodyPr/>
          <a:lstStyle/>
          <a:p>
            <a:endParaRPr lang="es-CL"/>
          </a:p>
        </p:txBody>
      </p:sp>
      <p:sp>
        <p:nvSpPr>
          <p:cNvPr id="66584" name="Text Box 24"/>
          <p:cNvSpPr txBox="1">
            <a:spLocks noChangeArrowheads="1"/>
          </p:cNvSpPr>
          <p:nvPr/>
        </p:nvSpPr>
        <p:spPr bwMode="auto">
          <a:xfrm>
            <a:off x="7164388" y="4868863"/>
            <a:ext cx="1143000" cy="64928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rPr>
              <a:t>Tierra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rPr>
              <a:t>Ficticia</a:t>
            </a:r>
          </a:p>
        </p:txBody>
      </p:sp>
      <p:sp>
        <p:nvSpPr>
          <p:cNvPr id="72730" name="Line 25"/>
          <p:cNvSpPr>
            <a:spLocks noChangeShapeType="1"/>
          </p:cNvSpPr>
          <p:nvPr/>
        </p:nvSpPr>
        <p:spPr bwMode="auto">
          <a:xfrm>
            <a:off x="4787900" y="4797425"/>
            <a:ext cx="720725" cy="1588"/>
          </a:xfrm>
          <a:prstGeom prst="line">
            <a:avLst/>
          </a:prstGeom>
          <a:noFill/>
          <a:ln w="9360">
            <a:solidFill>
              <a:srgbClr val="000000"/>
            </a:solidFill>
            <a:miter lim="800000"/>
            <a:headEnd/>
            <a:tailEnd type="triangle" w="med" len="med"/>
          </a:ln>
        </p:spPr>
        <p:txBody>
          <a:bodyPr/>
          <a:lstStyle/>
          <a:p>
            <a:endParaRPr lang="es-CL"/>
          </a:p>
        </p:txBody>
      </p:sp>
      <p:sp>
        <p:nvSpPr>
          <p:cNvPr id="66586" name="Text Box 26"/>
          <p:cNvSpPr txBox="1">
            <a:spLocks noChangeArrowheads="1"/>
          </p:cNvSpPr>
          <p:nvPr/>
        </p:nvSpPr>
        <p:spPr bwMode="auto">
          <a:xfrm>
            <a:off x="3924300" y="4437063"/>
            <a:ext cx="1143000" cy="64928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rPr>
              <a:t>Tierra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000000"/>
                </a:solidFill>
              </a:rPr>
              <a:t>Real</a:t>
            </a:r>
          </a:p>
        </p:txBody>
      </p:sp>
    </p:spTree>
    <p:extLst>
      <p:ext uri="{BB962C8B-B14F-4D97-AF65-F5344CB8AC3E}">
        <p14:creationId xmlns:p14="http://schemas.microsoft.com/office/powerpoint/2010/main" val="4105863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additive="repl">
                                        <p:cTn id="6" dur="1" fill="hold">
                                          <p:stCondLst>
                                            <p:cond delay="0"/>
                                          </p:stCondLst>
                                        </p:cTn>
                                        <p:tgtEl>
                                          <p:spTgt spid="66584"/>
                                        </p:tgtEl>
                                        <p:attrNameLst>
                                          <p:attrName>style.visibility</p:attrName>
                                        </p:attrNameLst>
                                      </p:cBhvr>
                                      <p:to>
                                        <p:strVal val="visible"/>
                                      </p:to>
                                    </p:set>
                                    <p:anim calcmode="lin" valueType="num">
                                      <p:cBhvr>
                                        <p:cTn id="7" dur="500" fill="hold"/>
                                        <p:tgtEl>
                                          <p:spTgt spid="66584"/>
                                        </p:tgtEl>
                                        <p:attrNameLst>
                                          <p:attrName>ppt_x</p:attrName>
                                        </p:attrNameLst>
                                      </p:cBhvr>
                                      <p:tavLst>
                                        <p:tav tm="100000">
                                          <p:val>
                                            <p:strVal val="1+#ppt_w/2"/>
                                          </p:val>
                                        </p:tav>
                                        <p:tav tm="100000">
                                          <p:val>
                                            <p:strVal val="#ppt_x"/>
                                          </p:val>
                                        </p:tav>
                                      </p:tavLst>
                                    </p:anim>
                                    <p:anim calcmode="lin" valueType="num">
                                      <p:cBhvr>
                                        <p:cTn id="8" dur="500" fill="hold"/>
                                        <p:tgtEl>
                                          <p:spTgt spid="66584"/>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additive="repl">
                                        <p:cTn id="12" dur="1" fill="hold">
                                          <p:stCondLst>
                                            <p:cond delay="0"/>
                                          </p:stCondLst>
                                        </p:cTn>
                                        <p:tgtEl>
                                          <p:spTgt spid="66582"/>
                                        </p:tgtEl>
                                        <p:attrNameLst>
                                          <p:attrName>style.visibility</p:attrName>
                                        </p:attrNameLst>
                                      </p:cBhvr>
                                      <p:to>
                                        <p:strVal val="visible"/>
                                      </p:to>
                                    </p:set>
                                    <p:anim calcmode="lin" valueType="num">
                                      <p:cBhvr>
                                        <p:cTn id="13" dur="500" fill="hold"/>
                                        <p:tgtEl>
                                          <p:spTgt spid="66582"/>
                                        </p:tgtEl>
                                        <p:attrNameLst>
                                          <p:attrName>ppt_x</p:attrName>
                                        </p:attrNameLst>
                                      </p:cBhvr>
                                      <p:tavLst>
                                        <p:tav tm="100000">
                                          <p:val>
                                            <p:strVal val="1+#ppt_w/2"/>
                                          </p:val>
                                        </p:tav>
                                        <p:tav tm="100000">
                                          <p:val>
                                            <p:strVal val="#ppt_x"/>
                                          </p:val>
                                        </p:tav>
                                      </p:tavLst>
                                    </p:anim>
                                    <p:anim calcmode="lin" valueType="num">
                                      <p:cBhvr>
                                        <p:cTn id="14" dur="500" fill="hold"/>
                                        <p:tgtEl>
                                          <p:spTgt spid="66582"/>
                                        </p:tgtEl>
                                        <p:attrNameLst>
                                          <p:attrName>ppt_y</p:attrName>
                                        </p:attrNameLst>
                                      </p:cBhvr>
                                      <p:tavLst>
                                        <p:tav tm="10000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additive="repl">
                                        <p:cTn id="18" dur="1" fill="hold">
                                          <p:stCondLst>
                                            <p:cond delay="0"/>
                                          </p:stCondLst>
                                        </p:cTn>
                                        <p:tgtEl>
                                          <p:spTgt spid="66586"/>
                                        </p:tgtEl>
                                        <p:attrNameLst>
                                          <p:attrName>style.visibility</p:attrName>
                                        </p:attrNameLst>
                                      </p:cBhvr>
                                      <p:to>
                                        <p:strVal val="visible"/>
                                      </p:to>
                                    </p:set>
                                    <p:anim calcmode="lin" valueType="num">
                                      <p:cBhvr>
                                        <p:cTn id="19" dur="500" fill="hold"/>
                                        <p:tgtEl>
                                          <p:spTgt spid="66586"/>
                                        </p:tgtEl>
                                        <p:attrNameLst>
                                          <p:attrName>ppt_x</p:attrName>
                                        </p:attrNameLst>
                                      </p:cBhvr>
                                      <p:tavLst>
                                        <p:tav tm="100000">
                                          <p:val>
                                            <p:strVal val="1+#ppt_w/2"/>
                                          </p:val>
                                        </p:tav>
                                        <p:tav tm="100000">
                                          <p:val>
                                            <p:strVal val="#ppt_x"/>
                                          </p:val>
                                        </p:tav>
                                      </p:tavLst>
                                    </p:anim>
                                    <p:anim calcmode="lin" valueType="num">
                                      <p:cBhvr>
                                        <p:cTn id="20" dur="500" fill="hold"/>
                                        <p:tgtEl>
                                          <p:spTgt spid="66586"/>
                                        </p:tgtEl>
                                        <p:attrNameLst>
                                          <p:attrName>ppt_y</p:attrName>
                                        </p:attrNameLst>
                                      </p:cBhvr>
                                      <p:tavLst>
                                        <p:tav tm="10000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accel="50000" decel="50000" fill="hold" grpId="0" nodeType="clickEffect">
                                  <p:stCondLst>
                                    <p:cond delay="0"/>
                                  </p:stCondLst>
                                  <p:childTnLst>
                                    <p:animMotion origin="layout" path="M -3.33333 -6 C -3.70364 -6 0.00434 -0.0044 0.00886 -0.00857 C 0.01389 -0.01482 0.01893 -0.02107 0.025 -0.02871 C 0.03056 -0.03727 0.03611 -0.04561 0.04184 -0.05487 C 0.04723 -0.06482 0.05261 -0.075 0.05886 -0.08982 C 0.0625 -0.09838 0.06615 -0.10672 0.06771 -0.11065 " rAng="0" ptsTypes="ffffff">
                                      <p:cBhvr additive="repl">
                                        <p:cTn id="24" dur="2000" fill="hold"/>
                                        <p:tgtEl>
                                          <p:spTgt spid="66573"/>
                                        </p:tgtEl>
                                      </p:cBhvr>
                                      <p:rCtr x="151632" y="299792"/>
                                    </p:animMotion>
                                  </p:childTnLst>
                                </p:cTn>
                              </p:par>
                            </p:childTnLst>
                          </p:cTn>
                        </p:par>
                      </p:childTnLst>
                    </p:cTn>
                  </p:par>
                  <p:par>
                    <p:cTn id="25" fill="hold">
                      <p:stCondLst>
                        <p:cond delay="indefinite"/>
                      </p:stCondLst>
                      <p:childTnLst>
                        <p:par>
                          <p:cTn id="26" fill="hold">
                            <p:stCondLst>
                              <p:cond delay="0"/>
                            </p:stCondLst>
                            <p:childTnLst>
                              <p:par>
                                <p:cTn id="27" presetID="0" presetClass="path" accel="50000" decel="50000" fill="hold" grpId="0" nodeType="clickEffect">
                                  <p:stCondLst>
                                    <p:cond delay="0"/>
                                  </p:stCondLst>
                                  <p:childTnLst>
                                    <p:animMotion origin="layout" path="M 1.11022 -16 0.0 C 0.00799 -0.00787 0.01615 -0.01528 0.02361 -0.02639 C 0.03108 -0.03773 0.03906 -0.0537 0.04444 -0.0669 C 0.04983 -0.08009 0.05226 -0.09306 0.05556 -0.10556 C 0.05885 -0.11806 0.06198 -0.13356 0.06389 -0.14236 C 0.0658 -0.15116 0.06615 -0.15463 0.06667 -0.1581">
                                      <p:cBhvr additive="repl">
                                        <p:cTn id="28" dur="1000" fill="hold"/>
                                        <p:tgtEl>
                                          <p:spTgt spid="66572"/>
                                        </p:tgtEl>
                                      </p:cBhvr>
                                    </p:animMotion>
                                  </p:childTnLst>
                                </p:cTn>
                              </p:par>
                            </p:childTnLst>
                          </p:cTn>
                        </p:par>
                      </p:childTnLst>
                    </p:cTn>
                  </p:par>
                  <p:par>
                    <p:cTn id="29" fill="hold">
                      <p:stCondLst>
                        <p:cond delay="indefinite"/>
                      </p:stCondLst>
                      <p:childTnLst>
                        <p:par>
                          <p:cTn id="30" fill="hold">
                            <p:stCondLst>
                              <p:cond delay="0"/>
                            </p:stCondLst>
                            <p:childTnLst>
                              <p:par>
                                <p:cTn id="31" presetID="0" presetClass="path" accel="50000" decel="50000" fill="hold" grpId="0" nodeType="clickEffect">
                                  <p:stCondLst>
                                    <p:cond delay="0"/>
                                  </p:stCondLst>
                                  <p:childTnLst>
                                    <p:animMotion origin="layout" path="M 0.0 -1.85185 -6 C -0.00226 0.00834 -0.00434 0.0169 -0.00556 0.02408 C -0.00677 0.03125 -0.00642 0.03635 -0.00694 0.0426 C -0.00747 0.04885 -0.00816 0.05371 -0.00833 0.06112 C -0.00851 0.06852 -0.00833 0.08079 -0.00833 0.08704 C -0.00833 0.09329 -0.00833 0.09561 -0.00833 0.09815">
                                      <p:cBhvr additive="repl">
                                        <p:cTn id="32" dur="3000" fill="hold"/>
                                        <p:tgtEl>
                                          <p:spTgt spid="66578"/>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animBg="1"/>
      <p:bldP spid="66573" grpId="0" animBg="1"/>
      <p:bldP spid="665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4"/>
          <p:cNvPicPr>
            <a:picLocks noChangeAspect="1" noChangeArrowheads="1"/>
          </p:cNvPicPr>
          <p:nvPr/>
        </p:nvPicPr>
        <p:blipFill>
          <a:blip r:embed="rId3" cstate="print"/>
          <a:srcRect/>
          <a:stretch>
            <a:fillRect/>
          </a:stretch>
        </p:blipFill>
        <p:spPr bwMode="auto">
          <a:xfrm>
            <a:off x="1219200" y="1600200"/>
            <a:ext cx="6172200" cy="4333875"/>
          </a:xfrm>
          <a:prstGeom prst="rect">
            <a:avLst/>
          </a:prstGeom>
          <a:noFill/>
          <a:ln w="9525">
            <a:noFill/>
            <a:round/>
            <a:headEnd/>
            <a:tailEnd/>
          </a:ln>
        </p:spPr>
      </p:pic>
      <p:sp>
        <p:nvSpPr>
          <p:cNvPr id="73730"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3731"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28AD975-31AD-476A-BA9A-A1EDA183885E}"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es-CL">
              <a:solidFill>
                <a:srgbClr val="FFFFFF"/>
              </a:solidFill>
            </a:endParaRPr>
          </a:p>
        </p:txBody>
      </p:sp>
      <p:sp>
        <p:nvSpPr>
          <p:cNvPr id="67587" name="Rectangle 3"/>
          <p:cNvSpPr>
            <a:spLocks noChangeArrowheads="1"/>
          </p:cNvSpPr>
          <p:nvPr/>
        </p:nvSpPr>
        <p:spPr bwMode="auto">
          <a:xfrm>
            <a:off x="457200" y="692696"/>
            <a:ext cx="8229600" cy="1152128"/>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200" dirty="0">
                <a:solidFill>
                  <a:srgbClr val="000000"/>
                </a:solidFill>
                <a:effectLst>
                  <a:outerShdw blurRad="38100" dist="38100" dir="2700000" algn="tl">
                    <a:srgbClr val="FFFFFF"/>
                  </a:outerShdw>
                </a:effectLst>
              </a:rPr>
              <a:t>La diferencia entre TSV y TSM es la</a:t>
            </a:r>
            <a:br>
              <a:rPr lang="es-ES" sz="3200" dirty="0">
                <a:solidFill>
                  <a:srgbClr val="000000"/>
                </a:solidFill>
                <a:effectLst>
                  <a:outerShdw blurRad="38100" dist="38100" dir="2700000" algn="tl">
                    <a:srgbClr val="FFFFFF"/>
                  </a:outerShdw>
                </a:effectLst>
              </a:rPr>
            </a:br>
            <a:r>
              <a:rPr lang="es-ES" sz="3200" dirty="0">
                <a:solidFill>
                  <a:srgbClr val="000000"/>
                </a:solidFill>
                <a:effectLst>
                  <a:outerShdw blurRad="38100" dist="38100" dir="2700000" algn="tl">
                    <a:srgbClr val="FFFFFF"/>
                  </a:outerShdw>
                </a:effectLst>
              </a:rPr>
              <a:t>Ecuación del Tiempo</a:t>
            </a:r>
          </a:p>
        </p:txBody>
      </p:sp>
    </p:spTree>
    <p:extLst>
      <p:ext uri="{BB962C8B-B14F-4D97-AF65-F5344CB8AC3E}">
        <p14:creationId xmlns:p14="http://schemas.microsoft.com/office/powerpoint/2010/main" val="1669896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4755"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216A062-6C0F-4D49-BBD3-CA4360850A1F}"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es-CL">
              <a:solidFill>
                <a:srgbClr val="FFFFFF"/>
              </a:solidFill>
            </a:endParaRPr>
          </a:p>
        </p:txBody>
      </p:sp>
      <p:sp>
        <p:nvSpPr>
          <p:cNvPr id="74756" name="Rectangle 3"/>
          <p:cNvSpPr>
            <a:spLocks noChangeArrowheads="1"/>
          </p:cNvSpPr>
          <p:nvPr/>
        </p:nvSpPr>
        <p:spPr bwMode="auto">
          <a:xfrm>
            <a:off x="457200" y="692696"/>
            <a:ext cx="8229600" cy="724942"/>
          </a:xfrm>
          <a:prstGeom prst="rect">
            <a:avLst/>
          </a:prstGeom>
          <a:noFill/>
          <a:ln w="9525">
            <a:noFill/>
            <a:round/>
            <a:headEnd/>
            <a:tailEnd/>
          </a:ln>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dirty="0">
                <a:solidFill>
                  <a:srgbClr val="000000"/>
                </a:solidFill>
              </a:rPr>
              <a:t>Relación entre Tiempos</a:t>
            </a:r>
          </a:p>
        </p:txBody>
      </p:sp>
      <p:sp>
        <p:nvSpPr>
          <p:cNvPr id="74757" name="Rectangle 4"/>
          <p:cNvSpPr>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41313" indent="-341313">
              <a:spcBef>
                <a:spcPts val="600"/>
              </a:spcBef>
              <a:buFont typeface="Comic Sans MS" pitchFamily="6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dirty="0">
                <a:solidFill>
                  <a:srgbClr val="000000"/>
                </a:solidFill>
              </a:rPr>
              <a:t>TSM = TSV + </a:t>
            </a:r>
            <a:r>
              <a:rPr lang="es-ES" sz="2400" dirty="0" err="1">
                <a:solidFill>
                  <a:srgbClr val="000000"/>
                </a:solidFill>
              </a:rPr>
              <a:t>Ec.</a:t>
            </a:r>
            <a:r>
              <a:rPr lang="es-ES" sz="2400" dirty="0">
                <a:solidFill>
                  <a:srgbClr val="000000"/>
                </a:solidFill>
              </a:rPr>
              <a:t> Tiempo</a:t>
            </a:r>
          </a:p>
          <a:p>
            <a:pPr marL="341313" indent="-341313">
              <a:spcBef>
                <a:spcPts val="600"/>
              </a:spcBef>
              <a:buFont typeface="Comic Sans MS" pitchFamily="6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dirty="0">
                <a:solidFill>
                  <a:srgbClr val="000000"/>
                </a:solidFill>
              </a:rPr>
              <a:t>TU = Tiempo Universal = TSM de Meridiano Greenwich</a:t>
            </a:r>
          </a:p>
          <a:p>
            <a:pPr marL="341313" indent="-341313">
              <a:spcBef>
                <a:spcPts val="600"/>
              </a:spcBef>
              <a:buFont typeface="Comic Sans MS" pitchFamily="6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dirty="0">
                <a:solidFill>
                  <a:srgbClr val="000000"/>
                </a:solidFill>
              </a:rPr>
              <a:t>HL = Hora Legal = TU </a:t>
            </a:r>
            <a:r>
              <a:rPr lang="es-ES" sz="2400" dirty="0">
                <a:solidFill>
                  <a:srgbClr val="000000"/>
                </a:solidFill>
                <a:latin typeface="Symbol" pitchFamily="16" charset="2"/>
              </a:rPr>
              <a:t></a:t>
            </a:r>
            <a:r>
              <a:rPr lang="es-ES" sz="2400" dirty="0">
                <a:solidFill>
                  <a:srgbClr val="000000"/>
                </a:solidFill>
              </a:rPr>
              <a:t>N según longitud</a:t>
            </a:r>
          </a:p>
          <a:p>
            <a:pPr marL="341313" indent="-341313">
              <a:spcBef>
                <a:spcPts val="600"/>
              </a:spcBef>
              <a:buFont typeface="Comic Sans MS" pitchFamily="6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dirty="0">
                <a:solidFill>
                  <a:srgbClr val="000000"/>
                </a:solidFill>
              </a:rPr>
              <a:t>En el caso de Santiago, estamos a 70º Longitud Oeste. Implica un </a:t>
            </a:r>
            <a:r>
              <a:rPr lang="es-ES" sz="2400" dirty="0">
                <a:solidFill>
                  <a:srgbClr val="000000"/>
                </a:solidFill>
                <a:latin typeface="Symbol" pitchFamily="16" charset="2"/>
              </a:rPr>
              <a:t></a:t>
            </a:r>
            <a:r>
              <a:rPr lang="es-ES" sz="2400" dirty="0">
                <a:solidFill>
                  <a:srgbClr val="000000"/>
                </a:solidFill>
              </a:rPr>
              <a:t> de 4,7 horas. Realmente tenemos una diferencia de 4 horas en invierno y 3 horas en verano.</a:t>
            </a:r>
          </a:p>
          <a:p>
            <a:pPr marL="341313" indent="-341313">
              <a:spcBef>
                <a:spcPts val="600"/>
              </a:spcBef>
              <a:buFont typeface="Comic Sans MS" pitchFamily="64"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sz="2400" dirty="0">
              <a:solidFill>
                <a:srgbClr val="000000"/>
              </a:solidFill>
            </a:endParaRPr>
          </a:p>
        </p:txBody>
      </p:sp>
    </p:spTree>
    <p:extLst>
      <p:ext uri="{BB962C8B-B14F-4D97-AF65-F5344CB8AC3E}">
        <p14:creationId xmlns:p14="http://schemas.microsoft.com/office/powerpoint/2010/main" val="2234451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5779"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65B37AC-65FA-41E5-B67F-EB1640D805C6}"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es-CL">
              <a:solidFill>
                <a:srgbClr val="FFFFFF"/>
              </a:solidFill>
            </a:endParaRPr>
          </a:p>
        </p:txBody>
      </p:sp>
      <p:sp>
        <p:nvSpPr>
          <p:cNvPr id="69635" name="Text Box 3"/>
          <p:cNvSpPr txBox="1">
            <a:spLocks noChangeArrowheads="1"/>
          </p:cNvSpPr>
          <p:nvPr/>
        </p:nvSpPr>
        <p:spPr bwMode="auto">
          <a:xfrm>
            <a:off x="457200" y="548680"/>
            <a:ext cx="8229600" cy="868958"/>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3600" b="1" dirty="0">
                <a:solidFill>
                  <a:srgbClr val="333333"/>
                </a:solidFill>
                <a:latin typeface="+mj-lt"/>
              </a:rPr>
              <a:t>Cosas importantes a retener</a:t>
            </a:r>
          </a:p>
        </p:txBody>
      </p:sp>
      <p:sp>
        <p:nvSpPr>
          <p:cNvPr id="75781" name="Text Box 4"/>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a:solidFill>
                  <a:srgbClr val="000000"/>
                </a:solidFill>
                <a:latin typeface="Verdana" pitchFamily="32" charset="0"/>
              </a:rPr>
              <a:t>La distancia tierra – sol media es de unos 150 millones de kilómetros.</a:t>
            </a:r>
          </a:p>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a:solidFill>
                  <a:srgbClr val="000000"/>
                </a:solidFill>
                <a:latin typeface="Verdana" pitchFamily="32" charset="0"/>
              </a:rPr>
              <a:t>La tierra describe una órbita completa en torno al sol en un </a:t>
            </a:r>
            <a:r>
              <a:rPr lang="es-MX" b="1">
                <a:solidFill>
                  <a:srgbClr val="000000"/>
                </a:solidFill>
                <a:latin typeface="Verdana" pitchFamily="32" charset="0"/>
              </a:rPr>
              <a:t>año solar</a:t>
            </a:r>
            <a:r>
              <a:rPr lang="es-MX">
                <a:solidFill>
                  <a:srgbClr val="000000"/>
                </a:solidFill>
                <a:latin typeface="Verdana" pitchFamily="32" charset="0"/>
              </a:rPr>
              <a:t>, lo que equivale a 365,24 días.</a:t>
            </a:r>
          </a:p>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a:solidFill>
                  <a:srgbClr val="000000"/>
                </a:solidFill>
                <a:latin typeface="Verdana" pitchFamily="32" charset="0"/>
              </a:rPr>
              <a:t>La órbita de la tierra en torno al sol es levemente elíptica. Esto hace que estemos más cerca del sol en diciembre y más lejos en julio.</a:t>
            </a:r>
          </a:p>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a:solidFill>
                  <a:srgbClr val="000000"/>
                </a:solidFill>
                <a:latin typeface="Verdana" pitchFamily="32" charset="0"/>
              </a:rPr>
              <a:t>Los relojes de sol dan el </a:t>
            </a:r>
            <a:r>
              <a:rPr lang="es-MX" b="1">
                <a:solidFill>
                  <a:srgbClr val="000000"/>
                </a:solidFill>
                <a:latin typeface="Verdana" pitchFamily="32" charset="0"/>
              </a:rPr>
              <a:t>TSV:</a:t>
            </a:r>
            <a:r>
              <a:rPr lang="es-MX">
                <a:solidFill>
                  <a:srgbClr val="000000"/>
                </a:solidFill>
                <a:latin typeface="Verdana" pitchFamily="32" charset="0"/>
              </a:rPr>
              <a:t> tiempo solar verdadero.</a:t>
            </a:r>
          </a:p>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a:solidFill>
                  <a:srgbClr val="000000"/>
                </a:solidFill>
                <a:latin typeface="Verdana" pitchFamily="32" charset="0"/>
              </a:rPr>
              <a:t>La hora se fija de acuerdo al </a:t>
            </a:r>
            <a:r>
              <a:rPr lang="es-MX" b="1">
                <a:solidFill>
                  <a:srgbClr val="000000"/>
                </a:solidFill>
                <a:latin typeface="Verdana" pitchFamily="32" charset="0"/>
              </a:rPr>
              <a:t>TSM</a:t>
            </a:r>
            <a:r>
              <a:rPr lang="es-MX">
                <a:solidFill>
                  <a:srgbClr val="000000"/>
                </a:solidFill>
                <a:latin typeface="Verdana" pitchFamily="32" charset="0"/>
              </a:rPr>
              <a:t>: tiempo solar medio.</a:t>
            </a:r>
          </a:p>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a:solidFill>
                  <a:srgbClr val="000000"/>
                </a:solidFill>
                <a:latin typeface="Verdana" pitchFamily="32" charset="0"/>
              </a:rPr>
              <a:t>La diferencia entre el </a:t>
            </a:r>
            <a:r>
              <a:rPr lang="es-MX" b="1">
                <a:solidFill>
                  <a:srgbClr val="000000"/>
                </a:solidFill>
                <a:latin typeface="Verdana" pitchFamily="32" charset="0"/>
              </a:rPr>
              <a:t>TSV</a:t>
            </a:r>
            <a:r>
              <a:rPr lang="es-MX">
                <a:solidFill>
                  <a:srgbClr val="000000"/>
                </a:solidFill>
                <a:latin typeface="Verdana" pitchFamily="32" charset="0"/>
              </a:rPr>
              <a:t> y el </a:t>
            </a:r>
            <a:r>
              <a:rPr lang="es-MX" b="1">
                <a:solidFill>
                  <a:srgbClr val="000000"/>
                </a:solidFill>
                <a:latin typeface="Verdana" pitchFamily="32" charset="0"/>
              </a:rPr>
              <a:t>TSM</a:t>
            </a:r>
            <a:r>
              <a:rPr lang="es-MX">
                <a:solidFill>
                  <a:srgbClr val="000000"/>
                </a:solidFill>
                <a:latin typeface="Verdana" pitchFamily="32" charset="0"/>
              </a:rPr>
              <a:t> se llama </a:t>
            </a:r>
            <a:r>
              <a:rPr lang="es-MX" i="1">
                <a:solidFill>
                  <a:srgbClr val="000000"/>
                </a:solidFill>
                <a:latin typeface="Verdana" pitchFamily="32" charset="0"/>
              </a:rPr>
              <a:t>ecuación del tiempo.</a:t>
            </a:r>
          </a:p>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a:solidFill>
                  <a:srgbClr val="000000"/>
                </a:solidFill>
                <a:latin typeface="Verdana" pitchFamily="32" charset="0"/>
              </a:rPr>
              <a:t>En el caso de Santiago, tenemos una diferencia de 4 horas en invierno y 3 horas en verano con el </a:t>
            </a:r>
            <a:r>
              <a:rPr lang="es-MX" b="1">
                <a:solidFill>
                  <a:srgbClr val="000000"/>
                </a:solidFill>
                <a:latin typeface="Verdana" pitchFamily="32" charset="0"/>
              </a:rPr>
              <a:t>TU</a:t>
            </a:r>
            <a:r>
              <a:rPr lang="es-MX">
                <a:solidFill>
                  <a:srgbClr val="000000"/>
                </a:solidFill>
                <a:latin typeface="Verdana" pitchFamily="32" charset="0"/>
              </a:rPr>
              <a:t>. Aquí es </a:t>
            </a:r>
            <a:r>
              <a:rPr lang="es-MX" b="1">
                <a:solidFill>
                  <a:srgbClr val="000000"/>
                </a:solidFill>
                <a:latin typeface="Verdana" pitchFamily="32" charset="0"/>
              </a:rPr>
              <a:t>más temprano.</a:t>
            </a:r>
          </a:p>
        </p:txBody>
      </p:sp>
    </p:spTree>
    <p:extLst>
      <p:ext uri="{BB962C8B-B14F-4D97-AF65-F5344CB8AC3E}">
        <p14:creationId xmlns:p14="http://schemas.microsoft.com/office/powerpoint/2010/main" val="3850965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467544" y="692696"/>
            <a:ext cx="8229600" cy="503833"/>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2800" b="1" dirty="0">
                <a:solidFill>
                  <a:srgbClr val="000000"/>
                </a:solidFill>
                <a:effectLst>
                  <a:outerShdw blurRad="38100" dist="38100" dir="2700000" algn="tl">
                    <a:srgbClr val="FFFFFF"/>
                  </a:outerShdw>
                </a:effectLst>
                <a:latin typeface="Verdana" pitchFamily="32" charset="0"/>
              </a:rPr>
              <a:t>Radiación solar a nivel de la tierra</a:t>
            </a:r>
          </a:p>
        </p:txBody>
      </p:sp>
      <p:sp>
        <p:nvSpPr>
          <p:cNvPr id="70660" name="Text Box 4"/>
          <p:cNvSpPr txBox="1">
            <a:spLocks noChangeArrowheads="1"/>
          </p:cNvSpPr>
          <p:nvPr/>
        </p:nvSpPr>
        <p:spPr bwMode="auto">
          <a:xfrm>
            <a:off x="457200" y="1125538"/>
            <a:ext cx="8229600" cy="1223962"/>
          </a:xfrm>
          <a:prstGeom prst="rect">
            <a:avLst/>
          </a:prstGeom>
          <a:noFill/>
          <a:ln w="9525">
            <a:noFill/>
            <a:round/>
            <a:headEnd/>
            <a:tailEnd/>
          </a:ln>
        </p:spPr>
        <p:txBody>
          <a:bodyPr lIns="90000" tIns="46800" rIns="90000" bIns="46800"/>
          <a:lstStyle/>
          <a:p>
            <a:pPr>
              <a:lnSpc>
                <a:spcPct val="93000"/>
              </a:lnSpc>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dirty="0">
                <a:solidFill>
                  <a:srgbClr val="000000"/>
                </a:solidFill>
              </a:rPr>
              <a:t>Calculemos rápidamente la energía total que emite el sol:</a:t>
            </a:r>
          </a:p>
          <a:p>
            <a:pPr>
              <a:lnSpc>
                <a:spcPct val="93000"/>
              </a:lnSpc>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sz="2000" dirty="0">
                <a:solidFill>
                  <a:srgbClr val="000000"/>
                </a:solidFill>
              </a:rPr>
              <a:t>La constante solar es de 1353 [</a:t>
            </a:r>
            <a:r>
              <a:rPr lang="es-CL" sz="2000" dirty="0" smtClean="0">
                <a:solidFill>
                  <a:srgbClr val="000000"/>
                </a:solidFill>
              </a:rPr>
              <a:t>W/m²] </a:t>
            </a:r>
            <a:r>
              <a:rPr lang="es-CL" sz="2000" dirty="0">
                <a:solidFill>
                  <a:srgbClr val="000000"/>
                </a:solidFill>
              </a:rPr>
              <a:t>y la distancia tierra – sol es de 150 millones de kilómetros. Con ello </a:t>
            </a:r>
            <a:r>
              <a:rPr lang="es-CL" sz="2000" dirty="0" smtClean="0">
                <a:solidFill>
                  <a:srgbClr val="000000"/>
                </a:solidFill>
              </a:rPr>
              <a:t>podemos </a:t>
            </a:r>
            <a:r>
              <a:rPr lang="es-CL" sz="2000" dirty="0">
                <a:solidFill>
                  <a:srgbClr val="000000"/>
                </a:solidFill>
              </a:rPr>
              <a:t>calcular la energía solar total que atraviesa una esfera de 150 millones </a:t>
            </a:r>
            <a:r>
              <a:rPr lang="es-CL" sz="2000" dirty="0" smtClean="0">
                <a:solidFill>
                  <a:srgbClr val="000000"/>
                </a:solidFill>
              </a:rPr>
              <a:t>de </a:t>
            </a:r>
            <a:r>
              <a:rPr lang="es-CL" sz="2000" dirty="0">
                <a:solidFill>
                  <a:srgbClr val="000000"/>
                </a:solidFill>
              </a:rPr>
              <a:t>kilómetros de radio.</a:t>
            </a:r>
          </a:p>
        </p:txBody>
      </p:sp>
      <p:sp>
        <p:nvSpPr>
          <p:cNvPr id="70661" name="Oval 5"/>
          <p:cNvSpPr>
            <a:spLocks noChangeArrowheads="1"/>
          </p:cNvSpPr>
          <p:nvPr/>
        </p:nvSpPr>
        <p:spPr bwMode="auto">
          <a:xfrm>
            <a:off x="2428875" y="1357313"/>
            <a:ext cx="5040313" cy="5040312"/>
          </a:xfrm>
          <a:prstGeom prst="ellipse">
            <a:avLst/>
          </a:prstGeom>
          <a:noFill/>
          <a:ln w="9360">
            <a:solidFill>
              <a:srgbClr val="000000"/>
            </a:solidFill>
            <a:miter lim="800000"/>
            <a:headEnd/>
            <a:tailEnd/>
          </a:ln>
        </p:spPr>
        <p:txBody>
          <a:bodyPr wrap="none" anchor="ctr"/>
          <a:lstStyle/>
          <a:p>
            <a:endParaRPr lang="en-US"/>
          </a:p>
        </p:txBody>
      </p:sp>
      <p:sp>
        <p:nvSpPr>
          <p:cNvPr id="70662" name="Oval 6"/>
          <p:cNvSpPr>
            <a:spLocks noChangeArrowheads="1"/>
          </p:cNvSpPr>
          <p:nvPr/>
        </p:nvSpPr>
        <p:spPr bwMode="auto">
          <a:xfrm>
            <a:off x="4572000" y="3716338"/>
            <a:ext cx="500063" cy="519112"/>
          </a:xfrm>
          <a:prstGeom prst="ellipse">
            <a:avLst/>
          </a:prstGeom>
          <a:solidFill>
            <a:srgbClr val="FFFF00"/>
          </a:solidFill>
          <a:ln w="9360">
            <a:solidFill>
              <a:srgbClr val="000000"/>
            </a:solidFill>
            <a:miter lim="800000"/>
            <a:headEnd/>
            <a:tailEnd/>
          </a:ln>
        </p:spPr>
        <p:txBody>
          <a:bodyPr wrap="none" anchor="ctr"/>
          <a:lstStyle/>
          <a:p>
            <a:endParaRPr lang="en-US"/>
          </a:p>
        </p:txBody>
      </p:sp>
      <p:sp>
        <p:nvSpPr>
          <p:cNvPr id="70663" name="Rectangle 7"/>
          <p:cNvSpPr>
            <a:spLocks noChangeArrowheads="1"/>
          </p:cNvSpPr>
          <p:nvPr/>
        </p:nvSpPr>
        <p:spPr bwMode="auto">
          <a:xfrm>
            <a:off x="3563938" y="2492375"/>
            <a:ext cx="290512" cy="369888"/>
          </a:xfrm>
          <a:prstGeom prst="rect">
            <a:avLst/>
          </a:prstGeom>
          <a:solidFill>
            <a:srgbClr val="FFFF99"/>
          </a:solidFill>
          <a:ln w="9360">
            <a:solidFill>
              <a:srgbClr val="000000"/>
            </a:solidFill>
            <a:miter lim="800000"/>
            <a:headEnd/>
            <a:tailEnd/>
          </a:ln>
        </p:spPr>
        <p:txBody>
          <a:bodyPr wrap="none" anchor="ctr"/>
          <a:lstStyle/>
          <a:p>
            <a:endParaRPr lang="en-US"/>
          </a:p>
        </p:txBody>
      </p:sp>
      <p:sp>
        <p:nvSpPr>
          <p:cNvPr id="70664" name="Line 8"/>
          <p:cNvSpPr>
            <a:spLocks noChangeShapeType="1"/>
          </p:cNvSpPr>
          <p:nvPr/>
        </p:nvSpPr>
        <p:spPr bwMode="auto">
          <a:xfrm flipH="1" flipV="1">
            <a:off x="3706813" y="2635250"/>
            <a:ext cx="1082675" cy="1300163"/>
          </a:xfrm>
          <a:prstGeom prst="line">
            <a:avLst/>
          </a:prstGeom>
          <a:noFill/>
          <a:ln w="9360">
            <a:solidFill>
              <a:srgbClr val="000000"/>
            </a:solidFill>
            <a:miter lim="800000"/>
            <a:headEnd/>
            <a:tailEnd/>
          </a:ln>
        </p:spPr>
        <p:txBody>
          <a:bodyPr/>
          <a:lstStyle/>
          <a:p>
            <a:endParaRPr lang="es-CL"/>
          </a:p>
        </p:txBody>
      </p:sp>
      <p:sp>
        <p:nvSpPr>
          <p:cNvPr id="70665" name="Line 9"/>
          <p:cNvSpPr>
            <a:spLocks noChangeShapeType="1"/>
          </p:cNvSpPr>
          <p:nvPr/>
        </p:nvSpPr>
        <p:spPr bwMode="auto">
          <a:xfrm flipH="1">
            <a:off x="4498975" y="3068638"/>
            <a:ext cx="1370013" cy="360362"/>
          </a:xfrm>
          <a:prstGeom prst="line">
            <a:avLst/>
          </a:prstGeom>
          <a:noFill/>
          <a:ln w="9360">
            <a:solidFill>
              <a:srgbClr val="000000"/>
            </a:solidFill>
            <a:miter lim="800000"/>
            <a:headEnd/>
            <a:tailEnd type="triangle" w="med" len="med"/>
          </a:ln>
        </p:spPr>
        <p:txBody>
          <a:bodyPr/>
          <a:lstStyle/>
          <a:p>
            <a:endParaRPr lang="es-CL"/>
          </a:p>
        </p:txBody>
      </p:sp>
      <p:sp>
        <p:nvSpPr>
          <p:cNvPr id="70666" name="Text Box 10"/>
          <p:cNvSpPr txBox="1">
            <a:spLocks noChangeArrowheads="1"/>
          </p:cNvSpPr>
          <p:nvPr/>
        </p:nvSpPr>
        <p:spPr bwMode="auto">
          <a:xfrm>
            <a:off x="5795963" y="2781300"/>
            <a:ext cx="1584325" cy="925513"/>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150 millones de kilómetros</a:t>
            </a:r>
          </a:p>
        </p:txBody>
      </p:sp>
      <p:sp>
        <p:nvSpPr>
          <p:cNvPr id="76812" name="Text Box 11"/>
          <p:cNvSpPr txBox="1">
            <a:spLocks noChangeArrowheads="1"/>
          </p:cNvSpPr>
          <p:nvPr/>
        </p:nvSpPr>
        <p:spPr bwMode="auto">
          <a:xfrm>
            <a:off x="4427538" y="4365625"/>
            <a:ext cx="7207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Sol</a:t>
            </a:r>
          </a:p>
        </p:txBody>
      </p:sp>
      <p:sp>
        <p:nvSpPr>
          <p:cNvPr id="70668" name="Text Box 12"/>
          <p:cNvSpPr txBox="1">
            <a:spLocks noChangeArrowheads="1"/>
          </p:cNvSpPr>
          <p:nvPr/>
        </p:nvSpPr>
        <p:spPr bwMode="auto">
          <a:xfrm>
            <a:off x="611188" y="2565400"/>
            <a:ext cx="2089150"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E = 1.353 [W/m2]</a:t>
            </a:r>
          </a:p>
        </p:txBody>
      </p:sp>
      <p:sp>
        <p:nvSpPr>
          <p:cNvPr id="70669" name="Text Box 13"/>
          <p:cNvSpPr txBox="1">
            <a:spLocks noChangeArrowheads="1"/>
          </p:cNvSpPr>
          <p:nvPr/>
        </p:nvSpPr>
        <p:spPr bwMode="auto">
          <a:xfrm>
            <a:off x="755650" y="2997200"/>
            <a:ext cx="2879725" cy="64928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S = </a:t>
            </a:r>
            <a:r>
              <a:rPr lang="es-CL">
                <a:solidFill>
                  <a:srgbClr val="000000"/>
                </a:solidFill>
                <a:latin typeface="Symbol" pitchFamily="16" charset="2"/>
              </a:rPr>
              <a:t></a:t>
            </a:r>
            <a:r>
              <a:rPr lang="es-CL">
                <a:solidFill>
                  <a:srgbClr val="000000"/>
                </a:solidFill>
              </a:rPr>
              <a:t>·d2</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S = </a:t>
            </a:r>
            <a:r>
              <a:rPr lang="es-CL">
                <a:solidFill>
                  <a:srgbClr val="000000"/>
                </a:solidFill>
                <a:latin typeface="Symbol" pitchFamily="16" charset="2"/>
              </a:rPr>
              <a:t></a:t>
            </a:r>
            <a:r>
              <a:rPr lang="es-CL">
                <a:solidFill>
                  <a:srgbClr val="000000"/>
                </a:solidFill>
              </a:rPr>
              <a:t>·(150x10^9)^2 [m2]</a:t>
            </a:r>
          </a:p>
        </p:txBody>
      </p:sp>
      <p:sp>
        <p:nvSpPr>
          <p:cNvPr id="70670" name="Text Box 14"/>
          <p:cNvSpPr txBox="1">
            <a:spLocks noChangeArrowheads="1"/>
          </p:cNvSpPr>
          <p:nvPr/>
        </p:nvSpPr>
        <p:spPr bwMode="auto">
          <a:xfrm>
            <a:off x="611188" y="4005263"/>
            <a:ext cx="3024187" cy="64928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S = 7,06x10^22 [m2]</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E = 9,56x10^22 [kW]</a:t>
            </a:r>
          </a:p>
        </p:txBody>
      </p:sp>
      <p:sp>
        <p:nvSpPr>
          <p:cNvPr id="70671" name="Text Box 15"/>
          <p:cNvSpPr txBox="1">
            <a:spLocks noChangeArrowheads="1"/>
          </p:cNvSpPr>
          <p:nvPr/>
        </p:nvSpPr>
        <p:spPr bwMode="auto">
          <a:xfrm>
            <a:off x="6732588" y="4365625"/>
            <a:ext cx="1368425" cy="64928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E = m·c^2</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M = E/c^2</a:t>
            </a:r>
          </a:p>
        </p:txBody>
      </p:sp>
      <p:sp>
        <p:nvSpPr>
          <p:cNvPr id="70672" name="Text Box 16"/>
          <p:cNvSpPr txBox="1">
            <a:spLocks noChangeArrowheads="1"/>
          </p:cNvSpPr>
          <p:nvPr/>
        </p:nvSpPr>
        <p:spPr bwMode="auto">
          <a:xfrm>
            <a:off x="6227763" y="5445125"/>
            <a:ext cx="1798637" cy="64928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m = 1.063 [Ton/s] </a:t>
            </a:r>
          </a:p>
        </p:txBody>
      </p:sp>
    </p:spTree>
    <p:extLst>
      <p:ext uri="{BB962C8B-B14F-4D97-AF65-F5344CB8AC3E}">
        <p14:creationId xmlns:p14="http://schemas.microsoft.com/office/powerpoint/2010/main" val="35726952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066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7066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grpId="0" nodeType="clickEffect">
                                  <p:stCondLst>
                                    <p:cond delay="0"/>
                                  </p:stCondLst>
                                  <p:childTnLst>
                                    <p:set>
                                      <p:cBhvr additive="repl">
                                        <p:cTn id="12" dur="1" fill="hold">
                                          <p:stCondLst>
                                            <p:cond delay="0"/>
                                          </p:stCondLst>
                                        </p:cTn>
                                        <p:tgtEl>
                                          <p:spTgt spid="706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fill="hold" grpId="0" nodeType="clickEffect">
                                  <p:stCondLst>
                                    <p:cond delay="0"/>
                                  </p:stCondLst>
                                  <p:childTnLst>
                                    <p:set>
                                      <p:cBhvr additive="repl">
                                        <p:cTn id="16" dur="1" fill="hold">
                                          <p:stCondLst>
                                            <p:cond delay="0"/>
                                          </p:stCondLst>
                                        </p:cTn>
                                        <p:tgtEl>
                                          <p:spTgt spid="70661"/>
                                        </p:tgtEl>
                                        <p:attrNameLst>
                                          <p:attrName>style.visibility</p:attrName>
                                        </p:attrNameLst>
                                      </p:cBhvr>
                                      <p:to>
                                        <p:strVal val="visible"/>
                                      </p:to>
                                    </p:set>
                                    <p:anim calcmode="lin" valueType="num">
                                      <p:cBhvr additive="repl">
                                        <p:cTn id="17" dur="1000" fill="hold"/>
                                        <p:tgtEl>
                                          <p:spTgt spid="70661"/>
                                        </p:tgtEl>
                                        <p:attrNameLst>
                                          <p:attrName>ppt_w</p:attrName>
                                        </p:attrNameLst>
                                      </p:cBhvr>
                                      <p:tavLst>
                                        <p:tav tm="100000">
                                          <p:val>
                                            <p:strVal val="#ppt_w*0.70"/>
                                          </p:val>
                                        </p:tav>
                                        <p:tav tm="100000">
                                          <p:val>
                                            <p:strVal val="#ppt_w"/>
                                          </p:val>
                                        </p:tav>
                                      </p:tavLst>
                                    </p:anim>
                                    <p:anim calcmode="lin" valueType="num">
                                      <p:cBhvr additive="repl">
                                        <p:cTn id="18" dur="1000" fill="hold"/>
                                        <p:tgtEl>
                                          <p:spTgt spid="70661"/>
                                        </p:tgtEl>
                                        <p:attrNameLst>
                                          <p:attrName>ppt_h</p:attrName>
                                        </p:attrNameLst>
                                      </p:cBhvr>
                                      <p:tavLst>
                                        <p:tav tm="100000">
                                          <p:val>
                                            <p:strVal val="#ppt_h"/>
                                          </p:val>
                                        </p:tav>
                                        <p:tav tm="100000">
                                          <p:val>
                                            <p:strVal val="#ppt_h"/>
                                          </p:val>
                                        </p:tav>
                                      </p:tavLst>
                                    </p:anim>
                                    <p:animEffect transition="in" filter="fade">
                                      <p:cBhvr additive="repl">
                                        <p:cTn id="19" dur="1000"/>
                                        <p:tgtEl>
                                          <p:spTgt spid="7066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fill="hold" grpId="0" nodeType="clickEffect">
                                  <p:stCondLst>
                                    <p:cond delay="0"/>
                                  </p:stCondLst>
                                  <p:childTnLst>
                                    <p:set>
                                      <p:cBhvr additive="repl">
                                        <p:cTn id="23" dur="1" fill="hold">
                                          <p:stCondLst>
                                            <p:cond delay="0"/>
                                          </p:stCondLst>
                                        </p:cTn>
                                        <p:tgtEl>
                                          <p:spTgt spid="7066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5" presetClass="entr" fill="hold" grpId="0" nodeType="clickEffect">
                                  <p:stCondLst>
                                    <p:cond delay="0"/>
                                  </p:stCondLst>
                                  <p:childTnLst>
                                    <p:set>
                                      <p:cBhvr additive="repl">
                                        <p:cTn id="27" dur="1" fill="hold">
                                          <p:stCondLst>
                                            <p:cond delay="0"/>
                                          </p:stCondLst>
                                        </p:cTn>
                                        <p:tgtEl>
                                          <p:spTgt spid="70664"/>
                                        </p:tgtEl>
                                        <p:attrNameLst>
                                          <p:attrName>style.visibility</p:attrName>
                                        </p:attrNameLst>
                                      </p:cBhvr>
                                      <p:to>
                                        <p:strVal val="visible"/>
                                      </p:to>
                                    </p:set>
                                    <p:anim calcmode="lin" valueType="num">
                                      <p:cBhvr additive="repl">
                                        <p:cTn id="28" dur="1000" fill="hold"/>
                                        <p:tgtEl>
                                          <p:spTgt spid="70664"/>
                                        </p:tgtEl>
                                        <p:attrNameLst>
                                          <p:attrName>ppt_w</p:attrName>
                                        </p:attrNameLst>
                                      </p:cBhvr>
                                      <p:tavLst>
                                        <p:tav tm="100000">
                                          <p:val>
                                            <p:strVal val="#ppt_w*0.70"/>
                                          </p:val>
                                        </p:tav>
                                        <p:tav tm="100000">
                                          <p:val>
                                            <p:strVal val="#ppt_w"/>
                                          </p:val>
                                        </p:tav>
                                      </p:tavLst>
                                    </p:anim>
                                    <p:anim calcmode="lin" valueType="num">
                                      <p:cBhvr additive="repl">
                                        <p:cTn id="29" dur="1000" fill="hold"/>
                                        <p:tgtEl>
                                          <p:spTgt spid="70664"/>
                                        </p:tgtEl>
                                        <p:attrNameLst>
                                          <p:attrName>ppt_h</p:attrName>
                                        </p:attrNameLst>
                                      </p:cBhvr>
                                      <p:tavLst>
                                        <p:tav tm="100000">
                                          <p:val>
                                            <p:strVal val="#ppt_h"/>
                                          </p:val>
                                        </p:tav>
                                        <p:tav tm="100000">
                                          <p:val>
                                            <p:strVal val="#ppt_h"/>
                                          </p:val>
                                        </p:tav>
                                      </p:tavLst>
                                    </p:anim>
                                    <p:animEffect transition="in" filter="fade">
                                      <p:cBhvr additive="repl">
                                        <p:cTn id="30" dur="1000"/>
                                        <p:tgtEl>
                                          <p:spTgt spid="7066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706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5" presetClass="entr" fill="hold" grpId="0" nodeType="clickEffect">
                                  <p:stCondLst>
                                    <p:cond delay="0"/>
                                  </p:stCondLst>
                                  <p:childTnLst>
                                    <p:set>
                                      <p:cBhvr additive="repl">
                                        <p:cTn id="38" dur="1" fill="hold">
                                          <p:stCondLst>
                                            <p:cond delay="0"/>
                                          </p:stCondLst>
                                        </p:cTn>
                                        <p:tgtEl>
                                          <p:spTgt spid="70665"/>
                                        </p:tgtEl>
                                        <p:attrNameLst>
                                          <p:attrName>style.visibility</p:attrName>
                                        </p:attrNameLst>
                                      </p:cBhvr>
                                      <p:to>
                                        <p:strVal val="visible"/>
                                      </p:to>
                                    </p:set>
                                    <p:anim calcmode="lin" valueType="num">
                                      <p:cBhvr additive="repl">
                                        <p:cTn id="39" dur="1000" fill="hold"/>
                                        <p:tgtEl>
                                          <p:spTgt spid="70665"/>
                                        </p:tgtEl>
                                        <p:attrNameLst>
                                          <p:attrName>ppt_w</p:attrName>
                                        </p:attrNameLst>
                                      </p:cBhvr>
                                      <p:tavLst>
                                        <p:tav tm="100000">
                                          <p:val>
                                            <p:strVal val="#ppt_w*0.70"/>
                                          </p:val>
                                        </p:tav>
                                        <p:tav tm="100000">
                                          <p:val>
                                            <p:strVal val="#ppt_w"/>
                                          </p:val>
                                        </p:tav>
                                      </p:tavLst>
                                    </p:anim>
                                    <p:anim calcmode="lin" valueType="num">
                                      <p:cBhvr additive="repl">
                                        <p:cTn id="40" dur="1000" fill="hold"/>
                                        <p:tgtEl>
                                          <p:spTgt spid="70665"/>
                                        </p:tgtEl>
                                        <p:attrNameLst>
                                          <p:attrName>ppt_h</p:attrName>
                                        </p:attrNameLst>
                                      </p:cBhvr>
                                      <p:tavLst>
                                        <p:tav tm="100000">
                                          <p:val>
                                            <p:strVal val="#ppt_h"/>
                                          </p:val>
                                        </p:tav>
                                        <p:tav tm="100000">
                                          <p:val>
                                            <p:strVal val="#ppt_h"/>
                                          </p:val>
                                        </p:tav>
                                      </p:tavLst>
                                    </p:anim>
                                    <p:animEffect transition="in" filter="fade">
                                      <p:cBhvr additive="repl">
                                        <p:cTn id="41" dur="1000"/>
                                        <p:tgtEl>
                                          <p:spTgt spid="70665"/>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fill="hold" nodeType="clickEffect">
                                  <p:stCondLst>
                                    <p:cond delay="0"/>
                                  </p:stCondLst>
                                  <p:childTnLst>
                                    <p:set>
                                      <p:cBhvr additive="repl">
                                        <p:cTn id="45" dur="1" fill="hold">
                                          <p:stCondLst>
                                            <p:cond delay="0"/>
                                          </p:stCondLst>
                                        </p:cTn>
                                        <p:tgtEl>
                                          <p:spTgt spid="70668"/>
                                        </p:tgtEl>
                                        <p:attrNameLst>
                                          <p:attrName>style.visibility</p:attrName>
                                        </p:attrNameLst>
                                      </p:cBhvr>
                                      <p:to>
                                        <p:strVal val="visible"/>
                                      </p:to>
                                    </p:set>
                                    <p:anim calcmode="lin" valueType="num">
                                      <p:cBhvr additive="repl">
                                        <p:cTn id="46" dur="1000" fill="hold"/>
                                        <p:tgtEl>
                                          <p:spTgt spid="70668"/>
                                        </p:tgtEl>
                                        <p:attrNameLst>
                                          <p:attrName>ppt_w</p:attrName>
                                        </p:attrNameLst>
                                      </p:cBhvr>
                                      <p:tavLst>
                                        <p:tav tm="100000">
                                          <p:val>
                                            <p:strVal val="#ppt_w*0.70"/>
                                          </p:val>
                                        </p:tav>
                                        <p:tav tm="100000">
                                          <p:val>
                                            <p:strVal val="#ppt_w"/>
                                          </p:val>
                                        </p:tav>
                                      </p:tavLst>
                                    </p:anim>
                                    <p:anim calcmode="lin" valueType="num">
                                      <p:cBhvr additive="repl">
                                        <p:cTn id="47" dur="1000" fill="hold"/>
                                        <p:tgtEl>
                                          <p:spTgt spid="70668"/>
                                        </p:tgtEl>
                                        <p:attrNameLst>
                                          <p:attrName>ppt_h</p:attrName>
                                        </p:attrNameLst>
                                      </p:cBhvr>
                                      <p:tavLst>
                                        <p:tav tm="100000">
                                          <p:val>
                                            <p:strVal val="#ppt_h"/>
                                          </p:val>
                                        </p:tav>
                                        <p:tav tm="100000">
                                          <p:val>
                                            <p:strVal val="#ppt_h"/>
                                          </p:val>
                                        </p:tav>
                                      </p:tavLst>
                                    </p:anim>
                                    <p:animEffect transition="in" filter="fade">
                                      <p:cBhvr additive="repl">
                                        <p:cTn id="48" dur="1000"/>
                                        <p:tgtEl>
                                          <p:spTgt spid="70668"/>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fill="hold" nodeType="clickEffect">
                                  <p:stCondLst>
                                    <p:cond delay="0"/>
                                  </p:stCondLst>
                                  <p:childTnLst>
                                    <p:set>
                                      <p:cBhvr additive="repl">
                                        <p:cTn id="52" dur="1" fill="hold">
                                          <p:stCondLst>
                                            <p:cond delay="0"/>
                                          </p:stCondLst>
                                        </p:cTn>
                                        <p:tgtEl>
                                          <p:spTgt spid="70669"/>
                                        </p:tgtEl>
                                        <p:attrNameLst>
                                          <p:attrName>style.visibility</p:attrName>
                                        </p:attrNameLst>
                                      </p:cBhvr>
                                      <p:to>
                                        <p:strVal val="visible"/>
                                      </p:to>
                                    </p:set>
                                    <p:anim calcmode="lin" valueType="num">
                                      <p:cBhvr additive="repl">
                                        <p:cTn id="53" dur="1000" fill="hold"/>
                                        <p:tgtEl>
                                          <p:spTgt spid="70669"/>
                                        </p:tgtEl>
                                        <p:attrNameLst>
                                          <p:attrName>ppt_w</p:attrName>
                                        </p:attrNameLst>
                                      </p:cBhvr>
                                      <p:tavLst>
                                        <p:tav tm="100000">
                                          <p:val>
                                            <p:strVal val="#ppt_w*0.70"/>
                                          </p:val>
                                        </p:tav>
                                        <p:tav tm="100000">
                                          <p:val>
                                            <p:strVal val="#ppt_w"/>
                                          </p:val>
                                        </p:tav>
                                      </p:tavLst>
                                    </p:anim>
                                    <p:anim calcmode="lin" valueType="num">
                                      <p:cBhvr additive="repl">
                                        <p:cTn id="54" dur="1000" fill="hold"/>
                                        <p:tgtEl>
                                          <p:spTgt spid="70669"/>
                                        </p:tgtEl>
                                        <p:attrNameLst>
                                          <p:attrName>ppt_h</p:attrName>
                                        </p:attrNameLst>
                                      </p:cBhvr>
                                      <p:tavLst>
                                        <p:tav tm="100000">
                                          <p:val>
                                            <p:strVal val="#ppt_h"/>
                                          </p:val>
                                        </p:tav>
                                        <p:tav tm="100000">
                                          <p:val>
                                            <p:strVal val="#ppt_h"/>
                                          </p:val>
                                        </p:tav>
                                      </p:tavLst>
                                    </p:anim>
                                    <p:animEffect transition="in" filter="fade">
                                      <p:cBhvr additive="repl">
                                        <p:cTn id="55" dur="1000"/>
                                        <p:tgtEl>
                                          <p:spTgt spid="70669"/>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fill="hold" nodeType="clickEffect">
                                  <p:stCondLst>
                                    <p:cond delay="0"/>
                                  </p:stCondLst>
                                  <p:childTnLst>
                                    <p:set>
                                      <p:cBhvr additive="repl">
                                        <p:cTn id="59" dur="1" fill="hold">
                                          <p:stCondLst>
                                            <p:cond delay="0"/>
                                          </p:stCondLst>
                                        </p:cTn>
                                        <p:tgtEl>
                                          <p:spTgt spid="70670"/>
                                        </p:tgtEl>
                                        <p:attrNameLst>
                                          <p:attrName>style.visibility</p:attrName>
                                        </p:attrNameLst>
                                      </p:cBhvr>
                                      <p:to>
                                        <p:strVal val="visible"/>
                                      </p:to>
                                    </p:set>
                                    <p:anim calcmode="lin" valueType="num">
                                      <p:cBhvr additive="repl">
                                        <p:cTn id="60" dur="1000" fill="hold"/>
                                        <p:tgtEl>
                                          <p:spTgt spid="70670"/>
                                        </p:tgtEl>
                                        <p:attrNameLst>
                                          <p:attrName>ppt_w</p:attrName>
                                        </p:attrNameLst>
                                      </p:cBhvr>
                                      <p:tavLst>
                                        <p:tav tm="100000">
                                          <p:val>
                                            <p:strVal val="#ppt_w*0.70"/>
                                          </p:val>
                                        </p:tav>
                                        <p:tav tm="100000">
                                          <p:val>
                                            <p:strVal val="#ppt_w"/>
                                          </p:val>
                                        </p:tav>
                                      </p:tavLst>
                                    </p:anim>
                                    <p:anim calcmode="lin" valueType="num">
                                      <p:cBhvr additive="repl">
                                        <p:cTn id="61" dur="1000" fill="hold"/>
                                        <p:tgtEl>
                                          <p:spTgt spid="70670"/>
                                        </p:tgtEl>
                                        <p:attrNameLst>
                                          <p:attrName>ppt_h</p:attrName>
                                        </p:attrNameLst>
                                      </p:cBhvr>
                                      <p:tavLst>
                                        <p:tav tm="100000">
                                          <p:val>
                                            <p:strVal val="#ppt_h"/>
                                          </p:val>
                                        </p:tav>
                                        <p:tav tm="100000">
                                          <p:val>
                                            <p:strVal val="#ppt_h"/>
                                          </p:val>
                                        </p:tav>
                                      </p:tavLst>
                                    </p:anim>
                                    <p:animEffect transition="in" filter="fade">
                                      <p:cBhvr additive="repl">
                                        <p:cTn id="62" dur="1000"/>
                                        <p:tgtEl>
                                          <p:spTgt spid="70670"/>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fill="hold" nodeType="clickEffect">
                                  <p:stCondLst>
                                    <p:cond delay="0"/>
                                  </p:stCondLst>
                                  <p:childTnLst>
                                    <p:set>
                                      <p:cBhvr additive="repl">
                                        <p:cTn id="66" dur="1" fill="hold">
                                          <p:stCondLst>
                                            <p:cond delay="0"/>
                                          </p:stCondLst>
                                        </p:cTn>
                                        <p:tgtEl>
                                          <p:spTgt spid="70671"/>
                                        </p:tgtEl>
                                        <p:attrNameLst>
                                          <p:attrName>style.visibility</p:attrName>
                                        </p:attrNameLst>
                                      </p:cBhvr>
                                      <p:to>
                                        <p:strVal val="visible"/>
                                      </p:to>
                                    </p:set>
                                    <p:anim calcmode="lin" valueType="num">
                                      <p:cBhvr additive="repl">
                                        <p:cTn id="67" dur="1000" fill="hold"/>
                                        <p:tgtEl>
                                          <p:spTgt spid="70671"/>
                                        </p:tgtEl>
                                        <p:attrNameLst>
                                          <p:attrName>ppt_w</p:attrName>
                                        </p:attrNameLst>
                                      </p:cBhvr>
                                      <p:tavLst>
                                        <p:tav tm="100000">
                                          <p:val>
                                            <p:strVal val="#ppt_w*0.70"/>
                                          </p:val>
                                        </p:tav>
                                        <p:tav tm="100000">
                                          <p:val>
                                            <p:strVal val="#ppt_w"/>
                                          </p:val>
                                        </p:tav>
                                      </p:tavLst>
                                    </p:anim>
                                    <p:anim calcmode="lin" valueType="num">
                                      <p:cBhvr additive="repl">
                                        <p:cTn id="68" dur="1000" fill="hold"/>
                                        <p:tgtEl>
                                          <p:spTgt spid="70671"/>
                                        </p:tgtEl>
                                        <p:attrNameLst>
                                          <p:attrName>ppt_h</p:attrName>
                                        </p:attrNameLst>
                                      </p:cBhvr>
                                      <p:tavLst>
                                        <p:tav tm="100000">
                                          <p:val>
                                            <p:strVal val="#ppt_h"/>
                                          </p:val>
                                        </p:tav>
                                        <p:tav tm="100000">
                                          <p:val>
                                            <p:strVal val="#ppt_h"/>
                                          </p:val>
                                        </p:tav>
                                      </p:tavLst>
                                    </p:anim>
                                    <p:animEffect transition="in" filter="fade">
                                      <p:cBhvr additive="repl">
                                        <p:cTn id="69" dur="1000"/>
                                        <p:tgtEl>
                                          <p:spTgt spid="70671"/>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fill="hold" nodeType="clickEffect">
                                  <p:stCondLst>
                                    <p:cond delay="0"/>
                                  </p:stCondLst>
                                  <p:childTnLst>
                                    <p:set>
                                      <p:cBhvr additive="repl">
                                        <p:cTn id="73" dur="1" fill="hold">
                                          <p:stCondLst>
                                            <p:cond delay="0"/>
                                          </p:stCondLst>
                                        </p:cTn>
                                        <p:tgtEl>
                                          <p:spTgt spid="70672"/>
                                        </p:tgtEl>
                                        <p:attrNameLst>
                                          <p:attrName>style.visibility</p:attrName>
                                        </p:attrNameLst>
                                      </p:cBhvr>
                                      <p:to>
                                        <p:strVal val="visible"/>
                                      </p:to>
                                    </p:set>
                                    <p:anim calcmode="lin" valueType="num">
                                      <p:cBhvr additive="repl">
                                        <p:cTn id="74" dur="1000" fill="hold"/>
                                        <p:tgtEl>
                                          <p:spTgt spid="70672"/>
                                        </p:tgtEl>
                                        <p:attrNameLst>
                                          <p:attrName>ppt_w</p:attrName>
                                        </p:attrNameLst>
                                      </p:cBhvr>
                                      <p:tavLst>
                                        <p:tav tm="100000">
                                          <p:val>
                                            <p:strVal val="#ppt_w*0.70"/>
                                          </p:val>
                                        </p:tav>
                                        <p:tav tm="100000">
                                          <p:val>
                                            <p:strVal val="#ppt_w"/>
                                          </p:val>
                                        </p:tav>
                                      </p:tavLst>
                                    </p:anim>
                                    <p:anim calcmode="lin" valueType="num">
                                      <p:cBhvr additive="repl">
                                        <p:cTn id="75" dur="1000" fill="hold"/>
                                        <p:tgtEl>
                                          <p:spTgt spid="70672"/>
                                        </p:tgtEl>
                                        <p:attrNameLst>
                                          <p:attrName>ppt_h</p:attrName>
                                        </p:attrNameLst>
                                      </p:cBhvr>
                                      <p:tavLst>
                                        <p:tav tm="100000">
                                          <p:val>
                                            <p:strVal val="#ppt_h"/>
                                          </p:val>
                                        </p:tav>
                                        <p:tav tm="100000">
                                          <p:val>
                                            <p:strVal val="#ppt_h"/>
                                          </p:val>
                                        </p:tav>
                                      </p:tavLst>
                                    </p:anim>
                                    <p:animEffect transition="in" filter="fade">
                                      <p:cBhvr additive="repl">
                                        <p:cTn id="76" dur="10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3" grpId="0" animBg="1"/>
      <p:bldP spid="70664" grpId="0" animBg="1"/>
      <p:bldP spid="7066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7827"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BEF4D07-3890-4DD2-8739-83B732AE36D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35</a:t>
            </a:fld>
            <a:endParaRPr lang="es-CL">
              <a:solidFill>
                <a:srgbClr val="FFFFFF"/>
              </a:solidFill>
            </a:endParaRPr>
          </a:p>
        </p:txBody>
      </p:sp>
      <p:sp>
        <p:nvSpPr>
          <p:cNvPr id="71683" name="Text Box 3"/>
          <p:cNvSpPr txBox="1">
            <a:spLocks noChangeArrowheads="1"/>
          </p:cNvSpPr>
          <p:nvPr/>
        </p:nvSpPr>
        <p:spPr bwMode="auto">
          <a:xfrm>
            <a:off x="683568" y="620688"/>
            <a:ext cx="8229600" cy="777875"/>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2800" b="1" dirty="0">
                <a:solidFill>
                  <a:srgbClr val="333333"/>
                </a:solidFill>
                <a:effectLst>
                  <a:outerShdw blurRad="38100" dist="38100" dir="2700000" algn="tl">
                    <a:srgbClr val="000000"/>
                  </a:outerShdw>
                </a:effectLst>
                <a:latin typeface="Verdana" pitchFamily="32" charset="0"/>
              </a:rPr>
              <a:t>Radiación solar a nivel de la Tierra</a:t>
            </a:r>
          </a:p>
        </p:txBody>
      </p:sp>
      <p:sp>
        <p:nvSpPr>
          <p:cNvPr id="77829" name="Text Box 4"/>
          <p:cNvSpPr txBox="1">
            <a:spLocks noChangeArrowheads="1"/>
          </p:cNvSpPr>
          <p:nvPr/>
        </p:nvSpPr>
        <p:spPr bwMode="auto">
          <a:xfrm>
            <a:off x="457200" y="3068638"/>
            <a:ext cx="8229600" cy="3456706"/>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dirty="0">
                <a:solidFill>
                  <a:srgbClr val="000000"/>
                </a:solidFill>
              </a:rPr>
              <a:t>En una superficie de 1 </a:t>
            </a:r>
            <a:r>
              <a:rPr lang="es-CL" sz="2000" dirty="0" smtClean="0">
                <a:solidFill>
                  <a:srgbClr val="000000"/>
                </a:solidFill>
              </a:rPr>
              <a:t>m² </a:t>
            </a:r>
            <a:r>
              <a:rPr lang="es-CL" sz="2000" dirty="0">
                <a:solidFill>
                  <a:srgbClr val="000000"/>
                </a:solidFill>
              </a:rPr>
              <a:t>a la distancia media tierra – sol y perpendicular a los rayos del sol, la intensidad es de 1.353 [</a:t>
            </a:r>
            <a:r>
              <a:rPr lang="es-CL" sz="2000" dirty="0" smtClean="0">
                <a:solidFill>
                  <a:srgbClr val="000000"/>
                </a:solidFill>
              </a:rPr>
              <a:t>W/m²].</a:t>
            </a:r>
            <a:endParaRPr lang="es-CL" sz="2000" dirty="0">
              <a:solidFill>
                <a:srgbClr val="000000"/>
              </a:solidFill>
            </a:endParaRP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dirty="0">
                <a:solidFill>
                  <a:srgbClr val="000000"/>
                </a:solidFill>
              </a:rPr>
              <a:t>Al atravesar la atmósfera la radiación se atenúa, difunde y dispersa.</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dirty="0">
                <a:solidFill>
                  <a:srgbClr val="000000"/>
                </a:solidFill>
              </a:rPr>
              <a:t>Se llama </a:t>
            </a:r>
            <a:r>
              <a:rPr lang="es-CL" sz="2000" b="1" dirty="0">
                <a:solidFill>
                  <a:srgbClr val="000000"/>
                </a:solidFill>
              </a:rPr>
              <a:t>radiación directa</a:t>
            </a:r>
            <a:r>
              <a:rPr lang="es-CL" sz="2000" dirty="0">
                <a:solidFill>
                  <a:srgbClr val="000000"/>
                </a:solidFill>
              </a:rPr>
              <a:t> a aquella que proyecta sombra.</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dirty="0">
                <a:solidFill>
                  <a:srgbClr val="000000"/>
                </a:solidFill>
              </a:rPr>
              <a:t>La </a:t>
            </a:r>
            <a:r>
              <a:rPr lang="es-CL" sz="2000" b="1" dirty="0">
                <a:solidFill>
                  <a:srgbClr val="000000"/>
                </a:solidFill>
              </a:rPr>
              <a:t>radiación difusa</a:t>
            </a:r>
            <a:r>
              <a:rPr lang="es-CL" sz="2000" dirty="0">
                <a:solidFill>
                  <a:srgbClr val="000000"/>
                </a:solidFill>
              </a:rPr>
              <a:t> es la que viene de las otras direcciones de la bóveda celeste.</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dirty="0">
                <a:solidFill>
                  <a:srgbClr val="000000"/>
                </a:solidFill>
              </a:rPr>
              <a:t>Al atravesar la atmósfera, la intensidad de esta radiación se atenúa por efecto de la atmósfera. Así es que a nivel del suelo, la intensidad de la radiación </a:t>
            </a:r>
            <a:r>
              <a:rPr lang="es-CL" sz="2000" b="1" dirty="0">
                <a:solidFill>
                  <a:srgbClr val="000000"/>
                </a:solidFill>
              </a:rPr>
              <a:t>directa</a:t>
            </a:r>
            <a:r>
              <a:rPr lang="es-CL" sz="2000" dirty="0">
                <a:solidFill>
                  <a:srgbClr val="000000"/>
                </a:solidFill>
              </a:rPr>
              <a:t> es del orden de los 800 a 1.000 [</a:t>
            </a:r>
            <a:r>
              <a:rPr lang="es-CL" sz="2000" dirty="0" smtClean="0">
                <a:solidFill>
                  <a:srgbClr val="000000"/>
                </a:solidFill>
              </a:rPr>
              <a:t>W/m²].</a:t>
            </a:r>
            <a:endParaRPr lang="es-CL" sz="2000" dirty="0">
              <a:solidFill>
                <a:srgbClr val="000000"/>
              </a:solidFill>
            </a:endParaRP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dirty="0">
                <a:solidFill>
                  <a:srgbClr val="000000"/>
                </a:solidFill>
              </a:rPr>
              <a:t>La </a:t>
            </a:r>
            <a:r>
              <a:rPr lang="es-CL" sz="2000" b="1" dirty="0">
                <a:solidFill>
                  <a:srgbClr val="000000"/>
                </a:solidFill>
              </a:rPr>
              <a:t>radiación global</a:t>
            </a:r>
            <a:r>
              <a:rPr lang="es-CL" sz="2000" dirty="0">
                <a:solidFill>
                  <a:srgbClr val="000000"/>
                </a:solidFill>
              </a:rPr>
              <a:t> es la suma de la intensidad de la directa más la difusa.</a:t>
            </a:r>
          </a:p>
        </p:txBody>
      </p:sp>
      <p:sp>
        <p:nvSpPr>
          <p:cNvPr id="77830" name="Line 5"/>
          <p:cNvSpPr>
            <a:spLocks noChangeShapeType="1"/>
          </p:cNvSpPr>
          <p:nvPr/>
        </p:nvSpPr>
        <p:spPr bwMode="auto">
          <a:xfrm>
            <a:off x="1692275" y="2924175"/>
            <a:ext cx="5832475" cy="1588"/>
          </a:xfrm>
          <a:prstGeom prst="line">
            <a:avLst/>
          </a:prstGeom>
          <a:noFill/>
          <a:ln w="31680">
            <a:solidFill>
              <a:srgbClr val="003300"/>
            </a:solidFill>
            <a:miter lim="800000"/>
            <a:headEnd/>
            <a:tailEnd/>
          </a:ln>
        </p:spPr>
        <p:txBody>
          <a:bodyPr/>
          <a:lstStyle/>
          <a:p>
            <a:endParaRPr lang="es-CL"/>
          </a:p>
        </p:txBody>
      </p:sp>
      <p:sp>
        <p:nvSpPr>
          <p:cNvPr id="77831" name="AutoShape 6"/>
          <p:cNvSpPr>
            <a:spLocks noChangeArrowheads="1"/>
          </p:cNvSpPr>
          <p:nvPr/>
        </p:nvSpPr>
        <p:spPr bwMode="auto">
          <a:xfrm>
            <a:off x="900113" y="836613"/>
            <a:ext cx="504825" cy="504825"/>
          </a:xfrm>
          <a:prstGeom prst="sun">
            <a:avLst>
              <a:gd name="adj" fmla="val 25000"/>
            </a:avLst>
          </a:prstGeom>
          <a:solidFill>
            <a:srgbClr val="FFFF00"/>
          </a:solidFill>
          <a:ln w="9360">
            <a:solidFill>
              <a:srgbClr val="000000"/>
            </a:solidFill>
            <a:miter lim="800000"/>
            <a:headEnd/>
            <a:tailEnd/>
          </a:ln>
        </p:spPr>
        <p:txBody>
          <a:bodyPr wrap="none" anchor="ctr"/>
          <a:lstStyle/>
          <a:p>
            <a:endParaRPr lang="en-US"/>
          </a:p>
        </p:txBody>
      </p:sp>
      <p:sp>
        <p:nvSpPr>
          <p:cNvPr id="77832" name="Line 7"/>
          <p:cNvSpPr>
            <a:spLocks noChangeShapeType="1"/>
          </p:cNvSpPr>
          <p:nvPr/>
        </p:nvSpPr>
        <p:spPr bwMode="auto">
          <a:xfrm>
            <a:off x="1476375" y="981075"/>
            <a:ext cx="3816350" cy="1943100"/>
          </a:xfrm>
          <a:prstGeom prst="line">
            <a:avLst/>
          </a:prstGeom>
          <a:noFill/>
          <a:ln w="12600">
            <a:solidFill>
              <a:srgbClr val="FFFF00"/>
            </a:solidFill>
            <a:miter lim="800000"/>
            <a:headEnd/>
            <a:tailEnd/>
          </a:ln>
        </p:spPr>
        <p:txBody>
          <a:bodyPr/>
          <a:lstStyle/>
          <a:p>
            <a:endParaRPr lang="es-CL"/>
          </a:p>
        </p:txBody>
      </p:sp>
      <p:sp>
        <p:nvSpPr>
          <p:cNvPr id="77833" name="Line 8"/>
          <p:cNvSpPr>
            <a:spLocks noChangeShapeType="1"/>
          </p:cNvSpPr>
          <p:nvPr/>
        </p:nvSpPr>
        <p:spPr bwMode="auto">
          <a:xfrm>
            <a:off x="1116013" y="1412875"/>
            <a:ext cx="2951162" cy="1511300"/>
          </a:xfrm>
          <a:prstGeom prst="line">
            <a:avLst/>
          </a:prstGeom>
          <a:noFill/>
          <a:ln w="12600">
            <a:solidFill>
              <a:srgbClr val="FFFF00"/>
            </a:solidFill>
            <a:miter lim="800000"/>
            <a:headEnd/>
            <a:tailEnd/>
          </a:ln>
        </p:spPr>
        <p:txBody>
          <a:bodyPr/>
          <a:lstStyle/>
          <a:p>
            <a:endParaRPr lang="es-CL"/>
          </a:p>
        </p:txBody>
      </p:sp>
      <p:sp>
        <p:nvSpPr>
          <p:cNvPr id="77834" name="Line 9"/>
          <p:cNvSpPr>
            <a:spLocks noChangeShapeType="1"/>
          </p:cNvSpPr>
          <p:nvPr/>
        </p:nvSpPr>
        <p:spPr bwMode="auto">
          <a:xfrm>
            <a:off x="1763713" y="1412875"/>
            <a:ext cx="1800225" cy="936625"/>
          </a:xfrm>
          <a:prstGeom prst="line">
            <a:avLst/>
          </a:prstGeom>
          <a:noFill/>
          <a:ln w="57240">
            <a:solidFill>
              <a:srgbClr val="FFFF00"/>
            </a:solidFill>
            <a:miter lim="800000"/>
            <a:headEnd/>
            <a:tailEnd type="triangle" w="med" len="med"/>
          </a:ln>
        </p:spPr>
        <p:txBody>
          <a:bodyPr/>
          <a:lstStyle/>
          <a:p>
            <a:endParaRPr lang="es-CL"/>
          </a:p>
        </p:txBody>
      </p:sp>
      <p:sp>
        <p:nvSpPr>
          <p:cNvPr id="77835" name="Text Box 10"/>
          <p:cNvSpPr txBox="1">
            <a:spLocks noChangeArrowheads="1"/>
          </p:cNvSpPr>
          <p:nvPr/>
        </p:nvSpPr>
        <p:spPr bwMode="auto">
          <a:xfrm>
            <a:off x="2771775" y="1484313"/>
            <a:ext cx="7207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I_b</a:t>
            </a:r>
          </a:p>
        </p:txBody>
      </p:sp>
      <p:sp>
        <p:nvSpPr>
          <p:cNvPr id="77836" name="Text Box 11"/>
          <p:cNvSpPr txBox="1">
            <a:spLocks noChangeArrowheads="1"/>
          </p:cNvSpPr>
          <p:nvPr/>
        </p:nvSpPr>
        <p:spPr bwMode="auto">
          <a:xfrm>
            <a:off x="5940425" y="1989138"/>
            <a:ext cx="2232025" cy="371475"/>
          </a:xfrm>
          <a:prstGeom prst="rect">
            <a:avLst/>
          </a:prstGeom>
          <a:solidFill>
            <a:srgbClr val="3333CC"/>
          </a:solidFill>
          <a:ln w="9360">
            <a:solidFill>
              <a:srgbClr val="000000"/>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G = Ib·sen(h) + D</a:t>
            </a:r>
          </a:p>
        </p:txBody>
      </p:sp>
      <p:sp>
        <p:nvSpPr>
          <p:cNvPr id="77837" name="AutoShape 12"/>
          <p:cNvSpPr>
            <a:spLocks noChangeArrowheads="1"/>
          </p:cNvSpPr>
          <p:nvPr/>
        </p:nvSpPr>
        <p:spPr bwMode="auto">
          <a:xfrm flipH="1">
            <a:off x="3851275" y="2349500"/>
            <a:ext cx="360363" cy="574675"/>
          </a:xfrm>
          <a:custGeom>
            <a:avLst/>
            <a:gdLst>
              <a:gd name="T0" fmla="*/ 0 w 21600"/>
              <a:gd name="T1" fmla="*/ 0 h 21600"/>
              <a:gd name="T2" fmla="*/ 16733975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360">
            <a:solidFill>
              <a:srgbClr val="000000"/>
            </a:solidFill>
            <a:round/>
            <a:headEnd/>
            <a:tailEnd/>
          </a:ln>
        </p:spPr>
        <p:txBody>
          <a:bodyPr wrap="none" anchor="ctr"/>
          <a:lstStyle/>
          <a:p>
            <a:endParaRPr lang="en-US"/>
          </a:p>
        </p:txBody>
      </p:sp>
      <p:sp>
        <p:nvSpPr>
          <p:cNvPr id="77838" name="Text Box 13"/>
          <p:cNvSpPr txBox="1">
            <a:spLocks noChangeArrowheads="1"/>
          </p:cNvSpPr>
          <p:nvPr/>
        </p:nvSpPr>
        <p:spPr bwMode="auto">
          <a:xfrm>
            <a:off x="4067175" y="2492375"/>
            <a:ext cx="287338"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h</a:t>
            </a:r>
          </a:p>
        </p:txBody>
      </p:sp>
    </p:spTree>
    <p:extLst>
      <p:ext uri="{BB962C8B-B14F-4D97-AF65-F5344CB8AC3E}">
        <p14:creationId xmlns:p14="http://schemas.microsoft.com/office/powerpoint/2010/main" val="19353932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8851"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5077D5B-46F4-4818-A4A9-5086DF1E1583}"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es-CL">
              <a:solidFill>
                <a:srgbClr val="FFFFFF"/>
              </a:solidFill>
            </a:endParaRPr>
          </a:p>
        </p:txBody>
      </p:sp>
      <p:sp>
        <p:nvSpPr>
          <p:cNvPr id="72707" name="Rectangle 3"/>
          <p:cNvSpPr>
            <a:spLocks noChangeArrowheads="1"/>
          </p:cNvSpPr>
          <p:nvPr/>
        </p:nvSpPr>
        <p:spPr bwMode="auto">
          <a:xfrm>
            <a:off x="457200" y="692696"/>
            <a:ext cx="8229600" cy="72494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600" dirty="0">
                <a:solidFill>
                  <a:srgbClr val="000000"/>
                </a:solidFill>
                <a:effectLst>
                  <a:outerShdw blurRad="38100" dist="38100" dir="2700000" algn="tl">
                    <a:srgbClr val="FFFFFF"/>
                  </a:outerShdw>
                </a:effectLst>
              </a:rPr>
              <a:t>Modelo de </a:t>
            </a:r>
            <a:r>
              <a:rPr lang="es-CL" sz="3600" dirty="0" err="1">
                <a:solidFill>
                  <a:srgbClr val="000000"/>
                </a:solidFill>
                <a:effectLst>
                  <a:outerShdw blurRad="38100" dist="38100" dir="2700000" algn="tl">
                    <a:srgbClr val="FFFFFF"/>
                  </a:outerShdw>
                </a:effectLst>
              </a:rPr>
              <a:t>Perrin</a:t>
            </a:r>
            <a:r>
              <a:rPr lang="es-CL" sz="3600" dirty="0">
                <a:solidFill>
                  <a:srgbClr val="000000"/>
                </a:solidFill>
                <a:effectLst>
                  <a:outerShdw blurRad="38100" dist="38100" dir="2700000" algn="tl">
                    <a:srgbClr val="FFFFFF"/>
                  </a:outerShdw>
                </a:effectLst>
              </a:rPr>
              <a:t> de </a:t>
            </a:r>
            <a:r>
              <a:rPr lang="es-CL" sz="3600" dirty="0" err="1">
                <a:solidFill>
                  <a:srgbClr val="000000"/>
                </a:solidFill>
                <a:effectLst>
                  <a:outerShdw blurRad="38100" dist="38100" dir="2700000" algn="tl">
                    <a:srgbClr val="FFFFFF"/>
                  </a:outerShdw>
                </a:effectLst>
              </a:rPr>
              <a:t>Brichambaut</a:t>
            </a:r>
            <a:endParaRPr lang="es-CL" sz="3600" dirty="0">
              <a:solidFill>
                <a:srgbClr val="000000"/>
              </a:solidFill>
              <a:effectLst>
                <a:outerShdw blurRad="38100" dist="38100" dir="2700000" algn="tl">
                  <a:srgbClr val="FFFFFF"/>
                </a:outerShdw>
              </a:effectLst>
            </a:endParaRPr>
          </a:p>
        </p:txBody>
      </p:sp>
      <p:sp>
        <p:nvSpPr>
          <p:cNvPr id="78853" name="Rectangle 4"/>
          <p:cNvSpPr>
            <a:spLocks noChangeArrowheads="1"/>
          </p:cNvSpPr>
          <p:nvPr/>
        </p:nvSpPr>
        <p:spPr bwMode="auto">
          <a:xfrm>
            <a:off x="468313" y="1196975"/>
            <a:ext cx="8229600" cy="2376488"/>
          </a:xfrm>
          <a:prstGeom prst="rect">
            <a:avLst/>
          </a:prstGeom>
          <a:noFill/>
          <a:ln w="9525">
            <a:noFill/>
            <a:round/>
            <a:headEnd/>
            <a:tailEnd/>
          </a:ln>
        </p:spPr>
        <p:txBody>
          <a:bodyPr lIns="90000" tIns="46800" rIns="90000" bIns="46800"/>
          <a:lstStyle/>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Se puede estimar bastante bien la intensidad de radiación solar para cuando el disco solar no está interceptado por nubes. Es lo que se llaman: “modelos de día claro”. Uno sencillo de aplicar es el de </a:t>
            </a:r>
            <a:r>
              <a:rPr lang="es-CL" i="1" dirty="0" err="1">
                <a:solidFill>
                  <a:srgbClr val="000000"/>
                </a:solidFill>
              </a:rPr>
              <a:t>Perrin</a:t>
            </a:r>
            <a:r>
              <a:rPr lang="es-CL" i="1" dirty="0">
                <a:solidFill>
                  <a:srgbClr val="000000"/>
                </a:solidFill>
              </a:rPr>
              <a:t> de </a:t>
            </a:r>
            <a:r>
              <a:rPr lang="es-CL" i="1" dirty="0" err="1">
                <a:solidFill>
                  <a:srgbClr val="000000"/>
                </a:solidFill>
              </a:rPr>
              <a:t>Brichambaut</a:t>
            </a:r>
            <a:r>
              <a:rPr lang="es-CL" dirty="0">
                <a:solidFill>
                  <a:srgbClr val="000000"/>
                </a:solidFill>
              </a:rPr>
              <a:t>, investigador francés de energía solar:</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lgn="ct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I = A*EXP[-1/(B*</a:t>
            </a:r>
            <a:r>
              <a:rPr lang="es-CL" dirty="0" err="1">
                <a:solidFill>
                  <a:srgbClr val="000000"/>
                </a:solidFill>
              </a:rPr>
              <a:t>sen</a:t>
            </a:r>
            <a:r>
              <a:rPr lang="es-CL" dirty="0">
                <a:solidFill>
                  <a:srgbClr val="000000"/>
                </a:solidFill>
              </a:rPr>
              <a:t>(</a:t>
            </a:r>
            <a:r>
              <a:rPr lang="es-CL" dirty="0" err="1">
                <a:solidFill>
                  <a:srgbClr val="000000"/>
                </a:solidFill>
              </a:rPr>
              <a:t>h+C</a:t>
            </a:r>
            <a:r>
              <a:rPr lang="es-CL" dirty="0">
                <a:solidFill>
                  <a:srgbClr val="000000"/>
                </a:solidFill>
              </a:rPr>
              <a:t>))]  [W/m2]</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Con los valores de A, B y C datos empíricos conforme a la siguiente Tabla:</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p:txBody>
      </p:sp>
      <p:pic>
        <p:nvPicPr>
          <p:cNvPr id="78854" name="Picture 5"/>
          <p:cNvPicPr>
            <a:picLocks noChangeAspect="1" noChangeArrowheads="1"/>
          </p:cNvPicPr>
          <p:nvPr/>
        </p:nvPicPr>
        <p:blipFill>
          <a:blip r:embed="rId3" cstate="print"/>
          <a:srcRect/>
          <a:stretch>
            <a:fillRect/>
          </a:stretch>
        </p:blipFill>
        <p:spPr bwMode="auto">
          <a:xfrm>
            <a:off x="1763713" y="3429000"/>
            <a:ext cx="5903912" cy="1455738"/>
          </a:xfrm>
          <a:prstGeom prst="rect">
            <a:avLst/>
          </a:prstGeom>
          <a:noFill/>
          <a:ln w="9525">
            <a:noFill/>
            <a:round/>
            <a:headEnd/>
            <a:tailEnd/>
          </a:ln>
        </p:spPr>
      </p:pic>
      <p:sp>
        <p:nvSpPr>
          <p:cNvPr id="78855" name="Text Box 6"/>
          <p:cNvSpPr txBox="1">
            <a:spLocks noChangeArrowheads="1"/>
          </p:cNvSpPr>
          <p:nvPr/>
        </p:nvSpPr>
        <p:spPr bwMode="auto">
          <a:xfrm>
            <a:off x="1258888" y="5157788"/>
            <a:ext cx="662622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En esta relación, la altura solar, h está expresada en grados</a:t>
            </a:r>
          </a:p>
        </p:txBody>
      </p:sp>
    </p:spTree>
    <p:extLst>
      <p:ext uri="{BB962C8B-B14F-4D97-AF65-F5344CB8AC3E}">
        <p14:creationId xmlns:p14="http://schemas.microsoft.com/office/powerpoint/2010/main" val="3554530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9875"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DFE0DB-2D52-420B-A3AA-C85E0EFBD77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es-CL">
              <a:solidFill>
                <a:srgbClr val="FFFFFF"/>
              </a:solidFill>
            </a:endParaRPr>
          </a:p>
        </p:txBody>
      </p:sp>
      <p:sp>
        <p:nvSpPr>
          <p:cNvPr id="73731" name="Rectangle 3"/>
          <p:cNvSpPr>
            <a:spLocks noChangeArrowheads="1"/>
          </p:cNvSpPr>
          <p:nvPr/>
        </p:nvSpPr>
        <p:spPr bwMode="auto">
          <a:xfrm>
            <a:off x="457200" y="692696"/>
            <a:ext cx="8229600" cy="72494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600" dirty="0">
                <a:solidFill>
                  <a:srgbClr val="000000"/>
                </a:solidFill>
                <a:effectLst>
                  <a:outerShdw blurRad="38100" dist="38100" dir="2700000" algn="tl">
                    <a:srgbClr val="FFFFFF"/>
                  </a:outerShdw>
                </a:effectLst>
              </a:rPr>
              <a:t>Modelo de </a:t>
            </a:r>
            <a:r>
              <a:rPr lang="es-CL" sz="3600" dirty="0" err="1">
                <a:solidFill>
                  <a:srgbClr val="000000"/>
                </a:solidFill>
                <a:effectLst>
                  <a:outerShdw blurRad="38100" dist="38100" dir="2700000" algn="tl">
                    <a:srgbClr val="FFFFFF"/>
                  </a:outerShdw>
                </a:effectLst>
              </a:rPr>
              <a:t>Perrin</a:t>
            </a:r>
            <a:r>
              <a:rPr lang="es-CL" sz="3600" dirty="0">
                <a:solidFill>
                  <a:srgbClr val="000000"/>
                </a:solidFill>
                <a:effectLst>
                  <a:outerShdw blurRad="38100" dist="38100" dir="2700000" algn="tl">
                    <a:srgbClr val="FFFFFF"/>
                  </a:outerShdw>
                </a:effectLst>
              </a:rPr>
              <a:t> de </a:t>
            </a:r>
            <a:r>
              <a:rPr lang="es-CL" sz="3600" dirty="0" err="1">
                <a:solidFill>
                  <a:srgbClr val="000000"/>
                </a:solidFill>
                <a:effectLst>
                  <a:outerShdw blurRad="38100" dist="38100" dir="2700000" algn="tl">
                    <a:srgbClr val="FFFFFF"/>
                  </a:outerShdw>
                </a:effectLst>
              </a:rPr>
              <a:t>Brichambaut</a:t>
            </a:r>
            <a:endParaRPr lang="es-CL" sz="3600" dirty="0">
              <a:solidFill>
                <a:srgbClr val="000000"/>
              </a:solidFill>
              <a:effectLst>
                <a:outerShdw blurRad="38100" dist="38100" dir="2700000" algn="tl">
                  <a:srgbClr val="FFFFFF"/>
                </a:outerShdw>
              </a:effectLst>
            </a:endParaRPr>
          </a:p>
        </p:txBody>
      </p:sp>
      <p:sp>
        <p:nvSpPr>
          <p:cNvPr id="79877" name="Rectangle 4"/>
          <p:cNvSpPr>
            <a:spLocks noChangeArrowheads="1"/>
          </p:cNvSpPr>
          <p:nvPr/>
        </p:nvSpPr>
        <p:spPr bwMode="auto">
          <a:xfrm>
            <a:off x="467544" y="1628800"/>
            <a:ext cx="8229600" cy="3527425"/>
          </a:xfrm>
          <a:prstGeom prst="rect">
            <a:avLst/>
          </a:prstGeom>
          <a:noFill/>
          <a:ln w="9525">
            <a:noFill/>
            <a:round/>
            <a:headEnd/>
            <a:tailEnd/>
          </a:ln>
        </p:spPr>
        <p:txBody>
          <a:bodyPr lIns="90000" tIns="46800" rIns="90000" bIns="46800"/>
          <a:lstStyle/>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El mismo investigador propone un modelo sencillo para la radiación difusa:</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D = 125*K*[</a:t>
            </a:r>
            <a:r>
              <a:rPr lang="es-CL" dirty="0" err="1">
                <a:solidFill>
                  <a:srgbClr val="000000"/>
                </a:solidFill>
              </a:rPr>
              <a:t>sen</a:t>
            </a:r>
            <a:r>
              <a:rPr lang="es-CL" dirty="0">
                <a:solidFill>
                  <a:srgbClr val="000000"/>
                </a:solidFill>
              </a:rPr>
              <a:t>(h)]^0,4   [W/m2]</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Conociendo la radiación directa y difusa, es muy sencillo calcular la radiación global sobre plano horizontal:</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G = I*</a:t>
            </a:r>
            <a:r>
              <a:rPr lang="es-CL" dirty="0" err="1">
                <a:solidFill>
                  <a:srgbClr val="000000"/>
                </a:solidFill>
              </a:rPr>
              <a:t>sen</a:t>
            </a:r>
            <a:r>
              <a:rPr lang="es-CL" dirty="0">
                <a:solidFill>
                  <a:srgbClr val="000000"/>
                </a:solidFill>
              </a:rPr>
              <a:t>(h) + D</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Con lo cual podemos estimar radiación en días despejados. Veamos que ocurre en un plano inclinado orientado hacia el Ecuador:</a:t>
            </a:r>
          </a:p>
        </p:txBody>
      </p:sp>
      <p:sp>
        <p:nvSpPr>
          <p:cNvPr id="79878" name="Text Box 5"/>
          <p:cNvSpPr txBox="1">
            <a:spLocks noChangeArrowheads="1"/>
          </p:cNvSpPr>
          <p:nvPr/>
        </p:nvSpPr>
        <p:spPr bwMode="auto">
          <a:xfrm>
            <a:off x="1331640" y="5085184"/>
            <a:ext cx="6626225" cy="925511"/>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En esta relación, la altura solar, también h se expresa en </a:t>
            </a:r>
            <a:r>
              <a:rPr lang="es-CL" dirty="0" smtClean="0">
                <a:solidFill>
                  <a:srgbClr val="000000"/>
                </a:solidFill>
              </a:rPr>
              <a:t>grados.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smtClean="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smtClean="0">
                <a:solidFill>
                  <a:srgbClr val="000000"/>
                </a:solidFill>
              </a:rPr>
              <a:t>Nota: </a:t>
            </a:r>
            <a:r>
              <a:rPr lang="es-CL" dirty="0" smtClean="0">
                <a:solidFill>
                  <a:srgbClr val="000000"/>
                </a:solidFill>
              </a:rPr>
              <a:t>el modelo de </a:t>
            </a:r>
            <a:r>
              <a:rPr lang="es-CL" dirty="0" err="1" smtClean="0">
                <a:solidFill>
                  <a:srgbClr val="000000"/>
                </a:solidFill>
              </a:rPr>
              <a:t>Perrin</a:t>
            </a:r>
            <a:r>
              <a:rPr lang="es-CL" dirty="0" smtClean="0">
                <a:solidFill>
                  <a:srgbClr val="000000"/>
                </a:solidFill>
              </a:rPr>
              <a:t> no es muy bueno en predicción de difusa</a:t>
            </a:r>
            <a:endParaRPr lang="es-CL" b="1" dirty="0">
              <a:solidFill>
                <a:srgbClr val="000000"/>
              </a:solidFill>
            </a:endParaRPr>
          </a:p>
        </p:txBody>
      </p:sp>
    </p:spTree>
    <p:extLst>
      <p:ext uri="{BB962C8B-B14F-4D97-AF65-F5344CB8AC3E}">
        <p14:creationId xmlns:p14="http://schemas.microsoft.com/office/powerpoint/2010/main" val="1449359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79875"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DFE0DB-2D52-420B-A3AA-C85E0EFBD77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es-CL">
              <a:solidFill>
                <a:srgbClr val="FFFFFF"/>
              </a:solidFill>
            </a:endParaRPr>
          </a:p>
        </p:txBody>
      </p:sp>
      <p:sp>
        <p:nvSpPr>
          <p:cNvPr id="73731" name="Rectangle 3"/>
          <p:cNvSpPr>
            <a:spLocks noChangeArrowheads="1"/>
          </p:cNvSpPr>
          <p:nvPr/>
        </p:nvSpPr>
        <p:spPr bwMode="auto">
          <a:xfrm>
            <a:off x="457200" y="692696"/>
            <a:ext cx="8229600" cy="72494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600" dirty="0" smtClean="0">
                <a:solidFill>
                  <a:srgbClr val="000000"/>
                </a:solidFill>
                <a:effectLst>
                  <a:outerShdw blurRad="38100" dist="38100" dir="2700000" algn="tl">
                    <a:srgbClr val="FFFFFF"/>
                  </a:outerShdw>
                </a:effectLst>
              </a:rPr>
              <a:t>Otros modelos de día claro</a:t>
            </a:r>
            <a:endParaRPr lang="es-CL" sz="3600" dirty="0">
              <a:solidFill>
                <a:srgbClr val="000000"/>
              </a:solidFill>
              <a:effectLst>
                <a:outerShdw blurRad="38100" dist="38100" dir="2700000" algn="tl">
                  <a:srgbClr val="FFFFFF"/>
                </a:outerShdw>
              </a:effectLst>
            </a:endParaRPr>
          </a:p>
        </p:txBody>
      </p:sp>
      <p:sp>
        <p:nvSpPr>
          <p:cNvPr id="79877" name="Rectangle 4"/>
          <p:cNvSpPr>
            <a:spLocks noChangeArrowheads="1"/>
          </p:cNvSpPr>
          <p:nvPr/>
        </p:nvSpPr>
        <p:spPr bwMode="auto">
          <a:xfrm>
            <a:off x="467544" y="1628800"/>
            <a:ext cx="8229600" cy="3527425"/>
          </a:xfrm>
          <a:prstGeom prst="rect">
            <a:avLst/>
          </a:prstGeom>
          <a:noFill/>
          <a:ln w="9525">
            <a:noFill/>
            <a:round/>
            <a:headEnd/>
            <a:tailEnd/>
          </a:ln>
        </p:spPr>
        <p:txBody>
          <a:bodyPr lIns="90000" tIns="46800" rIns="90000" bIns="46800"/>
          <a:lstStyle/>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smtClean="0">
                <a:solidFill>
                  <a:srgbClr val="000000"/>
                </a:solidFill>
              </a:rPr>
              <a:t>Hay muchos otros modelos de día claro. Se dividen en las siguientes categorías:</a:t>
            </a:r>
          </a:p>
          <a:p>
            <a:pPr marL="742950" lvl="1" indent="-285750">
              <a:spcBef>
                <a:spcPts val="45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b="1" dirty="0" smtClean="0">
                <a:solidFill>
                  <a:srgbClr val="000000"/>
                </a:solidFill>
              </a:rPr>
              <a:t>Modelos empíricos: </a:t>
            </a:r>
            <a:r>
              <a:rPr lang="es-CL" dirty="0" smtClean="0">
                <a:solidFill>
                  <a:srgbClr val="000000"/>
                </a:solidFill>
              </a:rPr>
              <a:t>basados en análisis de datos y correlación de los mismos. El de </a:t>
            </a:r>
            <a:r>
              <a:rPr lang="es-CL" dirty="0" err="1" smtClean="0">
                <a:solidFill>
                  <a:srgbClr val="000000"/>
                </a:solidFill>
              </a:rPr>
              <a:t>Perrin</a:t>
            </a:r>
            <a:r>
              <a:rPr lang="es-CL" dirty="0" smtClean="0">
                <a:solidFill>
                  <a:srgbClr val="000000"/>
                </a:solidFill>
              </a:rPr>
              <a:t> de </a:t>
            </a:r>
            <a:r>
              <a:rPr lang="es-CL" dirty="0" err="1" smtClean="0">
                <a:solidFill>
                  <a:srgbClr val="000000"/>
                </a:solidFill>
              </a:rPr>
              <a:t>Brichambaut</a:t>
            </a:r>
            <a:r>
              <a:rPr lang="es-CL" dirty="0" smtClean="0">
                <a:solidFill>
                  <a:srgbClr val="000000"/>
                </a:solidFill>
              </a:rPr>
              <a:t> es un buen ejemplo.</a:t>
            </a:r>
          </a:p>
          <a:p>
            <a:pPr marL="742950" lvl="1" indent="-285750">
              <a:spcBef>
                <a:spcPts val="45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b="1" dirty="0" smtClean="0">
                <a:solidFill>
                  <a:srgbClr val="000000"/>
                </a:solidFill>
              </a:rPr>
              <a:t>Modelos </a:t>
            </a:r>
            <a:r>
              <a:rPr lang="es-CL" b="1" dirty="0" err="1" smtClean="0">
                <a:solidFill>
                  <a:srgbClr val="000000"/>
                </a:solidFill>
              </a:rPr>
              <a:t>semi</a:t>
            </a:r>
            <a:r>
              <a:rPr lang="es-CL" b="1" dirty="0" smtClean="0">
                <a:solidFill>
                  <a:srgbClr val="000000"/>
                </a:solidFill>
              </a:rPr>
              <a:t>-empíricos: </a:t>
            </a:r>
            <a:r>
              <a:rPr lang="es-CL" dirty="0" smtClean="0">
                <a:solidFill>
                  <a:srgbClr val="000000"/>
                </a:solidFill>
              </a:rPr>
              <a:t>son modelos que además incorporan propiedades de transmisión de la atmósfera. Por ejemplo el modelo de </a:t>
            </a:r>
            <a:r>
              <a:rPr lang="es-CL" i="1" dirty="0" smtClean="0">
                <a:solidFill>
                  <a:srgbClr val="000000"/>
                </a:solidFill>
              </a:rPr>
              <a:t>Page </a:t>
            </a:r>
            <a:r>
              <a:rPr lang="es-CL" dirty="0" smtClean="0">
                <a:solidFill>
                  <a:srgbClr val="000000"/>
                </a:solidFill>
              </a:rPr>
              <a:t>es un buen ejemplo. Incorpora la altitud (masa atmosférica) y la turbiedad de la atmósfera.</a:t>
            </a:r>
          </a:p>
          <a:p>
            <a:pPr marL="742950" lvl="1" indent="-285750">
              <a:spcBef>
                <a:spcPts val="45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b="1" dirty="0" smtClean="0">
                <a:solidFill>
                  <a:srgbClr val="000000"/>
                </a:solidFill>
              </a:rPr>
              <a:t>Modelos físicos: </a:t>
            </a:r>
            <a:r>
              <a:rPr lang="es-CL" dirty="0" smtClean="0">
                <a:solidFill>
                  <a:srgbClr val="000000"/>
                </a:solidFill>
              </a:rPr>
              <a:t>incorporan las propiedades de la atmósfera a la transmisión de la radiación solar. Un buen ejemplo es el Modelo de </a:t>
            </a:r>
            <a:r>
              <a:rPr lang="es-CL" i="1" dirty="0" err="1" smtClean="0">
                <a:solidFill>
                  <a:srgbClr val="000000"/>
                </a:solidFill>
              </a:rPr>
              <a:t>Bird</a:t>
            </a:r>
            <a:r>
              <a:rPr lang="es-CL" i="1" dirty="0" smtClean="0">
                <a:solidFill>
                  <a:srgbClr val="000000"/>
                </a:solidFill>
              </a:rPr>
              <a:t>.</a:t>
            </a:r>
            <a:endParaRPr lang="es-CL" b="1" dirty="0">
              <a:solidFill>
                <a:srgbClr val="000000"/>
              </a:solidFill>
            </a:endParaRPr>
          </a:p>
        </p:txBody>
      </p:sp>
      <p:sp>
        <p:nvSpPr>
          <p:cNvPr id="79878" name="Text Box 5"/>
          <p:cNvSpPr txBox="1">
            <a:spLocks noChangeArrowheads="1"/>
          </p:cNvSpPr>
          <p:nvPr/>
        </p:nvSpPr>
        <p:spPr bwMode="auto">
          <a:xfrm>
            <a:off x="1327285" y="4554970"/>
            <a:ext cx="6626225" cy="1479509"/>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smtClean="0">
                <a:solidFill>
                  <a:srgbClr val="000000"/>
                </a:solidFill>
              </a:rPr>
              <a:t>En general la exactitud mejora en la medida que se pasa hacia los modelos físicos. Pero también la complejidad de aplicación aumenta.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b="1"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smtClean="0">
                <a:solidFill>
                  <a:srgbClr val="000000"/>
                </a:solidFill>
              </a:rPr>
              <a:t>Por otro lado no hay que olvidar que si hay nubes, la situación es mucho más compleja.</a:t>
            </a:r>
            <a:endParaRPr lang="es-CL" b="1" dirty="0">
              <a:solidFill>
                <a:srgbClr val="000000"/>
              </a:solidFill>
            </a:endParaRPr>
          </a:p>
        </p:txBody>
      </p:sp>
    </p:spTree>
    <p:extLst>
      <p:ext uri="{BB962C8B-B14F-4D97-AF65-F5344CB8AC3E}">
        <p14:creationId xmlns:p14="http://schemas.microsoft.com/office/powerpoint/2010/main" val="163273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0899"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D212830-122F-4CC5-85FC-74E4CCBB4AE1}"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es-CL">
              <a:solidFill>
                <a:srgbClr val="FFFFFF"/>
              </a:solidFill>
            </a:endParaRPr>
          </a:p>
        </p:txBody>
      </p:sp>
      <p:sp>
        <p:nvSpPr>
          <p:cNvPr id="74755" name="Rectangle 3"/>
          <p:cNvSpPr>
            <a:spLocks noChangeArrowheads="1"/>
          </p:cNvSpPr>
          <p:nvPr/>
        </p:nvSpPr>
        <p:spPr bwMode="auto">
          <a:xfrm>
            <a:off x="457200" y="692696"/>
            <a:ext cx="8229600" cy="72494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600" dirty="0">
                <a:solidFill>
                  <a:srgbClr val="000000"/>
                </a:solidFill>
                <a:effectLst>
                  <a:outerShdw blurRad="38100" dist="38100" dir="2700000" algn="tl">
                    <a:srgbClr val="FFFFFF"/>
                  </a:outerShdw>
                </a:effectLst>
              </a:rPr>
              <a:t>Desplazamiento del sol</a:t>
            </a:r>
          </a:p>
        </p:txBody>
      </p:sp>
      <p:sp>
        <p:nvSpPr>
          <p:cNvPr id="80901" name="Rectangle 4"/>
          <p:cNvSpPr>
            <a:spLocks noChangeArrowheads="1"/>
          </p:cNvSpPr>
          <p:nvPr/>
        </p:nvSpPr>
        <p:spPr bwMode="auto">
          <a:xfrm>
            <a:off x="467544" y="1628800"/>
            <a:ext cx="8229600" cy="3527425"/>
          </a:xfrm>
          <a:prstGeom prst="rect">
            <a:avLst/>
          </a:prstGeom>
          <a:noFill/>
          <a:ln w="9525">
            <a:noFill/>
            <a:round/>
            <a:headEnd/>
            <a:tailEnd/>
          </a:ln>
        </p:spPr>
        <p:txBody>
          <a:bodyPr lIns="90000" tIns="46800" rIns="90000" bIns="46800"/>
          <a:lstStyle/>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smtClean="0">
                <a:solidFill>
                  <a:srgbClr val="000000"/>
                </a:solidFill>
              </a:rPr>
              <a:t>Repasemos las </a:t>
            </a:r>
            <a:r>
              <a:rPr lang="es-CL" dirty="0">
                <a:solidFill>
                  <a:srgbClr val="000000"/>
                </a:solidFill>
              </a:rPr>
              <a:t>ecuaciones básicas que describen el movimiento aparente del sol.</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Primero la que describe la altura solar:</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A continuación la que describe el Azimut solar:</a:t>
            </a: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CL" dirty="0">
              <a:solidFill>
                <a:srgbClr val="000000"/>
              </a:solidFill>
            </a:endParaRPr>
          </a:p>
          <a:p>
            <a:pPr>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CL" dirty="0">
                <a:solidFill>
                  <a:srgbClr val="000000"/>
                </a:solidFill>
              </a:rPr>
              <a:t>Para un plano que mira al Ecuador se da la siguiente situación:</a:t>
            </a:r>
          </a:p>
        </p:txBody>
      </p:sp>
      <p:sp>
        <p:nvSpPr>
          <p:cNvPr id="80902" name="Rectangle 5"/>
          <p:cNvSpPr>
            <a:spLocks noChangeArrowheads="1"/>
          </p:cNvSpPr>
          <p:nvPr/>
        </p:nvSpPr>
        <p:spPr bwMode="auto">
          <a:xfrm>
            <a:off x="0" y="0"/>
            <a:ext cx="9144000" cy="1588"/>
          </a:xfrm>
          <a:prstGeom prst="rect">
            <a:avLst/>
          </a:prstGeom>
          <a:noFill/>
          <a:ln w="9525">
            <a:noFill/>
            <a:round/>
            <a:headEnd/>
            <a:tailEnd/>
          </a:ln>
        </p:spPr>
        <p:txBody>
          <a:bodyPr wrap="none" anchor="ctr"/>
          <a:lstStyle/>
          <a:p>
            <a:endParaRPr lang="en-US"/>
          </a:p>
        </p:txBody>
      </p:sp>
      <p:sp>
        <p:nvSpPr>
          <p:cNvPr id="80903" name="Rectangle 6"/>
          <p:cNvSpPr>
            <a:spLocks noChangeArrowheads="1"/>
          </p:cNvSpPr>
          <p:nvPr/>
        </p:nvSpPr>
        <p:spPr bwMode="auto">
          <a:xfrm>
            <a:off x="0" y="3119438"/>
            <a:ext cx="9144000" cy="1587"/>
          </a:xfrm>
          <a:prstGeom prst="rect">
            <a:avLst/>
          </a:prstGeom>
          <a:noFill/>
          <a:ln w="9525">
            <a:noFill/>
            <a:round/>
            <a:headEnd/>
            <a:tailEnd/>
          </a:ln>
        </p:spPr>
        <p:txBody>
          <a:bodyPr wrap="none" anchor="ctr"/>
          <a:lstStyle/>
          <a:p>
            <a:endParaRPr lang="en-US"/>
          </a:p>
        </p:txBody>
      </p:sp>
      <p:pic>
        <p:nvPicPr>
          <p:cNvPr id="80904" name="Picture 7"/>
          <p:cNvPicPr>
            <a:picLocks noChangeAspect="1" noChangeArrowheads="1"/>
          </p:cNvPicPr>
          <p:nvPr/>
        </p:nvPicPr>
        <p:blipFill>
          <a:blip r:embed="rId3" cstate="print"/>
          <a:srcRect/>
          <a:stretch>
            <a:fillRect/>
          </a:stretch>
        </p:blipFill>
        <p:spPr bwMode="auto">
          <a:xfrm>
            <a:off x="1258888" y="2276475"/>
            <a:ext cx="6172200" cy="390525"/>
          </a:xfrm>
          <a:prstGeom prst="rect">
            <a:avLst/>
          </a:prstGeom>
          <a:noFill/>
          <a:ln w="9525">
            <a:noFill/>
            <a:round/>
            <a:headEnd/>
            <a:tailEnd/>
          </a:ln>
        </p:spPr>
      </p:pic>
      <p:pic>
        <p:nvPicPr>
          <p:cNvPr id="80905" name="Picture 8"/>
          <p:cNvPicPr>
            <a:picLocks noChangeAspect="1" noChangeArrowheads="1"/>
          </p:cNvPicPr>
          <p:nvPr/>
        </p:nvPicPr>
        <p:blipFill>
          <a:blip r:embed="rId4" cstate="print"/>
          <a:srcRect/>
          <a:stretch>
            <a:fillRect/>
          </a:stretch>
        </p:blipFill>
        <p:spPr bwMode="auto">
          <a:xfrm>
            <a:off x="1692275" y="3429000"/>
            <a:ext cx="4895850" cy="619125"/>
          </a:xfrm>
          <a:prstGeom prst="rect">
            <a:avLst/>
          </a:prstGeom>
          <a:noFill/>
          <a:ln w="9525">
            <a:noFill/>
            <a:round/>
            <a:headEnd/>
            <a:tailEnd/>
          </a:ln>
        </p:spPr>
      </p:pic>
    </p:spTree>
    <p:extLst>
      <p:ext uri="{BB962C8B-B14F-4D97-AF65-F5344CB8AC3E}">
        <p14:creationId xmlns:p14="http://schemas.microsoft.com/office/powerpoint/2010/main" val="3028576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85913" y="796826"/>
            <a:ext cx="5557837" cy="615950"/>
          </a:xfrm>
          <a:prstGeom prst="rect">
            <a:avLst/>
          </a:prstGeom>
          <a:noFill/>
          <a:ln w="9525">
            <a:noFill/>
            <a:miter lim="800000"/>
            <a:headEnd/>
            <a:tailEnd/>
          </a:ln>
        </p:spPr>
        <p:txBody>
          <a:bodyPr lIns="0" tIns="0" rIns="0" bIns="0">
            <a:spAutoFit/>
          </a:bodyPr>
          <a:lstStyle/>
          <a:p>
            <a:pPr algn="ctr" eaLnBrk="0" hangingPunct="0"/>
            <a:r>
              <a:rPr lang="es-ES_tradnl" sz="4000" b="1" dirty="0" smtClean="0">
                <a:solidFill>
                  <a:schemeClr val="bg1"/>
                </a:solidFill>
                <a:latin typeface="RussellSquare" pitchFamily="2" charset="0"/>
              </a:rPr>
              <a:t>Temario</a:t>
            </a:r>
            <a:endParaRPr lang="es-ES_tradnl" sz="4000" b="1" dirty="0">
              <a:solidFill>
                <a:schemeClr val="bg1"/>
              </a:solidFill>
              <a:latin typeface="RussellSquare" pitchFamily="2" charset="0"/>
            </a:endParaRPr>
          </a:p>
        </p:txBody>
      </p:sp>
      <p:sp>
        <p:nvSpPr>
          <p:cNvPr id="3" name="2 CuadroTexto"/>
          <p:cNvSpPr txBox="1"/>
          <p:nvPr/>
        </p:nvSpPr>
        <p:spPr>
          <a:xfrm>
            <a:off x="224371" y="1104801"/>
            <a:ext cx="8280920" cy="4093428"/>
          </a:xfrm>
          <a:prstGeom prst="rect">
            <a:avLst/>
          </a:prstGeom>
          <a:noFill/>
        </p:spPr>
        <p:txBody>
          <a:bodyPr wrap="square" rtlCol="0">
            <a:spAutoFit/>
          </a:bodyPr>
          <a:lstStyle/>
          <a:p>
            <a:r>
              <a:rPr lang="es-CL" sz="2000" b="1" dirty="0" smtClean="0"/>
              <a:t>Sesión 1: Fundamentos y recurso solar.</a:t>
            </a:r>
            <a:endParaRPr lang="es-CL" sz="2000" dirty="0" smtClean="0"/>
          </a:p>
          <a:p>
            <a:r>
              <a:rPr lang="es-CL" sz="2000" b="1" dirty="0" smtClean="0"/>
              <a:t> </a:t>
            </a:r>
            <a:endParaRPr lang="es-CL" sz="2000" dirty="0" smtClean="0"/>
          </a:p>
          <a:p>
            <a:pPr lvl="1">
              <a:buFont typeface="Arial" pitchFamily="34" charset="0"/>
              <a:buChar char="•"/>
            </a:pPr>
            <a:r>
              <a:rPr lang="es-CL" sz="2000" b="1" dirty="0" smtClean="0"/>
              <a:t>Transferencia por radiación:</a:t>
            </a:r>
            <a:r>
              <a:rPr lang="es-CL" sz="2000" dirty="0" smtClean="0"/>
              <a:t> espectro electromagnético. Espectro solar y espectro infrarrojo térmico. Ecuaciones básicas de radiación, incluyendo fórmula de </a:t>
            </a:r>
            <a:r>
              <a:rPr lang="es-CL" sz="2000" dirty="0" err="1" smtClean="0"/>
              <a:t>Wien</a:t>
            </a:r>
            <a:r>
              <a:rPr lang="es-CL" sz="2000" dirty="0" smtClean="0"/>
              <a:t>. Radiación solar, radiación infrarroja térmica y radiación terrestre. Superficies selectivas.</a:t>
            </a:r>
          </a:p>
          <a:p>
            <a:pPr lvl="1">
              <a:buFont typeface="Arial" pitchFamily="34" charset="0"/>
              <a:buChar char="•"/>
            </a:pPr>
            <a:r>
              <a:rPr lang="es-CL" sz="2000" b="1" dirty="0" smtClean="0"/>
              <a:t>El recurso solar: </a:t>
            </a:r>
            <a:r>
              <a:rPr lang="es-CL" sz="2000" dirty="0" smtClean="0"/>
              <a:t>que es, como se mide, fuentes de datos, análisis de los datos. El concepto de transferencia atmosférica.</a:t>
            </a:r>
          </a:p>
          <a:p>
            <a:pPr lvl="1">
              <a:buFont typeface="Arial" pitchFamily="34" charset="0"/>
              <a:buChar char="•"/>
            </a:pPr>
            <a:r>
              <a:rPr lang="es-CL" sz="2000" b="1" dirty="0" smtClean="0"/>
              <a:t>Recurso solar en Chile: </a:t>
            </a:r>
            <a:r>
              <a:rPr lang="es-CL" sz="2000" dirty="0" smtClean="0"/>
              <a:t>datos y comparación con otros lugares. Ejemplos de aplicación.</a:t>
            </a:r>
          </a:p>
          <a:p>
            <a:pPr lvl="1">
              <a:buFont typeface="Arial" pitchFamily="34" charset="0"/>
              <a:buChar char="•"/>
            </a:pPr>
            <a:r>
              <a:rPr lang="es-CL" sz="2000" b="1" dirty="0" smtClean="0"/>
              <a:t>Evolución de tecnología solar: </a:t>
            </a:r>
            <a:r>
              <a:rPr lang="es-CL" sz="2000" dirty="0" smtClean="0"/>
              <a:t>rápido panorama sobre evolución de tecnología en los últimos 10 años-</a:t>
            </a:r>
            <a:endParaRPr lang="es-CL" sz="2000" b="1" dirty="0" smtClean="0"/>
          </a:p>
          <a:p>
            <a:endParaRPr lang="es-CL" sz="2000" dirty="0" smtClean="0"/>
          </a:p>
        </p:txBody>
      </p:sp>
    </p:spTree>
    <p:extLst>
      <p:ext uri="{BB962C8B-B14F-4D97-AF65-F5344CB8AC3E}">
        <p14:creationId xmlns:p14="http://schemas.microsoft.com/office/powerpoint/2010/main" val="1533705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1923"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C2503BC-F2D1-43F7-8C93-A7DEB81E9878}"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es-CL">
              <a:solidFill>
                <a:srgbClr val="FFFFFF"/>
              </a:solidFill>
            </a:endParaRPr>
          </a:p>
        </p:txBody>
      </p:sp>
      <p:sp>
        <p:nvSpPr>
          <p:cNvPr id="75779" name="Text Box 3"/>
          <p:cNvSpPr txBox="1">
            <a:spLocks noChangeArrowheads="1"/>
          </p:cNvSpPr>
          <p:nvPr/>
        </p:nvSpPr>
        <p:spPr bwMode="auto">
          <a:xfrm>
            <a:off x="671513" y="503238"/>
            <a:ext cx="7807325" cy="1143000"/>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200" b="1">
                <a:solidFill>
                  <a:srgbClr val="333333"/>
                </a:solidFill>
                <a:effectLst>
                  <a:outerShdw blurRad="38100" dist="38100" dir="2700000" algn="tl">
                    <a:srgbClr val="000000"/>
                  </a:outerShdw>
                </a:effectLst>
                <a:latin typeface="Verdana" pitchFamily="32" charset="0"/>
              </a:rPr>
              <a:t>Plano inclinado hacia el Ecuador</a:t>
            </a:r>
          </a:p>
        </p:txBody>
      </p:sp>
      <p:sp>
        <p:nvSpPr>
          <p:cNvPr id="81925" name="Text Box 4"/>
          <p:cNvSpPr txBox="1">
            <a:spLocks noChangeArrowheads="1"/>
          </p:cNvSpPr>
          <p:nvPr/>
        </p:nvSpPr>
        <p:spPr bwMode="auto">
          <a:xfrm>
            <a:off x="468313" y="1643063"/>
            <a:ext cx="8229600" cy="1885950"/>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latin typeface="Verdana" pitchFamily="32" charset="0"/>
              </a:rPr>
              <a:t>En este caso la situación es algo más compleja: el plano forma un ángulo </a:t>
            </a:r>
            <a:r>
              <a:rPr lang="es-CL" dirty="0">
                <a:solidFill>
                  <a:srgbClr val="000000"/>
                </a:solidFill>
                <a:latin typeface="Symbol" pitchFamily="16" charset="2"/>
              </a:rPr>
              <a:t></a:t>
            </a:r>
            <a:r>
              <a:rPr lang="es-CL" dirty="0">
                <a:solidFill>
                  <a:srgbClr val="000000"/>
                </a:solidFill>
                <a:latin typeface="Verdana" pitchFamily="32" charset="0"/>
              </a:rPr>
              <a:t> con respecto a la horizontal. El Azimut es cero.</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latin typeface="Verdana" pitchFamily="32" charset="0"/>
              </a:rPr>
              <a:t>Además el rayo solar forma un ángulo </a:t>
            </a:r>
            <a:r>
              <a:rPr lang="es-CL" dirty="0">
                <a:solidFill>
                  <a:srgbClr val="000000"/>
                </a:solidFill>
                <a:latin typeface="Symbol" pitchFamily="16" charset="2"/>
              </a:rPr>
              <a:t></a:t>
            </a:r>
            <a:r>
              <a:rPr lang="es-CL" dirty="0">
                <a:solidFill>
                  <a:srgbClr val="000000"/>
                </a:solidFill>
                <a:latin typeface="Verdana" pitchFamily="32" charset="0"/>
              </a:rPr>
              <a:t> con respecto a la normal al plano.</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latin typeface="Verdana" pitchFamily="32" charset="0"/>
            </a:endParaRP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latin typeface="Verdana" pitchFamily="32" charset="0"/>
            </a:endParaRPr>
          </a:p>
        </p:txBody>
      </p:sp>
      <p:sp>
        <p:nvSpPr>
          <p:cNvPr id="81926" name="AutoShape 5"/>
          <p:cNvSpPr>
            <a:spLocks noChangeArrowheads="1"/>
          </p:cNvSpPr>
          <p:nvPr/>
        </p:nvSpPr>
        <p:spPr bwMode="auto">
          <a:xfrm>
            <a:off x="252413" y="4829175"/>
            <a:ext cx="8205787" cy="368300"/>
          </a:xfrm>
          <a:prstGeom prst="parallelogram">
            <a:avLst>
              <a:gd name="adj" fmla="val 557004"/>
            </a:avLst>
          </a:prstGeom>
          <a:solidFill>
            <a:srgbClr val="008000"/>
          </a:solidFill>
          <a:ln w="9360">
            <a:solidFill>
              <a:srgbClr val="000000"/>
            </a:solidFill>
            <a:miter lim="800000"/>
            <a:headEnd/>
            <a:tailEnd/>
          </a:ln>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 </a:t>
            </a:r>
          </a:p>
        </p:txBody>
      </p:sp>
      <p:sp>
        <p:nvSpPr>
          <p:cNvPr id="81927" name="AutoShape 6"/>
          <p:cNvSpPr>
            <a:spLocks noChangeArrowheads="1"/>
          </p:cNvSpPr>
          <p:nvPr/>
        </p:nvSpPr>
        <p:spPr bwMode="auto">
          <a:xfrm>
            <a:off x="3132138" y="3789363"/>
            <a:ext cx="2808287" cy="1223962"/>
          </a:xfrm>
          <a:prstGeom prst="parallelogram">
            <a:avLst>
              <a:gd name="adj" fmla="val 57361"/>
            </a:avLst>
          </a:prstGeom>
          <a:solidFill>
            <a:srgbClr val="000080"/>
          </a:solidFill>
          <a:ln w="9360">
            <a:solidFill>
              <a:srgbClr val="000000"/>
            </a:solidFill>
            <a:miter lim="800000"/>
            <a:headEnd/>
            <a:tailEnd/>
          </a:ln>
        </p:spPr>
        <p:txBody>
          <a:bodyPr wrap="none" anchor="ctr"/>
          <a:lstStyle/>
          <a:p>
            <a:endParaRPr lang="en-US"/>
          </a:p>
        </p:txBody>
      </p:sp>
      <p:sp>
        <p:nvSpPr>
          <p:cNvPr id="81928" name="Line 7"/>
          <p:cNvSpPr>
            <a:spLocks noChangeShapeType="1"/>
          </p:cNvSpPr>
          <p:nvPr/>
        </p:nvSpPr>
        <p:spPr bwMode="auto">
          <a:xfrm flipV="1">
            <a:off x="5219700" y="4003675"/>
            <a:ext cx="1728788" cy="1011238"/>
          </a:xfrm>
          <a:prstGeom prst="line">
            <a:avLst/>
          </a:prstGeom>
          <a:noFill/>
          <a:ln w="9360">
            <a:solidFill>
              <a:srgbClr val="000000"/>
            </a:solidFill>
            <a:miter lim="800000"/>
            <a:headEnd/>
            <a:tailEnd/>
          </a:ln>
        </p:spPr>
        <p:txBody>
          <a:bodyPr/>
          <a:lstStyle/>
          <a:p>
            <a:endParaRPr lang="es-CL"/>
          </a:p>
        </p:txBody>
      </p:sp>
      <p:sp>
        <p:nvSpPr>
          <p:cNvPr id="81929" name="AutoShape 8"/>
          <p:cNvSpPr>
            <a:spLocks noChangeArrowheads="1"/>
          </p:cNvSpPr>
          <p:nvPr/>
        </p:nvSpPr>
        <p:spPr bwMode="auto">
          <a:xfrm>
            <a:off x="5795963" y="4076700"/>
            <a:ext cx="144462" cy="504825"/>
          </a:xfrm>
          <a:custGeom>
            <a:avLst/>
            <a:gdLst>
              <a:gd name="T0" fmla="*/ 0 w 21600"/>
              <a:gd name="T1" fmla="*/ 0 h 21600"/>
              <a:gd name="T2" fmla="*/ 4321714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360">
            <a:solidFill>
              <a:srgbClr val="000000"/>
            </a:solidFill>
            <a:round/>
            <a:headEnd/>
            <a:tailEnd/>
          </a:ln>
        </p:spPr>
        <p:txBody>
          <a:bodyPr wrap="none" anchor="ctr"/>
          <a:lstStyle/>
          <a:p>
            <a:endParaRPr lang="en-US"/>
          </a:p>
        </p:txBody>
      </p:sp>
      <p:sp>
        <p:nvSpPr>
          <p:cNvPr id="81930" name="Line 9"/>
          <p:cNvSpPr>
            <a:spLocks noChangeShapeType="1"/>
          </p:cNvSpPr>
          <p:nvPr/>
        </p:nvSpPr>
        <p:spPr bwMode="auto">
          <a:xfrm flipH="1">
            <a:off x="2482850" y="5013325"/>
            <a:ext cx="1585913" cy="1152525"/>
          </a:xfrm>
          <a:prstGeom prst="line">
            <a:avLst/>
          </a:prstGeom>
          <a:noFill/>
          <a:ln w="9360">
            <a:solidFill>
              <a:srgbClr val="000000"/>
            </a:solidFill>
            <a:miter lim="800000"/>
            <a:headEnd/>
            <a:tailEnd type="triangle" w="med" len="med"/>
          </a:ln>
        </p:spPr>
        <p:txBody>
          <a:bodyPr/>
          <a:lstStyle/>
          <a:p>
            <a:endParaRPr lang="es-CL"/>
          </a:p>
        </p:txBody>
      </p:sp>
      <p:sp>
        <p:nvSpPr>
          <p:cNvPr id="81931" name="Text Box 10"/>
          <p:cNvSpPr txBox="1">
            <a:spLocks noChangeArrowheads="1"/>
          </p:cNvSpPr>
          <p:nvPr/>
        </p:nvSpPr>
        <p:spPr bwMode="auto">
          <a:xfrm>
            <a:off x="2116138" y="6165850"/>
            <a:ext cx="330838" cy="37151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t>N</a:t>
            </a:r>
          </a:p>
        </p:txBody>
      </p:sp>
      <p:sp>
        <p:nvSpPr>
          <p:cNvPr id="81932" name="Line 11"/>
          <p:cNvSpPr>
            <a:spLocks noChangeShapeType="1"/>
          </p:cNvSpPr>
          <p:nvPr/>
        </p:nvSpPr>
        <p:spPr bwMode="auto">
          <a:xfrm flipH="1" flipV="1">
            <a:off x="2914650" y="3498850"/>
            <a:ext cx="1443038" cy="868363"/>
          </a:xfrm>
          <a:prstGeom prst="line">
            <a:avLst/>
          </a:prstGeom>
          <a:noFill/>
          <a:ln w="9360">
            <a:solidFill>
              <a:srgbClr val="000000"/>
            </a:solidFill>
            <a:miter lim="800000"/>
            <a:headEnd/>
            <a:tailEnd/>
          </a:ln>
        </p:spPr>
        <p:txBody>
          <a:bodyPr/>
          <a:lstStyle/>
          <a:p>
            <a:endParaRPr lang="es-CL"/>
          </a:p>
        </p:txBody>
      </p:sp>
      <p:sp>
        <p:nvSpPr>
          <p:cNvPr id="81933" name="AutoShape 12"/>
          <p:cNvSpPr>
            <a:spLocks noChangeArrowheads="1"/>
          </p:cNvSpPr>
          <p:nvPr/>
        </p:nvSpPr>
        <p:spPr bwMode="auto">
          <a:xfrm flipV="1">
            <a:off x="4211638" y="4292600"/>
            <a:ext cx="431800" cy="73025"/>
          </a:xfrm>
          <a:prstGeom prst="parallelogram">
            <a:avLst>
              <a:gd name="adj" fmla="val 147826"/>
            </a:avLst>
          </a:prstGeom>
          <a:solidFill>
            <a:srgbClr val="FFFF99"/>
          </a:solidFill>
          <a:ln w="9360">
            <a:solidFill>
              <a:srgbClr val="000000"/>
            </a:solidFill>
            <a:miter lim="800000"/>
            <a:headEnd/>
            <a:tailEnd/>
          </a:ln>
        </p:spPr>
        <p:txBody>
          <a:bodyPr wrap="none" anchor="ctr"/>
          <a:lstStyle/>
          <a:p>
            <a:endParaRPr lang="en-US"/>
          </a:p>
        </p:txBody>
      </p:sp>
      <p:sp>
        <p:nvSpPr>
          <p:cNvPr id="81934" name="Line 13"/>
          <p:cNvSpPr>
            <a:spLocks noChangeShapeType="1"/>
          </p:cNvSpPr>
          <p:nvPr/>
        </p:nvSpPr>
        <p:spPr bwMode="auto">
          <a:xfrm flipV="1">
            <a:off x="4284663" y="2274888"/>
            <a:ext cx="1079500" cy="2019300"/>
          </a:xfrm>
          <a:prstGeom prst="line">
            <a:avLst/>
          </a:prstGeom>
          <a:noFill/>
          <a:ln w="15840">
            <a:solidFill>
              <a:srgbClr val="FFFF00"/>
            </a:solidFill>
            <a:miter lim="800000"/>
            <a:headEnd/>
            <a:tailEnd/>
          </a:ln>
        </p:spPr>
        <p:txBody>
          <a:bodyPr/>
          <a:lstStyle/>
          <a:p>
            <a:endParaRPr lang="es-CL"/>
          </a:p>
        </p:txBody>
      </p:sp>
      <p:sp>
        <p:nvSpPr>
          <p:cNvPr id="81935" name="AutoShape 14"/>
          <p:cNvSpPr>
            <a:spLocks noChangeArrowheads="1"/>
          </p:cNvSpPr>
          <p:nvPr/>
        </p:nvSpPr>
        <p:spPr bwMode="auto">
          <a:xfrm>
            <a:off x="5219700" y="1916113"/>
            <a:ext cx="504825" cy="504825"/>
          </a:xfrm>
          <a:prstGeom prst="sun">
            <a:avLst>
              <a:gd name="adj" fmla="val 25000"/>
            </a:avLst>
          </a:prstGeom>
          <a:solidFill>
            <a:srgbClr val="FFFF00"/>
          </a:solidFill>
          <a:ln w="9360">
            <a:solidFill>
              <a:srgbClr val="000000"/>
            </a:solidFill>
            <a:miter lim="800000"/>
            <a:headEnd/>
            <a:tailEnd/>
          </a:ln>
        </p:spPr>
        <p:txBody>
          <a:bodyPr wrap="none" anchor="ctr"/>
          <a:lstStyle/>
          <a:p>
            <a:endParaRPr lang="en-US"/>
          </a:p>
        </p:txBody>
      </p:sp>
      <p:sp>
        <p:nvSpPr>
          <p:cNvPr id="81936" name="AutoShape 15"/>
          <p:cNvSpPr>
            <a:spLocks noChangeArrowheads="1"/>
          </p:cNvSpPr>
          <p:nvPr/>
        </p:nvSpPr>
        <p:spPr bwMode="auto">
          <a:xfrm flipH="1">
            <a:off x="3633788" y="3500438"/>
            <a:ext cx="1081087" cy="4333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360">
            <a:solidFill>
              <a:srgbClr val="000000"/>
            </a:solidFill>
            <a:round/>
            <a:headEnd/>
            <a:tailEnd/>
          </a:ln>
        </p:spPr>
        <p:txBody>
          <a:bodyPr wrap="none" anchor="ctr"/>
          <a:lstStyle/>
          <a:p>
            <a:endParaRPr lang="en-US"/>
          </a:p>
        </p:txBody>
      </p:sp>
      <p:sp>
        <p:nvSpPr>
          <p:cNvPr id="81937" name="Text Box 16"/>
          <p:cNvSpPr txBox="1">
            <a:spLocks noChangeArrowheads="1"/>
          </p:cNvSpPr>
          <p:nvPr/>
        </p:nvSpPr>
        <p:spPr bwMode="auto">
          <a:xfrm>
            <a:off x="3851275" y="3284538"/>
            <a:ext cx="287338"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latin typeface="Symbol" pitchFamily="16" charset="2"/>
              </a:rPr>
              <a:t></a:t>
            </a:r>
          </a:p>
        </p:txBody>
      </p:sp>
      <p:sp>
        <p:nvSpPr>
          <p:cNvPr id="81938" name="Text Box 17"/>
          <p:cNvSpPr txBox="1">
            <a:spLocks noChangeArrowheads="1"/>
          </p:cNvSpPr>
          <p:nvPr/>
        </p:nvSpPr>
        <p:spPr bwMode="auto">
          <a:xfrm>
            <a:off x="5940425" y="4076700"/>
            <a:ext cx="358775"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latin typeface="Symbol" pitchFamily="16" charset="2"/>
              </a:rPr>
              <a:t></a:t>
            </a:r>
            <a:r>
              <a:rPr lang="es-CL" dirty="0">
                <a:solidFill>
                  <a:srgbClr val="FFFFFF"/>
                </a:solidFill>
              </a:rPr>
              <a:t> </a:t>
            </a:r>
          </a:p>
        </p:txBody>
      </p:sp>
    </p:spTree>
    <p:extLst>
      <p:ext uri="{BB962C8B-B14F-4D97-AF65-F5344CB8AC3E}">
        <p14:creationId xmlns:p14="http://schemas.microsoft.com/office/powerpoint/2010/main" val="1832841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2947"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F225152-71E9-4E7C-BD5D-140572DA53B4}"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es-CL">
              <a:solidFill>
                <a:srgbClr val="FFFFFF"/>
              </a:solidFill>
            </a:endParaRPr>
          </a:p>
        </p:txBody>
      </p:sp>
      <p:sp>
        <p:nvSpPr>
          <p:cNvPr id="76803" name="Text Box 3"/>
          <p:cNvSpPr txBox="1">
            <a:spLocks noChangeArrowheads="1"/>
          </p:cNvSpPr>
          <p:nvPr/>
        </p:nvSpPr>
        <p:spPr bwMode="auto">
          <a:xfrm>
            <a:off x="671513" y="503238"/>
            <a:ext cx="7807325" cy="1143000"/>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200" b="1">
                <a:solidFill>
                  <a:srgbClr val="333333"/>
                </a:solidFill>
                <a:effectLst>
                  <a:outerShdw blurRad="38100" dist="38100" dir="2700000" algn="tl">
                    <a:srgbClr val="000000"/>
                  </a:outerShdw>
                </a:effectLst>
                <a:latin typeface="Verdana" pitchFamily="32" charset="0"/>
              </a:rPr>
              <a:t>Plano inclinado hacia el Ecuador</a:t>
            </a:r>
          </a:p>
        </p:txBody>
      </p:sp>
      <p:sp>
        <p:nvSpPr>
          <p:cNvPr id="82949" name="Text Box 4"/>
          <p:cNvSpPr txBox="1">
            <a:spLocks noChangeArrowheads="1"/>
          </p:cNvSpPr>
          <p:nvPr/>
        </p:nvSpPr>
        <p:spPr bwMode="auto">
          <a:xfrm>
            <a:off x="611188" y="1268413"/>
            <a:ext cx="4038600" cy="244475"/>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1600">
                <a:solidFill>
                  <a:srgbClr val="000000"/>
                </a:solidFill>
                <a:latin typeface="Verdana" pitchFamily="32" charset="0"/>
              </a:rPr>
              <a:t>Se cumple que:</a:t>
            </a:r>
          </a:p>
        </p:txBody>
      </p:sp>
      <p:sp>
        <p:nvSpPr>
          <p:cNvPr id="82950" name="AutoShape 5"/>
          <p:cNvSpPr>
            <a:spLocks noChangeArrowheads="1"/>
          </p:cNvSpPr>
          <p:nvPr/>
        </p:nvSpPr>
        <p:spPr bwMode="auto">
          <a:xfrm>
            <a:off x="252413" y="4829175"/>
            <a:ext cx="8205787" cy="368300"/>
          </a:xfrm>
          <a:prstGeom prst="parallelogram">
            <a:avLst>
              <a:gd name="adj" fmla="val 557004"/>
            </a:avLst>
          </a:prstGeom>
          <a:solidFill>
            <a:srgbClr val="008000"/>
          </a:solidFill>
          <a:ln w="9360">
            <a:solidFill>
              <a:srgbClr val="000000"/>
            </a:solidFill>
            <a:miter lim="800000"/>
            <a:headEnd/>
            <a:tailEnd/>
          </a:ln>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 </a:t>
            </a:r>
          </a:p>
        </p:txBody>
      </p:sp>
      <p:sp>
        <p:nvSpPr>
          <p:cNvPr id="82951" name="AutoShape 6"/>
          <p:cNvSpPr>
            <a:spLocks noChangeArrowheads="1"/>
          </p:cNvSpPr>
          <p:nvPr/>
        </p:nvSpPr>
        <p:spPr bwMode="auto">
          <a:xfrm>
            <a:off x="3132138" y="3789363"/>
            <a:ext cx="2808287" cy="1223962"/>
          </a:xfrm>
          <a:prstGeom prst="parallelogram">
            <a:avLst>
              <a:gd name="adj" fmla="val 57361"/>
            </a:avLst>
          </a:prstGeom>
          <a:solidFill>
            <a:srgbClr val="000080"/>
          </a:solidFill>
          <a:ln w="9360">
            <a:solidFill>
              <a:srgbClr val="000000"/>
            </a:solidFill>
            <a:miter lim="800000"/>
            <a:headEnd/>
            <a:tailEnd/>
          </a:ln>
        </p:spPr>
        <p:txBody>
          <a:bodyPr wrap="none" anchor="ctr"/>
          <a:lstStyle/>
          <a:p>
            <a:endParaRPr lang="en-US"/>
          </a:p>
        </p:txBody>
      </p:sp>
      <p:sp>
        <p:nvSpPr>
          <p:cNvPr id="82952" name="Line 7"/>
          <p:cNvSpPr>
            <a:spLocks noChangeShapeType="1"/>
          </p:cNvSpPr>
          <p:nvPr/>
        </p:nvSpPr>
        <p:spPr bwMode="auto">
          <a:xfrm flipV="1">
            <a:off x="5219700" y="4003675"/>
            <a:ext cx="1728788" cy="1011238"/>
          </a:xfrm>
          <a:prstGeom prst="line">
            <a:avLst/>
          </a:prstGeom>
          <a:noFill/>
          <a:ln w="9360">
            <a:solidFill>
              <a:srgbClr val="000000"/>
            </a:solidFill>
            <a:miter lim="800000"/>
            <a:headEnd/>
            <a:tailEnd/>
          </a:ln>
        </p:spPr>
        <p:txBody>
          <a:bodyPr/>
          <a:lstStyle/>
          <a:p>
            <a:endParaRPr lang="es-CL"/>
          </a:p>
        </p:txBody>
      </p:sp>
      <p:sp>
        <p:nvSpPr>
          <p:cNvPr id="82953" name="AutoShape 8"/>
          <p:cNvSpPr>
            <a:spLocks noChangeArrowheads="1"/>
          </p:cNvSpPr>
          <p:nvPr/>
        </p:nvSpPr>
        <p:spPr bwMode="auto">
          <a:xfrm>
            <a:off x="5795963" y="4076700"/>
            <a:ext cx="144462" cy="504825"/>
          </a:xfrm>
          <a:custGeom>
            <a:avLst/>
            <a:gdLst>
              <a:gd name="T0" fmla="*/ 0 w 21600"/>
              <a:gd name="T1" fmla="*/ 0 h 21600"/>
              <a:gd name="T2" fmla="*/ 4321714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360">
            <a:solidFill>
              <a:srgbClr val="000000"/>
            </a:solidFill>
            <a:round/>
            <a:headEnd/>
            <a:tailEnd/>
          </a:ln>
        </p:spPr>
        <p:txBody>
          <a:bodyPr wrap="none" anchor="ctr"/>
          <a:lstStyle/>
          <a:p>
            <a:endParaRPr lang="en-US"/>
          </a:p>
        </p:txBody>
      </p:sp>
      <p:sp>
        <p:nvSpPr>
          <p:cNvPr id="82954" name="Line 9"/>
          <p:cNvSpPr>
            <a:spLocks noChangeShapeType="1"/>
          </p:cNvSpPr>
          <p:nvPr/>
        </p:nvSpPr>
        <p:spPr bwMode="auto">
          <a:xfrm flipH="1">
            <a:off x="2482850" y="5013325"/>
            <a:ext cx="1585913" cy="1152525"/>
          </a:xfrm>
          <a:prstGeom prst="line">
            <a:avLst/>
          </a:prstGeom>
          <a:noFill/>
          <a:ln w="9360">
            <a:solidFill>
              <a:srgbClr val="000000"/>
            </a:solidFill>
            <a:miter lim="800000"/>
            <a:headEnd/>
            <a:tailEnd type="triangle" w="med" len="med"/>
          </a:ln>
        </p:spPr>
        <p:txBody>
          <a:bodyPr/>
          <a:lstStyle/>
          <a:p>
            <a:endParaRPr lang="es-CL"/>
          </a:p>
        </p:txBody>
      </p:sp>
      <p:sp>
        <p:nvSpPr>
          <p:cNvPr id="82955" name="Text Box 10"/>
          <p:cNvSpPr txBox="1">
            <a:spLocks noChangeArrowheads="1"/>
          </p:cNvSpPr>
          <p:nvPr/>
        </p:nvSpPr>
        <p:spPr bwMode="auto">
          <a:xfrm>
            <a:off x="2116138" y="6165850"/>
            <a:ext cx="366712" cy="371475"/>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N</a:t>
            </a:r>
          </a:p>
        </p:txBody>
      </p:sp>
      <p:sp>
        <p:nvSpPr>
          <p:cNvPr id="82956" name="Line 11"/>
          <p:cNvSpPr>
            <a:spLocks noChangeShapeType="1"/>
          </p:cNvSpPr>
          <p:nvPr/>
        </p:nvSpPr>
        <p:spPr bwMode="auto">
          <a:xfrm flipH="1" flipV="1">
            <a:off x="2914650" y="3498850"/>
            <a:ext cx="1443038" cy="868363"/>
          </a:xfrm>
          <a:prstGeom prst="line">
            <a:avLst/>
          </a:prstGeom>
          <a:noFill/>
          <a:ln w="9360">
            <a:solidFill>
              <a:srgbClr val="000000"/>
            </a:solidFill>
            <a:miter lim="800000"/>
            <a:headEnd/>
            <a:tailEnd/>
          </a:ln>
        </p:spPr>
        <p:txBody>
          <a:bodyPr/>
          <a:lstStyle/>
          <a:p>
            <a:endParaRPr lang="es-CL"/>
          </a:p>
        </p:txBody>
      </p:sp>
      <p:sp>
        <p:nvSpPr>
          <p:cNvPr id="82957" name="AutoShape 12"/>
          <p:cNvSpPr>
            <a:spLocks noChangeArrowheads="1"/>
          </p:cNvSpPr>
          <p:nvPr/>
        </p:nvSpPr>
        <p:spPr bwMode="auto">
          <a:xfrm flipV="1">
            <a:off x="4211638" y="4292600"/>
            <a:ext cx="431800" cy="73025"/>
          </a:xfrm>
          <a:prstGeom prst="parallelogram">
            <a:avLst>
              <a:gd name="adj" fmla="val 147826"/>
            </a:avLst>
          </a:prstGeom>
          <a:solidFill>
            <a:srgbClr val="FFFF99"/>
          </a:solidFill>
          <a:ln w="9360">
            <a:solidFill>
              <a:srgbClr val="000000"/>
            </a:solidFill>
            <a:miter lim="800000"/>
            <a:headEnd/>
            <a:tailEnd/>
          </a:ln>
        </p:spPr>
        <p:txBody>
          <a:bodyPr wrap="none" anchor="ctr"/>
          <a:lstStyle/>
          <a:p>
            <a:endParaRPr lang="en-US"/>
          </a:p>
        </p:txBody>
      </p:sp>
      <p:sp>
        <p:nvSpPr>
          <p:cNvPr id="82958" name="Rectangle 13"/>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82959" name="Text Box 14"/>
          <p:cNvSpPr txBox="1">
            <a:spLocks noChangeArrowheads="1"/>
          </p:cNvSpPr>
          <p:nvPr/>
        </p:nvSpPr>
        <p:spPr bwMode="auto">
          <a:xfrm>
            <a:off x="755650" y="2060575"/>
            <a:ext cx="7632700" cy="1479550"/>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Al aplicar la ecuación, hay que tener cuidado de discriminar cuando el sol está por detrás del plano captor.</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En el caso de un plano con Azimut distinto de cero, la ecuación es </a:t>
            </a:r>
            <a:r>
              <a:rPr lang="es-CL" dirty="0" smtClean="0">
                <a:solidFill>
                  <a:srgbClr val="000000"/>
                </a:solidFill>
              </a:rPr>
              <a:t>mucho más </a:t>
            </a:r>
            <a:r>
              <a:rPr lang="es-CL" dirty="0">
                <a:solidFill>
                  <a:srgbClr val="000000"/>
                </a:solidFill>
              </a:rPr>
              <a:t>compleja.</a:t>
            </a:r>
          </a:p>
        </p:txBody>
      </p:sp>
      <p:grpSp>
        <p:nvGrpSpPr>
          <p:cNvPr id="2" name="Group 15"/>
          <p:cNvGrpSpPr>
            <a:grpSpLocks/>
          </p:cNvGrpSpPr>
          <p:nvPr/>
        </p:nvGrpSpPr>
        <p:grpSpPr bwMode="auto">
          <a:xfrm>
            <a:off x="2051050" y="1700213"/>
            <a:ext cx="6154738" cy="392112"/>
            <a:chOff x="1292" y="1071"/>
            <a:chExt cx="3877" cy="247"/>
          </a:xfrm>
        </p:grpSpPr>
        <p:pic>
          <p:nvPicPr>
            <p:cNvPr id="82961" name="Picture 16"/>
            <p:cNvPicPr>
              <a:picLocks noChangeAspect="1" noChangeArrowheads="1"/>
            </p:cNvPicPr>
            <p:nvPr/>
          </p:nvPicPr>
          <p:blipFill>
            <a:blip r:embed="rId3" cstate="print"/>
            <a:srcRect/>
            <a:stretch>
              <a:fillRect/>
            </a:stretch>
          </p:blipFill>
          <p:spPr bwMode="auto">
            <a:xfrm>
              <a:off x="1292" y="1071"/>
              <a:ext cx="3878" cy="221"/>
            </a:xfrm>
            <a:prstGeom prst="rect">
              <a:avLst/>
            </a:prstGeom>
            <a:noFill/>
            <a:ln w="9525">
              <a:noFill/>
              <a:round/>
              <a:headEnd/>
              <a:tailEnd/>
            </a:ln>
          </p:spPr>
        </p:pic>
        <p:sp>
          <p:nvSpPr>
            <p:cNvPr id="82962" name="Text Box 17"/>
            <p:cNvSpPr txBox="1">
              <a:spLocks noChangeArrowheads="1"/>
            </p:cNvSpPr>
            <p:nvPr/>
          </p:nvSpPr>
          <p:spPr bwMode="auto">
            <a:xfrm>
              <a:off x="1292" y="1071"/>
              <a:ext cx="3878" cy="248"/>
            </a:xfrm>
            <a:prstGeom prst="rect">
              <a:avLst/>
            </a:prstGeom>
            <a:noFill/>
            <a:ln w="9525">
              <a:noFill/>
              <a:round/>
              <a:headEnd/>
              <a:tailEnd/>
            </a:ln>
          </p:spPr>
          <p:txBody>
            <a:bodyPr wrap="none" anchor="ctr"/>
            <a:lstStyle/>
            <a:p>
              <a:endParaRPr lang="en-US"/>
            </a:p>
          </p:txBody>
        </p:sp>
      </p:grpSp>
    </p:spTree>
    <p:extLst>
      <p:ext uri="{BB962C8B-B14F-4D97-AF65-F5344CB8AC3E}">
        <p14:creationId xmlns:p14="http://schemas.microsoft.com/office/powerpoint/2010/main" val="3678163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3971"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6DF144A-1EA2-4C92-8243-E56BE084B2AF}"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42</a:t>
            </a:fld>
            <a:endParaRPr lang="es-CL">
              <a:solidFill>
                <a:srgbClr val="FFFFFF"/>
              </a:solidFill>
            </a:endParaRPr>
          </a:p>
        </p:txBody>
      </p:sp>
      <p:sp>
        <p:nvSpPr>
          <p:cNvPr id="77827" name="Text Box 3"/>
          <p:cNvSpPr txBox="1">
            <a:spLocks noChangeArrowheads="1"/>
          </p:cNvSpPr>
          <p:nvPr/>
        </p:nvSpPr>
        <p:spPr bwMode="auto">
          <a:xfrm>
            <a:off x="457200" y="620688"/>
            <a:ext cx="8229600" cy="796950"/>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200" b="1" dirty="0">
                <a:solidFill>
                  <a:srgbClr val="333333"/>
                </a:solidFill>
                <a:latin typeface="+mj-lt"/>
              </a:rPr>
              <a:t>Radiación </a:t>
            </a:r>
            <a:r>
              <a:rPr lang="es-CL" sz="3200" b="1" dirty="0" smtClean="0">
                <a:solidFill>
                  <a:srgbClr val="333333"/>
                </a:solidFill>
                <a:latin typeface="+mj-lt"/>
              </a:rPr>
              <a:t>Extraterrestre y K</a:t>
            </a:r>
            <a:r>
              <a:rPr lang="es-CL" sz="2400" b="1" dirty="0" smtClean="0">
                <a:solidFill>
                  <a:srgbClr val="333333"/>
                </a:solidFill>
                <a:latin typeface="+mj-lt"/>
              </a:rPr>
              <a:t>T</a:t>
            </a:r>
            <a:endParaRPr lang="es-CL" sz="3200" b="1" dirty="0">
              <a:solidFill>
                <a:srgbClr val="333333"/>
              </a:solidFill>
              <a:latin typeface="+mj-lt"/>
            </a:endParaRPr>
          </a:p>
        </p:txBody>
      </p:sp>
      <p:sp>
        <p:nvSpPr>
          <p:cNvPr id="83973" name="Text Box 4"/>
          <p:cNvSpPr txBox="1">
            <a:spLocks noChangeArrowheads="1"/>
          </p:cNvSpPr>
          <p:nvPr/>
        </p:nvSpPr>
        <p:spPr bwMode="auto">
          <a:xfrm>
            <a:off x="457200" y="1600200"/>
            <a:ext cx="7570788" cy="676275"/>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1600">
                <a:solidFill>
                  <a:srgbClr val="000000"/>
                </a:solidFill>
                <a:latin typeface="Verdana" pitchFamily="32" charset="0"/>
              </a:rPr>
              <a:t>Es sencillo calcular la </a:t>
            </a:r>
            <a:r>
              <a:rPr lang="es-CL" sz="1600" b="1">
                <a:solidFill>
                  <a:srgbClr val="000000"/>
                </a:solidFill>
                <a:latin typeface="Verdana" pitchFamily="32" charset="0"/>
              </a:rPr>
              <a:t>máxima</a:t>
            </a:r>
            <a:r>
              <a:rPr lang="es-CL" sz="1600">
                <a:solidFill>
                  <a:srgbClr val="000000"/>
                </a:solidFill>
                <a:latin typeface="Verdana" pitchFamily="32" charset="0"/>
              </a:rPr>
              <a:t> cantidad de radiación solar que puede llegar a un plano horizontal, esta está dada por:</a:t>
            </a:r>
          </a:p>
        </p:txBody>
      </p:sp>
      <p:grpSp>
        <p:nvGrpSpPr>
          <p:cNvPr id="2" name="Group 5"/>
          <p:cNvGrpSpPr>
            <a:grpSpLocks/>
          </p:cNvGrpSpPr>
          <p:nvPr/>
        </p:nvGrpSpPr>
        <p:grpSpPr bwMode="auto">
          <a:xfrm>
            <a:off x="1979613" y="2276475"/>
            <a:ext cx="5399087" cy="627063"/>
            <a:chOff x="1247" y="1434"/>
            <a:chExt cx="3401" cy="395"/>
          </a:xfrm>
        </p:grpSpPr>
        <p:pic>
          <p:nvPicPr>
            <p:cNvPr id="83982" name="Picture 6"/>
            <p:cNvPicPr>
              <a:picLocks noChangeAspect="1" noChangeArrowheads="1"/>
            </p:cNvPicPr>
            <p:nvPr/>
          </p:nvPicPr>
          <p:blipFill>
            <a:blip r:embed="rId3" cstate="print"/>
            <a:srcRect/>
            <a:stretch>
              <a:fillRect/>
            </a:stretch>
          </p:blipFill>
          <p:spPr bwMode="auto">
            <a:xfrm>
              <a:off x="1247" y="1434"/>
              <a:ext cx="3402" cy="396"/>
            </a:xfrm>
            <a:prstGeom prst="rect">
              <a:avLst/>
            </a:prstGeom>
            <a:noFill/>
            <a:ln w="9525">
              <a:noFill/>
              <a:round/>
              <a:headEnd/>
              <a:tailEnd/>
            </a:ln>
          </p:spPr>
        </p:pic>
        <p:sp>
          <p:nvSpPr>
            <p:cNvPr id="83983" name="Text Box 7"/>
            <p:cNvSpPr txBox="1">
              <a:spLocks noChangeArrowheads="1"/>
            </p:cNvSpPr>
            <p:nvPr/>
          </p:nvSpPr>
          <p:spPr bwMode="auto">
            <a:xfrm>
              <a:off x="1247" y="1434"/>
              <a:ext cx="3402" cy="396"/>
            </a:xfrm>
            <a:prstGeom prst="rect">
              <a:avLst/>
            </a:prstGeom>
            <a:noFill/>
            <a:ln w="9525">
              <a:noFill/>
              <a:round/>
              <a:headEnd/>
              <a:tailEnd/>
            </a:ln>
          </p:spPr>
          <p:txBody>
            <a:bodyPr wrap="none" anchor="ctr"/>
            <a:lstStyle/>
            <a:p>
              <a:endParaRPr lang="en-US"/>
            </a:p>
          </p:txBody>
        </p:sp>
      </p:grpSp>
      <p:sp>
        <p:nvSpPr>
          <p:cNvPr id="83975" name="Rectangle 8"/>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83976" name="Text Box 9"/>
          <p:cNvSpPr txBox="1">
            <a:spLocks noChangeArrowheads="1"/>
          </p:cNvSpPr>
          <p:nvPr/>
        </p:nvSpPr>
        <p:spPr bwMode="auto">
          <a:xfrm>
            <a:off x="611188" y="2997200"/>
            <a:ext cx="7632700" cy="17557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En esta ecuación los ángulos están expresados en radianes, T es la duración del día (86.400 segundos) y </a:t>
            </a:r>
            <a:r>
              <a:rPr lang="es-CL">
                <a:solidFill>
                  <a:srgbClr val="FFFFFF"/>
                </a:solidFill>
                <a:latin typeface="Symbol" pitchFamily="16" charset="2"/>
              </a:rPr>
              <a:t></a:t>
            </a:r>
            <a:r>
              <a:rPr lang="es-CL">
                <a:solidFill>
                  <a:srgbClr val="FFFFFF"/>
                </a:solidFill>
              </a:rPr>
              <a:t>s </a:t>
            </a:r>
            <a:r>
              <a:rPr lang="es-CL">
                <a:solidFill>
                  <a:srgbClr val="000000"/>
                </a:solidFill>
              </a:rPr>
              <a:t>el ángulo horario de salida y puesta de sol (en radianes).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a:solidFill>
                <a:srgbClr val="FFFFFF"/>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Para un lugar dado podemos definir el </a:t>
            </a:r>
            <a:r>
              <a:rPr lang="es-CL" i="1">
                <a:solidFill>
                  <a:srgbClr val="000000"/>
                </a:solidFill>
              </a:rPr>
              <a:t>índice de transparencia atmosférica </a:t>
            </a:r>
            <a:r>
              <a:rPr lang="es-CL">
                <a:solidFill>
                  <a:srgbClr val="000000"/>
                </a:solidFill>
              </a:rPr>
              <a:t>como:</a:t>
            </a:r>
          </a:p>
        </p:txBody>
      </p:sp>
      <p:sp>
        <p:nvSpPr>
          <p:cNvPr id="83977" name="Rectangle 10"/>
          <p:cNvSpPr>
            <a:spLocks noChangeArrowheads="1"/>
          </p:cNvSpPr>
          <p:nvPr/>
        </p:nvSpPr>
        <p:spPr bwMode="auto">
          <a:xfrm>
            <a:off x="0" y="3095625"/>
            <a:ext cx="9144000" cy="1588"/>
          </a:xfrm>
          <a:prstGeom prst="rect">
            <a:avLst/>
          </a:prstGeom>
          <a:noFill/>
          <a:ln w="9525">
            <a:noFill/>
            <a:round/>
            <a:headEnd/>
            <a:tailEnd/>
          </a:ln>
        </p:spPr>
        <p:txBody>
          <a:bodyPr wrap="none" anchor="ctr"/>
          <a:lstStyle/>
          <a:p>
            <a:endParaRPr lang="en-US"/>
          </a:p>
        </p:txBody>
      </p:sp>
      <p:sp>
        <p:nvSpPr>
          <p:cNvPr id="83978" name="Rectangle 11"/>
          <p:cNvSpPr>
            <a:spLocks noChangeArrowheads="1"/>
          </p:cNvSpPr>
          <p:nvPr/>
        </p:nvSpPr>
        <p:spPr bwMode="auto">
          <a:xfrm>
            <a:off x="0" y="3086100"/>
            <a:ext cx="9144000" cy="1588"/>
          </a:xfrm>
          <a:prstGeom prst="rect">
            <a:avLst/>
          </a:prstGeom>
          <a:noFill/>
          <a:ln w="9525">
            <a:noFill/>
            <a:round/>
            <a:headEnd/>
            <a:tailEnd/>
          </a:ln>
        </p:spPr>
        <p:txBody>
          <a:bodyPr wrap="none" anchor="ctr"/>
          <a:lstStyle/>
          <a:p>
            <a:endParaRPr lang="en-US"/>
          </a:p>
        </p:txBody>
      </p:sp>
      <p:grpSp>
        <p:nvGrpSpPr>
          <p:cNvPr id="3" name="Group 12"/>
          <p:cNvGrpSpPr>
            <a:grpSpLocks/>
          </p:cNvGrpSpPr>
          <p:nvPr/>
        </p:nvGrpSpPr>
        <p:grpSpPr bwMode="auto">
          <a:xfrm>
            <a:off x="3851275" y="4797425"/>
            <a:ext cx="1027113" cy="684213"/>
            <a:chOff x="2426" y="3022"/>
            <a:chExt cx="647" cy="431"/>
          </a:xfrm>
        </p:grpSpPr>
        <p:pic>
          <p:nvPicPr>
            <p:cNvPr id="83980" name="Picture 13"/>
            <p:cNvPicPr>
              <a:picLocks noChangeAspect="1" noChangeArrowheads="1"/>
            </p:cNvPicPr>
            <p:nvPr/>
          </p:nvPicPr>
          <p:blipFill>
            <a:blip r:embed="rId4" cstate="print"/>
            <a:srcRect/>
            <a:stretch>
              <a:fillRect/>
            </a:stretch>
          </p:blipFill>
          <p:spPr bwMode="auto">
            <a:xfrm>
              <a:off x="2426" y="3022"/>
              <a:ext cx="648" cy="432"/>
            </a:xfrm>
            <a:prstGeom prst="rect">
              <a:avLst/>
            </a:prstGeom>
            <a:noFill/>
            <a:ln w="9525">
              <a:noFill/>
              <a:round/>
              <a:headEnd/>
              <a:tailEnd/>
            </a:ln>
          </p:spPr>
        </p:pic>
        <p:sp>
          <p:nvSpPr>
            <p:cNvPr id="83981" name="Text Box 14"/>
            <p:cNvSpPr txBox="1">
              <a:spLocks noChangeArrowheads="1"/>
            </p:cNvSpPr>
            <p:nvPr/>
          </p:nvSpPr>
          <p:spPr bwMode="auto">
            <a:xfrm>
              <a:off x="2426" y="3022"/>
              <a:ext cx="648" cy="432"/>
            </a:xfrm>
            <a:prstGeom prst="rect">
              <a:avLst/>
            </a:prstGeom>
            <a:noFill/>
            <a:ln w="9525">
              <a:noFill/>
              <a:round/>
              <a:headEnd/>
              <a:tailEnd/>
            </a:ln>
          </p:spPr>
          <p:txBody>
            <a:bodyPr wrap="none" anchor="ctr"/>
            <a:lstStyle/>
            <a:p>
              <a:endParaRPr lang="en-US"/>
            </a:p>
          </p:txBody>
        </p:sp>
      </p:grpSp>
      <p:sp>
        <p:nvSpPr>
          <p:cNvPr id="4" name="3 CuadroTexto"/>
          <p:cNvSpPr txBox="1"/>
          <p:nvPr/>
        </p:nvSpPr>
        <p:spPr>
          <a:xfrm>
            <a:off x="611188" y="5483226"/>
            <a:ext cx="7345188" cy="646331"/>
          </a:xfrm>
          <a:prstGeom prst="rect">
            <a:avLst/>
          </a:prstGeom>
          <a:noFill/>
        </p:spPr>
        <p:txBody>
          <a:bodyPr wrap="square" rtlCol="0">
            <a:spAutoFit/>
          </a:bodyPr>
          <a:lstStyle/>
          <a:p>
            <a:r>
              <a:rPr lang="es-CL" dirty="0" smtClean="0"/>
              <a:t>Este es un número adimensional que permite caracterizar muy bien las propiedades de radiación solar de un lugar.</a:t>
            </a:r>
            <a:endParaRPr lang="es-CL" dirty="0"/>
          </a:p>
        </p:txBody>
      </p:sp>
    </p:spTree>
    <p:extLst>
      <p:ext uri="{BB962C8B-B14F-4D97-AF65-F5344CB8AC3E}">
        <p14:creationId xmlns:p14="http://schemas.microsoft.com/office/powerpoint/2010/main" val="1332122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3971"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6DF144A-1EA2-4C92-8243-E56BE084B2AF}"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43</a:t>
            </a:fld>
            <a:endParaRPr lang="es-CL">
              <a:solidFill>
                <a:srgbClr val="FFFFFF"/>
              </a:solidFill>
            </a:endParaRPr>
          </a:p>
        </p:txBody>
      </p:sp>
      <p:sp>
        <p:nvSpPr>
          <p:cNvPr id="77827" name="Text Box 3"/>
          <p:cNvSpPr txBox="1">
            <a:spLocks noChangeArrowheads="1"/>
          </p:cNvSpPr>
          <p:nvPr/>
        </p:nvSpPr>
        <p:spPr bwMode="auto">
          <a:xfrm>
            <a:off x="457200" y="620688"/>
            <a:ext cx="8229600" cy="796950"/>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200" b="1" dirty="0" err="1" smtClean="0">
                <a:solidFill>
                  <a:srgbClr val="333333"/>
                </a:solidFill>
                <a:latin typeface="+mj-lt"/>
              </a:rPr>
              <a:t>Indice</a:t>
            </a:r>
            <a:r>
              <a:rPr lang="es-CL" sz="3200" b="1" dirty="0" smtClean="0">
                <a:solidFill>
                  <a:srgbClr val="333333"/>
                </a:solidFill>
                <a:latin typeface="+mj-lt"/>
              </a:rPr>
              <a:t> de Transparencia Atmosférica K</a:t>
            </a:r>
            <a:r>
              <a:rPr lang="es-CL" sz="2400" b="1" dirty="0" smtClean="0">
                <a:solidFill>
                  <a:srgbClr val="333333"/>
                </a:solidFill>
                <a:latin typeface="+mj-lt"/>
              </a:rPr>
              <a:t>T</a:t>
            </a:r>
            <a:endParaRPr lang="es-CL" sz="3200" b="1" dirty="0">
              <a:solidFill>
                <a:srgbClr val="333333"/>
              </a:solidFill>
              <a:latin typeface="+mj-lt"/>
            </a:endParaRPr>
          </a:p>
        </p:txBody>
      </p:sp>
      <p:sp>
        <p:nvSpPr>
          <p:cNvPr id="83973" name="Text Box 4"/>
          <p:cNvSpPr txBox="1">
            <a:spLocks noChangeArrowheads="1"/>
          </p:cNvSpPr>
          <p:nvPr/>
        </p:nvSpPr>
        <p:spPr bwMode="auto">
          <a:xfrm>
            <a:off x="457200" y="1600200"/>
            <a:ext cx="7570788" cy="676275"/>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1600" dirty="0" smtClean="0">
                <a:solidFill>
                  <a:srgbClr val="000000"/>
                </a:solidFill>
                <a:latin typeface="Verdana" pitchFamily="32" charset="0"/>
              </a:rPr>
              <a:t>Si bien la </a:t>
            </a:r>
            <a:r>
              <a:rPr lang="es-CL" sz="1600" b="1" dirty="0" smtClean="0">
                <a:solidFill>
                  <a:srgbClr val="000000"/>
                </a:solidFill>
                <a:latin typeface="Verdana" pitchFamily="32" charset="0"/>
              </a:rPr>
              <a:t>cantidad total </a:t>
            </a:r>
            <a:r>
              <a:rPr lang="es-CL" sz="1600" dirty="0" smtClean="0">
                <a:solidFill>
                  <a:srgbClr val="000000"/>
                </a:solidFill>
                <a:latin typeface="Verdana" pitchFamily="32" charset="0"/>
              </a:rPr>
              <a:t>de </a:t>
            </a:r>
            <a:r>
              <a:rPr lang="es-CL" sz="1600" dirty="0" err="1" smtClean="0">
                <a:solidFill>
                  <a:srgbClr val="000000"/>
                </a:solidFill>
                <a:latin typeface="Verdana" pitchFamily="32" charset="0"/>
              </a:rPr>
              <a:t>ínsolación</a:t>
            </a:r>
            <a:r>
              <a:rPr lang="es-CL" sz="1600" dirty="0" smtClean="0">
                <a:solidFill>
                  <a:srgbClr val="000000"/>
                </a:solidFill>
                <a:latin typeface="Verdana" pitchFamily="32" charset="0"/>
              </a:rPr>
              <a:t> que llega a un plano horizontal varía en función de la época del año. La </a:t>
            </a:r>
            <a:r>
              <a:rPr lang="es-CL" sz="1600" b="1" dirty="0" smtClean="0">
                <a:solidFill>
                  <a:srgbClr val="000000"/>
                </a:solidFill>
                <a:latin typeface="Verdana" pitchFamily="32" charset="0"/>
              </a:rPr>
              <a:t>fracción </a:t>
            </a:r>
            <a:r>
              <a:rPr lang="es-CL" sz="1600" dirty="0" smtClean="0">
                <a:solidFill>
                  <a:srgbClr val="000000"/>
                </a:solidFill>
                <a:latin typeface="Verdana" pitchFamily="32" charset="0"/>
              </a:rPr>
              <a:t>que llega en función del máximo extraterrestre es función del clima del lugar.</a:t>
            </a:r>
            <a:endParaRPr lang="es-CL" sz="1600" dirty="0">
              <a:solidFill>
                <a:srgbClr val="000000"/>
              </a:solidFill>
              <a:latin typeface="Verdana" pitchFamily="32" charset="0"/>
            </a:endParaRPr>
          </a:p>
        </p:txBody>
      </p:sp>
      <p:sp>
        <p:nvSpPr>
          <p:cNvPr id="83975" name="Rectangle 8"/>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83976" name="Text Box 9"/>
          <p:cNvSpPr txBox="1">
            <a:spLocks noChangeArrowheads="1"/>
          </p:cNvSpPr>
          <p:nvPr/>
        </p:nvSpPr>
        <p:spPr bwMode="auto">
          <a:xfrm>
            <a:off x="430820" y="2386012"/>
            <a:ext cx="7632700" cy="2587504"/>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smtClean="0">
                <a:solidFill>
                  <a:srgbClr val="000000"/>
                </a:solidFill>
              </a:rPr>
              <a:t>Los valores diarios de </a:t>
            </a:r>
            <a:r>
              <a:rPr lang="es-CL" i="1" dirty="0" smtClean="0">
                <a:solidFill>
                  <a:srgbClr val="000000"/>
                </a:solidFill>
              </a:rPr>
              <a:t>K</a:t>
            </a:r>
            <a:r>
              <a:rPr lang="es-CL" sz="1400" i="1" dirty="0" smtClean="0">
                <a:solidFill>
                  <a:srgbClr val="000000"/>
                </a:solidFill>
              </a:rPr>
              <a:t>T</a:t>
            </a:r>
            <a:r>
              <a:rPr lang="es-CL" i="1" dirty="0" smtClean="0">
                <a:solidFill>
                  <a:srgbClr val="000000"/>
                </a:solidFill>
              </a:rPr>
              <a:t> </a:t>
            </a:r>
            <a:r>
              <a:rPr lang="es-CL" dirty="0" smtClean="0">
                <a:solidFill>
                  <a:srgbClr val="000000"/>
                </a:solidFill>
              </a:rPr>
              <a:t>pueden variar desde 0,80 hasta 0,15; pero los promedios mensuales son característicos de un lugar.</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smtClean="0">
                <a:solidFill>
                  <a:srgbClr val="000000"/>
                </a:solidFill>
              </a:rPr>
              <a:t>Así lugares con </a:t>
            </a:r>
            <a:r>
              <a:rPr lang="es-CL" i="1" dirty="0" smtClean="0">
                <a:solidFill>
                  <a:srgbClr val="000000"/>
                </a:solidFill>
              </a:rPr>
              <a:t>K</a:t>
            </a:r>
            <a:r>
              <a:rPr lang="es-CL" sz="1400" i="1" dirty="0" smtClean="0">
                <a:solidFill>
                  <a:srgbClr val="000000"/>
                </a:solidFill>
              </a:rPr>
              <a:t>T  </a:t>
            </a:r>
            <a:r>
              <a:rPr lang="es-CL" dirty="0" smtClean="0">
                <a:solidFill>
                  <a:srgbClr val="000000"/>
                </a:solidFill>
              </a:rPr>
              <a:t>mayores a 0,65 implican cielos muy despejados. Valores promedio entre 0,4 y 0,65 implican cielos con cierta fracción de nubosidad. Valores promedio de </a:t>
            </a:r>
            <a:r>
              <a:rPr lang="es-CL" i="1" dirty="0">
                <a:solidFill>
                  <a:srgbClr val="000000"/>
                </a:solidFill>
              </a:rPr>
              <a:t>K</a:t>
            </a:r>
            <a:r>
              <a:rPr lang="es-CL" sz="1400" i="1" dirty="0">
                <a:solidFill>
                  <a:srgbClr val="000000"/>
                </a:solidFill>
              </a:rPr>
              <a:t>T</a:t>
            </a:r>
            <a:r>
              <a:rPr lang="es-CL" dirty="0" smtClean="0">
                <a:solidFill>
                  <a:srgbClr val="000000"/>
                </a:solidFill>
              </a:rPr>
              <a:t> inferiores a 0,40 se dan solo en latitudes muy altas y en condiciones de invierno-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smtClean="0">
                <a:solidFill>
                  <a:srgbClr val="000000"/>
                </a:solidFill>
              </a:rPr>
              <a:t>Esto se ilustra claramente en la siguiente figura:</a:t>
            </a:r>
            <a:endParaRPr lang="es-CL" dirty="0">
              <a:solidFill>
                <a:srgbClr val="000000"/>
              </a:solidFill>
            </a:endParaRPr>
          </a:p>
        </p:txBody>
      </p:sp>
      <p:sp>
        <p:nvSpPr>
          <p:cNvPr id="83977" name="Rectangle 10"/>
          <p:cNvSpPr>
            <a:spLocks noChangeArrowheads="1"/>
          </p:cNvSpPr>
          <p:nvPr/>
        </p:nvSpPr>
        <p:spPr bwMode="auto">
          <a:xfrm>
            <a:off x="0" y="3095625"/>
            <a:ext cx="9144000" cy="1588"/>
          </a:xfrm>
          <a:prstGeom prst="rect">
            <a:avLst/>
          </a:prstGeom>
          <a:noFill/>
          <a:ln w="9525">
            <a:noFill/>
            <a:round/>
            <a:headEnd/>
            <a:tailEnd/>
          </a:ln>
        </p:spPr>
        <p:txBody>
          <a:bodyPr wrap="none" anchor="ctr"/>
          <a:lstStyle/>
          <a:p>
            <a:endParaRPr lang="en-US"/>
          </a:p>
        </p:txBody>
      </p:sp>
      <p:sp>
        <p:nvSpPr>
          <p:cNvPr id="83978" name="Rectangle 11"/>
          <p:cNvSpPr>
            <a:spLocks noChangeArrowheads="1"/>
          </p:cNvSpPr>
          <p:nvPr/>
        </p:nvSpPr>
        <p:spPr bwMode="auto">
          <a:xfrm>
            <a:off x="0" y="3086100"/>
            <a:ext cx="9144000" cy="1588"/>
          </a:xfrm>
          <a:prstGeom prst="rect">
            <a:avLst/>
          </a:prstGeom>
          <a:noFill/>
          <a:ln w="9525">
            <a:noFill/>
            <a:round/>
            <a:headEnd/>
            <a:tailEnd/>
          </a:ln>
        </p:spPr>
        <p:txBody>
          <a:bodyPr wrap="none" anchor="ctr"/>
          <a:lstStyle/>
          <a:p>
            <a:endParaRPr lang="en-US"/>
          </a:p>
        </p:txBody>
      </p:sp>
    </p:spTree>
    <p:extLst>
      <p:ext uri="{BB962C8B-B14F-4D97-AF65-F5344CB8AC3E}">
        <p14:creationId xmlns:p14="http://schemas.microsoft.com/office/powerpoint/2010/main" val="3389479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Transp-01.png"/>
          <p:cNvPicPr>
            <a:picLocks noGrp="1" noChangeAspect="1"/>
          </p:cNvPicPr>
          <p:nvPr>
            <p:ph idx="1"/>
          </p:nvPr>
        </p:nvPicPr>
        <p:blipFill>
          <a:blip r:embed="rId3" cstate="print"/>
          <a:stretch>
            <a:fillRect/>
          </a:stretch>
        </p:blipFill>
        <p:spPr>
          <a:xfrm>
            <a:off x="1744373" y="1340634"/>
            <a:ext cx="5533334" cy="3904762"/>
          </a:xfrm>
        </p:spPr>
      </p:pic>
      <p:sp>
        <p:nvSpPr>
          <p:cNvPr id="5" name="4 Título"/>
          <p:cNvSpPr>
            <a:spLocks noGrp="1"/>
          </p:cNvSpPr>
          <p:nvPr>
            <p:ph type="title"/>
          </p:nvPr>
        </p:nvSpPr>
        <p:spPr>
          <a:xfrm>
            <a:off x="457200" y="978163"/>
            <a:ext cx="8229600" cy="724942"/>
          </a:xfrm>
        </p:spPr>
        <p:txBody>
          <a:bodyPr>
            <a:normAutofit/>
          </a:bodyPr>
          <a:lstStyle/>
          <a:p>
            <a:r>
              <a:rPr lang="es-MX" sz="2800" dirty="0" smtClean="0"/>
              <a:t>Transparencias comparadas de seis lugares…</a:t>
            </a:r>
            <a:endParaRPr lang="es-CL" sz="2800" dirty="0"/>
          </a:p>
        </p:txBody>
      </p:sp>
      <p:sp>
        <p:nvSpPr>
          <p:cNvPr id="4" name="3 CuadroTexto"/>
          <p:cNvSpPr txBox="1"/>
          <p:nvPr/>
        </p:nvSpPr>
        <p:spPr>
          <a:xfrm>
            <a:off x="987552" y="5254752"/>
            <a:ext cx="7254240" cy="923330"/>
          </a:xfrm>
          <a:prstGeom prst="rect">
            <a:avLst/>
          </a:prstGeom>
          <a:noFill/>
        </p:spPr>
        <p:txBody>
          <a:bodyPr wrap="square" rtlCol="0">
            <a:spAutoFit/>
          </a:bodyPr>
          <a:lstStyle/>
          <a:p>
            <a:r>
              <a:rPr lang="es-MX" dirty="0" smtClean="0"/>
              <a:t>Desde el punto de vista de </a:t>
            </a:r>
            <a:r>
              <a:rPr lang="es-MX" i="1" dirty="0" smtClean="0"/>
              <a:t>transparencia, </a:t>
            </a:r>
            <a:r>
              <a:rPr lang="es-MX" dirty="0" smtClean="0"/>
              <a:t>Santiago es similar a Copiapó. Y Santiago es superior a Almería. Claramente Calama (y todo el Norte Interior) tiene condiciones excepcionales.</a:t>
            </a:r>
            <a:endParaRPr lang="es-CL" dirty="0"/>
          </a:p>
        </p:txBody>
      </p:sp>
      <p:sp>
        <p:nvSpPr>
          <p:cNvPr id="7" name="6 Marcador de número de diapositiva"/>
          <p:cNvSpPr>
            <a:spLocks noGrp="1"/>
          </p:cNvSpPr>
          <p:nvPr>
            <p:ph type="sldNum" sz="quarter" idx="12"/>
          </p:nvPr>
        </p:nvSpPr>
        <p:spPr/>
        <p:txBody>
          <a:bodyPr/>
          <a:lstStyle/>
          <a:p>
            <a:pPr>
              <a:defRPr/>
            </a:pPr>
            <a:fld id="{55343F2C-B19E-41D8-AE8F-496DF0322DF7}" type="slidenum">
              <a:rPr lang="es-ES" smtClean="0"/>
              <a:pPr>
                <a:defRPr/>
              </a:pPr>
              <a:t>44</a:t>
            </a:fld>
            <a:endParaRPr lang="es-ES"/>
          </a:p>
        </p:txBody>
      </p:sp>
    </p:spTree>
    <p:extLst>
      <p:ext uri="{BB962C8B-B14F-4D97-AF65-F5344CB8AC3E}">
        <p14:creationId xmlns:p14="http://schemas.microsoft.com/office/powerpoint/2010/main" val="2721600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5126"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A8F90C6-671C-4AD9-8D95-54CF4D5DCA0E}"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45</a:t>
            </a:fld>
            <a:endParaRPr lang="es-CL">
              <a:solidFill>
                <a:srgbClr val="FFFFFF"/>
              </a:solidFill>
            </a:endParaRPr>
          </a:p>
        </p:txBody>
      </p:sp>
      <p:sp>
        <p:nvSpPr>
          <p:cNvPr id="78851" name="Text Box 3"/>
          <p:cNvSpPr txBox="1">
            <a:spLocks noChangeArrowheads="1"/>
          </p:cNvSpPr>
          <p:nvPr/>
        </p:nvSpPr>
        <p:spPr bwMode="auto">
          <a:xfrm>
            <a:off x="467544" y="620688"/>
            <a:ext cx="8229600" cy="633412"/>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200" b="1" dirty="0">
                <a:solidFill>
                  <a:srgbClr val="333333"/>
                </a:solidFill>
                <a:latin typeface="+mj-lt"/>
              </a:rPr>
              <a:t>Duración Día y </a:t>
            </a:r>
            <a:r>
              <a:rPr lang="es-CL" sz="3200" b="1" dirty="0" err="1">
                <a:solidFill>
                  <a:srgbClr val="333333"/>
                </a:solidFill>
                <a:latin typeface="+mj-lt"/>
              </a:rPr>
              <a:t>Ecc</a:t>
            </a:r>
            <a:r>
              <a:rPr lang="es-CL" sz="3200" b="1" dirty="0">
                <a:solidFill>
                  <a:srgbClr val="333333"/>
                </a:solidFill>
                <a:latin typeface="+mj-lt"/>
              </a:rPr>
              <a:t>. </a:t>
            </a:r>
            <a:r>
              <a:rPr lang="es-CL" sz="3200" b="1" dirty="0" err="1">
                <a:solidFill>
                  <a:srgbClr val="333333"/>
                </a:solidFill>
                <a:latin typeface="+mj-lt"/>
              </a:rPr>
              <a:t>Angström</a:t>
            </a:r>
            <a:endParaRPr lang="es-CL" sz="3200" b="1" dirty="0">
              <a:solidFill>
                <a:srgbClr val="333333"/>
              </a:solidFill>
              <a:latin typeface="+mj-lt"/>
            </a:endParaRPr>
          </a:p>
        </p:txBody>
      </p:sp>
      <p:sp>
        <p:nvSpPr>
          <p:cNvPr id="5128" name="Text Box 4"/>
          <p:cNvSpPr txBox="1">
            <a:spLocks noChangeArrowheads="1"/>
          </p:cNvSpPr>
          <p:nvPr/>
        </p:nvSpPr>
        <p:spPr bwMode="auto">
          <a:xfrm>
            <a:off x="467544" y="1268760"/>
            <a:ext cx="8229600" cy="431800"/>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latin typeface="Verdana" pitchFamily="32" charset="0"/>
              </a:rPr>
              <a:t>Podemos establecer fácilmente la duración teórica del día como:</a:t>
            </a:r>
          </a:p>
        </p:txBody>
      </p:sp>
      <p:sp>
        <p:nvSpPr>
          <p:cNvPr id="5129" name="Rectangle 5"/>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5130" name="Text Box 6"/>
          <p:cNvSpPr txBox="1">
            <a:spLocks noChangeArrowheads="1"/>
          </p:cNvSpPr>
          <p:nvPr/>
        </p:nvSpPr>
        <p:spPr bwMode="auto">
          <a:xfrm>
            <a:off x="611560" y="2564904"/>
            <a:ext cx="7632700" cy="2309813"/>
          </a:xfrm>
          <a:prstGeom prst="rect">
            <a:avLst/>
          </a:prstGeom>
          <a:noFill/>
          <a:ln w="9525">
            <a:noFill/>
            <a:round/>
            <a:headEnd/>
            <a:tailEnd/>
          </a:ln>
        </p:spPr>
        <p:txBody>
          <a:bodyPr lIns="90000" tIns="46800" rIns="90000" bIns="46800">
            <a:spAutoFit/>
          </a:bodyPr>
          <a:lstStyle/>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Si llamamos </a:t>
            </a:r>
            <a:r>
              <a:rPr lang="es-CL" i="1" dirty="0">
                <a:solidFill>
                  <a:srgbClr val="000000"/>
                </a:solidFill>
              </a:rPr>
              <a:t>S</a:t>
            </a:r>
            <a:r>
              <a:rPr lang="es-CL" dirty="0">
                <a:solidFill>
                  <a:srgbClr val="000000"/>
                </a:solidFill>
              </a:rPr>
              <a:t> la cantidad de horas de sol reales en un lugar, entonces la </a:t>
            </a:r>
            <a:r>
              <a:rPr lang="es-CL" i="1" dirty="0">
                <a:solidFill>
                  <a:srgbClr val="000000"/>
                </a:solidFill>
              </a:rPr>
              <a:t>fracción de asoleamiento será:</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Angstrom demostró que para valores medios mensuales existe una buena correlación lineal entre la fracción de horas de sol y la radiación solar sobre plano horizontal. Esta viene dada por:</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p:txBody>
      </p:sp>
      <p:sp>
        <p:nvSpPr>
          <p:cNvPr id="5131" name="Rectangle 7"/>
          <p:cNvSpPr>
            <a:spLocks noChangeArrowheads="1"/>
          </p:cNvSpPr>
          <p:nvPr/>
        </p:nvSpPr>
        <p:spPr bwMode="auto">
          <a:xfrm>
            <a:off x="0" y="3095625"/>
            <a:ext cx="9144000" cy="1588"/>
          </a:xfrm>
          <a:prstGeom prst="rect">
            <a:avLst/>
          </a:prstGeom>
          <a:noFill/>
          <a:ln w="9525">
            <a:noFill/>
            <a:round/>
            <a:headEnd/>
            <a:tailEnd/>
          </a:ln>
        </p:spPr>
        <p:txBody>
          <a:bodyPr wrap="none" anchor="ctr"/>
          <a:lstStyle/>
          <a:p>
            <a:endParaRPr lang="en-US"/>
          </a:p>
        </p:txBody>
      </p:sp>
      <p:sp>
        <p:nvSpPr>
          <p:cNvPr id="5132" name="Rectangle 8"/>
          <p:cNvSpPr>
            <a:spLocks noChangeArrowheads="1"/>
          </p:cNvSpPr>
          <p:nvPr/>
        </p:nvSpPr>
        <p:spPr bwMode="auto">
          <a:xfrm>
            <a:off x="0" y="3086100"/>
            <a:ext cx="9144000" cy="1588"/>
          </a:xfrm>
          <a:prstGeom prst="rect">
            <a:avLst/>
          </a:prstGeom>
          <a:noFill/>
          <a:ln w="9525">
            <a:noFill/>
            <a:round/>
            <a:headEnd/>
            <a:tailEnd/>
          </a:ln>
        </p:spPr>
        <p:txBody>
          <a:bodyPr wrap="none" anchor="ctr"/>
          <a:lstStyle/>
          <a:p>
            <a:endParaRPr lang="en-US"/>
          </a:p>
        </p:txBody>
      </p:sp>
      <p:sp>
        <p:nvSpPr>
          <p:cNvPr id="5133" name="Rectangle 9"/>
          <p:cNvSpPr>
            <a:spLocks noChangeArrowheads="1"/>
          </p:cNvSpPr>
          <p:nvPr/>
        </p:nvSpPr>
        <p:spPr bwMode="auto">
          <a:xfrm>
            <a:off x="0" y="3152775"/>
            <a:ext cx="9144000" cy="1588"/>
          </a:xfrm>
          <a:prstGeom prst="rect">
            <a:avLst/>
          </a:prstGeom>
          <a:noFill/>
          <a:ln w="9525">
            <a:noFill/>
            <a:round/>
            <a:headEnd/>
            <a:tailEnd/>
          </a:ln>
        </p:spPr>
        <p:txBody>
          <a:bodyPr wrap="none" anchor="ctr"/>
          <a:lstStyle/>
          <a:p>
            <a:endParaRPr lang="en-US"/>
          </a:p>
        </p:txBody>
      </p:sp>
      <p:graphicFrame>
        <p:nvGraphicFramePr>
          <p:cNvPr id="5122" name="Object 10"/>
          <p:cNvGraphicFramePr>
            <a:graphicFrameLocks noChangeAspect="1"/>
          </p:cNvGraphicFramePr>
          <p:nvPr/>
        </p:nvGraphicFramePr>
        <p:xfrm>
          <a:off x="2915816" y="1772816"/>
          <a:ext cx="2400300" cy="552450"/>
        </p:xfrm>
        <a:graphic>
          <a:graphicData uri="http://schemas.openxmlformats.org/presentationml/2006/ole">
            <mc:AlternateContent xmlns:mc="http://schemas.openxmlformats.org/markup-compatibility/2006">
              <mc:Choice xmlns:v="urn:schemas-microsoft-com:vml" Requires="v">
                <p:oleObj spid="_x0000_s5161" r:id="rId4" imgW="1701720" imgH="393480" progId="Equation.3">
                  <p:embed/>
                </p:oleObj>
              </mc:Choice>
              <mc:Fallback>
                <p:oleObj r:id="rId4" imgW="17017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772816"/>
                        <a:ext cx="2400300" cy="5524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5134" name="Rectangle 11"/>
          <p:cNvSpPr>
            <a:spLocks noChangeArrowheads="1"/>
          </p:cNvSpPr>
          <p:nvPr/>
        </p:nvSpPr>
        <p:spPr bwMode="auto">
          <a:xfrm>
            <a:off x="0" y="3133725"/>
            <a:ext cx="9144000" cy="1588"/>
          </a:xfrm>
          <a:prstGeom prst="rect">
            <a:avLst/>
          </a:prstGeom>
          <a:noFill/>
          <a:ln w="9525">
            <a:noFill/>
            <a:round/>
            <a:headEnd/>
            <a:tailEnd/>
          </a:ln>
        </p:spPr>
        <p:txBody>
          <a:bodyPr wrap="none" anchor="ctr"/>
          <a:lstStyle/>
          <a:p>
            <a:endParaRPr lang="en-US"/>
          </a:p>
        </p:txBody>
      </p:sp>
      <p:graphicFrame>
        <p:nvGraphicFramePr>
          <p:cNvPr id="5123" name="Object 12"/>
          <p:cNvGraphicFramePr>
            <a:graphicFrameLocks noChangeAspect="1"/>
          </p:cNvGraphicFramePr>
          <p:nvPr/>
        </p:nvGraphicFramePr>
        <p:xfrm>
          <a:off x="3635375" y="2997200"/>
          <a:ext cx="766763" cy="574675"/>
        </p:xfrm>
        <a:graphic>
          <a:graphicData uri="http://schemas.openxmlformats.org/presentationml/2006/ole">
            <mc:AlternateContent xmlns:mc="http://schemas.openxmlformats.org/markup-compatibility/2006">
              <mc:Choice xmlns:v="urn:schemas-microsoft-com:vml" Requires="v">
                <p:oleObj spid="_x0000_s5162" r:id="rId6" imgW="583920" imgH="431640" progId="Equation.3">
                  <p:embed/>
                </p:oleObj>
              </mc:Choice>
              <mc:Fallback>
                <p:oleObj r:id="rId6" imgW="58392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2997200"/>
                        <a:ext cx="766763" cy="5746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5135" name="Rectangle 13"/>
          <p:cNvSpPr>
            <a:spLocks noChangeArrowheads="1"/>
          </p:cNvSpPr>
          <p:nvPr/>
        </p:nvSpPr>
        <p:spPr bwMode="auto">
          <a:xfrm>
            <a:off x="0" y="2771775"/>
            <a:ext cx="9144000" cy="1588"/>
          </a:xfrm>
          <a:prstGeom prst="rect">
            <a:avLst/>
          </a:prstGeom>
          <a:noFill/>
          <a:ln w="9525">
            <a:noFill/>
            <a:round/>
            <a:headEnd/>
            <a:tailEnd/>
          </a:ln>
        </p:spPr>
        <p:txBody>
          <a:bodyPr wrap="none" anchor="ctr"/>
          <a:lstStyle/>
          <a:p>
            <a:endParaRPr lang="en-US"/>
          </a:p>
        </p:txBody>
      </p:sp>
      <p:graphicFrame>
        <p:nvGraphicFramePr>
          <p:cNvPr id="5124" name="Object 14"/>
          <p:cNvGraphicFramePr>
            <a:graphicFrameLocks noChangeAspect="1"/>
          </p:cNvGraphicFramePr>
          <p:nvPr/>
        </p:nvGraphicFramePr>
        <p:xfrm>
          <a:off x="3203575" y="4724400"/>
          <a:ext cx="2160588" cy="1236663"/>
        </p:xfrm>
        <a:graphic>
          <a:graphicData uri="http://schemas.openxmlformats.org/presentationml/2006/ole">
            <mc:AlternateContent xmlns:mc="http://schemas.openxmlformats.org/markup-compatibility/2006">
              <mc:Choice xmlns:v="urn:schemas-microsoft-com:vml" Requires="v">
                <p:oleObj spid="_x0000_s5163" r:id="rId8" imgW="1256400" imgH="723240" progId="Equation.3">
                  <p:embed/>
                </p:oleObj>
              </mc:Choice>
              <mc:Fallback>
                <p:oleObj r:id="rId8" imgW="1256400" imgH="723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4724400"/>
                        <a:ext cx="2160588" cy="12366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4213131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6148"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FA2A7EB-D22C-42AC-ABA0-98B2C0F7B0E7}"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46</a:t>
            </a:fld>
            <a:endParaRPr lang="es-CL">
              <a:solidFill>
                <a:srgbClr val="FFFFFF"/>
              </a:solidFill>
            </a:endParaRPr>
          </a:p>
        </p:txBody>
      </p:sp>
      <p:sp>
        <p:nvSpPr>
          <p:cNvPr id="79875" name="Text Box 3"/>
          <p:cNvSpPr txBox="1">
            <a:spLocks noChangeArrowheads="1"/>
          </p:cNvSpPr>
          <p:nvPr/>
        </p:nvSpPr>
        <p:spPr bwMode="auto">
          <a:xfrm>
            <a:off x="671513" y="503238"/>
            <a:ext cx="7807325" cy="1143000"/>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3200" b="1" dirty="0">
                <a:solidFill>
                  <a:srgbClr val="333333"/>
                </a:solidFill>
                <a:latin typeface="+mj-lt"/>
              </a:rPr>
              <a:t>Duración Día y </a:t>
            </a:r>
            <a:r>
              <a:rPr lang="es-CL" sz="3200" b="1" dirty="0" err="1">
                <a:solidFill>
                  <a:srgbClr val="333333"/>
                </a:solidFill>
                <a:latin typeface="+mj-lt"/>
              </a:rPr>
              <a:t>Ecc</a:t>
            </a:r>
            <a:r>
              <a:rPr lang="es-CL" sz="3200" b="1" dirty="0">
                <a:solidFill>
                  <a:srgbClr val="333333"/>
                </a:solidFill>
                <a:latin typeface="+mj-lt"/>
              </a:rPr>
              <a:t>. </a:t>
            </a:r>
            <a:r>
              <a:rPr lang="es-CL" sz="3200" b="1" dirty="0" err="1">
                <a:solidFill>
                  <a:srgbClr val="333333"/>
                </a:solidFill>
                <a:latin typeface="+mj-lt"/>
              </a:rPr>
              <a:t>Angström</a:t>
            </a:r>
            <a:endParaRPr lang="es-CL" sz="3200" b="1" dirty="0">
              <a:solidFill>
                <a:srgbClr val="333333"/>
              </a:solidFill>
              <a:latin typeface="+mj-lt"/>
            </a:endParaRPr>
          </a:p>
        </p:txBody>
      </p:sp>
      <p:sp>
        <p:nvSpPr>
          <p:cNvPr id="6150" name="Text Box 4"/>
          <p:cNvSpPr txBox="1">
            <a:spLocks noChangeArrowheads="1"/>
          </p:cNvSpPr>
          <p:nvPr/>
        </p:nvSpPr>
        <p:spPr bwMode="auto">
          <a:xfrm>
            <a:off x="457200" y="1600200"/>
            <a:ext cx="7715250" cy="820738"/>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1600">
                <a:solidFill>
                  <a:srgbClr val="000000"/>
                </a:solidFill>
                <a:latin typeface="Verdana" pitchFamily="32" charset="0"/>
              </a:rPr>
              <a:t>Por lo tanto si conocemos la fracción de horas de sol en un lugar, será relativamente sencillo estimar la radiación solar sobre plano horizontal.</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1600">
                <a:solidFill>
                  <a:srgbClr val="000000"/>
                </a:solidFill>
                <a:latin typeface="Verdana" pitchFamily="32" charset="0"/>
              </a:rPr>
              <a:t>Trabajos posteriores a Angstrom establecieron que:</a:t>
            </a:r>
          </a:p>
        </p:txBody>
      </p:sp>
      <p:sp>
        <p:nvSpPr>
          <p:cNvPr id="6151" name="Rectangle 5"/>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6152" name="Text Box 6"/>
          <p:cNvSpPr txBox="1">
            <a:spLocks noChangeArrowheads="1"/>
          </p:cNvSpPr>
          <p:nvPr/>
        </p:nvSpPr>
        <p:spPr bwMode="auto">
          <a:xfrm>
            <a:off x="539750" y="3068638"/>
            <a:ext cx="7632700" cy="917575"/>
          </a:xfrm>
          <a:prstGeom prst="rect">
            <a:avLst/>
          </a:prstGeom>
          <a:noFill/>
          <a:ln w="9525">
            <a:noFill/>
            <a:round/>
            <a:headEnd/>
            <a:tailEnd/>
          </a:ln>
        </p:spPr>
        <p:txBody>
          <a:bodyPr lIns="90000" tIns="46800" rIns="90000" bIns="46800">
            <a:spAutoFit/>
          </a:bodyPr>
          <a:lstStyle/>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000000"/>
                </a:solidFill>
              </a:rPr>
              <a:t>En la siguiente Tabla se presentan algunos valores típicos de </a:t>
            </a:r>
            <a:r>
              <a:rPr lang="es-CL" i="1">
                <a:solidFill>
                  <a:srgbClr val="000000"/>
                </a:solidFill>
              </a:rPr>
              <a:t>a</a:t>
            </a:r>
            <a:r>
              <a:rPr lang="es-CL">
                <a:solidFill>
                  <a:srgbClr val="000000"/>
                </a:solidFill>
              </a:rPr>
              <a:t> y </a:t>
            </a:r>
            <a:r>
              <a:rPr lang="es-CL" i="1">
                <a:solidFill>
                  <a:srgbClr val="000000"/>
                </a:solidFill>
              </a:rPr>
              <a:t>b</a:t>
            </a:r>
            <a:r>
              <a:rPr lang="es-CL">
                <a:solidFill>
                  <a:srgbClr val="000000"/>
                </a:solidFill>
              </a:rPr>
              <a:t> para lugares típicos de Chile. Además se indica de donde se obtuvieron las referencias.</a:t>
            </a:r>
          </a:p>
        </p:txBody>
      </p:sp>
      <p:sp>
        <p:nvSpPr>
          <p:cNvPr id="6153" name="Rectangle 7"/>
          <p:cNvSpPr>
            <a:spLocks noChangeArrowheads="1"/>
          </p:cNvSpPr>
          <p:nvPr/>
        </p:nvSpPr>
        <p:spPr bwMode="auto">
          <a:xfrm>
            <a:off x="0" y="3095625"/>
            <a:ext cx="9144000" cy="1588"/>
          </a:xfrm>
          <a:prstGeom prst="rect">
            <a:avLst/>
          </a:prstGeom>
          <a:noFill/>
          <a:ln w="9525">
            <a:noFill/>
            <a:round/>
            <a:headEnd/>
            <a:tailEnd/>
          </a:ln>
        </p:spPr>
        <p:txBody>
          <a:bodyPr wrap="none" anchor="ctr"/>
          <a:lstStyle/>
          <a:p>
            <a:endParaRPr lang="en-US"/>
          </a:p>
        </p:txBody>
      </p:sp>
      <p:sp>
        <p:nvSpPr>
          <p:cNvPr id="6154" name="Rectangle 8"/>
          <p:cNvSpPr>
            <a:spLocks noChangeArrowheads="1"/>
          </p:cNvSpPr>
          <p:nvPr/>
        </p:nvSpPr>
        <p:spPr bwMode="auto">
          <a:xfrm>
            <a:off x="0" y="3086100"/>
            <a:ext cx="9144000" cy="1588"/>
          </a:xfrm>
          <a:prstGeom prst="rect">
            <a:avLst/>
          </a:prstGeom>
          <a:noFill/>
          <a:ln w="9525">
            <a:noFill/>
            <a:round/>
            <a:headEnd/>
            <a:tailEnd/>
          </a:ln>
        </p:spPr>
        <p:txBody>
          <a:bodyPr wrap="none" anchor="ctr"/>
          <a:lstStyle/>
          <a:p>
            <a:endParaRPr lang="en-US"/>
          </a:p>
        </p:txBody>
      </p:sp>
      <p:sp>
        <p:nvSpPr>
          <p:cNvPr id="6155" name="Rectangle 9"/>
          <p:cNvSpPr>
            <a:spLocks noChangeArrowheads="1"/>
          </p:cNvSpPr>
          <p:nvPr/>
        </p:nvSpPr>
        <p:spPr bwMode="auto">
          <a:xfrm>
            <a:off x="0" y="3152775"/>
            <a:ext cx="9144000" cy="1588"/>
          </a:xfrm>
          <a:prstGeom prst="rect">
            <a:avLst/>
          </a:prstGeom>
          <a:noFill/>
          <a:ln w="9525">
            <a:noFill/>
            <a:round/>
            <a:headEnd/>
            <a:tailEnd/>
          </a:ln>
        </p:spPr>
        <p:txBody>
          <a:bodyPr wrap="none" anchor="ctr"/>
          <a:lstStyle/>
          <a:p>
            <a:endParaRPr lang="en-US"/>
          </a:p>
        </p:txBody>
      </p:sp>
      <p:sp>
        <p:nvSpPr>
          <p:cNvPr id="6156" name="Rectangle 10"/>
          <p:cNvSpPr>
            <a:spLocks noChangeArrowheads="1"/>
          </p:cNvSpPr>
          <p:nvPr/>
        </p:nvSpPr>
        <p:spPr bwMode="auto">
          <a:xfrm>
            <a:off x="0" y="3133725"/>
            <a:ext cx="9144000" cy="1588"/>
          </a:xfrm>
          <a:prstGeom prst="rect">
            <a:avLst/>
          </a:prstGeom>
          <a:noFill/>
          <a:ln w="9525">
            <a:noFill/>
            <a:round/>
            <a:headEnd/>
            <a:tailEnd/>
          </a:ln>
        </p:spPr>
        <p:txBody>
          <a:bodyPr wrap="none" anchor="ctr"/>
          <a:lstStyle/>
          <a:p>
            <a:endParaRPr lang="en-US"/>
          </a:p>
        </p:txBody>
      </p:sp>
      <p:sp>
        <p:nvSpPr>
          <p:cNvPr id="6157" name="Rectangle 11"/>
          <p:cNvSpPr>
            <a:spLocks noChangeArrowheads="1"/>
          </p:cNvSpPr>
          <p:nvPr/>
        </p:nvSpPr>
        <p:spPr bwMode="auto">
          <a:xfrm>
            <a:off x="0" y="2771775"/>
            <a:ext cx="9144000" cy="1588"/>
          </a:xfrm>
          <a:prstGeom prst="rect">
            <a:avLst/>
          </a:prstGeom>
          <a:noFill/>
          <a:ln w="9525">
            <a:noFill/>
            <a:round/>
            <a:headEnd/>
            <a:tailEnd/>
          </a:ln>
        </p:spPr>
        <p:txBody>
          <a:bodyPr wrap="none" anchor="ctr"/>
          <a:lstStyle/>
          <a:p>
            <a:endParaRPr lang="en-US"/>
          </a:p>
        </p:txBody>
      </p:sp>
      <p:sp>
        <p:nvSpPr>
          <p:cNvPr id="6158" name="Rectangle 12"/>
          <p:cNvSpPr>
            <a:spLocks noChangeArrowheads="1"/>
          </p:cNvSpPr>
          <p:nvPr/>
        </p:nvSpPr>
        <p:spPr bwMode="auto">
          <a:xfrm>
            <a:off x="0" y="3267075"/>
            <a:ext cx="9144000" cy="1588"/>
          </a:xfrm>
          <a:prstGeom prst="rect">
            <a:avLst/>
          </a:prstGeom>
          <a:noFill/>
          <a:ln w="9525">
            <a:noFill/>
            <a:round/>
            <a:headEnd/>
            <a:tailEnd/>
          </a:ln>
        </p:spPr>
        <p:txBody>
          <a:bodyPr wrap="none" anchor="ctr"/>
          <a:lstStyle/>
          <a:p>
            <a:endParaRPr lang="en-US"/>
          </a:p>
        </p:txBody>
      </p:sp>
      <p:graphicFrame>
        <p:nvGraphicFramePr>
          <p:cNvPr id="6146" name="Object 13"/>
          <p:cNvGraphicFramePr>
            <a:graphicFrameLocks noChangeAspect="1"/>
          </p:cNvGraphicFramePr>
          <p:nvPr/>
        </p:nvGraphicFramePr>
        <p:xfrm>
          <a:off x="3348038" y="2492375"/>
          <a:ext cx="1257300" cy="323850"/>
        </p:xfrm>
        <a:graphic>
          <a:graphicData uri="http://schemas.openxmlformats.org/presentationml/2006/ole">
            <mc:AlternateContent xmlns:mc="http://schemas.openxmlformats.org/markup-compatibility/2006">
              <mc:Choice xmlns:v="urn:schemas-microsoft-com:vml" Requires="v">
                <p:oleObj spid="_x0000_s6159" r:id="rId4" imgW="774360" imgH="203040" progId="Equation.3">
                  <p:embed/>
                </p:oleObj>
              </mc:Choice>
              <mc:Fallback>
                <p:oleObj r:id="rId4" imgW="7743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492375"/>
                        <a:ext cx="1257300" cy="3238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79886" name="Group 14"/>
          <p:cNvGraphicFramePr>
            <a:graphicFrameLocks noGrp="1"/>
          </p:cNvGraphicFramePr>
          <p:nvPr/>
        </p:nvGraphicFramePr>
        <p:xfrm>
          <a:off x="467544" y="3861048"/>
          <a:ext cx="8148639" cy="2525144"/>
        </p:xfrm>
        <a:graphic>
          <a:graphicData uri="http://schemas.openxmlformats.org/drawingml/2006/table">
            <a:tbl>
              <a:tblPr/>
              <a:tblGrid>
                <a:gridCol w="3671888"/>
                <a:gridCol w="2882900"/>
                <a:gridCol w="863600"/>
                <a:gridCol w="730251"/>
              </a:tblGrid>
              <a:tr h="631286">
                <a:tc>
                  <a:txBody>
                    <a:bodyPr/>
                    <a:lstStyle/>
                    <a:p>
                      <a:pPr marL="0" marR="0" lvl="0" indent="0" algn="ctr"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1" i="0" u="none" strike="noStrike" cap="none" normalizeH="0" baseline="0" dirty="0" smtClean="0">
                          <a:ln>
                            <a:noFill/>
                          </a:ln>
                          <a:solidFill>
                            <a:srgbClr val="000000"/>
                          </a:solidFill>
                          <a:effectLst/>
                          <a:latin typeface="Arial Unicode MS" charset="0"/>
                          <a:ea typeface="MS Gothic" charset="-128"/>
                          <a:cs typeface="Times New Roman" pitchFamily="16" charset="0"/>
                        </a:rPr>
                        <a:t>Lugar Observación</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1" i="0" u="none" strike="noStrike" cap="none" normalizeH="0" baseline="0" smtClean="0">
                          <a:ln>
                            <a:noFill/>
                          </a:ln>
                          <a:solidFill>
                            <a:srgbClr val="000000"/>
                          </a:solidFill>
                          <a:effectLst/>
                          <a:latin typeface="Arial Unicode MS" charset="0"/>
                          <a:ea typeface="MS Gothic" charset="-128"/>
                          <a:cs typeface="Times New Roman" pitchFamily="16" charset="0"/>
                        </a:rPr>
                        <a:t>Aplicable en Chile</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1" i="0" u="none" strike="noStrike" cap="none" normalizeH="0" baseline="0" smtClean="0">
                          <a:ln>
                            <a:noFill/>
                          </a:ln>
                          <a:solidFill>
                            <a:srgbClr val="000000"/>
                          </a:solidFill>
                          <a:effectLst/>
                          <a:latin typeface="Arial" charset="0"/>
                          <a:ea typeface="MS Gothic" charset="-128"/>
                          <a:cs typeface="Times New Roman" pitchFamily="16" charset="0"/>
                        </a:rPr>
                        <a:t>a</a:t>
                      </a:r>
                    </a:p>
                  </a:txBody>
                  <a:tcPr marL="90000" marR="90000" marT="6091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1" i="0" u="none" strike="noStrike" cap="none" normalizeH="0" baseline="0" smtClean="0">
                          <a:ln>
                            <a:noFill/>
                          </a:ln>
                          <a:solidFill>
                            <a:srgbClr val="000000"/>
                          </a:solidFill>
                          <a:effectLst/>
                          <a:latin typeface="Arial Unicode MS" charset="0"/>
                          <a:ea typeface="MS Gothic" charset="-128"/>
                          <a:cs typeface="Times New Roman" pitchFamily="16" charset="0"/>
                        </a:rPr>
                        <a:t>b </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631286">
                <a:tc>
                  <a:txBody>
                    <a:bodyPr/>
                    <a:lstStyle/>
                    <a:p>
                      <a:pPr marL="0" marR="0" lvl="0" indent="0" algn="just"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Albuquerque NM (USA)</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Pampa desértica</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charset="0"/>
                          <a:ea typeface="MS Gothic" charset="-128"/>
                          <a:cs typeface="Times New Roman" pitchFamily="16" charset="0"/>
                        </a:rPr>
                        <a:t>0,41</a:t>
                      </a:r>
                    </a:p>
                  </a:txBody>
                  <a:tcPr marL="90000" marR="90000" marT="6091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0,37</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631286">
                <a:tc>
                  <a:txBody>
                    <a:bodyPr/>
                    <a:lstStyle/>
                    <a:p>
                      <a:pPr marL="0" marR="0" lvl="0" indent="0" algn="just"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La Serena (Chile)</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Costa Central y Norte</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charset="0"/>
                          <a:ea typeface="MS Gothic" charset="-128"/>
                          <a:cs typeface="Times New Roman" pitchFamily="16" charset="0"/>
                        </a:rPr>
                        <a:t>0,30</a:t>
                      </a:r>
                    </a:p>
                  </a:txBody>
                  <a:tcPr marL="90000" marR="90000" marT="6091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0,38</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631286">
                <a:tc>
                  <a:txBody>
                    <a:bodyPr/>
                    <a:lstStyle/>
                    <a:p>
                      <a:pPr marL="0" marR="0" lvl="0" indent="0" algn="just"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Ayacucho (Perú)</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Unicode MS" charset="0"/>
                          <a:ea typeface="MS Gothic" charset="-128"/>
                          <a:cs typeface="Times New Roman" pitchFamily="16" charset="0"/>
                        </a:rPr>
                        <a:t>Altiplano</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smtClean="0">
                          <a:ln>
                            <a:noFill/>
                          </a:ln>
                          <a:solidFill>
                            <a:srgbClr val="000000"/>
                          </a:solidFill>
                          <a:effectLst/>
                          <a:latin typeface="Arial" charset="0"/>
                          <a:ea typeface="MS Gothic" charset="-128"/>
                          <a:cs typeface="Times New Roman" pitchFamily="16" charset="0"/>
                        </a:rPr>
                        <a:t>0,41</a:t>
                      </a:r>
                    </a:p>
                  </a:txBody>
                  <a:tcPr marL="90000" marR="90000" marT="6091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112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CL" sz="1600" b="0" i="0" u="none" strike="noStrike" cap="none" normalizeH="0" baseline="0" dirty="0" smtClean="0">
                          <a:ln>
                            <a:noFill/>
                          </a:ln>
                          <a:solidFill>
                            <a:srgbClr val="000000"/>
                          </a:solidFill>
                          <a:effectLst/>
                          <a:latin typeface="Arial Unicode MS" charset="0"/>
                          <a:ea typeface="MS Gothic" charset="-128"/>
                          <a:cs typeface="Times New Roman" pitchFamily="16" charset="0"/>
                        </a:rPr>
                        <a:t>0,40</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72594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4995"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1B2C29F-BC84-4F61-ABEF-783DEBEA1E64}"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47</a:t>
            </a:fld>
            <a:endParaRPr lang="es-CL">
              <a:solidFill>
                <a:srgbClr val="FFFFFF"/>
              </a:solidFill>
            </a:endParaRPr>
          </a:p>
        </p:txBody>
      </p:sp>
      <p:sp>
        <p:nvSpPr>
          <p:cNvPr id="80899" name="Text Box 3"/>
          <p:cNvSpPr txBox="1">
            <a:spLocks noChangeArrowheads="1"/>
          </p:cNvSpPr>
          <p:nvPr/>
        </p:nvSpPr>
        <p:spPr bwMode="auto">
          <a:xfrm>
            <a:off x="467544" y="620688"/>
            <a:ext cx="8229600" cy="706437"/>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2800" b="1" dirty="0">
                <a:solidFill>
                  <a:srgbClr val="333333"/>
                </a:solidFill>
                <a:latin typeface="+mj-lt"/>
              </a:rPr>
              <a:t>Instrumentos para Medir Radiación Solar</a:t>
            </a:r>
          </a:p>
        </p:txBody>
      </p:sp>
      <p:sp>
        <p:nvSpPr>
          <p:cNvPr id="84997" name="Text Box 4"/>
          <p:cNvSpPr txBox="1">
            <a:spLocks noChangeArrowheads="1"/>
          </p:cNvSpPr>
          <p:nvPr/>
        </p:nvSpPr>
        <p:spPr bwMode="auto">
          <a:xfrm>
            <a:off x="468313" y="1412776"/>
            <a:ext cx="7715250" cy="5127724"/>
          </a:xfrm>
          <a:prstGeom prst="rect">
            <a:avLst/>
          </a:prstGeom>
          <a:noFill/>
          <a:ln w="9525">
            <a:noFill/>
            <a:round/>
            <a:headEnd/>
            <a:tailEnd/>
          </a:ln>
        </p:spPr>
        <p:txBody>
          <a:bodyPr lIns="0" tIns="28080" rIns="0" bIns="0"/>
          <a:lstStyle/>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Los instrumentos para medir datos solares se clasifican en</a:t>
            </a:r>
            <a:r>
              <a:rPr lang="es-CL" dirty="0" smtClean="0">
                <a:solidFill>
                  <a:srgbClr val="000000"/>
                </a:solidFill>
              </a:rPr>
              <a:t>:</a:t>
            </a:r>
            <a:endParaRPr lang="es-CL" dirty="0">
              <a:solidFill>
                <a:srgbClr val="000000"/>
              </a:solidFill>
            </a:endParaRP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a:solidFill>
                  <a:srgbClr val="000000"/>
                </a:solidFill>
              </a:rPr>
              <a:t>Pirheliómetros:</a:t>
            </a:r>
            <a:r>
              <a:rPr lang="es-CL" dirty="0">
                <a:solidFill>
                  <a:srgbClr val="000000"/>
                </a:solidFill>
              </a:rPr>
              <a:t> miden la radiación </a:t>
            </a:r>
            <a:r>
              <a:rPr lang="es-CL" b="1" dirty="0">
                <a:solidFill>
                  <a:srgbClr val="000000"/>
                </a:solidFill>
              </a:rPr>
              <a:t>directa</a:t>
            </a:r>
            <a:r>
              <a:rPr lang="es-CL" dirty="0">
                <a:solidFill>
                  <a:srgbClr val="000000"/>
                </a:solidFill>
              </a:rPr>
              <a:t>, es decir que viene directamente del disco solar. Típicamente son los </a:t>
            </a:r>
            <a:r>
              <a:rPr lang="es-CL" i="1" dirty="0">
                <a:solidFill>
                  <a:srgbClr val="000000"/>
                </a:solidFill>
              </a:rPr>
              <a:t>patrones.</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err="1">
                <a:solidFill>
                  <a:srgbClr val="000000"/>
                </a:solidFill>
              </a:rPr>
              <a:t>Piranómetros</a:t>
            </a:r>
            <a:r>
              <a:rPr lang="es-CL" b="1" dirty="0">
                <a:solidFill>
                  <a:srgbClr val="000000"/>
                </a:solidFill>
              </a:rPr>
              <a:t>:</a:t>
            </a:r>
            <a:r>
              <a:rPr lang="es-CL" dirty="0">
                <a:solidFill>
                  <a:srgbClr val="000000"/>
                </a:solidFill>
              </a:rPr>
              <a:t> miden la radiación </a:t>
            </a:r>
            <a:r>
              <a:rPr lang="es-CL" b="1" dirty="0">
                <a:solidFill>
                  <a:srgbClr val="000000"/>
                </a:solidFill>
              </a:rPr>
              <a:t>global</a:t>
            </a:r>
            <a:r>
              <a:rPr lang="es-CL" dirty="0">
                <a:solidFill>
                  <a:srgbClr val="000000"/>
                </a:solidFill>
              </a:rPr>
              <a:t> es decir la directa y la difusa. Operan según varios principios.</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a:solidFill>
                  <a:srgbClr val="000000"/>
                </a:solidFill>
              </a:rPr>
              <a:t>Heliógrafos:</a:t>
            </a:r>
            <a:r>
              <a:rPr lang="es-CL" dirty="0">
                <a:solidFill>
                  <a:srgbClr val="000000"/>
                </a:solidFill>
              </a:rPr>
              <a:t> sirven para registrar las </a:t>
            </a:r>
            <a:r>
              <a:rPr lang="es-CL" b="1" dirty="0">
                <a:solidFill>
                  <a:srgbClr val="000000"/>
                </a:solidFill>
              </a:rPr>
              <a:t>horas</a:t>
            </a:r>
            <a:r>
              <a:rPr lang="es-CL" dirty="0">
                <a:solidFill>
                  <a:srgbClr val="000000"/>
                </a:solidFill>
              </a:rPr>
              <a:t> de sol en un lugar</a:t>
            </a:r>
            <a:r>
              <a:rPr lang="es-CL" dirty="0" smtClean="0">
                <a:solidFill>
                  <a:srgbClr val="000000"/>
                </a:solidFill>
              </a:rPr>
              <a:t>.</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dirty="0">
                <a:solidFill>
                  <a:srgbClr val="000000"/>
                </a:solidFill>
              </a:rPr>
              <a:t>A la vez se clasifican según la </a:t>
            </a:r>
            <a:r>
              <a:rPr lang="es-CL" b="1" dirty="0">
                <a:solidFill>
                  <a:srgbClr val="000000"/>
                </a:solidFill>
              </a:rPr>
              <a:t>precisión</a:t>
            </a:r>
            <a:r>
              <a:rPr lang="es-CL" dirty="0">
                <a:solidFill>
                  <a:srgbClr val="000000"/>
                </a:solidFill>
              </a:rPr>
              <a:t> y estabilidad de los mismos en</a:t>
            </a:r>
            <a:r>
              <a:rPr lang="es-CL" dirty="0" smtClean="0">
                <a:solidFill>
                  <a:srgbClr val="000000"/>
                </a:solidFill>
              </a:rPr>
              <a:t>:</a:t>
            </a:r>
            <a:endParaRPr lang="es-CL" dirty="0">
              <a:solidFill>
                <a:srgbClr val="000000"/>
              </a:solidFill>
            </a:endParaRP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a:solidFill>
                  <a:srgbClr val="000000"/>
                </a:solidFill>
              </a:rPr>
              <a:t>Patrones:</a:t>
            </a:r>
            <a:r>
              <a:rPr lang="es-CL" dirty="0">
                <a:solidFill>
                  <a:srgbClr val="000000"/>
                </a:solidFill>
              </a:rPr>
              <a:t> error inferior al 0,5%, estabilidad mejor que 1% anual.</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a:solidFill>
                  <a:srgbClr val="000000"/>
                </a:solidFill>
              </a:rPr>
              <a:t>Primera Clase:</a:t>
            </a:r>
            <a:r>
              <a:rPr lang="es-CL" dirty="0">
                <a:solidFill>
                  <a:srgbClr val="000000"/>
                </a:solidFill>
              </a:rPr>
              <a:t> error inferior al 1%, estabilidad mejor que 1 a 2% anual.</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a:solidFill>
                  <a:srgbClr val="000000"/>
                </a:solidFill>
              </a:rPr>
              <a:t>Segunda Clase:</a:t>
            </a:r>
            <a:r>
              <a:rPr lang="es-CL" dirty="0">
                <a:solidFill>
                  <a:srgbClr val="000000"/>
                </a:solidFill>
              </a:rPr>
              <a:t> error inferior al 2%, estabilidad mejor que 2% anual.</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dirty="0">
              <a:solidFill>
                <a:srgbClr val="000000"/>
              </a:solidFill>
            </a:endParaRP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b="1" dirty="0">
                <a:solidFill>
                  <a:srgbClr val="000000"/>
                </a:solidFill>
              </a:rPr>
              <a:t>Veamos rápidamente algunos ejemplos:</a:t>
            </a:r>
          </a:p>
          <a:p>
            <a:pP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L" sz="1600" b="1" dirty="0">
              <a:solidFill>
                <a:srgbClr val="000000"/>
              </a:solidFill>
              <a:latin typeface="Verdana" pitchFamily="32" charset="0"/>
            </a:endParaRPr>
          </a:p>
        </p:txBody>
      </p:sp>
      <p:sp>
        <p:nvSpPr>
          <p:cNvPr id="84998" name="Rectangle 5"/>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84999" name="Rectangle 6"/>
          <p:cNvSpPr>
            <a:spLocks noChangeArrowheads="1"/>
          </p:cNvSpPr>
          <p:nvPr/>
        </p:nvSpPr>
        <p:spPr bwMode="auto">
          <a:xfrm>
            <a:off x="0" y="3095625"/>
            <a:ext cx="9144000" cy="1588"/>
          </a:xfrm>
          <a:prstGeom prst="rect">
            <a:avLst/>
          </a:prstGeom>
          <a:noFill/>
          <a:ln w="9525">
            <a:noFill/>
            <a:round/>
            <a:headEnd/>
            <a:tailEnd/>
          </a:ln>
        </p:spPr>
        <p:txBody>
          <a:bodyPr wrap="none" anchor="ctr"/>
          <a:lstStyle/>
          <a:p>
            <a:endParaRPr lang="en-US"/>
          </a:p>
        </p:txBody>
      </p:sp>
      <p:sp>
        <p:nvSpPr>
          <p:cNvPr id="85000" name="Rectangle 7"/>
          <p:cNvSpPr>
            <a:spLocks noChangeArrowheads="1"/>
          </p:cNvSpPr>
          <p:nvPr/>
        </p:nvSpPr>
        <p:spPr bwMode="auto">
          <a:xfrm>
            <a:off x="0" y="3086100"/>
            <a:ext cx="9144000" cy="1588"/>
          </a:xfrm>
          <a:prstGeom prst="rect">
            <a:avLst/>
          </a:prstGeom>
          <a:noFill/>
          <a:ln w="9525">
            <a:noFill/>
            <a:round/>
            <a:headEnd/>
            <a:tailEnd/>
          </a:ln>
        </p:spPr>
        <p:txBody>
          <a:bodyPr wrap="none" anchor="ctr"/>
          <a:lstStyle/>
          <a:p>
            <a:endParaRPr lang="en-US"/>
          </a:p>
        </p:txBody>
      </p:sp>
      <p:sp>
        <p:nvSpPr>
          <p:cNvPr id="85001" name="Rectangle 8"/>
          <p:cNvSpPr>
            <a:spLocks noChangeArrowheads="1"/>
          </p:cNvSpPr>
          <p:nvPr/>
        </p:nvSpPr>
        <p:spPr bwMode="auto">
          <a:xfrm>
            <a:off x="0" y="3152775"/>
            <a:ext cx="9144000" cy="1588"/>
          </a:xfrm>
          <a:prstGeom prst="rect">
            <a:avLst/>
          </a:prstGeom>
          <a:noFill/>
          <a:ln w="9525">
            <a:noFill/>
            <a:round/>
            <a:headEnd/>
            <a:tailEnd/>
          </a:ln>
        </p:spPr>
        <p:txBody>
          <a:bodyPr wrap="none" anchor="ctr"/>
          <a:lstStyle/>
          <a:p>
            <a:endParaRPr lang="en-US"/>
          </a:p>
        </p:txBody>
      </p:sp>
      <p:sp>
        <p:nvSpPr>
          <p:cNvPr id="85002" name="Rectangle 9"/>
          <p:cNvSpPr>
            <a:spLocks noChangeArrowheads="1"/>
          </p:cNvSpPr>
          <p:nvPr/>
        </p:nvSpPr>
        <p:spPr bwMode="auto">
          <a:xfrm>
            <a:off x="0" y="3133725"/>
            <a:ext cx="9144000" cy="1588"/>
          </a:xfrm>
          <a:prstGeom prst="rect">
            <a:avLst/>
          </a:prstGeom>
          <a:noFill/>
          <a:ln w="9525">
            <a:noFill/>
            <a:round/>
            <a:headEnd/>
            <a:tailEnd/>
          </a:ln>
        </p:spPr>
        <p:txBody>
          <a:bodyPr wrap="none" anchor="ctr"/>
          <a:lstStyle/>
          <a:p>
            <a:endParaRPr lang="en-US"/>
          </a:p>
        </p:txBody>
      </p:sp>
      <p:sp>
        <p:nvSpPr>
          <p:cNvPr id="85003" name="Rectangle 10"/>
          <p:cNvSpPr>
            <a:spLocks noChangeArrowheads="1"/>
          </p:cNvSpPr>
          <p:nvPr/>
        </p:nvSpPr>
        <p:spPr bwMode="auto">
          <a:xfrm>
            <a:off x="0" y="2771775"/>
            <a:ext cx="9144000" cy="1588"/>
          </a:xfrm>
          <a:prstGeom prst="rect">
            <a:avLst/>
          </a:prstGeom>
          <a:noFill/>
          <a:ln w="9525">
            <a:noFill/>
            <a:round/>
            <a:headEnd/>
            <a:tailEnd/>
          </a:ln>
        </p:spPr>
        <p:txBody>
          <a:bodyPr wrap="none" anchor="ctr"/>
          <a:lstStyle/>
          <a:p>
            <a:endParaRPr lang="en-US"/>
          </a:p>
        </p:txBody>
      </p:sp>
      <p:sp>
        <p:nvSpPr>
          <p:cNvPr id="85004" name="Rectangle 11"/>
          <p:cNvSpPr>
            <a:spLocks noChangeArrowheads="1"/>
          </p:cNvSpPr>
          <p:nvPr/>
        </p:nvSpPr>
        <p:spPr bwMode="auto">
          <a:xfrm>
            <a:off x="0" y="3267075"/>
            <a:ext cx="9144000" cy="1588"/>
          </a:xfrm>
          <a:prstGeom prst="rect">
            <a:avLst/>
          </a:prstGeom>
          <a:noFill/>
          <a:ln w="9525">
            <a:noFill/>
            <a:round/>
            <a:headEnd/>
            <a:tailEnd/>
          </a:ln>
        </p:spPr>
        <p:txBody>
          <a:bodyPr wrap="none" anchor="ctr"/>
          <a:lstStyle/>
          <a:p>
            <a:endParaRPr lang="en-US"/>
          </a:p>
        </p:txBody>
      </p:sp>
    </p:spTree>
    <p:extLst>
      <p:ext uri="{BB962C8B-B14F-4D97-AF65-F5344CB8AC3E}">
        <p14:creationId xmlns:p14="http://schemas.microsoft.com/office/powerpoint/2010/main" val="1849796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6019"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06B0C85-4C80-43FD-BB47-07CE32AFE71D}"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48</a:t>
            </a:fld>
            <a:endParaRPr lang="es-CL">
              <a:solidFill>
                <a:srgbClr val="FFFFFF"/>
              </a:solidFill>
            </a:endParaRPr>
          </a:p>
        </p:txBody>
      </p:sp>
      <p:sp>
        <p:nvSpPr>
          <p:cNvPr id="86021" name="Text Box 4"/>
          <p:cNvSpPr txBox="1">
            <a:spLocks noChangeArrowheads="1"/>
          </p:cNvSpPr>
          <p:nvPr/>
        </p:nvSpPr>
        <p:spPr bwMode="auto">
          <a:xfrm>
            <a:off x="457200" y="5516563"/>
            <a:ext cx="7570788" cy="609600"/>
          </a:xfrm>
          <a:prstGeom prst="rect">
            <a:avLst/>
          </a:prstGeom>
          <a:noFill/>
          <a:ln w="9525">
            <a:noFill/>
            <a:round/>
            <a:headEnd/>
            <a:tailEnd/>
          </a:ln>
        </p:spPr>
        <p:txBody>
          <a:bodyPr lIns="0" tIns="28080" rIns="0" bIns="0"/>
          <a:lstStyle/>
          <a:p>
            <a:pPr algn="ct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b="1">
                <a:solidFill>
                  <a:srgbClr val="000000"/>
                </a:solidFill>
                <a:latin typeface="Verdana" pitchFamily="32" charset="0"/>
              </a:rPr>
              <a:t>Pirheliómetros: </a:t>
            </a:r>
            <a:r>
              <a:rPr lang="es-CL" sz="2000">
                <a:solidFill>
                  <a:srgbClr val="000000"/>
                </a:solidFill>
                <a:latin typeface="Verdana" pitchFamily="32" charset="0"/>
              </a:rPr>
              <a:t>de Abbot (disco de plata) y Angstrom</a:t>
            </a:r>
          </a:p>
        </p:txBody>
      </p:sp>
      <p:grpSp>
        <p:nvGrpSpPr>
          <p:cNvPr id="2" name="Group 5"/>
          <p:cNvGrpSpPr>
            <a:grpSpLocks/>
          </p:cNvGrpSpPr>
          <p:nvPr/>
        </p:nvGrpSpPr>
        <p:grpSpPr bwMode="auto">
          <a:xfrm>
            <a:off x="1331913" y="1773238"/>
            <a:ext cx="2049462" cy="3094037"/>
            <a:chOff x="839" y="1117"/>
            <a:chExt cx="1291" cy="1949"/>
          </a:xfrm>
        </p:grpSpPr>
        <p:pic>
          <p:nvPicPr>
            <p:cNvPr id="86033" name="Picture 6"/>
            <p:cNvPicPr>
              <a:picLocks noChangeAspect="1" noChangeArrowheads="1"/>
            </p:cNvPicPr>
            <p:nvPr/>
          </p:nvPicPr>
          <p:blipFill>
            <a:blip r:embed="rId3" cstate="print"/>
            <a:srcRect/>
            <a:stretch>
              <a:fillRect/>
            </a:stretch>
          </p:blipFill>
          <p:spPr bwMode="auto">
            <a:xfrm>
              <a:off x="839" y="1117"/>
              <a:ext cx="1292" cy="1950"/>
            </a:xfrm>
            <a:prstGeom prst="rect">
              <a:avLst/>
            </a:prstGeom>
            <a:noFill/>
            <a:ln w="9525">
              <a:noFill/>
              <a:round/>
              <a:headEnd/>
              <a:tailEnd/>
            </a:ln>
          </p:spPr>
        </p:pic>
        <p:sp>
          <p:nvSpPr>
            <p:cNvPr id="86034" name="Text Box 7"/>
            <p:cNvSpPr txBox="1">
              <a:spLocks noChangeArrowheads="1"/>
            </p:cNvSpPr>
            <p:nvPr/>
          </p:nvSpPr>
          <p:spPr bwMode="auto">
            <a:xfrm>
              <a:off x="839" y="1117"/>
              <a:ext cx="1292" cy="1950"/>
            </a:xfrm>
            <a:prstGeom prst="rect">
              <a:avLst/>
            </a:prstGeom>
            <a:noFill/>
            <a:ln w="9525">
              <a:noFill/>
              <a:round/>
              <a:headEnd/>
              <a:tailEnd/>
            </a:ln>
          </p:spPr>
          <p:txBody>
            <a:bodyPr wrap="none" anchor="ctr"/>
            <a:lstStyle/>
            <a:p>
              <a:endParaRPr lang="en-US"/>
            </a:p>
          </p:txBody>
        </p:sp>
      </p:grpSp>
      <p:sp>
        <p:nvSpPr>
          <p:cNvPr id="86023" name="Rectangle 8"/>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86024" name="Rectangle 9"/>
          <p:cNvSpPr>
            <a:spLocks noChangeArrowheads="1"/>
          </p:cNvSpPr>
          <p:nvPr/>
        </p:nvSpPr>
        <p:spPr bwMode="auto">
          <a:xfrm>
            <a:off x="0" y="3095625"/>
            <a:ext cx="9144000" cy="1588"/>
          </a:xfrm>
          <a:prstGeom prst="rect">
            <a:avLst/>
          </a:prstGeom>
          <a:noFill/>
          <a:ln w="9525">
            <a:noFill/>
            <a:round/>
            <a:headEnd/>
            <a:tailEnd/>
          </a:ln>
        </p:spPr>
        <p:txBody>
          <a:bodyPr wrap="none" anchor="ctr"/>
          <a:lstStyle/>
          <a:p>
            <a:endParaRPr lang="en-US"/>
          </a:p>
        </p:txBody>
      </p:sp>
      <p:sp>
        <p:nvSpPr>
          <p:cNvPr id="86025" name="Rectangle 10"/>
          <p:cNvSpPr>
            <a:spLocks noChangeArrowheads="1"/>
          </p:cNvSpPr>
          <p:nvPr/>
        </p:nvSpPr>
        <p:spPr bwMode="auto">
          <a:xfrm>
            <a:off x="0" y="3086100"/>
            <a:ext cx="9144000" cy="1588"/>
          </a:xfrm>
          <a:prstGeom prst="rect">
            <a:avLst/>
          </a:prstGeom>
          <a:noFill/>
          <a:ln w="9525">
            <a:noFill/>
            <a:round/>
            <a:headEnd/>
            <a:tailEnd/>
          </a:ln>
        </p:spPr>
        <p:txBody>
          <a:bodyPr wrap="none" anchor="ctr"/>
          <a:lstStyle/>
          <a:p>
            <a:endParaRPr lang="en-US"/>
          </a:p>
        </p:txBody>
      </p:sp>
      <p:sp>
        <p:nvSpPr>
          <p:cNvPr id="86026" name="Rectangle 11"/>
          <p:cNvSpPr>
            <a:spLocks noChangeArrowheads="1"/>
          </p:cNvSpPr>
          <p:nvPr/>
        </p:nvSpPr>
        <p:spPr bwMode="auto">
          <a:xfrm>
            <a:off x="0" y="3152775"/>
            <a:ext cx="9144000" cy="1588"/>
          </a:xfrm>
          <a:prstGeom prst="rect">
            <a:avLst/>
          </a:prstGeom>
          <a:noFill/>
          <a:ln w="9525">
            <a:noFill/>
            <a:round/>
            <a:headEnd/>
            <a:tailEnd/>
          </a:ln>
        </p:spPr>
        <p:txBody>
          <a:bodyPr wrap="none" anchor="ctr"/>
          <a:lstStyle/>
          <a:p>
            <a:endParaRPr lang="en-US"/>
          </a:p>
        </p:txBody>
      </p:sp>
      <p:sp>
        <p:nvSpPr>
          <p:cNvPr id="86027" name="Rectangle 12"/>
          <p:cNvSpPr>
            <a:spLocks noChangeArrowheads="1"/>
          </p:cNvSpPr>
          <p:nvPr/>
        </p:nvSpPr>
        <p:spPr bwMode="auto">
          <a:xfrm>
            <a:off x="0" y="3133725"/>
            <a:ext cx="9144000" cy="1588"/>
          </a:xfrm>
          <a:prstGeom prst="rect">
            <a:avLst/>
          </a:prstGeom>
          <a:noFill/>
          <a:ln w="9525">
            <a:noFill/>
            <a:round/>
            <a:headEnd/>
            <a:tailEnd/>
          </a:ln>
        </p:spPr>
        <p:txBody>
          <a:bodyPr wrap="none" anchor="ctr"/>
          <a:lstStyle/>
          <a:p>
            <a:endParaRPr lang="en-US"/>
          </a:p>
        </p:txBody>
      </p:sp>
      <p:sp>
        <p:nvSpPr>
          <p:cNvPr id="86028" name="Rectangle 13"/>
          <p:cNvSpPr>
            <a:spLocks noChangeArrowheads="1"/>
          </p:cNvSpPr>
          <p:nvPr/>
        </p:nvSpPr>
        <p:spPr bwMode="auto">
          <a:xfrm>
            <a:off x="0" y="2771775"/>
            <a:ext cx="9144000" cy="1588"/>
          </a:xfrm>
          <a:prstGeom prst="rect">
            <a:avLst/>
          </a:prstGeom>
          <a:noFill/>
          <a:ln w="9525">
            <a:noFill/>
            <a:round/>
            <a:headEnd/>
            <a:tailEnd/>
          </a:ln>
        </p:spPr>
        <p:txBody>
          <a:bodyPr wrap="none" anchor="ctr"/>
          <a:lstStyle/>
          <a:p>
            <a:endParaRPr lang="en-US"/>
          </a:p>
        </p:txBody>
      </p:sp>
      <p:sp>
        <p:nvSpPr>
          <p:cNvPr id="86029" name="Rectangle 14"/>
          <p:cNvSpPr>
            <a:spLocks noChangeArrowheads="1"/>
          </p:cNvSpPr>
          <p:nvPr/>
        </p:nvSpPr>
        <p:spPr bwMode="auto">
          <a:xfrm>
            <a:off x="0" y="3267075"/>
            <a:ext cx="9144000" cy="1588"/>
          </a:xfrm>
          <a:prstGeom prst="rect">
            <a:avLst/>
          </a:prstGeom>
          <a:noFill/>
          <a:ln w="9525">
            <a:noFill/>
            <a:round/>
            <a:headEnd/>
            <a:tailEnd/>
          </a:ln>
        </p:spPr>
        <p:txBody>
          <a:bodyPr wrap="none" anchor="ctr"/>
          <a:lstStyle/>
          <a:p>
            <a:endParaRPr lang="en-US"/>
          </a:p>
        </p:txBody>
      </p:sp>
      <p:grpSp>
        <p:nvGrpSpPr>
          <p:cNvPr id="3" name="Group 15"/>
          <p:cNvGrpSpPr>
            <a:grpSpLocks/>
          </p:cNvGrpSpPr>
          <p:nvPr/>
        </p:nvGrpSpPr>
        <p:grpSpPr bwMode="auto">
          <a:xfrm>
            <a:off x="4859338" y="1773238"/>
            <a:ext cx="3087687" cy="3167062"/>
            <a:chOff x="3061" y="1117"/>
            <a:chExt cx="1945" cy="1995"/>
          </a:xfrm>
        </p:grpSpPr>
        <p:pic>
          <p:nvPicPr>
            <p:cNvPr id="86031" name="Picture 16"/>
            <p:cNvPicPr>
              <a:picLocks noChangeAspect="1" noChangeArrowheads="1"/>
            </p:cNvPicPr>
            <p:nvPr/>
          </p:nvPicPr>
          <p:blipFill>
            <a:blip r:embed="rId4" cstate="print"/>
            <a:srcRect/>
            <a:stretch>
              <a:fillRect/>
            </a:stretch>
          </p:blipFill>
          <p:spPr bwMode="auto">
            <a:xfrm>
              <a:off x="3061" y="1117"/>
              <a:ext cx="1946" cy="1996"/>
            </a:xfrm>
            <a:prstGeom prst="rect">
              <a:avLst/>
            </a:prstGeom>
            <a:noFill/>
            <a:ln w="9525">
              <a:noFill/>
              <a:round/>
              <a:headEnd/>
              <a:tailEnd/>
            </a:ln>
          </p:spPr>
        </p:pic>
        <p:sp>
          <p:nvSpPr>
            <p:cNvPr id="86032" name="Text Box 17"/>
            <p:cNvSpPr txBox="1">
              <a:spLocks noChangeArrowheads="1"/>
            </p:cNvSpPr>
            <p:nvPr/>
          </p:nvSpPr>
          <p:spPr bwMode="auto">
            <a:xfrm>
              <a:off x="3061" y="1117"/>
              <a:ext cx="1946" cy="1996"/>
            </a:xfrm>
            <a:prstGeom prst="rect">
              <a:avLst/>
            </a:prstGeom>
            <a:noFill/>
            <a:ln w="9525">
              <a:noFill/>
              <a:round/>
              <a:headEnd/>
              <a:tailEnd/>
            </a:ln>
          </p:spPr>
          <p:txBody>
            <a:bodyPr wrap="none" anchor="ctr"/>
            <a:lstStyle/>
            <a:p>
              <a:endParaRPr lang="en-US"/>
            </a:p>
          </p:txBody>
        </p:sp>
      </p:grpSp>
      <p:sp>
        <p:nvSpPr>
          <p:cNvPr id="19" name="Text Box 3"/>
          <p:cNvSpPr txBox="1">
            <a:spLocks noChangeArrowheads="1"/>
          </p:cNvSpPr>
          <p:nvPr/>
        </p:nvSpPr>
        <p:spPr bwMode="auto">
          <a:xfrm>
            <a:off x="467544" y="620688"/>
            <a:ext cx="8229600" cy="706437"/>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2800" b="1" dirty="0">
                <a:solidFill>
                  <a:srgbClr val="333333"/>
                </a:solidFill>
                <a:latin typeface="+mj-lt"/>
              </a:rPr>
              <a:t>Instrumentos para Medir Radiación Solar</a:t>
            </a:r>
          </a:p>
        </p:txBody>
      </p:sp>
    </p:spTree>
    <p:extLst>
      <p:ext uri="{BB962C8B-B14F-4D97-AF65-F5344CB8AC3E}">
        <p14:creationId xmlns:p14="http://schemas.microsoft.com/office/powerpoint/2010/main" val="2627870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a:solidFill>
                  <a:srgbClr val="FFFFFF"/>
                </a:solidFill>
              </a:rPr>
              <a:t>Energía Solar - R. Román L.</a:t>
            </a:r>
          </a:p>
        </p:txBody>
      </p:sp>
      <p:sp>
        <p:nvSpPr>
          <p:cNvPr id="87043"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AD14F67-C8E7-46D3-B455-A774C5BCB4FB}" type="slidenum">
              <a:rPr lang="es-CL">
                <a:solidFill>
                  <a:srgbClr val="FFFFFF"/>
                </a:solidFill>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49</a:t>
            </a:fld>
            <a:endParaRPr lang="es-CL">
              <a:solidFill>
                <a:srgbClr val="FFFFFF"/>
              </a:solidFill>
            </a:endParaRPr>
          </a:p>
        </p:txBody>
      </p:sp>
      <p:sp>
        <p:nvSpPr>
          <p:cNvPr id="87045" name="Text Box 4"/>
          <p:cNvSpPr txBox="1">
            <a:spLocks noChangeArrowheads="1"/>
          </p:cNvSpPr>
          <p:nvPr/>
        </p:nvSpPr>
        <p:spPr bwMode="auto">
          <a:xfrm>
            <a:off x="457200" y="5734050"/>
            <a:ext cx="8147050" cy="392113"/>
          </a:xfrm>
          <a:prstGeom prst="rect">
            <a:avLst/>
          </a:prstGeom>
          <a:noFill/>
          <a:ln w="9525">
            <a:noFill/>
            <a:round/>
            <a:headEnd/>
            <a:tailEnd/>
          </a:ln>
        </p:spPr>
        <p:txBody>
          <a:bodyPr lIns="0" tIns="28080" rIns="0" bIns="0"/>
          <a:lstStyle/>
          <a:p>
            <a:pPr algn="ctr">
              <a:lnSpc>
                <a:spcPct val="80000"/>
              </a:lnSpc>
              <a:spcAft>
                <a:spcPts val="1425"/>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000" b="1">
                <a:solidFill>
                  <a:srgbClr val="000000"/>
                </a:solidFill>
                <a:latin typeface="Verdana" pitchFamily="32" charset="0"/>
              </a:rPr>
              <a:t>Piranómetros: </a:t>
            </a:r>
            <a:r>
              <a:rPr lang="es-CL" sz="2000">
                <a:solidFill>
                  <a:srgbClr val="000000"/>
                </a:solidFill>
                <a:latin typeface="Verdana" pitchFamily="32" charset="0"/>
              </a:rPr>
              <a:t>Eppley (termocupla) y Robitsch (bimetálico)</a:t>
            </a:r>
          </a:p>
        </p:txBody>
      </p:sp>
      <p:grpSp>
        <p:nvGrpSpPr>
          <p:cNvPr id="2" name="Group 5"/>
          <p:cNvGrpSpPr>
            <a:grpSpLocks/>
          </p:cNvGrpSpPr>
          <p:nvPr/>
        </p:nvGrpSpPr>
        <p:grpSpPr bwMode="auto">
          <a:xfrm>
            <a:off x="971550" y="1628775"/>
            <a:ext cx="3008313" cy="3022600"/>
            <a:chOff x="612" y="1026"/>
            <a:chExt cx="1895" cy="1904"/>
          </a:xfrm>
        </p:grpSpPr>
        <p:pic>
          <p:nvPicPr>
            <p:cNvPr id="87057" name="Picture 6"/>
            <p:cNvPicPr>
              <a:picLocks noChangeAspect="1" noChangeArrowheads="1"/>
            </p:cNvPicPr>
            <p:nvPr/>
          </p:nvPicPr>
          <p:blipFill>
            <a:blip r:embed="rId3" cstate="print"/>
            <a:srcRect/>
            <a:stretch>
              <a:fillRect/>
            </a:stretch>
          </p:blipFill>
          <p:spPr bwMode="auto">
            <a:xfrm>
              <a:off x="612" y="1026"/>
              <a:ext cx="1896" cy="1905"/>
            </a:xfrm>
            <a:prstGeom prst="rect">
              <a:avLst/>
            </a:prstGeom>
            <a:noFill/>
            <a:ln w="9525">
              <a:noFill/>
              <a:round/>
              <a:headEnd/>
              <a:tailEnd/>
            </a:ln>
          </p:spPr>
        </p:pic>
        <p:sp>
          <p:nvSpPr>
            <p:cNvPr id="87058" name="Text Box 7"/>
            <p:cNvSpPr txBox="1">
              <a:spLocks noChangeArrowheads="1"/>
            </p:cNvSpPr>
            <p:nvPr/>
          </p:nvSpPr>
          <p:spPr bwMode="auto">
            <a:xfrm>
              <a:off x="612" y="1026"/>
              <a:ext cx="1896" cy="1905"/>
            </a:xfrm>
            <a:prstGeom prst="rect">
              <a:avLst/>
            </a:prstGeom>
            <a:noFill/>
            <a:ln w="9525">
              <a:noFill/>
              <a:round/>
              <a:headEnd/>
              <a:tailEnd/>
            </a:ln>
          </p:spPr>
          <p:txBody>
            <a:bodyPr wrap="none" anchor="ctr"/>
            <a:lstStyle/>
            <a:p>
              <a:endParaRPr lang="en-US"/>
            </a:p>
          </p:txBody>
        </p:sp>
      </p:grpSp>
      <p:sp>
        <p:nvSpPr>
          <p:cNvPr id="87047" name="Rectangle 8"/>
          <p:cNvSpPr>
            <a:spLocks noChangeArrowheads="1"/>
          </p:cNvSpPr>
          <p:nvPr/>
        </p:nvSpPr>
        <p:spPr bwMode="auto">
          <a:xfrm>
            <a:off x="0" y="3262313"/>
            <a:ext cx="9144000" cy="1587"/>
          </a:xfrm>
          <a:prstGeom prst="rect">
            <a:avLst/>
          </a:prstGeom>
          <a:noFill/>
          <a:ln w="9525">
            <a:noFill/>
            <a:round/>
            <a:headEnd/>
            <a:tailEnd/>
          </a:ln>
        </p:spPr>
        <p:txBody>
          <a:bodyPr wrap="none" anchor="ctr"/>
          <a:lstStyle/>
          <a:p>
            <a:endParaRPr lang="en-US"/>
          </a:p>
        </p:txBody>
      </p:sp>
      <p:sp>
        <p:nvSpPr>
          <p:cNvPr id="87048" name="Rectangle 9"/>
          <p:cNvSpPr>
            <a:spLocks noChangeArrowheads="1"/>
          </p:cNvSpPr>
          <p:nvPr/>
        </p:nvSpPr>
        <p:spPr bwMode="auto">
          <a:xfrm>
            <a:off x="0" y="3095625"/>
            <a:ext cx="9144000" cy="1588"/>
          </a:xfrm>
          <a:prstGeom prst="rect">
            <a:avLst/>
          </a:prstGeom>
          <a:noFill/>
          <a:ln w="9525">
            <a:noFill/>
            <a:round/>
            <a:headEnd/>
            <a:tailEnd/>
          </a:ln>
        </p:spPr>
        <p:txBody>
          <a:bodyPr wrap="none" anchor="ctr"/>
          <a:lstStyle/>
          <a:p>
            <a:endParaRPr lang="en-US"/>
          </a:p>
        </p:txBody>
      </p:sp>
      <p:sp>
        <p:nvSpPr>
          <p:cNvPr id="87049" name="Rectangle 10"/>
          <p:cNvSpPr>
            <a:spLocks noChangeArrowheads="1"/>
          </p:cNvSpPr>
          <p:nvPr/>
        </p:nvSpPr>
        <p:spPr bwMode="auto">
          <a:xfrm>
            <a:off x="0" y="3086100"/>
            <a:ext cx="9144000" cy="1588"/>
          </a:xfrm>
          <a:prstGeom prst="rect">
            <a:avLst/>
          </a:prstGeom>
          <a:noFill/>
          <a:ln w="9525">
            <a:noFill/>
            <a:round/>
            <a:headEnd/>
            <a:tailEnd/>
          </a:ln>
        </p:spPr>
        <p:txBody>
          <a:bodyPr wrap="none" anchor="ctr"/>
          <a:lstStyle/>
          <a:p>
            <a:endParaRPr lang="en-US"/>
          </a:p>
        </p:txBody>
      </p:sp>
      <p:sp>
        <p:nvSpPr>
          <p:cNvPr id="87050" name="Rectangle 11"/>
          <p:cNvSpPr>
            <a:spLocks noChangeArrowheads="1"/>
          </p:cNvSpPr>
          <p:nvPr/>
        </p:nvSpPr>
        <p:spPr bwMode="auto">
          <a:xfrm>
            <a:off x="0" y="3152775"/>
            <a:ext cx="9144000" cy="1588"/>
          </a:xfrm>
          <a:prstGeom prst="rect">
            <a:avLst/>
          </a:prstGeom>
          <a:noFill/>
          <a:ln w="9525">
            <a:noFill/>
            <a:round/>
            <a:headEnd/>
            <a:tailEnd/>
          </a:ln>
        </p:spPr>
        <p:txBody>
          <a:bodyPr wrap="none" anchor="ctr"/>
          <a:lstStyle/>
          <a:p>
            <a:endParaRPr lang="en-US"/>
          </a:p>
        </p:txBody>
      </p:sp>
      <p:sp>
        <p:nvSpPr>
          <p:cNvPr id="87051" name="Rectangle 12"/>
          <p:cNvSpPr>
            <a:spLocks noChangeArrowheads="1"/>
          </p:cNvSpPr>
          <p:nvPr/>
        </p:nvSpPr>
        <p:spPr bwMode="auto">
          <a:xfrm>
            <a:off x="0" y="3133725"/>
            <a:ext cx="9144000" cy="1588"/>
          </a:xfrm>
          <a:prstGeom prst="rect">
            <a:avLst/>
          </a:prstGeom>
          <a:noFill/>
          <a:ln w="9525">
            <a:noFill/>
            <a:round/>
            <a:headEnd/>
            <a:tailEnd/>
          </a:ln>
        </p:spPr>
        <p:txBody>
          <a:bodyPr wrap="none" anchor="ctr"/>
          <a:lstStyle/>
          <a:p>
            <a:endParaRPr lang="en-US"/>
          </a:p>
        </p:txBody>
      </p:sp>
      <p:sp>
        <p:nvSpPr>
          <p:cNvPr id="87052" name="Rectangle 13"/>
          <p:cNvSpPr>
            <a:spLocks noChangeArrowheads="1"/>
          </p:cNvSpPr>
          <p:nvPr/>
        </p:nvSpPr>
        <p:spPr bwMode="auto">
          <a:xfrm>
            <a:off x="0" y="2771775"/>
            <a:ext cx="9144000" cy="1588"/>
          </a:xfrm>
          <a:prstGeom prst="rect">
            <a:avLst/>
          </a:prstGeom>
          <a:noFill/>
          <a:ln w="9525">
            <a:noFill/>
            <a:round/>
            <a:headEnd/>
            <a:tailEnd/>
          </a:ln>
        </p:spPr>
        <p:txBody>
          <a:bodyPr wrap="none" anchor="ctr"/>
          <a:lstStyle/>
          <a:p>
            <a:endParaRPr lang="en-US"/>
          </a:p>
        </p:txBody>
      </p:sp>
      <p:sp>
        <p:nvSpPr>
          <p:cNvPr id="87053" name="Rectangle 14"/>
          <p:cNvSpPr>
            <a:spLocks noChangeArrowheads="1"/>
          </p:cNvSpPr>
          <p:nvPr/>
        </p:nvSpPr>
        <p:spPr bwMode="auto">
          <a:xfrm>
            <a:off x="0" y="3267075"/>
            <a:ext cx="9144000" cy="1588"/>
          </a:xfrm>
          <a:prstGeom prst="rect">
            <a:avLst/>
          </a:prstGeom>
          <a:noFill/>
          <a:ln w="9525">
            <a:noFill/>
            <a:round/>
            <a:headEnd/>
            <a:tailEnd/>
          </a:ln>
        </p:spPr>
        <p:txBody>
          <a:bodyPr wrap="none" anchor="ctr"/>
          <a:lstStyle/>
          <a:p>
            <a:endParaRPr lang="en-US"/>
          </a:p>
        </p:txBody>
      </p:sp>
      <p:grpSp>
        <p:nvGrpSpPr>
          <p:cNvPr id="3" name="Group 15"/>
          <p:cNvGrpSpPr>
            <a:grpSpLocks/>
          </p:cNvGrpSpPr>
          <p:nvPr/>
        </p:nvGrpSpPr>
        <p:grpSpPr bwMode="auto">
          <a:xfrm>
            <a:off x="4643438" y="1773238"/>
            <a:ext cx="3311525" cy="3249612"/>
            <a:chOff x="2925" y="1117"/>
            <a:chExt cx="2086" cy="2047"/>
          </a:xfrm>
        </p:grpSpPr>
        <p:pic>
          <p:nvPicPr>
            <p:cNvPr id="87055" name="Picture 16"/>
            <p:cNvPicPr>
              <a:picLocks noChangeAspect="1" noChangeArrowheads="1"/>
            </p:cNvPicPr>
            <p:nvPr/>
          </p:nvPicPr>
          <p:blipFill>
            <a:blip r:embed="rId4" cstate="print"/>
            <a:srcRect/>
            <a:stretch>
              <a:fillRect/>
            </a:stretch>
          </p:blipFill>
          <p:spPr bwMode="auto">
            <a:xfrm>
              <a:off x="2925" y="1117"/>
              <a:ext cx="2087" cy="2048"/>
            </a:xfrm>
            <a:prstGeom prst="rect">
              <a:avLst/>
            </a:prstGeom>
            <a:noFill/>
            <a:ln w="9525">
              <a:noFill/>
              <a:round/>
              <a:headEnd/>
              <a:tailEnd/>
            </a:ln>
          </p:spPr>
        </p:pic>
        <p:sp>
          <p:nvSpPr>
            <p:cNvPr id="87056" name="Text Box 17"/>
            <p:cNvSpPr txBox="1">
              <a:spLocks noChangeArrowheads="1"/>
            </p:cNvSpPr>
            <p:nvPr/>
          </p:nvSpPr>
          <p:spPr bwMode="auto">
            <a:xfrm>
              <a:off x="2925" y="1117"/>
              <a:ext cx="2087" cy="2048"/>
            </a:xfrm>
            <a:prstGeom prst="rect">
              <a:avLst/>
            </a:prstGeom>
            <a:noFill/>
            <a:ln w="9525">
              <a:noFill/>
              <a:round/>
              <a:headEnd/>
              <a:tailEnd/>
            </a:ln>
          </p:spPr>
          <p:txBody>
            <a:bodyPr wrap="none" anchor="ctr"/>
            <a:lstStyle/>
            <a:p>
              <a:endParaRPr lang="en-US"/>
            </a:p>
          </p:txBody>
        </p:sp>
      </p:grpSp>
      <p:sp>
        <p:nvSpPr>
          <p:cNvPr id="19" name="Text Box 3"/>
          <p:cNvSpPr txBox="1">
            <a:spLocks noChangeArrowheads="1"/>
          </p:cNvSpPr>
          <p:nvPr/>
        </p:nvSpPr>
        <p:spPr bwMode="auto">
          <a:xfrm>
            <a:off x="467544" y="620688"/>
            <a:ext cx="8229600" cy="706437"/>
          </a:xfrm>
          <a:prstGeom prst="rect">
            <a:avLst/>
          </a:prstGeom>
          <a:noFill/>
          <a:ln w="9525">
            <a:noFill/>
            <a:round/>
            <a:headEnd/>
            <a:tailEnd/>
          </a:ln>
          <a:effectLst/>
        </p:spPr>
        <p:txBody>
          <a:bodyPr lIns="0" tIns="0" rIns="0" bIns="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L" sz="2800" b="1" dirty="0">
                <a:solidFill>
                  <a:srgbClr val="333333"/>
                </a:solidFill>
                <a:latin typeface="+mj-lt"/>
              </a:rPr>
              <a:t>Instrumentos para Medir Radiación Solar</a:t>
            </a:r>
          </a:p>
        </p:txBody>
      </p:sp>
    </p:spTree>
    <p:extLst>
      <p:ext uri="{BB962C8B-B14F-4D97-AF65-F5344CB8AC3E}">
        <p14:creationId xmlns:p14="http://schemas.microsoft.com/office/powerpoint/2010/main" val="2963139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85913" y="796826"/>
            <a:ext cx="5557837" cy="615950"/>
          </a:xfrm>
          <a:prstGeom prst="rect">
            <a:avLst/>
          </a:prstGeom>
          <a:noFill/>
          <a:ln w="9525">
            <a:noFill/>
            <a:miter lim="800000"/>
            <a:headEnd/>
            <a:tailEnd/>
          </a:ln>
        </p:spPr>
        <p:txBody>
          <a:bodyPr lIns="0" tIns="0" rIns="0" bIns="0">
            <a:spAutoFit/>
          </a:bodyPr>
          <a:lstStyle/>
          <a:p>
            <a:pPr algn="ctr" eaLnBrk="0" hangingPunct="0"/>
            <a:r>
              <a:rPr lang="es-ES_tradnl" sz="4000" b="1" dirty="0" smtClean="0">
                <a:solidFill>
                  <a:schemeClr val="bg1"/>
                </a:solidFill>
                <a:latin typeface="RussellSquare" pitchFamily="2" charset="0"/>
              </a:rPr>
              <a:t>Temario</a:t>
            </a:r>
            <a:endParaRPr lang="es-ES_tradnl" sz="4000" b="1" dirty="0">
              <a:solidFill>
                <a:schemeClr val="bg1"/>
              </a:solidFill>
              <a:latin typeface="RussellSquare" pitchFamily="2" charset="0"/>
            </a:endParaRPr>
          </a:p>
        </p:txBody>
      </p:sp>
      <p:sp>
        <p:nvSpPr>
          <p:cNvPr id="3" name="2 CuadroTexto"/>
          <p:cNvSpPr txBox="1"/>
          <p:nvPr/>
        </p:nvSpPr>
        <p:spPr>
          <a:xfrm>
            <a:off x="107504" y="2000240"/>
            <a:ext cx="8280920" cy="3785652"/>
          </a:xfrm>
          <a:prstGeom prst="rect">
            <a:avLst/>
          </a:prstGeom>
          <a:noFill/>
        </p:spPr>
        <p:txBody>
          <a:bodyPr wrap="square" rtlCol="0">
            <a:spAutoFit/>
          </a:bodyPr>
          <a:lstStyle/>
          <a:p>
            <a:r>
              <a:rPr lang="es-CL" sz="2000" b="1" dirty="0" smtClean="0"/>
              <a:t>Sesión 2: Conversión solar </a:t>
            </a:r>
            <a:r>
              <a:rPr lang="es-CL" sz="2000" b="1" dirty="0" smtClean="0"/>
              <a:t>térmica y </a:t>
            </a:r>
            <a:r>
              <a:rPr lang="es-CL" sz="2000" b="1" i="1" dirty="0" err="1" smtClean="0"/>
              <a:t>Retscreen</a:t>
            </a:r>
            <a:endParaRPr lang="es-CL" sz="2000" dirty="0" smtClean="0"/>
          </a:p>
          <a:p>
            <a:r>
              <a:rPr lang="es-CL" sz="2000" b="1" dirty="0" smtClean="0"/>
              <a:t> </a:t>
            </a:r>
            <a:endParaRPr lang="es-CL" sz="2000" dirty="0" smtClean="0"/>
          </a:p>
          <a:p>
            <a:pPr lvl="1">
              <a:buFont typeface="Arial" pitchFamily="34" charset="0"/>
              <a:buChar char="•"/>
            </a:pPr>
            <a:r>
              <a:rPr lang="es-CL" sz="2000" b="1" dirty="0" smtClean="0"/>
              <a:t>Fundamentos conversión térmica: </a:t>
            </a:r>
            <a:r>
              <a:rPr lang="es-CL" sz="2000" dirty="0" smtClean="0"/>
              <a:t>teoría de conversión. Teoría elemental del colector plano</a:t>
            </a:r>
            <a:r>
              <a:rPr lang="es-CL" sz="2000" dirty="0" smtClean="0"/>
              <a:t>.</a:t>
            </a:r>
          </a:p>
          <a:p>
            <a:pPr lvl="1">
              <a:buFont typeface="Arial" pitchFamily="34" charset="0"/>
              <a:buChar char="•"/>
            </a:pPr>
            <a:r>
              <a:rPr lang="es-CL" sz="2000" b="1" dirty="0" smtClean="0"/>
              <a:t>Sistemas solares térmicos: </a:t>
            </a:r>
            <a:r>
              <a:rPr lang="es-CL" sz="2000" dirty="0" smtClean="0"/>
              <a:t>desde los pequeños hasta lo de gran escala. Aplicación en la construcción.</a:t>
            </a:r>
            <a:endParaRPr lang="es-CL" sz="2000" b="1" dirty="0" smtClean="0"/>
          </a:p>
          <a:p>
            <a:pPr lvl="1">
              <a:buFont typeface="Arial" pitchFamily="34" charset="0"/>
              <a:buChar char="•"/>
            </a:pPr>
            <a:r>
              <a:rPr lang="es-CL" sz="2000" b="1" dirty="0" smtClean="0"/>
              <a:t>Sistemas con concentración: </a:t>
            </a:r>
            <a:r>
              <a:rPr lang="es-CL" sz="2000" dirty="0" smtClean="0"/>
              <a:t>ejemplos y aspectos técnicos</a:t>
            </a:r>
            <a:r>
              <a:rPr lang="es-CL" sz="2000" dirty="0" smtClean="0"/>
              <a:t>.</a:t>
            </a:r>
          </a:p>
          <a:p>
            <a:pPr lvl="1">
              <a:buFont typeface="Arial" pitchFamily="34" charset="0"/>
              <a:buChar char="•"/>
            </a:pPr>
            <a:r>
              <a:rPr lang="es-CL" sz="2000" b="1" dirty="0" smtClean="0"/>
              <a:t>Introducción a </a:t>
            </a:r>
            <a:r>
              <a:rPr lang="es-CL" sz="2000" b="1" dirty="0" err="1" smtClean="0"/>
              <a:t>Retscreen</a:t>
            </a:r>
            <a:r>
              <a:rPr lang="es-CL" sz="2000" b="1" dirty="0" smtClean="0"/>
              <a:t>: </a:t>
            </a:r>
            <a:r>
              <a:rPr lang="es-CL" sz="2000" dirty="0" smtClean="0"/>
              <a:t>fundamentos del programa, como se instala y usa.</a:t>
            </a:r>
            <a:endParaRPr lang="es-CL" sz="2000" b="1" dirty="0" smtClean="0"/>
          </a:p>
          <a:p>
            <a:pPr lvl="1">
              <a:buFont typeface="Arial" pitchFamily="34" charset="0"/>
              <a:buChar char="•"/>
            </a:pPr>
            <a:r>
              <a:rPr lang="es-CL" sz="2000" b="1" dirty="0" smtClean="0"/>
              <a:t>Aplicaciones térmicas: </a:t>
            </a:r>
            <a:r>
              <a:rPr lang="es-CL" sz="2000" dirty="0" smtClean="0"/>
              <a:t>de pequeña, mediana escala. A través de </a:t>
            </a:r>
            <a:r>
              <a:rPr lang="es-CL" sz="2000" i="1" dirty="0" err="1" smtClean="0"/>
              <a:t>Retscreen</a:t>
            </a:r>
            <a:r>
              <a:rPr lang="es-CL" sz="2000" i="1" dirty="0" smtClean="0"/>
              <a:t>.</a:t>
            </a:r>
          </a:p>
          <a:p>
            <a:endParaRPr lang="es-CL" sz="2000" dirty="0" smtClean="0"/>
          </a:p>
        </p:txBody>
      </p:sp>
    </p:spTree>
    <p:extLst>
      <p:ext uri="{BB962C8B-B14F-4D97-AF65-F5344CB8AC3E}">
        <p14:creationId xmlns:p14="http://schemas.microsoft.com/office/powerpoint/2010/main" val="111223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92640" y="1444487"/>
            <a:ext cx="8785225" cy="4625009"/>
          </a:xfrm>
        </p:spPr>
        <p:txBody>
          <a:bodyPr>
            <a:normAutofit/>
          </a:bodyPr>
          <a:lstStyle/>
          <a:p>
            <a:pPr marL="609600" indent="-609600" eaLnBrk="1" hangingPunct="1">
              <a:lnSpc>
                <a:spcPct val="80000"/>
              </a:lnSpc>
              <a:spcAft>
                <a:spcPts val="600"/>
              </a:spcAft>
            </a:pPr>
            <a:r>
              <a:rPr lang="es-MX" sz="2000" b="1" dirty="0" smtClean="0"/>
              <a:t>Energía solar:</a:t>
            </a:r>
            <a:r>
              <a:rPr lang="es-MX" sz="2000" dirty="0" smtClean="0"/>
              <a:t>  fuera de la atmósfera, la intensidad de la radiación solar es de 1353 [W/m²] en un plano perpendicular a los rayos del sol.</a:t>
            </a:r>
          </a:p>
          <a:p>
            <a:pPr marL="609600" indent="-609600" eaLnBrk="1" hangingPunct="1">
              <a:lnSpc>
                <a:spcPct val="80000"/>
              </a:lnSpc>
              <a:spcAft>
                <a:spcPts val="600"/>
              </a:spcAft>
            </a:pPr>
            <a:r>
              <a:rPr lang="es-MX" sz="2000" dirty="0" smtClean="0"/>
              <a:t>A nivel de la tierra, la intensidad depende de varios factores:</a:t>
            </a:r>
          </a:p>
          <a:p>
            <a:pPr marL="1103376" lvl="2" indent="-609600">
              <a:lnSpc>
                <a:spcPct val="80000"/>
              </a:lnSpc>
              <a:spcAft>
                <a:spcPts val="600"/>
              </a:spcAft>
              <a:buFont typeface="Wingdings" pitchFamily="2" charset="2"/>
              <a:buChar char="§"/>
            </a:pPr>
            <a:r>
              <a:rPr lang="es-MX" sz="2000" dirty="0" smtClean="0"/>
              <a:t>En primer lugar los </a:t>
            </a:r>
            <a:r>
              <a:rPr lang="es-MX" sz="2000" i="1" dirty="0" smtClean="0"/>
              <a:t>Astronómicos. </a:t>
            </a:r>
            <a:r>
              <a:rPr lang="es-MX" sz="2000" dirty="0" smtClean="0"/>
              <a:t>Es decir la </a:t>
            </a:r>
            <a:r>
              <a:rPr lang="es-MX" sz="2000" i="1" dirty="0" smtClean="0"/>
              <a:t>Latitud, el día del año y la hora. </a:t>
            </a:r>
          </a:p>
          <a:p>
            <a:pPr marL="1103376" lvl="2" indent="-609600">
              <a:lnSpc>
                <a:spcPct val="80000"/>
              </a:lnSpc>
              <a:spcAft>
                <a:spcPts val="600"/>
              </a:spcAft>
              <a:buFont typeface="Wingdings" pitchFamily="2" charset="2"/>
              <a:buChar char="§"/>
            </a:pPr>
            <a:r>
              <a:rPr lang="es-MX" sz="2000" dirty="0" smtClean="0"/>
              <a:t>En segundo lugar del estado del cielo, en particular la nubosidad (tipo, espesor, ubicación).</a:t>
            </a:r>
          </a:p>
          <a:p>
            <a:pPr marL="1103376" lvl="2" indent="-609600">
              <a:lnSpc>
                <a:spcPct val="80000"/>
              </a:lnSpc>
              <a:spcAft>
                <a:spcPts val="600"/>
              </a:spcAft>
              <a:buFont typeface="Wingdings" pitchFamily="2" charset="2"/>
              <a:buChar char="§"/>
            </a:pPr>
            <a:r>
              <a:rPr lang="es-MX" sz="2000" dirty="0" smtClean="0"/>
              <a:t>En tercer lugar de otros fenómenos tales como </a:t>
            </a:r>
            <a:r>
              <a:rPr lang="es-MX" sz="2000" i="1" dirty="0" smtClean="0"/>
              <a:t>altura, turbiedad </a:t>
            </a:r>
            <a:r>
              <a:rPr lang="es-MX" sz="2000" dirty="0" smtClean="0"/>
              <a:t>de la atmósfera, </a:t>
            </a:r>
            <a:r>
              <a:rPr lang="es-MX" sz="2000" i="1" dirty="0" smtClean="0"/>
              <a:t>columna de agua </a:t>
            </a:r>
            <a:r>
              <a:rPr lang="es-MX" sz="2000" i="1" dirty="0" err="1" smtClean="0"/>
              <a:t>precipitable</a:t>
            </a:r>
            <a:r>
              <a:rPr lang="es-MX" sz="2000" i="1" dirty="0" smtClean="0"/>
              <a:t> </a:t>
            </a:r>
            <a:r>
              <a:rPr lang="es-MX" sz="2000" dirty="0" smtClean="0"/>
              <a:t>y otros factores menores.</a:t>
            </a:r>
          </a:p>
          <a:p>
            <a:pPr marL="1103376" lvl="2" indent="-609600">
              <a:lnSpc>
                <a:spcPct val="80000"/>
              </a:lnSpc>
              <a:spcAft>
                <a:spcPts val="600"/>
              </a:spcAft>
              <a:buFont typeface="Wingdings" pitchFamily="2" charset="2"/>
              <a:buChar char="§"/>
            </a:pPr>
            <a:endParaRPr lang="es-MX" sz="2000" dirty="0" smtClean="0"/>
          </a:p>
          <a:p>
            <a:pPr marL="609600" indent="-609600">
              <a:lnSpc>
                <a:spcPct val="80000"/>
              </a:lnSpc>
              <a:spcAft>
                <a:spcPts val="600"/>
              </a:spcAft>
            </a:pPr>
            <a:r>
              <a:rPr lang="es-MX" sz="2000" dirty="0" smtClean="0"/>
              <a:t>Para días despejados, es muy predecible la intensidad de la radiación directa, difusa y global.</a:t>
            </a:r>
          </a:p>
          <a:p>
            <a:pPr marL="609600" indent="-609600">
              <a:lnSpc>
                <a:spcPct val="80000"/>
              </a:lnSpc>
              <a:spcAft>
                <a:spcPts val="600"/>
              </a:spcAft>
            </a:pPr>
            <a:r>
              <a:rPr lang="es-MX" sz="2000" dirty="0" smtClean="0"/>
              <a:t>A nivel terrestre, la mayor cantidad de energía cae en la banda de ±30° de Latitud.</a:t>
            </a:r>
          </a:p>
          <a:p>
            <a:pPr marL="609600" indent="-609600" eaLnBrk="1" hangingPunct="1">
              <a:lnSpc>
                <a:spcPct val="80000"/>
              </a:lnSpc>
              <a:spcAft>
                <a:spcPts val="600"/>
              </a:spcAft>
              <a:buFontTx/>
              <a:buNone/>
            </a:pPr>
            <a:endParaRPr lang="es-ES" sz="2400" dirty="0" smtClean="0"/>
          </a:p>
        </p:txBody>
      </p:sp>
      <p:sp>
        <p:nvSpPr>
          <p:cNvPr id="4098" name="Rectangle 2"/>
          <p:cNvSpPr>
            <a:spLocks noGrp="1" noChangeArrowheads="1"/>
          </p:cNvSpPr>
          <p:nvPr>
            <p:ph type="title"/>
          </p:nvPr>
        </p:nvSpPr>
        <p:spPr>
          <a:xfrm>
            <a:off x="457200" y="692696"/>
            <a:ext cx="8229600" cy="724942"/>
          </a:xfrm>
        </p:spPr>
        <p:txBody>
          <a:bodyPr/>
          <a:lstStyle/>
          <a:p>
            <a:pPr eaLnBrk="1" hangingPunct="1"/>
            <a:r>
              <a:rPr lang="es-ES" dirty="0" smtClean="0"/>
              <a:t>Recurso Solar:</a:t>
            </a:r>
          </a:p>
        </p:txBody>
      </p:sp>
      <p:sp>
        <p:nvSpPr>
          <p:cNvPr id="4" name="3 Marcador de número de diapositiva"/>
          <p:cNvSpPr>
            <a:spLocks noGrp="1"/>
          </p:cNvSpPr>
          <p:nvPr>
            <p:ph type="sldNum" sz="quarter" idx="12"/>
          </p:nvPr>
        </p:nvSpPr>
        <p:spPr/>
        <p:txBody>
          <a:bodyPr/>
          <a:lstStyle/>
          <a:p>
            <a:pPr>
              <a:defRPr/>
            </a:pPr>
            <a:fld id="{55343F2C-B19E-41D8-AE8F-496DF0322DF7}" type="slidenum">
              <a:rPr lang="es-ES" smtClean="0"/>
              <a:pPr>
                <a:defRPr/>
              </a:pPr>
              <a:t>50</a:t>
            </a:fld>
            <a:endParaRPr lang="es-ES"/>
          </a:p>
        </p:txBody>
      </p:sp>
    </p:spTree>
    <p:extLst>
      <p:ext uri="{BB962C8B-B14F-4D97-AF65-F5344CB8AC3E}">
        <p14:creationId xmlns:p14="http://schemas.microsoft.com/office/powerpoint/2010/main" val="4067924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92640" y="1444487"/>
            <a:ext cx="8785225" cy="4625009"/>
          </a:xfrm>
        </p:spPr>
        <p:txBody>
          <a:bodyPr>
            <a:normAutofit fontScale="92500" lnSpcReduction="10000"/>
          </a:bodyPr>
          <a:lstStyle/>
          <a:p>
            <a:pPr marL="609600" indent="-609600" eaLnBrk="1" hangingPunct="1">
              <a:lnSpc>
                <a:spcPct val="80000"/>
              </a:lnSpc>
              <a:spcAft>
                <a:spcPts val="600"/>
              </a:spcAft>
            </a:pPr>
            <a:r>
              <a:rPr lang="es-MX" sz="2200" dirty="0" smtClean="0"/>
              <a:t>Hoy día existe abundante información sobre radiación solar en plano horizontal. Por lo menos los valores medios mensuales. Las fuentes que existen son:</a:t>
            </a:r>
          </a:p>
          <a:p>
            <a:pPr marL="1103376" lvl="2" indent="-609600">
              <a:lnSpc>
                <a:spcPct val="80000"/>
              </a:lnSpc>
              <a:spcAft>
                <a:spcPts val="600"/>
              </a:spcAft>
              <a:buFont typeface="Wingdings" pitchFamily="2" charset="2"/>
              <a:buChar char="§"/>
            </a:pPr>
            <a:r>
              <a:rPr lang="es-MX" sz="2200" dirty="0" smtClean="0"/>
              <a:t>Datos de estaciones terrestres. Se sistematizan en el </a:t>
            </a:r>
            <a:r>
              <a:rPr lang="es-MX" sz="2200" dirty="0" err="1" smtClean="0"/>
              <a:t>World</a:t>
            </a:r>
            <a:r>
              <a:rPr lang="es-MX" sz="2200" dirty="0" smtClean="0"/>
              <a:t> </a:t>
            </a:r>
            <a:r>
              <a:rPr lang="es-MX" sz="2200" dirty="0" err="1" smtClean="0"/>
              <a:t>Radiation</a:t>
            </a:r>
            <a:r>
              <a:rPr lang="es-MX" sz="2200" dirty="0" smtClean="0"/>
              <a:t> Data Center que depende de la WMO (</a:t>
            </a:r>
            <a:r>
              <a:rPr lang="es-MX" sz="2200" dirty="0" err="1" smtClean="0"/>
              <a:t>World</a:t>
            </a:r>
            <a:r>
              <a:rPr lang="es-MX" sz="2200" dirty="0" smtClean="0"/>
              <a:t> </a:t>
            </a:r>
            <a:r>
              <a:rPr lang="es-MX" sz="2200" dirty="0" err="1" smtClean="0"/>
              <a:t>Meteorological</a:t>
            </a:r>
            <a:r>
              <a:rPr lang="es-MX" sz="2200" dirty="0" smtClean="0"/>
              <a:t> </a:t>
            </a:r>
            <a:r>
              <a:rPr lang="es-MX" sz="2200" dirty="0" err="1" smtClean="0"/>
              <a:t>Organization</a:t>
            </a:r>
            <a:r>
              <a:rPr lang="es-MX" sz="2200" dirty="0" smtClean="0"/>
              <a:t>)</a:t>
            </a:r>
            <a:r>
              <a:rPr lang="es-MX" sz="2200" i="1" dirty="0" smtClean="0"/>
              <a:t>. </a:t>
            </a:r>
          </a:p>
          <a:p>
            <a:pPr marL="1103376" lvl="2" indent="-609600">
              <a:lnSpc>
                <a:spcPct val="80000"/>
              </a:lnSpc>
              <a:spcAft>
                <a:spcPts val="600"/>
              </a:spcAft>
              <a:buFont typeface="Wingdings" pitchFamily="2" charset="2"/>
              <a:buChar char="§"/>
            </a:pPr>
            <a:r>
              <a:rPr lang="es-MX" sz="2200" dirty="0" smtClean="0"/>
              <a:t>Datos de mediciones satelitales, las que se corrigen a nivel del suelo con algoritmos. Disponibles en </a:t>
            </a:r>
            <a:r>
              <a:rPr lang="es-MX" sz="2200" i="1" dirty="0" smtClean="0"/>
              <a:t>NASA</a:t>
            </a:r>
            <a:r>
              <a:rPr lang="es-MX" sz="2200" dirty="0" smtClean="0"/>
              <a:t>.</a:t>
            </a:r>
          </a:p>
          <a:p>
            <a:pPr marL="1103376" lvl="2" indent="-609600">
              <a:lnSpc>
                <a:spcPct val="80000"/>
              </a:lnSpc>
              <a:spcAft>
                <a:spcPts val="600"/>
              </a:spcAft>
              <a:buFont typeface="Wingdings" pitchFamily="2" charset="2"/>
              <a:buChar char="§"/>
            </a:pPr>
            <a:r>
              <a:rPr lang="es-MX" sz="2200" dirty="0" smtClean="0"/>
              <a:t>Diversos programas que traen bases de datos. Por ejemplo </a:t>
            </a:r>
            <a:r>
              <a:rPr lang="es-MX" sz="2200" i="1" dirty="0" err="1" smtClean="0"/>
              <a:t>RetScreen</a:t>
            </a:r>
            <a:r>
              <a:rPr lang="es-MX" sz="2200" i="1" dirty="0" smtClean="0"/>
              <a:t>, SAM, TRNSYS, </a:t>
            </a:r>
            <a:r>
              <a:rPr lang="es-MX" sz="2200" i="1" dirty="0" err="1" smtClean="0"/>
              <a:t>Meteonorm</a:t>
            </a:r>
            <a:r>
              <a:rPr lang="es-MX" sz="2200" i="1" dirty="0" smtClean="0"/>
              <a:t>, etc</a:t>
            </a:r>
            <a:r>
              <a:rPr lang="es-MX" sz="2200" dirty="0" smtClean="0"/>
              <a:t>.</a:t>
            </a:r>
          </a:p>
          <a:p>
            <a:pPr marL="1103376" lvl="2" indent="-609600">
              <a:lnSpc>
                <a:spcPct val="80000"/>
              </a:lnSpc>
              <a:spcAft>
                <a:spcPts val="600"/>
              </a:spcAft>
              <a:buFont typeface="Wingdings" pitchFamily="2" charset="2"/>
              <a:buChar char="§"/>
            </a:pPr>
            <a:endParaRPr lang="es-MX" sz="2200" dirty="0" smtClean="0"/>
          </a:p>
          <a:p>
            <a:pPr marL="609600" indent="-609600">
              <a:lnSpc>
                <a:spcPct val="80000"/>
              </a:lnSpc>
              <a:spcAft>
                <a:spcPts val="600"/>
              </a:spcAft>
            </a:pPr>
            <a:r>
              <a:rPr lang="es-MX" sz="2200" dirty="0" smtClean="0"/>
              <a:t>Siempre uno debe preguntarse sobre la calidad de los datos.</a:t>
            </a:r>
          </a:p>
          <a:p>
            <a:pPr marL="609600" indent="-609600">
              <a:lnSpc>
                <a:spcPct val="80000"/>
              </a:lnSpc>
              <a:spcAft>
                <a:spcPts val="600"/>
              </a:spcAft>
            </a:pPr>
            <a:r>
              <a:rPr lang="es-MX" sz="2200" dirty="0" smtClean="0"/>
              <a:t>En efecto, para sistemas térmicos, un error de datos de un 10% puede inducir a un error de dimensionamiento de 20% o más.</a:t>
            </a:r>
          </a:p>
          <a:p>
            <a:pPr marL="609600" indent="-609600">
              <a:lnSpc>
                <a:spcPct val="80000"/>
              </a:lnSpc>
              <a:spcAft>
                <a:spcPts val="600"/>
              </a:spcAft>
            </a:pPr>
            <a:r>
              <a:rPr lang="es-MX" sz="2200" dirty="0" smtClean="0"/>
              <a:t>A continuación veamos los datos “en bruto” de seis ciudades obtenidos de </a:t>
            </a:r>
            <a:r>
              <a:rPr lang="es-MX" sz="2200" i="1" dirty="0" err="1" smtClean="0"/>
              <a:t>Retscreen</a:t>
            </a:r>
            <a:r>
              <a:rPr lang="es-MX" sz="2200" i="1" dirty="0" smtClean="0"/>
              <a:t>.</a:t>
            </a:r>
            <a:endParaRPr lang="es-MX" sz="2200" dirty="0" smtClean="0"/>
          </a:p>
          <a:p>
            <a:pPr marL="609600" indent="-609600" eaLnBrk="1" hangingPunct="1">
              <a:lnSpc>
                <a:spcPct val="80000"/>
              </a:lnSpc>
              <a:spcAft>
                <a:spcPts val="600"/>
              </a:spcAft>
              <a:buFontTx/>
              <a:buNone/>
            </a:pPr>
            <a:endParaRPr lang="es-ES" sz="2400" dirty="0" smtClean="0"/>
          </a:p>
        </p:txBody>
      </p:sp>
      <p:sp>
        <p:nvSpPr>
          <p:cNvPr id="4" name="3 Marcador de número de diapositiva"/>
          <p:cNvSpPr>
            <a:spLocks noGrp="1"/>
          </p:cNvSpPr>
          <p:nvPr>
            <p:ph type="sldNum" sz="quarter" idx="12"/>
          </p:nvPr>
        </p:nvSpPr>
        <p:spPr/>
        <p:txBody>
          <a:bodyPr/>
          <a:lstStyle/>
          <a:p>
            <a:pPr>
              <a:defRPr/>
            </a:pPr>
            <a:fld id="{55343F2C-B19E-41D8-AE8F-496DF0322DF7}" type="slidenum">
              <a:rPr lang="es-ES" smtClean="0"/>
              <a:pPr>
                <a:defRPr/>
              </a:pPr>
              <a:t>51</a:t>
            </a:fld>
            <a:endParaRPr lang="es-ES"/>
          </a:p>
        </p:txBody>
      </p:sp>
      <p:sp>
        <p:nvSpPr>
          <p:cNvPr id="6" name="Rectangle 2"/>
          <p:cNvSpPr>
            <a:spLocks noGrp="1" noChangeArrowheads="1"/>
          </p:cNvSpPr>
          <p:nvPr>
            <p:ph type="title"/>
          </p:nvPr>
        </p:nvSpPr>
        <p:spPr>
          <a:xfrm>
            <a:off x="457200" y="692696"/>
            <a:ext cx="8229600" cy="724942"/>
          </a:xfrm>
        </p:spPr>
        <p:txBody>
          <a:bodyPr/>
          <a:lstStyle/>
          <a:p>
            <a:pPr eaLnBrk="1" hangingPunct="1"/>
            <a:r>
              <a:rPr lang="es-ES" dirty="0" smtClean="0"/>
              <a:t>Recurso Solar:</a:t>
            </a:r>
          </a:p>
        </p:txBody>
      </p:sp>
    </p:spTree>
    <p:extLst>
      <p:ext uri="{BB962C8B-B14F-4D97-AF65-F5344CB8AC3E}">
        <p14:creationId xmlns:p14="http://schemas.microsoft.com/office/powerpoint/2010/main" val="2782446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99744" y="5596128"/>
            <a:ext cx="7132320" cy="369332"/>
          </a:xfrm>
          <a:prstGeom prst="rect">
            <a:avLst/>
          </a:prstGeom>
          <a:noFill/>
        </p:spPr>
        <p:txBody>
          <a:bodyPr wrap="square" rtlCol="0">
            <a:spAutoFit/>
          </a:bodyPr>
          <a:lstStyle/>
          <a:p>
            <a:r>
              <a:rPr lang="es-MX" dirty="0" smtClean="0"/>
              <a:t>Estos son los datos diarios “en bruto” de Almería para el año 2004…</a:t>
            </a:r>
            <a:endParaRPr lang="es-CL" dirty="0"/>
          </a:p>
        </p:txBody>
      </p:sp>
      <p:pic>
        <p:nvPicPr>
          <p:cNvPr id="8" name="7 Marcador de contenido" descr="Almeria-2004.jpg"/>
          <p:cNvPicPr>
            <a:picLocks noGrp="1" noChangeAspect="1"/>
          </p:cNvPicPr>
          <p:nvPr>
            <p:ph idx="1"/>
          </p:nvPr>
        </p:nvPicPr>
        <p:blipFill>
          <a:blip r:embed="rId3" cstate="print"/>
          <a:stretch>
            <a:fillRect/>
          </a:stretch>
        </p:blipFill>
        <p:spPr>
          <a:xfrm>
            <a:off x="2088070" y="1640046"/>
            <a:ext cx="4885754" cy="3761156"/>
          </a:xfrm>
        </p:spPr>
      </p:pic>
      <p:sp>
        <p:nvSpPr>
          <p:cNvPr id="9" name="8 CuadroTexto"/>
          <p:cNvSpPr txBox="1"/>
          <p:nvPr/>
        </p:nvSpPr>
        <p:spPr>
          <a:xfrm>
            <a:off x="5035296" y="6242304"/>
            <a:ext cx="3828288" cy="230832"/>
          </a:xfrm>
          <a:prstGeom prst="rect">
            <a:avLst/>
          </a:prstGeom>
          <a:noFill/>
        </p:spPr>
        <p:txBody>
          <a:bodyPr wrap="square" rtlCol="0">
            <a:spAutoFit/>
          </a:bodyPr>
          <a:lstStyle/>
          <a:p>
            <a:r>
              <a:rPr lang="es-MX" sz="900" dirty="0" smtClean="0"/>
              <a:t>Fuente de datos: WRDC</a:t>
            </a:r>
            <a:endParaRPr lang="es-CL" sz="900" dirty="0"/>
          </a:p>
        </p:txBody>
      </p:sp>
      <p:sp>
        <p:nvSpPr>
          <p:cNvPr id="7" name="6 Marcador de número de diapositiva"/>
          <p:cNvSpPr>
            <a:spLocks noGrp="1"/>
          </p:cNvSpPr>
          <p:nvPr>
            <p:ph type="sldNum" sz="quarter" idx="12"/>
          </p:nvPr>
        </p:nvSpPr>
        <p:spPr/>
        <p:txBody>
          <a:bodyPr/>
          <a:lstStyle/>
          <a:p>
            <a:pPr>
              <a:defRPr/>
            </a:pPr>
            <a:fld id="{55343F2C-B19E-41D8-AE8F-496DF0322DF7}" type="slidenum">
              <a:rPr lang="es-ES" smtClean="0"/>
              <a:pPr>
                <a:defRPr/>
              </a:pPr>
              <a:t>52</a:t>
            </a:fld>
            <a:endParaRPr lang="es-ES"/>
          </a:p>
        </p:txBody>
      </p:sp>
      <p:sp>
        <p:nvSpPr>
          <p:cNvPr id="11" name="Rectangle 2"/>
          <p:cNvSpPr>
            <a:spLocks noGrp="1" noChangeArrowheads="1"/>
          </p:cNvSpPr>
          <p:nvPr>
            <p:ph type="title"/>
          </p:nvPr>
        </p:nvSpPr>
        <p:spPr>
          <a:xfrm>
            <a:off x="457200" y="692696"/>
            <a:ext cx="8229600" cy="724942"/>
          </a:xfrm>
        </p:spPr>
        <p:txBody>
          <a:bodyPr/>
          <a:lstStyle/>
          <a:p>
            <a:pPr eaLnBrk="1" hangingPunct="1"/>
            <a:r>
              <a:rPr lang="es-ES" dirty="0" smtClean="0"/>
              <a:t>Recurso Solar:</a:t>
            </a:r>
          </a:p>
        </p:txBody>
      </p:sp>
    </p:spTree>
    <p:extLst>
      <p:ext uri="{BB962C8B-B14F-4D97-AF65-F5344CB8AC3E}">
        <p14:creationId xmlns:p14="http://schemas.microsoft.com/office/powerpoint/2010/main" val="3178245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99744" y="5596128"/>
            <a:ext cx="7132320" cy="369332"/>
          </a:xfrm>
          <a:prstGeom prst="rect">
            <a:avLst/>
          </a:prstGeom>
          <a:noFill/>
        </p:spPr>
        <p:txBody>
          <a:bodyPr wrap="square" rtlCol="0">
            <a:spAutoFit/>
          </a:bodyPr>
          <a:lstStyle/>
          <a:p>
            <a:r>
              <a:rPr lang="es-MX" dirty="0" smtClean="0"/>
              <a:t>Y estos los de Calama para el año 2006…</a:t>
            </a:r>
            <a:endParaRPr lang="es-CL" dirty="0"/>
          </a:p>
        </p:txBody>
      </p:sp>
      <p:pic>
        <p:nvPicPr>
          <p:cNvPr id="7" name="6 Marcador de contenido" descr="Calama-2006.jpg"/>
          <p:cNvPicPr>
            <a:picLocks noGrp="1" noChangeAspect="1"/>
          </p:cNvPicPr>
          <p:nvPr>
            <p:ph idx="1"/>
          </p:nvPr>
        </p:nvPicPr>
        <p:blipFill>
          <a:blip r:embed="rId3" cstate="print"/>
          <a:stretch>
            <a:fillRect/>
          </a:stretch>
        </p:blipFill>
        <p:spPr>
          <a:xfrm>
            <a:off x="1915858" y="1423257"/>
            <a:ext cx="5318366" cy="4038759"/>
          </a:xfrm>
        </p:spPr>
      </p:pic>
      <p:sp>
        <p:nvSpPr>
          <p:cNvPr id="9" name="8 CuadroTexto"/>
          <p:cNvSpPr txBox="1"/>
          <p:nvPr/>
        </p:nvSpPr>
        <p:spPr>
          <a:xfrm>
            <a:off x="5035296" y="6242304"/>
            <a:ext cx="3828288" cy="230832"/>
          </a:xfrm>
          <a:prstGeom prst="rect">
            <a:avLst/>
          </a:prstGeom>
          <a:noFill/>
        </p:spPr>
        <p:txBody>
          <a:bodyPr wrap="square" rtlCol="0">
            <a:spAutoFit/>
          </a:bodyPr>
          <a:lstStyle/>
          <a:p>
            <a:r>
              <a:rPr lang="es-MX" sz="900" dirty="0" smtClean="0"/>
              <a:t>Fuente de datos: WRDC</a:t>
            </a:r>
            <a:endParaRPr lang="es-CL" sz="900" dirty="0"/>
          </a:p>
        </p:txBody>
      </p:sp>
      <p:sp>
        <p:nvSpPr>
          <p:cNvPr id="8" name="7 Marcador de número de diapositiva"/>
          <p:cNvSpPr>
            <a:spLocks noGrp="1"/>
          </p:cNvSpPr>
          <p:nvPr>
            <p:ph type="sldNum" sz="quarter" idx="12"/>
          </p:nvPr>
        </p:nvSpPr>
        <p:spPr/>
        <p:txBody>
          <a:bodyPr/>
          <a:lstStyle/>
          <a:p>
            <a:pPr>
              <a:defRPr/>
            </a:pPr>
            <a:fld id="{55343F2C-B19E-41D8-AE8F-496DF0322DF7}" type="slidenum">
              <a:rPr lang="es-ES" smtClean="0"/>
              <a:pPr>
                <a:defRPr/>
              </a:pPr>
              <a:t>53</a:t>
            </a:fld>
            <a:endParaRPr lang="es-ES"/>
          </a:p>
        </p:txBody>
      </p:sp>
      <p:sp>
        <p:nvSpPr>
          <p:cNvPr id="11" name="Rectangle 2"/>
          <p:cNvSpPr>
            <a:spLocks noGrp="1" noChangeArrowheads="1"/>
          </p:cNvSpPr>
          <p:nvPr>
            <p:ph type="title"/>
          </p:nvPr>
        </p:nvSpPr>
        <p:spPr>
          <a:xfrm>
            <a:off x="457200" y="692696"/>
            <a:ext cx="8229600" cy="724942"/>
          </a:xfrm>
        </p:spPr>
        <p:txBody>
          <a:bodyPr/>
          <a:lstStyle/>
          <a:p>
            <a:pPr eaLnBrk="1" hangingPunct="1"/>
            <a:r>
              <a:rPr lang="es-ES" dirty="0" smtClean="0"/>
              <a:t>Recurso Solar:</a:t>
            </a:r>
          </a:p>
        </p:txBody>
      </p:sp>
    </p:spTree>
    <p:extLst>
      <p:ext uri="{BB962C8B-B14F-4D97-AF65-F5344CB8AC3E}">
        <p14:creationId xmlns:p14="http://schemas.microsoft.com/office/powerpoint/2010/main" val="3345732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iudades-01.png"/>
          <p:cNvPicPr>
            <a:picLocks noGrp="1" noChangeAspect="1"/>
          </p:cNvPicPr>
          <p:nvPr>
            <p:ph idx="1"/>
          </p:nvPr>
        </p:nvPicPr>
        <p:blipFill>
          <a:blip r:embed="rId3" cstate="print"/>
          <a:stretch>
            <a:fillRect/>
          </a:stretch>
        </p:blipFill>
        <p:spPr>
          <a:xfrm>
            <a:off x="1683987" y="1365592"/>
            <a:ext cx="5580953" cy="3952381"/>
          </a:xfrm>
        </p:spPr>
      </p:pic>
      <p:sp>
        <p:nvSpPr>
          <p:cNvPr id="6" name="5 CuadroTexto"/>
          <p:cNvSpPr txBox="1"/>
          <p:nvPr/>
        </p:nvSpPr>
        <p:spPr>
          <a:xfrm>
            <a:off x="999744" y="5596128"/>
            <a:ext cx="7132320" cy="923330"/>
          </a:xfrm>
          <a:prstGeom prst="rect">
            <a:avLst/>
          </a:prstGeom>
          <a:noFill/>
        </p:spPr>
        <p:txBody>
          <a:bodyPr wrap="square" rtlCol="0">
            <a:spAutoFit/>
          </a:bodyPr>
          <a:lstStyle/>
          <a:p>
            <a:r>
              <a:rPr lang="es-MX" dirty="0" smtClean="0"/>
              <a:t>Tenemos tres ciudades del Hemisferio Norte y Tres del Hemisferios Sur. Es difícil comparar por las diferencias estacionales. Esto se arregla…</a:t>
            </a:r>
            <a:endParaRPr lang="es-CL" dirty="0"/>
          </a:p>
        </p:txBody>
      </p:sp>
      <p:sp>
        <p:nvSpPr>
          <p:cNvPr id="7" name="6 Marcador de número de diapositiva"/>
          <p:cNvSpPr>
            <a:spLocks noGrp="1"/>
          </p:cNvSpPr>
          <p:nvPr>
            <p:ph type="sldNum" sz="quarter" idx="12"/>
          </p:nvPr>
        </p:nvSpPr>
        <p:spPr/>
        <p:txBody>
          <a:bodyPr/>
          <a:lstStyle/>
          <a:p>
            <a:pPr>
              <a:defRPr/>
            </a:pPr>
            <a:fld id="{55343F2C-B19E-41D8-AE8F-496DF0322DF7}" type="slidenum">
              <a:rPr lang="es-ES" smtClean="0"/>
              <a:pPr>
                <a:defRPr/>
              </a:pPr>
              <a:t>54</a:t>
            </a:fld>
            <a:endParaRPr lang="es-ES"/>
          </a:p>
        </p:txBody>
      </p:sp>
      <p:sp>
        <p:nvSpPr>
          <p:cNvPr id="9" name="Rectangle 2"/>
          <p:cNvSpPr>
            <a:spLocks noGrp="1" noChangeArrowheads="1"/>
          </p:cNvSpPr>
          <p:nvPr>
            <p:ph type="title"/>
          </p:nvPr>
        </p:nvSpPr>
        <p:spPr>
          <a:xfrm>
            <a:off x="457200" y="692696"/>
            <a:ext cx="8229600" cy="724942"/>
          </a:xfrm>
        </p:spPr>
        <p:txBody>
          <a:bodyPr/>
          <a:lstStyle/>
          <a:p>
            <a:pPr eaLnBrk="1" hangingPunct="1"/>
            <a:r>
              <a:rPr lang="es-ES" dirty="0" smtClean="0"/>
              <a:t>Recurso Solar:</a:t>
            </a:r>
          </a:p>
        </p:txBody>
      </p:sp>
    </p:spTree>
    <p:extLst>
      <p:ext uri="{BB962C8B-B14F-4D97-AF65-F5344CB8AC3E}">
        <p14:creationId xmlns:p14="http://schemas.microsoft.com/office/powerpoint/2010/main" val="10506351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92696"/>
            <a:ext cx="8229600" cy="724942"/>
          </a:xfrm>
        </p:spPr>
        <p:txBody>
          <a:bodyPr/>
          <a:lstStyle/>
          <a:p>
            <a:pPr eaLnBrk="1" hangingPunct="1"/>
            <a:r>
              <a:rPr lang="es-ES" dirty="0" smtClean="0"/>
              <a:t>Recurso Solar corregido:</a:t>
            </a:r>
          </a:p>
        </p:txBody>
      </p:sp>
      <p:sp>
        <p:nvSpPr>
          <p:cNvPr id="6" name="5 CuadroTexto"/>
          <p:cNvSpPr txBox="1"/>
          <p:nvPr/>
        </p:nvSpPr>
        <p:spPr>
          <a:xfrm>
            <a:off x="1011936" y="5401056"/>
            <a:ext cx="7132320" cy="923330"/>
          </a:xfrm>
          <a:prstGeom prst="rect">
            <a:avLst/>
          </a:prstGeom>
          <a:noFill/>
        </p:spPr>
        <p:txBody>
          <a:bodyPr wrap="square" rtlCol="0">
            <a:spAutoFit/>
          </a:bodyPr>
          <a:lstStyle/>
          <a:p>
            <a:r>
              <a:rPr lang="es-MX" dirty="0" smtClean="0"/>
              <a:t>Aquí simplemente ponemos en fase las estaciones. Verano con verano, otoño con otoño. Las comparaciones son más sencillas. Pero necesitamos comparación más fina…</a:t>
            </a:r>
            <a:endParaRPr lang="es-CL" dirty="0"/>
          </a:p>
        </p:txBody>
      </p:sp>
      <p:pic>
        <p:nvPicPr>
          <p:cNvPr id="8" name="7 Marcador de contenido" descr="Ciudades-01a.png"/>
          <p:cNvPicPr>
            <a:picLocks noGrp="1" noChangeAspect="1"/>
          </p:cNvPicPr>
          <p:nvPr>
            <p:ph idx="1"/>
          </p:nvPr>
        </p:nvPicPr>
        <p:blipFill>
          <a:blip r:embed="rId3" cstate="print"/>
          <a:stretch>
            <a:fillRect/>
          </a:stretch>
        </p:blipFill>
        <p:spPr>
          <a:xfrm>
            <a:off x="1874668" y="1519697"/>
            <a:ext cx="5419048" cy="3790476"/>
          </a:xfrm>
        </p:spPr>
      </p:pic>
      <p:sp>
        <p:nvSpPr>
          <p:cNvPr id="5" name="4 Marcador de número de diapositiva"/>
          <p:cNvSpPr>
            <a:spLocks noGrp="1"/>
          </p:cNvSpPr>
          <p:nvPr>
            <p:ph type="sldNum" sz="quarter" idx="12"/>
          </p:nvPr>
        </p:nvSpPr>
        <p:spPr/>
        <p:txBody>
          <a:bodyPr/>
          <a:lstStyle/>
          <a:p>
            <a:pPr>
              <a:defRPr/>
            </a:pPr>
            <a:fld id="{55343F2C-B19E-41D8-AE8F-496DF0322DF7}" type="slidenum">
              <a:rPr lang="es-ES" smtClean="0"/>
              <a:pPr>
                <a:defRPr/>
              </a:pPr>
              <a:t>55</a:t>
            </a:fld>
            <a:endParaRPr lang="es-ES"/>
          </a:p>
        </p:txBody>
      </p:sp>
    </p:spTree>
    <p:extLst>
      <p:ext uri="{BB962C8B-B14F-4D97-AF65-F5344CB8AC3E}">
        <p14:creationId xmlns:p14="http://schemas.microsoft.com/office/powerpoint/2010/main" val="12422746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92640" y="2264283"/>
            <a:ext cx="8785225" cy="3784713"/>
          </a:xfrm>
        </p:spPr>
        <p:txBody>
          <a:bodyPr>
            <a:normAutofit/>
          </a:bodyPr>
          <a:lstStyle/>
          <a:p>
            <a:pPr marL="609600" indent="-609600" eaLnBrk="1" hangingPunct="1">
              <a:lnSpc>
                <a:spcPct val="80000"/>
              </a:lnSpc>
              <a:spcAft>
                <a:spcPts val="600"/>
              </a:spcAft>
            </a:pPr>
            <a:r>
              <a:rPr lang="es-MX" sz="2000" b="1" dirty="0" smtClean="0"/>
              <a:t>Radiación Solar en ausencia de atmósfera:</a:t>
            </a:r>
            <a:r>
              <a:rPr lang="es-MX" sz="2000" dirty="0" smtClean="0"/>
              <a:t>  se denomina </a:t>
            </a:r>
            <a:r>
              <a:rPr lang="es-MX" sz="2000" i="1" dirty="0" err="1" smtClean="0"/>
              <a:t>H_o</a:t>
            </a:r>
            <a:r>
              <a:rPr lang="es-MX" sz="2000" i="1" dirty="0" smtClean="0"/>
              <a:t> </a:t>
            </a:r>
            <a:r>
              <a:rPr lang="es-MX" sz="2000" dirty="0" smtClean="0"/>
              <a:t>y se puede calcular como:</a:t>
            </a:r>
          </a:p>
          <a:p>
            <a:pPr marL="1103376" lvl="2" indent="-609600" algn="ctr">
              <a:lnSpc>
                <a:spcPct val="80000"/>
              </a:lnSpc>
              <a:spcAft>
                <a:spcPts val="600"/>
              </a:spcAft>
              <a:buNone/>
            </a:pPr>
            <a:endParaRPr lang="es-MX" sz="1600" dirty="0" smtClean="0"/>
          </a:p>
          <a:p>
            <a:pPr marL="609600" indent="-609600">
              <a:lnSpc>
                <a:spcPct val="80000"/>
              </a:lnSpc>
              <a:spcAft>
                <a:spcPts val="600"/>
              </a:spcAft>
            </a:pPr>
            <a:endParaRPr lang="es-MX" sz="2000" dirty="0" smtClean="0"/>
          </a:p>
          <a:p>
            <a:pPr marL="609600" indent="-609600">
              <a:lnSpc>
                <a:spcPct val="80000"/>
              </a:lnSpc>
              <a:spcAft>
                <a:spcPts val="600"/>
              </a:spcAft>
            </a:pPr>
            <a:endParaRPr lang="es-MX" sz="2000" dirty="0" smtClean="0"/>
          </a:p>
          <a:p>
            <a:pPr marL="609600" indent="-609600">
              <a:lnSpc>
                <a:spcPct val="80000"/>
              </a:lnSpc>
              <a:spcAft>
                <a:spcPts val="600"/>
              </a:spcAft>
            </a:pPr>
            <a:endParaRPr lang="es-MX" sz="2000" dirty="0" smtClean="0"/>
          </a:p>
          <a:p>
            <a:pPr marL="609600" indent="-609600">
              <a:lnSpc>
                <a:spcPct val="80000"/>
              </a:lnSpc>
              <a:spcAft>
                <a:spcPts val="600"/>
              </a:spcAft>
            </a:pPr>
            <a:r>
              <a:rPr lang="es-ES" sz="1800" i="1" dirty="0" err="1" smtClean="0"/>
              <a:t>I_o</a:t>
            </a:r>
            <a:r>
              <a:rPr lang="es-ES" sz="1800" i="1" dirty="0" smtClean="0"/>
              <a:t> </a:t>
            </a:r>
            <a:r>
              <a:rPr lang="es-ES" sz="1800" dirty="0" smtClean="0"/>
              <a:t>es la constante solar, el factor entre corchetes da cuenta de la excentricidad de la órbita terrestre y los otros dos factores dan cuenta de la latitud y declinación del sol.</a:t>
            </a:r>
          </a:p>
          <a:p>
            <a:pPr marL="609600" indent="-609600">
              <a:lnSpc>
                <a:spcPct val="80000"/>
              </a:lnSpc>
              <a:spcAft>
                <a:spcPts val="600"/>
              </a:spcAft>
            </a:pPr>
            <a:r>
              <a:rPr lang="es-ES" sz="1800" dirty="0" smtClean="0"/>
              <a:t>A continuación vemos como varía la radiación extraterrestre a lo largo del año para cinco localidades: </a:t>
            </a:r>
            <a:r>
              <a:rPr lang="es-ES" sz="1800" dirty="0" err="1" smtClean="0"/>
              <a:t>Freiburg</a:t>
            </a:r>
            <a:r>
              <a:rPr lang="es-ES" sz="1800" dirty="0" smtClean="0"/>
              <a:t>; Almería; Las Vegas; Santiago; Copiapó y Calama. Para facilitar la comprensión, hemos puesto “en fase” las estaciones en los lugares del Hemisferio Norte con el Sur.</a:t>
            </a:r>
          </a:p>
        </p:txBody>
      </p:sp>
      <p:sp>
        <p:nvSpPr>
          <p:cNvPr id="4098" name="Rectangle 2"/>
          <p:cNvSpPr>
            <a:spLocks noGrp="1" noChangeArrowheads="1"/>
          </p:cNvSpPr>
          <p:nvPr>
            <p:ph type="title"/>
          </p:nvPr>
        </p:nvSpPr>
        <p:spPr>
          <a:xfrm>
            <a:off x="457200" y="1055167"/>
            <a:ext cx="8229600" cy="724942"/>
          </a:xfrm>
        </p:spPr>
        <p:txBody>
          <a:bodyPr/>
          <a:lstStyle/>
          <a:p>
            <a:pPr eaLnBrk="1" hangingPunct="1"/>
            <a:r>
              <a:rPr lang="es-ES" sz="3600" dirty="0" smtClean="0"/>
              <a:t>Recurso Solar comparativo:</a:t>
            </a:r>
          </a:p>
        </p:txBody>
      </p:sp>
      <p:grpSp>
        <p:nvGrpSpPr>
          <p:cNvPr id="2" name="Group 5"/>
          <p:cNvGrpSpPr>
            <a:grpSpLocks/>
          </p:cNvGrpSpPr>
          <p:nvPr/>
        </p:nvGrpSpPr>
        <p:grpSpPr bwMode="auto">
          <a:xfrm>
            <a:off x="1418781" y="2924944"/>
            <a:ext cx="6323139" cy="1027557"/>
            <a:chOff x="1247" y="1434"/>
            <a:chExt cx="3401" cy="395"/>
          </a:xfrm>
        </p:grpSpPr>
        <p:pic>
          <p:nvPicPr>
            <p:cNvPr id="5" name="Picture 6"/>
            <p:cNvPicPr>
              <a:picLocks noChangeAspect="1" noChangeArrowheads="1"/>
            </p:cNvPicPr>
            <p:nvPr/>
          </p:nvPicPr>
          <p:blipFill>
            <a:blip r:embed="rId3" cstate="print"/>
            <a:srcRect/>
            <a:stretch>
              <a:fillRect/>
            </a:stretch>
          </p:blipFill>
          <p:spPr bwMode="auto">
            <a:xfrm>
              <a:off x="1247" y="1434"/>
              <a:ext cx="3402" cy="396"/>
            </a:xfrm>
            <a:prstGeom prst="rect">
              <a:avLst/>
            </a:prstGeom>
            <a:noFill/>
            <a:ln w="9525">
              <a:noFill/>
              <a:round/>
              <a:headEnd/>
              <a:tailEnd/>
            </a:ln>
          </p:spPr>
        </p:pic>
        <p:sp>
          <p:nvSpPr>
            <p:cNvPr id="6" name="Text Box 7"/>
            <p:cNvSpPr txBox="1">
              <a:spLocks noChangeArrowheads="1"/>
            </p:cNvSpPr>
            <p:nvPr/>
          </p:nvSpPr>
          <p:spPr bwMode="auto">
            <a:xfrm>
              <a:off x="1247" y="1434"/>
              <a:ext cx="3402" cy="396"/>
            </a:xfrm>
            <a:prstGeom prst="rect">
              <a:avLst/>
            </a:prstGeom>
            <a:noFill/>
            <a:ln w="9525">
              <a:noFill/>
              <a:round/>
              <a:headEnd/>
              <a:tailEnd/>
            </a:ln>
          </p:spPr>
          <p:txBody>
            <a:bodyPr wrap="none" anchor="ctr"/>
            <a:lstStyle/>
            <a:p>
              <a:endParaRPr lang="en-US"/>
            </a:p>
          </p:txBody>
        </p:sp>
      </p:grpSp>
      <p:sp>
        <p:nvSpPr>
          <p:cNvPr id="7" name="6 Marcador de número de diapositiva"/>
          <p:cNvSpPr>
            <a:spLocks noGrp="1"/>
          </p:cNvSpPr>
          <p:nvPr>
            <p:ph type="sldNum" sz="quarter" idx="12"/>
          </p:nvPr>
        </p:nvSpPr>
        <p:spPr/>
        <p:txBody>
          <a:bodyPr/>
          <a:lstStyle/>
          <a:p>
            <a:pPr>
              <a:defRPr/>
            </a:pPr>
            <a:fld id="{55343F2C-B19E-41D8-AE8F-496DF0322DF7}" type="slidenum">
              <a:rPr lang="es-ES" smtClean="0"/>
              <a:pPr>
                <a:defRPr/>
              </a:pPr>
              <a:t>56</a:t>
            </a:fld>
            <a:endParaRPr lang="es-ES"/>
          </a:p>
        </p:txBody>
      </p:sp>
    </p:spTree>
    <p:extLst>
      <p:ext uri="{BB962C8B-B14F-4D97-AF65-F5344CB8AC3E}">
        <p14:creationId xmlns:p14="http://schemas.microsoft.com/office/powerpoint/2010/main" val="1825154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196752"/>
            <a:ext cx="9144000" cy="1143000"/>
          </a:xfrm>
        </p:spPr>
        <p:txBody>
          <a:bodyPr>
            <a:normAutofit/>
          </a:bodyPr>
          <a:lstStyle/>
          <a:p>
            <a:pPr algn="ctr" eaLnBrk="1" hangingPunct="1"/>
            <a:r>
              <a:rPr lang="es-ES" sz="3200" b="1" dirty="0" smtClean="0"/>
              <a:t>Valores de </a:t>
            </a:r>
            <a:r>
              <a:rPr lang="es-ES" sz="3200" b="1" i="1" dirty="0" err="1" smtClean="0"/>
              <a:t>H_o</a:t>
            </a:r>
            <a:r>
              <a:rPr lang="es-ES" sz="3200" b="1" i="1" dirty="0" smtClean="0"/>
              <a:t> </a:t>
            </a:r>
            <a:r>
              <a:rPr lang="es-ES" sz="3200" b="1" dirty="0" smtClean="0"/>
              <a:t>promedio para diversas localidades…</a:t>
            </a:r>
          </a:p>
        </p:txBody>
      </p:sp>
      <p:pic>
        <p:nvPicPr>
          <p:cNvPr id="5" name="4 Marcador de contenido" descr="H_o1.png"/>
          <p:cNvPicPr>
            <a:picLocks noGrp="1" noChangeAspect="1"/>
          </p:cNvPicPr>
          <p:nvPr>
            <p:ph idx="1"/>
          </p:nvPr>
        </p:nvPicPr>
        <p:blipFill>
          <a:blip r:embed="rId3" cstate="print"/>
          <a:stretch>
            <a:fillRect/>
          </a:stretch>
        </p:blipFill>
        <p:spPr>
          <a:xfrm>
            <a:off x="1363040" y="1856486"/>
            <a:ext cx="6052159" cy="4525962"/>
          </a:xfrm>
        </p:spPr>
      </p:pic>
      <p:sp>
        <p:nvSpPr>
          <p:cNvPr id="4" name="3 Marcador de número de diapositiva"/>
          <p:cNvSpPr>
            <a:spLocks noGrp="1"/>
          </p:cNvSpPr>
          <p:nvPr>
            <p:ph type="sldNum" sz="quarter" idx="12"/>
          </p:nvPr>
        </p:nvSpPr>
        <p:spPr/>
        <p:txBody>
          <a:bodyPr/>
          <a:lstStyle/>
          <a:p>
            <a:pPr>
              <a:defRPr/>
            </a:pPr>
            <a:fld id="{55343F2C-B19E-41D8-AE8F-496DF0322DF7}" type="slidenum">
              <a:rPr lang="es-ES" smtClean="0"/>
              <a:pPr>
                <a:defRPr/>
              </a:pPr>
              <a:t>57</a:t>
            </a:fld>
            <a:endParaRPr lang="es-ES"/>
          </a:p>
        </p:txBody>
      </p:sp>
    </p:spTree>
    <p:extLst>
      <p:ext uri="{BB962C8B-B14F-4D97-AF65-F5344CB8AC3E}">
        <p14:creationId xmlns:p14="http://schemas.microsoft.com/office/powerpoint/2010/main" val="1838026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07097" y="2204864"/>
            <a:ext cx="8785225" cy="3568689"/>
          </a:xfrm>
        </p:spPr>
        <p:txBody>
          <a:bodyPr>
            <a:normAutofit/>
          </a:bodyPr>
          <a:lstStyle/>
          <a:p>
            <a:pPr marL="609600" indent="-609600" eaLnBrk="1" hangingPunct="1">
              <a:lnSpc>
                <a:spcPct val="80000"/>
              </a:lnSpc>
              <a:spcAft>
                <a:spcPts val="600"/>
              </a:spcAft>
            </a:pPr>
            <a:r>
              <a:rPr lang="es-MX" sz="2000" b="1" dirty="0" smtClean="0"/>
              <a:t>Es claro que los valores máximos varían poco según la latitud (salvo para casos muy extremos).</a:t>
            </a:r>
          </a:p>
          <a:p>
            <a:pPr marL="609600" indent="-609600" eaLnBrk="1" hangingPunct="1">
              <a:lnSpc>
                <a:spcPct val="80000"/>
              </a:lnSpc>
              <a:spcAft>
                <a:spcPts val="600"/>
              </a:spcAft>
            </a:pPr>
            <a:r>
              <a:rPr lang="es-MX" sz="2000" b="1" dirty="0" smtClean="0"/>
              <a:t>También es claro que sí influye mucho la latitud para las épocas de menos radiación solar.</a:t>
            </a:r>
            <a:endParaRPr lang="es-MX" sz="2000" dirty="0" smtClean="0"/>
          </a:p>
          <a:p>
            <a:pPr marL="609600" indent="-609600" eaLnBrk="1" hangingPunct="1">
              <a:lnSpc>
                <a:spcPct val="80000"/>
              </a:lnSpc>
              <a:spcAft>
                <a:spcPts val="600"/>
              </a:spcAft>
            </a:pPr>
            <a:r>
              <a:rPr lang="es-MX" sz="2000" dirty="0" smtClean="0"/>
              <a:t>Existe un factor clave que permite determinar la claridad media del cielo. Este valor se llama </a:t>
            </a:r>
            <a:r>
              <a:rPr lang="es-MX" sz="2000" i="1" dirty="0" smtClean="0"/>
              <a:t>Índice de Transparencia atmosférica, K</a:t>
            </a:r>
            <a:r>
              <a:rPr lang="es-MX" sz="2000" i="1" baseline="-25000" dirty="0" smtClean="0"/>
              <a:t>T</a:t>
            </a:r>
            <a:r>
              <a:rPr lang="es-MX" sz="2000" i="1" dirty="0" smtClean="0"/>
              <a:t>.</a:t>
            </a:r>
            <a:endParaRPr lang="es-MX" sz="2000" dirty="0" smtClean="0"/>
          </a:p>
          <a:p>
            <a:pPr marL="609600" indent="-609600">
              <a:lnSpc>
                <a:spcPct val="80000"/>
              </a:lnSpc>
              <a:spcAft>
                <a:spcPts val="600"/>
              </a:spcAft>
            </a:pPr>
            <a:r>
              <a:rPr lang="es-MX" sz="2000" dirty="0" smtClean="0"/>
              <a:t>Si llamamos </a:t>
            </a:r>
            <a:r>
              <a:rPr lang="es-MX" sz="2000" i="1" dirty="0" err="1" smtClean="0"/>
              <a:t>H_h</a:t>
            </a:r>
            <a:r>
              <a:rPr lang="es-MX" sz="2000" i="1" dirty="0" smtClean="0"/>
              <a:t> </a:t>
            </a:r>
            <a:r>
              <a:rPr lang="es-MX" sz="2000" dirty="0" smtClean="0"/>
              <a:t>la radiación solar media (diaria o mensual) a nivel del suelo y </a:t>
            </a:r>
            <a:r>
              <a:rPr lang="es-MX" sz="2000" i="1" dirty="0" err="1" smtClean="0"/>
              <a:t>H_o</a:t>
            </a:r>
            <a:r>
              <a:rPr lang="es-MX" sz="2000" i="1" dirty="0" smtClean="0"/>
              <a:t> </a:t>
            </a:r>
            <a:r>
              <a:rPr lang="es-MX" sz="2000" dirty="0" smtClean="0"/>
              <a:t>la extraterrestre para el mismo período, entonces:</a:t>
            </a:r>
          </a:p>
          <a:p>
            <a:pPr marL="609600" indent="-609600" algn="ctr" eaLnBrk="1" hangingPunct="1">
              <a:lnSpc>
                <a:spcPct val="80000"/>
              </a:lnSpc>
              <a:spcAft>
                <a:spcPts val="600"/>
              </a:spcAft>
              <a:buFontTx/>
              <a:buNone/>
            </a:pPr>
            <a:r>
              <a:rPr lang="es-ES" sz="2000" i="1" dirty="0" smtClean="0"/>
              <a:t>K</a:t>
            </a:r>
            <a:r>
              <a:rPr lang="es-ES" sz="2000" i="1" baseline="-25000" dirty="0" smtClean="0"/>
              <a:t>T</a:t>
            </a:r>
            <a:r>
              <a:rPr lang="es-ES" sz="2000" i="1" dirty="0" smtClean="0"/>
              <a:t> = </a:t>
            </a:r>
            <a:r>
              <a:rPr lang="es-ES" sz="2000" i="1" dirty="0" err="1" smtClean="0"/>
              <a:t>H_h</a:t>
            </a:r>
            <a:r>
              <a:rPr lang="es-ES" sz="2000" i="1" dirty="0" smtClean="0"/>
              <a:t>/</a:t>
            </a:r>
            <a:r>
              <a:rPr lang="es-ES" sz="2000" i="1" dirty="0" err="1" smtClean="0"/>
              <a:t>H_o</a:t>
            </a:r>
            <a:endParaRPr lang="es-ES" sz="2000" i="1" dirty="0" smtClean="0"/>
          </a:p>
          <a:p>
            <a:pPr marL="609600" indent="-609600">
              <a:lnSpc>
                <a:spcPct val="80000"/>
              </a:lnSpc>
              <a:spcAft>
                <a:spcPts val="600"/>
              </a:spcAft>
            </a:pPr>
            <a:r>
              <a:rPr lang="es-ES" sz="2000" dirty="0" smtClean="0"/>
              <a:t>Mientras más alto sea este valor, implica cielo más transparente y menos nubosidad.</a:t>
            </a:r>
          </a:p>
        </p:txBody>
      </p:sp>
      <p:sp>
        <p:nvSpPr>
          <p:cNvPr id="4098" name="Rectangle 2"/>
          <p:cNvSpPr>
            <a:spLocks noGrp="1" noChangeArrowheads="1"/>
          </p:cNvSpPr>
          <p:nvPr>
            <p:ph type="title"/>
          </p:nvPr>
        </p:nvSpPr>
        <p:spPr>
          <a:xfrm>
            <a:off x="449105" y="1268760"/>
            <a:ext cx="8229600" cy="868958"/>
          </a:xfrm>
        </p:spPr>
        <p:txBody>
          <a:bodyPr/>
          <a:lstStyle/>
          <a:p>
            <a:pPr eaLnBrk="1" hangingPunct="1"/>
            <a:r>
              <a:rPr lang="es-ES" i="1" dirty="0" err="1" smtClean="0"/>
              <a:t>H_o</a:t>
            </a:r>
            <a:r>
              <a:rPr lang="es-ES" i="1" dirty="0" smtClean="0"/>
              <a:t> y K</a:t>
            </a:r>
            <a:r>
              <a:rPr lang="es-ES" i="1" baseline="-25000" dirty="0" smtClean="0"/>
              <a:t>T</a:t>
            </a:r>
            <a:r>
              <a:rPr lang="es-ES" dirty="0" smtClean="0"/>
              <a:t>:</a:t>
            </a:r>
          </a:p>
        </p:txBody>
      </p:sp>
      <p:sp>
        <p:nvSpPr>
          <p:cNvPr id="4" name="3 Marcador de número de diapositiva"/>
          <p:cNvSpPr>
            <a:spLocks noGrp="1"/>
          </p:cNvSpPr>
          <p:nvPr>
            <p:ph type="sldNum" sz="quarter" idx="12"/>
          </p:nvPr>
        </p:nvSpPr>
        <p:spPr/>
        <p:txBody>
          <a:bodyPr/>
          <a:lstStyle/>
          <a:p>
            <a:pPr>
              <a:defRPr/>
            </a:pPr>
            <a:fld id="{55343F2C-B19E-41D8-AE8F-496DF0322DF7}" type="slidenum">
              <a:rPr lang="es-ES" smtClean="0"/>
              <a:pPr>
                <a:defRPr/>
              </a:pPr>
              <a:t>58</a:t>
            </a:fld>
            <a:endParaRPr lang="es-ES"/>
          </a:p>
        </p:txBody>
      </p:sp>
    </p:spTree>
    <p:extLst>
      <p:ext uri="{BB962C8B-B14F-4D97-AF65-F5344CB8AC3E}">
        <p14:creationId xmlns:p14="http://schemas.microsoft.com/office/powerpoint/2010/main" val="1147055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92640" y="2348880"/>
            <a:ext cx="8785225" cy="3064633"/>
          </a:xfrm>
        </p:spPr>
        <p:txBody>
          <a:bodyPr>
            <a:normAutofit/>
          </a:bodyPr>
          <a:lstStyle/>
          <a:p>
            <a:pPr marL="609600" indent="-609600" eaLnBrk="1" hangingPunct="1">
              <a:lnSpc>
                <a:spcPct val="80000"/>
              </a:lnSpc>
              <a:spcAft>
                <a:spcPts val="600"/>
              </a:spcAft>
            </a:pPr>
            <a:r>
              <a:rPr lang="es-ES" sz="2000" dirty="0" smtClean="0"/>
              <a:t>Los lugares nubosos tienen transparencias promedio mensual del orden de 0,40.</a:t>
            </a:r>
          </a:p>
          <a:p>
            <a:pPr marL="609600" indent="-609600" eaLnBrk="1" hangingPunct="1">
              <a:lnSpc>
                <a:spcPct val="80000"/>
              </a:lnSpc>
              <a:spcAft>
                <a:spcPts val="600"/>
              </a:spcAft>
            </a:pPr>
            <a:r>
              <a:rPr lang="es-ES" sz="2000" dirty="0" smtClean="0"/>
              <a:t>Lugares </a:t>
            </a:r>
            <a:r>
              <a:rPr lang="es-ES" sz="2000" i="1" dirty="0" smtClean="0"/>
              <a:t>muy </a:t>
            </a:r>
            <a:r>
              <a:rPr lang="es-ES" sz="2000" dirty="0" smtClean="0"/>
              <a:t>nubosos y lluviosos pueden tener valores en torno a 0,30.</a:t>
            </a:r>
          </a:p>
          <a:p>
            <a:pPr marL="609600" indent="-609600" eaLnBrk="1" hangingPunct="1">
              <a:lnSpc>
                <a:spcPct val="80000"/>
              </a:lnSpc>
              <a:spcAft>
                <a:spcPts val="600"/>
              </a:spcAft>
            </a:pPr>
            <a:r>
              <a:rPr lang="es-ES" sz="2000" dirty="0" smtClean="0"/>
              <a:t>Valores más pequeños se observan solo en invierno en latitudes muy elevadas.</a:t>
            </a:r>
          </a:p>
          <a:p>
            <a:pPr marL="609600" indent="-609600" eaLnBrk="1" hangingPunct="1">
              <a:lnSpc>
                <a:spcPct val="80000"/>
              </a:lnSpc>
              <a:spcAft>
                <a:spcPts val="600"/>
              </a:spcAft>
            </a:pPr>
            <a:r>
              <a:rPr lang="es-ES" sz="2000" dirty="0" smtClean="0"/>
              <a:t>Cuando </a:t>
            </a:r>
            <a:r>
              <a:rPr lang="es-ES" sz="2000" i="1" dirty="0" smtClean="0"/>
              <a:t>K</a:t>
            </a:r>
            <a:r>
              <a:rPr lang="es-ES" sz="2000" i="1" baseline="-25000" dirty="0" smtClean="0"/>
              <a:t>T</a:t>
            </a:r>
            <a:r>
              <a:rPr lang="es-ES" sz="2000" i="1" dirty="0" smtClean="0"/>
              <a:t> </a:t>
            </a:r>
            <a:r>
              <a:rPr lang="es-ES" sz="2000" dirty="0" smtClean="0"/>
              <a:t>es mayor que 0,60, implica cielos muy claros.</a:t>
            </a:r>
          </a:p>
          <a:p>
            <a:pPr marL="609600" indent="-609600">
              <a:lnSpc>
                <a:spcPct val="80000"/>
              </a:lnSpc>
              <a:spcAft>
                <a:spcPts val="600"/>
              </a:spcAft>
            </a:pPr>
            <a:r>
              <a:rPr lang="es-ES" sz="2000" dirty="0" smtClean="0"/>
              <a:t>Valores de </a:t>
            </a:r>
            <a:r>
              <a:rPr lang="es-ES" sz="2000" i="1" dirty="0" smtClean="0"/>
              <a:t>K</a:t>
            </a:r>
            <a:r>
              <a:rPr lang="es-ES" sz="2000" i="1" baseline="-25000" dirty="0" smtClean="0"/>
              <a:t>T</a:t>
            </a:r>
            <a:r>
              <a:rPr lang="es-ES" sz="2000" i="1" dirty="0" smtClean="0"/>
              <a:t> </a:t>
            </a:r>
            <a:r>
              <a:rPr lang="es-ES" sz="2000" dirty="0" smtClean="0"/>
              <a:t>mayores a 0,70 implica que casi no hay nubes.</a:t>
            </a:r>
          </a:p>
          <a:p>
            <a:pPr marL="609600" indent="-609600">
              <a:lnSpc>
                <a:spcPct val="80000"/>
              </a:lnSpc>
              <a:spcAft>
                <a:spcPts val="600"/>
              </a:spcAft>
            </a:pPr>
            <a:r>
              <a:rPr lang="es-ES" sz="2000" dirty="0" smtClean="0"/>
              <a:t>Comparemos los valores de </a:t>
            </a:r>
            <a:r>
              <a:rPr lang="es-ES" sz="2000" i="1" dirty="0" smtClean="0"/>
              <a:t>K</a:t>
            </a:r>
            <a:r>
              <a:rPr lang="es-ES" sz="2000" i="1" baseline="-25000" dirty="0" smtClean="0"/>
              <a:t>T</a:t>
            </a:r>
            <a:r>
              <a:rPr lang="es-ES" sz="2000" dirty="0" smtClean="0"/>
              <a:t> para las localidades que estamos analizando:</a:t>
            </a:r>
          </a:p>
        </p:txBody>
      </p:sp>
      <p:sp>
        <p:nvSpPr>
          <p:cNvPr id="4098" name="Rectangle 2"/>
          <p:cNvSpPr>
            <a:spLocks noGrp="1" noChangeArrowheads="1"/>
          </p:cNvSpPr>
          <p:nvPr>
            <p:ph type="title"/>
          </p:nvPr>
        </p:nvSpPr>
        <p:spPr>
          <a:xfrm>
            <a:off x="457200" y="1268760"/>
            <a:ext cx="8229600" cy="724942"/>
          </a:xfrm>
        </p:spPr>
        <p:txBody>
          <a:bodyPr/>
          <a:lstStyle/>
          <a:p>
            <a:pPr eaLnBrk="1" hangingPunct="1"/>
            <a:r>
              <a:rPr lang="es-ES" i="1" dirty="0" smtClean="0"/>
              <a:t>Transparencia Atmosférica</a:t>
            </a:r>
            <a:r>
              <a:rPr lang="es-ES" dirty="0" smtClean="0"/>
              <a:t>:</a:t>
            </a:r>
          </a:p>
        </p:txBody>
      </p:sp>
      <p:sp>
        <p:nvSpPr>
          <p:cNvPr id="4" name="3 Marcador de número de diapositiva"/>
          <p:cNvSpPr>
            <a:spLocks noGrp="1"/>
          </p:cNvSpPr>
          <p:nvPr>
            <p:ph type="sldNum" sz="quarter" idx="12"/>
          </p:nvPr>
        </p:nvSpPr>
        <p:spPr/>
        <p:txBody>
          <a:bodyPr/>
          <a:lstStyle/>
          <a:p>
            <a:pPr>
              <a:defRPr/>
            </a:pPr>
            <a:fld id="{55343F2C-B19E-41D8-AE8F-496DF0322DF7}" type="slidenum">
              <a:rPr lang="es-ES" smtClean="0"/>
              <a:pPr>
                <a:defRPr/>
              </a:pPr>
              <a:t>59</a:t>
            </a:fld>
            <a:endParaRPr lang="es-ES"/>
          </a:p>
        </p:txBody>
      </p:sp>
    </p:spTree>
    <p:extLst>
      <p:ext uri="{BB962C8B-B14F-4D97-AF65-F5344CB8AC3E}">
        <p14:creationId xmlns:p14="http://schemas.microsoft.com/office/powerpoint/2010/main" val="1760148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85913" y="796826"/>
            <a:ext cx="5557837" cy="615950"/>
          </a:xfrm>
          <a:prstGeom prst="rect">
            <a:avLst/>
          </a:prstGeom>
          <a:noFill/>
          <a:ln w="9525">
            <a:noFill/>
            <a:miter lim="800000"/>
            <a:headEnd/>
            <a:tailEnd/>
          </a:ln>
        </p:spPr>
        <p:txBody>
          <a:bodyPr lIns="0" tIns="0" rIns="0" bIns="0">
            <a:spAutoFit/>
          </a:bodyPr>
          <a:lstStyle/>
          <a:p>
            <a:pPr algn="ctr" eaLnBrk="0" hangingPunct="0"/>
            <a:r>
              <a:rPr lang="es-ES_tradnl" sz="4000" b="1" dirty="0" smtClean="0">
                <a:solidFill>
                  <a:schemeClr val="bg1"/>
                </a:solidFill>
                <a:latin typeface="RussellSquare" pitchFamily="2" charset="0"/>
              </a:rPr>
              <a:t>Temario</a:t>
            </a:r>
            <a:endParaRPr lang="es-ES_tradnl" sz="4000" b="1" dirty="0">
              <a:solidFill>
                <a:schemeClr val="bg1"/>
              </a:solidFill>
              <a:latin typeface="RussellSquare" pitchFamily="2" charset="0"/>
            </a:endParaRPr>
          </a:p>
        </p:txBody>
      </p:sp>
      <p:sp>
        <p:nvSpPr>
          <p:cNvPr id="3" name="2 CuadroTexto"/>
          <p:cNvSpPr txBox="1"/>
          <p:nvPr/>
        </p:nvSpPr>
        <p:spPr>
          <a:xfrm>
            <a:off x="107504" y="2000240"/>
            <a:ext cx="8280920" cy="2246769"/>
          </a:xfrm>
          <a:prstGeom prst="rect">
            <a:avLst/>
          </a:prstGeom>
          <a:noFill/>
        </p:spPr>
        <p:txBody>
          <a:bodyPr wrap="square" rtlCol="0">
            <a:spAutoFit/>
          </a:bodyPr>
          <a:lstStyle/>
          <a:p>
            <a:r>
              <a:rPr lang="es-CL" sz="2000" b="1" dirty="0" smtClean="0"/>
              <a:t>Sesión 3: Aplicaciones en gran escala y conversión fotovoltaica.</a:t>
            </a:r>
            <a:endParaRPr lang="es-CL" sz="2000" dirty="0" smtClean="0"/>
          </a:p>
          <a:p>
            <a:r>
              <a:rPr lang="es-CL" sz="2000" b="1" dirty="0" smtClean="0"/>
              <a:t> </a:t>
            </a:r>
            <a:endParaRPr lang="es-CL" sz="2000" dirty="0" smtClean="0"/>
          </a:p>
          <a:p>
            <a:pPr lvl="1">
              <a:buFont typeface="Arial" pitchFamily="34" charset="0"/>
              <a:buChar char="•"/>
            </a:pPr>
            <a:r>
              <a:rPr lang="es-CL" sz="2000" b="1" dirty="0" smtClean="0"/>
              <a:t>Sistemas de generación eléctrica: </a:t>
            </a:r>
            <a:r>
              <a:rPr lang="es-CL" sz="2000" dirty="0" smtClean="0"/>
              <a:t>sistemas cilindro parabólicos, sistemas de concentración puntual, sistemas </a:t>
            </a:r>
            <a:r>
              <a:rPr lang="es-CL" sz="2000" dirty="0" err="1" smtClean="0"/>
              <a:t>heliostáticos</a:t>
            </a:r>
            <a:r>
              <a:rPr lang="es-CL" sz="2000" dirty="0" smtClean="0"/>
              <a:t>.</a:t>
            </a:r>
          </a:p>
          <a:p>
            <a:pPr lvl="1">
              <a:buFont typeface="Arial" pitchFamily="34" charset="0"/>
              <a:buChar char="•"/>
            </a:pPr>
            <a:r>
              <a:rPr lang="es-CL" sz="2000" b="1" dirty="0" smtClean="0"/>
              <a:t>Aplicaciones posibles en Chile: </a:t>
            </a:r>
            <a:r>
              <a:rPr lang="es-CL" sz="2000" dirty="0" smtClean="0"/>
              <a:t>aspectos favorables y barreras existentes.</a:t>
            </a:r>
          </a:p>
          <a:p>
            <a:pPr lvl="1">
              <a:buFont typeface="Arial" pitchFamily="34" charset="0"/>
              <a:buChar char="•"/>
            </a:pPr>
            <a:r>
              <a:rPr lang="es-CL" sz="2000" b="1" dirty="0" smtClean="0"/>
              <a:t>Conversión fotovoltaica: </a:t>
            </a:r>
            <a:r>
              <a:rPr lang="es-CL" sz="2000" dirty="0" smtClean="0"/>
              <a:t>fundamentos, tipos de celdas y aplicaciones.</a:t>
            </a:r>
          </a:p>
          <a:p>
            <a:endParaRPr lang="es-CL" sz="2000" dirty="0" smtClean="0"/>
          </a:p>
        </p:txBody>
      </p:sp>
    </p:spTree>
    <p:extLst>
      <p:ext uri="{BB962C8B-B14F-4D97-AF65-F5344CB8AC3E}">
        <p14:creationId xmlns:p14="http://schemas.microsoft.com/office/powerpoint/2010/main" val="26564244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Transp-01.png"/>
          <p:cNvPicPr>
            <a:picLocks noGrp="1" noChangeAspect="1"/>
          </p:cNvPicPr>
          <p:nvPr>
            <p:ph idx="1"/>
          </p:nvPr>
        </p:nvPicPr>
        <p:blipFill>
          <a:blip r:embed="rId3" cstate="print"/>
          <a:stretch>
            <a:fillRect/>
          </a:stretch>
        </p:blipFill>
        <p:spPr>
          <a:xfrm>
            <a:off x="1744373" y="1700808"/>
            <a:ext cx="5533334" cy="3904762"/>
          </a:xfrm>
        </p:spPr>
      </p:pic>
      <p:sp>
        <p:nvSpPr>
          <p:cNvPr id="5" name="4 Título"/>
          <p:cNvSpPr>
            <a:spLocks noGrp="1"/>
          </p:cNvSpPr>
          <p:nvPr>
            <p:ph type="title"/>
          </p:nvPr>
        </p:nvSpPr>
        <p:spPr>
          <a:xfrm>
            <a:off x="457200" y="1055167"/>
            <a:ext cx="8229600" cy="724942"/>
          </a:xfrm>
        </p:spPr>
        <p:txBody>
          <a:bodyPr>
            <a:normAutofit/>
          </a:bodyPr>
          <a:lstStyle/>
          <a:p>
            <a:r>
              <a:rPr lang="es-MX" sz="2800" dirty="0" smtClean="0"/>
              <a:t>Transparencias comparadas de seis lugares…</a:t>
            </a:r>
            <a:endParaRPr lang="es-CL" sz="2800" dirty="0"/>
          </a:p>
        </p:txBody>
      </p:sp>
      <p:sp>
        <p:nvSpPr>
          <p:cNvPr id="4" name="3 CuadroTexto"/>
          <p:cNvSpPr txBox="1"/>
          <p:nvPr/>
        </p:nvSpPr>
        <p:spPr>
          <a:xfrm>
            <a:off x="987552" y="5441398"/>
            <a:ext cx="7254240" cy="923330"/>
          </a:xfrm>
          <a:prstGeom prst="rect">
            <a:avLst/>
          </a:prstGeom>
          <a:noFill/>
        </p:spPr>
        <p:txBody>
          <a:bodyPr wrap="square" rtlCol="0">
            <a:spAutoFit/>
          </a:bodyPr>
          <a:lstStyle/>
          <a:p>
            <a:r>
              <a:rPr lang="es-MX" dirty="0" smtClean="0"/>
              <a:t>Desde el punto de vista de </a:t>
            </a:r>
            <a:r>
              <a:rPr lang="es-MX" i="1" dirty="0" smtClean="0"/>
              <a:t>transparencia, </a:t>
            </a:r>
            <a:r>
              <a:rPr lang="es-MX" dirty="0" smtClean="0"/>
              <a:t>Santiago es similar a Copiapó. Y Santiago es superior a Almería. Claramente Calama (y todo el Norte Interior) tiene condiciones excepcionales.</a:t>
            </a:r>
            <a:endParaRPr lang="es-CL" dirty="0"/>
          </a:p>
        </p:txBody>
      </p:sp>
      <p:sp>
        <p:nvSpPr>
          <p:cNvPr id="7" name="6 Marcador de número de diapositiva"/>
          <p:cNvSpPr>
            <a:spLocks noGrp="1"/>
          </p:cNvSpPr>
          <p:nvPr>
            <p:ph type="sldNum" sz="quarter" idx="12"/>
          </p:nvPr>
        </p:nvSpPr>
        <p:spPr/>
        <p:txBody>
          <a:bodyPr/>
          <a:lstStyle/>
          <a:p>
            <a:pPr>
              <a:defRPr/>
            </a:pPr>
            <a:fld id="{55343F2C-B19E-41D8-AE8F-496DF0322DF7}" type="slidenum">
              <a:rPr lang="es-ES" smtClean="0"/>
              <a:pPr>
                <a:defRPr/>
              </a:pPr>
              <a:t>60</a:t>
            </a:fld>
            <a:endParaRPr lang="es-ES"/>
          </a:p>
        </p:txBody>
      </p:sp>
    </p:spTree>
    <p:extLst>
      <p:ext uri="{BB962C8B-B14F-4D97-AF65-F5344CB8AC3E}">
        <p14:creationId xmlns:p14="http://schemas.microsoft.com/office/powerpoint/2010/main" val="2691368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84323" y="2060848"/>
            <a:ext cx="8785225" cy="4072745"/>
          </a:xfrm>
        </p:spPr>
        <p:txBody>
          <a:bodyPr>
            <a:normAutofit/>
          </a:bodyPr>
          <a:lstStyle/>
          <a:p>
            <a:pPr marL="609600" indent="-609600" eaLnBrk="1" hangingPunct="1">
              <a:lnSpc>
                <a:spcPct val="80000"/>
              </a:lnSpc>
              <a:spcAft>
                <a:spcPts val="600"/>
              </a:spcAft>
            </a:pPr>
            <a:r>
              <a:rPr lang="es-ES" sz="2000" dirty="0" smtClean="0"/>
              <a:t>Cualquier proyecto solar necesita tener datos o estimar de manera precisa cuanta de la energía que llega es:</a:t>
            </a:r>
          </a:p>
          <a:p>
            <a:pPr marL="1103376" lvl="2" indent="-609600">
              <a:lnSpc>
                <a:spcPct val="80000"/>
              </a:lnSpc>
              <a:spcAft>
                <a:spcPts val="600"/>
              </a:spcAft>
            </a:pPr>
            <a:r>
              <a:rPr lang="es-ES" sz="2000" b="1" i="1" dirty="0" smtClean="0"/>
              <a:t>Radiación directa:</a:t>
            </a:r>
            <a:r>
              <a:rPr lang="es-ES" sz="2000" dirty="0" smtClean="0"/>
              <a:t> es decir la que llega directamente del sol.</a:t>
            </a:r>
          </a:p>
          <a:p>
            <a:pPr marL="1103376" lvl="2" indent="-609600">
              <a:lnSpc>
                <a:spcPct val="80000"/>
              </a:lnSpc>
              <a:spcAft>
                <a:spcPts val="600"/>
              </a:spcAft>
            </a:pPr>
            <a:r>
              <a:rPr lang="es-ES" sz="2000" b="1" i="1" dirty="0" smtClean="0"/>
              <a:t>Radiación difusa:</a:t>
            </a:r>
            <a:r>
              <a:rPr lang="es-ES" sz="2000" dirty="0" smtClean="0"/>
              <a:t> la de las otras direcciones de la bóveda celeste.</a:t>
            </a:r>
          </a:p>
          <a:p>
            <a:pPr marL="1103376" lvl="2" indent="-609600">
              <a:lnSpc>
                <a:spcPct val="80000"/>
              </a:lnSpc>
              <a:spcAft>
                <a:spcPts val="600"/>
              </a:spcAft>
            </a:pPr>
            <a:r>
              <a:rPr lang="es-ES" sz="2000" dirty="0" smtClean="0"/>
              <a:t>Y una estimación del </a:t>
            </a:r>
            <a:r>
              <a:rPr lang="es-ES" sz="2000" b="1" i="1" dirty="0" smtClean="0"/>
              <a:t>albedo</a:t>
            </a:r>
            <a:r>
              <a:rPr lang="es-ES" sz="2000" dirty="0" smtClean="0"/>
              <a:t> para así determinar la cantidad de reflexiones secundarias.</a:t>
            </a:r>
          </a:p>
          <a:p>
            <a:pPr marL="1103376" lvl="2" indent="-609600">
              <a:lnSpc>
                <a:spcPct val="80000"/>
              </a:lnSpc>
              <a:spcAft>
                <a:spcPts val="600"/>
              </a:spcAft>
            </a:pPr>
            <a:endParaRPr lang="es-ES" sz="2000" dirty="0" smtClean="0"/>
          </a:p>
          <a:p>
            <a:pPr marL="609600" indent="-609600">
              <a:lnSpc>
                <a:spcPct val="80000"/>
              </a:lnSpc>
              <a:spcAft>
                <a:spcPts val="600"/>
              </a:spcAft>
            </a:pPr>
            <a:r>
              <a:rPr lang="es-ES" sz="2000" dirty="0" smtClean="0"/>
              <a:t>Hacerlo de manera precisa requiere mediciones y tiempo. Y los datos se necesitan para buenas modelaciones y diseños.</a:t>
            </a:r>
          </a:p>
          <a:p>
            <a:pPr marL="609600" indent="-609600">
              <a:lnSpc>
                <a:spcPct val="80000"/>
              </a:lnSpc>
              <a:spcAft>
                <a:spcPts val="600"/>
              </a:spcAft>
            </a:pPr>
            <a:r>
              <a:rPr lang="es-ES" sz="2000" dirty="0" smtClean="0"/>
              <a:t>Por suerte hay modelos diversos, los que son particularmente buenos para lugares con cielos muy puros y transparentes. Estos nos pueden ayudar al menos en las etapas iniciales de un proyecto.</a:t>
            </a:r>
          </a:p>
        </p:txBody>
      </p:sp>
      <p:sp>
        <p:nvSpPr>
          <p:cNvPr id="4098" name="Rectangle 2"/>
          <p:cNvSpPr>
            <a:spLocks noGrp="1" noChangeArrowheads="1"/>
          </p:cNvSpPr>
          <p:nvPr>
            <p:ph type="title"/>
          </p:nvPr>
        </p:nvSpPr>
        <p:spPr>
          <a:xfrm>
            <a:off x="467544" y="1198564"/>
            <a:ext cx="8229600" cy="490066"/>
          </a:xfrm>
        </p:spPr>
        <p:txBody>
          <a:bodyPr>
            <a:normAutofit fontScale="90000"/>
          </a:bodyPr>
          <a:lstStyle/>
          <a:p>
            <a:pPr eaLnBrk="1" hangingPunct="1"/>
            <a:r>
              <a:rPr lang="es-ES" i="1" dirty="0" smtClean="0"/>
              <a:t>Componentes de radiación solar</a:t>
            </a:r>
            <a:r>
              <a:rPr lang="es-ES" dirty="0" smtClean="0"/>
              <a:t>:</a:t>
            </a:r>
          </a:p>
        </p:txBody>
      </p:sp>
    </p:spTree>
    <p:extLst>
      <p:ext uri="{BB962C8B-B14F-4D97-AF65-F5344CB8AC3E}">
        <p14:creationId xmlns:p14="http://schemas.microsoft.com/office/powerpoint/2010/main" val="31487319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92640" y="1444487"/>
            <a:ext cx="8785225" cy="4625009"/>
          </a:xfrm>
        </p:spPr>
        <p:txBody>
          <a:bodyPr>
            <a:normAutofit/>
          </a:bodyPr>
          <a:lstStyle/>
          <a:p>
            <a:pPr marL="609600" indent="-609600" eaLnBrk="1" hangingPunct="1">
              <a:lnSpc>
                <a:spcPct val="80000"/>
              </a:lnSpc>
              <a:spcAft>
                <a:spcPts val="600"/>
              </a:spcAft>
            </a:pPr>
            <a:r>
              <a:rPr lang="es-ES" sz="2000" dirty="0" smtClean="0"/>
              <a:t>Existen numerosos datos de radiación solar disponible para diversas partes del mundo, e incluso Chile:</a:t>
            </a:r>
          </a:p>
          <a:p>
            <a:pPr marL="1103376" lvl="2" indent="-609600">
              <a:lnSpc>
                <a:spcPct val="80000"/>
              </a:lnSpc>
              <a:spcAft>
                <a:spcPts val="600"/>
              </a:spcAft>
            </a:pPr>
            <a:r>
              <a:rPr lang="es-ES" sz="2000" dirty="0" smtClean="0"/>
              <a:t>En general se trata de valores promedio mensual. Pero también existen valores diarios e incluso horas de sol. </a:t>
            </a:r>
          </a:p>
          <a:p>
            <a:pPr marL="1103376" lvl="2" indent="-609600">
              <a:lnSpc>
                <a:spcPct val="80000"/>
              </a:lnSpc>
              <a:spcAft>
                <a:spcPts val="600"/>
              </a:spcAft>
            </a:pPr>
            <a:r>
              <a:rPr lang="es-ES" sz="2000" dirty="0" smtClean="0"/>
              <a:t>En el caso de Chile casi no hay datos de radiación directa y difusa.</a:t>
            </a:r>
          </a:p>
          <a:p>
            <a:pPr marL="1103376" lvl="2" indent="-609600">
              <a:lnSpc>
                <a:spcPct val="80000"/>
              </a:lnSpc>
              <a:spcAft>
                <a:spcPts val="600"/>
              </a:spcAft>
            </a:pPr>
            <a:r>
              <a:rPr lang="es-ES" sz="2000" dirty="0" smtClean="0"/>
              <a:t>Es necesario validar la calidad de la información. Pero hay buenas herramientas para hacerlo.</a:t>
            </a:r>
          </a:p>
          <a:p>
            <a:pPr marL="1103376" lvl="2" indent="-609600">
              <a:lnSpc>
                <a:spcPct val="80000"/>
              </a:lnSpc>
              <a:spcAft>
                <a:spcPts val="600"/>
              </a:spcAft>
            </a:pPr>
            <a:endParaRPr lang="es-ES" sz="2000" dirty="0" smtClean="0"/>
          </a:p>
          <a:p>
            <a:pPr marL="609600" indent="-609600">
              <a:lnSpc>
                <a:spcPct val="80000"/>
              </a:lnSpc>
              <a:spcAft>
                <a:spcPts val="600"/>
              </a:spcAft>
            </a:pPr>
            <a:r>
              <a:rPr lang="es-ES" sz="2000" dirty="0" smtClean="0"/>
              <a:t>Para las zonas del país donde existe el mayor potencial de uso de la Concentración Solar, las condiciones de transparencia son excepcionales. Esto permite:</a:t>
            </a:r>
          </a:p>
          <a:p>
            <a:pPr marL="1103376" lvl="2" indent="-609600">
              <a:lnSpc>
                <a:spcPct val="80000"/>
              </a:lnSpc>
              <a:spcAft>
                <a:spcPts val="600"/>
              </a:spcAft>
            </a:pPr>
            <a:r>
              <a:rPr lang="es-ES" sz="2000" dirty="0" smtClean="0"/>
              <a:t>Usar buenos modelos para calcular las componentes directa y difusa a lo largo del día. Al menos en las primeras fases.</a:t>
            </a:r>
          </a:p>
          <a:p>
            <a:pPr marL="1103376" lvl="2" indent="-609600">
              <a:lnSpc>
                <a:spcPct val="80000"/>
              </a:lnSpc>
              <a:spcAft>
                <a:spcPts val="600"/>
              </a:spcAft>
            </a:pPr>
            <a:r>
              <a:rPr lang="es-ES" sz="2000" dirty="0" smtClean="0"/>
              <a:t>Verificar, con pocas mediciones, la validez de lo modelado.</a:t>
            </a:r>
          </a:p>
        </p:txBody>
      </p:sp>
      <p:sp>
        <p:nvSpPr>
          <p:cNvPr id="4098" name="Rectangle 2"/>
          <p:cNvSpPr>
            <a:spLocks noGrp="1" noChangeArrowheads="1"/>
          </p:cNvSpPr>
          <p:nvPr>
            <p:ph type="title"/>
          </p:nvPr>
        </p:nvSpPr>
        <p:spPr>
          <a:xfrm>
            <a:off x="467544" y="764704"/>
            <a:ext cx="8229600" cy="580926"/>
          </a:xfrm>
        </p:spPr>
        <p:txBody>
          <a:bodyPr>
            <a:normAutofit fontScale="90000"/>
          </a:bodyPr>
          <a:lstStyle/>
          <a:p>
            <a:pPr eaLnBrk="1" hangingPunct="1"/>
            <a:r>
              <a:rPr lang="es-ES" dirty="0" smtClean="0"/>
              <a:t>Conclusiones del punto:</a:t>
            </a:r>
          </a:p>
        </p:txBody>
      </p:sp>
    </p:spTree>
    <p:extLst>
      <p:ext uri="{BB962C8B-B14F-4D97-AF65-F5344CB8AC3E}">
        <p14:creationId xmlns:p14="http://schemas.microsoft.com/office/powerpoint/2010/main" val="23108303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92640" y="1444487"/>
            <a:ext cx="8785225" cy="4625009"/>
          </a:xfrm>
        </p:spPr>
        <p:txBody>
          <a:bodyPr>
            <a:normAutofit/>
          </a:bodyPr>
          <a:lstStyle/>
          <a:p>
            <a:pPr marL="609600" indent="-609600" eaLnBrk="1" hangingPunct="1">
              <a:lnSpc>
                <a:spcPct val="80000"/>
              </a:lnSpc>
              <a:spcAft>
                <a:spcPts val="600"/>
              </a:spcAft>
            </a:pPr>
            <a:r>
              <a:rPr lang="es-ES" sz="2400" dirty="0" smtClean="0"/>
              <a:t>La razón de la ubicuidad de los combustibles fósiles es simple:</a:t>
            </a:r>
          </a:p>
          <a:p>
            <a:pPr marL="1103376" lvl="2" indent="-609600">
              <a:lnSpc>
                <a:spcPct val="80000"/>
              </a:lnSpc>
              <a:spcAft>
                <a:spcPts val="600"/>
              </a:spcAft>
            </a:pPr>
            <a:r>
              <a:rPr lang="es-ES" sz="1800" dirty="0" smtClean="0"/>
              <a:t>Alta densidad energética. Un litro de diesel contiene una energía bruta de unos 10 </a:t>
            </a:r>
            <a:r>
              <a:rPr lang="es-ES" sz="1800" dirty="0" err="1" smtClean="0"/>
              <a:t>kWh</a:t>
            </a:r>
            <a:r>
              <a:rPr lang="es-ES" sz="1800" dirty="0" smtClean="0"/>
              <a:t>. </a:t>
            </a:r>
          </a:p>
          <a:p>
            <a:pPr marL="1103376" lvl="2" indent="-609600">
              <a:lnSpc>
                <a:spcPct val="80000"/>
              </a:lnSpc>
              <a:spcAft>
                <a:spcPts val="600"/>
              </a:spcAft>
            </a:pPr>
            <a:r>
              <a:rPr lang="es-ES" sz="1800" dirty="0" smtClean="0"/>
              <a:t>La típica radiación media incidente es de 4 a 8 [</a:t>
            </a:r>
            <a:r>
              <a:rPr lang="es-ES" sz="1800" dirty="0" err="1" smtClean="0"/>
              <a:t>kWh</a:t>
            </a:r>
            <a:r>
              <a:rPr lang="es-ES" sz="1800" dirty="0" smtClean="0"/>
              <a:t>/(m</a:t>
            </a:r>
            <a:r>
              <a:rPr lang="es-ES" sz="1800" baseline="30000" dirty="0" smtClean="0"/>
              <a:t>2</a:t>
            </a:r>
            <a:r>
              <a:rPr lang="es-ES" sz="1800" dirty="0" smtClean="0"/>
              <a:t>día)]. Considerando las tecnologías de conversión, para generar la misma cantidad de energía se necesita unos 2 a 4 m</a:t>
            </a:r>
            <a:r>
              <a:rPr lang="es-ES" sz="1800" baseline="30000" dirty="0" smtClean="0"/>
              <a:t>2</a:t>
            </a:r>
            <a:r>
              <a:rPr lang="es-ES" sz="1800" dirty="0" smtClean="0"/>
              <a:t> de superficie de captación (y la tecnología).</a:t>
            </a:r>
          </a:p>
          <a:p>
            <a:pPr marL="1103376" lvl="2" indent="-609600">
              <a:lnSpc>
                <a:spcPct val="80000"/>
              </a:lnSpc>
              <a:spcAft>
                <a:spcPts val="600"/>
              </a:spcAft>
            </a:pPr>
            <a:endParaRPr lang="es-ES" sz="1800" dirty="0" smtClean="0"/>
          </a:p>
          <a:p>
            <a:pPr marL="609600" indent="-609600">
              <a:lnSpc>
                <a:spcPct val="80000"/>
              </a:lnSpc>
              <a:spcAft>
                <a:spcPts val="600"/>
              </a:spcAft>
            </a:pPr>
            <a:r>
              <a:rPr lang="es-ES" sz="2400" dirty="0" smtClean="0"/>
              <a:t>Así que el recurso solar es </a:t>
            </a:r>
            <a:r>
              <a:rPr lang="es-ES" sz="2400" i="1" dirty="0" smtClean="0"/>
              <a:t>difuso, </a:t>
            </a:r>
            <a:r>
              <a:rPr lang="es-ES" sz="2400" dirty="0" smtClean="0"/>
              <a:t>y tampoco es continuo. En los lugares de Europa es bastante inferior a la mayor parte de Chile.</a:t>
            </a:r>
          </a:p>
          <a:p>
            <a:pPr marL="609600" indent="-609600">
              <a:lnSpc>
                <a:spcPct val="80000"/>
              </a:lnSpc>
              <a:spcAft>
                <a:spcPts val="600"/>
              </a:spcAft>
            </a:pPr>
            <a:r>
              <a:rPr lang="es-ES" sz="2400" dirty="0" smtClean="0"/>
              <a:t>Pero si uno tiene la tecnología para “cosechar” adecuadamente el sol, los números obtenibles son impresionantes.</a:t>
            </a:r>
          </a:p>
        </p:txBody>
      </p:sp>
      <p:sp>
        <p:nvSpPr>
          <p:cNvPr id="4098" name="Rectangle 2"/>
          <p:cNvSpPr>
            <a:spLocks noGrp="1" noChangeArrowheads="1"/>
          </p:cNvSpPr>
          <p:nvPr>
            <p:ph type="title"/>
          </p:nvPr>
        </p:nvSpPr>
        <p:spPr>
          <a:xfrm>
            <a:off x="457200" y="692696"/>
            <a:ext cx="8229600" cy="724942"/>
          </a:xfrm>
        </p:spPr>
        <p:txBody>
          <a:bodyPr>
            <a:normAutofit fontScale="90000"/>
          </a:bodyPr>
          <a:lstStyle/>
          <a:p>
            <a:pPr eaLnBrk="1" hangingPunct="1"/>
            <a:r>
              <a:rPr lang="es-ES" dirty="0" smtClean="0"/>
              <a:t>Energía Solar en Chile:</a:t>
            </a:r>
          </a:p>
        </p:txBody>
      </p:sp>
      <p:sp>
        <p:nvSpPr>
          <p:cNvPr id="4" name="3 Marcador de número de diapositiva"/>
          <p:cNvSpPr>
            <a:spLocks noGrp="1"/>
          </p:cNvSpPr>
          <p:nvPr>
            <p:ph type="sldNum" sz="quarter" idx="12"/>
          </p:nvPr>
        </p:nvSpPr>
        <p:spPr/>
        <p:txBody>
          <a:bodyPr/>
          <a:lstStyle/>
          <a:p>
            <a:pPr>
              <a:defRPr/>
            </a:pPr>
            <a:fld id="{55343F2C-B19E-41D8-AE8F-496DF0322DF7}" type="slidenum">
              <a:rPr lang="es-ES" smtClean="0"/>
              <a:pPr>
                <a:defRPr/>
              </a:pPr>
              <a:t>63</a:t>
            </a:fld>
            <a:endParaRPr lang="es-ES"/>
          </a:p>
        </p:txBody>
      </p:sp>
    </p:spTree>
    <p:extLst>
      <p:ext uri="{BB962C8B-B14F-4D97-AF65-F5344CB8AC3E}">
        <p14:creationId xmlns:p14="http://schemas.microsoft.com/office/powerpoint/2010/main" val="4470344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421565"/>
            <a:ext cx="8229600" cy="724942"/>
          </a:xfrm>
        </p:spPr>
        <p:txBody>
          <a:bodyPr>
            <a:normAutofit fontScale="90000"/>
          </a:bodyPr>
          <a:lstStyle/>
          <a:p>
            <a:pPr eaLnBrk="1" hangingPunct="1"/>
            <a:r>
              <a:rPr lang="es-ES" dirty="0" smtClean="0"/>
              <a:t>Energía Solar en Chile:</a:t>
            </a:r>
          </a:p>
        </p:txBody>
      </p:sp>
      <p:sp>
        <p:nvSpPr>
          <p:cNvPr id="4" name="3 Marcador de contenido"/>
          <p:cNvSpPr>
            <a:spLocks noGrp="1"/>
          </p:cNvSpPr>
          <p:nvPr>
            <p:ph idx="1"/>
          </p:nvPr>
        </p:nvSpPr>
        <p:spPr>
          <a:xfrm>
            <a:off x="474902" y="2276872"/>
            <a:ext cx="8229600" cy="3629000"/>
          </a:xfrm>
        </p:spPr>
        <p:txBody>
          <a:bodyPr>
            <a:normAutofit/>
          </a:bodyPr>
          <a:lstStyle/>
          <a:p>
            <a:pPr>
              <a:spcBef>
                <a:spcPts val="15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000" dirty="0" smtClean="0">
                <a:solidFill>
                  <a:srgbClr val="000000"/>
                </a:solidFill>
              </a:rPr>
              <a:t>Algunos números:</a:t>
            </a:r>
          </a:p>
          <a:p>
            <a:pPr>
              <a:spcBef>
                <a:spcPts val="1500"/>
              </a:spcBef>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000" dirty="0" smtClean="0">
                <a:solidFill>
                  <a:srgbClr val="000000"/>
                </a:solidFill>
              </a:rPr>
              <a:t>En el norte de Chile, 1 m</a:t>
            </a:r>
            <a:r>
              <a:rPr lang="es-MX" sz="2000" baseline="30000" dirty="0" smtClean="0">
                <a:solidFill>
                  <a:srgbClr val="000000"/>
                </a:solidFill>
              </a:rPr>
              <a:t>2</a:t>
            </a:r>
            <a:r>
              <a:rPr lang="es-MX" sz="2000" dirty="0" smtClean="0">
                <a:solidFill>
                  <a:srgbClr val="000000"/>
                </a:solidFill>
              </a:rPr>
              <a:t> de colector térmico puede generar al año el equivalente a 100 kg de combustible (a temperaturas bajas o medias). Esto es prácticamente el </a:t>
            </a:r>
            <a:r>
              <a:rPr lang="es-MX" sz="2000" i="1" dirty="0" smtClean="0">
                <a:solidFill>
                  <a:srgbClr val="000000"/>
                </a:solidFill>
              </a:rPr>
              <a:t>doble </a:t>
            </a:r>
            <a:r>
              <a:rPr lang="es-MX" sz="2000" dirty="0" smtClean="0">
                <a:solidFill>
                  <a:srgbClr val="000000"/>
                </a:solidFill>
              </a:rPr>
              <a:t>a lo obtenible en la mayor parte de Europa.</a:t>
            </a:r>
          </a:p>
          <a:p>
            <a:pPr>
              <a:spcBef>
                <a:spcPts val="1500"/>
              </a:spcBef>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000" dirty="0" smtClean="0">
                <a:solidFill>
                  <a:srgbClr val="000000"/>
                </a:solidFill>
              </a:rPr>
              <a:t>Para generar 2750 </a:t>
            </a:r>
            <a:r>
              <a:rPr lang="es-MX" sz="2000" dirty="0" err="1" smtClean="0">
                <a:solidFill>
                  <a:srgbClr val="000000"/>
                </a:solidFill>
              </a:rPr>
              <a:t>MWe</a:t>
            </a:r>
            <a:r>
              <a:rPr lang="es-MX" sz="2000" dirty="0" smtClean="0">
                <a:solidFill>
                  <a:srgbClr val="000000"/>
                </a:solidFill>
              </a:rPr>
              <a:t> a firme (factor de planta 0,85) se necesitan entre 4800 y 8250 Ha (según la tecnología que se utilice).</a:t>
            </a:r>
          </a:p>
          <a:p>
            <a:pPr>
              <a:spcBef>
                <a:spcPts val="1500"/>
              </a:spcBef>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000" dirty="0" smtClean="0">
                <a:solidFill>
                  <a:srgbClr val="000000"/>
                </a:solidFill>
              </a:rPr>
              <a:t>A continuación veremos una comparación interesante.</a:t>
            </a:r>
          </a:p>
          <a:p>
            <a:pPr>
              <a:spcBef>
                <a:spcPts val="1500"/>
              </a:spcBef>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000" dirty="0" smtClean="0">
                <a:solidFill>
                  <a:srgbClr val="000000"/>
                </a:solidFill>
              </a:rPr>
              <a:t>La tecnología solar está en plena evolución y avanza a pasos agigantados</a:t>
            </a:r>
            <a:r>
              <a:rPr lang="es-MX" sz="2000" dirty="0" smtClean="0">
                <a:solidFill>
                  <a:srgbClr val="000000"/>
                </a:solidFill>
              </a:rPr>
              <a:t>.</a:t>
            </a:r>
            <a:endParaRPr lang="es-MX" sz="2000" dirty="0" smtClean="0">
              <a:solidFill>
                <a:srgbClr val="000000"/>
              </a:solidFill>
            </a:endParaRPr>
          </a:p>
        </p:txBody>
      </p:sp>
      <p:sp>
        <p:nvSpPr>
          <p:cNvPr id="5" name="4 Marcador de número de diapositiva"/>
          <p:cNvSpPr>
            <a:spLocks noGrp="1"/>
          </p:cNvSpPr>
          <p:nvPr>
            <p:ph type="sldNum" sz="quarter" idx="12"/>
          </p:nvPr>
        </p:nvSpPr>
        <p:spPr/>
        <p:txBody>
          <a:bodyPr/>
          <a:lstStyle/>
          <a:p>
            <a:pPr>
              <a:defRPr/>
            </a:pPr>
            <a:fld id="{55343F2C-B19E-41D8-AE8F-496DF0322DF7}" type="slidenum">
              <a:rPr lang="es-ES" smtClean="0"/>
              <a:pPr>
                <a:defRPr/>
              </a:pPr>
              <a:t>64</a:t>
            </a:fld>
            <a:endParaRPr lang="es-ES"/>
          </a:p>
        </p:txBody>
      </p:sp>
    </p:spTree>
    <p:extLst>
      <p:ext uri="{BB962C8B-B14F-4D97-AF65-F5344CB8AC3E}">
        <p14:creationId xmlns:p14="http://schemas.microsoft.com/office/powerpoint/2010/main" val="18341732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251928"/>
          </a:xfrm>
        </p:spPr>
        <p:txBody>
          <a:bodyPr>
            <a:normAutofit lnSpcReduction="10000"/>
          </a:bodyPr>
          <a:lstStyle/>
          <a:p>
            <a:pPr>
              <a:buNone/>
            </a:pPr>
            <a:r>
              <a:rPr lang="es-CL" sz="2000" dirty="0" smtClean="0"/>
              <a:t>En el norte, transparencia está entre 0,68 y 0,75. Veamos lugar cerca de El Salvador y diversas tecnologías para generar 18.000 </a:t>
            </a:r>
            <a:r>
              <a:rPr lang="es-CL" sz="2000" dirty="0" err="1" smtClean="0"/>
              <a:t>GWh</a:t>
            </a:r>
            <a:r>
              <a:rPr lang="es-CL" sz="2000" dirty="0" smtClean="0"/>
              <a:t>/año:</a:t>
            </a:r>
          </a:p>
          <a:p>
            <a:pPr>
              <a:buNone/>
            </a:pPr>
            <a:endParaRPr lang="es-CL" sz="2000" dirty="0" smtClean="0"/>
          </a:p>
          <a:p>
            <a:pPr>
              <a:buNone/>
            </a:pPr>
            <a:endParaRPr lang="es-CL" sz="2000" dirty="0" smtClean="0"/>
          </a:p>
          <a:p>
            <a:pPr>
              <a:buNone/>
            </a:pPr>
            <a:endParaRPr lang="es-CL" sz="2000" dirty="0" smtClean="0"/>
          </a:p>
          <a:p>
            <a:pPr>
              <a:buNone/>
            </a:pPr>
            <a:endParaRPr lang="es-CL" sz="2000" dirty="0" smtClean="0"/>
          </a:p>
          <a:p>
            <a:pPr>
              <a:buNone/>
            </a:pPr>
            <a:endParaRPr lang="es-CL" sz="2000" dirty="0" smtClean="0"/>
          </a:p>
          <a:p>
            <a:pPr>
              <a:buNone/>
            </a:pPr>
            <a:endParaRPr lang="es-CL" sz="2000" dirty="0" smtClean="0"/>
          </a:p>
          <a:p>
            <a:pPr>
              <a:buNone/>
            </a:pPr>
            <a:endParaRPr lang="es-CL" sz="2000" dirty="0" smtClean="0"/>
          </a:p>
          <a:p>
            <a:pPr>
              <a:buNone/>
            </a:pPr>
            <a:endParaRPr lang="es-CL" sz="2000" dirty="0" smtClean="0"/>
          </a:p>
          <a:p>
            <a:pPr>
              <a:buNone/>
            </a:pPr>
            <a:endParaRPr lang="es-CL" sz="2000" dirty="0" smtClean="0"/>
          </a:p>
          <a:p>
            <a:pPr>
              <a:buNone/>
            </a:pPr>
            <a:r>
              <a:rPr lang="es-CL" sz="2000" dirty="0" smtClean="0"/>
              <a:t>Y no las 55.000 Ha que se afirma en el aviso de HA.</a:t>
            </a:r>
          </a:p>
        </p:txBody>
      </p:sp>
      <p:sp>
        <p:nvSpPr>
          <p:cNvPr id="3" name="2 Título"/>
          <p:cNvSpPr>
            <a:spLocks noGrp="1"/>
          </p:cNvSpPr>
          <p:nvPr>
            <p:ph type="title"/>
          </p:nvPr>
        </p:nvSpPr>
        <p:spPr>
          <a:xfrm>
            <a:off x="457200" y="908720"/>
            <a:ext cx="8229600" cy="724942"/>
          </a:xfrm>
        </p:spPr>
        <p:txBody>
          <a:bodyPr>
            <a:normAutofit/>
          </a:bodyPr>
          <a:lstStyle/>
          <a:p>
            <a:r>
              <a:rPr lang="es-CL" sz="2800" b="1" dirty="0" smtClean="0"/>
              <a:t>El sol para generar grandes </a:t>
            </a:r>
            <a:r>
              <a:rPr lang="es-CL" sz="2800" b="1" dirty="0" smtClean="0"/>
              <a:t>bloques </a:t>
            </a:r>
            <a:r>
              <a:rPr lang="es-CL" sz="2800" b="1" dirty="0" smtClean="0"/>
              <a:t>de energía</a:t>
            </a:r>
            <a:endParaRPr lang="es-CL" sz="2800" b="1" dirty="0"/>
          </a:p>
        </p:txBody>
      </p:sp>
      <p:graphicFrame>
        <p:nvGraphicFramePr>
          <p:cNvPr id="4" name="3 Tabla"/>
          <p:cNvGraphicFramePr>
            <a:graphicFrameLocks noGrp="1"/>
          </p:cNvGraphicFramePr>
          <p:nvPr/>
        </p:nvGraphicFramePr>
        <p:xfrm>
          <a:off x="1295400" y="2362200"/>
          <a:ext cx="6096000" cy="26416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139040">
                <a:tc>
                  <a:txBody>
                    <a:bodyPr/>
                    <a:lstStyle/>
                    <a:p>
                      <a:r>
                        <a:rPr lang="es-CL" sz="1100" dirty="0" smtClean="0">
                          <a:solidFill>
                            <a:schemeClr val="tx1"/>
                          </a:solidFill>
                        </a:rPr>
                        <a:t>Tecnología</a:t>
                      </a:r>
                      <a:endParaRPr lang="es-CL" sz="1100" dirty="0">
                        <a:solidFill>
                          <a:schemeClr val="tx1"/>
                        </a:solidFill>
                      </a:endParaRPr>
                    </a:p>
                  </a:txBody>
                  <a:tcPr/>
                </a:tc>
                <a:tc>
                  <a:txBody>
                    <a:bodyPr/>
                    <a:lstStyle/>
                    <a:p>
                      <a:pPr algn="ctr"/>
                      <a:r>
                        <a:rPr lang="es-CL" dirty="0" smtClean="0">
                          <a:solidFill>
                            <a:schemeClr val="tx1"/>
                          </a:solidFill>
                        </a:rPr>
                        <a:t>%</a:t>
                      </a:r>
                      <a:r>
                        <a:rPr lang="es-CL" dirty="0" err="1" smtClean="0">
                          <a:solidFill>
                            <a:schemeClr val="tx1"/>
                          </a:solidFill>
                        </a:rPr>
                        <a:t>rend</a:t>
                      </a:r>
                      <a:endParaRPr lang="es-CL" dirty="0">
                        <a:solidFill>
                          <a:schemeClr val="tx1"/>
                        </a:solidFill>
                      </a:endParaRPr>
                    </a:p>
                  </a:txBody>
                  <a:tcPr/>
                </a:tc>
                <a:tc>
                  <a:txBody>
                    <a:bodyPr/>
                    <a:lstStyle/>
                    <a:p>
                      <a:pPr algn="ctr"/>
                      <a:r>
                        <a:rPr lang="es-CL" dirty="0" smtClean="0">
                          <a:solidFill>
                            <a:schemeClr val="tx1"/>
                          </a:solidFill>
                        </a:rPr>
                        <a:t>H</a:t>
                      </a:r>
                    </a:p>
                    <a:p>
                      <a:pPr algn="ctr"/>
                      <a:r>
                        <a:rPr lang="es-CL" sz="1000" dirty="0" smtClean="0">
                          <a:solidFill>
                            <a:schemeClr val="tx1"/>
                          </a:solidFill>
                        </a:rPr>
                        <a:t>[</a:t>
                      </a:r>
                      <a:r>
                        <a:rPr lang="es-CL" sz="1000" dirty="0" err="1" smtClean="0">
                          <a:solidFill>
                            <a:schemeClr val="tx1"/>
                          </a:solidFill>
                        </a:rPr>
                        <a:t>kWh</a:t>
                      </a:r>
                      <a:r>
                        <a:rPr lang="es-CL" sz="1000" dirty="0" smtClean="0">
                          <a:solidFill>
                            <a:schemeClr val="tx1"/>
                          </a:solidFill>
                        </a:rPr>
                        <a:t>/(m²día)</a:t>
                      </a:r>
                      <a:endParaRPr lang="es-CL" sz="1000" dirty="0">
                        <a:solidFill>
                          <a:schemeClr val="tx1"/>
                        </a:solidFill>
                      </a:endParaRPr>
                    </a:p>
                  </a:txBody>
                  <a:tcPr/>
                </a:tc>
                <a:tc>
                  <a:txBody>
                    <a:bodyPr/>
                    <a:lstStyle/>
                    <a:p>
                      <a:pPr algn="ctr"/>
                      <a:r>
                        <a:rPr lang="es-CL" dirty="0" smtClean="0">
                          <a:solidFill>
                            <a:schemeClr val="tx1"/>
                          </a:solidFill>
                        </a:rPr>
                        <a:t>FP</a:t>
                      </a:r>
                      <a:endParaRPr lang="es-CL" dirty="0">
                        <a:solidFill>
                          <a:schemeClr val="tx1"/>
                        </a:solidFill>
                      </a:endParaRPr>
                    </a:p>
                  </a:txBody>
                  <a:tcPr/>
                </a:tc>
                <a:tc>
                  <a:txBody>
                    <a:bodyPr/>
                    <a:lstStyle/>
                    <a:p>
                      <a:pPr algn="ctr"/>
                      <a:r>
                        <a:rPr lang="es-CL" dirty="0" smtClean="0">
                          <a:solidFill>
                            <a:schemeClr val="tx1"/>
                          </a:solidFill>
                        </a:rPr>
                        <a:t>%uso</a:t>
                      </a:r>
                      <a:r>
                        <a:rPr lang="es-CL" baseline="0" dirty="0" smtClean="0">
                          <a:solidFill>
                            <a:schemeClr val="tx1"/>
                          </a:solidFill>
                        </a:rPr>
                        <a:t> suelo</a:t>
                      </a:r>
                      <a:endParaRPr lang="es-CL" dirty="0">
                        <a:solidFill>
                          <a:schemeClr val="tx1"/>
                        </a:solidFill>
                      </a:endParaRPr>
                    </a:p>
                  </a:txBody>
                  <a:tcPr/>
                </a:tc>
                <a:tc>
                  <a:txBody>
                    <a:bodyPr/>
                    <a:lstStyle/>
                    <a:p>
                      <a:pPr algn="ctr"/>
                      <a:r>
                        <a:rPr lang="es-CL" dirty="0" err="1" smtClean="0">
                          <a:solidFill>
                            <a:schemeClr val="tx1"/>
                          </a:solidFill>
                        </a:rPr>
                        <a:t>Sup</a:t>
                      </a:r>
                      <a:endParaRPr lang="es-CL" dirty="0" smtClean="0">
                        <a:solidFill>
                          <a:schemeClr val="tx1"/>
                        </a:solidFill>
                      </a:endParaRPr>
                    </a:p>
                    <a:p>
                      <a:pPr algn="ctr"/>
                      <a:r>
                        <a:rPr lang="es-CL" dirty="0" smtClean="0">
                          <a:solidFill>
                            <a:schemeClr val="tx1"/>
                          </a:solidFill>
                        </a:rPr>
                        <a:t>Ha</a:t>
                      </a:r>
                      <a:endParaRPr lang="es-CL" dirty="0">
                        <a:solidFill>
                          <a:schemeClr val="tx1"/>
                        </a:solidFill>
                      </a:endParaRPr>
                    </a:p>
                  </a:txBody>
                  <a:tcPr/>
                </a:tc>
              </a:tr>
              <a:tr h="370840">
                <a:tc>
                  <a:txBody>
                    <a:bodyPr/>
                    <a:lstStyle/>
                    <a:p>
                      <a:r>
                        <a:rPr lang="es-CL" dirty="0" smtClean="0">
                          <a:solidFill>
                            <a:schemeClr val="tx1"/>
                          </a:solidFill>
                        </a:rPr>
                        <a:t>FV-fijo</a:t>
                      </a:r>
                      <a:endParaRPr lang="es-CL" dirty="0">
                        <a:solidFill>
                          <a:schemeClr val="tx1"/>
                        </a:solidFill>
                      </a:endParaRPr>
                    </a:p>
                  </a:txBody>
                  <a:tcPr/>
                </a:tc>
                <a:tc>
                  <a:txBody>
                    <a:bodyPr/>
                    <a:lstStyle/>
                    <a:p>
                      <a:pPr algn="ctr"/>
                      <a:r>
                        <a:rPr lang="es-CL" dirty="0" smtClean="0"/>
                        <a:t>15</a:t>
                      </a:r>
                      <a:endParaRPr lang="es-CL" dirty="0"/>
                    </a:p>
                  </a:txBody>
                  <a:tcPr/>
                </a:tc>
                <a:tc>
                  <a:txBody>
                    <a:bodyPr/>
                    <a:lstStyle/>
                    <a:p>
                      <a:r>
                        <a:rPr lang="es-CL" dirty="0" smtClean="0"/>
                        <a:t>6,7</a:t>
                      </a:r>
                      <a:endParaRPr lang="es-CL" dirty="0"/>
                    </a:p>
                  </a:txBody>
                  <a:tcPr/>
                </a:tc>
                <a:tc>
                  <a:txBody>
                    <a:bodyPr/>
                    <a:lstStyle/>
                    <a:p>
                      <a:pPr algn="ctr"/>
                      <a:r>
                        <a:rPr lang="es-CL" dirty="0" smtClean="0"/>
                        <a:t>25,8</a:t>
                      </a:r>
                      <a:endParaRPr lang="es-CL" dirty="0"/>
                    </a:p>
                  </a:txBody>
                  <a:tcPr/>
                </a:tc>
                <a:tc>
                  <a:txBody>
                    <a:bodyPr/>
                    <a:lstStyle/>
                    <a:p>
                      <a:pPr algn="ctr"/>
                      <a:r>
                        <a:rPr lang="es-CL" dirty="0" smtClean="0"/>
                        <a:t>60</a:t>
                      </a:r>
                      <a:endParaRPr lang="es-CL" dirty="0"/>
                    </a:p>
                  </a:txBody>
                  <a:tcPr/>
                </a:tc>
                <a:tc>
                  <a:txBody>
                    <a:bodyPr/>
                    <a:lstStyle/>
                    <a:p>
                      <a:r>
                        <a:rPr lang="es-CL" dirty="0" smtClean="0"/>
                        <a:t>8.178</a:t>
                      </a:r>
                    </a:p>
                  </a:txBody>
                  <a:tcPr/>
                </a:tc>
              </a:tr>
              <a:tr h="370840">
                <a:tc>
                  <a:txBody>
                    <a:bodyPr/>
                    <a:lstStyle/>
                    <a:p>
                      <a:r>
                        <a:rPr lang="es-CL" sz="1400" dirty="0" smtClean="0"/>
                        <a:t>FV-</a:t>
                      </a:r>
                      <a:r>
                        <a:rPr lang="es-CL" sz="1400" dirty="0" err="1" smtClean="0"/>
                        <a:t>track</a:t>
                      </a:r>
                      <a:endParaRPr lang="es-CL" sz="1400" dirty="0"/>
                    </a:p>
                  </a:txBody>
                  <a:tcPr/>
                </a:tc>
                <a:tc>
                  <a:txBody>
                    <a:bodyPr/>
                    <a:lstStyle/>
                    <a:p>
                      <a:pPr algn="ctr"/>
                      <a:r>
                        <a:rPr lang="es-CL" dirty="0" smtClean="0"/>
                        <a:t>15</a:t>
                      </a:r>
                      <a:endParaRPr lang="es-CL" dirty="0"/>
                    </a:p>
                  </a:txBody>
                  <a:tcPr/>
                </a:tc>
                <a:tc>
                  <a:txBody>
                    <a:bodyPr/>
                    <a:lstStyle/>
                    <a:p>
                      <a:r>
                        <a:rPr lang="es-CL" dirty="0" smtClean="0"/>
                        <a:t>8,95</a:t>
                      </a:r>
                      <a:endParaRPr lang="es-CL" dirty="0"/>
                    </a:p>
                  </a:txBody>
                  <a:tcPr/>
                </a:tc>
                <a:tc>
                  <a:txBody>
                    <a:bodyPr/>
                    <a:lstStyle/>
                    <a:p>
                      <a:pPr algn="ctr"/>
                      <a:r>
                        <a:rPr lang="es-CL" dirty="0" smtClean="0"/>
                        <a:t>34</a:t>
                      </a:r>
                      <a:endParaRPr lang="es-CL" dirty="0"/>
                    </a:p>
                  </a:txBody>
                  <a:tcPr/>
                </a:tc>
                <a:tc>
                  <a:txBody>
                    <a:bodyPr/>
                    <a:lstStyle/>
                    <a:p>
                      <a:pPr algn="ctr"/>
                      <a:r>
                        <a:rPr lang="es-CL" dirty="0" smtClean="0"/>
                        <a:t>50</a:t>
                      </a:r>
                      <a:endParaRPr lang="es-CL" dirty="0"/>
                    </a:p>
                  </a:txBody>
                  <a:tcPr/>
                </a:tc>
                <a:tc>
                  <a:txBody>
                    <a:bodyPr/>
                    <a:lstStyle/>
                    <a:p>
                      <a:r>
                        <a:rPr lang="es-CL" dirty="0" smtClean="0"/>
                        <a:t>7.347</a:t>
                      </a:r>
                      <a:endParaRPr lang="es-CL" dirty="0"/>
                    </a:p>
                  </a:txBody>
                  <a:tcPr/>
                </a:tc>
              </a:tr>
              <a:tr h="370840">
                <a:tc>
                  <a:txBody>
                    <a:bodyPr/>
                    <a:lstStyle/>
                    <a:p>
                      <a:r>
                        <a:rPr lang="es-CL" sz="1400" dirty="0" err="1" smtClean="0"/>
                        <a:t>Cil-Parab</a:t>
                      </a:r>
                      <a:endParaRPr lang="es-CL" sz="1400" dirty="0"/>
                    </a:p>
                  </a:txBody>
                  <a:tcPr/>
                </a:tc>
                <a:tc>
                  <a:txBody>
                    <a:bodyPr/>
                    <a:lstStyle/>
                    <a:p>
                      <a:pPr algn="ctr"/>
                      <a:r>
                        <a:rPr lang="es-CL" dirty="0" smtClean="0"/>
                        <a:t>25</a:t>
                      </a:r>
                      <a:endParaRPr lang="es-CL" dirty="0"/>
                    </a:p>
                  </a:txBody>
                  <a:tcPr/>
                </a:tc>
                <a:tc>
                  <a:txBody>
                    <a:bodyPr/>
                    <a:lstStyle/>
                    <a:p>
                      <a:r>
                        <a:rPr lang="es-CL" dirty="0" smtClean="0"/>
                        <a:t>8,60</a:t>
                      </a:r>
                      <a:endParaRPr lang="es-CL" dirty="0"/>
                    </a:p>
                  </a:txBody>
                  <a:tcPr/>
                </a:tc>
                <a:tc>
                  <a:txBody>
                    <a:bodyPr/>
                    <a:lstStyle/>
                    <a:p>
                      <a:pPr algn="ctr"/>
                      <a:r>
                        <a:rPr lang="es-CL" dirty="0" smtClean="0"/>
                        <a:t>60</a:t>
                      </a:r>
                      <a:endParaRPr lang="es-CL" dirty="0"/>
                    </a:p>
                  </a:txBody>
                  <a:tcPr/>
                </a:tc>
                <a:tc>
                  <a:txBody>
                    <a:bodyPr/>
                    <a:lstStyle/>
                    <a:p>
                      <a:pPr algn="ctr"/>
                      <a:r>
                        <a:rPr lang="es-CL" dirty="0" smtClean="0"/>
                        <a:t>40</a:t>
                      </a:r>
                      <a:endParaRPr lang="es-CL" dirty="0"/>
                    </a:p>
                  </a:txBody>
                  <a:tcPr/>
                </a:tc>
                <a:tc>
                  <a:txBody>
                    <a:bodyPr/>
                    <a:lstStyle/>
                    <a:p>
                      <a:r>
                        <a:rPr lang="es-CL" dirty="0" smtClean="0"/>
                        <a:t>5.734</a:t>
                      </a:r>
                      <a:endParaRPr lang="es-CL" dirty="0"/>
                    </a:p>
                  </a:txBody>
                  <a:tcPr/>
                </a:tc>
              </a:tr>
              <a:tr h="370840">
                <a:tc>
                  <a:txBody>
                    <a:bodyPr/>
                    <a:lstStyle/>
                    <a:p>
                      <a:r>
                        <a:rPr lang="es-CL" sz="1400" dirty="0" smtClean="0"/>
                        <a:t>Torre Central</a:t>
                      </a:r>
                      <a:endParaRPr lang="es-CL" sz="1400" dirty="0"/>
                    </a:p>
                  </a:txBody>
                  <a:tcPr/>
                </a:tc>
                <a:tc>
                  <a:txBody>
                    <a:bodyPr/>
                    <a:lstStyle/>
                    <a:p>
                      <a:pPr algn="ctr"/>
                      <a:r>
                        <a:rPr lang="es-CL" dirty="0" smtClean="0"/>
                        <a:t>33</a:t>
                      </a:r>
                      <a:endParaRPr lang="es-CL" dirty="0"/>
                    </a:p>
                  </a:txBody>
                  <a:tcPr/>
                </a:tc>
                <a:tc>
                  <a:txBody>
                    <a:bodyPr/>
                    <a:lstStyle/>
                    <a:p>
                      <a:pPr algn="l"/>
                      <a:r>
                        <a:rPr lang="es-CL" dirty="0" smtClean="0"/>
                        <a:t>9,26</a:t>
                      </a:r>
                      <a:endParaRPr lang="es-CL" dirty="0"/>
                    </a:p>
                  </a:txBody>
                  <a:tcPr/>
                </a:tc>
                <a:tc>
                  <a:txBody>
                    <a:bodyPr/>
                    <a:lstStyle/>
                    <a:p>
                      <a:pPr algn="ctr"/>
                      <a:r>
                        <a:rPr lang="es-CL" dirty="0" smtClean="0"/>
                        <a:t>70</a:t>
                      </a:r>
                      <a:endParaRPr lang="es-CL" dirty="0"/>
                    </a:p>
                  </a:txBody>
                  <a:tcPr/>
                </a:tc>
                <a:tc>
                  <a:txBody>
                    <a:bodyPr/>
                    <a:lstStyle/>
                    <a:p>
                      <a:pPr algn="ctr"/>
                      <a:r>
                        <a:rPr lang="es-CL" dirty="0" smtClean="0"/>
                        <a:t>30</a:t>
                      </a:r>
                      <a:endParaRPr lang="es-CL" dirty="0"/>
                    </a:p>
                  </a:txBody>
                  <a:tcPr/>
                </a:tc>
                <a:tc>
                  <a:txBody>
                    <a:bodyPr/>
                    <a:lstStyle/>
                    <a:p>
                      <a:r>
                        <a:rPr lang="es-CL" dirty="0" smtClean="0"/>
                        <a:t>5.379</a:t>
                      </a:r>
                      <a:endParaRPr lang="es-CL" dirty="0"/>
                    </a:p>
                  </a:txBody>
                  <a:tcPr/>
                </a:tc>
              </a:tr>
              <a:tr h="37084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tc>
                  <a:txBody>
                    <a:bodyPr/>
                    <a:lstStyle/>
                    <a:p>
                      <a:endParaRPr lang="es-CL" dirty="0"/>
                    </a:p>
                  </a:txBody>
                  <a:tcPr/>
                </a:tc>
                <a:tc>
                  <a:txBody>
                    <a:bodyPr/>
                    <a:lstStyle/>
                    <a:p>
                      <a:endParaRPr lang="es-CL" dirty="0"/>
                    </a:p>
                  </a:txBody>
                  <a:tcPr/>
                </a:tc>
              </a:tr>
            </a:tbl>
          </a:graphicData>
        </a:graphic>
      </p:graphicFrame>
      <p:sp>
        <p:nvSpPr>
          <p:cNvPr id="5" name="4 CuadroTexto"/>
          <p:cNvSpPr txBox="1"/>
          <p:nvPr/>
        </p:nvSpPr>
        <p:spPr>
          <a:xfrm>
            <a:off x="4211960" y="6237312"/>
            <a:ext cx="3528392" cy="461665"/>
          </a:xfrm>
          <a:prstGeom prst="rect">
            <a:avLst/>
          </a:prstGeom>
          <a:noFill/>
        </p:spPr>
        <p:txBody>
          <a:bodyPr wrap="square" rtlCol="0">
            <a:spAutoFit/>
          </a:bodyPr>
          <a:lstStyle/>
          <a:p>
            <a:r>
              <a:rPr lang="es-CL" sz="1200" dirty="0" smtClean="0"/>
              <a:t>Elaboración propia usando </a:t>
            </a:r>
            <a:r>
              <a:rPr lang="es-CL" sz="1200" i="1" dirty="0" smtClean="0"/>
              <a:t>Solar </a:t>
            </a:r>
            <a:r>
              <a:rPr lang="es-CL" sz="1200" i="1" dirty="0" err="1" smtClean="0"/>
              <a:t>Advisor</a:t>
            </a:r>
            <a:r>
              <a:rPr lang="es-CL" sz="1200" i="1" dirty="0" smtClean="0"/>
              <a:t> </a:t>
            </a:r>
            <a:r>
              <a:rPr lang="es-CL" sz="1200" i="1" dirty="0" err="1" smtClean="0"/>
              <a:t>Model</a:t>
            </a:r>
            <a:r>
              <a:rPr lang="es-CL" sz="1200" i="1" dirty="0" smtClean="0"/>
              <a:t> </a:t>
            </a:r>
            <a:r>
              <a:rPr lang="es-CL" sz="1200" dirty="0" smtClean="0"/>
              <a:t>de NREL</a:t>
            </a:r>
            <a:endParaRPr lang="es-CL" sz="1200" dirty="0"/>
          </a:p>
        </p:txBody>
      </p:sp>
      <p:sp>
        <p:nvSpPr>
          <p:cNvPr id="6" name="5 CuadroTexto"/>
          <p:cNvSpPr txBox="1"/>
          <p:nvPr/>
        </p:nvSpPr>
        <p:spPr>
          <a:xfrm>
            <a:off x="1547664" y="5733256"/>
            <a:ext cx="2592288" cy="246221"/>
          </a:xfrm>
          <a:prstGeom prst="rect">
            <a:avLst/>
          </a:prstGeom>
          <a:noFill/>
          <a:ln>
            <a:solidFill>
              <a:schemeClr val="tx1"/>
            </a:solidFill>
          </a:ln>
        </p:spPr>
        <p:txBody>
          <a:bodyPr wrap="square" rtlCol="0">
            <a:spAutoFit/>
          </a:bodyPr>
          <a:lstStyle/>
          <a:p>
            <a:r>
              <a:rPr lang="es-CL" sz="1000" b="1" dirty="0" smtClean="0">
                <a:latin typeface="Arial" pitchFamily="34" charset="0"/>
                <a:cs typeface="Arial" pitchFamily="34" charset="0"/>
              </a:rPr>
              <a:t>H = insolación sobre colectores</a:t>
            </a:r>
            <a:endParaRPr lang="es-CL" sz="1000" b="1" dirty="0">
              <a:latin typeface="Arial" pitchFamily="34" charset="0"/>
              <a:cs typeface="Arial" pitchFamily="34" charset="0"/>
            </a:endParaRPr>
          </a:p>
        </p:txBody>
      </p:sp>
      <p:sp>
        <p:nvSpPr>
          <p:cNvPr id="7" name="6 CuadroTexto"/>
          <p:cNvSpPr txBox="1"/>
          <p:nvPr/>
        </p:nvSpPr>
        <p:spPr>
          <a:xfrm>
            <a:off x="5004048" y="5733256"/>
            <a:ext cx="2016224" cy="246221"/>
          </a:xfrm>
          <a:prstGeom prst="rect">
            <a:avLst/>
          </a:prstGeom>
          <a:noFill/>
          <a:ln>
            <a:solidFill>
              <a:schemeClr val="tx1"/>
            </a:solidFill>
          </a:ln>
        </p:spPr>
        <p:txBody>
          <a:bodyPr wrap="square" rtlCol="0">
            <a:spAutoFit/>
          </a:bodyPr>
          <a:lstStyle/>
          <a:p>
            <a:r>
              <a:rPr lang="es-CL" sz="1000" b="1" dirty="0" smtClean="0">
                <a:latin typeface="Arial" pitchFamily="34" charset="0"/>
                <a:cs typeface="Arial" pitchFamily="34" charset="0"/>
              </a:rPr>
              <a:t>FP = Factor de Planta</a:t>
            </a:r>
            <a:endParaRPr lang="es-CL" sz="1000" b="1" dirty="0">
              <a:latin typeface="Arial" pitchFamily="34" charset="0"/>
              <a:cs typeface="Arial" pitchFamily="34" charset="0"/>
            </a:endParaRPr>
          </a:p>
        </p:txBody>
      </p:sp>
    </p:spTree>
    <p:extLst>
      <p:ext uri="{BB962C8B-B14F-4D97-AF65-F5344CB8AC3E}">
        <p14:creationId xmlns:p14="http://schemas.microsoft.com/office/powerpoint/2010/main" val="3772325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899592" y="620688"/>
            <a:ext cx="7793037" cy="839688"/>
          </a:xfrm>
          <a:prstGeom prst="rect">
            <a:avLst/>
          </a:prstGeom>
          <a:noFill/>
          <a:ln w="9525">
            <a:noFill/>
            <a:round/>
            <a:headEnd/>
            <a:tailEnd/>
          </a:ln>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dirty="0">
                <a:solidFill>
                  <a:srgbClr val="333399"/>
                </a:solidFill>
              </a:rPr>
              <a:t>Despejando algunos mitos…</a:t>
            </a:r>
          </a:p>
        </p:txBody>
      </p:sp>
      <p:sp>
        <p:nvSpPr>
          <p:cNvPr id="88067" name="Text Box 2"/>
          <p:cNvSpPr txBox="1">
            <a:spLocks noChangeArrowheads="1"/>
          </p:cNvSpPr>
          <p:nvPr/>
        </p:nvSpPr>
        <p:spPr bwMode="auto">
          <a:xfrm>
            <a:off x="1182688" y="2017713"/>
            <a:ext cx="7772400" cy="4114800"/>
          </a:xfrm>
          <a:prstGeom prst="rect">
            <a:avLst/>
          </a:prstGeom>
          <a:noFill/>
          <a:ln w="9525">
            <a:noFill/>
            <a:round/>
            <a:headEnd/>
            <a:tailEnd/>
          </a:ln>
        </p:spPr>
        <p:txBody>
          <a:bodyPr lIns="90000" tIns="46800" rIns="90000" bIns="46800"/>
          <a:lstStyle/>
          <a:p>
            <a:pPr marL="339725" indent="-339725">
              <a:lnSpc>
                <a:spcPct val="90000"/>
              </a:lnSpc>
              <a:spcBef>
                <a:spcPts val="800"/>
              </a:spcBef>
              <a:buClr>
                <a:srgbClr val="3333C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MX" sz="3200">
                <a:solidFill>
                  <a:srgbClr val="000000"/>
                </a:solidFill>
              </a:rPr>
              <a:t>Freiburg, en el sur de Alemania, es conocida como “la ciudad del sol”.</a:t>
            </a:r>
          </a:p>
          <a:p>
            <a:pPr marL="339725" indent="-339725">
              <a:lnSpc>
                <a:spcPct val="90000"/>
              </a:lnSpc>
              <a:spcBef>
                <a:spcPts val="800"/>
              </a:spcBef>
              <a:buClr>
                <a:srgbClr val="3333C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MX" sz="3200">
                <a:solidFill>
                  <a:srgbClr val="000000"/>
                </a:solidFill>
              </a:rPr>
              <a:t>Es el lugar de Alemania con la mayor cantidad de aplicaciones de energía solar.</a:t>
            </a:r>
          </a:p>
          <a:p>
            <a:pPr marL="339725" indent="-339725">
              <a:lnSpc>
                <a:spcPct val="90000"/>
              </a:lnSpc>
              <a:spcBef>
                <a:spcPts val="800"/>
              </a:spcBef>
              <a:buClr>
                <a:srgbClr val="3333C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MX" sz="3200">
                <a:solidFill>
                  <a:srgbClr val="000000"/>
                </a:solidFill>
              </a:rPr>
              <a:t>Allí se ubica el Instituto Solar Fraunhofer, líder mundial en investigación solar…</a:t>
            </a:r>
          </a:p>
        </p:txBody>
      </p:sp>
      <p:sp>
        <p:nvSpPr>
          <p:cNvPr id="88068" name="Text Box 3"/>
          <p:cNvSpPr txBox="1">
            <a:spLocks noChangeArrowheads="1"/>
          </p:cNvSpPr>
          <p:nvPr/>
        </p:nvSpPr>
        <p:spPr bwMode="auto">
          <a:xfrm>
            <a:off x="7042150" y="6243638"/>
            <a:ext cx="1903413" cy="455612"/>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B29A8DE-852F-4ADC-963D-EC1961C1B877}" type="slidenum">
              <a:rPr lang="es-ES">
                <a:solidFill>
                  <a:srgbClr val="FFFFFF"/>
                </a:solidFill>
                <a:latin typeface="Times New Roman" pitchFamily="16" charset="0"/>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66</a:t>
            </a:fld>
            <a:endParaRPr lang="es-ES">
              <a:solidFill>
                <a:srgbClr val="FFFFFF"/>
              </a:solidFill>
              <a:latin typeface="Times New Roman" pitchFamily="16" charset="0"/>
              <a:cs typeface="Arial Unicode MS" charset="0"/>
            </a:endParaRPr>
          </a:p>
        </p:txBody>
      </p:sp>
    </p:spTree>
    <p:extLst>
      <p:ext uri="{BB962C8B-B14F-4D97-AF65-F5344CB8AC3E}">
        <p14:creationId xmlns:p14="http://schemas.microsoft.com/office/powerpoint/2010/main" val="1253734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p:cNvPicPr>
            <a:picLocks noChangeAspect="1" noChangeArrowheads="1"/>
          </p:cNvPicPr>
          <p:nvPr/>
        </p:nvPicPr>
        <p:blipFill>
          <a:blip r:embed="rId3" cstate="print"/>
          <a:srcRect/>
          <a:stretch>
            <a:fillRect/>
          </a:stretch>
        </p:blipFill>
        <p:spPr bwMode="auto">
          <a:xfrm>
            <a:off x="1835150" y="0"/>
            <a:ext cx="5149850" cy="6858000"/>
          </a:xfrm>
          <a:prstGeom prst="rect">
            <a:avLst/>
          </a:prstGeom>
          <a:noFill/>
          <a:ln w="9525">
            <a:noFill/>
            <a:round/>
            <a:headEnd/>
            <a:tailEnd/>
          </a:ln>
        </p:spPr>
      </p:pic>
      <p:sp>
        <p:nvSpPr>
          <p:cNvPr id="89091" name="Text Box 2"/>
          <p:cNvSpPr txBox="1">
            <a:spLocks noChangeArrowheads="1"/>
          </p:cNvSpPr>
          <p:nvPr/>
        </p:nvSpPr>
        <p:spPr bwMode="auto">
          <a:xfrm>
            <a:off x="1150938" y="214313"/>
            <a:ext cx="7793037" cy="1462087"/>
          </a:xfrm>
          <a:prstGeom prst="rect">
            <a:avLst/>
          </a:prstGeom>
          <a:noFill/>
          <a:ln w="9525">
            <a:noFill/>
            <a:round/>
            <a:headEnd/>
            <a:tailEnd/>
          </a:ln>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a:solidFill>
                  <a:srgbClr val="333399"/>
                </a:solidFill>
              </a:rPr>
              <a:t>Vistas de Freiburg…</a:t>
            </a:r>
          </a:p>
        </p:txBody>
      </p:sp>
      <p:sp>
        <p:nvSpPr>
          <p:cNvPr id="89092" name="Text Box 3"/>
          <p:cNvSpPr txBox="1">
            <a:spLocks noChangeArrowheads="1"/>
          </p:cNvSpPr>
          <p:nvPr/>
        </p:nvSpPr>
        <p:spPr bwMode="auto">
          <a:xfrm>
            <a:off x="7042150" y="6243638"/>
            <a:ext cx="1903413" cy="455612"/>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3CC6E7A-FD98-44CB-9C7E-37B26B62A1D8}" type="slidenum">
              <a:rPr lang="es-ES">
                <a:solidFill>
                  <a:srgbClr val="FFFFFF"/>
                </a:solidFill>
                <a:latin typeface="Times New Roman" pitchFamily="16" charset="0"/>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67</a:t>
            </a:fld>
            <a:endParaRPr lang="es-ES">
              <a:solidFill>
                <a:srgbClr val="FFFFFF"/>
              </a:solidFill>
              <a:latin typeface="Times New Roman" pitchFamily="16" charset="0"/>
              <a:cs typeface="Arial Unicode MS" charset="0"/>
            </a:endParaRPr>
          </a:p>
        </p:txBody>
      </p:sp>
    </p:spTree>
    <p:extLst>
      <p:ext uri="{BB962C8B-B14F-4D97-AF65-F5344CB8AC3E}">
        <p14:creationId xmlns:p14="http://schemas.microsoft.com/office/powerpoint/2010/main" val="3201138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p:cNvPicPr>
            <a:picLocks noChangeAspect="1" noChangeArrowheads="1"/>
          </p:cNvPicPr>
          <p:nvPr/>
        </p:nvPicPr>
        <p:blipFill>
          <a:blip r:embed="rId3" cstate="print"/>
          <a:srcRect/>
          <a:stretch>
            <a:fillRect/>
          </a:stretch>
        </p:blipFill>
        <p:spPr bwMode="auto">
          <a:xfrm>
            <a:off x="1116013" y="1341438"/>
            <a:ext cx="6985000" cy="5245100"/>
          </a:xfrm>
          <a:prstGeom prst="rect">
            <a:avLst/>
          </a:prstGeom>
          <a:noFill/>
          <a:ln w="9525">
            <a:noFill/>
            <a:round/>
            <a:headEnd/>
            <a:tailEnd/>
          </a:ln>
        </p:spPr>
      </p:pic>
      <p:sp>
        <p:nvSpPr>
          <p:cNvPr id="90115" name="Text Box 2"/>
          <p:cNvSpPr txBox="1">
            <a:spLocks noChangeArrowheads="1"/>
          </p:cNvSpPr>
          <p:nvPr/>
        </p:nvSpPr>
        <p:spPr bwMode="auto">
          <a:xfrm>
            <a:off x="827584" y="692696"/>
            <a:ext cx="7793037" cy="767680"/>
          </a:xfrm>
          <a:prstGeom prst="rect">
            <a:avLst/>
          </a:prstGeom>
          <a:noFill/>
          <a:ln w="9525">
            <a:noFill/>
            <a:round/>
            <a:headEnd/>
            <a:tailEnd/>
          </a:ln>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dirty="0">
                <a:solidFill>
                  <a:srgbClr val="333399"/>
                </a:solidFill>
              </a:rPr>
              <a:t>Vistas de </a:t>
            </a:r>
            <a:r>
              <a:rPr lang="es-MX" sz="4400" dirty="0" err="1">
                <a:solidFill>
                  <a:srgbClr val="333399"/>
                </a:solidFill>
              </a:rPr>
              <a:t>Freiburg</a:t>
            </a:r>
            <a:r>
              <a:rPr lang="es-MX" sz="4400" dirty="0">
                <a:solidFill>
                  <a:srgbClr val="333399"/>
                </a:solidFill>
              </a:rPr>
              <a:t>…</a:t>
            </a:r>
          </a:p>
        </p:txBody>
      </p:sp>
      <p:sp>
        <p:nvSpPr>
          <p:cNvPr id="90116" name="Text Box 3"/>
          <p:cNvSpPr txBox="1">
            <a:spLocks noChangeArrowheads="1"/>
          </p:cNvSpPr>
          <p:nvPr/>
        </p:nvSpPr>
        <p:spPr bwMode="auto">
          <a:xfrm>
            <a:off x="7042150" y="6243638"/>
            <a:ext cx="1903413" cy="455612"/>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C53AB7A-DF75-431C-9231-9A07D380E88E}" type="slidenum">
              <a:rPr lang="es-ES">
                <a:solidFill>
                  <a:srgbClr val="FFFFFF"/>
                </a:solidFill>
                <a:latin typeface="Times New Roman" pitchFamily="16" charset="0"/>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es-ES">
              <a:solidFill>
                <a:srgbClr val="FFFFFF"/>
              </a:solidFill>
              <a:latin typeface="Times New Roman" pitchFamily="16" charset="0"/>
              <a:cs typeface="Arial Unicode MS" charset="0"/>
            </a:endParaRPr>
          </a:p>
        </p:txBody>
      </p:sp>
    </p:spTree>
    <p:extLst>
      <p:ext uri="{BB962C8B-B14F-4D97-AF65-F5344CB8AC3E}">
        <p14:creationId xmlns:p14="http://schemas.microsoft.com/office/powerpoint/2010/main" val="11117431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p:cNvPicPr>
            <a:picLocks noChangeAspect="1" noChangeArrowheads="1"/>
          </p:cNvPicPr>
          <p:nvPr/>
        </p:nvPicPr>
        <p:blipFill>
          <a:blip r:embed="rId3" cstate="print"/>
          <a:srcRect/>
          <a:stretch>
            <a:fillRect/>
          </a:stretch>
        </p:blipFill>
        <p:spPr bwMode="auto">
          <a:xfrm>
            <a:off x="971550" y="1412875"/>
            <a:ext cx="6985000" cy="5245100"/>
          </a:xfrm>
          <a:prstGeom prst="rect">
            <a:avLst/>
          </a:prstGeom>
          <a:noFill/>
          <a:ln w="9525">
            <a:noFill/>
            <a:round/>
            <a:headEnd/>
            <a:tailEnd/>
          </a:ln>
        </p:spPr>
      </p:pic>
      <p:sp>
        <p:nvSpPr>
          <p:cNvPr id="91139" name="Text Box 2"/>
          <p:cNvSpPr txBox="1">
            <a:spLocks noChangeArrowheads="1"/>
          </p:cNvSpPr>
          <p:nvPr/>
        </p:nvSpPr>
        <p:spPr bwMode="auto">
          <a:xfrm>
            <a:off x="827584" y="692696"/>
            <a:ext cx="7793037" cy="767680"/>
          </a:xfrm>
          <a:prstGeom prst="rect">
            <a:avLst/>
          </a:prstGeom>
          <a:noFill/>
          <a:ln w="9525">
            <a:noFill/>
            <a:round/>
            <a:headEnd/>
            <a:tailEnd/>
          </a:ln>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dirty="0">
                <a:solidFill>
                  <a:srgbClr val="333399"/>
                </a:solidFill>
              </a:rPr>
              <a:t>Vistas de </a:t>
            </a:r>
            <a:r>
              <a:rPr lang="es-MX" sz="4400" dirty="0" err="1">
                <a:solidFill>
                  <a:srgbClr val="333399"/>
                </a:solidFill>
              </a:rPr>
              <a:t>Freiburg</a:t>
            </a:r>
            <a:r>
              <a:rPr lang="es-MX" sz="4400" dirty="0">
                <a:solidFill>
                  <a:srgbClr val="333399"/>
                </a:solidFill>
              </a:rPr>
              <a:t>…</a:t>
            </a:r>
          </a:p>
        </p:txBody>
      </p:sp>
      <p:sp>
        <p:nvSpPr>
          <p:cNvPr id="91140" name="Text Box 3"/>
          <p:cNvSpPr txBox="1">
            <a:spLocks noChangeArrowheads="1"/>
          </p:cNvSpPr>
          <p:nvPr/>
        </p:nvSpPr>
        <p:spPr bwMode="auto">
          <a:xfrm>
            <a:off x="7042150" y="6243638"/>
            <a:ext cx="1903413" cy="455612"/>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184A4AB-B23C-4BD7-ABD6-7BB9CDBE82DC}" type="slidenum">
              <a:rPr lang="es-ES">
                <a:solidFill>
                  <a:srgbClr val="FFFFFF"/>
                </a:solidFill>
                <a:latin typeface="Times New Roman" pitchFamily="16" charset="0"/>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s-ES">
              <a:solidFill>
                <a:srgbClr val="FFFFFF"/>
              </a:solidFill>
              <a:latin typeface="Times New Roman" pitchFamily="16" charset="0"/>
              <a:cs typeface="Arial Unicode MS" charset="0"/>
            </a:endParaRPr>
          </a:p>
        </p:txBody>
      </p:sp>
    </p:spTree>
    <p:extLst>
      <p:ext uri="{BB962C8B-B14F-4D97-AF65-F5344CB8AC3E}">
        <p14:creationId xmlns:p14="http://schemas.microsoft.com/office/powerpoint/2010/main" val="14890543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683568" y="692696"/>
            <a:ext cx="7772400" cy="685800"/>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b="1" dirty="0">
                <a:solidFill>
                  <a:srgbClr val="333333"/>
                </a:solidFill>
                <a:latin typeface="Verdana" pitchFamily="32" charset="0"/>
              </a:rPr>
              <a:t>Radiación:</a:t>
            </a:r>
          </a:p>
        </p:txBody>
      </p:sp>
      <p:sp>
        <p:nvSpPr>
          <p:cNvPr id="55299" name="Text Box 2"/>
          <p:cNvSpPr txBox="1">
            <a:spLocks noChangeArrowheads="1"/>
          </p:cNvSpPr>
          <p:nvPr/>
        </p:nvSpPr>
        <p:spPr bwMode="auto">
          <a:xfrm>
            <a:off x="683568" y="1412776"/>
            <a:ext cx="7620000" cy="4464941"/>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De los fenómenos de transferencia de calor, la radiación es uno de los menos conocidos por el común de las personas. Sin embargo su influencia es sumamente importante. En efecto, un ventanal mal orientado puede producir una ganancia térmica de cerca de 800 a 900 [W/m</a:t>
            </a:r>
            <a:r>
              <a:rPr lang="es-ES" sz="2000" baseline="30000" dirty="0">
                <a:solidFill>
                  <a:srgbClr val="000000"/>
                </a:solidFill>
              </a:rPr>
              <a:t>2</a:t>
            </a:r>
            <a:r>
              <a:rPr lang="es-ES" sz="2000" dirty="0">
                <a:solidFill>
                  <a:srgbClr val="000000"/>
                </a:solidFill>
              </a:rPr>
              <a:t>], las pérdidas por radiación de sistemas mal aislados pueden ser varias centenas de Watts por metro cuadrado y la pérdida de energía hacia el espacio en el norte de Chile puede exceder los 250 [W/m</a:t>
            </a:r>
            <a:r>
              <a:rPr lang="es-ES" sz="2000" baseline="30000" dirty="0">
                <a:solidFill>
                  <a:srgbClr val="000000"/>
                </a:solidFill>
              </a:rPr>
              <a:t>2</a:t>
            </a:r>
            <a:r>
              <a:rPr lang="es-ES" sz="2000" dirty="0">
                <a:solidFill>
                  <a:srgbClr val="000000"/>
                </a:solidFill>
              </a:rPr>
              <a:t>]. En este párrafo presentaremos los elementos más básicos relativos a la radiación. Siempre lo haremos en el contexto planteado en este curso.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000000"/>
              </a:solidFill>
            </a:endParaRPr>
          </a:p>
          <a:p>
            <a:pPr marL="914400" lvl="2" indent="0" algn="just">
              <a:buFont typeface="Symbol" pitchFamily="16"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Naturaleza de la radiación y su magnitud.</a:t>
            </a:r>
          </a:p>
          <a:p>
            <a:pPr marL="914400" lvl="2" indent="0" algn="just">
              <a:buFont typeface="Symbol" pitchFamily="16"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Cuerpo negro, cuerpo gris y ecuaciones básicas de radiación.</a:t>
            </a:r>
          </a:p>
          <a:p>
            <a:pPr marL="914400" lvl="2" indent="0" algn="just">
              <a:buFont typeface="Symbol" pitchFamily="16"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rPr>
              <a:t>Radiación solar, radiación térmica y radiación terrestre.</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400" dirty="0">
              <a:solidFill>
                <a:srgbClr val="000000"/>
              </a:solidFill>
              <a:latin typeface="Times New Roman" pitchFamily="16" charset="0"/>
            </a:endParaRPr>
          </a:p>
        </p:txBody>
      </p:sp>
    </p:spTree>
    <p:extLst>
      <p:ext uri="{BB962C8B-B14F-4D97-AF65-F5344CB8AC3E}">
        <p14:creationId xmlns:p14="http://schemas.microsoft.com/office/powerpoint/2010/main" val="8739417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150938" y="764704"/>
            <a:ext cx="7793037" cy="576064"/>
          </a:xfrm>
          <a:prstGeom prst="rect">
            <a:avLst/>
          </a:prstGeom>
          <a:noFill/>
          <a:ln w="9525">
            <a:noFill/>
            <a:round/>
            <a:headEnd/>
            <a:tailEnd/>
          </a:ln>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dirty="0">
                <a:solidFill>
                  <a:srgbClr val="333399"/>
                </a:solidFill>
              </a:rPr>
              <a:t>Vistas de </a:t>
            </a:r>
            <a:r>
              <a:rPr lang="es-MX" sz="4400" dirty="0" err="1">
                <a:solidFill>
                  <a:srgbClr val="333399"/>
                </a:solidFill>
              </a:rPr>
              <a:t>Freiburg</a:t>
            </a:r>
            <a:r>
              <a:rPr lang="es-MX" sz="4400" dirty="0">
                <a:solidFill>
                  <a:srgbClr val="333399"/>
                </a:solidFill>
              </a:rPr>
              <a:t>…</a:t>
            </a:r>
          </a:p>
        </p:txBody>
      </p:sp>
      <p:pic>
        <p:nvPicPr>
          <p:cNvPr id="92163" name="Picture 2"/>
          <p:cNvPicPr>
            <a:picLocks noChangeAspect="1" noChangeArrowheads="1"/>
          </p:cNvPicPr>
          <p:nvPr/>
        </p:nvPicPr>
        <p:blipFill>
          <a:blip r:embed="rId3" cstate="print"/>
          <a:srcRect/>
          <a:stretch>
            <a:fillRect/>
          </a:stretch>
        </p:blipFill>
        <p:spPr bwMode="auto">
          <a:xfrm>
            <a:off x="1187450" y="1612900"/>
            <a:ext cx="6985000" cy="5245100"/>
          </a:xfrm>
          <a:prstGeom prst="rect">
            <a:avLst/>
          </a:prstGeom>
          <a:noFill/>
          <a:ln w="9525">
            <a:noFill/>
            <a:round/>
            <a:headEnd/>
            <a:tailEnd/>
          </a:ln>
        </p:spPr>
      </p:pic>
      <p:sp>
        <p:nvSpPr>
          <p:cNvPr id="92164" name="Text Box 3"/>
          <p:cNvSpPr txBox="1">
            <a:spLocks noChangeArrowheads="1"/>
          </p:cNvSpPr>
          <p:nvPr/>
        </p:nvSpPr>
        <p:spPr bwMode="auto">
          <a:xfrm>
            <a:off x="7042150" y="6243638"/>
            <a:ext cx="1903413" cy="455612"/>
          </a:xfrm>
          <a:prstGeom prst="rect">
            <a:avLst/>
          </a:prstGeom>
          <a:noFill/>
          <a:ln w="9525">
            <a:noFill/>
            <a:round/>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9490E72-E860-4B4E-8BA6-B8206F727B45}" type="slidenum">
              <a:rPr lang="es-ES">
                <a:solidFill>
                  <a:srgbClr val="FFFFFF"/>
                </a:solidFill>
                <a:latin typeface="Times New Roman" pitchFamily="16" charset="0"/>
                <a:cs typeface="Arial Unicode MS" charset="0"/>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es-ES">
              <a:solidFill>
                <a:srgbClr val="FFFFFF"/>
              </a:solidFill>
              <a:latin typeface="Times New Roman" pitchFamily="16" charset="0"/>
              <a:cs typeface="Arial Unicode MS" charset="0"/>
            </a:endParaRPr>
          </a:p>
        </p:txBody>
      </p:sp>
    </p:spTree>
    <p:extLst>
      <p:ext uri="{BB962C8B-B14F-4D97-AF65-F5344CB8AC3E}">
        <p14:creationId xmlns:p14="http://schemas.microsoft.com/office/powerpoint/2010/main" val="24350716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fld id="{7ACF4C9A-DBDD-4428-A8A6-130058F3AC34}" type="slidenum">
              <a:rPr lang="en-US"/>
              <a:pPr/>
              <a:t>71</a:t>
            </a:fld>
            <a:endParaRPr lang="en-US"/>
          </a:p>
        </p:txBody>
      </p:sp>
      <p:sp>
        <p:nvSpPr>
          <p:cNvPr id="49153" name="Rectangle 1"/>
          <p:cNvSpPr>
            <a:spLocks noChangeArrowheads="1"/>
          </p:cNvSpPr>
          <p:nvPr/>
        </p:nvSpPr>
        <p:spPr bwMode="auto">
          <a:xfrm>
            <a:off x="685800" y="381000"/>
            <a:ext cx="7772400" cy="685800"/>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b="1" dirty="0" smtClean="0">
                <a:solidFill>
                  <a:srgbClr val="002060"/>
                </a:solidFill>
                <a:latin typeface="Tahoma" charset="0"/>
              </a:rPr>
              <a:t>Energía y Edificación</a:t>
            </a:r>
            <a:endParaRPr lang="es-ES" sz="3600" b="1" dirty="0">
              <a:solidFill>
                <a:srgbClr val="002060"/>
              </a:solidFill>
              <a:latin typeface="Tahoma" charset="0"/>
            </a:endParaRPr>
          </a:p>
        </p:txBody>
      </p:sp>
      <p:sp>
        <p:nvSpPr>
          <p:cNvPr id="49154" name="Rectangle 2"/>
          <p:cNvSpPr>
            <a:spLocks noChangeArrowheads="1"/>
          </p:cNvSpPr>
          <p:nvPr/>
        </p:nvSpPr>
        <p:spPr bwMode="auto">
          <a:xfrm>
            <a:off x="685800" y="1371600"/>
            <a:ext cx="7772400" cy="4724400"/>
          </a:xfrm>
          <a:prstGeom prst="rect">
            <a:avLst/>
          </a:prstGeom>
          <a:noFill/>
          <a:ln w="9525">
            <a:noFill/>
            <a:round/>
            <a:headEnd/>
            <a:tailEnd/>
          </a:ln>
          <a:effectLst/>
        </p:spPr>
        <p:txBody>
          <a:bodyPr lIns="90000" tIns="46800" rIns="90000" bIns="4680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dirty="0" smtClean="0">
                <a:solidFill>
                  <a:schemeClr val="tx1"/>
                </a:solidFill>
                <a:latin typeface="Tahoma" charset="0"/>
              </a:rPr>
              <a:t>En el caso de la edificación, se usa energía en los siguientes procesos:</a:t>
            </a:r>
            <a:endParaRPr lang="es-ES" sz="2000" dirty="0">
              <a:solidFill>
                <a:schemeClr val="tx1"/>
              </a:solidFill>
              <a:latin typeface="Tahoma" charset="0"/>
            </a:endParaRP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s-ES" sz="2000"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Calefacción: </a:t>
            </a:r>
            <a:r>
              <a:rPr lang="es-ES" sz="2000" dirty="0" smtClean="0">
                <a:solidFill>
                  <a:schemeClr val="tx1"/>
                </a:solidFill>
                <a:latin typeface="Tahoma" charset="0"/>
              </a:rPr>
              <a:t>de espacios.</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Climatización: </a:t>
            </a:r>
            <a:r>
              <a:rPr lang="es-ES" sz="2000" dirty="0" smtClean="0">
                <a:solidFill>
                  <a:schemeClr val="tx1"/>
                </a:solidFill>
                <a:latin typeface="Tahoma" charset="0"/>
              </a:rPr>
              <a:t>refrescamiento en verano (cuando se necesita).</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Ventilación: </a:t>
            </a:r>
            <a:r>
              <a:rPr lang="es-ES" sz="2000" dirty="0" smtClean="0">
                <a:solidFill>
                  <a:schemeClr val="tx1"/>
                </a:solidFill>
                <a:latin typeface="Tahoma" charset="0"/>
              </a:rPr>
              <a:t>indispensable hacerlo bien.</a:t>
            </a:r>
            <a:endParaRPr lang="es-ES" sz="2000" b="1"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Iluminación: </a:t>
            </a:r>
            <a:r>
              <a:rPr lang="es-ES" sz="2000" dirty="0" smtClean="0">
                <a:solidFill>
                  <a:schemeClr val="tx1"/>
                </a:solidFill>
                <a:latin typeface="Tahoma" charset="0"/>
              </a:rPr>
              <a:t>en horas donde no hay luz natural.</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Energía: </a:t>
            </a:r>
            <a:r>
              <a:rPr lang="es-ES" sz="2000" dirty="0" smtClean="0">
                <a:solidFill>
                  <a:schemeClr val="tx1"/>
                </a:solidFill>
                <a:latin typeface="Tahoma" charset="0"/>
              </a:rPr>
              <a:t>para equipos varios, incluyendo cocción.</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Agua caliente sanitaria: </a:t>
            </a:r>
            <a:r>
              <a:rPr lang="es-ES" sz="2000" dirty="0" smtClean="0">
                <a:solidFill>
                  <a:schemeClr val="tx1"/>
                </a:solidFill>
                <a:latin typeface="Tahoma" charset="0"/>
              </a:rPr>
              <a:t>a menudo es carga significativa.</a:t>
            </a:r>
            <a:endParaRPr lang="es-ES" sz="2000" b="1" dirty="0">
              <a:solidFill>
                <a:schemeClr val="tx1"/>
              </a:solidFill>
              <a:latin typeface="Tahoma" charset="0"/>
            </a:endParaRPr>
          </a:p>
        </p:txBody>
      </p:sp>
    </p:spTree>
    <p:extLst>
      <p:ext uri="{BB962C8B-B14F-4D97-AF65-F5344CB8AC3E}">
        <p14:creationId xmlns:p14="http://schemas.microsoft.com/office/powerpoint/2010/main" val="1182098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additive="repl">
                                        <p:cTn id="6" dur="1" fill="hold">
                                          <p:stCondLst>
                                            <p:cond delay="0"/>
                                          </p:stCondLst>
                                        </p:cTn>
                                        <p:tgtEl>
                                          <p:spTgt spid="49154">
                                            <p:txEl>
                                              <p:pRg st="0" end="0"/>
                                            </p:txEl>
                                          </p:spTgt>
                                        </p:tgtEl>
                                        <p:attrNameLst>
                                          <p:attrName>style.visibility</p:attrName>
                                        </p:attrNameLst>
                                      </p:cBhvr>
                                      <p:to>
                                        <p:strVal val="visible"/>
                                      </p:to>
                                    </p:set>
                                    <p:anim calcmode="lin" valueType="num">
                                      <p:cBhvr additive="repl">
                                        <p:cTn id="7" dur="500" fill="hold"/>
                                        <p:tgtEl>
                                          <p:spTgt spid="49154">
                                            <p:txEl>
                                              <p:pRg st="0" end="0"/>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49154">
                                            <p:txEl>
                                              <p:pRg st="0" end="0"/>
                                            </p:txEl>
                                          </p:spTgt>
                                        </p:tgtEl>
                                        <p:attrNameLst>
                                          <p:attrName>ppt_y</p:attrName>
                                        </p:attrNameLst>
                                      </p:cBhvr>
                                      <p:tavLst>
                                        <p:tav tm="100000">
                                          <p:val>
                                            <p:strVal val="#ppt_y+#ppt_h/2"/>
                                          </p:val>
                                        </p:tav>
                                        <p:tav tm="100000">
                                          <p:val>
                                            <p:strVal val="#ppt_y"/>
                                          </p:val>
                                        </p:tav>
                                      </p:tavLst>
                                    </p:anim>
                                    <p:anim calcmode="lin" valueType="num">
                                      <p:cBhvr additive="repl">
                                        <p:cTn id="9" dur="500" fill="hold"/>
                                        <p:tgtEl>
                                          <p:spTgt spid="49154">
                                            <p:txEl>
                                              <p:pRg st="0" end="0"/>
                                            </p:txEl>
                                          </p:spTgt>
                                        </p:tgtEl>
                                        <p:attrNameLst>
                                          <p:attrName>ppt_w</p:attrName>
                                        </p:attrNameLst>
                                      </p:cBhvr>
                                      <p:tavLst>
                                        <p:tav tm="100000">
                                          <p:val>
                                            <p:strVal val="#ppt_w"/>
                                          </p:val>
                                        </p:tav>
                                        <p:tav tm="100000">
                                          <p:val>
                                            <p:strVal val="#ppt_w"/>
                                          </p:val>
                                        </p:tav>
                                      </p:tavLst>
                                    </p:anim>
                                    <p:anim calcmode="lin" valueType="num">
                                      <p:cBhvr additive="repl">
                                        <p:cTn id="10" dur="500" fill="hold"/>
                                        <p:tgtEl>
                                          <p:spTgt spid="49154">
                                            <p:txEl>
                                              <p:pRg st="0" end="0"/>
                                            </p:txEl>
                                          </p:spTgt>
                                        </p:tgtEl>
                                        <p:attrNameLst>
                                          <p:attrName>ppt_h</p:attrName>
                                        </p:attrNameLst>
                                      </p:cBhvr>
                                      <p:tavLst>
                                        <p:tav tm="10000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additive="repl">
                                        <p:cTn id="14" dur="1" fill="hold">
                                          <p:stCondLst>
                                            <p:cond delay="0"/>
                                          </p:stCondLst>
                                        </p:cTn>
                                        <p:tgtEl>
                                          <p:spTgt spid="49154">
                                            <p:txEl>
                                              <p:pRg st="2" end="2"/>
                                            </p:txEl>
                                          </p:spTgt>
                                        </p:tgtEl>
                                        <p:attrNameLst>
                                          <p:attrName>style.visibility</p:attrName>
                                        </p:attrNameLst>
                                      </p:cBhvr>
                                      <p:to>
                                        <p:strVal val="visible"/>
                                      </p:to>
                                    </p:set>
                                    <p:anim calcmode="lin" valueType="num">
                                      <p:cBhvr additive="repl">
                                        <p:cTn id="15" dur="500" fill="hold"/>
                                        <p:tgtEl>
                                          <p:spTgt spid="49154">
                                            <p:txEl>
                                              <p:pRg st="2" end="2"/>
                                            </p:txEl>
                                          </p:spTgt>
                                        </p:tgtEl>
                                        <p:attrNameLst>
                                          <p:attrName>ppt_x</p:attrName>
                                        </p:attrNameLst>
                                      </p:cBhvr>
                                      <p:tavLst>
                                        <p:tav tm="100000">
                                          <p:val>
                                            <p:strVal val="#ppt_x"/>
                                          </p:val>
                                        </p:tav>
                                        <p:tav tm="100000">
                                          <p:val>
                                            <p:strVal val="#ppt_x"/>
                                          </p:val>
                                        </p:tav>
                                      </p:tavLst>
                                    </p:anim>
                                    <p:anim calcmode="lin" valueType="num">
                                      <p:cBhvr additive="repl">
                                        <p:cTn id="16" dur="500" fill="hold"/>
                                        <p:tgtEl>
                                          <p:spTgt spid="49154">
                                            <p:txEl>
                                              <p:pRg st="2" end="2"/>
                                            </p:txEl>
                                          </p:spTgt>
                                        </p:tgtEl>
                                        <p:attrNameLst>
                                          <p:attrName>ppt_y</p:attrName>
                                        </p:attrNameLst>
                                      </p:cBhvr>
                                      <p:tavLst>
                                        <p:tav tm="100000">
                                          <p:val>
                                            <p:strVal val="#ppt_y+#ppt_h/2"/>
                                          </p:val>
                                        </p:tav>
                                        <p:tav tm="100000">
                                          <p:val>
                                            <p:strVal val="#ppt_y"/>
                                          </p:val>
                                        </p:tav>
                                      </p:tavLst>
                                    </p:anim>
                                    <p:anim calcmode="lin" valueType="num">
                                      <p:cBhvr additive="repl">
                                        <p:cTn id="17" dur="500" fill="hold"/>
                                        <p:tgtEl>
                                          <p:spTgt spid="49154">
                                            <p:txEl>
                                              <p:pRg st="2" end="2"/>
                                            </p:txEl>
                                          </p:spTgt>
                                        </p:tgtEl>
                                        <p:attrNameLst>
                                          <p:attrName>ppt_w</p:attrName>
                                        </p:attrNameLst>
                                      </p:cBhvr>
                                      <p:tavLst>
                                        <p:tav tm="100000">
                                          <p:val>
                                            <p:strVal val="#ppt_w"/>
                                          </p:val>
                                        </p:tav>
                                        <p:tav tm="100000">
                                          <p:val>
                                            <p:strVal val="#ppt_w"/>
                                          </p:val>
                                        </p:tav>
                                      </p:tavLst>
                                    </p:anim>
                                    <p:anim calcmode="lin" valueType="num">
                                      <p:cBhvr additive="repl">
                                        <p:cTn id="18" dur="500" fill="hold"/>
                                        <p:tgtEl>
                                          <p:spTgt spid="49154">
                                            <p:txEl>
                                              <p:pRg st="2" end="2"/>
                                            </p:txEl>
                                          </p:spTgt>
                                        </p:tgtEl>
                                        <p:attrNameLst>
                                          <p:attrName>ppt_h</p:attrName>
                                        </p:attrNameLst>
                                      </p:cBhvr>
                                      <p:tavLst>
                                        <p:tav tm="10000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additive="repl">
                                        <p:cTn id="22" dur="1" fill="hold">
                                          <p:stCondLst>
                                            <p:cond delay="0"/>
                                          </p:stCondLst>
                                        </p:cTn>
                                        <p:tgtEl>
                                          <p:spTgt spid="49154">
                                            <p:txEl>
                                              <p:pRg st="3" end="3"/>
                                            </p:txEl>
                                          </p:spTgt>
                                        </p:tgtEl>
                                        <p:attrNameLst>
                                          <p:attrName>style.visibility</p:attrName>
                                        </p:attrNameLst>
                                      </p:cBhvr>
                                      <p:to>
                                        <p:strVal val="visible"/>
                                      </p:to>
                                    </p:set>
                                    <p:anim calcmode="lin" valueType="num">
                                      <p:cBhvr additive="repl">
                                        <p:cTn id="23" dur="500" fill="hold"/>
                                        <p:tgtEl>
                                          <p:spTgt spid="49154">
                                            <p:txEl>
                                              <p:pRg st="3" end="3"/>
                                            </p:txEl>
                                          </p:spTgt>
                                        </p:tgtEl>
                                        <p:attrNameLst>
                                          <p:attrName>ppt_x</p:attrName>
                                        </p:attrNameLst>
                                      </p:cBhvr>
                                      <p:tavLst>
                                        <p:tav tm="100000">
                                          <p:val>
                                            <p:strVal val="#ppt_x"/>
                                          </p:val>
                                        </p:tav>
                                        <p:tav tm="100000">
                                          <p:val>
                                            <p:strVal val="#ppt_x"/>
                                          </p:val>
                                        </p:tav>
                                      </p:tavLst>
                                    </p:anim>
                                    <p:anim calcmode="lin" valueType="num">
                                      <p:cBhvr additive="repl">
                                        <p:cTn id="24" dur="500" fill="hold"/>
                                        <p:tgtEl>
                                          <p:spTgt spid="49154">
                                            <p:txEl>
                                              <p:pRg st="3" end="3"/>
                                            </p:txEl>
                                          </p:spTgt>
                                        </p:tgtEl>
                                        <p:attrNameLst>
                                          <p:attrName>ppt_y</p:attrName>
                                        </p:attrNameLst>
                                      </p:cBhvr>
                                      <p:tavLst>
                                        <p:tav tm="100000">
                                          <p:val>
                                            <p:strVal val="#ppt_y+#ppt_h/2"/>
                                          </p:val>
                                        </p:tav>
                                        <p:tav tm="100000">
                                          <p:val>
                                            <p:strVal val="#ppt_y"/>
                                          </p:val>
                                        </p:tav>
                                      </p:tavLst>
                                    </p:anim>
                                    <p:anim calcmode="lin" valueType="num">
                                      <p:cBhvr additive="repl">
                                        <p:cTn id="25" dur="500" fill="hold"/>
                                        <p:tgtEl>
                                          <p:spTgt spid="49154">
                                            <p:txEl>
                                              <p:pRg st="3" end="3"/>
                                            </p:txEl>
                                          </p:spTgt>
                                        </p:tgtEl>
                                        <p:attrNameLst>
                                          <p:attrName>ppt_w</p:attrName>
                                        </p:attrNameLst>
                                      </p:cBhvr>
                                      <p:tavLst>
                                        <p:tav tm="100000">
                                          <p:val>
                                            <p:strVal val="#ppt_w"/>
                                          </p:val>
                                        </p:tav>
                                        <p:tav tm="100000">
                                          <p:val>
                                            <p:strVal val="#ppt_w"/>
                                          </p:val>
                                        </p:tav>
                                      </p:tavLst>
                                    </p:anim>
                                    <p:anim calcmode="lin" valueType="num">
                                      <p:cBhvr additive="repl">
                                        <p:cTn id="26" dur="500" fill="hold"/>
                                        <p:tgtEl>
                                          <p:spTgt spid="49154">
                                            <p:txEl>
                                              <p:pRg st="3" end="3"/>
                                            </p:txEl>
                                          </p:spTgt>
                                        </p:tgtEl>
                                        <p:attrNameLst>
                                          <p:attrName>ppt_h</p:attrName>
                                        </p:attrNameLst>
                                      </p:cBhvr>
                                      <p:tavLst>
                                        <p:tav tm="10000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additive="repl">
                                        <p:cTn id="30" dur="1" fill="hold">
                                          <p:stCondLst>
                                            <p:cond delay="0"/>
                                          </p:stCondLst>
                                        </p:cTn>
                                        <p:tgtEl>
                                          <p:spTgt spid="49154">
                                            <p:txEl>
                                              <p:pRg st="4" end="4"/>
                                            </p:txEl>
                                          </p:spTgt>
                                        </p:tgtEl>
                                        <p:attrNameLst>
                                          <p:attrName>style.visibility</p:attrName>
                                        </p:attrNameLst>
                                      </p:cBhvr>
                                      <p:to>
                                        <p:strVal val="visible"/>
                                      </p:to>
                                    </p:set>
                                    <p:anim calcmode="lin" valueType="num">
                                      <p:cBhvr additive="repl">
                                        <p:cTn id="31" dur="500" fill="hold"/>
                                        <p:tgtEl>
                                          <p:spTgt spid="49154">
                                            <p:txEl>
                                              <p:pRg st="4" end="4"/>
                                            </p:txEl>
                                          </p:spTgt>
                                        </p:tgtEl>
                                        <p:attrNameLst>
                                          <p:attrName>ppt_x</p:attrName>
                                        </p:attrNameLst>
                                      </p:cBhvr>
                                      <p:tavLst>
                                        <p:tav tm="100000">
                                          <p:val>
                                            <p:strVal val="#ppt_x"/>
                                          </p:val>
                                        </p:tav>
                                        <p:tav tm="100000">
                                          <p:val>
                                            <p:strVal val="#ppt_x"/>
                                          </p:val>
                                        </p:tav>
                                      </p:tavLst>
                                    </p:anim>
                                    <p:anim calcmode="lin" valueType="num">
                                      <p:cBhvr additive="repl">
                                        <p:cTn id="32" dur="500" fill="hold"/>
                                        <p:tgtEl>
                                          <p:spTgt spid="49154">
                                            <p:txEl>
                                              <p:pRg st="4" end="4"/>
                                            </p:txEl>
                                          </p:spTgt>
                                        </p:tgtEl>
                                        <p:attrNameLst>
                                          <p:attrName>ppt_y</p:attrName>
                                        </p:attrNameLst>
                                      </p:cBhvr>
                                      <p:tavLst>
                                        <p:tav tm="100000">
                                          <p:val>
                                            <p:strVal val="#ppt_y+#ppt_h/2"/>
                                          </p:val>
                                        </p:tav>
                                        <p:tav tm="100000">
                                          <p:val>
                                            <p:strVal val="#ppt_y"/>
                                          </p:val>
                                        </p:tav>
                                      </p:tavLst>
                                    </p:anim>
                                    <p:anim calcmode="lin" valueType="num">
                                      <p:cBhvr additive="repl">
                                        <p:cTn id="33" dur="500" fill="hold"/>
                                        <p:tgtEl>
                                          <p:spTgt spid="49154">
                                            <p:txEl>
                                              <p:pRg st="4" end="4"/>
                                            </p:txEl>
                                          </p:spTgt>
                                        </p:tgtEl>
                                        <p:attrNameLst>
                                          <p:attrName>ppt_w</p:attrName>
                                        </p:attrNameLst>
                                      </p:cBhvr>
                                      <p:tavLst>
                                        <p:tav tm="100000">
                                          <p:val>
                                            <p:strVal val="#ppt_w"/>
                                          </p:val>
                                        </p:tav>
                                        <p:tav tm="100000">
                                          <p:val>
                                            <p:strVal val="#ppt_w"/>
                                          </p:val>
                                        </p:tav>
                                      </p:tavLst>
                                    </p:anim>
                                    <p:anim calcmode="lin" valueType="num">
                                      <p:cBhvr additive="repl">
                                        <p:cTn id="34" dur="500" fill="hold"/>
                                        <p:tgtEl>
                                          <p:spTgt spid="49154">
                                            <p:txEl>
                                              <p:pRg st="4" end="4"/>
                                            </p:txEl>
                                          </p:spTgt>
                                        </p:tgtEl>
                                        <p:attrNameLst>
                                          <p:attrName>ppt_h</p:attrName>
                                        </p:attrNameLst>
                                      </p:cBhvr>
                                      <p:tavLst>
                                        <p:tav tm="10000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additive="repl">
                                        <p:cTn id="38" dur="1" fill="hold">
                                          <p:stCondLst>
                                            <p:cond delay="0"/>
                                          </p:stCondLst>
                                        </p:cTn>
                                        <p:tgtEl>
                                          <p:spTgt spid="49154">
                                            <p:txEl>
                                              <p:pRg st="5" end="5"/>
                                            </p:txEl>
                                          </p:spTgt>
                                        </p:tgtEl>
                                        <p:attrNameLst>
                                          <p:attrName>style.visibility</p:attrName>
                                        </p:attrNameLst>
                                      </p:cBhvr>
                                      <p:to>
                                        <p:strVal val="visible"/>
                                      </p:to>
                                    </p:set>
                                    <p:anim calcmode="lin" valueType="num">
                                      <p:cBhvr additive="repl">
                                        <p:cTn id="39" dur="500" fill="hold"/>
                                        <p:tgtEl>
                                          <p:spTgt spid="49154">
                                            <p:txEl>
                                              <p:pRg st="5" end="5"/>
                                            </p:txEl>
                                          </p:spTgt>
                                        </p:tgtEl>
                                        <p:attrNameLst>
                                          <p:attrName>ppt_x</p:attrName>
                                        </p:attrNameLst>
                                      </p:cBhvr>
                                      <p:tavLst>
                                        <p:tav tm="100000">
                                          <p:val>
                                            <p:strVal val="#ppt_x"/>
                                          </p:val>
                                        </p:tav>
                                        <p:tav tm="100000">
                                          <p:val>
                                            <p:strVal val="#ppt_x"/>
                                          </p:val>
                                        </p:tav>
                                      </p:tavLst>
                                    </p:anim>
                                    <p:anim calcmode="lin" valueType="num">
                                      <p:cBhvr additive="repl">
                                        <p:cTn id="40" dur="500" fill="hold"/>
                                        <p:tgtEl>
                                          <p:spTgt spid="49154">
                                            <p:txEl>
                                              <p:pRg st="5" end="5"/>
                                            </p:txEl>
                                          </p:spTgt>
                                        </p:tgtEl>
                                        <p:attrNameLst>
                                          <p:attrName>ppt_y</p:attrName>
                                        </p:attrNameLst>
                                      </p:cBhvr>
                                      <p:tavLst>
                                        <p:tav tm="100000">
                                          <p:val>
                                            <p:strVal val="#ppt_y+#ppt_h/2"/>
                                          </p:val>
                                        </p:tav>
                                        <p:tav tm="100000">
                                          <p:val>
                                            <p:strVal val="#ppt_y"/>
                                          </p:val>
                                        </p:tav>
                                      </p:tavLst>
                                    </p:anim>
                                    <p:anim calcmode="lin" valueType="num">
                                      <p:cBhvr additive="repl">
                                        <p:cTn id="41" dur="500" fill="hold"/>
                                        <p:tgtEl>
                                          <p:spTgt spid="49154">
                                            <p:txEl>
                                              <p:pRg st="5" end="5"/>
                                            </p:txEl>
                                          </p:spTgt>
                                        </p:tgtEl>
                                        <p:attrNameLst>
                                          <p:attrName>ppt_w</p:attrName>
                                        </p:attrNameLst>
                                      </p:cBhvr>
                                      <p:tavLst>
                                        <p:tav tm="100000">
                                          <p:val>
                                            <p:strVal val="#ppt_w"/>
                                          </p:val>
                                        </p:tav>
                                        <p:tav tm="100000">
                                          <p:val>
                                            <p:strVal val="#ppt_w"/>
                                          </p:val>
                                        </p:tav>
                                      </p:tavLst>
                                    </p:anim>
                                    <p:anim calcmode="lin" valueType="num">
                                      <p:cBhvr additive="repl">
                                        <p:cTn id="42" dur="500" fill="hold"/>
                                        <p:tgtEl>
                                          <p:spTgt spid="49154">
                                            <p:txEl>
                                              <p:pRg st="5" end="5"/>
                                            </p:txEl>
                                          </p:spTgt>
                                        </p:tgtEl>
                                        <p:attrNameLst>
                                          <p:attrName>ppt_h</p:attrName>
                                        </p:attrNameLst>
                                      </p:cBhvr>
                                      <p:tavLst>
                                        <p:tav tm="10000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additive="repl">
                                        <p:cTn id="46" dur="1" fill="hold">
                                          <p:stCondLst>
                                            <p:cond delay="0"/>
                                          </p:stCondLst>
                                        </p:cTn>
                                        <p:tgtEl>
                                          <p:spTgt spid="49154">
                                            <p:txEl>
                                              <p:pRg st="6" end="6"/>
                                            </p:txEl>
                                          </p:spTgt>
                                        </p:tgtEl>
                                        <p:attrNameLst>
                                          <p:attrName>style.visibility</p:attrName>
                                        </p:attrNameLst>
                                      </p:cBhvr>
                                      <p:to>
                                        <p:strVal val="visible"/>
                                      </p:to>
                                    </p:set>
                                    <p:anim calcmode="lin" valueType="num">
                                      <p:cBhvr additive="repl">
                                        <p:cTn id="47" dur="500" fill="hold"/>
                                        <p:tgtEl>
                                          <p:spTgt spid="49154">
                                            <p:txEl>
                                              <p:pRg st="6" end="6"/>
                                            </p:txEl>
                                          </p:spTgt>
                                        </p:tgtEl>
                                        <p:attrNameLst>
                                          <p:attrName>ppt_x</p:attrName>
                                        </p:attrNameLst>
                                      </p:cBhvr>
                                      <p:tavLst>
                                        <p:tav tm="100000">
                                          <p:val>
                                            <p:strVal val="#ppt_x"/>
                                          </p:val>
                                        </p:tav>
                                        <p:tav tm="100000">
                                          <p:val>
                                            <p:strVal val="#ppt_x"/>
                                          </p:val>
                                        </p:tav>
                                      </p:tavLst>
                                    </p:anim>
                                    <p:anim calcmode="lin" valueType="num">
                                      <p:cBhvr additive="repl">
                                        <p:cTn id="48" dur="500" fill="hold"/>
                                        <p:tgtEl>
                                          <p:spTgt spid="49154">
                                            <p:txEl>
                                              <p:pRg st="6" end="6"/>
                                            </p:txEl>
                                          </p:spTgt>
                                        </p:tgtEl>
                                        <p:attrNameLst>
                                          <p:attrName>ppt_y</p:attrName>
                                        </p:attrNameLst>
                                      </p:cBhvr>
                                      <p:tavLst>
                                        <p:tav tm="100000">
                                          <p:val>
                                            <p:strVal val="#ppt_y+#ppt_h/2"/>
                                          </p:val>
                                        </p:tav>
                                        <p:tav tm="100000">
                                          <p:val>
                                            <p:strVal val="#ppt_y"/>
                                          </p:val>
                                        </p:tav>
                                      </p:tavLst>
                                    </p:anim>
                                    <p:anim calcmode="lin" valueType="num">
                                      <p:cBhvr additive="repl">
                                        <p:cTn id="49" dur="500" fill="hold"/>
                                        <p:tgtEl>
                                          <p:spTgt spid="49154">
                                            <p:txEl>
                                              <p:pRg st="6" end="6"/>
                                            </p:txEl>
                                          </p:spTgt>
                                        </p:tgtEl>
                                        <p:attrNameLst>
                                          <p:attrName>ppt_w</p:attrName>
                                        </p:attrNameLst>
                                      </p:cBhvr>
                                      <p:tavLst>
                                        <p:tav tm="100000">
                                          <p:val>
                                            <p:strVal val="#ppt_w"/>
                                          </p:val>
                                        </p:tav>
                                        <p:tav tm="100000">
                                          <p:val>
                                            <p:strVal val="#ppt_w"/>
                                          </p:val>
                                        </p:tav>
                                      </p:tavLst>
                                    </p:anim>
                                    <p:anim calcmode="lin" valueType="num">
                                      <p:cBhvr additive="repl">
                                        <p:cTn id="50" dur="500" fill="hold"/>
                                        <p:tgtEl>
                                          <p:spTgt spid="49154">
                                            <p:txEl>
                                              <p:pRg st="6" end="6"/>
                                            </p:txEl>
                                          </p:spTgt>
                                        </p:tgtEl>
                                        <p:attrNameLst>
                                          <p:attrName>ppt_h</p:attrName>
                                        </p:attrNameLst>
                                      </p:cBhvr>
                                      <p:tavLst>
                                        <p:tav tm="10000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additive="repl">
                                        <p:cTn id="54" dur="1" fill="hold">
                                          <p:stCondLst>
                                            <p:cond delay="0"/>
                                          </p:stCondLst>
                                        </p:cTn>
                                        <p:tgtEl>
                                          <p:spTgt spid="49154">
                                            <p:txEl>
                                              <p:pRg st="7" end="7"/>
                                            </p:txEl>
                                          </p:spTgt>
                                        </p:tgtEl>
                                        <p:attrNameLst>
                                          <p:attrName>style.visibility</p:attrName>
                                        </p:attrNameLst>
                                      </p:cBhvr>
                                      <p:to>
                                        <p:strVal val="visible"/>
                                      </p:to>
                                    </p:set>
                                    <p:anim calcmode="lin" valueType="num">
                                      <p:cBhvr additive="repl">
                                        <p:cTn id="55" dur="500" fill="hold"/>
                                        <p:tgtEl>
                                          <p:spTgt spid="49154">
                                            <p:txEl>
                                              <p:pRg st="7" end="7"/>
                                            </p:txEl>
                                          </p:spTgt>
                                        </p:tgtEl>
                                        <p:attrNameLst>
                                          <p:attrName>ppt_x</p:attrName>
                                        </p:attrNameLst>
                                      </p:cBhvr>
                                      <p:tavLst>
                                        <p:tav tm="100000">
                                          <p:val>
                                            <p:strVal val="#ppt_x"/>
                                          </p:val>
                                        </p:tav>
                                        <p:tav tm="100000">
                                          <p:val>
                                            <p:strVal val="#ppt_x"/>
                                          </p:val>
                                        </p:tav>
                                      </p:tavLst>
                                    </p:anim>
                                    <p:anim calcmode="lin" valueType="num">
                                      <p:cBhvr additive="repl">
                                        <p:cTn id="56" dur="500" fill="hold"/>
                                        <p:tgtEl>
                                          <p:spTgt spid="49154">
                                            <p:txEl>
                                              <p:pRg st="7" end="7"/>
                                            </p:txEl>
                                          </p:spTgt>
                                        </p:tgtEl>
                                        <p:attrNameLst>
                                          <p:attrName>ppt_y</p:attrName>
                                        </p:attrNameLst>
                                      </p:cBhvr>
                                      <p:tavLst>
                                        <p:tav tm="100000">
                                          <p:val>
                                            <p:strVal val="#ppt_y+#ppt_h/2"/>
                                          </p:val>
                                        </p:tav>
                                        <p:tav tm="100000">
                                          <p:val>
                                            <p:strVal val="#ppt_y"/>
                                          </p:val>
                                        </p:tav>
                                      </p:tavLst>
                                    </p:anim>
                                    <p:anim calcmode="lin" valueType="num">
                                      <p:cBhvr additive="repl">
                                        <p:cTn id="57" dur="500" fill="hold"/>
                                        <p:tgtEl>
                                          <p:spTgt spid="49154">
                                            <p:txEl>
                                              <p:pRg st="7" end="7"/>
                                            </p:txEl>
                                          </p:spTgt>
                                        </p:tgtEl>
                                        <p:attrNameLst>
                                          <p:attrName>ppt_w</p:attrName>
                                        </p:attrNameLst>
                                      </p:cBhvr>
                                      <p:tavLst>
                                        <p:tav tm="100000">
                                          <p:val>
                                            <p:strVal val="#ppt_w"/>
                                          </p:val>
                                        </p:tav>
                                        <p:tav tm="100000">
                                          <p:val>
                                            <p:strVal val="#ppt_w"/>
                                          </p:val>
                                        </p:tav>
                                      </p:tavLst>
                                    </p:anim>
                                    <p:anim calcmode="lin" valueType="num">
                                      <p:cBhvr additive="repl">
                                        <p:cTn id="58" dur="500" fill="hold"/>
                                        <p:tgtEl>
                                          <p:spTgt spid="49154">
                                            <p:txEl>
                                              <p:pRg st="7" end="7"/>
                                            </p:txEl>
                                          </p:spTgt>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fld id="{7ACF4C9A-DBDD-4428-A8A6-130058F3AC34}" type="slidenum">
              <a:rPr lang="en-US"/>
              <a:pPr/>
              <a:t>72</a:t>
            </a:fld>
            <a:endParaRPr lang="en-US"/>
          </a:p>
        </p:txBody>
      </p:sp>
      <p:sp>
        <p:nvSpPr>
          <p:cNvPr id="49153" name="Rectangle 1"/>
          <p:cNvSpPr>
            <a:spLocks noChangeArrowheads="1"/>
          </p:cNvSpPr>
          <p:nvPr/>
        </p:nvSpPr>
        <p:spPr bwMode="auto">
          <a:xfrm>
            <a:off x="685800" y="381000"/>
            <a:ext cx="7772400" cy="685800"/>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b="1" dirty="0" smtClean="0">
                <a:solidFill>
                  <a:srgbClr val="002060"/>
                </a:solidFill>
                <a:latin typeface="Tahoma" charset="0"/>
              </a:rPr>
              <a:t>Energía y Edificación</a:t>
            </a:r>
            <a:endParaRPr lang="es-ES" sz="3600" b="1" dirty="0">
              <a:solidFill>
                <a:srgbClr val="002060"/>
              </a:solidFill>
              <a:latin typeface="Tahoma" charset="0"/>
            </a:endParaRPr>
          </a:p>
        </p:txBody>
      </p:sp>
      <p:sp>
        <p:nvSpPr>
          <p:cNvPr id="49154" name="Rectangle 2"/>
          <p:cNvSpPr>
            <a:spLocks noChangeArrowheads="1"/>
          </p:cNvSpPr>
          <p:nvPr/>
        </p:nvSpPr>
        <p:spPr bwMode="auto">
          <a:xfrm>
            <a:off x="685800" y="1371600"/>
            <a:ext cx="7772400" cy="4724400"/>
          </a:xfrm>
          <a:prstGeom prst="rect">
            <a:avLst/>
          </a:prstGeom>
          <a:noFill/>
          <a:ln w="9525">
            <a:noFill/>
            <a:round/>
            <a:headEnd/>
            <a:tailEnd/>
          </a:ln>
          <a:effectLst/>
        </p:spPr>
        <p:txBody>
          <a:bodyPr lIns="90000" tIns="46800" rIns="90000" bIns="4680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dirty="0" smtClean="0">
                <a:solidFill>
                  <a:schemeClr val="tx1"/>
                </a:solidFill>
                <a:latin typeface="Tahoma" charset="0"/>
              </a:rPr>
              <a:t>Antes del Siglo XX estos procesos se desarrollaban de manera muy limitada y casi no existían opciones:</a:t>
            </a:r>
            <a:endParaRPr lang="es-ES" sz="2000" dirty="0">
              <a:solidFill>
                <a:schemeClr val="tx1"/>
              </a:solidFill>
              <a:latin typeface="Tahoma" charset="0"/>
            </a:endParaRP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s-ES" sz="2000"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Calefacción: </a:t>
            </a:r>
            <a:r>
              <a:rPr lang="es-ES" sz="2000" dirty="0" smtClean="0">
                <a:solidFill>
                  <a:schemeClr val="tx1"/>
                </a:solidFill>
                <a:latin typeface="Tahoma" charset="0"/>
              </a:rPr>
              <a:t>de espacios. Solo con agua caliente o vapor + combustible (leña, carbón).</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Climatización: </a:t>
            </a:r>
            <a:r>
              <a:rPr lang="es-ES" sz="2000" dirty="0" smtClean="0">
                <a:solidFill>
                  <a:schemeClr val="tx1"/>
                </a:solidFill>
                <a:latin typeface="Tahoma" charset="0"/>
              </a:rPr>
              <a:t>en la práctica casi inexistente.</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Ventilación: </a:t>
            </a:r>
            <a:r>
              <a:rPr lang="es-ES" sz="2000" dirty="0" smtClean="0">
                <a:solidFill>
                  <a:schemeClr val="tx1"/>
                </a:solidFill>
                <a:latin typeface="Tahoma" charset="0"/>
              </a:rPr>
              <a:t>jugando con espacios y </a:t>
            </a:r>
            <a:r>
              <a:rPr lang="es-ES" sz="2000" dirty="0" err="1" smtClean="0">
                <a:solidFill>
                  <a:schemeClr val="tx1"/>
                </a:solidFill>
                <a:latin typeface="Tahoma" charset="0"/>
              </a:rPr>
              <a:t>volumenes</a:t>
            </a:r>
            <a:r>
              <a:rPr lang="es-ES" sz="2000" dirty="0" smtClean="0">
                <a:solidFill>
                  <a:schemeClr val="tx1"/>
                </a:solidFill>
                <a:latin typeface="Tahoma" charset="0"/>
              </a:rPr>
              <a:t>.</a:t>
            </a:r>
            <a:endParaRPr lang="es-ES" sz="2000" b="1"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Iluminación: </a:t>
            </a:r>
            <a:r>
              <a:rPr lang="es-ES" sz="2000" dirty="0" smtClean="0">
                <a:solidFill>
                  <a:schemeClr val="tx1"/>
                </a:solidFill>
                <a:latin typeface="Tahoma" charset="0"/>
              </a:rPr>
              <a:t>o iluminación natural o métodos precarios.</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Energía: </a:t>
            </a:r>
            <a:r>
              <a:rPr lang="es-ES" sz="2000" dirty="0" smtClean="0">
                <a:solidFill>
                  <a:schemeClr val="tx1"/>
                </a:solidFill>
                <a:latin typeface="Tahoma" charset="0"/>
              </a:rPr>
              <a:t>casi solo cocción.</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Agua caliente sanitaria: </a:t>
            </a:r>
            <a:r>
              <a:rPr lang="es-ES" sz="2000" dirty="0" smtClean="0">
                <a:solidFill>
                  <a:schemeClr val="tx1"/>
                </a:solidFill>
                <a:latin typeface="Tahoma" charset="0"/>
              </a:rPr>
              <a:t>calentando en tiestos.</a:t>
            </a:r>
            <a:endParaRPr lang="es-ES" sz="2000" b="1" dirty="0">
              <a:solidFill>
                <a:schemeClr val="tx1"/>
              </a:solidFill>
              <a:latin typeface="Tahoma" charset="0"/>
            </a:endParaRPr>
          </a:p>
        </p:txBody>
      </p:sp>
    </p:spTree>
    <p:extLst>
      <p:ext uri="{BB962C8B-B14F-4D97-AF65-F5344CB8AC3E}">
        <p14:creationId xmlns:p14="http://schemas.microsoft.com/office/powerpoint/2010/main" val="40438029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additive="repl">
                                        <p:cTn id="6" dur="1" fill="hold">
                                          <p:stCondLst>
                                            <p:cond delay="0"/>
                                          </p:stCondLst>
                                        </p:cTn>
                                        <p:tgtEl>
                                          <p:spTgt spid="49154">
                                            <p:txEl>
                                              <p:pRg st="2" end="2"/>
                                            </p:txEl>
                                          </p:spTgt>
                                        </p:tgtEl>
                                        <p:attrNameLst>
                                          <p:attrName>style.visibility</p:attrName>
                                        </p:attrNameLst>
                                      </p:cBhvr>
                                      <p:to>
                                        <p:strVal val="visible"/>
                                      </p:to>
                                    </p:set>
                                    <p:anim calcmode="lin" valueType="num">
                                      <p:cBhvr additive="repl">
                                        <p:cTn id="7" dur="500" fill="hold"/>
                                        <p:tgtEl>
                                          <p:spTgt spid="49154">
                                            <p:txEl>
                                              <p:pRg st="2" end="2"/>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49154">
                                            <p:txEl>
                                              <p:pRg st="2" end="2"/>
                                            </p:txEl>
                                          </p:spTgt>
                                        </p:tgtEl>
                                        <p:attrNameLst>
                                          <p:attrName>ppt_y</p:attrName>
                                        </p:attrNameLst>
                                      </p:cBhvr>
                                      <p:tavLst>
                                        <p:tav tm="100000">
                                          <p:val>
                                            <p:strVal val="#ppt_y+#ppt_h/2"/>
                                          </p:val>
                                        </p:tav>
                                        <p:tav tm="100000">
                                          <p:val>
                                            <p:strVal val="#ppt_y"/>
                                          </p:val>
                                        </p:tav>
                                      </p:tavLst>
                                    </p:anim>
                                    <p:anim calcmode="lin" valueType="num">
                                      <p:cBhvr additive="repl">
                                        <p:cTn id="9" dur="500" fill="hold"/>
                                        <p:tgtEl>
                                          <p:spTgt spid="49154">
                                            <p:txEl>
                                              <p:pRg st="2" end="2"/>
                                            </p:txEl>
                                          </p:spTgt>
                                        </p:tgtEl>
                                        <p:attrNameLst>
                                          <p:attrName>ppt_w</p:attrName>
                                        </p:attrNameLst>
                                      </p:cBhvr>
                                      <p:tavLst>
                                        <p:tav tm="100000">
                                          <p:val>
                                            <p:strVal val="#ppt_w"/>
                                          </p:val>
                                        </p:tav>
                                        <p:tav tm="100000">
                                          <p:val>
                                            <p:strVal val="#ppt_w"/>
                                          </p:val>
                                        </p:tav>
                                      </p:tavLst>
                                    </p:anim>
                                    <p:anim calcmode="lin" valueType="num">
                                      <p:cBhvr additive="repl">
                                        <p:cTn id="10" dur="500" fill="hold"/>
                                        <p:tgtEl>
                                          <p:spTgt spid="49154">
                                            <p:txEl>
                                              <p:pRg st="2" end="2"/>
                                            </p:txEl>
                                          </p:spTgt>
                                        </p:tgtEl>
                                        <p:attrNameLst>
                                          <p:attrName>ppt_h</p:attrName>
                                        </p:attrNameLst>
                                      </p:cBhvr>
                                      <p:tavLst>
                                        <p:tav tm="10000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additive="repl">
                                        <p:cTn id="14" dur="1" fill="hold">
                                          <p:stCondLst>
                                            <p:cond delay="0"/>
                                          </p:stCondLst>
                                        </p:cTn>
                                        <p:tgtEl>
                                          <p:spTgt spid="49154">
                                            <p:txEl>
                                              <p:pRg st="0" end="0"/>
                                            </p:txEl>
                                          </p:spTgt>
                                        </p:tgtEl>
                                        <p:attrNameLst>
                                          <p:attrName>style.visibility</p:attrName>
                                        </p:attrNameLst>
                                      </p:cBhvr>
                                      <p:to>
                                        <p:strVal val="visible"/>
                                      </p:to>
                                    </p:set>
                                    <p:anim calcmode="lin" valueType="num">
                                      <p:cBhvr additive="repl">
                                        <p:cTn id="15" dur="500" fill="hold"/>
                                        <p:tgtEl>
                                          <p:spTgt spid="49154">
                                            <p:txEl>
                                              <p:pRg st="0" end="0"/>
                                            </p:txEl>
                                          </p:spTgt>
                                        </p:tgtEl>
                                        <p:attrNameLst>
                                          <p:attrName>ppt_x</p:attrName>
                                        </p:attrNameLst>
                                      </p:cBhvr>
                                      <p:tavLst>
                                        <p:tav tm="100000">
                                          <p:val>
                                            <p:strVal val="#ppt_x"/>
                                          </p:val>
                                        </p:tav>
                                        <p:tav tm="100000">
                                          <p:val>
                                            <p:strVal val="#ppt_x"/>
                                          </p:val>
                                        </p:tav>
                                      </p:tavLst>
                                    </p:anim>
                                    <p:anim calcmode="lin" valueType="num">
                                      <p:cBhvr additive="repl">
                                        <p:cTn id="16" dur="500" fill="hold"/>
                                        <p:tgtEl>
                                          <p:spTgt spid="49154">
                                            <p:txEl>
                                              <p:pRg st="0" end="0"/>
                                            </p:txEl>
                                          </p:spTgt>
                                        </p:tgtEl>
                                        <p:attrNameLst>
                                          <p:attrName>ppt_y</p:attrName>
                                        </p:attrNameLst>
                                      </p:cBhvr>
                                      <p:tavLst>
                                        <p:tav tm="100000">
                                          <p:val>
                                            <p:strVal val="#ppt_y+#ppt_h/2"/>
                                          </p:val>
                                        </p:tav>
                                        <p:tav tm="100000">
                                          <p:val>
                                            <p:strVal val="#ppt_y"/>
                                          </p:val>
                                        </p:tav>
                                      </p:tavLst>
                                    </p:anim>
                                    <p:anim calcmode="lin" valueType="num">
                                      <p:cBhvr additive="repl">
                                        <p:cTn id="17" dur="500" fill="hold"/>
                                        <p:tgtEl>
                                          <p:spTgt spid="49154">
                                            <p:txEl>
                                              <p:pRg st="0" end="0"/>
                                            </p:txEl>
                                          </p:spTgt>
                                        </p:tgtEl>
                                        <p:attrNameLst>
                                          <p:attrName>ppt_w</p:attrName>
                                        </p:attrNameLst>
                                      </p:cBhvr>
                                      <p:tavLst>
                                        <p:tav tm="100000">
                                          <p:val>
                                            <p:strVal val="#ppt_w"/>
                                          </p:val>
                                        </p:tav>
                                        <p:tav tm="100000">
                                          <p:val>
                                            <p:strVal val="#ppt_w"/>
                                          </p:val>
                                        </p:tav>
                                      </p:tavLst>
                                    </p:anim>
                                    <p:anim calcmode="lin" valueType="num">
                                      <p:cBhvr additive="repl">
                                        <p:cTn id="18" dur="500" fill="hold"/>
                                        <p:tgtEl>
                                          <p:spTgt spid="49154">
                                            <p:txEl>
                                              <p:pRg st="0" end="0"/>
                                            </p:txEl>
                                          </p:spTgt>
                                        </p:tgtEl>
                                        <p:attrNameLst>
                                          <p:attrName>ppt_h</p:attrName>
                                        </p:attrNameLst>
                                      </p:cBhvr>
                                      <p:tavLst>
                                        <p:tav tm="10000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additive="repl">
                                        <p:cTn id="22" dur="1" fill="hold">
                                          <p:stCondLst>
                                            <p:cond delay="0"/>
                                          </p:stCondLst>
                                        </p:cTn>
                                        <p:tgtEl>
                                          <p:spTgt spid="49154">
                                            <p:txEl>
                                              <p:pRg st="3" end="3"/>
                                            </p:txEl>
                                          </p:spTgt>
                                        </p:tgtEl>
                                        <p:attrNameLst>
                                          <p:attrName>style.visibility</p:attrName>
                                        </p:attrNameLst>
                                      </p:cBhvr>
                                      <p:to>
                                        <p:strVal val="visible"/>
                                      </p:to>
                                    </p:set>
                                    <p:anim calcmode="lin" valueType="num">
                                      <p:cBhvr additive="repl">
                                        <p:cTn id="23" dur="500" fill="hold"/>
                                        <p:tgtEl>
                                          <p:spTgt spid="49154">
                                            <p:txEl>
                                              <p:pRg st="3" end="3"/>
                                            </p:txEl>
                                          </p:spTgt>
                                        </p:tgtEl>
                                        <p:attrNameLst>
                                          <p:attrName>ppt_x</p:attrName>
                                        </p:attrNameLst>
                                      </p:cBhvr>
                                      <p:tavLst>
                                        <p:tav tm="100000">
                                          <p:val>
                                            <p:strVal val="#ppt_x"/>
                                          </p:val>
                                        </p:tav>
                                        <p:tav tm="100000">
                                          <p:val>
                                            <p:strVal val="#ppt_x"/>
                                          </p:val>
                                        </p:tav>
                                      </p:tavLst>
                                    </p:anim>
                                    <p:anim calcmode="lin" valueType="num">
                                      <p:cBhvr additive="repl">
                                        <p:cTn id="24" dur="500" fill="hold"/>
                                        <p:tgtEl>
                                          <p:spTgt spid="49154">
                                            <p:txEl>
                                              <p:pRg st="3" end="3"/>
                                            </p:txEl>
                                          </p:spTgt>
                                        </p:tgtEl>
                                        <p:attrNameLst>
                                          <p:attrName>ppt_y</p:attrName>
                                        </p:attrNameLst>
                                      </p:cBhvr>
                                      <p:tavLst>
                                        <p:tav tm="100000">
                                          <p:val>
                                            <p:strVal val="#ppt_y+#ppt_h/2"/>
                                          </p:val>
                                        </p:tav>
                                        <p:tav tm="100000">
                                          <p:val>
                                            <p:strVal val="#ppt_y"/>
                                          </p:val>
                                        </p:tav>
                                      </p:tavLst>
                                    </p:anim>
                                    <p:anim calcmode="lin" valueType="num">
                                      <p:cBhvr additive="repl">
                                        <p:cTn id="25" dur="500" fill="hold"/>
                                        <p:tgtEl>
                                          <p:spTgt spid="49154">
                                            <p:txEl>
                                              <p:pRg st="3" end="3"/>
                                            </p:txEl>
                                          </p:spTgt>
                                        </p:tgtEl>
                                        <p:attrNameLst>
                                          <p:attrName>ppt_w</p:attrName>
                                        </p:attrNameLst>
                                      </p:cBhvr>
                                      <p:tavLst>
                                        <p:tav tm="100000">
                                          <p:val>
                                            <p:strVal val="#ppt_w"/>
                                          </p:val>
                                        </p:tav>
                                        <p:tav tm="100000">
                                          <p:val>
                                            <p:strVal val="#ppt_w"/>
                                          </p:val>
                                        </p:tav>
                                      </p:tavLst>
                                    </p:anim>
                                    <p:anim calcmode="lin" valueType="num">
                                      <p:cBhvr additive="repl">
                                        <p:cTn id="26" dur="500" fill="hold"/>
                                        <p:tgtEl>
                                          <p:spTgt spid="49154">
                                            <p:txEl>
                                              <p:pRg st="3" end="3"/>
                                            </p:txEl>
                                          </p:spTgt>
                                        </p:tgtEl>
                                        <p:attrNameLst>
                                          <p:attrName>ppt_h</p:attrName>
                                        </p:attrNameLst>
                                      </p:cBhvr>
                                      <p:tavLst>
                                        <p:tav tm="10000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additive="repl">
                                        <p:cTn id="30" dur="1" fill="hold">
                                          <p:stCondLst>
                                            <p:cond delay="0"/>
                                          </p:stCondLst>
                                        </p:cTn>
                                        <p:tgtEl>
                                          <p:spTgt spid="49154">
                                            <p:txEl>
                                              <p:pRg st="4" end="4"/>
                                            </p:txEl>
                                          </p:spTgt>
                                        </p:tgtEl>
                                        <p:attrNameLst>
                                          <p:attrName>style.visibility</p:attrName>
                                        </p:attrNameLst>
                                      </p:cBhvr>
                                      <p:to>
                                        <p:strVal val="visible"/>
                                      </p:to>
                                    </p:set>
                                    <p:anim calcmode="lin" valueType="num">
                                      <p:cBhvr additive="repl">
                                        <p:cTn id="31" dur="500" fill="hold"/>
                                        <p:tgtEl>
                                          <p:spTgt spid="49154">
                                            <p:txEl>
                                              <p:pRg st="4" end="4"/>
                                            </p:txEl>
                                          </p:spTgt>
                                        </p:tgtEl>
                                        <p:attrNameLst>
                                          <p:attrName>ppt_x</p:attrName>
                                        </p:attrNameLst>
                                      </p:cBhvr>
                                      <p:tavLst>
                                        <p:tav tm="100000">
                                          <p:val>
                                            <p:strVal val="#ppt_x"/>
                                          </p:val>
                                        </p:tav>
                                        <p:tav tm="100000">
                                          <p:val>
                                            <p:strVal val="#ppt_x"/>
                                          </p:val>
                                        </p:tav>
                                      </p:tavLst>
                                    </p:anim>
                                    <p:anim calcmode="lin" valueType="num">
                                      <p:cBhvr additive="repl">
                                        <p:cTn id="32" dur="500" fill="hold"/>
                                        <p:tgtEl>
                                          <p:spTgt spid="49154">
                                            <p:txEl>
                                              <p:pRg st="4" end="4"/>
                                            </p:txEl>
                                          </p:spTgt>
                                        </p:tgtEl>
                                        <p:attrNameLst>
                                          <p:attrName>ppt_y</p:attrName>
                                        </p:attrNameLst>
                                      </p:cBhvr>
                                      <p:tavLst>
                                        <p:tav tm="100000">
                                          <p:val>
                                            <p:strVal val="#ppt_y+#ppt_h/2"/>
                                          </p:val>
                                        </p:tav>
                                        <p:tav tm="100000">
                                          <p:val>
                                            <p:strVal val="#ppt_y"/>
                                          </p:val>
                                        </p:tav>
                                      </p:tavLst>
                                    </p:anim>
                                    <p:anim calcmode="lin" valueType="num">
                                      <p:cBhvr additive="repl">
                                        <p:cTn id="33" dur="500" fill="hold"/>
                                        <p:tgtEl>
                                          <p:spTgt spid="49154">
                                            <p:txEl>
                                              <p:pRg st="4" end="4"/>
                                            </p:txEl>
                                          </p:spTgt>
                                        </p:tgtEl>
                                        <p:attrNameLst>
                                          <p:attrName>ppt_w</p:attrName>
                                        </p:attrNameLst>
                                      </p:cBhvr>
                                      <p:tavLst>
                                        <p:tav tm="100000">
                                          <p:val>
                                            <p:strVal val="#ppt_w"/>
                                          </p:val>
                                        </p:tav>
                                        <p:tav tm="100000">
                                          <p:val>
                                            <p:strVal val="#ppt_w"/>
                                          </p:val>
                                        </p:tav>
                                      </p:tavLst>
                                    </p:anim>
                                    <p:anim calcmode="lin" valueType="num">
                                      <p:cBhvr additive="repl">
                                        <p:cTn id="34" dur="500" fill="hold"/>
                                        <p:tgtEl>
                                          <p:spTgt spid="49154">
                                            <p:txEl>
                                              <p:pRg st="4" end="4"/>
                                            </p:txEl>
                                          </p:spTgt>
                                        </p:tgtEl>
                                        <p:attrNameLst>
                                          <p:attrName>ppt_h</p:attrName>
                                        </p:attrNameLst>
                                      </p:cBhvr>
                                      <p:tavLst>
                                        <p:tav tm="10000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additive="repl">
                                        <p:cTn id="38" dur="1" fill="hold">
                                          <p:stCondLst>
                                            <p:cond delay="0"/>
                                          </p:stCondLst>
                                        </p:cTn>
                                        <p:tgtEl>
                                          <p:spTgt spid="49154">
                                            <p:txEl>
                                              <p:pRg st="5" end="5"/>
                                            </p:txEl>
                                          </p:spTgt>
                                        </p:tgtEl>
                                        <p:attrNameLst>
                                          <p:attrName>style.visibility</p:attrName>
                                        </p:attrNameLst>
                                      </p:cBhvr>
                                      <p:to>
                                        <p:strVal val="visible"/>
                                      </p:to>
                                    </p:set>
                                    <p:anim calcmode="lin" valueType="num">
                                      <p:cBhvr additive="repl">
                                        <p:cTn id="39" dur="500" fill="hold"/>
                                        <p:tgtEl>
                                          <p:spTgt spid="49154">
                                            <p:txEl>
                                              <p:pRg st="5" end="5"/>
                                            </p:txEl>
                                          </p:spTgt>
                                        </p:tgtEl>
                                        <p:attrNameLst>
                                          <p:attrName>ppt_x</p:attrName>
                                        </p:attrNameLst>
                                      </p:cBhvr>
                                      <p:tavLst>
                                        <p:tav tm="100000">
                                          <p:val>
                                            <p:strVal val="#ppt_x"/>
                                          </p:val>
                                        </p:tav>
                                        <p:tav tm="100000">
                                          <p:val>
                                            <p:strVal val="#ppt_x"/>
                                          </p:val>
                                        </p:tav>
                                      </p:tavLst>
                                    </p:anim>
                                    <p:anim calcmode="lin" valueType="num">
                                      <p:cBhvr additive="repl">
                                        <p:cTn id="40" dur="500" fill="hold"/>
                                        <p:tgtEl>
                                          <p:spTgt spid="49154">
                                            <p:txEl>
                                              <p:pRg st="5" end="5"/>
                                            </p:txEl>
                                          </p:spTgt>
                                        </p:tgtEl>
                                        <p:attrNameLst>
                                          <p:attrName>ppt_y</p:attrName>
                                        </p:attrNameLst>
                                      </p:cBhvr>
                                      <p:tavLst>
                                        <p:tav tm="100000">
                                          <p:val>
                                            <p:strVal val="#ppt_y+#ppt_h/2"/>
                                          </p:val>
                                        </p:tav>
                                        <p:tav tm="100000">
                                          <p:val>
                                            <p:strVal val="#ppt_y"/>
                                          </p:val>
                                        </p:tav>
                                      </p:tavLst>
                                    </p:anim>
                                    <p:anim calcmode="lin" valueType="num">
                                      <p:cBhvr additive="repl">
                                        <p:cTn id="41" dur="500" fill="hold"/>
                                        <p:tgtEl>
                                          <p:spTgt spid="49154">
                                            <p:txEl>
                                              <p:pRg st="5" end="5"/>
                                            </p:txEl>
                                          </p:spTgt>
                                        </p:tgtEl>
                                        <p:attrNameLst>
                                          <p:attrName>ppt_w</p:attrName>
                                        </p:attrNameLst>
                                      </p:cBhvr>
                                      <p:tavLst>
                                        <p:tav tm="100000">
                                          <p:val>
                                            <p:strVal val="#ppt_w"/>
                                          </p:val>
                                        </p:tav>
                                        <p:tav tm="100000">
                                          <p:val>
                                            <p:strVal val="#ppt_w"/>
                                          </p:val>
                                        </p:tav>
                                      </p:tavLst>
                                    </p:anim>
                                    <p:anim calcmode="lin" valueType="num">
                                      <p:cBhvr additive="repl">
                                        <p:cTn id="42" dur="500" fill="hold"/>
                                        <p:tgtEl>
                                          <p:spTgt spid="49154">
                                            <p:txEl>
                                              <p:pRg st="5" end="5"/>
                                            </p:txEl>
                                          </p:spTgt>
                                        </p:tgtEl>
                                        <p:attrNameLst>
                                          <p:attrName>ppt_h</p:attrName>
                                        </p:attrNameLst>
                                      </p:cBhvr>
                                      <p:tavLst>
                                        <p:tav tm="10000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additive="repl">
                                        <p:cTn id="46" dur="1" fill="hold">
                                          <p:stCondLst>
                                            <p:cond delay="0"/>
                                          </p:stCondLst>
                                        </p:cTn>
                                        <p:tgtEl>
                                          <p:spTgt spid="49154">
                                            <p:txEl>
                                              <p:pRg st="6" end="6"/>
                                            </p:txEl>
                                          </p:spTgt>
                                        </p:tgtEl>
                                        <p:attrNameLst>
                                          <p:attrName>style.visibility</p:attrName>
                                        </p:attrNameLst>
                                      </p:cBhvr>
                                      <p:to>
                                        <p:strVal val="visible"/>
                                      </p:to>
                                    </p:set>
                                    <p:anim calcmode="lin" valueType="num">
                                      <p:cBhvr additive="repl">
                                        <p:cTn id="47" dur="500" fill="hold"/>
                                        <p:tgtEl>
                                          <p:spTgt spid="49154">
                                            <p:txEl>
                                              <p:pRg st="6" end="6"/>
                                            </p:txEl>
                                          </p:spTgt>
                                        </p:tgtEl>
                                        <p:attrNameLst>
                                          <p:attrName>ppt_x</p:attrName>
                                        </p:attrNameLst>
                                      </p:cBhvr>
                                      <p:tavLst>
                                        <p:tav tm="100000">
                                          <p:val>
                                            <p:strVal val="#ppt_x"/>
                                          </p:val>
                                        </p:tav>
                                        <p:tav tm="100000">
                                          <p:val>
                                            <p:strVal val="#ppt_x"/>
                                          </p:val>
                                        </p:tav>
                                      </p:tavLst>
                                    </p:anim>
                                    <p:anim calcmode="lin" valueType="num">
                                      <p:cBhvr additive="repl">
                                        <p:cTn id="48" dur="500" fill="hold"/>
                                        <p:tgtEl>
                                          <p:spTgt spid="49154">
                                            <p:txEl>
                                              <p:pRg st="6" end="6"/>
                                            </p:txEl>
                                          </p:spTgt>
                                        </p:tgtEl>
                                        <p:attrNameLst>
                                          <p:attrName>ppt_y</p:attrName>
                                        </p:attrNameLst>
                                      </p:cBhvr>
                                      <p:tavLst>
                                        <p:tav tm="100000">
                                          <p:val>
                                            <p:strVal val="#ppt_y+#ppt_h/2"/>
                                          </p:val>
                                        </p:tav>
                                        <p:tav tm="100000">
                                          <p:val>
                                            <p:strVal val="#ppt_y"/>
                                          </p:val>
                                        </p:tav>
                                      </p:tavLst>
                                    </p:anim>
                                    <p:anim calcmode="lin" valueType="num">
                                      <p:cBhvr additive="repl">
                                        <p:cTn id="49" dur="500" fill="hold"/>
                                        <p:tgtEl>
                                          <p:spTgt spid="49154">
                                            <p:txEl>
                                              <p:pRg st="6" end="6"/>
                                            </p:txEl>
                                          </p:spTgt>
                                        </p:tgtEl>
                                        <p:attrNameLst>
                                          <p:attrName>ppt_w</p:attrName>
                                        </p:attrNameLst>
                                      </p:cBhvr>
                                      <p:tavLst>
                                        <p:tav tm="100000">
                                          <p:val>
                                            <p:strVal val="#ppt_w"/>
                                          </p:val>
                                        </p:tav>
                                        <p:tav tm="100000">
                                          <p:val>
                                            <p:strVal val="#ppt_w"/>
                                          </p:val>
                                        </p:tav>
                                      </p:tavLst>
                                    </p:anim>
                                    <p:anim calcmode="lin" valueType="num">
                                      <p:cBhvr additive="repl">
                                        <p:cTn id="50" dur="500" fill="hold"/>
                                        <p:tgtEl>
                                          <p:spTgt spid="49154">
                                            <p:txEl>
                                              <p:pRg st="6" end="6"/>
                                            </p:txEl>
                                          </p:spTgt>
                                        </p:tgtEl>
                                        <p:attrNameLst>
                                          <p:attrName>ppt_h</p:attrName>
                                        </p:attrNameLst>
                                      </p:cBhvr>
                                      <p:tavLst>
                                        <p:tav tm="10000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additive="repl">
                                        <p:cTn id="54" dur="1" fill="hold">
                                          <p:stCondLst>
                                            <p:cond delay="0"/>
                                          </p:stCondLst>
                                        </p:cTn>
                                        <p:tgtEl>
                                          <p:spTgt spid="49154">
                                            <p:txEl>
                                              <p:pRg st="7" end="7"/>
                                            </p:txEl>
                                          </p:spTgt>
                                        </p:tgtEl>
                                        <p:attrNameLst>
                                          <p:attrName>style.visibility</p:attrName>
                                        </p:attrNameLst>
                                      </p:cBhvr>
                                      <p:to>
                                        <p:strVal val="visible"/>
                                      </p:to>
                                    </p:set>
                                    <p:anim calcmode="lin" valueType="num">
                                      <p:cBhvr additive="repl">
                                        <p:cTn id="55" dur="500" fill="hold"/>
                                        <p:tgtEl>
                                          <p:spTgt spid="49154">
                                            <p:txEl>
                                              <p:pRg st="7" end="7"/>
                                            </p:txEl>
                                          </p:spTgt>
                                        </p:tgtEl>
                                        <p:attrNameLst>
                                          <p:attrName>ppt_x</p:attrName>
                                        </p:attrNameLst>
                                      </p:cBhvr>
                                      <p:tavLst>
                                        <p:tav tm="100000">
                                          <p:val>
                                            <p:strVal val="#ppt_x"/>
                                          </p:val>
                                        </p:tav>
                                        <p:tav tm="100000">
                                          <p:val>
                                            <p:strVal val="#ppt_x"/>
                                          </p:val>
                                        </p:tav>
                                      </p:tavLst>
                                    </p:anim>
                                    <p:anim calcmode="lin" valueType="num">
                                      <p:cBhvr additive="repl">
                                        <p:cTn id="56" dur="500" fill="hold"/>
                                        <p:tgtEl>
                                          <p:spTgt spid="49154">
                                            <p:txEl>
                                              <p:pRg st="7" end="7"/>
                                            </p:txEl>
                                          </p:spTgt>
                                        </p:tgtEl>
                                        <p:attrNameLst>
                                          <p:attrName>ppt_y</p:attrName>
                                        </p:attrNameLst>
                                      </p:cBhvr>
                                      <p:tavLst>
                                        <p:tav tm="100000">
                                          <p:val>
                                            <p:strVal val="#ppt_y+#ppt_h/2"/>
                                          </p:val>
                                        </p:tav>
                                        <p:tav tm="100000">
                                          <p:val>
                                            <p:strVal val="#ppt_y"/>
                                          </p:val>
                                        </p:tav>
                                      </p:tavLst>
                                    </p:anim>
                                    <p:anim calcmode="lin" valueType="num">
                                      <p:cBhvr additive="repl">
                                        <p:cTn id="57" dur="500" fill="hold"/>
                                        <p:tgtEl>
                                          <p:spTgt spid="49154">
                                            <p:txEl>
                                              <p:pRg st="7" end="7"/>
                                            </p:txEl>
                                          </p:spTgt>
                                        </p:tgtEl>
                                        <p:attrNameLst>
                                          <p:attrName>ppt_w</p:attrName>
                                        </p:attrNameLst>
                                      </p:cBhvr>
                                      <p:tavLst>
                                        <p:tav tm="100000">
                                          <p:val>
                                            <p:strVal val="#ppt_w"/>
                                          </p:val>
                                        </p:tav>
                                        <p:tav tm="100000">
                                          <p:val>
                                            <p:strVal val="#ppt_w"/>
                                          </p:val>
                                        </p:tav>
                                      </p:tavLst>
                                    </p:anim>
                                    <p:anim calcmode="lin" valueType="num">
                                      <p:cBhvr additive="repl">
                                        <p:cTn id="58" dur="500" fill="hold"/>
                                        <p:tgtEl>
                                          <p:spTgt spid="49154">
                                            <p:txEl>
                                              <p:pRg st="7" end="7"/>
                                            </p:txEl>
                                          </p:spTgt>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a:buNone/>
            </a:pPr>
            <a:r>
              <a:rPr lang="es-CL" sz="2000" dirty="0" smtClean="0"/>
              <a:t>Una familia usa energía en las siguientes actividades:</a:t>
            </a:r>
          </a:p>
          <a:p>
            <a:r>
              <a:rPr lang="es-CL" sz="2000" dirty="0" smtClean="0"/>
              <a:t>La alimentación (y esta es la más esencial)</a:t>
            </a:r>
          </a:p>
          <a:p>
            <a:r>
              <a:rPr lang="es-CL" sz="2000" dirty="0" smtClean="0"/>
              <a:t>El agua caliente sanitaria.</a:t>
            </a:r>
          </a:p>
          <a:p>
            <a:r>
              <a:rPr lang="es-CL" sz="2000" dirty="0" smtClean="0"/>
              <a:t>Electricidad: luz, refrigerador, equipos.</a:t>
            </a:r>
          </a:p>
          <a:p>
            <a:r>
              <a:rPr lang="es-CL" sz="2000" dirty="0" smtClean="0"/>
              <a:t>Calefacción.</a:t>
            </a:r>
          </a:p>
          <a:p>
            <a:r>
              <a:rPr lang="es-CL" sz="2000" dirty="0" smtClean="0"/>
              <a:t>Cocina.</a:t>
            </a:r>
          </a:p>
          <a:p>
            <a:r>
              <a:rPr lang="es-CL" sz="2000" dirty="0" smtClean="0"/>
              <a:t>Transporte.</a:t>
            </a:r>
          </a:p>
          <a:p>
            <a:r>
              <a:rPr lang="es-CL" sz="2000" dirty="0" smtClean="0"/>
              <a:t>Actividades productivas: Taller, panadería, otros.</a:t>
            </a:r>
          </a:p>
          <a:p>
            <a:endParaRPr lang="es-CL" sz="2000" dirty="0" smtClean="0"/>
          </a:p>
          <a:p>
            <a:pPr>
              <a:buNone/>
            </a:pPr>
            <a:r>
              <a:rPr lang="es-CL" sz="2000" dirty="0" smtClean="0"/>
              <a:t>Veamos valores relativos de cada caso. Para comparar utilizaremos el </a:t>
            </a:r>
            <a:r>
              <a:rPr lang="es-CL" sz="2000" dirty="0" err="1" smtClean="0"/>
              <a:t>kWh</a:t>
            </a:r>
            <a:r>
              <a:rPr lang="es-CL" sz="2000" dirty="0" smtClean="0"/>
              <a:t> (kilo-Watt-hora).</a:t>
            </a:r>
            <a:endParaRPr lang="es-CL" sz="2000" dirty="0"/>
          </a:p>
        </p:txBody>
      </p:sp>
      <p:sp>
        <p:nvSpPr>
          <p:cNvPr id="3" name="2 Título"/>
          <p:cNvSpPr>
            <a:spLocks noGrp="1"/>
          </p:cNvSpPr>
          <p:nvPr>
            <p:ph type="title"/>
          </p:nvPr>
        </p:nvSpPr>
        <p:spPr>
          <a:xfrm>
            <a:off x="457200" y="836712"/>
            <a:ext cx="8229600" cy="1143000"/>
          </a:xfrm>
        </p:spPr>
        <p:txBody>
          <a:bodyPr>
            <a:normAutofit/>
          </a:bodyPr>
          <a:lstStyle/>
          <a:p>
            <a:r>
              <a:rPr lang="es-CL" dirty="0" smtClean="0"/>
              <a:t>Balance Energético en Viviendas:</a:t>
            </a:r>
            <a:endParaRPr lang="es-CL" dirty="0"/>
          </a:p>
        </p:txBody>
      </p:sp>
    </p:spTree>
    <p:extLst>
      <p:ext uri="{BB962C8B-B14F-4D97-AF65-F5344CB8AC3E}">
        <p14:creationId xmlns:p14="http://schemas.microsoft.com/office/powerpoint/2010/main" val="6710250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buNone/>
            </a:pPr>
            <a:r>
              <a:rPr lang="es-CL" sz="2000" dirty="0" smtClean="0"/>
              <a:t>Las unidades de energía más </a:t>
            </a:r>
            <a:r>
              <a:rPr lang="es-CL" sz="2000" dirty="0" err="1" smtClean="0"/>
              <a:t>comunmente</a:t>
            </a:r>
            <a:r>
              <a:rPr lang="es-CL" sz="2000" dirty="0" smtClean="0"/>
              <a:t> usadas son la </a:t>
            </a:r>
            <a:r>
              <a:rPr lang="es-CL" sz="2000" i="1" dirty="0" smtClean="0"/>
              <a:t>kilocaloría </a:t>
            </a:r>
            <a:r>
              <a:rPr lang="es-CL" sz="2000" dirty="0" smtClean="0"/>
              <a:t>[</a:t>
            </a:r>
            <a:r>
              <a:rPr lang="es-CL" sz="2000" dirty="0" err="1" smtClean="0"/>
              <a:t>kcal</a:t>
            </a:r>
            <a:r>
              <a:rPr lang="es-CL" sz="2000" dirty="0" smtClean="0"/>
              <a:t>] y el </a:t>
            </a:r>
            <a:r>
              <a:rPr lang="es-CL" sz="2000" i="1" dirty="0" err="1" smtClean="0"/>
              <a:t>kilowatthora</a:t>
            </a:r>
            <a:r>
              <a:rPr lang="es-CL" sz="2000" i="1" dirty="0" smtClean="0"/>
              <a:t> </a:t>
            </a:r>
            <a:r>
              <a:rPr lang="es-CL" sz="2000" dirty="0" smtClean="0"/>
              <a:t>[</a:t>
            </a:r>
            <a:r>
              <a:rPr lang="es-CL" sz="2000" dirty="0" err="1" smtClean="0"/>
              <a:t>kWh</a:t>
            </a:r>
            <a:r>
              <a:rPr lang="es-CL" sz="2000" dirty="0" smtClean="0"/>
              <a:t>]</a:t>
            </a:r>
            <a:r>
              <a:rPr lang="es-CL" sz="2000" i="1" dirty="0" smtClean="0"/>
              <a:t>.</a:t>
            </a:r>
            <a:endParaRPr lang="es-CL" sz="2000" dirty="0" smtClean="0"/>
          </a:p>
          <a:p>
            <a:pPr>
              <a:buNone/>
            </a:pPr>
            <a:endParaRPr lang="es-CL" sz="2000" dirty="0" smtClean="0"/>
          </a:p>
          <a:p>
            <a:pPr>
              <a:buNone/>
            </a:pPr>
            <a:r>
              <a:rPr lang="es-CL" sz="2000" dirty="0" smtClean="0"/>
              <a:t>Una kilocaloría es la cantidad de energía necesaria para calentar 1 kg (o 1 </a:t>
            </a:r>
            <a:r>
              <a:rPr lang="es-CL" sz="2000" dirty="0" err="1" smtClean="0"/>
              <a:t>lt</a:t>
            </a:r>
            <a:r>
              <a:rPr lang="es-CL" sz="2000" dirty="0" smtClean="0"/>
              <a:t>) de agua en 1°C.</a:t>
            </a:r>
          </a:p>
          <a:p>
            <a:pPr>
              <a:buNone/>
            </a:pPr>
            <a:endParaRPr lang="es-CL" sz="2000" dirty="0" smtClean="0"/>
          </a:p>
          <a:p>
            <a:pPr>
              <a:buNone/>
            </a:pPr>
            <a:r>
              <a:rPr lang="es-CL" sz="2000" dirty="0" smtClean="0"/>
              <a:t>Un kilowatt hora es la energía que se gasta si una estufa eléctrica de 1000 Watts está encendida 1 hora.</a:t>
            </a:r>
          </a:p>
          <a:p>
            <a:pPr>
              <a:buNone/>
            </a:pPr>
            <a:endParaRPr lang="es-CL" sz="2000" dirty="0" smtClean="0"/>
          </a:p>
          <a:p>
            <a:pPr algn="ctr">
              <a:buNone/>
            </a:pPr>
            <a:r>
              <a:rPr lang="es-CL" sz="2000" dirty="0" smtClean="0"/>
              <a:t>1 </a:t>
            </a:r>
            <a:r>
              <a:rPr lang="es-CL" sz="2000" dirty="0" err="1" smtClean="0"/>
              <a:t>kWh</a:t>
            </a:r>
            <a:r>
              <a:rPr lang="es-CL" sz="2000" dirty="0" smtClean="0"/>
              <a:t> = 860 </a:t>
            </a:r>
            <a:r>
              <a:rPr lang="es-CL" sz="2000" dirty="0" err="1" smtClean="0"/>
              <a:t>kcal</a:t>
            </a:r>
            <a:endParaRPr lang="es-CL" sz="2000" dirty="0"/>
          </a:p>
        </p:txBody>
      </p:sp>
    </p:spTree>
    <p:extLst>
      <p:ext uri="{BB962C8B-B14F-4D97-AF65-F5344CB8AC3E}">
        <p14:creationId xmlns:p14="http://schemas.microsoft.com/office/powerpoint/2010/main" val="596702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pPr>
              <a:buNone/>
            </a:pPr>
            <a:r>
              <a:rPr lang="es-CL" dirty="0" smtClean="0"/>
              <a:t>En alimentación se necesita m/m 2.000 </a:t>
            </a:r>
            <a:r>
              <a:rPr lang="es-CL" dirty="0" err="1" smtClean="0"/>
              <a:t>kcal</a:t>
            </a:r>
            <a:r>
              <a:rPr lang="es-CL" dirty="0" smtClean="0"/>
              <a:t>/día por persona adulta = 2,3 </a:t>
            </a:r>
            <a:r>
              <a:rPr lang="es-CL" dirty="0" err="1" smtClean="0"/>
              <a:t>kWh</a:t>
            </a:r>
            <a:r>
              <a:rPr lang="es-CL" dirty="0" smtClean="0"/>
              <a:t>.</a:t>
            </a:r>
          </a:p>
          <a:p>
            <a:pPr>
              <a:buNone/>
            </a:pPr>
            <a:endParaRPr lang="es-CL" dirty="0" smtClean="0"/>
          </a:p>
          <a:p>
            <a:pPr>
              <a:buNone/>
            </a:pPr>
            <a:r>
              <a:rPr lang="es-CL" dirty="0" smtClean="0"/>
              <a:t>En energía eléctrica en una típica casa se gastan del orden de 100 a 150 </a:t>
            </a:r>
            <a:r>
              <a:rPr lang="es-CL" dirty="0" err="1" smtClean="0"/>
              <a:t>kWh</a:t>
            </a:r>
            <a:r>
              <a:rPr lang="es-CL" dirty="0" smtClean="0"/>
              <a:t>/mes</a:t>
            </a:r>
          </a:p>
          <a:p>
            <a:pPr>
              <a:buNone/>
            </a:pPr>
            <a:endParaRPr lang="es-CL" dirty="0" smtClean="0"/>
          </a:p>
          <a:p>
            <a:pPr>
              <a:buNone/>
            </a:pPr>
            <a:r>
              <a:rPr lang="es-CL" dirty="0" smtClean="0"/>
              <a:t>Cada litro de parafina tiene un contenido energético de unos 9 </a:t>
            </a:r>
            <a:r>
              <a:rPr lang="es-CL" dirty="0" err="1" smtClean="0"/>
              <a:t>kWh</a:t>
            </a:r>
            <a:r>
              <a:rPr lang="es-CL" dirty="0" smtClean="0"/>
              <a:t>.</a:t>
            </a:r>
          </a:p>
          <a:p>
            <a:pPr>
              <a:buNone/>
            </a:pPr>
            <a:endParaRPr lang="es-CL" dirty="0" smtClean="0"/>
          </a:p>
          <a:p>
            <a:pPr>
              <a:buNone/>
            </a:pPr>
            <a:r>
              <a:rPr lang="es-CL" dirty="0" smtClean="0"/>
              <a:t>1 kg de GLP tiene un contenido energético de unos 12 </a:t>
            </a:r>
            <a:r>
              <a:rPr lang="es-CL" dirty="0" err="1" smtClean="0"/>
              <a:t>kWh</a:t>
            </a:r>
            <a:r>
              <a:rPr lang="es-CL" dirty="0" smtClean="0"/>
              <a:t>.</a:t>
            </a:r>
          </a:p>
          <a:p>
            <a:pPr>
              <a:buNone/>
            </a:pPr>
            <a:endParaRPr lang="es-CL" dirty="0" smtClean="0"/>
          </a:p>
          <a:p>
            <a:pPr>
              <a:buNone/>
            </a:pPr>
            <a:r>
              <a:rPr lang="es-CL" dirty="0" smtClean="0"/>
              <a:t>Una ducha en que se gastan 40 </a:t>
            </a:r>
            <a:r>
              <a:rPr lang="es-CL" dirty="0" err="1" smtClean="0"/>
              <a:t>lts</a:t>
            </a:r>
            <a:r>
              <a:rPr lang="es-CL" dirty="0" smtClean="0"/>
              <a:t> de agua, requiere unas 1.200 </a:t>
            </a:r>
            <a:r>
              <a:rPr lang="es-CL" dirty="0" err="1" smtClean="0"/>
              <a:t>kcal</a:t>
            </a:r>
            <a:r>
              <a:rPr lang="es-CL" dirty="0" smtClean="0"/>
              <a:t> = 1,5 </a:t>
            </a:r>
            <a:r>
              <a:rPr lang="es-CL" dirty="0" err="1" smtClean="0"/>
              <a:t>kWh</a:t>
            </a:r>
            <a:r>
              <a:rPr lang="es-CL" dirty="0" smtClean="0"/>
              <a:t>.</a:t>
            </a:r>
          </a:p>
          <a:p>
            <a:pPr>
              <a:buNone/>
            </a:pPr>
            <a:endParaRPr lang="es-CL" dirty="0" smtClean="0"/>
          </a:p>
          <a:p>
            <a:pPr>
              <a:buNone/>
            </a:pPr>
            <a:r>
              <a:rPr lang="es-CL" dirty="0" smtClean="0"/>
              <a:t>Con estos números podemos tener un primer balance de energía en un hogar.</a:t>
            </a:r>
          </a:p>
          <a:p>
            <a:pPr>
              <a:buNone/>
            </a:pPr>
            <a:endParaRPr lang="es-CL" dirty="0" smtClean="0"/>
          </a:p>
        </p:txBody>
      </p:sp>
    </p:spTree>
    <p:extLst>
      <p:ext uri="{BB962C8B-B14F-4D97-AF65-F5344CB8AC3E}">
        <p14:creationId xmlns:p14="http://schemas.microsoft.com/office/powerpoint/2010/main" val="32637745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algn="just">
              <a:buNone/>
            </a:pPr>
            <a:r>
              <a:rPr lang="es-CL" sz="2600" dirty="0" smtClean="0"/>
              <a:t>En la tabla vemos los valores diarios y anuales. En el caso de calefacción, se considera solo 3 meses por año en la IVª Región, conforme a lo recomendado por </a:t>
            </a:r>
            <a:r>
              <a:rPr lang="es-CL" sz="2600" i="1" dirty="0" err="1" smtClean="0"/>
              <a:t>Retscreen</a:t>
            </a:r>
            <a:r>
              <a:rPr lang="es-CL" sz="2600" i="1" dirty="0" smtClean="0"/>
              <a:t>, </a:t>
            </a:r>
            <a:r>
              <a:rPr lang="es-CL" sz="2600" dirty="0" smtClean="0"/>
              <a:t>como localidad de referencia se ha utilizado La Serena.</a:t>
            </a:r>
          </a:p>
          <a:p>
            <a:pPr algn="just">
              <a:buNone/>
            </a:pPr>
            <a:r>
              <a:rPr lang="es-CL" sz="2200" dirty="0" smtClean="0"/>
              <a:t>Se han hecho los siguientes supuestos:</a:t>
            </a:r>
          </a:p>
          <a:p>
            <a:pPr algn="just"/>
            <a:r>
              <a:rPr lang="es-CL" sz="2200" dirty="0" smtClean="0"/>
              <a:t>Vivienda de 50 m²</a:t>
            </a:r>
          </a:p>
          <a:p>
            <a:pPr algn="just"/>
            <a:r>
              <a:rPr lang="es-CL" sz="2200" dirty="0" smtClean="0"/>
              <a:t>Cuatro integrantes de familia. Gasto en alimentos $1.500/día por persona.</a:t>
            </a:r>
          </a:p>
          <a:p>
            <a:pPr algn="just"/>
            <a:r>
              <a:rPr lang="es-CL" sz="2200" dirty="0" smtClean="0"/>
              <a:t>Calefacción es con gas licuado (estufa directa).</a:t>
            </a:r>
          </a:p>
          <a:p>
            <a:pPr algn="just"/>
            <a:r>
              <a:rPr lang="es-CL" sz="2200" dirty="0" smtClean="0"/>
              <a:t>Se supone hay buena calefacción.</a:t>
            </a:r>
          </a:p>
          <a:p>
            <a:pPr algn="just"/>
            <a:r>
              <a:rPr lang="es-CL" sz="2200" dirty="0" smtClean="0"/>
              <a:t>La casa tiene un factor global de pérdida térmica de 2,0 [W/(m³°C)], lo cual cumple normativa térmica actual.</a:t>
            </a:r>
          </a:p>
          <a:p>
            <a:pPr algn="just"/>
            <a:r>
              <a:rPr lang="es-CL" sz="2200" dirty="0" smtClean="0"/>
              <a:t>Costo GLP, $900/kg, costo electricidad $150/</a:t>
            </a:r>
            <a:r>
              <a:rPr lang="es-CL" sz="2200" dirty="0" err="1" smtClean="0"/>
              <a:t>kWh</a:t>
            </a:r>
            <a:endParaRPr lang="es-CL" sz="2200" dirty="0" smtClean="0"/>
          </a:p>
          <a:p>
            <a:pPr>
              <a:buNone/>
            </a:pPr>
            <a:endParaRPr lang="es-CL" dirty="0" smtClean="0"/>
          </a:p>
        </p:txBody>
      </p:sp>
    </p:spTree>
    <p:extLst>
      <p:ext uri="{BB962C8B-B14F-4D97-AF65-F5344CB8AC3E}">
        <p14:creationId xmlns:p14="http://schemas.microsoft.com/office/powerpoint/2010/main" val="13351881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611560" y="1412777"/>
          <a:ext cx="7632850" cy="3096344"/>
        </p:xfrm>
        <a:graphic>
          <a:graphicData uri="http://schemas.openxmlformats.org/drawingml/2006/table">
            <a:tbl>
              <a:tblPr/>
              <a:tblGrid>
                <a:gridCol w="1598312"/>
                <a:gridCol w="1126084"/>
                <a:gridCol w="1216897"/>
                <a:gridCol w="1126084"/>
                <a:gridCol w="1348576"/>
                <a:gridCol w="1216897"/>
              </a:tblGrid>
              <a:tr h="379552">
                <a:tc>
                  <a:txBody>
                    <a:bodyPr/>
                    <a:lstStyle/>
                    <a:p>
                      <a:pPr algn="ctr" fontAlgn="b"/>
                      <a:r>
                        <a:rPr lang="es-CL" sz="1600" b="1" i="0" u="none" strike="noStrike" dirty="0">
                          <a:latin typeface="Verdana"/>
                        </a:rPr>
                        <a:t>Uso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L" sz="1600" b="1" i="0" u="none" strike="noStrike">
                          <a:latin typeface="Verdana"/>
                        </a:rPr>
                        <a:t>Mensual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a:latin typeface="Verdana"/>
                        </a:rPr>
                        <a:t>Mensual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a:latin typeface="Verdana"/>
                        </a:rPr>
                        <a:t>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a:latin typeface="Verdana"/>
                        </a:rPr>
                        <a:t>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a:latin typeface="Verdana"/>
                        </a:rPr>
                        <a:t>Costo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528">
                <a:tc>
                  <a:txBody>
                    <a:bodyPr/>
                    <a:lstStyle/>
                    <a:p>
                      <a:pPr algn="ctr" fontAlgn="b"/>
                      <a:r>
                        <a:rPr lang="es-CL" sz="1600" b="1" i="0" u="none" strike="noStrike" dirty="0">
                          <a:latin typeface="Verdana"/>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err="1">
                          <a:latin typeface="Verdana"/>
                        </a:rPr>
                        <a:t>kWh</a:t>
                      </a:r>
                      <a:endParaRPr lang="es-CL" sz="1600" b="1" i="0" u="none" strike="noStrike" dirty="0">
                        <a:latin typeface="Verdana"/>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err="1">
                          <a:latin typeface="Verdana"/>
                        </a:rPr>
                        <a:t>kcal</a:t>
                      </a:r>
                      <a:endParaRPr lang="es-CL" sz="16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err="1">
                          <a:latin typeface="Verdana"/>
                        </a:rPr>
                        <a:t>kWh</a:t>
                      </a:r>
                      <a:endParaRPr lang="es-CL" sz="16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err="1">
                          <a:latin typeface="Verdana"/>
                        </a:rPr>
                        <a:t>kcal</a:t>
                      </a:r>
                      <a:endParaRPr lang="es-CL" sz="16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latin typeface="Verdana"/>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552">
                <a:tc>
                  <a:txBody>
                    <a:bodyPr/>
                    <a:lstStyle/>
                    <a:p>
                      <a:pPr algn="l" fontAlgn="b"/>
                      <a:r>
                        <a:rPr lang="es-CL" sz="1600" b="0" i="0" u="none" strike="noStrike" dirty="0">
                          <a:latin typeface="Verdana"/>
                        </a:rPr>
                        <a:t>Alimentos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251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216.000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3.014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2.592.000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latin typeface="Verdana"/>
                        </a:rPr>
                        <a:t>2.190.000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552">
                <a:tc>
                  <a:txBody>
                    <a:bodyPr/>
                    <a:lstStyle/>
                    <a:p>
                      <a:pPr algn="l" fontAlgn="b"/>
                      <a:r>
                        <a:rPr lang="es-CL" sz="1600" b="0" i="0" u="none" strike="noStrike" dirty="0">
                          <a:latin typeface="Verdana"/>
                        </a:rPr>
                        <a:t>Electricidad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103.200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1.238.400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201.600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552">
                <a:tc>
                  <a:txBody>
                    <a:bodyPr/>
                    <a:lstStyle/>
                    <a:p>
                      <a:pPr algn="l" fontAlgn="b"/>
                      <a:r>
                        <a:rPr lang="es-CL" sz="1600" b="0" i="0" u="none" strike="noStrike" dirty="0">
                          <a:latin typeface="Verdana"/>
                        </a:rPr>
                        <a:t>Agua Caliente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180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154.800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2.160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1.857.600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270.000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552">
                <a:tc>
                  <a:txBody>
                    <a:bodyPr/>
                    <a:lstStyle/>
                    <a:p>
                      <a:pPr algn="l" fontAlgn="b"/>
                      <a:r>
                        <a:rPr lang="es-CL" sz="1600" b="0" i="0" u="none" strike="noStrike" dirty="0">
                          <a:latin typeface="Verdana"/>
                        </a:rPr>
                        <a:t>Cocina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58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54.000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528">
                <a:tc>
                  <a:txBody>
                    <a:bodyPr/>
                    <a:lstStyle/>
                    <a:p>
                      <a:pPr algn="l" fontAlgn="b"/>
                      <a:r>
                        <a:rPr lang="es-CL" sz="1600" b="0" i="0" u="none" strike="noStrike" dirty="0">
                          <a:latin typeface="Verdana"/>
                        </a:rPr>
                        <a:t>Calefacción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1.118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961.728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10.065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8.655.556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a:latin typeface="Verdana"/>
                        </a:rPr>
                        <a:t>779.000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528">
                <a:tc>
                  <a:txBody>
                    <a:bodyPr/>
                    <a:lstStyle/>
                    <a:p>
                      <a:pPr algn="r" fontAlgn="ctr"/>
                      <a:r>
                        <a:rPr lang="es-CL" sz="1600" b="1" i="0" u="none" strike="noStrike" dirty="0">
                          <a:latin typeface="Verdana"/>
                        </a:rPr>
                        <a:t>Totales: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latin typeface="Verdana"/>
                        </a:rPr>
                        <a:t>1.728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latin typeface="Verdana"/>
                        </a:rPr>
                        <a:t>1.485.728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latin typeface="Verdana"/>
                        </a:rPr>
                        <a:t>17.376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latin typeface="Verdana"/>
                        </a:rPr>
                        <a:t>14.943.556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latin typeface="Verdana"/>
                        </a:rPr>
                        <a:t>3.494.600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467544" y="4581128"/>
            <a:ext cx="8208912" cy="2031325"/>
          </a:xfrm>
          <a:prstGeom prst="rect">
            <a:avLst/>
          </a:prstGeom>
          <a:noFill/>
        </p:spPr>
        <p:txBody>
          <a:bodyPr wrap="square" rtlCol="0">
            <a:spAutoFit/>
          </a:bodyPr>
          <a:lstStyle/>
          <a:p>
            <a:r>
              <a:rPr lang="es-CL" dirty="0" smtClean="0"/>
              <a:t>Observen que primer ítem de gasto es alimentación. Allí no hay nada que cortar. Luego viene calefacción, la respuesta es pasar frío. El tercer ítem es ACS, allí hay que restringir y </a:t>
            </a:r>
            <a:r>
              <a:rPr lang="es-CL" i="1" dirty="0" smtClean="0"/>
              <a:t>solo</a:t>
            </a:r>
            <a:r>
              <a:rPr lang="es-CL" dirty="0" smtClean="0"/>
              <a:t> el cuarto ítem es electricidad. En cuanto a demanda energética, el primer ítem es calefacción.</a:t>
            </a:r>
          </a:p>
          <a:p>
            <a:r>
              <a:rPr lang="es-CL" dirty="0" smtClean="0"/>
              <a:t>Por lo tanto al hablar de </a:t>
            </a:r>
            <a:r>
              <a:rPr lang="es-CL" i="1" dirty="0" smtClean="0"/>
              <a:t>energía, </a:t>
            </a:r>
            <a:r>
              <a:rPr lang="es-CL" dirty="0" smtClean="0"/>
              <a:t>comprende mucho más que electricidad.</a:t>
            </a:r>
            <a:endParaRPr lang="es-CL" dirty="0"/>
          </a:p>
          <a:p>
            <a:r>
              <a:rPr lang="es-CL" dirty="0" smtClean="0"/>
              <a:t>A esta tabla falta agregar el ítem de </a:t>
            </a:r>
            <a:r>
              <a:rPr lang="es-CL" b="1" dirty="0" smtClean="0"/>
              <a:t>transporte, </a:t>
            </a:r>
            <a:r>
              <a:rPr lang="es-CL" dirty="0" smtClean="0"/>
              <a:t>el que en muchos casos es significativo.</a:t>
            </a:r>
            <a:endParaRPr lang="es-CL" dirty="0"/>
          </a:p>
        </p:txBody>
      </p:sp>
    </p:spTree>
    <p:extLst>
      <p:ext uri="{BB962C8B-B14F-4D97-AF65-F5344CB8AC3E}">
        <p14:creationId xmlns:p14="http://schemas.microsoft.com/office/powerpoint/2010/main" val="4250122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1052736"/>
            <a:ext cx="8229600" cy="36490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sz="3200" b="1" dirty="0"/>
              <a:t>Cargas </a:t>
            </a:r>
            <a:r>
              <a:rPr lang="es-MX" sz="3200" b="1" dirty="0" smtClean="0"/>
              <a:t>Térmicas Nominales…</a:t>
            </a:r>
            <a:endParaRPr lang="es-MX" sz="3200" b="1" dirty="0"/>
          </a:p>
        </p:txBody>
      </p:sp>
      <p:sp>
        <p:nvSpPr>
          <p:cNvPr id="47106" name="Rectangle 2"/>
          <p:cNvSpPr>
            <a:spLocks noGrp="1" noChangeArrowheads="1"/>
          </p:cNvSpPr>
          <p:nvPr>
            <p:ph idx="1"/>
          </p:nvPr>
        </p:nvSpPr>
        <p:spPr>
          <a:xfrm>
            <a:off x="457200" y="1600200"/>
            <a:ext cx="8229600" cy="4313238"/>
          </a:xfrm>
          <a:ln/>
        </p:spPr>
        <p:txBody>
          <a:bodyPr>
            <a:normAutofit/>
          </a:bodyPr>
          <a:lstStyle/>
          <a:p>
            <a:pPr marL="341313" indent="-341313">
              <a:spcBef>
                <a:spcPts val="45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err="1" smtClean="0"/>
              <a:t>Vamos</a:t>
            </a:r>
            <a:r>
              <a:rPr lang="en-US" sz="1800" dirty="0" smtClean="0"/>
              <a:t> a </a:t>
            </a:r>
            <a:r>
              <a:rPr lang="en-US" sz="1800" dirty="0" err="1" smtClean="0"/>
              <a:t>mirar</a:t>
            </a:r>
            <a:r>
              <a:rPr lang="en-US" sz="1800" dirty="0" smtClean="0"/>
              <a:t> </a:t>
            </a:r>
            <a:r>
              <a:rPr lang="en-US" sz="1800" dirty="0" err="1" smtClean="0"/>
              <a:t>ahora</a:t>
            </a:r>
            <a:r>
              <a:rPr lang="en-US" sz="1800" dirty="0" smtClean="0"/>
              <a:t> el </a:t>
            </a:r>
            <a:r>
              <a:rPr lang="en-US" sz="1800" dirty="0" err="1" smtClean="0"/>
              <a:t>enfoque</a:t>
            </a:r>
            <a:r>
              <a:rPr lang="en-US" sz="1800" dirty="0" smtClean="0"/>
              <a:t> </a:t>
            </a:r>
            <a:r>
              <a:rPr lang="en-US" sz="1800" dirty="0" err="1" smtClean="0"/>
              <a:t>clásico</a:t>
            </a:r>
            <a:r>
              <a:rPr lang="en-US" sz="1800" dirty="0" smtClean="0"/>
              <a:t> </a:t>
            </a:r>
            <a:r>
              <a:rPr lang="en-US" sz="1800" dirty="0" err="1" smtClean="0"/>
              <a:t>que</a:t>
            </a:r>
            <a:r>
              <a:rPr lang="en-US" sz="1800" dirty="0" smtClean="0"/>
              <a:t> se </a:t>
            </a:r>
            <a:r>
              <a:rPr lang="en-US" sz="1800" dirty="0" err="1" smtClean="0"/>
              <a:t>aplica</a:t>
            </a:r>
            <a:r>
              <a:rPr lang="en-US" sz="1800" dirty="0" smtClean="0"/>
              <a:t> en los </a:t>
            </a:r>
            <a:r>
              <a:rPr lang="en-US" sz="1800" dirty="0" err="1" smtClean="0"/>
              <a:t>sistemas</a:t>
            </a:r>
            <a:r>
              <a:rPr lang="en-US" sz="1800" dirty="0" smtClean="0"/>
              <a:t> de </a:t>
            </a:r>
            <a:r>
              <a:rPr lang="en-US" sz="1800" dirty="0" err="1" smtClean="0"/>
              <a:t>climatización</a:t>
            </a:r>
            <a:r>
              <a:rPr lang="en-US" sz="1800" dirty="0" smtClean="0"/>
              <a:t>.</a:t>
            </a:r>
          </a:p>
          <a:p>
            <a:pPr marL="341313" indent="-341313">
              <a:spcBef>
                <a:spcPts val="45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smtClean="0"/>
          </a:p>
          <a:p>
            <a:pPr marL="341313" indent="-341313">
              <a:spcBef>
                <a:spcPts val="45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smtClean="0"/>
              <a:t>Es </a:t>
            </a:r>
            <a:r>
              <a:rPr lang="en-US" sz="1800" dirty="0" err="1" smtClean="0"/>
              <a:t>necesario</a:t>
            </a:r>
            <a:r>
              <a:rPr lang="en-US" sz="1800" dirty="0" smtClean="0"/>
              <a:t> </a:t>
            </a:r>
            <a:r>
              <a:rPr lang="en-US" sz="1800" dirty="0" err="1" smtClean="0"/>
              <a:t>discriminar</a:t>
            </a:r>
            <a:r>
              <a:rPr lang="en-US" sz="1800" dirty="0" smtClean="0"/>
              <a:t> entre la </a:t>
            </a:r>
            <a:r>
              <a:rPr lang="en-US" sz="1800" dirty="0" err="1" smtClean="0"/>
              <a:t>situación</a:t>
            </a:r>
            <a:r>
              <a:rPr lang="en-US" sz="1800" dirty="0" smtClean="0"/>
              <a:t> de </a:t>
            </a:r>
            <a:r>
              <a:rPr lang="en-US" sz="1800" dirty="0" err="1" smtClean="0"/>
              <a:t>invierno</a:t>
            </a:r>
            <a:r>
              <a:rPr lang="en-US" sz="1800" dirty="0" smtClean="0"/>
              <a:t> y </a:t>
            </a:r>
            <a:r>
              <a:rPr lang="en-US" sz="1800" dirty="0" err="1" smtClean="0"/>
              <a:t>situación</a:t>
            </a:r>
            <a:r>
              <a:rPr lang="en-US" sz="1800" dirty="0" smtClean="0"/>
              <a:t> de </a:t>
            </a:r>
            <a:r>
              <a:rPr lang="en-US" sz="1800" dirty="0" err="1" smtClean="0"/>
              <a:t>verano</a:t>
            </a:r>
            <a:r>
              <a:rPr lang="en-US" sz="1800" dirty="0" smtClean="0"/>
              <a:t>.</a:t>
            </a:r>
          </a:p>
          <a:p>
            <a:pPr marL="341313" indent="-341313">
              <a:spcBef>
                <a:spcPts val="45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smtClean="0"/>
          </a:p>
          <a:p>
            <a:pPr marL="341313" indent="-341313">
              <a:spcBef>
                <a:spcPts val="45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smtClean="0"/>
              <a:t>Lo </a:t>
            </a:r>
            <a:r>
              <a:rPr lang="en-US" sz="1800" dirty="0" err="1" smtClean="0"/>
              <a:t>primero</a:t>
            </a:r>
            <a:r>
              <a:rPr lang="en-US" sz="1800" dirty="0" smtClean="0"/>
              <a:t> </a:t>
            </a:r>
            <a:r>
              <a:rPr lang="en-US" sz="1800" dirty="0" err="1" smtClean="0"/>
              <a:t>es</a:t>
            </a:r>
            <a:r>
              <a:rPr lang="en-US" sz="1800" dirty="0" smtClean="0"/>
              <a:t> </a:t>
            </a:r>
            <a:r>
              <a:rPr lang="en-US" sz="1800" dirty="0" err="1" smtClean="0"/>
              <a:t>establecer</a:t>
            </a:r>
            <a:r>
              <a:rPr lang="en-US" sz="1800" dirty="0" smtClean="0"/>
              <a:t> </a:t>
            </a:r>
            <a:r>
              <a:rPr lang="en-US" sz="1800" dirty="0" err="1" smtClean="0"/>
              <a:t>cual</a:t>
            </a:r>
            <a:r>
              <a:rPr lang="en-US" sz="1800" dirty="0" smtClean="0"/>
              <a:t> </a:t>
            </a:r>
            <a:r>
              <a:rPr lang="en-US" sz="1800" dirty="0" err="1" smtClean="0"/>
              <a:t>es</a:t>
            </a:r>
            <a:r>
              <a:rPr lang="en-US" sz="1800" dirty="0" smtClean="0"/>
              <a:t> la </a:t>
            </a:r>
            <a:r>
              <a:rPr lang="en-US" sz="1800" dirty="0" err="1" smtClean="0"/>
              <a:t>carga</a:t>
            </a:r>
            <a:r>
              <a:rPr lang="en-US" sz="1800" dirty="0" smtClean="0"/>
              <a:t> </a:t>
            </a:r>
            <a:r>
              <a:rPr lang="en-US" sz="1800" dirty="0" err="1" smtClean="0"/>
              <a:t>térmica</a:t>
            </a:r>
            <a:r>
              <a:rPr lang="en-US" sz="1800" dirty="0" smtClean="0"/>
              <a:t> nominal </a:t>
            </a:r>
            <a:r>
              <a:rPr lang="en-US" sz="1800" dirty="0" err="1" smtClean="0"/>
              <a:t>que</a:t>
            </a:r>
            <a:r>
              <a:rPr lang="en-US" sz="1800" dirty="0" smtClean="0"/>
              <a:t> </a:t>
            </a:r>
            <a:r>
              <a:rPr lang="en-US" sz="1800" dirty="0" err="1" smtClean="0"/>
              <a:t>debe</a:t>
            </a:r>
            <a:r>
              <a:rPr lang="en-US" sz="1800" dirty="0" smtClean="0"/>
              <a:t> ser </a:t>
            </a:r>
            <a:r>
              <a:rPr lang="en-US" sz="1800" dirty="0" err="1" smtClean="0"/>
              <a:t>cubierta</a:t>
            </a:r>
            <a:r>
              <a:rPr lang="en-US" sz="1800" dirty="0" smtClean="0"/>
              <a:t> </a:t>
            </a:r>
            <a:r>
              <a:rPr lang="en-US" sz="1800" dirty="0" err="1" smtClean="0"/>
              <a:t>por</a:t>
            </a:r>
            <a:r>
              <a:rPr lang="en-US" sz="1800" dirty="0" smtClean="0"/>
              <a:t> los </a:t>
            </a:r>
            <a:r>
              <a:rPr lang="en-US" sz="1800" dirty="0" err="1" smtClean="0"/>
              <a:t>equipos</a:t>
            </a:r>
            <a:r>
              <a:rPr lang="en-US" sz="1800" dirty="0" smtClean="0"/>
              <a:t> de </a:t>
            </a:r>
            <a:r>
              <a:rPr lang="en-US" sz="1800" dirty="0" err="1" smtClean="0"/>
              <a:t>climatización</a:t>
            </a:r>
            <a:r>
              <a:rPr lang="en-US" sz="1800" dirty="0" smtClean="0"/>
              <a:t>. </a:t>
            </a:r>
            <a:r>
              <a:rPr lang="en-US" sz="1800" dirty="0" err="1" smtClean="0"/>
              <a:t>Esto</a:t>
            </a:r>
            <a:r>
              <a:rPr lang="en-US" sz="1800" dirty="0" smtClean="0"/>
              <a:t> </a:t>
            </a:r>
            <a:r>
              <a:rPr lang="en-US" sz="1800" dirty="0" err="1" smtClean="0"/>
              <a:t>está</a:t>
            </a:r>
            <a:r>
              <a:rPr lang="en-US" sz="1800" dirty="0" smtClean="0"/>
              <a:t> </a:t>
            </a:r>
            <a:r>
              <a:rPr lang="en-US" sz="1800" dirty="0" err="1" smtClean="0"/>
              <a:t>influido</a:t>
            </a:r>
            <a:r>
              <a:rPr lang="en-US" sz="1800" dirty="0" smtClean="0"/>
              <a:t> </a:t>
            </a:r>
            <a:r>
              <a:rPr lang="en-US" sz="1800" dirty="0" err="1" smtClean="0"/>
              <a:t>por</a:t>
            </a:r>
            <a:r>
              <a:rPr lang="en-US" sz="1800" dirty="0" smtClean="0"/>
              <a:t>:</a:t>
            </a:r>
          </a:p>
          <a:p>
            <a:pPr marL="341313" indent="-341313">
              <a:spcBef>
                <a:spcPts val="45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smtClean="0"/>
          </a:p>
          <a:p>
            <a:pPr marL="341313" indent="-341313">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1" dirty="0" err="1" smtClean="0"/>
              <a:t>Condiciones</a:t>
            </a:r>
            <a:r>
              <a:rPr lang="en-US" sz="1800" b="1" dirty="0" smtClean="0"/>
              <a:t> </a:t>
            </a:r>
            <a:r>
              <a:rPr lang="en-US" sz="1800" b="1" dirty="0" err="1" smtClean="0"/>
              <a:t>exteriores</a:t>
            </a:r>
            <a:r>
              <a:rPr lang="en-US" sz="1800" b="1" dirty="0" smtClean="0"/>
              <a:t> de </a:t>
            </a:r>
            <a:r>
              <a:rPr lang="en-US" sz="1800" b="1" dirty="0" err="1" smtClean="0"/>
              <a:t>diseño</a:t>
            </a:r>
            <a:r>
              <a:rPr lang="en-US" sz="1800" b="1" dirty="0" smtClean="0"/>
              <a:t>:</a:t>
            </a:r>
            <a:r>
              <a:rPr lang="en-US" sz="1800" dirty="0" smtClean="0"/>
              <a:t> </a:t>
            </a:r>
            <a:r>
              <a:rPr lang="en-US" sz="1800" dirty="0" err="1" smtClean="0"/>
              <a:t>temperatura</a:t>
            </a:r>
            <a:r>
              <a:rPr lang="en-US" sz="1800" dirty="0" smtClean="0"/>
              <a:t> y </a:t>
            </a:r>
            <a:r>
              <a:rPr lang="en-US" sz="1800" dirty="0" err="1" smtClean="0"/>
              <a:t>humedad</a:t>
            </a:r>
            <a:r>
              <a:rPr lang="en-US" sz="1800" dirty="0" smtClean="0"/>
              <a:t> exterior nominal de </a:t>
            </a:r>
            <a:r>
              <a:rPr lang="en-US" sz="1800" dirty="0" err="1" smtClean="0"/>
              <a:t>diseño</a:t>
            </a:r>
            <a:r>
              <a:rPr lang="en-US" sz="1800" dirty="0" smtClean="0"/>
              <a:t>.</a:t>
            </a:r>
          </a:p>
          <a:p>
            <a:pPr marL="341313" indent="-341313">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1" dirty="0" err="1" smtClean="0"/>
              <a:t>Condiciones</a:t>
            </a:r>
            <a:r>
              <a:rPr lang="en-US" sz="1800" b="1" dirty="0" smtClean="0"/>
              <a:t> </a:t>
            </a:r>
            <a:r>
              <a:rPr lang="en-US" sz="1800" b="1" dirty="0" err="1" smtClean="0"/>
              <a:t>interiores</a:t>
            </a:r>
            <a:r>
              <a:rPr lang="en-US" sz="1800" b="1" dirty="0" smtClean="0"/>
              <a:t> de </a:t>
            </a:r>
            <a:r>
              <a:rPr lang="en-US" sz="1800" b="1" dirty="0" err="1" smtClean="0"/>
              <a:t>diseño</a:t>
            </a:r>
            <a:r>
              <a:rPr lang="en-US" sz="1800" b="1" dirty="0" smtClean="0"/>
              <a:t>: </a:t>
            </a:r>
            <a:r>
              <a:rPr lang="en-US" sz="1800" dirty="0" err="1" smtClean="0"/>
              <a:t>temperatura</a:t>
            </a:r>
            <a:r>
              <a:rPr lang="en-US" sz="1800" dirty="0" smtClean="0"/>
              <a:t> y </a:t>
            </a:r>
            <a:r>
              <a:rPr lang="en-US" sz="1800" dirty="0" err="1" smtClean="0"/>
              <a:t>humedad</a:t>
            </a:r>
            <a:r>
              <a:rPr lang="en-US" sz="1800" dirty="0" smtClean="0"/>
              <a:t> interior nominal de </a:t>
            </a:r>
            <a:r>
              <a:rPr lang="en-US" sz="1800" dirty="0" err="1" smtClean="0"/>
              <a:t>diseño</a:t>
            </a:r>
            <a:r>
              <a:rPr lang="en-US" sz="1800" dirty="0" smtClean="0"/>
              <a:t>.</a:t>
            </a:r>
            <a:endParaRPr lang="en-US" sz="1800" b="1" dirty="0" smtClean="0"/>
          </a:p>
          <a:p>
            <a:pPr marL="341313" indent="-341313">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1" dirty="0" err="1" smtClean="0"/>
              <a:t>Cargas</a:t>
            </a:r>
            <a:r>
              <a:rPr lang="en-US" sz="1800" b="1" dirty="0" smtClean="0"/>
              <a:t> </a:t>
            </a:r>
            <a:r>
              <a:rPr lang="en-US" sz="1800" b="1" dirty="0" err="1" smtClean="0"/>
              <a:t>térmicas</a:t>
            </a:r>
            <a:r>
              <a:rPr lang="en-US" sz="1800" b="1" dirty="0" smtClean="0"/>
              <a:t>: </a:t>
            </a:r>
            <a:r>
              <a:rPr lang="en-US" sz="1800" dirty="0" smtClean="0"/>
              <a:t>de </a:t>
            </a:r>
            <a:r>
              <a:rPr lang="en-US" sz="1800" dirty="0" err="1" smtClean="0"/>
              <a:t>invierno</a:t>
            </a:r>
            <a:r>
              <a:rPr lang="en-US" sz="1800" dirty="0" smtClean="0"/>
              <a:t> o de </a:t>
            </a:r>
            <a:r>
              <a:rPr lang="en-US" sz="1800" dirty="0" err="1" smtClean="0"/>
              <a:t>verano</a:t>
            </a:r>
            <a:r>
              <a:rPr lang="en-US" sz="1800" dirty="0" smtClean="0"/>
              <a:t>.</a:t>
            </a:r>
            <a:endParaRPr lang="en-US" sz="1800" b="1" dirty="0"/>
          </a:p>
        </p:txBody>
      </p:sp>
      <p:sp>
        <p:nvSpPr>
          <p:cNvPr id="47107" name="Text Box 3"/>
          <p:cNvSpPr txBox="1">
            <a:spLocks noChangeArrowheads="1"/>
          </p:cNvSpPr>
          <p:nvPr/>
        </p:nvSpPr>
        <p:spPr bwMode="auto">
          <a:xfrm>
            <a:off x="4500563" y="3141663"/>
            <a:ext cx="4175125" cy="366712"/>
          </a:xfrm>
          <a:prstGeom prst="rect">
            <a:avLst/>
          </a:prstGeom>
          <a:noFill/>
          <a:ln w="9525">
            <a:noFill/>
            <a:round/>
            <a:headEnd/>
            <a:tailEnd/>
          </a:ln>
          <a:effectLst/>
        </p:spPr>
        <p:txBody>
          <a:bodyPr wrap="none" anchor="ctr"/>
          <a:lstStyle/>
          <a:p>
            <a:endParaRPr lang="en-US"/>
          </a:p>
        </p:txBody>
      </p:sp>
    </p:spTree>
    <p:extLst>
      <p:ext uri="{BB962C8B-B14F-4D97-AF65-F5344CB8AC3E}">
        <p14:creationId xmlns:p14="http://schemas.microsoft.com/office/powerpoint/2010/main" val="4052856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fld id="{7ACF4C9A-DBDD-4428-A8A6-130058F3AC34}" type="slidenum">
              <a:rPr lang="en-US"/>
              <a:pPr/>
              <a:t>79</a:t>
            </a:fld>
            <a:endParaRPr lang="en-US"/>
          </a:p>
        </p:txBody>
      </p:sp>
      <p:sp>
        <p:nvSpPr>
          <p:cNvPr id="49153" name="Rectangle 1"/>
          <p:cNvSpPr>
            <a:spLocks noChangeArrowheads="1"/>
          </p:cNvSpPr>
          <p:nvPr/>
        </p:nvSpPr>
        <p:spPr bwMode="auto">
          <a:xfrm>
            <a:off x="685800" y="381000"/>
            <a:ext cx="7772400" cy="685800"/>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b="1" dirty="0" smtClean="0">
                <a:solidFill>
                  <a:srgbClr val="002060"/>
                </a:solidFill>
                <a:latin typeface="Tahoma" charset="0"/>
              </a:rPr>
              <a:t>Energía y Edificación en S. XXI</a:t>
            </a:r>
            <a:endParaRPr lang="es-ES" sz="3600" b="1" dirty="0">
              <a:solidFill>
                <a:srgbClr val="002060"/>
              </a:solidFill>
              <a:latin typeface="Tahoma" charset="0"/>
            </a:endParaRPr>
          </a:p>
        </p:txBody>
      </p:sp>
      <p:sp>
        <p:nvSpPr>
          <p:cNvPr id="49154" name="Rectangle 2"/>
          <p:cNvSpPr>
            <a:spLocks noChangeArrowheads="1"/>
          </p:cNvSpPr>
          <p:nvPr/>
        </p:nvSpPr>
        <p:spPr bwMode="auto">
          <a:xfrm>
            <a:off x="685800" y="1371600"/>
            <a:ext cx="7772400" cy="4724400"/>
          </a:xfrm>
          <a:prstGeom prst="rect">
            <a:avLst/>
          </a:prstGeom>
          <a:noFill/>
          <a:ln w="9525">
            <a:noFill/>
            <a:round/>
            <a:headEnd/>
            <a:tailEnd/>
          </a:ln>
          <a:effectLst/>
        </p:spPr>
        <p:txBody>
          <a:bodyPr lIns="90000" tIns="46800" rIns="90000" bIns="4680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dirty="0" smtClean="0">
                <a:solidFill>
                  <a:schemeClr val="tx1"/>
                </a:solidFill>
                <a:latin typeface="Tahoma" charset="0"/>
              </a:rPr>
              <a:t>Se debe buscar minimizar gastos y además tener mínimo impacto:</a:t>
            </a:r>
            <a:endParaRPr lang="es-ES" sz="2000" dirty="0">
              <a:solidFill>
                <a:schemeClr val="tx1"/>
              </a:solidFill>
              <a:latin typeface="Tahoma" charset="0"/>
            </a:endParaRP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s-ES" sz="2000"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Calefacción: </a:t>
            </a:r>
            <a:r>
              <a:rPr lang="es-ES" sz="2000" dirty="0" smtClean="0">
                <a:solidFill>
                  <a:schemeClr val="tx1"/>
                </a:solidFill>
                <a:latin typeface="Tahoma" charset="0"/>
              </a:rPr>
              <a:t>en primer lugar reducir demanda al máximo. Luego el resto solo con métodos de bajo impacto.</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Climatización: </a:t>
            </a:r>
            <a:r>
              <a:rPr lang="es-ES" sz="2000" dirty="0" smtClean="0">
                <a:solidFill>
                  <a:schemeClr val="tx1"/>
                </a:solidFill>
                <a:latin typeface="Tahoma" charset="0"/>
              </a:rPr>
              <a:t>en la práctica lo mínimo necesario a través de métodos modernos.</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Ventilación: </a:t>
            </a:r>
            <a:r>
              <a:rPr lang="es-ES" sz="2000" dirty="0" smtClean="0">
                <a:solidFill>
                  <a:schemeClr val="tx1"/>
                </a:solidFill>
                <a:latin typeface="Tahoma" charset="0"/>
              </a:rPr>
              <a:t>es variable clave. Aquí entran sistemas de ventilación variable y recuperadores de calor.</a:t>
            </a:r>
            <a:endParaRPr lang="es-ES" sz="2000" b="1"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Iluminación: </a:t>
            </a:r>
            <a:r>
              <a:rPr lang="es-ES" sz="2000" dirty="0" smtClean="0">
                <a:solidFill>
                  <a:schemeClr val="tx1"/>
                </a:solidFill>
                <a:latin typeface="Tahoma" charset="0"/>
              </a:rPr>
              <a:t>o iluminación natural e iluminación alta eficiencia.</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Energía: </a:t>
            </a:r>
            <a:r>
              <a:rPr lang="es-ES" sz="2000" dirty="0" smtClean="0">
                <a:solidFill>
                  <a:schemeClr val="tx1"/>
                </a:solidFill>
                <a:latin typeface="Tahoma" charset="0"/>
              </a:rPr>
              <a:t>Equipos eficientes.</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Agua caliente sanitaria: </a:t>
            </a:r>
            <a:r>
              <a:rPr lang="es-ES" sz="2000" dirty="0" smtClean="0">
                <a:solidFill>
                  <a:schemeClr val="tx1"/>
                </a:solidFill>
                <a:latin typeface="Tahoma" charset="0"/>
              </a:rPr>
              <a:t>optimizando y energía solar.</a:t>
            </a:r>
            <a:endParaRPr lang="es-ES" sz="2000" b="1" dirty="0">
              <a:solidFill>
                <a:schemeClr val="tx1"/>
              </a:solidFill>
              <a:latin typeface="Tahoma" charset="0"/>
            </a:endParaRPr>
          </a:p>
        </p:txBody>
      </p:sp>
    </p:spTree>
    <p:extLst>
      <p:ext uri="{BB962C8B-B14F-4D97-AF65-F5344CB8AC3E}">
        <p14:creationId xmlns:p14="http://schemas.microsoft.com/office/powerpoint/2010/main" val="6158347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additive="repl">
                                        <p:cTn id="6" dur="1" fill="hold">
                                          <p:stCondLst>
                                            <p:cond delay="0"/>
                                          </p:stCondLst>
                                        </p:cTn>
                                        <p:tgtEl>
                                          <p:spTgt spid="49154">
                                            <p:txEl>
                                              <p:pRg st="2" end="2"/>
                                            </p:txEl>
                                          </p:spTgt>
                                        </p:tgtEl>
                                        <p:attrNameLst>
                                          <p:attrName>style.visibility</p:attrName>
                                        </p:attrNameLst>
                                      </p:cBhvr>
                                      <p:to>
                                        <p:strVal val="visible"/>
                                      </p:to>
                                    </p:set>
                                    <p:anim calcmode="lin" valueType="num">
                                      <p:cBhvr additive="repl">
                                        <p:cTn id="7" dur="500" fill="hold"/>
                                        <p:tgtEl>
                                          <p:spTgt spid="49154">
                                            <p:txEl>
                                              <p:pRg st="2" end="2"/>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49154">
                                            <p:txEl>
                                              <p:pRg st="2" end="2"/>
                                            </p:txEl>
                                          </p:spTgt>
                                        </p:tgtEl>
                                        <p:attrNameLst>
                                          <p:attrName>ppt_y</p:attrName>
                                        </p:attrNameLst>
                                      </p:cBhvr>
                                      <p:tavLst>
                                        <p:tav tm="100000">
                                          <p:val>
                                            <p:strVal val="#ppt_y+#ppt_h/2"/>
                                          </p:val>
                                        </p:tav>
                                        <p:tav tm="100000">
                                          <p:val>
                                            <p:strVal val="#ppt_y"/>
                                          </p:val>
                                        </p:tav>
                                      </p:tavLst>
                                    </p:anim>
                                    <p:anim calcmode="lin" valueType="num">
                                      <p:cBhvr additive="repl">
                                        <p:cTn id="9" dur="500" fill="hold"/>
                                        <p:tgtEl>
                                          <p:spTgt spid="49154">
                                            <p:txEl>
                                              <p:pRg st="2" end="2"/>
                                            </p:txEl>
                                          </p:spTgt>
                                        </p:tgtEl>
                                        <p:attrNameLst>
                                          <p:attrName>ppt_w</p:attrName>
                                        </p:attrNameLst>
                                      </p:cBhvr>
                                      <p:tavLst>
                                        <p:tav tm="100000">
                                          <p:val>
                                            <p:strVal val="#ppt_w"/>
                                          </p:val>
                                        </p:tav>
                                        <p:tav tm="100000">
                                          <p:val>
                                            <p:strVal val="#ppt_w"/>
                                          </p:val>
                                        </p:tav>
                                      </p:tavLst>
                                    </p:anim>
                                    <p:anim calcmode="lin" valueType="num">
                                      <p:cBhvr additive="repl">
                                        <p:cTn id="10" dur="500" fill="hold"/>
                                        <p:tgtEl>
                                          <p:spTgt spid="49154">
                                            <p:txEl>
                                              <p:pRg st="2" end="2"/>
                                            </p:txEl>
                                          </p:spTgt>
                                        </p:tgtEl>
                                        <p:attrNameLst>
                                          <p:attrName>ppt_h</p:attrName>
                                        </p:attrNameLst>
                                      </p:cBhvr>
                                      <p:tavLst>
                                        <p:tav tm="10000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additive="repl">
                                        <p:cTn id="14" dur="1" fill="hold">
                                          <p:stCondLst>
                                            <p:cond delay="0"/>
                                          </p:stCondLst>
                                        </p:cTn>
                                        <p:tgtEl>
                                          <p:spTgt spid="49154">
                                            <p:txEl>
                                              <p:pRg st="0" end="0"/>
                                            </p:txEl>
                                          </p:spTgt>
                                        </p:tgtEl>
                                        <p:attrNameLst>
                                          <p:attrName>style.visibility</p:attrName>
                                        </p:attrNameLst>
                                      </p:cBhvr>
                                      <p:to>
                                        <p:strVal val="visible"/>
                                      </p:to>
                                    </p:set>
                                    <p:anim calcmode="lin" valueType="num">
                                      <p:cBhvr additive="repl">
                                        <p:cTn id="15" dur="500" fill="hold"/>
                                        <p:tgtEl>
                                          <p:spTgt spid="49154">
                                            <p:txEl>
                                              <p:pRg st="0" end="0"/>
                                            </p:txEl>
                                          </p:spTgt>
                                        </p:tgtEl>
                                        <p:attrNameLst>
                                          <p:attrName>ppt_x</p:attrName>
                                        </p:attrNameLst>
                                      </p:cBhvr>
                                      <p:tavLst>
                                        <p:tav tm="100000">
                                          <p:val>
                                            <p:strVal val="#ppt_x"/>
                                          </p:val>
                                        </p:tav>
                                        <p:tav tm="100000">
                                          <p:val>
                                            <p:strVal val="#ppt_x"/>
                                          </p:val>
                                        </p:tav>
                                      </p:tavLst>
                                    </p:anim>
                                    <p:anim calcmode="lin" valueType="num">
                                      <p:cBhvr additive="repl">
                                        <p:cTn id="16" dur="500" fill="hold"/>
                                        <p:tgtEl>
                                          <p:spTgt spid="49154">
                                            <p:txEl>
                                              <p:pRg st="0" end="0"/>
                                            </p:txEl>
                                          </p:spTgt>
                                        </p:tgtEl>
                                        <p:attrNameLst>
                                          <p:attrName>ppt_y</p:attrName>
                                        </p:attrNameLst>
                                      </p:cBhvr>
                                      <p:tavLst>
                                        <p:tav tm="100000">
                                          <p:val>
                                            <p:strVal val="#ppt_y+#ppt_h/2"/>
                                          </p:val>
                                        </p:tav>
                                        <p:tav tm="100000">
                                          <p:val>
                                            <p:strVal val="#ppt_y"/>
                                          </p:val>
                                        </p:tav>
                                      </p:tavLst>
                                    </p:anim>
                                    <p:anim calcmode="lin" valueType="num">
                                      <p:cBhvr additive="repl">
                                        <p:cTn id="17" dur="500" fill="hold"/>
                                        <p:tgtEl>
                                          <p:spTgt spid="49154">
                                            <p:txEl>
                                              <p:pRg st="0" end="0"/>
                                            </p:txEl>
                                          </p:spTgt>
                                        </p:tgtEl>
                                        <p:attrNameLst>
                                          <p:attrName>ppt_w</p:attrName>
                                        </p:attrNameLst>
                                      </p:cBhvr>
                                      <p:tavLst>
                                        <p:tav tm="100000">
                                          <p:val>
                                            <p:strVal val="#ppt_w"/>
                                          </p:val>
                                        </p:tav>
                                        <p:tav tm="100000">
                                          <p:val>
                                            <p:strVal val="#ppt_w"/>
                                          </p:val>
                                        </p:tav>
                                      </p:tavLst>
                                    </p:anim>
                                    <p:anim calcmode="lin" valueType="num">
                                      <p:cBhvr additive="repl">
                                        <p:cTn id="18" dur="500" fill="hold"/>
                                        <p:tgtEl>
                                          <p:spTgt spid="49154">
                                            <p:txEl>
                                              <p:pRg st="0" end="0"/>
                                            </p:txEl>
                                          </p:spTgt>
                                        </p:tgtEl>
                                        <p:attrNameLst>
                                          <p:attrName>ppt_h</p:attrName>
                                        </p:attrNameLst>
                                      </p:cBhvr>
                                      <p:tavLst>
                                        <p:tav tm="10000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additive="repl">
                                        <p:cTn id="22" dur="1" fill="hold">
                                          <p:stCondLst>
                                            <p:cond delay="0"/>
                                          </p:stCondLst>
                                        </p:cTn>
                                        <p:tgtEl>
                                          <p:spTgt spid="49154">
                                            <p:txEl>
                                              <p:pRg st="3" end="3"/>
                                            </p:txEl>
                                          </p:spTgt>
                                        </p:tgtEl>
                                        <p:attrNameLst>
                                          <p:attrName>style.visibility</p:attrName>
                                        </p:attrNameLst>
                                      </p:cBhvr>
                                      <p:to>
                                        <p:strVal val="visible"/>
                                      </p:to>
                                    </p:set>
                                    <p:anim calcmode="lin" valueType="num">
                                      <p:cBhvr additive="repl">
                                        <p:cTn id="23" dur="500" fill="hold"/>
                                        <p:tgtEl>
                                          <p:spTgt spid="49154">
                                            <p:txEl>
                                              <p:pRg st="3" end="3"/>
                                            </p:txEl>
                                          </p:spTgt>
                                        </p:tgtEl>
                                        <p:attrNameLst>
                                          <p:attrName>ppt_x</p:attrName>
                                        </p:attrNameLst>
                                      </p:cBhvr>
                                      <p:tavLst>
                                        <p:tav tm="100000">
                                          <p:val>
                                            <p:strVal val="#ppt_x"/>
                                          </p:val>
                                        </p:tav>
                                        <p:tav tm="100000">
                                          <p:val>
                                            <p:strVal val="#ppt_x"/>
                                          </p:val>
                                        </p:tav>
                                      </p:tavLst>
                                    </p:anim>
                                    <p:anim calcmode="lin" valueType="num">
                                      <p:cBhvr additive="repl">
                                        <p:cTn id="24" dur="500" fill="hold"/>
                                        <p:tgtEl>
                                          <p:spTgt spid="49154">
                                            <p:txEl>
                                              <p:pRg st="3" end="3"/>
                                            </p:txEl>
                                          </p:spTgt>
                                        </p:tgtEl>
                                        <p:attrNameLst>
                                          <p:attrName>ppt_y</p:attrName>
                                        </p:attrNameLst>
                                      </p:cBhvr>
                                      <p:tavLst>
                                        <p:tav tm="100000">
                                          <p:val>
                                            <p:strVal val="#ppt_y+#ppt_h/2"/>
                                          </p:val>
                                        </p:tav>
                                        <p:tav tm="100000">
                                          <p:val>
                                            <p:strVal val="#ppt_y"/>
                                          </p:val>
                                        </p:tav>
                                      </p:tavLst>
                                    </p:anim>
                                    <p:anim calcmode="lin" valueType="num">
                                      <p:cBhvr additive="repl">
                                        <p:cTn id="25" dur="500" fill="hold"/>
                                        <p:tgtEl>
                                          <p:spTgt spid="49154">
                                            <p:txEl>
                                              <p:pRg st="3" end="3"/>
                                            </p:txEl>
                                          </p:spTgt>
                                        </p:tgtEl>
                                        <p:attrNameLst>
                                          <p:attrName>ppt_w</p:attrName>
                                        </p:attrNameLst>
                                      </p:cBhvr>
                                      <p:tavLst>
                                        <p:tav tm="100000">
                                          <p:val>
                                            <p:strVal val="#ppt_w"/>
                                          </p:val>
                                        </p:tav>
                                        <p:tav tm="100000">
                                          <p:val>
                                            <p:strVal val="#ppt_w"/>
                                          </p:val>
                                        </p:tav>
                                      </p:tavLst>
                                    </p:anim>
                                    <p:anim calcmode="lin" valueType="num">
                                      <p:cBhvr additive="repl">
                                        <p:cTn id="26" dur="500" fill="hold"/>
                                        <p:tgtEl>
                                          <p:spTgt spid="49154">
                                            <p:txEl>
                                              <p:pRg st="3" end="3"/>
                                            </p:txEl>
                                          </p:spTgt>
                                        </p:tgtEl>
                                        <p:attrNameLst>
                                          <p:attrName>ppt_h</p:attrName>
                                        </p:attrNameLst>
                                      </p:cBhvr>
                                      <p:tavLst>
                                        <p:tav tm="10000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additive="repl">
                                        <p:cTn id="30" dur="1" fill="hold">
                                          <p:stCondLst>
                                            <p:cond delay="0"/>
                                          </p:stCondLst>
                                        </p:cTn>
                                        <p:tgtEl>
                                          <p:spTgt spid="49154">
                                            <p:txEl>
                                              <p:pRg st="4" end="4"/>
                                            </p:txEl>
                                          </p:spTgt>
                                        </p:tgtEl>
                                        <p:attrNameLst>
                                          <p:attrName>style.visibility</p:attrName>
                                        </p:attrNameLst>
                                      </p:cBhvr>
                                      <p:to>
                                        <p:strVal val="visible"/>
                                      </p:to>
                                    </p:set>
                                    <p:anim calcmode="lin" valueType="num">
                                      <p:cBhvr additive="repl">
                                        <p:cTn id="31" dur="500" fill="hold"/>
                                        <p:tgtEl>
                                          <p:spTgt spid="49154">
                                            <p:txEl>
                                              <p:pRg st="4" end="4"/>
                                            </p:txEl>
                                          </p:spTgt>
                                        </p:tgtEl>
                                        <p:attrNameLst>
                                          <p:attrName>ppt_x</p:attrName>
                                        </p:attrNameLst>
                                      </p:cBhvr>
                                      <p:tavLst>
                                        <p:tav tm="100000">
                                          <p:val>
                                            <p:strVal val="#ppt_x"/>
                                          </p:val>
                                        </p:tav>
                                        <p:tav tm="100000">
                                          <p:val>
                                            <p:strVal val="#ppt_x"/>
                                          </p:val>
                                        </p:tav>
                                      </p:tavLst>
                                    </p:anim>
                                    <p:anim calcmode="lin" valueType="num">
                                      <p:cBhvr additive="repl">
                                        <p:cTn id="32" dur="500" fill="hold"/>
                                        <p:tgtEl>
                                          <p:spTgt spid="49154">
                                            <p:txEl>
                                              <p:pRg st="4" end="4"/>
                                            </p:txEl>
                                          </p:spTgt>
                                        </p:tgtEl>
                                        <p:attrNameLst>
                                          <p:attrName>ppt_y</p:attrName>
                                        </p:attrNameLst>
                                      </p:cBhvr>
                                      <p:tavLst>
                                        <p:tav tm="100000">
                                          <p:val>
                                            <p:strVal val="#ppt_y+#ppt_h/2"/>
                                          </p:val>
                                        </p:tav>
                                        <p:tav tm="100000">
                                          <p:val>
                                            <p:strVal val="#ppt_y"/>
                                          </p:val>
                                        </p:tav>
                                      </p:tavLst>
                                    </p:anim>
                                    <p:anim calcmode="lin" valueType="num">
                                      <p:cBhvr additive="repl">
                                        <p:cTn id="33" dur="500" fill="hold"/>
                                        <p:tgtEl>
                                          <p:spTgt spid="49154">
                                            <p:txEl>
                                              <p:pRg st="4" end="4"/>
                                            </p:txEl>
                                          </p:spTgt>
                                        </p:tgtEl>
                                        <p:attrNameLst>
                                          <p:attrName>ppt_w</p:attrName>
                                        </p:attrNameLst>
                                      </p:cBhvr>
                                      <p:tavLst>
                                        <p:tav tm="100000">
                                          <p:val>
                                            <p:strVal val="#ppt_w"/>
                                          </p:val>
                                        </p:tav>
                                        <p:tav tm="100000">
                                          <p:val>
                                            <p:strVal val="#ppt_w"/>
                                          </p:val>
                                        </p:tav>
                                      </p:tavLst>
                                    </p:anim>
                                    <p:anim calcmode="lin" valueType="num">
                                      <p:cBhvr additive="repl">
                                        <p:cTn id="34" dur="500" fill="hold"/>
                                        <p:tgtEl>
                                          <p:spTgt spid="49154">
                                            <p:txEl>
                                              <p:pRg st="4" end="4"/>
                                            </p:txEl>
                                          </p:spTgt>
                                        </p:tgtEl>
                                        <p:attrNameLst>
                                          <p:attrName>ppt_h</p:attrName>
                                        </p:attrNameLst>
                                      </p:cBhvr>
                                      <p:tavLst>
                                        <p:tav tm="10000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additive="repl">
                                        <p:cTn id="38" dur="1" fill="hold">
                                          <p:stCondLst>
                                            <p:cond delay="0"/>
                                          </p:stCondLst>
                                        </p:cTn>
                                        <p:tgtEl>
                                          <p:spTgt spid="49154">
                                            <p:txEl>
                                              <p:pRg st="5" end="5"/>
                                            </p:txEl>
                                          </p:spTgt>
                                        </p:tgtEl>
                                        <p:attrNameLst>
                                          <p:attrName>style.visibility</p:attrName>
                                        </p:attrNameLst>
                                      </p:cBhvr>
                                      <p:to>
                                        <p:strVal val="visible"/>
                                      </p:to>
                                    </p:set>
                                    <p:anim calcmode="lin" valueType="num">
                                      <p:cBhvr additive="repl">
                                        <p:cTn id="39" dur="500" fill="hold"/>
                                        <p:tgtEl>
                                          <p:spTgt spid="49154">
                                            <p:txEl>
                                              <p:pRg st="5" end="5"/>
                                            </p:txEl>
                                          </p:spTgt>
                                        </p:tgtEl>
                                        <p:attrNameLst>
                                          <p:attrName>ppt_x</p:attrName>
                                        </p:attrNameLst>
                                      </p:cBhvr>
                                      <p:tavLst>
                                        <p:tav tm="100000">
                                          <p:val>
                                            <p:strVal val="#ppt_x"/>
                                          </p:val>
                                        </p:tav>
                                        <p:tav tm="100000">
                                          <p:val>
                                            <p:strVal val="#ppt_x"/>
                                          </p:val>
                                        </p:tav>
                                      </p:tavLst>
                                    </p:anim>
                                    <p:anim calcmode="lin" valueType="num">
                                      <p:cBhvr additive="repl">
                                        <p:cTn id="40" dur="500" fill="hold"/>
                                        <p:tgtEl>
                                          <p:spTgt spid="49154">
                                            <p:txEl>
                                              <p:pRg st="5" end="5"/>
                                            </p:txEl>
                                          </p:spTgt>
                                        </p:tgtEl>
                                        <p:attrNameLst>
                                          <p:attrName>ppt_y</p:attrName>
                                        </p:attrNameLst>
                                      </p:cBhvr>
                                      <p:tavLst>
                                        <p:tav tm="100000">
                                          <p:val>
                                            <p:strVal val="#ppt_y+#ppt_h/2"/>
                                          </p:val>
                                        </p:tav>
                                        <p:tav tm="100000">
                                          <p:val>
                                            <p:strVal val="#ppt_y"/>
                                          </p:val>
                                        </p:tav>
                                      </p:tavLst>
                                    </p:anim>
                                    <p:anim calcmode="lin" valueType="num">
                                      <p:cBhvr additive="repl">
                                        <p:cTn id="41" dur="500" fill="hold"/>
                                        <p:tgtEl>
                                          <p:spTgt spid="49154">
                                            <p:txEl>
                                              <p:pRg st="5" end="5"/>
                                            </p:txEl>
                                          </p:spTgt>
                                        </p:tgtEl>
                                        <p:attrNameLst>
                                          <p:attrName>ppt_w</p:attrName>
                                        </p:attrNameLst>
                                      </p:cBhvr>
                                      <p:tavLst>
                                        <p:tav tm="100000">
                                          <p:val>
                                            <p:strVal val="#ppt_w"/>
                                          </p:val>
                                        </p:tav>
                                        <p:tav tm="100000">
                                          <p:val>
                                            <p:strVal val="#ppt_w"/>
                                          </p:val>
                                        </p:tav>
                                      </p:tavLst>
                                    </p:anim>
                                    <p:anim calcmode="lin" valueType="num">
                                      <p:cBhvr additive="repl">
                                        <p:cTn id="42" dur="500" fill="hold"/>
                                        <p:tgtEl>
                                          <p:spTgt spid="49154">
                                            <p:txEl>
                                              <p:pRg st="5" end="5"/>
                                            </p:txEl>
                                          </p:spTgt>
                                        </p:tgtEl>
                                        <p:attrNameLst>
                                          <p:attrName>ppt_h</p:attrName>
                                        </p:attrNameLst>
                                      </p:cBhvr>
                                      <p:tavLst>
                                        <p:tav tm="10000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additive="repl">
                                        <p:cTn id="46" dur="1" fill="hold">
                                          <p:stCondLst>
                                            <p:cond delay="0"/>
                                          </p:stCondLst>
                                        </p:cTn>
                                        <p:tgtEl>
                                          <p:spTgt spid="49154">
                                            <p:txEl>
                                              <p:pRg st="6" end="6"/>
                                            </p:txEl>
                                          </p:spTgt>
                                        </p:tgtEl>
                                        <p:attrNameLst>
                                          <p:attrName>style.visibility</p:attrName>
                                        </p:attrNameLst>
                                      </p:cBhvr>
                                      <p:to>
                                        <p:strVal val="visible"/>
                                      </p:to>
                                    </p:set>
                                    <p:anim calcmode="lin" valueType="num">
                                      <p:cBhvr additive="repl">
                                        <p:cTn id="47" dur="500" fill="hold"/>
                                        <p:tgtEl>
                                          <p:spTgt spid="49154">
                                            <p:txEl>
                                              <p:pRg st="6" end="6"/>
                                            </p:txEl>
                                          </p:spTgt>
                                        </p:tgtEl>
                                        <p:attrNameLst>
                                          <p:attrName>ppt_x</p:attrName>
                                        </p:attrNameLst>
                                      </p:cBhvr>
                                      <p:tavLst>
                                        <p:tav tm="100000">
                                          <p:val>
                                            <p:strVal val="#ppt_x"/>
                                          </p:val>
                                        </p:tav>
                                        <p:tav tm="100000">
                                          <p:val>
                                            <p:strVal val="#ppt_x"/>
                                          </p:val>
                                        </p:tav>
                                      </p:tavLst>
                                    </p:anim>
                                    <p:anim calcmode="lin" valueType="num">
                                      <p:cBhvr additive="repl">
                                        <p:cTn id="48" dur="500" fill="hold"/>
                                        <p:tgtEl>
                                          <p:spTgt spid="49154">
                                            <p:txEl>
                                              <p:pRg st="6" end="6"/>
                                            </p:txEl>
                                          </p:spTgt>
                                        </p:tgtEl>
                                        <p:attrNameLst>
                                          <p:attrName>ppt_y</p:attrName>
                                        </p:attrNameLst>
                                      </p:cBhvr>
                                      <p:tavLst>
                                        <p:tav tm="100000">
                                          <p:val>
                                            <p:strVal val="#ppt_y+#ppt_h/2"/>
                                          </p:val>
                                        </p:tav>
                                        <p:tav tm="100000">
                                          <p:val>
                                            <p:strVal val="#ppt_y"/>
                                          </p:val>
                                        </p:tav>
                                      </p:tavLst>
                                    </p:anim>
                                    <p:anim calcmode="lin" valueType="num">
                                      <p:cBhvr additive="repl">
                                        <p:cTn id="49" dur="500" fill="hold"/>
                                        <p:tgtEl>
                                          <p:spTgt spid="49154">
                                            <p:txEl>
                                              <p:pRg st="6" end="6"/>
                                            </p:txEl>
                                          </p:spTgt>
                                        </p:tgtEl>
                                        <p:attrNameLst>
                                          <p:attrName>ppt_w</p:attrName>
                                        </p:attrNameLst>
                                      </p:cBhvr>
                                      <p:tavLst>
                                        <p:tav tm="100000">
                                          <p:val>
                                            <p:strVal val="#ppt_w"/>
                                          </p:val>
                                        </p:tav>
                                        <p:tav tm="100000">
                                          <p:val>
                                            <p:strVal val="#ppt_w"/>
                                          </p:val>
                                        </p:tav>
                                      </p:tavLst>
                                    </p:anim>
                                    <p:anim calcmode="lin" valueType="num">
                                      <p:cBhvr additive="repl">
                                        <p:cTn id="50" dur="500" fill="hold"/>
                                        <p:tgtEl>
                                          <p:spTgt spid="49154">
                                            <p:txEl>
                                              <p:pRg st="6" end="6"/>
                                            </p:txEl>
                                          </p:spTgt>
                                        </p:tgtEl>
                                        <p:attrNameLst>
                                          <p:attrName>ppt_h</p:attrName>
                                        </p:attrNameLst>
                                      </p:cBhvr>
                                      <p:tavLst>
                                        <p:tav tm="10000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additive="repl">
                                        <p:cTn id="54" dur="1" fill="hold">
                                          <p:stCondLst>
                                            <p:cond delay="0"/>
                                          </p:stCondLst>
                                        </p:cTn>
                                        <p:tgtEl>
                                          <p:spTgt spid="49154">
                                            <p:txEl>
                                              <p:pRg st="7" end="7"/>
                                            </p:txEl>
                                          </p:spTgt>
                                        </p:tgtEl>
                                        <p:attrNameLst>
                                          <p:attrName>style.visibility</p:attrName>
                                        </p:attrNameLst>
                                      </p:cBhvr>
                                      <p:to>
                                        <p:strVal val="visible"/>
                                      </p:to>
                                    </p:set>
                                    <p:anim calcmode="lin" valueType="num">
                                      <p:cBhvr additive="repl">
                                        <p:cTn id="55" dur="500" fill="hold"/>
                                        <p:tgtEl>
                                          <p:spTgt spid="49154">
                                            <p:txEl>
                                              <p:pRg st="7" end="7"/>
                                            </p:txEl>
                                          </p:spTgt>
                                        </p:tgtEl>
                                        <p:attrNameLst>
                                          <p:attrName>ppt_x</p:attrName>
                                        </p:attrNameLst>
                                      </p:cBhvr>
                                      <p:tavLst>
                                        <p:tav tm="100000">
                                          <p:val>
                                            <p:strVal val="#ppt_x"/>
                                          </p:val>
                                        </p:tav>
                                        <p:tav tm="100000">
                                          <p:val>
                                            <p:strVal val="#ppt_x"/>
                                          </p:val>
                                        </p:tav>
                                      </p:tavLst>
                                    </p:anim>
                                    <p:anim calcmode="lin" valueType="num">
                                      <p:cBhvr additive="repl">
                                        <p:cTn id="56" dur="500" fill="hold"/>
                                        <p:tgtEl>
                                          <p:spTgt spid="49154">
                                            <p:txEl>
                                              <p:pRg st="7" end="7"/>
                                            </p:txEl>
                                          </p:spTgt>
                                        </p:tgtEl>
                                        <p:attrNameLst>
                                          <p:attrName>ppt_y</p:attrName>
                                        </p:attrNameLst>
                                      </p:cBhvr>
                                      <p:tavLst>
                                        <p:tav tm="100000">
                                          <p:val>
                                            <p:strVal val="#ppt_y+#ppt_h/2"/>
                                          </p:val>
                                        </p:tav>
                                        <p:tav tm="100000">
                                          <p:val>
                                            <p:strVal val="#ppt_y"/>
                                          </p:val>
                                        </p:tav>
                                      </p:tavLst>
                                    </p:anim>
                                    <p:anim calcmode="lin" valueType="num">
                                      <p:cBhvr additive="repl">
                                        <p:cTn id="57" dur="500" fill="hold"/>
                                        <p:tgtEl>
                                          <p:spTgt spid="49154">
                                            <p:txEl>
                                              <p:pRg st="7" end="7"/>
                                            </p:txEl>
                                          </p:spTgt>
                                        </p:tgtEl>
                                        <p:attrNameLst>
                                          <p:attrName>ppt_w</p:attrName>
                                        </p:attrNameLst>
                                      </p:cBhvr>
                                      <p:tavLst>
                                        <p:tav tm="100000">
                                          <p:val>
                                            <p:strVal val="#ppt_w"/>
                                          </p:val>
                                        </p:tav>
                                        <p:tav tm="100000">
                                          <p:val>
                                            <p:strVal val="#ppt_w"/>
                                          </p:val>
                                        </p:tav>
                                      </p:tavLst>
                                    </p:anim>
                                    <p:anim calcmode="lin" valueType="num">
                                      <p:cBhvr additive="repl">
                                        <p:cTn id="58" dur="500" fill="hold"/>
                                        <p:tgtEl>
                                          <p:spTgt spid="49154">
                                            <p:txEl>
                                              <p:pRg st="7" end="7"/>
                                            </p:txEl>
                                          </p:spTgt>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683568" y="620688"/>
            <a:ext cx="7772400" cy="685800"/>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b="1" dirty="0">
                <a:solidFill>
                  <a:srgbClr val="333333"/>
                </a:solidFill>
                <a:latin typeface="Verdana" pitchFamily="32" charset="0"/>
              </a:rPr>
              <a:t>Naturaleza de Radiación:</a:t>
            </a:r>
          </a:p>
        </p:txBody>
      </p:sp>
      <p:sp>
        <p:nvSpPr>
          <p:cNvPr id="56323" name="Text Box 2"/>
          <p:cNvSpPr txBox="1">
            <a:spLocks noChangeArrowheads="1"/>
          </p:cNvSpPr>
          <p:nvPr/>
        </p:nvSpPr>
        <p:spPr bwMode="auto">
          <a:xfrm>
            <a:off x="685800" y="1219200"/>
            <a:ext cx="7620000" cy="3172280"/>
          </a:xfrm>
          <a:prstGeom prst="rect">
            <a:avLst/>
          </a:prstGeom>
          <a:noFill/>
          <a:ln w="9525">
            <a:noFill/>
            <a:round/>
            <a:headEnd/>
            <a:tailEnd/>
          </a:ln>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latin typeface="+mj-lt"/>
              </a:rPr>
              <a:t>A diferencia de la conducción y convección, la radiación no necesita un medio material para su transmisión. Su esencia es de </a:t>
            </a:r>
            <a:r>
              <a:rPr lang="es-ES" sz="2000" i="1" dirty="0">
                <a:solidFill>
                  <a:srgbClr val="000000"/>
                </a:solidFill>
                <a:latin typeface="+mj-lt"/>
              </a:rPr>
              <a:t>radiación electromagnética</a:t>
            </a:r>
            <a:r>
              <a:rPr lang="es-ES" sz="2000" dirty="0">
                <a:solidFill>
                  <a:srgbClr val="000000"/>
                </a:solidFill>
                <a:latin typeface="+mj-lt"/>
              </a:rPr>
              <a:t>, del todo similar a las ondas de radio o las ondas de luz.</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000000"/>
                </a:solidFill>
                <a:latin typeface="+mj-lt"/>
              </a:rPr>
              <a:t>La radiación electromagnética cubre un </a:t>
            </a:r>
            <a:r>
              <a:rPr lang="es-ES" sz="2000" i="1" dirty="0">
                <a:solidFill>
                  <a:srgbClr val="000000"/>
                </a:solidFill>
                <a:latin typeface="+mj-lt"/>
              </a:rPr>
              <a:t>espectro</a:t>
            </a:r>
            <a:r>
              <a:rPr lang="es-ES" sz="2000" dirty="0">
                <a:solidFill>
                  <a:srgbClr val="000000"/>
                </a:solidFill>
                <a:latin typeface="+mj-lt"/>
              </a:rPr>
              <a:t> que va de longitudes de onda muy cortas (centésimas de micrón o menos), hasta las longitudes de onda correspondientes a centenares de metros</a:t>
            </a:r>
            <a:r>
              <a:rPr lang="es-ES" sz="2000" dirty="0" smtClean="0">
                <a:solidFill>
                  <a:srgbClr val="000000"/>
                </a:solidFill>
                <a:latin typeface="+mj-lt"/>
              </a:rPr>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smtClean="0">
              <a:solidFill>
                <a:srgbClr val="000000"/>
              </a:solidFill>
              <a:latin typeface="+mj-l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smtClean="0">
                <a:solidFill>
                  <a:srgbClr val="000000"/>
                </a:solidFill>
                <a:latin typeface="+mj-lt"/>
              </a:rPr>
              <a:t>Así, desde el punto de vista conceptual, una onda de radio es similar a una onda de luz.</a:t>
            </a:r>
            <a:endParaRPr lang="es-ES" sz="2000" dirty="0">
              <a:solidFill>
                <a:srgbClr val="000000"/>
              </a:solidFill>
              <a:latin typeface="+mj-lt"/>
            </a:endParaRPr>
          </a:p>
        </p:txBody>
      </p:sp>
    </p:spTree>
    <p:extLst>
      <p:ext uri="{BB962C8B-B14F-4D97-AF65-F5344CB8AC3E}">
        <p14:creationId xmlns:p14="http://schemas.microsoft.com/office/powerpoint/2010/main" val="11144160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fld id="{7ACF4C9A-DBDD-4428-A8A6-130058F3AC34}" type="slidenum">
              <a:rPr lang="en-US"/>
              <a:pPr/>
              <a:t>80</a:t>
            </a:fld>
            <a:endParaRPr lang="en-US"/>
          </a:p>
        </p:txBody>
      </p:sp>
      <p:sp>
        <p:nvSpPr>
          <p:cNvPr id="49153" name="Rectangle 1"/>
          <p:cNvSpPr>
            <a:spLocks noChangeArrowheads="1"/>
          </p:cNvSpPr>
          <p:nvPr/>
        </p:nvSpPr>
        <p:spPr bwMode="auto">
          <a:xfrm>
            <a:off x="685800" y="381000"/>
            <a:ext cx="7772400" cy="685800"/>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b="1" dirty="0" smtClean="0">
                <a:solidFill>
                  <a:srgbClr val="002060"/>
                </a:solidFill>
                <a:latin typeface="Tahoma" charset="0"/>
              </a:rPr>
              <a:t>¡Como hacerlo?</a:t>
            </a:r>
            <a:endParaRPr lang="es-ES" sz="3600" b="1" dirty="0">
              <a:solidFill>
                <a:srgbClr val="002060"/>
              </a:solidFill>
              <a:latin typeface="Tahoma" charset="0"/>
            </a:endParaRPr>
          </a:p>
        </p:txBody>
      </p:sp>
      <p:sp>
        <p:nvSpPr>
          <p:cNvPr id="49154" name="Rectangle 2"/>
          <p:cNvSpPr>
            <a:spLocks noChangeArrowheads="1"/>
          </p:cNvSpPr>
          <p:nvPr/>
        </p:nvSpPr>
        <p:spPr bwMode="auto">
          <a:xfrm>
            <a:off x="685800" y="1371600"/>
            <a:ext cx="7772400" cy="4724400"/>
          </a:xfrm>
          <a:prstGeom prst="rect">
            <a:avLst/>
          </a:prstGeom>
          <a:noFill/>
          <a:ln w="9525">
            <a:noFill/>
            <a:round/>
            <a:headEnd/>
            <a:tailEnd/>
          </a:ln>
          <a:effectLst/>
        </p:spPr>
        <p:txBody>
          <a:bodyPr lIns="90000" tIns="46800" rIns="90000" bIns="4680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dirty="0" smtClean="0">
                <a:solidFill>
                  <a:schemeClr val="tx1"/>
                </a:solidFill>
                <a:latin typeface="Tahoma" charset="0"/>
              </a:rPr>
              <a:t>Con normas adecuadas:</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Gasto energético: </a:t>
            </a:r>
            <a:r>
              <a:rPr lang="es-ES" sz="2000" dirty="0" smtClean="0">
                <a:solidFill>
                  <a:schemeClr val="tx1"/>
                </a:solidFill>
                <a:latin typeface="Tahoma" charset="0"/>
              </a:rPr>
              <a:t>definir además estándares de gasto en </a:t>
            </a:r>
            <a:r>
              <a:rPr lang="es-ES" sz="2000" dirty="0" err="1" smtClean="0">
                <a:solidFill>
                  <a:schemeClr val="tx1"/>
                </a:solidFill>
                <a:latin typeface="Tahoma" charset="0"/>
              </a:rPr>
              <a:t>kWh</a:t>
            </a:r>
            <a:r>
              <a:rPr lang="es-ES" sz="2000" dirty="0" smtClean="0">
                <a:solidFill>
                  <a:schemeClr val="tx1"/>
                </a:solidFill>
                <a:latin typeface="Tahoma" charset="0"/>
              </a:rPr>
              <a:t>/m² al año y que incluyan todos los flujos.</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Pérdida volumétrica: </a:t>
            </a:r>
            <a:r>
              <a:rPr lang="es-ES" sz="2000" dirty="0" smtClean="0">
                <a:solidFill>
                  <a:schemeClr val="tx1"/>
                </a:solidFill>
                <a:latin typeface="Tahoma" charset="0"/>
              </a:rPr>
              <a:t>en función de normativa mundial e incluyendo ventilación.</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s-ES" sz="2000" dirty="0" smtClean="0">
              <a:solidFill>
                <a:schemeClr val="tx1"/>
              </a:solidFill>
              <a:latin typeface="Tahoma" charset="0"/>
            </a:endParaRP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dirty="0" smtClean="0">
                <a:solidFill>
                  <a:schemeClr val="tx1"/>
                </a:solidFill>
                <a:latin typeface="Tahoma" charset="0"/>
              </a:rPr>
              <a:t>Con tecnología moderna y adecuada:</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Envolvente: </a:t>
            </a:r>
            <a:r>
              <a:rPr lang="es-ES" sz="2000" dirty="0" smtClean="0">
                <a:solidFill>
                  <a:schemeClr val="tx1"/>
                </a:solidFill>
                <a:latin typeface="Tahoma" charset="0"/>
              </a:rPr>
              <a:t>es clave. Buena aislación e inercia.</a:t>
            </a:r>
            <a:endParaRPr lang="es-ES" sz="2000" b="1"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Ventilación: </a:t>
            </a:r>
            <a:r>
              <a:rPr lang="es-ES" sz="2000" dirty="0" smtClean="0">
                <a:solidFill>
                  <a:schemeClr val="tx1"/>
                </a:solidFill>
                <a:latin typeface="Tahoma" charset="0"/>
              </a:rPr>
              <a:t>tiene que estar controlada por métodos sencillos.</a:t>
            </a:r>
            <a:endParaRPr lang="es-ES" sz="2000" b="1" dirty="0" smtClean="0">
              <a:solidFill>
                <a:schemeClr val="tx1"/>
              </a:solidFill>
              <a:latin typeface="Tahoma" charset="0"/>
            </a:endParaRP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Iluminación: </a:t>
            </a:r>
            <a:r>
              <a:rPr lang="es-ES" sz="2000" dirty="0" smtClean="0">
                <a:solidFill>
                  <a:schemeClr val="tx1"/>
                </a:solidFill>
                <a:latin typeface="Tahoma" charset="0"/>
              </a:rPr>
              <a:t>o iluminación natural e iluminación alta eficiencia.</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Energía: </a:t>
            </a:r>
            <a:r>
              <a:rPr lang="es-ES" sz="2000" dirty="0" smtClean="0">
                <a:solidFill>
                  <a:schemeClr val="tx1"/>
                </a:solidFill>
                <a:latin typeface="Tahoma" charset="0"/>
              </a:rPr>
              <a:t>Equipos eficientes.</a:t>
            </a:r>
          </a:p>
          <a:p>
            <a:pPr lvl="1">
              <a:spcBef>
                <a:spcPts val="500"/>
              </a:spcBef>
              <a:buFont typeface="Arial" pitchFamily="34" charset="0"/>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s-ES" sz="2000" b="1" dirty="0" smtClean="0">
                <a:solidFill>
                  <a:schemeClr val="tx1"/>
                </a:solidFill>
                <a:latin typeface="Tahoma" charset="0"/>
              </a:rPr>
              <a:t>Agua caliente sanitaria: </a:t>
            </a:r>
            <a:r>
              <a:rPr lang="es-ES" sz="2000" dirty="0" smtClean="0">
                <a:solidFill>
                  <a:schemeClr val="tx1"/>
                </a:solidFill>
                <a:latin typeface="Tahoma" charset="0"/>
              </a:rPr>
              <a:t>optimizando y energía solar.</a:t>
            </a:r>
            <a:endParaRPr lang="es-ES" sz="2000" b="1" dirty="0">
              <a:solidFill>
                <a:schemeClr val="tx1"/>
              </a:solidFill>
              <a:latin typeface="Tahoma" charset="0"/>
            </a:endParaRPr>
          </a:p>
        </p:txBody>
      </p:sp>
    </p:spTree>
    <p:extLst>
      <p:ext uri="{BB962C8B-B14F-4D97-AF65-F5344CB8AC3E}">
        <p14:creationId xmlns:p14="http://schemas.microsoft.com/office/powerpoint/2010/main" val="16296430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additive="repl">
                                        <p:cTn id="6" dur="1" fill="hold">
                                          <p:stCondLst>
                                            <p:cond delay="0"/>
                                          </p:stCondLst>
                                        </p:cTn>
                                        <p:tgtEl>
                                          <p:spTgt spid="49154">
                                            <p:txEl>
                                              <p:pRg st="0" end="0"/>
                                            </p:txEl>
                                          </p:spTgt>
                                        </p:tgtEl>
                                        <p:attrNameLst>
                                          <p:attrName>style.visibility</p:attrName>
                                        </p:attrNameLst>
                                      </p:cBhvr>
                                      <p:to>
                                        <p:strVal val="visible"/>
                                      </p:to>
                                    </p:set>
                                    <p:anim calcmode="lin" valueType="num">
                                      <p:cBhvr additive="repl">
                                        <p:cTn id="7" dur="500" fill="hold"/>
                                        <p:tgtEl>
                                          <p:spTgt spid="49154">
                                            <p:txEl>
                                              <p:pRg st="0" end="0"/>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49154">
                                            <p:txEl>
                                              <p:pRg st="0" end="0"/>
                                            </p:txEl>
                                          </p:spTgt>
                                        </p:tgtEl>
                                        <p:attrNameLst>
                                          <p:attrName>ppt_y</p:attrName>
                                        </p:attrNameLst>
                                      </p:cBhvr>
                                      <p:tavLst>
                                        <p:tav tm="100000">
                                          <p:val>
                                            <p:strVal val="#ppt_y+#ppt_h/2"/>
                                          </p:val>
                                        </p:tav>
                                        <p:tav tm="100000">
                                          <p:val>
                                            <p:strVal val="#ppt_y"/>
                                          </p:val>
                                        </p:tav>
                                      </p:tavLst>
                                    </p:anim>
                                    <p:anim calcmode="lin" valueType="num">
                                      <p:cBhvr additive="repl">
                                        <p:cTn id="9" dur="500" fill="hold"/>
                                        <p:tgtEl>
                                          <p:spTgt spid="49154">
                                            <p:txEl>
                                              <p:pRg st="0" end="0"/>
                                            </p:txEl>
                                          </p:spTgt>
                                        </p:tgtEl>
                                        <p:attrNameLst>
                                          <p:attrName>ppt_w</p:attrName>
                                        </p:attrNameLst>
                                      </p:cBhvr>
                                      <p:tavLst>
                                        <p:tav tm="100000">
                                          <p:val>
                                            <p:strVal val="#ppt_w"/>
                                          </p:val>
                                        </p:tav>
                                        <p:tav tm="100000">
                                          <p:val>
                                            <p:strVal val="#ppt_w"/>
                                          </p:val>
                                        </p:tav>
                                      </p:tavLst>
                                    </p:anim>
                                    <p:anim calcmode="lin" valueType="num">
                                      <p:cBhvr additive="repl">
                                        <p:cTn id="10" dur="500" fill="hold"/>
                                        <p:tgtEl>
                                          <p:spTgt spid="49154">
                                            <p:txEl>
                                              <p:pRg st="0" end="0"/>
                                            </p:txEl>
                                          </p:spTgt>
                                        </p:tgtEl>
                                        <p:attrNameLst>
                                          <p:attrName>ppt_h</p:attrName>
                                        </p:attrNameLst>
                                      </p:cBhvr>
                                      <p:tavLst>
                                        <p:tav tm="10000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additive="repl">
                                        <p:cTn id="14" dur="1" fill="hold">
                                          <p:stCondLst>
                                            <p:cond delay="0"/>
                                          </p:stCondLst>
                                        </p:cTn>
                                        <p:tgtEl>
                                          <p:spTgt spid="49154">
                                            <p:txEl>
                                              <p:pRg st="1" end="1"/>
                                            </p:txEl>
                                          </p:spTgt>
                                        </p:tgtEl>
                                        <p:attrNameLst>
                                          <p:attrName>style.visibility</p:attrName>
                                        </p:attrNameLst>
                                      </p:cBhvr>
                                      <p:to>
                                        <p:strVal val="visible"/>
                                      </p:to>
                                    </p:set>
                                    <p:anim calcmode="lin" valueType="num">
                                      <p:cBhvr additive="repl">
                                        <p:cTn id="15" dur="500" fill="hold"/>
                                        <p:tgtEl>
                                          <p:spTgt spid="49154">
                                            <p:txEl>
                                              <p:pRg st="1" end="1"/>
                                            </p:txEl>
                                          </p:spTgt>
                                        </p:tgtEl>
                                        <p:attrNameLst>
                                          <p:attrName>ppt_x</p:attrName>
                                        </p:attrNameLst>
                                      </p:cBhvr>
                                      <p:tavLst>
                                        <p:tav tm="100000">
                                          <p:val>
                                            <p:strVal val="#ppt_x"/>
                                          </p:val>
                                        </p:tav>
                                        <p:tav tm="100000">
                                          <p:val>
                                            <p:strVal val="#ppt_x"/>
                                          </p:val>
                                        </p:tav>
                                      </p:tavLst>
                                    </p:anim>
                                    <p:anim calcmode="lin" valueType="num">
                                      <p:cBhvr additive="repl">
                                        <p:cTn id="16" dur="500" fill="hold"/>
                                        <p:tgtEl>
                                          <p:spTgt spid="49154">
                                            <p:txEl>
                                              <p:pRg st="1" end="1"/>
                                            </p:txEl>
                                          </p:spTgt>
                                        </p:tgtEl>
                                        <p:attrNameLst>
                                          <p:attrName>ppt_y</p:attrName>
                                        </p:attrNameLst>
                                      </p:cBhvr>
                                      <p:tavLst>
                                        <p:tav tm="100000">
                                          <p:val>
                                            <p:strVal val="#ppt_y+#ppt_h/2"/>
                                          </p:val>
                                        </p:tav>
                                        <p:tav tm="100000">
                                          <p:val>
                                            <p:strVal val="#ppt_y"/>
                                          </p:val>
                                        </p:tav>
                                      </p:tavLst>
                                    </p:anim>
                                    <p:anim calcmode="lin" valueType="num">
                                      <p:cBhvr additive="repl">
                                        <p:cTn id="17" dur="500" fill="hold"/>
                                        <p:tgtEl>
                                          <p:spTgt spid="49154">
                                            <p:txEl>
                                              <p:pRg st="1" end="1"/>
                                            </p:txEl>
                                          </p:spTgt>
                                        </p:tgtEl>
                                        <p:attrNameLst>
                                          <p:attrName>ppt_w</p:attrName>
                                        </p:attrNameLst>
                                      </p:cBhvr>
                                      <p:tavLst>
                                        <p:tav tm="100000">
                                          <p:val>
                                            <p:strVal val="#ppt_w"/>
                                          </p:val>
                                        </p:tav>
                                        <p:tav tm="100000">
                                          <p:val>
                                            <p:strVal val="#ppt_w"/>
                                          </p:val>
                                        </p:tav>
                                      </p:tavLst>
                                    </p:anim>
                                    <p:anim calcmode="lin" valueType="num">
                                      <p:cBhvr additive="repl">
                                        <p:cTn id="18" dur="500" fill="hold"/>
                                        <p:tgtEl>
                                          <p:spTgt spid="49154">
                                            <p:txEl>
                                              <p:pRg st="1" end="1"/>
                                            </p:txEl>
                                          </p:spTgt>
                                        </p:tgtEl>
                                        <p:attrNameLst>
                                          <p:attrName>ppt_h</p:attrName>
                                        </p:attrNameLst>
                                      </p:cBhvr>
                                      <p:tavLst>
                                        <p:tav tm="10000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additive="repl">
                                        <p:cTn id="22" dur="1" fill="hold">
                                          <p:stCondLst>
                                            <p:cond delay="0"/>
                                          </p:stCondLst>
                                        </p:cTn>
                                        <p:tgtEl>
                                          <p:spTgt spid="49154">
                                            <p:txEl>
                                              <p:pRg st="2" end="2"/>
                                            </p:txEl>
                                          </p:spTgt>
                                        </p:tgtEl>
                                        <p:attrNameLst>
                                          <p:attrName>style.visibility</p:attrName>
                                        </p:attrNameLst>
                                      </p:cBhvr>
                                      <p:to>
                                        <p:strVal val="visible"/>
                                      </p:to>
                                    </p:set>
                                    <p:anim calcmode="lin" valueType="num">
                                      <p:cBhvr additive="repl">
                                        <p:cTn id="23" dur="500" fill="hold"/>
                                        <p:tgtEl>
                                          <p:spTgt spid="49154">
                                            <p:txEl>
                                              <p:pRg st="2" end="2"/>
                                            </p:txEl>
                                          </p:spTgt>
                                        </p:tgtEl>
                                        <p:attrNameLst>
                                          <p:attrName>ppt_x</p:attrName>
                                        </p:attrNameLst>
                                      </p:cBhvr>
                                      <p:tavLst>
                                        <p:tav tm="100000">
                                          <p:val>
                                            <p:strVal val="#ppt_x"/>
                                          </p:val>
                                        </p:tav>
                                        <p:tav tm="100000">
                                          <p:val>
                                            <p:strVal val="#ppt_x"/>
                                          </p:val>
                                        </p:tav>
                                      </p:tavLst>
                                    </p:anim>
                                    <p:anim calcmode="lin" valueType="num">
                                      <p:cBhvr additive="repl">
                                        <p:cTn id="24" dur="500" fill="hold"/>
                                        <p:tgtEl>
                                          <p:spTgt spid="49154">
                                            <p:txEl>
                                              <p:pRg st="2" end="2"/>
                                            </p:txEl>
                                          </p:spTgt>
                                        </p:tgtEl>
                                        <p:attrNameLst>
                                          <p:attrName>ppt_y</p:attrName>
                                        </p:attrNameLst>
                                      </p:cBhvr>
                                      <p:tavLst>
                                        <p:tav tm="100000">
                                          <p:val>
                                            <p:strVal val="#ppt_y+#ppt_h/2"/>
                                          </p:val>
                                        </p:tav>
                                        <p:tav tm="100000">
                                          <p:val>
                                            <p:strVal val="#ppt_y"/>
                                          </p:val>
                                        </p:tav>
                                      </p:tavLst>
                                    </p:anim>
                                    <p:anim calcmode="lin" valueType="num">
                                      <p:cBhvr additive="repl">
                                        <p:cTn id="25" dur="500" fill="hold"/>
                                        <p:tgtEl>
                                          <p:spTgt spid="49154">
                                            <p:txEl>
                                              <p:pRg st="2" end="2"/>
                                            </p:txEl>
                                          </p:spTgt>
                                        </p:tgtEl>
                                        <p:attrNameLst>
                                          <p:attrName>ppt_w</p:attrName>
                                        </p:attrNameLst>
                                      </p:cBhvr>
                                      <p:tavLst>
                                        <p:tav tm="100000">
                                          <p:val>
                                            <p:strVal val="#ppt_w"/>
                                          </p:val>
                                        </p:tav>
                                        <p:tav tm="100000">
                                          <p:val>
                                            <p:strVal val="#ppt_w"/>
                                          </p:val>
                                        </p:tav>
                                      </p:tavLst>
                                    </p:anim>
                                    <p:anim calcmode="lin" valueType="num">
                                      <p:cBhvr additive="repl">
                                        <p:cTn id="26" dur="500" fill="hold"/>
                                        <p:tgtEl>
                                          <p:spTgt spid="49154">
                                            <p:txEl>
                                              <p:pRg st="2" end="2"/>
                                            </p:txEl>
                                          </p:spTgt>
                                        </p:tgtEl>
                                        <p:attrNameLst>
                                          <p:attrName>ppt_h</p:attrName>
                                        </p:attrNameLst>
                                      </p:cBhvr>
                                      <p:tavLst>
                                        <p:tav tm="10000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additive="repl">
                                        <p:cTn id="30" dur="1" fill="hold">
                                          <p:stCondLst>
                                            <p:cond delay="0"/>
                                          </p:stCondLst>
                                        </p:cTn>
                                        <p:tgtEl>
                                          <p:spTgt spid="49154">
                                            <p:txEl>
                                              <p:pRg st="4" end="4"/>
                                            </p:txEl>
                                          </p:spTgt>
                                        </p:tgtEl>
                                        <p:attrNameLst>
                                          <p:attrName>style.visibility</p:attrName>
                                        </p:attrNameLst>
                                      </p:cBhvr>
                                      <p:to>
                                        <p:strVal val="visible"/>
                                      </p:to>
                                    </p:set>
                                    <p:anim calcmode="lin" valueType="num">
                                      <p:cBhvr additive="repl">
                                        <p:cTn id="31" dur="500" fill="hold"/>
                                        <p:tgtEl>
                                          <p:spTgt spid="49154">
                                            <p:txEl>
                                              <p:pRg st="4" end="4"/>
                                            </p:txEl>
                                          </p:spTgt>
                                        </p:tgtEl>
                                        <p:attrNameLst>
                                          <p:attrName>ppt_x</p:attrName>
                                        </p:attrNameLst>
                                      </p:cBhvr>
                                      <p:tavLst>
                                        <p:tav tm="100000">
                                          <p:val>
                                            <p:strVal val="#ppt_x"/>
                                          </p:val>
                                        </p:tav>
                                        <p:tav tm="100000">
                                          <p:val>
                                            <p:strVal val="#ppt_x"/>
                                          </p:val>
                                        </p:tav>
                                      </p:tavLst>
                                    </p:anim>
                                    <p:anim calcmode="lin" valueType="num">
                                      <p:cBhvr additive="repl">
                                        <p:cTn id="32" dur="500" fill="hold"/>
                                        <p:tgtEl>
                                          <p:spTgt spid="49154">
                                            <p:txEl>
                                              <p:pRg st="4" end="4"/>
                                            </p:txEl>
                                          </p:spTgt>
                                        </p:tgtEl>
                                        <p:attrNameLst>
                                          <p:attrName>ppt_y</p:attrName>
                                        </p:attrNameLst>
                                      </p:cBhvr>
                                      <p:tavLst>
                                        <p:tav tm="100000">
                                          <p:val>
                                            <p:strVal val="#ppt_y+#ppt_h/2"/>
                                          </p:val>
                                        </p:tav>
                                        <p:tav tm="100000">
                                          <p:val>
                                            <p:strVal val="#ppt_y"/>
                                          </p:val>
                                        </p:tav>
                                      </p:tavLst>
                                    </p:anim>
                                    <p:anim calcmode="lin" valueType="num">
                                      <p:cBhvr additive="repl">
                                        <p:cTn id="33" dur="500" fill="hold"/>
                                        <p:tgtEl>
                                          <p:spTgt spid="49154">
                                            <p:txEl>
                                              <p:pRg st="4" end="4"/>
                                            </p:txEl>
                                          </p:spTgt>
                                        </p:tgtEl>
                                        <p:attrNameLst>
                                          <p:attrName>ppt_w</p:attrName>
                                        </p:attrNameLst>
                                      </p:cBhvr>
                                      <p:tavLst>
                                        <p:tav tm="100000">
                                          <p:val>
                                            <p:strVal val="#ppt_w"/>
                                          </p:val>
                                        </p:tav>
                                        <p:tav tm="100000">
                                          <p:val>
                                            <p:strVal val="#ppt_w"/>
                                          </p:val>
                                        </p:tav>
                                      </p:tavLst>
                                    </p:anim>
                                    <p:anim calcmode="lin" valueType="num">
                                      <p:cBhvr additive="repl">
                                        <p:cTn id="34" dur="500" fill="hold"/>
                                        <p:tgtEl>
                                          <p:spTgt spid="49154">
                                            <p:txEl>
                                              <p:pRg st="4" end="4"/>
                                            </p:txEl>
                                          </p:spTgt>
                                        </p:tgtEl>
                                        <p:attrNameLst>
                                          <p:attrName>ppt_h</p:attrName>
                                        </p:attrNameLst>
                                      </p:cBhvr>
                                      <p:tavLst>
                                        <p:tav tm="10000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additive="repl">
                                        <p:cTn id="38" dur="1" fill="hold">
                                          <p:stCondLst>
                                            <p:cond delay="0"/>
                                          </p:stCondLst>
                                        </p:cTn>
                                        <p:tgtEl>
                                          <p:spTgt spid="49154">
                                            <p:txEl>
                                              <p:pRg st="5" end="5"/>
                                            </p:txEl>
                                          </p:spTgt>
                                        </p:tgtEl>
                                        <p:attrNameLst>
                                          <p:attrName>style.visibility</p:attrName>
                                        </p:attrNameLst>
                                      </p:cBhvr>
                                      <p:to>
                                        <p:strVal val="visible"/>
                                      </p:to>
                                    </p:set>
                                    <p:anim calcmode="lin" valueType="num">
                                      <p:cBhvr additive="repl">
                                        <p:cTn id="39" dur="500" fill="hold"/>
                                        <p:tgtEl>
                                          <p:spTgt spid="49154">
                                            <p:txEl>
                                              <p:pRg st="5" end="5"/>
                                            </p:txEl>
                                          </p:spTgt>
                                        </p:tgtEl>
                                        <p:attrNameLst>
                                          <p:attrName>ppt_x</p:attrName>
                                        </p:attrNameLst>
                                      </p:cBhvr>
                                      <p:tavLst>
                                        <p:tav tm="100000">
                                          <p:val>
                                            <p:strVal val="#ppt_x"/>
                                          </p:val>
                                        </p:tav>
                                        <p:tav tm="100000">
                                          <p:val>
                                            <p:strVal val="#ppt_x"/>
                                          </p:val>
                                        </p:tav>
                                      </p:tavLst>
                                    </p:anim>
                                    <p:anim calcmode="lin" valueType="num">
                                      <p:cBhvr additive="repl">
                                        <p:cTn id="40" dur="500" fill="hold"/>
                                        <p:tgtEl>
                                          <p:spTgt spid="49154">
                                            <p:txEl>
                                              <p:pRg st="5" end="5"/>
                                            </p:txEl>
                                          </p:spTgt>
                                        </p:tgtEl>
                                        <p:attrNameLst>
                                          <p:attrName>ppt_y</p:attrName>
                                        </p:attrNameLst>
                                      </p:cBhvr>
                                      <p:tavLst>
                                        <p:tav tm="100000">
                                          <p:val>
                                            <p:strVal val="#ppt_y+#ppt_h/2"/>
                                          </p:val>
                                        </p:tav>
                                        <p:tav tm="100000">
                                          <p:val>
                                            <p:strVal val="#ppt_y"/>
                                          </p:val>
                                        </p:tav>
                                      </p:tavLst>
                                    </p:anim>
                                    <p:anim calcmode="lin" valueType="num">
                                      <p:cBhvr additive="repl">
                                        <p:cTn id="41" dur="500" fill="hold"/>
                                        <p:tgtEl>
                                          <p:spTgt spid="49154">
                                            <p:txEl>
                                              <p:pRg st="5" end="5"/>
                                            </p:txEl>
                                          </p:spTgt>
                                        </p:tgtEl>
                                        <p:attrNameLst>
                                          <p:attrName>ppt_w</p:attrName>
                                        </p:attrNameLst>
                                      </p:cBhvr>
                                      <p:tavLst>
                                        <p:tav tm="100000">
                                          <p:val>
                                            <p:strVal val="#ppt_w"/>
                                          </p:val>
                                        </p:tav>
                                        <p:tav tm="100000">
                                          <p:val>
                                            <p:strVal val="#ppt_w"/>
                                          </p:val>
                                        </p:tav>
                                      </p:tavLst>
                                    </p:anim>
                                    <p:anim calcmode="lin" valueType="num">
                                      <p:cBhvr additive="repl">
                                        <p:cTn id="42" dur="500" fill="hold"/>
                                        <p:tgtEl>
                                          <p:spTgt spid="49154">
                                            <p:txEl>
                                              <p:pRg st="5" end="5"/>
                                            </p:txEl>
                                          </p:spTgt>
                                        </p:tgtEl>
                                        <p:attrNameLst>
                                          <p:attrName>ppt_h</p:attrName>
                                        </p:attrNameLst>
                                      </p:cBhvr>
                                      <p:tavLst>
                                        <p:tav tm="10000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additive="repl">
                                        <p:cTn id="46" dur="1" fill="hold">
                                          <p:stCondLst>
                                            <p:cond delay="0"/>
                                          </p:stCondLst>
                                        </p:cTn>
                                        <p:tgtEl>
                                          <p:spTgt spid="49154">
                                            <p:txEl>
                                              <p:pRg st="6" end="6"/>
                                            </p:txEl>
                                          </p:spTgt>
                                        </p:tgtEl>
                                        <p:attrNameLst>
                                          <p:attrName>style.visibility</p:attrName>
                                        </p:attrNameLst>
                                      </p:cBhvr>
                                      <p:to>
                                        <p:strVal val="visible"/>
                                      </p:to>
                                    </p:set>
                                    <p:anim calcmode="lin" valueType="num">
                                      <p:cBhvr additive="repl">
                                        <p:cTn id="47" dur="500" fill="hold"/>
                                        <p:tgtEl>
                                          <p:spTgt spid="49154">
                                            <p:txEl>
                                              <p:pRg st="6" end="6"/>
                                            </p:txEl>
                                          </p:spTgt>
                                        </p:tgtEl>
                                        <p:attrNameLst>
                                          <p:attrName>ppt_x</p:attrName>
                                        </p:attrNameLst>
                                      </p:cBhvr>
                                      <p:tavLst>
                                        <p:tav tm="100000">
                                          <p:val>
                                            <p:strVal val="#ppt_x"/>
                                          </p:val>
                                        </p:tav>
                                        <p:tav tm="100000">
                                          <p:val>
                                            <p:strVal val="#ppt_x"/>
                                          </p:val>
                                        </p:tav>
                                      </p:tavLst>
                                    </p:anim>
                                    <p:anim calcmode="lin" valueType="num">
                                      <p:cBhvr additive="repl">
                                        <p:cTn id="48" dur="500" fill="hold"/>
                                        <p:tgtEl>
                                          <p:spTgt spid="49154">
                                            <p:txEl>
                                              <p:pRg st="6" end="6"/>
                                            </p:txEl>
                                          </p:spTgt>
                                        </p:tgtEl>
                                        <p:attrNameLst>
                                          <p:attrName>ppt_y</p:attrName>
                                        </p:attrNameLst>
                                      </p:cBhvr>
                                      <p:tavLst>
                                        <p:tav tm="100000">
                                          <p:val>
                                            <p:strVal val="#ppt_y+#ppt_h/2"/>
                                          </p:val>
                                        </p:tav>
                                        <p:tav tm="100000">
                                          <p:val>
                                            <p:strVal val="#ppt_y"/>
                                          </p:val>
                                        </p:tav>
                                      </p:tavLst>
                                    </p:anim>
                                    <p:anim calcmode="lin" valueType="num">
                                      <p:cBhvr additive="repl">
                                        <p:cTn id="49" dur="500" fill="hold"/>
                                        <p:tgtEl>
                                          <p:spTgt spid="49154">
                                            <p:txEl>
                                              <p:pRg st="6" end="6"/>
                                            </p:txEl>
                                          </p:spTgt>
                                        </p:tgtEl>
                                        <p:attrNameLst>
                                          <p:attrName>ppt_w</p:attrName>
                                        </p:attrNameLst>
                                      </p:cBhvr>
                                      <p:tavLst>
                                        <p:tav tm="100000">
                                          <p:val>
                                            <p:strVal val="#ppt_w"/>
                                          </p:val>
                                        </p:tav>
                                        <p:tav tm="100000">
                                          <p:val>
                                            <p:strVal val="#ppt_w"/>
                                          </p:val>
                                        </p:tav>
                                      </p:tavLst>
                                    </p:anim>
                                    <p:anim calcmode="lin" valueType="num">
                                      <p:cBhvr additive="repl">
                                        <p:cTn id="50" dur="500" fill="hold"/>
                                        <p:tgtEl>
                                          <p:spTgt spid="49154">
                                            <p:txEl>
                                              <p:pRg st="6" end="6"/>
                                            </p:txEl>
                                          </p:spTgt>
                                        </p:tgtEl>
                                        <p:attrNameLst>
                                          <p:attrName>ppt_h</p:attrName>
                                        </p:attrNameLst>
                                      </p:cBhvr>
                                      <p:tavLst>
                                        <p:tav tm="10000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additive="repl">
                                        <p:cTn id="54" dur="1" fill="hold">
                                          <p:stCondLst>
                                            <p:cond delay="0"/>
                                          </p:stCondLst>
                                        </p:cTn>
                                        <p:tgtEl>
                                          <p:spTgt spid="49154">
                                            <p:txEl>
                                              <p:pRg st="7" end="7"/>
                                            </p:txEl>
                                          </p:spTgt>
                                        </p:tgtEl>
                                        <p:attrNameLst>
                                          <p:attrName>style.visibility</p:attrName>
                                        </p:attrNameLst>
                                      </p:cBhvr>
                                      <p:to>
                                        <p:strVal val="visible"/>
                                      </p:to>
                                    </p:set>
                                    <p:anim calcmode="lin" valueType="num">
                                      <p:cBhvr additive="repl">
                                        <p:cTn id="55" dur="500" fill="hold"/>
                                        <p:tgtEl>
                                          <p:spTgt spid="49154">
                                            <p:txEl>
                                              <p:pRg st="7" end="7"/>
                                            </p:txEl>
                                          </p:spTgt>
                                        </p:tgtEl>
                                        <p:attrNameLst>
                                          <p:attrName>ppt_x</p:attrName>
                                        </p:attrNameLst>
                                      </p:cBhvr>
                                      <p:tavLst>
                                        <p:tav tm="100000">
                                          <p:val>
                                            <p:strVal val="#ppt_x"/>
                                          </p:val>
                                        </p:tav>
                                        <p:tav tm="100000">
                                          <p:val>
                                            <p:strVal val="#ppt_x"/>
                                          </p:val>
                                        </p:tav>
                                      </p:tavLst>
                                    </p:anim>
                                    <p:anim calcmode="lin" valueType="num">
                                      <p:cBhvr additive="repl">
                                        <p:cTn id="56" dur="500" fill="hold"/>
                                        <p:tgtEl>
                                          <p:spTgt spid="49154">
                                            <p:txEl>
                                              <p:pRg st="7" end="7"/>
                                            </p:txEl>
                                          </p:spTgt>
                                        </p:tgtEl>
                                        <p:attrNameLst>
                                          <p:attrName>ppt_y</p:attrName>
                                        </p:attrNameLst>
                                      </p:cBhvr>
                                      <p:tavLst>
                                        <p:tav tm="100000">
                                          <p:val>
                                            <p:strVal val="#ppt_y+#ppt_h/2"/>
                                          </p:val>
                                        </p:tav>
                                        <p:tav tm="100000">
                                          <p:val>
                                            <p:strVal val="#ppt_y"/>
                                          </p:val>
                                        </p:tav>
                                      </p:tavLst>
                                    </p:anim>
                                    <p:anim calcmode="lin" valueType="num">
                                      <p:cBhvr additive="repl">
                                        <p:cTn id="57" dur="500" fill="hold"/>
                                        <p:tgtEl>
                                          <p:spTgt spid="49154">
                                            <p:txEl>
                                              <p:pRg st="7" end="7"/>
                                            </p:txEl>
                                          </p:spTgt>
                                        </p:tgtEl>
                                        <p:attrNameLst>
                                          <p:attrName>ppt_w</p:attrName>
                                        </p:attrNameLst>
                                      </p:cBhvr>
                                      <p:tavLst>
                                        <p:tav tm="100000">
                                          <p:val>
                                            <p:strVal val="#ppt_w"/>
                                          </p:val>
                                        </p:tav>
                                        <p:tav tm="100000">
                                          <p:val>
                                            <p:strVal val="#ppt_w"/>
                                          </p:val>
                                        </p:tav>
                                      </p:tavLst>
                                    </p:anim>
                                    <p:anim calcmode="lin" valueType="num">
                                      <p:cBhvr additive="repl">
                                        <p:cTn id="58" dur="500" fill="hold"/>
                                        <p:tgtEl>
                                          <p:spTgt spid="49154">
                                            <p:txEl>
                                              <p:pRg st="7" end="7"/>
                                            </p:txEl>
                                          </p:spTgt>
                                        </p:tgtEl>
                                        <p:attrNameLst>
                                          <p:attrName>ppt_h</p:attrName>
                                        </p:attrNameLst>
                                      </p:cBhvr>
                                      <p:tavLst>
                                        <p:tav tm="10000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4" fill="hold" nodeType="clickEffect">
                                  <p:stCondLst>
                                    <p:cond delay="0"/>
                                  </p:stCondLst>
                                  <p:childTnLst>
                                    <p:set>
                                      <p:cBhvr additive="repl">
                                        <p:cTn id="62" dur="1" fill="hold">
                                          <p:stCondLst>
                                            <p:cond delay="0"/>
                                          </p:stCondLst>
                                        </p:cTn>
                                        <p:tgtEl>
                                          <p:spTgt spid="49154">
                                            <p:txEl>
                                              <p:pRg st="8" end="8"/>
                                            </p:txEl>
                                          </p:spTgt>
                                        </p:tgtEl>
                                        <p:attrNameLst>
                                          <p:attrName>style.visibility</p:attrName>
                                        </p:attrNameLst>
                                      </p:cBhvr>
                                      <p:to>
                                        <p:strVal val="visible"/>
                                      </p:to>
                                    </p:set>
                                    <p:anim calcmode="lin" valueType="num">
                                      <p:cBhvr additive="repl">
                                        <p:cTn id="63" dur="500" fill="hold"/>
                                        <p:tgtEl>
                                          <p:spTgt spid="49154">
                                            <p:txEl>
                                              <p:pRg st="8" end="8"/>
                                            </p:txEl>
                                          </p:spTgt>
                                        </p:tgtEl>
                                        <p:attrNameLst>
                                          <p:attrName>ppt_x</p:attrName>
                                        </p:attrNameLst>
                                      </p:cBhvr>
                                      <p:tavLst>
                                        <p:tav tm="100000">
                                          <p:val>
                                            <p:strVal val="#ppt_x"/>
                                          </p:val>
                                        </p:tav>
                                        <p:tav tm="100000">
                                          <p:val>
                                            <p:strVal val="#ppt_x"/>
                                          </p:val>
                                        </p:tav>
                                      </p:tavLst>
                                    </p:anim>
                                    <p:anim calcmode="lin" valueType="num">
                                      <p:cBhvr additive="repl">
                                        <p:cTn id="64" dur="500" fill="hold"/>
                                        <p:tgtEl>
                                          <p:spTgt spid="49154">
                                            <p:txEl>
                                              <p:pRg st="8" end="8"/>
                                            </p:txEl>
                                          </p:spTgt>
                                        </p:tgtEl>
                                        <p:attrNameLst>
                                          <p:attrName>ppt_y</p:attrName>
                                        </p:attrNameLst>
                                      </p:cBhvr>
                                      <p:tavLst>
                                        <p:tav tm="100000">
                                          <p:val>
                                            <p:strVal val="#ppt_y+#ppt_h/2"/>
                                          </p:val>
                                        </p:tav>
                                        <p:tav tm="100000">
                                          <p:val>
                                            <p:strVal val="#ppt_y"/>
                                          </p:val>
                                        </p:tav>
                                      </p:tavLst>
                                    </p:anim>
                                    <p:anim calcmode="lin" valueType="num">
                                      <p:cBhvr additive="repl">
                                        <p:cTn id="65" dur="500" fill="hold"/>
                                        <p:tgtEl>
                                          <p:spTgt spid="49154">
                                            <p:txEl>
                                              <p:pRg st="8" end="8"/>
                                            </p:txEl>
                                          </p:spTgt>
                                        </p:tgtEl>
                                        <p:attrNameLst>
                                          <p:attrName>ppt_w</p:attrName>
                                        </p:attrNameLst>
                                      </p:cBhvr>
                                      <p:tavLst>
                                        <p:tav tm="100000">
                                          <p:val>
                                            <p:strVal val="#ppt_w"/>
                                          </p:val>
                                        </p:tav>
                                        <p:tav tm="100000">
                                          <p:val>
                                            <p:strVal val="#ppt_w"/>
                                          </p:val>
                                        </p:tav>
                                      </p:tavLst>
                                    </p:anim>
                                    <p:anim calcmode="lin" valueType="num">
                                      <p:cBhvr additive="repl">
                                        <p:cTn id="66" dur="500" fill="hold"/>
                                        <p:tgtEl>
                                          <p:spTgt spid="49154">
                                            <p:txEl>
                                              <p:pRg st="8" end="8"/>
                                            </p:txEl>
                                          </p:spTgt>
                                        </p:tgtEl>
                                        <p:attrNameLst>
                                          <p:attrName>ppt_h</p:attrName>
                                        </p:attrNameLst>
                                      </p:cBhvr>
                                      <p:tavLst>
                                        <p:tav tm="10000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nodeType="clickEffect">
                                  <p:stCondLst>
                                    <p:cond delay="0"/>
                                  </p:stCondLst>
                                  <p:childTnLst>
                                    <p:set>
                                      <p:cBhvr additive="repl">
                                        <p:cTn id="70" dur="1" fill="hold">
                                          <p:stCondLst>
                                            <p:cond delay="0"/>
                                          </p:stCondLst>
                                        </p:cTn>
                                        <p:tgtEl>
                                          <p:spTgt spid="49154">
                                            <p:txEl>
                                              <p:pRg st="9" end="9"/>
                                            </p:txEl>
                                          </p:spTgt>
                                        </p:tgtEl>
                                        <p:attrNameLst>
                                          <p:attrName>style.visibility</p:attrName>
                                        </p:attrNameLst>
                                      </p:cBhvr>
                                      <p:to>
                                        <p:strVal val="visible"/>
                                      </p:to>
                                    </p:set>
                                    <p:anim calcmode="lin" valueType="num">
                                      <p:cBhvr additive="repl">
                                        <p:cTn id="71" dur="500" fill="hold"/>
                                        <p:tgtEl>
                                          <p:spTgt spid="49154">
                                            <p:txEl>
                                              <p:pRg st="9" end="9"/>
                                            </p:txEl>
                                          </p:spTgt>
                                        </p:tgtEl>
                                        <p:attrNameLst>
                                          <p:attrName>ppt_x</p:attrName>
                                        </p:attrNameLst>
                                      </p:cBhvr>
                                      <p:tavLst>
                                        <p:tav tm="100000">
                                          <p:val>
                                            <p:strVal val="#ppt_x"/>
                                          </p:val>
                                        </p:tav>
                                        <p:tav tm="100000">
                                          <p:val>
                                            <p:strVal val="#ppt_x"/>
                                          </p:val>
                                        </p:tav>
                                      </p:tavLst>
                                    </p:anim>
                                    <p:anim calcmode="lin" valueType="num">
                                      <p:cBhvr additive="repl">
                                        <p:cTn id="72" dur="500" fill="hold"/>
                                        <p:tgtEl>
                                          <p:spTgt spid="49154">
                                            <p:txEl>
                                              <p:pRg st="9" end="9"/>
                                            </p:txEl>
                                          </p:spTgt>
                                        </p:tgtEl>
                                        <p:attrNameLst>
                                          <p:attrName>ppt_y</p:attrName>
                                        </p:attrNameLst>
                                      </p:cBhvr>
                                      <p:tavLst>
                                        <p:tav tm="100000">
                                          <p:val>
                                            <p:strVal val="#ppt_y+#ppt_h/2"/>
                                          </p:val>
                                        </p:tav>
                                        <p:tav tm="100000">
                                          <p:val>
                                            <p:strVal val="#ppt_y"/>
                                          </p:val>
                                        </p:tav>
                                      </p:tavLst>
                                    </p:anim>
                                    <p:anim calcmode="lin" valueType="num">
                                      <p:cBhvr additive="repl">
                                        <p:cTn id="73" dur="500" fill="hold"/>
                                        <p:tgtEl>
                                          <p:spTgt spid="49154">
                                            <p:txEl>
                                              <p:pRg st="9" end="9"/>
                                            </p:txEl>
                                          </p:spTgt>
                                        </p:tgtEl>
                                        <p:attrNameLst>
                                          <p:attrName>ppt_w</p:attrName>
                                        </p:attrNameLst>
                                      </p:cBhvr>
                                      <p:tavLst>
                                        <p:tav tm="100000">
                                          <p:val>
                                            <p:strVal val="#ppt_w"/>
                                          </p:val>
                                        </p:tav>
                                        <p:tav tm="100000">
                                          <p:val>
                                            <p:strVal val="#ppt_w"/>
                                          </p:val>
                                        </p:tav>
                                      </p:tavLst>
                                    </p:anim>
                                    <p:anim calcmode="lin" valueType="num">
                                      <p:cBhvr additive="repl">
                                        <p:cTn id="74" dur="500" fill="hold"/>
                                        <p:tgtEl>
                                          <p:spTgt spid="49154">
                                            <p:txEl>
                                              <p:pRg st="9" end="9"/>
                                            </p:txEl>
                                          </p:spTgt>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29197D1C-F736-44F8-90E4-B2CDFD64DF63}" type="slidenum">
              <a:rPr lang="es-ES"/>
              <a:pPr/>
              <a:t>81</a:t>
            </a:fld>
            <a:endParaRPr lang="es-ES"/>
          </a:p>
        </p:txBody>
      </p:sp>
      <p:sp>
        <p:nvSpPr>
          <p:cNvPr id="104450" name="Rectangle 2"/>
          <p:cNvSpPr>
            <a:spLocks noGrp="1" noChangeArrowheads="1"/>
          </p:cNvSpPr>
          <p:nvPr>
            <p:ph type="title"/>
          </p:nvPr>
        </p:nvSpPr>
        <p:spPr>
          <a:xfrm>
            <a:off x="457200" y="836712"/>
            <a:ext cx="8229600" cy="580926"/>
          </a:xfrm>
        </p:spPr>
        <p:txBody>
          <a:bodyPr/>
          <a:lstStyle/>
          <a:p>
            <a:pPr algn="ctr"/>
            <a:r>
              <a:rPr lang="es-MX" sz="4000" b="1" dirty="0" smtClean="0">
                <a:effectLst>
                  <a:outerShdw blurRad="38100" dist="38100" dir="2700000" algn="tl">
                    <a:srgbClr val="C0C0C0"/>
                  </a:outerShdw>
                </a:effectLst>
              </a:rPr>
              <a:t>Balance Térmico</a:t>
            </a:r>
            <a:endParaRPr lang="es-ES" sz="4000" b="1" dirty="0">
              <a:effectLst>
                <a:outerShdw blurRad="38100" dist="38100" dir="2700000" algn="tl">
                  <a:srgbClr val="C0C0C0"/>
                </a:outerShdw>
              </a:effectLst>
            </a:endParaRPr>
          </a:p>
        </p:txBody>
      </p:sp>
      <p:sp>
        <p:nvSpPr>
          <p:cNvPr id="104451" name="Rectangle 3"/>
          <p:cNvSpPr>
            <a:spLocks noGrp="1" noChangeArrowheads="1"/>
          </p:cNvSpPr>
          <p:nvPr>
            <p:ph type="body" idx="1"/>
          </p:nvPr>
        </p:nvSpPr>
        <p:spPr/>
        <p:txBody>
          <a:bodyPr>
            <a:normAutofit/>
          </a:bodyPr>
          <a:lstStyle/>
          <a:p>
            <a:r>
              <a:rPr lang="es-MX" sz="2400" b="1" dirty="0" smtClean="0"/>
              <a:t>Balance térmico: </a:t>
            </a:r>
            <a:r>
              <a:rPr lang="es-MX" sz="2400" dirty="0" smtClean="0"/>
              <a:t>balance térmico básico en una construcción. El modelo dinámico sencillo. Los grados-día.</a:t>
            </a:r>
            <a:endParaRPr lang="es-MX" sz="2400" b="1" dirty="0" smtClean="0"/>
          </a:p>
          <a:p>
            <a:r>
              <a:rPr lang="es-MX" sz="2400" b="1" dirty="0" smtClean="0"/>
              <a:t>Inercia </a:t>
            </a:r>
            <a:r>
              <a:rPr lang="es-MX" sz="2400" b="1" dirty="0"/>
              <a:t>térmica: </a:t>
            </a:r>
            <a:r>
              <a:rPr lang="es-MX" sz="2400" dirty="0"/>
              <a:t>características. Valores. Como se aprovecha en la estructura. Oscilaciones térmicas aceptables</a:t>
            </a:r>
            <a:r>
              <a:rPr lang="es-MX" sz="2400" dirty="0" smtClean="0"/>
              <a:t>.</a:t>
            </a:r>
          </a:p>
          <a:p>
            <a:r>
              <a:rPr lang="es-MX" sz="2400" b="1" dirty="0" smtClean="0"/>
              <a:t>Ganancias </a:t>
            </a:r>
            <a:r>
              <a:rPr lang="es-MX" sz="2400" b="1" dirty="0"/>
              <a:t>Internas: </a:t>
            </a:r>
            <a:r>
              <a:rPr lang="es-MX" sz="2400" dirty="0"/>
              <a:t>personas, iluminación, equipos, otras ganancias.</a:t>
            </a:r>
          </a:p>
          <a:p>
            <a:r>
              <a:rPr lang="es-MX" sz="2400" b="1" dirty="0"/>
              <a:t>Calentamiento de aire: </a:t>
            </a:r>
            <a:r>
              <a:rPr lang="es-MX" sz="2400" dirty="0"/>
              <a:t>calor específico de aire. Valores por reposición y ventilación</a:t>
            </a:r>
            <a:r>
              <a:rPr lang="es-MX" sz="2400" dirty="0" smtClean="0"/>
              <a:t>.</a:t>
            </a:r>
          </a:p>
          <a:p>
            <a:r>
              <a:rPr lang="es-MX" sz="2400" b="1" dirty="0" smtClean="0"/>
              <a:t>Radiación solar y ganancias térmicas:</a:t>
            </a:r>
            <a:r>
              <a:rPr lang="es-MX" sz="2400" dirty="0" smtClean="0"/>
              <a:t> como cuantificar la ganancia solar, como aprovecharla, como protegerse de ella.</a:t>
            </a:r>
            <a:endParaRPr lang="es-ES" sz="2400" b="1" dirty="0"/>
          </a:p>
        </p:txBody>
      </p:sp>
    </p:spTree>
    <p:extLst>
      <p:ext uri="{BB962C8B-B14F-4D97-AF65-F5344CB8AC3E}">
        <p14:creationId xmlns:p14="http://schemas.microsoft.com/office/powerpoint/2010/main" val="11197083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EDBE1625-84C8-46BF-BA05-B2A306391C0C}" type="slidenum">
              <a:rPr lang="es-ES"/>
              <a:pPr/>
              <a:t>82</a:t>
            </a:fld>
            <a:endParaRPr lang="es-ES"/>
          </a:p>
        </p:txBody>
      </p:sp>
      <p:sp>
        <p:nvSpPr>
          <p:cNvPr id="105474" name="Rectangle 2"/>
          <p:cNvSpPr>
            <a:spLocks noGrp="1" noChangeArrowheads="1"/>
          </p:cNvSpPr>
          <p:nvPr>
            <p:ph type="title"/>
          </p:nvPr>
        </p:nvSpPr>
        <p:spPr>
          <a:xfrm>
            <a:off x="457200" y="846138"/>
            <a:ext cx="8229600" cy="1143000"/>
          </a:xfrm>
        </p:spPr>
        <p:txBody>
          <a:bodyPr/>
          <a:lstStyle/>
          <a:p>
            <a:pPr algn="ctr"/>
            <a:r>
              <a:rPr lang="es-MX" sz="4000" b="1" dirty="0" smtClean="0">
                <a:effectLst>
                  <a:outerShdw blurRad="38100" dist="38100" dir="2700000" algn="tl">
                    <a:srgbClr val="C0C0C0"/>
                  </a:outerShdw>
                </a:effectLst>
              </a:rPr>
              <a:t>Balance Térmico</a:t>
            </a:r>
            <a:endParaRPr lang="es-ES" sz="4000" b="1" dirty="0">
              <a:effectLst>
                <a:outerShdw blurRad="38100" dist="38100" dir="2700000" algn="tl">
                  <a:srgbClr val="C0C0C0"/>
                </a:outerShdw>
              </a:effectLst>
            </a:endParaRPr>
          </a:p>
        </p:txBody>
      </p:sp>
      <p:sp>
        <p:nvSpPr>
          <p:cNvPr id="105475" name="Rectangle 3"/>
          <p:cNvSpPr>
            <a:spLocks noGrp="1" noChangeArrowheads="1"/>
          </p:cNvSpPr>
          <p:nvPr>
            <p:ph type="body" idx="1"/>
          </p:nvPr>
        </p:nvSpPr>
        <p:spPr>
          <a:xfrm>
            <a:off x="457200" y="2420888"/>
            <a:ext cx="8229600" cy="3705275"/>
          </a:xfrm>
        </p:spPr>
        <p:txBody>
          <a:bodyPr/>
          <a:lstStyle/>
          <a:p>
            <a:pPr>
              <a:lnSpc>
                <a:spcPct val="90000"/>
              </a:lnSpc>
            </a:pPr>
            <a:r>
              <a:rPr lang="es-MX" sz="2800" b="1" dirty="0"/>
              <a:t>Estrategias de aprovechamiento ganancia solar:</a:t>
            </a:r>
            <a:r>
              <a:rPr lang="es-MX" sz="2800" dirty="0"/>
              <a:t> sistemas solares activos. Sistemas solares pasivos.</a:t>
            </a:r>
          </a:p>
          <a:p>
            <a:pPr>
              <a:lnSpc>
                <a:spcPct val="90000"/>
              </a:lnSpc>
            </a:pPr>
            <a:r>
              <a:rPr lang="es-MX" sz="2800" b="1" dirty="0"/>
              <a:t>Ejemplos aplicación: </a:t>
            </a:r>
            <a:r>
              <a:rPr lang="es-MX" sz="2800" dirty="0"/>
              <a:t>a presentar a modo de ejemplo.</a:t>
            </a:r>
          </a:p>
          <a:p>
            <a:pPr>
              <a:lnSpc>
                <a:spcPct val="90000"/>
              </a:lnSpc>
            </a:pPr>
            <a:r>
              <a:rPr lang="es-MX" sz="2800" b="1" dirty="0"/>
              <a:t>Ejercicios de aplicación: </a:t>
            </a:r>
            <a:r>
              <a:rPr lang="es-MX" sz="2800" dirty="0"/>
              <a:t>a desarrollar con alumnos.</a:t>
            </a:r>
          </a:p>
          <a:p>
            <a:pPr>
              <a:lnSpc>
                <a:spcPct val="90000"/>
              </a:lnSpc>
            </a:pPr>
            <a:r>
              <a:rPr lang="es-MX" sz="2800" b="1" dirty="0"/>
              <a:t>Conclusiones de los módulos: </a:t>
            </a:r>
            <a:r>
              <a:rPr lang="es-MX" sz="2800" dirty="0"/>
              <a:t>como aplicar conocimientos en casos concretos.</a:t>
            </a:r>
            <a:endParaRPr lang="es-ES" sz="2800" b="1" dirty="0"/>
          </a:p>
        </p:txBody>
      </p:sp>
    </p:spTree>
    <p:extLst>
      <p:ext uri="{BB962C8B-B14F-4D97-AF65-F5344CB8AC3E}">
        <p14:creationId xmlns:p14="http://schemas.microsoft.com/office/powerpoint/2010/main" val="20921235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83</a:t>
            </a:fld>
            <a:endParaRPr lang="es-ES"/>
          </a:p>
        </p:txBody>
      </p:sp>
      <p:sp>
        <p:nvSpPr>
          <p:cNvPr id="107522" name="Rectangle 2"/>
          <p:cNvSpPr>
            <a:spLocks noGrp="1" noChangeArrowheads="1"/>
          </p:cNvSpPr>
          <p:nvPr>
            <p:ph type="title"/>
          </p:nvPr>
        </p:nvSpPr>
        <p:spPr>
          <a:xfrm>
            <a:off x="457200" y="836712"/>
            <a:ext cx="8229600" cy="580926"/>
          </a:xfrm>
        </p:spPr>
        <p:txBody>
          <a:bodyPr>
            <a:normAutofit fontScale="90000"/>
          </a:bodyPr>
          <a:lstStyle/>
          <a:p>
            <a:pPr algn="ctr"/>
            <a:r>
              <a:rPr lang="es-MX" sz="4000" b="1" dirty="0" smtClean="0">
                <a:effectLst>
                  <a:outerShdw blurRad="38100" dist="38100" dir="2700000" algn="tl">
                    <a:srgbClr val="C0C0C0"/>
                  </a:outerShdw>
                </a:effectLst>
              </a:rPr>
              <a:t>Balance Térmico en Edificación</a:t>
            </a:r>
            <a:endParaRPr lang="es-ES" sz="4000" b="1" dirty="0">
              <a:effectLst>
                <a:outerShdw blurRad="38100" dist="38100" dir="2700000" algn="tl">
                  <a:srgbClr val="C0C0C0"/>
                </a:outerShdw>
              </a:effectLst>
            </a:endParaRPr>
          </a:p>
        </p:txBody>
      </p:sp>
      <p:sp>
        <p:nvSpPr>
          <p:cNvPr id="107523" name="Rectangle 3"/>
          <p:cNvSpPr>
            <a:spLocks noGrp="1" noChangeArrowheads="1"/>
          </p:cNvSpPr>
          <p:nvPr>
            <p:ph type="body" idx="1"/>
          </p:nvPr>
        </p:nvSpPr>
        <p:spPr>
          <a:xfrm>
            <a:off x="827584" y="1628800"/>
            <a:ext cx="7772400" cy="4680520"/>
          </a:xfrm>
        </p:spPr>
        <p:txBody>
          <a:bodyPr>
            <a:normAutofit lnSpcReduction="10000"/>
          </a:bodyPr>
          <a:lstStyle/>
          <a:p>
            <a:pPr>
              <a:lnSpc>
                <a:spcPct val="90000"/>
              </a:lnSpc>
              <a:buNone/>
            </a:pPr>
            <a:r>
              <a:rPr lang="es-MX" sz="2400" dirty="0" smtClean="0"/>
              <a:t>Las construcciones interactúan con el medio ambiente exterior. Sus características propias definen como reaccionan en este intercambio. </a:t>
            </a:r>
          </a:p>
          <a:p>
            <a:pPr>
              <a:lnSpc>
                <a:spcPct val="90000"/>
              </a:lnSpc>
            </a:pPr>
            <a:r>
              <a:rPr lang="es-MX" sz="2000" b="1" dirty="0" smtClean="0"/>
              <a:t>La piel:</a:t>
            </a:r>
            <a:r>
              <a:rPr lang="es-MX" sz="2000" dirty="0" smtClean="0"/>
              <a:t> de la construcción es el medio que ayuda a definir el intercambio con el exterior.</a:t>
            </a:r>
          </a:p>
          <a:p>
            <a:pPr>
              <a:lnSpc>
                <a:spcPct val="90000"/>
              </a:lnSpc>
            </a:pPr>
            <a:r>
              <a:rPr lang="es-MX" sz="2000" b="1" dirty="0" smtClean="0"/>
              <a:t>Las ganancias internas: </a:t>
            </a:r>
            <a:r>
              <a:rPr lang="es-MX" sz="2000" dirty="0" smtClean="0"/>
              <a:t>definen cargas térmicas que, según sea el caso, pueden ayudar a mantener un clima interno agradable o bien hacer la situación más compleja de manejar.</a:t>
            </a:r>
          </a:p>
          <a:p>
            <a:pPr>
              <a:lnSpc>
                <a:spcPct val="90000"/>
              </a:lnSpc>
            </a:pPr>
            <a:r>
              <a:rPr lang="es-MX" sz="2000" b="1" dirty="0" smtClean="0"/>
              <a:t>Las condiciones externas: </a:t>
            </a:r>
            <a:r>
              <a:rPr lang="es-MX" sz="2000" dirty="0" smtClean="0"/>
              <a:t>definen las fuerzas que van a tender a sacar la construcción de su situación de equilibrio.</a:t>
            </a:r>
          </a:p>
          <a:p>
            <a:pPr>
              <a:lnSpc>
                <a:spcPct val="90000"/>
              </a:lnSpc>
            </a:pPr>
            <a:r>
              <a:rPr lang="es-MX" sz="2000" b="1" dirty="0" smtClean="0"/>
              <a:t>Intercambio con el exterior: </a:t>
            </a:r>
            <a:r>
              <a:rPr lang="es-MX" sz="2000" dirty="0" smtClean="0"/>
              <a:t>flujos entre interior y exterior. Puede ser ganancias o pérdidas. Estos típicamente son flujos de aire (infiltraciones o ventilación).</a:t>
            </a:r>
            <a:endParaRPr lang="es-MX" sz="2000" b="1" dirty="0" smtClean="0"/>
          </a:p>
          <a:p>
            <a:pPr>
              <a:lnSpc>
                <a:spcPct val="90000"/>
              </a:lnSpc>
            </a:pPr>
            <a:r>
              <a:rPr lang="es-MX" sz="2000" b="1" dirty="0" smtClean="0"/>
              <a:t>La inercia térmica: </a:t>
            </a:r>
            <a:r>
              <a:rPr lang="es-MX" sz="2000" dirty="0" smtClean="0"/>
              <a:t>ayuda a amortiguar las oscilaciones en el interior. Si se usa juiciosamente, nos puede ayudar a mantener condiciones internas en niveles confortables.</a:t>
            </a:r>
            <a:endParaRPr lang="es-MX" sz="2000" b="1" dirty="0" smtClean="0"/>
          </a:p>
          <a:p>
            <a:pPr>
              <a:lnSpc>
                <a:spcPct val="90000"/>
              </a:lnSpc>
              <a:buNone/>
            </a:pPr>
            <a:endParaRPr lang="es-MX" sz="2000" dirty="0"/>
          </a:p>
        </p:txBody>
      </p:sp>
    </p:spTree>
    <p:extLst>
      <p:ext uri="{BB962C8B-B14F-4D97-AF65-F5344CB8AC3E}">
        <p14:creationId xmlns:p14="http://schemas.microsoft.com/office/powerpoint/2010/main" val="8382516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84</a:t>
            </a:fld>
            <a:endParaRPr lang="es-ES"/>
          </a:p>
        </p:txBody>
      </p:sp>
      <p:sp>
        <p:nvSpPr>
          <p:cNvPr id="107523" name="Rectangle 3"/>
          <p:cNvSpPr>
            <a:spLocks noGrp="1" noChangeArrowheads="1"/>
          </p:cNvSpPr>
          <p:nvPr>
            <p:ph type="body" idx="1"/>
          </p:nvPr>
        </p:nvSpPr>
        <p:spPr>
          <a:xfrm>
            <a:off x="827584" y="1556792"/>
            <a:ext cx="7772400" cy="4608512"/>
          </a:xfrm>
        </p:spPr>
        <p:txBody>
          <a:bodyPr>
            <a:normAutofit lnSpcReduction="10000"/>
          </a:bodyPr>
          <a:lstStyle/>
          <a:p>
            <a:pPr marL="0" indent="0">
              <a:lnSpc>
                <a:spcPct val="90000"/>
              </a:lnSpc>
              <a:buNone/>
            </a:pPr>
            <a:r>
              <a:rPr lang="es-MX" sz="2800" b="1" dirty="0" smtClean="0">
                <a:effectLst>
                  <a:outerShdw blurRad="38100" dist="38100" dir="2700000" algn="tl">
                    <a:srgbClr val="C0C0C0"/>
                  </a:outerShdw>
                </a:effectLst>
              </a:rPr>
              <a:t>Intercambios por la piel:</a:t>
            </a:r>
            <a:r>
              <a:rPr lang="es-MX" sz="2800" dirty="0" smtClean="0">
                <a:effectLst>
                  <a:outerShdw blurRad="38100" dist="38100" dir="2700000" algn="tl">
                    <a:srgbClr val="C0C0C0"/>
                  </a:outerShdw>
                </a:effectLst>
              </a:rPr>
              <a:t> Son de los siguientes tipos:</a:t>
            </a:r>
          </a:p>
          <a:p>
            <a:pPr lvl="1">
              <a:lnSpc>
                <a:spcPct val="90000"/>
              </a:lnSpc>
            </a:pPr>
            <a:r>
              <a:rPr lang="es-MX" sz="2000" b="1" dirty="0" smtClean="0">
                <a:effectLst>
                  <a:outerShdw blurRad="38100" dist="38100" dir="2700000" algn="tl">
                    <a:srgbClr val="C0C0C0"/>
                  </a:outerShdw>
                </a:effectLst>
              </a:rPr>
              <a:t>Intercambios conductivos de calor: </a:t>
            </a:r>
            <a:r>
              <a:rPr lang="es-MX" sz="2000" dirty="0" smtClean="0">
                <a:effectLst>
                  <a:outerShdw blurRad="38100" dist="38100" dir="2700000" algn="tl">
                    <a:srgbClr val="C0C0C0"/>
                  </a:outerShdw>
                </a:effectLst>
              </a:rPr>
              <a:t>a través de muros, techo, ventanas, pisos. Se producen por la diferencia de temperatura entre interior y exterior.</a:t>
            </a:r>
          </a:p>
          <a:p>
            <a:pPr lvl="1">
              <a:lnSpc>
                <a:spcPct val="90000"/>
              </a:lnSpc>
            </a:pPr>
            <a:r>
              <a:rPr lang="es-MX" sz="2000" b="1" dirty="0" smtClean="0">
                <a:effectLst>
                  <a:outerShdw blurRad="38100" dist="38100" dir="2700000" algn="tl">
                    <a:srgbClr val="C0C0C0"/>
                  </a:outerShdw>
                </a:effectLst>
              </a:rPr>
              <a:t>Intercambios </a:t>
            </a:r>
            <a:r>
              <a:rPr lang="es-MX" sz="2000" b="1" dirty="0" err="1" smtClean="0">
                <a:effectLst>
                  <a:outerShdw blurRad="38100" dist="38100" dir="2700000" algn="tl">
                    <a:srgbClr val="C0C0C0"/>
                  </a:outerShdw>
                </a:effectLst>
              </a:rPr>
              <a:t>convectivos</a:t>
            </a:r>
            <a:r>
              <a:rPr lang="es-MX" sz="2000" b="1" dirty="0" smtClean="0">
                <a:effectLst>
                  <a:outerShdw blurRad="38100" dist="38100" dir="2700000" algn="tl">
                    <a:srgbClr val="C0C0C0"/>
                  </a:outerShdw>
                </a:effectLst>
              </a:rPr>
              <a:t> de calor: </a:t>
            </a:r>
            <a:r>
              <a:rPr lang="es-MX" sz="2000" dirty="0" smtClean="0">
                <a:effectLst>
                  <a:outerShdw blurRad="38100" dist="38100" dir="2700000" algn="tl">
                    <a:srgbClr val="C0C0C0"/>
                  </a:outerShdw>
                </a:effectLst>
              </a:rPr>
              <a:t>producto de movimiento de aire entre interior y exterior. Hay una cantidad mínima que se requiere por razones fisiológicas para reponer aire viciado por aire fresco. Un exceso de convección implica pérdidas térmicas.</a:t>
            </a:r>
          </a:p>
          <a:p>
            <a:pPr lvl="1">
              <a:lnSpc>
                <a:spcPct val="90000"/>
              </a:lnSpc>
            </a:pPr>
            <a:r>
              <a:rPr lang="es-MX" sz="2000" b="1" dirty="0" smtClean="0">
                <a:effectLst>
                  <a:outerShdw blurRad="38100" dist="38100" dir="2700000" algn="tl">
                    <a:srgbClr val="C0C0C0"/>
                  </a:outerShdw>
                </a:effectLst>
              </a:rPr>
              <a:t>Intercambios </a:t>
            </a:r>
            <a:r>
              <a:rPr lang="es-MX" sz="2000" b="1" dirty="0" err="1" smtClean="0">
                <a:effectLst>
                  <a:outerShdw blurRad="38100" dist="38100" dir="2700000" algn="tl">
                    <a:srgbClr val="C0C0C0"/>
                  </a:outerShdw>
                </a:effectLst>
              </a:rPr>
              <a:t>radiativos</a:t>
            </a:r>
            <a:r>
              <a:rPr lang="es-MX" sz="2000" b="1" dirty="0" smtClean="0">
                <a:effectLst>
                  <a:outerShdw blurRad="38100" dist="38100" dir="2700000" algn="tl">
                    <a:srgbClr val="C0C0C0"/>
                  </a:outerShdw>
                </a:effectLst>
              </a:rPr>
              <a:t> de calor: </a:t>
            </a:r>
            <a:r>
              <a:rPr lang="es-MX" sz="2000" dirty="0" smtClean="0">
                <a:effectLst>
                  <a:outerShdw blurRad="38100" dist="38100" dir="2700000" algn="tl">
                    <a:srgbClr val="C0C0C0"/>
                  </a:outerShdw>
                </a:effectLst>
              </a:rPr>
              <a:t>producto de radiación de onda larga (</a:t>
            </a:r>
            <a:r>
              <a:rPr lang="es-MX" sz="2000" dirty="0" err="1" smtClean="0">
                <a:effectLst>
                  <a:outerShdw blurRad="38100" dist="38100" dir="2700000" algn="tl">
                    <a:srgbClr val="C0C0C0"/>
                  </a:outerShdw>
                </a:effectLst>
              </a:rPr>
              <a:t>infrarojo</a:t>
            </a:r>
            <a:r>
              <a:rPr lang="es-MX" sz="2000" dirty="0" smtClean="0">
                <a:effectLst>
                  <a:outerShdw blurRad="38100" dist="38100" dir="2700000" algn="tl">
                    <a:srgbClr val="C0C0C0"/>
                  </a:outerShdw>
                </a:effectLst>
              </a:rPr>
              <a:t> térmico) y onda corta (radiación solar). La radiación de onda larga está entre los 2,5 y 80 </a:t>
            </a:r>
            <a:r>
              <a:rPr lang="es-MX" sz="2000" dirty="0" smtClean="0">
                <a:effectLst>
                  <a:outerShdw blurRad="38100" dist="38100" dir="2700000" algn="tl">
                    <a:srgbClr val="C0C0C0"/>
                  </a:outerShdw>
                </a:effectLst>
                <a:sym typeface="Symbol"/>
              </a:rPr>
              <a:t>m y la de onda corte de los 0,3 a 2,5 m.</a:t>
            </a:r>
          </a:p>
          <a:p>
            <a:pPr lvl="1">
              <a:lnSpc>
                <a:spcPct val="90000"/>
              </a:lnSpc>
            </a:pPr>
            <a:r>
              <a:rPr lang="es-MX" sz="2000" b="1" dirty="0" smtClean="0">
                <a:effectLst>
                  <a:outerShdw blurRad="38100" dist="38100" dir="2700000" algn="tl">
                    <a:srgbClr val="C0C0C0"/>
                  </a:outerShdw>
                </a:effectLst>
                <a:sym typeface="Symbol"/>
              </a:rPr>
              <a:t>Intercambios </a:t>
            </a:r>
            <a:r>
              <a:rPr lang="es-MX" sz="2000" b="1" dirty="0" err="1" smtClean="0">
                <a:effectLst>
                  <a:outerShdw blurRad="38100" dist="38100" dir="2700000" algn="tl">
                    <a:srgbClr val="C0C0C0"/>
                  </a:outerShdw>
                </a:effectLst>
                <a:sym typeface="Symbol"/>
              </a:rPr>
              <a:t>evaporativos</a:t>
            </a:r>
            <a:r>
              <a:rPr lang="es-MX" sz="2000" b="1" dirty="0" smtClean="0">
                <a:effectLst>
                  <a:outerShdw blurRad="38100" dist="38100" dir="2700000" algn="tl">
                    <a:srgbClr val="C0C0C0"/>
                  </a:outerShdw>
                </a:effectLst>
                <a:sym typeface="Symbol"/>
              </a:rPr>
              <a:t> (o latentes): </a:t>
            </a:r>
            <a:r>
              <a:rPr lang="es-MX" sz="2000" dirty="0" smtClean="0">
                <a:effectLst>
                  <a:outerShdw blurRad="38100" dist="38100" dir="2700000" algn="tl">
                    <a:srgbClr val="C0C0C0"/>
                  </a:outerShdw>
                </a:effectLst>
                <a:sym typeface="Symbol"/>
              </a:rPr>
              <a:t>producto del calor necesario para evaporar o condensar agua. Lo más típico es la energía necesaria para </a:t>
            </a:r>
            <a:r>
              <a:rPr lang="es-MX" sz="2000" dirty="0" err="1" smtClean="0">
                <a:effectLst>
                  <a:outerShdw blurRad="38100" dist="38100" dir="2700000" algn="tl">
                    <a:srgbClr val="C0C0C0"/>
                  </a:outerShdw>
                </a:effectLst>
                <a:sym typeface="Symbol"/>
              </a:rPr>
              <a:t>deshumectar</a:t>
            </a:r>
            <a:r>
              <a:rPr lang="es-MX" sz="2000" dirty="0" smtClean="0">
                <a:effectLst>
                  <a:outerShdw blurRad="38100" dist="38100" dir="2700000" algn="tl">
                    <a:srgbClr val="C0C0C0"/>
                  </a:outerShdw>
                </a:effectLst>
                <a:sym typeface="Symbol"/>
              </a:rPr>
              <a:t> o humectar aire, pero también puede haber evaporación necesaria para secar (por ejemplo) muros o techos.</a:t>
            </a:r>
            <a:endParaRPr lang="es-MX" sz="2000" b="1" dirty="0" smtClean="0">
              <a:effectLst>
                <a:outerShdw blurRad="38100" dist="38100" dir="2700000" algn="tl">
                  <a:srgbClr val="C0C0C0"/>
                </a:outerShdw>
              </a:effectLst>
            </a:endParaRPr>
          </a:p>
          <a:p>
            <a:pPr>
              <a:lnSpc>
                <a:spcPct val="90000"/>
              </a:lnSpc>
              <a:buNone/>
            </a:pPr>
            <a:endParaRPr lang="es-MX" sz="2000" dirty="0">
              <a:effectLst>
                <a:outerShdw blurRad="38100" dist="38100" dir="2700000" algn="tl">
                  <a:srgbClr val="C0C0C0"/>
                </a:outerShdw>
              </a:effectLst>
            </a:endParaRPr>
          </a:p>
        </p:txBody>
      </p:sp>
    </p:spTree>
    <p:extLst>
      <p:ext uri="{BB962C8B-B14F-4D97-AF65-F5344CB8AC3E}">
        <p14:creationId xmlns:p14="http://schemas.microsoft.com/office/powerpoint/2010/main" val="22011778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85</a:t>
            </a:fld>
            <a:endParaRPr lang="es-ES"/>
          </a:p>
        </p:txBody>
      </p:sp>
      <p:pic>
        <p:nvPicPr>
          <p:cNvPr id="7" name="6 Marcador de contenido" descr="Casa-01a.png"/>
          <p:cNvPicPr>
            <a:picLocks noGrp="1" noChangeAspect="1"/>
          </p:cNvPicPr>
          <p:nvPr>
            <p:ph idx="1"/>
          </p:nvPr>
        </p:nvPicPr>
        <p:blipFill>
          <a:blip r:embed="rId3" cstate="print"/>
          <a:stretch>
            <a:fillRect/>
          </a:stretch>
        </p:blipFill>
        <p:spPr>
          <a:xfrm>
            <a:off x="1928794" y="1857364"/>
            <a:ext cx="5122157" cy="4114800"/>
          </a:xfrm>
        </p:spPr>
      </p:pic>
      <p:cxnSp>
        <p:nvCxnSpPr>
          <p:cNvPr id="8" name="7 Conector recto de flecha"/>
          <p:cNvCxnSpPr/>
          <p:nvPr/>
        </p:nvCxnSpPr>
        <p:spPr>
          <a:xfrm rot="10800000" flipV="1">
            <a:off x="6084168" y="3140968"/>
            <a:ext cx="1080120" cy="3600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7164288" y="2852936"/>
            <a:ext cx="1152128" cy="1015663"/>
          </a:xfrm>
          <a:prstGeom prst="rect">
            <a:avLst/>
          </a:prstGeom>
          <a:noFill/>
          <a:ln>
            <a:solidFill>
              <a:srgbClr val="FF0000"/>
            </a:solidFill>
          </a:ln>
        </p:spPr>
        <p:txBody>
          <a:bodyPr wrap="square" rtlCol="0">
            <a:spAutoFit/>
          </a:bodyPr>
          <a:lstStyle/>
          <a:p>
            <a:r>
              <a:rPr lang="es-MX" sz="1000" dirty="0" smtClean="0">
                <a:solidFill>
                  <a:schemeClr val="tx1"/>
                </a:solidFill>
              </a:rPr>
              <a:t>Ojo: La piel se puede calentar o enfriar con respecto a temperatura ambiente</a:t>
            </a:r>
            <a:endParaRPr lang="es-CL" sz="1000" dirty="0">
              <a:solidFill>
                <a:schemeClr val="tx1"/>
              </a:solidFill>
            </a:endParaRPr>
          </a:p>
        </p:txBody>
      </p:sp>
      <p:sp>
        <p:nvSpPr>
          <p:cNvPr id="9" name="8 CuadroTexto"/>
          <p:cNvSpPr txBox="1"/>
          <p:nvPr/>
        </p:nvSpPr>
        <p:spPr>
          <a:xfrm>
            <a:off x="7020272" y="4365104"/>
            <a:ext cx="1224136" cy="861774"/>
          </a:xfrm>
          <a:prstGeom prst="rect">
            <a:avLst/>
          </a:prstGeom>
          <a:noFill/>
          <a:ln>
            <a:solidFill>
              <a:schemeClr val="tx1"/>
            </a:solidFill>
          </a:ln>
        </p:spPr>
        <p:txBody>
          <a:bodyPr wrap="square" rtlCol="0">
            <a:spAutoFit/>
          </a:bodyPr>
          <a:lstStyle/>
          <a:p>
            <a:r>
              <a:rPr lang="es-MX" sz="1000" dirty="0" smtClean="0">
                <a:solidFill>
                  <a:schemeClr val="tx1"/>
                </a:solidFill>
              </a:rPr>
              <a:t>Si la piel cambia de temperatura, se altera el balance térmico c/r al conductivo</a:t>
            </a:r>
            <a:endParaRPr lang="es-CL" sz="1000" dirty="0">
              <a:solidFill>
                <a:schemeClr val="tx1"/>
              </a:solidFill>
            </a:endParaRPr>
          </a:p>
        </p:txBody>
      </p:sp>
      <p:cxnSp>
        <p:nvCxnSpPr>
          <p:cNvPr id="12" name="11 Conector recto de flecha"/>
          <p:cNvCxnSpPr>
            <a:stCxn id="9" idx="1"/>
          </p:cNvCxnSpPr>
          <p:nvPr/>
        </p:nvCxnSpPr>
        <p:spPr>
          <a:xfrm rot="10800000">
            <a:off x="6156176" y="3645025"/>
            <a:ext cx="864096" cy="115096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755576" y="2420888"/>
            <a:ext cx="1368152" cy="1815882"/>
          </a:xfrm>
          <a:prstGeom prst="rect">
            <a:avLst/>
          </a:prstGeom>
          <a:noFill/>
          <a:ln>
            <a:solidFill>
              <a:schemeClr val="tx1"/>
            </a:solidFill>
          </a:ln>
        </p:spPr>
        <p:txBody>
          <a:bodyPr wrap="square" rtlCol="0">
            <a:spAutoFit/>
          </a:bodyPr>
          <a:lstStyle/>
          <a:p>
            <a:r>
              <a:rPr lang="es-CL" sz="1600" dirty="0" smtClean="0">
                <a:solidFill>
                  <a:schemeClr val="tx1"/>
                </a:solidFill>
              </a:rPr>
              <a:t>Los métodos estándar no toman en cuenta cambios de temperatura de piel</a:t>
            </a:r>
            <a:endParaRPr lang="es-CL" sz="1600" dirty="0">
              <a:solidFill>
                <a:schemeClr val="tx1"/>
              </a:solidFill>
            </a:endParaRPr>
          </a:p>
        </p:txBody>
      </p:sp>
    </p:spTree>
    <p:extLst>
      <p:ext uri="{BB962C8B-B14F-4D97-AF65-F5344CB8AC3E}">
        <p14:creationId xmlns:p14="http://schemas.microsoft.com/office/powerpoint/2010/main" val="2469362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86</a:t>
            </a:fld>
            <a:endParaRPr lang="es-ES"/>
          </a:p>
        </p:txBody>
      </p:sp>
      <p:sp>
        <p:nvSpPr>
          <p:cNvPr id="107523" name="Rectangle 3"/>
          <p:cNvSpPr>
            <a:spLocks noGrp="1" noChangeArrowheads="1"/>
          </p:cNvSpPr>
          <p:nvPr>
            <p:ph type="body" idx="1"/>
          </p:nvPr>
        </p:nvSpPr>
        <p:spPr>
          <a:xfrm>
            <a:off x="827584" y="1556792"/>
            <a:ext cx="7772400" cy="2376264"/>
          </a:xfrm>
        </p:spPr>
        <p:txBody>
          <a:bodyPr/>
          <a:lstStyle/>
          <a:p>
            <a:pPr marL="0" indent="0">
              <a:lnSpc>
                <a:spcPct val="90000"/>
              </a:lnSpc>
              <a:buNone/>
            </a:pPr>
            <a:r>
              <a:rPr lang="es-MX" sz="2400" b="1" dirty="0" smtClean="0">
                <a:effectLst>
                  <a:outerShdw blurRad="38100" dist="38100" dir="2700000" algn="tl">
                    <a:srgbClr val="C0C0C0"/>
                  </a:outerShdw>
                </a:effectLst>
              </a:rPr>
              <a:t>Intercambios  Conductivos:</a:t>
            </a:r>
            <a:r>
              <a:rPr lang="es-MX" sz="2400" dirty="0" smtClean="0">
                <a:effectLst>
                  <a:outerShdw blurRad="38100" dist="38100" dir="2700000" algn="tl">
                    <a:srgbClr val="C0C0C0"/>
                  </a:outerShdw>
                </a:effectLst>
              </a:rPr>
              <a:t> Se caracterizan por:</a:t>
            </a:r>
          </a:p>
          <a:p>
            <a:pPr lvl="1">
              <a:lnSpc>
                <a:spcPct val="90000"/>
              </a:lnSpc>
            </a:pPr>
            <a:r>
              <a:rPr lang="es-MX" sz="1800" b="1" dirty="0" smtClean="0">
                <a:effectLst>
                  <a:outerShdw blurRad="38100" dist="38100" dir="2700000" algn="tl">
                    <a:srgbClr val="C0C0C0"/>
                  </a:outerShdw>
                </a:effectLst>
              </a:rPr>
              <a:t>Resistencia térmica entre interior y exterior: </a:t>
            </a:r>
            <a:r>
              <a:rPr lang="es-MX" sz="1800" dirty="0" smtClean="0">
                <a:effectLst>
                  <a:outerShdw blurRad="38100" dist="38100" dir="2700000" algn="tl">
                    <a:srgbClr val="C0C0C0"/>
                  </a:outerShdw>
                </a:effectLst>
              </a:rPr>
              <a:t>Producto de la resistencia conductiva de cada elemento  más la capa límite de aire en el interior (</a:t>
            </a:r>
            <a:r>
              <a:rPr lang="es-MX" sz="1800" dirty="0" err="1" smtClean="0">
                <a:effectLst>
                  <a:outerShdw blurRad="38100" dist="38100" dir="2700000" algn="tl">
                    <a:srgbClr val="C0C0C0"/>
                  </a:outerShdw>
                </a:effectLst>
              </a:rPr>
              <a:t>R_i</a:t>
            </a:r>
            <a:r>
              <a:rPr lang="es-MX" sz="1800" dirty="0" smtClean="0">
                <a:effectLst>
                  <a:outerShdw blurRad="38100" dist="38100" dir="2700000" algn="tl">
                    <a:srgbClr val="C0C0C0"/>
                  </a:outerShdw>
                </a:effectLst>
              </a:rPr>
              <a:t>) y Exterior (</a:t>
            </a:r>
            <a:r>
              <a:rPr lang="es-MX" sz="1800" dirty="0" err="1" smtClean="0">
                <a:effectLst>
                  <a:outerShdw blurRad="38100" dist="38100" dir="2700000" algn="tl">
                    <a:srgbClr val="C0C0C0"/>
                  </a:outerShdw>
                </a:effectLst>
              </a:rPr>
              <a:t>R_e</a:t>
            </a:r>
            <a:r>
              <a:rPr lang="es-MX" sz="1800" dirty="0" smtClean="0">
                <a:effectLst>
                  <a:outerShdw blurRad="38100" dist="38100" dir="2700000" algn="tl">
                    <a:srgbClr val="C0C0C0"/>
                  </a:outerShdw>
                </a:effectLst>
              </a:rPr>
              <a:t>).</a:t>
            </a:r>
          </a:p>
          <a:p>
            <a:pPr lvl="1">
              <a:lnSpc>
                <a:spcPct val="90000"/>
              </a:lnSpc>
            </a:pPr>
            <a:r>
              <a:rPr lang="es-MX" sz="1800" b="1" dirty="0" smtClean="0">
                <a:effectLst>
                  <a:outerShdw blurRad="38100" dist="38100" dir="2700000" algn="tl">
                    <a:srgbClr val="C0C0C0"/>
                  </a:outerShdw>
                </a:effectLst>
              </a:rPr>
              <a:t>Conductividad y Resistencia Térmica: </a:t>
            </a:r>
            <a:r>
              <a:rPr lang="es-MX" sz="1800" dirty="0" smtClean="0">
                <a:effectLst>
                  <a:outerShdw blurRad="38100" dist="38100" dir="2700000" algn="tl">
                    <a:srgbClr val="C0C0C0"/>
                  </a:outerShdw>
                </a:effectLst>
              </a:rPr>
              <a:t>la conductividad (U) de un material de espesor </a:t>
            </a:r>
            <a:r>
              <a:rPr lang="es-MX" sz="1800" i="1" dirty="0" smtClean="0">
                <a:effectLst>
                  <a:outerShdw blurRad="38100" dist="38100" dir="2700000" algn="tl">
                    <a:srgbClr val="C0C0C0"/>
                  </a:outerShdw>
                </a:effectLst>
              </a:rPr>
              <a:t>e </a:t>
            </a:r>
            <a:r>
              <a:rPr lang="es-MX" sz="1800" dirty="0" smtClean="0">
                <a:effectLst>
                  <a:outerShdw blurRad="38100" dist="38100" dir="2700000" algn="tl">
                    <a:srgbClr val="C0C0C0"/>
                  </a:outerShdw>
                </a:effectLst>
              </a:rPr>
              <a:t>es el inverso de su resistencia térmica (R).</a:t>
            </a:r>
          </a:p>
          <a:p>
            <a:pPr lvl="1">
              <a:lnSpc>
                <a:spcPct val="90000"/>
              </a:lnSpc>
            </a:pPr>
            <a:r>
              <a:rPr lang="es-MX" sz="1800" b="1" dirty="0" smtClean="0">
                <a:effectLst>
                  <a:outerShdw blurRad="38100" dist="38100" dir="2700000" algn="tl">
                    <a:srgbClr val="C0C0C0"/>
                  </a:outerShdw>
                </a:effectLst>
              </a:rPr>
              <a:t>La conductancia térmica: </a:t>
            </a:r>
            <a:r>
              <a:rPr lang="es-MX" sz="1800" dirty="0" smtClean="0">
                <a:effectLst>
                  <a:outerShdw blurRad="38100" dist="38100" dir="2700000" algn="tl">
                    <a:srgbClr val="C0C0C0"/>
                  </a:outerShdw>
                </a:effectLst>
              </a:rPr>
              <a:t>es una propiedad de un material. Se designa con la letra </a:t>
            </a:r>
            <a:r>
              <a:rPr lang="es-MX" sz="1800" dirty="0" smtClean="0">
                <a:effectLst>
                  <a:outerShdw blurRad="38100" dist="38100" dir="2700000" algn="tl">
                    <a:srgbClr val="C0C0C0"/>
                  </a:outerShdw>
                </a:effectLst>
                <a:latin typeface="GrilledCheese BTN Cn"/>
                <a:sym typeface="Symbol"/>
              </a:rPr>
              <a:t></a:t>
            </a:r>
            <a:r>
              <a:rPr lang="es-MX" sz="1800" dirty="0" smtClean="0">
                <a:effectLst>
                  <a:outerShdw blurRad="38100" dist="38100" dir="2700000" algn="tl">
                    <a:srgbClr val="C0C0C0"/>
                  </a:outerShdw>
                </a:effectLst>
              </a:rPr>
              <a:t>.</a:t>
            </a:r>
            <a:endParaRPr lang="es-MX" sz="1800" b="1" dirty="0" smtClean="0">
              <a:effectLst>
                <a:outerShdw blurRad="38100" dist="38100" dir="2700000" algn="tl">
                  <a:srgbClr val="C0C0C0"/>
                </a:outerShdw>
              </a:effectLst>
            </a:endParaRPr>
          </a:p>
          <a:p>
            <a:pPr lvl="1">
              <a:lnSpc>
                <a:spcPct val="90000"/>
              </a:lnSpc>
            </a:pPr>
            <a:endParaRPr lang="es-MX" sz="1600" dirty="0" smtClean="0">
              <a:effectLst>
                <a:outerShdw blurRad="38100" dist="38100" dir="2700000" algn="tl">
                  <a:srgbClr val="C0C0C0"/>
                </a:outerShdw>
              </a:effectLst>
            </a:endParaRPr>
          </a:p>
          <a:p>
            <a:pPr>
              <a:lnSpc>
                <a:spcPct val="90000"/>
              </a:lnSpc>
              <a:buNone/>
            </a:pPr>
            <a:endParaRPr lang="es-MX" sz="2000" dirty="0">
              <a:effectLst>
                <a:outerShdw blurRad="38100" dist="38100" dir="2700000" algn="tl">
                  <a:srgbClr val="C0C0C0"/>
                </a:outerShdw>
              </a:effectLst>
            </a:endParaRPr>
          </a:p>
        </p:txBody>
      </p:sp>
      <p:pic>
        <p:nvPicPr>
          <p:cNvPr id="5" name="4 Imagen" descr="Ecc-01.jpg"/>
          <p:cNvPicPr>
            <a:picLocks noChangeAspect="1"/>
          </p:cNvPicPr>
          <p:nvPr/>
        </p:nvPicPr>
        <p:blipFill>
          <a:blip r:embed="rId3" cstate="print"/>
          <a:stretch>
            <a:fillRect/>
          </a:stretch>
        </p:blipFill>
        <p:spPr>
          <a:xfrm>
            <a:off x="2483768" y="4077072"/>
            <a:ext cx="1838325" cy="1485900"/>
          </a:xfrm>
          <a:prstGeom prst="rect">
            <a:avLst/>
          </a:prstGeom>
        </p:spPr>
      </p:pic>
      <p:pic>
        <p:nvPicPr>
          <p:cNvPr id="7" name="6 Imagen" descr="Ecc-02.jpg"/>
          <p:cNvPicPr>
            <a:picLocks noChangeAspect="1"/>
          </p:cNvPicPr>
          <p:nvPr/>
        </p:nvPicPr>
        <p:blipFill>
          <a:blip r:embed="rId4" cstate="print"/>
          <a:stretch>
            <a:fillRect/>
          </a:stretch>
        </p:blipFill>
        <p:spPr>
          <a:xfrm>
            <a:off x="5004048" y="4149080"/>
            <a:ext cx="1409700" cy="1247775"/>
          </a:xfrm>
          <a:prstGeom prst="rect">
            <a:avLst/>
          </a:prstGeom>
        </p:spPr>
      </p:pic>
      <p:sp>
        <p:nvSpPr>
          <p:cNvPr id="8" name="7 CuadroTexto"/>
          <p:cNvSpPr txBox="1"/>
          <p:nvPr/>
        </p:nvSpPr>
        <p:spPr>
          <a:xfrm>
            <a:off x="1691680" y="5589240"/>
            <a:ext cx="6408712" cy="338554"/>
          </a:xfrm>
          <a:prstGeom prst="rect">
            <a:avLst/>
          </a:prstGeom>
          <a:noFill/>
        </p:spPr>
        <p:txBody>
          <a:bodyPr wrap="square" rtlCol="0">
            <a:spAutoFit/>
          </a:bodyPr>
          <a:lstStyle/>
          <a:p>
            <a:r>
              <a:rPr lang="es-MX" sz="1600" dirty="0" smtClean="0"/>
              <a:t>Las propiedades varían con el material.</a:t>
            </a:r>
            <a:endParaRPr lang="es-CL" sz="1600" dirty="0"/>
          </a:p>
        </p:txBody>
      </p:sp>
    </p:spTree>
    <p:extLst>
      <p:ext uri="{BB962C8B-B14F-4D97-AF65-F5344CB8AC3E}">
        <p14:creationId xmlns:p14="http://schemas.microsoft.com/office/powerpoint/2010/main" val="11643811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87</a:t>
            </a:fld>
            <a:endParaRPr lang="es-ES"/>
          </a:p>
        </p:txBody>
      </p:sp>
      <p:sp>
        <p:nvSpPr>
          <p:cNvPr id="107523" name="Rectangle 3"/>
          <p:cNvSpPr>
            <a:spLocks noGrp="1" noChangeArrowheads="1"/>
          </p:cNvSpPr>
          <p:nvPr>
            <p:ph type="body" idx="1"/>
          </p:nvPr>
        </p:nvSpPr>
        <p:spPr>
          <a:xfrm>
            <a:off x="827584" y="1556792"/>
            <a:ext cx="7772400" cy="1944216"/>
          </a:xfrm>
        </p:spPr>
        <p:txBody>
          <a:bodyPr/>
          <a:lstStyle/>
          <a:p>
            <a:pPr marL="0" indent="0">
              <a:lnSpc>
                <a:spcPct val="90000"/>
              </a:lnSpc>
              <a:buNone/>
            </a:pPr>
            <a:r>
              <a:rPr lang="es-MX" sz="2800" b="1" dirty="0" smtClean="0">
                <a:effectLst>
                  <a:outerShdw blurRad="38100" dist="38100" dir="2700000" algn="tl">
                    <a:srgbClr val="C0C0C0"/>
                  </a:outerShdw>
                </a:effectLst>
              </a:rPr>
              <a:t>Intercambios  Conductivos:</a:t>
            </a:r>
            <a:r>
              <a:rPr lang="es-MX" sz="2800" dirty="0" smtClean="0">
                <a:effectLst>
                  <a:outerShdw blurRad="38100" dist="38100" dir="2700000" algn="tl">
                    <a:srgbClr val="C0C0C0"/>
                  </a:outerShdw>
                </a:effectLst>
              </a:rPr>
              <a:t> </a:t>
            </a:r>
          </a:p>
          <a:p>
            <a:pPr lvl="1">
              <a:lnSpc>
                <a:spcPct val="90000"/>
              </a:lnSpc>
            </a:pPr>
            <a:r>
              <a:rPr lang="es-MX" sz="2000" b="1" dirty="0" smtClean="0">
                <a:effectLst>
                  <a:outerShdw blurRad="38100" dist="38100" dir="2700000" algn="tl">
                    <a:srgbClr val="C0C0C0"/>
                  </a:outerShdw>
                </a:effectLst>
              </a:rPr>
              <a:t>Un muro estará formado por: </a:t>
            </a:r>
            <a:r>
              <a:rPr lang="es-MX" sz="2000" dirty="0" smtClean="0">
                <a:effectLst>
                  <a:outerShdw blurRad="38100" dist="38100" dir="2700000" algn="tl">
                    <a:srgbClr val="C0C0C0"/>
                  </a:outerShdw>
                </a:effectLst>
              </a:rPr>
              <a:t>capa de aire externo, primera capa de muro (p.ej. Estuco), cuerpo de muro (p.ej. Ladrillo), revestimiento interno (p.ej. Yeso) y capa de aire interna. Son tres materiales + 2 capas límites. Si es invierno, el perfil de temperatura es similar a lo que se muestra en la figura:</a:t>
            </a:r>
            <a:endParaRPr lang="es-MX" sz="2000" b="1" dirty="0" smtClean="0">
              <a:effectLst>
                <a:outerShdw blurRad="38100" dist="38100" dir="2700000" algn="tl">
                  <a:srgbClr val="C0C0C0"/>
                </a:outerShdw>
              </a:effectLst>
            </a:endParaRPr>
          </a:p>
          <a:p>
            <a:pPr lvl="1">
              <a:lnSpc>
                <a:spcPct val="90000"/>
              </a:lnSpc>
            </a:pPr>
            <a:endParaRPr lang="es-MX" sz="1600" dirty="0" smtClean="0">
              <a:effectLst>
                <a:outerShdw blurRad="38100" dist="38100" dir="2700000" algn="tl">
                  <a:srgbClr val="C0C0C0"/>
                </a:outerShdw>
              </a:effectLst>
            </a:endParaRPr>
          </a:p>
          <a:p>
            <a:pPr>
              <a:lnSpc>
                <a:spcPct val="90000"/>
              </a:lnSpc>
              <a:buNone/>
            </a:pPr>
            <a:endParaRPr lang="es-MX" sz="2000" dirty="0">
              <a:effectLst>
                <a:outerShdw blurRad="38100" dist="38100" dir="2700000" algn="tl">
                  <a:srgbClr val="C0C0C0"/>
                </a:outerShdw>
              </a:effectLst>
            </a:endParaRPr>
          </a:p>
        </p:txBody>
      </p:sp>
      <p:pic>
        <p:nvPicPr>
          <p:cNvPr id="9" name="8 Imagen" descr="Muro-01.jpg"/>
          <p:cNvPicPr>
            <a:picLocks noChangeAspect="1"/>
          </p:cNvPicPr>
          <p:nvPr/>
        </p:nvPicPr>
        <p:blipFill>
          <a:blip r:embed="rId3" cstate="print"/>
          <a:stretch>
            <a:fillRect/>
          </a:stretch>
        </p:blipFill>
        <p:spPr>
          <a:xfrm>
            <a:off x="1979712" y="3645024"/>
            <a:ext cx="5095875" cy="2409825"/>
          </a:xfrm>
          <a:prstGeom prst="rect">
            <a:avLst/>
          </a:prstGeom>
        </p:spPr>
      </p:pic>
    </p:spTree>
    <p:extLst>
      <p:ext uri="{BB962C8B-B14F-4D97-AF65-F5344CB8AC3E}">
        <p14:creationId xmlns:p14="http://schemas.microsoft.com/office/powerpoint/2010/main" val="4045818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88</a:t>
            </a:fld>
            <a:endParaRPr lang="es-ES"/>
          </a:p>
        </p:txBody>
      </p:sp>
      <p:sp>
        <p:nvSpPr>
          <p:cNvPr id="107523" name="Rectangle 3"/>
          <p:cNvSpPr>
            <a:spLocks noGrp="1" noChangeArrowheads="1"/>
          </p:cNvSpPr>
          <p:nvPr>
            <p:ph type="body" idx="1"/>
          </p:nvPr>
        </p:nvSpPr>
        <p:spPr>
          <a:xfrm>
            <a:off x="541784" y="1412776"/>
            <a:ext cx="7772400" cy="1555303"/>
          </a:xfrm>
        </p:spPr>
        <p:txBody>
          <a:bodyPr/>
          <a:lstStyle/>
          <a:p>
            <a:pPr marL="0" indent="0">
              <a:lnSpc>
                <a:spcPct val="90000"/>
              </a:lnSpc>
              <a:buNone/>
            </a:pPr>
            <a:r>
              <a:rPr lang="es-MX" sz="2400" b="1" dirty="0" smtClean="0">
                <a:effectLst>
                  <a:outerShdw blurRad="38100" dist="38100" dir="2700000" algn="tl">
                    <a:srgbClr val="C0C0C0"/>
                  </a:outerShdw>
                </a:effectLst>
              </a:rPr>
              <a:t>Intercambios  Conductivos:</a:t>
            </a:r>
            <a:r>
              <a:rPr lang="es-MX" sz="2400" dirty="0" smtClean="0">
                <a:effectLst>
                  <a:outerShdw blurRad="38100" dist="38100" dir="2700000" algn="tl">
                    <a:srgbClr val="C0C0C0"/>
                  </a:outerShdw>
                </a:effectLst>
              </a:rPr>
              <a:t> </a:t>
            </a:r>
          </a:p>
          <a:p>
            <a:pPr lvl="1">
              <a:lnSpc>
                <a:spcPct val="90000"/>
              </a:lnSpc>
            </a:pPr>
            <a:r>
              <a:rPr lang="es-MX" sz="1800" b="1" dirty="0" smtClean="0">
                <a:effectLst>
                  <a:outerShdw blurRad="38100" dist="38100" dir="2700000" algn="tl">
                    <a:srgbClr val="C0C0C0"/>
                  </a:outerShdw>
                </a:effectLst>
              </a:rPr>
              <a:t>Cada elemento tendrá las siguientes propiedades: </a:t>
            </a:r>
            <a:r>
              <a:rPr lang="es-MX" sz="1800" dirty="0" smtClean="0">
                <a:effectLst>
                  <a:outerShdw blurRad="38100" dist="38100" dir="2700000" algn="tl">
                    <a:srgbClr val="C0C0C0"/>
                  </a:outerShdw>
                </a:effectLst>
              </a:rPr>
              <a:t>capa de aire externo </a:t>
            </a:r>
            <a:r>
              <a:rPr lang="es-MX" sz="1800" i="1" dirty="0" smtClean="0">
                <a:effectLst>
                  <a:outerShdw blurRad="38100" dist="38100" dir="2700000" algn="tl">
                    <a:srgbClr val="C0C0C0"/>
                  </a:outerShdw>
                </a:effectLst>
              </a:rPr>
              <a:t>h_1</a:t>
            </a:r>
            <a:r>
              <a:rPr lang="es-MX" sz="1800" dirty="0" smtClean="0">
                <a:effectLst>
                  <a:outerShdw blurRad="38100" dist="38100" dir="2700000" algn="tl">
                    <a:srgbClr val="C0C0C0"/>
                  </a:outerShdw>
                </a:effectLst>
              </a:rPr>
              <a:t>; primera capa de muro </a:t>
            </a:r>
            <a:r>
              <a:rPr lang="es-MX" sz="1800" dirty="0" smtClean="0">
                <a:effectLst>
                  <a:outerShdw blurRad="38100" dist="38100" dir="2700000" algn="tl">
                    <a:srgbClr val="C0C0C0"/>
                  </a:outerShdw>
                </a:effectLst>
                <a:sym typeface="Symbol"/>
              </a:rPr>
              <a:t>_1 y e_1</a:t>
            </a:r>
            <a:r>
              <a:rPr lang="es-MX" sz="1800" dirty="0" smtClean="0">
                <a:effectLst>
                  <a:outerShdw blurRad="38100" dist="38100" dir="2700000" algn="tl">
                    <a:srgbClr val="C0C0C0"/>
                  </a:outerShdw>
                </a:effectLst>
              </a:rPr>
              <a:t>, cuerpo de muro (p.ej. Ladrillo), </a:t>
            </a:r>
            <a:r>
              <a:rPr lang="es-MX" sz="1800" dirty="0" smtClean="0">
                <a:effectLst>
                  <a:outerShdw blurRad="38100" dist="38100" dir="2700000" algn="tl">
                    <a:srgbClr val="C0C0C0"/>
                  </a:outerShdw>
                </a:effectLst>
                <a:sym typeface="Symbol"/>
              </a:rPr>
              <a:t>_2 y e_2</a:t>
            </a:r>
            <a:r>
              <a:rPr lang="es-MX" sz="1800" dirty="0" smtClean="0">
                <a:effectLst>
                  <a:outerShdw blurRad="38100" dist="38100" dir="2700000" algn="tl">
                    <a:srgbClr val="C0C0C0"/>
                  </a:outerShdw>
                </a:effectLst>
              </a:rPr>
              <a:t>; revestimiento interno (p.ej. Yeso) </a:t>
            </a:r>
            <a:r>
              <a:rPr lang="es-MX" sz="1800" dirty="0" smtClean="0">
                <a:effectLst>
                  <a:outerShdw blurRad="38100" dist="38100" dir="2700000" algn="tl">
                    <a:srgbClr val="C0C0C0"/>
                  </a:outerShdw>
                </a:effectLst>
                <a:sym typeface="Symbol"/>
              </a:rPr>
              <a:t>_3 y e_3</a:t>
            </a:r>
            <a:r>
              <a:rPr lang="es-MX" sz="1800" dirty="0" smtClean="0">
                <a:effectLst>
                  <a:outerShdw blurRad="38100" dist="38100" dir="2700000" algn="tl">
                    <a:srgbClr val="C0C0C0"/>
                  </a:outerShdw>
                </a:effectLst>
              </a:rPr>
              <a:t> y capa de aire interna, </a:t>
            </a:r>
            <a:r>
              <a:rPr lang="es-MX" sz="1800" i="1" dirty="0" smtClean="0">
                <a:effectLst>
                  <a:outerShdw blurRad="38100" dist="38100" dir="2700000" algn="tl">
                    <a:srgbClr val="C0C0C0"/>
                  </a:outerShdw>
                </a:effectLst>
              </a:rPr>
              <a:t>h_2</a:t>
            </a:r>
            <a:r>
              <a:rPr lang="es-MX" sz="1800" dirty="0" smtClean="0">
                <a:effectLst>
                  <a:outerShdw blurRad="38100" dist="38100" dir="2700000" algn="tl">
                    <a:srgbClr val="C0C0C0"/>
                  </a:outerShdw>
                </a:effectLst>
              </a:rPr>
              <a:t>.  Se cumplirá que:</a:t>
            </a:r>
          </a:p>
          <a:p>
            <a:pPr>
              <a:lnSpc>
                <a:spcPct val="90000"/>
              </a:lnSpc>
              <a:buNone/>
            </a:pPr>
            <a:endParaRPr lang="es-MX" sz="2000" dirty="0">
              <a:effectLst>
                <a:outerShdw blurRad="38100" dist="38100" dir="2700000" algn="tl">
                  <a:srgbClr val="C0C0C0"/>
                </a:outerShdw>
              </a:effectLst>
            </a:endParaRPr>
          </a:p>
        </p:txBody>
      </p:sp>
      <p:pic>
        <p:nvPicPr>
          <p:cNvPr id="7" name="6 Imagen" descr="Ecc-03.jpg"/>
          <p:cNvPicPr>
            <a:picLocks noChangeAspect="1"/>
          </p:cNvPicPr>
          <p:nvPr/>
        </p:nvPicPr>
        <p:blipFill>
          <a:blip r:embed="rId3" cstate="print"/>
          <a:stretch>
            <a:fillRect/>
          </a:stretch>
        </p:blipFill>
        <p:spPr>
          <a:xfrm>
            <a:off x="3059832" y="3573016"/>
            <a:ext cx="3124200" cy="1666875"/>
          </a:xfrm>
          <a:prstGeom prst="rect">
            <a:avLst/>
          </a:prstGeom>
        </p:spPr>
      </p:pic>
      <p:sp>
        <p:nvSpPr>
          <p:cNvPr id="8" name="7 CuadroTexto"/>
          <p:cNvSpPr txBox="1"/>
          <p:nvPr/>
        </p:nvSpPr>
        <p:spPr>
          <a:xfrm>
            <a:off x="1115616" y="5373216"/>
            <a:ext cx="6624736" cy="584775"/>
          </a:xfrm>
          <a:prstGeom prst="rect">
            <a:avLst/>
          </a:prstGeom>
          <a:noFill/>
        </p:spPr>
        <p:txBody>
          <a:bodyPr wrap="square" rtlCol="0">
            <a:spAutoFit/>
          </a:bodyPr>
          <a:lstStyle/>
          <a:p>
            <a:r>
              <a:rPr lang="es-MX" sz="1600" dirty="0" smtClean="0"/>
              <a:t>En el caso de techumbres, la situación es más compleja pues usualmente intervienen espacios ventilados o no ventilados.</a:t>
            </a:r>
            <a:endParaRPr lang="es-CL" sz="1600" dirty="0"/>
          </a:p>
        </p:txBody>
      </p:sp>
    </p:spTree>
    <p:extLst>
      <p:ext uri="{BB962C8B-B14F-4D97-AF65-F5344CB8AC3E}">
        <p14:creationId xmlns:p14="http://schemas.microsoft.com/office/powerpoint/2010/main" val="6117678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89</a:t>
            </a:fld>
            <a:endParaRPr lang="es-ES"/>
          </a:p>
        </p:txBody>
      </p:sp>
      <p:sp>
        <p:nvSpPr>
          <p:cNvPr id="107523" name="Rectangle 3"/>
          <p:cNvSpPr>
            <a:spLocks noGrp="1" noChangeArrowheads="1"/>
          </p:cNvSpPr>
          <p:nvPr>
            <p:ph type="body" idx="1"/>
          </p:nvPr>
        </p:nvSpPr>
        <p:spPr>
          <a:xfrm>
            <a:off x="1182688" y="2017713"/>
            <a:ext cx="7772400" cy="907231"/>
          </a:xfrm>
        </p:spPr>
        <p:txBody>
          <a:bodyPr/>
          <a:lstStyle/>
          <a:p>
            <a:pPr>
              <a:lnSpc>
                <a:spcPct val="90000"/>
              </a:lnSpc>
            </a:pPr>
            <a:r>
              <a:rPr lang="es-MX" sz="2000" b="1" dirty="0" smtClean="0">
                <a:effectLst>
                  <a:outerShdw blurRad="38100" dist="38100" dir="2700000" algn="tl">
                    <a:srgbClr val="C0C0C0"/>
                  </a:outerShdw>
                </a:effectLst>
              </a:rPr>
              <a:t>Intercambios  Conductivos y </a:t>
            </a:r>
            <a:r>
              <a:rPr lang="es-MX" sz="2000" b="1" dirty="0" err="1" smtClean="0">
                <a:effectLst>
                  <a:outerShdw blurRad="38100" dist="38100" dir="2700000" algn="tl">
                    <a:srgbClr val="C0C0C0"/>
                  </a:outerShdw>
                </a:effectLst>
              </a:rPr>
              <a:t>Radiativos</a:t>
            </a:r>
            <a:r>
              <a:rPr lang="es-MX" sz="2000" b="1" dirty="0" smtClean="0">
                <a:effectLst>
                  <a:outerShdw blurRad="38100" dist="38100" dir="2700000" algn="tl">
                    <a:srgbClr val="C0C0C0"/>
                  </a:outerShdw>
                </a:effectLst>
              </a:rPr>
              <a:t>:</a:t>
            </a:r>
            <a:r>
              <a:rPr lang="es-MX" sz="2000" dirty="0" smtClean="0">
                <a:effectLst>
                  <a:outerShdw blurRad="38100" dist="38100" dir="2700000" algn="tl">
                    <a:srgbClr val="C0C0C0"/>
                  </a:outerShdw>
                </a:effectLst>
              </a:rPr>
              <a:t> </a:t>
            </a:r>
          </a:p>
          <a:p>
            <a:pPr lvl="1">
              <a:lnSpc>
                <a:spcPct val="90000"/>
              </a:lnSpc>
            </a:pPr>
            <a:r>
              <a:rPr lang="es-MX" sz="1600" b="1" dirty="0" smtClean="0">
                <a:effectLst>
                  <a:outerShdw blurRad="38100" dist="38100" dir="2700000" algn="tl">
                    <a:srgbClr val="C0C0C0"/>
                  </a:outerShdw>
                </a:effectLst>
              </a:rPr>
              <a:t>En la techumbre además influyen fuertemente los intercambios </a:t>
            </a:r>
            <a:r>
              <a:rPr lang="es-MX" sz="1600" b="1" dirty="0" err="1" smtClean="0">
                <a:effectLst>
                  <a:outerShdw blurRad="38100" dist="38100" dir="2700000" algn="tl">
                    <a:srgbClr val="C0C0C0"/>
                  </a:outerShdw>
                </a:effectLst>
              </a:rPr>
              <a:t>radiativos</a:t>
            </a:r>
            <a:r>
              <a:rPr lang="es-MX" sz="1600" b="1" dirty="0" smtClean="0">
                <a:effectLst>
                  <a:outerShdw blurRad="38100" dist="38100" dir="2700000" algn="tl">
                    <a:srgbClr val="C0C0C0"/>
                  </a:outerShdw>
                </a:effectLst>
              </a:rPr>
              <a:t>:</a:t>
            </a:r>
            <a:endParaRPr lang="es-MX" sz="2000" dirty="0">
              <a:effectLst>
                <a:outerShdw blurRad="38100" dist="38100" dir="2700000" algn="tl">
                  <a:srgbClr val="C0C0C0"/>
                </a:outerShdw>
              </a:effectLst>
            </a:endParaRPr>
          </a:p>
        </p:txBody>
      </p:sp>
      <p:pic>
        <p:nvPicPr>
          <p:cNvPr id="9" name="8 Imagen" descr="Techo-01.jpg"/>
          <p:cNvPicPr>
            <a:picLocks noChangeAspect="1"/>
          </p:cNvPicPr>
          <p:nvPr/>
        </p:nvPicPr>
        <p:blipFill>
          <a:blip r:embed="rId3" cstate="print"/>
          <a:stretch>
            <a:fillRect/>
          </a:stretch>
        </p:blipFill>
        <p:spPr>
          <a:xfrm>
            <a:off x="1619672" y="2852936"/>
            <a:ext cx="5904656" cy="3673292"/>
          </a:xfrm>
          <a:prstGeom prst="rect">
            <a:avLst/>
          </a:prstGeom>
        </p:spPr>
      </p:pic>
    </p:spTree>
    <p:extLst>
      <p:ext uri="{BB962C8B-B14F-4D97-AF65-F5344CB8AC3E}">
        <p14:creationId xmlns:p14="http://schemas.microsoft.com/office/powerpoint/2010/main" val="222300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683568" y="620688"/>
            <a:ext cx="7772400" cy="685800"/>
          </a:xfrm>
          <a:prstGeom prst="rect">
            <a:avLst/>
          </a:prstGeom>
          <a:noFill/>
          <a:ln w="9525">
            <a:noFill/>
            <a:round/>
            <a:headEnd/>
            <a:tailEnd/>
          </a:ln>
        </p:spPr>
        <p:txBody>
          <a:bodyPr lIns="90000" tIns="46800" rIns="90000" bIns="46800" anchor="ct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b="1" dirty="0">
                <a:solidFill>
                  <a:srgbClr val="333333"/>
                </a:solidFill>
                <a:latin typeface="Verdana" pitchFamily="32" charset="0"/>
              </a:rPr>
              <a:t>Naturaleza de Radiación:</a:t>
            </a:r>
          </a:p>
        </p:txBody>
      </p:sp>
      <p:pic>
        <p:nvPicPr>
          <p:cNvPr id="5" name="4 Imagen" descr="Spectrum-01.jpg"/>
          <p:cNvPicPr>
            <a:picLocks noChangeAspect="1"/>
          </p:cNvPicPr>
          <p:nvPr/>
        </p:nvPicPr>
        <p:blipFill>
          <a:blip r:embed="rId3" cstate="print"/>
          <a:stretch>
            <a:fillRect/>
          </a:stretch>
        </p:blipFill>
        <p:spPr>
          <a:xfrm>
            <a:off x="827584" y="1484784"/>
            <a:ext cx="7272808" cy="4785977"/>
          </a:xfrm>
          <a:prstGeom prst="rect">
            <a:avLst/>
          </a:prstGeom>
        </p:spPr>
      </p:pic>
    </p:spTree>
    <p:extLst>
      <p:ext uri="{BB962C8B-B14F-4D97-AF65-F5344CB8AC3E}">
        <p14:creationId xmlns:p14="http://schemas.microsoft.com/office/powerpoint/2010/main" val="3796799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90</a:t>
            </a:fld>
            <a:endParaRPr lang="es-ES"/>
          </a:p>
        </p:txBody>
      </p:sp>
      <p:sp>
        <p:nvSpPr>
          <p:cNvPr id="107523" name="Rectangle 3"/>
          <p:cNvSpPr>
            <a:spLocks noGrp="1" noChangeArrowheads="1"/>
          </p:cNvSpPr>
          <p:nvPr>
            <p:ph type="body" idx="1"/>
          </p:nvPr>
        </p:nvSpPr>
        <p:spPr>
          <a:xfrm>
            <a:off x="683568" y="1628800"/>
            <a:ext cx="7772400" cy="3911617"/>
          </a:xfrm>
        </p:spPr>
        <p:txBody>
          <a:bodyPr>
            <a:normAutofit lnSpcReduction="10000"/>
          </a:bodyPr>
          <a:lstStyle/>
          <a:p>
            <a:pPr marL="0" indent="0">
              <a:lnSpc>
                <a:spcPct val="90000"/>
              </a:lnSpc>
              <a:buNone/>
            </a:pPr>
            <a:r>
              <a:rPr lang="es-MX" sz="2400" b="1" dirty="0" smtClean="0">
                <a:effectLst>
                  <a:outerShdw blurRad="38100" dist="38100" dir="2700000" algn="tl">
                    <a:srgbClr val="C0C0C0"/>
                  </a:outerShdw>
                </a:effectLst>
              </a:rPr>
              <a:t>Las ganancias internas: </a:t>
            </a:r>
            <a:r>
              <a:rPr lang="es-MX" sz="2400" dirty="0" smtClean="0">
                <a:effectLst>
                  <a:outerShdw blurRad="38100" dist="38100" dir="2700000" algn="tl">
                    <a:srgbClr val="C0C0C0"/>
                  </a:outerShdw>
                </a:effectLst>
              </a:rPr>
              <a:t>definen cargas térmicas que, según sea el caso, pueden ayudar a mantener un clima interno agradable o bien hacer la situación más compleja de manejar. En este acápite manejar los siguientes valores:</a:t>
            </a:r>
          </a:p>
          <a:p>
            <a:pPr marL="0" indent="0">
              <a:lnSpc>
                <a:spcPct val="90000"/>
              </a:lnSpc>
              <a:buNone/>
            </a:pPr>
            <a:endParaRPr lang="es-MX" sz="2400" dirty="0" smtClean="0">
              <a:effectLst>
                <a:outerShdw blurRad="38100" dist="38100" dir="2700000" algn="tl">
                  <a:srgbClr val="C0C0C0"/>
                </a:outerShdw>
              </a:effectLst>
            </a:endParaRPr>
          </a:p>
          <a:p>
            <a:pPr lvl="1">
              <a:lnSpc>
                <a:spcPct val="90000"/>
              </a:lnSpc>
              <a:buNone/>
            </a:pPr>
            <a:r>
              <a:rPr lang="es-MX" sz="1800" b="1" dirty="0" smtClean="0">
                <a:effectLst>
                  <a:outerShdw blurRad="38100" dist="38100" dir="2700000" algn="tl">
                    <a:srgbClr val="C0C0C0"/>
                  </a:outerShdw>
                </a:effectLst>
              </a:rPr>
              <a:t>Iluminación: </a:t>
            </a:r>
            <a:r>
              <a:rPr lang="es-MX" sz="1800" dirty="0" smtClean="0">
                <a:effectLst>
                  <a:outerShdw blurRad="38100" dist="38100" dir="2700000" algn="tl">
                    <a:srgbClr val="C0C0C0"/>
                  </a:outerShdw>
                </a:effectLst>
              </a:rPr>
              <a:t>los </a:t>
            </a:r>
            <a:r>
              <a:rPr lang="es-MX" sz="1800" dirty="0" err="1" smtClean="0">
                <a:effectLst>
                  <a:outerShdw blurRad="38100" dist="38100" dir="2700000" algn="tl">
                    <a:srgbClr val="C0C0C0"/>
                  </a:outerShdw>
                </a:effectLst>
              </a:rPr>
              <a:t>Watts</a:t>
            </a:r>
            <a:r>
              <a:rPr lang="es-MX" sz="1800" dirty="0" smtClean="0">
                <a:effectLst>
                  <a:outerShdw blurRad="38100" dist="38100" dir="2700000" algn="tl">
                    <a:srgbClr val="C0C0C0"/>
                  </a:outerShdw>
                </a:effectLst>
              </a:rPr>
              <a:t> gastados es ganancia interna. Los </a:t>
            </a:r>
            <a:r>
              <a:rPr lang="es-MX" sz="1800" dirty="0" err="1" smtClean="0">
                <a:effectLst>
                  <a:outerShdw blurRad="38100" dist="38100" dir="2700000" algn="tl">
                    <a:srgbClr val="C0C0C0"/>
                  </a:outerShdw>
                </a:effectLst>
              </a:rPr>
              <a:t>Watts</a:t>
            </a:r>
            <a:r>
              <a:rPr lang="es-MX" sz="1800" dirty="0" smtClean="0">
                <a:effectLst>
                  <a:outerShdw blurRad="38100" dist="38100" dir="2700000" algn="tl">
                    <a:srgbClr val="C0C0C0"/>
                  </a:outerShdw>
                </a:effectLst>
              </a:rPr>
              <a:t> multiplicados por las horas de uso da los </a:t>
            </a:r>
            <a:r>
              <a:rPr lang="es-MX" sz="1800" dirty="0" err="1" smtClean="0">
                <a:effectLst>
                  <a:outerShdw blurRad="38100" dist="38100" dir="2700000" algn="tl">
                    <a:srgbClr val="C0C0C0"/>
                  </a:outerShdw>
                </a:effectLst>
              </a:rPr>
              <a:t>Wh</a:t>
            </a:r>
            <a:r>
              <a:rPr lang="es-MX" sz="1800" dirty="0" smtClean="0">
                <a:effectLst>
                  <a:outerShdw blurRad="38100" dist="38100" dir="2700000" algn="tl">
                    <a:srgbClr val="C0C0C0"/>
                  </a:outerShdw>
                </a:effectLst>
              </a:rPr>
              <a:t> de energía disipada.</a:t>
            </a:r>
          </a:p>
          <a:p>
            <a:pPr lvl="1">
              <a:lnSpc>
                <a:spcPct val="90000"/>
              </a:lnSpc>
              <a:buNone/>
            </a:pPr>
            <a:r>
              <a:rPr lang="es-MX" sz="1800" b="1" dirty="0" smtClean="0">
                <a:effectLst>
                  <a:outerShdw blurRad="38100" dist="38100" dir="2700000" algn="tl">
                    <a:srgbClr val="C0C0C0"/>
                  </a:outerShdw>
                </a:effectLst>
              </a:rPr>
              <a:t>Equipos eléctricos: </a:t>
            </a:r>
            <a:r>
              <a:rPr lang="es-MX" sz="1800" dirty="0" smtClean="0">
                <a:effectLst>
                  <a:outerShdw blurRad="38100" dist="38100" dir="2700000" algn="tl">
                    <a:srgbClr val="C0C0C0"/>
                  </a:outerShdw>
                </a:effectLst>
              </a:rPr>
              <a:t>estos disipan en función de su potencia nominal de consumo (</a:t>
            </a:r>
            <a:r>
              <a:rPr lang="es-MX" sz="1800" dirty="0" err="1" smtClean="0">
                <a:effectLst>
                  <a:outerShdw blurRad="38100" dist="38100" dir="2700000" algn="tl">
                    <a:srgbClr val="C0C0C0"/>
                  </a:outerShdw>
                </a:effectLst>
              </a:rPr>
              <a:t>Watts</a:t>
            </a:r>
            <a:r>
              <a:rPr lang="es-MX" sz="1800" dirty="0" smtClean="0">
                <a:effectLst>
                  <a:outerShdw blurRad="38100" dist="38100" dir="2700000" algn="tl">
                    <a:srgbClr val="C0C0C0"/>
                  </a:outerShdw>
                </a:effectLst>
              </a:rPr>
              <a:t>) multiplicados por horas de uso. Por ejemplo, un refrigerador consume de 200 a 300 </a:t>
            </a:r>
            <a:r>
              <a:rPr lang="es-MX" sz="1800" dirty="0" err="1" smtClean="0">
                <a:effectLst>
                  <a:outerShdw blurRad="38100" dist="38100" dir="2700000" algn="tl">
                    <a:srgbClr val="C0C0C0"/>
                  </a:outerShdw>
                </a:effectLst>
              </a:rPr>
              <a:t>Watts</a:t>
            </a:r>
            <a:r>
              <a:rPr lang="es-MX" sz="1800" dirty="0" smtClean="0">
                <a:effectLst>
                  <a:outerShdw blurRad="38100" dist="38100" dir="2700000" algn="tl">
                    <a:srgbClr val="C0C0C0"/>
                  </a:outerShdw>
                </a:effectLst>
              </a:rPr>
              <a:t> y funciona m/m un 30% del tiempo.</a:t>
            </a:r>
          </a:p>
          <a:p>
            <a:pPr lvl="1">
              <a:lnSpc>
                <a:spcPct val="90000"/>
              </a:lnSpc>
              <a:buNone/>
            </a:pPr>
            <a:r>
              <a:rPr lang="es-MX" sz="1800" b="1" dirty="0" smtClean="0">
                <a:effectLst>
                  <a:outerShdw blurRad="38100" dist="38100" dir="2700000" algn="tl">
                    <a:srgbClr val="C0C0C0"/>
                  </a:outerShdw>
                </a:effectLst>
              </a:rPr>
              <a:t>Personas: </a:t>
            </a:r>
            <a:r>
              <a:rPr lang="es-MX" sz="1800" dirty="0" smtClean="0">
                <a:effectLst>
                  <a:outerShdw blurRad="38100" dist="38100" dir="2700000" algn="tl">
                    <a:srgbClr val="C0C0C0"/>
                  </a:outerShdw>
                </a:effectLst>
              </a:rPr>
              <a:t>si la persona está sedentaria, disipa unos 100 </a:t>
            </a:r>
            <a:r>
              <a:rPr lang="es-MX" sz="1800" dirty="0" err="1" smtClean="0">
                <a:effectLst>
                  <a:outerShdw blurRad="38100" dist="38100" dir="2700000" algn="tl">
                    <a:srgbClr val="C0C0C0"/>
                  </a:outerShdw>
                </a:effectLst>
              </a:rPr>
              <a:t>Watts</a:t>
            </a:r>
            <a:r>
              <a:rPr lang="es-MX" sz="1800" dirty="0" smtClean="0">
                <a:effectLst>
                  <a:outerShdw blurRad="38100" dist="38100" dir="2700000" algn="tl">
                    <a:srgbClr val="C0C0C0"/>
                  </a:outerShdw>
                </a:effectLst>
              </a:rPr>
              <a:t> por persona. Con trabajo liviano sube a 200 </a:t>
            </a:r>
            <a:r>
              <a:rPr lang="es-MX" sz="1800" dirty="0" err="1" smtClean="0">
                <a:effectLst>
                  <a:outerShdw blurRad="38100" dist="38100" dir="2700000" algn="tl">
                    <a:srgbClr val="C0C0C0"/>
                  </a:outerShdw>
                </a:effectLst>
              </a:rPr>
              <a:t>Watts</a:t>
            </a:r>
            <a:r>
              <a:rPr lang="es-MX" sz="1800" dirty="0" smtClean="0">
                <a:effectLst>
                  <a:outerShdw blurRad="38100" dist="38100" dir="2700000" algn="tl">
                    <a:srgbClr val="C0C0C0"/>
                  </a:outerShdw>
                </a:effectLst>
              </a:rPr>
              <a:t> y con ejercicio pesado sube a 300 </a:t>
            </a:r>
            <a:r>
              <a:rPr lang="es-MX" sz="1800" dirty="0" err="1" smtClean="0">
                <a:effectLst>
                  <a:outerShdw blurRad="38100" dist="38100" dir="2700000" algn="tl">
                    <a:srgbClr val="C0C0C0"/>
                  </a:outerShdw>
                </a:effectLst>
              </a:rPr>
              <a:t>Watts</a:t>
            </a:r>
            <a:r>
              <a:rPr lang="es-MX" sz="1800" dirty="0" smtClean="0">
                <a:effectLst>
                  <a:outerShdw blurRad="38100" dist="38100" dir="2700000" algn="tl">
                    <a:srgbClr val="C0C0C0"/>
                  </a:outerShdw>
                </a:effectLst>
              </a:rPr>
              <a:t> de potencia disipada.</a:t>
            </a:r>
            <a:endParaRPr lang="es-MX" sz="1800" b="1" dirty="0" smtClean="0">
              <a:effectLst>
                <a:outerShdw blurRad="38100" dist="38100" dir="2700000" algn="tl">
                  <a:srgbClr val="C0C0C0"/>
                </a:outerShdw>
              </a:effectLst>
            </a:endParaRPr>
          </a:p>
          <a:p>
            <a:pPr>
              <a:lnSpc>
                <a:spcPct val="90000"/>
              </a:lnSpc>
              <a:buNone/>
            </a:pPr>
            <a:endParaRPr lang="es-MX" sz="2000" dirty="0">
              <a:effectLst>
                <a:outerShdw blurRad="38100" dist="38100" dir="2700000" algn="tl">
                  <a:srgbClr val="C0C0C0"/>
                </a:outerShdw>
              </a:effectLst>
            </a:endParaRPr>
          </a:p>
        </p:txBody>
      </p:sp>
    </p:spTree>
    <p:extLst>
      <p:ext uri="{BB962C8B-B14F-4D97-AF65-F5344CB8AC3E}">
        <p14:creationId xmlns:p14="http://schemas.microsoft.com/office/powerpoint/2010/main" val="24193046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91</a:t>
            </a:fld>
            <a:endParaRPr lang="es-ES"/>
          </a:p>
        </p:txBody>
      </p:sp>
      <p:sp>
        <p:nvSpPr>
          <p:cNvPr id="107523" name="Rectangle 3"/>
          <p:cNvSpPr>
            <a:spLocks noGrp="1" noChangeArrowheads="1"/>
          </p:cNvSpPr>
          <p:nvPr>
            <p:ph type="body" idx="1"/>
          </p:nvPr>
        </p:nvSpPr>
        <p:spPr>
          <a:xfrm>
            <a:off x="683568" y="1484784"/>
            <a:ext cx="7772400" cy="4896544"/>
          </a:xfrm>
        </p:spPr>
        <p:txBody>
          <a:bodyPr>
            <a:noAutofit/>
          </a:bodyPr>
          <a:lstStyle/>
          <a:p>
            <a:pPr marL="0" indent="0">
              <a:lnSpc>
                <a:spcPct val="90000"/>
              </a:lnSpc>
              <a:buNone/>
            </a:pPr>
            <a:r>
              <a:rPr lang="es-MX" sz="2800" b="1" dirty="0" smtClean="0">
                <a:effectLst>
                  <a:outerShdw blurRad="38100" dist="38100" dir="2700000" algn="tl">
                    <a:srgbClr val="C0C0C0"/>
                  </a:outerShdw>
                </a:effectLst>
              </a:rPr>
              <a:t>Las condiciones externas: </a:t>
            </a:r>
            <a:r>
              <a:rPr lang="es-MX" sz="2800" dirty="0" smtClean="0">
                <a:effectLst>
                  <a:outerShdw blurRad="38100" dist="38100" dir="2700000" algn="tl">
                    <a:srgbClr val="C0C0C0"/>
                  </a:outerShdw>
                </a:effectLst>
              </a:rPr>
              <a:t>definen las fuerzas que van a tender a sacar la construcción de su situación de equilibrio.</a:t>
            </a:r>
          </a:p>
          <a:p>
            <a:pPr lvl="1">
              <a:lnSpc>
                <a:spcPct val="90000"/>
              </a:lnSpc>
            </a:pPr>
            <a:r>
              <a:rPr lang="es-MX" sz="2000" dirty="0" smtClean="0">
                <a:effectLst>
                  <a:outerShdw blurRad="38100" dist="38100" dir="2700000" algn="tl">
                    <a:srgbClr val="C0C0C0"/>
                  </a:outerShdw>
                </a:effectLst>
              </a:rPr>
              <a:t>Debemos distinguir entre aquellos lugares donde la temperatura (condiciones) externas están permanentemente fuera de la zona de confort de aquellos lugares donde solo en ciertas horas se cae fuera de la zona de confort.</a:t>
            </a:r>
          </a:p>
          <a:p>
            <a:pPr lvl="1">
              <a:lnSpc>
                <a:spcPct val="90000"/>
              </a:lnSpc>
            </a:pPr>
            <a:r>
              <a:rPr lang="es-MX" sz="2000" dirty="0" smtClean="0">
                <a:effectLst>
                  <a:outerShdw blurRad="38100" dist="38100" dir="2700000" algn="tl">
                    <a:srgbClr val="C0C0C0"/>
                  </a:outerShdw>
                </a:effectLst>
              </a:rPr>
              <a:t>También es clave en las condiciones externas el balance </a:t>
            </a:r>
            <a:r>
              <a:rPr lang="es-MX" sz="2000" dirty="0" err="1" smtClean="0">
                <a:effectLst>
                  <a:outerShdw blurRad="38100" dist="38100" dir="2700000" algn="tl">
                    <a:srgbClr val="C0C0C0"/>
                  </a:outerShdw>
                </a:effectLst>
              </a:rPr>
              <a:t>radiativo</a:t>
            </a:r>
            <a:r>
              <a:rPr lang="es-MX" sz="2000" dirty="0" smtClean="0">
                <a:effectLst>
                  <a:outerShdw blurRad="38100" dist="38100" dir="2700000" algn="tl">
                    <a:srgbClr val="C0C0C0"/>
                  </a:outerShdw>
                </a:effectLst>
              </a:rPr>
              <a:t>. Esto significa que tanto mucha radiación solar como cielos muy puros y transparentes alteran de manera fundamental el balance térmico.</a:t>
            </a:r>
          </a:p>
          <a:p>
            <a:pPr lvl="1">
              <a:lnSpc>
                <a:spcPct val="90000"/>
              </a:lnSpc>
            </a:pPr>
            <a:r>
              <a:rPr lang="es-MX" sz="2000" dirty="0" smtClean="0">
                <a:effectLst>
                  <a:outerShdw blurRad="38100" dist="38100" dir="2700000" algn="tl">
                    <a:srgbClr val="C0C0C0"/>
                  </a:outerShdw>
                </a:effectLst>
              </a:rPr>
              <a:t>Entonces, dadas las condiciones externas variables, ocurrirá a lo largo del día momentos de </a:t>
            </a:r>
            <a:r>
              <a:rPr lang="es-MX" sz="2000" i="1" dirty="0" smtClean="0">
                <a:effectLst>
                  <a:outerShdw blurRad="38100" dist="38100" dir="2700000" algn="tl">
                    <a:srgbClr val="C0C0C0"/>
                  </a:outerShdw>
                </a:effectLst>
              </a:rPr>
              <a:t>Ganancias  </a:t>
            </a:r>
            <a:r>
              <a:rPr lang="es-MX" sz="2000" dirty="0" smtClean="0">
                <a:effectLst>
                  <a:outerShdw blurRad="38100" dist="38100" dir="2700000" algn="tl">
                    <a:srgbClr val="C0C0C0"/>
                  </a:outerShdw>
                </a:effectLst>
              </a:rPr>
              <a:t>y momentos de </a:t>
            </a:r>
            <a:r>
              <a:rPr lang="es-MX" sz="2000" i="1" dirty="0" smtClean="0">
                <a:effectLst>
                  <a:outerShdw blurRad="38100" dist="38100" dir="2700000" algn="tl">
                    <a:srgbClr val="C0C0C0"/>
                  </a:outerShdw>
                </a:effectLst>
              </a:rPr>
              <a:t>Pérdidas térmicas. </a:t>
            </a:r>
            <a:r>
              <a:rPr lang="es-MX" sz="2000" dirty="0" smtClean="0">
                <a:effectLst>
                  <a:outerShdw blurRad="38100" dist="38100" dir="2700000" algn="tl">
                    <a:srgbClr val="C0C0C0"/>
                  </a:outerShdw>
                </a:effectLst>
              </a:rPr>
              <a:t>También es posible que de forma simultánea se de condiciones de ganancia y pérdida térmica en una construcción. Pueden existir </a:t>
            </a:r>
            <a:r>
              <a:rPr lang="es-MX" sz="2000" i="1" dirty="0" smtClean="0">
                <a:effectLst>
                  <a:outerShdw blurRad="38100" dist="38100" dir="2700000" algn="tl">
                    <a:srgbClr val="C0C0C0"/>
                  </a:outerShdw>
                </a:effectLst>
              </a:rPr>
              <a:t>zonas </a:t>
            </a:r>
            <a:r>
              <a:rPr lang="es-MX" sz="2000" dirty="0" smtClean="0">
                <a:effectLst>
                  <a:outerShdw blurRad="38100" dist="38100" dir="2700000" algn="tl">
                    <a:srgbClr val="C0C0C0"/>
                  </a:outerShdw>
                </a:effectLst>
              </a:rPr>
              <a:t> donde hay ganancias y otras </a:t>
            </a:r>
            <a:r>
              <a:rPr lang="es-MX" sz="2000" i="1" dirty="0" smtClean="0">
                <a:effectLst>
                  <a:outerShdw blurRad="38100" dist="38100" dir="2700000" algn="tl">
                    <a:srgbClr val="C0C0C0"/>
                  </a:outerShdw>
                </a:effectLst>
              </a:rPr>
              <a:t>zonas </a:t>
            </a:r>
            <a:r>
              <a:rPr lang="es-MX" sz="2000" dirty="0" smtClean="0">
                <a:effectLst>
                  <a:outerShdw blurRad="38100" dist="38100" dir="2700000" algn="tl">
                    <a:srgbClr val="C0C0C0"/>
                  </a:outerShdw>
                </a:effectLst>
              </a:rPr>
              <a:t>donde existan pérdidas de manera simultánea.</a:t>
            </a:r>
            <a:endParaRPr lang="es-MX" sz="2000" dirty="0">
              <a:effectLst>
                <a:outerShdw blurRad="38100" dist="38100" dir="2700000" algn="tl">
                  <a:srgbClr val="C0C0C0"/>
                </a:outerShdw>
              </a:effectLst>
            </a:endParaRPr>
          </a:p>
        </p:txBody>
      </p:sp>
    </p:spTree>
    <p:extLst>
      <p:ext uri="{BB962C8B-B14F-4D97-AF65-F5344CB8AC3E}">
        <p14:creationId xmlns:p14="http://schemas.microsoft.com/office/powerpoint/2010/main" val="8606383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92</a:t>
            </a:fld>
            <a:endParaRPr lang="es-ES"/>
          </a:p>
        </p:txBody>
      </p:sp>
      <p:sp>
        <p:nvSpPr>
          <p:cNvPr id="107523" name="Rectangle 3"/>
          <p:cNvSpPr>
            <a:spLocks noGrp="1" noChangeArrowheads="1"/>
          </p:cNvSpPr>
          <p:nvPr>
            <p:ph type="body" idx="1"/>
          </p:nvPr>
        </p:nvSpPr>
        <p:spPr>
          <a:xfrm>
            <a:off x="755576" y="1484784"/>
            <a:ext cx="7772400" cy="3911617"/>
          </a:xfrm>
        </p:spPr>
        <p:txBody>
          <a:bodyPr>
            <a:normAutofit fontScale="92500" lnSpcReduction="20000"/>
          </a:bodyPr>
          <a:lstStyle/>
          <a:p>
            <a:pPr marL="0" indent="0">
              <a:lnSpc>
                <a:spcPct val="90000"/>
              </a:lnSpc>
              <a:buNone/>
            </a:pPr>
            <a:r>
              <a:rPr lang="es-MX" sz="2800" b="1" dirty="0" smtClean="0">
                <a:effectLst>
                  <a:outerShdw blurRad="38100" dist="38100" dir="2700000" algn="tl">
                    <a:srgbClr val="C0C0C0"/>
                  </a:outerShdw>
                </a:effectLst>
              </a:rPr>
              <a:t>Un ejemplo: </a:t>
            </a:r>
            <a:r>
              <a:rPr lang="es-MX" sz="2800" dirty="0" smtClean="0">
                <a:effectLst>
                  <a:outerShdw blurRad="38100" dist="38100" dir="2700000" algn="tl">
                    <a:srgbClr val="C0C0C0"/>
                  </a:outerShdw>
                </a:effectLst>
              </a:rPr>
              <a:t>Un día frío de invierno. Adentro se desea mantener un nivel de confort de unos 18 a 20ºC. Afuera hay 5ºC. </a:t>
            </a:r>
          </a:p>
          <a:p>
            <a:pPr lvl="1">
              <a:lnSpc>
                <a:spcPct val="90000"/>
              </a:lnSpc>
            </a:pPr>
            <a:r>
              <a:rPr lang="es-MX" sz="2000" dirty="0" smtClean="0">
                <a:effectLst>
                  <a:outerShdw blurRad="38100" dist="38100" dir="2700000" algn="tl">
                    <a:srgbClr val="C0C0C0"/>
                  </a:outerShdw>
                </a:effectLst>
              </a:rPr>
              <a:t>Entonces existen pérdidas térmicas desde la casi totalidad del envoltorio al exterior.</a:t>
            </a:r>
          </a:p>
          <a:p>
            <a:pPr lvl="1">
              <a:lnSpc>
                <a:spcPct val="90000"/>
              </a:lnSpc>
            </a:pPr>
            <a:r>
              <a:rPr lang="es-MX" sz="2000" dirty="0" smtClean="0">
                <a:effectLst>
                  <a:outerShdw blurRad="38100" dist="38100" dir="2700000" algn="tl">
                    <a:srgbClr val="C0C0C0"/>
                  </a:outerShdw>
                </a:effectLst>
              </a:rPr>
              <a:t>Pero si hay un ventanal que mira al norte y sobre él incide radiación solar a una intensidad de unos 600 [W/m</a:t>
            </a:r>
            <a:r>
              <a:rPr lang="es-MX" sz="2000" dirty="0" smtClean="0">
                <a:effectLst>
                  <a:outerShdw blurRad="38100" dist="38100" dir="2700000" algn="tl">
                    <a:srgbClr val="C0C0C0"/>
                  </a:outerShdw>
                </a:effectLst>
                <a:latin typeface="Times New Roman"/>
                <a:cs typeface="Times New Roman"/>
              </a:rPr>
              <a:t>²], </a:t>
            </a:r>
            <a:r>
              <a:rPr lang="es-MX" sz="2000" dirty="0" smtClean="0">
                <a:effectLst>
                  <a:outerShdw blurRad="38100" dist="38100" dir="2700000" algn="tl">
                    <a:srgbClr val="C0C0C0"/>
                  </a:outerShdw>
                </a:effectLst>
                <a:cs typeface="Times New Roman"/>
              </a:rPr>
              <a:t>entonces penetrarán unos 500 </a:t>
            </a:r>
            <a:r>
              <a:rPr lang="es-MX" sz="2000" dirty="0" err="1" smtClean="0">
                <a:effectLst>
                  <a:outerShdw blurRad="38100" dist="38100" dir="2700000" algn="tl">
                    <a:srgbClr val="C0C0C0"/>
                  </a:outerShdw>
                </a:effectLst>
                <a:cs typeface="Times New Roman"/>
              </a:rPr>
              <a:t>Watts</a:t>
            </a:r>
            <a:r>
              <a:rPr lang="es-MX" sz="2000" dirty="0" smtClean="0">
                <a:effectLst>
                  <a:outerShdw blurRad="38100" dist="38100" dir="2700000" algn="tl">
                    <a:srgbClr val="C0C0C0"/>
                  </a:outerShdw>
                </a:effectLst>
                <a:cs typeface="Times New Roman"/>
              </a:rPr>
              <a:t> por cada metro cuadrado de ventana.</a:t>
            </a:r>
          </a:p>
          <a:p>
            <a:pPr lvl="1">
              <a:lnSpc>
                <a:spcPct val="90000"/>
              </a:lnSpc>
            </a:pPr>
            <a:r>
              <a:rPr lang="es-MX" sz="2000" dirty="0" smtClean="0">
                <a:effectLst>
                  <a:outerShdw blurRad="38100" dist="38100" dir="2700000" algn="tl">
                    <a:srgbClr val="C0C0C0"/>
                  </a:outerShdw>
                </a:effectLst>
                <a:cs typeface="Times New Roman"/>
              </a:rPr>
              <a:t>También puede darse el caso de que ciertas  zonas de la </a:t>
            </a:r>
            <a:r>
              <a:rPr lang="es-MX" sz="2000" i="1" dirty="0" smtClean="0">
                <a:effectLst>
                  <a:outerShdw blurRad="38100" dist="38100" dir="2700000" algn="tl">
                    <a:srgbClr val="C0C0C0"/>
                  </a:outerShdw>
                </a:effectLst>
                <a:cs typeface="Times New Roman"/>
              </a:rPr>
              <a:t>piel </a:t>
            </a:r>
            <a:r>
              <a:rPr lang="es-MX" sz="2000" dirty="0" smtClean="0">
                <a:effectLst>
                  <a:outerShdw blurRad="38100" dist="38100" dir="2700000" algn="tl">
                    <a:srgbClr val="C0C0C0"/>
                  </a:outerShdw>
                </a:effectLst>
                <a:cs typeface="Times New Roman"/>
              </a:rPr>
              <a:t>(muro, techumbre) se calienten por efecto de la radiación solar (va a depender del color de la piel) y las pérdidas hacia el exterior se reduzcan, anulen o incluso inviertan en esas zonas.</a:t>
            </a:r>
          </a:p>
          <a:p>
            <a:pPr lvl="1">
              <a:lnSpc>
                <a:spcPct val="90000"/>
              </a:lnSpc>
            </a:pPr>
            <a:r>
              <a:rPr lang="es-MX" sz="2000" dirty="0" smtClean="0">
                <a:effectLst>
                  <a:outerShdw blurRad="38100" dist="38100" dir="2700000" algn="tl">
                    <a:srgbClr val="C0C0C0"/>
                  </a:outerShdw>
                </a:effectLst>
                <a:cs typeface="Times New Roman"/>
              </a:rPr>
              <a:t>En la </a:t>
            </a:r>
            <a:r>
              <a:rPr lang="es-MX" sz="2000" i="1" dirty="0" smtClean="0">
                <a:effectLst>
                  <a:outerShdw blurRad="38100" dist="38100" dir="2700000" algn="tl">
                    <a:srgbClr val="C0C0C0"/>
                  </a:outerShdw>
                </a:effectLst>
                <a:cs typeface="Times New Roman"/>
              </a:rPr>
              <a:t>noche  </a:t>
            </a:r>
            <a:r>
              <a:rPr lang="es-MX" sz="2000" dirty="0" smtClean="0">
                <a:effectLst>
                  <a:outerShdw blurRad="38100" dist="38100" dir="2700000" algn="tl">
                    <a:srgbClr val="C0C0C0"/>
                  </a:outerShdw>
                </a:effectLst>
                <a:cs typeface="Times New Roman"/>
              </a:rPr>
              <a:t>el efecto de la radiación </a:t>
            </a:r>
            <a:r>
              <a:rPr lang="es-MX" sz="2000" dirty="0" err="1" smtClean="0">
                <a:effectLst>
                  <a:outerShdw blurRad="38100" dist="38100" dir="2700000" algn="tl">
                    <a:srgbClr val="C0C0C0"/>
                  </a:outerShdw>
                </a:effectLst>
                <a:cs typeface="Times New Roman"/>
              </a:rPr>
              <a:t>infraroja</a:t>
            </a:r>
            <a:r>
              <a:rPr lang="es-MX" sz="2000" dirty="0" smtClean="0">
                <a:effectLst>
                  <a:outerShdw blurRad="38100" dist="38100" dir="2700000" algn="tl">
                    <a:srgbClr val="C0C0C0"/>
                  </a:outerShdw>
                </a:effectLst>
                <a:cs typeface="Times New Roman"/>
              </a:rPr>
              <a:t> hará que la </a:t>
            </a:r>
            <a:r>
              <a:rPr lang="es-MX" sz="2000" i="1" dirty="0" smtClean="0">
                <a:effectLst>
                  <a:outerShdw blurRad="38100" dist="38100" dir="2700000" algn="tl">
                    <a:srgbClr val="C0C0C0"/>
                  </a:outerShdw>
                </a:effectLst>
                <a:cs typeface="Times New Roman"/>
              </a:rPr>
              <a:t>piel </a:t>
            </a:r>
            <a:r>
              <a:rPr lang="es-MX" sz="2000" dirty="0" smtClean="0">
                <a:effectLst>
                  <a:outerShdw blurRad="38100" dist="38100" dir="2700000" algn="tl">
                    <a:srgbClr val="C0C0C0"/>
                  </a:outerShdw>
                </a:effectLst>
                <a:cs typeface="Times New Roman"/>
              </a:rPr>
              <a:t>se enfríe por debajo de la temperatura ambiente. En lugares desérticos y de altura, esto puede llegar a significar alcanzar temperaturas de 8 a 10ºC por debajo de la temperatura ambiente.</a:t>
            </a:r>
            <a:endParaRPr lang="es-MX" sz="2000" dirty="0" smtClean="0">
              <a:effectLst>
                <a:outerShdw blurRad="38100" dist="38100" dir="2700000" algn="tl">
                  <a:srgbClr val="C0C0C0"/>
                </a:outerShdw>
              </a:effectLst>
            </a:endParaRPr>
          </a:p>
          <a:p>
            <a:pPr>
              <a:lnSpc>
                <a:spcPct val="90000"/>
              </a:lnSpc>
              <a:buNone/>
            </a:pPr>
            <a:endParaRPr lang="es-MX" sz="20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6405883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93</a:t>
            </a:fld>
            <a:endParaRPr lang="es-ES"/>
          </a:p>
        </p:txBody>
      </p:sp>
      <p:sp>
        <p:nvSpPr>
          <p:cNvPr id="107523" name="Rectangle 3"/>
          <p:cNvSpPr>
            <a:spLocks noGrp="1" noChangeArrowheads="1"/>
          </p:cNvSpPr>
          <p:nvPr>
            <p:ph type="body" idx="1"/>
          </p:nvPr>
        </p:nvSpPr>
        <p:spPr>
          <a:xfrm>
            <a:off x="755576" y="1484784"/>
            <a:ext cx="7772400" cy="3911617"/>
          </a:xfrm>
        </p:spPr>
        <p:txBody>
          <a:bodyPr>
            <a:normAutofit fontScale="85000" lnSpcReduction="10000"/>
          </a:bodyPr>
          <a:lstStyle/>
          <a:p>
            <a:pPr marL="0" indent="0">
              <a:lnSpc>
                <a:spcPct val="90000"/>
              </a:lnSpc>
              <a:buNone/>
            </a:pPr>
            <a:r>
              <a:rPr lang="es-MX" sz="2800" b="1" dirty="0" smtClean="0">
                <a:effectLst>
                  <a:outerShdw blurRad="38100" dist="38100" dir="2700000" algn="tl">
                    <a:srgbClr val="C0C0C0"/>
                  </a:outerShdw>
                </a:effectLst>
              </a:rPr>
              <a:t>Clima muy frío: </a:t>
            </a:r>
            <a:r>
              <a:rPr lang="es-MX" sz="2800" dirty="0" smtClean="0">
                <a:effectLst>
                  <a:outerShdw blurRad="38100" dist="38100" dir="2700000" algn="tl">
                    <a:srgbClr val="C0C0C0"/>
                  </a:outerShdw>
                </a:effectLst>
              </a:rPr>
              <a:t>Un día muy frío de invierno. Adentro se desea mantener un nivel de confort de unos 18 a 20ºC. Afuera la temperatura es de -15ºC. </a:t>
            </a:r>
          </a:p>
          <a:p>
            <a:pPr lvl="1">
              <a:lnSpc>
                <a:spcPct val="90000"/>
              </a:lnSpc>
            </a:pPr>
            <a:r>
              <a:rPr lang="es-MX" sz="2000" dirty="0" smtClean="0">
                <a:effectLst>
                  <a:outerShdw blurRad="38100" dist="38100" dir="2700000" algn="tl">
                    <a:srgbClr val="C0C0C0"/>
                  </a:outerShdw>
                </a:effectLst>
              </a:rPr>
              <a:t>Entonces </a:t>
            </a:r>
            <a:r>
              <a:rPr lang="es-MX" sz="2000" b="1" dirty="0" smtClean="0">
                <a:effectLst>
                  <a:outerShdw blurRad="38100" dist="38100" dir="2700000" algn="tl">
                    <a:srgbClr val="C0C0C0"/>
                  </a:outerShdw>
                </a:effectLst>
              </a:rPr>
              <a:t>siempre </a:t>
            </a:r>
            <a:r>
              <a:rPr lang="es-MX" sz="2000" dirty="0" smtClean="0">
                <a:effectLst>
                  <a:outerShdw blurRad="38100" dist="38100" dir="2700000" algn="tl">
                    <a:srgbClr val="C0C0C0"/>
                  </a:outerShdw>
                </a:effectLst>
              </a:rPr>
              <a:t>existen pérdidas térmicas desde la casi totalidad del envoltorio al exterior.</a:t>
            </a:r>
          </a:p>
          <a:p>
            <a:pPr lvl="1">
              <a:lnSpc>
                <a:spcPct val="90000"/>
              </a:lnSpc>
            </a:pPr>
            <a:r>
              <a:rPr lang="es-MX" sz="2000" dirty="0" smtClean="0">
                <a:effectLst>
                  <a:outerShdw blurRad="38100" dist="38100" dir="2700000" algn="tl">
                    <a:srgbClr val="C0C0C0"/>
                  </a:outerShdw>
                </a:effectLst>
              </a:rPr>
              <a:t>Pero si hay un ventanal que mira al norte y sobre él incide radiación solar a una intensidad de unos 600 [W/m</a:t>
            </a:r>
            <a:r>
              <a:rPr lang="es-MX" sz="2000" dirty="0" smtClean="0">
                <a:effectLst>
                  <a:outerShdw blurRad="38100" dist="38100" dir="2700000" algn="tl">
                    <a:srgbClr val="C0C0C0"/>
                  </a:outerShdw>
                </a:effectLst>
                <a:latin typeface="Times New Roman"/>
                <a:cs typeface="Times New Roman"/>
              </a:rPr>
              <a:t>²], </a:t>
            </a:r>
            <a:r>
              <a:rPr lang="es-MX" sz="2000" dirty="0" smtClean="0">
                <a:effectLst>
                  <a:outerShdw blurRad="38100" dist="38100" dir="2700000" algn="tl">
                    <a:srgbClr val="C0C0C0"/>
                  </a:outerShdw>
                </a:effectLst>
                <a:cs typeface="Times New Roman"/>
              </a:rPr>
              <a:t>entonces penetrarán unos 500 Watts por cada metro cuadrado de ventana. Esto </a:t>
            </a:r>
            <a:r>
              <a:rPr lang="es-MX" sz="2000" b="1" dirty="0" smtClean="0">
                <a:effectLst>
                  <a:outerShdw blurRad="38100" dist="38100" dir="2700000" algn="tl">
                    <a:srgbClr val="C0C0C0"/>
                  </a:outerShdw>
                </a:effectLst>
                <a:cs typeface="Times New Roman"/>
              </a:rPr>
              <a:t>disminuye </a:t>
            </a:r>
            <a:r>
              <a:rPr lang="es-MX" sz="2000" dirty="0" smtClean="0">
                <a:effectLst>
                  <a:outerShdw blurRad="38100" dist="38100" dir="2700000" algn="tl">
                    <a:srgbClr val="C0C0C0"/>
                  </a:outerShdw>
                </a:effectLst>
                <a:cs typeface="Times New Roman"/>
              </a:rPr>
              <a:t>pérdidas</a:t>
            </a:r>
          </a:p>
          <a:p>
            <a:pPr lvl="1">
              <a:lnSpc>
                <a:spcPct val="90000"/>
              </a:lnSpc>
            </a:pPr>
            <a:r>
              <a:rPr lang="es-MX" sz="2000" dirty="0" smtClean="0">
                <a:effectLst>
                  <a:outerShdw blurRad="38100" dist="38100" dir="2700000" algn="tl">
                    <a:srgbClr val="C0C0C0"/>
                  </a:outerShdw>
                </a:effectLst>
                <a:cs typeface="Times New Roman"/>
              </a:rPr>
              <a:t>También puede darse el caso de que ciertas  zonas de la </a:t>
            </a:r>
            <a:r>
              <a:rPr lang="es-MX" sz="2000" i="1" dirty="0" smtClean="0">
                <a:effectLst>
                  <a:outerShdw blurRad="38100" dist="38100" dir="2700000" algn="tl">
                    <a:srgbClr val="C0C0C0"/>
                  </a:outerShdw>
                </a:effectLst>
                <a:cs typeface="Times New Roman"/>
              </a:rPr>
              <a:t>piel </a:t>
            </a:r>
            <a:r>
              <a:rPr lang="es-MX" sz="2000" dirty="0" smtClean="0">
                <a:effectLst>
                  <a:outerShdw blurRad="38100" dist="38100" dir="2700000" algn="tl">
                    <a:srgbClr val="C0C0C0"/>
                  </a:outerShdw>
                </a:effectLst>
                <a:cs typeface="Times New Roman"/>
              </a:rPr>
              <a:t>(muro, techumbre) se calienten por efecto de la radiación solar (va a depender del color de la piel) y las pérdidas hacia el exterior se </a:t>
            </a:r>
            <a:r>
              <a:rPr lang="es-MX" sz="2000" b="1" dirty="0" smtClean="0">
                <a:effectLst>
                  <a:outerShdw blurRad="38100" dist="38100" dir="2700000" algn="tl">
                    <a:srgbClr val="C0C0C0"/>
                  </a:outerShdw>
                </a:effectLst>
                <a:cs typeface="Times New Roman"/>
              </a:rPr>
              <a:t>reducirán.</a:t>
            </a:r>
            <a:endParaRPr lang="es-MX" sz="2000" dirty="0" smtClean="0">
              <a:effectLst>
                <a:outerShdw blurRad="38100" dist="38100" dir="2700000" algn="tl">
                  <a:srgbClr val="C0C0C0"/>
                </a:outerShdw>
              </a:effectLst>
              <a:cs typeface="Times New Roman"/>
            </a:endParaRPr>
          </a:p>
          <a:p>
            <a:pPr lvl="1">
              <a:lnSpc>
                <a:spcPct val="90000"/>
              </a:lnSpc>
            </a:pPr>
            <a:r>
              <a:rPr lang="es-MX" sz="2000" dirty="0" smtClean="0">
                <a:effectLst>
                  <a:outerShdw blurRad="38100" dist="38100" dir="2700000" algn="tl">
                    <a:srgbClr val="C0C0C0"/>
                  </a:outerShdw>
                </a:effectLst>
                <a:cs typeface="Times New Roman"/>
              </a:rPr>
              <a:t>En la </a:t>
            </a:r>
            <a:r>
              <a:rPr lang="es-MX" sz="2000" i="1" dirty="0" smtClean="0">
                <a:effectLst>
                  <a:outerShdw blurRad="38100" dist="38100" dir="2700000" algn="tl">
                    <a:srgbClr val="C0C0C0"/>
                  </a:outerShdw>
                </a:effectLst>
                <a:cs typeface="Times New Roman"/>
              </a:rPr>
              <a:t>noche  </a:t>
            </a:r>
            <a:r>
              <a:rPr lang="es-MX" sz="2000" dirty="0" smtClean="0">
                <a:effectLst>
                  <a:outerShdw blurRad="38100" dist="38100" dir="2700000" algn="tl">
                    <a:srgbClr val="C0C0C0"/>
                  </a:outerShdw>
                </a:effectLst>
                <a:cs typeface="Times New Roman"/>
              </a:rPr>
              <a:t>el efecto de la radiación </a:t>
            </a:r>
            <a:r>
              <a:rPr lang="es-MX" sz="2000" dirty="0" err="1" smtClean="0">
                <a:effectLst>
                  <a:outerShdw blurRad="38100" dist="38100" dir="2700000" algn="tl">
                    <a:srgbClr val="C0C0C0"/>
                  </a:outerShdw>
                </a:effectLst>
                <a:cs typeface="Times New Roman"/>
              </a:rPr>
              <a:t>infraroja</a:t>
            </a:r>
            <a:r>
              <a:rPr lang="es-MX" sz="2000" dirty="0" smtClean="0">
                <a:effectLst>
                  <a:outerShdw blurRad="38100" dist="38100" dir="2700000" algn="tl">
                    <a:srgbClr val="C0C0C0"/>
                  </a:outerShdw>
                </a:effectLst>
                <a:cs typeface="Times New Roman"/>
              </a:rPr>
              <a:t> hará que la </a:t>
            </a:r>
            <a:r>
              <a:rPr lang="es-MX" sz="2000" i="1" dirty="0" smtClean="0">
                <a:effectLst>
                  <a:outerShdw blurRad="38100" dist="38100" dir="2700000" algn="tl">
                    <a:srgbClr val="C0C0C0"/>
                  </a:outerShdw>
                </a:effectLst>
                <a:cs typeface="Times New Roman"/>
              </a:rPr>
              <a:t>piel </a:t>
            </a:r>
            <a:r>
              <a:rPr lang="es-MX" sz="2000" dirty="0" smtClean="0">
                <a:effectLst>
                  <a:outerShdw blurRad="38100" dist="38100" dir="2700000" algn="tl">
                    <a:srgbClr val="C0C0C0"/>
                  </a:outerShdw>
                </a:effectLst>
                <a:cs typeface="Times New Roman"/>
              </a:rPr>
              <a:t>se enfríe por debajo de la temperatura ambiente. En lugares desérticos y de altura, esto puede llegar a significar alcanzar temperaturas de 8 a 10ºC por debajo de la temperatura ambiente. Esto </a:t>
            </a:r>
            <a:r>
              <a:rPr lang="es-MX" sz="2000" b="1" dirty="0" smtClean="0">
                <a:effectLst>
                  <a:outerShdw blurRad="38100" dist="38100" dir="2700000" algn="tl">
                    <a:srgbClr val="C0C0C0"/>
                  </a:outerShdw>
                </a:effectLst>
                <a:cs typeface="Times New Roman"/>
              </a:rPr>
              <a:t>aumentará</a:t>
            </a:r>
            <a:r>
              <a:rPr lang="es-MX" sz="2000" dirty="0" smtClean="0">
                <a:effectLst>
                  <a:outerShdw blurRad="38100" dist="38100" dir="2700000" algn="tl">
                    <a:srgbClr val="C0C0C0"/>
                  </a:outerShdw>
                </a:effectLst>
                <a:cs typeface="Times New Roman"/>
              </a:rPr>
              <a:t> las pérdidas con respecto al análisis estático.</a:t>
            </a:r>
            <a:endParaRPr lang="es-MX" sz="2000" dirty="0" smtClean="0">
              <a:effectLst>
                <a:outerShdw blurRad="38100" dist="38100" dir="2700000" algn="tl">
                  <a:srgbClr val="C0C0C0"/>
                </a:outerShdw>
              </a:effectLst>
            </a:endParaRPr>
          </a:p>
          <a:p>
            <a:pPr>
              <a:lnSpc>
                <a:spcPct val="90000"/>
              </a:lnSpc>
              <a:buNone/>
            </a:pPr>
            <a:endParaRPr lang="es-MX" sz="20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9089168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94</a:t>
            </a:fld>
            <a:endParaRPr lang="es-ES"/>
          </a:p>
        </p:txBody>
      </p:sp>
      <p:sp>
        <p:nvSpPr>
          <p:cNvPr id="107522" name="Rectangle 2"/>
          <p:cNvSpPr>
            <a:spLocks noGrp="1" noChangeArrowheads="1"/>
          </p:cNvSpPr>
          <p:nvPr>
            <p:ph type="title"/>
          </p:nvPr>
        </p:nvSpPr>
        <p:spPr>
          <a:xfrm>
            <a:off x="457200" y="764704"/>
            <a:ext cx="8229600" cy="652934"/>
          </a:xfrm>
        </p:spPr>
        <p:txBody>
          <a:bodyPr>
            <a:normAutofit fontScale="90000"/>
          </a:bodyPr>
          <a:lstStyle/>
          <a:p>
            <a:pPr algn="ctr"/>
            <a:r>
              <a:rPr lang="es-MX" sz="4000" b="1" dirty="0" smtClean="0">
                <a:effectLst>
                  <a:outerShdw blurRad="38100" dist="38100" dir="2700000" algn="tl">
                    <a:srgbClr val="C0C0C0"/>
                  </a:outerShdw>
                </a:effectLst>
              </a:rPr>
              <a:t>Balance Térmico en Edificación</a:t>
            </a:r>
            <a:endParaRPr lang="es-ES" sz="4000" b="1" dirty="0">
              <a:effectLst>
                <a:outerShdw blurRad="38100" dist="38100" dir="2700000" algn="tl">
                  <a:srgbClr val="C0C0C0"/>
                </a:outerShdw>
              </a:effectLst>
            </a:endParaRPr>
          </a:p>
        </p:txBody>
      </p:sp>
      <p:sp>
        <p:nvSpPr>
          <p:cNvPr id="107523" name="Rectangle 3"/>
          <p:cNvSpPr>
            <a:spLocks noGrp="1" noChangeArrowheads="1"/>
          </p:cNvSpPr>
          <p:nvPr>
            <p:ph type="body" idx="1"/>
          </p:nvPr>
        </p:nvSpPr>
        <p:spPr>
          <a:xfrm>
            <a:off x="755576" y="1484785"/>
            <a:ext cx="7772400" cy="648072"/>
          </a:xfrm>
        </p:spPr>
        <p:txBody>
          <a:bodyPr>
            <a:normAutofit/>
          </a:bodyPr>
          <a:lstStyle/>
          <a:p>
            <a:pPr marL="0" indent="0">
              <a:lnSpc>
                <a:spcPct val="90000"/>
              </a:lnSpc>
              <a:buNone/>
            </a:pPr>
            <a:r>
              <a:rPr lang="es-MX" sz="2800" b="1" dirty="0" smtClean="0">
                <a:effectLst>
                  <a:outerShdw blurRad="38100" dist="38100" dir="2700000" algn="tl">
                    <a:srgbClr val="C0C0C0"/>
                  </a:outerShdw>
                </a:effectLst>
              </a:rPr>
              <a:t>Clima muy frío:</a:t>
            </a:r>
            <a:endParaRPr lang="es-MX" sz="2000" dirty="0" smtClean="0">
              <a:effectLst>
                <a:outerShdw blurRad="38100" dist="38100" dir="2700000" algn="tl">
                  <a:srgbClr val="C0C0C0"/>
                </a:outerShdw>
              </a:effectLst>
            </a:endParaRPr>
          </a:p>
        </p:txBody>
      </p:sp>
      <p:sp>
        <p:nvSpPr>
          <p:cNvPr id="3" name="2 Forma libre"/>
          <p:cNvSpPr/>
          <p:nvPr/>
        </p:nvSpPr>
        <p:spPr>
          <a:xfrm>
            <a:off x="1422400" y="4077072"/>
            <a:ext cx="5969000" cy="1224136"/>
          </a:xfrm>
          <a:custGeom>
            <a:avLst/>
            <a:gdLst>
              <a:gd name="connsiteX0" fmla="*/ 0 w 5969000"/>
              <a:gd name="connsiteY0" fmla="*/ 690120 h 1314059"/>
              <a:gd name="connsiteX1" fmla="*/ 1727200 w 5969000"/>
              <a:gd name="connsiteY1" fmla="*/ 17020 h 1314059"/>
              <a:gd name="connsiteX2" fmla="*/ 3860800 w 5969000"/>
              <a:gd name="connsiteY2" fmla="*/ 1312420 h 1314059"/>
              <a:gd name="connsiteX3" fmla="*/ 5969000 w 5969000"/>
              <a:gd name="connsiteY3" fmla="*/ 309120 h 1314059"/>
              <a:gd name="connsiteX4" fmla="*/ 5969000 w 5969000"/>
              <a:gd name="connsiteY4" fmla="*/ 309120 h 1314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0" h="1314059">
                <a:moveTo>
                  <a:pt x="0" y="690120"/>
                </a:moveTo>
                <a:cubicBezTo>
                  <a:pt x="541866" y="301711"/>
                  <a:pt x="1083733" y="-86697"/>
                  <a:pt x="1727200" y="17020"/>
                </a:cubicBezTo>
                <a:cubicBezTo>
                  <a:pt x="2370667" y="120737"/>
                  <a:pt x="3153834" y="1263737"/>
                  <a:pt x="3860800" y="1312420"/>
                </a:cubicBezTo>
                <a:cubicBezTo>
                  <a:pt x="4567766" y="1361103"/>
                  <a:pt x="5969000" y="309120"/>
                  <a:pt x="5969000" y="309120"/>
                </a:cubicBezTo>
                <a:lnTo>
                  <a:pt x="5969000" y="30912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Forma libre"/>
          <p:cNvSpPr/>
          <p:nvPr/>
        </p:nvSpPr>
        <p:spPr>
          <a:xfrm>
            <a:off x="1473200" y="2600921"/>
            <a:ext cx="5791200" cy="540047"/>
          </a:xfrm>
          <a:custGeom>
            <a:avLst/>
            <a:gdLst>
              <a:gd name="connsiteX0" fmla="*/ 0 w 5791200"/>
              <a:gd name="connsiteY0" fmla="*/ 434379 h 613707"/>
              <a:gd name="connsiteX1" fmla="*/ 1511300 w 5791200"/>
              <a:gd name="connsiteY1" fmla="*/ 2579 h 613707"/>
              <a:gd name="connsiteX2" fmla="*/ 3962400 w 5791200"/>
              <a:gd name="connsiteY2" fmla="*/ 612179 h 613707"/>
              <a:gd name="connsiteX3" fmla="*/ 5791200 w 5791200"/>
              <a:gd name="connsiteY3" fmla="*/ 142279 h 613707"/>
            </a:gdLst>
            <a:ahLst/>
            <a:cxnLst>
              <a:cxn ang="0">
                <a:pos x="connsiteX0" y="connsiteY0"/>
              </a:cxn>
              <a:cxn ang="0">
                <a:pos x="connsiteX1" y="connsiteY1"/>
              </a:cxn>
              <a:cxn ang="0">
                <a:pos x="connsiteX2" y="connsiteY2"/>
              </a:cxn>
              <a:cxn ang="0">
                <a:pos x="connsiteX3" y="connsiteY3"/>
              </a:cxn>
            </a:cxnLst>
            <a:rect l="l" t="t" r="r" b="b"/>
            <a:pathLst>
              <a:path w="5791200" h="613707">
                <a:moveTo>
                  <a:pt x="0" y="434379"/>
                </a:moveTo>
                <a:cubicBezTo>
                  <a:pt x="425450" y="203662"/>
                  <a:pt x="850900" y="-27054"/>
                  <a:pt x="1511300" y="2579"/>
                </a:cubicBezTo>
                <a:cubicBezTo>
                  <a:pt x="2171700" y="32212"/>
                  <a:pt x="3249083" y="588896"/>
                  <a:pt x="3962400" y="612179"/>
                </a:cubicBezTo>
                <a:cubicBezTo>
                  <a:pt x="4675717" y="635462"/>
                  <a:pt x="5233458" y="388870"/>
                  <a:pt x="5791200" y="1422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7" name="6 Conector recto de flecha"/>
          <p:cNvCxnSpPr/>
          <p:nvPr/>
        </p:nvCxnSpPr>
        <p:spPr>
          <a:xfrm flipV="1">
            <a:off x="755576" y="2204864"/>
            <a:ext cx="0" cy="35283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755576" y="5733256"/>
            <a:ext cx="69847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251520" y="2348880"/>
            <a:ext cx="325730" cy="369332"/>
          </a:xfrm>
          <a:prstGeom prst="rect">
            <a:avLst/>
          </a:prstGeom>
          <a:noFill/>
        </p:spPr>
        <p:txBody>
          <a:bodyPr wrap="none" rtlCol="0">
            <a:spAutoFit/>
          </a:bodyPr>
          <a:lstStyle/>
          <a:p>
            <a:r>
              <a:rPr lang="es-CL" dirty="0" smtClean="0">
                <a:solidFill>
                  <a:schemeClr val="tx1"/>
                </a:solidFill>
              </a:rPr>
              <a:t>T</a:t>
            </a:r>
            <a:endParaRPr lang="es-CL" dirty="0">
              <a:solidFill>
                <a:schemeClr val="tx1"/>
              </a:solidFill>
            </a:endParaRPr>
          </a:p>
        </p:txBody>
      </p:sp>
      <p:sp>
        <p:nvSpPr>
          <p:cNvPr id="14" name="13 CuadroTexto"/>
          <p:cNvSpPr txBox="1"/>
          <p:nvPr/>
        </p:nvSpPr>
        <p:spPr>
          <a:xfrm>
            <a:off x="6984268" y="5918626"/>
            <a:ext cx="1512168" cy="369332"/>
          </a:xfrm>
          <a:prstGeom prst="rect">
            <a:avLst/>
          </a:prstGeom>
          <a:noFill/>
        </p:spPr>
        <p:txBody>
          <a:bodyPr wrap="square" rtlCol="0">
            <a:spAutoFit/>
          </a:bodyPr>
          <a:lstStyle/>
          <a:p>
            <a:r>
              <a:rPr lang="es-CL" dirty="0" smtClean="0">
                <a:solidFill>
                  <a:schemeClr val="tx1"/>
                </a:solidFill>
              </a:rPr>
              <a:t>Tiempo</a:t>
            </a:r>
            <a:endParaRPr lang="es-CL" dirty="0">
              <a:solidFill>
                <a:schemeClr val="tx1"/>
              </a:solidFill>
            </a:endParaRPr>
          </a:p>
        </p:txBody>
      </p:sp>
      <p:sp>
        <p:nvSpPr>
          <p:cNvPr id="15" name="14 CuadroTexto"/>
          <p:cNvSpPr txBox="1"/>
          <p:nvPr/>
        </p:nvSpPr>
        <p:spPr>
          <a:xfrm>
            <a:off x="6588224" y="5085184"/>
            <a:ext cx="1152128" cy="369332"/>
          </a:xfrm>
          <a:prstGeom prst="rect">
            <a:avLst/>
          </a:prstGeom>
          <a:noFill/>
        </p:spPr>
        <p:txBody>
          <a:bodyPr wrap="square" rtlCol="0">
            <a:spAutoFit/>
          </a:bodyPr>
          <a:lstStyle/>
          <a:p>
            <a:r>
              <a:rPr lang="es-CL" dirty="0" smtClean="0">
                <a:solidFill>
                  <a:schemeClr val="tx1"/>
                </a:solidFill>
              </a:rPr>
              <a:t>-15°</a:t>
            </a:r>
            <a:endParaRPr lang="es-CL" dirty="0">
              <a:solidFill>
                <a:schemeClr val="tx1"/>
              </a:solidFill>
            </a:endParaRPr>
          </a:p>
        </p:txBody>
      </p:sp>
      <p:sp>
        <p:nvSpPr>
          <p:cNvPr id="18" name="17 CuadroTexto"/>
          <p:cNvSpPr txBox="1"/>
          <p:nvPr/>
        </p:nvSpPr>
        <p:spPr>
          <a:xfrm>
            <a:off x="3491880" y="3892406"/>
            <a:ext cx="1152128" cy="369332"/>
          </a:xfrm>
          <a:prstGeom prst="rect">
            <a:avLst/>
          </a:prstGeom>
          <a:noFill/>
        </p:spPr>
        <p:txBody>
          <a:bodyPr wrap="square" rtlCol="0">
            <a:spAutoFit/>
          </a:bodyPr>
          <a:lstStyle/>
          <a:p>
            <a:r>
              <a:rPr lang="es-CL" dirty="0" smtClean="0">
                <a:solidFill>
                  <a:schemeClr val="tx1"/>
                </a:solidFill>
              </a:rPr>
              <a:t>-10°</a:t>
            </a:r>
            <a:endParaRPr lang="es-CL" dirty="0">
              <a:solidFill>
                <a:schemeClr val="tx1"/>
              </a:solidFill>
            </a:endParaRPr>
          </a:p>
        </p:txBody>
      </p:sp>
      <p:sp>
        <p:nvSpPr>
          <p:cNvPr id="19" name="18 CuadroTexto"/>
          <p:cNvSpPr txBox="1"/>
          <p:nvPr/>
        </p:nvSpPr>
        <p:spPr>
          <a:xfrm>
            <a:off x="2483768" y="2182098"/>
            <a:ext cx="1152128" cy="369332"/>
          </a:xfrm>
          <a:prstGeom prst="rect">
            <a:avLst/>
          </a:prstGeom>
          <a:noFill/>
        </p:spPr>
        <p:txBody>
          <a:bodyPr wrap="square" rtlCol="0">
            <a:spAutoFit/>
          </a:bodyPr>
          <a:lstStyle/>
          <a:p>
            <a:r>
              <a:rPr lang="es-CL" dirty="0" smtClean="0">
                <a:solidFill>
                  <a:schemeClr val="tx1"/>
                </a:solidFill>
              </a:rPr>
              <a:t>21°</a:t>
            </a:r>
            <a:endParaRPr lang="es-CL" dirty="0">
              <a:solidFill>
                <a:schemeClr val="tx1"/>
              </a:solidFill>
            </a:endParaRPr>
          </a:p>
        </p:txBody>
      </p:sp>
      <p:sp>
        <p:nvSpPr>
          <p:cNvPr id="20" name="19 CuadroTexto"/>
          <p:cNvSpPr txBox="1"/>
          <p:nvPr/>
        </p:nvSpPr>
        <p:spPr>
          <a:xfrm>
            <a:off x="5436096" y="2582014"/>
            <a:ext cx="1152128" cy="369332"/>
          </a:xfrm>
          <a:prstGeom prst="rect">
            <a:avLst/>
          </a:prstGeom>
          <a:noFill/>
        </p:spPr>
        <p:txBody>
          <a:bodyPr wrap="square" rtlCol="0">
            <a:spAutoFit/>
          </a:bodyPr>
          <a:lstStyle/>
          <a:p>
            <a:r>
              <a:rPr lang="es-CL" dirty="0" smtClean="0">
                <a:solidFill>
                  <a:schemeClr val="tx1"/>
                </a:solidFill>
              </a:rPr>
              <a:t>18°</a:t>
            </a:r>
            <a:endParaRPr lang="es-CL" dirty="0">
              <a:solidFill>
                <a:schemeClr val="tx1"/>
              </a:solidFill>
            </a:endParaRPr>
          </a:p>
        </p:txBody>
      </p:sp>
      <p:cxnSp>
        <p:nvCxnSpPr>
          <p:cNvPr id="17" name="16 Conector recto de flecha"/>
          <p:cNvCxnSpPr/>
          <p:nvPr/>
        </p:nvCxnSpPr>
        <p:spPr>
          <a:xfrm>
            <a:off x="2771800" y="2718212"/>
            <a:ext cx="0" cy="12508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5436096" y="3140968"/>
            <a:ext cx="0" cy="21288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2809280" y="3140968"/>
            <a:ext cx="579005" cy="369332"/>
          </a:xfrm>
          <a:prstGeom prst="rect">
            <a:avLst/>
          </a:prstGeom>
          <a:noFill/>
        </p:spPr>
        <p:txBody>
          <a:bodyPr wrap="none" rtlCol="0">
            <a:spAutoFit/>
          </a:bodyPr>
          <a:lstStyle/>
          <a:p>
            <a:r>
              <a:rPr lang="el-GR" dirty="0" smtClean="0">
                <a:solidFill>
                  <a:schemeClr val="tx1"/>
                </a:solidFill>
              </a:rPr>
              <a:t>Δ</a:t>
            </a:r>
            <a:r>
              <a:rPr lang="es-CL" dirty="0" smtClean="0">
                <a:solidFill>
                  <a:schemeClr val="tx1"/>
                </a:solidFill>
              </a:rPr>
              <a:t>T</a:t>
            </a:r>
            <a:r>
              <a:rPr lang="es-CL" sz="1400" dirty="0" smtClean="0">
                <a:solidFill>
                  <a:schemeClr val="tx1"/>
                </a:solidFill>
              </a:rPr>
              <a:t>1</a:t>
            </a:r>
            <a:endParaRPr lang="es-CL" dirty="0">
              <a:solidFill>
                <a:schemeClr val="tx1"/>
              </a:solidFill>
            </a:endParaRPr>
          </a:p>
        </p:txBody>
      </p:sp>
      <p:sp>
        <p:nvSpPr>
          <p:cNvPr id="26" name="25 CuadroTexto"/>
          <p:cNvSpPr txBox="1"/>
          <p:nvPr/>
        </p:nvSpPr>
        <p:spPr>
          <a:xfrm>
            <a:off x="5580112" y="3852845"/>
            <a:ext cx="579005" cy="369332"/>
          </a:xfrm>
          <a:prstGeom prst="rect">
            <a:avLst/>
          </a:prstGeom>
          <a:noFill/>
        </p:spPr>
        <p:txBody>
          <a:bodyPr wrap="none" rtlCol="0">
            <a:spAutoFit/>
          </a:bodyPr>
          <a:lstStyle/>
          <a:p>
            <a:r>
              <a:rPr lang="el-GR" dirty="0" smtClean="0">
                <a:solidFill>
                  <a:schemeClr val="tx1"/>
                </a:solidFill>
              </a:rPr>
              <a:t>Δ</a:t>
            </a:r>
            <a:r>
              <a:rPr lang="es-CL" dirty="0" smtClean="0">
                <a:solidFill>
                  <a:schemeClr val="tx1"/>
                </a:solidFill>
              </a:rPr>
              <a:t>T</a:t>
            </a:r>
            <a:r>
              <a:rPr lang="es-CL" sz="1400" dirty="0" smtClean="0">
                <a:solidFill>
                  <a:schemeClr val="tx1"/>
                </a:solidFill>
              </a:rPr>
              <a:t>2</a:t>
            </a:r>
            <a:endParaRPr lang="es-CL" dirty="0">
              <a:solidFill>
                <a:schemeClr val="tx1"/>
              </a:solidFill>
            </a:endParaRPr>
          </a:p>
        </p:txBody>
      </p:sp>
      <p:sp>
        <p:nvSpPr>
          <p:cNvPr id="24" name="23 CuadroTexto"/>
          <p:cNvSpPr txBox="1"/>
          <p:nvPr/>
        </p:nvSpPr>
        <p:spPr>
          <a:xfrm>
            <a:off x="5004048" y="1556792"/>
            <a:ext cx="2592288" cy="1077218"/>
          </a:xfrm>
          <a:prstGeom prst="rect">
            <a:avLst/>
          </a:prstGeom>
          <a:noFill/>
          <a:ln>
            <a:solidFill>
              <a:schemeClr val="tx1"/>
            </a:solidFill>
          </a:ln>
        </p:spPr>
        <p:txBody>
          <a:bodyPr wrap="square" rtlCol="0">
            <a:spAutoFit/>
          </a:bodyPr>
          <a:lstStyle/>
          <a:p>
            <a:r>
              <a:rPr lang="es-CL" sz="1600" dirty="0" smtClean="0">
                <a:solidFill>
                  <a:schemeClr val="tx1"/>
                </a:solidFill>
              </a:rPr>
              <a:t>Siempre hay flujos negativos. Radiación solar y ganancias internas amortiguan la diferencia</a:t>
            </a:r>
            <a:endParaRPr lang="es-CL" sz="1600" dirty="0">
              <a:solidFill>
                <a:schemeClr val="tx1"/>
              </a:solidFill>
            </a:endParaRPr>
          </a:p>
        </p:txBody>
      </p:sp>
      <p:sp>
        <p:nvSpPr>
          <p:cNvPr id="28" name="27 CuadroTexto"/>
          <p:cNvSpPr txBox="1"/>
          <p:nvPr/>
        </p:nvSpPr>
        <p:spPr>
          <a:xfrm>
            <a:off x="6184517" y="3217312"/>
            <a:ext cx="2592288" cy="830997"/>
          </a:xfrm>
          <a:prstGeom prst="rect">
            <a:avLst/>
          </a:prstGeom>
          <a:noFill/>
          <a:ln>
            <a:solidFill>
              <a:schemeClr val="tx1"/>
            </a:solidFill>
          </a:ln>
        </p:spPr>
        <p:txBody>
          <a:bodyPr wrap="square" rtlCol="0">
            <a:spAutoFit/>
          </a:bodyPr>
          <a:lstStyle/>
          <a:p>
            <a:r>
              <a:rPr lang="es-CL" sz="1600" dirty="0" smtClean="0">
                <a:solidFill>
                  <a:schemeClr val="tx1"/>
                </a:solidFill>
              </a:rPr>
              <a:t>En este caso la </a:t>
            </a:r>
            <a:r>
              <a:rPr lang="es-CL" sz="1600" b="1" dirty="0" smtClean="0">
                <a:solidFill>
                  <a:schemeClr val="tx1"/>
                </a:solidFill>
              </a:rPr>
              <a:t>aislación </a:t>
            </a:r>
            <a:r>
              <a:rPr lang="es-CL" sz="1600" dirty="0" smtClean="0">
                <a:solidFill>
                  <a:schemeClr val="tx1"/>
                </a:solidFill>
              </a:rPr>
              <a:t>es esencial. La inercia importa menos…</a:t>
            </a:r>
            <a:endParaRPr lang="es-CL" sz="1600" dirty="0">
              <a:solidFill>
                <a:schemeClr val="tx1"/>
              </a:solidFill>
            </a:endParaRPr>
          </a:p>
        </p:txBody>
      </p:sp>
    </p:spTree>
    <p:extLst>
      <p:ext uri="{BB962C8B-B14F-4D97-AF65-F5344CB8AC3E}">
        <p14:creationId xmlns:p14="http://schemas.microsoft.com/office/powerpoint/2010/main" val="8703446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95</a:t>
            </a:fld>
            <a:endParaRPr lang="es-ES"/>
          </a:p>
        </p:txBody>
      </p:sp>
      <p:sp>
        <p:nvSpPr>
          <p:cNvPr id="107522" name="Rectangle 2"/>
          <p:cNvSpPr>
            <a:spLocks noGrp="1" noChangeArrowheads="1"/>
          </p:cNvSpPr>
          <p:nvPr>
            <p:ph type="title"/>
          </p:nvPr>
        </p:nvSpPr>
        <p:spPr>
          <a:xfrm>
            <a:off x="457200" y="908720"/>
            <a:ext cx="8229600" cy="508918"/>
          </a:xfrm>
        </p:spPr>
        <p:txBody>
          <a:bodyPr>
            <a:normAutofit fontScale="90000"/>
          </a:bodyPr>
          <a:lstStyle/>
          <a:p>
            <a:pPr algn="ctr"/>
            <a:r>
              <a:rPr lang="es-MX" sz="4000" b="1" dirty="0" smtClean="0">
                <a:effectLst>
                  <a:outerShdw blurRad="38100" dist="38100" dir="2700000" algn="tl">
                    <a:srgbClr val="C0C0C0"/>
                  </a:outerShdw>
                </a:effectLst>
              </a:rPr>
              <a:t>Balance Térmico en Edificación</a:t>
            </a:r>
            <a:endParaRPr lang="es-ES" sz="4000" b="1" dirty="0">
              <a:effectLst>
                <a:outerShdw blurRad="38100" dist="38100" dir="2700000" algn="tl">
                  <a:srgbClr val="C0C0C0"/>
                </a:outerShdw>
              </a:effectLst>
            </a:endParaRPr>
          </a:p>
        </p:txBody>
      </p:sp>
      <p:sp>
        <p:nvSpPr>
          <p:cNvPr id="107523" name="Rectangle 3"/>
          <p:cNvSpPr>
            <a:spLocks noGrp="1" noChangeArrowheads="1"/>
          </p:cNvSpPr>
          <p:nvPr>
            <p:ph type="body" idx="1"/>
          </p:nvPr>
        </p:nvSpPr>
        <p:spPr>
          <a:xfrm>
            <a:off x="755576" y="1484784"/>
            <a:ext cx="7772400" cy="4608512"/>
          </a:xfrm>
        </p:spPr>
        <p:txBody>
          <a:bodyPr>
            <a:normAutofit fontScale="92500" lnSpcReduction="20000"/>
          </a:bodyPr>
          <a:lstStyle/>
          <a:p>
            <a:pPr marL="0" indent="0">
              <a:lnSpc>
                <a:spcPct val="90000"/>
              </a:lnSpc>
              <a:buNone/>
            </a:pPr>
            <a:r>
              <a:rPr lang="es-MX" sz="2800" b="1" dirty="0" smtClean="0"/>
              <a:t>Clima mediterráneo: </a:t>
            </a:r>
            <a:r>
              <a:rPr lang="es-MX" sz="2800" dirty="0" smtClean="0"/>
              <a:t>Un día frío de invierno. Adentro se desea mantener un nivel de confort de unos 18 a 20ºC. Afuera la temperatura varía desde una mínima de -5ºC a una máxima de unos 14 a 16°C. </a:t>
            </a:r>
          </a:p>
          <a:p>
            <a:pPr lvl="1">
              <a:lnSpc>
                <a:spcPct val="90000"/>
              </a:lnSpc>
            </a:pPr>
            <a:r>
              <a:rPr lang="es-MX" sz="2000" dirty="0" smtClean="0"/>
              <a:t>En primer lugar las pérdidas térmicas del envoltorio al exterior son relativamente pequeñas.</a:t>
            </a:r>
          </a:p>
          <a:p>
            <a:pPr lvl="1">
              <a:lnSpc>
                <a:spcPct val="90000"/>
              </a:lnSpc>
            </a:pPr>
            <a:r>
              <a:rPr lang="es-MX" sz="2000" dirty="0" smtClean="0"/>
              <a:t>Pero si hay un ventanal que mira al norte y sobre él incide radiación solar a una intensidad de unos 600 [W/m</a:t>
            </a:r>
            <a:r>
              <a:rPr lang="es-MX" sz="2000" dirty="0" smtClean="0">
                <a:latin typeface="Times New Roman"/>
                <a:cs typeface="Times New Roman"/>
              </a:rPr>
              <a:t>²], </a:t>
            </a:r>
            <a:r>
              <a:rPr lang="es-MX" sz="2000" dirty="0" smtClean="0">
                <a:cs typeface="Times New Roman"/>
              </a:rPr>
              <a:t>entonces penetrarán unos 500 Watts por cada metro cuadrado de ventana. Esto </a:t>
            </a:r>
            <a:r>
              <a:rPr lang="es-MX" sz="2000" b="1" dirty="0" smtClean="0">
                <a:cs typeface="Times New Roman"/>
              </a:rPr>
              <a:t>disminuye </a:t>
            </a:r>
            <a:r>
              <a:rPr lang="es-MX" sz="2000" dirty="0" smtClean="0">
                <a:cs typeface="Times New Roman"/>
              </a:rPr>
              <a:t>pérdidas o incluso puede haber </a:t>
            </a:r>
            <a:r>
              <a:rPr lang="es-MX" sz="2000" b="1" dirty="0" smtClean="0">
                <a:cs typeface="Times New Roman"/>
              </a:rPr>
              <a:t>ganancia neta</a:t>
            </a:r>
            <a:endParaRPr lang="es-MX" sz="2000" dirty="0" smtClean="0">
              <a:cs typeface="Times New Roman"/>
            </a:endParaRPr>
          </a:p>
          <a:p>
            <a:pPr lvl="1">
              <a:lnSpc>
                <a:spcPct val="90000"/>
              </a:lnSpc>
            </a:pPr>
            <a:r>
              <a:rPr lang="es-MX" sz="2000" dirty="0" smtClean="0">
                <a:cs typeface="Times New Roman"/>
              </a:rPr>
              <a:t>También puede darse el caso de que ciertas  zonas de la </a:t>
            </a:r>
            <a:r>
              <a:rPr lang="es-MX" sz="2000" i="1" dirty="0" smtClean="0">
                <a:cs typeface="Times New Roman"/>
              </a:rPr>
              <a:t>piel </a:t>
            </a:r>
            <a:r>
              <a:rPr lang="es-MX" sz="2000" dirty="0" smtClean="0">
                <a:cs typeface="Times New Roman"/>
              </a:rPr>
              <a:t>(muro, techumbre) se calienten por efecto de la radiación solar (va a depender del color de la piel) y las pérdidas hacia el exterior se </a:t>
            </a:r>
            <a:r>
              <a:rPr lang="es-MX" sz="2000" b="1" dirty="0" smtClean="0">
                <a:cs typeface="Times New Roman"/>
              </a:rPr>
              <a:t>reducirán o el flujo será positivo</a:t>
            </a:r>
            <a:endParaRPr lang="es-MX" sz="2000" dirty="0" smtClean="0">
              <a:cs typeface="Times New Roman"/>
            </a:endParaRPr>
          </a:p>
          <a:p>
            <a:pPr lvl="1">
              <a:lnSpc>
                <a:spcPct val="90000"/>
              </a:lnSpc>
            </a:pPr>
            <a:r>
              <a:rPr lang="es-MX" sz="2000" dirty="0" smtClean="0">
                <a:cs typeface="Times New Roman"/>
              </a:rPr>
              <a:t>En la </a:t>
            </a:r>
            <a:r>
              <a:rPr lang="es-MX" sz="2000" i="1" dirty="0" smtClean="0">
                <a:cs typeface="Times New Roman"/>
              </a:rPr>
              <a:t>noche  </a:t>
            </a:r>
            <a:r>
              <a:rPr lang="es-MX" sz="2000" dirty="0" smtClean="0">
                <a:cs typeface="Times New Roman"/>
              </a:rPr>
              <a:t>el efecto de la radiación </a:t>
            </a:r>
            <a:r>
              <a:rPr lang="es-MX" sz="2000" dirty="0" err="1" smtClean="0">
                <a:cs typeface="Times New Roman"/>
              </a:rPr>
              <a:t>infraroja</a:t>
            </a:r>
            <a:r>
              <a:rPr lang="es-MX" sz="2000" dirty="0" smtClean="0">
                <a:cs typeface="Times New Roman"/>
              </a:rPr>
              <a:t> hará que la </a:t>
            </a:r>
            <a:r>
              <a:rPr lang="es-MX" sz="2000" i="1" dirty="0" smtClean="0">
                <a:cs typeface="Times New Roman"/>
              </a:rPr>
              <a:t>piel </a:t>
            </a:r>
            <a:r>
              <a:rPr lang="es-MX" sz="2000" dirty="0" smtClean="0">
                <a:cs typeface="Times New Roman"/>
              </a:rPr>
              <a:t>se enfríe por debajo de la temperatura ambiente. En lugares desérticos y de altura, esto puede llegar a significar alcanzar temperaturas de 8 a 10ºC por debajo de la temperatura ambiente. Esto </a:t>
            </a:r>
            <a:r>
              <a:rPr lang="es-MX" sz="2000" b="1" dirty="0" smtClean="0">
                <a:cs typeface="Times New Roman"/>
              </a:rPr>
              <a:t>aumentará</a:t>
            </a:r>
            <a:r>
              <a:rPr lang="es-MX" sz="2000" dirty="0" smtClean="0">
                <a:cs typeface="Times New Roman"/>
              </a:rPr>
              <a:t> las pérdidas con respecto al análisis estático.</a:t>
            </a:r>
            <a:endParaRPr lang="es-MX" sz="2000" dirty="0" smtClean="0"/>
          </a:p>
          <a:p>
            <a:pPr>
              <a:lnSpc>
                <a:spcPct val="90000"/>
              </a:lnSpc>
              <a:buNone/>
            </a:pPr>
            <a:endParaRPr lang="es-MX" sz="2000" dirty="0" smtClean="0"/>
          </a:p>
        </p:txBody>
      </p:sp>
    </p:spTree>
    <p:extLst>
      <p:ext uri="{BB962C8B-B14F-4D97-AF65-F5344CB8AC3E}">
        <p14:creationId xmlns:p14="http://schemas.microsoft.com/office/powerpoint/2010/main" val="21588222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96</a:t>
            </a:fld>
            <a:endParaRPr lang="es-ES"/>
          </a:p>
        </p:txBody>
      </p:sp>
      <p:sp>
        <p:nvSpPr>
          <p:cNvPr id="107522" name="Rectangle 2"/>
          <p:cNvSpPr>
            <a:spLocks noGrp="1" noChangeArrowheads="1"/>
          </p:cNvSpPr>
          <p:nvPr>
            <p:ph type="title"/>
          </p:nvPr>
        </p:nvSpPr>
        <p:spPr>
          <a:xfrm>
            <a:off x="457200" y="908720"/>
            <a:ext cx="8229600" cy="508918"/>
          </a:xfrm>
        </p:spPr>
        <p:txBody>
          <a:bodyPr>
            <a:normAutofit fontScale="90000"/>
          </a:bodyPr>
          <a:lstStyle/>
          <a:p>
            <a:pPr algn="ctr"/>
            <a:r>
              <a:rPr lang="es-MX" sz="4000" b="1" dirty="0" smtClean="0">
                <a:effectLst>
                  <a:outerShdw blurRad="38100" dist="38100" dir="2700000" algn="tl">
                    <a:srgbClr val="C0C0C0"/>
                  </a:outerShdw>
                </a:effectLst>
              </a:rPr>
              <a:t>Balance Térmico en Edificación</a:t>
            </a:r>
            <a:endParaRPr lang="es-ES" sz="4000" b="1" dirty="0">
              <a:effectLst>
                <a:outerShdw blurRad="38100" dist="38100" dir="2700000" algn="tl">
                  <a:srgbClr val="C0C0C0"/>
                </a:outerShdw>
              </a:effectLst>
            </a:endParaRPr>
          </a:p>
        </p:txBody>
      </p:sp>
      <p:sp>
        <p:nvSpPr>
          <p:cNvPr id="107523" name="Rectangle 3"/>
          <p:cNvSpPr>
            <a:spLocks noGrp="1" noChangeArrowheads="1"/>
          </p:cNvSpPr>
          <p:nvPr>
            <p:ph type="body" idx="1"/>
          </p:nvPr>
        </p:nvSpPr>
        <p:spPr>
          <a:xfrm>
            <a:off x="755576" y="1484785"/>
            <a:ext cx="7772400" cy="648072"/>
          </a:xfrm>
        </p:spPr>
        <p:txBody>
          <a:bodyPr>
            <a:normAutofit/>
          </a:bodyPr>
          <a:lstStyle/>
          <a:p>
            <a:pPr marL="0" indent="0">
              <a:lnSpc>
                <a:spcPct val="90000"/>
              </a:lnSpc>
              <a:buNone/>
            </a:pPr>
            <a:r>
              <a:rPr lang="es-MX" sz="2800" b="1" dirty="0" smtClean="0">
                <a:effectLst>
                  <a:outerShdw blurRad="38100" dist="38100" dir="2700000" algn="tl">
                    <a:srgbClr val="C0C0C0"/>
                  </a:outerShdw>
                </a:effectLst>
              </a:rPr>
              <a:t>Clima mediterráneo:</a:t>
            </a:r>
            <a:endParaRPr lang="es-MX" sz="2000" dirty="0" smtClean="0">
              <a:effectLst>
                <a:outerShdw blurRad="38100" dist="38100" dir="2700000" algn="tl">
                  <a:srgbClr val="C0C0C0"/>
                </a:outerShdw>
              </a:effectLst>
            </a:endParaRPr>
          </a:p>
        </p:txBody>
      </p:sp>
      <p:sp>
        <p:nvSpPr>
          <p:cNvPr id="3" name="2 Forma libre"/>
          <p:cNvSpPr/>
          <p:nvPr/>
        </p:nvSpPr>
        <p:spPr>
          <a:xfrm>
            <a:off x="1619548" y="2951346"/>
            <a:ext cx="5969000" cy="1224136"/>
          </a:xfrm>
          <a:custGeom>
            <a:avLst/>
            <a:gdLst>
              <a:gd name="connsiteX0" fmla="*/ 0 w 5969000"/>
              <a:gd name="connsiteY0" fmla="*/ 690120 h 1314059"/>
              <a:gd name="connsiteX1" fmla="*/ 1727200 w 5969000"/>
              <a:gd name="connsiteY1" fmla="*/ 17020 h 1314059"/>
              <a:gd name="connsiteX2" fmla="*/ 3860800 w 5969000"/>
              <a:gd name="connsiteY2" fmla="*/ 1312420 h 1314059"/>
              <a:gd name="connsiteX3" fmla="*/ 5969000 w 5969000"/>
              <a:gd name="connsiteY3" fmla="*/ 309120 h 1314059"/>
              <a:gd name="connsiteX4" fmla="*/ 5969000 w 5969000"/>
              <a:gd name="connsiteY4" fmla="*/ 309120 h 1314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0" h="1314059">
                <a:moveTo>
                  <a:pt x="0" y="690120"/>
                </a:moveTo>
                <a:cubicBezTo>
                  <a:pt x="541866" y="301711"/>
                  <a:pt x="1083733" y="-86697"/>
                  <a:pt x="1727200" y="17020"/>
                </a:cubicBezTo>
                <a:cubicBezTo>
                  <a:pt x="2370667" y="120737"/>
                  <a:pt x="3153834" y="1263737"/>
                  <a:pt x="3860800" y="1312420"/>
                </a:cubicBezTo>
                <a:cubicBezTo>
                  <a:pt x="4567766" y="1361103"/>
                  <a:pt x="5969000" y="309120"/>
                  <a:pt x="5969000" y="309120"/>
                </a:cubicBezTo>
                <a:lnTo>
                  <a:pt x="5969000" y="30912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Forma libre"/>
          <p:cNvSpPr/>
          <p:nvPr/>
        </p:nvSpPr>
        <p:spPr>
          <a:xfrm>
            <a:off x="1473200" y="2600921"/>
            <a:ext cx="5791200" cy="540047"/>
          </a:xfrm>
          <a:custGeom>
            <a:avLst/>
            <a:gdLst>
              <a:gd name="connsiteX0" fmla="*/ 0 w 5791200"/>
              <a:gd name="connsiteY0" fmla="*/ 434379 h 613707"/>
              <a:gd name="connsiteX1" fmla="*/ 1511300 w 5791200"/>
              <a:gd name="connsiteY1" fmla="*/ 2579 h 613707"/>
              <a:gd name="connsiteX2" fmla="*/ 3962400 w 5791200"/>
              <a:gd name="connsiteY2" fmla="*/ 612179 h 613707"/>
              <a:gd name="connsiteX3" fmla="*/ 5791200 w 5791200"/>
              <a:gd name="connsiteY3" fmla="*/ 142279 h 613707"/>
            </a:gdLst>
            <a:ahLst/>
            <a:cxnLst>
              <a:cxn ang="0">
                <a:pos x="connsiteX0" y="connsiteY0"/>
              </a:cxn>
              <a:cxn ang="0">
                <a:pos x="connsiteX1" y="connsiteY1"/>
              </a:cxn>
              <a:cxn ang="0">
                <a:pos x="connsiteX2" y="connsiteY2"/>
              </a:cxn>
              <a:cxn ang="0">
                <a:pos x="connsiteX3" y="connsiteY3"/>
              </a:cxn>
            </a:cxnLst>
            <a:rect l="l" t="t" r="r" b="b"/>
            <a:pathLst>
              <a:path w="5791200" h="613707">
                <a:moveTo>
                  <a:pt x="0" y="434379"/>
                </a:moveTo>
                <a:cubicBezTo>
                  <a:pt x="425450" y="203662"/>
                  <a:pt x="850900" y="-27054"/>
                  <a:pt x="1511300" y="2579"/>
                </a:cubicBezTo>
                <a:cubicBezTo>
                  <a:pt x="2171700" y="32212"/>
                  <a:pt x="3249083" y="588896"/>
                  <a:pt x="3962400" y="612179"/>
                </a:cubicBezTo>
                <a:cubicBezTo>
                  <a:pt x="4675717" y="635462"/>
                  <a:pt x="5233458" y="388870"/>
                  <a:pt x="5791200" y="1422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7" name="6 Conector recto de flecha"/>
          <p:cNvCxnSpPr/>
          <p:nvPr/>
        </p:nvCxnSpPr>
        <p:spPr>
          <a:xfrm flipV="1">
            <a:off x="755576" y="2204864"/>
            <a:ext cx="0" cy="35283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755576" y="5733256"/>
            <a:ext cx="69847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251520" y="2348880"/>
            <a:ext cx="325730" cy="369332"/>
          </a:xfrm>
          <a:prstGeom prst="rect">
            <a:avLst/>
          </a:prstGeom>
          <a:noFill/>
        </p:spPr>
        <p:txBody>
          <a:bodyPr wrap="none" rtlCol="0">
            <a:spAutoFit/>
          </a:bodyPr>
          <a:lstStyle/>
          <a:p>
            <a:r>
              <a:rPr lang="es-CL" dirty="0" smtClean="0">
                <a:solidFill>
                  <a:schemeClr val="tx1"/>
                </a:solidFill>
              </a:rPr>
              <a:t>T</a:t>
            </a:r>
            <a:endParaRPr lang="es-CL" dirty="0">
              <a:solidFill>
                <a:schemeClr val="tx1"/>
              </a:solidFill>
            </a:endParaRPr>
          </a:p>
        </p:txBody>
      </p:sp>
      <p:sp>
        <p:nvSpPr>
          <p:cNvPr id="14" name="13 CuadroTexto"/>
          <p:cNvSpPr txBox="1"/>
          <p:nvPr/>
        </p:nvSpPr>
        <p:spPr>
          <a:xfrm>
            <a:off x="6984268" y="5918626"/>
            <a:ext cx="1512168" cy="369332"/>
          </a:xfrm>
          <a:prstGeom prst="rect">
            <a:avLst/>
          </a:prstGeom>
          <a:noFill/>
        </p:spPr>
        <p:txBody>
          <a:bodyPr wrap="square" rtlCol="0">
            <a:spAutoFit/>
          </a:bodyPr>
          <a:lstStyle/>
          <a:p>
            <a:r>
              <a:rPr lang="es-CL" dirty="0" smtClean="0">
                <a:solidFill>
                  <a:schemeClr val="tx1"/>
                </a:solidFill>
              </a:rPr>
              <a:t>Tiempo</a:t>
            </a:r>
            <a:endParaRPr lang="es-CL" dirty="0">
              <a:solidFill>
                <a:schemeClr val="tx1"/>
              </a:solidFill>
            </a:endParaRPr>
          </a:p>
        </p:txBody>
      </p:sp>
      <p:sp>
        <p:nvSpPr>
          <p:cNvPr id="15" name="14 CuadroTexto"/>
          <p:cNvSpPr txBox="1"/>
          <p:nvPr/>
        </p:nvSpPr>
        <p:spPr>
          <a:xfrm>
            <a:off x="5193786" y="4356085"/>
            <a:ext cx="1152128" cy="369332"/>
          </a:xfrm>
          <a:prstGeom prst="rect">
            <a:avLst/>
          </a:prstGeom>
          <a:noFill/>
        </p:spPr>
        <p:txBody>
          <a:bodyPr wrap="square" rtlCol="0">
            <a:spAutoFit/>
          </a:bodyPr>
          <a:lstStyle/>
          <a:p>
            <a:r>
              <a:rPr lang="es-CL" dirty="0" smtClean="0">
                <a:solidFill>
                  <a:schemeClr val="tx1"/>
                </a:solidFill>
              </a:rPr>
              <a:t>-5°</a:t>
            </a:r>
            <a:endParaRPr lang="es-CL" dirty="0">
              <a:solidFill>
                <a:schemeClr val="tx1"/>
              </a:solidFill>
            </a:endParaRPr>
          </a:p>
        </p:txBody>
      </p:sp>
      <p:sp>
        <p:nvSpPr>
          <p:cNvPr id="18" name="17 CuadroTexto"/>
          <p:cNvSpPr txBox="1"/>
          <p:nvPr/>
        </p:nvSpPr>
        <p:spPr>
          <a:xfrm>
            <a:off x="1640384" y="2877150"/>
            <a:ext cx="1152128" cy="369332"/>
          </a:xfrm>
          <a:prstGeom prst="rect">
            <a:avLst/>
          </a:prstGeom>
          <a:noFill/>
        </p:spPr>
        <p:txBody>
          <a:bodyPr wrap="square" rtlCol="0">
            <a:spAutoFit/>
          </a:bodyPr>
          <a:lstStyle/>
          <a:p>
            <a:r>
              <a:rPr lang="es-CL" dirty="0">
                <a:solidFill>
                  <a:schemeClr val="tx1"/>
                </a:solidFill>
              </a:rPr>
              <a:t>+</a:t>
            </a:r>
            <a:r>
              <a:rPr lang="es-CL" dirty="0" smtClean="0">
                <a:solidFill>
                  <a:schemeClr val="tx1"/>
                </a:solidFill>
              </a:rPr>
              <a:t>14°</a:t>
            </a:r>
            <a:endParaRPr lang="es-CL" dirty="0">
              <a:solidFill>
                <a:schemeClr val="tx1"/>
              </a:solidFill>
            </a:endParaRPr>
          </a:p>
        </p:txBody>
      </p:sp>
      <p:sp>
        <p:nvSpPr>
          <p:cNvPr id="19" name="18 CuadroTexto"/>
          <p:cNvSpPr txBox="1"/>
          <p:nvPr/>
        </p:nvSpPr>
        <p:spPr>
          <a:xfrm>
            <a:off x="2483768" y="2182098"/>
            <a:ext cx="1152128" cy="369332"/>
          </a:xfrm>
          <a:prstGeom prst="rect">
            <a:avLst/>
          </a:prstGeom>
          <a:noFill/>
        </p:spPr>
        <p:txBody>
          <a:bodyPr wrap="square" rtlCol="0">
            <a:spAutoFit/>
          </a:bodyPr>
          <a:lstStyle/>
          <a:p>
            <a:r>
              <a:rPr lang="es-CL" dirty="0" smtClean="0">
                <a:solidFill>
                  <a:schemeClr val="tx1"/>
                </a:solidFill>
              </a:rPr>
              <a:t>21°</a:t>
            </a:r>
            <a:endParaRPr lang="es-CL" dirty="0">
              <a:solidFill>
                <a:schemeClr val="tx1"/>
              </a:solidFill>
            </a:endParaRPr>
          </a:p>
        </p:txBody>
      </p:sp>
      <p:sp>
        <p:nvSpPr>
          <p:cNvPr id="20" name="19 CuadroTexto"/>
          <p:cNvSpPr txBox="1"/>
          <p:nvPr/>
        </p:nvSpPr>
        <p:spPr>
          <a:xfrm>
            <a:off x="5436096" y="2582014"/>
            <a:ext cx="1152128" cy="369332"/>
          </a:xfrm>
          <a:prstGeom prst="rect">
            <a:avLst/>
          </a:prstGeom>
          <a:noFill/>
        </p:spPr>
        <p:txBody>
          <a:bodyPr wrap="square" rtlCol="0">
            <a:spAutoFit/>
          </a:bodyPr>
          <a:lstStyle/>
          <a:p>
            <a:r>
              <a:rPr lang="es-CL" dirty="0" smtClean="0">
                <a:solidFill>
                  <a:schemeClr val="tx1"/>
                </a:solidFill>
              </a:rPr>
              <a:t>18°</a:t>
            </a:r>
            <a:endParaRPr lang="es-CL" dirty="0">
              <a:solidFill>
                <a:schemeClr val="tx1"/>
              </a:solidFill>
            </a:endParaRPr>
          </a:p>
        </p:txBody>
      </p:sp>
      <p:cxnSp>
        <p:nvCxnSpPr>
          <p:cNvPr id="17" name="16 Conector recto de flecha"/>
          <p:cNvCxnSpPr/>
          <p:nvPr/>
        </p:nvCxnSpPr>
        <p:spPr>
          <a:xfrm>
            <a:off x="2771800" y="2718212"/>
            <a:ext cx="0" cy="2331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3" idx="2"/>
          </p:cNvCxnSpPr>
          <p:nvPr/>
        </p:nvCxnSpPr>
        <p:spPr>
          <a:xfrm>
            <a:off x="5438961" y="3217312"/>
            <a:ext cx="41387" cy="95664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2912875" y="2686278"/>
            <a:ext cx="579005" cy="369332"/>
          </a:xfrm>
          <a:prstGeom prst="rect">
            <a:avLst/>
          </a:prstGeom>
          <a:noFill/>
        </p:spPr>
        <p:txBody>
          <a:bodyPr wrap="none" rtlCol="0">
            <a:spAutoFit/>
          </a:bodyPr>
          <a:lstStyle/>
          <a:p>
            <a:r>
              <a:rPr lang="el-GR" dirty="0" smtClean="0">
                <a:solidFill>
                  <a:schemeClr val="tx1"/>
                </a:solidFill>
              </a:rPr>
              <a:t>Δ</a:t>
            </a:r>
            <a:r>
              <a:rPr lang="es-CL" dirty="0" smtClean="0">
                <a:solidFill>
                  <a:schemeClr val="tx1"/>
                </a:solidFill>
              </a:rPr>
              <a:t>T</a:t>
            </a:r>
            <a:r>
              <a:rPr lang="es-CL" sz="1400" dirty="0" smtClean="0">
                <a:solidFill>
                  <a:schemeClr val="tx1"/>
                </a:solidFill>
              </a:rPr>
              <a:t>1</a:t>
            </a:r>
            <a:endParaRPr lang="es-CL" dirty="0">
              <a:solidFill>
                <a:schemeClr val="tx1"/>
              </a:solidFill>
            </a:endParaRPr>
          </a:p>
        </p:txBody>
      </p:sp>
      <p:sp>
        <p:nvSpPr>
          <p:cNvPr id="26" name="25 CuadroTexto"/>
          <p:cNvSpPr txBox="1"/>
          <p:nvPr/>
        </p:nvSpPr>
        <p:spPr>
          <a:xfrm>
            <a:off x="5480348" y="3483513"/>
            <a:ext cx="579005" cy="369332"/>
          </a:xfrm>
          <a:prstGeom prst="rect">
            <a:avLst/>
          </a:prstGeom>
          <a:noFill/>
        </p:spPr>
        <p:txBody>
          <a:bodyPr wrap="none" rtlCol="0">
            <a:spAutoFit/>
          </a:bodyPr>
          <a:lstStyle/>
          <a:p>
            <a:r>
              <a:rPr lang="el-GR" dirty="0" smtClean="0">
                <a:solidFill>
                  <a:schemeClr val="tx1"/>
                </a:solidFill>
              </a:rPr>
              <a:t>Δ</a:t>
            </a:r>
            <a:r>
              <a:rPr lang="es-CL" dirty="0" smtClean="0">
                <a:solidFill>
                  <a:schemeClr val="tx1"/>
                </a:solidFill>
              </a:rPr>
              <a:t>T</a:t>
            </a:r>
            <a:r>
              <a:rPr lang="es-CL" sz="1400" dirty="0" smtClean="0">
                <a:solidFill>
                  <a:schemeClr val="tx1"/>
                </a:solidFill>
              </a:rPr>
              <a:t>2</a:t>
            </a:r>
            <a:endParaRPr lang="es-CL" dirty="0">
              <a:solidFill>
                <a:schemeClr val="tx1"/>
              </a:solidFill>
            </a:endParaRPr>
          </a:p>
        </p:txBody>
      </p:sp>
      <p:sp>
        <p:nvSpPr>
          <p:cNvPr id="24" name="23 CuadroTexto"/>
          <p:cNvSpPr txBox="1"/>
          <p:nvPr/>
        </p:nvSpPr>
        <p:spPr>
          <a:xfrm>
            <a:off x="5004048" y="1556792"/>
            <a:ext cx="3096344" cy="1077218"/>
          </a:xfrm>
          <a:prstGeom prst="rect">
            <a:avLst/>
          </a:prstGeom>
          <a:noFill/>
          <a:ln>
            <a:solidFill>
              <a:schemeClr val="tx1"/>
            </a:solidFill>
          </a:ln>
        </p:spPr>
        <p:txBody>
          <a:bodyPr wrap="square" rtlCol="0">
            <a:spAutoFit/>
          </a:bodyPr>
          <a:lstStyle/>
          <a:p>
            <a:r>
              <a:rPr lang="es-CL" sz="1600" dirty="0" smtClean="0">
                <a:solidFill>
                  <a:schemeClr val="tx1"/>
                </a:solidFill>
              </a:rPr>
              <a:t>Pueden haber flujos negativos o positivos. Radiación solar y ganancias internas pueden dar </a:t>
            </a:r>
            <a:r>
              <a:rPr lang="es-CL" sz="1600" b="1" dirty="0" smtClean="0">
                <a:solidFill>
                  <a:schemeClr val="tx1"/>
                </a:solidFill>
              </a:rPr>
              <a:t>ganancias netas</a:t>
            </a:r>
            <a:endParaRPr lang="es-CL" sz="1600" dirty="0">
              <a:solidFill>
                <a:schemeClr val="tx1"/>
              </a:solidFill>
            </a:endParaRPr>
          </a:p>
        </p:txBody>
      </p:sp>
      <p:sp>
        <p:nvSpPr>
          <p:cNvPr id="28" name="27 CuadroTexto"/>
          <p:cNvSpPr txBox="1"/>
          <p:nvPr/>
        </p:nvSpPr>
        <p:spPr>
          <a:xfrm>
            <a:off x="1776512" y="3895943"/>
            <a:ext cx="2592288" cy="1323439"/>
          </a:xfrm>
          <a:prstGeom prst="rect">
            <a:avLst/>
          </a:prstGeom>
          <a:noFill/>
          <a:ln>
            <a:solidFill>
              <a:schemeClr val="tx1"/>
            </a:solidFill>
          </a:ln>
        </p:spPr>
        <p:txBody>
          <a:bodyPr wrap="square" rtlCol="0">
            <a:spAutoFit/>
          </a:bodyPr>
          <a:lstStyle/>
          <a:p>
            <a:r>
              <a:rPr lang="es-CL" sz="1600" dirty="0" smtClean="0">
                <a:solidFill>
                  <a:schemeClr val="tx1"/>
                </a:solidFill>
              </a:rPr>
              <a:t>En este caso la </a:t>
            </a:r>
            <a:r>
              <a:rPr lang="es-CL" sz="1600" b="1" dirty="0" smtClean="0">
                <a:solidFill>
                  <a:schemeClr val="tx1"/>
                </a:solidFill>
              </a:rPr>
              <a:t>aislación </a:t>
            </a:r>
            <a:r>
              <a:rPr lang="es-CL" sz="1600" dirty="0" smtClean="0">
                <a:solidFill>
                  <a:schemeClr val="tx1"/>
                </a:solidFill>
              </a:rPr>
              <a:t>es </a:t>
            </a:r>
            <a:r>
              <a:rPr lang="es-CL" sz="1600" b="1" dirty="0" smtClean="0">
                <a:solidFill>
                  <a:schemeClr val="tx1"/>
                </a:solidFill>
              </a:rPr>
              <a:t>importante</a:t>
            </a:r>
            <a:r>
              <a:rPr lang="es-CL" sz="1600" dirty="0" smtClean="0">
                <a:solidFill>
                  <a:schemeClr val="tx1"/>
                </a:solidFill>
              </a:rPr>
              <a:t>. La inercia es </a:t>
            </a:r>
            <a:r>
              <a:rPr lang="es-CL" sz="1600" b="1" dirty="0" smtClean="0">
                <a:solidFill>
                  <a:schemeClr val="tx1"/>
                </a:solidFill>
              </a:rPr>
              <a:t>esencial, </a:t>
            </a:r>
            <a:r>
              <a:rPr lang="es-CL" sz="1600" dirty="0" smtClean="0">
                <a:solidFill>
                  <a:schemeClr val="tx1"/>
                </a:solidFill>
              </a:rPr>
              <a:t>pues las ganancias de día nos sirven en la noche…</a:t>
            </a:r>
            <a:endParaRPr lang="es-CL" sz="1600" dirty="0">
              <a:solidFill>
                <a:schemeClr val="tx1"/>
              </a:solidFill>
            </a:endParaRPr>
          </a:p>
        </p:txBody>
      </p:sp>
    </p:spTree>
    <p:extLst>
      <p:ext uri="{BB962C8B-B14F-4D97-AF65-F5344CB8AC3E}">
        <p14:creationId xmlns:p14="http://schemas.microsoft.com/office/powerpoint/2010/main" val="14007663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4A1998B-B4EC-4636-86E3-2609AD270D9B}" type="slidenum">
              <a:rPr lang="es-ES"/>
              <a:pPr/>
              <a:t>97</a:t>
            </a:fld>
            <a:endParaRPr lang="es-ES"/>
          </a:p>
        </p:txBody>
      </p:sp>
      <p:sp>
        <p:nvSpPr>
          <p:cNvPr id="107523" name="Rectangle 3"/>
          <p:cNvSpPr>
            <a:spLocks noGrp="1" noChangeArrowheads="1"/>
          </p:cNvSpPr>
          <p:nvPr>
            <p:ph type="body" idx="1"/>
          </p:nvPr>
        </p:nvSpPr>
        <p:spPr>
          <a:xfrm>
            <a:off x="1182688" y="2017713"/>
            <a:ext cx="7772400" cy="3911617"/>
          </a:xfrm>
        </p:spPr>
        <p:txBody>
          <a:bodyPr/>
          <a:lstStyle/>
          <a:p>
            <a:pPr>
              <a:lnSpc>
                <a:spcPct val="90000"/>
              </a:lnSpc>
            </a:pPr>
            <a:r>
              <a:rPr lang="es-MX" sz="2000" b="1" dirty="0" smtClean="0">
                <a:effectLst>
                  <a:outerShdw blurRad="38100" dist="38100" dir="2700000" algn="tl">
                    <a:srgbClr val="C0C0C0"/>
                  </a:outerShdw>
                </a:effectLst>
              </a:rPr>
              <a:t>Balance Térmico: </a:t>
            </a:r>
            <a:r>
              <a:rPr lang="es-MX" sz="2000" dirty="0" smtClean="0">
                <a:effectLst>
                  <a:outerShdw blurRad="38100" dist="38100" dir="2700000" algn="tl">
                    <a:srgbClr val="C0C0C0"/>
                  </a:outerShdw>
                </a:effectLst>
              </a:rPr>
              <a:t>nos dice que en un período de tiempo (usualmente un día, a veces más de un día) se tiene que producir un equilibrio entre todos los flujos térmicos. Es decir:</a:t>
            </a:r>
          </a:p>
          <a:p>
            <a:pPr>
              <a:lnSpc>
                <a:spcPct val="90000"/>
              </a:lnSpc>
            </a:pPr>
            <a:endParaRPr lang="es-MX" sz="2000" dirty="0" smtClean="0">
              <a:effectLst>
                <a:outerShdw blurRad="38100" dist="38100" dir="2700000" algn="tl">
                  <a:srgbClr val="C0C0C0"/>
                </a:outerShdw>
              </a:effectLst>
            </a:endParaRPr>
          </a:p>
          <a:p>
            <a:pPr>
              <a:lnSpc>
                <a:spcPct val="90000"/>
              </a:lnSpc>
              <a:buNone/>
            </a:pPr>
            <a:endParaRPr lang="es-MX" sz="1600" dirty="0">
              <a:effectLst>
                <a:outerShdw blurRad="38100" dist="38100" dir="2700000" algn="tl">
                  <a:srgbClr val="C0C0C0"/>
                </a:outerShdw>
              </a:effectLst>
            </a:endParaRPr>
          </a:p>
        </p:txBody>
      </p:sp>
      <p:graphicFrame>
        <p:nvGraphicFramePr>
          <p:cNvPr id="5" name="4 Objeto"/>
          <p:cNvGraphicFramePr>
            <a:graphicFrameLocks noChangeAspect="1"/>
          </p:cNvGraphicFramePr>
          <p:nvPr/>
        </p:nvGraphicFramePr>
        <p:xfrm>
          <a:off x="2500298" y="3143248"/>
          <a:ext cx="4514594" cy="930280"/>
        </p:xfrm>
        <a:graphic>
          <a:graphicData uri="http://schemas.openxmlformats.org/presentationml/2006/ole">
            <mc:AlternateContent xmlns:mc="http://schemas.openxmlformats.org/markup-compatibility/2006">
              <mc:Choice xmlns:v="urn:schemas-microsoft-com:vml" Requires="v">
                <p:oleObj spid="_x0000_s7177" name="Ecuación" r:id="rId4" imgW="2095500" imgH="431800" progId="Equation.3">
                  <p:embed/>
                </p:oleObj>
              </mc:Choice>
              <mc:Fallback>
                <p:oleObj name="Ecuación" r:id="rId4" imgW="20955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298" y="3143248"/>
                        <a:ext cx="4514594" cy="93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21441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p:txBody>
          <a:bodyPr/>
          <a:lstStyle/>
          <a:p>
            <a:fld id="{6F0C3970-07D2-439C-8029-6ECADE5972A4}" type="slidenum">
              <a:rPr lang="es-ES"/>
              <a:pPr/>
              <a:t>98</a:t>
            </a:fld>
            <a:endParaRPr lang="es-ES"/>
          </a:p>
        </p:txBody>
      </p:sp>
      <p:sp>
        <p:nvSpPr>
          <p:cNvPr id="489475" name="Rectangle 3"/>
          <p:cNvSpPr>
            <a:spLocks noGrp="1" noChangeArrowheads="1"/>
          </p:cNvSpPr>
          <p:nvPr>
            <p:ph type="body" idx="1"/>
          </p:nvPr>
        </p:nvSpPr>
        <p:spPr>
          <a:xfrm>
            <a:off x="757238" y="1410991"/>
            <a:ext cx="7772400" cy="1738312"/>
          </a:xfrm>
        </p:spPr>
        <p:txBody>
          <a:bodyPr/>
          <a:lstStyle/>
          <a:p>
            <a:pPr>
              <a:buFont typeface="Wingdings" pitchFamily="2" charset="2"/>
              <a:buNone/>
            </a:pPr>
            <a:r>
              <a:rPr lang="en-US" sz="1800" dirty="0" err="1">
                <a:latin typeface="Verdana" pitchFamily="34" charset="0"/>
              </a:rPr>
              <a:t>Una</a:t>
            </a:r>
            <a:r>
              <a:rPr lang="en-US" sz="1800" dirty="0">
                <a:latin typeface="Verdana" pitchFamily="34" charset="0"/>
              </a:rPr>
              <a:t> casa o </a:t>
            </a:r>
            <a:r>
              <a:rPr lang="en-US" sz="1800" dirty="0" err="1">
                <a:latin typeface="Verdana" pitchFamily="34" charset="0"/>
              </a:rPr>
              <a:t>edificio</a:t>
            </a:r>
            <a:r>
              <a:rPr lang="en-US" sz="1800" dirty="0">
                <a:latin typeface="Verdana" pitchFamily="34" charset="0"/>
              </a:rPr>
              <a:t> </a:t>
            </a:r>
            <a:r>
              <a:rPr lang="en-US" sz="1800" dirty="0" err="1">
                <a:latin typeface="Verdana" pitchFamily="34" charset="0"/>
              </a:rPr>
              <a:t>es</a:t>
            </a:r>
            <a:r>
              <a:rPr lang="en-US" sz="1800" dirty="0">
                <a:latin typeface="Verdana" pitchFamily="34" charset="0"/>
              </a:rPr>
              <a:t> un </a:t>
            </a:r>
            <a:r>
              <a:rPr lang="en-US" sz="1800" dirty="0" err="1">
                <a:latin typeface="Verdana" pitchFamily="34" charset="0"/>
              </a:rPr>
              <a:t>sistema</a:t>
            </a:r>
            <a:r>
              <a:rPr lang="en-US" sz="1800" dirty="0">
                <a:latin typeface="Verdana" pitchFamily="34" charset="0"/>
              </a:rPr>
              <a:t> </a:t>
            </a:r>
            <a:r>
              <a:rPr lang="en-US" sz="1800" dirty="0" err="1">
                <a:latin typeface="Verdana" pitchFamily="34" charset="0"/>
              </a:rPr>
              <a:t>que</a:t>
            </a:r>
            <a:r>
              <a:rPr lang="en-US" sz="1800" dirty="0">
                <a:latin typeface="Verdana" pitchFamily="34" charset="0"/>
              </a:rPr>
              <a:t> </a:t>
            </a:r>
            <a:r>
              <a:rPr lang="en-US" sz="1800" i="1" dirty="0" err="1">
                <a:solidFill>
                  <a:schemeClr val="tx2"/>
                </a:solidFill>
                <a:latin typeface="Verdana" pitchFamily="34" charset="0"/>
              </a:rPr>
              <a:t>interactúa</a:t>
            </a:r>
            <a:r>
              <a:rPr lang="en-US" sz="1800" dirty="0">
                <a:latin typeface="Verdana" pitchFamily="34" charset="0"/>
              </a:rPr>
              <a:t> y </a:t>
            </a:r>
            <a:r>
              <a:rPr lang="en-US" sz="1800" i="1" dirty="0" err="1">
                <a:solidFill>
                  <a:schemeClr val="tx2"/>
                </a:solidFill>
                <a:latin typeface="Verdana" pitchFamily="34" charset="0"/>
              </a:rPr>
              <a:t>modula</a:t>
            </a:r>
            <a:r>
              <a:rPr lang="en-US" sz="1800" dirty="0">
                <a:latin typeface="Verdana" pitchFamily="34" charset="0"/>
              </a:rPr>
              <a:t> el </a:t>
            </a:r>
            <a:r>
              <a:rPr lang="en-US" sz="1800" dirty="0" err="1">
                <a:latin typeface="Verdana" pitchFamily="34" charset="0"/>
              </a:rPr>
              <a:t>clima</a:t>
            </a:r>
            <a:r>
              <a:rPr lang="en-US" sz="1800" dirty="0">
                <a:latin typeface="Verdana" pitchFamily="34" charset="0"/>
              </a:rPr>
              <a:t> exterior.</a:t>
            </a:r>
          </a:p>
          <a:p>
            <a:pPr>
              <a:buFont typeface="Wingdings" pitchFamily="2" charset="2"/>
              <a:buNone/>
            </a:pPr>
            <a:r>
              <a:rPr lang="en-US" sz="1800" dirty="0">
                <a:latin typeface="Verdana" pitchFamily="34" charset="0"/>
              </a:rPr>
              <a:t>Lo </a:t>
            </a:r>
            <a:r>
              <a:rPr lang="en-US" sz="1800" dirty="0" err="1">
                <a:latin typeface="Verdana" pitchFamily="34" charset="0"/>
              </a:rPr>
              <a:t>primero</a:t>
            </a:r>
            <a:r>
              <a:rPr lang="en-US" sz="1800" dirty="0">
                <a:latin typeface="Verdana" pitchFamily="34" charset="0"/>
              </a:rPr>
              <a:t> </a:t>
            </a:r>
            <a:r>
              <a:rPr lang="en-US" sz="1800" dirty="0" err="1">
                <a:latin typeface="Verdana" pitchFamily="34" charset="0"/>
              </a:rPr>
              <a:t>que</a:t>
            </a:r>
            <a:r>
              <a:rPr lang="en-US" sz="1800" dirty="0">
                <a:latin typeface="Verdana" pitchFamily="34" charset="0"/>
              </a:rPr>
              <a:t> </a:t>
            </a:r>
            <a:r>
              <a:rPr lang="en-US" sz="1800" dirty="0" err="1">
                <a:latin typeface="Verdana" pitchFamily="34" charset="0"/>
              </a:rPr>
              <a:t>debemos</a:t>
            </a:r>
            <a:r>
              <a:rPr lang="en-US" sz="1800" dirty="0">
                <a:latin typeface="Verdana" pitchFamily="34" charset="0"/>
              </a:rPr>
              <a:t> </a:t>
            </a:r>
            <a:r>
              <a:rPr lang="en-US" sz="1800" dirty="0" err="1">
                <a:latin typeface="Verdana" pitchFamily="34" charset="0"/>
              </a:rPr>
              <a:t>tener</a:t>
            </a:r>
            <a:r>
              <a:rPr lang="en-US" sz="1800" dirty="0">
                <a:latin typeface="Verdana" pitchFamily="34" charset="0"/>
              </a:rPr>
              <a:t> </a:t>
            </a:r>
            <a:r>
              <a:rPr lang="en-US" sz="1800" dirty="0" err="1">
                <a:latin typeface="Verdana" pitchFamily="34" charset="0"/>
              </a:rPr>
              <a:t>claro</a:t>
            </a:r>
            <a:r>
              <a:rPr lang="en-US" sz="1800" dirty="0">
                <a:latin typeface="Verdana" pitchFamily="34" charset="0"/>
              </a:rPr>
              <a:t> </a:t>
            </a:r>
            <a:r>
              <a:rPr lang="en-US" sz="1800" dirty="0" err="1">
                <a:latin typeface="Verdana" pitchFamily="34" charset="0"/>
              </a:rPr>
              <a:t>es</a:t>
            </a:r>
            <a:r>
              <a:rPr lang="en-US" sz="1800" dirty="0">
                <a:latin typeface="Verdana" pitchFamily="34" charset="0"/>
              </a:rPr>
              <a:t> </a:t>
            </a:r>
            <a:r>
              <a:rPr lang="en-US" sz="1800" dirty="0" err="1">
                <a:latin typeface="Verdana" pitchFamily="34" charset="0"/>
              </a:rPr>
              <a:t>cuales</a:t>
            </a:r>
            <a:r>
              <a:rPr lang="en-US" sz="1800" dirty="0">
                <a:latin typeface="Verdana" pitchFamily="34" charset="0"/>
              </a:rPr>
              <a:t> son </a:t>
            </a:r>
            <a:r>
              <a:rPr lang="en-US" sz="1800" dirty="0" err="1">
                <a:latin typeface="Verdana" pitchFamily="34" charset="0"/>
              </a:rPr>
              <a:t>nuestras</a:t>
            </a:r>
            <a:r>
              <a:rPr lang="en-US" sz="1800" dirty="0">
                <a:latin typeface="Verdana" pitchFamily="34" charset="0"/>
              </a:rPr>
              <a:t> </a:t>
            </a:r>
            <a:r>
              <a:rPr lang="en-US" sz="1800" dirty="0" err="1">
                <a:latin typeface="Verdana" pitchFamily="34" charset="0"/>
              </a:rPr>
              <a:t>características</a:t>
            </a:r>
            <a:r>
              <a:rPr lang="en-US" sz="1800" dirty="0">
                <a:latin typeface="Verdana" pitchFamily="34" charset="0"/>
              </a:rPr>
              <a:t> </a:t>
            </a:r>
            <a:r>
              <a:rPr lang="en-US" sz="1800" dirty="0" err="1">
                <a:latin typeface="Verdana" pitchFamily="34" charset="0"/>
              </a:rPr>
              <a:t>climáticas</a:t>
            </a:r>
            <a:r>
              <a:rPr lang="en-US" sz="1800" dirty="0">
                <a:latin typeface="Verdana" pitchFamily="34" charset="0"/>
              </a:rPr>
              <a:t>. Y en </a:t>
            </a:r>
            <a:r>
              <a:rPr lang="en-US" sz="1800" dirty="0" err="1">
                <a:latin typeface="Verdana" pitchFamily="34" charset="0"/>
              </a:rPr>
              <a:t>que</a:t>
            </a:r>
            <a:r>
              <a:rPr lang="en-US" sz="1800" dirty="0">
                <a:latin typeface="Verdana" pitchFamily="34" charset="0"/>
              </a:rPr>
              <a:t> se distingue de </a:t>
            </a:r>
            <a:r>
              <a:rPr lang="en-US" sz="1800" dirty="0" err="1">
                <a:latin typeface="Verdana" pitchFamily="34" charset="0"/>
              </a:rPr>
              <a:t>otros</a:t>
            </a:r>
            <a:r>
              <a:rPr lang="en-US" sz="1800" dirty="0">
                <a:latin typeface="Verdana" pitchFamily="34" charset="0"/>
              </a:rPr>
              <a:t> </a:t>
            </a:r>
            <a:r>
              <a:rPr lang="en-US" sz="1800" dirty="0" err="1">
                <a:latin typeface="Verdana" pitchFamily="34" charset="0"/>
              </a:rPr>
              <a:t>lugares</a:t>
            </a:r>
            <a:r>
              <a:rPr lang="en-US" sz="1800" dirty="0">
                <a:latin typeface="Verdana" pitchFamily="34" charset="0"/>
              </a:rPr>
              <a:t> del </a:t>
            </a:r>
            <a:r>
              <a:rPr lang="en-US" sz="1800" dirty="0" err="1">
                <a:latin typeface="Verdana" pitchFamily="34" charset="0"/>
              </a:rPr>
              <a:t>mundo</a:t>
            </a:r>
            <a:r>
              <a:rPr lang="en-US" sz="1800" dirty="0">
                <a:latin typeface="Verdana" pitchFamily="34" charset="0"/>
              </a:rPr>
              <a:t>.</a:t>
            </a:r>
          </a:p>
          <a:p>
            <a:pPr>
              <a:buFont typeface="Wingdings" pitchFamily="2" charset="2"/>
              <a:buNone/>
            </a:pPr>
            <a:endParaRPr lang="en-US" sz="1800" dirty="0">
              <a:latin typeface="Verdana" pitchFamily="34" charset="0"/>
            </a:endParaRPr>
          </a:p>
          <a:p>
            <a:pPr>
              <a:buFont typeface="Wingdings" pitchFamily="2" charset="2"/>
              <a:buNone/>
            </a:pPr>
            <a:endParaRPr lang="en-US" sz="1800" dirty="0">
              <a:latin typeface="Verdana" pitchFamily="34" charset="0"/>
            </a:endParaRPr>
          </a:p>
        </p:txBody>
      </p:sp>
      <p:pic>
        <p:nvPicPr>
          <p:cNvPr id="489481" name="Picture 9" descr="Temps"/>
          <p:cNvPicPr>
            <a:picLocks noChangeAspect="1" noChangeArrowheads="1"/>
          </p:cNvPicPr>
          <p:nvPr/>
        </p:nvPicPr>
        <p:blipFill>
          <a:blip r:embed="rId3" cstate="print"/>
          <a:srcRect/>
          <a:stretch>
            <a:fillRect/>
          </a:stretch>
        </p:blipFill>
        <p:spPr bwMode="auto">
          <a:xfrm>
            <a:off x="953542" y="3141663"/>
            <a:ext cx="2663825" cy="2663825"/>
          </a:xfrm>
          <a:prstGeom prst="rect">
            <a:avLst/>
          </a:prstGeom>
          <a:noFill/>
        </p:spPr>
      </p:pic>
      <p:sp>
        <p:nvSpPr>
          <p:cNvPr id="489482" name="Text Box 10"/>
          <p:cNvSpPr txBox="1">
            <a:spLocks noChangeArrowheads="1"/>
          </p:cNvSpPr>
          <p:nvPr/>
        </p:nvSpPr>
        <p:spPr bwMode="auto">
          <a:xfrm>
            <a:off x="4500563" y="3141663"/>
            <a:ext cx="4175125" cy="366712"/>
          </a:xfrm>
          <a:prstGeom prst="rect">
            <a:avLst/>
          </a:prstGeom>
          <a:noFill/>
          <a:ln w="9525">
            <a:noFill/>
            <a:miter lim="800000"/>
            <a:headEnd/>
            <a:tailEnd/>
          </a:ln>
          <a:effectLst/>
        </p:spPr>
        <p:txBody>
          <a:bodyPr>
            <a:spAutoFit/>
          </a:bodyPr>
          <a:lstStyle/>
          <a:p>
            <a:pPr>
              <a:spcBef>
                <a:spcPct val="50000"/>
              </a:spcBef>
            </a:pPr>
            <a:endParaRPr lang="es-ES" u="sng">
              <a:latin typeface="Arial" charset="0"/>
            </a:endParaRPr>
          </a:p>
        </p:txBody>
      </p:sp>
      <p:sp>
        <p:nvSpPr>
          <p:cNvPr id="489483" name="Text Box 11"/>
          <p:cNvSpPr txBox="1">
            <a:spLocks noChangeArrowheads="1"/>
          </p:cNvSpPr>
          <p:nvPr/>
        </p:nvSpPr>
        <p:spPr bwMode="auto">
          <a:xfrm>
            <a:off x="4355976" y="3141663"/>
            <a:ext cx="3744912" cy="2536825"/>
          </a:xfrm>
          <a:prstGeom prst="rect">
            <a:avLst/>
          </a:prstGeom>
          <a:noFill/>
          <a:ln w="9525">
            <a:noFill/>
            <a:miter lim="800000"/>
            <a:headEnd/>
            <a:tailEnd/>
          </a:ln>
          <a:effectLst/>
        </p:spPr>
        <p:txBody>
          <a:bodyPr>
            <a:spAutoFit/>
          </a:bodyPr>
          <a:lstStyle/>
          <a:p>
            <a:pPr>
              <a:spcBef>
                <a:spcPct val="50000"/>
              </a:spcBef>
            </a:pPr>
            <a:r>
              <a:rPr lang="es-MX" sz="1600" dirty="0">
                <a:solidFill>
                  <a:schemeClr val="tx1"/>
                </a:solidFill>
                <a:latin typeface="Arial" charset="0"/>
              </a:rPr>
              <a:t>En gran parte del mundo desarrollado, en invierno las temperaturas externas están </a:t>
            </a:r>
            <a:r>
              <a:rPr lang="es-MX" sz="1600" b="1" i="1" dirty="0">
                <a:solidFill>
                  <a:schemeClr val="tx1"/>
                </a:solidFill>
                <a:latin typeface="Arial" charset="0"/>
              </a:rPr>
              <a:t>muy</a:t>
            </a:r>
            <a:r>
              <a:rPr lang="es-MX" sz="1600" dirty="0">
                <a:solidFill>
                  <a:schemeClr val="tx1"/>
                </a:solidFill>
                <a:latin typeface="Arial" charset="0"/>
              </a:rPr>
              <a:t> por debajo de la temperatura de confort durante el día y la noche.</a:t>
            </a:r>
          </a:p>
          <a:p>
            <a:pPr>
              <a:spcBef>
                <a:spcPct val="50000"/>
              </a:spcBef>
            </a:pPr>
            <a:r>
              <a:rPr lang="es-MX" sz="1600" dirty="0">
                <a:solidFill>
                  <a:schemeClr val="tx1"/>
                </a:solidFill>
                <a:latin typeface="Arial" charset="0"/>
              </a:rPr>
              <a:t>En ese caso, el rol principal del edificio es </a:t>
            </a:r>
            <a:r>
              <a:rPr lang="es-MX" sz="1600" b="1" i="1" dirty="0">
                <a:solidFill>
                  <a:schemeClr val="tx1"/>
                </a:solidFill>
                <a:latin typeface="Arial" charset="0"/>
              </a:rPr>
              <a:t>aislar</a:t>
            </a:r>
            <a:r>
              <a:rPr lang="es-MX" sz="1600" i="1" dirty="0">
                <a:solidFill>
                  <a:schemeClr val="tx1"/>
                </a:solidFill>
                <a:latin typeface="Arial" charset="0"/>
              </a:rPr>
              <a:t> </a:t>
            </a:r>
            <a:r>
              <a:rPr lang="es-MX" sz="1600" dirty="0">
                <a:solidFill>
                  <a:schemeClr val="tx1"/>
                </a:solidFill>
                <a:latin typeface="Arial" charset="0"/>
              </a:rPr>
              <a:t>del clima exterior.</a:t>
            </a:r>
          </a:p>
          <a:p>
            <a:pPr>
              <a:spcBef>
                <a:spcPct val="50000"/>
              </a:spcBef>
            </a:pPr>
            <a:r>
              <a:rPr lang="es-MX" sz="1600" dirty="0">
                <a:solidFill>
                  <a:schemeClr val="tx1"/>
                </a:solidFill>
                <a:latin typeface="Arial" charset="0"/>
              </a:rPr>
              <a:t>En casos excepcionales se pueden aprovechar los flujos existentes.</a:t>
            </a:r>
            <a:endParaRPr lang="es-ES" sz="1600" dirty="0">
              <a:solidFill>
                <a:schemeClr val="tx1"/>
              </a:solidFill>
              <a:latin typeface="Arial" charset="0"/>
            </a:endParaRPr>
          </a:p>
        </p:txBody>
      </p:sp>
    </p:spTree>
    <p:extLst>
      <p:ext uri="{BB962C8B-B14F-4D97-AF65-F5344CB8AC3E}">
        <p14:creationId xmlns:p14="http://schemas.microsoft.com/office/powerpoint/2010/main" val="34309612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p:txBody>
          <a:bodyPr/>
          <a:lstStyle/>
          <a:p>
            <a:fld id="{5ED215DD-EF1F-41D6-AFC3-162DAD52B7CD}" type="slidenum">
              <a:rPr lang="es-ES"/>
              <a:pPr/>
              <a:t>99</a:t>
            </a:fld>
            <a:endParaRPr lang="es-ES"/>
          </a:p>
        </p:txBody>
      </p:sp>
      <p:sp>
        <p:nvSpPr>
          <p:cNvPr id="491523" name="Rectangle 3"/>
          <p:cNvSpPr>
            <a:spLocks noGrp="1" noChangeArrowheads="1"/>
          </p:cNvSpPr>
          <p:nvPr>
            <p:ph type="body" idx="1"/>
          </p:nvPr>
        </p:nvSpPr>
        <p:spPr>
          <a:xfrm>
            <a:off x="1182688" y="2017713"/>
            <a:ext cx="7772400" cy="1212850"/>
          </a:xfrm>
        </p:spPr>
        <p:txBody>
          <a:bodyPr/>
          <a:lstStyle/>
          <a:p>
            <a:pPr>
              <a:buFont typeface="Wingdings" pitchFamily="2" charset="2"/>
              <a:buNone/>
            </a:pPr>
            <a:r>
              <a:rPr lang="en-US" sz="1800">
                <a:latin typeface="Verdana" pitchFamily="34" charset="0"/>
              </a:rPr>
              <a:t>En el caso de Chile, para gran parte del país, nos encontramos que las temperaturas externas diurnas están cerca o en la zona de confort.</a:t>
            </a:r>
          </a:p>
          <a:p>
            <a:pPr>
              <a:buFont typeface="Wingdings" pitchFamily="2" charset="2"/>
              <a:buNone/>
            </a:pPr>
            <a:endParaRPr lang="en-US" sz="1800">
              <a:latin typeface="Verdana" pitchFamily="34" charset="0"/>
            </a:endParaRPr>
          </a:p>
          <a:p>
            <a:pPr>
              <a:buFont typeface="Wingdings" pitchFamily="2" charset="2"/>
              <a:buNone/>
            </a:pPr>
            <a:endParaRPr lang="en-US" sz="1800">
              <a:latin typeface="Verdana" pitchFamily="34" charset="0"/>
            </a:endParaRPr>
          </a:p>
        </p:txBody>
      </p:sp>
      <p:sp>
        <p:nvSpPr>
          <p:cNvPr id="491525" name="Text Box 5"/>
          <p:cNvSpPr txBox="1">
            <a:spLocks noChangeArrowheads="1"/>
          </p:cNvSpPr>
          <p:nvPr/>
        </p:nvSpPr>
        <p:spPr bwMode="auto">
          <a:xfrm>
            <a:off x="4500563" y="3141663"/>
            <a:ext cx="4175125" cy="366712"/>
          </a:xfrm>
          <a:prstGeom prst="rect">
            <a:avLst/>
          </a:prstGeom>
          <a:noFill/>
          <a:ln w="9525">
            <a:noFill/>
            <a:miter lim="800000"/>
            <a:headEnd/>
            <a:tailEnd/>
          </a:ln>
          <a:effectLst/>
        </p:spPr>
        <p:txBody>
          <a:bodyPr>
            <a:spAutoFit/>
          </a:bodyPr>
          <a:lstStyle/>
          <a:p>
            <a:pPr>
              <a:spcBef>
                <a:spcPct val="50000"/>
              </a:spcBef>
            </a:pPr>
            <a:endParaRPr lang="es-ES" u="sng">
              <a:latin typeface="Arial" charset="0"/>
            </a:endParaRPr>
          </a:p>
        </p:txBody>
      </p:sp>
      <p:sp>
        <p:nvSpPr>
          <p:cNvPr id="491526" name="Text Box 6"/>
          <p:cNvSpPr txBox="1">
            <a:spLocks noChangeArrowheads="1"/>
          </p:cNvSpPr>
          <p:nvPr/>
        </p:nvSpPr>
        <p:spPr bwMode="auto">
          <a:xfrm>
            <a:off x="4356100" y="3141663"/>
            <a:ext cx="3744913" cy="2427287"/>
          </a:xfrm>
          <a:prstGeom prst="rect">
            <a:avLst/>
          </a:prstGeom>
          <a:noFill/>
          <a:ln w="9525">
            <a:noFill/>
            <a:miter lim="800000"/>
            <a:headEnd/>
            <a:tailEnd/>
          </a:ln>
          <a:effectLst/>
        </p:spPr>
        <p:txBody>
          <a:bodyPr>
            <a:spAutoFit/>
          </a:bodyPr>
          <a:lstStyle/>
          <a:p>
            <a:pPr>
              <a:spcBef>
                <a:spcPct val="50000"/>
              </a:spcBef>
            </a:pPr>
            <a:r>
              <a:rPr lang="es-MX">
                <a:latin typeface="Arial" charset="0"/>
              </a:rPr>
              <a:t>En este caso, el rol principal del edificio será </a:t>
            </a:r>
            <a:r>
              <a:rPr lang="es-MX" i="1">
                <a:solidFill>
                  <a:schemeClr val="tx2"/>
                </a:solidFill>
                <a:latin typeface="Arial" charset="0"/>
              </a:rPr>
              <a:t>modular</a:t>
            </a:r>
            <a:r>
              <a:rPr lang="es-MX" i="1">
                <a:latin typeface="Arial" charset="0"/>
              </a:rPr>
              <a:t> </a:t>
            </a:r>
            <a:r>
              <a:rPr lang="es-MX">
                <a:latin typeface="Arial" charset="0"/>
              </a:rPr>
              <a:t>las condiciones externas para mantenernos en la zona de confort.</a:t>
            </a:r>
          </a:p>
          <a:p>
            <a:pPr>
              <a:spcBef>
                <a:spcPct val="50000"/>
              </a:spcBef>
            </a:pPr>
            <a:r>
              <a:rPr lang="es-MX">
                <a:latin typeface="Arial" charset="0"/>
              </a:rPr>
              <a:t>También conviene aprovechar al máximo los flujos naturales de energía.</a:t>
            </a:r>
            <a:endParaRPr lang="es-ES">
              <a:latin typeface="Arial" charset="0"/>
            </a:endParaRPr>
          </a:p>
        </p:txBody>
      </p:sp>
      <p:pic>
        <p:nvPicPr>
          <p:cNvPr id="491527" name="Picture 7" descr="Temps-01"/>
          <p:cNvPicPr>
            <a:picLocks noChangeAspect="1" noChangeArrowheads="1"/>
          </p:cNvPicPr>
          <p:nvPr/>
        </p:nvPicPr>
        <p:blipFill>
          <a:blip r:embed="rId3" cstate="print"/>
          <a:srcRect/>
          <a:stretch>
            <a:fillRect/>
          </a:stretch>
        </p:blipFill>
        <p:spPr bwMode="auto">
          <a:xfrm>
            <a:off x="827088" y="3141663"/>
            <a:ext cx="2857500" cy="2857500"/>
          </a:xfrm>
          <a:prstGeom prst="rect">
            <a:avLst/>
          </a:prstGeom>
          <a:noFill/>
        </p:spPr>
      </p:pic>
    </p:spTree>
    <p:extLst>
      <p:ext uri="{BB962C8B-B14F-4D97-AF65-F5344CB8AC3E}">
        <p14:creationId xmlns:p14="http://schemas.microsoft.com/office/powerpoint/2010/main" val="1861900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mato diplo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formato diploma.potx</Template>
  <TotalTime>2693</TotalTime>
  <Words>10921</Words>
  <Application>Microsoft Office PowerPoint</Application>
  <PresentationFormat>Presentación en pantalla (4:3)</PresentationFormat>
  <Paragraphs>1265</Paragraphs>
  <Slides>150</Slides>
  <Notes>134</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150</vt:i4>
      </vt:variant>
    </vt:vector>
  </HeadingPairs>
  <TitlesOfParts>
    <vt:vector size="153" baseType="lpstr">
      <vt:lpstr>formato diploma</vt:lpstr>
      <vt:lpstr>Microsoft Editor de ecuaciones 3.0</vt:lpstr>
      <vt:lpstr>Ecuación</vt:lpstr>
      <vt:lpstr>Energía Solar en Chile Aplicado a la Edificación</vt:lpstr>
      <vt:lpstr>A modo de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Espectro Radiación Solar: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Transparencias comparadas de seis lugares…</vt:lpstr>
      <vt:lpstr>Presentación de PowerPoint</vt:lpstr>
      <vt:lpstr>Presentación de PowerPoint</vt:lpstr>
      <vt:lpstr>Presentación de PowerPoint</vt:lpstr>
      <vt:lpstr>Presentación de PowerPoint</vt:lpstr>
      <vt:lpstr>Presentación de PowerPoint</vt:lpstr>
      <vt:lpstr>Recurso Solar:</vt:lpstr>
      <vt:lpstr>Recurso Solar:</vt:lpstr>
      <vt:lpstr>Recurso Solar:</vt:lpstr>
      <vt:lpstr>Recurso Solar:</vt:lpstr>
      <vt:lpstr>Recurso Solar:</vt:lpstr>
      <vt:lpstr>Recurso Solar corregido:</vt:lpstr>
      <vt:lpstr>Recurso Solar comparativo:</vt:lpstr>
      <vt:lpstr>Valores de H_o promedio para diversas localidades…</vt:lpstr>
      <vt:lpstr>H_o y KT:</vt:lpstr>
      <vt:lpstr>Transparencia Atmosférica:</vt:lpstr>
      <vt:lpstr>Transparencias comparadas de seis lugares…</vt:lpstr>
      <vt:lpstr>Componentes de radiación solar:</vt:lpstr>
      <vt:lpstr>Conclusiones del punto:</vt:lpstr>
      <vt:lpstr>Energía Solar en Chile:</vt:lpstr>
      <vt:lpstr>Energía Solar en Chile:</vt:lpstr>
      <vt:lpstr>El sol para generar grandes bloques de energía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Balance Energético en Viviendas:</vt:lpstr>
      <vt:lpstr>Presentación de PowerPoint</vt:lpstr>
      <vt:lpstr>Presentación de PowerPoint</vt:lpstr>
      <vt:lpstr>Presentación de PowerPoint</vt:lpstr>
      <vt:lpstr>Presentación de PowerPoint</vt:lpstr>
      <vt:lpstr>Cargas Térmicas Nominales…</vt:lpstr>
      <vt:lpstr>Presentación de PowerPoint</vt:lpstr>
      <vt:lpstr>Presentación de PowerPoint</vt:lpstr>
      <vt:lpstr>Balance Térmico</vt:lpstr>
      <vt:lpstr>Balance Térmico</vt:lpstr>
      <vt:lpstr>Balance Térmico en Edificación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Balance Térmico en Edificación</vt:lpstr>
      <vt:lpstr>Balance Térmico en Edificación</vt:lpstr>
      <vt:lpstr>Balance Térmico en Edificación</vt:lpstr>
      <vt:lpstr>Presentación de PowerPoint</vt:lpstr>
      <vt:lpstr>Presentación de PowerPoint</vt:lpstr>
      <vt:lpstr>Presentación de PowerPoint</vt:lpstr>
      <vt:lpstr>Presentación de PowerPoint</vt:lpstr>
      <vt:lpstr>Inercia Térmica y Capacidad Térmica</vt:lpstr>
      <vt:lpstr>Inercia Térmica</vt:lpstr>
      <vt:lpstr>Inercia Térmica</vt:lpstr>
      <vt:lpstr>Capacidad Térmica de Materiales</vt:lpstr>
      <vt:lpstr>Valores de Capacidad Térmica</vt:lpstr>
      <vt:lpstr>Capacidad Térmica</vt:lpstr>
      <vt:lpstr>Capacidad Térmica</vt:lpstr>
      <vt:lpstr>Capacidad Térmica</vt:lpstr>
      <vt:lpstr>Presentación de PowerPoint</vt:lpstr>
      <vt:lpstr>Presentación de PowerPoint</vt:lpstr>
      <vt:lpstr>Sistema solar Activo y Pasivo</vt:lpstr>
      <vt:lpstr>Ejemplo de evolución de sistemas. Casas MIT</vt:lpstr>
      <vt:lpstr>Presentación de PowerPoint</vt:lpstr>
      <vt:lpstr>Presentación de PowerPoint</vt:lpstr>
      <vt:lpstr>Presentación de PowerPoint</vt:lpstr>
      <vt:lpstr>Presentación de PowerPoint</vt:lpstr>
      <vt:lpstr>Presentación de PowerPoint</vt:lpstr>
      <vt:lpstr>Presentación de PowerPoint</vt:lpstr>
      <vt:lpstr>Casas MIT: Experiencia lograda</vt:lpstr>
      <vt:lpstr>Sistemas solares Activos y Pasivos</vt:lpstr>
      <vt:lpstr>Edificio Solar XXI</vt:lpstr>
      <vt:lpstr>Edificio Solar XXI</vt:lpstr>
      <vt:lpstr>Edificio Solar XXI</vt:lpstr>
      <vt:lpstr>Edificio Solar XXI</vt:lpstr>
      <vt:lpstr>Otro ejemplo edificio híbrido: CENER en Pamplona</vt:lpstr>
      <vt:lpstr>Otro ejemplo edificio híbrido: CENER en Pamplona</vt:lpstr>
      <vt:lpstr>Presentación de PowerPoint</vt:lpstr>
      <vt:lpstr>Temperaturas:</vt:lpstr>
      <vt:lpstr>Presentación de PowerPoint</vt:lpstr>
      <vt:lpstr>Presentación de PowerPoint</vt:lpstr>
      <vt:lpstr>Presentación de PowerPoint</vt:lpstr>
      <vt:lpstr>Presentación de PowerPoint</vt:lpstr>
      <vt:lpstr>Confort y Temperatura:</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Sistemas Solares Pasivos:</vt:lpstr>
      <vt:lpstr>Potencial de ahorro con técnicas pasivas:</vt:lpstr>
      <vt:lpstr>Presentación de PowerPoint</vt:lpstr>
    </vt:vector>
  </TitlesOfParts>
  <Company>Privada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Recuperativa Climatización.</dc:title>
  <dc:creator>Rodrigo Perez</dc:creator>
  <cp:lastModifiedBy>roroman</cp:lastModifiedBy>
  <cp:revision>62</cp:revision>
  <dcterms:created xsi:type="dcterms:W3CDTF">2010-10-21T19:19:55Z</dcterms:created>
  <dcterms:modified xsi:type="dcterms:W3CDTF">2012-09-05T19:59:01Z</dcterms:modified>
</cp:coreProperties>
</file>