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notesSlides/notesSlide17.xml" ContentType="application/vnd.openxmlformats-officedocument.presentationml.notesSlide+xml"/>
  <Default Extension="emf" ContentType="image/x-emf"/>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Default Extension="vml" ContentType="application/vnd.openxmlformats-officedocument.vmlDrawing"/>
  <Override PartName="/ppt/notesSlides/notesSlide31.xml" ContentType="application/vnd.openxmlformats-officedocument.presentationml.notesSlide+xml"/>
  <Override PartName="/ppt/slides/slide4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wmf" ContentType="image/x-wmf"/>
  <Default Extension="xls" ContentType="application/vnd.ms-exce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Default Extension="jpeg" ContentType="image/jpeg"/>
  <Override PartName="/ppt/slideLayouts/slideLayout16.xml" ContentType="application/vnd.openxmlformats-officedocument.presentationml.slideLayout+xml"/>
  <Override PartName="/ppt/diagrams/quickStyle1.xml" ContentType="application/vnd.openxmlformats-officedocument.drawingml.diagramStyle+xml"/>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diagrams/data1.xml" ContentType="application/vnd.openxmlformats-officedocument.drawingml.diagramData+xml"/>
  <Override PartName="/ppt/slides/slide29.xml" ContentType="application/vnd.openxmlformats-officedocument.presentationml.slide+xml"/>
  <Override PartName="/ppt/slides/slide76.xml" ContentType="application/vnd.openxmlformats-officedocument.presentationml.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4" r:id="rId1"/>
    <p:sldMasterId id="2147483677" r:id="rId2"/>
  </p:sldMasterIdLst>
  <p:notesMasterIdLst>
    <p:notesMasterId r:id="rId83"/>
  </p:notesMasterIdLst>
  <p:handoutMasterIdLst>
    <p:handoutMasterId r:id="rId84"/>
  </p:handoutMasterIdLst>
  <p:sldIdLst>
    <p:sldId id="290" r:id="rId3"/>
    <p:sldId id="359" r:id="rId4"/>
    <p:sldId id="473" r:id="rId5"/>
    <p:sldId id="475" r:id="rId6"/>
    <p:sldId id="476" r:id="rId7"/>
    <p:sldId id="477" r:id="rId8"/>
    <p:sldId id="478" r:id="rId9"/>
    <p:sldId id="479" r:id="rId10"/>
    <p:sldId id="480" r:id="rId11"/>
    <p:sldId id="481" r:id="rId12"/>
    <p:sldId id="482" r:id="rId13"/>
    <p:sldId id="497" r:id="rId14"/>
    <p:sldId id="485" r:id="rId15"/>
    <p:sldId id="486" r:id="rId16"/>
    <p:sldId id="487" r:id="rId17"/>
    <p:sldId id="488" r:id="rId18"/>
    <p:sldId id="489" r:id="rId19"/>
    <p:sldId id="490" r:id="rId20"/>
    <p:sldId id="491" r:id="rId21"/>
    <p:sldId id="492" r:id="rId22"/>
    <p:sldId id="493" r:id="rId23"/>
    <p:sldId id="494" r:id="rId24"/>
    <p:sldId id="495" r:id="rId25"/>
    <p:sldId id="496" r:id="rId26"/>
    <p:sldId id="378" r:id="rId27"/>
    <p:sldId id="351" r:id="rId28"/>
    <p:sldId id="348" r:id="rId29"/>
    <p:sldId id="350" r:id="rId30"/>
    <p:sldId id="448" r:id="rId31"/>
    <p:sldId id="427" r:id="rId32"/>
    <p:sldId id="428" r:id="rId33"/>
    <p:sldId id="358" r:id="rId34"/>
    <p:sldId id="426" r:id="rId35"/>
    <p:sldId id="429" r:id="rId36"/>
    <p:sldId id="322" r:id="rId37"/>
    <p:sldId id="458" r:id="rId38"/>
    <p:sldId id="457" r:id="rId39"/>
    <p:sldId id="433" r:id="rId40"/>
    <p:sldId id="445" r:id="rId41"/>
    <p:sldId id="447" r:id="rId42"/>
    <p:sldId id="379" r:id="rId43"/>
    <p:sldId id="421" r:id="rId44"/>
    <p:sldId id="456" r:id="rId45"/>
    <p:sldId id="446" r:id="rId46"/>
    <p:sldId id="422" r:id="rId47"/>
    <p:sldId id="423" r:id="rId48"/>
    <p:sldId id="424" r:id="rId49"/>
    <p:sldId id="376" r:id="rId50"/>
    <p:sldId id="434" r:id="rId51"/>
    <p:sldId id="459" r:id="rId52"/>
    <p:sldId id="460" r:id="rId53"/>
    <p:sldId id="461" r:id="rId54"/>
    <p:sldId id="462" r:id="rId55"/>
    <p:sldId id="463" r:id="rId56"/>
    <p:sldId id="435" r:id="rId57"/>
    <p:sldId id="453" r:id="rId58"/>
    <p:sldId id="454" r:id="rId59"/>
    <p:sldId id="455" r:id="rId60"/>
    <p:sldId id="442" r:id="rId61"/>
    <p:sldId id="443" r:id="rId62"/>
    <p:sldId id="436" r:id="rId63"/>
    <p:sldId id="440" r:id="rId64"/>
    <p:sldId id="441" r:id="rId65"/>
    <p:sldId id="464" r:id="rId66"/>
    <p:sldId id="437" r:id="rId67"/>
    <p:sldId id="467" r:id="rId68"/>
    <p:sldId id="470" r:id="rId69"/>
    <p:sldId id="466" r:id="rId70"/>
    <p:sldId id="449" r:id="rId71"/>
    <p:sldId id="431" r:id="rId72"/>
    <p:sldId id="344" r:id="rId73"/>
    <p:sldId id="338" r:id="rId74"/>
    <p:sldId id="340" r:id="rId75"/>
    <p:sldId id="425" r:id="rId76"/>
    <p:sldId id="452" r:id="rId77"/>
    <p:sldId id="471" r:id="rId78"/>
    <p:sldId id="381" r:id="rId79"/>
    <p:sldId id="416" r:id="rId80"/>
    <p:sldId id="432" r:id="rId81"/>
    <p:sldId id="413" r:id="rId82"/>
  </p:sldIdLst>
  <p:sldSz cx="9144000" cy="6858000" type="screen4x3"/>
  <p:notesSz cx="6997700" cy="92837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6600"/>
    <a:srgbClr val="5C1F00"/>
    <a:srgbClr val="1A210D"/>
    <a:srgbClr val="F0F5E7"/>
    <a:srgbClr val="DDDDDD"/>
    <a:srgbClr val="0066CC"/>
    <a:srgbClr val="3767FF"/>
    <a:srgbClr val="3333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760" autoAdjust="0"/>
    <p:restoredTop sz="84860" autoAdjust="0"/>
  </p:normalViewPr>
  <p:slideViewPr>
    <p:cSldViewPr>
      <p:cViewPr varScale="1">
        <p:scale>
          <a:sx n="62" d="100"/>
          <a:sy n="62" d="100"/>
        </p:scale>
        <p:origin x="-630" y="-9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2628"/>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handoutMaster" Target="handoutMasters/handoutMaster1.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theme" Target="theme/theme1.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notesMaster" Target="notesMasters/notesMaster1.xml"/><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4">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A222A8B-ED6B-425C-A67F-C50F24A79B02}" type="doc">
      <dgm:prSet loTypeId="urn:microsoft.com/office/officeart/2005/8/layout/cycle1" loCatId="cycle" qsTypeId="urn:microsoft.com/office/officeart/2005/8/quickstyle/simple1#6" qsCatId="simple" csTypeId="urn:microsoft.com/office/officeart/2005/8/colors/accent1_2#4" csCatId="accent1" phldr="1"/>
      <dgm:spPr/>
    </dgm:pt>
    <dgm:pt modelId="{1BA05F07-7B21-4E67-9B98-0B5EF4DC9426}">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_tradnl" b="1" i="0" u="none" strike="noStrike" cap="none" normalizeH="0" baseline="0" dirty="0" smtClean="0">
              <a:ln>
                <a:noFill/>
              </a:ln>
              <a:solidFill>
                <a:schemeClr val="tx1"/>
              </a:solidFill>
              <a:effectLst/>
            </a:rPr>
            <a:t>IMPRECISA</a:t>
          </a:r>
          <a:endParaRPr kumimoji="0" lang="es-ES" b="1" i="0" u="none" strike="noStrike" cap="none" normalizeH="0" baseline="0" dirty="0" smtClean="0">
            <a:ln>
              <a:noFill/>
            </a:ln>
            <a:solidFill>
              <a:schemeClr val="tx1"/>
            </a:solidFill>
            <a:effectLst/>
          </a:endParaRPr>
        </a:p>
      </dgm:t>
    </dgm:pt>
    <dgm:pt modelId="{0D9BBBE1-1632-41E6-9414-845891A48EA3}" type="parTrans" cxnId="{7075F089-7697-43B4-A75A-EC3645C69241}">
      <dgm:prSet/>
      <dgm:spPr/>
      <dgm:t>
        <a:bodyPr/>
        <a:lstStyle/>
        <a:p>
          <a:endParaRPr lang="es-CL"/>
        </a:p>
      </dgm:t>
    </dgm:pt>
    <dgm:pt modelId="{7894CBE3-703B-403E-B226-1021D0E6C3CE}" type="sibTrans" cxnId="{7075F089-7697-43B4-A75A-EC3645C69241}">
      <dgm:prSet/>
      <dgm:spPr>
        <a:solidFill>
          <a:schemeClr val="accent2">
            <a:lumMod val="75000"/>
          </a:schemeClr>
        </a:solidFill>
      </dgm:spPr>
      <dgm:t>
        <a:bodyPr/>
        <a:lstStyle/>
        <a:p>
          <a:endParaRPr lang="es-CL"/>
        </a:p>
      </dgm:t>
    </dgm:pt>
    <dgm:pt modelId="{A257341D-9F38-409B-9094-41E45FA1C993}">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_tradnl" b="1" i="0" u="none" strike="noStrike" cap="none" normalizeH="0" baseline="0" dirty="0" smtClean="0">
              <a:ln>
                <a:noFill/>
              </a:ln>
              <a:solidFill>
                <a:schemeClr val="tx1"/>
              </a:solidFill>
              <a:effectLst/>
            </a:rPr>
            <a:t>RELATIVA</a:t>
          </a:r>
          <a:endParaRPr kumimoji="0" lang="es-ES" b="1" i="0" u="none" strike="noStrike" cap="none" normalizeH="0" baseline="0" dirty="0" smtClean="0">
            <a:ln>
              <a:noFill/>
            </a:ln>
            <a:solidFill>
              <a:schemeClr val="tx1"/>
            </a:solidFill>
            <a:effectLst/>
          </a:endParaRPr>
        </a:p>
      </dgm:t>
    </dgm:pt>
    <dgm:pt modelId="{07CDA437-CEFB-40A0-ADE5-04C8620DA590}" type="parTrans" cxnId="{08D26040-ACCB-4E47-91BD-A477686AA601}">
      <dgm:prSet/>
      <dgm:spPr/>
      <dgm:t>
        <a:bodyPr/>
        <a:lstStyle/>
        <a:p>
          <a:endParaRPr lang="es-CL"/>
        </a:p>
      </dgm:t>
    </dgm:pt>
    <dgm:pt modelId="{E49294FF-0CF8-43F5-A5FE-4770C1D0A8B3}" type="sibTrans" cxnId="{08D26040-ACCB-4E47-91BD-A477686AA601}">
      <dgm:prSet/>
      <dgm:spPr>
        <a:solidFill>
          <a:schemeClr val="accent3">
            <a:lumMod val="75000"/>
          </a:schemeClr>
        </a:solidFill>
      </dgm:spPr>
      <dgm:t>
        <a:bodyPr/>
        <a:lstStyle/>
        <a:p>
          <a:endParaRPr lang="es-CL"/>
        </a:p>
      </dgm:t>
    </dgm:pt>
    <dgm:pt modelId="{B742AED7-0EE4-449E-88B2-7400C5CF0CD2}">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_tradnl" b="1" i="0" u="none" strike="noStrike" cap="none" normalizeH="0" baseline="0" dirty="0" smtClean="0">
              <a:ln>
                <a:noFill/>
              </a:ln>
              <a:solidFill>
                <a:schemeClr val="tx1"/>
              </a:solidFill>
              <a:effectLst/>
            </a:rPr>
            <a:t>SUBJETIVA</a:t>
          </a:r>
          <a:endParaRPr kumimoji="0" lang="es-ES" b="1" i="0" u="none" strike="noStrike" cap="none" normalizeH="0" baseline="0" dirty="0" smtClean="0">
            <a:ln>
              <a:noFill/>
            </a:ln>
            <a:solidFill>
              <a:schemeClr val="tx1"/>
            </a:solidFill>
            <a:effectLst/>
          </a:endParaRPr>
        </a:p>
      </dgm:t>
    </dgm:pt>
    <dgm:pt modelId="{81A63732-ED32-4342-BD0A-DFED58F48B28}" type="parTrans" cxnId="{2273288A-A1E6-4BFB-B790-A8CDA08B69AE}">
      <dgm:prSet/>
      <dgm:spPr/>
      <dgm:t>
        <a:bodyPr/>
        <a:lstStyle/>
        <a:p>
          <a:endParaRPr lang="es-CL"/>
        </a:p>
      </dgm:t>
    </dgm:pt>
    <dgm:pt modelId="{C121112D-C78C-4D1F-8BA6-2ECF128D72E0}" type="sibTrans" cxnId="{2273288A-A1E6-4BFB-B790-A8CDA08B69AE}">
      <dgm:prSet/>
      <dgm:spPr>
        <a:solidFill>
          <a:schemeClr val="accent2">
            <a:lumMod val="75000"/>
          </a:schemeClr>
        </a:solidFill>
      </dgm:spPr>
      <dgm:t>
        <a:bodyPr/>
        <a:lstStyle/>
        <a:p>
          <a:endParaRPr lang="es-CL"/>
        </a:p>
      </dgm:t>
    </dgm:pt>
    <dgm:pt modelId="{3A2A3BE5-F1FF-4EE4-82B1-371114F5CB12}">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_tradnl" b="1" i="0" u="none" strike="noStrike" cap="none" normalizeH="0" baseline="0" dirty="0" smtClean="0">
              <a:ln>
                <a:noFill/>
              </a:ln>
              <a:solidFill>
                <a:schemeClr val="tx1"/>
              </a:solidFill>
              <a:effectLst/>
            </a:rPr>
            <a:t>SITUACIONAL</a:t>
          </a:r>
          <a:endParaRPr kumimoji="0" lang="es-ES" b="1" i="0" u="none" strike="noStrike" cap="none" normalizeH="0" baseline="0" dirty="0" smtClean="0">
            <a:ln>
              <a:noFill/>
            </a:ln>
            <a:solidFill>
              <a:schemeClr val="tx1"/>
            </a:solidFill>
            <a:effectLst/>
          </a:endParaRPr>
        </a:p>
      </dgm:t>
    </dgm:pt>
    <dgm:pt modelId="{8A2A00E0-5073-4559-A6E5-6E88EECC66C2}" type="parTrans" cxnId="{CBB04C8C-A3C4-45A3-996D-8C243DC107BF}">
      <dgm:prSet/>
      <dgm:spPr/>
      <dgm:t>
        <a:bodyPr/>
        <a:lstStyle/>
        <a:p>
          <a:endParaRPr lang="es-CL"/>
        </a:p>
      </dgm:t>
    </dgm:pt>
    <dgm:pt modelId="{FE66ADD2-3B2D-4AEF-B1BF-BAB734DFA932}" type="sibTrans" cxnId="{CBB04C8C-A3C4-45A3-996D-8C243DC107BF}">
      <dgm:prSet/>
      <dgm:spPr>
        <a:solidFill>
          <a:schemeClr val="accent3">
            <a:lumMod val="75000"/>
          </a:schemeClr>
        </a:solidFill>
      </dgm:spPr>
      <dgm:t>
        <a:bodyPr/>
        <a:lstStyle/>
        <a:p>
          <a:endParaRPr lang="es-CL"/>
        </a:p>
      </dgm:t>
    </dgm:pt>
    <dgm:pt modelId="{232D2740-28A3-4839-8F21-E73FC200DE94}">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_tradnl" b="1" i="0" u="none" strike="noStrike" cap="none" normalizeH="0" baseline="0" dirty="0" smtClean="0">
              <a:ln>
                <a:noFill/>
              </a:ln>
              <a:solidFill>
                <a:schemeClr val="tx1"/>
              </a:solidFill>
              <a:effectLst/>
            </a:rPr>
            <a:t>DISTRIBUTIVA</a:t>
          </a:r>
          <a:endParaRPr kumimoji="0" lang="es-ES" b="1" i="0" u="none" strike="noStrike" cap="none" normalizeH="0" baseline="0" dirty="0" smtClean="0">
            <a:ln>
              <a:noFill/>
            </a:ln>
            <a:solidFill>
              <a:schemeClr val="tx1"/>
            </a:solidFill>
            <a:effectLst/>
          </a:endParaRPr>
        </a:p>
      </dgm:t>
    </dgm:pt>
    <dgm:pt modelId="{3ED35A8D-DF93-4104-A4C5-31E2A7B28CCE}" type="parTrans" cxnId="{4E05B1E4-8AB5-493D-9872-F900518F72F7}">
      <dgm:prSet/>
      <dgm:spPr/>
      <dgm:t>
        <a:bodyPr/>
        <a:lstStyle/>
        <a:p>
          <a:endParaRPr lang="es-CL"/>
        </a:p>
      </dgm:t>
    </dgm:pt>
    <dgm:pt modelId="{CD25C7BD-B85B-4D25-BB64-555F81558CDA}" type="sibTrans" cxnId="{4E05B1E4-8AB5-493D-9872-F900518F72F7}">
      <dgm:prSet/>
      <dgm:spPr>
        <a:solidFill>
          <a:schemeClr val="accent2">
            <a:lumMod val="75000"/>
          </a:schemeClr>
        </a:solidFill>
      </dgm:spPr>
      <dgm:t>
        <a:bodyPr/>
        <a:lstStyle/>
        <a:p>
          <a:endParaRPr lang="es-CL"/>
        </a:p>
      </dgm:t>
    </dgm:pt>
    <dgm:pt modelId="{E4B925F6-E2BB-41C2-A69B-400C049823D5}" type="pres">
      <dgm:prSet presAssocID="{7A222A8B-ED6B-425C-A67F-C50F24A79B02}" presName="cycle" presStyleCnt="0">
        <dgm:presLayoutVars>
          <dgm:dir/>
          <dgm:resizeHandles val="exact"/>
        </dgm:presLayoutVars>
      </dgm:prSet>
      <dgm:spPr/>
    </dgm:pt>
    <dgm:pt modelId="{8C030345-7DCE-4D66-9A21-004C225129A7}" type="pres">
      <dgm:prSet presAssocID="{1BA05F07-7B21-4E67-9B98-0B5EF4DC9426}" presName="dummy" presStyleCnt="0"/>
      <dgm:spPr/>
    </dgm:pt>
    <dgm:pt modelId="{063589FC-DBF3-4001-856A-16A6DA8271AC}" type="pres">
      <dgm:prSet presAssocID="{1BA05F07-7B21-4E67-9B98-0B5EF4DC9426}" presName="node" presStyleLbl="revTx" presStyleIdx="0" presStyleCnt="5">
        <dgm:presLayoutVars>
          <dgm:bulletEnabled val="1"/>
        </dgm:presLayoutVars>
      </dgm:prSet>
      <dgm:spPr/>
      <dgm:t>
        <a:bodyPr/>
        <a:lstStyle/>
        <a:p>
          <a:endParaRPr lang="en-US"/>
        </a:p>
      </dgm:t>
    </dgm:pt>
    <dgm:pt modelId="{A2F4BA1A-37A4-4791-8E09-8DDB1950A801}" type="pres">
      <dgm:prSet presAssocID="{7894CBE3-703B-403E-B226-1021D0E6C3CE}" presName="sibTrans" presStyleLbl="node1" presStyleIdx="0" presStyleCnt="5"/>
      <dgm:spPr/>
      <dgm:t>
        <a:bodyPr/>
        <a:lstStyle/>
        <a:p>
          <a:endParaRPr lang="en-US"/>
        </a:p>
      </dgm:t>
    </dgm:pt>
    <dgm:pt modelId="{8B7C4FC5-0D93-4DF1-AF72-CDC4A26E8C1C}" type="pres">
      <dgm:prSet presAssocID="{A257341D-9F38-409B-9094-41E45FA1C993}" presName="dummy" presStyleCnt="0"/>
      <dgm:spPr/>
    </dgm:pt>
    <dgm:pt modelId="{4F59DB87-522A-44E7-8CD7-5DAFA4FB480D}" type="pres">
      <dgm:prSet presAssocID="{A257341D-9F38-409B-9094-41E45FA1C993}" presName="node" presStyleLbl="revTx" presStyleIdx="1" presStyleCnt="5">
        <dgm:presLayoutVars>
          <dgm:bulletEnabled val="1"/>
        </dgm:presLayoutVars>
      </dgm:prSet>
      <dgm:spPr/>
      <dgm:t>
        <a:bodyPr/>
        <a:lstStyle/>
        <a:p>
          <a:endParaRPr lang="en-US"/>
        </a:p>
      </dgm:t>
    </dgm:pt>
    <dgm:pt modelId="{C563651B-84BB-47FA-B408-3C69B8707D90}" type="pres">
      <dgm:prSet presAssocID="{E49294FF-0CF8-43F5-A5FE-4770C1D0A8B3}" presName="sibTrans" presStyleLbl="node1" presStyleIdx="1" presStyleCnt="5"/>
      <dgm:spPr/>
      <dgm:t>
        <a:bodyPr/>
        <a:lstStyle/>
        <a:p>
          <a:endParaRPr lang="en-US"/>
        </a:p>
      </dgm:t>
    </dgm:pt>
    <dgm:pt modelId="{ACC89B24-E7B0-4CFC-AA52-43B692E65979}" type="pres">
      <dgm:prSet presAssocID="{B742AED7-0EE4-449E-88B2-7400C5CF0CD2}" presName="dummy" presStyleCnt="0"/>
      <dgm:spPr/>
    </dgm:pt>
    <dgm:pt modelId="{B67713E2-5C0D-42A3-B498-A9A32B6919AE}" type="pres">
      <dgm:prSet presAssocID="{B742AED7-0EE4-449E-88B2-7400C5CF0CD2}" presName="node" presStyleLbl="revTx" presStyleIdx="2" presStyleCnt="5">
        <dgm:presLayoutVars>
          <dgm:bulletEnabled val="1"/>
        </dgm:presLayoutVars>
      </dgm:prSet>
      <dgm:spPr/>
      <dgm:t>
        <a:bodyPr/>
        <a:lstStyle/>
        <a:p>
          <a:endParaRPr lang="en-US"/>
        </a:p>
      </dgm:t>
    </dgm:pt>
    <dgm:pt modelId="{345E0ED3-F7A5-472C-9BFC-4EA7D16A0F47}" type="pres">
      <dgm:prSet presAssocID="{C121112D-C78C-4D1F-8BA6-2ECF128D72E0}" presName="sibTrans" presStyleLbl="node1" presStyleIdx="2" presStyleCnt="5"/>
      <dgm:spPr/>
      <dgm:t>
        <a:bodyPr/>
        <a:lstStyle/>
        <a:p>
          <a:endParaRPr lang="en-US"/>
        </a:p>
      </dgm:t>
    </dgm:pt>
    <dgm:pt modelId="{FDDAC5CE-6C98-44C9-850D-B0C1F6759C78}" type="pres">
      <dgm:prSet presAssocID="{3A2A3BE5-F1FF-4EE4-82B1-371114F5CB12}" presName="dummy" presStyleCnt="0"/>
      <dgm:spPr/>
    </dgm:pt>
    <dgm:pt modelId="{DEA202C3-6858-4FC3-BE53-EA98AFC8CD2C}" type="pres">
      <dgm:prSet presAssocID="{3A2A3BE5-F1FF-4EE4-82B1-371114F5CB12}" presName="node" presStyleLbl="revTx" presStyleIdx="3" presStyleCnt="5">
        <dgm:presLayoutVars>
          <dgm:bulletEnabled val="1"/>
        </dgm:presLayoutVars>
      </dgm:prSet>
      <dgm:spPr/>
      <dgm:t>
        <a:bodyPr/>
        <a:lstStyle/>
        <a:p>
          <a:endParaRPr lang="en-US"/>
        </a:p>
      </dgm:t>
    </dgm:pt>
    <dgm:pt modelId="{D3FA2022-149B-4BC0-B08A-55200A288580}" type="pres">
      <dgm:prSet presAssocID="{FE66ADD2-3B2D-4AEF-B1BF-BAB734DFA932}" presName="sibTrans" presStyleLbl="node1" presStyleIdx="3" presStyleCnt="5"/>
      <dgm:spPr/>
      <dgm:t>
        <a:bodyPr/>
        <a:lstStyle/>
        <a:p>
          <a:endParaRPr lang="en-US"/>
        </a:p>
      </dgm:t>
    </dgm:pt>
    <dgm:pt modelId="{D9CA50C0-FAF7-42FF-9E5D-E16BE39134E1}" type="pres">
      <dgm:prSet presAssocID="{232D2740-28A3-4839-8F21-E73FC200DE94}" presName="dummy" presStyleCnt="0"/>
      <dgm:spPr/>
    </dgm:pt>
    <dgm:pt modelId="{FB7832BD-6516-48AD-89C3-EFA502C59B6B}" type="pres">
      <dgm:prSet presAssocID="{232D2740-28A3-4839-8F21-E73FC200DE94}" presName="node" presStyleLbl="revTx" presStyleIdx="4" presStyleCnt="5">
        <dgm:presLayoutVars>
          <dgm:bulletEnabled val="1"/>
        </dgm:presLayoutVars>
      </dgm:prSet>
      <dgm:spPr/>
      <dgm:t>
        <a:bodyPr/>
        <a:lstStyle/>
        <a:p>
          <a:endParaRPr lang="en-US"/>
        </a:p>
      </dgm:t>
    </dgm:pt>
    <dgm:pt modelId="{2369CD62-9119-404F-9243-EEDDE0DD10EA}" type="pres">
      <dgm:prSet presAssocID="{CD25C7BD-B85B-4D25-BB64-555F81558CDA}" presName="sibTrans" presStyleLbl="node1" presStyleIdx="4" presStyleCnt="5"/>
      <dgm:spPr/>
      <dgm:t>
        <a:bodyPr/>
        <a:lstStyle/>
        <a:p>
          <a:endParaRPr lang="en-US"/>
        </a:p>
      </dgm:t>
    </dgm:pt>
  </dgm:ptLst>
  <dgm:cxnLst>
    <dgm:cxn modelId="{4FF74AE9-DDE6-4767-A102-8AAA0F200CDC}" type="presOf" srcId="{E49294FF-0CF8-43F5-A5FE-4770C1D0A8B3}" destId="{C563651B-84BB-47FA-B408-3C69B8707D90}" srcOrd="0" destOrd="0" presId="urn:microsoft.com/office/officeart/2005/8/layout/cycle1"/>
    <dgm:cxn modelId="{BABA5D56-4E12-4AF0-90CA-2B76493931B9}" type="presOf" srcId="{C121112D-C78C-4D1F-8BA6-2ECF128D72E0}" destId="{345E0ED3-F7A5-472C-9BFC-4EA7D16A0F47}" srcOrd="0" destOrd="0" presId="urn:microsoft.com/office/officeart/2005/8/layout/cycle1"/>
    <dgm:cxn modelId="{466CC95D-7593-47A8-A989-2BED5E3960E2}" type="presOf" srcId="{B742AED7-0EE4-449E-88B2-7400C5CF0CD2}" destId="{B67713E2-5C0D-42A3-B498-A9A32B6919AE}" srcOrd="0" destOrd="0" presId="urn:microsoft.com/office/officeart/2005/8/layout/cycle1"/>
    <dgm:cxn modelId="{23A05B7A-D8E7-45E0-A44D-930F83D1CD09}" type="presOf" srcId="{7894CBE3-703B-403E-B226-1021D0E6C3CE}" destId="{A2F4BA1A-37A4-4791-8E09-8DDB1950A801}" srcOrd="0" destOrd="0" presId="urn:microsoft.com/office/officeart/2005/8/layout/cycle1"/>
    <dgm:cxn modelId="{2C4ED336-0F60-4857-A217-FB48AE729463}" type="presOf" srcId="{FE66ADD2-3B2D-4AEF-B1BF-BAB734DFA932}" destId="{D3FA2022-149B-4BC0-B08A-55200A288580}" srcOrd="0" destOrd="0" presId="urn:microsoft.com/office/officeart/2005/8/layout/cycle1"/>
    <dgm:cxn modelId="{08D26040-ACCB-4E47-91BD-A477686AA601}" srcId="{7A222A8B-ED6B-425C-A67F-C50F24A79B02}" destId="{A257341D-9F38-409B-9094-41E45FA1C993}" srcOrd="1" destOrd="0" parTransId="{07CDA437-CEFB-40A0-ADE5-04C8620DA590}" sibTransId="{E49294FF-0CF8-43F5-A5FE-4770C1D0A8B3}"/>
    <dgm:cxn modelId="{4E05B1E4-8AB5-493D-9872-F900518F72F7}" srcId="{7A222A8B-ED6B-425C-A67F-C50F24A79B02}" destId="{232D2740-28A3-4839-8F21-E73FC200DE94}" srcOrd="4" destOrd="0" parTransId="{3ED35A8D-DF93-4104-A4C5-31E2A7B28CCE}" sibTransId="{CD25C7BD-B85B-4D25-BB64-555F81558CDA}"/>
    <dgm:cxn modelId="{CBB04C8C-A3C4-45A3-996D-8C243DC107BF}" srcId="{7A222A8B-ED6B-425C-A67F-C50F24A79B02}" destId="{3A2A3BE5-F1FF-4EE4-82B1-371114F5CB12}" srcOrd="3" destOrd="0" parTransId="{8A2A00E0-5073-4559-A6E5-6E88EECC66C2}" sibTransId="{FE66ADD2-3B2D-4AEF-B1BF-BAB734DFA932}"/>
    <dgm:cxn modelId="{4C04BC5C-F6DC-4846-8EDF-2C9E4F3E6623}" type="presOf" srcId="{232D2740-28A3-4839-8F21-E73FC200DE94}" destId="{FB7832BD-6516-48AD-89C3-EFA502C59B6B}" srcOrd="0" destOrd="0" presId="urn:microsoft.com/office/officeart/2005/8/layout/cycle1"/>
    <dgm:cxn modelId="{65F263C1-4139-4C5F-9CD5-B9E8EEDD3FF0}" type="presOf" srcId="{3A2A3BE5-F1FF-4EE4-82B1-371114F5CB12}" destId="{DEA202C3-6858-4FC3-BE53-EA98AFC8CD2C}" srcOrd="0" destOrd="0" presId="urn:microsoft.com/office/officeart/2005/8/layout/cycle1"/>
    <dgm:cxn modelId="{9F7136C4-C640-45A4-8089-FEF6F4784EB8}" type="presOf" srcId="{7A222A8B-ED6B-425C-A67F-C50F24A79B02}" destId="{E4B925F6-E2BB-41C2-A69B-400C049823D5}" srcOrd="0" destOrd="0" presId="urn:microsoft.com/office/officeart/2005/8/layout/cycle1"/>
    <dgm:cxn modelId="{C05CA9D1-7A8B-46AB-8648-EB3007126B9D}" type="presOf" srcId="{CD25C7BD-B85B-4D25-BB64-555F81558CDA}" destId="{2369CD62-9119-404F-9243-EEDDE0DD10EA}" srcOrd="0" destOrd="0" presId="urn:microsoft.com/office/officeart/2005/8/layout/cycle1"/>
    <dgm:cxn modelId="{67CFDE92-2720-404C-8F94-5206736A4763}" type="presOf" srcId="{1BA05F07-7B21-4E67-9B98-0B5EF4DC9426}" destId="{063589FC-DBF3-4001-856A-16A6DA8271AC}" srcOrd="0" destOrd="0" presId="urn:microsoft.com/office/officeart/2005/8/layout/cycle1"/>
    <dgm:cxn modelId="{2273288A-A1E6-4BFB-B790-A8CDA08B69AE}" srcId="{7A222A8B-ED6B-425C-A67F-C50F24A79B02}" destId="{B742AED7-0EE4-449E-88B2-7400C5CF0CD2}" srcOrd="2" destOrd="0" parTransId="{81A63732-ED32-4342-BD0A-DFED58F48B28}" sibTransId="{C121112D-C78C-4D1F-8BA6-2ECF128D72E0}"/>
    <dgm:cxn modelId="{8CFE12DB-E089-41EB-B7C2-FE00E99BF562}" type="presOf" srcId="{A257341D-9F38-409B-9094-41E45FA1C993}" destId="{4F59DB87-522A-44E7-8CD7-5DAFA4FB480D}" srcOrd="0" destOrd="0" presId="urn:microsoft.com/office/officeart/2005/8/layout/cycle1"/>
    <dgm:cxn modelId="{7075F089-7697-43B4-A75A-EC3645C69241}" srcId="{7A222A8B-ED6B-425C-A67F-C50F24A79B02}" destId="{1BA05F07-7B21-4E67-9B98-0B5EF4DC9426}" srcOrd="0" destOrd="0" parTransId="{0D9BBBE1-1632-41E6-9414-845891A48EA3}" sibTransId="{7894CBE3-703B-403E-B226-1021D0E6C3CE}"/>
    <dgm:cxn modelId="{18AD9822-65E5-4FCA-AA23-A2E0BABB2AB0}" type="presParOf" srcId="{E4B925F6-E2BB-41C2-A69B-400C049823D5}" destId="{8C030345-7DCE-4D66-9A21-004C225129A7}" srcOrd="0" destOrd="0" presId="urn:microsoft.com/office/officeart/2005/8/layout/cycle1"/>
    <dgm:cxn modelId="{C5AB9654-7F58-4C05-9225-6CFF411A7AB8}" type="presParOf" srcId="{E4B925F6-E2BB-41C2-A69B-400C049823D5}" destId="{063589FC-DBF3-4001-856A-16A6DA8271AC}" srcOrd="1" destOrd="0" presId="urn:microsoft.com/office/officeart/2005/8/layout/cycle1"/>
    <dgm:cxn modelId="{90D9030B-66D0-448D-9290-F0D0947CEAE1}" type="presParOf" srcId="{E4B925F6-E2BB-41C2-A69B-400C049823D5}" destId="{A2F4BA1A-37A4-4791-8E09-8DDB1950A801}" srcOrd="2" destOrd="0" presId="urn:microsoft.com/office/officeart/2005/8/layout/cycle1"/>
    <dgm:cxn modelId="{D9228279-A4A0-4050-92A8-C05E9DD3E563}" type="presParOf" srcId="{E4B925F6-E2BB-41C2-A69B-400C049823D5}" destId="{8B7C4FC5-0D93-4DF1-AF72-CDC4A26E8C1C}" srcOrd="3" destOrd="0" presId="urn:microsoft.com/office/officeart/2005/8/layout/cycle1"/>
    <dgm:cxn modelId="{3F6CA3CE-1D0C-4638-86F5-41FB5E072BA5}" type="presParOf" srcId="{E4B925F6-E2BB-41C2-A69B-400C049823D5}" destId="{4F59DB87-522A-44E7-8CD7-5DAFA4FB480D}" srcOrd="4" destOrd="0" presId="urn:microsoft.com/office/officeart/2005/8/layout/cycle1"/>
    <dgm:cxn modelId="{1AC725FC-65F1-40F8-961E-A9951E94AC5C}" type="presParOf" srcId="{E4B925F6-E2BB-41C2-A69B-400C049823D5}" destId="{C563651B-84BB-47FA-B408-3C69B8707D90}" srcOrd="5" destOrd="0" presId="urn:microsoft.com/office/officeart/2005/8/layout/cycle1"/>
    <dgm:cxn modelId="{B117C72C-6EB8-4D1F-9BB8-D25EED750181}" type="presParOf" srcId="{E4B925F6-E2BB-41C2-A69B-400C049823D5}" destId="{ACC89B24-E7B0-4CFC-AA52-43B692E65979}" srcOrd="6" destOrd="0" presId="urn:microsoft.com/office/officeart/2005/8/layout/cycle1"/>
    <dgm:cxn modelId="{165E42BC-7D57-4A38-A566-93D13ED79A2F}" type="presParOf" srcId="{E4B925F6-E2BB-41C2-A69B-400C049823D5}" destId="{B67713E2-5C0D-42A3-B498-A9A32B6919AE}" srcOrd="7" destOrd="0" presId="urn:microsoft.com/office/officeart/2005/8/layout/cycle1"/>
    <dgm:cxn modelId="{6F54D338-D4E2-47A3-962C-0971DE1F7FC6}" type="presParOf" srcId="{E4B925F6-E2BB-41C2-A69B-400C049823D5}" destId="{345E0ED3-F7A5-472C-9BFC-4EA7D16A0F47}" srcOrd="8" destOrd="0" presId="urn:microsoft.com/office/officeart/2005/8/layout/cycle1"/>
    <dgm:cxn modelId="{D7979CFA-DCD4-4D43-9015-836FAB5C6FCE}" type="presParOf" srcId="{E4B925F6-E2BB-41C2-A69B-400C049823D5}" destId="{FDDAC5CE-6C98-44C9-850D-B0C1F6759C78}" srcOrd="9" destOrd="0" presId="urn:microsoft.com/office/officeart/2005/8/layout/cycle1"/>
    <dgm:cxn modelId="{5358F0D1-862E-43BA-9039-0D5B8FDAA0DD}" type="presParOf" srcId="{E4B925F6-E2BB-41C2-A69B-400C049823D5}" destId="{DEA202C3-6858-4FC3-BE53-EA98AFC8CD2C}" srcOrd="10" destOrd="0" presId="urn:microsoft.com/office/officeart/2005/8/layout/cycle1"/>
    <dgm:cxn modelId="{601BFE7D-9DD6-4F6A-8781-62C47EB1CC1A}" type="presParOf" srcId="{E4B925F6-E2BB-41C2-A69B-400C049823D5}" destId="{D3FA2022-149B-4BC0-B08A-55200A288580}" srcOrd="11" destOrd="0" presId="urn:microsoft.com/office/officeart/2005/8/layout/cycle1"/>
    <dgm:cxn modelId="{9EBED032-BBDE-40A4-84E7-47B5373738B3}" type="presParOf" srcId="{E4B925F6-E2BB-41C2-A69B-400C049823D5}" destId="{D9CA50C0-FAF7-42FF-9E5D-E16BE39134E1}" srcOrd="12" destOrd="0" presId="urn:microsoft.com/office/officeart/2005/8/layout/cycle1"/>
    <dgm:cxn modelId="{1974FFE2-497F-4D1A-BC74-2ECFC0DD9A36}" type="presParOf" srcId="{E4B925F6-E2BB-41C2-A69B-400C049823D5}" destId="{FB7832BD-6516-48AD-89C3-EFA502C59B6B}" srcOrd="13" destOrd="0" presId="urn:microsoft.com/office/officeart/2005/8/layout/cycle1"/>
    <dgm:cxn modelId="{70C4F6DB-3689-49AF-8A7D-698D9DE77594}" type="presParOf" srcId="{E4B925F6-E2BB-41C2-A69B-400C049823D5}" destId="{2369CD62-9119-404F-9243-EEDDE0DD10EA}" srcOrd="14" destOrd="0" presId="urn:microsoft.com/office/officeart/2005/8/layout/cycle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63589FC-DBF3-4001-856A-16A6DA8271AC}">
      <dsp:nvSpPr>
        <dsp:cNvPr id="0" name=""/>
        <dsp:cNvSpPr/>
      </dsp:nvSpPr>
      <dsp:spPr>
        <a:xfrm>
          <a:off x="3254165" y="158574"/>
          <a:ext cx="1268910" cy="12689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_tradnl" sz="1600" b="1" i="0" u="none" strike="noStrike" kern="1200" cap="none" normalizeH="0" baseline="0" dirty="0" smtClean="0">
              <a:ln>
                <a:noFill/>
              </a:ln>
              <a:solidFill>
                <a:schemeClr val="tx1"/>
              </a:solidFill>
              <a:effectLst/>
            </a:rPr>
            <a:t>IMPRECISA</a:t>
          </a:r>
          <a:endParaRPr kumimoji="0" lang="es-ES" sz="1600" b="1" i="0" u="none" strike="noStrike" kern="1200" cap="none" normalizeH="0" baseline="0" dirty="0" smtClean="0">
            <a:ln>
              <a:noFill/>
            </a:ln>
            <a:solidFill>
              <a:schemeClr val="tx1"/>
            </a:solidFill>
            <a:effectLst/>
          </a:endParaRPr>
        </a:p>
      </dsp:txBody>
      <dsp:txXfrm>
        <a:off x="3254165" y="158574"/>
        <a:ext cx="1268910" cy="1268910"/>
      </dsp:txXfrm>
    </dsp:sp>
    <dsp:sp modelId="{A2F4BA1A-37A4-4791-8E09-8DDB1950A801}">
      <dsp:nvSpPr>
        <dsp:cNvPr id="0" name=""/>
        <dsp:cNvSpPr/>
      </dsp:nvSpPr>
      <dsp:spPr>
        <a:xfrm>
          <a:off x="264849" y="121338"/>
          <a:ext cx="4763025" cy="4763025"/>
        </a:xfrm>
        <a:prstGeom prst="circularArrow">
          <a:avLst>
            <a:gd name="adj1" fmla="val 5195"/>
            <a:gd name="adj2" fmla="val 335535"/>
            <a:gd name="adj3" fmla="val 21294783"/>
            <a:gd name="adj4" fmla="val 19764888"/>
            <a:gd name="adj5" fmla="val 6061"/>
          </a:avLst>
        </a:prstGeom>
        <a:solidFill>
          <a:schemeClr val="accent2">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F59DB87-522A-44E7-8CD7-5DAFA4FB480D}">
      <dsp:nvSpPr>
        <dsp:cNvPr id="0" name=""/>
        <dsp:cNvSpPr/>
      </dsp:nvSpPr>
      <dsp:spPr>
        <a:xfrm>
          <a:off x="4021923" y="2521490"/>
          <a:ext cx="1268910" cy="12689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_tradnl" sz="1600" b="1" i="0" u="none" strike="noStrike" kern="1200" cap="none" normalizeH="0" baseline="0" dirty="0" smtClean="0">
              <a:ln>
                <a:noFill/>
              </a:ln>
              <a:solidFill>
                <a:schemeClr val="tx1"/>
              </a:solidFill>
              <a:effectLst/>
            </a:rPr>
            <a:t>RELATIVA</a:t>
          </a:r>
          <a:endParaRPr kumimoji="0" lang="es-ES" sz="1600" b="1" i="0" u="none" strike="noStrike" kern="1200" cap="none" normalizeH="0" baseline="0" dirty="0" smtClean="0">
            <a:ln>
              <a:noFill/>
            </a:ln>
            <a:solidFill>
              <a:schemeClr val="tx1"/>
            </a:solidFill>
            <a:effectLst/>
          </a:endParaRPr>
        </a:p>
      </dsp:txBody>
      <dsp:txXfrm>
        <a:off x="4021923" y="2521490"/>
        <a:ext cx="1268910" cy="1268910"/>
      </dsp:txXfrm>
    </dsp:sp>
    <dsp:sp modelId="{C563651B-84BB-47FA-B408-3C69B8707D90}">
      <dsp:nvSpPr>
        <dsp:cNvPr id="0" name=""/>
        <dsp:cNvSpPr/>
      </dsp:nvSpPr>
      <dsp:spPr>
        <a:xfrm>
          <a:off x="264849" y="121338"/>
          <a:ext cx="4763025" cy="4763025"/>
        </a:xfrm>
        <a:prstGeom prst="circularArrow">
          <a:avLst>
            <a:gd name="adj1" fmla="val 5195"/>
            <a:gd name="adj2" fmla="val 335535"/>
            <a:gd name="adj3" fmla="val 4016296"/>
            <a:gd name="adj4" fmla="val 2251966"/>
            <a:gd name="adj5" fmla="val 6061"/>
          </a:avLst>
        </a:prstGeom>
        <a:solidFill>
          <a:schemeClr val="accent3">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67713E2-5C0D-42A3-B498-A9A32B6919AE}">
      <dsp:nvSpPr>
        <dsp:cNvPr id="0" name=""/>
        <dsp:cNvSpPr/>
      </dsp:nvSpPr>
      <dsp:spPr>
        <a:xfrm>
          <a:off x="2011907" y="3981852"/>
          <a:ext cx="1268910" cy="12689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_tradnl" sz="1600" b="1" i="0" u="none" strike="noStrike" kern="1200" cap="none" normalizeH="0" baseline="0" dirty="0" smtClean="0">
              <a:ln>
                <a:noFill/>
              </a:ln>
              <a:solidFill>
                <a:schemeClr val="tx1"/>
              </a:solidFill>
              <a:effectLst/>
            </a:rPr>
            <a:t>SUBJETIVA</a:t>
          </a:r>
          <a:endParaRPr kumimoji="0" lang="es-ES" sz="1600" b="1" i="0" u="none" strike="noStrike" kern="1200" cap="none" normalizeH="0" baseline="0" dirty="0" smtClean="0">
            <a:ln>
              <a:noFill/>
            </a:ln>
            <a:solidFill>
              <a:schemeClr val="tx1"/>
            </a:solidFill>
            <a:effectLst/>
          </a:endParaRPr>
        </a:p>
      </dsp:txBody>
      <dsp:txXfrm>
        <a:off x="2011907" y="3981852"/>
        <a:ext cx="1268910" cy="1268910"/>
      </dsp:txXfrm>
    </dsp:sp>
    <dsp:sp modelId="{345E0ED3-F7A5-472C-9BFC-4EA7D16A0F47}">
      <dsp:nvSpPr>
        <dsp:cNvPr id="0" name=""/>
        <dsp:cNvSpPr/>
      </dsp:nvSpPr>
      <dsp:spPr>
        <a:xfrm>
          <a:off x="264849" y="121338"/>
          <a:ext cx="4763025" cy="4763025"/>
        </a:xfrm>
        <a:prstGeom prst="circularArrow">
          <a:avLst>
            <a:gd name="adj1" fmla="val 5195"/>
            <a:gd name="adj2" fmla="val 335535"/>
            <a:gd name="adj3" fmla="val 8212500"/>
            <a:gd name="adj4" fmla="val 6448170"/>
            <a:gd name="adj5" fmla="val 6061"/>
          </a:avLst>
        </a:prstGeom>
        <a:solidFill>
          <a:schemeClr val="accent2">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EA202C3-6858-4FC3-BE53-EA98AFC8CD2C}">
      <dsp:nvSpPr>
        <dsp:cNvPr id="0" name=""/>
        <dsp:cNvSpPr/>
      </dsp:nvSpPr>
      <dsp:spPr>
        <a:xfrm>
          <a:off x="1891" y="2521490"/>
          <a:ext cx="1268910" cy="12689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_tradnl" sz="1600" b="1" i="0" u="none" strike="noStrike" kern="1200" cap="none" normalizeH="0" baseline="0" dirty="0" smtClean="0">
              <a:ln>
                <a:noFill/>
              </a:ln>
              <a:solidFill>
                <a:schemeClr val="tx1"/>
              </a:solidFill>
              <a:effectLst/>
            </a:rPr>
            <a:t>SITUACIONAL</a:t>
          </a:r>
          <a:endParaRPr kumimoji="0" lang="es-ES" sz="1600" b="1" i="0" u="none" strike="noStrike" kern="1200" cap="none" normalizeH="0" baseline="0" dirty="0" smtClean="0">
            <a:ln>
              <a:noFill/>
            </a:ln>
            <a:solidFill>
              <a:schemeClr val="tx1"/>
            </a:solidFill>
            <a:effectLst/>
          </a:endParaRPr>
        </a:p>
      </dsp:txBody>
      <dsp:txXfrm>
        <a:off x="1891" y="2521490"/>
        <a:ext cx="1268910" cy="1268910"/>
      </dsp:txXfrm>
    </dsp:sp>
    <dsp:sp modelId="{D3FA2022-149B-4BC0-B08A-55200A288580}">
      <dsp:nvSpPr>
        <dsp:cNvPr id="0" name=""/>
        <dsp:cNvSpPr/>
      </dsp:nvSpPr>
      <dsp:spPr>
        <a:xfrm>
          <a:off x="264849" y="121338"/>
          <a:ext cx="4763025" cy="4763025"/>
        </a:xfrm>
        <a:prstGeom prst="circularArrow">
          <a:avLst>
            <a:gd name="adj1" fmla="val 5195"/>
            <a:gd name="adj2" fmla="val 335535"/>
            <a:gd name="adj3" fmla="val 12299577"/>
            <a:gd name="adj4" fmla="val 10769682"/>
            <a:gd name="adj5" fmla="val 6061"/>
          </a:avLst>
        </a:prstGeom>
        <a:solidFill>
          <a:schemeClr val="accent3">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B7832BD-6516-48AD-89C3-EFA502C59B6B}">
      <dsp:nvSpPr>
        <dsp:cNvPr id="0" name=""/>
        <dsp:cNvSpPr/>
      </dsp:nvSpPr>
      <dsp:spPr>
        <a:xfrm>
          <a:off x="769649" y="158574"/>
          <a:ext cx="1268910" cy="12689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_tradnl" sz="1600" b="1" i="0" u="none" strike="noStrike" kern="1200" cap="none" normalizeH="0" baseline="0" dirty="0" smtClean="0">
              <a:ln>
                <a:noFill/>
              </a:ln>
              <a:solidFill>
                <a:schemeClr val="tx1"/>
              </a:solidFill>
              <a:effectLst/>
            </a:rPr>
            <a:t>DISTRIBUTIVA</a:t>
          </a:r>
          <a:endParaRPr kumimoji="0" lang="es-ES" sz="1600" b="1" i="0" u="none" strike="noStrike" kern="1200" cap="none" normalizeH="0" baseline="0" dirty="0" smtClean="0">
            <a:ln>
              <a:noFill/>
            </a:ln>
            <a:solidFill>
              <a:schemeClr val="tx1"/>
            </a:solidFill>
            <a:effectLst/>
          </a:endParaRPr>
        </a:p>
      </dsp:txBody>
      <dsp:txXfrm>
        <a:off x="769649" y="158574"/>
        <a:ext cx="1268910" cy="1268910"/>
      </dsp:txXfrm>
    </dsp:sp>
    <dsp:sp modelId="{2369CD62-9119-404F-9243-EEDDE0DD10EA}">
      <dsp:nvSpPr>
        <dsp:cNvPr id="0" name=""/>
        <dsp:cNvSpPr/>
      </dsp:nvSpPr>
      <dsp:spPr>
        <a:xfrm>
          <a:off x="264849" y="121338"/>
          <a:ext cx="4763025" cy="4763025"/>
        </a:xfrm>
        <a:prstGeom prst="circularArrow">
          <a:avLst>
            <a:gd name="adj1" fmla="val 5195"/>
            <a:gd name="adj2" fmla="val 335535"/>
            <a:gd name="adj3" fmla="val 16867279"/>
            <a:gd name="adj4" fmla="val 15197186"/>
            <a:gd name="adj5" fmla="val 6061"/>
          </a:avLst>
        </a:prstGeom>
        <a:solidFill>
          <a:schemeClr val="accent2">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6">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9.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40.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4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9570" name="Rectangle 2"/>
          <p:cNvSpPr>
            <a:spLocks noGrp="1" noChangeArrowheads="1"/>
          </p:cNvSpPr>
          <p:nvPr>
            <p:ph type="hdr" sz="quarter"/>
          </p:nvPr>
        </p:nvSpPr>
        <p:spPr bwMode="auto">
          <a:xfrm>
            <a:off x="0" y="0"/>
            <a:ext cx="3032125" cy="463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en-US"/>
          </a:p>
        </p:txBody>
      </p:sp>
      <p:sp>
        <p:nvSpPr>
          <p:cNvPr id="109571" name="Rectangle 3"/>
          <p:cNvSpPr>
            <a:spLocks noGrp="1" noChangeArrowheads="1"/>
          </p:cNvSpPr>
          <p:nvPr>
            <p:ph type="dt" sz="quarter" idx="1"/>
          </p:nvPr>
        </p:nvSpPr>
        <p:spPr bwMode="auto">
          <a:xfrm>
            <a:off x="3963988" y="0"/>
            <a:ext cx="3032125" cy="463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endParaRPr lang="en-US"/>
          </a:p>
        </p:txBody>
      </p:sp>
      <p:sp>
        <p:nvSpPr>
          <p:cNvPr id="109572" name="Rectangle 4"/>
          <p:cNvSpPr>
            <a:spLocks noGrp="1" noChangeArrowheads="1"/>
          </p:cNvSpPr>
          <p:nvPr>
            <p:ph type="ftr" sz="quarter" idx="2"/>
          </p:nvPr>
        </p:nvSpPr>
        <p:spPr bwMode="auto">
          <a:xfrm>
            <a:off x="0" y="8818563"/>
            <a:ext cx="3032125" cy="4635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en-US"/>
          </a:p>
        </p:txBody>
      </p:sp>
      <p:sp>
        <p:nvSpPr>
          <p:cNvPr id="109573" name="Rectangle 5"/>
          <p:cNvSpPr>
            <a:spLocks noGrp="1" noChangeArrowheads="1"/>
          </p:cNvSpPr>
          <p:nvPr>
            <p:ph type="sldNum" sz="quarter" idx="3"/>
          </p:nvPr>
        </p:nvSpPr>
        <p:spPr bwMode="auto">
          <a:xfrm>
            <a:off x="3963988" y="8818563"/>
            <a:ext cx="3032125" cy="4635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E2145AD6-1B5A-4BC0-B3E1-234C0BE2B7B5}" type="slidenum">
              <a:rPr lang="en-US"/>
              <a:pPr>
                <a:defRPr/>
              </a:pPr>
              <a:t>‹Nº›</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2125" cy="463550"/>
          </a:xfrm>
          <a:prstGeom prst="rect">
            <a:avLst/>
          </a:prstGeom>
          <a:noFill/>
          <a:ln w="9525">
            <a:noFill/>
            <a:miter lim="800000"/>
            <a:headEnd/>
            <a:tailEnd/>
          </a:ln>
          <a:effectLst/>
        </p:spPr>
        <p:txBody>
          <a:bodyPr vert="horz" wrap="square" lIns="93031" tIns="46516" rIns="93031" bIns="46516" numCol="1" anchor="t" anchorCtr="0" compatLnSpc="1">
            <a:prstTxWarp prst="textNoShape">
              <a:avLst/>
            </a:prstTxWarp>
          </a:bodyPr>
          <a:lstStyle>
            <a:lvl1pPr defTabSz="930275" eaLnBrk="1" hangingPunct="1">
              <a:defRPr sz="1200"/>
            </a:lvl1pPr>
          </a:lstStyle>
          <a:p>
            <a:pPr>
              <a:defRPr/>
            </a:pPr>
            <a:endParaRPr lang="en-US"/>
          </a:p>
        </p:txBody>
      </p:sp>
      <p:sp>
        <p:nvSpPr>
          <p:cNvPr id="4099" name="Rectangle 3"/>
          <p:cNvSpPr>
            <a:spLocks noGrp="1" noChangeArrowheads="1"/>
          </p:cNvSpPr>
          <p:nvPr>
            <p:ph type="dt" idx="1"/>
          </p:nvPr>
        </p:nvSpPr>
        <p:spPr bwMode="auto">
          <a:xfrm>
            <a:off x="3963988" y="0"/>
            <a:ext cx="3032125" cy="463550"/>
          </a:xfrm>
          <a:prstGeom prst="rect">
            <a:avLst/>
          </a:prstGeom>
          <a:noFill/>
          <a:ln w="9525">
            <a:noFill/>
            <a:miter lim="800000"/>
            <a:headEnd/>
            <a:tailEnd/>
          </a:ln>
          <a:effectLst/>
        </p:spPr>
        <p:txBody>
          <a:bodyPr vert="horz" wrap="square" lIns="93031" tIns="46516" rIns="93031" bIns="46516" numCol="1" anchor="t" anchorCtr="0" compatLnSpc="1">
            <a:prstTxWarp prst="textNoShape">
              <a:avLst/>
            </a:prstTxWarp>
          </a:bodyPr>
          <a:lstStyle>
            <a:lvl1pPr algn="r" defTabSz="930275" eaLnBrk="1" hangingPunct="1">
              <a:defRPr sz="1200"/>
            </a:lvl1pPr>
          </a:lstStyle>
          <a:p>
            <a:pPr>
              <a:defRPr/>
            </a:pPr>
            <a:endParaRPr lang="en-US"/>
          </a:p>
        </p:txBody>
      </p:sp>
      <p:sp>
        <p:nvSpPr>
          <p:cNvPr id="26628" name="Rectangle 4"/>
          <p:cNvSpPr>
            <a:spLocks noGrp="1" noRot="1" noChangeAspect="1" noChangeArrowheads="1" noTextEdit="1"/>
          </p:cNvSpPr>
          <p:nvPr>
            <p:ph type="sldImg" idx="2"/>
          </p:nvPr>
        </p:nvSpPr>
        <p:spPr bwMode="auto">
          <a:xfrm>
            <a:off x="1177925" y="696913"/>
            <a:ext cx="4641850" cy="3481387"/>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700088" y="4410075"/>
            <a:ext cx="5597525" cy="4176713"/>
          </a:xfrm>
          <a:prstGeom prst="rect">
            <a:avLst/>
          </a:prstGeom>
          <a:noFill/>
          <a:ln w="9525">
            <a:noFill/>
            <a:miter lim="800000"/>
            <a:headEnd/>
            <a:tailEnd/>
          </a:ln>
          <a:effectLst/>
        </p:spPr>
        <p:txBody>
          <a:bodyPr vert="horz" wrap="square" lIns="93031" tIns="46516" rIns="93031" bIns="46516"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8818563"/>
            <a:ext cx="3032125" cy="463550"/>
          </a:xfrm>
          <a:prstGeom prst="rect">
            <a:avLst/>
          </a:prstGeom>
          <a:noFill/>
          <a:ln w="9525">
            <a:noFill/>
            <a:miter lim="800000"/>
            <a:headEnd/>
            <a:tailEnd/>
          </a:ln>
          <a:effectLst/>
        </p:spPr>
        <p:txBody>
          <a:bodyPr vert="horz" wrap="square" lIns="93031" tIns="46516" rIns="93031" bIns="46516" numCol="1" anchor="b" anchorCtr="0" compatLnSpc="1">
            <a:prstTxWarp prst="textNoShape">
              <a:avLst/>
            </a:prstTxWarp>
          </a:bodyPr>
          <a:lstStyle>
            <a:lvl1pPr defTabSz="930275" eaLnBrk="1" hangingPunct="1">
              <a:defRPr sz="1200"/>
            </a:lvl1pPr>
          </a:lstStyle>
          <a:p>
            <a:pPr>
              <a:defRPr/>
            </a:pPr>
            <a:endParaRPr lang="en-US"/>
          </a:p>
        </p:txBody>
      </p:sp>
      <p:sp>
        <p:nvSpPr>
          <p:cNvPr id="4103" name="Rectangle 7"/>
          <p:cNvSpPr>
            <a:spLocks noGrp="1" noChangeArrowheads="1"/>
          </p:cNvSpPr>
          <p:nvPr>
            <p:ph type="sldNum" sz="quarter" idx="5"/>
          </p:nvPr>
        </p:nvSpPr>
        <p:spPr bwMode="auto">
          <a:xfrm>
            <a:off x="3963988" y="8818563"/>
            <a:ext cx="3032125" cy="463550"/>
          </a:xfrm>
          <a:prstGeom prst="rect">
            <a:avLst/>
          </a:prstGeom>
          <a:noFill/>
          <a:ln w="9525">
            <a:noFill/>
            <a:miter lim="800000"/>
            <a:headEnd/>
            <a:tailEnd/>
          </a:ln>
          <a:effectLst/>
        </p:spPr>
        <p:txBody>
          <a:bodyPr vert="horz" wrap="square" lIns="93031" tIns="46516" rIns="93031" bIns="46516" numCol="1" anchor="b" anchorCtr="0" compatLnSpc="1">
            <a:prstTxWarp prst="textNoShape">
              <a:avLst/>
            </a:prstTxWarp>
          </a:bodyPr>
          <a:lstStyle>
            <a:lvl1pPr algn="r" defTabSz="930275" eaLnBrk="1" hangingPunct="1">
              <a:defRPr sz="1200"/>
            </a:lvl1pPr>
          </a:lstStyle>
          <a:p>
            <a:pPr>
              <a:defRPr/>
            </a:pPr>
            <a:fld id="{31683A25-25B3-40B6-936A-7625B8844C2E}" type="slidenum">
              <a:rPr lang="en-US"/>
              <a:pPr>
                <a:defRPr/>
              </a:pPr>
              <a:t>‹Nº›</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Rot="1" noChangeAspect="1" noChangeArrowheads="1" noTextEdit="1"/>
          </p:cNvSpPr>
          <p:nvPr>
            <p:ph type="sldImg"/>
          </p:nvPr>
        </p:nvSpPr>
        <p:spPr>
          <a:ln/>
        </p:spPr>
      </p:sp>
      <p:sp>
        <p:nvSpPr>
          <p:cNvPr id="29698"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7"/>
          <p:cNvSpPr txBox="1">
            <a:spLocks noGrp="1" noChangeArrowheads="1"/>
          </p:cNvSpPr>
          <p:nvPr/>
        </p:nvSpPr>
        <p:spPr bwMode="auto">
          <a:xfrm>
            <a:off x="3963744" y="8817904"/>
            <a:ext cx="3032337" cy="464185"/>
          </a:xfrm>
          <a:prstGeom prst="rect">
            <a:avLst/>
          </a:prstGeom>
          <a:noFill/>
          <a:ln w="9525">
            <a:noFill/>
            <a:miter lim="800000"/>
            <a:headEnd/>
            <a:tailEnd/>
          </a:ln>
        </p:spPr>
        <p:txBody>
          <a:bodyPr lIns="91291" tIns="45646" rIns="91291" bIns="45646" anchor="b"/>
          <a:lstStyle/>
          <a:p>
            <a:pPr algn="r" defTabSz="912545"/>
            <a:fld id="{77AAE023-43A0-4551-A8B0-FC795AA81D30}" type="slidenum">
              <a:rPr lang="es-ES" sz="1200"/>
              <a:pPr algn="r" defTabSz="912545"/>
              <a:t>10</a:t>
            </a:fld>
            <a:endParaRPr lang="es-ES" sz="1200" dirty="0"/>
          </a:p>
        </p:txBody>
      </p:sp>
      <p:sp>
        <p:nvSpPr>
          <p:cNvPr id="180227" name="Rectangle 2"/>
          <p:cNvSpPr>
            <a:spLocks noGrp="1" noRot="1" noChangeAspect="1" noChangeArrowheads="1" noTextEdit="1"/>
          </p:cNvSpPr>
          <p:nvPr>
            <p:ph type="sldImg"/>
          </p:nvPr>
        </p:nvSpPr>
        <p:spPr>
          <a:ln/>
        </p:spPr>
      </p:sp>
      <p:sp>
        <p:nvSpPr>
          <p:cNvPr id="180228" name="Rectangle 3"/>
          <p:cNvSpPr>
            <a:spLocks noGrp="1" noChangeArrowheads="1"/>
          </p:cNvSpPr>
          <p:nvPr>
            <p:ph type="body" idx="1"/>
          </p:nvPr>
        </p:nvSpPr>
        <p:spPr>
          <a:xfrm>
            <a:off x="933027" y="4409758"/>
            <a:ext cx="5131647" cy="4177665"/>
          </a:xfrm>
          <a:noFill/>
          <a:ln/>
        </p:spPr>
        <p:txBody>
          <a:bodyPr lIns="91291" tIns="45646" rIns="91291" bIns="45646"/>
          <a:lstStyle/>
          <a:p>
            <a:pPr>
              <a:lnSpc>
                <a:spcPct val="80000"/>
              </a:lnSpc>
            </a:pPr>
            <a:endParaRPr lang="en-US" sz="1000"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Rectangle 7"/>
          <p:cNvSpPr txBox="1">
            <a:spLocks noGrp="1" noChangeArrowheads="1"/>
          </p:cNvSpPr>
          <p:nvPr/>
        </p:nvSpPr>
        <p:spPr bwMode="auto">
          <a:xfrm>
            <a:off x="3963744" y="8817904"/>
            <a:ext cx="3032337" cy="464185"/>
          </a:xfrm>
          <a:prstGeom prst="rect">
            <a:avLst/>
          </a:prstGeom>
          <a:noFill/>
          <a:ln w="9525">
            <a:noFill/>
            <a:miter lim="800000"/>
            <a:headEnd/>
            <a:tailEnd/>
          </a:ln>
        </p:spPr>
        <p:txBody>
          <a:bodyPr lIns="93031" tIns="46516" rIns="93031" bIns="46516" anchor="b"/>
          <a:lstStyle/>
          <a:p>
            <a:pPr algn="r"/>
            <a:fld id="{D1F847FF-A6F0-4A5A-AF0F-A7E431781774}" type="slidenum">
              <a:rPr lang="es-ES" sz="1200"/>
              <a:pPr algn="r"/>
              <a:t>11</a:t>
            </a:fld>
            <a:endParaRPr lang="es-ES" sz="1200" dirty="0"/>
          </a:p>
        </p:txBody>
      </p:sp>
      <p:sp>
        <p:nvSpPr>
          <p:cNvPr id="290819" name="Rectangle 2"/>
          <p:cNvSpPr>
            <a:spLocks noGrp="1" noRot="1" noChangeAspect="1" noChangeArrowheads="1" noTextEdit="1"/>
          </p:cNvSpPr>
          <p:nvPr>
            <p:ph type="sldImg"/>
          </p:nvPr>
        </p:nvSpPr>
        <p:spPr>
          <a:ln/>
        </p:spPr>
      </p:sp>
      <p:sp>
        <p:nvSpPr>
          <p:cNvPr id="290820" name="Rectangle 3"/>
          <p:cNvSpPr>
            <a:spLocks noGrp="1" noChangeArrowheads="1"/>
          </p:cNvSpPr>
          <p:nvPr>
            <p:ph type="body" idx="1"/>
          </p:nvPr>
        </p:nvSpPr>
        <p:spPr>
          <a:xfrm>
            <a:off x="933027" y="4409758"/>
            <a:ext cx="5131647" cy="4177665"/>
          </a:xfrm>
          <a:noFill/>
          <a:ln/>
        </p:spPr>
        <p:txBody>
          <a:bodyPr/>
          <a:lstStyle/>
          <a:p>
            <a:pPr>
              <a:lnSpc>
                <a:spcPct val="90000"/>
              </a:lnSpc>
            </a:pPr>
            <a:r>
              <a:rPr lang="es-ES_tradnl" sz="1000" dirty="0" smtClean="0"/>
              <a:t>En este cuadro se aprecia una “animación conceptual” a partir del enfoque global de pobreza de la FSP.</a:t>
            </a:r>
          </a:p>
          <a:p>
            <a:pPr>
              <a:lnSpc>
                <a:spcPct val="90000"/>
              </a:lnSpc>
            </a:pPr>
            <a:endParaRPr lang="es-ES_tradnl" sz="1000" dirty="0" smtClean="0"/>
          </a:p>
          <a:p>
            <a:pPr>
              <a:lnSpc>
                <a:spcPct val="90000"/>
              </a:lnSpc>
            </a:pPr>
            <a:r>
              <a:rPr lang="es-ES_tradnl" sz="1000" dirty="0" smtClean="0"/>
              <a:t>1.- El paso de la pobreza a la no pobreza implica satisfacción de necesidades básicas, desarrollo de capacidades, restitución de derechos (tomando en cuenta los enfoques que han tenido por vocación definir la pobreza).</a:t>
            </a:r>
          </a:p>
          <a:p>
            <a:pPr>
              <a:lnSpc>
                <a:spcPct val="90000"/>
              </a:lnSpc>
            </a:pPr>
            <a:endParaRPr lang="es-ES_tradnl" sz="1000" dirty="0" smtClean="0"/>
          </a:p>
          <a:p>
            <a:pPr>
              <a:lnSpc>
                <a:spcPct val="90000"/>
              </a:lnSpc>
            </a:pPr>
            <a:r>
              <a:rPr lang="es-ES_tradnl" sz="1000" dirty="0" smtClean="0"/>
              <a:t>2.- El proceso de transito entre pobreza y no pobreza está regulado por los enfoques que ayudan a analizar los factores que impiden o posibilitan la </a:t>
            </a:r>
            <a:r>
              <a:rPr lang="es-ES_tradnl" sz="1000" dirty="0" err="1" smtClean="0"/>
              <a:t>satif</a:t>
            </a:r>
            <a:r>
              <a:rPr lang="es-ES_tradnl" sz="1000" dirty="0" smtClean="0"/>
              <a:t>. De necesidades, desarrollo de capacidades y ejercicio de derechos (capitales, inclusión y protección). </a:t>
            </a:r>
          </a:p>
          <a:p>
            <a:pPr>
              <a:lnSpc>
                <a:spcPct val="90000"/>
              </a:lnSpc>
            </a:pPr>
            <a:endParaRPr lang="es-ES_tradnl" sz="1000" dirty="0" smtClean="0"/>
          </a:p>
          <a:p>
            <a:pPr>
              <a:lnSpc>
                <a:spcPct val="90000"/>
              </a:lnSpc>
            </a:pPr>
            <a:r>
              <a:rPr lang="es-ES_tradnl" sz="1000" dirty="0" smtClean="0"/>
              <a:t>3.- Así entendido, el paso de la pobreza a la no pobreza depende del fortalecimiento de los capitales humano, social, físico/financiero de las personas y hogares, así como del enriquecimiento de las oportunidades a partir de la inclusión y la protección que resguardan la probabilidad de acceder a más y mejores bienes y servicios generados por el crecimiento y el desarrollo (son prácticas redistributivas).</a:t>
            </a:r>
          </a:p>
          <a:p>
            <a:pPr>
              <a:lnSpc>
                <a:spcPct val="90000"/>
              </a:lnSpc>
            </a:pPr>
            <a:endParaRPr lang="es-ES_tradnl" sz="1000" dirty="0" smtClean="0"/>
          </a:p>
          <a:p>
            <a:pPr>
              <a:lnSpc>
                <a:spcPct val="90000"/>
              </a:lnSpc>
            </a:pPr>
            <a:r>
              <a:rPr lang="es-ES_tradnl" sz="1000" dirty="0" smtClean="0"/>
              <a:t>4.- Todo esto entrega el marco para el desarrollo humano y social del país que es causa y efecto (círculo virtuoso) del crecimiento y la gobernabilidad democrática.</a:t>
            </a:r>
            <a:endParaRPr lang="es-ES" sz="1000"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a:ln/>
        </p:spPr>
      </p:sp>
      <p:sp>
        <p:nvSpPr>
          <p:cNvPr id="26626" name="Notes Placeholder 2"/>
          <p:cNvSpPr>
            <a:spLocks noGrp="1"/>
          </p:cNvSpPr>
          <p:nvPr>
            <p:ph type="body" idx="1"/>
          </p:nvPr>
        </p:nvSpPr>
        <p:spPr>
          <a:noFill/>
          <a:ln/>
        </p:spPr>
        <p:txBody>
          <a:bodyPr/>
          <a:lstStyle/>
          <a:p>
            <a:endParaRPr lang="en-US" smtClean="0"/>
          </a:p>
        </p:txBody>
      </p:sp>
      <p:sp>
        <p:nvSpPr>
          <p:cNvPr id="26627" name="Slide Number Placeholder 3"/>
          <p:cNvSpPr>
            <a:spLocks noGrp="1"/>
          </p:cNvSpPr>
          <p:nvPr>
            <p:ph type="sldNum" sz="quarter" idx="5"/>
          </p:nvPr>
        </p:nvSpPr>
        <p:spPr>
          <a:noFill/>
        </p:spPr>
        <p:txBody>
          <a:bodyPr/>
          <a:lstStyle/>
          <a:p>
            <a:fld id="{C88FEC3A-D978-45A6-AB68-C628E104016D}" type="slidenum">
              <a:rPr lang="es-CL" smtClean="0"/>
              <a:pPr/>
              <a:t>12</a:t>
            </a:fld>
            <a:endParaRPr lang="es-CL"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a:spLocks noGrp="1" noRot="1" noChangeAspect="1" noChangeArrowheads="1" noTextEdit="1"/>
          </p:cNvSpPr>
          <p:nvPr>
            <p:ph type="sldImg"/>
          </p:nvPr>
        </p:nvSpPr>
        <p:spPr>
          <a:ln/>
        </p:spPr>
      </p:sp>
      <p:sp>
        <p:nvSpPr>
          <p:cNvPr id="3686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noRot="1" noChangeAspect="1" noChangeArrowheads="1" noTextEdit="1"/>
          </p:cNvSpPr>
          <p:nvPr>
            <p:ph type="sldImg"/>
          </p:nvPr>
        </p:nvSpPr>
        <p:spPr>
          <a:ln/>
        </p:spPr>
      </p:sp>
      <p:sp>
        <p:nvSpPr>
          <p:cNvPr id="4301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2"/>
          <p:cNvSpPr>
            <a:spLocks noGrp="1" noRot="1" noChangeAspect="1" noChangeArrowheads="1" noTextEdit="1"/>
          </p:cNvSpPr>
          <p:nvPr>
            <p:ph type="sldImg"/>
          </p:nvPr>
        </p:nvSpPr>
        <p:spPr>
          <a:ln/>
        </p:spPr>
      </p:sp>
      <p:sp>
        <p:nvSpPr>
          <p:cNvPr id="4505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2"/>
          <p:cNvSpPr>
            <a:spLocks noGrp="1" noRot="1" noChangeAspect="1" noChangeArrowheads="1" noTextEdit="1"/>
          </p:cNvSpPr>
          <p:nvPr>
            <p:ph type="sldImg"/>
          </p:nvPr>
        </p:nvSpPr>
        <p:spPr>
          <a:ln/>
        </p:spPr>
      </p:sp>
      <p:sp>
        <p:nvSpPr>
          <p:cNvPr id="5325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p:cNvSpPr>
            <a:spLocks noGrp="1" noRot="1" noChangeAspect="1" noChangeArrowheads="1" noTextEdit="1"/>
          </p:cNvSpPr>
          <p:nvPr>
            <p:ph type="sldImg"/>
          </p:nvPr>
        </p:nvSpPr>
        <p:spPr>
          <a:ln/>
        </p:spPr>
      </p:sp>
      <p:sp>
        <p:nvSpPr>
          <p:cNvPr id="5529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2"/>
          <p:cNvSpPr>
            <a:spLocks noGrp="1" noRot="1" noChangeAspect="1" noChangeArrowheads="1" noTextEdit="1"/>
          </p:cNvSpPr>
          <p:nvPr>
            <p:ph type="sldImg"/>
          </p:nvPr>
        </p:nvSpPr>
        <p:spPr>
          <a:ln/>
        </p:spPr>
      </p:sp>
      <p:sp>
        <p:nvSpPr>
          <p:cNvPr id="5939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Rot="1" noChangeAspect="1" noChangeArrowheads="1" noTextEdit="1"/>
          </p:cNvSpPr>
          <p:nvPr>
            <p:ph type="sldImg"/>
          </p:nvPr>
        </p:nvSpPr>
        <p:spPr>
          <a:ln/>
        </p:spPr>
      </p:sp>
      <p:sp>
        <p:nvSpPr>
          <p:cNvPr id="33794"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Grp="1" noRot="1" noChangeAspect="1" noChangeArrowheads="1" noTextEdit="1"/>
          </p:cNvSpPr>
          <p:nvPr>
            <p:ph type="sldImg"/>
          </p:nvPr>
        </p:nvSpPr>
        <p:spPr>
          <a:ln/>
        </p:spPr>
      </p:sp>
      <p:sp>
        <p:nvSpPr>
          <p:cNvPr id="31746"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2"/>
          <p:cNvSpPr>
            <a:spLocks noGrp="1" noRot="1" noChangeAspect="1" noChangeArrowheads="1" noTextEdit="1"/>
          </p:cNvSpPr>
          <p:nvPr>
            <p:ph type="sldImg"/>
          </p:nvPr>
        </p:nvSpPr>
        <p:spPr>
          <a:ln/>
        </p:spPr>
      </p:sp>
      <p:sp>
        <p:nvSpPr>
          <p:cNvPr id="35842"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7"/>
          <p:cNvSpPr txBox="1">
            <a:spLocks noGrp="1" noChangeArrowheads="1"/>
          </p:cNvSpPr>
          <p:nvPr/>
        </p:nvSpPr>
        <p:spPr bwMode="auto">
          <a:xfrm>
            <a:off x="3963988" y="8818563"/>
            <a:ext cx="3032125" cy="463550"/>
          </a:xfrm>
          <a:prstGeom prst="rect">
            <a:avLst/>
          </a:prstGeom>
          <a:noFill/>
          <a:ln w="9525">
            <a:noFill/>
            <a:miter lim="800000"/>
            <a:headEnd/>
            <a:tailEnd/>
          </a:ln>
        </p:spPr>
        <p:txBody>
          <a:bodyPr lIns="92958" tIns="46479" rIns="92958" bIns="46479" anchor="b"/>
          <a:lstStyle/>
          <a:p>
            <a:pPr algn="r" defTabSz="930275"/>
            <a:fld id="{10947B4D-18BB-4C82-BE11-26210C682EFD}" type="slidenum">
              <a:rPr lang="en-US" sz="1200"/>
              <a:pPr algn="r" defTabSz="930275"/>
              <a:t>27</a:t>
            </a:fld>
            <a:endParaRPr lang="en-US" sz="1200"/>
          </a:p>
        </p:txBody>
      </p:sp>
      <p:sp>
        <p:nvSpPr>
          <p:cNvPr id="37890" name="Rectangle 2"/>
          <p:cNvSpPr>
            <a:spLocks noGrp="1" noRot="1" noChangeAspect="1" noChangeArrowheads="1" noTextEdit="1"/>
          </p:cNvSpPr>
          <p:nvPr>
            <p:ph type="sldImg"/>
          </p:nvPr>
        </p:nvSpPr>
        <p:spPr>
          <a:ln/>
        </p:spPr>
      </p:sp>
      <p:sp>
        <p:nvSpPr>
          <p:cNvPr id="37891" name="Rectangle 3"/>
          <p:cNvSpPr>
            <a:spLocks noGrp="1" noChangeArrowheads="1"/>
          </p:cNvSpPr>
          <p:nvPr>
            <p:ph type="body" idx="1"/>
          </p:nvPr>
        </p:nvSpPr>
        <p:spPr>
          <a:noFill/>
          <a:ln/>
        </p:spPr>
        <p:txBody>
          <a:bodyPr lIns="92958" tIns="46479" rIns="92958" bIns="46479"/>
          <a:lstStyle/>
          <a:p>
            <a:pPr marL="228600" indent="-228600" eaLnBrk="1" hangingPunct="1">
              <a:buFontTx/>
              <a:buAutoNum type="arabicPeriod"/>
            </a:pPr>
            <a:r>
              <a:rPr lang="es-ES" smtClean="0"/>
              <a:t>En el año de mayor impacto de la crisis (2009) la pobreza solo asciende un décimo de punto porcentual (de 33.0 a 33.1) y la indigencia 0,4 puntos porcentuales (de 12,9 a 13,3%), y ya tenemos, según proyecciones para el 2010, un descenso de la pobreza a 32,1 y de la indigencia a 12,9.</a:t>
            </a:r>
          </a:p>
          <a:p>
            <a:pPr marL="228600" indent="-228600" eaLnBrk="1" hangingPunct="1">
              <a:buFontTx/>
              <a:buAutoNum type="arabicPeriod"/>
            </a:pPr>
            <a:r>
              <a:rPr lang="es-ES" smtClean="0"/>
              <a:t> En números absolutos es cierto que con estas proyecciones en el 2010 estaríamos cerrando con la misma cantidad de pobres que el 2008 (unos 180 millones de pobres) y un aumento de indigentes, de 71 millones en el 2008 a 74 en 2009 (que son parte de los 180 millones de pobres) y luego bajando a 72 millones en el 2010.</a:t>
            </a:r>
          </a:p>
          <a:p>
            <a:pPr marL="228600" indent="-228600" eaLnBrk="1" hangingPunct="1">
              <a:buFontTx/>
              <a:buAutoNum type="arabicPeriod"/>
            </a:pPr>
            <a:r>
              <a:rPr lang="es-ES" smtClean="0"/>
              <a:t> El halo de optimismo es que entre 2009 y 2010 la región estaría retomando la tendencia a la reducción de la pobreza que despegó en el 2003.</a:t>
            </a:r>
          </a:p>
          <a:p>
            <a:pPr marL="228600" indent="-228600" eaLnBrk="1" hangingPunct="1">
              <a:buFontTx/>
              <a:buAutoNum type="arabicPeriod"/>
            </a:pPr>
            <a:r>
              <a:rPr lang="es-ES" smtClean="0"/>
              <a:t>Importa considerar una inflexión histórica en este sentido, pues se rompe la tendencia de crisis precedentes, donde la recuperación respecto de los costos sociales, tales como deterioro del empleo y aumento de la pobreza, se había dado en forma mucho más lenta que la recuperación del crecimiento económico.  En esto hay un aprendizaje histórico de los países, que se refleja sobre todo en la aplicación de políticas contra-cíclicas de protección del empleo y de los ingresos de los hogares pobres, a lo que se suma una buena situación macroeconómica, con una caída leve de la tasa de empleo y un aumento en ingresos laborales.  Así, en el 2009 la tasa de empleo cayó muy levemente, aumentaron los ingresos laborales en varios países, y se proyecta al 2010 una mejora tanto de la tasa de empleo como de los ingresos laborales.</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noRot="1" noChangeAspect="1" noChangeArrowheads="1" noTextEdit="1"/>
          </p:cNvSpPr>
          <p:nvPr>
            <p:ph type="sldImg"/>
          </p:nvPr>
        </p:nvSpPr>
        <p:spPr>
          <a:ln/>
        </p:spPr>
      </p:sp>
      <p:sp>
        <p:nvSpPr>
          <p:cNvPr id="39938"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7"/>
          <p:cNvSpPr txBox="1">
            <a:spLocks noGrp="1" noChangeArrowheads="1"/>
          </p:cNvSpPr>
          <p:nvPr/>
        </p:nvSpPr>
        <p:spPr bwMode="auto">
          <a:xfrm>
            <a:off x="3963988" y="8818563"/>
            <a:ext cx="3032125" cy="463550"/>
          </a:xfrm>
          <a:prstGeom prst="rect">
            <a:avLst/>
          </a:prstGeom>
          <a:noFill/>
          <a:ln w="9525">
            <a:noFill/>
            <a:miter lim="800000"/>
            <a:headEnd/>
            <a:tailEnd/>
          </a:ln>
        </p:spPr>
        <p:txBody>
          <a:bodyPr lIns="92958" tIns="46479" rIns="92958" bIns="46479" anchor="b"/>
          <a:lstStyle/>
          <a:p>
            <a:pPr algn="r" defTabSz="930275"/>
            <a:fld id="{047DEEF5-E5A0-4C38-BF6E-4757D67C51D2}" type="slidenum">
              <a:rPr lang="en-US" sz="1200"/>
              <a:pPr algn="r" defTabSz="930275"/>
              <a:t>29</a:t>
            </a:fld>
            <a:endParaRPr lang="en-US" sz="1200"/>
          </a:p>
        </p:txBody>
      </p:sp>
      <p:sp>
        <p:nvSpPr>
          <p:cNvPr id="41986" name="Rectangle 2"/>
          <p:cNvSpPr>
            <a:spLocks noGrp="1" noRot="1" noChangeAspect="1" noChangeArrowheads="1" noTextEdit="1"/>
          </p:cNvSpPr>
          <p:nvPr>
            <p:ph type="sldImg"/>
          </p:nvPr>
        </p:nvSpPr>
        <p:spPr>
          <a:ln/>
        </p:spPr>
      </p:sp>
      <p:sp>
        <p:nvSpPr>
          <p:cNvPr id="41987" name="Rectangle 3"/>
          <p:cNvSpPr>
            <a:spLocks noGrp="1" noChangeArrowheads="1"/>
          </p:cNvSpPr>
          <p:nvPr>
            <p:ph type="body" idx="1"/>
          </p:nvPr>
        </p:nvSpPr>
        <p:spPr>
          <a:noFill/>
          <a:ln/>
        </p:spPr>
        <p:txBody>
          <a:bodyPr lIns="92958" tIns="46479" rIns="92958" bIns="46479"/>
          <a:lstStyle/>
          <a:p>
            <a:pPr marL="228600" indent="-228600" eaLnBrk="1" hangingPunct="1">
              <a:buFontTx/>
              <a:buAutoNum type="arabicPeriod"/>
            </a:pPr>
            <a:r>
              <a:rPr lang="es-ES" smtClean="0"/>
              <a:t>La reducción de la pobreza e indigencia es clara cuando se observa la tendencia agregada 2002-2009, si bien con mucha variación entre países.  </a:t>
            </a:r>
          </a:p>
          <a:p>
            <a:pPr marL="228600" indent="-228600" eaLnBrk="1" hangingPunct="1">
              <a:buFontTx/>
              <a:buAutoNum type="arabicPeriod"/>
            </a:pPr>
            <a:r>
              <a:rPr lang="es-ES" smtClean="0"/>
              <a:t>De un lado, si bien todos los países muestran una reducción de pobreza e indigencia en el período 2002-2008, cuando tomamos el lapso 2008-2009 encontramos reducción importante en países como Argentina, Paraguay, República Dominicana y Uruguay, en cambio hay incrementos en los porcentajes de pobreza en países como Costa Rica y Ecuador.  No contamos con datos para países en los que sí se proyecta un aumento de la pobreza en el 2009, tales como México y la República Bolivariana de Venezuela, lo que explicaría en buena parte que la proporción total de pobres no disminuyó en la región.</a:t>
            </a:r>
          </a:p>
          <a:p>
            <a:pPr marL="228600" indent="-228600" eaLnBrk="1" hangingPunct="1"/>
            <a:endParaRPr lang="es-E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Rot="1" noChangeAspect="1" noChangeArrowheads="1" noTextEdit="1"/>
          </p:cNvSpPr>
          <p:nvPr>
            <p:ph type="sldImg"/>
          </p:nvPr>
        </p:nvSpPr>
        <p:spPr>
          <a:ln/>
        </p:spPr>
      </p:sp>
      <p:sp>
        <p:nvSpPr>
          <p:cNvPr id="44034"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7" name="Rectangle 2"/>
          <p:cNvSpPr>
            <a:spLocks noGrp="1" noRot="1" noChangeAspect="1" noChangeArrowheads="1" noTextEdit="1"/>
          </p:cNvSpPr>
          <p:nvPr>
            <p:ph type="sldImg"/>
          </p:nvPr>
        </p:nvSpPr>
        <p:spPr>
          <a:ln/>
        </p:spPr>
      </p:sp>
      <p:sp>
        <p:nvSpPr>
          <p:cNvPr id="193538"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5" name="Rectangle 2"/>
          <p:cNvSpPr>
            <a:spLocks noGrp="1" noRot="1" noChangeAspect="1" noChangeArrowheads="1" noTextEdit="1"/>
          </p:cNvSpPr>
          <p:nvPr>
            <p:ph type="sldImg"/>
          </p:nvPr>
        </p:nvSpPr>
        <p:spPr>
          <a:ln/>
        </p:spPr>
      </p:sp>
      <p:sp>
        <p:nvSpPr>
          <p:cNvPr id="195586"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3" name="Rectangle 7"/>
          <p:cNvSpPr txBox="1">
            <a:spLocks noGrp="1" noChangeArrowheads="1"/>
          </p:cNvSpPr>
          <p:nvPr/>
        </p:nvSpPr>
        <p:spPr bwMode="auto">
          <a:xfrm>
            <a:off x="3963988" y="8818563"/>
            <a:ext cx="3032125" cy="463550"/>
          </a:xfrm>
          <a:prstGeom prst="rect">
            <a:avLst/>
          </a:prstGeom>
          <a:noFill/>
          <a:ln w="9525">
            <a:noFill/>
            <a:miter lim="800000"/>
            <a:headEnd/>
            <a:tailEnd/>
          </a:ln>
        </p:spPr>
        <p:txBody>
          <a:bodyPr lIns="92958" tIns="46479" rIns="92958" bIns="46479" anchor="b"/>
          <a:lstStyle/>
          <a:p>
            <a:pPr algn="r" defTabSz="930275"/>
            <a:fld id="{5FCD495C-95A7-4F48-A91A-8471FCF44112}" type="slidenum">
              <a:rPr lang="en-US" sz="1200"/>
              <a:pPr algn="r" defTabSz="930275"/>
              <a:t>33</a:t>
            </a:fld>
            <a:endParaRPr lang="en-US" sz="1200"/>
          </a:p>
        </p:txBody>
      </p:sp>
      <p:sp>
        <p:nvSpPr>
          <p:cNvPr id="197634" name="Rectangle 2"/>
          <p:cNvSpPr>
            <a:spLocks noGrp="1" noRot="1" noChangeAspect="1" noChangeArrowheads="1" noTextEdit="1"/>
          </p:cNvSpPr>
          <p:nvPr>
            <p:ph type="sldImg"/>
          </p:nvPr>
        </p:nvSpPr>
        <p:spPr>
          <a:ln/>
        </p:spPr>
      </p:sp>
      <p:sp>
        <p:nvSpPr>
          <p:cNvPr id="197635" name="Rectangle 3"/>
          <p:cNvSpPr>
            <a:spLocks noGrp="1" noChangeArrowheads="1"/>
          </p:cNvSpPr>
          <p:nvPr>
            <p:ph type="body" idx="1"/>
          </p:nvPr>
        </p:nvSpPr>
        <p:spPr>
          <a:noFill/>
          <a:ln/>
        </p:spPr>
        <p:txBody>
          <a:bodyPr lIns="92958" tIns="46479" rIns="92958" bIns="46479"/>
          <a:lstStyle/>
          <a:p>
            <a:pPr marL="228600" indent="-228600" eaLnBrk="1" hangingPunct="1">
              <a:buFontTx/>
              <a:buAutoNum type="arabicPeriod"/>
            </a:pPr>
            <a:r>
              <a:rPr lang="es-ES" smtClean="0"/>
              <a:t>Este índice nos permite ver la pobreza no en términos monetarios sino en privaciones respecto de necesidades básicas, tales como vivienda, acceso a agua potable y saneamiento, y educación. En esta medición son pobres quienes padecen 2 o más privaciones.</a:t>
            </a:r>
          </a:p>
          <a:p>
            <a:pPr marL="228600" indent="-228600" eaLnBrk="1" hangingPunct="1">
              <a:buFontTx/>
              <a:buAutoNum type="arabicPeriod"/>
            </a:pPr>
            <a:r>
              <a:rPr lang="es-ES" smtClean="0"/>
              <a:t> Los datos muestran la heterogeneidad entre países por nivel de pobreza multidimensional que coinciden en importante medida con la pobreza monetaria: Nicaragua, Guatemala y Honduras son los más pobres por ambos tipos de indicadores, y Uruguay y Chile los países con menor nivel de pobreza también con ambos criterios de medida.</a:t>
            </a:r>
          </a:p>
          <a:p>
            <a:pPr marL="228600" indent="-228600" eaLnBrk="1" hangingPunct="1">
              <a:buFontTx/>
              <a:buAutoNum type="arabicPeriod"/>
            </a:pPr>
            <a:r>
              <a:rPr lang="es-ES" smtClean="0"/>
              <a:t>A su vez, tal como ha bajado de manera importante la pobreza monetaria, también lo ha hecho la pobreza por privaciones entre 2002 y 2009, lo que sugiere un mejoramiento en las condiciones de vida. </a:t>
            </a:r>
          </a:p>
          <a:p>
            <a:pPr marL="228600" indent="-228600" eaLnBrk="1" hangingPunct="1">
              <a:buFontTx/>
              <a:buAutoNum type="arabicPeriod"/>
            </a:pPr>
            <a:r>
              <a:rPr lang="es-ES" smtClean="0"/>
              <a:t>En perspectiva de ciclo de vida la reducción de la pobreza multidimensional plantea elementos auspiciosos, por su impacto en capital humano: mejoras en acceso a educación, por un lado, y mejoras en salud infantil por efecto de acceso a agua potable y saneamiento.</a:t>
            </a:r>
          </a:p>
          <a:p>
            <a:pPr marL="228600" indent="-228600" eaLnBrk="1" hangingPunct="1">
              <a:buFontTx/>
              <a:buAutoNum type="arabicPeriod"/>
            </a:pPr>
            <a:endParaRPr lang="es-ES" smtClean="0"/>
          </a:p>
          <a:p>
            <a:pPr marL="228600" indent="-228600" eaLnBrk="1" hangingPunct="1">
              <a:buFontTx/>
              <a:buAutoNum type="arabicPeriod"/>
            </a:pPr>
            <a:r>
              <a:rPr lang="es-ES" smtClean="0"/>
              <a:t>Cabe aclarar, empero, que la información se limita a lo que pueden recoger las encuestas de hogares, lo que se acota a solo algunas de las carencias materiales.</a:t>
            </a:r>
          </a:p>
          <a:p>
            <a:pPr marL="228600" indent="-228600" eaLnBrk="1" hangingPunct="1"/>
            <a:endParaRPr lang="es-E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1" name="Rectangle 2"/>
          <p:cNvSpPr>
            <a:spLocks noGrp="1" noRot="1" noChangeAspect="1" noChangeArrowheads="1" noTextEdit="1"/>
          </p:cNvSpPr>
          <p:nvPr>
            <p:ph type="sldImg"/>
          </p:nvPr>
        </p:nvSpPr>
        <p:spPr>
          <a:ln/>
        </p:spPr>
      </p:sp>
      <p:sp>
        <p:nvSpPr>
          <p:cNvPr id="199682"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29" name="Rectangle 2"/>
          <p:cNvSpPr>
            <a:spLocks noGrp="1" noRot="1" noChangeAspect="1" noChangeArrowheads="1" noTextEdit="1"/>
          </p:cNvSpPr>
          <p:nvPr>
            <p:ph type="sldImg"/>
          </p:nvPr>
        </p:nvSpPr>
        <p:spPr>
          <a:ln/>
        </p:spPr>
      </p:sp>
      <p:sp>
        <p:nvSpPr>
          <p:cNvPr id="201730" name="Rectangle 3"/>
          <p:cNvSpPr>
            <a:spLocks noGrp="1" noChangeArrowheads="1"/>
          </p:cNvSpPr>
          <p:nvPr>
            <p:ph type="body" idx="1"/>
          </p:nvPr>
        </p:nvSpPr>
        <p:spPr>
          <a:noFill/>
          <a:ln/>
        </p:spPr>
        <p:txBody>
          <a:bodyPr lIns="92958" tIns="46479" rIns="92958" bIns="46479"/>
          <a:lstStyle/>
          <a:p>
            <a:pPr marL="228600" indent="-228600" eaLnBrk="1" hangingPunct="1"/>
            <a:r>
              <a:rPr lang="es-ES" smtClean="0"/>
              <a:t>Orientación distributiva</a:t>
            </a:r>
          </a:p>
          <a:p>
            <a:pPr marL="228600" indent="-228600" eaLnBrk="1" hangingPunct="1">
              <a:buFontTx/>
              <a:buChar char="•"/>
            </a:pPr>
            <a:r>
              <a:rPr lang="es-ES" smtClean="0"/>
              <a:t>En Argentina las transferencias son principalmente jubilaciones</a:t>
            </a:r>
          </a:p>
          <a:p>
            <a:pPr marL="228600" indent="-228600" eaLnBrk="1" hangingPunct="1">
              <a:buFontTx/>
              <a:buChar char="•"/>
            </a:pPr>
            <a:r>
              <a:rPr lang="es-ES" smtClean="0"/>
              <a:t>Países como Chile y Ecuador registran leves caídas en ingresos laborales en 2008-2009, pero un aumento de las transferencias permiten que la pobreza no aumente y, en el caso de Chile, incluso descienda.</a:t>
            </a:r>
          </a:p>
          <a:p>
            <a:pPr marL="228600" indent="-228600" eaLnBrk="1" hangingPunct="1">
              <a:buFontTx/>
              <a:buChar char="•"/>
            </a:pPr>
            <a:r>
              <a:rPr lang="es-ES" smtClean="0">
                <a:solidFill>
                  <a:srgbClr val="FF0000"/>
                </a:solidFill>
              </a:rPr>
              <a:t>Nuevamente, no contamos con datos al 2009 para algunos países que habrían tenido en el 2009 un incremento de tasas de pobreza (México, Rep. Bolivariana de Venezuela).</a:t>
            </a:r>
          </a:p>
          <a:p>
            <a:pPr marL="228600" indent="-228600"/>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a:ln/>
        </p:spPr>
      </p:sp>
      <p:sp>
        <p:nvSpPr>
          <p:cNvPr id="26626" name="Notes Placeholder 2"/>
          <p:cNvSpPr>
            <a:spLocks noGrp="1"/>
          </p:cNvSpPr>
          <p:nvPr>
            <p:ph type="body" idx="1"/>
          </p:nvPr>
        </p:nvSpPr>
        <p:spPr>
          <a:noFill/>
          <a:ln/>
        </p:spPr>
        <p:txBody>
          <a:bodyPr/>
          <a:lstStyle/>
          <a:p>
            <a:endParaRPr lang="en-US" smtClean="0"/>
          </a:p>
        </p:txBody>
      </p:sp>
      <p:sp>
        <p:nvSpPr>
          <p:cNvPr id="26627" name="Slide Number Placeholder 3"/>
          <p:cNvSpPr>
            <a:spLocks noGrp="1"/>
          </p:cNvSpPr>
          <p:nvPr>
            <p:ph type="sldNum" sz="quarter" idx="5"/>
          </p:nvPr>
        </p:nvSpPr>
        <p:spPr>
          <a:noFill/>
        </p:spPr>
        <p:txBody>
          <a:bodyPr/>
          <a:lstStyle/>
          <a:p>
            <a:fld id="{C88FEC3A-D978-45A6-AB68-C628E104016D}" type="slidenum">
              <a:rPr lang="es-CL" smtClean="0"/>
              <a:pPr/>
              <a:t>3</a:t>
            </a:fld>
            <a:endParaRPr lang="es-CL"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5" name="Rectangle 2"/>
          <p:cNvSpPr>
            <a:spLocks noGrp="1" noRot="1" noChangeAspect="1" noChangeArrowheads="1" noTextEdit="1"/>
          </p:cNvSpPr>
          <p:nvPr>
            <p:ph type="sldImg"/>
          </p:nvPr>
        </p:nvSpPr>
        <p:spPr>
          <a:ln/>
        </p:spPr>
      </p:sp>
      <p:sp>
        <p:nvSpPr>
          <p:cNvPr id="205826" name="Rectangle 3"/>
          <p:cNvSpPr>
            <a:spLocks noGrp="1" noChangeArrowheads="1"/>
          </p:cNvSpPr>
          <p:nvPr>
            <p:ph type="body" idx="1"/>
          </p:nvPr>
        </p:nvSpPr>
        <p:spPr>
          <a:noFill/>
          <a:ln/>
        </p:spPr>
        <p:txBody>
          <a:bodyPr lIns="92958" tIns="46479" rIns="92958" bIns="46479"/>
          <a:lstStyle/>
          <a:p>
            <a:pPr marL="228600" indent="-228600" eaLnBrk="1" hangingPunct="1"/>
            <a:r>
              <a:rPr lang="es-ES" smtClean="0"/>
              <a:t>Orientación distributiva</a:t>
            </a:r>
          </a:p>
          <a:p>
            <a:pPr marL="228600" indent="-228600" eaLnBrk="1" hangingPunct="1">
              <a:buFontTx/>
              <a:buChar char="•"/>
            </a:pPr>
            <a:r>
              <a:rPr lang="es-ES" smtClean="0"/>
              <a:t>En Argentina las transferencias son principalmente jubilaciones</a:t>
            </a:r>
          </a:p>
          <a:p>
            <a:pPr marL="228600" indent="-228600" eaLnBrk="1" hangingPunct="1">
              <a:buFontTx/>
              <a:buChar char="•"/>
            </a:pPr>
            <a:r>
              <a:rPr lang="es-ES" smtClean="0"/>
              <a:t>Países como Chile y Ecuador registran leves caídas en ingresos laborales en 2008-2009, pero un aumento de las transferencias permiten que la pobreza no aumente y, en el caso de Chile, incluso descienda.</a:t>
            </a:r>
          </a:p>
          <a:p>
            <a:pPr marL="228600" indent="-228600" eaLnBrk="1" hangingPunct="1">
              <a:buFontTx/>
              <a:buChar char="•"/>
            </a:pPr>
            <a:r>
              <a:rPr lang="es-ES" smtClean="0">
                <a:solidFill>
                  <a:srgbClr val="FF0000"/>
                </a:solidFill>
              </a:rPr>
              <a:t>Nuevamente, no contamos con datos al 2009 para algunos países que habrían tenido en el 2009 un incremento de tasas de pobreza (México, Rep. Bolivariana de Venezuela).</a:t>
            </a:r>
          </a:p>
          <a:p>
            <a:pPr marL="228600" indent="-228600"/>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3" name="Rectangle 2"/>
          <p:cNvSpPr>
            <a:spLocks noGrp="1" noRot="1" noChangeAspect="1" noChangeArrowheads="1" noTextEdit="1"/>
          </p:cNvSpPr>
          <p:nvPr>
            <p:ph type="sldImg"/>
          </p:nvPr>
        </p:nvSpPr>
        <p:spPr>
          <a:ln/>
        </p:spPr>
      </p:sp>
      <p:sp>
        <p:nvSpPr>
          <p:cNvPr id="207874"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1" name="Slide Image Placeholder 1"/>
          <p:cNvSpPr>
            <a:spLocks noGrp="1" noRot="1" noChangeAspect="1" noTextEdit="1"/>
          </p:cNvSpPr>
          <p:nvPr>
            <p:ph type="sldImg"/>
          </p:nvPr>
        </p:nvSpPr>
        <p:spPr>
          <a:ln/>
        </p:spPr>
      </p:sp>
      <p:sp>
        <p:nvSpPr>
          <p:cNvPr id="209922" name="Notes Placeholder 2"/>
          <p:cNvSpPr>
            <a:spLocks noGrp="1"/>
          </p:cNvSpPr>
          <p:nvPr>
            <p:ph type="body" idx="1"/>
          </p:nvPr>
        </p:nvSpPr>
        <p:spPr>
          <a:noFill/>
          <a:ln/>
        </p:spPr>
        <p:txBody>
          <a:bodyPr/>
          <a:lstStyle/>
          <a:p>
            <a:pPr>
              <a:buFontTx/>
              <a:buChar char="•"/>
            </a:pPr>
            <a:r>
              <a:rPr lang="en-US" smtClean="0"/>
              <a:t> El gasto social como porcentaje del PIB ha seguido incrementándose, desde unpiso bajo de 11.3% en 1990-91 hasta 17.9% en 2008-2009.</a:t>
            </a:r>
          </a:p>
          <a:p>
            <a:pPr>
              <a:buFontTx/>
              <a:buChar char="•"/>
            </a:pPr>
            <a:r>
              <a:rPr lang="en-US" smtClean="0"/>
              <a:t> Como porcenaje del gasto público total, el gasto social tuvo un aumento significativo hasta el 2006-2007 (63%), y luego tuvo un ligero descenso (62.% en 2008-2009).</a:t>
            </a:r>
          </a:p>
        </p:txBody>
      </p:sp>
      <p:sp>
        <p:nvSpPr>
          <p:cNvPr id="209923" name="Slide Number Placeholder 3"/>
          <p:cNvSpPr txBox="1">
            <a:spLocks noGrp="1"/>
          </p:cNvSpPr>
          <p:nvPr/>
        </p:nvSpPr>
        <p:spPr bwMode="auto">
          <a:xfrm>
            <a:off x="3963988" y="8818563"/>
            <a:ext cx="3032125" cy="463550"/>
          </a:xfrm>
          <a:prstGeom prst="rect">
            <a:avLst/>
          </a:prstGeom>
          <a:noFill/>
          <a:ln w="9525">
            <a:noFill/>
            <a:miter lim="800000"/>
            <a:headEnd/>
            <a:tailEnd/>
          </a:ln>
        </p:spPr>
        <p:txBody>
          <a:bodyPr lIns="93031" tIns="46516" rIns="93031" bIns="46516" anchor="b"/>
          <a:lstStyle/>
          <a:p>
            <a:pPr algn="r" defTabSz="930275"/>
            <a:fld id="{E3E3C7E1-A993-465E-B370-D9B699EC0F71}" type="slidenum">
              <a:rPr lang="en-US" sz="1200"/>
              <a:pPr algn="r" defTabSz="930275"/>
              <a:t>40</a:t>
            </a:fld>
            <a:endParaRPr lang="en-US" sz="120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69" name="Rectangle 2"/>
          <p:cNvSpPr>
            <a:spLocks noGrp="1" noRot="1" noChangeAspect="1" noChangeArrowheads="1" noTextEdit="1"/>
          </p:cNvSpPr>
          <p:nvPr>
            <p:ph type="sldImg"/>
          </p:nvPr>
        </p:nvSpPr>
        <p:spPr>
          <a:ln/>
        </p:spPr>
      </p:sp>
      <p:sp>
        <p:nvSpPr>
          <p:cNvPr id="211970"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7" name="Rectangle 2"/>
          <p:cNvSpPr>
            <a:spLocks noGrp="1" noRot="1" noChangeAspect="1" noChangeArrowheads="1" noTextEdit="1"/>
          </p:cNvSpPr>
          <p:nvPr>
            <p:ph type="sldImg"/>
          </p:nvPr>
        </p:nvSpPr>
        <p:spPr>
          <a:ln/>
        </p:spPr>
      </p:sp>
      <p:sp>
        <p:nvSpPr>
          <p:cNvPr id="214018"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5" name="Rectangle 2"/>
          <p:cNvSpPr>
            <a:spLocks noGrp="1" noRot="1" noChangeAspect="1" noChangeArrowheads="1" noTextEdit="1"/>
          </p:cNvSpPr>
          <p:nvPr>
            <p:ph type="sldImg"/>
          </p:nvPr>
        </p:nvSpPr>
        <p:spPr>
          <a:ln/>
        </p:spPr>
      </p:sp>
      <p:sp>
        <p:nvSpPr>
          <p:cNvPr id="216066"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3" name="Rectangle 2"/>
          <p:cNvSpPr>
            <a:spLocks noGrp="1" noRot="1" noChangeAspect="1" noChangeArrowheads="1" noTextEdit="1"/>
          </p:cNvSpPr>
          <p:nvPr>
            <p:ph type="sldImg"/>
          </p:nvPr>
        </p:nvSpPr>
        <p:spPr>
          <a:ln/>
        </p:spPr>
      </p:sp>
      <p:sp>
        <p:nvSpPr>
          <p:cNvPr id="218114"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1" name="Rectangle 7"/>
          <p:cNvSpPr txBox="1">
            <a:spLocks noGrp="1" noChangeArrowheads="1"/>
          </p:cNvSpPr>
          <p:nvPr/>
        </p:nvSpPr>
        <p:spPr bwMode="auto">
          <a:xfrm>
            <a:off x="3963988" y="8818563"/>
            <a:ext cx="3032125" cy="463550"/>
          </a:xfrm>
          <a:prstGeom prst="rect">
            <a:avLst/>
          </a:prstGeom>
          <a:noFill/>
          <a:ln w="9525">
            <a:noFill/>
            <a:miter lim="800000"/>
            <a:headEnd/>
            <a:tailEnd/>
          </a:ln>
        </p:spPr>
        <p:txBody>
          <a:bodyPr lIns="92958" tIns="46479" rIns="92958" bIns="46479" anchor="b"/>
          <a:lstStyle/>
          <a:p>
            <a:pPr algn="r" defTabSz="930275"/>
            <a:fld id="{C236B789-8691-4B47-9D76-E6425DD98C4D}" type="slidenum">
              <a:rPr lang="en-US" sz="1200"/>
              <a:pPr algn="r" defTabSz="930275"/>
              <a:t>45</a:t>
            </a:fld>
            <a:endParaRPr lang="en-US" sz="1200"/>
          </a:p>
        </p:txBody>
      </p:sp>
      <p:sp>
        <p:nvSpPr>
          <p:cNvPr id="220162" name="Rectangle 2"/>
          <p:cNvSpPr>
            <a:spLocks noGrp="1" noRot="1" noChangeAspect="1" noChangeArrowheads="1" noTextEdit="1"/>
          </p:cNvSpPr>
          <p:nvPr>
            <p:ph type="sldImg"/>
          </p:nvPr>
        </p:nvSpPr>
        <p:spPr>
          <a:ln/>
        </p:spPr>
      </p:sp>
      <p:sp>
        <p:nvSpPr>
          <p:cNvPr id="220163" name="Rectangle 3"/>
          <p:cNvSpPr>
            <a:spLocks noGrp="1" noChangeArrowheads="1"/>
          </p:cNvSpPr>
          <p:nvPr>
            <p:ph type="body" idx="1"/>
          </p:nvPr>
        </p:nvSpPr>
        <p:spPr>
          <a:noFill/>
          <a:ln/>
        </p:spPr>
        <p:txBody>
          <a:bodyPr lIns="92958" tIns="46479" rIns="92958" bIns="46479"/>
          <a:lstStyle/>
          <a:p>
            <a:pPr marL="228600" indent="-228600" eaLnBrk="1" hangingPunct="1">
              <a:buFontTx/>
              <a:buAutoNum type="arabicPeriod"/>
            </a:pPr>
            <a:r>
              <a:rPr lang="es-ES" smtClean="0"/>
              <a:t>Medido por coeficiente de Gini, el período 2002-2009 muestra una clara tendencia a una mejora en la distribución del ingreso, salvo en los casos de Guatemala, República Dominicana y, en medida marginal, Costa Rica.</a:t>
            </a:r>
          </a:p>
          <a:p>
            <a:pPr marL="228600" indent="-228600" eaLnBrk="1" hangingPunct="1">
              <a:buFontTx/>
              <a:buAutoNum type="arabicPeriod"/>
            </a:pPr>
            <a:r>
              <a:rPr lang="es-ES" smtClean="0"/>
              <a:t> En cambio la República Bolivariana de Venezuela, Argentina y Brasil son los países con mayores mejoras distributivas en promedio para este conjunto de años (2002-2009), si bien hay que considerar que las encuestas no necesariamente coinciden exactamente con estos años, y para el caso argentino solo se considera el área urbana.</a:t>
            </a:r>
          </a:p>
          <a:p>
            <a:pPr marL="228600" indent="-228600" eaLnBrk="1" hangingPunct="1"/>
            <a:endParaRPr lang="es-E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09" name="Rectangle 2"/>
          <p:cNvSpPr>
            <a:spLocks noGrp="1" noRot="1" noChangeAspect="1" noChangeArrowheads="1" noTextEdit="1"/>
          </p:cNvSpPr>
          <p:nvPr>
            <p:ph type="sldImg"/>
          </p:nvPr>
        </p:nvSpPr>
        <p:spPr>
          <a:ln/>
        </p:spPr>
      </p:sp>
      <p:sp>
        <p:nvSpPr>
          <p:cNvPr id="222210"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7" name="Rectangle 2"/>
          <p:cNvSpPr>
            <a:spLocks noGrp="1" noRot="1" noChangeAspect="1" noChangeArrowheads="1" noTextEdit="1"/>
          </p:cNvSpPr>
          <p:nvPr>
            <p:ph type="sldImg"/>
          </p:nvPr>
        </p:nvSpPr>
        <p:spPr>
          <a:ln/>
        </p:spPr>
      </p:sp>
      <p:sp>
        <p:nvSpPr>
          <p:cNvPr id="224258"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7"/>
          <p:cNvSpPr txBox="1">
            <a:spLocks noGrp="1" noChangeArrowheads="1"/>
          </p:cNvSpPr>
          <p:nvPr/>
        </p:nvSpPr>
        <p:spPr bwMode="auto">
          <a:xfrm>
            <a:off x="3963744" y="8817904"/>
            <a:ext cx="3032337" cy="464185"/>
          </a:xfrm>
          <a:prstGeom prst="rect">
            <a:avLst/>
          </a:prstGeom>
          <a:noFill/>
          <a:ln w="9525">
            <a:noFill/>
            <a:miter lim="800000"/>
            <a:headEnd/>
            <a:tailEnd/>
          </a:ln>
        </p:spPr>
        <p:txBody>
          <a:bodyPr lIns="93031" tIns="46516" rIns="93031" bIns="46516" anchor="b"/>
          <a:lstStyle/>
          <a:p>
            <a:pPr algn="r"/>
            <a:fld id="{043D22E2-4A5D-4D15-8A3A-250C7A390253}" type="slidenum">
              <a:rPr lang="es-ES" sz="1200"/>
              <a:pPr algn="r"/>
              <a:t>4</a:t>
            </a:fld>
            <a:endParaRPr lang="es-ES" sz="1200" dirty="0"/>
          </a:p>
        </p:txBody>
      </p:sp>
      <p:sp>
        <p:nvSpPr>
          <p:cNvPr id="164867" name="Rectangle 2"/>
          <p:cNvSpPr>
            <a:spLocks noGrp="1" noRot="1" noChangeAspect="1" noChangeArrowheads="1" noTextEdit="1"/>
          </p:cNvSpPr>
          <p:nvPr>
            <p:ph type="sldImg"/>
          </p:nvPr>
        </p:nvSpPr>
        <p:spPr>
          <a:ln/>
        </p:spPr>
      </p:sp>
      <p:sp>
        <p:nvSpPr>
          <p:cNvPr id="164868" name="Rectangle 3"/>
          <p:cNvSpPr>
            <a:spLocks noGrp="1" noChangeArrowheads="1"/>
          </p:cNvSpPr>
          <p:nvPr>
            <p:ph type="body" idx="1"/>
          </p:nvPr>
        </p:nvSpPr>
        <p:spPr>
          <a:xfrm>
            <a:off x="933027" y="4409758"/>
            <a:ext cx="5131647" cy="4177665"/>
          </a:xfrm>
          <a:noFill/>
          <a:ln/>
        </p:spPr>
        <p:txBody>
          <a:bodyPr/>
          <a:lstStyle/>
          <a:p>
            <a:pPr>
              <a:lnSpc>
                <a:spcPct val="90000"/>
              </a:lnSpc>
            </a:pPr>
            <a:r>
              <a:rPr lang="es-ES_tradnl" sz="1000" dirty="0" smtClean="0"/>
              <a:t>Imprecisa: no existe consenso sobre las dimensiones que involucra... Se sabe que son muchas (en eso si hay consenso)</a:t>
            </a:r>
          </a:p>
          <a:p>
            <a:pPr>
              <a:lnSpc>
                <a:spcPct val="90000"/>
              </a:lnSpc>
            </a:pPr>
            <a:r>
              <a:rPr lang="es-ES_tradnl" sz="1000" dirty="0" smtClean="0"/>
              <a:t>Relativa: a la historia y las sociedad... Baste imaginarse el ejercicio del trabajo grupal 1 en otro país: Sierra Leona, Argentina, EEUU o Japón.</a:t>
            </a:r>
          </a:p>
          <a:p>
            <a:pPr>
              <a:lnSpc>
                <a:spcPct val="90000"/>
              </a:lnSpc>
            </a:pPr>
            <a:r>
              <a:rPr lang="es-ES_tradnl" sz="1000" dirty="0" smtClean="0"/>
              <a:t>Subjetiva: se relaciona con la experiencia personal en relación a la Riqueza y la Pobreza.</a:t>
            </a:r>
          </a:p>
          <a:p>
            <a:pPr>
              <a:lnSpc>
                <a:spcPct val="90000"/>
              </a:lnSpc>
            </a:pPr>
            <a:r>
              <a:rPr lang="es-ES_tradnl" sz="1000" dirty="0" smtClean="0"/>
              <a:t>Situacional: que es modificable, “una situación que puede cambiar”.</a:t>
            </a:r>
          </a:p>
          <a:p>
            <a:pPr>
              <a:lnSpc>
                <a:spcPct val="90000"/>
              </a:lnSpc>
            </a:pPr>
            <a:r>
              <a:rPr lang="es-ES_tradnl" sz="1000" dirty="0" smtClean="0"/>
              <a:t>Distributiva: evidencia el extremo al que puede llegar la mala asignación/distribución de los recursos y oportunidades. </a:t>
            </a:r>
            <a:endParaRPr lang="es-ES" sz="1000" dirty="0"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5" name="Rectangle 2"/>
          <p:cNvSpPr>
            <a:spLocks noGrp="1" noRot="1" noChangeAspect="1" noChangeArrowheads="1" noTextEdit="1"/>
          </p:cNvSpPr>
          <p:nvPr>
            <p:ph type="sldImg"/>
          </p:nvPr>
        </p:nvSpPr>
        <p:spPr>
          <a:ln/>
        </p:spPr>
      </p:sp>
      <p:sp>
        <p:nvSpPr>
          <p:cNvPr id="226306"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3" name="Rectangle 2"/>
          <p:cNvSpPr>
            <a:spLocks noGrp="1" noRot="1" noChangeAspect="1" noChangeArrowheads="1" noTextEdit="1"/>
          </p:cNvSpPr>
          <p:nvPr>
            <p:ph type="sldImg"/>
          </p:nvPr>
        </p:nvSpPr>
        <p:spPr>
          <a:ln/>
        </p:spPr>
      </p:sp>
      <p:sp>
        <p:nvSpPr>
          <p:cNvPr id="228354"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7" name="Rectangle 7"/>
          <p:cNvSpPr txBox="1">
            <a:spLocks noGrp="1" noChangeArrowheads="1"/>
          </p:cNvSpPr>
          <p:nvPr/>
        </p:nvSpPr>
        <p:spPr bwMode="auto">
          <a:xfrm>
            <a:off x="3963988" y="8818563"/>
            <a:ext cx="3032125" cy="463550"/>
          </a:xfrm>
          <a:prstGeom prst="rect">
            <a:avLst/>
          </a:prstGeom>
          <a:noFill/>
          <a:ln w="9525">
            <a:noFill/>
            <a:miter lim="800000"/>
            <a:headEnd/>
            <a:tailEnd/>
          </a:ln>
        </p:spPr>
        <p:txBody>
          <a:bodyPr lIns="91486" tIns="45743" rIns="91486" bIns="45743" anchor="b"/>
          <a:lstStyle/>
          <a:p>
            <a:pPr algn="r"/>
            <a:fld id="{E08CA3B9-2505-4E3A-BCAC-609102C02B8F}" type="slidenum">
              <a:rPr lang="en-US" sz="1200"/>
              <a:pPr algn="r"/>
              <a:t>53</a:t>
            </a:fld>
            <a:endParaRPr lang="en-US" sz="1200"/>
          </a:p>
        </p:txBody>
      </p:sp>
      <p:sp>
        <p:nvSpPr>
          <p:cNvPr id="331778" name="Rectangle 2"/>
          <p:cNvSpPr>
            <a:spLocks noGrp="1" noRot="1" noChangeAspect="1" noChangeArrowheads="1" noTextEdit="1"/>
          </p:cNvSpPr>
          <p:nvPr>
            <p:ph type="sldImg"/>
          </p:nvPr>
        </p:nvSpPr>
        <p:spPr>
          <a:xfrm>
            <a:off x="1177925" y="695325"/>
            <a:ext cx="4641850" cy="3481388"/>
          </a:xfrm>
          <a:ln/>
        </p:spPr>
      </p:sp>
      <p:sp>
        <p:nvSpPr>
          <p:cNvPr id="331779" name="Rectangle 3"/>
          <p:cNvSpPr>
            <a:spLocks noGrp="1" noChangeArrowheads="1"/>
          </p:cNvSpPr>
          <p:nvPr>
            <p:ph type="body" idx="1"/>
          </p:nvPr>
        </p:nvSpPr>
        <p:spPr>
          <a:xfrm>
            <a:off x="700088" y="4408488"/>
            <a:ext cx="5599112" cy="4179887"/>
          </a:xfrm>
          <a:noFill/>
          <a:ln/>
        </p:spPr>
        <p:txBody>
          <a:bodyPr lIns="91486" tIns="45743" rIns="91486" bIns="45743"/>
          <a:lstStyle/>
          <a:p>
            <a:pPr marL="228600" indent="-228600" eaLnBrk="1" hangingPunct="1"/>
            <a:endParaRPr lang="es-CL"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5" name="Rectangle 7"/>
          <p:cNvSpPr txBox="1">
            <a:spLocks noGrp="1" noChangeArrowheads="1"/>
          </p:cNvSpPr>
          <p:nvPr/>
        </p:nvSpPr>
        <p:spPr bwMode="auto">
          <a:xfrm>
            <a:off x="3963988" y="8818563"/>
            <a:ext cx="3032125" cy="463550"/>
          </a:xfrm>
          <a:prstGeom prst="rect">
            <a:avLst/>
          </a:prstGeom>
          <a:noFill/>
          <a:ln w="9525">
            <a:noFill/>
            <a:miter lim="800000"/>
            <a:headEnd/>
            <a:tailEnd/>
          </a:ln>
        </p:spPr>
        <p:txBody>
          <a:bodyPr lIns="91486" tIns="45743" rIns="91486" bIns="45743" anchor="b"/>
          <a:lstStyle/>
          <a:p>
            <a:pPr algn="r"/>
            <a:fld id="{45DDA9DC-B64A-4F3E-AB95-830A2998F0E4}" type="slidenum">
              <a:rPr lang="en-US" sz="1200"/>
              <a:pPr algn="r"/>
              <a:t>54</a:t>
            </a:fld>
            <a:endParaRPr lang="en-US" sz="1200"/>
          </a:p>
        </p:txBody>
      </p:sp>
      <p:sp>
        <p:nvSpPr>
          <p:cNvPr id="333826" name="Rectangle 2"/>
          <p:cNvSpPr>
            <a:spLocks noGrp="1" noRot="1" noChangeAspect="1" noChangeArrowheads="1" noTextEdit="1"/>
          </p:cNvSpPr>
          <p:nvPr>
            <p:ph type="sldImg"/>
          </p:nvPr>
        </p:nvSpPr>
        <p:spPr>
          <a:xfrm>
            <a:off x="1177925" y="695325"/>
            <a:ext cx="4641850" cy="3481388"/>
          </a:xfrm>
          <a:ln/>
        </p:spPr>
      </p:sp>
      <p:sp>
        <p:nvSpPr>
          <p:cNvPr id="333827" name="Rectangle 3"/>
          <p:cNvSpPr>
            <a:spLocks noGrp="1" noChangeArrowheads="1"/>
          </p:cNvSpPr>
          <p:nvPr>
            <p:ph type="body" idx="1"/>
          </p:nvPr>
        </p:nvSpPr>
        <p:spPr>
          <a:xfrm>
            <a:off x="700088" y="4408488"/>
            <a:ext cx="5599112" cy="4179887"/>
          </a:xfrm>
          <a:noFill/>
          <a:ln/>
        </p:spPr>
        <p:txBody>
          <a:bodyPr lIns="91486" tIns="45743" rIns="91486" bIns="45743"/>
          <a:lstStyle/>
          <a:p>
            <a:pPr marL="228600" indent="-228600" eaLnBrk="1" hangingPunct="1"/>
            <a:endParaRPr lang="en-US" smtClean="0"/>
          </a:p>
          <a:p>
            <a:pPr marL="228600" indent="-228600" eaLnBrk="1" hangingPunct="1"/>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3" name="Rectangle 2"/>
          <p:cNvSpPr>
            <a:spLocks noGrp="1" noRot="1" noChangeAspect="1" noChangeArrowheads="1" noTextEdit="1"/>
          </p:cNvSpPr>
          <p:nvPr>
            <p:ph type="sldImg"/>
          </p:nvPr>
        </p:nvSpPr>
        <p:spPr>
          <a:ln/>
        </p:spPr>
      </p:sp>
      <p:sp>
        <p:nvSpPr>
          <p:cNvPr id="335874"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21" name="Rectangle 2"/>
          <p:cNvSpPr>
            <a:spLocks noGrp="1" noRot="1" noChangeAspect="1" noChangeArrowheads="1" noTextEdit="1"/>
          </p:cNvSpPr>
          <p:nvPr>
            <p:ph type="sldImg"/>
          </p:nvPr>
        </p:nvSpPr>
        <p:spPr>
          <a:ln/>
        </p:spPr>
      </p:sp>
      <p:sp>
        <p:nvSpPr>
          <p:cNvPr id="337922"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969" name="Rectangle 2"/>
          <p:cNvSpPr>
            <a:spLocks noGrp="1" noRot="1" noChangeAspect="1" noChangeArrowheads="1" noTextEdit="1"/>
          </p:cNvSpPr>
          <p:nvPr>
            <p:ph type="sldImg"/>
          </p:nvPr>
        </p:nvSpPr>
        <p:spPr>
          <a:ln/>
        </p:spPr>
      </p:sp>
      <p:sp>
        <p:nvSpPr>
          <p:cNvPr id="339970"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017" name="Rectangle 2"/>
          <p:cNvSpPr>
            <a:spLocks noGrp="1" noRot="1" noChangeAspect="1" noChangeArrowheads="1" noTextEdit="1"/>
          </p:cNvSpPr>
          <p:nvPr>
            <p:ph type="sldImg"/>
          </p:nvPr>
        </p:nvSpPr>
        <p:spPr>
          <a:ln/>
        </p:spPr>
      </p:sp>
      <p:sp>
        <p:nvSpPr>
          <p:cNvPr id="342018"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5" name="Rectangle 7"/>
          <p:cNvSpPr txBox="1">
            <a:spLocks noGrp="1" noChangeArrowheads="1"/>
          </p:cNvSpPr>
          <p:nvPr/>
        </p:nvSpPr>
        <p:spPr bwMode="auto">
          <a:xfrm>
            <a:off x="3963988" y="8818563"/>
            <a:ext cx="3032125" cy="463550"/>
          </a:xfrm>
          <a:prstGeom prst="rect">
            <a:avLst/>
          </a:prstGeom>
          <a:noFill/>
          <a:ln w="9525">
            <a:noFill/>
            <a:miter lim="800000"/>
            <a:headEnd/>
            <a:tailEnd/>
          </a:ln>
        </p:spPr>
        <p:txBody>
          <a:bodyPr lIns="93031" tIns="46516" rIns="93031" bIns="46516" anchor="b"/>
          <a:lstStyle/>
          <a:p>
            <a:pPr algn="r" defTabSz="930275"/>
            <a:fld id="{77919666-875C-49BE-BE83-583792FF53AC}" type="slidenum">
              <a:rPr lang="es-ES_tradnl" sz="1200">
                <a:cs typeface="Arial" charset="0"/>
              </a:rPr>
              <a:pPr algn="r" defTabSz="930275"/>
              <a:t>59</a:t>
            </a:fld>
            <a:endParaRPr lang="es-ES_tradnl" sz="1200">
              <a:cs typeface="Arial" charset="0"/>
            </a:endParaRPr>
          </a:p>
        </p:txBody>
      </p:sp>
      <p:sp>
        <p:nvSpPr>
          <p:cNvPr id="344066" name="Rectangle 7"/>
          <p:cNvSpPr txBox="1">
            <a:spLocks noGrp="1" noChangeArrowheads="1"/>
          </p:cNvSpPr>
          <p:nvPr/>
        </p:nvSpPr>
        <p:spPr bwMode="auto">
          <a:xfrm>
            <a:off x="3962400" y="8816975"/>
            <a:ext cx="3033713" cy="465138"/>
          </a:xfrm>
          <a:prstGeom prst="rect">
            <a:avLst/>
          </a:prstGeom>
          <a:noFill/>
          <a:ln w="9525">
            <a:noFill/>
            <a:miter lim="800000"/>
            <a:headEnd/>
            <a:tailEnd/>
          </a:ln>
        </p:spPr>
        <p:txBody>
          <a:bodyPr lIns="93004" tIns="46502" rIns="93004" bIns="46502" anchor="b"/>
          <a:lstStyle/>
          <a:p>
            <a:pPr algn="r" defTabSz="930275" eaLnBrk="0" hangingPunct="0"/>
            <a:fld id="{ED109EF6-F176-4EBC-BF9C-A473A562A538}" type="slidenum">
              <a:rPr lang="en-US" sz="1200"/>
              <a:pPr algn="r" defTabSz="930275" eaLnBrk="0" hangingPunct="0"/>
              <a:t>59</a:t>
            </a:fld>
            <a:endParaRPr lang="en-US" sz="1200"/>
          </a:p>
        </p:txBody>
      </p:sp>
      <p:sp>
        <p:nvSpPr>
          <p:cNvPr id="344067" name="Rectangle 2"/>
          <p:cNvSpPr>
            <a:spLocks noGrp="1" noRot="1" noChangeAspect="1" noChangeArrowheads="1" noTextEdit="1"/>
          </p:cNvSpPr>
          <p:nvPr>
            <p:ph type="sldImg"/>
          </p:nvPr>
        </p:nvSpPr>
        <p:spPr>
          <a:ln/>
        </p:spPr>
      </p:sp>
      <p:sp>
        <p:nvSpPr>
          <p:cNvPr id="344068" name="Rectangle 3"/>
          <p:cNvSpPr>
            <a:spLocks noGrp="1" noChangeArrowheads="1"/>
          </p:cNvSpPr>
          <p:nvPr>
            <p:ph type="body" idx="1"/>
          </p:nvPr>
        </p:nvSpPr>
        <p:spPr>
          <a:xfrm>
            <a:off x="700088" y="4408488"/>
            <a:ext cx="5597525" cy="4179887"/>
          </a:xfrm>
          <a:noFill/>
          <a:ln/>
        </p:spPr>
        <p:txBody>
          <a:bodyPr lIns="93004" tIns="46502" rIns="93004" bIns="46502"/>
          <a:lstStyle/>
          <a:p>
            <a:pPr marL="227013" indent="-227013" eaLnBrk="1" hangingPunct="1">
              <a:buFontTx/>
              <a:buAutoNum type="arabicPeriod"/>
            </a:pPr>
            <a:r>
              <a:rPr lang="es-ES" smtClean="0"/>
              <a:t>Mientras en el primer quintil solo el 23% de hombres y el 26% de mujeres de 20 a 24 años han completado secundaria, en el quinto quintil dicho nivel ha sido alcanzado por el 81% de los hombres y el 86% de las mujeres en dicha edad (promedio 18 países).  Esto, en circunstancias en que completar alta secundaria es el umbral necesario para luego tener trayectorias laborales con claras posibilidades de salir de la pobreza o no caer en ella.  </a:t>
            </a:r>
          </a:p>
          <a:p>
            <a:pPr marL="227013" indent="-227013" eaLnBrk="1" hangingPunct="1">
              <a:buFontTx/>
              <a:buAutoNum type="arabicPeriod"/>
            </a:pPr>
            <a:r>
              <a:rPr lang="es-ES" smtClean="0"/>
              <a:t> Mientras en promedio total el 49% de los hombres y el 55% de las mujeres de 20-24 años han completado alta secundaria, en zonas rurales tal logro solo alcanza al 26% de los hombres y al 31% de las mujeres, y entre jóvenes indígenas de ese grupo etario, solo alcanza al 22% de los hombres y el 20% de las mujeres (único grupo en que las mujeres todavía ostentan logros menores que los hombres).</a:t>
            </a:r>
          </a:p>
          <a:p>
            <a:pPr marL="227013" indent="-227013" eaLnBrk="1" hangingPunct="1">
              <a:buFontTx/>
              <a:buAutoNum type="arabicPeriod"/>
            </a:pPr>
            <a:r>
              <a:rPr lang="es-ES" smtClean="0"/>
              <a:t> Todo lo anterior ilustra con dramática elocuencia la reproducción intergeneracional de la exclusión y la desigualdad. </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3" name="Rectangle 7"/>
          <p:cNvSpPr txBox="1">
            <a:spLocks noGrp="1" noChangeArrowheads="1"/>
          </p:cNvSpPr>
          <p:nvPr/>
        </p:nvSpPr>
        <p:spPr bwMode="auto">
          <a:xfrm>
            <a:off x="3963988" y="8818563"/>
            <a:ext cx="3032125" cy="463550"/>
          </a:xfrm>
          <a:prstGeom prst="rect">
            <a:avLst/>
          </a:prstGeom>
          <a:noFill/>
          <a:ln w="9525">
            <a:noFill/>
            <a:miter lim="800000"/>
            <a:headEnd/>
            <a:tailEnd/>
          </a:ln>
        </p:spPr>
        <p:txBody>
          <a:bodyPr lIns="93031" tIns="46516" rIns="93031" bIns="46516" anchor="b"/>
          <a:lstStyle/>
          <a:p>
            <a:pPr algn="r" defTabSz="930275"/>
            <a:fld id="{343BA841-4AF3-495F-9A8C-499DCB5D9ECF}" type="slidenum">
              <a:rPr lang="es-ES_tradnl" sz="1200">
                <a:cs typeface="Arial" charset="0"/>
              </a:rPr>
              <a:pPr algn="r" defTabSz="930275"/>
              <a:t>60</a:t>
            </a:fld>
            <a:endParaRPr lang="es-ES_tradnl" sz="1200">
              <a:cs typeface="Arial" charset="0"/>
            </a:endParaRPr>
          </a:p>
        </p:txBody>
      </p:sp>
      <p:sp>
        <p:nvSpPr>
          <p:cNvPr id="346114" name="Rectangle 7"/>
          <p:cNvSpPr txBox="1">
            <a:spLocks noGrp="1" noChangeArrowheads="1"/>
          </p:cNvSpPr>
          <p:nvPr/>
        </p:nvSpPr>
        <p:spPr bwMode="auto">
          <a:xfrm>
            <a:off x="3962400" y="8816975"/>
            <a:ext cx="3033713" cy="465138"/>
          </a:xfrm>
          <a:prstGeom prst="rect">
            <a:avLst/>
          </a:prstGeom>
          <a:noFill/>
          <a:ln w="9525">
            <a:noFill/>
            <a:miter lim="800000"/>
            <a:headEnd/>
            <a:tailEnd/>
          </a:ln>
        </p:spPr>
        <p:txBody>
          <a:bodyPr lIns="93004" tIns="46502" rIns="93004" bIns="46502" anchor="b"/>
          <a:lstStyle/>
          <a:p>
            <a:pPr algn="r" defTabSz="930275" eaLnBrk="0" hangingPunct="0"/>
            <a:fld id="{F2E96D49-C35C-4F6C-994E-4B94C26B19C7}" type="slidenum">
              <a:rPr lang="en-US" sz="1200"/>
              <a:pPr algn="r" defTabSz="930275" eaLnBrk="0" hangingPunct="0"/>
              <a:t>60</a:t>
            </a:fld>
            <a:endParaRPr lang="en-US" sz="1200"/>
          </a:p>
        </p:txBody>
      </p:sp>
      <p:sp>
        <p:nvSpPr>
          <p:cNvPr id="346115" name="Rectangle 2"/>
          <p:cNvSpPr>
            <a:spLocks noGrp="1" noRot="1" noChangeAspect="1" noChangeArrowheads="1" noTextEdit="1"/>
          </p:cNvSpPr>
          <p:nvPr>
            <p:ph type="sldImg"/>
          </p:nvPr>
        </p:nvSpPr>
        <p:spPr>
          <a:ln/>
        </p:spPr>
      </p:sp>
      <p:sp>
        <p:nvSpPr>
          <p:cNvPr id="346116" name="Rectangle 3"/>
          <p:cNvSpPr>
            <a:spLocks noGrp="1" noChangeArrowheads="1"/>
          </p:cNvSpPr>
          <p:nvPr>
            <p:ph type="body" idx="1"/>
          </p:nvPr>
        </p:nvSpPr>
        <p:spPr>
          <a:xfrm>
            <a:off x="700088" y="4408488"/>
            <a:ext cx="5597525" cy="4875212"/>
          </a:xfrm>
          <a:noFill/>
          <a:ln/>
        </p:spPr>
        <p:txBody>
          <a:bodyPr lIns="93004" tIns="46502" rIns="93004" bIns="46502"/>
          <a:lstStyle/>
          <a:p>
            <a:pPr marL="227013" indent="-227013" eaLnBrk="1" hangingPunct="1">
              <a:buFontTx/>
              <a:buAutoNum type="arabicPeriod"/>
            </a:pPr>
            <a:r>
              <a:rPr lang="es-ES" smtClean="0"/>
              <a:t>Como es de esperar por la inserción progresiva en el mercado laboral a lo largo de la vida adulta, los retornos  por nivel educativo logrado en términos de ingresos laborales (medido en dólares PPA 2000), son siempre mayores en adultos (30 y más años) que en jóvenes (15 a 29 años).  Sin embargo, es posible que esto se viva como discriminación entre jóvenes.</a:t>
            </a:r>
          </a:p>
          <a:p>
            <a:pPr marL="227013" indent="-227013" eaLnBrk="1" hangingPunct="1">
              <a:buFontTx/>
              <a:buAutoNum type="arabicPeriod"/>
            </a:pPr>
            <a:r>
              <a:rPr lang="es-ES" smtClean="0"/>
              <a:t> Por otro lado, en cada nivel o logro educativo, el retorno en ingresos laborales siempre es menor en mujeres que en hombres. Esta brecha de discriminación se ha mantenido con rigidez, si bien hay mayor convergencia entre quienes han completado educación universitaria.</a:t>
            </a:r>
          </a:p>
          <a:p>
            <a:pPr marL="227013" indent="-227013" eaLnBrk="1" hangingPunct="1">
              <a:buFontTx/>
              <a:buAutoNum type="arabicPeriod"/>
            </a:pPr>
            <a:r>
              <a:rPr lang="es-ES" smtClean="0"/>
              <a:t> Como se puede observar en el gráfico, el mayor salto en retornos laborales a logros educativos se da cuando se pasa de terciaria incompleta a terciaria completa (cinco o más años de educación superior), con un incremento esperable en ingresos laborales cercano al 80%.  Lo dramático es que por cada  27 jóvenes de 25 a 29 años del quinto quintil que logra este nivel, solo 1 en el primer quintil lo hace. </a:t>
            </a:r>
          </a:p>
          <a:p>
            <a:pPr marL="227013" indent="-227013" eaLnBrk="1" hangingPunct="1">
              <a:buFontTx/>
              <a:buAutoNum type="arabicPeriod"/>
            </a:pPr>
            <a:r>
              <a:rPr lang="es-ES" smtClean="0"/>
              <a:t>De allí que un gran desafío para romper la reproducción intergeneracional de la desigualdad es asumir un rol activo, desde el Estado, en proveer una educación pública universitaria de calidad, que incorpore progresivamente a egresados del ciclo secundario provenientes de sectores sociales más bajos, que hasta ahora han tenido acceso muy restringido a la educación terciaria.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7"/>
          <p:cNvSpPr txBox="1">
            <a:spLocks noGrp="1" noChangeArrowheads="1"/>
          </p:cNvSpPr>
          <p:nvPr/>
        </p:nvSpPr>
        <p:spPr bwMode="auto">
          <a:xfrm>
            <a:off x="3963744" y="8817904"/>
            <a:ext cx="3032337" cy="464185"/>
          </a:xfrm>
          <a:prstGeom prst="rect">
            <a:avLst/>
          </a:prstGeom>
          <a:noFill/>
          <a:ln w="9525">
            <a:noFill/>
            <a:miter lim="800000"/>
            <a:headEnd/>
            <a:tailEnd/>
          </a:ln>
        </p:spPr>
        <p:txBody>
          <a:bodyPr lIns="93031" tIns="46516" rIns="93031" bIns="46516" anchor="b"/>
          <a:lstStyle/>
          <a:p>
            <a:pPr algn="r"/>
            <a:fld id="{09F09A3A-2200-413A-AAB8-6E7A27D6D0EC}" type="slidenum">
              <a:rPr lang="es-ES" sz="1200"/>
              <a:pPr algn="r"/>
              <a:t>5</a:t>
            </a:fld>
            <a:endParaRPr lang="es-ES" sz="1200" dirty="0"/>
          </a:p>
        </p:txBody>
      </p:sp>
      <p:sp>
        <p:nvSpPr>
          <p:cNvPr id="166915" name="Rectangle 2"/>
          <p:cNvSpPr>
            <a:spLocks noGrp="1" noRot="1" noChangeAspect="1" noChangeArrowheads="1" noTextEdit="1"/>
          </p:cNvSpPr>
          <p:nvPr>
            <p:ph type="sldImg"/>
          </p:nvPr>
        </p:nvSpPr>
        <p:spPr>
          <a:ln/>
        </p:spPr>
      </p:sp>
      <p:sp>
        <p:nvSpPr>
          <p:cNvPr id="166916" name="Rectangle 3"/>
          <p:cNvSpPr>
            <a:spLocks noGrp="1" noChangeArrowheads="1"/>
          </p:cNvSpPr>
          <p:nvPr>
            <p:ph type="body" idx="1"/>
          </p:nvPr>
        </p:nvSpPr>
        <p:spPr>
          <a:xfrm>
            <a:off x="933027" y="4409758"/>
            <a:ext cx="5131647" cy="4177665"/>
          </a:xfrm>
          <a:noFill/>
          <a:ln/>
        </p:spPr>
        <p:txBody>
          <a:bodyPr/>
          <a:lstStyle/>
          <a:p>
            <a:pPr>
              <a:lnSpc>
                <a:spcPct val="90000"/>
              </a:lnSpc>
            </a:pPr>
            <a:r>
              <a:rPr lang="es-ES_tradnl" sz="1000" dirty="0" smtClean="0"/>
              <a:t>Se les denomina enfoques de definición a aquellas teorías o conceptualizaciones que han intentado explícitamente responder a la pregunta “¿qué es la pobreza? y “qué expresa”.</a:t>
            </a:r>
          </a:p>
          <a:p>
            <a:pPr>
              <a:lnSpc>
                <a:spcPct val="90000"/>
              </a:lnSpc>
            </a:pPr>
            <a:endParaRPr lang="es-ES_tradnl" sz="1000" dirty="0" smtClean="0"/>
          </a:p>
          <a:p>
            <a:pPr>
              <a:lnSpc>
                <a:spcPct val="90000"/>
              </a:lnSpc>
            </a:pPr>
            <a:r>
              <a:rPr lang="es-ES_tradnl" sz="1000" dirty="0" smtClean="0"/>
              <a:t>Se les denomina enfoques de explicación a aquellas teorías o conceptualizaciones que no están tan preocupadas de determinar qué es la pobreza y más bien se han focalizado en el estudio de sus factores de generación y persistencia.</a:t>
            </a:r>
          </a:p>
          <a:p>
            <a:pPr>
              <a:lnSpc>
                <a:spcPct val="90000"/>
              </a:lnSpc>
            </a:pPr>
            <a:endParaRPr lang="es-ES_tradnl" sz="1000" dirty="0" smtClean="0"/>
          </a:p>
          <a:p>
            <a:pPr>
              <a:lnSpc>
                <a:spcPct val="90000"/>
              </a:lnSpc>
            </a:pPr>
            <a:r>
              <a:rPr lang="es-ES_tradnl" sz="1000" dirty="0" smtClean="0"/>
              <a:t>De todos modos, esto representa una clasificación cuasi arbitraria. En general estos enfoques son “fronterizos” es decir comparten sus contenidos. No nacen necesariamente en oposición y al ser trabajados de conjunto se complementan y contribuyen a dilucidar el conjunto de factores en juego en el fenómeno de la pobreza, a dar cuenta de su </a:t>
            </a:r>
            <a:r>
              <a:rPr lang="es-ES_tradnl" sz="1000" dirty="0" err="1" smtClean="0"/>
              <a:t>muldimensionalidad</a:t>
            </a:r>
            <a:r>
              <a:rPr lang="es-ES_tradnl" sz="1000" dirty="0" smtClean="0"/>
              <a:t> y complejidad. Ayudan a fijar la mirada en aspectos múltiples que facilitan el diseño de programas integrales.</a:t>
            </a:r>
          </a:p>
          <a:p>
            <a:pPr>
              <a:lnSpc>
                <a:spcPct val="90000"/>
              </a:lnSpc>
            </a:pPr>
            <a:endParaRPr lang="es-ES_tradnl" sz="1000" dirty="0" smtClean="0"/>
          </a:p>
          <a:p>
            <a:pPr>
              <a:lnSpc>
                <a:spcPct val="90000"/>
              </a:lnSpc>
            </a:pPr>
            <a:endParaRPr lang="es-ES" sz="1000" dirty="0"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61" name="Rectangle 2"/>
          <p:cNvSpPr>
            <a:spLocks noGrp="1" noRot="1" noChangeAspect="1" noChangeArrowheads="1" noTextEdit="1"/>
          </p:cNvSpPr>
          <p:nvPr>
            <p:ph type="sldImg"/>
          </p:nvPr>
        </p:nvSpPr>
        <p:spPr>
          <a:ln/>
        </p:spPr>
      </p:sp>
      <p:sp>
        <p:nvSpPr>
          <p:cNvPr id="348162"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09" name="Rectangle 2"/>
          <p:cNvSpPr>
            <a:spLocks noGrp="1" noRot="1" noChangeAspect="1" noChangeArrowheads="1" noTextEdit="1"/>
          </p:cNvSpPr>
          <p:nvPr>
            <p:ph type="sldImg"/>
          </p:nvPr>
        </p:nvSpPr>
        <p:spPr>
          <a:xfrm>
            <a:off x="1177925" y="695325"/>
            <a:ext cx="4641850" cy="3481388"/>
          </a:xfrm>
          <a:ln/>
        </p:spPr>
      </p:sp>
      <p:sp>
        <p:nvSpPr>
          <p:cNvPr id="350210" name="Rectangle 3"/>
          <p:cNvSpPr>
            <a:spLocks noGrp="1" noChangeArrowheads="1"/>
          </p:cNvSpPr>
          <p:nvPr>
            <p:ph type="body" idx="1"/>
          </p:nvPr>
        </p:nvSpPr>
        <p:spPr>
          <a:xfrm>
            <a:off x="700088" y="4408488"/>
            <a:ext cx="5597525" cy="4179887"/>
          </a:xfrm>
          <a:noFill/>
          <a:ln/>
        </p:spPr>
        <p:txBody>
          <a:bodyPr/>
          <a:lstStyle/>
          <a:p>
            <a:r>
              <a:rPr lang="es-ES" smtClean="0"/>
              <a:t>En esta slide se puede observar el peso muy reducido del empleo de los sectores de alta productividad (Minería, Energía y sector financiero).</a:t>
            </a:r>
          </a:p>
          <a:p>
            <a:r>
              <a:rPr lang="es-ES" smtClean="0"/>
              <a:t>Si tomamos el conjunto del período (1990-2008) podemos observar que el peso en el empelo de los sectores de alta productividad queda casi constante (se incrementa en apenas un 0,2%), mientras que cae de manera importante (tres puntos porcentuales más del total del empleo) en los sectores de mediana productividad (Industria y transporte) y se incrementa bastante (2,9 puntos porcentuales más del total del empleo) en los sectores de baja productividad (Agricultura, Construcción, Comercio y Servicios comunales y personales).</a:t>
            </a:r>
          </a:p>
          <a:p>
            <a:r>
              <a:rPr lang="es-ES" smtClean="0"/>
              <a:t>No es un panorama muy alentador: en el largo plazo (1990-2008) se incrementa la cantidad de trabajadores (y probablemente de empresas) que están en sectores de baja productividad y esto se da a expensas de los sectores de media productividad (es decir que aumenta el dualismo). </a:t>
            </a:r>
            <a:endParaRPr lang="es-CL"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257" name="Rectangle 7"/>
          <p:cNvSpPr txBox="1">
            <a:spLocks noGrp="1" noChangeArrowheads="1"/>
          </p:cNvSpPr>
          <p:nvPr/>
        </p:nvSpPr>
        <p:spPr bwMode="auto">
          <a:xfrm>
            <a:off x="3963988" y="8818563"/>
            <a:ext cx="3032125" cy="463550"/>
          </a:xfrm>
          <a:prstGeom prst="rect">
            <a:avLst/>
          </a:prstGeom>
          <a:noFill/>
          <a:ln w="9525">
            <a:noFill/>
            <a:miter lim="800000"/>
            <a:headEnd/>
            <a:tailEnd/>
          </a:ln>
        </p:spPr>
        <p:txBody>
          <a:bodyPr lIns="93031" tIns="46516" rIns="93031" bIns="46516" anchor="b"/>
          <a:lstStyle/>
          <a:p>
            <a:pPr algn="r" defTabSz="930275"/>
            <a:fld id="{CD16D0CE-542C-4DE6-A366-524C7A87C825}" type="slidenum">
              <a:rPr lang="es-ES_tradnl" sz="1200">
                <a:cs typeface="Arial" charset="0"/>
              </a:rPr>
              <a:pPr algn="r" defTabSz="930275"/>
              <a:t>63</a:t>
            </a:fld>
            <a:endParaRPr lang="es-ES_tradnl" sz="1200">
              <a:cs typeface="Arial" charset="0"/>
            </a:endParaRPr>
          </a:p>
        </p:txBody>
      </p:sp>
      <p:sp>
        <p:nvSpPr>
          <p:cNvPr id="352258" name="Rectangle 2"/>
          <p:cNvSpPr>
            <a:spLocks noGrp="1" noRot="1" noChangeAspect="1" noChangeArrowheads="1" noTextEdit="1"/>
          </p:cNvSpPr>
          <p:nvPr>
            <p:ph type="sldImg"/>
          </p:nvPr>
        </p:nvSpPr>
        <p:spPr>
          <a:ln/>
        </p:spPr>
      </p:sp>
      <p:sp>
        <p:nvSpPr>
          <p:cNvPr id="352259" name="Rectangle 3"/>
          <p:cNvSpPr>
            <a:spLocks noGrp="1" noChangeArrowheads="1"/>
          </p:cNvSpPr>
          <p:nvPr>
            <p:ph type="body" idx="1"/>
          </p:nvPr>
        </p:nvSpPr>
        <p:spPr>
          <a:noFill/>
          <a:ln/>
        </p:spPr>
        <p:txBody>
          <a:bodyPr/>
          <a:lstStyle/>
          <a:p>
            <a:pPr algn="just" eaLnBrk="1" hangingPunct="1"/>
            <a:r>
              <a:rPr lang="es-ES" smtClean="0"/>
              <a:t>Aunque la tendencia a la desprotección ha tendido a disminuir su ritmo, se prevé que continúe, afectando en mayor medida a los trabajadores informales, los de menores ingresos, los rurales, los jóvenes y las mujeres. Es necesario por lo tanto llevar adelante políticas que generen empleos formales para los trabajadores que tienen que soportar la carga de dependientes sin acceso a los sistemas de protección social. </a:t>
            </a:r>
          </a:p>
          <a:p>
            <a:pPr eaLnBrk="1" hangingPunct="1"/>
            <a:endParaRPr lang="en-U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353" name="Rectangle 2"/>
          <p:cNvSpPr>
            <a:spLocks noGrp="1" noRot="1" noChangeAspect="1" noChangeArrowheads="1" noTextEdit="1"/>
          </p:cNvSpPr>
          <p:nvPr>
            <p:ph type="sldImg"/>
          </p:nvPr>
        </p:nvSpPr>
        <p:spPr>
          <a:ln/>
        </p:spPr>
      </p:sp>
      <p:sp>
        <p:nvSpPr>
          <p:cNvPr id="356354"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01" name="Slide Image Placeholder 1"/>
          <p:cNvSpPr>
            <a:spLocks noGrp="1" noRot="1" noChangeAspect="1"/>
          </p:cNvSpPr>
          <p:nvPr>
            <p:ph type="sldImg"/>
          </p:nvPr>
        </p:nvSpPr>
        <p:spPr>
          <a:ln/>
        </p:spPr>
      </p:sp>
      <p:sp>
        <p:nvSpPr>
          <p:cNvPr id="358402" name="Notes Placeholder 2"/>
          <p:cNvSpPr>
            <a:spLocks noGrp="1"/>
          </p:cNvSpPr>
          <p:nvPr>
            <p:ph type="body" idx="1"/>
          </p:nvPr>
        </p:nvSpPr>
        <p:spPr>
          <a:noFill/>
          <a:ln/>
        </p:spPr>
        <p:txBody>
          <a:bodyPr/>
          <a:lstStyle/>
          <a:p>
            <a:r>
              <a:rPr lang="es-CL" smtClean="0"/>
              <a:t>El mapa rojo muestra la localización de E y D</a:t>
            </a:r>
          </a:p>
          <a:p>
            <a:r>
              <a:rPr lang="es-CL" smtClean="0"/>
              <a:t>Áreas homogéneamente pobres</a:t>
            </a:r>
          </a:p>
        </p:txBody>
      </p:sp>
      <p:sp>
        <p:nvSpPr>
          <p:cNvPr id="358403" name="Slide Number Placeholder 3"/>
          <p:cNvSpPr>
            <a:spLocks noGrp="1"/>
          </p:cNvSpPr>
          <p:nvPr>
            <p:ph type="sldNum" sz="quarter" idx="5"/>
          </p:nvPr>
        </p:nvSpPr>
        <p:spPr>
          <a:noFill/>
        </p:spPr>
        <p:txBody>
          <a:bodyPr/>
          <a:lstStyle/>
          <a:p>
            <a:fld id="{F90C8DBD-E90C-4CB0-B1D6-87A3085026FD}" type="slidenum">
              <a:rPr lang="en-US" smtClean="0"/>
              <a:pPr/>
              <a:t>66</a:t>
            </a:fld>
            <a:endParaRPr lang="en-US"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473" name="Rectangle 2"/>
          <p:cNvSpPr>
            <a:spLocks noGrp="1" noRot="1" noChangeAspect="1" noChangeArrowheads="1" noTextEdit="1"/>
          </p:cNvSpPr>
          <p:nvPr>
            <p:ph type="sldImg"/>
          </p:nvPr>
        </p:nvSpPr>
        <p:spPr>
          <a:ln/>
        </p:spPr>
      </p:sp>
      <p:sp>
        <p:nvSpPr>
          <p:cNvPr id="361474"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6593" name="Rectangle 2"/>
          <p:cNvSpPr>
            <a:spLocks noGrp="1" noRot="1" noChangeAspect="1" noChangeArrowheads="1" noTextEdit="1"/>
          </p:cNvSpPr>
          <p:nvPr>
            <p:ph type="sldImg"/>
          </p:nvPr>
        </p:nvSpPr>
        <p:spPr>
          <a:ln/>
        </p:spPr>
      </p:sp>
      <p:sp>
        <p:nvSpPr>
          <p:cNvPr id="366594"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41" name="Rectangle 2"/>
          <p:cNvSpPr>
            <a:spLocks noGrp="1" noRot="1" noChangeAspect="1" noChangeArrowheads="1" noTextEdit="1"/>
          </p:cNvSpPr>
          <p:nvPr>
            <p:ph type="sldImg"/>
          </p:nvPr>
        </p:nvSpPr>
        <p:spPr>
          <a:ln/>
        </p:spPr>
      </p:sp>
      <p:sp>
        <p:nvSpPr>
          <p:cNvPr id="368642"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1713" name="Rectangle 2"/>
          <p:cNvSpPr>
            <a:spLocks noGrp="1" noRot="1" noChangeAspect="1" noChangeArrowheads="1" noTextEdit="1"/>
          </p:cNvSpPr>
          <p:nvPr>
            <p:ph type="sldImg"/>
          </p:nvPr>
        </p:nvSpPr>
        <p:spPr>
          <a:ln/>
        </p:spPr>
      </p:sp>
      <p:sp>
        <p:nvSpPr>
          <p:cNvPr id="371714"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4785" name="Rectangle 2"/>
          <p:cNvSpPr>
            <a:spLocks noGrp="1" noRot="1" noChangeAspect="1" noChangeArrowheads="1" noTextEdit="1"/>
          </p:cNvSpPr>
          <p:nvPr>
            <p:ph type="sldImg"/>
          </p:nvPr>
        </p:nvSpPr>
        <p:spPr>
          <a:ln/>
        </p:spPr>
      </p:sp>
      <p:sp>
        <p:nvSpPr>
          <p:cNvPr id="374786"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txBox="1">
            <a:spLocks noGrp="1" noChangeArrowheads="1"/>
          </p:cNvSpPr>
          <p:nvPr/>
        </p:nvSpPr>
        <p:spPr bwMode="auto">
          <a:xfrm>
            <a:off x="3963744" y="8817904"/>
            <a:ext cx="3032337" cy="464185"/>
          </a:xfrm>
          <a:prstGeom prst="rect">
            <a:avLst/>
          </a:prstGeom>
          <a:noFill/>
          <a:ln w="9525">
            <a:noFill/>
            <a:miter lim="800000"/>
            <a:headEnd/>
            <a:tailEnd/>
          </a:ln>
        </p:spPr>
        <p:txBody>
          <a:bodyPr lIns="93031" tIns="46516" rIns="93031" bIns="46516" anchor="b"/>
          <a:lstStyle/>
          <a:p>
            <a:pPr algn="r"/>
            <a:fld id="{18B98896-1CAC-4868-9EB6-4DA7DB09C4CA}" type="slidenum">
              <a:rPr lang="es-ES" sz="1200"/>
              <a:pPr algn="r"/>
              <a:t>6</a:t>
            </a:fld>
            <a:endParaRPr lang="es-ES" sz="1200" dirty="0"/>
          </a:p>
        </p:txBody>
      </p:sp>
      <p:sp>
        <p:nvSpPr>
          <p:cNvPr id="168963" name="Rectangle 2"/>
          <p:cNvSpPr>
            <a:spLocks noGrp="1" noRot="1" noChangeAspect="1" noChangeArrowheads="1" noTextEdit="1"/>
          </p:cNvSpPr>
          <p:nvPr>
            <p:ph type="sldImg"/>
          </p:nvPr>
        </p:nvSpPr>
        <p:spPr>
          <a:ln/>
        </p:spPr>
      </p:sp>
      <p:sp>
        <p:nvSpPr>
          <p:cNvPr id="168964" name="Rectangle 3"/>
          <p:cNvSpPr>
            <a:spLocks noGrp="1" noChangeArrowheads="1"/>
          </p:cNvSpPr>
          <p:nvPr>
            <p:ph type="body" idx="1"/>
          </p:nvPr>
        </p:nvSpPr>
        <p:spPr>
          <a:xfrm>
            <a:off x="933027" y="4409758"/>
            <a:ext cx="5131647" cy="4177665"/>
          </a:xfrm>
          <a:noFill/>
          <a:ln/>
        </p:spPr>
        <p:txBody>
          <a:bodyPr/>
          <a:lstStyle/>
          <a:p>
            <a:pPr>
              <a:lnSpc>
                <a:spcPct val="90000"/>
              </a:lnSpc>
            </a:pPr>
            <a:r>
              <a:rPr lang="es-ES_tradnl" sz="1000" dirty="0" smtClean="0"/>
              <a:t>Necesidades: enfoque antiguo y muy vinculado con el surgimiento del concepto de pobreza. Está en su etimología. Es uno de los enfoques más prolíficos. Existen nomenclaturas de necesidades desde la economía (</a:t>
            </a:r>
            <a:r>
              <a:rPr lang="es-ES_tradnl" sz="1000" dirty="0" err="1" smtClean="0"/>
              <a:t>Keynes</a:t>
            </a:r>
            <a:r>
              <a:rPr lang="es-ES_tradnl" sz="1000" dirty="0" smtClean="0"/>
              <a:t>, </a:t>
            </a:r>
            <a:r>
              <a:rPr lang="es-ES_tradnl" sz="1000" dirty="0" err="1" smtClean="0"/>
              <a:t>Altimir</a:t>
            </a:r>
            <a:r>
              <a:rPr lang="es-ES_tradnl" sz="1000" dirty="0" smtClean="0"/>
              <a:t>), la antropología (</a:t>
            </a:r>
            <a:r>
              <a:rPr lang="es-ES_tradnl" sz="1000" dirty="0" err="1" smtClean="0"/>
              <a:t>levi</a:t>
            </a:r>
            <a:r>
              <a:rPr lang="es-ES_tradnl" sz="1000" dirty="0" smtClean="0"/>
              <a:t> </a:t>
            </a:r>
            <a:r>
              <a:rPr lang="es-ES_tradnl" sz="1000" dirty="0" err="1" smtClean="0"/>
              <a:t>strauss</a:t>
            </a:r>
            <a:r>
              <a:rPr lang="es-ES_tradnl" sz="1000" dirty="0" smtClean="0"/>
              <a:t>), la psicología (teoría motivacional... Abraham </a:t>
            </a:r>
            <a:r>
              <a:rPr lang="es-ES_tradnl" sz="1000" dirty="0" err="1" smtClean="0"/>
              <a:t>Maslow</a:t>
            </a:r>
            <a:r>
              <a:rPr lang="es-ES_tradnl" sz="1000" dirty="0" smtClean="0"/>
              <a:t>), la economía sociológica (</a:t>
            </a:r>
            <a:r>
              <a:rPr lang="es-ES_tradnl" sz="1000" dirty="0" err="1" smtClean="0"/>
              <a:t>marx</a:t>
            </a:r>
            <a:r>
              <a:rPr lang="es-ES_tradnl" sz="1000" dirty="0" smtClean="0"/>
              <a:t>, weber, </a:t>
            </a:r>
            <a:r>
              <a:rPr lang="es-ES_tradnl" sz="1000" dirty="0" err="1" smtClean="0"/>
              <a:t>max</a:t>
            </a:r>
            <a:r>
              <a:rPr lang="es-ES_tradnl" sz="1000" dirty="0" smtClean="0"/>
              <a:t> </a:t>
            </a:r>
            <a:r>
              <a:rPr lang="es-ES_tradnl" sz="1000" dirty="0" err="1" smtClean="0"/>
              <a:t>neef</a:t>
            </a:r>
            <a:r>
              <a:rPr lang="es-ES_tradnl" sz="1000" dirty="0" smtClean="0"/>
              <a:t>).</a:t>
            </a:r>
          </a:p>
          <a:p>
            <a:pPr>
              <a:lnSpc>
                <a:spcPct val="90000"/>
              </a:lnSpc>
            </a:pPr>
            <a:endParaRPr lang="es-ES_tradnl" sz="1000" dirty="0" smtClean="0"/>
          </a:p>
          <a:p>
            <a:pPr>
              <a:lnSpc>
                <a:spcPct val="90000"/>
              </a:lnSpc>
            </a:pPr>
            <a:r>
              <a:rPr lang="es-ES_tradnl" sz="1000" dirty="0" smtClean="0"/>
              <a:t>Capacidades: enfoque de </a:t>
            </a:r>
            <a:r>
              <a:rPr lang="es-ES_tradnl" sz="1000" dirty="0" err="1" smtClean="0"/>
              <a:t>amartya</a:t>
            </a:r>
            <a:r>
              <a:rPr lang="es-ES_tradnl" sz="1000" dirty="0" smtClean="0"/>
              <a:t> </a:t>
            </a:r>
            <a:r>
              <a:rPr lang="es-ES_tradnl" sz="1000" dirty="0" err="1" smtClean="0"/>
              <a:t>sen</a:t>
            </a:r>
            <a:r>
              <a:rPr lang="es-ES_tradnl" sz="1000" dirty="0" smtClean="0"/>
              <a:t>, </a:t>
            </a:r>
            <a:r>
              <a:rPr lang="es-ES_tradnl" sz="1000" dirty="0" err="1" smtClean="0"/>
              <a:t>indú</a:t>
            </a:r>
            <a:r>
              <a:rPr lang="es-ES_tradnl" sz="1000" dirty="0" smtClean="0"/>
              <a:t>, premio nobel. </a:t>
            </a:r>
            <a:r>
              <a:rPr lang="es-ES_tradnl" sz="1000" dirty="0" smtClean="0">
                <a:latin typeface="Arial Narrow" pitchFamily="34" charset="0"/>
              </a:rPr>
              <a:t>Rechaza la posesión o acceso a bienes y servicios como criterio para definir el nivel de vida debido a la variación en las tasas de transformación. En consecuencia, distingue: </a:t>
            </a:r>
            <a:r>
              <a:rPr lang="es-ES_tradnl" sz="1000" b="1" dirty="0" smtClean="0">
                <a:latin typeface="Arial Narrow" pitchFamily="34" charset="0"/>
              </a:rPr>
              <a:t>Capacidades, realizaciones y bienes y servicios</a:t>
            </a:r>
            <a:r>
              <a:rPr lang="es-ES_tradnl" sz="1000" dirty="0" smtClean="0">
                <a:latin typeface="Arial Narrow" pitchFamily="34" charset="0"/>
              </a:rPr>
              <a:t>. </a:t>
            </a:r>
            <a:r>
              <a:rPr lang="es-ES_tradnl" sz="1000" b="1" dirty="0" smtClean="0">
                <a:solidFill>
                  <a:schemeClr val="bg2"/>
                </a:solidFill>
                <a:latin typeface="Arial Narrow" pitchFamily="34" charset="0"/>
              </a:rPr>
              <a:t>El concepto de “nivel de satisfacción de necesidades” es reemplazado por el de “realizaciones”. Con ello rebasa el sentido de “falta o carencia de cosas” a una de “ser y hacer” que representa un estado de “logro”.</a:t>
            </a:r>
          </a:p>
          <a:p>
            <a:pPr>
              <a:lnSpc>
                <a:spcPct val="90000"/>
              </a:lnSpc>
            </a:pPr>
            <a:endParaRPr lang="es-ES_tradnl" sz="1000" b="1" dirty="0" smtClean="0">
              <a:solidFill>
                <a:schemeClr val="bg2"/>
              </a:solidFill>
              <a:latin typeface="Arial Narrow" pitchFamily="34" charset="0"/>
            </a:endParaRPr>
          </a:p>
          <a:p>
            <a:pPr>
              <a:lnSpc>
                <a:spcPct val="90000"/>
              </a:lnSpc>
            </a:pPr>
            <a:r>
              <a:rPr lang="es-ES_tradnl" sz="1000" b="1" dirty="0" smtClean="0">
                <a:solidFill>
                  <a:schemeClr val="bg2"/>
                </a:solidFill>
                <a:latin typeface="Arial Narrow" pitchFamily="34" charset="0"/>
              </a:rPr>
              <a:t>Derechos,</a:t>
            </a:r>
            <a:r>
              <a:rPr lang="es-ES_tradnl" sz="1000" dirty="0" smtClean="0">
                <a:solidFill>
                  <a:schemeClr val="bg2"/>
                </a:solidFill>
                <a:latin typeface="Arial Narrow" pitchFamily="34" charset="0"/>
              </a:rPr>
              <a:t> promovido por el sistema de naciones unidas.... Tb es objeto de análisis de </a:t>
            </a:r>
            <a:r>
              <a:rPr lang="es-ES_tradnl" sz="1000" dirty="0" err="1" smtClean="0">
                <a:solidFill>
                  <a:schemeClr val="bg2"/>
                </a:solidFill>
                <a:latin typeface="Arial Narrow" pitchFamily="34" charset="0"/>
              </a:rPr>
              <a:t>amarya</a:t>
            </a:r>
            <a:r>
              <a:rPr lang="es-ES_tradnl" sz="1000" dirty="0" smtClean="0">
                <a:solidFill>
                  <a:schemeClr val="bg2"/>
                </a:solidFill>
                <a:latin typeface="Arial Narrow" pitchFamily="34" charset="0"/>
              </a:rPr>
              <a:t> </a:t>
            </a:r>
            <a:r>
              <a:rPr lang="es-ES_tradnl" sz="1000" dirty="0" err="1" smtClean="0">
                <a:solidFill>
                  <a:schemeClr val="bg2"/>
                </a:solidFill>
                <a:latin typeface="Arial Narrow" pitchFamily="34" charset="0"/>
              </a:rPr>
              <a:t>sen</a:t>
            </a:r>
            <a:r>
              <a:rPr lang="es-ES_tradnl" sz="1000" dirty="0" smtClean="0">
                <a:solidFill>
                  <a:schemeClr val="bg2"/>
                </a:solidFill>
                <a:latin typeface="Arial Narrow" pitchFamily="34" charset="0"/>
              </a:rPr>
              <a:t>. </a:t>
            </a:r>
            <a:r>
              <a:rPr lang="es-ES_tradnl" sz="1000" dirty="0" err="1" smtClean="0">
                <a:solidFill>
                  <a:schemeClr val="bg2"/>
                </a:solidFill>
                <a:latin typeface="Arial Narrow" pitchFamily="34" charset="0"/>
              </a:rPr>
              <a:t>Etc</a:t>
            </a:r>
            <a:r>
              <a:rPr lang="es-ES_tradnl" sz="1000" dirty="0" smtClean="0">
                <a:solidFill>
                  <a:schemeClr val="bg2"/>
                </a:solidFill>
                <a:latin typeface="Arial Narrow" pitchFamily="34" charset="0"/>
              </a:rPr>
              <a:t>, etc.</a:t>
            </a:r>
            <a:endParaRPr lang="es-ES" sz="1000" dirty="0" smtClean="0">
              <a:latin typeface="Arial Narrow" pitchFamily="34" charset="0"/>
            </a:endParaRPr>
          </a:p>
          <a:p>
            <a:pPr lvl="1">
              <a:lnSpc>
                <a:spcPct val="90000"/>
              </a:lnSpc>
            </a:pPr>
            <a:endParaRPr lang="es-ES" sz="1000" dirty="0"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833" name="Rectangle 2"/>
          <p:cNvSpPr>
            <a:spLocks noGrp="1" noRot="1" noChangeAspect="1" noChangeArrowheads="1" noTextEdit="1"/>
          </p:cNvSpPr>
          <p:nvPr>
            <p:ph type="sldImg"/>
          </p:nvPr>
        </p:nvSpPr>
        <p:spPr>
          <a:ln/>
        </p:spPr>
      </p:sp>
      <p:sp>
        <p:nvSpPr>
          <p:cNvPr id="376834"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81" name="Rectangle 7"/>
          <p:cNvSpPr txBox="1">
            <a:spLocks noGrp="1" noChangeArrowheads="1"/>
          </p:cNvSpPr>
          <p:nvPr/>
        </p:nvSpPr>
        <p:spPr bwMode="auto">
          <a:xfrm>
            <a:off x="3963988" y="8818563"/>
            <a:ext cx="3032125" cy="463550"/>
          </a:xfrm>
          <a:prstGeom prst="rect">
            <a:avLst/>
          </a:prstGeom>
          <a:noFill/>
          <a:ln w="9525">
            <a:noFill/>
            <a:miter lim="800000"/>
            <a:headEnd/>
            <a:tailEnd/>
          </a:ln>
        </p:spPr>
        <p:txBody>
          <a:bodyPr lIns="93031" tIns="46516" rIns="93031" bIns="46516" anchor="b"/>
          <a:lstStyle/>
          <a:p>
            <a:pPr algn="r" defTabSz="930275"/>
            <a:fld id="{39FB60EB-8F53-435C-862E-88EFAA67A246}" type="slidenum">
              <a:rPr lang="es-CL" sz="1200"/>
              <a:pPr algn="r" defTabSz="930275"/>
              <a:t>75</a:t>
            </a:fld>
            <a:endParaRPr lang="es-CL" sz="1200"/>
          </a:p>
        </p:txBody>
      </p:sp>
      <p:sp>
        <p:nvSpPr>
          <p:cNvPr id="378882" name="Rectangle 2"/>
          <p:cNvSpPr>
            <a:spLocks noGrp="1" noRot="1" noChangeAspect="1" noChangeArrowheads="1" noTextEdit="1"/>
          </p:cNvSpPr>
          <p:nvPr>
            <p:ph type="sldImg"/>
          </p:nvPr>
        </p:nvSpPr>
        <p:spPr>
          <a:xfrm>
            <a:off x="1179513" y="696913"/>
            <a:ext cx="4641850" cy="3481387"/>
          </a:xfrm>
          <a:ln/>
        </p:spPr>
      </p:sp>
      <p:sp>
        <p:nvSpPr>
          <p:cNvPr id="378883" name="Rectangle 3"/>
          <p:cNvSpPr>
            <a:spLocks noGrp="1" noChangeArrowheads="1"/>
          </p:cNvSpPr>
          <p:nvPr>
            <p:ph type="body" idx="1"/>
          </p:nvPr>
        </p:nvSpPr>
        <p:spPr>
          <a:xfrm>
            <a:off x="933450" y="4410075"/>
            <a:ext cx="5130800" cy="4176713"/>
          </a:xfrm>
          <a:noFill/>
          <a:ln/>
        </p:spPr>
        <p:txBody>
          <a:bodyPr lIns="93022" tIns="46511" rIns="93022" bIns="46511"/>
          <a:lstStyle/>
          <a:p>
            <a:pPr eaLnBrk="1" hangingPunct="1"/>
            <a:endParaRPr lang="es-ES"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5" name="Rectangle 2"/>
          <p:cNvSpPr>
            <a:spLocks noGrp="1" noRot="1" noChangeAspect="1" noChangeArrowheads="1" noTextEdit="1"/>
          </p:cNvSpPr>
          <p:nvPr>
            <p:ph type="sldImg"/>
          </p:nvPr>
        </p:nvSpPr>
        <p:spPr>
          <a:xfrm>
            <a:off x="1179513" y="696913"/>
            <a:ext cx="4638675" cy="3479800"/>
          </a:xfrm>
          <a:ln/>
        </p:spPr>
      </p:sp>
      <p:sp>
        <p:nvSpPr>
          <p:cNvPr id="364546" name="Rectangle 3"/>
          <p:cNvSpPr>
            <a:spLocks noGrp="1" noChangeArrowheads="1"/>
          </p:cNvSpPr>
          <p:nvPr>
            <p:ph type="body" idx="1"/>
          </p:nvPr>
        </p:nvSpPr>
        <p:spPr>
          <a:noFill/>
          <a:ln/>
        </p:spPr>
        <p:txBody>
          <a:bodyPr/>
          <a:lstStyle/>
          <a:p>
            <a:pPr eaLnBrk="1" hangingPunct="1"/>
            <a:endParaRPr lang="es-ES"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0929" name="Rectangle 2"/>
          <p:cNvSpPr>
            <a:spLocks noGrp="1" noRot="1" noChangeAspect="1" noChangeArrowheads="1" noTextEdit="1"/>
          </p:cNvSpPr>
          <p:nvPr>
            <p:ph type="sldImg"/>
          </p:nvPr>
        </p:nvSpPr>
        <p:spPr>
          <a:ln/>
        </p:spPr>
      </p:sp>
      <p:sp>
        <p:nvSpPr>
          <p:cNvPr id="380930" name="Rectangle 3"/>
          <p:cNvSpPr>
            <a:spLocks noGrp="1" noChangeArrowheads="1"/>
          </p:cNvSpPr>
          <p:nvPr>
            <p:ph type="body" idx="1"/>
          </p:nvPr>
        </p:nvSpPr>
        <p:spPr>
          <a:noFill/>
          <a:ln/>
        </p:spPr>
        <p:txBody>
          <a:bodyPr/>
          <a:lstStyle/>
          <a:p>
            <a:endParaRPr lang="es-CL"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977" name="Rectangle 7"/>
          <p:cNvSpPr txBox="1">
            <a:spLocks noGrp="1" noChangeArrowheads="1"/>
          </p:cNvSpPr>
          <p:nvPr/>
        </p:nvSpPr>
        <p:spPr bwMode="auto">
          <a:xfrm>
            <a:off x="3963988" y="8818563"/>
            <a:ext cx="3032125" cy="463550"/>
          </a:xfrm>
          <a:prstGeom prst="rect">
            <a:avLst/>
          </a:prstGeom>
          <a:noFill/>
          <a:ln w="9525">
            <a:noFill/>
            <a:miter lim="800000"/>
            <a:headEnd/>
            <a:tailEnd/>
          </a:ln>
        </p:spPr>
        <p:txBody>
          <a:bodyPr lIns="93031" tIns="46516" rIns="93031" bIns="46516" anchor="b"/>
          <a:lstStyle/>
          <a:p>
            <a:pPr algn="r" defTabSz="930275"/>
            <a:fld id="{088507C6-A125-47A3-A8B1-9CC16642EF39}" type="slidenum">
              <a:rPr lang="en-US" sz="1200"/>
              <a:pPr algn="r" defTabSz="930275"/>
              <a:t>78</a:t>
            </a:fld>
            <a:endParaRPr lang="en-US" sz="1200"/>
          </a:p>
        </p:txBody>
      </p:sp>
      <p:sp>
        <p:nvSpPr>
          <p:cNvPr id="382978" name="Rectangle 2"/>
          <p:cNvSpPr>
            <a:spLocks noGrp="1" noRot="1" noChangeAspect="1" noChangeArrowheads="1" noTextEdit="1"/>
          </p:cNvSpPr>
          <p:nvPr>
            <p:ph type="sldImg"/>
          </p:nvPr>
        </p:nvSpPr>
        <p:spPr>
          <a:ln/>
        </p:spPr>
      </p:sp>
      <p:sp>
        <p:nvSpPr>
          <p:cNvPr id="382979" name="Rectangle 3"/>
          <p:cNvSpPr>
            <a:spLocks noGrp="1" noChangeArrowheads="1"/>
          </p:cNvSpPr>
          <p:nvPr>
            <p:ph type="body" idx="1"/>
          </p:nvPr>
        </p:nvSpPr>
        <p:spPr>
          <a:noFill/>
          <a:ln/>
        </p:spPr>
        <p:txBody>
          <a:bodyPr/>
          <a:lstStyle/>
          <a:p>
            <a:pPr eaLnBrk="1" hangingPunct="1"/>
            <a:r>
              <a:rPr lang="es-ES" b="1" smtClean="0"/>
              <a:t>Respecto del punto 3: </a:t>
            </a:r>
            <a:r>
              <a:rPr lang="es-ES" smtClean="0"/>
              <a:t>La propia masificación de la escolaridad ha llevado hoy, con más fuerza, a que las familias y hogares de mayores ingresos, que valoran altamente el capital educativo a adquirir por los hijos, invierten cada vez más recursos en ello, lo que a su vez ha generado una oferta muy segmentada en calidad de la enseñanza, equipamiento y socialización de pares.</a:t>
            </a:r>
          </a:p>
          <a:p>
            <a:pPr eaLnBrk="1" hangingPunct="1"/>
            <a:r>
              <a:rPr lang="es-ES" b="1" smtClean="0"/>
              <a:t>Respecto del punto 4</a:t>
            </a:r>
            <a:r>
              <a:rPr lang="es-ES" smtClean="0"/>
              <a:t>: Claramente el acceso digital constituye una clave de inclusión social, cultural y política cada vez más importante. Hoy los niños y jóvenes latinoamericanos viven una gran brecha de acceso en los hogares, y las escuelas están llamadas a revertirla mediante la conectividad en las escuelas.  Hay avances en esto, pero todavía un largo camino de la educación pública en ampliar cobertura, reducir el número de alumnos por computador, y promover usos  de la conectividad en aprendizajes, destrezas de búsqueda y procesamiento, y ampliación de redes.</a:t>
            </a:r>
            <a:endParaRPr lang="es-ES" b="1"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025" name="Rectangle 7"/>
          <p:cNvSpPr txBox="1">
            <a:spLocks noGrp="1" noChangeArrowheads="1"/>
          </p:cNvSpPr>
          <p:nvPr/>
        </p:nvSpPr>
        <p:spPr bwMode="auto">
          <a:xfrm>
            <a:off x="3963988" y="8818563"/>
            <a:ext cx="3032125" cy="463550"/>
          </a:xfrm>
          <a:prstGeom prst="rect">
            <a:avLst/>
          </a:prstGeom>
          <a:noFill/>
          <a:ln w="9525">
            <a:noFill/>
            <a:miter lim="800000"/>
            <a:headEnd/>
            <a:tailEnd/>
          </a:ln>
        </p:spPr>
        <p:txBody>
          <a:bodyPr lIns="93031" tIns="46516" rIns="93031" bIns="46516" anchor="b"/>
          <a:lstStyle/>
          <a:p>
            <a:pPr algn="r" defTabSz="930275"/>
            <a:fld id="{282296CA-EF46-4AED-8B9E-B92C4A6ECEEC}" type="slidenum">
              <a:rPr lang="en-US" sz="1200"/>
              <a:pPr algn="r" defTabSz="930275"/>
              <a:t>79</a:t>
            </a:fld>
            <a:endParaRPr lang="en-US" sz="1200"/>
          </a:p>
        </p:txBody>
      </p:sp>
      <p:sp>
        <p:nvSpPr>
          <p:cNvPr id="385026" name="Rectangle 2"/>
          <p:cNvSpPr>
            <a:spLocks noGrp="1" noRot="1" noChangeAspect="1" noChangeArrowheads="1" noTextEdit="1"/>
          </p:cNvSpPr>
          <p:nvPr>
            <p:ph type="sldImg"/>
          </p:nvPr>
        </p:nvSpPr>
        <p:spPr>
          <a:ln/>
        </p:spPr>
      </p:sp>
      <p:sp>
        <p:nvSpPr>
          <p:cNvPr id="385027" name="Rectangle 3"/>
          <p:cNvSpPr>
            <a:spLocks noGrp="1" noChangeArrowheads="1"/>
          </p:cNvSpPr>
          <p:nvPr>
            <p:ph type="body" idx="1"/>
          </p:nvPr>
        </p:nvSpPr>
        <p:spPr>
          <a:noFill/>
          <a:ln/>
        </p:spPr>
        <p:txBody>
          <a:bodyPr/>
          <a:lstStyle/>
          <a:p>
            <a:pPr eaLnBrk="1" hangingPunct="1"/>
            <a:endParaRPr lang="es-ES" b="1" dirty="0"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3" name="Rectangle 7"/>
          <p:cNvSpPr txBox="1">
            <a:spLocks noGrp="1" noChangeArrowheads="1"/>
          </p:cNvSpPr>
          <p:nvPr/>
        </p:nvSpPr>
        <p:spPr bwMode="auto">
          <a:xfrm>
            <a:off x="3963988" y="8818563"/>
            <a:ext cx="3032125" cy="463550"/>
          </a:xfrm>
          <a:prstGeom prst="rect">
            <a:avLst/>
          </a:prstGeom>
          <a:noFill/>
          <a:ln w="9525">
            <a:noFill/>
            <a:miter lim="800000"/>
            <a:headEnd/>
            <a:tailEnd/>
          </a:ln>
        </p:spPr>
        <p:txBody>
          <a:bodyPr lIns="93031" tIns="46516" rIns="93031" bIns="46516" anchor="b"/>
          <a:lstStyle/>
          <a:p>
            <a:pPr algn="r" defTabSz="930275"/>
            <a:fld id="{2DBDBFB7-1F33-47DA-BFE4-79B10AF25EE9}" type="slidenum">
              <a:rPr lang="en-US" sz="1200"/>
              <a:pPr algn="r" defTabSz="930275"/>
              <a:t>80</a:t>
            </a:fld>
            <a:endParaRPr lang="en-US" sz="1200"/>
          </a:p>
        </p:txBody>
      </p:sp>
      <p:sp>
        <p:nvSpPr>
          <p:cNvPr id="387074" name="Rectangle 2"/>
          <p:cNvSpPr>
            <a:spLocks noGrp="1" noRot="1" noChangeAspect="1" noChangeArrowheads="1" noTextEdit="1"/>
          </p:cNvSpPr>
          <p:nvPr>
            <p:ph type="sldImg"/>
          </p:nvPr>
        </p:nvSpPr>
        <p:spPr>
          <a:ln/>
        </p:spPr>
      </p:sp>
      <p:sp>
        <p:nvSpPr>
          <p:cNvPr id="387075" name="Rectangle 3"/>
          <p:cNvSpPr>
            <a:spLocks noGrp="1" noChangeArrowheads="1"/>
          </p:cNvSpPr>
          <p:nvPr>
            <p:ph type="body" idx="1"/>
          </p:nvPr>
        </p:nvSpPr>
        <p:spPr>
          <a:noFill/>
          <a:ln/>
        </p:spPr>
        <p:txBody>
          <a:bodyPr/>
          <a:lstStyle/>
          <a:p>
            <a:pPr eaLnBrk="1" hangingPunct="1"/>
            <a:endParaRPr lang="es-MX" b="1"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7"/>
          <p:cNvSpPr txBox="1">
            <a:spLocks noGrp="1" noChangeArrowheads="1"/>
          </p:cNvSpPr>
          <p:nvPr/>
        </p:nvSpPr>
        <p:spPr bwMode="auto">
          <a:xfrm>
            <a:off x="3963744" y="8817904"/>
            <a:ext cx="3032337" cy="464185"/>
          </a:xfrm>
          <a:prstGeom prst="rect">
            <a:avLst/>
          </a:prstGeom>
          <a:noFill/>
          <a:ln w="9525">
            <a:noFill/>
            <a:miter lim="800000"/>
            <a:headEnd/>
            <a:tailEnd/>
          </a:ln>
        </p:spPr>
        <p:txBody>
          <a:bodyPr lIns="93031" tIns="46516" rIns="93031" bIns="46516" anchor="b"/>
          <a:lstStyle/>
          <a:p>
            <a:pPr algn="r"/>
            <a:fld id="{1542362A-FAEC-4FF8-9095-6B309BFA9E0C}" type="slidenum">
              <a:rPr lang="es-ES" sz="1200"/>
              <a:pPr algn="r"/>
              <a:t>7</a:t>
            </a:fld>
            <a:endParaRPr lang="es-ES" sz="1200" dirty="0"/>
          </a:p>
        </p:txBody>
      </p:sp>
      <p:sp>
        <p:nvSpPr>
          <p:cNvPr id="171011" name="Rectangle 2"/>
          <p:cNvSpPr>
            <a:spLocks noGrp="1" noRot="1" noChangeAspect="1" noChangeArrowheads="1" noTextEdit="1"/>
          </p:cNvSpPr>
          <p:nvPr>
            <p:ph type="sldImg"/>
          </p:nvPr>
        </p:nvSpPr>
        <p:spPr>
          <a:ln/>
        </p:spPr>
      </p:sp>
      <p:sp>
        <p:nvSpPr>
          <p:cNvPr id="171012" name="Rectangle 3"/>
          <p:cNvSpPr>
            <a:spLocks noGrp="1" noChangeArrowheads="1"/>
          </p:cNvSpPr>
          <p:nvPr>
            <p:ph type="body" idx="1"/>
          </p:nvPr>
        </p:nvSpPr>
        <p:spPr>
          <a:xfrm>
            <a:off x="933027" y="4409758"/>
            <a:ext cx="5131647" cy="4177665"/>
          </a:xfrm>
          <a:noFill/>
          <a:ln/>
        </p:spPr>
        <p:txBody>
          <a:bodyPr/>
          <a:lstStyle/>
          <a:p>
            <a:pPr>
              <a:lnSpc>
                <a:spcPct val="90000"/>
              </a:lnSpc>
            </a:pPr>
            <a:endParaRPr lang="en-US" sz="1000"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7"/>
          <p:cNvSpPr txBox="1">
            <a:spLocks noGrp="1" noChangeArrowheads="1"/>
          </p:cNvSpPr>
          <p:nvPr/>
        </p:nvSpPr>
        <p:spPr bwMode="auto">
          <a:xfrm>
            <a:off x="3963744" y="8817904"/>
            <a:ext cx="3032337" cy="464185"/>
          </a:xfrm>
          <a:prstGeom prst="rect">
            <a:avLst/>
          </a:prstGeom>
          <a:noFill/>
          <a:ln w="9525">
            <a:noFill/>
            <a:miter lim="800000"/>
            <a:headEnd/>
            <a:tailEnd/>
          </a:ln>
        </p:spPr>
        <p:txBody>
          <a:bodyPr lIns="93031" tIns="46516" rIns="93031" bIns="46516" anchor="b"/>
          <a:lstStyle/>
          <a:p>
            <a:pPr algn="r"/>
            <a:fld id="{B50E4FD5-54A1-42AB-8F3C-8B0FE9DB083E}" type="slidenum">
              <a:rPr lang="es-ES" sz="1200"/>
              <a:pPr algn="r"/>
              <a:t>8</a:t>
            </a:fld>
            <a:endParaRPr lang="es-ES" sz="1200" dirty="0"/>
          </a:p>
        </p:txBody>
      </p:sp>
      <p:sp>
        <p:nvSpPr>
          <p:cNvPr id="173059" name="Rectangle 2"/>
          <p:cNvSpPr>
            <a:spLocks noGrp="1" noRot="1" noChangeAspect="1" noChangeArrowheads="1" noTextEdit="1"/>
          </p:cNvSpPr>
          <p:nvPr>
            <p:ph type="sldImg"/>
          </p:nvPr>
        </p:nvSpPr>
        <p:spPr>
          <a:ln/>
        </p:spPr>
      </p:sp>
      <p:sp>
        <p:nvSpPr>
          <p:cNvPr id="173060" name="Rectangle 3"/>
          <p:cNvSpPr>
            <a:spLocks noGrp="1" noChangeArrowheads="1"/>
          </p:cNvSpPr>
          <p:nvPr>
            <p:ph type="body" idx="1"/>
          </p:nvPr>
        </p:nvSpPr>
        <p:spPr>
          <a:xfrm>
            <a:off x="933027" y="4409758"/>
            <a:ext cx="5131647" cy="4177665"/>
          </a:xfrm>
          <a:noFill/>
          <a:ln/>
        </p:spPr>
        <p:txBody>
          <a:bodyPr/>
          <a:lstStyle/>
          <a:p>
            <a:pPr>
              <a:lnSpc>
                <a:spcPct val="90000"/>
              </a:lnSpc>
            </a:pPr>
            <a:r>
              <a:rPr lang="es-ES_tradnl" sz="1000" dirty="0" smtClean="0"/>
              <a:t>Vulnerabilidad social: surge en los setentas con el estudio socioeconómico de catástrofes ambientales. </a:t>
            </a:r>
            <a:r>
              <a:rPr lang="es-ES_tradnl" sz="1000" dirty="0" err="1" smtClean="0"/>
              <a:t>Caroline</a:t>
            </a:r>
            <a:r>
              <a:rPr lang="es-ES_tradnl" sz="1000" dirty="0" smtClean="0"/>
              <a:t> </a:t>
            </a:r>
            <a:r>
              <a:rPr lang="es-ES_tradnl" sz="1000" dirty="0" err="1" smtClean="0"/>
              <a:t>Moser</a:t>
            </a:r>
            <a:r>
              <a:rPr lang="es-ES_tradnl" sz="1000" dirty="0" smtClean="0"/>
              <a:t>, </a:t>
            </a:r>
            <a:r>
              <a:rPr lang="es-ES_tradnl" sz="1000" dirty="0" err="1" smtClean="0"/>
              <a:t>Ruben</a:t>
            </a:r>
            <a:r>
              <a:rPr lang="es-ES_tradnl" sz="1000" dirty="0" smtClean="0"/>
              <a:t> </a:t>
            </a:r>
            <a:r>
              <a:rPr lang="es-ES_tradnl" sz="1000" dirty="0" err="1" smtClean="0"/>
              <a:t>Katzman</a:t>
            </a:r>
            <a:endParaRPr lang="es-ES_tradnl" sz="1000" dirty="0" smtClean="0"/>
          </a:p>
          <a:p>
            <a:pPr>
              <a:lnSpc>
                <a:spcPct val="90000"/>
              </a:lnSpc>
            </a:pPr>
            <a:endParaRPr lang="es-ES_tradnl" sz="1000" dirty="0" smtClean="0"/>
          </a:p>
          <a:p>
            <a:pPr>
              <a:lnSpc>
                <a:spcPct val="90000"/>
              </a:lnSpc>
            </a:pPr>
            <a:r>
              <a:rPr lang="es-ES_tradnl" sz="1000" dirty="0" smtClean="0"/>
              <a:t>Exclusión social: surge en Europa debido a las consecuencias del Paro Estructural en países como Francia. Entronca con la teoría de la marginalidad que se venía gestando en América latina. Estanislao Gacitúa, </a:t>
            </a:r>
            <a:r>
              <a:rPr lang="es-ES_tradnl" sz="1000" dirty="0" err="1" smtClean="0"/>
              <a:t>Ruben</a:t>
            </a:r>
            <a:r>
              <a:rPr lang="es-ES_tradnl" sz="1000" dirty="0" smtClean="0"/>
              <a:t> </a:t>
            </a:r>
            <a:r>
              <a:rPr lang="es-ES_tradnl" sz="1000" dirty="0" err="1" smtClean="0"/>
              <a:t>Katzman</a:t>
            </a:r>
            <a:r>
              <a:rPr lang="es-ES_tradnl" sz="1000" dirty="0" smtClean="0"/>
              <a:t>, </a:t>
            </a:r>
            <a:r>
              <a:rPr lang="es-ES_tradnl" sz="1000" dirty="0" err="1" smtClean="0"/>
              <a:t>Shellton</a:t>
            </a:r>
            <a:r>
              <a:rPr lang="es-ES_tradnl" sz="1000" dirty="0" smtClean="0"/>
              <a:t>, etc.</a:t>
            </a:r>
          </a:p>
          <a:p>
            <a:pPr>
              <a:lnSpc>
                <a:spcPct val="90000"/>
              </a:lnSpc>
            </a:pPr>
            <a:endParaRPr lang="es-ES_tradnl" sz="1000" dirty="0" smtClean="0"/>
          </a:p>
          <a:p>
            <a:pPr>
              <a:lnSpc>
                <a:spcPct val="90000"/>
              </a:lnSpc>
            </a:pPr>
            <a:r>
              <a:rPr lang="es-ES_tradnl" sz="1000" dirty="0" smtClean="0"/>
              <a:t>Teoría de Capitales: es el nombre con el que hemos denominado al conjunto de conceptos económico sociales que han influido crecientemente en el diseño de estrategias de superación de pobreza: capital humano, social, físico/financiero. Todos tienen nacimientos e historias diversas:</a:t>
            </a:r>
          </a:p>
          <a:p>
            <a:pPr>
              <a:lnSpc>
                <a:spcPct val="90000"/>
              </a:lnSpc>
            </a:pPr>
            <a:endParaRPr lang="es-ES_tradnl" sz="1000" dirty="0" smtClean="0"/>
          </a:p>
          <a:p>
            <a:pPr>
              <a:lnSpc>
                <a:spcPct val="90000"/>
              </a:lnSpc>
            </a:pPr>
            <a:r>
              <a:rPr lang="es-ES_tradnl" sz="1000" dirty="0" smtClean="0"/>
              <a:t>Capital Humano: estudios de productividad EEUU década 50-60. </a:t>
            </a:r>
            <a:r>
              <a:rPr lang="es-ES_tradnl" sz="1000" dirty="0" err="1" smtClean="0"/>
              <a:t>Schultz</a:t>
            </a:r>
            <a:r>
              <a:rPr lang="es-ES_tradnl" sz="1000" dirty="0" smtClean="0"/>
              <a:t> y Becker.</a:t>
            </a:r>
          </a:p>
          <a:p>
            <a:pPr>
              <a:lnSpc>
                <a:spcPct val="90000"/>
              </a:lnSpc>
            </a:pPr>
            <a:r>
              <a:rPr lang="es-ES_tradnl" sz="1000" dirty="0" smtClean="0"/>
              <a:t>Capital Social: </a:t>
            </a:r>
            <a:r>
              <a:rPr lang="es-ES_tradnl" sz="1000" dirty="0" err="1" smtClean="0"/>
              <a:t>Bourdieu</a:t>
            </a:r>
            <a:r>
              <a:rPr lang="es-ES_tradnl" sz="1000" dirty="0" smtClean="0"/>
              <a:t>, década del 70. Luego </a:t>
            </a:r>
            <a:r>
              <a:rPr lang="es-ES_tradnl" sz="1000" dirty="0" err="1" smtClean="0"/>
              <a:t>Putmann</a:t>
            </a:r>
            <a:r>
              <a:rPr lang="es-ES_tradnl" sz="1000" dirty="0" smtClean="0"/>
              <a:t>, </a:t>
            </a:r>
            <a:r>
              <a:rPr lang="es-ES_tradnl" sz="1000" dirty="0" err="1" smtClean="0"/>
              <a:t>Kliksberg</a:t>
            </a:r>
            <a:r>
              <a:rPr lang="es-ES_tradnl" sz="1000" dirty="0" smtClean="0"/>
              <a:t>, </a:t>
            </a:r>
            <a:r>
              <a:rPr lang="es-ES_tradnl" sz="1000" dirty="0" err="1" smtClean="0"/>
              <a:t>Atria</a:t>
            </a:r>
            <a:r>
              <a:rPr lang="es-ES_tradnl" sz="1000" dirty="0" smtClean="0"/>
              <a:t>, </a:t>
            </a:r>
            <a:endParaRPr lang="es-ES" sz="1000"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7"/>
          <p:cNvSpPr txBox="1">
            <a:spLocks noGrp="1" noChangeArrowheads="1"/>
          </p:cNvSpPr>
          <p:nvPr/>
        </p:nvSpPr>
        <p:spPr bwMode="auto">
          <a:xfrm>
            <a:off x="3963744" y="8817904"/>
            <a:ext cx="3032337" cy="464185"/>
          </a:xfrm>
          <a:prstGeom prst="rect">
            <a:avLst/>
          </a:prstGeom>
          <a:noFill/>
          <a:ln w="9525">
            <a:noFill/>
            <a:miter lim="800000"/>
            <a:headEnd/>
            <a:tailEnd/>
          </a:ln>
        </p:spPr>
        <p:txBody>
          <a:bodyPr lIns="93031" tIns="46516" rIns="93031" bIns="46516" anchor="b"/>
          <a:lstStyle/>
          <a:p>
            <a:pPr algn="r"/>
            <a:fld id="{D843D492-0F32-4E03-9ADE-ECFF14C43F18}" type="slidenum">
              <a:rPr lang="es-ES" sz="1200"/>
              <a:pPr algn="r"/>
              <a:t>9</a:t>
            </a:fld>
            <a:endParaRPr lang="es-ES" sz="1200" dirty="0"/>
          </a:p>
        </p:txBody>
      </p:sp>
      <p:sp>
        <p:nvSpPr>
          <p:cNvPr id="177155" name="Rectangle 2"/>
          <p:cNvSpPr>
            <a:spLocks noGrp="1" noRot="1" noChangeAspect="1" noChangeArrowheads="1" noTextEdit="1"/>
          </p:cNvSpPr>
          <p:nvPr>
            <p:ph type="sldImg"/>
          </p:nvPr>
        </p:nvSpPr>
        <p:spPr>
          <a:ln/>
        </p:spPr>
      </p:sp>
      <p:sp>
        <p:nvSpPr>
          <p:cNvPr id="1110019" name="Rectangle 3"/>
          <p:cNvSpPr>
            <a:spLocks noGrp="1" noChangeArrowheads="1"/>
          </p:cNvSpPr>
          <p:nvPr>
            <p:ph type="body" idx="1"/>
          </p:nvPr>
        </p:nvSpPr>
        <p:spPr>
          <a:xfrm>
            <a:off x="933027" y="4409758"/>
            <a:ext cx="5131647" cy="4177665"/>
          </a:xfrm>
        </p:spPr>
        <p:txBody>
          <a:bodyPr>
            <a:normAutofit/>
          </a:bodyPr>
          <a:lstStyle/>
          <a:p>
            <a:pPr>
              <a:lnSpc>
                <a:spcPct val="80000"/>
              </a:lnSpc>
            </a:pPr>
            <a:r>
              <a:rPr lang="es-ES_tradnl" sz="1000" dirty="0" smtClean="0"/>
              <a:t>La concepción sistémica pone de relieve las articulaciones sinérgicas entre los distintos ámbitos y medidas específicas.</a:t>
            </a:r>
          </a:p>
          <a:p>
            <a:pPr>
              <a:lnSpc>
                <a:spcPct val="80000"/>
              </a:lnSpc>
            </a:pPr>
            <a:endParaRPr lang="es-ES_tradnl" sz="1000" dirty="0" smtClean="0"/>
          </a:p>
          <a:p>
            <a:pPr>
              <a:lnSpc>
                <a:spcPct val="80000"/>
              </a:lnSpc>
            </a:pPr>
            <a:r>
              <a:rPr lang="es-ES_tradnl" sz="1000" dirty="0" smtClean="0"/>
              <a:t>Ejemplo: para que educación cumpla con sus garantías de calidad requiere que vivienda construya buenas casas y barrios, y salud cuide el desarrollo fisiológico de los niños a través de planes alimentarios y de vida saludable.</a:t>
            </a:r>
          </a:p>
          <a:p>
            <a:pPr>
              <a:lnSpc>
                <a:spcPct val="80000"/>
              </a:lnSpc>
            </a:pPr>
            <a:endParaRPr lang="es-ES_tradnl" sz="1000" dirty="0" smtClean="0"/>
          </a:p>
          <a:p>
            <a:pPr>
              <a:lnSpc>
                <a:spcPct val="80000"/>
              </a:lnSpc>
            </a:pPr>
            <a:r>
              <a:rPr lang="es-ES_tradnl" sz="1000" dirty="0" smtClean="0"/>
              <a:t>A su vez para que salud cumpla, vivienda debe hacer lo suyo y educación mejorar los ramos de actividad física, las prácticas alimenticias al interior de los establecimientos, etc.</a:t>
            </a:r>
          </a:p>
          <a:p>
            <a:pPr>
              <a:lnSpc>
                <a:spcPct val="80000"/>
              </a:lnSpc>
            </a:pPr>
            <a:endParaRPr lang="es-ES_tradnl" sz="1000" dirty="0" smtClean="0"/>
          </a:p>
          <a:p>
            <a:pPr>
              <a:lnSpc>
                <a:spcPct val="80000"/>
              </a:lnSpc>
            </a:pPr>
            <a:r>
              <a:rPr lang="es-ES_tradnl" sz="1000" dirty="0" smtClean="0"/>
              <a:t>Parafraseando a </a:t>
            </a:r>
            <a:r>
              <a:rPr lang="es-ES_tradnl" sz="1000" dirty="0" err="1" smtClean="0"/>
              <a:t>Sen</a:t>
            </a:r>
            <a:r>
              <a:rPr lang="es-ES_tradnl" sz="1000" dirty="0" smtClean="0"/>
              <a:t>: “la educación sana y la salud educa”.</a:t>
            </a:r>
          </a:p>
          <a:p>
            <a:pPr>
              <a:lnSpc>
                <a:spcPct val="80000"/>
              </a:lnSpc>
            </a:pPr>
            <a:endParaRPr lang="es-ES_tradnl" sz="1000" dirty="0" smtClean="0"/>
          </a:p>
          <a:p>
            <a:pPr>
              <a:lnSpc>
                <a:spcPct val="80000"/>
              </a:lnSpc>
            </a:pPr>
            <a:r>
              <a:rPr lang="es-ES_tradnl" sz="1000" dirty="0" smtClean="0"/>
              <a:t>Ejemplos de causas: mala educación, salud deficiente, vicisitudes del mercado internacional, </a:t>
            </a:r>
            <a:r>
              <a:rPr lang="es-ES_tradnl" sz="1000" dirty="0" err="1" smtClean="0"/>
              <a:t>deseperanza</a:t>
            </a:r>
            <a:r>
              <a:rPr lang="es-ES_tradnl" sz="1000" dirty="0" smtClean="0"/>
              <a:t> aprendida. Vulnerabilidad demográfica (hogares extendidos, en etapas tempranas de su ciclo vital, con pocos perceptores de ingreso son más susceptibles de caer en pobreza)</a:t>
            </a:r>
          </a:p>
          <a:p>
            <a:pPr>
              <a:lnSpc>
                <a:spcPct val="80000"/>
              </a:lnSpc>
            </a:pPr>
            <a:r>
              <a:rPr lang="es-ES_tradnl" sz="1000" dirty="0" smtClean="0"/>
              <a:t>Ejemplos de dimensiones: insatisfacción de necesidades alimentarias, vivienda, vestuario, salud (economía) que equivalen a  </a:t>
            </a:r>
            <a:r>
              <a:rPr lang="es-ES_tradnl" sz="1000" dirty="0" err="1" smtClean="0"/>
              <a:t>sobreviviencia</a:t>
            </a:r>
            <a:r>
              <a:rPr lang="es-ES_tradnl" sz="1000" dirty="0" smtClean="0"/>
              <a:t> (</a:t>
            </a:r>
            <a:r>
              <a:rPr lang="es-ES_tradnl" sz="1000" dirty="0" err="1" smtClean="0"/>
              <a:t>max</a:t>
            </a:r>
            <a:r>
              <a:rPr lang="es-ES_tradnl" sz="1000" dirty="0" smtClean="0"/>
              <a:t> </a:t>
            </a:r>
            <a:r>
              <a:rPr lang="es-ES_tradnl" sz="1000" dirty="0" err="1" smtClean="0"/>
              <a:t>neef</a:t>
            </a:r>
            <a:r>
              <a:rPr lang="es-ES_tradnl" sz="1000" dirty="0" smtClean="0"/>
              <a:t>).</a:t>
            </a:r>
          </a:p>
          <a:p>
            <a:pPr>
              <a:lnSpc>
                <a:spcPct val="80000"/>
              </a:lnSpc>
            </a:pPr>
            <a:r>
              <a:rPr lang="es-ES_tradnl" sz="1000" dirty="0" smtClean="0"/>
              <a:t>Ejemplos de facetas arquetípicas:   poblador, trabajador rural (</a:t>
            </a:r>
            <a:r>
              <a:rPr lang="es-ES_tradnl" sz="1000" dirty="0" err="1" smtClean="0"/>
              <a:t>alguero</a:t>
            </a:r>
            <a:r>
              <a:rPr lang="es-ES_tradnl" sz="1000" dirty="0" smtClean="0"/>
              <a:t>, chacarero, pirquinero, artesano), trabajador urbano informal (vendedor ambulante, </a:t>
            </a:r>
            <a:r>
              <a:rPr lang="es-ES_tradnl" sz="1000" dirty="0" err="1" smtClean="0"/>
              <a:t>fritanguero</a:t>
            </a:r>
            <a:r>
              <a:rPr lang="es-ES_tradnl" sz="1000" dirty="0" smtClean="0"/>
              <a:t>, etc.), pueblo mapuche, </a:t>
            </a:r>
            <a:r>
              <a:rPr lang="es-ES_tradnl" sz="1000" dirty="0" err="1" smtClean="0"/>
              <a:t>aymara</a:t>
            </a:r>
            <a:r>
              <a:rPr lang="es-ES_tradnl" sz="1000" dirty="0" smtClean="0"/>
              <a:t>, niño caletero, abuelo en situación de calle, estudiante de escuela municipal, etc.</a:t>
            </a:r>
          </a:p>
          <a:p>
            <a:pPr>
              <a:lnSpc>
                <a:spcPct val="80000"/>
              </a:lnSpc>
            </a:pPr>
            <a:r>
              <a:rPr lang="es-ES_tradnl" sz="1000" dirty="0" smtClean="0"/>
              <a:t>Ejemplo de integralidad: sistema de garantías sociales.</a:t>
            </a:r>
          </a:p>
          <a:p>
            <a:pPr>
              <a:lnSpc>
                <a:spcPct val="80000"/>
              </a:lnSpc>
            </a:pPr>
            <a:r>
              <a:rPr lang="es-ES_tradnl" sz="1000" dirty="0" smtClean="0"/>
              <a:t>Ejemplo de histórico: Existe una elevadísima probabilidad de estar en pobreza si padres y abuelos también se vivieron esa situación. </a:t>
            </a:r>
          </a:p>
          <a:p>
            <a:pPr>
              <a:lnSpc>
                <a:spcPct val="80000"/>
              </a:lnSpc>
            </a:pPr>
            <a:r>
              <a:rPr lang="es-ES_tradnl" sz="1000" dirty="0" smtClean="0"/>
              <a:t>Ejemplo de recursos y capacidades: social (ollas comunes, seguridad comunitaria, medicina alternativa).</a:t>
            </a:r>
            <a:endParaRPr lang="es-ES" sz="1000"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905000" y="5943600"/>
            <a:ext cx="5867400" cy="457200"/>
          </a:xfrm>
        </p:spPr>
        <p:txBody>
          <a:bodyPr>
            <a:normAutofit/>
          </a:bodyPr>
          <a:lstStyle>
            <a:lvl1pPr>
              <a:defRPr sz="3200" b="1">
                <a:solidFill>
                  <a:schemeClr val="tx1"/>
                </a:solidFill>
                <a:effectLst/>
              </a:defRPr>
            </a:lvl1pPr>
          </a:lstStyle>
          <a:p>
            <a:r>
              <a:rPr lang="en-US" smtClean="0"/>
              <a:t>Click to edit Master title style</a:t>
            </a:r>
            <a:endParaRPr lang="es-CL" dirty="0"/>
          </a:p>
        </p:txBody>
      </p:sp>
      <p:sp>
        <p:nvSpPr>
          <p:cNvPr id="3" name="Subtitle 2"/>
          <p:cNvSpPr>
            <a:spLocks noGrp="1"/>
          </p:cNvSpPr>
          <p:nvPr>
            <p:ph type="subTitle" idx="1"/>
          </p:nvPr>
        </p:nvSpPr>
        <p:spPr>
          <a:xfrm>
            <a:off x="2438400" y="6324600"/>
            <a:ext cx="5029200" cy="457200"/>
          </a:xfrm>
        </p:spPr>
        <p:txBody>
          <a:bodyPr>
            <a:normAutofit/>
          </a:bodyPr>
          <a:lstStyle>
            <a:lvl1pPr marL="0" indent="0" algn="ctr">
              <a:buNone/>
              <a:defRPr sz="2200">
                <a:solidFill>
                  <a:schemeClr val="tx1"/>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s-CL" dirty="0"/>
          </a:p>
        </p:txBody>
      </p:sp>
      <p:sp>
        <p:nvSpPr>
          <p:cNvPr id="4" name="Date Placeholder 3"/>
          <p:cNvSpPr>
            <a:spLocks noGrp="1"/>
          </p:cNvSpPr>
          <p:nvPr>
            <p:ph type="dt" sz="half" idx="10"/>
          </p:nvPr>
        </p:nvSpPr>
        <p:spPr/>
        <p:txBody>
          <a:bodyPr/>
          <a:lstStyle>
            <a:lvl1pPr>
              <a:defRPr/>
            </a:lvl1pPr>
          </a:lstStyle>
          <a:p>
            <a:pPr>
              <a:defRPr/>
            </a:pPr>
            <a:fld id="{898AF02D-2AE4-43B5-81BA-8AC243EC8585}" type="datetime6">
              <a:rPr lang="es-CL"/>
              <a:pPr>
                <a:defRPr/>
              </a:pPr>
              <a:t>Octubre de 2012</a:t>
            </a:fld>
            <a:endParaRPr lang="en-US" dirty="0"/>
          </a:p>
        </p:txBody>
      </p:sp>
      <p:sp>
        <p:nvSpPr>
          <p:cNvPr id="5" name="Footer Placeholder 4"/>
          <p:cNvSpPr>
            <a:spLocks noGrp="1"/>
          </p:cNvSpPr>
          <p:nvPr>
            <p:ph type="ftr" sz="quarter" idx="11"/>
          </p:nvPr>
        </p:nvSpPr>
        <p:spPr/>
        <p:txBody>
          <a:bodyPr/>
          <a:lstStyle>
            <a:lvl1pPr>
              <a:defRPr/>
            </a:lvl1pPr>
          </a:lstStyle>
          <a:p>
            <a:pPr>
              <a:defRPr/>
            </a:pPr>
            <a:r>
              <a:rPr lang="es-CL"/>
              <a:t>Panorama de la Pobreza y la desigualdad en América Latina: Algunos hechos estilizados</a:t>
            </a: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7D3DE9C4-3DB7-40AB-BD19-E762BCC3FAF3}" type="slidenum">
              <a:rPr lang="en-US"/>
              <a:pPr>
                <a:defRPr/>
              </a:pPr>
              <a:t>‹Nº›</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CL"/>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4" name="Date Placeholder 3"/>
          <p:cNvSpPr>
            <a:spLocks noGrp="1"/>
          </p:cNvSpPr>
          <p:nvPr>
            <p:ph type="dt" sz="half" idx="10"/>
          </p:nvPr>
        </p:nvSpPr>
        <p:spPr/>
        <p:txBody>
          <a:bodyPr/>
          <a:lstStyle>
            <a:lvl1pPr>
              <a:defRPr/>
            </a:lvl1pPr>
          </a:lstStyle>
          <a:p>
            <a:pPr>
              <a:defRPr/>
            </a:pPr>
            <a:fld id="{10EC82D3-A765-4E10-9FD6-99AD4967C179}" type="datetime6">
              <a:rPr lang="es-CL"/>
              <a:pPr>
                <a:defRPr/>
              </a:pPr>
              <a:t>Octubre de 2012</a:t>
            </a:fld>
            <a:endParaRPr lang="en-US" dirty="0"/>
          </a:p>
        </p:txBody>
      </p:sp>
      <p:sp>
        <p:nvSpPr>
          <p:cNvPr id="5" name="Footer Placeholder 4"/>
          <p:cNvSpPr>
            <a:spLocks noGrp="1"/>
          </p:cNvSpPr>
          <p:nvPr>
            <p:ph type="ftr" sz="quarter" idx="11"/>
          </p:nvPr>
        </p:nvSpPr>
        <p:spPr/>
        <p:txBody>
          <a:bodyPr/>
          <a:lstStyle>
            <a:lvl1pPr>
              <a:defRPr/>
            </a:lvl1pPr>
          </a:lstStyle>
          <a:p>
            <a:pPr>
              <a:defRPr/>
            </a:pPr>
            <a:r>
              <a:rPr lang="es-CL"/>
              <a:t>Panorama de la Pobreza y la desigualdad en América Latina: Algunos hechos estilizados</a:t>
            </a: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CBC5536A-2D95-47A2-AF43-68AE93463A76}" type="slidenum">
              <a:rPr lang="en-US"/>
              <a:pPr>
                <a:defRPr/>
              </a:pPr>
              <a:t>‹Nº›</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s-CL"/>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4" name="Date Placeholder 3"/>
          <p:cNvSpPr>
            <a:spLocks noGrp="1"/>
          </p:cNvSpPr>
          <p:nvPr>
            <p:ph type="dt" sz="half" idx="10"/>
          </p:nvPr>
        </p:nvSpPr>
        <p:spPr/>
        <p:txBody>
          <a:bodyPr/>
          <a:lstStyle>
            <a:lvl1pPr>
              <a:defRPr/>
            </a:lvl1pPr>
          </a:lstStyle>
          <a:p>
            <a:pPr>
              <a:defRPr/>
            </a:pPr>
            <a:fld id="{973F9A91-991E-4886-8606-B9796C98E57A}" type="datetime6">
              <a:rPr lang="es-CL"/>
              <a:pPr>
                <a:defRPr/>
              </a:pPr>
              <a:t>Octubre de 2012</a:t>
            </a:fld>
            <a:endParaRPr lang="en-US" dirty="0"/>
          </a:p>
        </p:txBody>
      </p:sp>
      <p:sp>
        <p:nvSpPr>
          <p:cNvPr id="5" name="Footer Placeholder 4"/>
          <p:cNvSpPr>
            <a:spLocks noGrp="1"/>
          </p:cNvSpPr>
          <p:nvPr>
            <p:ph type="ftr" sz="quarter" idx="11"/>
          </p:nvPr>
        </p:nvSpPr>
        <p:spPr/>
        <p:txBody>
          <a:bodyPr/>
          <a:lstStyle>
            <a:lvl1pPr>
              <a:defRPr/>
            </a:lvl1pPr>
          </a:lstStyle>
          <a:p>
            <a:pPr>
              <a:defRPr/>
            </a:pPr>
            <a:r>
              <a:rPr lang="es-CL"/>
              <a:t>Panorama de la Pobreza y la desigualdad en América Latina: Algunos hechos estilizados</a:t>
            </a: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B4A92070-84BB-4D63-9301-3BA74BD2EC17}" type="slidenum">
              <a:rPr lang="en-US"/>
              <a:pPr>
                <a:defRPr/>
              </a:pPr>
              <a:t>‹Nº›</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dirty="0"/>
          </a:p>
        </p:txBody>
      </p:sp>
      <p:sp>
        <p:nvSpPr>
          <p:cNvPr id="4" name="Date Placeholder 3"/>
          <p:cNvSpPr>
            <a:spLocks noGrp="1"/>
          </p:cNvSpPr>
          <p:nvPr>
            <p:ph type="dt" sz="half" idx="10"/>
          </p:nvPr>
        </p:nvSpPr>
        <p:spPr>
          <a:xfrm>
            <a:off x="457200" y="6245225"/>
            <a:ext cx="2133600" cy="476250"/>
          </a:xfrm>
        </p:spPr>
        <p:txBody>
          <a:bodyPr/>
          <a:lstStyle>
            <a:lvl1pPr>
              <a:defRPr/>
            </a:lvl1pPr>
          </a:lstStyle>
          <a:p>
            <a:pPr>
              <a:defRPr/>
            </a:pPr>
            <a:fld id="{5F783AB5-FDF9-4CC8-9EA5-C9BBBC231460}" type="datetime6">
              <a:rPr lang="es-CL"/>
              <a:pPr>
                <a:defRPr/>
              </a:pPr>
              <a:t>Octubre de 2012</a:t>
            </a:fld>
            <a:endParaRPr lang="es-MX"/>
          </a:p>
        </p:txBody>
      </p:sp>
      <p:sp>
        <p:nvSpPr>
          <p:cNvPr id="5" name="Footer Placeholder 4"/>
          <p:cNvSpPr>
            <a:spLocks noGrp="1"/>
          </p:cNvSpPr>
          <p:nvPr>
            <p:ph type="ftr" sz="quarter" idx="11"/>
          </p:nvPr>
        </p:nvSpPr>
        <p:spPr>
          <a:xfrm>
            <a:off x="3124200" y="6245225"/>
            <a:ext cx="2895600" cy="476250"/>
          </a:xfrm>
        </p:spPr>
        <p:txBody>
          <a:bodyPr/>
          <a:lstStyle>
            <a:lvl1pPr>
              <a:defRPr/>
            </a:lvl1pPr>
          </a:lstStyle>
          <a:p>
            <a:pPr>
              <a:defRPr/>
            </a:pPr>
            <a:r>
              <a:rPr lang="es-CL"/>
              <a:t>Panorama de la Pobreza y la desigualdad en América Latina: Algunos hechos estilizados</a:t>
            </a:r>
            <a:endParaRPr lang="es-MX"/>
          </a:p>
        </p:txBody>
      </p:sp>
      <p:sp>
        <p:nvSpPr>
          <p:cNvPr id="6" name="Slide Number Placeholder 5"/>
          <p:cNvSpPr>
            <a:spLocks noGrp="1"/>
          </p:cNvSpPr>
          <p:nvPr>
            <p:ph type="sldNum" sz="quarter" idx="12"/>
          </p:nvPr>
        </p:nvSpPr>
        <p:spPr>
          <a:xfrm>
            <a:off x="6553200" y="6245225"/>
            <a:ext cx="2133600" cy="476250"/>
          </a:xfrm>
        </p:spPr>
        <p:txBody>
          <a:bodyPr/>
          <a:lstStyle>
            <a:lvl1pPr>
              <a:defRPr/>
            </a:lvl1pPr>
          </a:lstStyle>
          <a:p>
            <a:pPr>
              <a:defRPr/>
            </a:pPr>
            <a:fld id="{F2C57498-F4E7-43CE-89E1-A9F7D4331DDF}" type="slidenum">
              <a:rPr lang="es-MX"/>
              <a:pPr>
                <a:defRPr/>
              </a:pPr>
              <a:t>‹Nº›</a:t>
            </a:fld>
            <a:endParaRPr lang="es-MX"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2_Section Header">
    <p:spTree>
      <p:nvGrpSpPr>
        <p:cNvPr id="1" name=""/>
        <p:cNvGrpSpPr/>
        <p:nvPr/>
      </p:nvGrpSpPr>
      <p:grpSpPr>
        <a:xfrm>
          <a:off x="0" y="0"/>
          <a:ext cx="0" cy="0"/>
          <a:chOff x="0" y="0"/>
          <a:chExt cx="0" cy="0"/>
        </a:xfrm>
      </p:grpSpPr>
      <p:sp>
        <p:nvSpPr>
          <p:cNvPr id="5" name="Rectangle 16"/>
          <p:cNvSpPr/>
          <p:nvPr/>
        </p:nvSpPr>
        <p:spPr>
          <a:xfrm>
            <a:off x="0" y="6629400"/>
            <a:ext cx="9144000" cy="2286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sp>
        <p:nvSpPr>
          <p:cNvPr id="6" name="Rectangle 3"/>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4"/>
          <p:cNvSpPr/>
          <p:nvPr/>
        </p:nvSpPr>
        <p:spPr>
          <a:xfrm>
            <a:off x="0" y="1600200"/>
            <a:ext cx="1295400" cy="990600"/>
          </a:xfrm>
          <a:prstGeom prst="rect">
            <a:avLst/>
          </a:prstGeom>
          <a:solidFill>
            <a:schemeClr val="accent1">
              <a:lumMod val="75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Rectangle 5"/>
          <p:cNvSpPr/>
          <p:nvPr/>
        </p:nvSpPr>
        <p:spPr>
          <a:xfrm>
            <a:off x="1371600" y="1600200"/>
            <a:ext cx="7772400" cy="990600"/>
          </a:xfrm>
          <a:prstGeom prst="rect">
            <a:avLst/>
          </a:prstGeom>
          <a:solidFill>
            <a:srgbClr val="89220D"/>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9" name="Rectangle 8"/>
          <p:cNvSpPr>
            <a:spLocks noChangeArrowheads="1"/>
          </p:cNvSpPr>
          <p:nvPr/>
        </p:nvSpPr>
        <p:spPr bwMode="auto">
          <a:xfrm>
            <a:off x="152400" y="0"/>
            <a:ext cx="3108325" cy="1066800"/>
          </a:xfrm>
          <a:prstGeom prst="rect">
            <a:avLst/>
          </a:prstGeom>
          <a:solidFill>
            <a:schemeClr val="accent5">
              <a:lumMod val="20000"/>
              <a:lumOff val="80000"/>
            </a:schemeClr>
          </a:solidFill>
          <a:ln w="9525">
            <a:noFill/>
            <a:miter lim="800000"/>
            <a:headEnd/>
            <a:tailEnd/>
          </a:ln>
        </p:spPr>
        <p:txBody>
          <a:bodyPr/>
          <a:lstStyle/>
          <a:p>
            <a:pPr>
              <a:defRPr/>
            </a:pPr>
            <a:endParaRPr lang="es-CL"/>
          </a:p>
        </p:txBody>
      </p:sp>
      <p:sp>
        <p:nvSpPr>
          <p:cNvPr id="10" name="Rectangle 3"/>
          <p:cNvSpPr>
            <a:spLocks noChangeArrowheads="1"/>
          </p:cNvSpPr>
          <p:nvPr/>
        </p:nvSpPr>
        <p:spPr bwMode="auto">
          <a:xfrm>
            <a:off x="5468938" y="3717925"/>
            <a:ext cx="3675062" cy="1692275"/>
          </a:xfrm>
          <a:prstGeom prst="rect">
            <a:avLst/>
          </a:prstGeom>
          <a:solidFill>
            <a:schemeClr val="accent1">
              <a:lumMod val="40000"/>
              <a:lumOff val="60000"/>
            </a:schemeClr>
          </a:solidFill>
          <a:ln w="9525">
            <a:noFill/>
            <a:miter lim="800000"/>
            <a:headEnd/>
            <a:tailEnd/>
          </a:ln>
        </p:spPr>
        <p:txBody>
          <a:bodyPr/>
          <a:lstStyle/>
          <a:p>
            <a:pPr>
              <a:defRPr/>
            </a:pPr>
            <a:endParaRPr lang="es-CL"/>
          </a:p>
        </p:txBody>
      </p:sp>
      <p:sp>
        <p:nvSpPr>
          <p:cNvPr id="11" name="Rectangle 6"/>
          <p:cNvSpPr>
            <a:spLocks noChangeArrowheads="1"/>
          </p:cNvSpPr>
          <p:nvPr/>
        </p:nvSpPr>
        <p:spPr bwMode="auto">
          <a:xfrm>
            <a:off x="5383213" y="0"/>
            <a:ext cx="1743075" cy="1058863"/>
          </a:xfrm>
          <a:prstGeom prst="rect">
            <a:avLst/>
          </a:prstGeom>
          <a:solidFill>
            <a:schemeClr val="tx2">
              <a:lumMod val="40000"/>
              <a:lumOff val="60000"/>
            </a:schemeClr>
          </a:solidFill>
          <a:ln w="9525">
            <a:noFill/>
            <a:miter lim="800000"/>
            <a:headEnd/>
            <a:tailEnd/>
          </a:ln>
        </p:spPr>
        <p:txBody>
          <a:bodyPr/>
          <a:lstStyle/>
          <a:p>
            <a:pPr>
              <a:defRPr/>
            </a:pPr>
            <a:endParaRPr lang="es-CL"/>
          </a:p>
        </p:txBody>
      </p:sp>
      <p:sp>
        <p:nvSpPr>
          <p:cNvPr id="12" name="Rectangle 7"/>
          <p:cNvSpPr>
            <a:spLocks noChangeArrowheads="1"/>
          </p:cNvSpPr>
          <p:nvPr/>
        </p:nvSpPr>
        <p:spPr bwMode="auto">
          <a:xfrm>
            <a:off x="3413125" y="0"/>
            <a:ext cx="1811338" cy="1058863"/>
          </a:xfrm>
          <a:prstGeom prst="rect">
            <a:avLst/>
          </a:prstGeom>
          <a:solidFill>
            <a:schemeClr val="accent1">
              <a:lumMod val="40000"/>
              <a:lumOff val="60000"/>
            </a:schemeClr>
          </a:solidFill>
          <a:ln w="9525">
            <a:noFill/>
            <a:miter lim="800000"/>
            <a:headEnd/>
            <a:tailEnd/>
          </a:ln>
        </p:spPr>
        <p:txBody>
          <a:bodyPr/>
          <a:lstStyle/>
          <a:p>
            <a:pPr>
              <a:defRPr/>
            </a:pPr>
            <a:endParaRPr lang="es-CL"/>
          </a:p>
        </p:txBody>
      </p:sp>
      <p:sp>
        <p:nvSpPr>
          <p:cNvPr id="13" name="Rectangle 5"/>
          <p:cNvSpPr>
            <a:spLocks noChangeArrowheads="1"/>
          </p:cNvSpPr>
          <p:nvPr/>
        </p:nvSpPr>
        <p:spPr bwMode="auto">
          <a:xfrm>
            <a:off x="7300913" y="0"/>
            <a:ext cx="1843087" cy="1060450"/>
          </a:xfrm>
          <a:prstGeom prst="rect">
            <a:avLst/>
          </a:prstGeom>
          <a:solidFill>
            <a:schemeClr val="accent2"/>
          </a:solidFill>
          <a:ln w="9525">
            <a:noFill/>
            <a:miter lim="800000"/>
            <a:headEnd/>
            <a:tailEnd/>
          </a:ln>
        </p:spPr>
        <p:txBody>
          <a:bodyPr/>
          <a:lstStyle/>
          <a:p>
            <a:pPr>
              <a:defRPr/>
            </a:pPr>
            <a:endParaRPr lang="es-CL"/>
          </a:p>
        </p:txBody>
      </p:sp>
      <p:cxnSp>
        <p:nvCxnSpPr>
          <p:cNvPr id="14" name="Straight Connector 17"/>
          <p:cNvCxnSpPr/>
          <p:nvPr/>
        </p:nvCxnSpPr>
        <p:spPr>
          <a:xfrm rot="5400000">
            <a:off x="6677025" y="6762750"/>
            <a:ext cx="20955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1371600" y="2743201"/>
            <a:ext cx="7123113" cy="762000"/>
          </a:xfrm>
        </p:spPr>
        <p:txBody>
          <a:bodyPr/>
          <a:lstStyle>
            <a:lvl1pPr marL="0" indent="0">
              <a:buNone/>
              <a:defRPr sz="32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2" name="Title 1"/>
          <p:cNvSpPr>
            <a:spLocks noGrp="1"/>
          </p:cNvSpPr>
          <p:nvPr>
            <p:ph type="title"/>
          </p:nvPr>
        </p:nvSpPr>
        <p:spPr>
          <a:xfrm>
            <a:off x="1371600" y="1600200"/>
            <a:ext cx="7620000" cy="990600"/>
          </a:xfrm>
        </p:spPr>
        <p:txBody>
          <a:bodyPr anchorCtr="0"/>
          <a:lstStyle>
            <a:lvl1pPr algn="l" defTabSz="169863">
              <a:buNone/>
              <a:tabLst/>
              <a:defRPr sz="4400" b="0" cap="none">
                <a:solidFill>
                  <a:srgbClr val="FFFFFF"/>
                </a:solidFill>
              </a:defRPr>
            </a:lvl1pPr>
          </a:lstStyle>
          <a:p>
            <a:r>
              <a:rPr lang="en-US" dirty="0" smtClean="0"/>
              <a:t>Click to edit Master title style</a:t>
            </a:r>
            <a:endParaRPr lang="en-US" dirty="0"/>
          </a:p>
        </p:txBody>
      </p:sp>
      <p:sp>
        <p:nvSpPr>
          <p:cNvPr id="21" name="Picture Placeholder 29"/>
          <p:cNvSpPr>
            <a:spLocks noGrp="1"/>
          </p:cNvSpPr>
          <p:nvPr>
            <p:ph type="pic" sz="quarter" idx="18"/>
          </p:nvPr>
        </p:nvSpPr>
        <p:spPr>
          <a:xfrm>
            <a:off x="170688" y="3709416"/>
            <a:ext cx="5105400" cy="1664208"/>
          </a:xfrm>
          <a:prstGeom prst="rect">
            <a:avLst/>
          </a:prstGeom>
        </p:spPr>
        <p:txBody>
          <a:bodyPr/>
          <a:lstStyle/>
          <a:p>
            <a:pPr lvl="0"/>
            <a:r>
              <a:rPr lang="en-US" noProof="0" smtClean="0"/>
              <a:t>Click icon to add picture</a:t>
            </a:r>
            <a:endParaRPr lang="es-CL" noProof="0"/>
          </a:p>
        </p:txBody>
      </p:sp>
      <p:sp>
        <p:nvSpPr>
          <p:cNvPr id="15" name="Slide Number Placeholder 12"/>
          <p:cNvSpPr>
            <a:spLocks noGrp="1"/>
          </p:cNvSpPr>
          <p:nvPr>
            <p:ph type="sldNum" sz="quarter" idx="19"/>
          </p:nvPr>
        </p:nvSpPr>
        <p:spPr>
          <a:xfrm>
            <a:off x="0" y="1752600"/>
            <a:ext cx="1295400" cy="701675"/>
          </a:xfrm>
          <a:prstGeom prst="rect">
            <a:avLst/>
          </a:prstGeom>
        </p:spPr>
        <p:txBody>
          <a:bodyPr anchor="ctr" anchorCtr="0">
            <a:noAutofit/>
          </a:bodyPr>
          <a:lstStyle>
            <a:lvl1pPr algn="ctr">
              <a:defRPr sz="2000">
                <a:solidFill>
                  <a:srgbClr val="FFFFFF"/>
                </a:solidFill>
              </a:defRPr>
            </a:lvl1pPr>
          </a:lstStyle>
          <a:p>
            <a:pPr>
              <a:defRPr/>
            </a:pPr>
            <a:fld id="{51DC9F71-FC8F-4BF1-AF8E-87736C7FAA84}" type="slidenum">
              <a:rPr lang="en-US" smtClean="0"/>
              <a:pPr>
                <a:defRPr/>
              </a:pPr>
              <a:t>‹Nº›</a:t>
            </a:fld>
            <a:endParaRPr lang="en-US" dirty="0"/>
          </a:p>
        </p:txBody>
      </p:sp>
      <p:sp>
        <p:nvSpPr>
          <p:cNvPr id="16" name="Date Placeholder 13"/>
          <p:cNvSpPr>
            <a:spLocks noGrp="1"/>
          </p:cNvSpPr>
          <p:nvPr>
            <p:ph type="dt" sz="half" idx="20"/>
          </p:nvPr>
        </p:nvSpPr>
        <p:spPr>
          <a:xfrm>
            <a:off x="6781800" y="6645275"/>
            <a:ext cx="2362200" cy="212725"/>
          </a:xfrm>
          <a:prstGeom prst="rect">
            <a:avLst/>
          </a:prstGeom>
        </p:spPr>
        <p:txBody>
          <a:bodyPr/>
          <a:lstStyle>
            <a:lvl1pPr>
              <a:defRPr sz="1200" b="0">
                <a:latin typeface="+mn-lt"/>
              </a:defRPr>
            </a:lvl1pPr>
          </a:lstStyle>
          <a:p>
            <a:pPr>
              <a:defRPr/>
            </a:pPr>
            <a:r>
              <a:rPr lang="en-US" smtClean="0"/>
              <a:t>22 – 24 de mayo, 2012</a:t>
            </a:r>
            <a:endParaRPr lang="en-US" dirty="0"/>
          </a:p>
        </p:txBody>
      </p:sp>
      <p:sp>
        <p:nvSpPr>
          <p:cNvPr id="17" name="Footer Placeholder 2"/>
          <p:cNvSpPr>
            <a:spLocks noGrp="1"/>
          </p:cNvSpPr>
          <p:nvPr>
            <p:ph type="ftr" sz="quarter" idx="21"/>
          </p:nvPr>
        </p:nvSpPr>
        <p:spPr>
          <a:xfrm>
            <a:off x="1828800" y="6645275"/>
            <a:ext cx="4953000" cy="212725"/>
          </a:xfrm>
          <a:prstGeom prst="rect">
            <a:avLst/>
          </a:prstGeom>
        </p:spPr>
        <p:txBody>
          <a:bodyPr/>
          <a:lstStyle>
            <a:lvl1pPr algn="r">
              <a:defRPr sz="1200" b="0">
                <a:latin typeface="+mn-lt"/>
              </a:defRPr>
            </a:lvl1pPr>
          </a:lstStyle>
          <a:p>
            <a:pPr>
              <a:defRPr/>
            </a:pPr>
            <a:r>
              <a:rPr lang="es-ES" smtClean="0"/>
              <a:t>Marco conceptual y metodológico para la medición de la pobreza</a:t>
            </a:r>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Title and Content_bullets">
    <p:spTree>
      <p:nvGrpSpPr>
        <p:cNvPr id="1" name=""/>
        <p:cNvGrpSpPr/>
        <p:nvPr/>
      </p:nvGrpSpPr>
      <p:grpSpPr>
        <a:xfrm>
          <a:off x="0" y="0"/>
          <a:ext cx="0" cy="0"/>
          <a:chOff x="0" y="0"/>
          <a:chExt cx="0" cy="0"/>
        </a:xfrm>
      </p:grpSpPr>
      <p:sp>
        <p:nvSpPr>
          <p:cNvPr id="5" name="Rectangle 10"/>
          <p:cNvSpPr/>
          <p:nvPr/>
        </p:nvSpPr>
        <p:spPr>
          <a:xfrm>
            <a:off x="0" y="6629400"/>
            <a:ext cx="9144000" cy="2286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sp>
        <p:nvSpPr>
          <p:cNvPr id="6" name="Rectangle 6"/>
          <p:cNvSpPr>
            <a:spLocks noChangeArrowheads="1"/>
          </p:cNvSpPr>
          <p:nvPr/>
        </p:nvSpPr>
        <p:spPr bwMode="auto">
          <a:xfrm>
            <a:off x="0" y="0"/>
            <a:ext cx="9144000" cy="1219200"/>
          </a:xfrm>
          <a:prstGeom prst="rect">
            <a:avLst/>
          </a:prstGeom>
          <a:solidFill>
            <a:schemeClr val="accent1">
              <a:lumMod val="20000"/>
              <a:lumOff val="80000"/>
            </a:schemeClr>
          </a:solidFill>
          <a:ln w="9525">
            <a:noFill/>
            <a:miter lim="800000"/>
            <a:headEnd/>
            <a:tailEnd/>
          </a:ln>
        </p:spPr>
        <p:txBody>
          <a:bodyPr/>
          <a:lstStyle/>
          <a:p>
            <a:pPr>
              <a:defRPr/>
            </a:pPr>
            <a:endParaRPr lang="es-CL"/>
          </a:p>
        </p:txBody>
      </p:sp>
      <p:sp>
        <p:nvSpPr>
          <p:cNvPr id="7" name="Rectangle 14"/>
          <p:cNvSpPr/>
          <p:nvPr/>
        </p:nvSpPr>
        <p:spPr>
          <a:xfrm>
            <a:off x="590550" y="1279525"/>
            <a:ext cx="8553450" cy="228600"/>
          </a:xfrm>
          <a:prstGeom prst="rect">
            <a:avLst/>
          </a:prstGeom>
          <a:solidFill>
            <a:schemeClr val="accent6">
              <a:lumMod val="5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cxnSp>
        <p:nvCxnSpPr>
          <p:cNvPr id="10" name="Straight Connector 18"/>
          <p:cNvCxnSpPr/>
          <p:nvPr/>
        </p:nvCxnSpPr>
        <p:spPr>
          <a:xfrm rot="5400000">
            <a:off x="6677025" y="6762750"/>
            <a:ext cx="20955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8" name="Content Placeholder 7"/>
          <p:cNvSpPr>
            <a:spLocks noGrp="1"/>
          </p:cNvSpPr>
          <p:nvPr>
            <p:ph sz="quarter" idx="1"/>
          </p:nvPr>
        </p:nvSpPr>
        <p:spPr>
          <a:xfrm>
            <a:off x="228600" y="1600200"/>
            <a:ext cx="8686800" cy="4495800"/>
          </a:xfrm>
        </p:spPr>
        <p:txBody>
          <a:bodyPr/>
          <a:lstStyle>
            <a:lvl1pPr marL="228600" indent="-228600">
              <a:buClr>
                <a:schemeClr val="accent2">
                  <a:lumMod val="50000"/>
                </a:schemeClr>
              </a:buClr>
              <a:buSzPct val="100000"/>
              <a:buFont typeface="Wingdings" pitchFamily="2" charset="2"/>
              <a:buChar char="§"/>
              <a:defRPr sz="2200"/>
            </a:lvl1pPr>
            <a:lvl2pPr marL="571500" indent="-228600">
              <a:buClr>
                <a:schemeClr val="accent1">
                  <a:lumMod val="50000"/>
                </a:schemeClr>
              </a:buClr>
              <a:buSzPct val="90000"/>
              <a:buFont typeface="Wingdings" pitchFamily="2" charset="2"/>
              <a:buChar char="§"/>
              <a:defRPr sz="2000"/>
            </a:lvl2pPr>
            <a:lvl3pPr marL="685800" indent="0">
              <a:buFont typeface="Arial" pitchFamily="34" charset="0"/>
              <a:buChar char="•"/>
              <a:defRPr sz="1800"/>
            </a:lvl3pPr>
            <a:lvl4pPr marL="1143000" indent="0">
              <a:buFont typeface="Arial" pitchFamily="34" charset="0"/>
              <a:buChar char="•"/>
              <a:defRPr sz="1600"/>
            </a:lvl4pPr>
            <a:lvl5pPr marL="1600200" indent="0">
              <a:buFont typeface="Arial" pitchFamily="34" charset="0"/>
              <a:buChar cha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itle 1"/>
          <p:cNvSpPr>
            <a:spLocks noGrp="1"/>
          </p:cNvSpPr>
          <p:nvPr>
            <p:ph type="title"/>
          </p:nvPr>
        </p:nvSpPr>
        <p:spPr>
          <a:xfrm>
            <a:off x="228600" y="76200"/>
            <a:ext cx="8686800" cy="1143000"/>
          </a:xfrm>
        </p:spPr>
        <p:txBody>
          <a:bodyPr anchor="ctr" anchorCtr="0"/>
          <a:lstStyle>
            <a:lvl1pPr algn="ctr" rtl="0" eaLnBrk="1" fontAlgn="base" hangingPunct="1">
              <a:spcBef>
                <a:spcPct val="0"/>
              </a:spcBef>
              <a:spcAft>
                <a:spcPct val="0"/>
              </a:spcAft>
              <a:defRPr lang="en-US" sz="3600" kern="1200" dirty="0">
                <a:solidFill>
                  <a:srgbClr val="355D7E"/>
                </a:solidFill>
                <a:latin typeface="+mj-lt"/>
                <a:ea typeface="+mj-ea"/>
                <a:cs typeface="+mj-cs"/>
              </a:defRPr>
            </a:lvl1pPr>
          </a:lstStyle>
          <a:p>
            <a:r>
              <a:rPr lang="en-US" dirty="0" smtClean="0"/>
              <a:t>Click to edit Master title style</a:t>
            </a:r>
            <a:endParaRPr lang="en-US" dirty="0"/>
          </a:p>
        </p:txBody>
      </p:sp>
      <p:sp>
        <p:nvSpPr>
          <p:cNvPr id="17" name="Notes Placeholder 20"/>
          <p:cNvSpPr>
            <a:spLocks noGrp="1"/>
          </p:cNvSpPr>
          <p:nvPr>
            <p:ph type="body" sz="quarter" idx="15"/>
          </p:nvPr>
        </p:nvSpPr>
        <p:spPr>
          <a:xfrm>
            <a:off x="228600" y="6172200"/>
            <a:ext cx="8686800" cy="304800"/>
          </a:xfrm>
        </p:spPr>
        <p:txBody>
          <a:bodyPr/>
          <a:lstStyle>
            <a:lvl1pPr marL="228600" indent="-228600" algn="r">
              <a:buClr>
                <a:schemeClr val="accent1">
                  <a:lumMod val="50000"/>
                </a:schemeClr>
              </a:buClr>
              <a:buSzPct val="100000"/>
              <a:buFont typeface="+mj-lt"/>
              <a:buNone/>
              <a:defRPr sz="1400" kern="0" baseline="0">
                <a:solidFill>
                  <a:schemeClr val="tx2"/>
                </a:solidFill>
                <a:latin typeface="+mn-lt"/>
                <a:cs typeface="Arial" pitchFamily="34" charset="0"/>
              </a:defRPr>
            </a:lvl1pPr>
          </a:lstStyle>
          <a:p>
            <a:pPr lvl="0"/>
            <a:r>
              <a:rPr lang="en-US" smtClean="0"/>
              <a:t>Click to edit Master text styles</a:t>
            </a:r>
          </a:p>
        </p:txBody>
      </p:sp>
      <p:sp>
        <p:nvSpPr>
          <p:cNvPr id="11" name="Slide Number Placeholder 22"/>
          <p:cNvSpPr>
            <a:spLocks noGrp="1"/>
          </p:cNvSpPr>
          <p:nvPr>
            <p:ph type="sldNum" sz="quarter" idx="16"/>
          </p:nvPr>
        </p:nvSpPr>
        <p:spPr>
          <a:xfrm>
            <a:off x="0" y="1268413"/>
            <a:ext cx="533400" cy="244475"/>
          </a:xfrm>
          <a:prstGeom prst="rect">
            <a:avLst/>
          </a:prstGeom>
          <a:solidFill>
            <a:srgbClr val="89220D"/>
          </a:solidFill>
        </p:spPr>
        <p:txBody>
          <a:bodyPr anchor="ctr" anchorCtr="0"/>
          <a:lstStyle>
            <a:lvl1pPr algn="ctr">
              <a:defRPr sz="1400">
                <a:solidFill>
                  <a:schemeClr val="bg1"/>
                </a:solidFill>
                <a:latin typeface="+mj-lt"/>
              </a:defRPr>
            </a:lvl1pPr>
          </a:lstStyle>
          <a:p>
            <a:pPr>
              <a:defRPr/>
            </a:pPr>
            <a:fld id="{C348FE03-84FC-41B1-B9F3-A8F7BF2CC391}" type="slidenum">
              <a:rPr lang="en-US"/>
              <a:pPr>
                <a:defRPr/>
              </a:pPr>
              <a:t>‹Nº›</a:t>
            </a:fld>
            <a:endParaRPr lang="en-US" dirty="0"/>
          </a:p>
        </p:txBody>
      </p:sp>
      <p:sp>
        <p:nvSpPr>
          <p:cNvPr id="12" name="Date Placeholder 13"/>
          <p:cNvSpPr>
            <a:spLocks noGrp="1"/>
          </p:cNvSpPr>
          <p:nvPr>
            <p:ph type="dt" sz="half" idx="17"/>
          </p:nvPr>
        </p:nvSpPr>
        <p:spPr>
          <a:xfrm>
            <a:off x="6781800" y="6645275"/>
            <a:ext cx="2362200" cy="212725"/>
          </a:xfrm>
          <a:prstGeom prst="rect">
            <a:avLst/>
          </a:prstGeom>
        </p:spPr>
        <p:txBody>
          <a:bodyPr/>
          <a:lstStyle>
            <a:lvl1pPr>
              <a:defRPr sz="1200" b="0">
                <a:latin typeface="+mn-lt"/>
              </a:defRPr>
            </a:lvl1pPr>
          </a:lstStyle>
          <a:p>
            <a:pPr>
              <a:defRPr/>
            </a:pPr>
            <a:r>
              <a:rPr lang="en-US" smtClean="0"/>
              <a:t>22 – 24 de mayo, 2012</a:t>
            </a:r>
            <a:endParaRPr lang="en-US" dirty="0"/>
          </a:p>
        </p:txBody>
      </p:sp>
      <p:sp>
        <p:nvSpPr>
          <p:cNvPr id="13" name="Footer Placeholder 2"/>
          <p:cNvSpPr>
            <a:spLocks noGrp="1"/>
          </p:cNvSpPr>
          <p:nvPr>
            <p:ph type="ftr" sz="quarter" idx="18"/>
          </p:nvPr>
        </p:nvSpPr>
        <p:spPr>
          <a:xfrm>
            <a:off x="1828800" y="6645275"/>
            <a:ext cx="4953000" cy="212725"/>
          </a:xfrm>
          <a:prstGeom prst="rect">
            <a:avLst/>
          </a:prstGeom>
        </p:spPr>
        <p:txBody>
          <a:bodyPr/>
          <a:lstStyle>
            <a:lvl1pPr algn="r">
              <a:defRPr sz="1200" b="0">
                <a:latin typeface="+mn-lt"/>
              </a:defRPr>
            </a:lvl1pPr>
          </a:lstStyle>
          <a:p>
            <a:pPr>
              <a:defRPr/>
            </a:pPr>
            <a:r>
              <a:rPr lang="es-ES" smtClean="0"/>
              <a:t>Marco conceptual y metodológico para la medición de la pobreza</a:t>
            </a:r>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s-CL"/>
          </a:p>
        </p:txBody>
      </p:sp>
      <p:sp>
        <p:nvSpPr>
          <p:cNvPr id="4" name="Date Placeholder 3"/>
          <p:cNvSpPr>
            <a:spLocks noGrp="1"/>
          </p:cNvSpPr>
          <p:nvPr>
            <p:ph type="dt" sz="half" idx="10"/>
          </p:nvPr>
        </p:nvSpPr>
        <p:spPr/>
        <p:txBody>
          <a:bodyPr/>
          <a:lstStyle>
            <a:lvl1pPr>
              <a:defRPr/>
            </a:lvl1pPr>
          </a:lstStyle>
          <a:p>
            <a:pPr>
              <a:defRPr/>
            </a:pPr>
            <a:fld id="{668800F3-B6FC-43CB-B9CD-8DF78F4861A7}" type="datetime6">
              <a:rPr lang="es-CL"/>
              <a:pPr>
                <a:defRPr/>
              </a:pPr>
              <a:t>Octubre de 2012</a:t>
            </a:fld>
            <a:endParaRPr lang="es-CL"/>
          </a:p>
        </p:txBody>
      </p:sp>
      <p:sp>
        <p:nvSpPr>
          <p:cNvPr id="5" name="Footer Placeholder 4"/>
          <p:cNvSpPr>
            <a:spLocks noGrp="1"/>
          </p:cNvSpPr>
          <p:nvPr>
            <p:ph type="ftr" sz="quarter" idx="11"/>
          </p:nvPr>
        </p:nvSpPr>
        <p:spPr/>
        <p:txBody>
          <a:bodyPr/>
          <a:lstStyle>
            <a:lvl1pPr>
              <a:defRPr/>
            </a:lvl1pPr>
          </a:lstStyle>
          <a:p>
            <a:pPr>
              <a:defRPr/>
            </a:pPr>
            <a:r>
              <a:rPr lang="es-CL"/>
              <a:t>Panorama de la Pobreza y la desigualdad en América Latina: Algunos hechos estilizados</a:t>
            </a:r>
          </a:p>
        </p:txBody>
      </p:sp>
      <p:sp>
        <p:nvSpPr>
          <p:cNvPr id="6" name="Slide Number Placeholder 5"/>
          <p:cNvSpPr>
            <a:spLocks noGrp="1"/>
          </p:cNvSpPr>
          <p:nvPr>
            <p:ph type="sldNum" sz="quarter" idx="12"/>
          </p:nvPr>
        </p:nvSpPr>
        <p:spPr/>
        <p:txBody>
          <a:bodyPr/>
          <a:lstStyle>
            <a:lvl1pPr>
              <a:defRPr/>
            </a:lvl1pPr>
          </a:lstStyle>
          <a:p>
            <a:pPr>
              <a:defRPr/>
            </a:pPr>
            <a:fld id="{C5A5DD4D-E049-4A5F-9511-2E65723EBB35}" type="slidenum">
              <a:rPr lang="es-CL"/>
              <a:pPr>
                <a:defRPr/>
              </a:pPr>
              <a:t>‹Nº›</a:t>
            </a:fld>
            <a:endParaRPr lang="es-CL"/>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s-CL"/>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4" name="Date Placeholder 3"/>
          <p:cNvSpPr>
            <a:spLocks noGrp="1"/>
          </p:cNvSpPr>
          <p:nvPr>
            <p:ph type="dt" sz="half" idx="10"/>
          </p:nvPr>
        </p:nvSpPr>
        <p:spPr/>
        <p:txBody>
          <a:bodyPr/>
          <a:lstStyle>
            <a:lvl1pPr>
              <a:defRPr/>
            </a:lvl1pPr>
          </a:lstStyle>
          <a:p>
            <a:pPr>
              <a:defRPr/>
            </a:pPr>
            <a:fld id="{E13B5D27-9DCC-4452-99CC-BB64B7D249ED}" type="datetime6">
              <a:rPr lang="es-CL"/>
              <a:pPr>
                <a:defRPr/>
              </a:pPr>
              <a:t>Octubre de 2012</a:t>
            </a:fld>
            <a:endParaRPr lang="es-CL"/>
          </a:p>
        </p:txBody>
      </p:sp>
      <p:sp>
        <p:nvSpPr>
          <p:cNvPr id="5" name="Footer Placeholder 4"/>
          <p:cNvSpPr>
            <a:spLocks noGrp="1"/>
          </p:cNvSpPr>
          <p:nvPr>
            <p:ph type="ftr" sz="quarter" idx="11"/>
          </p:nvPr>
        </p:nvSpPr>
        <p:spPr/>
        <p:txBody>
          <a:bodyPr/>
          <a:lstStyle>
            <a:lvl1pPr>
              <a:defRPr/>
            </a:lvl1pPr>
          </a:lstStyle>
          <a:p>
            <a:pPr>
              <a:defRPr/>
            </a:pPr>
            <a:r>
              <a:rPr lang="es-CL"/>
              <a:t>Panorama de la Pobreza y la desigualdad en América Latina: Algunos hechos estilizados</a:t>
            </a:r>
          </a:p>
        </p:txBody>
      </p:sp>
      <p:sp>
        <p:nvSpPr>
          <p:cNvPr id="6" name="Slide Number Placeholder 5"/>
          <p:cNvSpPr>
            <a:spLocks noGrp="1"/>
          </p:cNvSpPr>
          <p:nvPr>
            <p:ph type="sldNum" sz="quarter" idx="12"/>
          </p:nvPr>
        </p:nvSpPr>
        <p:spPr/>
        <p:txBody>
          <a:bodyPr/>
          <a:lstStyle>
            <a:lvl1pPr>
              <a:defRPr/>
            </a:lvl1pPr>
          </a:lstStyle>
          <a:p>
            <a:pPr>
              <a:defRPr/>
            </a:pPr>
            <a:fld id="{EA32402E-6445-4B73-95A8-5CB7E2FA6308}" type="slidenum">
              <a:rPr lang="es-CL"/>
              <a:pPr>
                <a:defRPr/>
              </a:pPr>
              <a:t>‹Nº›</a:t>
            </a:fld>
            <a:endParaRPr lang="es-CL"/>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s-CL"/>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3C1DEC6A-1B11-48A0-BC08-2B7A7F0B1BBB}" type="datetime6">
              <a:rPr lang="es-CL"/>
              <a:pPr>
                <a:defRPr/>
              </a:pPr>
              <a:t>Octubre de 2012</a:t>
            </a:fld>
            <a:endParaRPr lang="es-CL"/>
          </a:p>
        </p:txBody>
      </p:sp>
      <p:sp>
        <p:nvSpPr>
          <p:cNvPr id="5" name="Footer Placeholder 4"/>
          <p:cNvSpPr>
            <a:spLocks noGrp="1"/>
          </p:cNvSpPr>
          <p:nvPr>
            <p:ph type="ftr" sz="quarter" idx="11"/>
          </p:nvPr>
        </p:nvSpPr>
        <p:spPr/>
        <p:txBody>
          <a:bodyPr/>
          <a:lstStyle>
            <a:lvl1pPr>
              <a:defRPr/>
            </a:lvl1pPr>
          </a:lstStyle>
          <a:p>
            <a:pPr>
              <a:defRPr/>
            </a:pPr>
            <a:r>
              <a:rPr lang="es-CL"/>
              <a:t>Panorama de la Pobreza y la desigualdad en América Latina: Algunos hechos estilizados</a:t>
            </a:r>
          </a:p>
        </p:txBody>
      </p:sp>
      <p:sp>
        <p:nvSpPr>
          <p:cNvPr id="6" name="Slide Number Placeholder 5"/>
          <p:cNvSpPr>
            <a:spLocks noGrp="1"/>
          </p:cNvSpPr>
          <p:nvPr>
            <p:ph type="sldNum" sz="quarter" idx="12"/>
          </p:nvPr>
        </p:nvSpPr>
        <p:spPr/>
        <p:txBody>
          <a:bodyPr/>
          <a:lstStyle>
            <a:lvl1pPr>
              <a:defRPr/>
            </a:lvl1pPr>
          </a:lstStyle>
          <a:p>
            <a:pPr>
              <a:defRPr/>
            </a:pPr>
            <a:fld id="{09F2E53A-30B1-4944-A651-1FDBE3BBD1DE}" type="slidenum">
              <a:rPr lang="es-CL"/>
              <a:pPr>
                <a:defRPr/>
              </a:pPr>
              <a:t>‹Nº›</a:t>
            </a:fld>
            <a:endParaRPr lang="es-CL"/>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s-CL"/>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5" name="Date Placeholder 3"/>
          <p:cNvSpPr>
            <a:spLocks noGrp="1"/>
          </p:cNvSpPr>
          <p:nvPr>
            <p:ph type="dt" sz="half" idx="10"/>
          </p:nvPr>
        </p:nvSpPr>
        <p:spPr/>
        <p:txBody>
          <a:bodyPr/>
          <a:lstStyle>
            <a:lvl1pPr>
              <a:defRPr/>
            </a:lvl1pPr>
          </a:lstStyle>
          <a:p>
            <a:pPr>
              <a:defRPr/>
            </a:pPr>
            <a:fld id="{E64C87D7-4987-4E87-9E0C-E0CFE3D5BCB4}" type="datetime6">
              <a:rPr lang="es-CL"/>
              <a:pPr>
                <a:defRPr/>
              </a:pPr>
              <a:t>Octubre de 2012</a:t>
            </a:fld>
            <a:endParaRPr lang="es-CL"/>
          </a:p>
        </p:txBody>
      </p:sp>
      <p:sp>
        <p:nvSpPr>
          <p:cNvPr id="6" name="Footer Placeholder 4"/>
          <p:cNvSpPr>
            <a:spLocks noGrp="1"/>
          </p:cNvSpPr>
          <p:nvPr>
            <p:ph type="ftr" sz="quarter" idx="11"/>
          </p:nvPr>
        </p:nvSpPr>
        <p:spPr/>
        <p:txBody>
          <a:bodyPr/>
          <a:lstStyle>
            <a:lvl1pPr>
              <a:defRPr/>
            </a:lvl1pPr>
          </a:lstStyle>
          <a:p>
            <a:pPr>
              <a:defRPr/>
            </a:pPr>
            <a:r>
              <a:rPr lang="es-CL"/>
              <a:t>Panorama de la Pobreza y la desigualdad en América Latina: Algunos hechos estilizados</a:t>
            </a:r>
          </a:p>
        </p:txBody>
      </p:sp>
      <p:sp>
        <p:nvSpPr>
          <p:cNvPr id="7" name="Slide Number Placeholder 5"/>
          <p:cNvSpPr>
            <a:spLocks noGrp="1"/>
          </p:cNvSpPr>
          <p:nvPr>
            <p:ph type="sldNum" sz="quarter" idx="12"/>
          </p:nvPr>
        </p:nvSpPr>
        <p:spPr/>
        <p:txBody>
          <a:bodyPr/>
          <a:lstStyle>
            <a:lvl1pPr>
              <a:defRPr/>
            </a:lvl1pPr>
          </a:lstStyle>
          <a:p>
            <a:pPr>
              <a:defRPr/>
            </a:pPr>
            <a:fld id="{91A62A32-7CBD-420D-8EED-47FDA7500781}" type="slidenum">
              <a:rPr lang="es-CL"/>
              <a:pPr>
                <a:defRPr/>
              </a:pPr>
              <a:t>‹Nº›</a:t>
            </a:fld>
            <a:endParaRPr lang="es-CL"/>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s-CL"/>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7" name="Date Placeholder 3"/>
          <p:cNvSpPr>
            <a:spLocks noGrp="1"/>
          </p:cNvSpPr>
          <p:nvPr>
            <p:ph type="dt" sz="half" idx="10"/>
          </p:nvPr>
        </p:nvSpPr>
        <p:spPr/>
        <p:txBody>
          <a:bodyPr/>
          <a:lstStyle>
            <a:lvl1pPr>
              <a:defRPr/>
            </a:lvl1pPr>
          </a:lstStyle>
          <a:p>
            <a:pPr>
              <a:defRPr/>
            </a:pPr>
            <a:fld id="{DE2E6AB6-6939-4B74-904C-F209CBD2D479}" type="datetime6">
              <a:rPr lang="es-CL"/>
              <a:pPr>
                <a:defRPr/>
              </a:pPr>
              <a:t>Octubre de 2012</a:t>
            </a:fld>
            <a:endParaRPr lang="es-CL"/>
          </a:p>
        </p:txBody>
      </p:sp>
      <p:sp>
        <p:nvSpPr>
          <p:cNvPr id="8" name="Footer Placeholder 4"/>
          <p:cNvSpPr>
            <a:spLocks noGrp="1"/>
          </p:cNvSpPr>
          <p:nvPr>
            <p:ph type="ftr" sz="quarter" idx="11"/>
          </p:nvPr>
        </p:nvSpPr>
        <p:spPr/>
        <p:txBody>
          <a:bodyPr/>
          <a:lstStyle>
            <a:lvl1pPr>
              <a:defRPr/>
            </a:lvl1pPr>
          </a:lstStyle>
          <a:p>
            <a:pPr>
              <a:defRPr/>
            </a:pPr>
            <a:r>
              <a:rPr lang="es-CL"/>
              <a:t>Panorama de la Pobreza y la desigualdad en América Latina: Algunos hechos estilizados</a:t>
            </a:r>
          </a:p>
        </p:txBody>
      </p:sp>
      <p:sp>
        <p:nvSpPr>
          <p:cNvPr id="9" name="Slide Number Placeholder 5"/>
          <p:cNvSpPr>
            <a:spLocks noGrp="1"/>
          </p:cNvSpPr>
          <p:nvPr>
            <p:ph type="sldNum" sz="quarter" idx="12"/>
          </p:nvPr>
        </p:nvSpPr>
        <p:spPr/>
        <p:txBody>
          <a:bodyPr/>
          <a:lstStyle>
            <a:lvl1pPr>
              <a:defRPr/>
            </a:lvl1pPr>
          </a:lstStyle>
          <a:p>
            <a:pPr>
              <a:defRPr/>
            </a:pPr>
            <a:fld id="{E995B4B4-A114-47AB-A24E-DA41D8913C6D}" type="slidenum">
              <a:rPr lang="es-CL"/>
              <a:pPr>
                <a:defRPr/>
              </a:pPr>
              <a:t>‹Nº›</a:t>
            </a:fld>
            <a:endParaRPr lang="es-CL"/>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86800" cy="838200"/>
          </a:xfrm>
        </p:spPr>
        <p:txBody>
          <a:bodyPr/>
          <a:lstStyle/>
          <a:p>
            <a:r>
              <a:rPr lang="en-US" smtClean="0"/>
              <a:t>Click to edit Master title style</a:t>
            </a:r>
            <a:endParaRPr lang="es-CL"/>
          </a:p>
        </p:txBody>
      </p:sp>
      <p:sp>
        <p:nvSpPr>
          <p:cNvPr id="3" name="Content Placeholder 2"/>
          <p:cNvSpPr>
            <a:spLocks noGrp="1"/>
          </p:cNvSpPr>
          <p:nvPr>
            <p:ph idx="1"/>
          </p:nvPr>
        </p:nvSpPr>
        <p:spPr/>
        <p:txBody>
          <a:bodyPr/>
          <a:lstStyle>
            <a:lvl1pPr>
              <a:buClr>
                <a:srgbClr val="CC6600"/>
              </a:buClr>
              <a:buSzPct val="110000"/>
              <a:buFont typeface="Wingdings" pitchFamily="2" charset="2"/>
              <a:buChar char="§"/>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s-CL" dirty="0"/>
          </a:p>
        </p:txBody>
      </p:sp>
      <p:sp>
        <p:nvSpPr>
          <p:cNvPr id="4" name="Date Placeholder 3"/>
          <p:cNvSpPr>
            <a:spLocks noGrp="1"/>
          </p:cNvSpPr>
          <p:nvPr>
            <p:ph type="dt" sz="half" idx="10"/>
          </p:nvPr>
        </p:nvSpPr>
        <p:spPr/>
        <p:txBody>
          <a:bodyPr/>
          <a:lstStyle>
            <a:lvl1pPr>
              <a:defRPr/>
            </a:lvl1pPr>
          </a:lstStyle>
          <a:p>
            <a:pPr>
              <a:defRPr/>
            </a:pPr>
            <a:fld id="{F4469108-9205-4BA7-A620-7558D85371B7}" type="datetime6">
              <a:rPr lang="es-CL"/>
              <a:pPr>
                <a:defRPr/>
              </a:pPr>
              <a:t>Octubre de 2012</a:t>
            </a:fld>
            <a:endParaRPr lang="en-US" dirty="0"/>
          </a:p>
        </p:txBody>
      </p:sp>
      <p:sp>
        <p:nvSpPr>
          <p:cNvPr id="5" name="Footer Placeholder 4"/>
          <p:cNvSpPr>
            <a:spLocks noGrp="1"/>
          </p:cNvSpPr>
          <p:nvPr>
            <p:ph type="ftr" sz="quarter" idx="11"/>
          </p:nvPr>
        </p:nvSpPr>
        <p:spPr/>
        <p:txBody>
          <a:bodyPr/>
          <a:lstStyle>
            <a:lvl1pPr>
              <a:defRPr/>
            </a:lvl1pPr>
          </a:lstStyle>
          <a:p>
            <a:pPr>
              <a:defRPr/>
            </a:pPr>
            <a:r>
              <a:rPr lang="es-CL"/>
              <a:t>Panorama de la Pobreza y la desigualdad en América Latina: Algunos hechos estilizados</a:t>
            </a: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DC9A9D21-0D5A-4887-B4F4-8E35835A78C8}" type="slidenum">
              <a:rPr lang="en-US"/>
              <a:pPr>
                <a:defRPr/>
              </a:pPr>
              <a:t>‹Nº›</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s-CL"/>
          </a:p>
        </p:txBody>
      </p:sp>
      <p:sp>
        <p:nvSpPr>
          <p:cNvPr id="3" name="Date Placeholder 3"/>
          <p:cNvSpPr>
            <a:spLocks noGrp="1"/>
          </p:cNvSpPr>
          <p:nvPr>
            <p:ph type="dt" sz="half" idx="10"/>
          </p:nvPr>
        </p:nvSpPr>
        <p:spPr/>
        <p:txBody>
          <a:bodyPr/>
          <a:lstStyle>
            <a:lvl1pPr>
              <a:defRPr/>
            </a:lvl1pPr>
          </a:lstStyle>
          <a:p>
            <a:pPr>
              <a:defRPr/>
            </a:pPr>
            <a:fld id="{2B4B30CC-4C79-4160-A76C-043A75DF9626}" type="datetime6">
              <a:rPr lang="es-CL"/>
              <a:pPr>
                <a:defRPr/>
              </a:pPr>
              <a:t>Octubre de 2012</a:t>
            </a:fld>
            <a:endParaRPr lang="es-CL"/>
          </a:p>
        </p:txBody>
      </p:sp>
      <p:sp>
        <p:nvSpPr>
          <p:cNvPr id="4" name="Footer Placeholder 4"/>
          <p:cNvSpPr>
            <a:spLocks noGrp="1"/>
          </p:cNvSpPr>
          <p:nvPr>
            <p:ph type="ftr" sz="quarter" idx="11"/>
          </p:nvPr>
        </p:nvSpPr>
        <p:spPr/>
        <p:txBody>
          <a:bodyPr/>
          <a:lstStyle>
            <a:lvl1pPr>
              <a:defRPr/>
            </a:lvl1pPr>
          </a:lstStyle>
          <a:p>
            <a:pPr>
              <a:defRPr/>
            </a:pPr>
            <a:r>
              <a:rPr lang="es-CL"/>
              <a:t>Panorama de la Pobreza y la desigualdad en América Latina: Algunos hechos estilizados</a:t>
            </a:r>
          </a:p>
        </p:txBody>
      </p:sp>
      <p:sp>
        <p:nvSpPr>
          <p:cNvPr id="5" name="Slide Number Placeholder 5"/>
          <p:cNvSpPr>
            <a:spLocks noGrp="1"/>
          </p:cNvSpPr>
          <p:nvPr>
            <p:ph type="sldNum" sz="quarter" idx="12"/>
          </p:nvPr>
        </p:nvSpPr>
        <p:spPr/>
        <p:txBody>
          <a:bodyPr/>
          <a:lstStyle>
            <a:lvl1pPr>
              <a:defRPr/>
            </a:lvl1pPr>
          </a:lstStyle>
          <a:p>
            <a:pPr>
              <a:defRPr/>
            </a:pPr>
            <a:fld id="{EB5DCEEC-E535-4113-8A39-0FF78FA5A94F}" type="slidenum">
              <a:rPr lang="es-CL"/>
              <a:pPr>
                <a:defRPr/>
              </a:pPr>
              <a:t>‹Nº›</a:t>
            </a:fld>
            <a:endParaRPr lang="es-CL"/>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03F0254C-2505-46F2-8DA6-ED6E3F8CD7B9}" type="datetime6">
              <a:rPr lang="es-CL"/>
              <a:pPr>
                <a:defRPr/>
              </a:pPr>
              <a:t>Octubre de 2012</a:t>
            </a:fld>
            <a:endParaRPr lang="es-CL"/>
          </a:p>
        </p:txBody>
      </p:sp>
      <p:sp>
        <p:nvSpPr>
          <p:cNvPr id="3" name="Footer Placeholder 4"/>
          <p:cNvSpPr>
            <a:spLocks noGrp="1"/>
          </p:cNvSpPr>
          <p:nvPr>
            <p:ph type="ftr" sz="quarter" idx="11"/>
          </p:nvPr>
        </p:nvSpPr>
        <p:spPr/>
        <p:txBody>
          <a:bodyPr/>
          <a:lstStyle>
            <a:lvl1pPr>
              <a:defRPr/>
            </a:lvl1pPr>
          </a:lstStyle>
          <a:p>
            <a:pPr>
              <a:defRPr/>
            </a:pPr>
            <a:r>
              <a:rPr lang="es-CL"/>
              <a:t>Panorama de la Pobreza y la desigualdad en América Latina: Algunos hechos estilizados</a:t>
            </a:r>
          </a:p>
        </p:txBody>
      </p:sp>
      <p:sp>
        <p:nvSpPr>
          <p:cNvPr id="4" name="Slide Number Placeholder 5"/>
          <p:cNvSpPr>
            <a:spLocks noGrp="1"/>
          </p:cNvSpPr>
          <p:nvPr>
            <p:ph type="sldNum" sz="quarter" idx="12"/>
          </p:nvPr>
        </p:nvSpPr>
        <p:spPr/>
        <p:txBody>
          <a:bodyPr/>
          <a:lstStyle>
            <a:lvl1pPr>
              <a:defRPr/>
            </a:lvl1pPr>
          </a:lstStyle>
          <a:p>
            <a:pPr>
              <a:defRPr/>
            </a:pPr>
            <a:fld id="{90E7D899-AF1F-4294-8575-DB03C02E44C7}" type="slidenum">
              <a:rPr lang="es-CL"/>
              <a:pPr>
                <a:defRPr/>
              </a:pPr>
              <a:t>‹Nº›</a:t>
            </a:fld>
            <a:endParaRPr lang="es-CL"/>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s-CL"/>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98F36868-85A4-451B-9AD3-2AB1D4BBE215}" type="datetime6">
              <a:rPr lang="es-CL"/>
              <a:pPr>
                <a:defRPr/>
              </a:pPr>
              <a:t>Octubre de 2012</a:t>
            </a:fld>
            <a:endParaRPr lang="es-CL"/>
          </a:p>
        </p:txBody>
      </p:sp>
      <p:sp>
        <p:nvSpPr>
          <p:cNvPr id="6" name="Footer Placeholder 4"/>
          <p:cNvSpPr>
            <a:spLocks noGrp="1"/>
          </p:cNvSpPr>
          <p:nvPr>
            <p:ph type="ftr" sz="quarter" idx="11"/>
          </p:nvPr>
        </p:nvSpPr>
        <p:spPr/>
        <p:txBody>
          <a:bodyPr/>
          <a:lstStyle>
            <a:lvl1pPr>
              <a:defRPr/>
            </a:lvl1pPr>
          </a:lstStyle>
          <a:p>
            <a:pPr>
              <a:defRPr/>
            </a:pPr>
            <a:r>
              <a:rPr lang="es-CL"/>
              <a:t>Panorama de la Pobreza y la desigualdad en América Latina: Algunos hechos estilizados</a:t>
            </a:r>
          </a:p>
        </p:txBody>
      </p:sp>
      <p:sp>
        <p:nvSpPr>
          <p:cNvPr id="7" name="Slide Number Placeholder 5"/>
          <p:cNvSpPr>
            <a:spLocks noGrp="1"/>
          </p:cNvSpPr>
          <p:nvPr>
            <p:ph type="sldNum" sz="quarter" idx="12"/>
          </p:nvPr>
        </p:nvSpPr>
        <p:spPr/>
        <p:txBody>
          <a:bodyPr/>
          <a:lstStyle>
            <a:lvl1pPr>
              <a:defRPr/>
            </a:lvl1pPr>
          </a:lstStyle>
          <a:p>
            <a:pPr>
              <a:defRPr/>
            </a:pPr>
            <a:fld id="{F7F42057-3AA8-4F4F-A018-5804EA3717D7}" type="slidenum">
              <a:rPr lang="es-CL"/>
              <a:pPr>
                <a:defRPr/>
              </a:pPr>
              <a:t>‹Nº›</a:t>
            </a:fld>
            <a:endParaRPr lang="es-CL"/>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s-CL"/>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s-CL"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B6014798-56CC-4C61-A586-392ACF5D44CA}" type="datetime6">
              <a:rPr lang="es-CL"/>
              <a:pPr>
                <a:defRPr/>
              </a:pPr>
              <a:t>Octubre de 2012</a:t>
            </a:fld>
            <a:endParaRPr lang="es-CL"/>
          </a:p>
        </p:txBody>
      </p:sp>
      <p:sp>
        <p:nvSpPr>
          <p:cNvPr id="6" name="Footer Placeholder 4"/>
          <p:cNvSpPr>
            <a:spLocks noGrp="1"/>
          </p:cNvSpPr>
          <p:nvPr>
            <p:ph type="ftr" sz="quarter" idx="11"/>
          </p:nvPr>
        </p:nvSpPr>
        <p:spPr/>
        <p:txBody>
          <a:bodyPr/>
          <a:lstStyle>
            <a:lvl1pPr>
              <a:defRPr/>
            </a:lvl1pPr>
          </a:lstStyle>
          <a:p>
            <a:pPr>
              <a:defRPr/>
            </a:pPr>
            <a:r>
              <a:rPr lang="es-CL"/>
              <a:t>Panorama de la Pobreza y la desigualdad en América Latina: Algunos hechos estilizados</a:t>
            </a:r>
          </a:p>
        </p:txBody>
      </p:sp>
      <p:sp>
        <p:nvSpPr>
          <p:cNvPr id="7" name="Slide Number Placeholder 5"/>
          <p:cNvSpPr>
            <a:spLocks noGrp="1"/>
          </p:cNvSpPr>
          <p:nvPr>
            <p:ph type="sldNum" sz="quarter" idx="12"/>
          </p:nvPr>
        </p:nvSpPr>
        <p:spPr/>
        <p:txBody>
          <a:bodyPr/>
          <a:lstStyle>
            <a:lvl1pPr>
              <a:defRPr/>
            </a:lvl1pPr>
          </a:lstStyle>
          <a:p>
            <a:pPr>
              <a:defRPr/>
            </a:pPr>
            <a:fld id="{148F812F-B8E9-4E38-A536-FC92C0F3C0AA}" type="slidenum">
              <a:rPr lang="es-CL"/>
              <a:pPr>
                <a:defRPr/>
              </a:pPr>
              <a:t>‹Nº›</a:t>
            </a:fld>
            <a:endParaRPr lang="es-CL"/>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s-CL"/>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4" name="Date Placeholder 3"/>
          <p:cNvSpPr>
            <a:spLocks noGrp="1"/>
          </p:cNvSpPr>
          <p:nvPr>
            <p:ph type="dt" sz="half" idx="10"/>
          </p:nvPr>
        </p:nvSpPr>
        <p:spPr/>
        <p:txBody>
          <a:bodyPr/>
          <a:lstStyle>
            <a:lvl1pPr>
              <a:defRPr/>
            </a:lvl1pPr>
          </a:lstStyle>
          <a:p>
            <a:pPr>
              <a:defRPr/>
            </a:pPr>
            <a:fld id="{F7088941-A7CC-4557-9039-5C980529A99C}" type="datetime6">
              <a:rPr lang="es-CL"/>
              <a:pPr>
                <a:defRPr/>
              </a:pPr>
              <a:t>Octubre de 2012</a:t>
            </a:fld>
            <a:endParaRPr lang="es-CL"/>
          </a:p>
        </p:txBody>
      </p:sp>
      <p:sp>
        <p:nvSpPr>
          <p:cNvPr id="5" name="Footer Placeholder 4"/>
          <p:cNvSpPr>
            <a:spLocks noGrp="1"/>
          </p:cNvSpPr>
          <p:nvPr>
            <p:ph type="ftr" sz="quarter" idx="11"/>
          </p:nvPr>
        </p:nvSpPr>
        <p:spPr/>
        <p:txBody>
          <a:bodyPr/>
          <a:lstStyle>
            <a:lvl1pPr>
              <a:defRPr/>
            </a:lvl1pPr>
          </a:lstStyle>
          <a:p>
            <a:pPr>
              <a:defRPr/>
            </a:pPr>
            <a:r>
              <a:rPr lang="es-CL"/>
              <a:t>Panorama de la Pobreza y la desigualdad en América Latina: Algunos hechos estilizados</a:t>
            </a:r>
          </a:p>
        </p:txBody>
      </p:sp>
      <p:sp>
        <p:nvSpPr>
          <p:cNvPr id="6" name="Slide Number Placeholder 5"/>
          <p:cNvSpPr>
            <a:spLocks noGrp="1"/>
          </p:cNvSpPr>
          <p:nvPr>
            <p:ph type="sldNum" sz="quarter" idx="12"/>
          </p:nvPr>
        </p:nvSpPr>
        <p:spPr/>
        <p:txBody>
          <a:bodyPr/>
          <a:lstStyle>
            <a:lvl1pPr>
              <a:defRPr/>
            </a:lvl1pPr>
          </a:lstStyle>
          <a:p>
            <a:pPr>
              <a:defRPr/>
            </a:pPr>
            <a:fld id="{496E204D-0335-4648-94C0-6B626636F58E}" type="slidenum">
              <a:rPr lang="es-CL"/>
              <a:pPr>
                <a:defRPr/>
              </a:pPr>
              <a:t>‹Nº›</a:t>
            </a:fld>
            <a:endParaRPr lang="es-CL"/>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s-CL"/>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4" name="Date Placeholder 3"/>
          <p:cNvSpPr>
            <a:spLocks noGrp="1"/>
          </p:cNvSpPr>
          <p:nvPr>
            <p:ph type="dt" sz="half" idx="10"/>
          </p:nvPr>
        </p:nvSpPr>
        <p:spPr/>
        <p:txBody>
          <a:bodyPr/>
          <a:lstStyle>
            <a:lvl1pPr>
              <a:defRPr/>
            </a:lvl1pPr>
          </a:lstStyle>
          <a:p>
            <a:pPr>
              <a:defRPr/>
            </a:pPr>
            <a:fld id="{55C3432D-E88E-4D58-B480-79D79051818D}" type="datetime6">
              <a:rPr lang="es-CL"/>
              <a:pPr>
                <a:defRPr/>
              </a:pPr>
              <a:t>Octubre de 2012</a:t>
            </a:fld>
            <a:endParaRPr lang="es-CL"/>
          </a:p>
        </p:txBody>
      </p:sp>
      <p:sp>
        <p:nvSpPr>
          <p:cNvPr id="5" name="Footer Placeholder 4"/>
          <p:cNvSpPr>
            <a:spLocks noGrp="1"/>
          </p:cNvSpPr>
          <p:nvPr>
            <p:ph type="ftr" sz="quarter" idx="11"/>
          </p:nvPr>
        </p:nvSpPr>
        <p:spPr/>
        <p:txBody>
          <a:bodyPr/>
          <a:lstStyle>
            <a:lvl1pPr>
              <a:defRPr/>
            </a:lvl1pPr>
          </a:lstStyle>
          <a:p>
            <a:pPr>
              <a:defRPr/>
            </a:pPr>
            <a:r>
              <a:rPr lang="es-CL"/>
              <a:t>Panorama de la Pobreza y la desigualdad en América Latina: Algunos hechos estilizados</a:t>
            </a:r>
          </a:p>
        </p:txBody>
      </p:sp>
      <p:sp>
        <p:nvSpPr>
          <p:cNvPr id="6" name="Slide Number Placeholder 5"/>
          <p:cNvSpPr>
            <a:spLocks noGrp="1"/>
          </p:cNvSpPr>
          <p:nvPr>
            <p:ph type="sldNum" sz="quarter" idx="12"/>
          </p:nvPr>
        </p:nvSpPr>
        <p:spPr/>
        <p:txBody>
          <a:bodyPr/>
          <a:lstStyle>
            <a:lvl1pPr>
              <a:defRPr/>
            </a:lvl1pPr>
          </a:lstStyle>
          <a:p>
            <a:pPr>
              <a:defRPr/>
            </a:pPr>
            <a:fld id="{3927A677-BEA6-4FDC-89D9-C545ED030C2C}" type="slidenum">
              <a:rPr lang="es-CL"/>
              <a:pPr>
                <a:defRPr/>
              </a:pPr>
              <a:t>‹Nº›</a:t>
            </a:fld>
            <a:endParaRPr lang="es-CL"/>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3" name="Picture 6" descr="TRANSF PDTIVA.jpg"/>
          <p:cNvPicPr>
            <a:picLocks noChangeAspect="1"/>
          </p:cNvPicPr>
          <p:nvPr userDrawn="1"/>
        </p:nvPicPr>
        <p:blipFill>
          <a:blip r:embed="rId2" cstate="print">
            <a:lum bright="-30000" contrast="-20000"/>
          </a:blip>
          <a:srcRect t="22430" b="37190"/>
          <a:stretch>
            <a:fillRect/>
          </a:stretch>
        </p:blipFill>
        <p:spPr bwMode="auto">
          <a:xfrm>
            <a:off x="92075" y="76200"/>
            <a:ext cx="8975725" cy="2743200"/>
          </a:xfrm>
          <a:prstGeom prst="rect">
            <a:avLst/>
          </a:prstGeom>
          <a:noFill/>
          <a:ln w="9525">
            <a:noFill/>
            <a:miter lim="800000"/>
            <a:headEnd/>
            <a:tailEnd/>
          </a:ln>
        </p:spPr>
      </p:pic>
      <p:pic>
        <p:nvPicPr>
          <p:cNvPr id="4" name="Picture 8" descr="L1050272_2.JPG"/>
          <p:cNvPicPr>
            <a:picLocks noChangeAspect="1"/>
          </p:cNvPicPr>
          <p:nvPr userDrawn="1"/>
        </p:nvPicPr>
        <p:blipFill>
          <a:blip r:embed="rId3" cstate="print">
            <a:lum bright="-40000" contrast="-40000"/>
          </a:blip>
          <a:srcRect t="2592" b="27650"/>
          <a:stretch>
            <a:fillRect/>
          </a:stretch>
        </p:blipFill>
        <p:spPr bwMode="auto">
          <a:xfrm>
            <a:off x="92075" y="3657600"/>
            <a:ext cx="8975725" cy="2887663"/>
          </a:xfrm>
          <a:prstGeom prst="rect">
            <a:avLst/>
          </a:prstGeom>
          <a:noFill/>
          <a:ln w="9525">
            <a:noFill/>
            <a:miter lim="800000"/>
            <a:headEnd/>
            <a:tailEnd/>
          </a:ln>
        </p:spPr>
      </p:pic>
      <p:cxnSp>
        <p:nvCxnSpPr>
          <p:cNvPr id="5" name="Straight Connector 9"/>
          <p:cNvCxnSpPr/>
          <p:nvPr userDrawn="1"/>
        </p:nvCxnSpPr>
        <p:spPr>
          <a:xfrm>
            <a:off x="88900" y="2847975"/>
            <a:ext cx="8978900" cy="0"/>
          </a:xfrm>
          <a:prstGeom prst="line">
            <a:avLst/>
          </a:prstGeom>
          <a:ln w="28575">
            <a:solidFill>
              <a:srgbClr val="CC66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52400" y="2895601"/>
            <a:ext cx="8926285" cy="609600"/>
          </a:xfrm>
          <a:solidFill>
            <a:schemeClr val="bg1"/>
          </a:solidFill>
        </p:spPr>
        <p:txBody>
          <a:bodyPr/>
          <a:lstStyle>
            <a:lvl1pPr algn="l">
              <a:defRPr sz="4000" b="1" cap="all">
                <a:solidFill>
                  <a:srgbClr val="5C1F00"/>
                </a:solidFill>
                <a:latin typeface="+mj-lt"/>
              </a:defRPr>
            </a:lvl1pPr>
          </a:lstStyle>
          <a:p>
            <a:r>
              <a:rPr lang="en-US" dirty="0" smtClean="0"/>
              <a:t>Click to edit Master title style</a:t>
            </a:r>
            <a:endParaRPr lang="es-CL" dirty="0"/>
          </a:p>
        </p:txBody>
      </p:sp>
      <p:sp>
        <p:nvSpPr>
          <p:cNvPr id="6" name="Date Placeholder 3"/>
          <p:cNvSpPr>
            <a:spLocks noGrp="1"/>
          </p:cNvSpPr>
          <p:nvPr>
            <p:ph type="dt" sz="half" idx="10"/>
          </p:nvPr>
        </p:nvSpPr>
        <p:spPr/>
        <p:txBody>
          <a:bodyPr/>
          <a:lstStyle>
            <a:lvl1pPr>
              <a:defRPr/>
            </a:lvl1pPr>
          </a:lstStyle>
          <a:p>
            <a:pPr>
              <a:defRPr/>
            </a:pPr>
            <a:fld id="{CEEA634B-7824-44C9-B38E-0B882CDD702D}" type="datetime6">
              <a:rPr lang="es-CL"/>
              <a:pPr>
                <a:defRPr/>
              </a:pPr>
              <a:t>Octubre de 2012</a:t>
            </a:fld>
            <a:endParaRPr lang="en-US" dirty="0"/>
          </a:p>
        </p:txBody>
      </p:sp>
      <p:sp>
        <p:nvSpPr>
          <p:cNvPr id="7" name="Footer Placeholder 4"/>
          <p:cNvSpPr>
            <a:spLocks noGrp="1"/>
          </p:cNvSpPr>
          <p:nvPr>
            <p:ph type="ftr" sz="quarter" idx="11"/>
          </p:nvPr>
        </p:nvSpPr>
        <p:spPr/>
        <p:txBody>
          <a:bodyPr/>
          <a:lstStyle>
            <a:lvl1pPr>
              <a:defRPr/>
            </a:lvl1pPr>
          </a:lstStyle>
          <a:p>
            <a:pPr>
              <a:defRPr/>
            </a:pPr>
            <a:r>
              <a:rPr lang="es-CL"/>
              <a:t>Panorama de la Pobreza y la desigualdad en América Latina: Algunos hechos estilizados</a:t>
            </a:r>
            <a:endParaRPr lang="en-US"/>
          </a:p>
        </p:txBody>
      </p:sp>
      <p:sp>
        <p:nvSpPr>
          <p:cNvPr id="8" name="Slide Number Placeholder 5"/>
          <p:cNvSpPr>
            <a:spLocks noGrp="1"/>
          </p:cNvSpPr>
          <p:nvPr>
            <p:ph type="sldNum" sz="quarter" idx="12"/>
          </p:nvPr>
        </p:nvSpPr>
        <p:spPr/>
        <p:txBody>
          <a:bodyPr/>
          <a:lstStyle>
            <a:lvl1pPr>
              <a:defRPr/>
            </a:lvl1pPr>
          </a:lstStyle>
          <a:p>
            <a:pPr>
              <a:defRPr/>
            </a:pPr>
            <a:fld id="{9C70DE27-52C7-45F6-866F-884B9316C51E}" type="slidenum">
              <a:rPr lang="en-US"/>
              <a:pPr>
                <a:defRPr/>
              </a:pPr>
              <a:t>‹Nº›</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CL"/>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5" name="Date Placeholder 3"/>
          <p:cNvSpPr>
            <a:spLocks noGrp="1"/>
          </p:cNvSpPr>
          <p:nvPr>
            <p:ph type="dt" sz="half" idx="10"/>
          </p:nvPr>
        </p:nvSpPr>
        <p:spPr/>
        <p:txBody>
          <a:bodyPr/>
          <a:lstStyle>
            <a:lvl1pPr>
              <a:defRPr/>
            </a:lvl1pPr>
          </a:lstStyle>
          <a:p>
            <a:pPr>
              <a:defRPr/>
            </a:pPr>
            <a:fld id="{917D4FE2-5578-4B69-9382-2F2EAB530890}" type="datetime6">
              <a:rPr lang="es-CL"/>
              <a:pPr>
                <a:defRPr/>
              </a:pPr>
              <a:t>Octubre de 2012</a:t>
            </a:fld>
            <a:endParaRPr lang="en-US" dirty="0"/>
          </a:p>
        </p:txBody>
      </p:sp>
      <p:sp>
        <p:nvSpPr>
          <p:cNvPr id="6" name="Footer Placeholder 4"/>
          <p:cNvSpPr>
            <a:spLocks noGrp="1"/>
          </p:cNvSpPr>
          <p:nvPr>
            <p:ph type="ftr" sz="quarter" idx="11"/>
          </p:nvPr>
        </p:nvSpPr>
        <p:spPr/>
        <p:txBody>
          <a:bodyPr/>
          <a:lstStyle>
            <a:lvl1pPr>
              <a:defRPr/>
            </a:lvl1pPr>
          </a:lstStyle>
          <a:p>
            <a:pPr>
              <a:defRPr/>
            </a:pPr>
            <a:r>
              <a:rPr lang="es-CL"/>
              <a:t>Panorama de la Pobreza y la desigualdad en América Latina: Algunos hechos estilizados</a:t>
            </a: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69F02FD3-603F-4274-B929-DB34576D8AC0}" type="slidenum">
              <a:rPr lang="en-US"/>
              <a:pPr>
                <a:defRPr/>
              </a:pPr>
              <a:t>‹Nº›</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s-CL"/>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7" name="Date Placeholder 3"/>
          <p:cNvSpPr>
            <a:spLocks noGrp="1"/>
          </p:cNvSpPr>
          <p:nvPr>
            <p:ph type="dt" sz="half" idx="10"/>
          </p:nvPr>
        </p:nvSpPr>
        <p:spPr/>
        <p:txBody>
          <a:bodyPr/>
          <a:lstStyle>
            <a:lvl1pPr>
              <a:defRPr/>
            </a:lvl1pPr>
          </a:lstStyle>
          <a:p>
            <a:pPr>
              <a:defRPr/>
            </a:pPr>
            <a:fld id="{63859D86-35DA-4BAD-8ACC-80AD847642C4}" type="datetime6">
              <a:rPr lang="es-CL"/>
              <a:pPr>
                <a:defRPr/>
              </a:pPr>
              <a:t>Octubre de 2012</a:t>
            </a:fld>
            <a:endParaRPr lang="en-US" dirty="0"/>
          </a:p>
        </p:txBody>
      </p:sp>
      <p:sp>
        <p:nvSpPr>
          <p:cNvPr id="8" name="Footer Placeholder 4"/>
          <p:cNvSpPr>
            <a:spLocks noGrp="1"/>
          </p:cNvSpPr>
          <p:nvPr>
            <p:ph type="ftr" sz="quarter" idx="11"/>
          </p:nvPr>
        </p:nvSpPr>
        <p:spPr/>
        <p:txBody>
          <a:bodyPr/>
          <a:lstStyle>
            <a:lvl1pPr>
              <a:defRPr/>
            </a:lvl1pPr>
          </a:lstStyle>
          <a:p>
            <a:pPr>
              <a:defRPr/>
            </a:pPr>
            <a:r>
              <a:rPr lang="es-CL"/>
              <a:t>Panorama de la Pobreza y la desigualdad en América Latina: Algunos hechos estilizados</a:t>
            </a:r>
            <a:endParaRPr lang="en-US" dirty="0"/>
          </a:p>
        </p:txBody>
      </p:sp>
      <p:sp>
        <p:nvSpPr>
          <p:cNvPr id="9" name="Slide Number Placeholder 5"/>
          <p:cNvSpPr>
            <a:spLocks noGrp="1"/>
          </p:cNvSpPr>
          <p:nvPr>
            <p:ph type="sldNum" sz="quarter" idx="12"/>
          </p:nvPr>
        </p:nvSpPr>
        <p:spPr/>
        <p:txBody>
          <a:bodyPr/>
          <a:lstStyle>
            <a:lvl1pPr>
              <a:defRPr/>
            </a:lvl1pPr>
          </a:lstStyle>
          <a:p>
            <a:pPr>
              <a:defRPr/>
            </a:pPr>
            <a:fld id="{7144AA8B-1F72-44A3-9725-D52F9D2454A7}" type="slidenum">
              <a:rPr lang="en-US"/>
              <a:pPr>
                <a:defRPr/>
              </a:pPr>
              <a:t>‹Nº›</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86800" cy="838200"/>
          </a:xfrm>
        </p:spPr>
        <p:txBody>
          <a:bodyPr/>
          <a:lstStyle/>
          <a:p>
            <a:r>
              <a:rPr lang="en-US" dirty="0" smtClean="0"/>
              <a:t>Click to edit Master title style</a:t>
            </a:r>
            <a:endParaRPr lang="es-CL" dirty="0"/>
          </a:p>
        </p:txBody>
      </p:sp>
      <p:sp>
        <p:nvSpPr>
          <p:cNvPr id="3" name="Date Placeholder 3"/>
          <p:cNvSpPr>
            <a:spLocks noGrp="1"/>
          </p:cNvSpPr>
          <p:nvPr>
            <p:ph type="dt" sz="half" idx="10"/>
          </p:nvPr>
        </p:nvSpPr>
        <p:spPr/>
        <p:txBody>
          <a:bodyPr/>
          <a:lstStyle>
            <a:lvl1pPr>
              <a:defRPr/>
            </a:lvl1pPr>
          </a:lstStyle>
          <a:p>
            <a:pPr>
              <a:defRPr/>
            </a:pPr>
            <a:fld id="{27961A3F-0B07-463C-A03D-CFD7604F0A6C}" type="datetime6">
              <a:rPr lang="es-CL"/>
              <a:pPr>
                <a:defRPr/>
              </a:pPr>
              <a:t>Octubre de 2012</a:t>
            </a:fld>
            <a:endParaRPr lang="en-US" dirty="0"/>
          </a:p>
        </p:txBody>
      </p:sp>
      <p:sp>
        <p:nvSpPr>
          <p:cNvPr id="4" name="Footer Placeholder 4"/>
          <p:cNvSpPr>
            <a:spLocks noGrp="1"/>
          </p:cNvSpPr>
          <p:nvPr>
            <p:ph type="ftr" sz="quarter" idx="11"/>
          </p:nvPr>
        </p:nvSpPr>
        <p:spPr/>
        <p:txBody>
          <a:bodyPr/>
          <a:lstStyle>
            <a:lvl1pPr>
              <a:defRPr/>
            </a:lvl1pPr>
          </a:lstStyle>
          <a:p>
            <a:pPr>
              <a:defRPr/>
            </a:pPr>
            <a:r>
              <a:rPr lang="es-CL"/>
              <a:t>Panorama de la Pobreza y la desigualdad en América Latina: Algunos hechos estilizados</a:t>
            </a:r>
            <a:endParaRPr lang="en-US" dirty="0"/>
          </a:p>
        </p:txBody>
      </p:sp>
      <p:sp>
        <p:nvSpPr>
          <p:cNvPr id="5" name="Slide Number Placeholder 5"/>
          <p:cNvSpPr>
            <a:spLocks noGrp="1"/>
          </p:cNvSpPr>
          <p:nvPr>
            <p:ph type="sldNum" sz="quarter" idx="12"/>
          </p:nvPr>
        </p:nvSpPr>
        <p:spPr/>
        <p:txBody>
          <a:bodyPr/>
          <a:lstStyle>
            <a:lvl1pPr>
              <a:defRPr/>
            </a:lvl1pPr>
          </a:lstStyle>
          <a:p>
            <a:pPr>
              <a:defRPr/>
            </a:pPr>
            <a:fld id="{DA7921BB-3781-4989-9AB6-28B2541E7D7B}" type="slidenum">
              <a:rPr lang="en-US"/>
              <a:pPr>
                <a:defRPr/>
              </a:pPr>
              <a:t>‹Nº›</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3D40A2EE-C9FD-4CC5-892C-B3AC245B1872}" type="datetime6">
              <a:rPr lang="es-CL"/>
              <a:pPr>
                <a:defRPr/>
              </a:pPr>
              <a:t>Octubre de 2012</a:t>
            </a:fld>
            <a:endParaRPr lang="en-US" dirty="0"/>
          </a:p>
        </p:txBody>
      </p:sp>
      <p:sp>
        <p:nvSpPr>
          <p:cNvPr id="3" name="Footer Placeholder 4"/>
          <p:cNvSpPr>
            <a:spLocks noGrp="1"/>
          </p:cNvSpPr>
          <p:nvPr>
            <p:ph type="ftr" sz="quarter" idx="11"/>
          </p:nvPr>
        </p:nvSpPr>
        <p:spPr/>
        <p:txBody>
          <a:bodyPr/>
          <a:lstStyle>
            <a:lvl1pPr>
              <a:defRPr/>
            </a:lvl1pPr>
          </a:lstStyle>
          <a:p>
            <a:pPr>
              <a:defRPr/>
            </a:pPr>
            <a:r>
              <a:rPr lang="es-CL"/>
              <a:t>Panorama de la Pobreza y la desigualdad en América Latina: Algunos hechos estilizados</a:t>
            </a:r>
            <a:endParaRPr lang="en-US" dirty="0"/>
          </a:p>
        </p:txBody>
      </p:sp>
      <p:sp>
        <p:nvSpPr>
          <p:cNvPr id="4" name="Slide Number Placeholder 5"/>
          <p:cNvSpPr>
            <a:spLocks noGrp="1"/>
          </p:cNvSpPr>
          <p:nvPr>
            <p:ph type="sldNum" sz="quarter" idx="12"/>
          </p:nvPr>
        </p:nvSpPr>
        <p:spPr/>
        <p:txBody>
          <a:bodyPr/>
          <a:lstStyle>
            <a:lvl1pPr>
              <a:defRPr/>
            </a:lvl1pPr>
          </a:lstStyle>
          <a:p>
            <a:pPr>
              <a:defRPr/>
            </a:pPr>
            <a:fld id="{00BCA1F2-F090-402E-9332-4025799E2BD4}" type="slidenum">
              <a:rPr lang="en-US"/>
              <a:pPr>
                <a:defRPr/>
              </a:pPr>
              <a:t>‹Nº›</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s-CL"/>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DB744447-00CC-4903-A8E8-0CA28777C67F}" type="datetime6">
              <a:rPr lang="es-CL"/>
              <a:pPr>
                <a:defRPr/>
              </a:pPr>
              <a:t>Octubre de 2012</a:t>
            </a:fld>
            <a:endParaRPr lang="en-US" dirty="0"/>
          </a:p>
        </p:txBody>
      </p:sp>
      <p:sp>
        <p:nvSpPr>
          <p:cNvPr id="6" name="Footer Placeholder 4"/>
          <p:cNvSpPr>
            <a:spLocks noGrp="1"/>
          </p:cNvSpPr>
          <p:nvPr>
            <p:ph type="ftr" sz="quarter" idx="11"/>
          </p:nvPr>
        </p:nvSpPr>
        <p:spPr/>
        <p:txBody>
          <a:bodyPr/>
          <a:lstStyle>
            <a:lvl1pPr>
              <a:defRPr/>
            </a:lvl1pPr>
          </a:lstStyle>
          <a:p>
            <a:pPr>
              <a:defRPr/>
            </a:pPr>
            <a:r>
              <a:rPr lang="es-CL"/>
              <a:t>Panorama de la Pobreza y la desigualdad en América Latina: Algunos hechos estilizados</a:t>
            </a: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7E1D55D3-F4E2-4985-8F39-BB98E5992732}" type="slidenum">
              <a:rPr lang="en-US"/>
              <a:pPr>
                <a:defRPr/>
              </a:pPr>
              <a:t>‹Nº›</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s-CL"/>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s-CL"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323CFA9F-1178-44EF-8F9A-B63FB6FF6C66}" type="datetime6">
              <a:rPr lang="es-CL"/>
              <a:pPr>
                <a:defRPr/>
              </a:pPr>
              <a:t>Octubre de 2012</a:t>
            </a:fld>
            <a:endParaRPr lang="en-US" dirty="0"/>
          </a:p>
        </p:txBody>
      </p:sp>
      <p:sp>
        <p:nvSpPr>
          <p:cNvPr id="6" name="Footer Placeholder 4"/>
          <p:cNvSpPr>
            <a:spLocks noGrp="1"/>
          </p:cNvSpPr>
          <p:nvPr>
            <p:ph type="ftr" sz="quarter" idx="11"/>
          </p:nvPr>
        </p:nvSpPr>
        <p:spPr/>
        <p:txBody>
          <a:bodyPr/>
          <a:lstStyle>
            <a:lvl1pPr>
              <a:defRPr/>
            </a:lvl1pPr>
          </a:lstStyle>
          <a:p>
            <a:pPr>
              <a:defRPr/>
            </a:pPr>
            <a:r>
              <a:rPr lang="es-CL"/>
              <a:t>Panorama de la Pobreza y la desigualdad en América Latina: Algunos hechos estilizados</a:t>
            </a: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790E8B7C-A434-4DFE-BD30-641A01027FCE}" type="slidenum">
              <a:rPr lang="en-US"/>
              <a:pPr>
                <a:defRPr/>
              </a:pPr>
              <a:t>‹Nº›</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image" Target="../media/image1.jpeg"/><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image" Target="../media/image4.jpeg"/><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image" Target="../media/image3.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Rectangle 12"/>
          <p:cNvSpPr/>
          <p:nvPr userDrawn="1"/>
        </p:nvSpPr>
        <p:spPr>
          <a:xfrm>
            <a:off x="73025" y="6575425"/>
            <a:ext cx="9012238" cy="282575"/>
          </a:xfrm>
          <a:prstGeom prst="rect">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pic>
        <p:nvPicPr>
          <p:cNvPr id="1027" name="Picture 6" descr="TRANSF PDTIVA.jpg"/>
          <p:cNvPicPr>
            <a:picLocks noChangeAspect="1"/>
          </p:cNvPicPr>
          <p:nvPr userDrawn="1"/>
        </p:nvPicPr>
        <p:blipFill>
          <a:blip r:embed="rId16" cstate="print">
            <a:lum bright="-66000" contrast="-74000"/>
          </a:blip>
          <a:srcRect t="22430" b="58502"/>
          <a:stretch>
            <a:fillRect/>
          </a:stretch>
        </p:blipFill>
        <p:spPr bwMode="auto">
          <a:xfrm>
            <a:off x="92075" y="76200"/>
            <a:ext cx="8975725" cy="1295400"/>
          </a:xfrm>
          <a:prstGeom prst="rect">
            <a:avLst/>
          </a:prstGeom>
          <a:noFill/>
          <a:ln w="9525">
            <a:noFill/>
            <a:miter lim="800000"/>
            <a:headEnd/>
            <a:tailEnd/>
          </a:ln>
        </p:spPr>
      </p:pic>
      <p:sp>
        <p:nvSpPr>
          <p:cNvPr id="1028" name="Title Placeholder 1"/>
          <p:cNvSpPr>
            <a:spLocks noGrp="1"/>
          </p:cNvSpPr>
          <p:nvPr>
            <p:ph type="title"/>
          </p:nvPr>
        </p:nvSpPr>
        <p:spPr bwMode="auto">
          <a:xfrm>
            <a:off x="228600" y="152400"/>
            <a:ext cx="8763000" cy="838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title style</a:t>
            </a:r>
            <a:endParaRPr lang="es-CL" smtClean="0"/>
          </a:p>
        </p:txBody>
      </p:sp>
      <p:sp>
        <p:nvSpPr>
          <p:cNvPr id="1029" name="Text Placeholder 2"/>
          <p:cNvSpPr>
            <a:spLocks noGrp="1"/>
          </p:cNvSpPr>
          <p:nvPr>
            <p:ph type="body" idx="1"/>
          </p:nvPr>
        </p:nvSpPr>
        <p:spPr bwMode="auto">
          <a:xfrm>
            <a:off x="457200" y="1447800"/>
            <a:ext cx="8229600" cy="4800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CL" smtClean="0"/>
          </a:p>
        </p:txBody>
      </p:sp>
      <p:sp>
        <p:nvSpPr>
          <p:cNvPr id="4" name="Date Placeholder 3"/>
          <p:cNvSpPr>
            <a:spLocks noGrp="1"/>
          </p:cNvSpPr>
          <p:nvPr>
            <p:ph type="dt" sz="half" idx="2"/>
          </p:nvPr>
        </p:nvSpPr>
        <p:spPr>
          <a:xfrm>
            <a:off x="6858000" y="6589713"/>
            <a:ext cx="1219200" cy="268287"/>
          </a:xfrm>
          <a:prstGeom prst="rect">
            <a:avLst/>
          </a:prstGeom>
        </p:spPr>
        <p:txBody>
          <a:bodyPr vert="horz" lIns="91440" tIns="45720" rIns="91440" bIns="45720" rtlCol="0" anchor="t" anchorCtr="0"/>
          <a:lstStyle>
            <a:lvl1pPr algn="r" fontAlgn="auto">
              <a:spcBef>
                <a:spcPts val="0"/>
              </a:spcBef>
              <a:spcAft>
                <a:spcPts val="0"/>
              </a:spcAft>
              <a:defRPr sz="1200">
                <a:solidFill>
                  <a:schemeClr val="bg1"/>
                </a:solidFill>
                <a:latin typeface="+mn-lt"/>
              </a:defRPr>
            </a:lvl1pPr>
          </a:lstStyle>
          <a:p>
            <a:pPr>
              <a:defRPr/>
            </a:pPr>
            <a:fld id="{B3085D4C-85A1-4362-940A-D546D39E7350}" type="datetime6">
              <a:rPr lang="es-CL"/>
              <a:pPr>
                <a:defRPr/>
              </a:pPr>
              <a:t>Octubre de 2012</a:t>
            </a:fld>
            <a:endParaRPr lang="en-US" dirty="0"/>
          </a:p>
        </p:txBody>
      </p:sp>
      <p:sp>
        <p:nvSpPr>
          <p:cNvPr id="5" name="Footer Placeholder 4"/>
          <p:cNvSpPr>
            <a:spLocks noGrp="1"/>
          </p:cNvSpPr>
          <p:nvPr>
            <p:ph type="ftr" sz="quarter" idx="3"/>
          </p:nvPr>
        </p:nvSpPr>
        <p:spPr>
          <a:xfrm>
            <a:off x="457200" y="6589713"/>
            <a:ext cx="6324600" cy="268287"/>
          </a:xfrm>
          <a:prstGeom prst="rect">
            <a:avLst/>
          </a:prstGeom>
        </p:spPr>
        <p:txBody>
          <a:bodyPr vert="horz" lIns="91440" tIns="45720" rIns="91440" bIns="45720" rtlCol="0" anchor="t" anchorCtr="0"/>
          <a:lstStyle>
            <a:lvl1pPr algn="l" fontAlgn="auto">
              <a:spcBef>
                <a:spcPts val="0"/>
              </a:spcBef>
              <a:spcAft>
                <a:spcPts val="0"/>
              </a:spcAft>
              <a:defRPr sz="1200">
                <a:solidFill>
                  <a:schemeClr val="bg1"/>
                </a:solidFill>
                <a:latin typeface="+mn-lt"/>
              </a:defRPr>
            </a:lvl1pPr>
          </a:lstStyle>
          <a:p>
            <a:pPr>
              <a:defRPr/>
            </a:pPr>
            <a:r>
              <a:rPr lang="es-CL"/>
              <a:t>Panorama de la Pobreza y la desigualdad en América Latina: Algunos hechos estilizados</a:t>
            </a:r>
            <a:endParaRPr lang="en-US" dirty="0"/>
          </a:p>
        </p:txBody>
      </p:sp>
      <p:sp>
        <p:nvSpPr>
          <p:cNvPr id="6" name="Slide Number Placeholder 5"/>
          <p:cNvSpPr>
            <a:spLocks noGrp="1"/>
          </p:cNvSpPr>
          <p:nvPr>
            <p:ph type="sldNum" sz="quarter" idx="4"/>
          </p:nvPr>
        </p:nvSpPr>
        <p:spPr>
          <a:xfrm>
            <a:off x="8153400" y="6589713"/>
            <a:ext cx="533400" cy="268287"/>
          </a:xfrm>
          <a:prstGeom prst="rect">
            <a:avLst/>
          </a:prstGeom>
        </p:spPr>
        <p:txBody>
          <a:bodyPr vert="horz" lIns="91440" tIns="45720" rIns="91440" bIns="45720" rtlCol="0" anchor="t" anchorCtr="0"/>
          <a:lstStyle>
            <a:lvl1pPr algn="r" fontAlgn="auto">
              <a:spcBef>
                <a:spcPts val="0"/>
              </a:spcBef>
              <a:spcAft>
                <a:spcPts val="0"/>
              </a:spcAft>
              <a:defRPr sz="1200">
                <a:solidFill>
                  <a:schemeClr val="bg1"/>
                </a:solidFill>
                <a:latin typeface="+mn-lt"/>
              </a:defRPr>
            </a:lvl1pPr>
          </a:lstStyle>
          <a:p>
            <a:pPr>
              <a:defRPr/>
            </a:pPr>
            <a:fld id="{A94D3BA7-C890-4BA4-866F-BEA603885C02}" type="slidenum">
              <a:rPr lang="en-US"/>
              <a:pPr>
                <a:defRPr/>
              </a:pPr>
              <a:t>‹Nº›</a:t>
            </a:fld>
            <a:endParaRPr lang="en-US" dirty="0"/>
          </a:p>
        </p:txBody>
      </p:sp>
      <p:cxnSp>
        <p:nvCxnSpPr>
          <p:cNvPr id="10" name="Straight Connector 9"/>
          <p:cNvCxnSpPr/>
          <p:nvPr userDrawn="1"/>
        </p:nvCxnSpPr>
        <p:spPr>
          <a:xfrm>
            <a:off x="88900" y="1371600"/>
            <a:ext cx="8978900" cy="0"/>
          </a:xfrm>
          <a:prstGeom prst="line">
            <a:avLst/>
          </a:prstGeom>
          <a:ln w="28575">
            <a:solidFill>
              <a:srgbClr val="CC6600"/>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89" r:id="rId1"/>
    <p:sldLayoutId id="2147483688" r:id="rId2"/>
    <p:sldLayoutId id="2147483701" r:id="rId3"/>
    <p:sldLayoutId id="2147483687" r:id="rId4"/>
    <p:sldLayoutId id="2147483686" r:id="rId5"/>
    <p:sldLayoutId id="2147483685" r:id="rId6"/>
    <p:sldLayoutId id="2147483684" r:id="rId7"/>
    <p:sldLayoutId id="2147483683" r:id="rId8"/>
    <p:sldLayoutId id="2147483682" r:id="rId9"/>
    <p:sldLayoutId id="2147483681" r:id="rId10"/>
    <p:sldLayoutId id="2147483680" r:id="rId11"/>
    <p:sldLayoutId id="2147483702" r:id="rId12"/>
    <p:sldLayoutId id="2147483704" r:id="rId13"/>
    <p:sldLayoutId id="2147483706" r:id="rId14"/>
  </p:sldLayoutIdLst>
  <p:hf hdr="0"/>
  <p:txStyles>
    <p:titleStyle>
      <a:lvl1pPr algn="l" rtl="0" eaLnBrk="0" fontAlgn="base" hangingPunct="0">
        <a:spcBef>
          <a:spcPct val="0"/>
        </a:spcBef>
        <a:spcAft>
          <a:spcPct val="0"/>
        </a:spcAft>
        <a:defRPr sz="2400" kern="1200">
          <a:solidFill>
            <a:srgbClr val="FFFFFF"/>
          </a:solidFill>
          <a:latin typeface="Tahoma" pitchFamily="34" charset="0"/>
          <a:ea typeface="+mj-ea"/>
          <a:cs typeface="Tahoma" pitchFamily="34" charset="0"/>
        </a:defRPr>
      </a:lvl1pPr>
      <a:lvl2pPr algn="l" rtl="0" eaLnBrk="0" fontAlgn="base" hangingPunct="0">
        <a:spcBef>
          <a:spcPct val="0"/>
        </a:spcBef>
        <a:spcAft>
          <a:spcPct val="0"/>
        </a:spcAft>
        <a:defRPr sz="2400">
          <a:solidFill>
            <a:srgbClr val="FFFFFF"/>
          </a:solidFill>
          <a:latin typeface="Tahoma" pitchFamily="112" charset="0"/>
          <a:cs typeface="Tahoma" pitchFamily="112" charset="0"/>
        </a:defRPr>
      </a:lvl2pPr>
      <a:lvl3pPr algn="l" rtl="0" eaLnBrk="0" fontAlgn="base" hangingPunct="0">
        <a:spcBef>
          <a:spcPct val="0"/>
        </a:spcBef>
        <a:spcAft>
          <a:spcPct val="0"/>
        </a:spcAft>
        <a:defRPr sz="2400">
          <a:solidFill>
            <a:srgbClr val="FFFFFF"/>
          </a:solidFill>
          <a:latin typeface="Tahoma" pitchFamily="112" charset="0"/>
          <a:cs typeface="Tahoma" pitchFamily="112" charset="0"/>
        </a:defRPr>
      </a:lvl3pPr>
      <a:lvl4pPr algn="l" rtl="0" eaLnBrk="0" fontAlgn="base" hangingPunct="0">
        <a:spcBef>
          <a:spcPct val="0"/>
        </a:spcBef>
        <a:spcAft>
          <a:spcPct val="0"/>
        </a:spcAft>
        <a:defRPr sz="2400">
          <a:solidFill>
            <a:srgbClr val="FFFFFF"/>
          </a:solidFill>
          <a:latin typeface="Tahoma" pitchFamily="112" charset="0"/>
          <a:cs typeface="Tahoma" pitchFamily="112" charset="0"/>
        </a:defRPr>
      </a:lvl4pPr>
      <a:lvl5pPr algn="l" rtl="0" eaLnBrk="0" fontAlgn="base" hangingPunct="0">
        <a:spcBef>
          <a:spcPct val="0"/>
        </a:spcBef>
        <a:spcAft>
          <a:spcPct val="0"/>
        </a:spcAft>
        <a:defRPr sz="2400">
          <a:solidFill>
            <a:srgbClr val="FFFFFF"/>
          </a:solidFill>
          <a:latin typeface="Tahoma" pitchFamily="112" charset="0"/>
          <a:cs typeface="Tahoma" pitchFamily="112" charset="0"/>
        </a:defRPr>
      </a:lvl5pPr>
      <a:lvl6pPr marL="457200" algn="ctr" rtl="0" eaLnBrk="1" fontAlgn="base" hangingPunct="1">
        <a:spcBef>
          <a:spcPct val="0"/>
        </a:spcBef>
        <a:spcAft>
          <a:spcPct val="0"/>
        </a:spcAft>
        <a:defRPr sz="4000">
          <a:solidFill>
            <a:schemeClr val="tx1"/>
          </a:solidFill>
          <a:latin typeface="Tahoma" pitchFamily="112" charset="0"/>
          <a:cs typeface="Tahoma" pitchFamily="112" charset="0"/>
        </a:defRPr>
      </a:lvl6pPr>
      <a:lvl7pPr marL="914400" algn="ctr" rtl="0" eaLnBrk="1" fontAlgn="base" hangingPunct="1">
        <a:spcBef>
          <a:spcPct val="0"/>
        </a:spcBef>
        <a:spcAft>
          <a:spcPct val="0"/>
        </a:spcAft>
        <a:defRPr sz="4000">
          <a:solidFill>
            <a:schemeClr val="tx1"/>
          </a:solidFill>
          <a:latin typeface="Tahoma" pitchFamily="112" charset="0"/>
          <a:cs typeface="Tahoma" pitchFamily="112" charset="0"/>
        </a:defRPr>
      </a:lvl7pPr>
      <a:lvl8pPr marL="1371600" algn="ctr" rtl="0" eaLnBrk="1" fontAlgn="base" hangingPunct="1">
        <a:spcBef>
          <a:spcPct val="0"/>
        </a:spcBef>
        <a:spcAft>
          <a:spcPct val="0"/>
        </a:spcAft>
        <a:defRPr sz="4000">
          <a:solidFill>
            <a:schemeClr val="tx1"/>
          </a:solidFill>
          <a:latin typeface="Tahoma" pitchFamily="112" charset="0"/>
          <a:cs typeface="Tahoma" pitchFamily="112" charset="0"/>
        </a:defRPr>
      </a:lvl8pPr>
      <a:lvl9pPr marL="1828800" algn="ctr" rtl="0" eaLnBrk="1" fontAlgn="base" hangingPunct="1">
        <a:spcBef>
          <a:spcPct val="0"/>
        </a:spcBef>
        <a:spcAft>
          <a:spcPct val="0"/>
        </a:spcAft>
        <a:defRPr sz="4000">
          <a:solidFill>
            <a:schemeClr val="tx1"/>
          </a:solidFill>
          <a:latin typeface="Tahoma" pitchFamily="112" charset="0"/>
          <a:cs typeface="Tahoma" pitchFamily="112" charset="0"/>
        </a:defRPr>
      </a:lvl9pPr>
    </p:titleStyle>
    <p:bodyStyle>
      <a:lvl1pPr marL="342900" indent="-34290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Wingdings" pitchFamily="2" charset="2"/>
        <a:buChar char="§"/>
        <a:defRPr sz="24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 name="Picture 7" descr="TRANSF PDTIVA.jpg"/>
          <p:cNvPicPr>
            <a:picLocks noChangeAspect="1"/>
          </p:cNvPicPr>
          <p:nvPr userDrawn="1"/>
        </p:nvPicPr>
        <p:blipFill>
          <a:blip r:embed="rId13" cstate="print">
            <a:duotone>
              <a:prstClr val="black"/>
              <a:schemeClr val="accent6">
                <a:tint val="45000"/>
                <a:satMod val="400000"/>
              </a:schemeClr>
            </a:duotone>
          </a:blip>
          <a:srcRect b="19683"/>
          <a:stretch>
            <a:fillRect/>
          </a:stretch>
        </p:blipFill>
        <p:spPr>
          <a:xfrm>
            <a:off x="152400" y="152400"/>
            <a:ext cx="8839200" cy="5410200"/>
          </a:xfrm>
          <a:prstGeom prst="rect">
            <a:avLst/>
          </a:prstGeom>
        </p:spPr>
      </p:pic>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3AD0F11D-893B-4A5D-BD3D-B605CF5CC253}" type="datetime6">
              <a:rPr lang="es-CL"/>
              <a:pPr>
                <a:defRPr/>
              </a:pPr>
              <a:t>Octubre de 2012</a:t>
            </a:fld>
            <a:endParaRPr lang="es-CL"/>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r>
              <a:rPr lang="es-CL"/>
              <a:t>Panorama de la Pobreza y la desigualdad en América Latina: Algunos hechos estilizados</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F8B17A77-677D-40E2-BC17-CB69EC896B2F}" type="slidenum">
              <a:rPr lang="es-CL"/>
              <a:pPr>
                <a:defRPr/>
              </a:pPr>
              <a:t>‹Nº›</a:t>
            </a:fld>
            <a:endParaRPr lang="es-CL"/>
          </a:p>
        </p:txBody>
      </p:sp>
      <p:pic>
        <p:nvPicPr>
          <p:cNvPr id="7" name="Picture 6" descr="pobrezarobvini1.jpg"/>
          <p:cNvPicPr>
            <a:picLocks noChangeAspect="1"/>
          </p:cNvPicPr>
          <p:nvPr userDrawn="1"/>
        </p:nvPicPr>
        <p:blipFill>
          <a:blip r:embed="rId14" cstate="print">
            <a:duotone>
              <a:prstClr val="black"/>
              <a:srgbClr val="D9C3A5">
                <a:tint val="50000"/>
                <a:satMod val="180000"/>
              </a:srgbClr>
            </a:duotone>
          </a:blip>
          <a:srcRect r="25455"/>
          <a:stretch>
            <a:fillRect/>
          </a:stretch>
        </p:blipFill>
        <p:spPr>
          <a:xfrm>
            <a:off x="152400" y="152400"/>
            <a:ext cx="3124199" cy="2782823"/>
          </a:xfrm>
          <a:prstGeom prst="rect">
            <a:avLst/>
          </a:prstGeom>
        </p:spPr>
      </p:pic>
      <p:cxnSp>
        <p:nvCxnSpPr>
          <p:cNvPr id="10" name="Straight Connector 9"/>
          <p:cNvCxnSpPr/>
          <p:nvPr/>
        </p:nvCxnSpPr>
        <p:spPr>
          <a:xfrm>
            <a:off x="3276600" y="0"/>
            <a:ext cx="0" cy="556260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0" y="2971800"/>
            <a:ext cx="3276600" cy="2667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pic>
        <p:nvPicPr>
          <p:cNvPr id="14345" name="Picture 16" descr="L1050272_2.JPG"/>
          <p:cNvPicPr>
            <a:picLocks noChangeAspect="1"/>
          </p:cNvPicPr>
          <p:nvPr/>
        </p:nvPicPr>
        <p:blipFill>
          <a:blip r:embed="rId15" cstate="print"/>
          <a:srcRect l="1358" r="39217"/>
          <a:stretch>
            <a:fillRect/>
          </a:stretch>
        </p:blipFill>
        <p:spPr bwMode="auto">
          <a:xfrm>
            <a:off x="6254750" y="2971800"/>
            <a:ext cx="2736850" cy="2590800"/>
          </a:xfrm>
          <a:prstGeom prst="rect">
            <a:avLst/>
          </a:prstGeom>
          <a:noFill/>
          <a:ln w="9525">
            <a:noFill/>
            <a:miter lim="800000"/>
            <a:headEnd/>
            <a:tailEnd/>
          </a:ln>
        </p:spPr>
      </p:pic>
      <p:cxnSp>
        <p:nvCxnSpPr>
          <p:cNvPr id="11" name="Straight Connector 10"/>
          <p:cNvCxnSpPr/>
          <p:nvPr/>
        </p:nvCxnSpPr>
        <p:spPr>
          <a:xfrm>
            <a:off x="6248400" y="0"/>
            <a:ext cx="0" cy="556260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152400" y="2971800"/>
            <a:ext cx="8991600"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700" r:id="rId1"/>
    <p:sldLayoutId id="2147483699" r:id="rId2"/>
    <p:sldLayoutId id="2147483698" r:id="rId3"/>
    <p:sldLayoutId id="2147483697" r:id="rId4"/>
    <p:sldLayoutId id="2147483696" r:id="rId5"/>
    <p:sldLayoutId id="2147483695" r:id="rId6"/>
    <p:sldLayoutId id="2147483694" r:id="rId7"/>
    <p:sldLayoutId id="2147483693" r:id="rId8"/>
    <p:sldLayoutId id="2147483692" r:id="rId9"/>
    <p:sldLayoutId id="2147483691" r:id="rId10"/>
    <p:sldLayoutId id="2147483690" r:id="rId11"/>
  </p:sldLayoutIdLst>
  <p:hf hdr="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5.xml"/><Relationship Id="rId4" Type="http://schemas.openxmlformats.org/officeDocument/2006/relationships/hyperlink" Target="mailto:jcferes@gmail.com"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6.xml"/><Relationship Id="rId1" Type="http://schemas.openxmlformats.org/officeDocument/2006/relationships/vmlDrawing" Target="../drawings/vmlDrawing1.vml"/><Relationship Id="rId4" Type="http://schemas.openxmlformats.org/officeDocument/2006/relationships/oleObject" Target="../embeddings/Hoja_de_c_lculo_de_Microsoft_Office_Excel_97-20031.xls"/></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1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36.xml"/><Relationship Id="rId1" Type="http://schemas.openxmlformats.org/officeDocument/2006/relationships/slideLayout" Target="../slideLayouts/slideLayout6.xml"/><Relationship Id="rId4" Type="http://schemas.openxmlformats.org/officeDocument/2006/relationships/image" Target="../media/image19.emf"/></Relationships>
</file>

<file path=ppt/slides/_rels/slide4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39.xml"/><Relationship Id="rId1" Type="http://schemas.openxmlformats.org/officeDocument/2006/relationships/slideLayout" Target="../slideLayouts/slideLayout6.xml"/><Relationship Id="rId4" Type="http://schemas.openxmlformats.org/officeDocument/2006/relationships/hyperlink" Target="http://databank.worldbank.org/ddp/home.do" TargetMode="Externa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3" Type="http://schemas.openxmlformats.org/officeDocument/2006/relationships/oleObject" Target="../embeddings/Hoja_de_c_lculo_de_Microsoft_Office_Excel_97-20032.xls"/><Relationship Id="rId2" Type="http://schemas.openxmlformats.org/officeDocument/2006/relationships/slideLayout" Target="../slideLayouts/slideLayout6.xml"/><Relationship Id="rId1" Type="http://schemas.openxmlformats.org/officeDocument/2006/relationships/vmlDrawing" Target="../drawings/vmlDrawing2.vml"/><Relationship Id="rId4" Type="http://schemas.openxmlformats.org/officeDocument/2006/relationships/hyperlink" Target="http://www.eclac.cl/celade/proyecciones/intentoBD-2002.htm" TargetMode="External"/></Relationships>
</file>

<file path=ppt/slides/_rels/slide51.xml.rels><?xml version="1.0" encoding="UTF-8" standalone="yes"?>
<Relationships xmlns="http://schemas.openxmlformats.org/package/2006/relationships"><Relationship Id="rId3" Type="http://schemas.openxmlformats.org/officeDocument/2006/relationships/oleObject" Target="../embeddings/Hoja_de_c_lculo_de_Microsoft_Office_Excel_97-20033.xls"/><Relationship Id="rId2" Type="http://schemas.openxmlformats.org/officeDocument/2006/relationships/slideLayout" Target="../slideLayouts/slideLayout6.xml"/><Relationship Id="rId1" Type="http://schemas.openxmlformats.org/officeDocument/2006/relationships/vmlDrawing" Target="../drawings/vmlDrawing3.vml"/><Relationship Id="rId4" Type="http://schemas.openxmlformats.org/officeDocument/2006/relationships/hyperlink" Target="http://websie.eclac.cl/anuario_estadistico/anuario_2011/esp/content_es.asp" TargetMode="External"/></Relationships>
</file>

<file path=ppt/slides/_rels/slide52.xml.rels><?xml version="1.0" encoding="UTF-8" standalone="yes"?>
<Relationships xmlns="http://schemas.openxmlformats.org/package/2006/relationships"><Relationship Id="rId3" Type="http://schemas.openxmlformats.org/officeDocument/2006/relationships/oleObject" Target="../embeddings/Hoja_de_c_lculo_de_Microsoft_Office_Excel_97-20034.xls"/><Relationship Id="rId2" Type="http://schemas.openxmlformats.org/officeDocument/2006/relationships/slideLayout" Target="../slideLayouts/slideLayout6.xml"/><Relationship Id="rId1" Type="http://schemas.openxmlformats.org/officeDocument/2006/relationships/vmlDrawing" Target="../drawings/vmlDrawing4.vml"/><Relationship Id="rId4" Type="http://schemas.openxmlformats.org/officeDocument/2006/relationships/hyperlink" Target="http://websie.eclac.cl/sisgen/ConsultaIntegrada.asp?idAplicacion=11&amp;idTema=195&amp;idIndicador=1689" TargetMode="Externa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6.xml"/><Relationship Id="rId1" Type="http://schemas.openxmlformats.org/officeDocument/2006/relationships/vmlDrawing" Target="../drawings/vmlDrawing5.vml"/><Relationship Id="rId4" Type="http://schemas.openxmlformats.org/officeDocument/2006/relationships/oleObject" Target="../embeddings/Hoja_de_c_lculo_de_Microsoft_Office_Excel_97-20035.xls"/></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6.xml"/><Relationship Id="rId1" Type="http://schemas.openxmlformats.org/officeDocument/2006/relationships/vmlDrawing" Target="../drawings/vmlDrawing6.vml"/><Relationship Id="rId4" Type="http://schemas.openxmlformats.org/officeDocument/2006/relationships/oleObject" Target="../embeddings/Hoja_de_c_lculo_de_Microsoft_Office_Excel_97-20036.xls"/></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6.xml"/><Relationship Id="rId1" Type="http://schemas.openxmlformats.org/officeDocument/2006/relationships/vmlDrawing" Target="../drawings/vmlDrawing7.vml"/><Relationship Id="rId4" Type="http://schemas.openxmlformats.org/officeDocument/2006/relationships/oleObject" Target="../embeddings/Hoja_de_c_lculo_de_Microsoft_Office_Excel_97-20037.xls"/></Relationships>
</file>

<file path=ppt/slides/_rels/slide59.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60.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3" Type="http://schemas.openxmlformats.org/officeDocument/2006/relationships/oleObject" Target="../embeddings/Hoja_de_c_lculo_de_Microsoft_Office_Excel_97-20038.xls"/><Relationship Id="rId2" Type="http://schemas.openxmlformats.org/officeDocument/2006/relationships/slideLayout" Target="../slideLayouts/slideLayout6.xml"/><Relationship Id="rId1" Type="http://schemas.openxmlformats.org/officeDocument/2006/relationships/vmlDrawing" Target="../drawings/vmlDrawing8.v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4.xm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6.xml"/><Relationship Id="rId1" Type="http://schemas.openxmlformats.org/officeDocument/2006/relationships/vmlDrawing" Target="../drawings/vmlDrawing9.vml"/><Relationship Id="rId4" Type="http://schemas.openxmlformats.org/officeDocument/2006/relationships/oleObject" Target="../embeddings/Hoja_de_c_lculo_de_Microsoft_Office_Excel_97-20039.xls"/></Relationships>
</file>

<file path=ppt/slides/_rels/slide69.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6.xml"/><Relationship Id="rId1" Type="http://schemas.openxmlformats.org/officeDocument/2006/relationships/vmlDrawing" Target="../drawings/vmlDrawing10.vml"/><Relationship Id="rId4" Type="http://schemas.openxmlformats.org/officeDocument/2006/relationships/oleObject" Target="../embeddings/Hoja_de_c_lculo_de_Microsoft_Office_Excel_97-200310.xls"/></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6.xml"/><Relationship Id="rId1" Type="http://schemas.openxmlformats.org/officeDocument/2006/relationships/vmlDrawing" Target="../drawings/vmlDrawing11.vml"/><Relationship Id="rId4" Type="http://schemas.openxmlformats.org/officeDocument/2006/relationships/oleObject" Target="../embeddings/Hoja_de_c_lculo_de_Microsoft_Office_Excel_97-200311.xls"/></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6.xml"/><Relationship Id="rId1" Type="http://schemas.openxmlformats.org/officeDocument/2006/relationships/vmlDrawing" Target="../drawings/vmlDrawing12.vml"/><Relationship Id="rId4" Type="http://schemas.openxmlformats.org/officeDocument/2006/relationships/oleObject" Target="../embeddings/Hoja_de_c_lculo_de_Microsoft_Office_Excel_97-200312.xls"/></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149225" y="3032125"/>
            <a:ext cx="3051175" cy="254317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sp>
        <p:nvSpPr>
          <p:cNvPr id="12" name="Rectangle 11"/>
          <p:cNvSpPr/>
          <p:nvPr/>
        </p:nvSpPr>
        <p:spPr>
          <a:xfrm>
            <a:off x="6276975" y="152400"/>
            <a:ext cx="2714625" cy="2789238"/>
          </a:xfrm>
          <a:prstGeom prst="rect">
            <a:avLst/>
          </a:prstGeom>
          <a:solidFill>
            <a:srgbClr val="CC6600">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sp>
        <p:nvSpPr>
          <p:cNvPr id="28675" name="Rectangle 4"/>
          <p:cNvSpPr>
            <a:spLocks noChangeArrowheads="1"/>
          </p:cNvSpPr>
          <p:nvPr/>
        </p:nvSpPr>
        <p:spPr bwMode="auto">
          <a:xfrm>
            <a:off x="6172200" y="152400"/>
            <a:ext cx="2743200" cy="1447800"/>
          </a:xfrm>
          <a:prstGeom prst="rect">
            <a:avLst/>
          </a:prstGeom>
          <a:noFill/>
          <a:ln w="9525">
            <a:noFill/>
            <a:miter lim="800000"/>
            <a:headEnd/>
            <a:tailEnd/>
          </a:ln>
        </p:spPr>
        <p:txBody>
          <a:bodyPr/>
          <a:lstStyle/>
          <a:p>
            <a:pPr algn="r">
              <a:lnSpc>
                <a:spcPct val="90000"/>
              </a:lnSpc>
              <a:spcBef>
                <a:spcPct val="20000"/>
              </a:spcBef>
              <a:buClr>
                <a:schemeClr val="hlink"/>
              </a:buClr>
              <a:buSzPct val="80000"/>
              <a:buFont typeface="Wingdings" pitchFamily="2" charset="2"/>
              <a:buNone/>
            </a:pPr>
            <a:r>
              <a:rPr lang="es-CL" b="1" dirty="0">
                <a:solidFill>
                  <a:schemeClr val="bg1"/>
                </a:solidFill>
                <a:latin typeface="Calibri" pitchFamily="34" charset="0"/>
              </a:rPr>
              <a:t> </a:t>
            </a:r>
            <a:r>
              <a:rPr lang="es-CL" sz="2400" b="1" dirty="0" smtClean="0">
                <a:solidFill>
                  <a:schemeClr val="bg1"/>
                </a:solidFill>
                <a:latin typeface="Calibri" pitchFamily="34" charset="0"/>
              </a:rPr>
              <a:t>MGPP</a:t>
            </a:r>
            <a:endParaRPr lang="es-CL" b="1" dirty="0" smtClean="0">
              <a:solidFill>
                <a:schemeClr val="bg1"/>
              </a:solidFill>
              <a:latin typeface="Calibri" pitchFamily="34" charset="0"/>
            </a:endParaRPr>
          </a:p>
          <a:p>
            <a:pPr algn="r">
              <a:lnSpc>
                <a:spcPct val="90000"/>
              </a:lnSpc>
              <a:spcBef>
                <a:spcPct val="20000"/>
              </a:spcBef>
              <a:buClr>
                <a:schemeClr val="hlink"/>
              </a:buClr>
              <a:buSzPct val="80000"/>
              <a:buFont typeface="Wingdings" pitchFamily="2" charset="2"/>
              <a:buNone/>
            </a:pPr>
            <a:r>
              <a:rPr lang="es-CL" sz="2000" b="1" dirty="0" smtClean="0">
                <a:solidFill>
                  <a:schemeClr val="bg1"/>
                </a:solidFill>
                <a:latin typeface="Calibri" pitchFamily="34" charset="0"/>
              </a:rPr>
              <a:t>Departamento de Ingeniería Industrial</a:t>
            </a:r>
          </a:p>
          <a:p>
            <a:pPr algn="r">
              <a:lnSpc>
                <a:spcPct val="90000"/>
              </a:lnSpc>
              <a:spcBef>
                <a:spcPct val="20000"/>
              </a:spcBef>
              <a:buClr>
                <a:schemeClr val="hlink"/>
              </a:buClr>
              <a:buSzPct val="80000"/>
              <a:buFont typeface="Wingdings" pitchFamily="2" charset="2"/>
              <a:buNone/>
            </a:pPr>
            <a:r>
              <a:rPr lang="es-CL" sz="2000" b="1" dirty="0" smtClean="0">
                <a:solidFill>
                  <a:schemeClr val="bg1"/>
                </a:solidFill>
                <a:latin typeface="Calibri" pitchFamily="34" charset="0"/>
              </a:rPr>
              <a:t>Universidad de Chile</a:t>
            </a:r>
            <a:endParaRPr lang="es-CL" sz="3200" dirty="0">
              <a:solidFill>
                <a:schemeClr val="bg1"/>
              </a:solidFill>
              <a:latin typeface="Calibri" pitchFamily="34" charset="0"/>
            </a:endParaRPr>
          </a:p>
          <a:p>
            <a:pPr algn="r" eaLnBrk="0" hangingPunct="0"/>
            <a:r>
              <a:rPr lang="es-CL" dirty="0">
                <a:solidFill>
                  <a:srgbClr val="1E1C11"/>
                </a:solidFill>
                <a:latin typeface="Calibri" pitchFamily="34" charset="0"/>
              </a:rPr>
              <a:t/>
            </a:r>
            <a:br>
              <a:rPr lang="es-CL" dirty="0">
                <a:solidFill>
                  <a:srgbClr val="1E1C11"/>
                </a:solidFill>
                <a:latin typeface="Calibri" pitchFamily="34" charset="0"/>
              </a:rPr>
            </a:br>
            <a:endParaRPr lang="es-CL" dirty="0" smtClean="0">
              <a:solidFill>
                <a:srgbClr val="1E1C11"/>
              </a:solidFill>
              <a:latin typeface="Calibri" pitchFamily="34" charset="0"/>
            </a:endParaRPr>
          </a:p>
          <a:p>
            <a:pPr algn="r" eaLnBrk="0" hangingPunct="0"/>
            <a:r>
              <a:rPr lang="es-CL" dirty="0" smtClean="0">
                <a:solidFill>
                  <a:srgbClr val="1A210D"/>
                </a:solidFill>
                <a:latin typeface="Calibri" pitchFamily="34" charset="0"/>
              </a:rPr>
              <a:t> </a:t>
            </a:r>
            <a:endParaRPr lang="es-CL" dirty="0">
              <a:solidFill>
                <a:srgbClr val="1A210D"/>
              </a:solidFill>
              <a:latin typeface="Calibri" pitchFamily="34" charset="0"/>
            </a:endParaRPr>
          </a:p>
          <a:p>
            <a:pPr algn="r" eaLnBrk="0" hangingPunct="0"/>
            <a:r>
              <a:rPr lang="es-CL" sz="1600" dirty="0">
                <a:solidFill>
                  <a:srgbClr val="F0F5E7"/>
                </a:solidFill>
                <a:latin typeface="Calibri" pitchFamily="34" charset="0"/>
              </a:rPr>
              <a:t>Santiago de </a:t>
            </a:r>
            <a:r>
              <a:rPr lang="es-CL" sz="1600" dirty="0" smtClean="0">
                <a:solidFill>
                  <a:srgbClr val="F0F5E7"/>
                </a:solidFill>
                <a:latin typeface="Calibri" pitchFamily="34" charset="0"/>
              </a:rPr>
              <a:t>Chile</a:t>
            </a:r>
          </a:p>
          <a:p>
            <a:pPr algn="r" eaLnBrk="0" hangingPunct="0"/>
            <a:r>
              <a:rPr lang="es-CL" sz="1600" dirty="0" smtClean="0">
                <a:solidFill>
                  <a:srgbClr val="F0F5E7"/>
                </a:solidFill>
                <a:latin typeface="Calibri" pitchFamily="34" charset="0"/>
              </a:rPr>
              <a:t>8 </a:t>
            </a:r>
            <a:r>
              <a:rPr lang="es-CL" sz="1600" dirty="0">
                <a:solidFill>
                  <a:srgbClr val="F0F5E7"/>
                </a:solidFill>
                <a:latin typeface="Calibri" pitchFamily="34" charset="0"/>
              </a:rPr>
              <a:t>de </a:t>
            </a:r>
            <a:r>
              <a:rPr lang="es-CL" sz="1600" dirty="0" smtClean="0">
                <a:solidFill>
                  <a:srgbClr val="F0F5E7"/>
                </a:solidFill>
                <a:latin typeface="Calibri" pitchFamily="34" charset="0"/>
              </a:rPr>
              <a:t>octubre </a:t>
            </a:r>
            <a:r>
              <a:rPr lang="es-CL" sz="1600" dirty="0">
                <a:solidFill>
                  <a:srgbClr val="F0F5E7"/>
                </a:solidFill>
                <a:latin typeface="Calibri" pitchFamily="34" charset="0"/>
              </a:rPr>
              <a:t>2012</a:t>
            </a:r>
          </a:p>
        </p:txBody>
      </p:sp>
      <p:sp>
        <p:nvSpPr>
          <p:cNvPr id="28676" name="Rectangle 5"/>
          <p:cNvSpPr>
            <a:spLocks noChangeArrowheads="1"/>
          </p:cNvSpPr>
          <p:nvPr/>
        </p:nvSpPr>
        <p:spPr bwMode="auto">
          <a:xfrm>
            <a:off x="152400" y="2932113"/>
            <a:ext cx="3048000" cy="2554287"/>
          </a:xfrm>
          <a:prstGeom prst="rect">
            <a:avLst/>
          </a:prstGeom>
          <a:noFill/>
          <a:ln w="9525">
            <a:noFill/>
            <a:miter lim="800000"/>
            <a:headEnd/>
            <a:tailEnd/>
          </a:ln>
        </p:spPr>
        <p:txBody>
          <a:bodyPr>
            <a:spAutoFit/>
          </a:bodyPr>
          <a:lstStyle/>
          <a:p>
            <a:pPr eaLnBrk="0" hangingPunct="0"/>
            <a:r>
              <a:rPr lang="es-CL" sz="3200" b="1">
                <a:solidFill>
                  <a:srgbClr val="5C1F00"/>
                </a:solidFill>
                <a:latin typeface="Calibri" pitchFamily="34" charset="0"/>
              </a:rPr>
              <a:t>Panorama de la Pobreza y la desigualdad</a:t>
            </a:r>
          </a:p>
          <a:p>
            <a:pPr eaLnBrk="0" hangingPunct="0"/>
            <a:r>
              <a:rPr lang="es-CL" sz="3200" b="1">
                <a:solidFill>
                  <a:srgbClr val="5C1F00"/>
                </a:solidFill>
                <a:latin typeface="Calibri" pitchFamily="34" charset="0"/>
              </a:rPr>
              <a:t>en América Latina</a:t>
            </a:r>
          </a:p>
        </p:txBody>
      </p:sp>
      <p:pic>
        <p:nvPicPr>
          <p:cNvPr id="28677" name="Picture 4" descr="http://www.otromundoesposible.net/wp-content/uploads/2011/12/manos-juntas.jpg"/>
          <p:cNvPicPr>
            <a:picLocks noChangeAspect="1" noChangeArrowheads="1"/>
          </p:cNvPicPr>
          <p:nvPr/>
        </p:nvPicPr>
        <p:blipFill>
          <a:blip r:embed="rId3" cstate="print"/>
          <a:srcRect l="23129"/>
          <a:stretch>
            <a:fillRect/>
          </a:stretch>
        </p:blipFill>
        <p:spPr bwMode="auto">
          <a:xfrm>
            <a:off x="3289300" y="3011488"/>
            <a:ext cx="2928938" cy="2551112"/>
          </a:xfrm>
          <a:prstGeom prst="rect">
            <a:avLst/>
          </a:prstGeom>
          <a:noFill/>
          <a:ln w="9525">
            <a:noFill/>
            <a:miter lim="800000"/>
            <a:headEnd/>
            <a:tailEnd/>
          </a:ln>
        </p:spPr>
      </p:pic>
      <p:sp>
        <p:nvSpPr>
          <p:cNvPr id="15" name="Rectangle 14"/>
          <p:cNvSpPr/>
          <p:nvPr/>
        </p:nvSpPr>
        <p:spPr>
          <a:xfrm>
            <a:off x="152400" y="5638800"/>
            <a:ext cx="3057525" cy="106680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sp>
        <p:nvSpPr>
          <p:cNvPr id="28679" name="TextBox 13"/>
          <p:cNvSpPr txBox="1">
            <a:spLocks noChangeArrowheads="1"/>
          </p:cNvSpPr>
          <p:nvPr/>
        </p:nvSpPr>
        <p:spPr bwMode="auto">
          <a:xfrm>
            <a:off x="152400" y="5715000"/>
            <a:ext cx="2971800" cy="892175"/>
          </a:xfrm>
          <a:prstGeom prst="rect">
            <a:avLst/>
          </a:prstGeom>
          <a:noFill/>
          <a:ln w="9525">
            <a:noFill/>
            <a:miter lim="800000"/>
            <a:headEnd/>
            <a:tailEnd/>
          </a:ln>
        </p:spPr>
        <p:txBody>
          <a:bodyPr>
            <a:spAutoFit/>
          </a:bodyPr>
          <a:lstStyle/>
          <a:p>
            <a:r>
              <a:rPr lang="es-CL" sz="2600" b="1">
                <a:solidFill>
                  <a:srgbClr val="5C1F00"/>
                </a:solidFill>
                <a:latin typeface="Calibri" pitchFamily="34" charset="0"/>
              </a:rPr>
              <a:t>Algunos hechos estilizados</a:t>
            </a:r>
          </a:p>
        </p:txBody>
      </p:sp>
      <p:sp>
        <p:nvSpPr>
          <p:cNvPr id="16" name="Rectangle 15"/>
          <p:cNvSpPr/>
          <p:nvPr/>
        </p:nvSpPr>
        <p:spPr>
          <a:xfrm>
            <a:off x="3292475" y="5638800"/>
            <a:ext cx="5722938" cy="1066800"/>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sp>
        <p:nvSpPr>
          <p:cNvPr id="17" name="TextBox 16"/>
          <p:cNvSpPr txBox="1"/>
          <p:nvPr/>
        </p:nvSpPr>
        <p:spPr>
          <a:xfrm>
            <a:off x="3733800" y="5715000"/>
            <a:ext cx="5257800" cy="830263"/>
          </a:xfrm>
          <a:prstGeom prst="rect">
            <a:avLst/>
          </a:prstGeom>
          <a:noFill/>
        </p:spPr>
        <p:txBody>
          <a:bodyPr>
            <a:spAutoFit/>
          </a:bodyPr>
          <a:lstStyle/>
          <a:p>
            <a:pPr algn="r">
              <a:defRPr/>
            </a:pPr>
            <a:r>
              <a:rPr lang="es-CL" sz="2400" b="1" dirty="0">
                <a:solidFill>
                  <a:schemeClr val="bg1"/>
                </a:solidFill>
                <a:latin typeface="Calibri" pitchFamily="34" charset="0"/>
              </a:rPr>
              <a:t>Juan Carlos Feres </a:t>
            </a:r>
            <a:r>
              <a:rPr lang="es-CL" sz="1200" dirty="0">
                <a:solidFill>
                  <a:schemeClr val="bg1"/>
                </a:solidFill>
                <a:latin typeface="Calibri" pitchFamily="34" charset="0"/>
              </a:rPr>
              <a:t>/ </a:t>
            </a:r>
            <a:r>
              <a:rPr lang="es-CL" sz="1200" dirty="0" smtClean="0">
                <a:solidFill>
                  <a:schemeClr val="bg1"/>
                </a:solidFill>
                <a:latin typeface="Calibri" pitchFamily="34" charset="0"/>
                <a:hlinkClick r:id="rId4"/>
              </a:rPr>
              <a:t>jcferes@gmail.com</a:t>
            </a:r>
            <a:r>
              <a:rPr lang="es-CL" sz="2400" b="1" dirty="0">
                <a:solidFill>
                  <a:schemeClr val="bg1"/>
                </a:solidFill>
                <a:latin typeface="Calibri" pitchFamily="34" charset="0"/>
              </a:rPr>
              <a:t/>
            </a:r>
            <a:br>
              <a:rPr lang="es-CL" sz="2400" b="1" dirty="0">
                <a:solidFill>
                  <a:schemeClr val="bg1"/>
                </a:solidFill>
                <a:latin typeface="Calibri" pitchFamily="34" charset="0"/>
              </a:rPr>
            </a:br>
            <a:endParaRPr lang="es-CL" sz="2400" b="1" dirty="0">
              <a:solidFill>
                <a:schemeClr val="bg1"/>
              </a:solidFill>
              <a:latin typeface="Calibri"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 name="Content Placeholder 14"/>
          <p:cNvSpPr>
            <a:spLocks noGrp="1"/>
          </p:cNvSpPr>
          <p:nvPr>
            <p:ph sz="quarter" idx="1"/>
          </p:nvPr>
        </p:nvSpPr>
        <p:spPr/>
        <p:txBody>
          <a:bodyPr/>
          <a:lstStyle/>
          <a:p>
            <a:r>
              <a:rPr lang="es-ES" sz="1800" dirty="0" smtClean="0">
                <a:solidFill>
                  <a:srgbClr val="FF0000"/>
                </a:solidFill>
              </a:rPr>
              <a:t>Multidimensional en sus manifestaciones </a:t>
            </a:r>
          </a:p>
          <a:p>
            <a:pPr lvl="1"/>
            <a:r>
              <a:rPr lang="es-ES" sz="1400" dirty="0" smtClean="0"/>
              <a:t>(revela: insatisfacción de necesidades humanas, débil desarrollo de capacidades, limitado ejercicio de derechos sociales).</a:t>
            </a:r>
          </a:p>
          <a:p>
            <a:r>
              <a:rPr lang="es-ES" sz="1800" dirty="0" smtClean="0">
                <a:solidFill>
                  <a:srgbClr val="FF0000"/>
                </a:solidFill>
              </a:rPr>
              <a:t>Multifactorial en sus causas</a:t>
            </a:r>
          </a:p>
          <a:p>
            <a:pPr lvl="1"/>
            <a:r>
              <a:rPr lang="es-ES" sz="1400" dirty="0" smtClean="0"/>
              <a:t>(producto de: frágil capital humano, social, físico, mayor vulnerabilidad, afectados por prácticas de exclusión)</a:t>
            </a:r>
          </a:p>
          <a:p>
            <a:r>
              <a:rPr lang="es-ES" sz="1800" dirty="0" err="1" smtClean="0">
                <a:solidFill>
                  <a:srgbClr val="FF0000"/>
                </a:solidFill>
              </a:rPr>
              <a:t>Multiarquetípica</a:t>
            </a:r>
            <a:r>
              <a:rPr lang="es-ES" sz="1800" dirty="0" smtClean="0">
                <a:solidFill>
                  <a:srgbClr val="FF0000"/>
                </a:solidFill>
              </a:rPr>
              <a:t> en sus expresiones socioculturales.</a:t>
            </a:r>
          </a:p>
          <a:p>
            <a:pPr lvl="1"/>
            <a:r>
              <a:rPr lang="es-ES" sz="1400" dirty="0" smtClean="0"/>
              <a:t>(afecta: diversas identidades productivas, sociales, territoriales, </a:t>
            </a:r>
            <a:r>
              <a:rPr lang="es-ES" sz="1400" dirty="0" err="1" smtClean="0"/>
              <a:t>etáreas</a:t>
            </a:r>
            <a:r>
              <a:rPr lang="es-ES" sz="1400" dirty="0" smtClean="0"/>
              <a:t>, de género, origen étnico, etc.) </a:t>
            </a:r>
          </a:p>
          <a:p>
            <a:r>
              <a:rPr lang="es-ES" sz="1800" dirty="0" smtClean="0">
                <a:solidFill>
                  <a:srgbClr val="FF0000"/>
                </a:solidFill>
              </a:rPr>
              <a:t>Necesariamente integral en sus soluciones</a:t>
            </a:r>
          </a:p>
          <a:p>
            <a:pPr lvl="1"/>
            <a:r>
              <a:rPr lang="es-ES" sz="1400" dirty="0" smtClean="0"/>
              <a:t>(abarca: diversos ámbitos de la vida y subsistemas de las personas simultáneamente)</a:t>
            </a:r>
          </a:p>
          <a:p>
            <a:r>
              <a:rPr lang="es-ES" sz="1800" dirty="0" smtClean="0">
                <a:solidFill>
                  <a:srgbClr val="FF0000"/>
                </a:solidFill>
              </a:rPr>
              <a:t>Procesal e histórico</a:t>
            </a:r>
          </a:p>
          <a:p>
            <a:pPr lvl="1"/>
            <a:r>
              <a:rPr lang="es-ES" sz="1400" dirty="0" smtClean="0"/>
              <a:t>(superar la pobreza es un proceso de largo plazo más allá de cambios circunstanciales en el ingreso)</a:t>
            </a:r>
          </a:p>
          <a:p>
            <a:r>
              <a:rPr lang="es-ES" sz="1800" dirty="0" smtClean="0">
                <a:solidFill>
                  <a:srgbClr val="FF0000"/>
                </a:solidFill>
              </a:rPr>
              <a:t>Donde coexisten carencias, debilidades y riesgos, con potencialidades, recursos y prácticas de protección.</a:t>
            </a:r>
          </a:p>
          <a:p>
            <a:pPr lvl="1"/>
            <a:r>
              <a:rPr lang="es-ES" sz="1400" dirty="0" smtClean="0"/>
              <a:t>(la pobreza es situacional y –exceptuando sus peores formas – no suele actuar sobre todas las dimensiones del ser, hacer, estar y tener de las personas con la misma intensidad)</a:t>
            </a:r>
          </a:p>
          <a:p>
            <a:endParaRPr lang="es-CL" sz="1600" dirty="0"/>
          </a:p>
        </p:txBody>
      </p:sp>
      <p:sp>
        <p:nvSpPr>
          <p:cNvPr id="17" name="Title 16"/>
          <p:cNvSpPr>
            <a:spLocks noGrp="1"/>
          </p:cNvSpPr>
          <p:nvPr>
            <p:ph type="title"/>
          </p:nvPr>
        </p:nvSpPr>
        <p:spPr/>
        <p:txBody>
          <a:bodyPr/>
          <a:lstStyle/>
          <a:p>
            <a:r>
              <a:rPr lang="es-CL" dirty="0" smtClean="0"/>
              <a:t>CONCEPCIÓN DE LA POBREZA</a:t>
            </a:r>
            <a:endParaRPr lang="es-CL" dirty="0"/>
          </a:p>
        </p:txBody>
      </p:sp>
      <p:sp>
        <p:nvSpPr>
          <p:cNvPr id="1728520" name="Rectangle 8"/>
          <p:cNvSpPr>
            <a:spLocks noChangeArrowheads="1"/>
          </p:cNvSpPr>
          <p:nvPr/>
        </p:nvSpPr>
        <p:spPr bwMode="auto">
          <a:xfrm>
            <a:off x="2590800" y="3924300"/>
            <a:ext cx="6172200" cy="647700"/>
          </a:xfrm>
          <a:prstGeom prst="rect">
            <a:avLst/>
          </a:prstGeom>
          <a:noFill/>
          <a:ln w="9525">
            <a:noFill/>
            <a:miter lim="800000"/>
            <a:headEnd/>
            <a:tailEnd/>
          </a:ln>
        </p:spPr>
        <p:txBody>
          <a:bodyPr/>
          <a:lstStyle/>
          <a:p>
            <a:endParaRPr lang="es-ES" sz="1100" dirty="0">
              <a:solidFill>
                <a:schemeClr val="accent2"/>
              </a:solidFill>
            </a:endParaRPr>
          </a:p>
        </p:txBody>
      </p:sp>
      <p:sp>
        <p:nvSpPr>
          <p:cNvPr id="8" name="Slide Number Placeholder 7"/>
          <p:cNvSpPr>
            <a:spLocks noGrp="1"/>
          </p:cNvSpPr>
          <p:nvPr>
            <p:ph type="sldNum" sz="quarter" idx="16"/>
          </p:nvPr>
        </p:nvSpPr>
        <p:spPr/>
        <p:txBody>
          <a:bodyPr/>
          <a:lstStyle/>
          <a:p>
            <a:pPr>
              <a:defRPr/>
            </a:pPr>
            <a:fld id="{C348FE03-84FC-41B1-B9F3-A8F7BF2CC391}" type="slidenum">
              <a:rPr lang="en-US" smtClean="0"/>
              <a:pPr>
                <a:defRPr/>
              </a:pPr>
              <a:t>10</a:t>
            </a:fld>
            <a:endParaRPr 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1728520"/>
                                        </p:tgtEl>
                                        <p:attrNameLst>
                                          <p:attrName>style.visibility</p:attrName>
                                        </p:attrNameLst>
                                      </p:cBhvr>
                                      <p:to>
                                        <p:strVal val="visible"/>
                                      </p:to>
                                    </p:set>
                                    <p:animEffect transition="in" filter="fade">
                                      <p:cBhvr>
                                        <p:cTn id="7" dur="1000"/>
                                        <p:tgtEl>
                                          <p:spTgt spid="17285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85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1202" name="Line 2"/>
          <p:cNvSpPr>
            <a:spLocks noChangeShapeType="1"/>
          </p:cNvSpPr>
          <p:nvPr/>
        </p:nvSpPr>
        <p:spPr bwMode="auto">
          <a:xfrm>
            <a:off x="2339975" y="3357563"/>
            <a:ext cx="3960813" cy="0"/>
          </a:xfrm>
          <a:prstGeom prst="line">
            <a:avLst/>
          </a:prstGeom>
          <a:noFill/>
          <a:ln w="38100">
            <a:solidFill>
              <a:srgbClr val="000000"/>
            </a:solidFill>
            <a:prstDash val="dash"/>
            <a:round/>
            <a:headEnd/>
            <a:tailEnd type="triangle" w="med" len="med"/>
          </a:ln>
        </p:spPr>
        <p:txBody>
          <a:bodyPr/>
          <a:lstStyle/>
          <a:p>
            <a:endParaRPr lang="en-US"/>
          </a:p>
        </p:txBody>
      </p:sp>
      <p:sp>
        <p:nvSpPr>
          <p:cNvPr id="691203" name="AutoShape 3"/>
          <p:cNvSpPr>
            <a:spLocks noChangeArrowheads="1"/>
          </p:cNvSpPr>
          <p:nvPr/>
        </p:nvSpPr>
        <p:spPr bwMode="auto">
          <a:xfrm rot="5400000">
            <a:off x="2700337" y="2276476"/>
            <a:ext cx="720725" cy="431800"/>
          </a:xfrm>
          <a:custGeom>
            <a:avLst/>
            <a:gdLst>
              <a:gd name="T0" fmla="*/ 2147483647 w 21600"/>
              <a:gd name="T1" fmla="*/ 0 h 21600"/>
              <a:gd name="T2" fmla="*/ 0 w 21600"/>
              <a:gd name="T3" fmla="*/ 1724801127 h 21600"/>
              <a:gd name="T4" fmla="*/ 2147483647 w 21600"/>
              <a:gd name="T5" fmla="*/ 2147483647 h 21600"/>
              <a:gd name="T6" fmla="*/ 2147483647 w 21600"/>
              <a:gd name="T7" fmla="*/ 172480112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6">
              <a:lumMod val="50000"/>
            </a:schemeClr>
          </a:solidFill>
          <a:ln w="9525" algn="ctr">
            <a:noFill/>
            <a:miter lim="800000"/>
            <a:headEnd/>
            <a:tailEnd/>
          </a:ln>
        </p:spPr>
        <p:txBody>
          <a:bodyPr wrap="none" anchor="ctr"/>
          <a:lstStyle/>
          <a:p>
            <a:endParaRPr lang="en-US"/>
          </a:p>
        </p:txBody>
      </p:sp>
      <p:sp>
        <p:nvSpPr>
          <p:cNvPr id="691204" name="AutoShape 4"/>
          <p:cNvSpPr>
            <a:spLocks noChangeArrowheads="1"/>
          </p:cNvSpPr>
          <p:nvPr/>
        </p:nvSpPr>
        <p:spPr bwMode="auto">
          <a:xfrm rot="5400000">
            <a:off x="3995737" y="2276476"/>
            <a:ext cx="720725" cy="431800"/>
          </a:xfrm>
          <a:custGeom>
            <a:avLst/>
            <a:gdLst>
              <a:gd name="T0" fmla="*/ 2147483647 w 21600"/>
              <a:gd name="T1" fmla="*/ 0 h 21600"/>
              <a:gd name="T2" fmla="*/ 0 w 21600"/>
              <a:gd name="T3" fmla="*/ 1724801127 h 21600"/>
              <a:gd name="T4" fmla="*/ 2147483647 w 21600"/>
              <a:gd name="T5" fmla="*/ 2147483647 h 21600"/>
              <a:gd name="T6" fmla="*/ 2147483647 w 21600"/>
              <a:gd name="T7" fmla="*/ 172480112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6">
              <a:lumMod val="50000"/>
            </a:schemeClr>
          </a:solidFill>
          <a:ln w="9525" algn="ctr">
            <a:noFill/>
            <a:miter lim="800000"/>
            <a:headEnd/>
            <a:tailEnd/>
          </a:ln>
        </p:spPr>
        <p:txBody>
          <a:bodyPr wrap="none" anchor="ctr"/>
          <a:lstStyle/>
          <a:p>
            <a:endParaRPr lang="en-US"/>
          </a:p>
        </p:txBody>
      </p:sp>
      <p:sp>
        <p:nvSpPr>
          <p:cNvPr id="691205" name="AutoShape 5"/>
          <p:cNvSpPr>
            <a:spLocks noChangeArrowheads="1"/>
          </p:cNvSpPr>
          <p:nvPr/>
        </p:nvSpPr>
        <p:spPr bwMode="auto">
          <a:xfrm rot="5400000">
            <a:off x="5291137" y="2276476"/>
            <a:ext cx="720725" cy="431800"/>
          </a:xfrm>
          <a:custGeom>
            <a:avLst/>
            <a:gdLst>
              <a:gd name="T0" fmla="*/ 2147483647 w 21600"/>
              <a:gd name="T1" fmla="*/ 0 h 21600"/>
              <a:gd name="T2" fmla="*/ 0 w 21600"/>
              <a:gd name="T3" fmla="*/ 1724801127 h 21600"/>
              <a:gd name="T4" fmla="*/ 2147483647 w 21600"/>
              <a:gd name="T5" fmla="*/ 2147483647 h 21600"/>
              <a:gd name="T6" fmla="*/ 2147483647 w 21600"/>
              <a:gd name="T7" fmla="*/ 172480112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6">
              <a:lumMod val="50000"/>
            </a:schemeClr>
          </a:solidFill>
          <a:ln w="9525" algn="ctr">
            <a:noFill/>
            <a:miter lim="800000"/>
            <a:headEnd/>
            <a:tailEnd/>
          </a:ln>
        </p:spPr>
        <p:txBody>
          <a:bodyPr wrap="none" anchor="ctr"/>
          <a:lstStyle/>
          <a:p>
            <a:endParaRPr lang="en-US"/>
          </a:p>
        </p:txBody>
      </p:sp>
      <p:sp>
        <p:nvSpPr>
          <p:cNvPr id="691206" name="Text Box 6"/>
          <p:cNvSpPr txBox="1">
            <a:spLocks noChangeArrowheads="1"/>
          </p:cNvSpPr>
          <p:nvPr/>
        </p:nvSpPr>
        <p:spPr bwMode="auto">
          <a:xfrm>
            <a:off x="2352675" y="685800"/>
            <a:ext cx="1120775" cy="641350"/>
          </a:xfrm>
          <a:prstGeom prst="rect">
            <a:avLst/>
          </a:prstGeom>
          <a:noFill/>
          <a:ln w="9525" algn="ctr">
            <a:noFill/>
            <a:miter lim="800000"/>
            <a:headEnd/>
            <a:tailEnd/>
          </a:ln>
        </p:spPr>
        <p:txBody>
          <a:bodyPr wrap="none">
            <a:spAutoFit/>
          </a:bodyPr>
          <a:lstStyle/>
          <a:p>
            <a:pPr algn="ctr"/>
            <a:r>
              <a:rPr lang="es-ES_tradnl" b="1">
                <a:latin typeface="Calibri" pitchFamily="34" charset="0"/>
              </a:rPr>
              <a:t>CAPITAL </a:t>
            </a:r>
          </a:p>
          <a:p>
            <a:pPr algn="ctr"/>
            <a:r>
              <a:rPr lang="es-ES_tradnl" b="1">
                <a:latin typeface="Calibri" pitchFamily="34" charset="0"/>
              </a:rPr>
              <a:t>HUMANO</a:t>
            </a:r>
            <a:endParaRPr lang="es-ES" b="1">
              <a:latin typeface="Calibri" pitchFamily="34" charset="0"/>
            </a:endParaRPr>
          </a:p>
        </p:txBody>
      </p:sp>
      <p:sp>
        <p:nvSpPr>
          <p:cNvPr id="691207" name="Text Box 7"/>
          <p:cNvSpPr txBox="1">
            <a:spLocks noChangeArrowheads="1"/>
          </p:cNvSpPr>
          <p:nvPr/>
        </p:nvSpPr>
        <p:spPr bwMode="auto">
          <a:xfrm>
            <a:off x="3767138" y="685800"/>
            <a:ext cx="1025525" cy="641350"/>
          </a:xfrm>
          <a:prstGeom prst="rect">
            <a:avLst/>
          </a:prstGeom>
          <a:noFill/>
          <a:ln w="9525" algn="ctr">
            <a:noFill/>
            <a:miter lim="800000"/>
            <a:headEnd/>
            <a:tailEnd/>
          </a:ln>
        </p:spPr>
        <p:txBody>
          <a:bodyPr wrap="none">
            <a:spAutoFit/>
          </a:bodyPr>
          <a:lstStyle/>
          <a:p>
            <a:pPr algn="ctr"/>
            <a:r>
              <a:rPr lang="es-ES_tradnl" b="1">
                <a:latin typeface="Calibri" pitchFamily="34" charset="0"/>
              </a:rPr>
              <a:t>CAPITAL </a:t>
            </a:r>
          </a:p>
          <a:p>
            <a:pPr algn="ctr"/>
            <a:r>
              <a:rPr lang="es-ES_tradnl" b="1">
                <a:latin typeface="Calibri" pitchFamily="34" charset="0"/>
              </a:rPr>
              <a:t>SOCIAL</a:t>
            </a:r>
            <a:endParaRPr lang="es-ES" b="1">
              <a:latin typeface="Calibri" pitchFamily="34" charset="0"/>
            </a:endParaRPr>
          </a:p>
        </p:txBody>
      </p:sp>
      <p:sp>
        <p:nvSpPr>
          <p:cNvPr id="691208" name="Text Box 8"/>
          <p:cNvSpPr txBox="1">
            <a:spLocks noChangeArrowheads="1"/>
          </p:cNvSpPr>
          <p:nvPr/>
        </p:nvSpPr>
        <p:spPr bwMode="auto">
          <a:xfrm>
            <a:off x="5135563" y="685800"/>
            <a:ext cx="1025525" cy="641350"/>
          </a:xfrm>
          <a:prstGeom prst="rect">
            <a:avLst/>
          </a:prstGeom>
          <a:noFill/>
          <a:ln w="9525" algn="ctr">
            <a:noFill/>
            <a:miter lim="800000"/>
            <a:headEnd/>
            <a:tailEnd/>
          </a:ln>
        </p:spPr>
        <p:txBody>
          <a:bodyPr wrap="none">
            <a:spAutoFit/>
          </a:bodyPr>
          <a:lstStyle/>
          <a:p>
            <a:pPr algn="ctr"/>
            <a:r>
              <a:rPr lang="es-ES_tradnl" b="1">
                <a:latin typeface="Calibri" pitchFamily="34" charset="0"/>
              </a:rPr>
              <a:t>CAPITAL </a:t>
            </a:r>
          </a:p>
          <a:p>
            <a:pPr algn="ctr"/>
            <a:r>
              <a:rPr lang="es-ES_tradnl" b="1">
                <a:latin typeface="Calibri" pitchFamily="34" charset="0"/>
              </a:rPr>
              <a:t>FÍSICO</a:t>
            </a:r>
            <a:endParaRPr lang="es-ES" b="1">
              <a:latin typeface="Calibri" pitchFamily="34" charset="0"/>
            </a:endParaRPr>
          </a:p>
        </p:txBody>
      </p:sp>
      <p:sp>
        <p:nvSpPr>
          <p:cNvPr id="289801" name="Text Box 9"/>
          <p:cNvSpPr txBox="1">
            <a:spLocks noChangeArrowheads="1"/>
          </p:cNvSpPr>
          <p:nvPr/>
        </p:nvSpPr>
        <p:spPr bwMode="auto">
          <a:xfrm>
            <a:off x="3400425" y="423863"/>
            <a:ext cx="184150" cy="366712"/>
          </a:xfrm>
          <a:prstGeom prst="rect">
            <a:avLst/>
          </a:prstGeom>
          <a:noFill/>
          <a:ln w="9525" algn="ctr">
            <a:noFill/>
            <a:miter lim="800000"/>
            <a:headEnd/>
            <a:tailEnd/>
          </a:ln>
        </p:spPr>
        <p:txBody>
          <a:bodyPr wrap="none">
            <a:spAutoFit/>
          </a:bodyPr>
          <a:lstStyle/>
          <a:p>
            <a:endParaRPr lang="en-US">
              <a:latin typeface="Calibri" pitchFamily="34" charset="0"/>
            </a:endParaRPr>
          </a:p>
        </p:txBody>
      </p:sp>
      <p:sp>
        <p:nvSpPr>
          <p:cNvPr id="691210" name="Rectangle 10"/>
          <p:cNvSpPr>
            <a:spLocks noChangeArrowheads="1"/>
          </p:cNvSpPr>
          <p:nvPr/>
        </p:nvSpPr>
        <p:spPr bwMode="auto">
          <a:xfrm>
            <a:off x="0" y="0"/>
            <a:ext cx="9144000" cy="576263"/>
          </a:xfrm>
          <a:prstGeom prst="rect">
            <a:avLst/>
          </a:prstGeom>
          <a:solidFill>
            <a:schemeClr val="accent5">
              <a:lumMod val="60000"/>
              <a:lumOff val="40000"/>
            </a:schemeClr>
          </a:solidFill>
          <a:ln w="9525">
            <a:noFill/>
            <a:miter lim="800000"/>
            <a:headEnd/>
            <a:tailEnd/>
          </a:ln>
        </p:spPr>
        <p:txBody>
          <a:bodyPr anchor="ctr"/>
          <a:lstStyle/>
          <a:p>
            <a:pPr algn="ctr"/>
            <a:r>
              <a:rPr lang="es-ES_tradnl" sz="2800">
                <a:solidFill>
                  <a:schemeClr val="accent6">
                    <a:lumMod val="50000"/>
                  </a:schemeClr>
                </a:solidFill>
                <a:latin typeface="Calibri" pitchFamily="34" charset="0"/>
              </a:rPr>
              <a:t>FORTALECIMIENTO DE ACTIVOS</a:t>
            </a:r>
          </a:p>
        </p:txBody>
      </p:sp>
      <p:sp>
        <p:nvSpPr>
          <p:cNvPr id="691211" name="AutoShape 11"/>
          <p:cNvSpPr>
            <a:spLocks noChangeArrowheads="1"/>
          </p:cNvSpPr>
          <p:nvPr/>
        </p:nvSpPr>
        <p:spPr bwMode="auto">
          <a:xfrm rot="-5400000">
            <a:off x="2698750" y="3717926"/>
            <a:ext cx="720725" cy="431800"/>
          </a:xfrm>
          <a:custGeom>
            <a:avLst/>
            <a:gdLst>
              <a:gd name="T0" fmla="*/ 2147483647 w 21600"/>
              <a:gd name="T1" fmla="*/ 0 h 21600"/>
              <a:gd name="T2" fmla="*/ 0 w 21600"/>
              <a:gd name="T3" fmla="*/ 1724801127 h 21600"/>
              <a:gd name="T4" fmla="*/ 2147483647 w 21600"/>
              <a:gd name="T5" fmla="*/ 2147483647 h 21600"/>
              <a:gd name="T6" fmla="*/ 2147483647 w 21600"/>
              <a:gd name="T7" fmla="*/ 172480112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6">
              <a:lumMod val="50000"/>
            </a:schemeClr>
          </a:solidFill>
          <a:ln w="9525" algn="ctr">
            <a:noFill/>
            <a:miter lim="800000"/>
            <a:headEnd/>
            <a:tailEnd/>
          </a:ln>
        </p:spPr>
        <p:txBody>
          <a:bodyPr wrap="none" anchor="ctr"/>
          <a:lstStyle/>
          <a:p>
            <a:endParaRPr lang="en-US"/>
          </a:p>
        </p:txBody>
      </p:sp>
      <p:sp>
        <p:nvSpPr>
          <p:cNvPr id="691212" name="AutoShape 12"/>
          <p:cNvSpPr>
            <a:spLocks noChangeArrowheads="1"/>
          </p:cNvSpPr>
          <p:nvPr/>
        </p:nvSpPr>
        <p:spPr bwMode="auto">
          <a:xfrm rot="-5400000">
            <a:off x="5291137" y="3716338"/>
            <a:ext cx="720725" cy="431800"/>
          </a:xfrm>
          <a:custGeom>
            <a:avLst/>
            <a:gdLst>
              <a:gd name="T0" fmla="*/ 2147483647 w 21600"/>
              <a:gd name="T1" fmla="*/ 0 h 21600"/>
              <a:gd name="T2" fmla="*/ 0 w 21600"/>
              <a:gd name="T3" fmla="*/ 1724801127 h 21600"/>
              <a:gd name="T4" fmla="*/ 2147483647 w 21600"/>
              <a:gd name="T5" fmla="*/ 2147483647 h 21600"/>
              <a:gd name="T6" fmla="*/ 2147483647 w 21600"/>
              <a:gd name="T7" fmla="*/ 172480112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6">
              <a:lumMod val="50000"/>
            </a:schemeClr>
          </a:solidFill>
          <a:ln w="9525" algn="ctr">
            <a:noFill/>
            <a:miter lim="800000"/>
            <a:headEnd/>
            <a:tailEnd/>
          </a:ln>
        </p:spPr>
        <p:txBody>
          <a:bodyPr wrap="none" anchor="ctr"/>
          <a:lstStyle/>
          <a:p>
            <a:endParaRPr lang="en-US"/>
          </a:p>
        </p:txBody>
      </p:sp>
      <p:sp>
        <p:nvSpPr>
          <p:cNvPr id="691213" name="Text Box 13"/>
          <p:cNvSpPr txBox="1">
            <a:spLocks noChangeArrowheads="1"/>
          </p:cNvSpPr>
          <p:nvPr/>
        </p:nvSpPr>
        <p:spPr bwMode="auto">
          <a:xfrm>
            <a:off x="2484438" y="4500563"/>
            <a:ext cx="1239837" cy="368300"/>
          </a:xfrm>
          <a:prstGeom prst="rect">
            <a:avLst/>
          </a:prstGeom>
          <a:solidFill>
            <a:schemeClr val="accent1">
              <a:lumMod val="75000"/>
            </a:schemeClr>
          </a:solidFill>
          <a:ln w="9525" algn="ctr">
            <a:noFill/>
            <a:miter lim="800000"/>
            <a:headEnd/>
            <a:tailEnd/>
          </a:ln>
        </p:spPr>
        <p:txBody>
          <a:bodyPr wrap="none">
            <a:spAutoFit/>
          </a:bodyPr>
          <a:lstStyle/>
          <a:p>
            <a:r>
              <a:rPr lang="es-ES_tradnl" b="1">
                <a:latin typeface="Calibri" pitchFamily="34" charset="0"/>
              </a:rPr>
              <a:t>INCLUSIÓN</a:t>
            </a:r>
            <a:endParaRPr lang="es-ES" b="1">
              <a:latin typeface="Calibri" pitchFamily="34" charset="0"/>
            </a:endParaRPr>
          </a:p>
        </p:txBody>
      </p:sp>
      <p:sp>
        <p:nvSpPr>
          <p:cNvPr id="691214" name="Text Box 14"/>
          <p:cNvSpPr txBox="1">
            <a:spLocks noChangeArrowheads="1"/>
          </p:cNvSpPr>
          <p:nvPr/>
        </p:nvSpPr>
        <p:spPr bwMode="auto">
          <a:xfrm>
            <a:off x="4951413" y="4484688"/>
            <a:ext cx="1420812" cy="369887"/>
          </a:xfrm>
          <a:prstGeom prst="rect">
            <a:avLst/>
          </a:prstGeom>
          <a:solidFill>
            <a:schemeClr val="accent1">
              <a:lumMod val="75000"/>
            </a:schemeClr>
          </a:solidFill>
          <a:ln w="9525" algn="ctr">
            <a:noFill/>
            <a:miter lim="800000"/>
            <a:headEnd/>
            <a:tailEnd/>
          </a:ln>
        </p:spPr>
        <p:txBody>
          <a:bodyPr wrap="none">
            <a:spAutoFit/>
          </a:bodyPr>
          <a:lstStyle/>
          <a:p>
            <a:r>
              <a:rPr lang="es-ES_tradnl" b="1">
                <a:latin typeface="Calibri" pitchFamily="34" charset="0"/>
              </a:rPr>
              <a:t>PROTECCIÓN</a:t>
            </a:r>
            <a:endParaRPr lang="es-ES" b="1">
              <a:latin typeface="Calibri" pitchFamily="34" charset="0"/>
            </a:endParaRPr>
          </a:p>
        </p:txBody>
      </p:sp>
      <p:sp>
        <p:nvSpPr>
          <p:cNvPr id="691215" name="Rectangle 15"/>
          <p:cNvSpPr>
            <a:spLocks noChangeArrowheads="1"/>
          </p:cNvSpPr>
          <p:nvPr/>
        </p:nvSpPr>
        <p:spPr bwMode="auto">
          <a:xfrm>
            <a:off x="0" y="5084763"/>
            <a:ext cx="9144000" cy="576262"/>
          </a:xfrm>
          <a:prstGeom prst="rect">
            <a:avLst/>
          </a:prstGeom>
          <a:solidFill>
            <a:schemeClr val="accent5">
              <a:lumMod val="60000"/>
              <a:lumOff val="40000"/>
            </a:schemeClr>
          </a:solidFill>
          <a:ln w="9525">
            <a:noFill/>
            <a:miter lim="800000"/>
            <a:headEnd/>
            <a:tailEnd/>
          </a:ln>
        </p:spPr>
        <p:txBody>
          <a:bodyPr anchor="ctr"/>
          <a:lstStyle/>
          <a:p>
            <a:pPr algn="ctr"/>
            <a:r>
              <a:rPr lang="es-ES_tradnl" sz="2800" dirty="0">
                <a:solidFill>
                  <a:schemeClr val="accent6">
                    <a:lumMod val="50000"/>
                  </a:schemeClr>
                </a:solidFill>
                <a:latin typeface="Calibri" pitchFamily="34" charset="0"/>
              </a:rPr>
              <a:t>AMPLIACIÓN DE LAS OPORTUNIDADES</a:t>
            </a:r>
          </a:p>
        </p:txBody>
      </p:sp>
      <p:sp>
        <p:nvSpPr>
          <p:cNvPr id="691216" name="Rectangle 16"/>
          <p:cNvSpPr>
            <a:spLocks noGrp="1" noChangeArrowheads="1"/>
          </p:cNvSpPr>
          <p:nvPr>
            <p:ph type="title" idx="4294967295"/>
          </p:nvPr>
        </p:nvSpPr>
        <p:spPr>
          <a:xfrm>
            <a:off x="250825" y="3068638"/>
            <a:ext cx="2089150" cy="576262"/>
          </a:xfrm>
          <a:solidFill>
            <a:schemeClr val="accent1">
              <a:lumMod val="75000"/>
            </a:schemeClr>
          </a:solidFill>
        </p:spPr>
        <p:txBody>
          <a:bodyPr anchor="ctr" anchorCtr="0"/>
          <a:lstStyle/>
          <a:p>
            <a:r>
              <a:rPr lang="es-ES_tradnl" sz="2000" smtClean="0">
                <a:solidFill>
                  <a:schemeClr val="tx1"/>
                </a:solidFill>
                <a:latin typeface="Calibri" pitchFamily="34" charset="0"/>
              </a:rPr>
              <a:t>POBREZA</a:t>
            </a:r>
          </a:p>
        </p:txBody>
      </p:sp>
      <p:sp>
        <p:nvSpPr>
          <p:cNvPr id="691217" name="Rectangle 17"/>
          <p:cNvSpPr>
            <a:spLocks noChangeArrowheads="1"/>
          </p:cNvSpPr>
          <p:nvPr/>
        </p:nvSpPr>
        <p:spPr bwMode="auto">
          <a:xfrm>
            <a:off x="6337300" y="3068638"/>
            <a:ext cx="2411413" cy="576262"/>
          </a:xfrm>
          <a:prstGeom prst="rect">
            <a:avLst/>
          </a:prstGeom>
          <a:solidFill>
            <a:schemeClr val="accent6">
              <a:lumMod val="40000"/>
              <a:lumOff val="60000"/>
            </a:schemeClr>
          </a:solidFill>
          <a:ln w="9525">
            <a:noFill/>
            <a:miter lim="800000"/>
            <a:headEnd/>
            <a:tailEnd/>
          </a:ln>
        </p:spPr>
        <p:txBody>
          <a:bodyPr anchor="ctr"/>
          <a:lstStyle/>
          <a:p>
            <a:pPr algn="ctr"/>
            <a:r>
              <a:rPr lang="es-ES_tradnl" sz="2800">
                <a:latin typeface="Calibri" pitchFamily="34" charset="0"/>
              </a:rPr>
              <a:t>NO POBREZA</a:t>
            </a:r>
          </a:p>
        </p:txBody>
      </p:sp>
      <p:sp>
        <p:nvSpPr>
          <p:cNvPr id="691218" name="Text Box 18"/>
          <p:cNvSpPr txBox="1">
            <a:spLocks noChangeArrowheads="1"/>
          </p:cNvSpPr>
          <p:nvPr/>
        </p:nvSpPr>
        <p:spPr bwMode="auto">
          <a:xfrm>
            <a:off x="323850" y="2133600"/>
            <a:ext cx="3132138" cy="738188"/>
          </a:xfrm>
          <a:prstGeom prst="rect">
            <a:avLst/>
          </a:prstGeom>
          <a:noFill/>
          <a:ln w="9525" algn="ctr">
            <a:noFill/>
            <a:miter lim="800000"/>
            <a:headEnd/>
            <a:tailEnd/>
          </a:ln>
        </p:spPr>
        <p:txBody>
          <a:bodyPr>
            <a:spAutoFit/>
          </a:bodyPr>
          <a:lstStyle/>
          <a:p>
            <a:r>
              <a:rPr lang="es-ES_tradnl" sz="1400" b="1">
                <a:latin typeface="Calibri" pitchFamily="34" charset="0"/>
              </a:rPr>
              <a:t>INSATISF. NECESIDADES</a:t>
            </a:r>
          </a:p>
          <a:p>
            <a:r>
              <a:rPr lang="es-ES_tradnl" sz="1400" b="1">
                <a:latin typeface="Calibri" pitchFamily="34" charset="0"/>
              </a:rPr>
              <a:t>DEBILIDAD DE CAPACIDADES</a:t>
            </a:r>
          </a:p>
          <a:p>
            <a:r>
              <a:rPr lang="es-ES_tradnl" sz="1400" b="1">
                <a:latin typeface="Calibri" pitchFamily="34" charset="0"/>
              </a:rPr>
              <a:t>VULNERACIÓN DE DERECHOS</a:t>
            </a:r>
            <a:endParaRPr lang="es-ES" sz="1400" b="1">
              <a:latin typeface="Calibri" pitchFamily="34" charset="0"/>
            </a:endParaRPr>
          </a:p>
        </p:txBody>
      </p:sp>
      <p:sp>
        <p:nvSpPr>
          <p:cNvPr id="691219" name="Text Box 19"/>
          <p:cNvSpPr txBox="1">
            <a:spLocks noChangeArrowheads="1"/>
          </p:cNvSpPr>
          <p:nvPr/>
        </p:nvSpPr>
        <p:spPr bwMode="auto">
          <a:xfrm>
            <a:off x="6156325" y="2133600"/>
            <a:ext cx="3203575" cy="730250"/>
          </a:xfrm>
          <a:prstGeom prst="rect">
            <a:avLst/>
          </a:prstGeom>
          <a:noFill/>
          <a:ln w="9525" algn="ctr">
            <a:noFill/>
            <a:miter lim="800000"/>
            <a:headEnd/>
            <a:tailEnd/>
          </a:ln>
        </p:spPr>
        <p:txBody>
          <a:bodyPr>
            <a:spAutoFit/>
          </a:bodyPr>
          <a:lstStyle/>
          <a:p>
            <a:r>
              <a:rPr lang="es-ES_tradnl" sz="1400" b="1">
                <a:solidFill>
                  <a:schemeClr val="tx2"/>
                </a:solidFill>
                <a:latin typeface="Century Gothic" pitchFamily="34" charset="0"/>
              </a:rPr>
              <a:t>SATISF. NECESIDADES</a:t>
            </a:r>
          </a:p>
          <a:p>
            <a:r>
              <a:rPr lang="es-ES_tradnl" sz="1400" b="1">
                <a:solidFill>
                  <a:schemeClr val="tx2"/>
                </a:solidFill>
                <a:latin typeface="Century Gothic" pitchFamily="34" charset="0"/>
              </a:rPr>
              <a:t>DESARROLLO DE CAPACIDADES</a:t>
            </a:r>
          </a:p>
          <a:p>
            <a:r>
              <a:rPr lang="es-ES_tradnl" sz="1400" b="1">
                <a:solidFill>
                  <a:schemeClr val="tx2"/>
                </a:solidFill>
                <a:latin typeface="Century Gothic" pitchFamily="34" charset="0"/>
              </a:rPr>
              <a:t>RESTITUCIÓN DE DERECHOS</a:t>
            </a:r>
            <a:endParaRPr lang="es-ES" sz="1400" b="1">
              <a:solidFill>
                <a:schemeClr val="tx2"/>
              </a:solidFill>
              <a:latin typeface="Century Gothic" pitchFamily="34" charset="0"/>
            </a:endParaRPr>
          </a:p>
        </p:txBody>
      </p:sp>
      <p:sp>
        <p:nvSpPr>
          <p:cNvPr id="23" name="Slide Number Placeholder 22"/>
          <p:cNvSpPr>
            <a:spLocks noGrp="1"/>
          </p:cNvSpPr>
          <p:nvPr>
            <p:ph type="sldNum" sz="quarter" idx="16"/>
          </p:nvPr>
        </p:nvSpPr>
        <p:spPr/>
        <p:txBody>
          <a:bodyPr/>
          <a:lstStyle/>
          <a:p>
            <a:pPr>
              <a:defRPr/>
            </a:pPr>
            <a:fld id="{C348FE03-84FC-41B1-B9F3-A8F7BF2CC391}" type="slidenum">
              <a:rPr lang="en-US" smtClean="0"/>
              <a:pPr>
                <a:defRPr/>
              </a:pPr>
              <a:t>11</a:t>
            </a:fld>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91216"/>
                                        </p:tgtEl>
                                        <p:attrNameLst>
                                          <p:attrName>style.visibility</p:attrName>
                                        </p:attrNameLst>
                                      </p:cBhvr>
                                      <p:to>
                                        <p:strVal val="visible"/>
                                      </p:to>
                                    </p:set>
                                    <p:animEffect transition="in" filter="fade">
                                      <p:cBhvr>
                                        <p:cTn id="7" dur="1000"/>
                                        <p:tgtEl>
                                          <p:spTgt spid="691216"/>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691218"/>
                                        </p:tgtEl>
                                        <p:attrNameLst>
                                          <p:attrName>style.visibility</p:attrName>
                                        </p:attrNameLst>
                                      </p:cBhvr>
                                      <p:to>
                                        <p:strVal val="visible"/>
                                      </p:to>
                                    </p:set>
                                    <p:animEffect transition="in" filter="fade">
                                      <p:cBhvr>
                                        <p:cTn id="11" dur="1000"/>
                                        <p:tgtEl>
                                          <p:spTgt spid="691218"/>
                                        </p:tgtEl>
                                      </p:cBhvr>
                                    </p:animEffect>
                                  </p:childTnLst>
                                </p:cTn>
                              </p:par>
                            </p:childTnLst>
                          </p:cTn>
                        </p:par>
                        <p:par>
                          <p:cTn id="12" fill="hold">
                            <p:stCondLst>
                              <p:cond delay="2000"/>
                            </p:stCondLst>
                            <p:childTnLst>
                              <p:par>
                                <p:cTn id="13" presetID="34" presetClass="entr" presetSubtype="0" fill="hold" grpId="0" nodeType="afterEffect">
                                  <p:stCondLst>
                                    <p:cond delay="0"/>
                                  </p:stCondLst>
                                  <p:childTnLst>
                                    <p:set>
                                      <p:cBhvr>
                                        <p:cTn id="14" dur="1" fill="hold">
                                          <p:stCondLst>
                                            <p:cond delay="0"/>
                                          </p:stCondLst>
                                        </p:cTn>
                                        <p:tgtEl>
                                          <p:spTgt spid="691202"/>
                                        </p:tgtEl>
                                        <p:attrNameLst>
                                          <p:attrName>style.visibility</p:attrName>
                                        </p:attrNameLst>
                                      </p:cBhvr>
                                      <p:to>
                                        <p:strVal val="visible"/>
                                      </p:to>
                                    </p:set>
                                    <p:anim from="(-#ppt_w/2)" to="(#ppt_x)" calcmode="lin" valueType="num">
                                      <p:cBhvr>
                                        <p:cTn id="15" dur="1200" fill="hold">
                                          <p:stCondLst>
                                            <p:cond delay="0"/>
                                          </p:stCondLst>
                                        </p:cTn>
                                        <p:tgtEl>
                                          <p:spTgt spid="691202"/>
                                        </p:tgtEl>
                                        <p:attrNameLst>
                                          <p:attrName>ppt_x</p:attrName>
                                        </p:attrNameLst>
                                      </p:cBhvr>
                                    </p:anim>
                                    <p:anim from="0" to="-1.0" calcmode="lin" valueType="num">
                                      <p:cBhvr>
                                        <p:cTn id="16" dur="400" decel="50000" autoRev="1" fill="hold">
                                          <p:stCondLst>
                                            <p:cond delay="1200"/>
                                          </p:stCondLst>
                                        </p:cTn>
                                        <p:tgtEl>
                                          <p:spTgt spid="691202"/>
                                        </p:tgtEl>
                                        <p:attrNameLst>
                                          <p:attrName>xshear</p:attrName>
                                        </p:attrNameLst>
                                      </p:cBhvr>
                                    </p:anim>
                                    <p:animScale>
                                      <p:cBhvr>
                                        <p:cTn id="17" dur="400" decel="100000" autoRev="1" fill="hold">
                                          <p:stCondLst>
                                            <p:cond delay="1200"/>
                                          </p:stCondLst>
                                        </p:cTn>
                                        <p:tgtEl>
                                          <p:spTgt spid="691202"/>
                                        </p:tgtEl>
                                      </p:cBhvr>
                                      <p:from x="100000" y="100000"/>
                                      <p:to x="80000" y="100000"/>
                                    </p:animScale>
                                    <p:anim by="(#ppt_h/3+#ppt_w*0.1)" calcmode="lin" valueType="num">
                                      <p:cBhvr additive="sum">
                                        <p:cTn id="18" dur="400" decel="100000" autoRev="1" fill="hold">
                                          <p:stCondLst>
                                            <p:cond delay="1200"/>
                                          </p:stCondLst>
                                        </p:cTn>
                                        <p:tgtEl>
                                          <p:spTgt spid="691202"/>
                                        </p:tgtEl>
                                        <p:attrNameLst>
                                          <p:attrName>ppt_x</p:attrName>
                                        </p:attrNameLst>
                                      </p:cBhvr>
                                    </p:anim>
                                  </p:childTnLst>
                                </p:cTn>
                              </p:par>
                            </p:childTnLst>
                          </p:cTn>
                        </p:par>
                        <p:par>
                          <p:cTn id="19" fill="hold">
                            <p:stCondLst>
                              <p:cond delay="4000"/>
                            </p:stCondLst>
                            <p:childTnLst>
                              <p:par>
                                <p:cTn id="20" presetID="10" presetClass="entr" presetSubtype="0" fill="hold" grpId="0" nodeType="afterEffect">
                                  <p:stCondLst>
                                    <p:cond delay="0"/>
                                  </p:stCondLst>
                                  <p:childTnLst>
                                    <p:set>
                                      <p:cBhvr>
                                        <p:cTn id="21" dur="1" fill="hold">
                                          <p:stCondLst>
                                            <p:cond delay="0"/>
                                          </p:stCondLst>
                                        </p:cTn>
                                        <p:tgtEl>
                                          <p:spTgt spid="691217"/>
                                        </p:tgtEl>
                                        <p:attrNameLst>
                                          <p:attrName>style.visibility</p:attrName>
                                        </p:attrNameLst>
                                      </p:cBhvr>
                                      <p:to>
                                        <p:strVal val="visible"/>
                                      </p:to>
                                    </p:set>
                                    <p:animEffect transition="in" filter="fade">
                                      <p:cBhvr>
                                        <p:cTn id="22" dur="1000"/>
                                        <p:tgtEl>
                                          <p:spTgt spid="691217"/>
                                        </p:tgtEl>
                                      </p:cBhvr>
                                    </p:animEffect>
                                  </p:childTnLst>
                                </p:cTn>
                              </p:par>
                            </p:childTnLst>
                          </p:cTn>
                        </p:par>
                        <p:par>
                          <p:cTn id="23" fill="hold">
                            <p:stCondLst>
                              <p:cond delay="5000"/>
                            </p:stCondLst>
                            <p:childTnLst>
                              <p:par>
                                <p:cTn id="24" presetID="10" presetClass="entr" presetSubtype="0" fill="hold" grpId="0" nodeType="afterEffect">
                                  <p:stCondLst>
                                    <p:cond delay="0"/>
                                  </p:stCondLst>
                                  <p:childTnLst>
                                    <p:set>
                                      <p:cBhvr>
                                        <p:cTn id="25" dur="1" fill="hold">
                                          <p:stCondLst>
                                            <p:cond delay="0"/>
                                          </p:stCondLst>
                                        </p:cTn>
                                        <p:tgtEl>
                                          <p:spTgt spid="691219"/>
                                        </p:tgtEl>
                                        <p:attrNameLst>
                                          <p:attrName>style.visibility</p:attrName>
                                        </p:attrNameLst>
                                      </p:cBhvr>
                                      <p:to>
                                        <p:strVal val="visible"/>
                                      </p:to>
                                    </p:set>
                                    <p:animEffect transition="in" filter="fade">
                                      <p:cBhvr>
                                        <p:cTn id="26" dur="1000"/>
                                        <p:tgtEl>
                                          <p:spTgt spid="691219"/>
                                        </p:tgtEl>
                                      </p:cBhvr>
                                    </p:animEffect>
                                  </p:childTnLst>
                                </p:cTn>
                              </p:par>
                            </p:childTnLst>
                          </p:cTn>
                        </p:par>
                      </p:childTnLst>
                    </p:cTn>
                  </p:par>
                  <p:par>
                    <p:cTn id="27" fill="hold">
                      <p:stCondLst>
                        <p:cond delay="indefinite"/>
                      </p:stCondLst>
                      <p:childTnLst>
                        <p:par>
                          <p:cTn id="28" fill="hold">
                            <p:stCondLst>
                              <p:cond delay="0"/>
                            </p:stCondLst>
                            <p:childTnLst>
                              <p:par>
                                <p:cTn id="29" presetID="47" presetClass="entr" presetSubtype="0" fill="hold" grpId="0" nodeType="clickEffect">
                                  <p:stCondLst>
                                    <p:cond delay="0"/>
                                  </p:stCondLst>
                                  <p:childTnLst>
                                    <p:set>
                                      <p:cBhvr>
                                        <p:cTn id="30" dur="1" fill="hold">
                                          <p:stCondLst>
                                            <p:cond delay="0"/>
                                          </p:stCondLst>
                                        </p:cTn>
                                        <p:tgtEl>
                                          <p:spTgt spid="691206"/>
                                        </p:tgtEl>
                                        <p:attrNameLst>
                                          <p:attrName>style.visibility</p:attrName>
                                        </p:attrNameLst>
                                      </p:cBhvr>
                                      <p:to>
                                        <p:strVal val="visible"/>
                                      </p:to>
                                    </p:set>
                                    <p:animEffect transition="in" filter="fade">
                                      <p:cBhvr>
                                        <p:cTn id="31" dur="1000"/>
                                        <p:tgtEl>
                                          <p:spTgt spid="691206"/>
                                        </p:tgtEl>
                                      </p:cBhvr>
                                    </p:animEffect>
                                    <p:anim calcmode="lin" valueType="num">
                                      <p:cBhvr>
                                        <p:cTn id="32" dur="1000" fill="hold"/>
                                        <p:tgtEl>
                                          <p:spTgt spid="691206"/>
                                        </p:tgtEl>
                                        <p:attrNameLst>
                                          <p:attrName>ppt_x</p:attrName>
                                        </p:attrNameLst>
                                      </p:cBhvr>
                                      <p:tavLst>
                                        <p:tav tm="0">
                                          <p:val>
                                            <p:strVal val="#ppt_x"/>
                                          </p:val>
                                        </p:tav>
                                        <p:tav tm="100000">
                                          <p:val>
                                            <p:strVal val="#ppt_x"/>
                                          </p:val>
                                        </p:tav>
                                      </p:tavLst>
                                    </p:anim>
                                    <p:anim calcmode="lin" valueType="num">
                                      <p:cBhvr>
                                        <p:cTn id="33" dur="1000" fill="hold"/>
                                        <p:tgtEl>
                                          <p:spTgt spid="691206"/>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691203"/>
                                        </p:tgtEl>
                                        <p:attrNameLst>
                                          <p:attrName>style.visibility</p:attrName>
                                        </p:attrNameLst>
                                      </p:cBhvr>
                                      <p:to>
                                        <p:strVal val="visible"/>
                                      </p:to>
                                    </p:set>
                                    <p:animEffect transition="in" filter="fade">
                                      <p:cBhvr>
                                        <p:cTn id="36" dur="1000"/>
                                        <p:tgtEl>
                                          <p:spTgt spid="691203"/>
                                        </p:tgtEl>
                                      </p:cBhvr>
                                    </p:animEffect>
                                    <p:anim calcmode="lin" valueType="num">
                                      <p:cBhvr>
                                        <p:cTn id="37" dur="1000" fill="hold"/>
                                        <p:tgtEl>
                                          <p:spTgt spid="691203"/>
                                        </p:tgtEl>
                                        <p:attrNameLst>
                                          <p:attrName>ppt_x</p:attrName>
                                        </p:attrNameLst>
                                      </p:cBhvr>
                                      <p:tavLst>
                                        <p:tav tm="0">
                                          <p:val>
                                            <p:strVal val="#ppt_x"/>
                                          </p:val>
                                        </p:tav>
                                        <p:tav tm="100000">
                                          <p:val>
                                            <p:strVal val="#ppt_x"/>
                                          </p:val>
                                        </p:tav>
                                      </p:tavLst>
                                    </p:anim>
                                    <p:anim calcmode="lin" valueType="num">
                                      <p:cBhvr>
                                        <p:cTn id="38" dur="1000" fill="hold"/>
                                        <p:tgtEl>
                                          <p:spTgt spid="691203"/>
                                        </p:tgtEl>
                                        <p:attrNameLst>
                                          <p:attrName>ppt_y</p:attrName>
                                        </p:attrNameLst>
                                      </p:cBhvr>
                                      <p:tavLst>
                                        <p:tav tm="0">
                                          <p:val>
                                            <p:strVal val="#ppt_y-.1"/>
                                          </p:val>
                                        </p:tav>
                                        <p:tav tm="100000">
                                          <p:val>
                                            <p:strVal val="#ppt_y"/>
                                          </p:val>
                                        </p:tav>
                                      </p:tavLst>
                                    </p:anim>
                                  </p:childTnLst>
                                </p:cTn>
                              </p:par>
                            </p:childTnLst>
                          </p:cTn>
                        </p:par>
                        <p:par>
                          <p:cTn id="39" fill="hold">
                            <p:stCondLst>
                              <p:cond delay="1000"/>
                            </p:stCondLst>
                            <p:childTnLst>
                              <p:par>
                                <p:cTn id="40" presetID="47" presetClass="entr" presetSubtype="0" fill="hold" grpId="0" nodeType="afterEffect">
                                  <p:stCondLst>
                                    <p:cond delay="0"/>
                                  </p:stCondLst>
                                  <p:childTnLst>
                                    <p:set>
                                      <p:cBhvr>
                                        <p:cTn id="41" dur="1" fill="hold">
                                          <p:stCondLst>
                                            <p:cond delay="0"/>
                                          </p:stCondLst>
                                        </p:cTn>
                                        <p:tgtEl>
                                          <p:spTgt spid="691207"/>
                                        </p:tgtEl>
                                        <p:attrNameLst>
                                          <p:attrName>style.visibility</p:attrName>
                                        </p:attrNameLst>
                                      </p:cBhvr>
                                      <p:to>
                                        <p:strVal val="visible"/>
                                      </p:to>
                                    </p:set>
                                    <p:animEffect transition="in" filter="fade">
                                      <p:cBhvr>
                                        <p:cTn id="42" dur="1000"/>
                                        <p:tgtEl>
                                          <p:spTgt spid="691207"/>
                                        </p:tgtEl>
                                      </p:cBhvr>
                                    </p:animEffect>
                                    <p:anim calcmode="lin" valueType="num">
                                      <p:cBhvr>
                                        <p:cTn id="43" dur="1000" fill="hold"/>
                                        <p:tgtEl>
                                          <p:spTgt spid="691207"/>
                                        </p:tgtEl>
                                        <p:attrNameLst>
                                          <p:attrName>ppt_x</p:attrName>
                                        </p:attrNameLst>
                                      </p:cBhvr>
                                      <p:tavLst>
                                        <p:tav tm="0">
                                          <p:val>
                                            <p:strVal val="#ppt_x"/>
                                          </p:val>
                                        </p:tav>
                                        <p:tav tm="100000">
                                          <p:val>
                                            <p:strVal val="#ppt_x"/>
                                          </p:val>
                                        </p:tav>
                                      </p:tavLst>
                                    </p:anim>
                                    <p:anim calcmode="lin" valueType="num">
                                      <p:cBhvr>
                                        <p:cTn id="44" dur="1000" fill="hold"/>
                                        <p:tgtEl>
                                          <p:spTgt spid="691207"/>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691204"/>
                                        </p:tgtEl>
                                        <p:attrNameLst>
                                          <p:attrName>style.visibility</p:attrName>
                                        </p:attrNameLst>
                                      </p:cBhvr>
                                      <p:to>
                                        <p:strVal val="visible"/>
                                      </p:to>
                                    </p:set>
                                    <p:animEffect transition="in" filter="fade">
                                      <p:cBhvr>
                                        <p:cTn id="47" dur="1000"/>
                                        <p:tgtEl>
                                          <p:spTgt spid="691204"/>
                                        </p:tgtEl>
                                      </p:cBhvr>
                                    </p:animEffect>
                                    <p:anim calcmode="lin" valueType="num">
                                      <p:cBhvr>
                                        <p:cTn id="48" dur="1000" fill="hold"/>
                                        <p:tgtEl>
                                          <p:spTgt spid="691204"/>
                                        </p:tgtEl>
                                        <p:attrNameLst>
                                          <p:attrName>ppt_x</p:attrName>
                                        </p:attrNameLst>
                                      </p:cBhvr>
                                      <p:tavLst>
                                        <p:tav tm="0">
                                          <p:val>
                                            <p:strVal val="#ppt_x"/>
                                          </p:val>
                                        </p:tav>
                                        <p:tav tm="100000">
                                          <p:val>
                                            <p:strVal val="#ppt_x"/>
                                          </p:val>
                                        </p:tav>
                                      </p:tavLst>
                                    </p:anim>
                                    <p:anim calcmode="lin" valueType="num">
                                      <p:cBhvr>
                                        <p:cTn id="49" dur="1000" fill="hold"/>
                                        <p:tgtEl>
                                          <p:spTgt spid="691204"/>
                                        </p:tgtEl>
                                        <p:attrNameLst>
                                          <p:attrName>ppt_y</p:attrName>
                                        </p:attrNameLst>
                                      </p:cBhvr>
                                      <p:tavLst>
                                        <p:tav tm="0">
                                          <p:val>
                                            <p:strVal val="#ppt_y-.1"/>
                                          </p:val>
                                        </p:tav>
                                        <p:tav tm="100000">
                                          <p:val>
                                            <p:strVal val="#ppt_y"/>
                                          </p:val>
                                        </p:tav>
                                      </p:tavLst>
                                    </p:anim>
                                  </p:childTnLst>
                                </p:cTn>
                              </p:par>
                            </p:childTnLst>
                          </p:cTn>
                        </p:par>
                        <p:par>
                          <p:cTn id="50" fill="hold">
                            <p:stCondLst>
                              <p:cond delay="2000"/>
                            </p:stCondLst>
                            <p:childTnLst>
                              <p:par>
                                <p:cTn id="51" presetID="47" presetClass="entr" presetSubtype="0" fill="hold" grpId="0" nodeType="afterEffect">
                                  <p:stCondLst>
                                    <p:cond delay="0"/>
                                  </p:stCondLst>
                                  <p:childTnLst>
                                    <p:set>
                                      <p:cBhvr>
                                        <p:cTn id="52" dur="1" fill="hold">
                                          <p:stCondLst>
                                            <p:cond delay="0"/>
                                          </p:stCondLst>
                                        </p:cTn>
                                        <p:tgtEl>
                                          <p:spTgt spid="691208"/>
                                        </p:tgtEl>
                                        <p:attrNameLst>
                                          <p:attrName>style.visibility</p:attrName>
                                        </p:attrNameLst>
                                      </p:cBhvr>
                                      <p:to>
                                        <p:strVal val="visible"/>
                                      </p:to>
                                    </p:set>
                                    <p:animEffect transition="in" filter="fade">
                                      <p:cBhvr>
                                        <p:cTn id="53" dur="1000"/>
                                        <p:tgtEl>
                                          <p:spTgt spid="691208"/>
                                        </p:tgtEl>
                                      </p:cBhvr>
                                    </p:animEffect>
                                    <p:anim calcmode="lin" valueType="num">
                                      <p:cBhvr>
                                        <p:cTn id="54" dur="1000" fill="hold"/>
                                        <p:tgtEl>
                                          <p:spTgt spid="691208"/>
                                        </p:tgtEl>
                                        <p:attrNameLst>
                                          <p:attrName>ppt_x</p:attrName>
                                        </p:attrNameLst>
                                      </p:cBhvr>
                                      <p:tavLst>
                                        <p:tav tm="0">
                                          <p:val>
                                            <p:strVal val="#ppt_x"/>
                                          </p:val>
                                        </p:tav>
                                        <p:tav tm="100000">
                                          <p:val>
                                            <p:strVal val="#ppt_x"/>
                                          </p:val>
                                        </p:tav>
                                      </p:tavLst>
                                    </p:anim>
                                    <p:anim calcmode="lin" valueType="num">
                                      <p:cBhvr>
                                        <p:cTn id="55" dur="1000" fill="hold"/>
                                        <p:tgtEl>
                                          <p:spTgt spid="691208"/>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0"/>
                                  </p:stCondLst>
                                  <p:childTnLst>
                                    <p:set>
                                      <p:cBhvr>
                                        <p:cTn id="57" dur="1" fill="hold">
                                          <p:stCondLst>
                                            <p:cond delay="0"/>
                                          </p:stCondLst>
                                        </p:cTn>
                                        <p:tgtEl>
                                          <p:spTgt spid="691205"/>
                                        </p:tgtEl>
                                        <p:attrNameLst>
                                          <p:attrName>style.visibility</p:attrName>
                                        </p:attrNameLst>
                                      </p:cBhvr>
                                      <p:to>
                                        <p:strVal val="visible"/>
                                      </p:to>
                                    </p:set>
                                    <p:animEffect transition="in" filter="fade">
                                      <p:cBhvr>
                                        <p:cTn id="58" dur="1000"/>
                                        <p:tgtEl>
                                          <p:spTgt spid="691205"/>
                                        </p:tgtEl>
                                      </p:cBhvr>
                                    </p:animEffect>
                                    <p:anim calcmode="lin" valueType="num">
                                      <p:cBhvr>
                                        <p:cTn id="59" dur="1000" fill="hold"/>
                                        <p:tgtEl>
                                          <p:spTgt spid="691205"/>
                                        </p:tgtEl>
                                        <p:attrNameLst>
                                          <p:attrName>ppt_x</p:attrName>
                                        </p:attrNameLst>
                                      </p:cBhvr>
                                      <p:tavLst>
                                        <p:tav tm="0">
                                          <p:val>
                                            <p:strVal val="#ppt_x"/>
                                          </p:val>
                                        </p:tav>
                                        <p:tav tm="100000">
                                          <p:val>
                                            <p:strVal val="#ppt_x"/>
                                          </p:val>
                                        </p:tav>
                                      </p:tavLst>
                                    </p:anim>
                                    <p:anim calcmode="lin" valueType="num">
                                      <p:cBhvr>
                                        <p:cTn id="60" dur="1000" fill="hold"/>
                                        <p:tgtEl>
                                          <p:spTgt spid="691205"/>
                                        </p:tgtEl>
                                        <p:attrNameLst>
                                          <p:attrName>ppt_y</p:attrName>
                                        </p:attrNameLst>
                                      </p:cBhvr>
                                      <p:tavLst>
                                        <p:tav tm="0">
                                          <p:val>
                                            <p:strVal val="#ppt_y-.1"/>
                                          </p:val>
                                        </p:tav>
                                        <p:tav tm="100000">
                                          <p:val>
                                            <p:strVal val="#ppt_y"/>
                                          </p:val>
                                        </p:tav>
                                      </p:tavLst>
                                    </p:anim>
                                  </p:childTnLst>
                                </p:cTn>
                              </p:par>
                            </p:childTnLst>
                          </p:cTn>
                        </p:par>
                        <p:par>
                          <p:cTn id="61" fill="hold">
                            <p:stCondLst>
                              <p:cond delay="3000"/>
                            </p:stCondLst>
                            <p:childTnLst>
                              <p:par>
                                <p:cTn id="62" presetID="10" presetClass="entr" presetSubtype="0" fill="hold" grpId="0" nodeType="afterEffect">
                                  <p:stCondLst>
                                    <p:cond delay="0"/>
                                  </p:stCondLst>
                                  <p:childTnLst>
                                    <p:set>
                                      <p:cBhvr>
                                        <p:cTn id="63" dur="1" fill="hold">
                                          <p:stCondLst>
                                            <p:cond delay="0"/>
                                          </p:stCondLst>
                                        </p:cTn>
                                        <p:tgtEl>
                                          <p:spTgt spid="691210"/>
                                        </p:tgtEl>
                                        <p:attrNameLst>
                                          <p:attrName>style.visibility</p:attrName>
                                        </p:attrNameLst>
                                      </p:cBhvr>
                                      <p:to>
                                        <p:strVal val="visible"/>
                                      </p:to>
                                    </p:set>
                                    <p:animEffect transition="in" filter="fade">
                                      <p:cBhvr>
                                        <p:cTn id="64" dur="1000"/>
                                        <p:tgtEl>
                                          <p:spTgt spid="691210"/>
                                        </p:tgtEl>
                                      </p:cBhvr>
                                    </p:animEffect>
                                  </p:childTnLst>
                                </p:cTn>
                              </p:par>
                            </p:childTnLst>
                          </p:cTn>
                        </p:par>
                      </p:childTnLst>
                    </p:cTn>
                  </p:par>
                  <p:par>
                    <p:cTn id="65" fill="hold">
                      <p:stCondLst>
                        <p:cond delay="indefinite"/>
                      </p:stCondLst>
                      <p:childTnLst>
                        <p:par>
                          <p:cTn id="66" fill="hold">
                            <p:stCondLst>
                              <p:cond delay="0"/>
                            </p:stCondLst>
                            <p:childTnLst>
                              <p:par>
                                <p:cTn id="67" presetID="42" presetClass="entr" presetSubtype="0" fill="hold" grpId="0" nodeType="clickEffect">
                                  <p:stCondLst>
                                    <p:cond delay="0"/>
                                  </p:stCondLst>
                                  <p:childTnLst>
                                    <p:set>
                                      <p:cBhvr>
                                        <p:cTn id="68" dur="1" fill="hold">
                                          <p:stCondLst>
                                            <p:cond delay="0"/>
                                          </p:stCondLst>
                                        </p:cTn>
                                        <p:tgtEl>
                                          <p:spTgt spid="691213"/>
                                        </p:tgtEl>
                                        <p:attrNameLst>
                                          <p:attrName>style.visibility</p:attrName>
                                        </p:attrNameLst>
                                      </p:cBhvr>
                                      <p:to>
                                        <p:strVal val="visible"/>
                                      </p:to>
                                    </p:set>
                                    <p:animEffect transition="in" filter="fade">
                                      <p:cBhvr>
                                        <p:cTn id="69" dur="1000"/>
                                        <p:tgtEl>
                                          <p:spTgt spid="691213"/>
                                        </p:tgtEl>
                                      </p:cBhvr>
                                    </p:animEffect>
                                    <p:anim calcmode="lin" valueType="num">
                                      <p:cBhvr>
                                        <p:cTn id="70" dur="1000" fill="hold"/>
                                        <p:tgtEl>
                                          <p:spTgt spid="691213"/>
                                        </p:tgtEl>
                                        <p:attrNameLst>
                                          <p:attrName>ppt_x</p:attrName>
                                        </p:attrNameLst>
                                      </p:cBhvr>
                                      <p:tavLst>
                                        <p:tav tm="0">
                                          <p:val>
                                            <p:strVal val="#ppt_x"/>
                                          </p:val>
                                        </p:tav>
                                        <p:tav tm="100000">
                                          <p:val>
                                            <p:strVal val="#ppt_x"/>
                                          </p:val>
                                        </p:tav>
                                      </p:tavLst>
                                    </p:anim>
                                    <p:anim calcmode="lin" valueType="num">
                                      <p:cBhvr>
                                        <p:cTn id="71" dur="1000" fill="hold"/>
                                        <p:tgtEl>
                                          <p:spTgt spid="691213"/>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691211"/>
                                        </p:tgtEl>
                                        <p:attrNameLst>
                                          <p:attrName>style.visibility</p:attrName>
                                        </p:attrNameLst>
                                      </p:cBhvr>
                                      <p:to>
                                        <p:strVal val="visible"/>
                                      </p:to>
                                    </p:set>
                                    <p:animEffect transition="in" filter="fade">
                                      <p:cBhvr>
                                        <p:cTn id="74" dur="1000"/>
                                        <p:tgtEl>
                                          <p:spTgt spid="691211"/>
                                        </p:tgtEl>
                                      </p:cBhvr>
                                    </p:animEffect>
                                    <p:anim calcmode="lin" valueType="num">
                                      <p:cBhvr>
                                        <p:cTn id="75" dur="1000" fill="hold"/>
                                        <p:tgtEl>
                                          <p:spTgt spid="691211"/>
                                        </p:tgtEl>
                                        <p:attrNameLst>
                                          <p:attrName>ppt_x</p:attrName>
                                        </p:attrNameLst>
                                      </p:cBhvr>
                                      <p:tavLst>
                                        <p:tav tm="0">
                                          <p:val>
                                            <p:strVal val="#ppt_x"/>
                                          </p:val>
                                        </p:tav>
                                        <p:tav tm="100000">
                                          <p:val>
                                            <p:strVal val="#ppt_x"/>
                                          </p:val>
                                        </p:tav>
                                      </p:tavLst>
                                    </p:anim>
                                    <p:anim calcmode="lin" valueType="num">
                                      <p:cBhvr>
                                        <p:cTn id="76" dur="1000" fill="hold"/>
                                        <p:tgtEl>
                                          <p:spTgt spid="691211"/>
                                        </p:tgtEl>
                                        <p:attrNameLst>
                                          <p:attrName>ppt_y</p:attrName>
                                        </p:attrNameLst>
                                      </p:cBhvr>
                                      <p:tavLst>
                                        <p:tav tm="0">
                                          <p:val>
                                            <p:strVal val="#ppt_y+.1"/>
                                          </p:val>
                                        </p:tav>
                                        <p:tav tm="100000">
                                          <p:val>
                                            <p:strVal val="#ppt_y"/>
                                          </p:val>
                                        </p:tav>
                                      </p:tavLst>
                                    </p:anim>
                                  </p:childTnLst>
                                </p:cTn>
                              </p:par>
                            </p:childTnLst>
                          </p:cTn>
                        </p:par>
                        <p:par>
                          <p:cTn id="77" fill="hold">
                            <p:stCondLst>
                              <p:cond delay="1000"/>
                            </p:stCondLst>
                            <p:childTnLst>
                              <p:par>
                                <p:cTn id="78" presetID="42" presetClass="entr" presetSubtype="0" fill="hold" grpId="0" nodeType="afterEffect">
                                  <p:stCondLst>
                                    <p:cond delay="0"/>
                                  </p:stCondLst>
                                  <p:childTnLst>
                                    <p:set>
                                      <p:cBhvr>
                                        <p:cTn id="79" dur="1" fill="hold">
                                          <p:stCondLst>
                                            <p:cond delay="0"/>
                                          </p:stCondLst>
                                        </p:cTn>
                                        <p:tgtEl>
                                          <p:spTgt spid="691214"/>
                                        </p:tgtEl>
                                        <p:attrNameLst>
                                          <p:attrName>style.visibility</p:attrName>
                                        </p:attrNameLst>
                                      </p:cBhvr>
                                      <p:to>
                                        <p:strVal val="visible"/>
                                      </p:to>
                                    </p:set>
                                    <p:animEffect transition="in" filter="fade">
                                      <p:cBhvr>
                                        <p:cTn id="80" dur="1000"/>
                                        <p:tgtEl>
                                          <p:spTgt spid="691214"/>
                                        </p:tgtEl>
                                      </p:cBhvr>
                                    </p:animEffect>
                                    <p:anim calcmode="lin" valueType="num">
                                      <p:cBhvr>
                                        <p:cTn id="81" dur="1000" fill="hold"/>
                                        <p:tgtEl>
                                          <p:spTgt spid="691214"/>
                                        </p:tgtEl>
                                        <p:attrNameLst>
                                          <p:attrName>ppt_x</p:attrName>
                                        </p:attrNameLst>
                                      </p:cBhvr>
                                      <p:tavLst>
                                        <p:tav tm="0">
                                          <p:val>
                                            <p:strVal val="#ppt_x"/>
                                          </p:val>
                                        </p:tav>
                                        <p:tav tm="100000">
                                          <p:val>
                                            <p:strVal val="#ppt_x"/>
                                          </p:val>
                                        </p:tav>
                                      </p:tavLst>
                                    </p:anim>
                                    <p:anim calcmode="lin" valueType="num">
                                      <p:cBhvr>
                                        <p:cTn id="82" dur="1000" fill="hold"/>
                                        <p:tgtEl>
                                          <p:spTgt spid="691214"/>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691212"/>
                                        </p:tgtEl>
                                        <p:attrNameLst>
                                          <p:attrName>style.visibility</p:attrName>
                                        </p:attrNameLst>
                                      </p:cBhvr>
                                      <p:to>
                                        <p:strVal val="visible"/>
                                      </p:to>
                                    </p:set>
                                    <p:animEffect transition="in" filter="fade">
                                      <p:cBhvr>
                                        <p:cTn id="85" dur="1000"/>
                                        <p:tgtEl>
                                          <p:spTgt spid="691212"/>
                                        </p:tgtEl>
                                      </p:cBhvr>
                                    </p:animEffect>
                                    <p:anim calcmode="lin" valueType="num">
                                      <p:cBhvr>
                                        <p:cTn id="86" dur="1000" fill="hold"/>
                                        <p:tgtEl>
                                          <p:spTgt spid="691212"/>
                                        </p:tgtEl>
                                        <p:attrNameLst>
                                          <p:attrName>ppt_x</p:attrName>
                                        </p:attrNameLst>
                                      </p:cBhvr>
                                      <p:tavLst>
                                        <p:tav tm="0">
                                          <p:val>
                                            <p:strVal val="#ppt_x"/>
                                          </p:val>
                                        </p:tav>
                                        <p:tav tm="100000">
                                          <p:val>
                                            <p:strVal val="#ppt_x"/>
                                          </p:val>
                                        </p:tav>
                                      </p:tavLst>
                                    </p:anim>
                                    <p:anim calcmode="lin" valueType="num">
                                      <p:cBhvr>
                                        <p:cTn id="87" dur="1000" fill="hold"/>
                                        <p:tgtEl>
                                          <p:spTgt spid="691212"/>
                                        </p:tgtEl>
                                        <p:attrNameLst>
                                          <p:attrName>ppt_y</p:attrName>
                                        </p:attrNameLst>
                                      </p:cBhvr>
                                      <p:tavLst>
                                        <p:tav tm="0">
                                          <p:val>
                                            <p:strVal val="#ppt_y+.1"/>
                                          </p:val>
                                        </p:tav>
                                        <p:tav tm="100000">
                                          <p:val>
                                            <p:strVal val="#ppt_y"/>
                                          </p:val>
                                        </p:tav>
                                      </p:tavLst>
                                    </p:anim>
                                  </p:childTnLst>
                                </p:cTn>
                              </p:par>
                            </p:childTnLst>
                          </p:cTn>
                        </p:par>
                        <p:par>
                          <p:cTn id="88" fill="hold">
                            <p:stCondLst>
                              <p:cond delay="2000"/>
                            </p:stCondLst>
                            <p:childTnLst>
                              <p:par>
                                <p:cTn id="89" presetID="10" presetClass="entr" presetSubtype="0" fill="hold" grpId="0" nodeType="afterEffect">
                                  <p:stCondLst>
                                    <p:cond delay="0"/>
                                  </p:stCondLst>
                                  <p:childTnLst>
                                    <p:set>
                                      <p:cBhvr>
                                        <p:cTn id="90" dur="1" fill="hold">
                                          <p:stCondLst>
                                            <p:cond delay="0"/>
                                          </p:stCondLst>
                                        </p:cTn>
                                        <p:tgtEl>
                                          <p:spTgt spid="691215"/>
                                        </p:tgtEl>
                                        <p:attrNameLst>
                                          <p:attrName>style.visibility</p:attrName>
                                        </p:attrNameLst>
                                      </p:cBhvr>
                                      <p:to>
                                        <p:strVal val="visible"/>
                                      </p:to>
                                    </p:set>
                                    <p:animEffect transition="in" filter="fade">
                                      <p:cBhvr>
                                        <p:cTn id="91" dur="1000"/>
                                        <p:tgtEl>
                                          <p:spTgt spid="6912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1202" grpId="0" animBg="1"/>
      <p:bldP spid="691203" grpId="0" animBg="1"/>
      <p:bldP spid="691204" grpId="0" animBg="1"/>
      <p:bldP spid="691205" grpId="0" animBg="1"/>
      <p:bldP spid="691206" grpId="0"/>
      <p:bldP spid="691207" grpId="0"/>
      <p:bldP spid="691208" grpId="0"/>
      <p:bldP spid="691210" grpId="0" animBg="1"/>
      <p:bldP spid="691211" grpId="0" animBg="1"/>
      <p:bldP spid="691212" grpId="0" animBg="1"/>
      <p:bldP spid="691213" grpId="0" animBg="1"/>
      <p:bldP spid="691214" grpId="0" animBg="1"/>
      <p:bldP spid="691215" grpId="0" animBg="1"/>
      <p:bldP spid="691216" grpId="0" animBg="1"/>
      <p:bldP spid="691217" grpId="0" animBg="1"/>
      <p:bldP spid="691218" grpId="0"/>
      <p:bldP spid="6912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4"/>
          <p:cNvSpPr>
            <a:spLocks noGrp="1" noChangeArrowheads="1"/>
          </p:cNvSpPr>
          <p:nvPr>
            <p:ph type="title"/>
          </p:nvPr>
        </p:nvSpPr>
        <p:spPr/>
        <p:txBody>
          <a:bodyPr/>
          <a:lstStyle/>
          <a:p>
            <a:pPr eaLnBrk="1" hangingPunct="1"/>
            <a:r>
              <a:rPr lang="es-CL" sz="3000" dirty="0" smtClean="0"/>
              <a:t>MÉTODOS DE MEDICIÓN DE LA POBREZA</a:t>
            </a:r>
            <a:endParaRPr lang="es-CL" sz="3000" dirty="0" smtClean="0">
              <a:solidFill>
                <a:schemeClr val="bg1"/>
              </a:solidFill>
            </a:endParaRPr>
          </a:p>
        </p:txBody>
      </p:sp>
      <p:pic>
        <p:nvPicPr>
          <p:cNvPr id="6" name="Picture Placeholder 5" descr="favela-brasil.jpg"/>
          <p:cNvPicPr>
            <a:picLocks noGrp="1" noChangeAspect="1"/>
          </p:cNvPicPr>
          <p:nvPr>
            <p:ph type="pic" sz="quarter" idx="18"/>
          </p:nvPr>
        </p:nvPicPr>
        <p:blipFill>
          <a:blip r:embed="rId3" cstate="print">
            <a:duotone>
              <a:prstClr val="black"/>
              <a:schemeClr val="accent6">
                <a:tint val="45000"/>
                <a:satMod val="400000"/>
              </a:schemeClr>
            </a:duotone>
          </a:blip>
          <a:srcRect t="25521" b="25521"/>
          <a:stretch>
            <a:fillRect/>
          </a:stretch>
        </p:blipFill>
        <p:spPr/>
      </p:pic>
      <p:sp>
        <p:nvSpPr>
          <p:cNvPr id="12" name="Rectangle 11"/>
          <p:cNvSpPr/>
          <p:nvPr/>
        </p:nvSpPr>
        <p:spPr>
          <a:xfrm>
            <a:off x="0" y="2667000"/>
            <a:ext cx="9144000" cy="1524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sp>
        <p:nvSpPr>
          <p:cNvPr id="8" name="Slide Number Placeholder 7"/>
          <p:cNvSpPr>
            <a:spLocks noGrp="1"/>
          </p:cNvSpPr>
          <p:nvPr>
            <p:ph type="sldNum" sz="quarter" idx="19"/>
          </p:nvPr>
        </p:nvSpPr>
        <p:spPr/>
        <p:txBody>
          <a:bodyPr/>
          <a:lstStyle/>
          <a:p>
            <a:pPr>
              <a:defRPr/>
            </a:pPr>
            <a:fld id="{51DC9F71-FC8F-4BF1-AF8E-87736C7FAA84}" type="slidenum">
              <a:rPr lang="en-US" smtClean="0"/>
              <a:pPr>
                <a:defRPr/>
              </a:pPr>
              <a:t>12</a:t>
            </a:fld>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sz="quarter" idx="1"/>
          </p:nvPr>
        </p:nvSpPr>
        <p:spPr/>
        <p:txBody>
          <a:bodyPr/>
          <a:lstStyle/>
          <a:p>
            <a:pPr eaLnBrk="1" hangingPunct="1">
              <a:lnSpc>
                <a:spcPct val="80000"/>
              </a:lnSpc>
              <a:spcAft>
                <a:spcPts val="1000"/>
              </a:spcAft>
            </a:pPr>
            <a:r>
              <a:rPr lang="es-CL" sz="2000" dirty="0" smtClean="0"/>
              <a:t>Para fines de análisis, la pobreza se entiende generalmente como la </a:t>
            </a:r>
            <a:r>
              <a:rPr lang="es-CL" sz="2000" dirty="0" smtClean="0">
                <a:solidFill>
                  <a:srgbClr val="FF0000"/>
                </a:solidFill>
              </a:rPr>
              <a:t>insatisfacción de las necesidades materiales</a:t>
            </a:r>
            <a:r>
              <a:rPr lang="es-CL" sz="2000" dirty="0" smtClean="0"/>
              <a:t>.</a:t>
            </a:r>
          </a:p>
          <a:p>
            <a:pPr eaLnBrk="1" hangingPunct="1">
              <a:lnSpc>
                <a:spcPct val="80000"/>
              </a:lnSpc>
              <a:spcAft>
                <a:spcPts val="1000"/>
              </a:spcAft>
            </a:pPr>
            <a:r>
              <a:rPr lang="es-CL" sz="2000" dirty="0" smtClean="0"/>
              <a:t>Ello porque:</a:t>
            </a:r>
          </a:p>
          <a:p>
            <a:pPr lvl="1" eaLnBrk="1" hangingPunct="1">
              <a:lnSpc>
                <a:spcPct val="80000"/>
              </a:lnSpc>
              <a:spcAft>
                <a:spcPts val="1000"/>
              </a:spcAft>
            </a:pPr>
            <a:r>
              <a:rPr lang="es-CL" dirty="0" smtClean="0"/>
              <a:t>No hay consenso sobre dónde poner el límite en las otras dimensiones</a:t>
            </a:r>
          </a:p>
          <a:p>
            <a:pPr lvl="2" eaLnBrk="1" hangingPunct="1">
              <a:lnSpc>
                <a:spcPct val="80000"/>
              </a:lnSpc>
              <a:spcAft>
                <a:spcPts val="1000"/>
              </a:spcAft>
            </a:pPr>
            <a:r>
              <a:rPr lang="es-CL" dirty="0" smtClean="0"/>
              <a:t>Aún los individuos más ricos pueden tener carencias en las dimensiones de libertad, autoestima, dignidad, etc.</a:t>
            </a:r>
          </a:p>
          <a:p>
            <a:pPr lvl="1" eaLnBrk="1" hangingPunct="1">
              <a:lnSpc>
                <a:spcPct val="80000"/>
              </a:lnSpc>
              <a:spcAft>
                <a:spcPts val="1000"/>
              </a:spcAft>
            </a:pPr>
            <a:r>
              <a:rPr lang="es-CL" dirty="0" smtClean="0"/>
              <a:t>No se dispone de formas de medición generalizadas y comparables para otras dimensiones.</a:t>
            </a:r>
          </a:p>
          <a:p>
            <a:pPr eaLnBrk="1" hangingPunct="1">
              <a:lnSpc>
                <a:spcPct val="80000"/>
              </a:lnSpc>
              <a:spcAft>
                <a:spcPts val="1000"/>
              </a:spcAft>
            </a:pPr>
            <a:r>
              <a:rPr lang="es-CL" sz="2000" dirty="0" smtClean="0"/>
              <a:t>Los aspectos de </a:t>
            </a:r>
            <a:r>
              <a:rPr lang="es-CL" sz="2000" dirty="0" smtClean="0">
                <a:solidFill>
                  <a:srgbClr val="FF0000"/>
                </a:solidFill>
              </a:rPr>
              <a:t>discriminación</a:t>
            </a:r>
            <a:r>
              <a:rPr lang="es-CL" sz="2000" dirty="0" smtClean="0"/>
              <a:t>, </a:t>
            </a:r>
            <a:r>
              <a:rPr lang="es-CL" sz="2000" dirty="0" smtClean="0">
                <a:solidFill>
                  <a:srgbClr val="FF0000"/>
                </a:solidFill>
              </a:rPr>
              <a:t>segregación</a:t>
            </a:r>
            <a:r>
              <a:rPr lang="es-CL" sz="2000" dirty="0" smtClean="0"/>
              <a:t>, </a:t>
            </a:r>
            <a:r>
              <a:rPr lang="es-CL" sz="2000" dirty="0" smtClean="0">
                <a:solidFill>
                  <a:srgbClr val="FF0000"/>
                </a:solidFill>
              </a:rPr>
              <a:t>exclusión social </a:t>
            </a:r>
            <a:r>
              <a:rPr lang="es-CL" sz="2000" dirty="0" smtClean="0"/>
              <a:t>y </a:t>
            </a:r>
            <a:r>
              <a:rPr lang="es-CL" sz="2000" dirty="0" smtClean="0">
                <a:solidFill>
                  <a:srgbClr val="FF0000"/>
                </a:solidFill>
              </a:rPr>
              <a:t>falta de cohesión social </a:t>
            </a:r>
            <a:r>
              <a:rPr lang="es-CL" sz="2000" dirty="0" smtClean="0"/>
              <a:t>representan condiciones sociales que tienen definiciones específicas y son distintos a la pobreza.</a:t>
            </a:r>
          </a:p>
          <a:p>
            <a:pPr eaLnBrk="1" hangingPunct="1">
              <a:lnSpc>
                <a:spcPct val="80000"/>
              </a:lnSpc>
              <a:spcAft>
                <a:spcPts val="1000"/>
              </a:spcAft>
            </a:pPr>
            <a:r>
              <a:rPr lang="es-CL" sz="2000" dirty="0" smtClean="0"/>
              <a:t>No obstante, la pobreza también se manifiesta en la forma de </a:t>
            </a:r>
            <a:r>
              <a:rPr lang="es-CL" sz="2000" dirty="0" smtClean="0">
                <a:solidFill>
                  <a:srgbClr val="FF0000"/>
                </a:solidFill>
              </a:rPr>
              <a:t>carencias en los ámbitos no-materiales</a:t>
            </a:r>
            <a:r>
              <a:rPr lang="es-CL" sz="2000" dirty="0" smtClean="0"/>
              <a:t>.</a:t>
            </a:r>
          </a:p>
        </p:txBody>
      </p:sp>
      <p:sp>
        <p:nvSpPr>
          <p:cNvPr id="35841" name="Rectangle 2"/>
          <p:cNvSpPr>
            <a:spLocks noGrp="1" noChangeArrowheads="1"/>
          </p:cNvSpPr>
          <p:nvPr>
            <p:ph type="title"/>
          </p:nvPr>
        </p:nvSpPr>
        <p:spPr/>
        <p:txBody>
          <a:bodyPr anchor="ctr" anchorCtr="0"/>
          <a:lstStyle/>
          <a:p>
            <a:pPr eaLnBrk="1" hangingPunct="1"/>
            <a:r>
              <a:rPr lang="en-US" sz="2800" smtClean="0"/>
              <a:t>LA POBREZA COMO INSUFICIENCIA DE CONDICIONES MATERIALES</a:t>
            </a:r>
          </a:p>
        </p:txBody>
      </p:sp>
      <p:sp>
        <p:nvSpPr>
          <p:cNvPr id="7" name="Slide Number Placeholder 6"/>
          <p:cNvSpPr>
            <a:spLocks noGrp="1"/>
          </p:cNvSpPr>
          <p:nvPr>
            <p:ph type="sldNum" sz="quarter" idx="16"/>
          </p:nvPr>
        </p:nvSpPr>
        <p:spPr/>
        <p:txBody>
          <a:bodyPr/>
          <a:lstStyle/>
          <a:p>
            <a:pPr>
              <a:defRPr/>
            </a:pPr>
            <a:fld id="{C348FE03-84FC-41B1-B9F3-A8F7BF2CC391}" type="slidenum">
              <a:rPr lang="en-US" smtClean="0"/>
              <a:pPr>
                <a:defRPr/>
              </a:pPr>
              <a:t>13</a:t>
            </a:fld>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sz="quarter" idx="1"/>
          </p:nvPr>
        </p:nvSpPr>
        <p:spPr>
          <a:xfrm>
            <a:off x="228600" y="1600200"/>
            <a:ext cx="8686800" cy="4800600"/>
          </a:xfrm>
        </p:spPr>
        <p:txBody>
          <a:bodyPr/>
          <a:lstStyle/>
          <a:p>
            <a:pPr eaLnBrk="1" hangingPunct="1">
              <a:lnSpc>
                <a:spcPct val="80000"/>
              </a:lnSpc>
              <a:spcBef>
                <a:spcPts val="0"/>
              </a:spcBef>
              <a:spcAft>
                <a:spcPts val="1200"/>
              </a:spcAft>
            </a:pPr>
            <a:r>
              <a:rPr lang="es-CL" sz="2800" dirty="0" smtClean="0"/>
              <a:t>Existe “pobreza” en una sociedad cuando una o más personas no alcanzan el </a:t>
            </a:r>
            <a:r>
              <a:rPr lang="es-CL" sz="2800" dirty="0" smtClean="0">
                <a:solidFill>
                  <a:srgbClr val="FF0000"/>
                </a:solidFill>
              </a:rPr>
              <a:t>nivel de bienestar material considerado como mínimo razonable</a:t>
            </a:r>
            <a:r>
              <a:rPr lang="es-CL" sz="2800" dirty="0" smtClean="0"/>
              <a:t> según los estándares de esa sociedad.</a:t>
            </a:r>
          </a:p>
          <a:p>
            <a:pPr eaLnBrk="1" hangingPunct="1">
              <a:lnSpc>
                <a:spcPct val="80000"/>
              </a:lnSpc>
              <a:spcBef>
                <a:spcPts val="0"/>
              </a:spcBef>
            </a:pPr>
            <a:r>
              <a:rPr lang="es-CL" sz="2800" dirty="0" smtClean="0"/>
              <a:t>Esto lleva a responder </a:t>
            </a:r>
            <a:r>
              <a:rPr lang="es-CL" sz="2800" dirty="0" smtClean="0">
                <a:solidFill>
                  <a:srgbClr val="FF0000"/>
                </a:solidFill>
              </a:rPr>
              <a:t>dos preguntas</a:t>
            </a:r>
            <a:r>
              <a:rPr lang="es-CL" sz="2800" dirty="0" smtClean="0"/>
              <a:t>:</a:t>
            </a:r>
          </a:p>
          <a:p>
            <a:pPr lvl="1" eaLnBrk="1" hangingPunct="1">
              <a:lnSpc>
                <a:spcPct val="80000"/>
              </a:lnSpc>
            </a:pPr>
            <a:r>
              <a:rPr lang="es-CL" sz="2400" dirty="0" smtClean="0"/>
              <a:t>¿Cuáles aspectos contempla el “bienestar material”?</a:t>
            </a:r>
          </a:p>
          <a:p>
            <a:pPr lvl="1" eaLnBrk="1" hangingPunct="1">
              <a:lnSpc>
                <a:spcPct val="80000"/>
              </a:lnSpc>
              <a:spcAft>
                <a:spcPts val="1200"/>
              </a:spcAft>
            </a:pPr>
            <a:r>
              <a:rPr lang="es-CL" sz="2400" dirty="0" smtClean="0"/>
              <a:t>¿Cuál es el “mínimo razonable” de bienestar?</a:t>
            </a:r>
            <a:endParaRPr lang="es-CL" sz="2800" dirty="0" smtClean="0"/>
          </a:p>
          <a:p>
            <a:pPr eaLnBrk="1" hangingPunct="1">
              <a:lnSpc>
                <a:spcPct val="80000"/>
              </a:lnSpc>
            </a:pPr>
            <a:r>
              <a:rPr lang="es-CL" sz="2800" dirty="0" smtClean="0"/>
              <a:t>A su vez, deben encararse </a:t>
            </a:r>
            <a:r>
              <a:rPr lang="es-CL" sz="2800" dirty="0" smtClean="0">
                <a:solidFill>
                  <a:srgbClr val="FF0000"/>
                </a:solidFill>
              </a:rPr>
              <a:t>dos problemas</a:t>
            </a:r>
            <a:r>
              <a:rPr lang="es-CL" sz="2800" dirty="0" smtClean="0"/>
              <a:t> fundamentales:</a:t>
            </a:r>
          </a:p>
          <a:p>
            <a:pPr lvl="1" eaLnBrk="1" hangingPunct="1">
              <a:lnSpc>
                <a:spcPct val="80000"/>
              </a:lnSpc>
            </a:pPr>
            <a:r>
              <a:rPr lang="es-CL" sz="2400" dirty="0" smtClean="0"/>
              <a:t>¿Cómo identificar a los pobres?</a:t>
            </a:r>
          </a:p>
          <a:p>
            <a:pPr lvl="1" eaLnBrk="1" hangingPunct="1">
              <a:lnSpc>
                <a:spcPct val="80000"/>
              </a:lnSpc>
            </a:pPr>
            <a:r>
              <a:rPr lang="es-CL" sz="2400" dirty="0" smtClean="0"/>
              <a:t>¿Cómo generar una medida global de la pobreza? </a:t>
            </a:r>
            <a:r>
              <a:rPr lang="es-CL" sz="2400" i="1" dirty="0" smtClean="0"/>
              <a:t>(problema de agregación)</a:t>
            </a:r>
            <a:endParaRPr lang="es-CL" sz="2400" dirty="0"/>
          </a:p>
        </p:txBody>
      </p:sp>
      <p:sp>
        <p:nvSpPr>
          <p:cNvPr id="41985" name="Rectangle 2"/>
          <p:cNvSpPr>
            <a:spLocks noGrp="1" noChangeArrowheads="1"/>
          </p:cNvSpPr>
          <p:nvPr>
            <p:ph type="title"/>
          </p:nvPr>
        </p:nvSpPr>
        <p:spPr/>
        <p:txBody>
          <a:bodyPr anchor="ctr" anchorCtr="0"/>
          <a:lstStyle/>
          <a:p>
            <a:pPr eaLnBrk="1" hangingPunct="1"/>
            <a:r>
              <a:rPr lang="en-US" sz="2800" smtClean="0"/>
              <a:t>MEDICIÓN DE LA POBREZA</a:t>
            </a:r>
          </a:p>
        </p:txBody>
      </p:sp>
      <p:sp>
        <p:nvSpPr>
          <p:cNvPr id="7" name="Slide Number Placeholder 6"/>
          <p:cNvSpPr>
            <a:spLocks noGrp="1"/>
          </p:cNvSpPr>
          <p:nvPr>
            <p:ph type="sldNum" sz="quarter" idx="16"/>
          </p:nvPr>
        </p:nvSpPr>
        <p:spPr/>
        <p:txBody>
          <a:bodyPr/>
          <a:lstStyle/>
          <a:p>
            <a:pPr>
              <a:defRPr/>
            </a:pPr>
            <a:fld id="{C348FE03-84FC-41B1-B9F3-A8F7BF2CC391}" type="slidenum">
              <a:rPr lang="en-US" smtClean="0"/>
              <a:pPr>
                <a:defRPr/>
              </a:pPr>
              <a:t>14</a:t>
            </a:fld>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sz="quarter" idx="1"/>
          </p:nvPr>
        </p:nvSpPr>
        <p:spPr/>
        <p:txBody>
          <a:bodyPr/>
          <a:lstStyle/>
          <a:p>
            <a:pPr eaLnBrk="1" hangingPunct="1">
              <a:lnSpc>
                <a:spcPct val="90000"/>
              </a:lnSpc>
            </a:pPr>
            <a:r>
              <a:rPr lang="es-CL" sz="2800" dirty="0" smtClean="0"/>
              <a:t>Existen </a:t>
            </a:r>
            <a:r>
              <a:rPr lang="es-CL" sz="2800" dirty="0" smtClean="0">
                <a:solidFill>
                  <a:srgbClr val="FF0000"/>
                </a:solidFill>
              </a:rPr>
              <a:t>diversas aproximaciones para medir la pobreza</a:t>
            </a:r>
            <a:r>
              <a:rPr lang="es-CL" sz="2800" dirty="0" smtClean="0"/>
              <a:t>. Ellas difieren en:</a:t>
            </a:r>
          </a:p>
          <a:p>
            <a:pPr lvl="1" eaLnBrk="1" hangingPunct="1">
              <a:lnSpc>
                <a:spcPct val="90000"/>
              </a:lnSpc>
            </a:pPr>
            <a:r>
              <a:rPr lang="es-CL" sz="2400" dirty="0" smtClean="0"/>
              <a:t>El indicador de bienestar utilizado para evaluar el grado de privaciones</a:t>
            </a:r>
          </a:p>
          <a:p>
            <a:pPr lvl="1" eaLnBrk="1" hangingPunct="1">
              <a:lnSpc>
                <a:spcPct val="90000"/>
              </a:lnSpc>
            </a:pPr>
            <a:r>
              <a:rPr lang="es-CL" sz="2400" dirty="0" smtClean="0"/>
              <a:t>Los criterios para identificar a los pobres y agregar esta información a nivel de parámetros poblacionales </a:t>
            </a:r>
          </a:p>
          <a:p>
            <a:pPr eaLnBrk="1" hangingPunct="1">
              <a:lnSpc>
                <a:spcPct val="90000"/>
              </a:lnSpc>
            </a:pPr>
            <a:endParaRPr lang="es-CL" sz="2800" dirty="0" smtClean="0"/>
          </a:p>
          <a:p>
            <a:pPr eaLnBrk="1" hangingPunct="1">
              <a:lnSpc>
                <a:spcPct val="90000"/>
              </a:lnSpc>
            </a:pPr>
            <a:r>
              <a:rPr lang="es-CL" sz="2800" dirty="0" smtClean="0"/>
              <a:t>Esto se expresa en </a:t>
            </a:r>
            <a:r>
              <a:rPr lang="es-CL" sz="2800" dirty="0" smtClean="0">
                <a:solidFill>
                  <a:srgbClr val="FF0000"/>
                </a:solidFill>
              </a:rPr>
              <a:t>distintos enfoques</a:t>
            </a:r>
            <a:r>
              <a:rPr lang="es-CL" sz="2800" dirty="0" smtClean="0"/>
              <a:t>:</a:t>
            </a:r>
          </a:p>
          <a:p>
            <a:pPr lvl="1" eaLnBrk="1" hangingPunct="1">
              <a:lnSpc>
                <a:spcPct val="90000"/>
              </a:lnSpc>
            </a:pPr>
            <a:r>
              <a:rPr lang="es-CL" sz="2400" dirty="0" smtClean="0">
                <a:solidFill>
                  <a:srgbClr val="FF0000"/>
                </a:solidFill>
              </a:rPr>
              <a:t>Capacidad de consumo </a:t>
            </a:r>
            <a:r>
              <a:rPr lang="es-CL" sz="2400" dirty="0" smtClean="0"/>
              <a:t>(método indirecto) o </a:t>
            </a:r>
            <a:r>
              <a:rPr lang="es-CL" sz="2400" dirty="0" smtClean="0">
                <a:solidFill>
                  <a:srgbClr val="FF0000"/>
                </a:solidFill>
              </a:rPr>
              <a:t>consumo efectivo </a:t>
            </a:r>
            <a:r>
              <a:rPr lang="es-CL" sz="2400" dirty="0" smtClean="0"/>
              <a:t>(método directo)</a:t>
            </a:r>
          </a:p>
          <a:p>
            <a:pPr lvl="1" eaLnBrk="1" hangingPunct="1">
              <a:lnSpc>
                <a:spcPct val="90000"/>
              </a:lnSpc>
            </a:pPr>
            <a:r>
              <a:rPr lang="es-CL" sz="2400" dirty="0" smtClean="0"/>
              <a:t>Enfoque </a:t>
            </a:r>
            <a:r>
              <a:rPr lang="es-CL" sz="2400" dirty="0" smtClean="0">
                <a:solidFill>
                  <a:srgbClr val="FF0000"/>
                </a:solidFill>
              </a:rPr>
              <a:t>absoluto</a:t>
            </a:r>
            <a:r>
              <a:rPr lang="es-CL" sz="2400" dirty="0" smtClean="0"/>
              <a:t> o enfoque </a:t>
            </a:r>
            <a:r>
              <a:rPr lang="es-CL" sz="2400" dirty="0" smtClean="0">
                <a:solidFill>
                  <a:srgbClr val="FF0000"/>
                </a:solidFill>
              </a:rPr>
              <a:t>relativo</a:t>
            </a:r>
          </a:p>
          <a:p>
            <a:pPr lvl="1" eaLnBrk="1" hangingPunct="1">
              <a:lnSpc>
                <a:spcPct val="90000"/>
              </a:lnSpc>
            </a:pPr>
            <a:r>
              <a:rPr lang="es-CL" sz="2400" dirty="0" smtClean="0"/>
              <a:t>Enfoque </a:t>
            </a:r>
            <a:r>
              <a:rPr lang="es-CL" sz="2400" dirty="0" smtClean="0">
                <a:solidFill>
                  <a:srgbClr val="FF0000"/>
                </a:solidFill>
              </a:rPr>
              <a:t>“objetivo” </a:t>
            </a:r>
            <a:r>
              <a:rPr lang="es-CL" sz="2400" dirty="0" smtClean="0"/>
              <a:t>o enfoque </a:t>
            </a:r>
            <a:r>
              <a:rPr lang="es-CL" sz="2400" dirty="0" smtClean="0">
                <a:solidFill>
                  <a:srgbClr val="FF0000"/>
                </a:solidFill>
              </a:rPr>
              <a:t>“subjetivo”</a:t>
            </a:r>
            <a:endParaRPr lang="es-CL" sz="2400" dirty="0" smtClean="0"/>
          </a:p>
        </p:txBody>
      </p:sp>
      <p:sp>
        <p:nvSpPr>
          <p:cNvPr id="44033" name="Rectangle 2"/>
          <p:cNvSpPr>
            <a:spLocks noGrp="1" noChangeArrowheads="1"/>
          </p:cNvSpPr>
          <p:nvPr>
            <p:ph type="title"/>
          </p:nvPr>
        </p:nvSpPr>
        <p:spPr/>
        <p:txBody>
          <a:bodyPr anchor="ctr" anchorCtr="0"/>
          <a:lstStyle/>
          <a:p>
            <a:pPr eaLnBrk="1" hangingPunct="1"/>
            <a:r>
              <a:rPr lang="en-US" sz="2800" dirty="0" smtClean="0"/>
              <a:t>ENFOQUES PARA LA MEDICIÓN DE LA POBREZA</a:t>
            </a:r>
          </a:p>
        </p:txBody>
      </p:sp>
      <p:sp>
        <p:nvSpPr>
          <p:cNvPr id="8" name="Slide Number Placeholder 7"/>
          <p:cNvSpPr>
            <a:spLocks noGrp="1"/>
          </p:cNvSpPr>
          <p:nvPr>
            <p:ph type="sldNum" sz="quarter" idx="16"/>
          </p:nvPr>
        </p:nvSpPr>
        <p:spPr/>
        <p:txBody>
          <a:bodyPr/>
          <a:lstStyle/>
          <a:p>
            <a:pPr>
              <a:defRPr/>
            </a:pPr>
            <a:fld id="{C348FE03-84FC-41B1-B9F3-A8F7BF2CC391}" type="slidenum">
              <a:rPr lang="en-US" smtClean="0"/>
              <a:pPr>
                <a:defRPr/>
              </a:pPr>
              <a:t>15</a:t>
            </a:fld>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sz="quarter" idx="1"/>
          </p:nvPr>
        </p:nvSpPr>
        <p:spPr>
          <a:xfrm>
            <a:off x="228600" y="1524000"/>
            <a:ext cx="8686800" cy="4495800"/>
          </a:xfrm>
        </p:spPr>
        <p:txBody>
          <a:bodyPr/>
          <a:lstStyle/>
          <a:p>
            <a:pPr defTabSz="917575">
              <a:tabLst>
                <a:tab pos="344488" algn="l"/>
              </a:tabLst>
            </a:pPr>
            <a:r>
              <a:rPr lang="es-CL" sz="2600" dirty="0" smtClean="0">
                <a:solidFill>
                  <a:srgbClr val="000000"/>
                </a:solidFill>
                <a:latin typeface="+mj-lt"/>
                <a:cs typeface="Arial" charset="0"/>
              </a:rPr>
              <a:t>La pobreza se ha concebido habitualmente como un</a:t>
            </a:r>
            <a:r>
              <a:rPr lang="es-CL" sz="2600" dirty="0" smtClean="0">
                <a:solidFill>
                  <a:srgbClr val="000000"/>
                </a:solidFill>
                <a:latin typeface="+mj-lt"/>
              </a:rPr>
              <a:t> </a:t>
            </a:r>
            <a:r>
              <a:rPr lang="es-CL" sz="2600" b="1" dirty="0" smtClean="0">
                <a:solidFill>
                  <a:srgbClr val="FF3300"/>
                </a:solidFill>
                <a:latin typeface="+mj-lt"/>
                <a:cs typeface="Arial Bold" pitchFamily="34" charset="0"/>
              </a:rPr>
              <a:t>fenómeno multidimensional</a:t>
            </a:r>
            <a:r>
              <a:rPr lang="es-CL" sz="2600" dirty="0" smtClean="0">
                <a:solidFill>
                  <a:srgbClr val="000000"/>
                </a:solidFill>
                <a:latin typeface="+mj-lt"/>
                <a:cs typeface="Arial" charset="0"/>
              </a:rPr>
              <a:t>:</a:t>
            </a:r>
          </a:p>
          <a:p>
            <a:pPr lvl="1" defTabSz="917575">
              <a:tabLst>
                <a:tab pos="344488" algn="l"/>
              </a:tabLst>
            </a:pPr>
            <a:r>
              <a:rPr lang="es-CL" sz="1800" dirty="0" smtClean="0">
                <a:solidFill>
                  <a:srgbClr val="000000"/>
                </a:solidFill>
                <a:cs typeface="Arial" charset="0"/>
              </a:rPr>
              <a:t>La pobreza tiene </a:t>
            </a:r>
            <a:r>
              <a:rPr lang="es-CL" sz="1800" dirty="0" smtClean="0">
                <a:solidFill>
                  <a:srgbClr val="FF3300"/>
                </a:solidFill>
                <a:cs typeface="Arial" charset="0"/>
              </a:rPr>
              <a:t>diversas manifestaciones</a:t>
            </a:r>
            <a:r>
              <a:rPr lang="es-CL" sz="1800" dirty="0" smtClean="0">
                <a:solidFill>
                  <a:srgbClr val="000000"/>
                </a:solidFill>
                <a:cs typeface="Arial" charset="0"/>
              </a:rPr>
              <a:t>: falta de ingresos y de recursos productivos suficientes para garantizar medios de vida sostenibles, hambre y malnutrición, mala salud, falta de acceso o acceso limitado a la educación y a otros servicios básicos, aumento de la morbilidad y la mortalidad a causa de enfermedades, carencia de vivienda o vivienda inadecuada, medios que no ofrecen condiciones de seguridad, y discriminación y exclusión sociales.</a:t>
            </a:r>
          </a:p>
          <a:p>
            <a:pPr lvl="1" defTabSz="917575">
              <a:buNone/>
              <a:tabLst>
                <a:tab pos="344488" algn="l"/>
              </a:tabLst>
            </a:pPr>
            <a:r>
              <a:rPr lang="es-CL" sz="1800" dirty="0" smtClean="0">
                <a:solidFill>
                  <a:srgbClr val="000000"/>
                </a:solidFill>
                <a:latin typeface="Times New Roman" pitchFamily="18" charset="0"/>
              </a:rPr>
              <a:t/>
            </a:r>
            <a:br>
              <a:rPr lang="es-CL" sz="1800" dirty="0" smtClean="0">
                <a:solidFill>
                  <a:srgbClr val="000000"/>
                </a:solidFill>
                <a:latin typeface="Times New Roman" pitchFamily="18" charset="0"/>
              </a:rPr>
            </a:br>
            <a:r>
              <a:rPr lang="es-CL" sz="1800" dirty="0" smtClean="0">
                <a:solidFill>
                  <a:srgbClr val="000000"/>
                </a:solidFill>
                <a:cs typeface="Arial" charset="0"/>
              </a:rPr>
              <a:t>También se caracteriza por la falta de participación en la adopción de decisiones en la vida civil, social y cultural (Informe de la Cumbre de Desarrollo Social 1995). </a:t>
            </a:r>
          </a:p>
          <a:p>
            <a:pPr lvl="1" defTabSz="917575">
              <a:buNone/>
              <a:tabLst>
                <a:tab pos="344488" algn="l"/>
              </a:tabLst>
            </a:pPr>
            <a:endParaRPr lang="es-CL" sz="1800" dirty="0" smtClean="0">
              <a:solidFill>
                <a:srgbClr val="000000"/>
              </a:solidFill>
              <a:cs typeface="Arial" charset="0"/>
            </a:endParaRPr>
          </a:p>
          <a:p>
            <a:pPr defTabSz="917575">
              <a:tabLst>
                <a:tab pos="344488" algn="l"/>
              </a:tabLst>
            </a:pPr>
            <a:r>
              <a:rPr lang="es-CL" sz="2600" dirty="0" smtClean="0">
                <a:solidFill>
                  <a:srgbClr val="000000"/>
                </a:solidFill>
                <a:latin typeface="+mj-lt"/>
                <a:cs typeface="Arial" charset="0"/>
              </a:rPr>
              <a:t>No obstante, la forma más habitual de medirla es a partir</a:t>
            </a:r>
            <a:r>
              <a:rPr lang="es-CL" sz="2600" dirty="0" smtClean="0">
                <a:solidFill>
                  <a:srgbClr val="000000"/>
                </a:solidFill>
                <a:latin typeface="+mj-lt"/>
              </a:rPr>
              <a:t> </a:t>
            </a:r>
            <a:r>
              <a:rPr lang="es-CL" sz="2600" dirty="0" smtClean="0">
                <a:solidFill>
                  <a:srgbClr val="000000"/>
                </a:solidFill>
                <a:latin typeface="+mj-lt"/>
                <a:cs typeface="Arial" charset="0"/>
              </a:rPr>
              <a:t>de la </a:t>
            </a:r>
            <a:r>
              <a:rPr lang="es-CL" sz="2600" b="1" dirty="0" smtClean="0">
                <a:solidFill>
                  <a:srgbClr val="FF3300"/>
                </a:solidFill>
                <a:latin typeface="+mj-lt"/>
                <a:cs typeface="Arial Bold" pitchFamily="34" charset="0"/>
              </a:rPr>
              <a:t>insuficiencia de recursos monetarios</a:t>
            </a:r>
            <a:r>
              <a:rPr lang="es-CL" sz="2600" dirty="0" smtClean="0">
                <a:solidFill>
                  <a:srgbClr val="000000"/>
                </a:solidFill>
                <a:latin typeface="+mj-lt"/>
                <a:cs typeface="Arial" charset="0"/>
              </a:rPr>
              <a:t> para</a:t>
            </a:r>
            <a:r>
              <a:rPr lang="es-CL" sz="2600" dirty="0" smtClean="0">
                <a:solidFill>
                  <a:srgbClr val="000000"/>
                </a:solidFill>
                <a:latin typeface="+mj-lt"/>
              </a:rPr>
              <a:t> </a:t>
            </a:r>
            <a:r>
              <a:rPr lang="es-CL" sz="2600" dirty="0" smtClean="0">
                <a:solidFill>
                  <a:srgbClr val="000000"/>
                </a:solidFill>
                <a:latin typeface="+mj-lt"/>
                <a:cs typeface="Arial" charset="0"/>
              </a:rPr>
              <a:t>satisfacer las necesidades básicas.</a:t>
            </a:r>
          </a:p>
          <a:p>
            <a:pPr>
              <a:buNone/>
            </a:pPr>
            <a:endParaRPr lang="es-CL" dirty="0"/>
          </a:p>
        </p:txBody>
      </p:sp>
      <p:sp>
        <p:nvSpPr>
          <p:cNvPr id="9" name="Title 8"/>
          <p:cNvSpPr>
            <a:spLocks noGrp="1"/>
          </p:cNvSpPr>
          <p:nvPr>
            <p:ph type="title"/>
          </p:nvPr>
        </p:nvSpPr>
        <p:spPr/>
        <p:txBody>
          <a:bodyPr/>
          <a:lstStyle/>
          <a:p>
            <a:r>
              <a:rPr lang="es-ES" sz="3200" dirty="0" smtClean="0"/>
              <a:t>LA </a:t>
            </a:r>
            <a:r>
              <a:rPr lang="es-ES" sz="3200" dirty="0" err="1" smtClean="0"/>
              <a:t>MULTIDIMENSIONALIDAD</a:t>
            </a:r>
            <a:r>
              <a:rPr lang="es-ES" sz="3200" dirty="0" smtClean="0"/>
              <a:t> DE LA POBREZA</a:t>
            </a:r>
            <a:endParaRPr lang="es-CL" sz="3200" dirty="0"/>
          </a:p>
        </p:txBody>
      </p:sp>
      <p:sp>
        <p:nvSpPr>
          <p:cNvPr id="11" name="Slide Number Placeholder 10"/>
          <p:cNvSpPr>
            <a:spLocks noGrp="1"/>
          </p:cNvSpPr>
          <p:nvPr>
            <p:ph type="sldNum" sz="quarter" idx="16"/>
          </p:nvPr>
        </p:nvSpPr>
        <p:spPr/>
        <p:txBody>
          <a:bodyPr/>
          <a:lstStyle/>
          <a:p>
            <a:pPr>
              <a:defRPr/>
            </a:pPr>
            <a:fld id="{C348FE03-84FC-41B1-B9F3-A8F7BF2CC391}" type="slidenum">
              <a:rPr lang="en-US" smtClean="0"/>
              <a:pPr>
                <a:defRPr/>
              </a:pPr>
              <a:t>16</a:t>
            </a:fld>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r>
              <a:rPr lang="es-CL" sz="3200" dirty="0" smtClean="0"/>
              <a:t>POBREZA COMO CARENCIA DE RECURSOS MONETARIOS</a:t>
            </a:r>
            <a:endParaRPr lang="es-CL" sz="3200" dirty="0"/>
          </a:p>
        </p:txBody>
      </p:sp>
      <p:sp>
        <p:nvSpPr>
          <p:cNvPr id="16" name="Content Placeholder 15"/>
          <p:cNvSpPr>
            <a:spLocks noGrp="1"/>
          </p:cNvSpPr>
          <p:nvPr>
            <p:ph sz="quarter" idx="1"/>
          </p:nvPr>
        </p:nvSpPr>
        <p:spPr>
          <a:xfrm>
            <a:off x="228600" y="1600200"/>
            <a:ext cx="8763000" cy="4495800"/>
          </a:xfrm>
        </p:spPr>
        <p:txBody>
          <a:bodyPr/>
          <a:lstStyle/>
          <a:p>
            <a:pPr>
              <a:lnSpc>
                <a:spcPts val="2113"/>
              </a:lnSpc>
              <a:spcAft>
                <a:spcPts val="300"/>
              </a:spcAft>
            </a:pPr>
            <a:r>
              <a:rPr lang="es-CL" sz="2800" dirty="0" smtClean="0">
                <a:solidFill>
                  <a:srgbClr val="000000"/>
                </a:solidFill>
                <a:latin typeface="Tw Cen MT" pitchFamily="34" charset="0"/>
                <a:cs typeface="Arial" charset="0"/>
              </a:rPr>
              <a:t>El </a:t>
            </a:r>
            <a:r>
              <a:rPr lang="es-CL" sz="2800" dirty="0" smtClean="0">
                <a:solidFill>
                  <a:srgbClr val="FF3300"/>
                </a:solidFill>
                <a:latin typeface="Tw Cen MT" pitchFamily="34" charset="0"/>
                <a:cs typeface="Arial Bold" pitchFamily="34" charset="0"/>
              </a:rPr>
              <a:t>uso del ingreso</a:t>
            </a:r>
            <a:r>
              <a:rPr lang="es-CL" sz="2800" dirty="0" smtClean="0">
                <a:solidFill>
                  <a:srgbClr val="000000"/>
                </a:solidFill>
                <a:latin typeface="Tw Cen MT" pitchFamily="34" charset="0"/>
                <a:cs typeface="Arial" charset="0"/>
              </a:rPr>
              <a:t> como indicador del bienestar plantea algunas</a:t>
            </a:r>
            <a:r>
              <a:rPr lang="es-CL" sz="2800" dirty="0" smtClean="0">
                <a:solidFill>
                  <a:srgbClr val="000000"/>
                </a:solidFill>
                <a:latin typeface="Tw Cen MT" pitchFamily="34" charset="0"/>
              </a:rPr>
              <a:t> </a:t>
            </a:r>
            <a:r>
              <a:rPr lang="es-CL" sz="2800" dirty="0" smtClean="0">
                <a:solidFill>
                  <a:srgbClr val="FF3300"/>
                </a:solidFill>
                <a:latin typeface="Tw Cen MT" pitchFamily="34" charset="0"/>
                <a:cs typeface="Arial Bold" pitchFamily="34" charset="0"/>
              </a:rPr>
              <a:t>ventajas</a:t>
            </a:r>
            <a:r>
              <a:rPr lang="es-CL" sz="2800" dirty="0" smtClean="0">
                <a:solidFill>
                  <a:srgbClr val="000000"/>
                </a:solidFill>
                <a:latin typeface="Tw Cen MT" pitchFamily="34" charset="0"/>
                <a:cs typeface="Arial" charset="0"/>
              </a:rPr>
              <a:t>:</a:t>
            </a:r>
          </a:p>
          <a:p>
            <a:pPr lvl="1" defTabSz="917575">
              <a:lnSpc>
                <a:spcPts val="2000"/>
              </a:lnSpc>
              <a:tabLst>
                <a:tab pos="280988" algn="l"/>
              </a:tabLst>
            </a:pPr>
            <a:r>
              <a:rPr lang="es-CL" sz="2100" dirty="0" smtClean="0">
                <a:solidFill>
                  <a:srgbClr val="000000"/>
                </a:solidFill>
                <a:latin typeface="Tw Cen MT" pitchFamily="34" charset="0"/>
                <a:cs typeface="Arial" charset="0"/>
              </a:rPr>
              <a:t>Es un indicador </a:t>
            </a:r>
            <a:r>
              <a:rPr lang="es-CL" sz="2100" dirty="0" smtClean="0">
                <a:solidFill>
                  <a:srgbClr val="FF3300"/>
                </a:solidFill>
                <a:latin typeface="Tw Cen MT" pitchFamily="34" charset="0"/>
                <a:cs typeface="Arial" charset="0"/>
              </a:rPr>
              <a:t>estrechamente correlacionado con el “bienestar”</a:t>
            </a:r>
            <a:r>
              <a:rPr lang="es-CL" sz="2100" dirty="0" smtClean="0">
                <a:solidFill>
                  <a:srgbClr val="000000"/>
                </a:solidFill>
                <a:latin typeface="Tw Cen MT" pitchFamily="34" charset="0"/>
                <a:cs typeface="Arial" charset="0"/>
              </a:rPr>
              <a:t> de las personas y por tanto capta indirectamente varias de sus dimensiones.</a:t>
            </a:r>
          </a:p>
          <a:p>
            <a:pPr lvl="1" defTabSz="917575">
              <a:lnSpc>
                <a:spcPts val="2000"/>
              </a:lnSpc>
              <a:tabLst>
                <a:tab pos="280988" algn="l"/>
              </a:tabLst>
            </a:pPr>
            <a:r>
              <a:rPr lang="es-CL" sz="2100" dirty="0" smtClean="0">
                <a:solidFill>
                  <a:srgbClr val="000000"/>
                </a:solidFill>
                <a:latin typeface="Tw Cen MT" pitchFamily="34" charset="0"/>
                <a:cs typeface="Arial" charset="0"/>
              </a:rPr>
              <a:t>Es una </a:t>
            </a:r>
            <a:r>
              <a:rPr lang="es-CL" sz="2100" dirty="0" smtClean="0">
                <a:solidFill>
                  <a:srgbClr val="FF3300"/>
                </a:solidFill>
                <a:latin typeface="Tw Cen MT" pitchFamily="34" charset="0"/>
                <a:cs typeface="Arial" charset="0"/>
              </a:rPr>
              <a:t>variable continua</a:t>
            </a:r>
            <a:r>
              <a:rPr lang="es-CL" sz="2100" dirty="0" smtClean="0">
                <a:solidFill>
                  <a:srgbClr val="000000"/>
                </a:solidFill>
                <a:latin typeface="Tw Cen MT" pitchFamily="34" charset="0"/>
                <a:cs typeface="Arial" charset="0"/>
              </a:rPr>
              <a:t> que permite construir diversos indicadores de magnitud, severidad y profundidad de la pobreza.</a:t>
            </a:r>
          </a:p>
          <a:p>
            <a:pPr lvl="1" defTabSz="917575">
              <a:lnSpc>
                <a:spcPts val="2000"/>
              </a:lnSpc>
              <a:tabLst>
                <a:tab pos="280988" algn="l"/>
              </a:tabLst>
            </a:pPr>
            <a:r>
              <a:rPr lang="es-CL" sz="2100" dirty="0" smtClean="0">
                <a:solidFill>
                  <a:srgbClr val="000000"/>
                </a:solidFill>
                <a:latin typeface="Tw Cen MT" pitchFamily="34" charset="0"/>
                <a:cs typeface="Arial" charset="0"/>
              </a:rPr>
              <a:t>Es una variable </a:t>
            </a:r>
            <a:r>
              <a:rPr lang="es-CL" sz="2100" dirty="0" smtClean="0">
                <a:solidFill>
                  <a:srgbClr val="FF3300"/>
                </a:solidFill>
                <a:latin typeface="Tw Cen MT" pitchFamily="34" charset="0"/>
                <a:cs typeface="Arial" charset="0"/>
              </a:rPr>
              <a:t>sensible a la coyuntura</a:t>
            </a:r>
            <a:r>
              <a:rPr lang="es-CL" sz="2100" dirty="0" smtClean="0">
                <a:solidFill>
                  <a:srgbClr val="000000"/>
                </a:solidFill>
                <a:latin typeface="Tw Cen MT" pitchFamily="34" charset="0"/>
                <a:cs typeface="Arial" charset="0"/>
              </a:rPr>
              <a:t>, por lo que permite monitorear cambios en la pobreza en plazos cortos.</a:t>
            </a:r>
          </a:p>
          <a:p>
            <a:pPr lvl="1" defTabSz="917575">
              <a:lnSpc>
                <a:spcPts val="2000"/>
              </a:lnSpc>
              <a:tabLst>
                <a:tab pos="280988" algn="l"/>
              </a:tabLst>
            </a:pPr>
            <a:r>
              <a:rPr lang="es-CL" sz="2100" dirty="0" smtClean="0">
                <a:solidFill>
                  <a:srgbClr val="000000"/>
                </a:solidFill>
                <a:latin typeface="Tw Cen MT" pitchFamily="34" charset="0"/>
                <a:cs typeface="Arial" charset="0"/>
              </a:rPr>
              <a:t>Su </a:t>
            </a:r>
            <a:r>
              <a:rPr lang="es-CL" sz="2100" dirty="0" smtClean="0">
                <a:solidFill>
                  <a:srgbClr val="FF3300"/>
                </a:solidFill>
                <a:latin typeface="Tw Cen MT" pitchFamily="34" charset="0"/>
                <a:cs typeface="Arial" charset="0"/>
              </a:rPr>
              <a:t>medición</a:t>
            </a:r>
            <a:r>
              <a:rPr lang="es-CL" sz="2100" dirty="0" smtClean="0">
                <a:solidFill>
                  <a:srgbClr val="000000"/>
                </a:solidFill>
                <a:latin typeface="Tw Cen MT" pitchFamily="34" charset="0"/>
                <a:cs typeface="Arial" charset="0"/>
              </a:rPr>
              <a:t> se realiza </a:t>
            </a:r>
            <a:r>
              <a:rPr lang="es-CL" sz="2100" dirty="0" smtClean="0">
                <a:solidFill>
                  <a:srgbClr val="FF3300"/>
                </a:solidFill>
                <a:latin typeface="Tw Cen MT" pitchFamily="34" charset="0"/>
                <a:cs typeface="Arial" charset="0"/>
              </a:rPr>
              <a:t>regular</a:t>
            </a:r>
            <a:r>
              <a:rPr lang="es-CL" sz="2100" dirty="0" smtClean="0">
                <a:solidFill>
                  <a:srgbClr val="000000"/>
                </a:solidFill>
                <a:latin typeface="Tw Cen MT" pitchFamily="34" charset="0"/>
                <a:cs typeface="Arial" charset="0"/>
              </a:rPr>
              <a:t>mente y con una </a:t>
            </a:r>
            <a:r>
              <a:rPr lang="es-CL" sz="2100" dirty="0" smtClean="0">
                <a:solidFill>
                  <a:srgbClr val="FF3300"/>
                </a:solidFill>
                <a:latin typeface="Tw Cen MT" pitchFamily="34" charset="0"/>
                <a:cs typeface="Arial" charset="0"/>
              </a:rPr>
              <a:t>calidad creciente</a:t>
            </a:r>
            <a:r>
              <a:rPr lang="es-CL" sz="2100" dirty="0" smtClean="0">
                <a:solidFill>
                  <a:srgbClr val="000000"/>
                </a:solidFill>
                <a:latin typeface="Tw Cen MT" pitchFamily="34" charset="0"/>
              </a:rPr>
              <a:t/>
            </a:r>
            <a:br>
              <a:rPr lang="es-CL" sz="2100" dirty="0" smtClean="0">
                <a:solidFill>
                  <a:srgbClr val="000000"/>
                </a:solidFill>
                <a:latin typeface="Tw Cen MT" pitchFamily="34" charset="0"/>
              </a:rPr>
            </a:br>
            <a:r>
              <a:rPr lang="es-CL" sz="2100" dirty="0" smtClean="0">
                <a:solidFill>
                  <a:srgbClr val="000000"/>
                </a:solidFill>
                <a:latin typeface="Tw Cen MT" pitchFamily="34" charset="0"/>
                <a:cs typeface="Arial" charset="0"/>
              </a:rPr>
              <a:t>mediante encuestas de hogares.</a:t>
            </a:r>
          </a:p>
          <a:p>
            <a:pPr defTabSz="917575">
              <a:lnSpc>
                <a:spcPts val="2313"/>
              </a:lnSpc>
              <a:spcBef>
                <a:spcPts val="1000"/>
              </a:spcBef>
              <a:spcAft>
                <a:spcPts val="300"/>
              </a:spcAft>
            </a:pPr>
            <a:r>
              <a:rPr lang="es-CL" sz="2800" dirty="0" smtClean="0">
                <a:solidFill>
                  <a:srgbClr val="000000"/>
                </a:solidFill>
                <a:latin typeface="Tw Cen MT" pitchFamily="34" charset="0"/>
                <a:cs typeface="Arial" charset="0"/>
              </a:rPr>
              <a:t>Y tiene algunas </a:t>
            </a:r>
            <a:r>
              <a:rPr lang="es-CL" sz="2800" dirty="0" smtClean="0">
                <a:solidFill>
                  <a:srgbClr val="FF3300"/>
                </a:solidFill>
                <a:latin typeface="Tw Cen MT" pitchFamily="34" charset="0"/>
                <a:cs typeface="Arial Bold" pitchFamily="34" charset="0"/>
              </a:rPr>
              <a:t>desventajas</a:t>
            </a:r>
            <a:r>
              <a:rPr lang="es-CL" sz="2800" dirty="0" smtClean="0">
                <a:solidFill>
                  <a:srgbClr val="000000"/>
                </a:solidFill>
                <a:latin typeface="Tw Cen MT" pitchFamily="34" charset="0"/>
                <a:cs typeface="Arial" charset="0"/>
              </a:rPr>
              <a:t>:</a:t>
            </a:r>
          </a:p>
          <a:p>
            <a:pPr lvl="1" defTabSz="917575">
              <a:lnSpc>
                <a:spcPts val="2000"/>
              </a:lnSpc>
              <a:tabLst>
                <a:tab pos="280988" algn="l"/>
              </a:tabLst>
            </a:pPr>
            <a:r>
              <a:rPr lang="es-CL" sz="2100" dirty="0" smtClean="0">
                <a:solidFill>
                  <a:srgbClr val="FF3300"/>
                </a:solidFill>
                <a:latin typeface="Tw Cen MT" pitchFamily="34" charset="0"/>
                <a:cs typeface="Arial" charset="0"/>
              </a:rPr>
              <a:t>No es sensible a políticas</a:t>
            </a:r>
            <a:r>
              <a:rPr lang="es-CL" sz="2100" dirty="0" smtClean="0">
                <a:solidFill>
                  <a:srgbClr val="000000"/>
                </a:solidFill>
                <a:latin typeface="Tw Cen MT" pitchFamily="34" charset="0"/>
                <a:cs typeface="Arial" charset="0"/>
              </a:rPr>
              <a:t> que mejoren directamente ciertas dimensiones del bienestar </a:t>
            </a:r>
            <a:r>
              <a:rPr lang="es-CL" sz="2100" dirty="0" smtClean="0">
                <a:solidFill>
                  <a:srgbClr val="FF3300"/>
                </a:solidFill>
                <a:latin typeface="Tw Cen MT" pitchFamily="34" charset="0"/>
                <a:cs typeface="Arial" charset="0"/>
              </a:rPr>
              <a:t>sin pasar por el ingreso</a:t>
            </a:r>
            <a:r>
              <a:rPr lang="es-CL" sz="2100" dirty="0" smtClean="0">
                <a:solidFill>
                  <a:srgbClr val="000000"/>
                </a:solidFill>
                <a:latin typeface="Tw Cen MT" pitchFamily="34" charset="0"/>
                <a:cs typeface="Arial" charset="0"/>
              </a:rPr>
              <a:t>.</a:t>
            </a:r>
          </a:p>
          <a:p>
            <a:pPr lvl="1" defTabSz="917575">
              <a:lnSpc>
                <a:spcPts val="2000"/>
              </a:lnSpc>
              <a:tabLst>
                <a:tab pos="280988" algn="l"/>
              </a:tabLst>
            </a:pPr>
            <a:r>
              <a:rPr lang="es-CL" sz="2100" dirty="0" smtClean="0">
                <a:solidFill>
                  <a:srgbClr val="000000"/>
                </a:solidFill>
                <a:latin typeface="Tw Cen MT" pitchFamily="34" charset="0"/>
                <a:cs typeface="Arial" charset="0"/>
              </a:rPr>
              <a:t>Induce a que la generación de políticas públicas se oriente hacia </a:t>
            </a:r>
            <a:r>
              <a:rPr lang="es-CL" sz="2100" dirty="0" smtClean="0">
                <a:solidFill>
                  <a:srgbClr val="FF3300"/>
                </a:solidFill>
                <a:latin typeface="Tw Cen MT" pitchFamily="34" charset="0"/>
                <a:cs typeface="Arial" charset="0"/>
              </a:rPr>
              <a:t>medidas que tienen mayor impacto en el indicador</a:t>
            </a:r>
            <a:r>
              <a:rPr lang="es-CL" sz="2100" dirty="0" smtClean="0">
                <a:solidFill>
                  <a:srgbClr val="000000"/>
                </a:solidFill>
                <a:latin typeface="Tw Cen MT" pitchFamily="34" charset="0"/>
                <a:cs typeface="Arial" charset="0"/>
              </a:rPr>
              <a:t>, y por tanto reducen el problema estrictamente a una falta de ingresos.</a:t>
            </a:r>
            <a:endParaRPr lang="es-CL" sz="2100" dirty="0">
              <a:latin typeface="Tw Cen MT" pitchFamily="34" charset="0"/>
            </a:endParaRPr>
          </a:p>
        </p:txBody>
      </p:sp>
      <p:sp>
        <p:nvSpPr>
          <p:cNvPr id="7" name="Slide Number Placeholder 6"/>
          <p:cNvSpPr>
            <a:spLocks noGrp="1"/>
          </p:cNvSpPr>
          <p:nvPr>
            <p:ph type="sldNum" sz="quarter" idx="16"/>
          </p:nvPr>
        </p:nvSpPr>
        <p:spPr/>
        <p:txBody>
          <a:bodyPr/>
          <a:lstStyle/>
          <a:p>
            <a:pPr>
              <a:defRPr/>
            </a:pPr>
            <a:fld id="{C348FE03-84FC-41B1-B9F3-A8F7BF2CC391}" type="slidenum">
              <a:rPr lang="en-US" smtClean="0"/>
              <a:pPr>
                <a:defRPr/>
              </a:pPr>
              <a:t>17</a:t>
            </a:fld>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15"/>
          <p:cNvSpPr>
            <a:spLocks noGrp="1"/>
          </p:cNvSpPr>
          <p:nvPr>
            <p:ph sz="quarter" idx="1"/>
          </p:nvPr>
        </p:nvSpPr>
        <p:spPr/>
        <p:txBody>
          <a:bodyPr/>
          <a:lstStyle/>
          <a:p>
            <a:pPr algn="just" defTabSz="917575">
              <a:lnSpc>
                <a:spcPts val="2413"/>
              </a:lnSpc>
              <a:spcAft>
                <a:spcPts val="1000"/>
              </a:spcAft>
              <a:tabLst>
                <a:tab pos="344488" algn="l"/>
              </a:tabLst>
            </a:pPr>
            <a:r>
              <a:rPr lang="es-CL" sz="2600" dirty="0" smtClean="0">
                <a:solidFill>
                  <a:srgbClr val="000000"/>
                </a:solidFill>
                <a:latin typeface="Tw Cen MT" pitchFamily="34" charset="0"/>
                <a:cs typeface="Arial" charset="0"/>
              </a:rPr>
              <a:t>Los métodos multidimensionales utilizan un </a:t>
            </a:r>
            <a:r>
              <a:rPr lang="es-CL" sz="2600" dirty="0" smtClean="0">
                <a:solidFill>
                  <a:srgbClr val="FF3300"/>
                </a:solidFill>
                <a:latin typeface="Tw Cen MT" pitchFamily="34" charset="0"/>
                <a:cs typeface="Arial Bold" pitchFamily="34" charset="0"/>
              </a:rPr>
              <a:t>conjunto de variables </a:t>
            </a:r>
            <a:r>
              <a:rPr lang="es-CL" sz="2600" dirty="0" smtClean="0">
                <a:solidFill>
                  <a:srgbClr val="000000"/>
                </a:solidFill>
                <a:latin typeface="Tw Cen MT" pitchFamily="34" charset="0"/>
                <a:cs typeface="Arial" charset="0"/>
              </a:rPr>
              <a:t>para representar diversas dimensiones del bienestar.</a:t>
            </a:r>
          </a:p>
          <a:p>
            <a:pPr algn="just" defTabSz="917575">
              <a:lnSpc>
                <a:spcPts val="2413"/>
              </a:lnSpc>
              <a:spcAft>
                <a:spcPts val="1000"/>
              </a:spcAft>
              <a:tabLst>
                <a:tab pos="344488" algn="l"/>
              </a:tabLst>
            </a:pPr>
            <a:r>
              <a:rPr lang="es-CL" sz="2600" dirty="0" smtClean="0">
                <a:solidFill>
                  <a:srgbClr val="000000"/>
                </a:solidFill>
                <a:latin typeface="Tw Cen MT" pitchFamily="34" charset="0"/>
                <a:cs typeface="Arial" charset="0"/>
              </a:rPr>
              <a:t>Las variables pueden ser cuantificadas y analizadas cada una por</a:t>
            </a:r>
            <a:r>
              <a:rPr lang="es-CL" sz="2600" dirty="0" smtClean="0">
                <a:solidFill>
                  <a:srgbClr val="000000"/>
                </a:solidFill>
                <a:latin typeface="Tw Cen MT" pitchFamily="34" charset="0"/>
              </a:rPr>
              <a:t> </a:t>
            </a:r>
            <a:r>
              <a:rPr lang="es-CL" sz="2600" dirty="0" smtClean="0">
                <a:solidFill>
                  <a:srgbClr val="000000"/>
                </a:solidFill>
                <a:latin typeface="Tw Cen MT" pitchFamily="34" charset="0"/>
                <a:cs typeface="Arial" charset="0"/>
              </a:rPr>
              <a:t>separado. No obstante, para ciertos propósitos es conveniente</a:t>
            </a:r>
            <a:r>
              <a:rPr lang="es-CL" sz="2600" dirty="0" smtClean="0">
                <a:solidFill>
                  <a:srgbClr val="000000"/>
                </a:solidFill>
                <a:latin typeface="Tw Cen MT" pitchFamily="34" charset="0"/>
              </a:rPr>
              <a:t> </a:t>
            </a:r>
            <a:r>
              <a:rPr lang="es-CL" sz="2600" dirty="0" smtClean="0">
                <a:solidFill>
                  <a:srgbClr val="000000"/>
                </a:solidFill>
                <a:latin typeface="Tw Cen MT" pitchFamily="34" charset="0"/>
                <a:cs typeface="Arial" charset="0"/>
              </a:rPr>
              <a:t>sintetizar la información en un </a:t>
            </a:r>
            <a:r>
              <a:rPr lang="es-CL" sz="2600" dirty="0" smtClean="0">
                <a:solidFill>
                  <a:srgbClr val="FF3300"/>
                </a:solidFill>
                <a:latin typeface="Tw Cen MT" pitchFamily="34" charset="0"/>
                <a:cs typeface="Arial Bold" pitchFamily="34" charset="0"/>
              </a:rPr>
              <a:t>índice </a:t>
            </a:r>
            <a:r>
              <a:rPr lang="es-CL" sz="2600" dirty="0" smtClean="0">
                <a:solidFill>
                  <a:srgbClr val="000000"/>
                </a:solidFill>
                <a:latin typeface="Tw Cen MT" pitchFamily="34" charset="0"/>
                <a:cs typeface="Arial" charset="0"/>
              </a:rPr>
              <a:t>único.</a:t>
            </a:r>
          </a:p>
          <a:p>
            <a:pPr algn="just" defTabSz="917575">
              <a:lnSpc>
                <a:spcPts val="2413"/>
              </a:lnSpc>
              <a:spcAft>
                <a:spcPts val="1000"/>
              </a:spcAft>
              <a:tabLst>
                <a:tab pos="344488" algn="l"/>
              </a:tabLst>
            </a:pPr>
            <a:r>
              <a:rPr lang="es-CL" sz="2600" dirty="0" smtClean="0">
                <a:solidFill>
                  <a:srgbClr val="000000"/>
                </a:solidFill>
                <a:latin typeface="Tw Cen MT" pitchFamily="34" charset="0"/>
                <a:cs typeface="Arial" charset="0"/>
              </a:rPr>
              <a:t>Para ello, hay que recurrir a </a:t>
            </a:r>
            <a:r>
              <a:rPr lang="es-CL" sz="2600" dirty="0" smtClean="0">
                <a:solidFill>
                  <a:srgbClr val="FF3300"/>
                </a:solidFill>
                <a:latin typeface="Tw Cen MT" pitchFamily="34" charset="0"/>
                <a:cs typeface="Arial Bold" pitchFamily="34" charset="0"/>
              </a:rPr>
              <a:t>índices compuestos</a:t>
            </a:r>
            <a:r>
              <a:rPr lang="es-CL" sz="2600" dirty="0" smtClean="0">
                <a:solidFill>
                  <a:srgbClr val="000000"/>
                </a:solidFill>
                <a:latin typeface="Tw Cen MT" pitchFamily="34" charset="0"/>
                <a:cs typeface="Arial" charset="0"/>
              </a:rPr>
              <a:t>, integrados por dos o más variables que se ponderan en función a algún criterio.</a:t>
            </a:r>
          </a:p>
          <a:p>
            <a:pPr algn="just" defTabSz="917575">
              <a:lnSpc>
                <a:spcPts val="2413"/>
              </a:lnSpc>
              <a:spcAft>
                <a:spcPts val="1000"/>
              </a:spcAft>
              <a:tabLst>
                <a:tab pos="344488" algn="l"/>
              </a:tabLst>
            </a:pPr>
            <a:r>
              <a:rPr lang="es-CL" sz="2600" dirty="0" smtClean="0">
                <a:solidFill>
                  <a:srgbClr val="000000"/>
                </a:solidFill>
                <a:latin typeface="Tw Cen MT" pitchFamily="34" charset="0"/>
                <a:cs typeface="Arial" charset="0"/>
              </a:rPr>
              <a:t>Entre los métodos más conocidos están el de Necesidades Básicas</a:t>
            </a:r>
            <a:r>
              <a:rPr lang="es-CL" sz="2600" dirty="0" smtClean="0">
                <a:solidFill>
                  <a:srgbClr val="000000"/>
                </a:solidFill>
                <a:latin typeface="Tw Cen MT" pitchFamily="34" charset="0"/>
              </a:rPr>
              <a:t> </a:t>
            </a:r>
            <a:r>
              <a:rPr lang="es-CL" sz="2600" dirty="0" smtClean="0">
                <a:solidFill>
                  <a:srgbClr val="000000"/>
                </a:solidFill>
                <a:latin typeface="Tw Cen MT" pitchFamily="34" charset="0"/>
                <a:cs typeface="Arial" charset="0"/>
              </a:rPr>
              <a:t>Insatisfechas (</a:t>
            </a:r>
            <a:r>
              <a:rPr lang="es-CL" sz="2600" dirty="0" err="1" smtClean="0">
                <a:solidFill>
                  <a:srgbClr val="FF3300"/>
                </a:solidFill>
                <a:latin typeface="Tw Cen MT" pitchFamily="34" charset="0"/>
                <a:cs typeface="Arial Bold" pitchFamily="34" charset="0"/>
              </a:rPr>
              <a:t>NBI</a:t>
            </a:r>
            <a:r>
              <a:rPr lang="es-CL" sz="2600" dirty="0" smtClean="0">
                <a:solidFill>
                  <a:srgbClr val="000000"/>
                </a:solidFill>
                <a:latin typeface="Tw Cen MT" pitchFamily="34" charset="0"/>
                <a:cs typeface="Arial" charset="0"/>
              </a:rPr>
              <a:t>), los Índice de Desarrollo Humano </a:t>
            </a:r>
            <a:r>
              <a:rPr lang="es-CL" sz="2600" dirty="0" smtClean="0">
                <a:solidFill>
                  <a:srgbClr val="000000"/>
                </a:solidFill>
                <a:latin typeface="Tw Cen MT" pitchFamily="34" charset="0"/>
                <a:cs typeface="Arial Bold" pitchFamily="34" charset="0"/>
              </a:rPr>
              <a:t>(</a:t>
            </a:r>
            <a:r>
              <a:rPr lang="es-CL" sz="2600" dirty="0" err="1" smtClean="0">
                <a:solidFill>
                  <a:srgbClr val="FF3300"/>
                </a:solidFill>
                <a:latin typeface="Tw Cen MT" pitchFamily="34" charset="0"/>
                <a:cs typeface="Arial Bold" pitchFamily="34" charset="0"/>
              </a:rPr>
              <a:t>IDH</a:t>
            </a:r>
            <a:r>
              <a:rPr lang="es-CL" sz="2600" dirty="0" smtClean="0">
                <a:solidFill>
                  <a:srgbClr val="000000"/>
                </a:solidFill>
                <a:latin typeface="Tw Cen MT" pitchFamily="34" charset="0"/>
                <a:cs typeface="Arial" charset="0"/>
              </a:rPr>
              <a:t>) y de</a:t>
            </a:r>
            <a:r>
              <a:rPr lang="es-CL" sz="2600" dirty="0" smtClean="0">
                <a:solidFill>
                  <a:srgbClr val="000000"/>
                </a:solidFill>
                <a:latin typeface="Tw Cen MT" pitchFamily="34" charset="0"/>
              </a:rPr>
              <a:t> </a:t>
            </a:r>
            <a:r>
              <a:rPr lang="es-CL" sz="2600" dirty="0" smtClean="0">
                <a:solidFill>
                  <a:srgbClr val="000000"/>
                </a:solidFill>
                <a:latin typeface="Tw Cen MT" pitchFamily="34" charset="0"/>
                <a:cs typeface="Arial" charset="0"/>
              </a:rPr>
              <a:t>Pobreza Humana (</a:t>
            </a:r>
            <a:r>
              <a:rPr lang="es-CL" sz="2600" dirty="0" err="1" smtClean="0">
                <a:solidFill>
                  <a:srgbClr val="FF3300"/>
                </a:solidFill>
                <a:latin typeface="Tw Cen MT" pitchFamily="34" charset="0"/>
                <a:cs typeface="Arial Bold" pitchFamily="34" charset="0"/>
              </a:rPr>
              <a:t>IPH</a:t>
            </a:r>
            <a:r>
              <a:rPr lang="es-CL" sz="2600" dirty="0" smtClean="0">
                <a:solidFill>
                  <a:srgbClr val="000000"/>
                </a:solidFill>
                <a:latin typeface="Tw Cen MT" pitchFamily="34" charset="0"/>
                <a:cs typeface="Arial" charset="0"/>
              </a:rPr>
              <a:t>), y las propuestas más recientes de </a:t>
            </a:r>
            <a:r>
              <a:rPr lang="es-CL" sz="2600" dirty="0" err="1" smtClean="0">
                <a:solidFill>
                  <a:srgbClr val="FF3300"/>
                </a:solidFill>
                <a:latin typeface="Tw Cen MT" pitchFamily="34" charset="0"/>
                <a:cs typeface="Arial Bold" pitchFamily="34" charset="0"/>
              </a:rPr>
              <a:t>Alkire</a:t>
            </a:r>
            <a:r>
              <a:rPr lang="es-CL" sz="2600" dirty="0" smtClean="0">
                <a:solidFill>
                  <a:srgbClr val="FF3300"/>
                </a:solidFill>
                <a:latin typeface="Tw Cen MT" pitchFamily="34" charset="0"/>
                <a:cs typeface="Arial Bold" pitchFamily="34" charset="0"/>
              </a:rPr>
              <a:t> y Foster</a:t>
            </a:r>
            <a:r>
              <a:rPr lang="es-CL" sz="2600" dirty="0" smtClean="0">
                <a:solidFill>
                  <a:srgbClr val="000000"/>
                </a:solidFill>
                <a:latin typeface="Tw Cen MT" pitchFamily="34" charset="0"/>
                <a:cs typeface="Arial" charset="0"/>
              </a:rPr>
              <a:t> y </a:t>
            </a:r>
            <a:r>
              <a:rPr lang="es-CL" sz="2600" dirty="0" err="1" smtClean="0">
                <a:solidFill>
                  <a:srgbClr val="FF3300"/>
                </a:solidFill>
                <a:latin typeface="Tw Cen MT" pitchFamily="34" charset="0"/>
                <a:cs typeface="Arial Bold" pitchFamily="34" charset="0"/>
              </a:rPr>
              <a:t>Bourguignon</a:t>
            </a:r>
            <a:r>
              <a:rPr lang="es-CL" sz="2600" dirty="0" smtClean="0">
                <a:solidFill>
                  <a:srgbClr val="FF3300"/>
                </a:solidFill>
                <a:latin typeface="Tw Cen MT" pitchFamily="34" charset="0"/>
                <a:cs typeface="Arial Bold" pitchFamily="34" charset="0"/>
              </a:rPr>
              <a:t> y </a:t>
            </a:r>
            <a:r>
              <a:rPr lang="es-CL" sz="2600" dirty="0" err="1" smtClean="0">
                <a:solidFill>
                  <a:srgbClr val="FF3300"/>
                </a:solidFill>
                <a:latin typeface="Tw Cen MT" pitchFamily="34" charset="0"/>
                <a:cs typeface="Arial Bold" pitchFamily="34" charset="0"/>
              </a:rPr>
              <a:t>Chakravarty</a:t>
            </a:r>
            <a:r>
              <a:rPr lang="es-CL" sz="2600" dirty="0" smtClean="0">
                <a:solidFill>
                  <a:srgbClr val="000000"/>
                </a:solidFill>
                <a:latin typeface="Tw Cen MT" pitchFamily="34" charset="0"/>
                <a:cs typeface="Arial" charset="0"/>
              </a:rPr>
              <a:t>, entre otros.</a:t>
            </a:r>
            <a:endParaRPr lang="es-CL" sz="2600" dirty="0"/>
          </a:p>
        </p:txBody>
      </p:sp>
      <p:sp>
        <p:nvSpPr>
          <p:cNvPr id="13" name="Title 12"/>
          <p:cNvSpPr>
            <a:spLocks noGrp="1"/>
          </p:cNvSpPr>
          <p:nvPr>
            <p:ph type="title"/>
          </p:nvPr>
        </p:nvSpPr>
        <p:spPr/>
        <p:txBody>
          <a:bodyPr/>
          <a:lstStyle/>
          <a:p>
            <a:r>
              <a:rPr lang="es-CL" sz="3200" dirty="0" smtClean="0"/>
              <a:t>LA ALTERNATIVA: MÉTODOS “MULTIDIMENSIONALES”</a:t>
            </a:r>
            <a:endParaRPr lang="es-CL" sz="3200" dirty="0"/>
          </a:p>
        </p:txBody>
      </p:sp>
      <p:sp>
        <p:nvSpPr>
          <p:cNvPr id="10" name="Slide Number Placeholder 9"/>
          <p:cNvSpPr>
            <a:spLocks noGrp="1"/>
          </p:cNvSpPr>
          <p:nvPr>
            <p:ph type="sldNum" sz="quarter" idx="16"/>
          </p:nvPr>
        </p:nvSpPr>
        <p:spPr/>
        <p:txBody>
          <a:bodyPr/>
          <a:lstStyle/>
          <a:p>
            <a:pPr>
              <a:defRPr/>
            </a:pPr>
            <a:fld id="{C348FE03-84FC-41B1-B9F3-A8F7BF2CC391}" type="slidenum">
              <a:rPr lang="en-US" smtClean="0"/>
              <a:pPr>
                <a:defRPr/>
              </a:pPr>
              <a:t>18</a:t>
            </a:fld>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r>
              <a:rPr lang="es-ES" sz="3200" dirty="0" smtClean="0"/>
              <a:t>AVANCES Y DESAFÍOS EN EL ÁMBITO DE LA</a:t>
            </a:r>
            <a:br>
              <a:rPr lang="es-ES" sz="3200" dirty="0" smtClean="0"/>
            </a:br>
            <a:r>
              <a:rPr lang="es-ES" sz="3200" dirty="0" smtClean="0"/>
              <a:t>MULTIDIMENSIONALIDAD</a:t>
            </a:r>
            <a:endParaRPr lang="es-CL" sz="3200" dirty="0"/>
          </a:p>
        </p:txBody>
      </p:sp>
      <p:sp>
        <p:nvSpPr>
          <p:cNvPr id="16" name="Content Placeholder 15"/>
          <p:cNvSpPr>
            <a:spLocks noGrp="1"/>
          </p:cNvSpPr>
          <p:nvPr>
            <p:ph sz="quarter" idx="1"/>
          </p:nvPr>
        </p:nvSpPr>
        <p:spPr/>
        <p:txBody>
          <a:bodyPr/>
          <a:lstStyle/>
          <a:p>
            <a:pPr defTabSz="917575">
              <a:lnSpc>
                <a:spcPts val="2313"/>
              </a:lnSpc>
            </a:pPr>
            <a:r>
              <a:rPr lang="es-CL" sz="2800" dirty="0" smtClean="0">
                <a:solidFill>
                  <a:srgbClr val="FF3300"/>
                </a:solidFill>
                <a:latin typeface="Tw Cen MT" pitchFamily="34" charset="0"/>
                <a:cs typeface="Arial Bold" pitchFamily="34" charset="0"/>
              </a:rPr>
              <a:t>Selección de dimensiones </a:t>
            </a:r>
          </a:p>
          <a:p>
            <a:pPr lvl="1" defTabSz="917575">
              <a:lnSpc>
                <a:spcPts val="2313"/>
              </a:lnSpc>
            </a:pPr>
            <a:r>
              <a:rPr lang="es-CL" dirty="0" smtClean="0">
                <a:solidFill>
                  <a:srgbClr val="000000"/>
                </a:solidFill>
                <a:latin typeface="Tw Cen MT" pitchFamily="34" charset="0"/>
                <a:cs typeface="Arial" charset="0"/>
              </a:rPr>
              <a:t>Se ha avanzado en la propuesta de nuevas dimensiones para el</a:t>
            </a:r>
            <a:r>
              <a:rPr lang="es-CL" dirty="0" smtClean="0">
                <a:solidFill>
                  <a:srgbClr val="000000"/>
                </a:solidFill>
                <a:latin typeface="Tw Cen MT" pitchFamily="34" charset="0"/>
              </a:rPr>
              <a:t> </a:t>
            </a:r>
            <a:r>
              <a:rPr lang="es-CL" dirty="0" smtClean="0">
                <a:solidFill>
                  <a:srgbClr val="000000"/>
                </a:solidFill>
                <a:latin typeface="Tw Cen MT" pitchFamily="34" charset="0"/>
                <a:cs typeface="Arial" charset="0"/>
              </a:rPr>
              <a:t>análisis de la pobreza y en el desarrollo de fuentes de</a:t>
            </a:r>
            <a:r>
              <a:rPr lang="es-CL" dirty="0" smtClean="0">
                <a:solidFill>
                  <a:srgbClr val="000000"/>
                </a:solidFill>
                <a:latin typeface="Tw Cen MT" pitchFamily="34" charset="0"/>
              </a:rPr>
              <a:t> </a:t>
            </a:r>
            <a:r>
              <a:rPr lang="es-CL" dirty="0" smtClean="0">
                <a:solidFill>
                  <a:srgbClr val="000000"/>
                </a:solidFill>
                <a:latin typeface="Tw Cen MT" pitchFamily="34" charset="0"/>
                <a:cs typeface="Arial" charset="0"/>
              </a:rPr>
              <a:t>información para medirlas.</a:t>
            </a:r>
          </a:p>
          <a:p>
            <a:pPr lvl="1" defTabSz="917575">
              <a:lnSpc>
                <a:spcPts val="2313"/>
              </a:lnSpc>
            </a:pPr>
            <a:r>
              <a:rPr lang="es-CL" dirty="0" smtClean="0">
                <a:solidFill>
                  <a:srgbClr val="000000"/>
                </a:solidFill>
                <a:latin typeface="Tw Cen MT" pitchFamily="34" charset="0"/>
                <a:cs typeface="Arial" charset="0"/>
              </a:rPr>
              <a:t>Las dimensiones faltantes se relacionan sobre todo con las percepciones subjetivas del bienestar.</a:t>
            </a:r>
          </a:p>
          <a:p>
            <a:pPr lvl="1" defTabSz="917575">
              <a:lnSpc>
                <a:spcPts val="2313"/>
              </a:lnSpc>
            </a:pPr>
            <a:r>
              <a:rPr lang="es-CL" dirty="0" smtClean="0">
                <a:solidFill>
                  <a:srgbClr val="000000"/>
                </a:solidFill>
                <a:latin typeface="Tw Cen MT" pitchFamily="34" charset="0"/>
                <a:cs typeface="Arial" charset="0"/>
              </a:rPr>
              <a:t>No existe un acuerdo generalizado sobre cuáles son las dimensiones pertinentes para la cuantificación de la pobreza.</a:t>
            </a:r>
          </a:p>
          <a:p>
            <a:pPr lvl="1" defTabSz="917575">
              <a:lnSpc>
                <a:spcPts val="2313"/>
              </a:lnSpc>
              <a:buNone/>
            </a:pPr>
            <a:endParaRPr lang="es-CL" dirty="0" smtClean="0">
              <a:solidFill>
                <a:srgbClr val="000000"/>
              </a:solidFill>
              <a:latin typeface="Tw Cen MT" pitchFamily="34" charset="0"/>
              <a:cs typeface="Arial" charset="0"/>
            </a:endParaRPr>
          </a:p>
          <a:p>
            <a:pPr defTabSz="917575">
              <a:lnSpc>
                <a:spcPts val="2313"/>
              </a:lnSpc>
            </a:pPr>
            <a:r>
              <a:rPr lang="es-CL" sz="2800" dirty="0" smtClean="0">
                <a:solidFill>
                  <a:srgbClr val="FF3300"/>
                </a:solidFill>
                <a:latin typeface="Tw Cen MT" pitchFamily="34" charset="0"/>
                <a:cs typeface="Arial Bold" pitchFamily="34" charset="0"/>
              </a:rPr>
              <a:t>Indicadores sintéticos</a:t>
            </a:r>
          </a:p>
          <a:p>
            <a:pPr lvl="1" defTabSz="917575">
              <a:lnSpc>
                <a:spcPts val="2313"/>
              </a:lnSpc>
            </a:pPr>
            <a:r>
              <a:rPr lang="es-CL" dirty="0" smtClean="0">
                <a:solidFill>
                  <a:srgbClr val="000000"/>
                </a:solidFill>
                <a:latin typeface="Tw Cen MT" pitchFamily="34" charset="0"/>
                <a:cs typeface="Arial" charset="0"/>
              </a:rPr>
              <a:t>Han surgido propuestas de los axiomas que debiera cumplir un “buen indicador” de pobreza y de indicadores que los satisfagan.</a:t>
            </a:r>
          </a:p>
          <a:p>
            <a:pPr lvl="1" defTabSz="917575">
              <a:lnSpc>
                <a:spcPts val="2313"/>
              </a:lnSpc>
            </a:pPr>
            <a:r>
              <a:rPr lang="es-CL" dirty="0" smtClean="0">
                <a:solidFill>
                  <a:srgbClr val="000000"/>
                </a:solidFill>
                <a:latin typeface="Tw Cen MT" pitchFamily="34" charset="0"/>
                <a:cs typeface="Arial" charset="0"/>
              </a:rPr>
              <a:t>Los indicadores ofrecen una “forma funcional” para la agregación, pero no resuelven el tema de la elección de ponderaciones (pesos) entre dimensiones.</a:t>
            </a:r>
            <a:endParaRPr lang="es-CL" dirty="0" smtClean="0">
              <a:solidFill>
                <a:srgbClr val="000000"/>
              </a:solidFill>
              <a:latin typeface="Tw Cen MT" pitchFamily="34" charset="0"/>
            </a:endParaRPr>
          </a:p>
          <a:p>
            <a:endParaRPr lang="es-CL" dirty="0">
              <a:latin typeface="Tw Cen MT" pitchFamily="34" charset="0"/>
            </a:endParaRPr>
          </a:p>
        </p:txBody>
      </p:sp>
      <p:sp>
        <p:nvSpPr>
          <p:cNvPr id="7" name="Slide Number Placeholder 6"/>
          <p:cNvSpPr>
            <a:spLocks noGrp="1"/>
          </p:cNvSpPr>
          <p:nvPr>
            <p:ph type="sldNum" sz="quarter" idx="16"/>
          </p:nvPr>
        </p:nvSpPr>
        <p:spPr/>
        <p:txBody>
          <a:bodyPr/>
          <a:lstStyle/>
          <a:p>
            <a:pPr>
              <a:defRPr/>
            </a:pPr>
            <a:fld id="{C348FE03-84FC-41B1-B9F3-A8F7BF2CC391}" type="slidenum">
              <a:rPr lang="en-US" smtClean="0"/>
              <a:pPr>
                <a:defRPr/>
              </a:pPr>
              <a:t>19</a:t>
            </a:fld>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3"/>
          <p:cNvSpPr>
            <a:spLocks noGrp="1"/>
          </p:cNvSpPr>
          <p:nvPr>
            <p:ph type="title"/>
          </p:nvPr>
        </p:nvSpPr>
        <p:spPr>
          <a:xfrm>
            <a:off x="228600" y="457200"/>
            <a:ext cx="8686800" cy="838200"/>
          </a:xfrm>
        </p:spPr>
        <p:txBody>
          <a:bodyPr/>
          <a:lstStyle/>
          <a:p>
            <a:pPr algn="ctr" eaLnBrk="1" hangingPunct="1"/>
            <a:r>
              <a:rPr lang="es-CL" b="1" smtClean="0"/>
              <a:t>CONTENIDO DE LA PRESENTACIÓN</a:t>
            </a:r>
          </a:p>
        </p:txBody>
      </p:sp>
      <p:sp>
        <p:nvSpPr>
          <p:cNvPr id="30722" name="Content Placeholder 4"/>
          <p:cNvSpPr>
            <a:spLocks noGrp="1"/>
          </p:cNvSpPr>
          <p:nvPr>
            <p:ph idx="1"/>
          </p:nvPr>
        </p:nvSpPr>
        <p:spPr>
          <a:xfrm>
            <a:off x="457200" y="1447800"/>
            <a:ext cx="8229600" cy="4800600"/>
          </a:xfrm>
        </p:spPr>
        <p:txBody>
          <a:bodyPr/>
          <a:lstStyle/>
          <a:p>
            <a:pPr eaLnBrk="1" hangingPunct="1"/>
            <a:r>
              <a:rPr lang="es-CL" sz="3200" dirty="0" smtClean="0"/>
              <a:t>Conceptos y métodos de medición de la pobreza</a:t>
            </a:r>
          </a:p>
          <a:p>
            <a:pPr eaLnBrk="1" hangingPunct="1"/>
            <a:r>
              <a:rPr lang="es-CL" sz="3200" dirty="0" smtClean="0"/>
              <a:t>Dinámica reciente de la pobreza en A.L.</a:t>
            </a:r>
          </a:p>
          <a:p>
            <a:pPr eaLnBrk="1" hangingPunct="1"/>
            <a:r>
              <a:rPr lang="es-CL" sz="3200" dirty="0" smtClean="0"/>
              <a:t>Factores explicativos</a:t>
            </a:r>
          </a:p>
          <a:p>
            <a:pPr eaLnBrk="1" hangingPunct="1"/>
            <a:r>
              <a:rPr lang="es-CL" sz="3200" dirty="0" smtClean="0"/>
              <a:t>Cambios en la distribución del ingreso</a:t>
            </a:r>
          </a:p>
          <a:p>
            <a:pPr eaLnBrk="1" hangingPunct="1"/>
            <a:r>
              <a:rPr lang="es-CL" sz="3200" dirty="0" smtClean="0"/>
              <a:t>Sustrato estructural de la pobreza y la desigualdad</a:t>
            </a:r>
          </a:p>
          <a:p>
            <a:pPr eaLnBrk="1" hangingPunct="1"/>
            <a:r>
              <a:rPr lang="es-CL" sz="3200" dirty="0" smtClean="0"/>
              <a:t>Percepciones de la pobreza y la desigualdad</a:t>
            </a:r>
          </a:p>
          <a:p>
            <a:pPr eaLnBrk="1" hangingPunct="1"/>
            <a:r>
              <a:rPr lang="es-CL" sz="3200" dirty="0" smtClean="0"/>
              <a:t>Desafíos</a:t>
            </a:r>
          </a:p>
          <a:p>
            <a:pPr eaLnBrk="1" hangingPunct="1"/>
            <a:endParaRPr lang="es-CL" dirty="0" smtClean="0"/>
          </a:p>
        </p:txBody>
      </p:sp>
      <p:sp>
        <p:nvSpPr>
          <p:cNvPr id="6" name="Date Placeholder 5"/>
          <p:cNvSpPr>
            <a:spLocks noGrp="1"/>
          </p:cNvSpPr>
          <p:nvPr>
            <p:ph type="dt" sz="quarter" idx="10"/>
          </p:nvPr>
        </p:nvSpPr>
        <p:spPr/>
        <p:txBody>
          <a:bodyPr/>
          <a:lstStyle/>
          <a:p>
            <a:pPr>
              <a:defRPr/>
            </a:pPr>
            <a:fld id="{FBD29AAC-7635-4D5C-A9D1-EA5F23920301}" type="datetime6">
              <a:rPr lang="es-CL"/>
              <a:pPr>
                <a:defRPr/>
              </a:pPr>
              <a:t>Octubre de 2012</a:t>
            </a:fld>
            <a:endParaRPr lang="en-US"/>
          </a:p>
        </p:txBody>
      </p:sp>
      <p:sp>
        <p:nvSpPr>
          <p:cNvPr id="7" name="Slide Number Placeholder 6"/>
          <p:cNvSpPr>
            <a:spLocks noGrp="1"/>
          </p:cNvSpPr>
          <p:nvPr>
            <p:ph type="sldNum" sz="quarter" idx="12"/>
          </p:nvPr>
        </p:nvSpPr>
        <p:spPr/>
        <p:txBody>
          <a:bodyPr/>
          <a:lstStyle/>
          <a:p>
            <a:pPr>
              <a:defRPr/>
            </a:pPr>
            <a:fld id="{4B89A643-F9E3-41D0-AE45-539B9F68E6CE}" type="slidenum">
              <a:rPr lang="en-US"/>
              <a:pPr>
                <a:defRPr/>
              </a:pPr>
              <a:t>2</a:t>
            </a:fld>
            <a:endParaRPr lang="en-US" dirty="0"/>
          </a:p>
        </p:txBody>
      </p:sp>
      <p:sp>
        <p:nvSpPr>
          <p:cNvPr id="8" name="Footer Placeholder 7"/>
          <p:cNvSpPr>
            <a:spLocks noGrp="1"/>
          </p:cNvSpPr>
          <p:nvPr>
            <p:ph type="ftr" sz="quarter" idx="11"/>
          </p:nvPr>
        </p:nvSpPr>
        <p:spPr/>
        <p:txBody>
          <a:bodyPr/>
          <a:lstStyle/>
          <a:p>
            <a:pPr>
              <a:defRPr/>
            </a:pPr>
            <a:r>
              <a:rPr lang="es-CL"/>
              <a:t>Panorama de la Pobreza y la desigualdad en América Latina: Algunos hechos estilizados</a:t>
            </a:r>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s-ES" sz="3200" dirty="0" smtClean="0"/>
              <a:t>SELECCIÓN DE DIMENSIONES, INDICADORES Y UMBRALES</a:t>
            </a:r>
            <a:endParaRPr lang="es-CL" sz="3200" dirty="0"/>
          </a:p>
        </p:txBody>
      </p:sp>
      <p:sp>
        <p:nvSpPr>
          <p:cNvPr id="13" name="Content Placeholder 12"/>
          <p:cNvSpPr>
            <a:spLocks noGrp="1"/>
          </p:cNvSpPr>
          <p:nvPr>
            <p:ph sz="quarter" idx="1"/>
          </p:nvPr>
        </p:nvSpPr>
        <p:spPr/>
        <p:txBody>
          <a:bodyPr/>
          <a:lstStyle/>
          <a:p>
            <a:pPr marL="0" indent="0" defTabSz="917575">
              <a:lnSpc>
                <a:spcPts val="2913"/>
              </a:lnSpc>
              <a:buNone/>
              <a:tabLst>
                <a:tab pos="344488" algn="l"/>
              </a:tabLst>
            </a:pPr>
            <a:r>
              <a:rPr lang="es-CL" sz="2400" b="1" dirty="0" smtClean="0">
                <a:solidFill>
                  <a:srgbClr val="000000"/>
                </a:solidFill>
                <a:latin typeface="Tw Cen MT" pitchFamily="34" charset="0"/>
                <a:cs typeface="Arial" charset="0"/>
              </a:rPr>
              <a:t>En la práctica, la </a:t>
            </a:r>
            <a:r>
              <a:rPr lang="es-CL" sz="2400" b="1" dirty="0" smtClean="0">
                <a:solidFill>
                  <a:srgbClr val="FF3300"/>
                </a:solidFill>
                <a:latin typeface="Tw Cen MT" pitchFamily="34" charset="0"/>
                <a:cs typeface="Arial Bold" pitchFamily="34" charset="0"/>
              </a:rPr>
              <a:t>selección de dimensiones</a:t>
            </a:r>
            <a:r>
              <a:rPr lang="es-CL" sz="2400" b="1" dirty="0" smtClean="0">
                <a:solidFill>
                  <a:srgbClr val="000000"/>
                </a:solidFill>
                <a:latin typeface="Tw Cen MT" pitchFamily="34" charset="0"/>
                <a:cs typeface="Arial" charset="0"/>
              </a:rPr>
              <a:t> se realiza</a:t>
            </a:r>
            <a:r>
              <a:rPr lang="es-CL" sz="2400" b="1" dirty="0" smtClean="0">
                <a:solidFill>
                  <a:srgbClr val="000000"/>
                </a:solidFill>
                <a:latin typeface="Tw Cen MT" pitchFamily="34" charset="0"/>
              </a:rPr>
              <a:t> </a:t>
            </a:r>
            <a:r>
              <a:rPr lang="es-CL" sz="2400" b="1" dirty="0" smtClean="0">
                <a:solidFill>
                  <a:srgbClr val="000000"/>
                </a:solidFill>
                <a:latin typeface="Tw Cen MT" pitchFamily="34" charset="0"/>
                <a:cs typeface="Arial" charset="0"/>
              </a:rPr>
              <a:t>por alguna de las siguientes vías (</a:t>
            </a:r>
            <a:r>
              <a:rPr lang="es-CL" sz="2400" b="1" dirty="0" err="1" smtClean="0">
                <a:solidFill>
                  <a:srgbClr val="000000"/>
                </a:solidFill>
                <a:latin typeface="Tw Cen MT" pitchFamily="34" charset="0"/>
                <a:cs typeface="Arial" charset="0"/>
              </a:rPr>
              <a:t>Alkire</a:t>
            </a:r>
            <a:r>
              <a:rPr lang="es-CL" sz="2400" b="1" dirty="0" smtClean="0">
                <a:solidFill>
                  <a:srgbClr val="000000"/>
                </a:solidFill>
                <a:latin typeface="Tw Cen MT" pitchFamily="34" charset="0"/>
                <a:cs typeface="Arial" charset="0"/>
              </a:rPr>
              <a:t>, 2008):</a:t>
            </a:r>
          </a:p>
          <a:p>
            <a:pPr marL="0" indent="0" defTabSz="917575">
              <a:lnSpc>
                <a:spcPts val="2913"/>
              </a:lnSpc>
              <a:buNone/>
              <a:tabLst>
                <a:tab pos="344488" algn="l"/>
              </a:tabLst>
            </a:pPr>
            <a:endParaRPr lang="es-CL" sz="2400" dirty="0" smtClean="0">
              <a:solidFill>
                <a:srgbClr val="000000"/>
              </a:solidFill>
              <a:latin typeface="Tw Cen MT" pitchFamily="34" charset="0"/>
              <a:cs typeface="Arial" charset="0"/>
            </a:endParaRPr>
          </a:p>
          <a:p>
            <a:pPr defTabSz="917575">
              <a:lnSpc>
                <a:spcPct val="150000"/>
              </a:lnSpc>
            </a:pPr>
            <a:r>
              <a:rPr lang="es-CL" sz="2400" dirty="0" smtClean="0">
                <a:solidFill>
                  <a:srgbClr val="000000"/>
                </a:solidFill>
                <a:latin typeface="Tw Cen MT" pitchFamily="34" charset="0"/>
                <a:cs typeface="Arial" charset="0"/>
              </a:rPr>
              <a:t>Selección en función de los datos existentes</a:t>
            </a:r>
          </a:p>
          <a:p>
            <a:pPr defTabSz="917575">
              <a:lnSpc>
                <a:spcPct val="150000"/>
              </a:lnSpc>
            </a:pPr>
            <a:r>
              <a:rPr lang="es-CL" sz="2400" dirty="0" smtClean="0">
                <a:solidFill>
                  <a:srgbClr val="000000"/>
                </a:solidFill>
                <a:latin typeface="Tw Cen MT" pitchFamily="34" charset="0"/>
                <a:cs typeface="Arial" charset="0"/>
              </a:rPr>
              <a:t>Supuestos sobre lo que las personas valoran o deberían valorar</a:t>
            </a:r>
          </a:p>
          <a:p>
            <a:pPr defTabSz="917575">
              <a:lnSpc>
                <a:spcPct val="150000"/>
              </a:lnSpc>
            </a:pPr>
            <a:r>
              <a:rPr lang="es-CL" sz="2400" dirty="0" smtClean="0">
                <a:solidFill>
                  <a:srgbClr val="000000"/>
                </a:solidFill>
                <a:latin typeface="Tw Cen MT" pitchFamily="34" charset="0"/>
                <a:cs typeface="Arial" charset="0"/>
              </a:rPr>
              <a:t>“Consenso” público (ejemplos: derechos humanos universales, </a:t>
            </a:r>
            <a:r>
              <a:rPr lang="es-CL" sz="2400" dirty="0" err="1" smtClean="0">
                <a:solidFill>
                  <a:srgbClr val="000000"/>
                </a:solidFill>
                <a:latin typeface="Tw Cen MT" pitchFamily="34" charset="0"/>
                <a:cs typeface="Arial" charset="0"/>
              </a:rPr>
              <a:t>ODMs</a:t>
            </a:r>
            <a:r>
              <a:rPr lang="es-CL" sz="2400" dirty="0" smtClean="0">
                <a:solidFill>
                  <a:srgbClr val="000000"/>
                </a:solidFill>
                <a:latin typeface="Tw Cen MT" pitchFamily="34" charset="0"/>
                <a:cs typeface="Arial" charset="0"/>
              </a:rPr>
              <a:t>)</a:t>
            </a:r>
          </a:p>
          <a:p>
            <a:pPr defTabSz="917575">
              <a:lnSpc>
                <a:spcPct val="150000"/>
              </a:lnSpc>
            </a:pPr>
            <a:r>
              <a:rPr lang="es-CL" sz="2400" dirty="0" smtClean="0">
                <a:solidFill>
                  <a:srgbClr val="000000"/>
                </a:solidFill>
                <a:latin typeface="Tw Cen MT" pitchFamily="34" charset="0"/>
                <a:cs typeface="Arial" charset="0"/>
              </a:rPr>
              <a:t>Procesos de deliberación participativos</a:t>
            </a:r>
          </a:p>
          <a:p>
            <a:pPr defTabSz="917575">
              <a:lnSpc>
                <a:spcPct val="150000"/>
              </a:lnSpc>
            </a:pPr>
            <a:r>
              <a:rPr lang="es-CL" sz="2400" dirty="0" smtClean="0">
                <a:solidFill>
                  <a:srgbClr val="000000"/>
                </a:solidFill>
                <a:latin typeface="Tw Cen MT" pitchFamily="34" charset="0"/>
                <a:cs typeface="Arial" charset="0"/>
              </a:rPr>
              <a:t>Evidencia empírica acerca de los valores de las personas</a:t>
            </a:r>
          </a:p>
          <a:p>
            <a:endParaRPr lang="es-CL" sz="2400" dirty="0">
              <a:latin typeface="Tw Cen MT" pitchFamily="34" charset="0"/>
            </a:endParaRPr>
          </a:p>
        </p:txBody>
      </p:sp>
      <p:sp>
        <p:nvSpPr>
          <p:cNvPr id="14" name="Text Placeholder 13"/>
          <p:cNvSpPr>
            <a:spLocks noGrp="1"/>
          </p:cNvSpPr>
          <p:nvPr>
            <p:ph type="body" sz="quarter" idx="15"/>
          </p:nvPr>
        </p:nvSpPr>
        <p:spPr/>
        <p:txBody>
          <a:bodyPr/>
          <a:lstStyle/>
          <a:p>
            <a:endParaRPr lang="es-CL"/>
          </a:p>
        </p:txBody>
      </p:sp>
      <p:sp>
        <p:nvSpPr>
          <p:cNvPr id="8" name="Slide Number Placeholder 7"/>
          <p:cNvSpPr>
            <a:spLocks noGrp="1"/>
          </p:cNvSpPr>
          <p:nvPr>
            <p:ph type="sldNum" sz="quarter" idx="16"/>
          </p:nvPr>
        </p:nvSpPr>
        <p:spPr/>
        <p:txBody>
          <a:bodyPr/>
          <a:lstStyle/>
          <a:p>
            <a:pPr>
              <a:defRPr/>
            </a:pPr>
            <a:fld id="{C348FE03-84FC-41B1-B9F3-A8F7BF2CC391}" type="slidenum">
              <a:rPr lang="en-US" smtClean="0"/>
              <a:pPr>
                <a:defRPr/>
              </a:pPr>
              <a:t>20</a:t>
            </a:fld>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s-CL" sz="3200" dirty="0" smtClean="0"/>
              <a:t>CONCLUSIONES</a:t>
            </a:r>
            <a:endParaRPr lang="es-CL" sz="3200" dirty="0"/>
          </a:p>
        </p:txBody>
      </p:sp>
      <p:sp>
        <p:nvSpPr>
          <p:cNvPr id="13" name="Content Placeholder 12"/>
          <p:cNvSpPr>
            <a:spLocks noGrp="1"/>
          </p:cNvSpPr>
          <p:nvPr>
            <p:ph sz="quarter" idx="1"/>
          </p:nvPr>
        </p:nvSpPr>
        <p:spPr>
          <a:xfrm>
            <a:off x="228600" y="1600200"/>
            <a:ext cx="8763000" cy="4495800"/>
          </a:xfrm>
        </p:spPr>
        <p:txBody>
          <a:bodyPr/>
          <a:lstStyle/>
          <a:p>
            <a:pPr algn="just" defTabSz="917575">
              <a:lnSpc>
                <a:spcPts val="2413"/>
              </a:lnSpc>
              <a:spcBef>
                <a:spcPts val="1200"/>
              </a:spcBef>
              <a:tabLst>
                <a:tab pos="344488" algn="l"/>
              </a:tabLst>
            </a:pPr>
            <a:r>
              <a:rPr lang="es-CL" sz="2400" dirty="0" smtClean="0">
                <a:solidFill>
                  <a:srgbClr val="000000"/>
                </a:solidFill>
                <a:cs typeface="Arial" charset="0"/>
              </a:rPr>
              <a:t>Si bien la </a:t>
            </a:r>
            <a:r>
              <a:rPr lang="es-CL" sz="2400" dirty="0" smtClean="0">
                <a:solidFill>
                  <a:srgbClr val="FF0000"/>
                </a:solidFill>
                <a:cs typeface="Arial" charset="0"/>
              </a:rPr>
              <a:t>medición multidimensional </a:t>
            </a:r>
            <a:r>
              <a:rPr lang="es-CL" sz="2400" dirty="0" smtClean="0">
                <a:solidFill>
                  <a:srgbClr val="000000"/>
                </a:solidFill>
                <a:cs typeface="Arial" charset="0"/>
              </a:rPr>
              <a:t>de la pobreza no es algo “nuevo”, hay un </a:t>
            </a:r>
            <a:r>
              <a:rPr lang="es-CL" sz="2400" dirty="0" smtClean="0">
                <a:solidFill>
                  <a:srgbClr val="FF0000"/>
                </a:solidFill>
                <a:cs typeface="Arial" charset="0"/>
              </a:rPr>
              <a:t>interés renovado </a:t>
            </a:r>
            <a:r>
              <a:rPr lang="es-CL" sz="2400" dirty="0" smtClean="0">
                <a:solidFill>
                  <a:srgbClr val="000000"/>
                </a:solidFill>
                <a:cs typeface="Arial" charset="0"/>
              </a:rPr>
              <a:t>en ella por las ventajas que plantea.</a:t>
            </a:r>
          </a:p>
          <a:p>
            <a:pPr algn="just" defTabSz="917575">
              <a:lnSpc>
                <a:spcPts val="2413"/>
              </a:lnSpc>
              <a:spcBef>
                <a:spcPts val="1200"/>
              </a:spcBef>
              <a:tabLst>
                <a:tab pos="344488" algn="l"/>
              </a:tabLst>
            </a:pPr>
            <a:r>
              <a:rPr lang="es-CL" sz="2400" dirty="0" smtClean="0">
                <a:solidFill>
                  <a:srgbClr val="000000"/>
                </a:solidFill>
                <a:cs typeface="Arial" charset="0"/>
              </a:rPr>
              <a:t>En particular, esta aproximación metodológica </a:t>
            </a:r>
            <a:r>
              <a:rPr lang="es-CL" sz="2400" dirty="0" smtClean="0">
                <a:solidFill>
                  <a:srgbClr val="FF0000"/>
                </a:solidFill>
                <a:cs typeface="Arial" charset="0"/>
              </a:rPr>
              <a:t>permite complementar aspectos</a:t>
            </a:r>
            <a:r>
              <a:rPr lang="es-CL" sz="2400" dirty="0" smtClean="0">
                <a:solidFill>
                  <a:srgbClr val="000000"/>
                </a:solidFill>
                <a:cs typeface="Arial" charset="0"/>
              </a:rPr>
              <a:t> que no pueden ser captados adecuadamente a través de la falta de ingresos.</a:t>
            </a:r>
          </a:p>
          <a:p>
            <a:pPr algn="just" defTabSz="917575">
              <a:lnSpc>
                <a:spcPts val="2413"/>
              </a:lnSpc>
              <a:spcBef>
                <a:spcPts val="1200"/>
              </a:spcBef>
              <a:tabLst>
                <a:tab pos="344488" algn="l"/>
              </a:tabLst>
            </a:pPr>
            <a:r>
              <a:rPr lang="es-CL" sz="2400" dirty="0" smtClean="0">
                <a:solidFill>
                  <a:srgbClr val="000000"/>
                </a:solidFill>
                <a:cs typeface="Arial" charset="0"/>
              </a:rPr>
              <a:t>Por tanto, puede constituirse en una </a:t>
            </a:r>
            <a:r>
              <a:rPr lang="es-CL" sz="2400" dirty="0" smtClean="0">
                <a:solidFill>
                  <a:srgbClr val="FF0000"/>
                </a:solidFill>
                <a:cs typeface="Arial" charset="0"/>
              </a:rPr>
              <a:t>herramienta útil </a:t>
            </a:r>
            <a:r>
              <a:rPr lang="es-CL" sz="2400" dirty="0" smtClean="0">
                <a:solidFill>
                  <a:srgbClr val="000000"/>
                </a:solidFill>
                <a:cs typeface="Arial" charset="0"/>
              </a:rPr>
              <a:t>para el desarrollo y </a:t>
            </a:r>
            <a:r>
              <a:rPr lang="es-CL" sz="2400" dirty="0" smtClean="0">
                <a:solidFill>
                  <a:srgbClr val="FF0000"/>
                </a:solidFill>
                <a:cs typeface="Arial" charset="0"/>
              </a:rPr>
              <a:t>monitoreo de políticas públicas</a:t>
            </a:r>
            <a:r>
              <a:rPr lang="es-CL" sz="2400" dirty="0" smtClean="0">
                <a:solidFill>
                  <a:srgbClr val="000000"/>
                </a:solidFill>
                <a:cs typeface="Arial" charset="0"/>
              </a:rPr>
              <a:t>.</a:t>
            </a:r>
          </a:p>
          <a:p>
            <a:pPr algn="just" defTabSz="917575">
              <a:lnSpc>
                <a:spcPts val="2413"/>
              </a:lnSpc>
              <a:spcBef>
                <a:spcPts val="1200"/>
              </a:spcBef>
              <a:tabLst>
                <a:tab pos="344488" algn="l"/>
              </a:tabLst>
            </a:pPr>
            <a:r>
              <a:rPr lang="es-CL" sz="2400" dirty="0" smtClean="0">
                <a:solidFill>
                  <a:srgbClr val="000000"/>
                </a:solidFill>
                <a:cs typeface="Arial" charset="0"/>
              </a:rPr>
              <a:t>Por ahora, </a:t>
            </a:r>
            <a:r>
              <a:rPr lang="es-CL" sz="2400" dirty="0" smtClean="0">
                <a:solidFill>
                  <a:srgbClr val="FF0000"/>
                </a:solidFill>
                <a:cs typeface="Arial" charset="0"/>
              </a:rPr>
              <a:t>no existen formas consensuadas </a:t>
            </a:r>
            <a:r>
              <a:rPr lang="es-CL" sz="2400" dirty="0" smtClean="0">
                <a:solidFill>
                  <a:srgbClr val="000000"/>
                </a:solidFill>
                <a:cs typeface="Arial" charset="0"/>
              </a:rPr>
              <a:t>de elegir dimensiones, indicadores, umbrales, pesos y métodos de agregación, y los resultados tienden a ser sensibles a todas estas variables.</a:t>
            </a:r>
          </a:p>
          <a:p>
            <a:pPr algn="just" defTabSz="917575">
              <a:lnSpc>
                <a:spcPts val="2413"/>
              </a:lnSpc>
              <a:spcBef>
                <a:spcPts val="1200"/>
              </a:spcBef>
              <a:tabLst>
                <a:tab pos="344488" algn="l"/>
              </a:tabLst>
            </a:pPr>
            <a:r>
              <a:rPr lang="es-CL" sz="2400" dirty="0" smtClean="0">
                <a:solidFill>
                  <a:srgbClr val="000000"/>
                </a:solidFill>
                <a:cs typeface="Arial" charset="0"/>
              </a:rPr>
              <a:t>Por ello, para </a:t>
            </a:r>
            <a:r>
              <a:rPr lang="es-CL" sz="2400" dirty="0" smtClean="0">
                <a:solidFill>
                  <a:srgbClr val="FF0000"/>
                </a:solidFill>
                <a:cs typeface="Arial" charset="0"/>
              </a:rPr>
              <a:t>implementar una medida multidimensional </a:t>
            </a:r>
            <a:r>
              <a:rPr lang="es-CL" sz="2400" dirty="0" smtClean="0">
                <a:solidFill>
                  <a:srgbClr val="000000"/>
                </a:solidFill>
                <a:cs typeface="Arial" charset="0"/>
              </a:rPr>
              <a:t>es particularmente relevante que esta surja de </a:t>
            </a:r>
            <a:r>
              <a:rPr lang="es-CL" sz="2400" dirty="0" smtClean="0">
                <a:solidFill>
                  <a:srgbClr val="FF0000"/>
                </a:solidFill>
                <a:cs typeface="Arial" charset="0"/>
              </a:rPr>
              <a:t>acuerdos</a:t>
            </a:r>
            <a:r>
              <a:rPr lang="es-CL" sz="2400" dirty="0" smtClean="0">
                <a:solidFill>
                  <a:srgbClr val="000000"/>
                </a:solidFill>
                <a:cs typeface="Arial" charset="0"/>
              </a:rPr>
              <a:t> generales en los ámbitos público, académico y social.</a:t>
            </a:r>
            <a:endParaRPr lang="es-CL" dirty="0"/>
          </a:p>
        </p:txBody>
      </p:sp>
      <p:sp>
        <p:nvSpPr>
          <p:cNvPr id="7" name="Slide Number Placeholder 6"/>
          <p:cNvSpPr>
            <a:spLocks noGrp="1"/>
          </p:cNvSpPr>
          <p:nvPr>
            <p:ph type="sldNum" sz="quarter" idx="16"/>
          </p:nvPr>
        </p:nvSpPr>
        <p:spPr/>
        <p:txBody>
          <a:bodyPr/>
          <a:lstStyle/>
          <a:p>
            <a:pPr>
              <a:defRPr/>
            </a:pPr>
            <a:fld id="{C348FE03-84FC-41B1-B9F3-A8F7BF2CC391}" type="slidenum">
              <a:rPr lang="en-US" smtClean="0"/>
              <a:pPr>
                <a:defRPr/>
              </a:pPr>
              <a:t>21</a:t>
            </a:fld>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sz="quarter" idx="1"/>
          </p:nvPr>
        </p:nvSpPr>
        <p:spPr/>
        <p:txBody>
          <a:bodyPr/>
          <a:lstStyle/>
          <a:p>
            <a:pPr marL="0" indent="0" eaLnBrk="1" hangingPunct="1">
              <a:buNone/>
            </a:pPr>
            <a:r>
              <a:rPr lang="es-CL" sz="2800" dirty="0" smtClean="0"/>
              <a:t>Otra distinción usual en el estudio de la pobreza ocurre entre los enfoques absoluto y relativo.</a:t>
            </a:r>
          </a:p>
          <a:p>
            <a:pPr eaLnBrk="1" hangingPunct="1"/>
            <a:r>
              <a:rPr lang="es-CL" sz="2800" dirty="0" smtClean="0">
                <a:solidFill>
                  <a:srgbClr val="FF0000"/>
                </a:solidFill>
              </a:rPr>
              <a:t>Pobreza Absoluta (Subsistencia)</a:t>
            </a:r>
          </a:p>
          <a:p>
            <a:pPr marL="625475" lvl="1" indent="-168275" eaLnBrk="1" hangingPunct="1"/>
            <a:r>
              <a:rPr lang="es-CL" sz="2400" dirty="0" smtClean="0"/>
              <a:t>Remite a un núcleo irreductible de necesidades básicas que, de no ser atendidas, se traduce en manifestaciones de indigencia, desnutrición y penuria visible, más allá de la escena relativa (</a:t>
            </a:r>
            <a:r>
              <a:rPr lang="es-CL" sz="2400" dirty="0" err="1" smtClean="0"/>
              <a:t>Sen</a:t>
            </a:r>
            <a:r>
              <a:rPr lang="es-CL" sz="2400" dirty="0" smtClean="0"/>
              <a:t>).</a:t>
            </a:r>
          </a:p>
          <a:p>
            <a:pPr marL="461963" lvl="1" indent="-4763" eaLnBrk="1" hangingPunct="1">
              <a:buNone/>
            </a:pPr>
            <a:endParaRPr lang="es-CL" sz="1600" dirty="0" smtClean="0"/>
          </a:p>
          <a:p>
            <a:pPr eaLnBrk="1" hangingPunct="1"/>
            <a:r>
              <a:rPr lang="es-CL" sz="2800" dirty="0" smtClean="0">
                <a:solidFill>
                  <a:srgbClr val="FF0000"/>
                </a:solidFill>
              </a:rPr>
              <a:t>Pobreza Relativa (Desigualdad)</a:t>
            </a:r>
          </a:p>
          <a:p>
            <a:pPr marL="625475" lvl="1" indent="-168275" eaLnBrk="1" hangingPunct="1"/>
            <a:r>
              <a:rPr lang="es-CL" sz="2400" dirty="0" smtClean="0"/>
              <a:t>La norma viene dada por los patrones sociales prevalecientes en un lugar y momento histórico determinado.</a:t>
            </a:r>
            <a:endParaRPr lang="es-CL" dirty="0"/>
          </a:p>
        </p:txBody>
      </p:sp>
      <p:sp>
        <p:nvSpPr>
          <p:cNvPr id="52225" name="Rectangle 4"/>
          <p:cNvSpPr>
            <a:spLocks noGrp="1" noChangeArrowheads="1"/>
          </p:cNvSpPr>
          <p:nvPr>
            <p:ph type="title"/>
          </p:nvPr>
        </p:nvSpPr>
        <p:spPr/>
        <p:txBody>
          <a:bodyPr anchor="ctr" anchorCtr="0"/>
          <a:lstStyle/>
          <a:p>
            <a:pPr eaLnBrk="1" hangingPunct="1"/>
            <a:r>
              <a:rPr lang="en-US" sz="2800" smtClean="0"/>
              <a:t>POBREZA ABSOLUTA Y RELATIVA</a:t>
            </a:r>
          </a:p>
        </p:txBody>
      </p:sp>
      <p:sp>
        <p:nvSpPr>
          <p:cNvPr id="8" name="Slide Number Placeholder 7"/>
          <p:cNvSpPr>
            <a:spLocks noGrp="1"/>
          </p:cNvSpPr>
          <p:nvPr>
            <p:ph type="sldNum" sz="quarter" idx="16"/>
          </p:nvPr>
        </p:nvSpPr>
        <p:spPr/>
        <p:txBody>
          <a:bodyPr/>
          <a:lstStyle/>
          <a:p>
            <a:pPr>
              <a:defRPr/>
            </a:pPr>
            <a:fld id="{C348FE03-84FC-41B1-B9F3-A8F7BF2CC391}" type="slidenum">
              <a:rPr lang="en-US" smtClean="0"/>
              <a:pPr>
                <a:defRPr/>
              </a:pPr>
              <a:t>22</a:t>
            </a:fld>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sz="quarter" idx="1"/>
          </p:nvPr>
        </p:nvSpPr>
        <p:spPr/>
        <p:txBody>
          <a:bodyPr/>
          <a:lstStyle/>
          <a:p>
            <a:pPr eaLnBrk="1" hangingPunct="1">
              <a:lnSpc>
                <a:spcPct val="80000"/>
              </a:lnSpc>
            </a:pPr>
            <a:r>
              <a:rPr lang="es-ES" sz="2600" dirty="0" smtClean="0"/>
              <a:t>La característica principal del enfoque subjetivo es que el umbral entre pobres y no pobres está determinado sobre la base de la </a:t>
            </a:r>
            <a:r>
              <a:rPr lang="es-ES" sz="2600" dirty="0" smtClean="0">
                <a:solidFill>
                  <a:srgbClr val="FF0000"/>
                </a:solidFill>
              </a:rPr>
              <a:t>percepción de las personas </a:t>
            </a:r>
            <a:r>
              <a:rPr lang="es-ES" sz="2600" dirty="0" smtClean="0"/>
              <a:t>acerca de su propio bienestar.</a:t>
            </a:r>
          </a:p>
          <a:p>
            <a:pPr eaLnBrk="1" hangingPunct="1">
              <a:lnSpc>
                <a:spcPct val="80000"/>
              </a:lnSpc>
            </a:pPr>
            <a:endParaRPr lang="es-ES" sz="2600" dirty="0" smtClean="0"/>
          </a:p>
          <a:p>
            <a:pPr eaLnBrk="1" hangingPunct="1">
              <a:lnSpc>
                <a:spcPct val="80000"/>
              </a:lnSpc>
            </a:pPr>
            <a:r>
              <a:rPr lang="es-ES" sz="2600" dirty="0" smtClean="0"/>
              <a:t>Se puede utilizar en </a:t>
            </a:r>
            <a:r>
              <a:rPr lang="es-ES" sz="2600" dirty="0" smtClean="0">
                <a:solidFill>
                  <a:srgbClr val="FF0000"/>
                </a:solidFill>
              </a:rPr>
              <a:t>contextos monetarios </a:t>
            </a:r>
            <a:r>
              <a:rPr lang="es-ES" sz="2600" dirty="0" smtClean="0"/>
              <a:t>(para determinar el valor de una línea de pobreza) </a:t>
            </a:r>
            <a:r>
              <a:rPr lang="es-ES" sz="2600" dirty="0" smtClean="0">
                <a:solidFill>
                  <a:srgbClr val="FF0000"/>
                </a:solidFill>
              </a:rPr>
              <a:t>o no monetarios </a:t>
            </a:r>
            <a:r>
              <a:rPr lang="es-ES" sz="2600" dirty="0" smtClean="0"/>
              <a:t>(tales como las “necesidades insatisfechas” o los métodos de “indicadores de privación”).</a:t>
            </a:r>
          </a:p>
          <a:p>
            <a:pPr eaLnBrk="1" hangingPunct="1">
              <a:lnSpc>
                <a:spcPct val="80000"/>
              </a:lnSpc>
            </a:pPr>
            <a:endParaRPr lang="es-ES" sz="2600" dirty="0" smtClean="0"/>
          </a:p>
          <a:p>
            <a:pPr eaLnBrk="1" hangingPunct="1">
              <a:lnSpc>
                <a:spcPct val="80000"/>
              </a:lnSpc>
            </a:pPr>
            <a:r>
              <a:rPr lang="es-ES" sz="2600" dirty="0" smtClean="0"/>
              <a:t>El tema de la pobreza subjetiva es parte de un campo más amplio de análisis sobre la </a:t>
            </a:r>
            <a:r>
              <a:rPr lang="es-ES" sz="2600" dirty="0" smtClean="0">
                <a:solidFill>
                  <a:srgbClr val="FF0000"/>
                </a:solidFill>
              </a:rPr>
              <a:t>percepción subjetiva del bienestar</a:t>
            </a:r>
            <a:r>
              <a:rPr lang="es-ES" sz="2600" dirty="0" smtClean="0"/>
              <a:t>.</a:t>
            </a:r>
            <a:endParaRPr lang="en-US" sz="2600" dirty="0" smtClean="0"/>
          </a:p>
        </p:txBody>
      </p:sp>
      <p:sp>
        <p:nvSpPr>
          <p:cNvPr id="54273" name="Rectangle 2"/>
          <p:cNvSpPr>
            <a:spLocks noGrp="1" noChangeArrowheads="1"/>
          </p:cNvSpPr>
          <p:nvPr>
            <p:ph type="title"/>
          </p:nvPr>
        </p:nvSpPr>
        <p:spPr/>
        <p:txBody>
          <a:bodyPr anchor="ctr" anchorCtr="0"/>
          <a:lstStyle/>
          <a:p>
            <a:pPr eaLnBrk="1" hangingPunct="1"/>
            <a:r>
              <a:rPr lang="en-US" sz="2800" smtClean="0"/>
              <a:t>ENFOQUES OBJETIVO Y SUBJETIVO</a:t>
            </a:r>
          </a:p>
        </p:txBody>
      </p:sp>
      <p:sp>
        <p:nvSpPr>
          <p:cNvPr id="8" name="Slide Number Placeholder 7"/>
          <p:cNvSpPr>
            <a:spLocks noGrp="1"/>
          </p:cNvSpPr>
          <p:nvPr>
            <p:ph type="sldNum" sz="quarter" idx="16"/>
          </p:nvPr>
        </p:nvSpPr>
        <p:spPr/>
        <p:txBody>
          <a:bodyPr/>
          <a:lstStyle/>
          <a:p>
            <a:pPr>
              <a:defRPr/>
            </a:pPr>
            <a:fld id="{C348FE03-84FC-41B1-B9F3-A8F7BF2CC391}" type="slidenum">
              <a:rPr lang="en-US" smtClean="0"/>
              <a:pPr>
                <a:defRPr/>
              </a:pPr>
              <a:t>23</a:t>
            </a:fld>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Oval 4"/>
          <p:cNvSpPr>
            <a:spLocks noChangeArrowheads="1"/>
          </p:cNvSpPr>
          <p:nvPr/>
        </p:nvSpPr>
        <p:spPr bwMode="auto">
          <a:xfrm>
            <a:off x="3352800" y="212725"/>
            <a:ext cx="2863850" cy="701675"/>
          </a:xfrm>
          <a:prstGeom prst="ellipse">
            <a:avLst/>
          </a:prstGeom>
          <a:solidFill>
            <a:schemeClr val="accent6">
              <a:lumMod val="50000"/>
            </a:schemeClr>
          </a:solidFill>
          <a:ln w="9525">
            <a:solidFill>
              <a:schemeClr val="bg1"/>
            </a:solidFill>
            <a:round/>
            <a:headEnd/>
            <a:tailEnd/>
          </a:ln>
        </p:spPr>
        <p:txBody>
          <a:bodyPr anchor="ctr"/>
          <a:lstStyle/>
          <a:p>
            <a:pPr algn="ctr"/>
            <a:r>
              <a:rPr lang="en-US" sz="2400" b="1" dirty="0" err="1">
                <a:solidFill>
                  <a:schemeClr val="bg1">
                    <a:lumMod val="95000"/>
                  </a:schemeClr>
                </a:solidFill>
              </a:rPr>
              <a:t>POBREZA</a:t>
            </a:r>
            <a:endParaRPr lang="es-CL" sz="2400" b="1" dirty="0">
              <a:solidFill>
                <a:schemeClr val="bg1">
                  <a:lumMod val="95000"/>
                </a:schemeClr>
              </a:solidFill>
            </a:endParaRPr>
          </a:p>
        </p:txBody>
      </p:sp>
      <p:sp>
        <p:nvSpPr>
          <p:cNvPr id="58370" name="Rectangle 5"/>
          <p:cNvSpPr>
            <a:spLocks noChangeArrowheads="1"/>
          </p:cNvSpPr>
          <p:nvPr/>
        </p:nvSpPr>
        <p:spPr bwMode="auto">
          <a:xfrm>
            <a:off x="228600" y="2362200"/>
            <a:ext cx="1611313" cy="641350"/>
          </a:xfrm>
          <a:prstGeom prst="rect">
            <a:avLst/>
          </a:prstGeom>
          <a:solidFill>
            <a:schemeClr val="accent6">
              <a:lumMod val="75000"/>
            </a:schemeClr>
          </a:solidFill>
          <a:ln w="9525">
            <a:noFill/>
            <a:miter lim="800000"/>
            <a:headEnd/>
            <a:tailEnd/>
          </a:ln>
        </p:spPr>
        <p:txBody>
          <a:bodyPr anchor="ctr"/>
          <a:lstStyle/>
          <a:p>
            <a:pPr algn="ctr"/>
            <a:r>
              <a:rPr lang="en-US" b="1" dirty="0" err="1"/>
              <a:t>Enfoque</a:t>
            </a:r>
            <a:r>
              <a:rPr lang="en-US" b="1" dirty="0"/>
              <a:t> </a:t>
            </a:r>
            <a:r>
              <a:rPr lang="en-US" b="1" dirty="0" err="1"/>
              <a:t>Objetivo</a:t>
            </a:r>
            <a:endParaRPr lang="es-CL" b="1" dirty="0"/>
          </a:p>
        </p:txBody>
      </p:sp>
      <p:sp>
        <p:nvSpPr>
          <p:cNvPr id="58371" name="Rectangle 6"/>
          <p:cNvSpPr>
            <a:spLocks noChangeArrowheads="1"/>
          </p:cNvSpPr>
          <p:nvPr/>
        </p:nvSpPr>
        <p:spPr bwMode="auto">
          <a:xfrm>
            <a:off x="2590800" y="2362200"/>
            <a:ext cx="1601788" cy="641350"/>
          </a:xfrm>
          <a:prstGeom prst="rect">
            <a:avLst/>
          </a:prstGeom>
          <a:solidFill>
            <a:schemeClr val="accent6">
              <a:lumMod val="75000"/>
            </a:schemeClr>
          </a:solidFill>
          <a:ln w="9525">
            <a:noFill/>
            <a:miter lim="800000"/>
            <a:headEnd/>
            <a:tailEnd/>
          </a:ln>
        </p:spPr>
        <p:txBody>
          <a:bodyPr anchor="ctr"/>
          <a:lstStyle/>
          <a:p>
            <a:pPr algn="ctr"/>
            <a:r>
              <a:rPr lang="en-US" b="1"/>
              <a:t>Enfoque Subjetivo</a:t>
            </a:r>
            <a:endParaRPr lang="es-CL" b="1"/>
          </a:p>
        </p:txBody>
      </p:sp>
      <p:sp>
        <p:nvSpPr>
          <p:cNvPr id="58372" name="Rectangle 7"/>
          <p:cNvSpPr>
            <a:spLocks noChangeArrowheads="1"/>
          </p:cNvSpPr>
          <p:nvPr/>
        </p:nvSpPr>
        <p:spPr bwMode="auto">
          <a:xfrm>
            <a:off x="1219200" y="990600"/>
            <a:ext cx="2057400" cy="1019175"/>
          </a:xfrm>
          <a:prstGeom prst="rect">
            <a:avLst/>
          </a:prstGeom>
          <a:solidFill>
            <a:srgbClr val="FFCC99"/>
          </a:solidFill>
          <a:ln w="9525">
            <a:noFill/>
            <a:miter lim="800000"/>
            <a:headEnd/>
            <a:tailEnd/>
          </a:ln>
        </p:spPr>
        <p:txBody>
          <a:bodyPr anchor="ctr"/>
          <a:lstStyle/>
          <a:p>
            <a:pPr algn="ctr"/>
            <a:r>
              <a:rPr lang="es-CL" b="1"/>
              <a:t>Método Indirecto</a:t>
            </a:r>
            <a:endParaRPr lang="es-CL"/>
          </a:p>
          <a:p>
            <a:pPr algn="ctr"/>
            <a:r>
              <a:rPr lang="es-CL" sz="1600"/>
              <a:t>(Ingreso o consumo)</a:t>
            </a:r>
          </a:p>
        </p:txBody>
      </p:sp>
      <p:sp>
        <p:nvSpPr>
          <p:cNvPr id="58373" name="Rectangle 8"/>
          <p:cNvSpPr>
            <a:spLocks noChangeArrowheads="1"/>
          </p:cNvSpPr>
          <p:nvPr/>
        </p:nvSpPr>
        <p:spPr bwMode="auto">
          <a:xfrm>
            <a:off x="322263" y="3581400"/>
            <a:ext cx="1255712" cy="731838"/>
          </a:xfrm>
          <a:prstGeom prst="rect">
            <a:avLst/>
          </a:prstGeom>
          <a:solidFill>
            <a:srgbClr val="89220D"/>
          </a:solidFill>
          <a:ln w="9525">
            <a:noFill/>
            <a:miter lim="800000"/>
            <a:headEnd/>
            <a:tailEnd/>
          </a:ln>
        </p:spPr>
        <p:txBody>
          <a:bodyPr anchor="ctr"/>
          <a:lstStyle/>
          <a:p>
            <a:pPr algn="ctr"/>
            <a:r>
              <a:rPr lang="en-US" b="1">
                <a:solidFill>
                  <a:schemeClr val="bg1">
                    <a:lumMod val="95000"/>
                  </a:schemeClr>
                </a:solidFill>
              </a:rPr>
              <a:t>LP absoluta</a:t>
            </a:r>
            <a:endParaRPr lang="es-CL" b="1">
              <a:solidFill>
                <a:schemeClr val="bg1">
                  <a:lumMod val="95000"/>
                </a:schemeClr>
              </a:solidFill>
            </a:endParaRPr>
          </a:p>
        </p:txBody>
      </p:sp>
      <p:sp>
        <p:nvSpPr>
          <p:cNvPr id="58374" name="Rectangle 9"/>
          <p:cNvSpPr>
            <a:spLocks noChangeArrowheads="1"/>
          </p:cNvSpPr>
          <p:nvPr/>
        </p:nvSpPr>
        <p:spPr bwMode="auto">
          <a:xfrm>
            <a:off x="4851400" y="280988"/>
            <a:ext cx="1830388" cy="274637"/>
          </a:xfrm>
          <a:prstGeom prst="rect">
            <a:avLst/>
          </a:prstGeom>
          <a:noFill/>
          <a:ln w="9525">
            <a:noFill/>
            <a:miter lim="800000"/>
            <a:headEnd/>
            <a:tailEnd/>
          </a:ln>
        </p:spPr>
        <p:txBody>
          <a:bodyPr/>
          <a:lstStyle/>
          <a:p>
            <a:pPr eaLnBrk="0" hangingPunct="0"/>
            <a:endParaRPr lang="en-US"/>
          </a:p>
        </p:txBody>
      </p:sp>
      <p:sp>
        <p:nvSpPr>
          <p:cNvPr id="58375" name="Rectangle 11"/>
          <p:cNvSpPr>
            <a:spLocks noChangeArrowheads="1"/>
          </p:cNvSpPr>
          <p:nvPr/>
        </p:nvSpPr>
        <p:spPr bwMode="auto">
          <a:xfrm>
            <a:off x="7504113" y="1652588"/>
            <a:ext cx="1646237" cy="457200"/>
          </a:xfrm>
          <a:prstGeom prst="rect">
            <a:avLst/>
          </a:prstGeom>
          <a:noFill/>
          <a:ln w="9525">
            <a:noFill/>
            <a:miter lim="800000"/>
            <a:headEnd/>
            <a:tailEnd/>
          </a:ln>
        </p:spPr>
        <p:txBody>
          <a:bodyPr/>
          <a:lstStyle/>
          <a:p>
            <a:pPr eaLnBrk="0" hangingPunct="0"/>
            <a:endParaRPr lang="en-US"/>
          </a:p>
        </p:txBody>
      </p:sp>
      <p:sp>
        <p:nvSpPr>
          <p:cNvPr id="58376" name="Rectangle 12"/>
          <p:cNvSpPr>
            <a:spLocks noChangeArrowheads="1"/>
          </p:cNvSpPr>
          <p:nvPr/>
        </p:nvSpPr>
        <p:spPr bwMode="auto">
          <a:xfrm>
            <a:off x="463550" y="4394200"/>
            <a:ext cx="1098550" cy="550863"/>
          </a:xfrm>
          <a:prstGeom prst="rect">
            <a:avLst/>
          </a:prstGeom>
          <a:noFill/>
          <a:ln w="9525">
            <a:noFill/>
            <a:miter lim="800000"/>
            <a:headEnd/>
            <a:tailEnd/>
          </a:ln>
        </p:spPr>
        <p:txBody>
          <a:bodyPr/>
          <a:lstStyle/>
          <a:p>
            <a:pPr eaLnBrk="0" hangingPunct="0"/>
            <a:endParaRPr lang="en-US"/>
          </a:p>
        </p:txBody>
      </p:sp>
      <p:sp>
        <p:nvSpPr>
          <p:cNvPr id="58377" name="Rectangle 13"/>
          <p:cNvSpPr>
            <a:spLocks noChangeArrowheads="1"/>
          </p:cNvSpPr>
          <p:nvPr/>
        </p:nvSpPr>
        <p:spPr bwMode="auto">
          <a:xfrm>
            <a:off x="2317750" y="4394200"/>
            <a:ext cx="1098550" cy="550863"/>
          </a:xfrm>
          <a:prstGeom prst="rect">
            <a:avLst/>
          </a:prstGeom>
          <a:noFill/>
          <a:ln w="9525">
            <a:noFill/>
            <a:miter lim="800000"/>
            <a:headEnd/>
            <a:tailEnd/>
          </a:ln>
        </p:spPr>
        <p:txBody>
          <a:bodyPr/>
          <a:lstStyle/>
          <a:p>
            <a:pPr eaLnBrk="0" hangingPunct="0"/>
            <a:endParaRPr lang="en-US"/>
          </a:p>
        </p:txBody>
      </p:sp>
      <p:sp>
        <p:nvSpPr>
          <p:cNvPr id="58378" name="Rectangle 14"/>
          <p:cNvSpPr>
            <a:spLocks noChangeArrowheads="1"/>
          </p:cNvSpPr>
          <p:nvPr/>
        </p:nvSpPr>
        <p:spPr bwMode="auto">
          <a:xfrm>
            <a:off x="2160588" y="4762500"/>
            <a:ext cx="1371600" cy="876300"/>
          </a:xfrm>
          <a:prstGeom prst="rect">
            <a:avLst/>
          </a:prstGeom>
          <a:solidFill>
            <a:schemeClr val="accent1">
              <a:lumMod val="75000"/>
            </a:schemeClr>
          </a:solidFill>
          <a:ln w="9525">
            <a:noFill/>
            <a:miter lim="800000"/>
            <a:headEnd/>
            <a:tailEnd/>
          </a:ln>
        </p:spPr>
        <p:txBody>
          <a:bodyPr anchor="ctr"/>
          <a:lstStyle/>
          <a:p>
            <a:pPr algn="ctr"/>
            <a:r>
              <a:rPr lang="en-US" sz="1400" b="1"/>
              <a:t>Fracción del ingreso mediano</a:t>
            </a:r>
            <a:endParaRPr lang="es-CL" sz="1400" b="1"/>
          </a:p>
        </p:txBody>
      </p:sp>
      <p:sp>
        <p:nvSpPr>
          <p:cNvPr id="58379" name="Rectangle 17"/>
          <p:cNvSpPr>
            <a:spLocks noChangeArrowheads="1"/>
          </p:cNvSpPr>
          <p:nvPr/>
        </p:nvSpPr>
        <p:spPr bwMode="auto">
          <a:xfrm>
            <a:off x="6013450" y="990600"/>
            <a:ext cx="2016125" cy="1019175"/>
          </a:xfrm>
          <a:prstGeom prst="rect">
            <a:avLst/>
          </a:prstGeom>
          <a:solidFill>
            <a:srgbClr val="FFCC99"/>
          </a:solidFill>
          <a:ln w="9525">
            <a:noFill/>
            <a:miter lim="800000"/>
            <a:headEnd/>
            <a:tailEnd/>
          </a:ln>
        </p:spPr>
        <p:txBody>
          <a:bodyPr anchor="ctr"/>
          <a:lstStyle/>
          <a:p>
            <a:pPr algn="ctr"/>
            <a:r>
              <a:rPr lang="es-CL" b="1"/>
              <a:t>Método Directo</a:t>
            </a:r>
          </a:p>
          <a:p>
            <a:pPr algn="ctr"/>
            <a:r>
              <a:rPr lang="es-CL" sz="1600"/>
              <a:t>(Indicadores multidimensionales)</a:t>
            </a:r>
          </a:p>
        </p:txBody>
      </p:sp>
      <p:sp>
        <p:nvSpPr>
          <p:cNvPr id="58380" name="Rectangle 20"/>
          <p:cNvSpPr>
            <a:spLocks noChangeArrowheads="1"/>
          </p:cNvSpPr>
          <p:nvPr/>
        </p:nvSpPr>
        <p:spPr bwMode="auto">
          <a:xfrm>
            <a:off x="2227263" y="3581400"/>
            <a:ext cx="1255712" cy="731838"/>
          </a:xfrm>
          <a:prstGeom prst="rect">
            <a:avLst/>
          </a:prstGeom>
          <a:solidFill>
            <a:srgbClr val="89220D"/>
          </a:solidFill>
          <a:ln w="9525">
            <a:noFill/>
            <a:miter lim="800000"/>
            <a:headEnd/>
            <a:tailEnd/>
          </a:ln>
        </p:spPr>
        <p:txBody>
          <a:bodyPr anchor="ctr"/>
          <a:lstStyle/>
          <a:p>
            <a:pPr algn="ctr"/>
            <a:r>
              <a:rPr lang="en-US" b="1">
                <a:solidFill>
                  <a:schemeClr val="bg1">
                    <a:lumMod val="95000"/>
                  </a:schemeClr>
                </a:solidFill>
              </a:rPr>
              <a:t>LP relativa</a:t>
            </a:r>
            <a:endParaRPr lang="es-CL" b="1">
              <a:solidFill>
                <a:schemeClr val="bg1">
                  <a:lumMod val="95000"/>
                </a:schemeClr>
              </a:solidFill>
            </a:endParaRPr>
          </a:p>
        </p:txBody>
      </p:sp>
      <p:sp>
        <p:nvSpPr>
          <p:cNvPr id="58381" name="Rectangle 24"/>
          <p:cNvSpPr>
            <a:spLocks noChangeArrowheads="1"/>
          </p:cNvSpPr>
          <p:nvPr/>
        </p:nvSpPr>
        <p:spPr bwMode="auto">
          <a:xfrm>
            <a:off x="322263" y="5638800"/>
            <a:ext cx="1295400" cy="876300"/>
          </a:xfrm>
          <a:prstGeom prst="rect">
            <a:avLst/>
          </a:prstGeom>
          <a:solidFill>
            <a:schemeClr val="accent1">
              <a:lumMod val="75000"/>
            </a:schemeClr>
          </a:solidFill>
          <a:ln w="9525">
            <a:noFill/>
            <a:miter lim="800000"/>
            <a:headEnd/>
            <a:tailEnd/>
          </a:ln>
        </p:spPr>
        <p:txBody>
          <a:bodyPr anchor="ctr"/>
          <a:lstStyle/>
          <a:p>
            <a:pPr algn="ctr"/>
            <a:r>
              <a:rPr lang="en-US" sz="1400" b="1"/>
              <a:t>Costo necesidades básicas</a:t>
            </a:r>
            <a:endParaRPr lang="es-CL" sz="1400" b="1"/>
          </a:p>
        </p:txBody>
      </p:sp>
      <p:sp>
        <p:nvSpPr>
          <p:cNvPr id="58382" name="Rectangle 28"/>
          <p:cNvSpPr>
            <a:spLocks noChangeArrowheads="1"/>
          </p:cNvSpPr>
          <p:nvPr/>
        </p:nvSpPr>
        <p:spPr bwMode="auto">
          <a:xfrm>
            <a:off x="5710238" y="3578225"/>
            <a:ext cx="990600" cy="533400"/>
          </a:xfrm>
          <a:prstGeom prst="rect">
            <a:avLst/>
          </a:prstGeom>
          <a:solidFill>
            <a:schemeClr val="accent1">
              <a:lumMod val="75000"/>
            </a:schemeClr>
          </a:solidFill>
          <a:ln w="9525">
            <a:noFill/>
            <a:miter lim="800000"/>
            <a:headEnd/>
            <a:tailEnd/>
          </a:ln>
        </p:spPr>
        <p:txBody>
          <a:bodyPr anchor="ctr"/>
          <a:lstStyle/>
          <a:p>
            <a:pPr algn="ctr"/>
            <a:r>
              <a:rPr lang="en-US" sz="1400" b="1"/>
              <a:t>NBI</a:t>
            </a:r>
            <a:endParaRPr lang="es-CL" sz="1400" b="1"/>
          </a:p>
        </p:txBody>
      </p:sp>
      <p:sp>
        <p:nvSpPr>
          <p:cNvPr id="58383" name="Rectangle 34"/>
          <p:cNvSpPr>
            <a:spLocks noChangeArrowheads="1"/>
          </p:cNvSpPr>
          <p:nvPr/>
        </p:nvSpPr>
        <p:spPr bwMode="auto">
          <a:xfrm>
            <a:off x="3889375" y="3276600"/>
            <a:ext cx="720725" cy="533400"/>
          </a:xfrm>
          <a:prstGeom prst="rect">
            <a:avLst/>
          </a:prstGeom>
          <a:solidFill>
            <a:schemeClr val="accent1">
              <a:lumMod val="75000"/>
            </a:schemeClr>
          </a:solidFill>
          <a:ln w="9525">
            <a:noFill/>
            <a:miter lim="800000"/>
            <a:headEnd/>
            <a:tailEnd/>
          </a:ln>
        </p:spPr>
        <p:txBody>
          <a:bodyPr anchor="ctr"/>
          <a:lstStyle/>
          <a:p>
            <a:pPr algn="ctr"/>
            <a:r>
              <a:rPr lang="en-US" sz="1400" b="1"/>
              <a:t>MIQ</a:t>
            </a:r>
            <a:endParaRPr lang="es-CL" sz="1400" b="1"/>
          </a:p>
        </p:txBody>
      </p:sp>
      <p:sp>
        <p:nvSpPr>
          <p:cNvPr id="58384" name="Rectangle 36"/>
          <p:cNvSpPr>
            <a:spLocks noChangeArrowheads="1"/>
          </p:cNvSpPr>
          <p:nvPr/>
        </p:nvSpPr>
        <p:spPr bwMode="auto">
          <a:xfrm>
            <a:off x="7351713" y="3656013"/>
            <a:ext cx="1362075" cy="838200"/>
          </a:xfrm>
          <a:prstGeom prst="rect">
            <a:avLst/>
          </a:prstGeom>
          <a:solidFill>
            <a:schemeClr val="accent1">
              <a:lumMod val="75000"/>
            </a:schemeClr>
          </a:solidFill>
          <a:ln w="9525">
            <a:noFill/>
            <a:miter lim="800000"/>
            <a:headEnd/>
            <a:tailEnd/>
          </a:ln>
        </p:spPr>
        <p:txBody>
          <a:bodyPr anchor="ctr"/>
          <a:lstStyle/>
          <a:p>
            <a:pPr algn="ctr"/>
            <a:r>
              <a:rPr lang="en-US" sz="1400" b="1"/>
              <a:t>Indicadores de privacion (UK)</a:t>
            </a:r>
            <a:endParaRPr lang="es-CL" sz="1400" b="1"/>
          </a:p>
        </p:txBody>
      </p:sp>
      <p:sp>
        <p:nvSpPr>
          <p:cNvPr id="58385" name="Rectangle 39"/>
          <p:cNvSpPr>
            <a:spLocks noChangeArrowheads="1"/>
          </p:cNvSpPr>
          <p:nvPr/>
        </p:nvSpPr>
        <p:spPr bwMode="auto">
          <a:xfrm>
            <a:off x="5399088" y="2560638"/>
            <a:ext cx="1449387" cy="641350"/>
          </a:xfrm>
          <a:prstGeom prst="rect">
            <a:avLst/>
          </a:prstGeom>
          <a:solidFill>
            <a:schemeClr val="accent6">
              <a:lumMod val="75000"/>
            </a:schemeClr>
          </a:solidFill>
          <a:ln w="9525">
            <a:noFill/>
            <a:miter lim="800000"/>
            <a:headEnd/>
            <a:tailEnd/>
          </a:ln>
        </p:spPr>
        <p:txBody>
          <a:bodyPr anchor="ctr"/>
          <a:lstStyle/>
          <a:p>
            <a:pPr algn="ctr"/>
            <a:r>
              <a:rPr lang="en-US" b="1"/>
              <a:t>Enfoque Objetivo</a:t>
            </a:r>
            <a:endParaRPr lang="es-CL" b="1"/>
          </a:p>
        </p:txBody>
      </p:sp>
      <p:cxnSp>
        <p:nvCxnSpPr>
          <p:cNvPr id="58386" name="AutoShape 41"/>
          <p:cNvCxnSpPr>
            <a:cxnSpLocks noChangeShapeType="1"/>
            <a:stCxn id="58372" idx="2"/>
            <a:endCxn id="58370" idx="0"/>
          </p:cNvCxnSpPr>
          <p:nvPr/>
        </p:nvCxnSpPr>
        <p:spPr bwMode="auto">
          <a:xfrm flipH="1">
            <a:off x="1035050" y="2009775"/>
            <a:ext cx="1212850" cy="352425"/>
          </a:xfrm>
          <a:prstGeom prst="straightConnector1">
            <a:avLst/>
          </a:prstGeom>
          <a:noFill/>
          <a:ln w="9525">
            <a:solidFill>
              <a:schemeClr val="tx1"/>
            </a:solidFill>
            <a:round/>
            <a:headEnd/>
            <a:tailEnd type="triangle" w="med" len="med"/>
          </a:ln>
        </p:spPr>
      </p:cxnSp>
      <p:cxnSp>
        <p:nvCxnSpPr>
          <p:cNvPr id="58387" name="AutoShape 42"/>
          <p:cNvCxnSpPr>
            <a:cxnSpLocks noChangeShapeType="1"/>
            <a:stCxn id="58370" idx="2"/>
            <a:endCxn id="58373" idx="0"/>
          </p:cNvCxnSpPr>
          <p:nvPr/>
        </p:nvCxnSpPr>
        <p:spPr bwMode="auto">
          <a:xfrm flipH="1">
            <a:off x="950913" y="3003550"/>
            <a:ext cx="84137" cy="577850"/>
          </a:xfrm>
          <a:prstGeom prst="straightConnector1">
            <a:avLst/>
          </a:prstGeom>
          <a:noFill/>
          <a:ln w="9525">
            <a:solidFill>
              <a:schemeClr val="tx1"/>
            </a:solidFill>
            <a:round/>
            <a:headEnd/>
            <a:tailEnd type="triangle" w="med" len="med"/>
          </a:ln>
        </p:spPr>
      </p:cxnSp>
      <p:cxnSp>
        <p:nvCxnSpPr>
          <p:cNvPr id="58388" name="AutoShape 43"/>
          <p:cNvCxnSpPr>
            <a:cxnSpLocks noChangeShapeType="1"/>
            <a:stCxn id="58370" idx="2"/>
            <a:endCxn id="58380" idx="0"/>
          </p:cNvCxnSpPr>
          <p:nvPr/>
        </p:nvCxnSpPr>
        <p:spPr bwMode="auto">
          <a:xfrm>
            <a:off x="1035050" y="3003550"/>
            <a:ext cx="1820863" cy="577850"/>
          </a:xfrm>
          <a:prstGeom prst="straightConnector1">
            <a:avLst/>
          </a:prstGeom>
          <a:noFill/>
          <a:ln w="9525">
            <a:solidFill>
              <a:schemeClr val="tx1"/>
            </a:solidFill>
            <a:round/>
            <a:headEnd/>
            <a:tailEnd type="triangle" w="med" len="med"/>
          </a:ln>
        </p:spPr>
      </p:cxnSp>
      <p:cxnSp>
        <p:nvCxnSpPr>
          <p:cNvPr id="58389" name="AutoShape 45"/>
          <p:cNvCxnSpPr>
            <a:cxnSpLocks noChangeShapeType="1"/>
            <a:stCxn id="58371" idx="2"/>
            <a:endCxn id="58383" idx="0"/>
          </p:cNvCxnSpPr>
          <p:nvPr/>
        </p:nvCxnSpPr>
        <p:spPr bwMode="auto">
          <a:xfrm>
            <a:off x="3392488" y="3003550"/>
            <a:ext cx="857250" cy="273050"/>
          </a:xfrm>
          <a:prstGeom prst="straightConnector1">
            <a:avLst/>
          </a:prstGeom>
          <a:noFill/>
          <a:ln w="9525">
            <a:solidFill>
              <a:schemeClr val="tx1"/>
            </a:solidFill>
            <a:round/>
            <a:headEnd/>
            <a:tailEnd type="triangle" w="med" len="med"/>
          </a:ln>
        </p:spPr>
      </p:cxnSp>
      <p:cxnSp>
        <p:nvCxnSpPr>
          <p:cNvPr id="58390" name="AutoShape 46"/>
          <p:cNvCxnSpPr>
            <a:cxnSpLocks noChangeShapeType="1"/>
            <a:stCxn id="58380" idx="2"/>
            <a:endCxn id="58378" idx="0"/>
          </p:cNvCxnSpPr>
          <p:nvPr/>
        </p:nvCxnSpPr>
        <p:spPr bwMode="auto">
          <a:xfrm flipH="1">
            <a:off x="2846388" y="4313238"/>
            <a:ext cx="9525" cy="449262"/>
          </a:xfrm>
          <a:prstGeom prst="straightConnector1">
            <a:avLst/>
          </a:prstGeom>
          <a:noFill/>
          <a:ln w="9525">
            <a:solidFill>
              <a:schemeClr val="tx1"/>
            </a:solidFill>
            <a:round/>
            <a:headEnd/>
            <a:tailEnd type="triangle" w="med" len="med"/>
          </a:ln>
        </p:spPr>
      </p:cxnSp>
      <p:cxnSp>
        <p:nvCxnSpPr>
          <p:cNvPr id="58391" name="AutoShape 47"/>
          <p:cNvCxnSpPr>
            <a:cxnSpLocks noChangeShapeType="1"/>
            <a:stCxn id="58372" idx="2"/>
            <a:endCxn id="58371" idx="0"/>
          </p:cNvCxnSpPr>
          <p:nvPr/>
        </p:nvCxnSpPr>
        <p:spPr bwMode="auto">
          <a:xfrm>
            <a:off x="2247900" y="2009775"/>
            <a:ext cx="1144588" cy="352425"/>
          </a:xfrm>
          <a:prstGeom prst="straightConnector1">
            <a:avLst/>
          </a:prstGeom>
          <a:noFill/>
          <a:ln w="9525">
            <a:solidFill>
              <a:schemeClr val="tx1"/>
            </a:solidFill>
            <a:round/>
            <a:headEnd/>
            <a:tailEnd type="triangle" w="med" len="med"/>
          </a:ln>
        </p:spPr>
      </p:cxnSp>
      <p:sp>
        <p:nvSpPr>
          <p:cNvPr id="58392" name="Rectangle 23"/>
          <p:cNvSpPr>
            <a:spLocks noChangeArrowheads="1"/>
          </p:cNvSpPr>
          <p:nvPr/>
        </p:nvSpPr>
        <p:spPr bwMode="auto">
          <a:xfrm>
            <a:off x="322263" y="4572000"/>
            <a:ext cx="1285875" cy="876300"/>
          </a:xfrm>
          <a:prstGeom prst="rect">
            <a:avLst/>
          </a:prstGeom>
          <a:solidFill>
            <a:schemeClr val="accent1">
              <a:lumMod val="75000"/>
            </a:schemeClr>
          </a:solidFill>
          <a:ln w="9525">
            <a:noFill/>
            <a:miter lim="800000"/>
            <a:headEnd/>
            <a:tailEnd/>
          </a:ln>
        </p:spPr>
        <p:txBody>
          <a:bodyPr anchor="ctr"/>
          <a:lstStyle/>
          <a:p>
            <a:pPr algn="ctr"/>
            <a:r>
              <a:rPr lang="en-US" sz="1400" b="1"/>
              <a:t>Consumo calórico</a:t>
            </a:r>
            <a:endParaRPr lang="es-CL" sz="1400" b="1"/>
          </a:p>
        </p:txBody>
      </p:sp>
      <p:sp>
        <p:nvSpPr>
          <p:cNvPr id="58393" name="Rectangle 48"/>
          <p:cNvSpPr>
            <a:spLocks noChangeArrowheads="1"/>
          </p:cNvSpPr>
          <p:nvPr/>
        </p:nvSpPr>
        <p:spPr bwMode="auto">
          <a:xfrm>
            <a:off x="7227888" y="2560638"/>
            <a:ext cx="1565275" cy="641350"/>
          </a:xfrm>
          <a:prstGeom prst="rect">
            <a:avLst/>
          </a:prstGeom>
          <a:solidFill>
            <a:schemeClr val="accent6">
              <a:lumMod val="75000"/>
            </a:schemeClr>
          </a:solidFill>
          <a:ln w="9525">
            <a:noFill/>
            <a:miter lim="800000"/>
            <a:headEnd/>
            <a:tailEnd/>
          </a:ln>
        </p:spPr>
        <p:txBody>
          <a:bodyPr anchor="ctr"/>
          <a:lstStyle/>
          <a:p>
            <a:pPr algn="ctr"/>
            <a:r>
              <a:rPr lang="en-US" b="1"/>
              <a:t>Enfoque Subjetivo</a:t>
            </a:r>
            <a:endParaRPr lang="es-CL" b="1"/>
          </a:p>
        </p:txBody>
      </p:sp>
      <p:sp>
        <p:nvSpPr>
          <p:cNvPr id="58394" name="Rectangle 49"/>
          <p:cNvSpPr>
            <a:spLocks noChangeArrowheads="1"/>
          </p:cNvSpPr>
          <p:nvPr/>
        </p:nvSpPr>
        <p:spPr bwMode="auto">
          <a:xfrm>
            <a:off x="5721350" y="4267200"/>
            <a:ext cx="990600" cy="533400"/>
          </a:xfrm>
          <a:prstGeom prst="rect">
            <a:avLst/>
          </a:prstGeom>
          <a:solidFill>
            <a:schemeClr val="accent1">
              <a:lumMod val="75000"/>
            </a:schemeClr>
          </a:solidFill>
          <a:ln w="9525">
            <a:noFill/>
            <a:miter lim="800000"/>
            <a:headEnd/>
            <a:tailEnd/>
          </a:ln>
        </p:spPr>
        <p:txBody>
          <a:bodyPr anchor="ctr"/>
          <a:lstStyle/>
          <a:p>
            <a:pPr algn="ctr"/>
            <a:r>
              <a:rPr lang="en-US" sz="1400" b="1"/>
              <a:t>IDH / IPH</a:t>
            </a:r>
            <a:endParaRPr lang="es-CL" sz="1400" b="1"/>
          </a:p>
        </p:txBody>
      </p:sp>
      <p:sp>
        <p:nvSpPr>
          <p:cNvPr id="58395" name="Rectangle 50"/>
          <p:cNvSpPr>
            <a:spLocks noChangeArrowheads="1"/>
          </p:cNvSpPr>
          <p:nvPr/>
        </p:nvSpPr>
        <p:spPr bwMode="auto">
          <a:xfrm>
            <a:off x="5721350" y="5029200"/>
            <a:ext cx="990600" cy="533400"/>
          </a:xfrm>
          <a:prstGeom prst="rect">
            <a:avLst/>
          </a:prstGeom>
          <a:solidFill>
            <a:schemeClr val="accent1">
              <a:lumMod val="75000"/>
            </a:schemeClr>
          </a:solidFill>
          <a:ln w="9525">
            <a:noFill/>
            <a:miter lim="800000"/>
            <a:headEnd/>
            <a:tailEnd/>
          </a:ln>
        </p:spPr>
        <p:txBody>
          <a:bodyPr anchor="ctr"/>
          <a:lstStyle/>
          <a:p>
            <a:pPr algn="ctr"/>
            <a:r>
              <a:rPr lang="en-US" sz="1400" b="1"/>
              <a:t>Otros</a:t>
            </a:r>
            <a:endParaRPr lang="es-CL" sz="1400" b="1"/>
          </a:p>
        </p:txBody>
      </p:sp>
      <p:cxnSp>
        <p:nvCxnSpPr>
          <p:cNvPr id="58396" name="AutoShape 51"/>
          <p:cNvCxnSpPr>
            <a:cxnSpLocks noChangeShapeType="1"/>
            <a:stCxn id="58369" idx="4"/>
            <a:endCxn id="58372" idx="3"/>
          </p:cNvCxnSpPr>
          <p:nvPr/>
        </p:nvCxnSpPr>
        <p:spPr bwMode="auto">
          <a:xfrm flipH="1">
            <a:off x="3276600" y="914400"/>
            <a:ext cx="1508125" cy="585788"/>
          </a:xfrm>
          <a:prstGeom prst="straightConnector1">
            <a:avLst/>
          </a:prstGeom>
          <a:noFill/>
          <a:ln w="9525">
            <a:solidFill>
              <a:schemeClr val="tx1"/>
            </a:solidFill>
            <a:round/>
            <a:headEnd/>
            <a:tailEnd type="triangle" w="med" len="med"/>
          </a:ln>
        </p:spPr>
      </p:cxnSp>
      <p:cxnSp>
        <p:nvCxnSpPr>
          <p:cNvPr id="58397" name="AutoShape 52"/>
          <p:cNvCxnSpPr>
            <a:cxnSpLocks noChangeShapeType="1"/>
            <a:stCxn id="58369" idx="4"/>
            <a:endCxn id="58379" idx="1"/>
          </p:cNvCxnSpPr>
          <p:nvPr/>
        </p:nvCxnSpPr>
        <p:spPr bwMode="auto">
          <a:xfrm>
            <a:off x="4784725" y="914400"/>
            <a:ext cx="1228725" cy="585788"/>
          </a:xfrm>
          <a:prstGeom prst="straightConnector1">
            <a:avLst/>
          </a:prstGeom>
          <a:noFill/>
          <a:ln w="9525">
            <a:solidFill>
              <a:schemeClr val="tx1"/>
            </a:solidFill>
            <a:round/>
            <a:headEnd/>
            <a:tailEnd type="triangle" w="med" len="med"/>
          </a:ln>
        </p:spPr>
      </p:cxnSp>
      <p:sp>
        <p:nvSpPr>
          <p:cNvPr id="58398" name="Rectangle 54"/>
          <p:cNvSpPr>
            <a:spLocks noChangeArrowheads="1"/>
          </p:cNvSpPr>
          <p:nvPr/>
        </p:nvSpPr>
        <p:spPr bwMode="auto">
          <a:xfrm>
            <a:off x="7578725" y="4945063"/>
            <a:ext cx="990600" cy="533400"/>
          </a:xfrm>
          <a:prstGeom prst="rect">
            <a:avLst/>
          </a:prstGeom>
          <a:solidFill>
            <a:schemeClr val="accent1">
              <a:lumMod val="75000"/>
            </a:schemeClr>
          </a:solidFill>
          <a:ln w="9525">
            <a:noFill/>
            <a:miter lim="800000"/>
            <a:headEnd/>
            <a:tailEnd/>
          </a:ln>
        </p:spPr>
        <p:txBody>
          <a:bodyPr anchor="ctr"/>
          <a:lstStyle/>
          <a:p>
            <a:pPr algn="ctr"/>
            <a:r>
              <a:rPr lang="en-US" sz="1400" b="1"/>
              <a:t>Otros</a:t>
            </a:r>
            <a:endParaRPr lang="es-CL" sz="1400" b="1"/>
          </a:p>
        </p:txBody>
      </p:sp>
      <p:cxnSp>
        <p:nvCxnSpPr>
          <p:cNvPr id="58399" name="AutoShape 55"/>
          <p:cNvCxnSpPr>
            <a:cxnSpLocks noChangeShapeType="1"/>
            <a:stCxn id="58379" idx="2"/>
            <a:endCxn id="58385" idx="0"/>
          </p:cNvCxnSpPr>
          <p:nvPr/>
        </p:nvCxnSpPr>
        <p:spPr bwMode="auto">
          <a:xfrm flipH="1">
            <a:off x="6124575" y="2009775"/>
            <a:ext cx="896938" cy="550863"/>
          </a:xfrm>
          <a:prstGeom prst="straightConnector1">
            <a:avLst/>
          </a:prstGeom>
          <a:noFill/>
          <a:ln w="9525">
            <a:solidFill>
              <a:schemeClr val="tx1"/>
            </a:solidFill>
            <a:round/>
            <a:headEnd/>
            <a:tailEnd type="triangle" w="med" len="med"/>
          </a:ln>
        </p:spPr>
      </p:cxnSp>
      <p:cxnSp>
        <p:nvCxnSpPr>
          <p:cNvPr id="58400" name="AutoShape 56"/>
          <p:cNvCxnSpPr>
            <a:cxnSpLocks noChangeShapeType="1"/>
            <a:stCxn id="58379" idx="2"/>
            <a:endCxn id="58393" idx="0"/>
          </p:cNvCxnSpPr>
          <p:nvPr/>
        </p:nvCxnSpPr>
        <p:spPr bwMode="auto">
          <a:xfrm>
            <a:off x="7021513" y="2009775"/>
            <a:ext cx="989012" cy="550863"/>
          </a:xfrm>
          <a:prstGeom prst="straightConnector1">
            <a:avLst/>
          </a:prstGeom>
          <a:noFill/>
          <a:ln w="9525">
            <a:solidFill>
              <a:schemeClr val="tx1"/>
            </a:solidFill>
            <a:round/>
            <a:headEnd/>
            <a:tailEnd type="triangle" w="med" len="med"/>
          </a:ln>
        </p:spPr>
      </p:cxnSp>
      <p:cxnSp>
        <p:nvCxnSpPr>
          <p:cNvPr id="58401" name="AutoShape 57"/>
          <p:cNvCxnSpPr>
            <a:cxnSpLocks noChangeShapeType="1"/>
            <a:stCxn id="58385" idx="1"/>
            <a:endCxn id="58395" idx="1"/>
          </p:cNvCxnSpPr>
          <p:nvPr/>
        </p:nvCxnSpPr>
        <p:spPr bwMode="auto">
          <a:xfrm rot="10800000" flipH="1" flipV="1">
            <a:off x="5399088" y="2881313"/>
            <a:ext cx="322262" cy="2414587"/>
          </a:xfrm>
          <a:prstGeom prst="bentConnector3">
            <a:avLst>
              <a:gd name="adj1" fmla="val -70935"/>
            </a:avLst>
          </a:prstGeom>
          <a:noFill/>
          <a:ln w="9525">
            <a:solidFill>
              <a:schemeClr val="tx1"/>
            </a:solidFill>
            <a:miter lim="800000"/>
            <a:headEnd/>
            <a:tailEnd type="triangle" w="med" len="med"/>
          </a:ln>
        </p:spPr>
      </p:cxnSp>
      <p:cxnSp>
        <p:nvCxnSpPr>
          <p:cNvPr id="58402" name="AutoShape 58"/>
          <p:cNvCxnSpPr>
            <a:cxnSpLocks noChangeShapeType="1"/>
            <a:stCxn id="58385" idx="1"/>
            <a:endCxn id="58394" idx="1"/>
          </p:cNvCxnSpPr>
          <p:nvPr/>
        </p:nvCxnSpPr>
        <p:spPr bwMode="auto">
          <a:xfrm rot="10800000" flipH="1" flipV="1">
            <a:off x="5399088" y="2881313"/>
            <a:ext cx="322262" cy="1652587"/>
          </a:xfrm>
          <a:prstGeom prst="bentConnector3">
            <a:avLst>
              <a:gd name="adj1" fmla="val -70935"/>
            </a:avLst>
          </a:prstGeom>
          <a:noFill/>
          <a:ln w="9525">
            <a:solidFill>
              <a:schemeClr val="tx1"/>
            </a:solidFill>
            <a:miter lim="800000"/>
            <a:headEnd/>
            <a:tailEnd type="triangle" w="med" len="med"/>
          </a:ln>
        </p:spPr>
      </p:cxnSp>
      <p:cxnSp>
        <p:nvCxnSpPr>
          <p:cNvPr id="58403" name="AutoShape 60"/>
          <p:cNvCxnSpPr>
            <a:cxnSpLocks noChangeShapeType="1"/>
            <a:stCxn id="58385" idx="1"/>
            <a:endCxn id="58382" idx="1"/>
          </p:cNvCxnSpPr>
          <p:nvPr/>
        </p:nvCxnSpPr>
        <p:spPr bwMode="auto">
          <a:xfrm rot="10800000" flipH="1" flipV="1">
            <a:off x="5399088" y="2881313"/>
            <a:ext cx="311150" cy="963612"/>
          </a:xfrm>
          <a:prstGeom prst="bentConnector3">
            <a:avLst>
              <a:gd name="adj1" fmla="val -73468"/>
            </a:avLst>
          </a:prstGeom>
          <a:noFill/>
          <a:ln w="9525">
            <a:solidFill>
              <a:schemeClr val="tx1"/>
            </a:solidFill>
            <a:miter lim="800000"/>
            <a:headEnd/>
            <a:tailEnd type="triangle" w="med" len="med"/>
          </a:ln>
        </p:spPr>
      </p:cxnSp>
      <p:cxnSp>
        <p:nvCxnSpPr>
          <p:cNvPr id="58404" name="AutoShape 61"/>
          <p:cNvCxnSpPr>
            <a:cxnSpLocks noChangeShapeType="1"/>
            <a:stCxn id="58393" idx="3"/>
            <a:endCxn id="58384" idx="3"/>
          </p:cNvCxnSpPr>
          <p:nvPr/>
        </p:nvCxnSpPr>
        <p:spPr bwMode="auto">
          <a:xfrm flipH="1">
            <a:off x="8713788" y="2881313"/>
            <a:ext cx="79375" cy="1193800"/>
          </a:xfrm>
          <a:prstGeom prst="bentConnector3">
            <a:avLst>
              <a:gd name="adj1" fmla="val -288000"/>
            </a:avLst>
          </a:prstGeom>
          <a:noFill/>
          <a:ln w="9525">
            <a:solidFill>
              <a:schemeClr val="tx1"/>
            </a:solidFill>
            <a:miter lim="800000"/>
            <a:headEnd/>
            <a:tailEnd type="triangle" w="med" len="med"/>
          </a:ln>
        </p:spPr>
      </p:cxnSp>
      <p:cxnSp>
        <p:nvCxnSpPr>
          <p:cNvPr id="58405" name="AutoShape 62"/>
          <p:cNvCxnSpPr>
            <a:cxnSpLocks noChangeShapeType="1"/>
            <a:stCxn id="58393" idx="3"/>
            <a:endCxn id="58398" idx="3"/>
          </p:cNvCxnSpPr>
          <p:nvPr/>
        </p:nvCxnSpPr>
        <p:spPr bwMode="auto">
          <a:xfrm flipH="1">
            <a:off x="8569325" y="2881313"/>
            <a:ext cx="223838" cy="2330450"/>
          </a:xfrm>
          <a:prstGeom prst="bentConnector3">
            <a:avLst>
              <a:gd name="adj1" fmla="val -102130"/>
            </a:avLst>
          </a:prstGeom>
          <a:noFill/>
          <a:ln w="9525">
            <a:solidFill>
              <a:schemeClr val="tx1"/>
            </a:solidFill>
            <a:miter lim="800000"/>
            <a:headEnd/>
            <a:tailEnd type="triangle" w="med" len="med"/>
          </a:ln>
        </p:spPr>
      </p:cxnSp>
      <p:cxnSp>
        <p:nvCxnSpPr>
          <p:cNvPr id="58406" name="AutoShape 63"/>
          <p:cNvCxnSpPr>
            <a:cxnSpLocks noChangeShapeType="1"/>
            <a:stCxn id="58373" idx="1"/>
            <a:endCxn id="58392" idx="1"/>
          </p:cNvCxnSpPr>
          <p:nvPr/>
        </p:nvCxnSpPr>
        <p:spPr bwMode="auto">
          <a:xfrm rot="10800000" flipH="1" flipV="1">
            <a:off x="322263" y="3948113"/>
            <a:ext cx="1587" cy="1062037"/>
          </a:xfrm>
          <a:prstGeom prst="bentConnector3">
            <a:avLst>
              <a:gd name="adj1" fmla="val -14400005"/>
            </a:avLst>
          </a:prstGeom>
          <a:noFill/>
          <a:ln w="9525">
            <a:solidFill>
              <a:schemeClr val="tx1"/>
            </a:solidFill>
            <a:miter lim="800000"/>
            <a:headEnd/>
            <a:tailEnd type="triangle" w="med" len="med"/>
          </a:ln>
        </p:spPr>
      </p:cxnSp>
      <p:cxnSp>
        <p:nvCxnSpPr>
          <p:cNvPr id="58407" name="AutoShape 64"/>
          <p:cNvCxnSpPr>
            <a:cxnSpLocks noChangeShapeType="1"/>
            <a:stCxn id="58373" idx="1"/>
            <a:endCxn id="58381" idx="1"/>
          </p:cNvCxnSpPr>
          <p:nvPr/>
        </p:nvCxnSpPr>
        <p:spPr bwMode="auto">
          <a:xfrm rot="10800000" flipH="1" flipV="1">
            <a:off x="322263" y="3948113"/>
            <a:ext cx="1587" cy="2128837"/>
          </a:xfrm>
          <a:prstGeom prst="bentConnector3">
            <a:avLst>
              <a:gd name="adj1" fmla="val -14400005"/>
            </a:avLst>
          </a:prstGeom>
          <a:noFill/>
          <a:ln w="9525">
            <a:solidFill>
              <a:schemeClr val="tx1"/>
            </a:solidFill>
            <a:miter lim="800000"/>
            <a:headEnd/>
            <a:tailEnd type="triangle" w="med" len="med"/>
          </a:ln>
        </p:spPr>
      </p:cxn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2895600"/>
            <a:ext cx="9078913" cy="685800"/>
          </a:xfrm>
        </p:spPr>
        <p:txBody>
          <a:bodyPr/>
          <a:lstStyle/>
          <a:p>
            <a:pPr eaLnBrk="1" hangingPunct="1">
              <a:defRPr/>
            </a:pPr>
            <a:r>
              <a:rPr lang="es-CL" dirty="0" smtClean="0"/>
              <a:t> </a:t>
            </a:r>
            <a:r>
              <a:rPr lang="es-CL" sz="3600" dirty="0" smtClean="0"/>
              <a:t>DINÁMICA RECIENTE DE LA POBREZA EN A.L.</a:t>
            </a:r>
            <a:r>
              <a:rPr lang="es-CL" dirty="0" smtClean="0"/>
              <a:t/>
            </a:r>
            <a:br>
              <a:rPr lang="es-CL" dirty="0" smtClean="0"/>
            </a:br>
            <a:endParaRPr lang="es-CL" dirty="0"/>
          </a:p>
        </p:txBody>
      </p:sp>
      <p:sp>
        <p:nvSpPr>
          <p:cNvPr id="5" name="Date Placeholder 4"/>
          <p:cNvSpPr>
            <a:spLocks noGrp="1"/>
          </p:cNvSpPr>
          <p:nvPr>
            <p:ph type="dt" sz="quarter" idx="10"/>
          </p:nvPr>
        </p:nvSpPr>
        <p:spPr/>
        <p:txBody>
          <a:bodyPr/>
          <a:lstStyle/>
          <a:p>
            <a:pPr>
              <a:defRPr/>
            </a:pPr>
            <a:fld id="{2B876467-5FED-416B-AB4D-0CB1674D8B39}" type="datetime6">
              <a:rPr lang="es-CL"/>
              <a:pPr>
                <a:defRPr/>
              </a:pPr>
              <a:t>Octubre de 2012</a:t>
            </a:fld>
            <a:endParaRPr lang="en-US" dirty="0"/>
          </a:p>
        </p:txBody>
      </p:sp>
      <p:sp>
        <p:nvSpPr>
          <p:cNvPr id="6" name="Slide Number Placeholder 5"/>
          <p:cNvSpPr>
            <a:spLocks noGrp="1"/>
          </p:cNvSpPr>
          <p:nvPr>
            <p:ph type="sldNum" sz="quarter" idx="12"/>
          </p:nvPr>
        </p:nvSpPr>
        <p:spPr/>
        <p:txBody>
          <a:bodyPr/>
          <a:lstStyle/>
          <a:p>
            <a:pPr>
              <a:defRPr/>
            </a:pPr>
            <a:fld id="{D9D21D11-81A4-4066-9213-0149FDF80CAA}" type="slidenum">
              <a:rPr lang="en-US"/>
              <a:pPr>
                <a:defRPr/>
              </a:pPr>
              <a:t>25</a:t>
            </a:fld>
            <a:endParaRPr lang="en-US" dirty="0"/>
          </a:p>
        </p:txBody>
      </p:sp>
      <p:sp>
        <p:nvSpPr>
          <p:cNvPr id="7" name="Footer Placeholder 6"/>
          <p:cNvSpPr>
            <a:spLocks noGrp="1"/>
          </p:cNvSpPr>
          <p:nvPr>
            <p:ph type="ftr" sz="quarter" idx="11"/>
          </p:nvPr>
        </p:nvSpPr>
        <p:spPr/>
        <p:txBody>
          <a:bodyPr/>
          <a:lstStyle/>
          <a:p>
            <a:pPr>
              <a:defRPr/>
            </a:pPr>
            <a:r>
              <a:rPr lang="es-CL"/>
              <a:t>Panorama de la Pobreza y la desigualdad en América Latina: Algunos hechos estilizados</a:t>
            </a:r>
            <a:endParaRPr 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1"/>
          <p:cNvSpPr>
            <a:spLocks noGrp="1"/>
          </p:cNvSpPr>
          <p:nvPr>
            <p:ph type="title"/>
          </p:nvPr>
        </p:nvSpPr>
        <p:spPr/>
        <p:txBody>
          <a:bodyPr/>
          <a:lstStyle/>
          <a:p>
            <a:pPr algn="ctr" eaLnBrk="1" hangingPunct="1"/>
            <a:r>
              <a:rPr lang="es-CL" sz="3400" smtClean="0">
                <a:latin typeface="Calibri" pitchFamily="34" charset="0"/>
              </a:rPr>
              <a:t>La pobreza se ha reducido en la región en las últimas dos décadas…</a:t>
            </a:r>
          </a:p>
        </p:txBody>
      </p:sp>
      <p:sp>
        <p:nvSpPr>
          <p:cNvPr id="34818" name="Content Placeholder 3"/>
          <p:cNvSpPr>
            <a:spLocks noGrp="1"/>
          </p:cNvSpPr>
          <p:nvPr>
            <p:ph idx="1"/>
          </p:nvPr>
        </p:nvSpPr>
        <p:spPr>
          <a:xfrm>
            <a:off x="76200" y="1371600"/>
            <a:ext cx="8915400" cy="4800600"/>
          </a:xfrm>
        </p:spPr>
        <p:txBody>
          <a:bodyPr/>
          <a:lstStyle/>
          <a:p>
            <a:pPr algn="just" eaLnBrk="1" hangingPunct="1"/>
            <a:r>
              <a:rPr lang="es-CL" sz="2400" smtClean="0"/>
              <a:t>Especialmente a partir del año 2002, más que durante el decenio de 1990.</a:t>
            </a:r>
          </a:p>
          <a:p>
            <a:pPr algn="just" eaLnBrk="1" hangingPunct="1"/>
            <a:r>
              <a:rPr lang="es-CL" sz="2400" smtClean="0"/>
              <a:t>Ha implicado bajas en la pobreza y también en la pobreza extrema (meta del milenio).</a:t>
            </a:r>
          </a:p>
          <a:p>
            <a:pPr algn="just" eaLnBrk="1" hangingPunct="1"/>
            <a:r>
              <a:rPr lang="es-CL" sz="2400" smtClean="0"/>
              <a:t>Se ha dado de manera relativamente generalizada en la mayoría de los países.</a:t>
            </a:r>
          </a:p>
          <a:p>
            <a:pPr algn="just" eaLnBrk="1" hangingPunct="1"/>
            <a:r>
              <a:rPr lang="es-CL" sz="2400" smtClean="0"/>
              <a:t>Logro conseguido a pesar de las vicisitudes de las distintas crisis que han afectado a la región en el período.</a:t>
            </a:r>
          </a:p>
          <a:p>
            <a:pPr algn="just" eaLnBrk="1" hangingPunct="1"/>
            <a:r>
              <a:rPr lang="es-CL" sz="2400" smtClean="0"/>
              <a:t>Muchos países mantienen aún niveles altos de pobreza y subsiste gran heterogeneidad entre ellos.</a:t>
            </a:r>
          </a:p>
          <a:p>
            <a:pPr algn="just" eaLnBrk="1" hangingPunct="1"/>
            <a:r>
              <a:rPr lang="es-CL" sz="2400" smtClean="0"/>
              <a:t>Este panorama se constata tanto al observar los indicadores monetarios como los indicadores de necesidades básicas insatisfechas.</a:t>
            </a:r>
          </a:p>
          <a:p>
            <a:pPr algn="just" eaLnBrk="1" hangingPunct="1"/>
            <a:endParaRPr lang="es-CL" sz="2400" smtClean="0"/>
          </a:p>
        </p:txBody>
      </p:sp>
      <p:sp>
        <p:nvSpPr>
          <p:cNvPr id="5" name="Date Placeholder 4"/>
          <p:cNvSpPr>
            <a:spLocks noGrp="1"/>
          </p:cNvSpPr>
          <p:nvPr>
            <p:ph type="dt" sz="quarter" idx="10"/>
          </p:nvPr>
        </p:nvSpPr>
        <p:spPr/>
        <p:txBody>
          <a:bodyPr/>
          <a:lstStyle/>
          <a:p>
            <a:pPr>
              <a:defRPr/>
            </a:pPr>
            <a:fld id="{E2325F82-9088-43DE-9019-AE1174ABDD93}" type="datetime6">
              <a:rPr lang="es-CL"/>
              <a:pPr>
                <a:defRPr/>
              </a:pPr>
              <a:t>Octubre de 2012</a:t>
            </a:fld>
            <a:endParaRPr lang="en-US"/>
          </a:p>
        </p:txBody>
      </p:sp>
      <p:sp>
        <p:nvSpPr>
          <p:cNvPr id="6" name="Slide Number Placeholder 5"/>
          <p:cNvSpPr>
            <a:spLocks noGrp="1"/>
          </p:cNvSpPr>
          <p:nvPr>
            <p:ph type="sldNum" sz="quarter" idx="12"/>
          </p:nvPr>
        </p:nvSpPr>
        <p:spPr/>
        <p:txBody>
          <a:bodyPr/>
          <a:lstStyle/>
          <a:p>
            <a:pPr>
              <a:defRPr/>
            </a:pPr>
            <a:fld id="{0C9090E4-8FD7-460F-A38D-64781962418C}" type="slidenum">
              <a:rPr lang="en-US"/>
              <a:pPr>
                <a:defRPr/>
              </a:pPr>
              <a:t>26</a:t>
            </a:fld>
            <a:endParaRPr lang="en-US" dirty="0"/>
          </a:p>
        </p:txBody>
      </p:sp>
      <p:sp>
        <p:nvSpPr>
          <p:cNvPr id="7" name="Footer Placeholder 6"/>
          <p:cNvSpPr>
            <a:spLocks noGrp="1"/>
          </p:cNvSpPr>
          <p:nvPr>
            <p:ph type="ftr" sz="quarter" idx="11"/>
          </p:nvPr>
        </p:nvSpPr>
        <p:spPr/>
        <p:txBody>
          <a:bodyPr/>
          <a:lstStyle/>
          <a:p>
            <a:pPr>
              <a:defRPr/>
            </a:pPr>
            <a:r>
              <a:rPr lang="es-CL"/>
              <a:t>Panorama de la Pobreza y la desigualdad en América Latina: Algunos hechos estilizados</a:t>
            </a:r>
            <a:endParaRPr 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ext Box 12"/>
          <p:cNvSpPr txBox="1">
            <a:spLocks noChangeArrowheads="1"/>
          </p:cNvSpPr>
          <p:nvPr/>
        </p:nvSpPr>
        <p:spPr bwMode="auto">
          <a:xfrm>
            <a:off x="1385888" y="1471613"/>
            <a:ext cx="6272212" cy="461962"/>
          </a:xfrm>
          <a:prstGeom prst="rect">
            <a:avLst/>
          </a:prstGeom>
          <a:noFill/>
          <a:ln w="9525">
            <a:noFill/>
            <a:miter lim="800000"/>
            <a:headEnd/>
            <a:tailEnd/>
          </a:ln>
        </p:spPr>
        <p:txBody>
          <a:bodyPr wrap="none">
            <a:spAutoFit/>
          </a:bodyPr>
          <a:lstStyle/>
          <a:p>
            <a:pPr algn="ctr" eaLnBrk="0" hangingPunct="0"/>
            <a:r>
              <a:rPr lang="es-CL" sz="1200" b="1">
                <a:solidFill>
                  <a:srgbClr val="5C1F00"/>
                </a:solidFill>
              </a:rPr>
              <a:t>AMÉRICA LATINA: EVOLUCIÓN DE LA POBREZA Y DE LA INDIGENCIA, 1980-2011a</a:t>
            </a:r>
          </a:p>
          <a:p>
            <a:pPr algn="ctr" eaLnBrk="0" hangingPunct="0"/>
            <a:r>
              <a:rPr lang="es-CL" sz="1200">
                <a:solidFill>
                  <a:srgbClr val="5C1F00"/>
                </a:solidFill>
              </a:rPr>
              <a:t>(En porcentajes y millones de personas)</a:t>
            </a:r>
          </a:p>
        </p:txBody>
      </p:sp>
      <p:sp>
        <p:nvSpPr>
          <p:cNvPr id="36866" name="Text Box 13"/>
          <p:cNvSpPr txBox="1">
            <a:spLocks noChangeArrowheads="1"/>
          </p:cNvSpPr>
          <p:nvPr/>
        </p:nvSpPr>
        <p:spPr bwMode="auto">
          <a:xfrm>
            <a:off x="4175125" y="3160713"/>
            <a:ext cx="184150" cy="366712"/>
          </a:xfrm>
          <a:prstGeom prst="rect">
            <a:avLst/>
          </a:prstGeom>
          <a:noFill/>
          <a:ln w="9525">
            <a:noFill/>
            <a:miter lim="800000"/>
            <a:headEnd/>
            <a:tailEnd/>
          </a:ln>
        </p:spPr>
        <p:txBody>
          <a:bodyPr wrap="none">
            <a:spAutoFit/>
          </a:bodyPr>
          <a:lstStyle/>
          <a:p>
            <a:pPr eaLnBrk="0" hangingPunct="0"/>
            <a:endParaRPr lang="es-CL"/>
          </a:p>
        </p:txBody>
      </p:sp>
      <p:pic>
        <p:nvPicPr>
          <p:cNvPr id="36867" name="Picture 14"/>
          <p:cNvPicPr>
            <a:picLocks noChangeAspect="1" noChangeArrowheads="1"/>
          </p:cNvPicPr>
          <p:nvPr/>
        </p:nvPicPr>
        <p:blipFill>
          <a:blip r:embed="rId3" cstate="print"/>
          <a:srcRect/>
          <a:stretch>
            <a:fillRect/>
          </a:stretch>
        </p:blipFill>
        <p:spPr bwMode="auto">
          <a:xfrm>
            <a:off x="381000" y="2057400"/>
            <a:ext cx="8382000" cy="3344863"/>
          </a:xfrm>
          <a:prstGeom prst="rect">
            <a:avLst/>
          </a:prstGeom>
          <a:noFill/>
          <a:ln w="9525">
            <a:noFill/>
            <a:miter lim="800000"/>
            <a:headEnd/>
            <a:tailEnd/>
          </a:ln>
        </p:spPr>
      </p:pic>
      <p:sp>
        <p:nvSpPr>
          <p:cNvPr id="36868" name="Text Box 15"/>
          <p:cNvSpPr txBox="1">
            <a:spLocks noChangeArrowheads="1"/>
          </p:cNvSpPr>
          <p:nvPr/>
        </p:nvSpPr>
        <p:spPr bwMode="auto">
          <a:xfrm>
            <a:off x="304800" y="5638800"/>
            <a:ext cx="8077200" cy="708025"/>
          </a:xfrm>
          <a:prstGeom prst="rect">
            <a:avLst/>
          </a:prstGeom>
          <a:noFill/>
          <a:ln w="9525">
            <a:noFill/>
            <a:miter lim="800000"/>
            <a:headEnd/>
            <a:tailEnd/>
          </a:ln>
        </p:spPr>
        <p:txBody>
          <a:bodyPr>
            <a:spAutoFit/>
          </a:bodyPr>
          <a:lstStyle/>
          <a:p>
            <a:pPr eaLnBrk="0" hangingPunct="0"/>
            <a:r>
              <a:rPr lang="es-ES" sz="1000">
                <a:latin typeface="Calibri" pitchFamily="34" charset="0"/>
              </a:rPr>
              <a:t>Fuente: Comisión Económica para América Latina y el Caribe (CEPAL), sobre la base de tabulaciones especiales de las encuestas de hogares de los respectivos países.</a:t>
            </a:r>
          </a:p>
          <a:p>
            <a:pPr eaLnBrk="0" hangingPunct="0"/>
            <a:r>
              <a:rPr lang="es-ES" sz="1000">
                <a:latin typeface="Calibri" pitchFamily="34" charset="0"/>
              </a:rPr>
              <a:t>a Estimación correspondiente a 18 países de la región más Haití. Las cifras colocadas sobre las secciones superiores de las barras representan el porcentaje y número total de personas pobres (indigentes más pobres no indigentes). Las cifras para 2011 corresponden a una proyección.</a:t>
            </a:r>
            <a:endParaRPr lang="es-CL" sz="1000">
              <a:latin typeface="Calibri" pitchFamily="34" charset="0"/>
            </a:endParaRPr>
          </a:p>
        </p:txBody>
      </p:sp>
      <p:sp>
        <p:nvSpPr>
          <p:cNvPr id="36869" name="Title 6"/>
          <p:cNvSpPr>
            <a:spLocks noGrp="1"/>
          </p:cNvSpPr>
          <p:nvPr>
            <p:ph type="title"/>
          </p:nvPr>
        </p:nvSpPr>
        <p:spPr>
          <a:xfrm>
            <a:off x="76200" y="152400"/>
            <a:ext cx="9067800" cy="838200"/>
          </a:xfrm>
        </p:spPr>
        <p:txBody>
          <a:bodyPr/>
          <a:lstStyle/>
          <a:p>
            <a:pPr eaLnBrk="1" hangingPunct="1"/>
            <a:r>
              <a:rPr lang="es-CL" sz="2200" smtClean="0"/>
              <a:t>En los últimos 20 años se han reducido las tasas de pobreza e indigencia, a distinto ritmo según el período. Recientemente se observa una tendencia algo oscilante en el caso de la pobreza extrema.</a:t>
            </a:r>
          </a:p>
        </p:txBody>
      </p:sp>
      <p:sp>
        <p:nvSpPr>
          <p:cNvPr id="8" name="Date Placeholder 7"/>
          <p:cNvSpPr>
            <a:spLocks noGrp="1"/>
          </p:cNvSpPr>
          <p:nvPr>
            <p:ph type="dt" sz="quarter" idx="10"/>
          </p:nvPr>
        </p:nvSpPr>
        <p:spPr/>
        <p:txBody>
          <a:bodyPr/>
          <a:lstStyle/>
          <a:p>
            <a:pPr>
              <a:defRPr/>
            </a:pPr>
            <a:fld id="{87D089CA-3A38-4E14-AA37-E61D0F65A4AD}" type="datetime6">
              <a:rPr lang="es-CL"/>
              <a:pPr>
                <a:defRPr/>
              </a:pPr>
              <a:t>Octubre de 2012</a:t>
            </a:fld>
            <a:endParaRPr lang="en-US"/>
          </a:p>
        </p:txBody>
      </p:sp>
      <p:sp>
        <p:nvSpPr>
          <p:cNvPr id="9" name="Slide Number Placeholder 8"/>
          <p:cNvSpPr>
            <a:spLocks noGrp="1"/>
          </p:cNvSpPr>
          <p:nvPr>
            <p:ph type="sldNum" sz="quarter" idx="12"/>
          </p:nvPr>
        </p:nvSpPr>
        <p:spPr/>
        <p:txBody>
          <a:bodyPr/>
          <a:lstStyle/>
          <a:p>
            <a:pPr>
              <a:defRPr/>
            </a:pPr>
            <a:fld id="{98A8CD35-3C00-4B24-88CA-255D08D73E84}" type="slidenum">
              <a:rPr lang="en-US"/>
              <a:pPr>
                <a:defRPr/>
              </a:pPr>
              <a:t>27</a:t>
            </a:fld>
            <a:endParaRPr lang="en-US" dirty="0"/>
          </a:p>
        </p:txBody>
      </p:sp>
      <p:sp>
        <p:nvSpPr>
          <p:cNvPr id="10" name="Footer Placeholder 9"/>
          <p:cNvSpPr>
            <a:spLocks noGrp="1"/>
          </p:cNvSpPr>
          <p:nvPr>
            <p:ph type="ftr" sz="quarter" idx="11"/>
          </p:nvPr>
        </p:nvSpPr>
        <p:spPr/>
        <p:txBody>
          <a:bodyPr/>
          <a:lstStyle/>
          <a:p>
            <a:pPr>
              <a:defRPr/>
            </a:pPr>
            <a:r>
              <a:rPr lang="es-CL"/>
              <a:t>Panorama de la Pobreza y la desigualdad en América Latina: Algunos hechos estilizados</a:t>
            </a:r>
            <a:endParaRPr 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3" name="Picture 1"/>
          <p:cNvPicPr>
            <a:picLocks noChangeAspect="1" noChangeArrowheads="1"/>
          </p:cNvPicPr>
          <p:nvPr/>
        </p:nvPicPr>
        <p:blipFill>
          <a:blip r:embed="rId3" cstate="print"/>
          <a:srcRect/>
          <a:stretch>
            <a:fillRect/>
          </a:stretch>
        </p:blipFill>
        <p:spPr bwMode="auto">
          <a:xfrm>
            <a:off x="990600" y="1962150"/>
            <a:ext cx="6781800" cy="4210050"/>
          </a:xfrm>
          <a:prstGeom prst="rect">
            <a:avLst/>
          </a:prstGeom>
          <a:noFill/>
          <a:ln w="9525">
            <a:noFill/>
            <a:miter lim="800000"/>
            <a:headEnd/>
            <a:tailEnd/>
          </a:ln>
        </p:spPr>
      </p:pic>
      <p:sp>
        <p:nvSpPr>
          <p:cNvPr id="38914" name="Rectangle 6"/>
          <p:cNvSpPr>
            <a:spLocks noChangeArrowheads="1"/>
          </p:cNvSpPr>
          <p:nvPr/>
        </p:nvSpPr>
        <p:spPr bwMode="auto">
          <a:xfrm>
            <a:off x="304800" y="5943600"/>
            <a:ext cx="7924800" cy="638175"/>
          </a:xfrm>
          <a:prstGeom prst="rect">
            <a:avLst/>
          </a:prstGeom>
          <a:noFill/>
          <a:ln w="9525">
            <a:noFill/>
            <a:miter lim="800000"/>
            <a:headEnd/>
            <a:tailEnd/>
          </a:ln>
        </p:spPr>
        <p:txBody>
          <a:bodyPr>
            <a:spAutoFit/>
          </a:bodyPr>
          <a:lstStyle/>
          <a:p>
            <a:r>
              <a:rPr lang="es-ES" sz="900"/>
              <a:t>Fuente: Comisión Económica para América Latina y el Caribe (CEPAL), sobre la base de tabulaciones especiales de las encuestas de hogares de los respectivos países.</a:t>
            </a:r>
            <a:endParaRPr lang="en-US" sz="900"/>
          </a:p>
          <a:p>
            <a:r>
              <a:rPr lang="es-ES" sz="900"/>
              <a:t>a/ Área urbana</a:t>
            </a:r>
            <a:endParaRPr lang="en-US" sz="900"/>
          </a:p>
          <a:p>
            <a:r>
              <a:rPr lang="es-ES" sz="900"/>
              <a:t>b/ Corresponde a la variación anual entre 2008 y 2010</a:t>
            </a:r>
            <a:endParaRPr lang="en-US" sz="900"/>
          </a:p>
        </p:txBody>
      </p:sp>
      <p:sp>
        <p:nvSpPr>
          <p:cNvPr id="38915" name="Title 4"/>
          <p:cNvSpPr txBox="1">
            <a:spLocks/>
          </p:cNvSpPr>
          <p:nvPr/>
        </p:nvSpPr>
        <p:spPr bwMode="auto">
          <a:xfrm>
            <a:off x="0" y="0"/>
            <a:ext cx="8534400" cy="1143000"/>
          </a:xfrm>
          <a:prstGeom prst="rect">
            <a:avLst/>
          </a:prstGeom>
          <a:noFill/>
          <a:ln w="9525">
            <a:noFill/>
            <a:miter lim="800000"/>
            <a:headEnd/>
            <a:tailEnd/>
          </a:ln>
        </p:spPr>
        <p:txBody>
          <a:bodyPr/>
          <a:lstStyle/>
          <a:p>
            <a:endParaRPr lang="es-CL" sz="2400" b="1">
              <a:solidFill>
                <a:schemeClr val="bg1"/>
              </a:solidFill>
              <a:latin typeface="Calibri" pitchFamily="34" charset="0"/>
            </a:endParaRPr>
          </a:p>
        </p:txBody>
      </p:sp>
      <p:sp>
        <p:nvSpPr>
          <p:cNvPr id="38916" name="Rectangle 3"/>
          <p:cNvSpPr>
            <a:spLocks noChangeArrowheads="1"/>
          </p:cNvSpPr>
          <p:nvPr/>
        </p:nvSpPr>
        <p:spPr bwMode="auto">
          <a:xfrm>
            <a:off x="838200" y="1487488"/>
            <a:ext cx="6858000" cy="646112"/>
          </a:xfrm>
          <a:prstGeom prst="rect">
            <a:avLst/>
          </a:prstGeom>
          <a:noFill/>
          <a:ln w="9525">
            <a:noFill/>
            <a:miter lim="800000"/>
            <a:headEnd/>
            <a:tailEnd/>
          </a:ln>
        </p:spPr>
        <p:txBody>
          <a:bodyPr>
            <a:spAutoFit/>
          </a:bodyPr>
          <a:lstStyle/>
          <a:p>
            <a:pPr algn="ctr"/>
            <a:r>
              <a:rPr lang="es-CL" sz="1200" b="1">
                <a:solidFill>
                  <a:srgbClr val="5C1F00"/>
                </a:solidFill>
              </a:rPr>
              <a:t>AMÉRICA LATINA (12 PAÍSES): VARIACIÓN ANUAL DE LAS TASAS DE POBREZA E INDIGENCIA, 2009-2010</a:t>
            </a:r>
            <a:endParaRPr lang="en-US" sz="1200" b="1">
              <a:solidFill>
                <a:srgbClr val="5C1F00"/>
              </a:solidFill>
            </a:endParaRPr>
          </a:p>
          <a:p>
            <a:pPr algn="ctr"/>
            <a:r>
              <a:rPr lang="en-US" sz="1200">
                <a:solidFill>
                  <a:srgbClr val="5C1F00"/>
                </a:solidFill>
              </a:rPr>
              <a:t>(En puntos porcentuales)</a:t>
            </a:r>
          </a:p>
        </p:txBody>
      </p:sp>
      <p:sp>
        <p:nvSpPr>
          <p:cNvPr id="38917" name="Title 5"/>
          <p:cNvSpPr>
            <a:spLocks noGrp="1"/>
          </p:cNvSpPr>
          <p:nvPr>
            <p:ph type="title"/>
          </p:nvPr>
        </p:nvSpPr>
        <p:spPr/>
        <p:txBody>
          <a:bodyPr/>
          <a:lstStyle/>
          <a:p>
            <a:pPr eaLnBrk="1" hangingPunct="1"/>
            <a:r>
              <a:rPr lang="es-CL" smtClean="0"/>
              <a:t>Luego de la crisis de 2009, varios países de la región lograron disminuir sus niveles de pobreza en el 2010, otros tuvieron un retroceso </a:t>
            </a:r>
            <a:br>
              <a:rPr lang="es-CL" smtClean="0"/>
            </a:br>
            <a:endParaRPr lang="es-CL" smtClean="0"/>
          </a:p>
        </p:txBody>
      </p:sp>
      <p:sp>
        <p:nvSpPr>
          <p:cNvPr id="7" name="Date Placeholder 6"/>
          <p:cNvSpPr>
            <a:spLocks noGrp="1"/>
          </p:cNvSpPr>
          <p:nvPr>
            <p:ph type="dt" sz="quarter" idx="10"/>
          </p:nvPr>
        </p:nvSpPr>
        <p:spPr/>
        <p:txBody>
          <a:bodyPr/>
          <a:lstStyle/>
          <a:p>
            <a:pPr>
              <a:defRPr/>
            </a:pPr>
            <a:fld id="{5E8E82FE-1FD1-4669-BC60-E2EBCE377916}" type="datetime6">
              <a:rPr lang="es-CL"/>
              <a:pPr>
                <a:defRPr/>
              </a:pPr>
              <a:t>Octubre de 2012</a:t>
            </a:fld>
            <a:endParaRPr lang="en-US"/>
          </a:p>
        </p:txBody>
      </p:sp>
      <p:sp>
        <p:nvSpPr>
          <p:cNvPr id="8" name="Slide Number Placeholder 7"/>
          <p:cNvSpPr>
            <a:spLocks noGrp="1"/>
          </p:cNvSpPr>
          <p:nvPr>
            <p:ph type="sldNum" sz="quarter" idx="12"/>
          </p:nvPr>
        </p:nvSpPr>
        <p:spPr/>
        <p:txBody>
          <a:bodyPr/>
          <a:lstStyle/>
          <a:p>
            <a:pPr>
              <a:defRPr/>
            </a:pPr>
            <a:fld id="{339A6D60-4E1C-4FA1-900D-E316064750B9}" type="slidenum">
              <a:rPr lang="en-US"/>
              <a:pPr>
                <a:defRPr/>
              </a:pPr>
              <a:t>28</a:t>
            </a:fld>
            <a:endParaRPr lang="en-US" dirty="0"/>
          </a:p>
        </p:txBody>
      </p:sp>
      <p:sp>
        <p:nvSpPr>
          <p:cNvPr id="9" name="Footer Placeholder 8"/>
          <p:cNvSpPr>
            <a:spLocks noGrp="1"/>
          </p:cNvSpPr>
          <p:nvPr>
            <p:ph type="ftr" sz="quarter" idx="11"/>
          </p:nvPr>
        </p:nvSpPr>
        <p:spPr/>
        <p:txBody>
          <a:bodyPr/>
          <a:lstStyle/>
          <a:p>
            <a:pPr>
              <a:defRPr/>
            </a:pPr>
            <a:r>
              <a:rPr lang="es-CL"/>
              <a:t>Panorama de la Pobreza y la desigualdad en América Latina: Algunos hechos estilizados</a:t>
            </a:r>
            <a:endParaRPr lang="en-US"/>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1" name="Picture 7"/>
          <p:cNvPicPr>
            <a:picLocks noChangeAspect="1" noChangeArrowheads="1"/>
          </p:cNvPicPr>
          <p:nvPr/>
        </p:nvPicPr>
        <p:blipFill>
          <a:blip r:embed="rId3" cstate="print"/>
          <a:srcRect/>
          <a:stretch>
            <a:fillRect/>
          </a:stretch>
        </p:blipFill>
        <p:spPr bwMode="auto">
          <a:xfrm>
            <a:off x="1219200" y="1905000"/>
            <a:ext cx="6553200" cy="4105275"/>
          </a:xfrm>
          <a:prstGeom prst="rect">
            <a:avLst/>
          </a:prstGeom>
          <a:noFill/>
          <a:ln w="9525">
            <a:noFill/>
            <a:miter lim="800000"/>
            <a:headEnd/>
            <a:tailEnd/>
          </a:ln>
        </p:spPr>
      </p:pic>
      <p:sp>
        <p:nvSpPr>
          <p:cNvPr id="40962" name="Title 5"/>
          <p:cNvSpPr>
            <a:spLocks noGrp="1"/>
          </p:cNvSpPr>
          <p:nvPr>
            <p:ph type="title"/>
          </p:nvPr>
        </p:nvSpPr>
        <p:spPr/>
        <p:txBody>
          <a:bodyPr/>
          <a:lstStyle/>
          <a:p>
            <a:pPr eaLnBrk="1" hangingPunct="1"/>
            <a:r>
              <a:rPr lang="es-CL" smtClean="0"/>
              <a:t>El deterioro de 2009 no revirtió los importantes logros de los seis años previos</a:t>
            </a:r>
          </a:p>
        </p:txBody>
      </p:sp>
      <p:sp>
        <p:nvSpPr>
          <p:cNvPr id="40963" name="Text Box 5"/>
          <p:cNvSpPr txBox="1">
            <a:spLocks noChangeArrowheads="1"/>
          </p:cNvSpPr>
          <p:nvPr/>
        </p:nvSpPr>
        <p:spPr bwMode="auto">
          <a:xfrm>
            <a:off x="838200" y="1524000"/>
            <a:ext cx="7620000" cy="457200"/>
          </a:xfrm>
          <a:prstGeom prst="rect">
            <a:avLst/>
          </a:prstGeom>
          <a:noFill/>
          <a:ln w="9525">
            <a:noFill/>
            <a:miter lim="800000"/>
            <a:headEnd/>
            <a:tailEnd/>
          </a:ln>
        </p:spPr>
        <p:txBody>
          <a:bodyPr>
            <a:spAutoFit/>
          </a:bodyPr>
          <a:lstStyle/>
          <a:p>
            <a:pPr algn="ctr"/>
            <a:r>
              <a:rPr lang="es-ES" sz="1200" b="1">
                <a:solidFill>
                  <a:srgbClr val="5C1F00"/>
                </a:solidFill>
                <a:cs typeface="Arial" charset="0"/>
              </a:rPr>
              <a:t>AMÉRICA LATINA (18 PAÍSES): TASAS DE POBREZA E INDIGENCIA, ALREDEDOR DE 2002 Y 2009</a:t>
            </a:r>
          </a:p>
          <a:p>
            <a:pPr algn="ctr"/>
            <a:r>
              <a:rPr lang="es-ES" sz="1200" i="1">
                <a:solidFill>
                  <a:srgbClr val="5C1F00"/>
                </a:solidFill>
                <a:cs typeface="Arial" charset="0"/>
              </a:rPr>
              <a:t>(En puntos porcentuales)</a:t>
            </a:r>
            <a:endParaRPr lang="es-ES" sz="1200" i="1" baseline="30000">
              <a:solidFill>
                <a:srgbClr val="5C1F00"/>
              </a:solidFill>
              <a:cs typeface="Arial" charset="0"/>
            </a:endParaRPr>
          </a:p>
        </p:txBody>
      </p:sp>
      <p:sp>
        <p:nvSpPr>
          <p:cNvPr id="40964" name="Text Box 6"/>
          <p:cNvSpPr txBox="1">
            <a:spLocks noChangeArrowheads="1"/>
          </p:cNvSpPr>
          <p:nvPr/>
        </p:nvSpPr>
        <p:spPr bwMode="auto">
          <a:xfrm>
            <a:off x="228600" y="5943600"/>
            <a:ext cx="8686800" cy="584200"/>
          </a:xfrm>
          <a:prstGeom prst="rect">
            <a:avLst/>
          </a:prstGeom>
          <a:noFill/>
          <a:ln w="9525">
            <a:noFill/>
            <a:miter lim="800000"/>
            <a:headEnd/>
            <a:tailEnd/>
          </a:ln>
        </p:spPr>
        <p:txBody>
          <a:bodyPr>
            <a:spAutoFit/>
          </a:bodyPr>
          <a:lstStyle/>
          <a:p>
            <a:r>
              <a:rPr lang="es-ES" sz="800">
                <a:cs typeface="Arial" charset="0"/>
              </a:rPr>
              <a:t>Fuente: Comisión Económica para América Latina y el Caribe (CEPAL), sobre la base de tabulaciones especiales de las encuestas de hogares de los respectivos países.</a:t>
            </a:r>
          </a:p>
          <a:p>
            <a:r>
              <a:rPr lang="es-ES" sz="800" baseline="30000">
                <a:cs typeface="Arial" charset="0"/>
              </a:rPr>
              <a:t>a</a:t>
            </a:r>
            <a:r>
              <a:rPr lang="es-ES" sz="800">
                <a:cs typeface="Arial" charset="0"/>
              </a:rPr>
              <a:t> Área urbana.</a:t>
            </a:r>
          </a:p>
          <a:p>
            <a:r>
              <a:rPr lang="es-ES" sz="800" baseline="30000"/>
              <a:t>b</a:t>
            </a:r>
            <a:r>
              <a:rPr lang="es-ES" sz="800"/>
              <a:t> Cifras de la Misión para la Reducción de la Pobreza y la Desigualdad (MERPD), DANE-DNP de Colombia. </a:t>
            </a:r>
          </a:p>
          <a:p>
            <a:r>
              <a:rPr lang="es-ES" sz="800" baseline="30000"/>
              <a:t>c</a:t>
            </a:r>
            <a:r>
              <a:rPr lang="es-ES" sz="800"/>
              <a:t> Cifras del Instituto Nacional de Estadística e Informática (INEI) del Perú.</a:t>
            </a:r>
            <a:endParaRPr lang="es-ES" sz="800">
              <a:cs typeface="Arial" charset="0"/>
            </a:endParaRPr>
          </a:p>
        </p:txBody>
      </p:sp>
      <p:sp>
        <p:nvSpPr>
          <p:cNvPr id="7" name="Date Placeholder 6"/>
          <p:cNvSpPr>
            <a:spLocks noGrp="1"/>
          </p:cNvSpPr>
          <p:nvPr>
            <p:ph type="dt" sz="quarter" idx="10"/>
          </p:nvPr>
        </p:nvSpPr>
        <p:spPr/>
        <p:txBody>
          <a:bodyPr/>
          <a:lstStyle/>
          <a:p>
            <a:pPr>
              <a:defRPr/>
            </a:pPr>
            <a:fld id="{F502DFFD-FA5E-4D28-BD5F-D574615C9697}" type="datetime6">
              <a:rPr lang="es-CL"/>
              <a:pPr>
                <a:defRPr/>
              </a:pPr>
              <a:t>Octubre de 2012</a:t>
            </a:fld>
            <a:endParaRPr lang="en-US"/>
          </a:p>
        </p:txBody>
      </p:sp>
      <p:sp>
        <p:nvSpPr>
          <p:cNvPr id="8" name="Slide Number Placeholder 7"/>
          <p:cNvSpPr>
            <a:spLocks noGrp="1"/>
          </p:cNvSpPr>
          <p:nvPr>
            <p:ph type="sldNum" sz="quarter" idx="12"/>
          </p:nvPr>
        </p:nvSpPr>
        <p:spPr/>
        <p:txBody>
          <a:bodyPr/>
          <a:lstStyle/>
          <a:p>
            <a:pPr>
              <a:defRPr/>
            </a:pPr>
            <a:fld id="{76CF2185-5E3C-4FBC-A3BE-9D46BD2BCF51}" type="slidenum">
              <a:rPr lang="en-US"/>
              <a:pPr>
                <a:defRPr/>
              </a:pPr>
              <a:t>29</a:t>
            </a:fld>
            <a:endParaRPr lang="en-US" dirty="0"/>
          </a:p>
        </p:txBody>
      </p:sp>
      <p:sp>
        <p:nvSpPr>
          <p:cNvPr id="9" name="Footer Placeholder 8"/>
          <p:cNvSpPr>
            <a:spLocks noGrp="1"/>
          </p:cNvSpPr>
          <p:nvPr>
            <p:ph type="ftr" sz="quarter" idx="11"/>
          </p:nvPr>
        </p:nvSpPr>
        <p:spPr/>
        <p:txBody>
          <a:bodyPr/>
          <a:lstStyle/>
          <a:p>
            <a:pPr>
              <a:defRPr/>
            </a:pPr>
            <a:r>
              <a:rPr lang="es-CL"/>
              <a:t>Panorama de la Pobreza y la desigualdad en América Latina: Algunos hechos estilizados</a:t>
            </a:r>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4"/>
          <p:cNvSpPr>
            <a:spLocks noGrp="1" noChangeArrowheads="1"/>
          </p:cNvSpPr>
          <p:nvPr>
            <p:ph type="title"/>
          </p:nvPr>
        </p:nvSpPr>
        <p:spPr/>
        <p:txBody>
          <a:bodyPr/>
          <a:lstStyle/>
          <a:p>
            <a:pPr eaLnBrk="1" hangingPunct="1"/>
            <a:r>
              <a:rPr lang="en-CA" sz="3200" dirty="0" smtClean="0">
                <a:solidFill>
                  <a:schemeClr val="bg1"/>
                </a:solidFill>
              </a:rPr>
              <a:t>CONCEPTO DE POBREZA</a:t>
            </a:r>
            <a:endParaRPr lang="es-CL" sz="3200" dirty="0" smtClean="0">
              <a:solidFill>
                <a:schemeClr val="bg1"/>
              </a:solidFill>
            </a:endParaRPr>
          </a:p>
        </p:txBody>
      </p:sp>
      <p:pic>
        <p:nvPicPr>
          <p:cNvPr id="6" name="Picture Placeholder 5" descr="favela-brasil.jpg"/>
          <p:cNvPicPr>
            <a:picLocks noGrp="1" noChangeAspect="1"/>
          </p:cNvPicPr>
          <p:nvPr>
            <p:ph type="pic" sz="quarter" idx="18"/>
          </p:nvPr>
        </p:nvPicPr>
        <p:blipFill>
          <a:blip r:embed="rId3" cstate="print">
            <a:duotone>
              <a:prstClr val="black"/>
              <a:schemeClr val="accent6">
                <a:tint val="45000"/>
                <a:satMod val="400000"/>
              </a:schemeClr>
            </a:duotone>
          </a:blip>
          <a:srcRect t="25521" b="25521"/>
          <a:stretch>
            <a:fillRect/>
          </a:stretch>
        </p:blipFill>
        <p:spPr/>
      </p:pic>
      <p:sp>
        <p:nvSpPr>
          <p:cNvPr id="12" name="Rectangle 11"/>
          <p:cNvSpPr/>
          <p:nvPr/>
        </p:nvSpPr>
        <p:spPr>
          <a:xfrm>
            <a:off x="0" y="2667000"/>
            <a:ext cx="9144000" cy="1524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sp>
        <p:nvSpPr>
          <p:cNvPr id="8" name="Slide Number Placeholder 7"/>
          <p:cNvSpPr>
            <a:spLocks noGrp="1"/>
          </p:cNvSpPr>
          <p:nvPr>
            <p:ph type="sldNum" sz="quarter" idx="19"/>
          </p:nvPr>
        </p:nvSpPr>
        <p:spPr/>
        <p:txBody>
          <a:bodyPr/>
          <a:lstStyle/>
          <a:p>
            <a:pPr>
              <a:defRPr/>
            </a:pPr>
            <a:fld id="{51DC9F71-FC8F-4BF1-AF8E-87736C7FAA84}" type="slidenum">
              <a:rPr lang="en-US" smtClean="0"/>
              <a:pPr>
                <a:defRPr/>
              </a:pPr>
              <a:t>3</a:t>
            </a:fld>
            <a:endParaRPr lang="en-US" dirty="0"/>
          </a:p>
        </p:txBody>
      </p:sp>
      <p:sp>
        <p:nvSpPr>
          <p:cNvPr id="10" name="Footer Placeholder 9"/>
          <p:cNvSpPr>
            <a:spLocks noGrp="1"/>
          </p:cNvSpPr>
          <p:nvPr>
            <p:ph type="ftr" sz="quarter" idx="21"/>
          </p:nvPr>
        </p:nvSpPr>
        <p:spPr/>
        <p:txBody>
          <a:bodyPr/>
          <a:lstStyle/>
          <a:p>
            <a:pPr>
              <a:defRPr/>
            </a:pPr>
            <a:r>
              <a:rPr lang="es-ES" smtClean="0"/>
              <a:t>Marco conceptual y metodológico para la medición de la pobreza</a:t>
            </a:r>
            <a:endParaRPr lang="en-US" dirty="0"/>
          </a:p>
        </p:txBody>
      </p:sp>
      <p:sp>
        <p:nvSpPr>
          <p:cNvPr id="13" name="Date Placeholder 12"/>
          <p:cNvSpPr>
            <a:spLocks noGrp="1"/>
          </p:cNvSpPr>
          <p:nvPr>
            <p:ph type="dt" sz="half" idx="20"/>
          </p:nvPr>
        </p:nvSpPr>
        <p:spPr/>
        <p:txBody>
          <a:bodyPr/>
          <a:lstStyle/>
          <a:p>
            <a:pPr>
              <a:defRPr/>
            </a:pPr>
            <a:r>
              <a:rPr lang="en-US" smtClean="0"/>
              <a:t>22 – 24 de mayo, 2012</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3"/>
          <p:cNvSpPr>
            <a:spLocks noGrp="1"/>
          </p:cNvSpPr>
          <p:nvPr>
            <p:ph type="title"/>
          </p:nvPr>
        </p:nvSpPr>
        <p:spPr/>
        <p:txBody>
          <a:bodyPr/>
          <a:lstStyle/>
          <a:p>
            <a:pPr eaLnBrk="1" hangingPunct="1"/>
            <a:r>
              <a:rPr lang="es-CL" smtClean="0"/>
              <a:t>Recurrentes crisis financieras internacionales de las últimas 3 décadas han golpeado duro a los países de América Latina</a:t>
            </a:r>
          </a:p>
        </p:txBody>
      </p:sp>
      <p:pic>
        <p:nvPicPr>
          <p:cNvPr id="43010" name="Picture 3"/>
          <p:cNvPicPr>
            <a:picLocks noGrp="1" noChangeAspect="1" noChangeArrowheads="1"/>
          </p:cNvPicPr>
          <p:nvPr>
            <p:ph idx="4294967295"/>
          </p:nvPr>
        </p:nvPicPr>
        <p:blipFill>
          <a:blip r:embed="rId3" cstate="print"/>
          <a:srcRect t="1309"/>
          <a:stretch>
            <a:fillRect/>
          </a:stretch>
        </p:blipFill>
        <p:spPr>
          <a:xfrm>
            <a:off x="1295400" y="1524000"/>
            <a:ext cx="6657975" cy="4781550"/>
          </a:xfrm>
        </p:spPr>
      </p:pic>
      <p:sp>
        <p:nvSpPr>
          <p:cNvPr id="5" name="Date Placeholder 4"/>
          <p:cNvSpPr>
            <a:spLocks noGrp="1"/>
          </p:cNvSpPr>
          <p:nvPr>
            <p:ph type="dt" sz="quarter" idx="10"/>
          </p:nvPr>
        </p:nvSpPr>
        <p:spPr/>
        <p:txBody>
          <a:bodyPr/>
          <a:lstStyle/>
          <a:p>
            <a:pPr>
              <a:defRPr/>
            </a:pPr>
            <a:fld id="{4C2A09EE-A60B-4573-9C45-A39402681C71}" type="datetime6">
              <a:rPr lang="es-CL"/>
              <a:pPr>
                <a:defRPr/>
              </a:pPr>
              <a:t>Octubre de 2012</a:t>
            </a:fld>
            <a:endParaRPr lang="en-US"/>
          </a:p>
        </p:txBody>
      </p:sp>
      <p:sp>
        <p:nvSpPr>
          <p:cNvPr id="6" name="Slide Number Placeholder 5"/>
          <p:cNvSpPr>
            <a:spLocks noGrp="1"/>
          </p:cNvSpPr>
          <p:nvPr>
            <p:ph type="sldNum" sz="quarter" idx="12"/>
          </p:nvPr>
        </p:nvSpPr>
        <p:spPr/>
        <p:txBody>
          <a:bodyPr/>
          <a:lstStyle/>
          <a:p>
            <a:pPr>
              <a:defRPr/>
            </a:pPr>
            <a:fld id="{E66F9B4B-591F-4ACA-BDFE-955015A7CB7C}" type="slidenum">
              <a:rPr lang="en-US"/>
              <a:pPr>
                <a:defRPr/>
              </a:pPr>
              <a:t>30</a:t>
            </a:fld>
            <a:endParaRPr lang="en-US" dirty="0"/>
          </a:p>
        </p:txBody>
      </p:sp>
      <p:sp>
        <p:nvSpPr>
          <p:cNvPr id="7" name="Footer Placeholder 6"/>
          <p:cNvSpPr>
            <a:spLocks noGrp="1"/>
          </p:cNvSpPr>
          <p:nvPr>
            <p:ph type="ftr" sz="quarter" idx="11"/>
          </p:nvPr>
        </p:nvSpPr>
        <p:spPr/>
        <p:txBody>
          <a:bodyPr/>
          <a:lstStyle/>
          <a:p>
            <a:pPr>
              <a:defRPr/>
            </a:pPr>
            <a:r>
              <a:rPr lang="es-CL"/>
              <a:t>Panorama de la Pobreza y la desigualdad en América Latina: Algunos hechos estilizados</a:t>
            </a:r>
            <a:endParaRPr 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7" name="Text Box 2"/>
          <p:cNvSpPr txBox="1">
            <a:spLocks noChangeArrowheads="1"/>
          </p:cNvSpPr>
          <p:nvPr/>
        </p:nvSpPr>
        <p:spPr bwMode="auto">
          <a:xfrm>
            <a:off x="381000" y="6094413"/>
            <a:ext cx="8474075" cy="230187"/>
          </a:xfrm>
          <a:prstGeom prst="rect">
            <a:avLst/>
          </a:prstGeom>
          <a:noFill/>
          <a:ln w="9525">
            <a:noFill/>
            <a:miter lim="800000"/>
            <a:headEnd/>
            <a:tailEnd/>
          </a:ln>
        </p:spPr>
        <p:txBody>
          <a:bodyPr>
            <a:spAutoFit/>
          </a:bodyPr>
          <a:lstStyle/>
          <a:p>
            <a:r>
              <a:rPr lang="en-US" sz="900">
                <a:cs typeface="Arial" charset="0"/>
              </a:rPr>
              <a:t>Fuente: CEPAL, sobre la base de cifras oficiales de los países y estimaciones a partir de encuestas de hogares.</a:t>
            </a:r>
          </a:p>
        </p:txBody>
      </p:sp>
      <p:sp>
        <p:nvSpPr>
          <p:cNvPr id="192518" name="Text Box 3"/>
          <p:cNvSpPr txBox="1">
            <a:spLocks noChangeArrowheads="1"/>
          </p:cNvSpPr>
          <p:nvPr/>
        </p:nvSpPr>
        <p:spPr bwMode="auto">
          <a:xfrm>
            <a:off x="0" y="0"/>
            <a:ext cx="8510588" cy="830263"/>
          </a:xfrm>
          <a:prstGeom prst="rect">
            <a:avLst/>
          </a:prstGeom>
          <a:noFill/>
          <a:ln w="9525">
            <a:noFill/>
            <a:miter lim="800000"/>
            <a:headEnd/>
            <a:tailEnd/>
          </a:ln>
        </p:spPr>
        <p:txBody>
          <a:bodyPr anchor="ctr"/>
          <a:lstStyle/>
          <a:p>
            <a:pPr eaLnBrk="0" hangingPunct="0"/>
            <a:endParaRPr lang="es-CL" sz="2600" b="1">
              <a:solidFill>
                <a:schemeClr val="bg1"/>
              </a:solidFill>
              <a:latin typeface="Calibri" pitchFamily="34" charset="0"/>
            </a:endParaRPr>
          </a:p>
        </p:txBody>
      </p:sp>
      <p:graphicFrame>
        <p:nvGraphicFramePr>
          <p:cNvPr id="192516" name="Object 2"/>
          <p:cNvGraphicFramePr>
            <a:graphicFrameLocks noChangeAspect="1"/>
          </p:cNvGraphicFramePr>
          <p:nvPr/>
        </p:nvGraphicFramePr>
        <p:xfrm>
          <a:off x="914400" y="1919288"/>
          <a:ext cx="7086600" cy="3871912"/>
        </p:xfrm>
        <a:graphic>
          <a:graphicData uri="http://schemas.openxmlformats.org/presentationml/2006/ole">
            <p:oleObj spid="_x0000_s192516" name="Chart" r:id="rId4" imgW="8877402" imgH="4848352" progId="Excel.Sheet.8">
              <p:embed/>
            </p:oleObj>
          </a:graphicData>
        </a:graphic>
      </p:graphicFrame>
      <p:sp>
        <p:nvSpPr>
          <p:cNvPr id="192519" name="Text Box 5"/>
          <p:cNvSpPr txBox="1">
            <a:spLocks noChangeArrowheads="1"/>
          </p:cNvSpPr>
          <p:nvPr/>
        </p:nvSpPr>
        <p:spPr bwMode="auto">
          <a:xfrm>
            <a:off x="914400" y="1584325"/>
            <a:ext cx="7086600" cy="396875"/>
          </a:xfrm>
          <a:prstGeom prst="rect">
            <a:avLst/>
          </a:prstGeom>
          <a:noFill/>
          <a:ln w="9525">
            <a:noFill/>
            <a:miter lim="800000"/>
            <a:headEnd/>
            <a:tailEnd/>
          </a:ln>
        </p:spPr>
        <p:txBody>
          <a:bodyPr>
            <a:spAutoFit/>
          </a:bodyPr>
          <a:lstStyle/>
          <a:p>
            <a:pPr algn="ctr"/>
            <a:r>
              <a:rPr lang="es-ES" sz="1200" b="1">
                <a:solidFill>
                  <a:srgbClr val="5C1F00"/>
                </a:solidFill>
                <a:cs typeface="Arial" charset="0"/>
              </a:rPr>
              <a:t>AMÉRICA LATINA (17 PAÍSES): INCIDENCIA DE LA POBREZA Y PIB PER CÁPITA</a:t>
            </a:r>
          </a:p>
          <a:p>
            <a:pPr algn="ctr"/>
            <a:endParaRPr lang="es-ES" sz="1200" b="1" baseline="30000">
              <a:solidFill>
                <a:srgbClr val="5C1F00"/>
              </a:solidFill>
              <a:cs typeface="Arial" charset="0"/>
            </a:endParaRPr>
          </a:p>
        </p:txBody>
      </p:sp>
      <p:sp>
        <p:nvSpPr>
          <p:cNvPr id="192520" name="Title 5"/>
          <p:cNvSpPr>
            <a:spLocks noGrp="1"/>
          </p:cNvSpPr>
          <p:nvPr>
            <p:ph type="title"/>
          </p:nvPr>
        </p:nvSpPr>
        <p:spPr/>
        <p:txBody>
          <a:bodyPr/>
          <a:lstStyle/>
          <a:p>
            <a:pPr eaLnBrk="1" hangingPunct="1"/>
            <a:r>
              <a:rPr lang="es-CL" smtClean="0"/>
              <a:t>…con costos importantes en el campo social, reflejados en la evolución de la pobreza</a:t>
            </a:r>
            <a:br>
              <a:rPr lang="es-CL" smtClean="0"/>
            </a:br>
            <a:endParaRPr lang="es-CL" smtClean="0"/>
          </a:p>
        </p:txBody>
      </p:sp>
      <p:sp>
        <p:nvSpPr>
          <p:cNvPr id="7" name="Date Placeholder 6"/>
          <p:cNvSpPr>
            <a:spLocks noGrp="1"/>
          </p:cNvSpPr>
          <p:nvPr>
            <p:ph type="dt" sz="quarter" idx="10"/>
          </p:nvPr>
        </p:nvSpPr>
        <p:spPr/>
        <p:txBody>
          <a:bodyPr/>
          <a:lstStyle/>
          <a:p>
            <a:pPr>
              <a:defRPr/>
            </a:pPr>
            <a:fld id="{FC86FD5C-6165-4CEA-9526-D4D713570005}" type="datetime6">
              <a:rPr lang="es-CL"/>
              <a:pPr>
                <a:defRPr/>
              </a:pPr>
              <a:t>Octubre de 2012</a:t>
            </a:fld>
            <a:endParaRPr lang="en-US"/>
          </a:p>
        </p:txBody>
      </p:sp>
      <p:sp>
        <p:nvSpPr>
          <p:cNvPr id="8" name="Slide Number Placeholder 7"/>
          <p:cNvSpPr>
            <a:spLocks noGrp="1"/>
          </p:cNvSpPr>
          <p:nvPr>
            <p:ph type="sldNum" sz="quarter" idx="12"/>
          </p:nvPr>
        </p:nvSpPr>
        <p:spPr/>
        <p:txBody>
          <a:bodyPr/>
          <a:lstStyle/>
          <a:p>
            <a:pPr>
              <a:defRPr/>
            </a:pPr>
            <a:fld id="{5DF257CF-E106-48A1-A8A9-C20BE029DE91}" type="slidenum">
              <a:rPr lang="en-US"/>
              <a:pPr>
                <a:defRPr/>
              </a:pPr>
              <a:t>31</a:t>
            </a:fld>
            <a:endParaRPr lang="en-US" dirty="0"/>
          </a:p>
        </p:txBody>
      </p:sp>
      <p:sp>
        <p:nvSpPr>
          <p:cNvPr id="9" name="Footer Placeholder 8"/>
          <p:cNvSpPr>
            <a:spLocks noGrp="1"/>
          </p:cNvSpPr>
          <p:nvPr>
            <p:ph type="ftr" sz="quarter" idx="11"/>
          </p:nvPr>
        </p:nvSpPr>
        <p:spPr/>
        <p:txBody>
          <a:bodyPr/>
          <a:lstStyle/>
          <a:p>
            <a:pPr>
              <a:defRPr/>
            </a:pPr>
            <a:r>
              <a:rPr lang="es-CL"/>
              <a:t>Panorama de la Pobreza y la desigualdad en América Latina: Algunos hechos estilizados</a:t>
            </a:r>
            <a:endParaRPr lang="en-US"/>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6096000"/>
            <a:ext cx="9144000" cy="76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sp>
        <p:nvSpPr>
          <p:cNvPr id="6" name="Rectangle 5"/>
          <p:cNvSpPr/>
          <p:nvPr/>
        </p:nvSpPr>
        <p:spPr>
          <a:xfrm>
            <a:off x="0" y="1066800"/>
            <a:ext cx="9144000" cy="76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graphicFrame>
        <p:nvGraphicFramePr>
          <p:cNvPr id="23753" name="Group 201"/>
          <p:cNvGraphicFramePr>
            <a:graphicFrameLocks noGrp="1"/>
          </p:cNvGraphicFramePr>
          <p:nvPr/>
        </p:nvGraphicFramePr>
        <p:xfrm>
          <a:off x="304800" y="1839913"/>
          <a:ext cx="8458200" cy="4814888"/>
        </p:xfrm>
        <a:graphic>
          <a:graphicData uri="http://schemas.openxmlformats.org/drawingml/2006/table">
            <a:tbl>
              <a:tblPr/>
              <a:tblGrid>
                <a:gridCol w="1604963"/>
                <a:gridCol w="615950"/>
                <a:gridCol w="847725"/>
                <a:gridCol w="835025"/>
                <a:gridCol w="617537"/>
                <a:gridCol w="836613"/>
                <a:gridCol w="850900"/>
                <a:gridCol w="619125"/>
                <a:gridCol w="838200"/>
                <a:gridCol w="792162"/>
              </a:tblGrid>
              <a:tr h="171450">
                <a:tc rowSpan="2">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País</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3">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Alrededor de 2002</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hMerge="1">
                  <a:txBody>
                    <a:bodyPr/>
                    <a:lstStyle/>
                    <a:p>
                      <a:endParaRPr lang="en-US"/>
                    </a:p>
                  </a:txBody>
                  <a:tcPr/>
                </a:tc>
                <a:tc hMerge="1">
                  <a:txBody>
                    <a:bodyPr/>
                    <a:lstStyle/>
                    <a:p>
                      <a:endParaRPr lang="en-US"/>
                    </a:p>
                  </a:txBody>
                  <a:tcPr/>
                </a:tc>
                <a:tc gridSpan="3">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Alrededor de 2009</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hMerge="1">
                  <a:txBody>
                    <a:bodyPr/>
                    <a:lstStyle/>
                    <a:p>
                      <a:endParaRPr lang="en-US"/>
                    </a:p>
                  </a:txBody>
                  <a:tcPr/>
                </a:tc>
                <a:tc hMerge="1">
                  <a:txBody>
                    <a:bodyPr/>
                    <a:lstStyle/>
                    <a:p>
                      <a:endParaRPr lang="en-US"/>
                    </a:p>
                  </a:txBody>
                  <a:tcPr/>
                </a:tc>
                <a:tc gridSpan="3">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2010</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hMerge="1">
                  <a:txBody>
                    <a:bodyPr/>
                    <a:lstStyle/>
                    <a:p>
                      <a:endParaRPr lang="en-US"/>
                    </a:p>
                  </a:txBody>
                  <a:tcPr/>
                </a:tc>
                <a:tc hMerge="1">
                  <a:txBody>
                    <a:bodyPr/>
                    <a:lstStyle/>
                    <a:p>
                      <a:endParaRPr lang="en-US"/>
                    </a:p>
                  </a:txBody>
                  <a:tcPr/>
                </a:tc>
              </a:tr>
              <a:tr h="269875">
                <a:tc vMerge="1">
                  <a:txBody>
                    <a:bodyPr/>
                    <a:lstStyle/>
                    <a:p>
                      <a:endParaRPr lang="en-US"/>
                    </a:p>
                  </a:txBody>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Año</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Pobreza</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Indigencia</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Año</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Pobreza</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Indigencia</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Año</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Pobreza</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Indigencia</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r>
              <a:tr h="16986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Argentina a/</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2002</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45,4</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20,9</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2009</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11,3</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3,8</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2010</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8,6</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2,8</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r>
              <a:tr h="17145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Bolivia (Est. Pluri. de)</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2002</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62,4</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37,1</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2007</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54,0</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31,2</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r>
              <a:tr h="17145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Brasil</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2001</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37,5</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13,2</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2009</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24,9</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7,0</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r>
              <a:tr h="17145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Chile</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2000</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20,2</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5,6</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2009</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11,5</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3,6</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r>
              <a:tr h="16986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Colombia b/</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2002</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54,2</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19,9</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2009</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45,7</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16,5</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2010</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44,3</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14,8</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r>
              <a:tr h="17145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Costa Rica</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2002</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20,3</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8,2</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2009</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18,9</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6,9</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r>
              <a:tr h="17145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Ecuador a/</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2002</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49,0</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19,4</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2009</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40,2</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15,5</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2010</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37,1</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14,2</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r>
              <a:tr h="17145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El Salvador</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2001</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48,9</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22,1</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2009</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47,9</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17,3</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2010</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46,6</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16,7</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r>
              <a:tr h="371475">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Guatemala</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2002</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60,2</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30,9</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2006</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54,8</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29,1</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es-CL" sz="900" b="0" i="0" u="none" strike="noStrike" cap="none" normalizeH="0" baseline="0" smtClean="0">
                        <a:ln>
                          <a:noFill/>
                        </a:ln>
                        <a:solidFill>
                          <a:schemeClr val="tx1"/>
                        </a:solidFill>
                        <a:effectLst/>
                        <a:latin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es-CL" sz="900" b="0" i="0" u="none" strike="noStrike" cap="none" normalizeH="0" baseline="0" smtClean="0">
                        <a:ln>
                          <a:noFill/>
                        </a:ln>
                        <a:solidFill>
                          <a:schemeClr val="tx1"/>
                        </a:solidFill>
                        <a:effectLst/>
                        <a:latin typeface="Arial" charset="0"/>
                      </a:endParaRPr>
                    </a:p>
                  </a:txBody>
                  <a:tcPr anchor="ctr" horzOverflow="overflow">
                    <a:lnL>
                      <a:noFill/>
                    </a:lnL>
                    <a:lnR>
                      <a:noFill/>
                    </a:lnR>
                    <a:lnT>
                      <a:noFill/>
                    </a:lnT>
                    <a:lnB>
                      <a:noFill/>
                    </a:lnB>
                    <a:lnTlToBr>
                      <a:noFill/>
                    </a:lnTlToBr>
                    <a:lnBlToTr>
                      <a:noFill/>
                    </a:lnBlToTr>
                    <a:noFill/>
                  </a:tcPr>
                </a:tc>
              </a:tr>
              <a:tr h="17145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Honduras</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2002</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77,3</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54,4</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2009</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65,7</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41,8</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2010</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67,4</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42,8</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r>
              <a:tr h="17145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México</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2002</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39,4</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12,6</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2008</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34,8</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11,2</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2010</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36,3</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13,3</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r>
              <a:tr h="16986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Nicaragua</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2001</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69,4</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42,5</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2005</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61,9</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31,9</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r>
              <a:tr h="17145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Panamá</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2002</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36,9</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18,6</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2009</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26,4</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11,1</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2010</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25,8</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12,6</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r>
              <a:tr h="17145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Paraguay</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2001</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61,0</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33,2</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2009</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56,0</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30,4</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2010</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54,8</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30,7</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r>
              <a:tr h="17145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Perú c/</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2001</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54,7</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24,4</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2009</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34,8</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11,5</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2010</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31,3</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9,8</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r>
              <a:tr h="24606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República Dominicana</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2002</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47,1</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20,7</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2009</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41,1</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21,0</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2010</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41,4</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20,9</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r>
              <a:tr h="17145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Uruguay a/</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2002</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15,4</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2,5</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2009</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10,7</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2,0</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2010</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8,6</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1,4</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a:noFill/>
                    </a:lnB>
                    <a:lnTlToBr>
                      <a:noFill/>
                    </a:lnTlToBr>
                    <a:lnBlToTr>
                      <a:noFill/>
                    </a:lnBlToTr>
                    <a:noFill/>
                  </a:tcPr>
                </a:tc>
              </a:tr>
              <a:tr h="269875">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Venezuela (Rep. Bol. de)</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2002</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48,6</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22,2</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2009</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27,1</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9,8</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2010</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charset="0"/>
                          <a:ea typeface="Times New Roman" pitchFamily="18" charset="0"/>
                          <a:cs typeface="Arial" charset="0"/>
                        </a:rPr>
                        <a:t>27,8</a:t>
                      </a:r>
                      <a:endParaRPr kumimoji="0" lang="en-US" sz="9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000000"/>
                          </a:solidFill>
                          <a:effectLst/>
                          <a:latin typeface="Arial" charset="0"/>
                          <a:ea typeface="Times New Roman" pitchFamily="18" charset="0"/>
                          <a:cs typeface="Arial" charset="0"/>
                        </a:rPr>
                        <a:t>10,7</a:t>
                      </a:r>
                      <a:endParaRPr kumimoji="0" lang="en-US" sz="900" b="0" i="0" u="none" strike="noStrike" cap="none" normalizeH="0" baseline="0" dirty="0" smtClean="0">
                        <a:ln>
                          <a:noFill/>
                        </a:ln>
                        <a:solidFill>
                          <a:schemeClr val="tx1"/>
                        </a:solidFill>
                        <a:effectLst/>
                        <a:latin typeface="Arial" charset="0"/>
                        <a:ea typeface="Times New Roman" pitchFamily="18" charset="0"/>
                        <a:cs typeface="Arial" charset="0"/>
                      </a:endParaRPr>
                    </a:p>
                  </a:txBody>
                  <a:tcPr anchor="ct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94760" name="Text Box 466"/>
          <p:cNvSpPr txBox="1">
            <a:spLocks noChangeArrowheads="1"/>
          </p:cNvSpPr>
          <p:nvPr/>
        </p:nvSpPr>
        <p:spPr bwMode="auto">
          <a:xfrm>
            <a:off x="304800" y="1219200"/>
            <a:ext cx="8458200" cy="646113"/>
          </a:xfrm>
          <a:prstGeom prst="rect">
            <a:avLst/>
          </a:prstGeom>
          <a:noFill/>
          <a:ln w="9525">
            <a:noFill/>
            <a:miter lim="800000"/>
            <a:headEnd/>
            <a:tailEnd/>
          </a:ln>
        </p:spPr>
        <p:txBody>
          <a:bodyPr>
            <a:spAutoFit/>
          </a:bodyPr>
          <a:lstStyle/>
          <a:p>
            <a:pPr algn="ctr" eaLnBrk="0" hangingPunct="0"/>
            <a:r>
              <a:rPr lang="es-CL" sz="1200" b="1">
                <a:solidFill>
                  <a:srgbClr val="5C1F00"/>
                </a:solidFill>
              </a:rPr>
              <a:t>AMÉRICA LATINA (18 PAÍSES): PERSONAS EN SITUACIÓN DE POBREZA E INDIGENCIA,</a:t>
            </a:r>
          </a:p>
          <a:p>
            <a:pPr algn="ctr" eaLnBrk="0" hangingPunct="0"/>
            <a:r>
              <a:rPr lang="es-CL" sz="1200" b="1">
                <a:solidFill>
                  <a:srgbClr val="5C1F00"/>
                </a:solidFill>
              </a:rPr>
              <a:t>ALREDEDOR DE 2002, 2009 Y 2010</a:t>
            </a:r>
            <a:endParaRPr lang="es-CL" sz="1200">
              <a:solidFill>
                <a:srgbClr val="5C1F00"/>
              </a:solidFill>
            </a:endParaRPr>
          </a:p>
          <a:p>
            <a:pPr algn="ctr" eaLnBrk="0" hangingPunct="0"/>
            <a:r>
              <a:rPr lang="es-CL" sz="1200">
                <a:solidFill>
                  <a:srgbClr val="5C1F00"/>
                </a:solidFill>
              </a:rPr>
              <a:t>(En porcentajes)</a:t>
            </a:r>
          </a:p>
        </p:txBody>
      </p:sp>
      <p:sp>
        <p:nvSpPr>
          <p:cNvPr id="194761" name="Title 4"/>
          <p:cNvSpPr>
            <a:spLocks noGrp="1"/>
          </p:cNvSpPr>
          <p:nvPr>
            <p:ph type="title"/>
          </p:nvPr>
        </p:nvSpPr>
        <p:spPr/>
        <p:txBody>
          <a:bodyPr/>
          <a:lstStyle/>
          <a:p>
            <a:pPr eaLnBrk="1" hangingPunct="1"/>
            <a:r>
              <a:rPr lang="es-CL" smtClean="0"/>
              <a:t>Se mantiene una gran heterogeneidad en los niveles de pobreza e indigencia entre los países</a:t>
            </a:r>
            <a:br>
              <a:rPr lang="es-CL" smtClean="0"/>
            </a:br>
            <a:endParaRPr lang="es-CL" smtClean="0"/>
          </a:p>
        </p:txBody>
      </p:sp>
      <p:sp>
        <p:nvSpPr>
          <p:cNvPr id="7" name="Date Placeholder 6"/>
          <p:cNvSpPr>
            <a:spLocks noGrp="1"/>
          </p:cNvSpPr>
          <p:nvPr>
            <p:ph type="dt" sz="quarter" idx="10"/>
          </p:nvPr>
        </p:nvSpPr>
        <p:spPr/>
        <p:txBody>
          <a:bodyPr/>
          <a:lstStyle/>
          <a:p>
            <a:pPr>
              <a:defRPr/>
            </a:pPr>
            <a:fld id="{5AE8D43C-0496-487A-BD14-7F961B53ABA4}" type="datetime6">
              <a:rPr lang="es-CL"/>
              <a:pPr>
                <a:defRPr/>
              </a:pPr>
              <a:t>Octubre de 2012</a:t>
            </a:fld>
            <a:endParaRPr lang="en-US"/>
          </a:p>
        </p:txBody>
      </p:sp>
      <p:sp>
        <p:nvSpPr>
          <p:cNvPr id="8" name="Slide Number Placeholder 7"/>
          <p:cNvSpPr>
            <a:spLocks noGrp="1"/>
          </p:cNvSpPr>
          <p:nvPr>
            <p:ph type="sldNum" sz="quarter" idx="12"/>
          </p:nvPr>
        </p:nvSpPr>
        <p:spPr/>
        <p:txBody>
          <a:bodyPr/>
          <a:lstStyle/>
          <a:p>
            <a:pPr>
              <a:defRPr/>
            </a:pPr>
            <a:fld id="{17C53514-6A60-413E-9CF9-D210ADE37C12}" type="slidenum">
              <a:rPr lang="en-US"/>
              <a:pPr>
                <a:defRPr/>
              </a:pPr>
              <a:t>32</a:t>
            </a:fld>
            <a:endParaRPr lang="en-US" dirty="0"/>
          </a:p>
        </p:txBody>
      </p:sp>
      <p:sp>
        <p:nvSpPr>
          <p:cNvPr id="9" name="Footer Placeholder 8"/>
          <p:cNvSpPr>
            <a:spLocks noGrp="1"/>
          </p:cNvSpPr>
          <p:nvPr>
            <p:ph type="ftr" sz="quarter" idx="11"/>
          </p:nvPr>
        </p:nvSpPr>
        <p:spPr/>
        <p:txBody>
          <a:bodyPr/>
          <a:lstStyle/>
          <a:p>
            <a:pPr>
              <a:defRPr/>
            </a:pPr>
            <a:r>
              <a:rPr lang="es-CL"/>
              <a:t>Panorama de la Pobreza y la desigualdad en América Latina: Algunos hechos estilizados</a:t>
            </a:r>
            <a:endParaRPr lang="en-US"/>
          </a:p>
        </p:txBody>
      </p:sp>
      <p:cxnSp>
        <p:nvCxnSpPr>
          <p:cNvPr id="11" name="Straight Connector 10"/>
          <p:cNvCxnSpPr/>
          <p:nvPr/>
        </p:nvCxnSpPr>
        <p:spPr>
          <a:xfrm>
            <a:off x="88900" y="1076325"/>
            <a:ext cx="8978900" cy="0"/>
          </a:xfrm>
          <a:prstGeom prst="line">
            <a:avLst/>
          </a:prstGeom>
          <a:ln w="28575">
            <a:solidFill>
              <a:srgbClr val="CC66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6609" name="Picture 7"/>
          <p:cNvPicPr>
            <a:picLocks noChangeAspect="1" noChangeArrowheads="1"/>
          </p:cNvPicPr>
          <p:nvPr/>
        </p:nvPicPr>
        <p:blipFill>
          <a:blip r:embed="rId3" cstate="print"/>
          <a:srcRect/>
          <a:stretch>
            <a:fillRect/>
          </a:stretch>
        </p:blipFill>
        <p:spPr bwMode="auto">
          <a:xfrm>
            <a:off x="990600" y="1954213"/>
            <a:ext cx="6934200" cy="3760787"/>
          </a:xfrm>
          <a:prstGeom prst="rect">
            <a:avLst/>
          </a:prstGeom>
          <a:noFill/>
          <a:ln w="9525">
            <a:noFill/>
            <a:miter lim="800000"/>
            <a:headEnd/>
            <a:tailEnd/>
          </a:ln>
        </p:spPr>
      </p:pic>
      <p:sp>
        <p:nvSpPr>
          <p:cNvPr id="196610" name="Title 5"/>
          <p:cNvSpPr>
            <a:spLocks noGrp="1"/>
          </p:cNvSpPr>
          <p:nvPr>
            <p:ph type="title"/>
          </p:nvPr>
        </p:nvSpPr>
        <p:spPr/>
        <p:txBody>
          <a:bodyPr/>
          <a:lstStyle/>
          <a:p>
            <a:pPr eaLnBrk="1" hangingPunct="1"/>
            <a:r>
              <a:rPr lang="es-CL" smtClean="0"/>
              <a:t>Una medición multidimensional muestra que la población con necesidades básicas insatisfechas también disminuyo de manera significativa entre 2002 y 2009</a:t>
            </a:r>
          </a:p>
        </p:txBody>
      </p:sp>
      <p:sp>
        <p:nvSpPr>
          <p:cNvPr id="196611" name="Text Box 5"/>
          <p:cNvSpPr txBox="1">
            <a:spLocks noChangeArrowheads="1"/>
          </p:cNvSpPr>
          <p:nvPr/>
        </p:nvSpPr>
        <p:spPr bwMode="auto">
          <a:xfrm>
            <a:off x="838200" y="1600200"/>
            <a:ext cx="7086600" cy="457200"/>
          </a:xfrm>
          <a:prstGeom prst="rect">
            <a:avLst/>
          </a:prstGeom>
          <a:noFill/>
          <a:ln w="9525">
            <a:noFill/>
            <a:miter lim="800000"/>
            <a:headEnd/>
            <a:tailEnd/>
          </a:ln>
        </p:spPr>
        <p:txBody>
          <a:bodyPr>
            <a:spAutoFit/>
          </a:bodyPr>
          <a:lstStyle/>
          <a:p>
            <a:pPr algn="ctr"/>
            <a:r>
              <a:rPr lang="es-ES" sz="1200" b="1">
                <a:solidFill>
                  <a:srgbClr val="5C1F00"/>
                </a:solidFill>
                <a:cs typeface="Arial" charset="0"/>
              </a:rPr>
              <a:t>AMÉRICA LATINA (17 PAÍSES): INCIDENCIA DE LAS  NECESIDADES BÁSICAS INSATISFECHAS, 2002 – 2009 </a:t>
            </a:r>
            <a:r>
              <a:rPr lang="es-ES" sz="1200" b="1" baseline="30000">
                <a:solidFill>
                  <a:srgbClr val="5C1F00"/>
                </a:solidFill>
                <a:cs typeface="Arial" charset="0"/>
              </a:rPr>
              <a:t>a</a:t>
            </a:r>
          </a:p>
        </p:txBody>
      </p:sp>
      <p:sp>
        <p:nvSpPr>
          <p:cNvPr id="196612" name="Rectangle 6"/>
          <p:cNvSpPr>
            <a:spLocks noChangeArrowheads="1"/>
          </p:cNvSpPr>
          <p:nvPr/>
        </p:nvSpPr>
        <p:spPr bwMode="auto">
          <a:xfrm>
            <a:off x="304800" y="5791200"/>
            <a:ext cx="8763000" cy="784225"/>
          </a:xfrm>
          <a:prstGeom prst="rect">
            <a:avLst/>
          </a:prstGeom>
          <a:noFill/>
          <a:ln w="9525" algn="ctr">
            <a:noFill/>
            <a:miter lim="800000"/>
            <a:headEnd/>
            <a:tailEnd/>
          </a:ln>
        </p:spPr>
        <p:txBody>
          <a:bodyPr>
            <a:spAutoFit/>
          </a:bodyPr>
          <a:lstStyle/>
          <a:p>
            <a:r>
              <a:rPr lang="es-ES" sz="900">
                <a:cs typeface="Arial" charset="0"/>
              </a:rPr>
              <a:t>Fuente: Comisión Económica para América Latina y el Caribe (CEPAL), sobre la base de tabulaciones especiales de las encuestas de hogares de los respectivos países.</a:t>
            </a:r>
            <a:endParaRPr lang="en-US" sz="900">
              <a:cs typeface="Arial" charset="0"/>
            </a:endParaRPr>
          </a:p>
          <a:p>
            <a:r>
              <a:rPr lang="es-ES" sz="900" baseline="30000">
                <a:cs typeface="Arial" charset="0"/>
              </a:rPr>
              <a:t>a</a:t>
            </a:r>
            <a:r>
              <a:rPr lang="es-ES" sz="900">
                <a:cs typeface="Arial" charset="0"/>
              </a:rPr>
              <a:t> El año de la encuesta utilizada difiere entre países. El período 2002 corresponde a la encuesta más reciente disponible entre 2000 y 2002, y el período 2009 a las encuestas disponibles entre 2006 y 2009.</a:t>
            </a:r>
          </a:p>
          <a:p>
            <a:r>
              <a:rPr lang="pt-BR" sz="900" baseline="30000">
                <a:cs typeface="Arial" charset="0"/>
              </a:rPr>
              <a:t>b</a:t>
            </a:r>
            <a:r>
              <a:rPr lang="pt-BR" sz="900">
                <a:cs typeface="Arial" charset="0"/>
              </a:rPr>
              <a:t> Área urbana.</a:t>
            </a:r>
          </a:p>
        </p:txBody>
      </p:sp>
      <p:sp>
        <p:nvSpPr>
          <p:cNvPr id="7" name="Date Placeholder 6"/>
          <p:cNvSpPr>
            <a:spLocks noGrp="1"/>
          </p:cNvSpPr>
          <p:nvPr>
            <p:ph type="dt" sz="quarter" idx="10"/>
          </p:nvPr>
        </p:nvSpPr>
        <p:spPr/>
        <p:txBody>
          <a:bodyPr/>
          <a:lstStyle/>
          <a:p>
            <a:pPr>
              <a:defRPr/>
            </a:pPr>
            <a:fld id="{7B6DD9AA-5E31-490F-A054-04DE9304A63F}" type="datetime6">
              <a:rPr lang="es-CL"/>
              <a:pPr>
                <a:defRPr/>
              </a:pPr>
              <a:t>Octubre de 2012</a:t>
            </a:fld>
            <a:endParaRPr lang="en-US"/>
          </a:p>
        </p:txBody>
      </p:sp>
      <p:sp>
        <p:nvSpPr>
          <p:cNvPr id="8" name="Slide Number Placeholder 7"/>
          <p:cNvSpPr>
            <a:spLocks noGrp="1"/>
          </p:cNvSpPr>
          <p:nvPr>
            <p:ph type="sldNum" sz="quarter" idx="12"/>
          </p:nvPr>
        </p:nvSpPr>
        <p:spPr/>
        <p:txBody>
          <a:bodyPr/>
          <a:lstStyle/>
          <a:p>
            <a:pPr>
              <a:defRPr/>
            </a:pPr>
            <a:fld id="{E8C20918-500A-4F62-BDB8-60FD485351F4}" type="slidenum">
              <a:rPr lang="en-US"/>
              <a:pPr>
                <a:defRPr/>
              </a:pPr>
              <a:t>33</a:t>
            </a:fld>
            <a:endParaRPr lang="en-US" dirty="0"/>
          </a:p>
        </p:txBody>
      </p:sp>
      <p:sp>
        <p:nvSpPr>
          <p:cNvPr id="9" name="Footer Placeholder 8"/>
          <p:cNvSpPr>
            <a:spLocks noGrp="1"/>
          </p:cNvSpPr>
          <p:nvPr>
            <p:ph type="ftr" sz="quarter" idx="11"/>
          </p:nvPr>
        </p:nvSpPr>
        <p:spPr/>
        <p:txBody>
          <a:bodyPr/>
          <a:lstStyle/>
          <a:p>
            <a:pPr>
              <a:defRPr/>
            </a:pPr>
            <a:r>
              <a:rPr lang="es-CL"/>
              <a:t>Panorama de la Pobreza y la desigualdad en América Latina: Algunos hechos estilizados</a:t>
            </a:r>
            <a:endParaRPr lang="en-U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52400" y="2895600"/>
            <a:ext cx="8926513" cy="685800"/>
          </a:xfrm>
        </p:spPr>
        <p:txBody>
          <a:bodyPr/>
          <a:lstStyle/>
          <a:p>
            <a:pPr eaLnBrk="1" hangingPunct="1">
              <a:defRPr/>
            </a:pPr>
            <a:r>
              <a:rPr lang="es-CL" dirty="0" smtClean="0"/>
              <a:t> FACTORES EXPLICATIVOS</a:t>
            </a:r>
            <a:br>
              <a:rPr lang="es-CL" dirty="0" smtClean="0"/>
            </a:br>
            <a:endParaRPr lang="es-CL" dirty="0"/>
          </a:p>
        </p:txBody>
      </p:sp>
      <p:sp>
        <p:nvSpPr>
          <p:cNvPr id="4" name="Date Placeholder 3"/>
          <p:cNvSpPr>
            <a:spLocks noGrp="1"/>
          </p:cNvSpPr>
          <p:nvPr>
            <p:ph type="dt" sz="quarter" idx="10"/>
          </p:nvPr>
        </p:nvSpPr>
        <p:spPr/>
        <p:txBody>
          <a:bodyPr/>
          <a:lstStyle/>
          <a:p>
            <a:pPr>
              <a:defRPr/>
            </a:pPr>
            <a:fld id="{D3A74C3E-1B0B-4ABF-B839-38EBA9930408}" type="datetime6">
              <a:rPr lang="es-CL"/>
              <a:pPr>
                <a:defRPr/>
              </a:pPr>
              <a:t>Octubre de 2012</a:t>
            </a:fld>
            <a:endParaRPr lang="en-US" dirty="0"/>
          </a:p>
        </p:txBody>
      </p:sp>
      <p:sp>
        <p:nvSpPr>
          <p:cNvPr id="5" name="Slide Number Placeholder 4"/>
          <p:cNvSpPr>
            <a:spLocks noGrp="1"/>
          </p:cNvSpPr>
          <p:nvPr>
            <p:ph type="sldNum" sz="quarter" idx="12"/>
          </p:nvPr>
        </p:nvSpPr>
        <p:spPr/>
        <p:txBody>
          <a:bodyPr/>
          <a:lstStyle/>
          <a:p>
            <a:pPr>
              <a:defRPr/>
            </a:pPr>
            <a:fld id="{94201AEE-3FBD-452D-9064-F990F4202A0C}" type="slidenum">
              <a:rPr lang="en-US"/>
              <a:pPr>
                <a:defRPr/>
              </a:pPr>
              <a:t>34</a:t>
            </a:fld>
            <a:endParaRPr lang="en-US" dirty="0"/>
          </a:p>
        </p:txBody>
      </p:sp>
      <p:sp>
        <p:nvSpPr>
          <p:cNvPr id="6" name="Footer Placeholder 5"/>
          <p:cNvSpPr>
            <a:spLocks noGrp="1"/>
          </p:cNvSpPr>
          <p:nvPr>
            <p:ph type="ftr" sz="quarter" idx="11"/>
          </p:nvPr>
        </p:nvSpPr>
        <p:spPr/>
        <p:txBody>
          <a:bodyPr/>
          <a:lstStyle/>
          <a:p>
            <a:pPr>
              <a:defRPr/>
            </a:pPr>
            <a:r>
              <a:rPr lang="es-CL"/>
              <a:t>Panorama de la Pobreza y la desigualdad en América Latina: Algunos hechos estilizados</a:t>
            </a:r>
            <a:endParaRPr lang="en-US"/>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5" name="Title 6"/>
          <p:cNvSpPr>
            <a:spLocks noGrp="1"/>
          </p:cNvSpPr>
          <p:nvPr>
            <p:ph type="title"/>
          </p:nvPr>
        </p:nvSpPr>
        <p:spPr/>
        <p:txBody>
          <a:bodyPr/>
          <a:lstStyle/>
          <a:p>
            <a:pPr eaLnBrk="1" hangingPunct="1"/>
            <a:r>
              <a:rPr lang="es-CL" sz="2800" smtClean="0"/>
              <a:t>Una primera mirada: crecimiento económico y redistribución del ingreso</a:t>
            </a:r>
            <a:br>
              <a:rPr lang="es-CL" sz="2800" smtClean="0"/>
            </a:br>
            <a:endParaRPr lang="es-CL" sz="2800" smtClean="0"/>
          </a:p>
        </p:txBody>
      </p:sp>
      <p:sp>
        <p:nvSpPr>
          <p:cNvPr id="200706" name="Content Placeholder 7"/>
          <p:cNvSpPr>
            <a:spLocks noGrp="1"/>
          </p:cNvSpPr>
          <p:nvPr>
            <p:ph idx="1"/>
          </p:nvPr>
        </p:nvSpPr>
        <p:spPr/>
        <p:txBody>
          <a:bodyPr/>
          <a:lstStyle/>
          <a:p>
            <a:pPr marL="463550" indent="-393700" algn="just" eaLnBrk="1" hangingPunct="1">
              <a:spcAft>
                <a:spcPts val="600"/>
              </a:spcAft>
            </a:pPr>
            <a:r>
              <a:rPr lang="es-CL" sz="2600" smtClean="0"/>
              <a:t>El principal factor detrás de la reducción de la pobreza en las últimas dos décadas ha sido el crecimiento económico, entendido como el aumento del ingreso promedio de los hogares del país.</a:t>
            </a:r>
          </a:p>
          <a:p>
            <a:pPr marL="463550" indent="-393700" algn="just" eaLnBrk="1" hangingPunct="1">
              <a:spcAft>
                <a:spcPts val="600"/>
              </a:spcAft>
            </a:pPr>
            <a:r>
              <a:rPr lang="es-CL" sz="2600" smtClean="0"/>
              <a:t>Sólo en México, Panamá y Venezuela se puede atribuir a la redistribución del ingreso una importancia equivalente.</a:t>
            </a:r>
          </a:p>
          <a:p>
            <a:pPr marL="463550" indent="-393700" algn="just" eaLnBrk="1" hangingPunct="1"/>
            <a:r>
              <a:rPr lang="es-CL" sz="2600" smtClean="0"/>
              <a:t>Sin embargo, hay diferencias a lo largo del tiempo:</a:t>
            </a:r>
          </a:p>
          <a:p>
            <a:pPr marL="863600" lvl="1" indent="-393700" algn="just" eaLnBrk="1" hangingPunct="1"/>
            <a:r>
              <a:rPr lang="es-CL" sz="2200" smtClean="0"/>
              <a:t>En los años 90 la mayor contribución a la baja de la pobreza provino del efecto crecimiento.</a:t>
            </a:r>
          </a:p>
          <a:p>
            <a:pPr marL="863600" lvl="1" indent="-393700" algn="just" eaLnBrk="1" hangingPunct="1"/>
            <a:r>
              <a:rPr lang="es-CL" sz="2200" smtClean="0"/>
              <a:t>En los 2000 aumentó la importancia relativa del efecto redistribución.</a:t>
            </a:r>
          </a:p>
          <a:p>
            <a:pPr marL="463550" indent="-393700" algn="just" eaLnBrk="1" hangingPunct="1"/>
            <a:endParaRPr lang="es-CL" sz="2200" smtClean="0"/>
          </a:p>
        </p:txBody>
      </p:sp>
      <p:sp>
        <p:nvSpPr>
          <p:cNvPr id="4" name="Date Placeholder 3"/>
          <p:cNvSpPr>
            <a:spLocks noGrp="1"/>
          </p:cNvSpPr>
          <p:nvPr>
            <p:ph type="dt" sz="quarter" idx="10"/>
          </p:nvPr>
        </p:nvSpPr>
        <p:spPr/>
        <p:txBody>
          <a:bodyPr/>
          <a:lstStyle/>
          <a:p>
            <a:pPr>
              <a:defRPr/>
            </a:pPr>
            <a:fld id="{F591404C-A0B9-4EFC-8058-EBB699B9EE3A}" type="datetime6">
              <a:rPr lang="es-CL"/>
              <a:pPr>
                <a:defRPr/>
              </a:pPr>
              <a:t>Octubre de 2012</a:t>
            </a:fld>
            <a:endParaRPr lang="en-US"/>
          </a:p>
        </p:txBody>
      </p:sp>
      <p:sp>
        <p:nvSpPr>
          <p:cNvPr id="6" name="Footer Placeholder 5"/>
          <p:cNvSpPr>
            <a:spLocks noGrp="1"/>
          </p:cNvSpPr>
          <p:nvPr>
            <p:ph type="ftr" sz="quarter" idx="11"/>
          </p:nvPr>
        </p:nvSpPr>
        <p:spPr/>
        <p:txBody>
          <a:bodyPr/>
          <a:lstStyle/>
          <a:p>
            <a:pPr>
              <a:defRPr/>
            </a:pPr>
            <a:r>
              <a:rPr lang="es-CL"/>
              <a:t>Panorama de la Pobreza y la desigualdad en América Latina: Algunos hechos estilizados</a:t>
            </a:r>
            <a:endParaRPr lang="en-US"/>
          </a:p>
        </p:txBody>
      </p:sp>
      <p:sp>
        <p:nvSpPr>
          <p:cNvPr id="5" name="Slide Number Placeholder 4"/>
          <p:cNvSpPr>
            <a:spLocks noGrp="1"/>
          </p:cNvSpPr>
          <p:nvPr>
            <p:ph type="sldNum" sz="quarter" idx="12"/>
          </p:nvPr>
        </p:nvSpPr>
        <p:spPr/>
        <p:txBody>
          <a:bodyPr/>
          <a:lstStyle/>
          <a:p>
            <a:pPr>
              <a:defRPr/>
            </a:pPr>
            <a:fld id="{AF5EF358-82B7-4211-8DEC-65FE2DDFA519}" type="slidenum">
              <a:rPr lang="en-US"/>
              <a:pPr>
                <a:defRPr/>
              </a:pPr>
              <a:t>35</a:t>
            </a:fld>
            <a:endParaRPr lang="en-US" dirty="0"/>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2753" name="Picture 2"/>
          <p:cNvPicPr>
            <a:picLocks noChangeAspect="1" noChangeArrowheads="1"/>
          </p:cNvPicPr>
          <p:nvPr/>
        </p:nvPicPr>
        <p:blipFill>
          <a:blip r:embed="rId2" cstate="print"/>
          <a:srcRect/>
          <a:stretch>
            <a:fillRect/>
          </a:stretch>
        </p:blipFill>
        <p:spPr bwMode="auto">
          <a:xfrm>
            <a:off x="1752600" y="1462088"/>
            <a:ext cx="5105400" cy="5014912"/>
          </a:xfrm>
          <a:prstGeom prst="rect">
            <a:avLst/>
          </a:prstGeom>
          <a:noFill/>
          <a:ln w="9525">
            <a:noFill/>
            <a:miter lim="800000"/>
            <a:headEnd/>
            <a:tailEnd/>
          </a:ln>
        </p:spPr>
      </p:pic>
      <p:sp>
        <p:nvSpPr>
          <p:cNvPr id="202754" name="Title 6"/>
          <p:cNvSpPr>
            <a:spLocks noGrp="1"/>
          </p:cNvSpPr>
          <p:nvPr>
            <p:ph type="title"/>
          </p:nvPr>
        </p:nvSpPr>
        <p:spPr/>
        <p:txBody>
          <a:bodyPr/>
          <a:lstStyle/>
          <a:p>
            <a:pPr eaLnBrk="1" hangingPunct="1"/>
            <a:r>
              <a:rPr lang="es-CL" sz="2800" smtClean="0"/>
              <a:t>Efecto crecimiento y efecto redistribución en el cambio de la pobreza, período 1990-2010</a:t>
            </a:r>
            <a:br>
              <a:rPr lang="es-CL" sz="2800" smtClean="0"/>
            </a:br>
            <a:endParaRPr lang="es-CL" sz="2800" smtClean="0"/>
          </a:p>
        </p:txBody>
      </p:sp>
      <p:sp>
        <p:nvSpPr>
          <p:cNvPr id="4" name="Date Placeholder 3"/>
          <p:cNvSpPr>
            <a:spLocks noGrp="1"/>
          </p:cNvSpPr>
          <p:nvPr>
            <p:ph type="dt" sz="quarter" idx="10"/>
          </p:nvPr>
        </p:nvSpPr>
        <p:spPr/>
        <p:txBody>
          <a:bodyPr/>
          <a:lstStyle/>
          <a:p>
            <a:pPr>
              <a:defRPr/>
            </a:pPr>
            <a:fld id="{28E58BF5-7FA5-43EA-BC42-757455A9BDE2}" type="datetime6">
              <a:rPr lang="es-CL"/>
              <a:pPr>
                <a:defRPr/>
              </a:pPr>
              <a:t>Octubre de 2012</a:t>
            </a:fld>
            <a:endParaRPr lang="en-US"/>
          </a:p>
        </p:txBody>
      </p:sp>
      <p:sp>
        <p:nvSpPr>
          <p:cNvPr id="6" name="Footer Placeholder 5"/>
          <p:cNvSpPr>
            <a:spLocks noGrp="1"/>
          </p:cNvSpPr>
          <p:nvPr>
            <p:ph type="ftr" sz="quarter" idx="11"/>
          </p:nvPr>
        </p:nvSpPr>
        <p:spPr/>
        <p:txBody>
          <a:bodyPr/>
          <a:lstStyle/>
          <a:p>
            <a:pPr>
              <a:defRPr/>
            </a:pPr>
            <a:r>
              <a:rPr lang="es-CL"/>
              <a:t>Panorama de la Pobreza y la desigualdad en América Latina: Algunos hechos estilizados</a:t>
            </a:r>
            <a:endParaRPr lang="en-US"/>
          </a:p>
        </p:txBody>
      </p:sp>
      <p:sp>
        <p:nvSpPr>
          <p:cNvPr id="5" name="Slide Number Placeholder 4"/>
          <p:cNvSpPr>
            <a:spLocks noGrp="1"/>
          </p:cNvSpPr>
          <p:nvPr>
            <p:ph type="sldNum" sz="quarter" idx="12"/>
          </p:nvPr>
        </p:nvSpPr>
        <p:spPr/>
        <p:txBody>
          <a:bodyPr/>
          <a:lstStyle/>
          <a:p>
            <a:pPr>
              <a:defRPr/>
            </a:pPr>
            <a:fld id="{03F92F8A-3776-4375-9D1E-7FE077C8DF6E}" type="slidenum">
              <a:rPr lang="en-US"/>
              <a:pPr>
                <a:defRPr/>
              </a:pPr>
              <a:t>36</a:t>
            </a:fld>
            <a:endParaRPr 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3777" name="Picture 4"/>
          <p:cNvPicPr>
            <a:picLocks noChangeAspect="1" noChangeArrowheads="1"/>
          </p:cNvPicPr>
          <p:nvPr/>
        </p:nvPicPr>
        <p:blipFill>
          <a:blip r:embed="rId2" cstate="print"/>
          <a:srcRect/>
          <a:stretch>
            <a:fillRect/>
          </a:stretch>
        </p:blipFill>
        <p:spPr bwMode="auto">
          <a:xfrm>
            <a:off x="381000" y="1460500"/>
            <a:ext cx="8229600" cy="5092700"/>
          </a:xfrm>
          <a:prstGeom prst="rect">
            <a:avLst/>
          </a:prstGeom>
          <a:noFill/>
          <a:ln w="9525">
            <a:noFill/>
            <a:miter lim="800000"/>
            <a:headEnd/>
            <a:tailEnd/>
          </a:ln>
        </p:spPr>
      </p:pic>
      <p:sp>
        <p:nvSpPr>
          <p:cNvPr id="203778" name="Title 6"/>
          <p:cNvSpPr>
            <a:spLocks noGrp="1"/>
          </p:cNvSpPr>
          <p:nvPr>
            <p:ph type="title"/>
          </p:nvPr>
        </p:nvSpPr>
        <p:spPr>
          <a:xfrm>
            <a:off x="228600" y="76200"/>
            <a:ext cx="8686800" cy="838200"/>
          </a:xfrm>
        </p:spPr>
        <p:txBody>
          <a:bodyPr/>
          <a:lstStyle/>
          <a:p>
            <a:pPr algn="ctr" eaLnBrk="1" hangingPunct="1"/>
            <a:r>
              <a:rPr lang="es-CL" sz="2600" smtClean="0"/>
              <a:t>Efecto crecimiento y efecto redistribución</a:t>
            </a:r>
            <a:br>
              <a:rPr lang="es-CL" sz="2600" smtClean="0"/>
            </a:br>
            <a:r>
              <a:rPr lang="es-CL" sz="2600" smtClean="0"/>
              <a:t>en los cambios de la pobreza,</a:t>
            </a:r>
            <a:br>
              <a:rPr lang="es-CL" sz="2600" smtClean="0"/>
            </a:br>
            <a:r>
              <a:rPr lang="es-CL" sz="2600" smtClean="0"/>
              <a:t>períodos 1990-2002 y 2002-2010</a:t>
            </a:r>
            <a:r>
              <a:rPr lang="es-CL" smtClean="0"/>
              <a:t/>
            </a:r>
            <a:br>
              <a:rPr lang="es-CL" smtClean="0"/>
            </a:br>
            <a:endParaRPr lang="es-CL" smtClean="0"/>
          </a:p>
        </p:txBody>
      </p:sp>
      <p:sp>
        <p:nvSpPr>
          <p:cNvPr id="4" name="Date Placeholder 3"/>
          <p:cNvSpPr>
            <a:spLocks noGrp="1"/>
          </p:cNvSpPr>
          <p:nvPr>
            <p:ph type="dt" sz="quarter" idx="10"/>
          </p:nvPr>
        </p:nvSpPr>
        <p:spPr/>
        <p:txBody>
          <a:bodyPr/>
          <a:lstStyle/>
          <a:p>
            <a:pPr>
              <a:defRPr/>
            </a:pPr>
            <a:fld id="{EB64DF7F-11AD-43A1-971D-6D64EC8822E7}" type="datetime6">
              <a:rPr lang="es-CL"/>
              <a:pPr>
                <a:defRPr/>
              </a:pPr>
              <a:t>Octubre de 2012</a:t>
            </a:fld>
            <a:endParaRPr lang="en-US"/>
          </a:p>
        </p:txBody>
      </p:sp>
      <p:sp>
        <p:nvSpPr>
          <p:cNvPr id="6" name="Footer Placeholder 5"/>
          <p:cNvSpPr>
            <a:spLocks noGrp="1"/>
          </p:cNvSpPr>
          <p:nvPr>
            <p:ph type="ftr" sz="quarter" idx="11"/>
          </p:nvPr>
        </p:nvSpPr>
        <p:spPr/>
        <p:txBody>
          <a:bodyPr/>
          <a:lstStyle/>
          <a:p>
            <a:pPr>
              <a:defRPr/>
            </a:pPr>
            <a:r>
              <a:rPr lang="es-CL"/>
              <a:t>Panorama de la Pobreza y la desigualdad en América Latina: Algunos hechos estilizados</a:t>
            </a:r>
            <a:endParaRPr lang="en-US"/>
          </a:p>
        </p:txBody>
      </p:sp>
      <p:sp>
        <p:nvSpPr>
          <p:cNvPr id="5" name="Slide Number Placeholder 4"/>
          <p:cNvSpPr>
            <a:spLocks noGrp="1"/>
          </p:cNvSpPr>
          <p:nvPr>
            <p:ph type="sldNum" sz="quarter" idx="12"/>
          </p:nvPr>
        </p:nvSpPr>
        <p:spPr/>
        <p:txBody>
          <a:bodyPr/>
          <a:lstStyle/>
          <a:p>
            <a:pPr>
              <a:defRPr/>
            </a:pPr>
            <a:fld id="{C1BAB68D-3215-4CA8-873D-44217246D384}" type="slidenum">
              <a:rPr lang="en-US"/>
              <a:pPr>
                <a:defRPr/>
              </a:pPr>
              <a:t>37</a:t>
            </a:fld>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1" name="Title 6"/>
          <p:cNvSpPr>
            <a:spLocks noGrp="1"/>
          </p:cNvSpPr>
          <p:nvPr>
            <p:ph type="title"/>
          </p:nvPr>
        </p:nvSpPr>
        <p:spPr/>
        <p:txBody>
          <a:bodyPr/>
          <a:lstStyle/>
          <a:p>
            <a:pPr eaLnBrk="1" hangingPunct="1"/>
            <a:r>
              <a:rPr lang="es-CL" sz="2800" smtClean="0"/>
              <a:t>Dos grandes pilares para la reducción de la pobreza:</a:t>
            </a:r>
            <a:br>
              <a:rPr lang="es-CL" sz="2800" smtClean="0"/>
            </a:br>
            <a:r>
              <a:rPr lang="es-CL" sz="2800" smtClean="0"/>
              <a:t>el mundo del trabajo y las políticas sociales</a:t>
            </a:r>
            <a:br>
              <a:rPr lang="es-CL" sz="2800" smtClean="0"/>
            </a:br>
            <a:endParaRPr lang="es-CL" sz="2800" smtClean="0"/>
          </a:p>
        </p:txBody>
      </p:sp>
      <p:sp>
        <p:nvSpPr>
          <p:cNvPr id="7" name="Content Placeholder 6"/>
          <p:cNvSpPr>
            <a:spLocks noGrp="1"/>
          </p:cNvSpPr>
          <p:nvPr>
            <p:ph idx="1"/>
          </p:nvPr>
        </p:nvSpPr>
        <p:spPr/>
        <p:txBody>
          <a:bodyPr/>
          <a:lstStyle/>
          <a:p>
            <a:pPr marL="0" indent="0" algn="just">
              <a:buFont typeface="Wingdings" pitchFamily="2" charset="2"/>
              <a:buNone/>
              <a:defRPr/>
            </a:pPr>
            <a:r>
              <a:rPr lang="es-CL" sz="2400" b="1" dirty="0" smtClean="0"/>
              <a:t>En este periodo hubo tanto un aumento de los ingresos laborales como un incremento de las transferencias públicas. Ambos factores contribuyeron al incremento de los recursos de los hogares pobres, pero en distinta medida.</a:t>
            </a:r>
          </a:p>
          <a:p>
            <a:pPr algn="just">
              <a:defRPr/>
            </a:pPr>
            <a:r>
              <a:rPr lang="es-CL" sz="2400" dirty="0" smtClean="0"/>
              <a:t>La reducción de la pobreza ha provenido principalmente del aumento de los ingresos laborales, donde en algunos países el pilar principal ha sido el aumento del empleo y en otros el de las remuneraciones (mínimas y medias).</a:t>
            </a:r>
          </a:p>
          <a:p>
            <a:pPr algn="just">
              <a:defRPr/>
            </a:pPr>
            <a:r>
              <a:rPr lang="es-CL" sz="2400" dirty="0" smtClean="0"/>
              <a:t>Las transferencias públicas monetarias también han contribuido, pero en un grado menor. </a:t>
            </a:r>
          </a:p>
          <a:p>
            <a:pPr algn="just">
              <a:defRPr/>
            </a:pPr>
            <a:r>
              <a:rPr lang="es-CL" sz="2400" dirty="0" smtClean="0"/>
              <a:t> En general, el gasto público –y muy especialmente el gasto público social- han registrado un aumento significativo en las últimas dos décadas.</a:t>
            </a:r>
          </a:p>
          <a:p>
            <a:pPr algn="just">
              <a:defRPr/>
            </a:pPr>
            <a:endParaRPr lang="es-CL" sz="2400" dirty="0"/>
          </a:p>
        </p:txBody>
      </p:sp>
      <p:sp>
        <p:nvSpPr>
          <p:cNvPr id="4" name="Date Placeholder 3"/>
          <p:cNvSpPr>
            <a:spLocks noGrp="1"/>
          </p:cNvSpPr>
          <p:nvPr>
            <p:ph type="dt" sz="quarter" idx="10"/>
          </p:nvPr>
        </p:nvSpPr>
        <p:spPr/>
        <p:txBody>
          <a:bodyPr/>
          <a:lstStyle/>
          <a:p>
            <a:pPr>
              <a:defRPr/>
            </a:pPr>
            <a:fld id="{54870B15-AD44-4745-9D32-93AD8281414C}" type="datetime6">
              <a:rPr lang="es-CL"/>
              <a:pPr>
                <a:defRPr/>
              </a:pPr>
              <a:t>Octubre de 2012</a:t>
            </a:fld>
            <a:endParaRPr lang="en-US"/>
          </a:p>
        </p:txBody>
      </p:sp>
      <p:sp>
        <p:nvSpPr>
          <p:cNvPr id="6" name="Footer Placeholder 5"/>
          <p:cNvSpPr>
            <a:spLocks noGrp="1"/>
          </p:cNvSpPr>
          <p:nvPr>
            <p:ph type="ftr" sz="quarter" idx="11"/>
          </p:nvPr>
        </p:nvSpPr>
        <p:spPr/>
        <p:txBody>
          <a:bodyPr/>
          <a:lstStyle/>
          <a:p>
            <a:pPr>
              <a:defRPr/>
            </a:pPr>
            <a:r>
              <a:rPr lang="es-CL"/>
              <a:t>Panorama de la Pobreza y la desigualdad en América Latina: Algunos hechos estilizados</a:t>
            </a:r>
            <a:endParaRPr lang="en-US"/>
          </a:p>
        </p:txBody>
      </p:sp>
      <p:sp>
        <p:nvSpPr>
          <p:cNvPr id="5" name="Slide Number Placeholder 4"/>
          <p:cNvSpPr>
            <a:spLocks noGrp="1"/>
          </p:cNvSpPr>
          <p:nvPr>
            <p:ph type="sldNum" sz="quarter" idx="12"/>
          </p:nvPr>
        </p:nvSpPr>
        <p:spPr/>
        <p:txBody>
          <a:bodyPr/>
          <a:lstStyle/>
          <a:p>
            <a:pPr>
              <a:defRPr/>
            </a:pPr>
            <a:fld id="{4A528112-DED5-4D13-A816-9E69D80A1651}" type="slidenum">
              <a:rPr lang="en-US"/>
              <a:pPr>
                <a:defRPr/>
              </a:pPr>
              <a:t>38</a:t>
            </a:fld>
            <a:endParaRPr lang="en-US" dirty="0"/>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49" name="Rectangle 2"/>
          <p:cNvSpPr>
            <a:spLocks noChangeArrowheads="1"/>
          </p:cNvSpPr>
          <p:nvPr/>
        </p:nvSpPr>
        <p:spPr bwMode="auto">
          <a:xfrm>
            <a:off x="152400" y="1447800"/>
            <a:ext cx="8382000" cy="457200"/>
          </a:xfrm>
          <a:prstGeom prst="rect">
            <a:avLst/>
          </a:prstGeom>
          <a:noFill/>
          <a:ln w="9525">
            <a:noFill/>
            <a:miter lim="800000"/>
            <a:headEnd/>
            <a:tailEnd/>
          </a:ln>
        </p:spPr>
        <p:txBody>
          <a:bodyPr>
            <a:spAutoFit/>
          </a:bodyPr>
          <a:lstStyle/>
          <a:p>
            <a:pPr algn="ctr"/>
            <a:r>
              <a:rPr lang="es-CL" sz="1200" b="1">
                <a:solidFill>
                  <a:srgbClr val="5C1F00"/>
                </a:solidFill>
              </a:rPr>
              <a:t>AMÉRICA LATINA (15 PAÍSES): VARIACIÓN ANUAL DEL INGRESO TOTAL POR PERSONA </a:t>
            </a:r>
            <a:endParaRPr lang="en-US" sz="1200" b="1">
              <a:solidFill>
                <a:srgbClr val="5C1F00"/>
              </a:solidFill>
            </a:endParaRPr>
          </a:p>
          <a:p>
            <a:pPr algn="ctr"/>
            <a:r>
              <a:rPr lang="es-CL" sz="1200" b="1">
                <a:solidFill>
                  <a:srgbClr val="5C1F00"/>
                </a:solidFill>
              </a:rPr>
              <a:t>Y DE CADA FUENTE EN LOS HOGARES POBRES a/, 2002-2010 c/</a:t>
            </a:r>
            <a:endParaRPr lang="en-US" sz="1200" b="1">
              <a:solidFill>
                <a:srgbClr val="5C1F00"/>
              </a:solidFill>
            </a:endParaRPr>
          </a:p>
        </p:txBody>
      </p:sp>
      <p:sp>
        <p:nvSpPr>
          <p:cNvPr id="206850" name="Rectangle 3"/>
          <p:cNvSpPr>
            <a:spLocks noChangeArrowheads="1"/>
          </p:cNvSpPr>
          <p:nvPr/>
        </p:nvSpPr>
        <p:spPr bwMode="auto">
          <a:xfrm>
            <a:off x="457200" y="6188075"/>
            <a:ext cx="8534400" cy="365125"/>
          </a:xfrm>
          <a:prstGeom prst="rect">
            <a:avLst/>
          </a:prstGeom>
          <a:noFill/>
          <a:ln w="9525">
            <a:noFill/>
            <a:miter lim="800000"/>
            <a:headEnd/>
            <a:tailEnd/>
          </a:ln>
        </p:spPr>
        <p:txBody>
          <a:bodyPr anchor="ctr">
            <a:spAutoFit/>
          </a:bodyPr>
          <a:lstStyle/>
          <a:p>
            <a:pPr algn="just"/>
            <a:r>
              <a:rPr lang="es-ES" sz="900">
                <a:cs typeface="Times New Roman" pitchFamily="18" charset="0"/>
              </a:rPr>
              <a:t>Fuente: Comisión Económica para América Latina y el Caribe (CEPAL), sobre la base de tabulaciones especiales de las encuestas de hogares de los respectivos países.</a:t>
            </a:r>
            <a:endParaRPr lang="en-US" sz="900"/>
          </a:p>
        </p:txBody>
      </p:sp>
      <p:sp>
        <p:nvSpPr>
          <p:cNvPr id="206851" name="Title 4"/>
          <p:cNvSpPr txBox="1">
            <a:spLocks/>
          </p:cNvSpPr>
          <p:nvPr/>
        </p:nvSpPr>
        <p:spPr bwMode="auto">
          <a:xfrm>
            <a:off x="425450" y="0"/>
            <a:ext cx="8489950" cy="1219200"/>
          </a:xfrm>
          <a:prstGeom prst="rect">
            <a:avLst/>
          </a:prstGeom>
          <a:noFill/>
          <a:ln w="9525">
            <a:noFill/>
            <a:miter lim="800000"/>
            <a:headEnd/>
            <a:tailEnd/>
          </a:ln>
        </p:spPr>
        <p:txBody>
          <a:bodyPr/>
          <a:lstStyle/>
          <a:p>
            <a:endParaRPr lang="es-CL" sz="2300" b="1">
              <a:solidFill>
                <a:schemeClr val="bg1"/>
              </a:solidFill>
              <a:latin typeface="Calibri" pitchFamily="34" charset="0"/>
            </a:endParaRPr>
          </a:p>
        </p:txBody>
      </p:sp>
      <p:pic>
        <p:nvPicPr>
          <p:cNvPr id="206852" name="Picture 6"/>
          <p:cNvPicPr>
            <a:picLocks noChangeAspect="1" noChangeArrowheads="1"/>
          </p:cNvPicPr>
          <p:nvPr/>
        </p:nvPicPr>
        <p:blipFill>
          <a:blip r:embed="rId3" cstate="print"/>
          <a:srcRect/>
          <a:stretch>
            <a:fillRect/>
          </a:stretch>
        </p:blipFill>
        <p:spPr bwMode="auto">
          <a:xfrm>
            <a:off x="990600" y="1905000"/>
            <a:ext cx="6992938" cy="4230688"/>
          </a:xfrm>
          <a:prstGeom prst="rect">
            <a:avLst/>
          </a:prstGeom>
          <a:noFill/>
          <a:ln w="9525">
            <a:noFill/>
            <a:miter lim="800000"/>
            <a:headEnd/>
            <a:tailEnd/>
          </a:ln>
        </p:spPr>
      </p:pic>
      <p:sp>
        <p:nvSpPr>
          <p:cNvPr id="206853" name="Title 8"/>
          <p:cNvSpPr>
            <a:spLocks noGrp="1"/>
          </p:cNvSpPr>
          <p:nvPr>
            <p:ph type="title"/>
          </p:nvPr>
        </p:nvSpPr>
        <p:spPr/>
        <p:txBody>
          <a:bodyPr/>
          <a:lstStyle/>
          <a:p>
            <a:pPr eaLnBrk="1" hangingPunct="1"/>
            <a:r>
              <a:rPr lang="es-CL" smtClean="0"/>
              <a:t>La reducción de la pobreza ha provenido principalmente del incremento de los ingresos laborales. Las transferencias también han contribuido, pero en un grado menor. </a:t>
            </a:r>
            <a:br>
              <a:rPr lang="es-CL" smtClean="0"/>
            </a:br>
            <a:endParaRPr lang="es-CL" smtClean="0"/>
          </a:p>
        </p:txBody>
      </p:sp>
      <p:sp>
        <p:nvSpPr>
          <p:cNvPr id="6" name="Date Placeholder 5"/>
          <p:cNvSpPr>
            <a:spLocks noGrp="1"/>
          </p:cNvSpPr>
          <p:nvPr>
            <p:ph type="dt" sz="quarter" idx="10"/>
          </p:nvPr>
        </p:nvSpPr>
        <p:spPr/>
        <p:txBody>
          <a:bodyPr/>
          <a:lstStyle/>
          <a:p>
            <a:pPr>
              <a:defRPr/>
            </a:pPr>
            <a:fld id="{F2A1B2CE-A2FD-4A7B-BA07-EB0C289FD2E0}" type="datetime6">
              <a:rPr lang="es-CL"/>
              <a:pPr>
                <a:defRPr/>
              </a:pPr>
              <a:t>Octubre de 2012</a:t>
            </a:fld>
            <a:endParaRPr lang="en-US"/>
          </a:p>
        </p:txBody>
      </p:sp>
      <p:sp>
        <p:nvSpPr>
          <p:cNvPr id="8" name="Footer Placeholder 7"/>
          <p:cNvSpPr>
            <a:spLocks noGrp="1"/>
          </p:cNvSpPr>
          <p:nvPr>
            <p:ph type="ftr" sz="quarter" idx="11"/>
          </p:nvPr>
        </p:nvSpPr>
        <p:spPr/>
        <p:txBody>
          <a:bodyPr/>
          <a:lstStyle/>
          <a:p>
            <a:pPr>
              <a:defRPr/>
            </a:pPr>
            <a:r>
              <a:rPr lang="es-CL"/>
              <a:t>Panorama de la Pobreza y la desigualdad en América Latina: Algunos hechos estilizados</a:t>
            </a:r>
            <a:endParaRPr lang="en-US"/>
          </a:p>
        </p:txBody>
      </p:sp>
      <p:sp>
        <p:nvSpPr>
          <p:cNvPr id="7" name="Slide Number Placeholder 6"/>
          <p:cNvSpPr>
            <a:spLocks noGrp="1"/>
          </p:cNvSpPr>
          <p:nvPr>
            <p:ph type="sldNum" sz="quarter" idx="12"/>
          </p:nvPr>
        </p:nvSpPr>
        <p:spPr/>
        <p:txBody>
          <a:bodyPr/>
          <a:lstStyle/>
          <a:p>
            <a:pPr>
              <a:defRPr/>
            </a:pPr>
            <a:fld id="{4372C9B1-4084-48EF-B253-CD76BE21291D}" type="slidenum">
              <a:rPr lang="en-US"/>
              <a:pPr>
                <a:defRPr/>
              </a:pPr>
              <a:t>39</a:t>
            </a:fld>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ChangeArrowheads="1"/>
          </p:cNvSpPr>
          <p:nvPr/>
        </p:nvSpPr>
        <p:spPr bwMode="auto">
          <a:xfrm>
            <a:off x="0" y="1530418"/>
            <a:ext cx="3851275" cy="5034012"/>
          </a:xfrm>
          <a:prstGeom prst="rect">
            <a:avLst/>
          </a:prstGeom>
          <a:solidFill>
            <a:schemeClr val="accent5">
              <a:lumMod val="60000"/>
              <a:lumOff val="40000"/>
            </a:schemeClr>
          </a:solidFill>
          <a:ln w="9525">
            <a:noFill/>
            <a:miter lim="800000"/>
            <a:headEnd/>
            <a:tailEnd/>
          </a:ln>
        </p:spPr>
        <p:txBody>
          <a:bodyPr/>
          <a:lstStyle/>
          <a:p>
            <a:endParaRPr lang="en-US">
              <a:latin typeface="Calibri" pitchFamily="34" charset="0"/>
            </a:endParaRPr>
          </a:p>
        </p:txBody>
      </p:sp>
      <p:sp>
        <p:nvSpPr>
          <p:cNvPr id="14" name="Title 13"/>
          <p:cNvSpPr>
            <a:spLocks noGrp="1"/>
          </p:cNvSpPr>
          <p:nvPr>
            <p:ph type="title"/>
          </p:nvPr>
        </p:nvSpPr>
        <p:spPr/>
        <p:txBody>
          <a:bodyPr/>
          <a:lstStyle/>
          <a:p>
            <a:r>
              <a:rPr lang="es-CL" dirty="0" smtClean="0"/>
              <a:t>¿QUÉ ES LA POBREZA?</a:t>
            </a:r>
            <a:endParaRPr lang="es-CL" dirty="0"/>
          </a:p>
        </p:txBody>
      </p:sp>
      <p:sp>
        <p:nvSpPr>
          <p:cNvPr id="16" name="Text Placeholder 15"/>
          <p:cNvSpPr>
            <a:spLocks noGrp="1"/>
          </p:cNvSpPr>
          <p:nvPr>
            <p:ph type="body" sz="quarter" idx="15"/>
          </p:nvPr>
        </p:nvSpPr>
        <p:spPr/>
        <p:txBody>
          <a:bodyPr/>
          <a:lstStyle/>
          <a:p>
            <a:endParaRPr lang="es-CL"/>
          </a:p>
        </p:txBody>
      </p:sp>
      <p:graphicFrame>
        <p:nvGraphicFramePr>
          <p:cNvPr id="6" name="5 Diagrama"/>
          <p:cNvGraphicFramePr/>
          <p:nvPr/>
        </p:nvGraphicFramePr>
        <p:xfrm>
          <a:off x="3851275" y="1484313"/>
          <a:ext cx="5292725" cy="53736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TextBox 12"/>
          <p:cNvSpPr txBox="1"/>
          <p:nvPr/>
        </p:nvSpPr>
        <p:spPr>
          <a:xfrm>
            <a:off x="381000" y="1828800"/>
            <a:ext cx="3200400" cy="11079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eaLnBrk="0" hangingPunct="0">
              <a:spcBef>
                <a:spcPts val="700"/>
              </a:spcBef>
              <a:buClr>
                <a:schemeClr val="accent2">
                  <a:lumMod val="50000"/>
                </a:schemeClr>
              </a:buClr>
              <a:buSzPct val="100000"/>
            </a:pPr>
            <a:r>
              <a:rPr lang="es-ES" sz="2800" dirty="0" smtClean="0">
                <a:solidFill>
                  <a:srgbClr val="89220D"/>
                </a:solidFill>
                <a:latin typeface="+mn-lt"/>
              </a:rPr>
              <a:t>Antes de definirla, cabe señalar que se trata de una noción:</a:t>
            </a:r>
            <a:endParaRPr lang="es-CL" sz="2800" dirty="0">
              <a:solidFill>
                <a:srgbClr val="89220D"/>
              </a:solidFill>
              <a:latin typeface="+mn-lt"/>
            </a:endParaRPr>
          </a:p>
        </p:txBody>
      </p:sp>
      <p:sp>
        <p:nvSpPr>
          <p:cNvPr id="10" name="Slide Number Placeholder 9"/>
          <p:cNvSpPr>
            <a:spLocks noGrp="1"/>
          </p:cNvSpPr>
          <p:nvPr>
            <p:ph type="sldNum" sz="quarter" idx="16"/>
          </p:nvPr>
        </p:nvSpPr>
        <p:spPr/>
        <p:txBody>
          <a:bodyPr/>
          <a:lstStyle/>
          <a:p>
            <a:pPr>
              <a:defRPr/>
            </a:pPr>
            <a:fld id="{C348FE03-84FC-41B1-B9F3-A8F7BF2CC391}" type="slidenum">
              <a:rPr lang="en-US" smtClean="0"/>
              <a:pPr>
                <a:defRPr/>
              </a:pPr>
              <a:t>4</a:t>
            </a:fld>
            <a:endParaRPr lang="en-US" dirty="0"/>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7" name="Title 8"/>
          <p:cNvSpPr>
            <a:spLocks noGrp="1"/>
          </p:cNvSpPr>
          <p:nvPr>
            <p:ph type="title"/>
          </p:nvPr>
        </p:nvSpPr>
        <p:spPr/>
        <p:txBody>
          <a:bodyPr/>
          <a:lstStyle/>
          <a:p>
            <a:pPr eaLnBrk="1" hangingPunct="1"/>
            <a:r>
              <a:rPr lang="es-CL" smtClean="0"/>
              <a:t>A nivel regional, el gasto público, en especial el gasto social, ha registrado un aumento muy significativo en las últimas dos décadas. </a:t>
            </a:r>
          </a:p>
        </p:txBody>
      </p:sp>
      <p:sp>
        <p:nvSpPr>
          <p:cNvPr id="6" name="Date Placeholder 5"/>
          <p:cNvSpPr>
            <a:spLocks noGrp="1"/>
          </p:cNvSpPr>
          <p:nvPr>
            <p:ph type="dt" sz="quarter" idx="10"/>
          </p:nvPr>
        </p:nvSpPr>
        <p:spPr/>
        <p:txBody>
          <a:bodyPr/>
          <a:lstStyle/>
          <a:p>
            <a:pPr>
              <a:defRPr/>
            </a:pPr>
            <a:fld id="{1C161A68-3D19-4AF0-8363-AF2888268685}" type="datetime6">
              <a:rPr lang="es-CL"/>
              <a:pPr>
                <a:defRPr/>
              </a:pPr>
              <a:t>Octubre de 2012</a:t>
            </a:fld>
            <a:endParaRPr lang="en-US"/>
          </a:p>
        </p:txBody>
      </p:sp>
      <p:sp>
        <p:nvSpPr>
          <p:cNvPr id="8" name="Footer Placeholder 7"/>
          <p:cNvSpPr>
            <a:spLocks noGrp="1"/>
          </p:cNvSpPr>
          <p:nvPr>
            <p:ph type="ftr" sz="quarter" idx="11"/>
          </p:nvPr>
        </p:nvSpPr>
        <p:spPr/>
        <p:txBody>
          <a:bodyPr/>
          <a:lstStyle/>
          <a:p>
            <a:pPr>
              <a:defRPr/>
            </a:pPr>
            <a:r>
              <a:rPr lang="es-CL"/>
              <a:t>Panorama de la Pobreza y la desigualdad en América Latina: Algunos hechos estilizados</a:t>
            </a:r>
            <a:endParaRPr lang="en-US"/>
          </a:p>
        </p:txBody>
      </p:sp>
      <p:sp>
        <p:nvSpPr>
          <p:cNvPr id="7" name="Slide Number Placeholder 6"/>
          <p:cNvSpPr>
            <a:spLocks noGrp="1"/>
          </p:cNvSpPr>
          <p:nvPr>
            <p:ph type="sldNum" sz="quarter" idx="12"/>
          </p:nvPr>
        </p:nvSpPr>
        <p:spPr/>
        <p:txBody>
          <a:bodyPr/>
          <a:lstStyle/>
          <a:p>
            <a:pPr>
              <a:defRPr/>
            </a:pPr>
            <a:fld id="{F3EBE693-BC1E-4819-A67A-9DE9B39F472A}" type="slidenum">
              <a:rPr lang="en-US"/>
              <a:pPr>
                <a:defRPr/>
              </a:pPr>
              <a:t>40</a:t>
            </a:fld>
            <a:endParaRPr lang="en-US" dirty="0"/>
          </a:p>
        </p:txBody>
      </p:sp>
      <p:sp>
        <p:nvSpPr>
          <p:cNvPr id="208901" name="Text Box 4"/>
          <p:cNvSpPr txBox="1">
            <a:spLocks noChangeArrowheads="1"/>
          </p:cNvSpPr>
          <p:nvPr/>
        </p:nvSpPr>
        <p:spPr bwMode="auto">
          <a:xfrm>
            <a:off x="593725" y="1447800"/>
            <a:ext cx="7788275" cy="646113"/>
          </a:xfrm>
          <a:prstGeom prst="rect">
            <a:avLst/>
          </a:prstGeom>
          <a:noFill/>
          <a:ln w="9525">
            <a:noFill/>
            <a:miter lim="800000"/>
            <a:headEnd/>
            <a:tailEnd/>
          </a:ln>
        </p:spPr>
        <p:txBody>
          <a:bodyPr>
            <a:spAutoFit/>
          </a:bodyPr>
          <a:lstStyle/>
          <a:p>
            <a:pPr algn="ctr" eaLnBrk="0" hangingPunct="0"/>
            <a:r>
              <a:rPr lang="es-MX" sz="1200" b="1">
                <a:solidFill>
                  <a:srgbClr val="5C1F00"/>
                </a:solidFill>
              </a:rPr>
              <a:t>AMÉRICA LATINA Y EL CARIBE (21 PAÍSES): EVOLUCIÓN DEL GASTO PÚBLICO TOTAL Y SOCIAL, 1990-1991 A 2008-2009</a:t>
            </a:r>
          </a:p>
          <a:p>
            <a:pPr algn="ctr" eaLnBrk="0" hangingPunct="0"/>
            <a:r>
              <a:rPr lang="es-MX" sz="1200">
                <a:solidFill>
                  <a:srgbClr val="5C1F00"/>
                </a:solidFill>
              </a:rPr>
              <a:t>(En porcentajes del PIB y del gasto público total)</a:t>
            </a:r>
          </a:p>
        </p:txBody>
      </p:sp>
      <p:sp>
        <p:nvSpPr>
          <p:cNvPr id="208902" name="Text Box 8"/>
          <p:cNvSpPr txBox="1">
            <a:spLocks noChangeArrowheads="1"/>
          </p:cNvSpPr>
          <p:nvPr/>
        </p:nvSpPr>
        <p:spPr bwMode="auto">
          <a:xfrm>
            <a:off x="304800" y="6324600"/>
            <a:ext cx="5556250" cy="228600"/>
          </a:xfrm>
          <a:prstGeom prst="rect">
            <a:avLst/>
          </a:prstGeom>
          <a:noFill/>
          <a:ln w="9525">
            <a:noFill/>
            <a:miter lim="800000"/>
            <a:headEnd/>
            <a:tailEnd/>
          </a:ln>
        </p:spPr>
        <p:txBody>
          <a:bodyPr wrap="none">
            <a:spAutoFit/>
          </a:bodyPr>
          <a:lstStyle/>
          <a:p>
            <a:pPr eaLnBrk="0" hangingPunct="0"/>
            <a:r>
              <a:rPr lang="es-ES" sz="900"/>
              <a:t>Fuente: Comisión Económica para América Latina y el Caribe (CEPAL), base de datos sobre gasto social.</a:t>
            </a:r>
            <a:endParaRPr lang="es-MX" sz="900"/>
          </a:p>
        </p:txBody>
      </p:sp>
      <p:pic>
        <p:nvPicPr>
          <p:cNvPr id="208903" name="Picture 9"/>
          <p:cNvPicPr>
            <a:picLocks noChangeAspect="1" noChangeArrowheads="1"/>
          </p:cNvPicPr>
          <p:nvPr/>
        </p:nvPicPr>
        <p:blipFill>
          <a:blip r:embed="rId3" cstate="print"/>
          <a:srcRect/>
          <a:stretch>
            <a:fillRect/>
          </a:stretch>
        </p:blipFill>
        <p:spPr bwMode="auto">
          <a:xfrm>
            <a:off x="990600" y="2133600"/>
            <a:ext cx="7086600" cy="4048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52400" y="2895600"/>
            <a:ext cx="8926513" cy="609600"/>
          </a:xfrm>
        </p:spPr>
        <p:txBody>
          <a:bodyPr/>
          <a:lstStyle/>
          <a:p>
            <a:pPr eaLnBrk="1" hangingPunct="1">
              <a:defRPr/>
            </a:pPr>
            <a:r>
              <a:rPr lang="es-CL" sz="3600" dirty="0" smtClean="0"/>
              <a:t> CAMBIOS EN LA DISTRIBUCIÓN DEL INGRESO</a:t>
            </a:r>
            <a:br>
              <a:rPr lang="es-CL" sz="3600" dirty="0" smtClean="0"/>
            </a:br>
            <a:endParaRPr lang="es-CL" sz="3600" dirty="0"/>
          </a:p>
        </p:txBody>
      </p:sp>
      <p:sp>
        <p:nvSpPr>
          <p:cNvPr id="3" name="Date Placeholder 2"/>
          <p:cNvSpPr>
            <a:spLocks noGrp="1"/>
          </p:cNvSpPr>
          <p:nvPr>
            <p:ph type="dt" sz="quarter" idx="10"/>
          </p:nvPr>
        </p:nvSpPr>
        <p:spPr/>
        <p:txBody>
          <a:bodyPr/>
          <a:lstStyle/>
          <a:p>
            <a:pPr>
              <a:defRPr/>
            </a:pPr>
            <a:fld id="{591CCA11-3CA7-42E4-A92C-7F9FED3CCE49}" type="datetime6">
              <a:rPr lang="es-CL"/>
              <a:pPr>
                <a:defRPr/>
              </a:pPr>
              <a:t>Octubre de 2012</a:t>
            </a:fld>
            <a:endParaRPr lang="en-US"/>
          </a:p>
        </p:txBody>
      </p:sp>
      <p:sp>
        <p:nvSpPr>
          <p:cNvPr id="5" name="Footer Placeholder 4"/>
          <p:cNvSpPr>
            <a:spLocks noGrp="1"/>
          </p:cNvSpPr>
          <p:nvPr>
            <p:ph type="ftr" sz="quarter" idx="11"/>
          </p:nvPr>
        </p:nvSpPr>
        <p:spPr/>
        <p:txBody>
          <a:bodyPr/>
          <a:lstStyle/>
          <a:p>
            <a:pPr>
              <a:defRPr/>
            </a:pPr>
            <a:r>
              <a:rPr lang="es-CL"/>
              <a:t>Panorama de la Pobreza y la desigualdad en América Latina: Algunos hechos estilizados</a:t>
            </a:r>
            <a:endParaRPr lang="en-US"/>
          </a:p>
        </p:txBody>
      </p:sp>
      <p:sp>
        <p:nvSpPr>
          <p:cNvPr id="4" name="Slide Number Placeholder 3"/>
          <p:cNvSpPr>
            <a:spLocks noGrp="1"/>
          </p:cNvSpPr>
          <p:nvPr>
            <p:ph type="sldNum" sz="quarter" idx="12"/>
          </p:nvPr>
        </p:nvSpPr>
        <p:spPr/>
        <p:txBody>
          <a:bodyPr/>
          <a:lstStyle/>
          <a:p>
            <a:pPr>
              <a:defRPr/>
            </a:pPr>
            <a:fld id="{5E84D66A-1591-4B2D-9570-3A902D160E2B}" type="slidenum">
              <a:rPr lang="en-US"/>
              <a:pPr>
                <a:defRPr/>
              </a:pPr>
              <a:t>41</a:t>
            </a:fld>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3" name="Title 6"/>
          <p:cNvSpPr>
            <a:spLocks noGrp="1"/>
          </p:cNvSpPr>
          <p:nvPr>
            <p:ph type="title"/>
          </p:nvPr>
        </p:nvSpPr>
        <p:spPr>
          <a:xfrm>
            <a:off x="228600" y="381000"/>
            <a:ext cx="8686800" cy="838200"/>
          </a:xfrm>
        </p:spPr>
        <p:txBody>
          <a:bodyPr/>
          <a:lstStyle/>
          <a:p>
            <a:pPr algn="ctr" eaLnBrk="1" hangingPunct="1"/>
            <a:r>
              <a:rPr lang="es-CL" sz="3200" smtClean="0"/>
              <a:t>Cambios distributivos en América Latina</a:t>
            </a:r>
          </a:p>
        </p:txBody>
      </p:sp>
      <p:sp>
        <p:nvSpPr>
          <p:cNvPr id="8" name="Content Placeholder 7"/>
          <p:cNvSpPr>
            <a:spLocks noGrp="1"/>
          </p:cNvSpPr>
          <p:nvPr>
            <p:ph idx="1"/>
          </p:nvPr>
        </p:nvSpPr>
        <p:spPr>
          <a:xfrm>
            <a:off x="228600" y="1447800"/>
            <a:ext cx="8686800" cy="4800600"/>
          </a:xfrm>
        </p:spPr>
        <p:txBody>
          <a:bodyPr/>
          <a:lstStyle/>
          <a:p>
            <a:pPr marL="0" indent="0" algn="just" eaLnBrk="1" hangingPunct="1">
              <a:buFont typeface="Arial" charset="0"/>
              <a:buNone/>
              <a:defRPr/>
            </a:pPr>
            <a:r>
              <a:rPr lang="es-CL" sz="2600" b="1" dirty="0" smtClean="0"/>
              <a:t>La distribución del ingreso ha venido mejorando levemente en la región. La mayoría de los países registra hoy grados de concentración del ingreso inferiores a los de 1990.</a:t>
            </a:r>
          </a:p>
          <a:p>
            <a:pPr marL="228600" indent="-228600" algn="just" eaLnBrk="1" hangingPunct="1">
              <a:spcBef>
                <a:spcPct val="0"/>
              </a:spcBef>
              <a:spcAft>
                <a:spcPts val="500"/>
              </a:spcAft>
              <a:defRPr/>
            </a:pPr>
            <a:r>
              <a:rPr lang="es-CL" sz="2400" dirty="0" smtClean="0"/>
              <a:t>De 2002 en adelante se ha observado en la región una tendencia más acentuada a la caída de la desigualdad, tendencia que se mantuvo luego de la crisis económica.</a:t>
            </a:r>
          </a:p>
          <a:p>
            <a:pPr marL="228600" indent="-228600" algn="just" eaLnBrk="1" hangingPunct="1">
              <a:spcBef>
                <a:spcPct val="0"/>
              </a:spcBef>
              <a:spcAft>
                <a:spcPts val="500"/>
              </a:spcAft>
              <a:defRPr/>
            </a:pPr>
            <a:r>
              <a:rPr lang="es-CL" sz="2400" dirty="0" smtClean="0"/>
              <a:t>La mayor parte se origina en el mercado laboral, y proviene de una distribución más equitativa de los ingresos laborales por ocupado.</a:t>
            </a:r>
          </a:p>
          <a:p>
            <a:pPr marL="228600" indent="-228600" algn="just" eaLnBrk="1" hangingPunct="1">
              <a:spcBef>
                <a:spcPct val="0"/>
              </a:spcBef>
              <a:spcAft>
                <a:spcPts val="500"/>
              </a:spcAft>
              <a:defRPr/>
            </a:pPr>
            <a:r>
              <a:rPr lang="es-CL" sz="2400" dirty="0" smtClean="0"/>
              <a:t>Las transferencias públicas también han contribuido de manera importante a desconcentrar la distribución del ingreso per cápita.</a:t>
            </a:r>
          </a:p>
          <a:p>
            <a:pPr marL="228600" indent="-228600" algn="just" eaLnBrk="1" hangingPunct="1">
              <a:spcBef>
                <a:spcPct val="0"/>
              </a:spcBef>
              <a:spcAft>
                <a:spcPts val="500"/>
              </a:spcAft>
              <a:defRPr/>
            </a:pPr>
            <a:r>
              <a:rPr lang="es-CL" sz="2400" dirty="0" smtClean="0"/>
              <a:t> Sin embargo, América Latina continúa siendo la región más desigual del mundo.</a:t>
            </a:r>
          </a:p>
        </p:txBody>
      </p:sp>
      <p:sp>
        <p:nvSpPr>
          <p:cNvPr id="4" name="Date Placeholder 3"/>
          <p:cNvSpPr>
            <a:spLocks noGrp="1"/>
          </p:cNvSpPr>
          <p:nvPr>
            <p:ph type="dt" sz="quarter" idx="10"/>
          </p:nvPr>
        </p:nvSpPr>
        <p:spPr/>
        <p:txBody>
          <a:bodyPr/>
          <a:lstStyle/>
          <a:p>
            <a:pPr>
              <a:defRPr/>
            </a:pPr>
            <a:fld id="{8673E530-0058-4902-8B3C-8FC61C32CDB5}" type="datetime6">
              <a:rPr lang="es-CL"/>
              <a:pPr>
                <a:defRPr/>
              </a:pPr>
              <a:t>Octubre de 2012</a:t>
            </a:fld>
            <a:endParaRPr lang="en-US"/>
          </a:p>
        </p:txBody>
      </p:sp>
      <p:sp>
        <p:nvSpPr>
          <p:cNvPr id="6" name="Footer Placeholder 5"/>
          <p:cNvSpPr>
            <a:spLocks noGrp="1"/>
          </p:cNvSpPr>
          <p:nvPr>
            <p:ph type="ftr" sz="quarter" idx="11"/>
          </p:nvPr>
        </p:nvSpPr>
        <p:spPr/>
        <p:txBody>
          <a:bodyPr/>
          <a:lstStyle/>
          <a:p>
            <a:pPr>
              <a:defRPr/>
            </a:pPr>
            <a:r>
              <a:rPr lang="es-CL"/>
              <a:t>Panorama de la Pobreza y la desigualdad en América Latina: Algunos hechos estilizados</a:t>
            </a:r>
            <a:endParaRPr lang="en-US"/>
          </a:p>
        </p:txBody>
      </p:sp>
      <p:sp>
        <p:nvSpPr>
          <p:cNvPr id="5" name="Slide Number Placeholder 4"/>
          <p:cNvSpPr>
            <a:spLocks noGrp="1"/>
          </p:cNvSpPr>
          <p:nvPr>
            <p:ph type="sldNum" sz="quarter" idx="12"/>
          </p:nvPr>
        </p:nvSpPr>
        <p:spPr/>
        <p:txBody>
          <a:bodyPr/>
          <a:lstStyle/>
          <a:p>
            <a:pPr>
              <a:defRPr/>
            </a:pPr>
            <a:fld id="{D4C7133D-692E-439B-BEEC-FE0686B491FF}" type="slidenum">
              <a:rPr lang="en-US"/>
              <a:pPr>
                <a:defRPr/>
              </a:pPr>
              <a:t>42</a:t>
            </a:fld>
            <a:endParaRPr lang="en-US"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1" name="Title 6"/>
          <p:cNvSpPr>
            <a:spLocks noGrp="1"/>
          </p:cNvSpPr>
          <p:nvPr>
            <p:ph type="title"/>
          </p:nvPr>
        </p:nvSpPr>
        <p:spPr>
          <a:xfrm>
            <a:off x="228600" y="304800"/>
            <a:ext cx="8686800" cy="838200"/>
          </a:xfrm>
        </p:spPr>
        <p:txBody>
          <a:bodyPr/>
          <a:lstStyle/>
          <a:p>
            <a:pPr algn="ctr" eaLnBrk="1" hangingPunct="1"/>
            <a:r>
              <a:rPr lang="es-CL" sz="3200" smtClean="0"/>
              <a:t>Cambios distributivos entre 1990 y 2010</a:t>
            </a:r>
          </a:p>
        </p:txBody>
      </p:sp>
      <p:sp>
        <p:nvSpPr>
          <p:cNvPr id="4" name="Date Placeholder 3"/>
          <p:cNvSpPr>
            <a:spLocks noGrp="1"/>
          </p:cNvSpPr>
          <p:nvPr>
            <p:ph type="dt" sz="quarter" idx="10"/>
          </p:nvPr>
        </p:nvSpPr>
        <p:spPr/>
        <p:txBody>
          <a:bodyPr/>
          <a:lstStyle/>
          <a:p>
            <a:pPr>
              <a:defRPr/>
            </a:pPr>
            <a:fld id="{7C5885F4-5E67-432F-B6EA-02F828F0DC8A}" type="datetime6">
              <a:rPr lang="es-CL"/>
              <a:pPr>
                <a:defRPr/>
              </a:pPr>
              <a:t>Octubre de 2012</a:t>
            </a:fld>
            <a:endParaRPr lang="en-US"/>
          </a:p>
        </p:txBody>
      </p:sp>
      <p:sp>
        <p:nvSpPr>
          <p:cNvPr id="6" name="Footer Placeholder 5"/>
          <p:cNvSpPr>
            <a:spLocks noGrp="1"/>
          </p:cNvSpPr>
          <p:nvPr>
            <p:ph type="ftr" sz="quarter" idx="11"/>
          </p:nvPr>
        </p:nvSpPr>
        <p:spPr/>
        <p:txBody>
          <a:bodyPr/>
          <a:lstStyle/>
          <a:p>
            <a:pPr>
              <a:defRPr/>
            </a:pPr>
            <a:r>
              <a:rPr lang="es-CL"/>
              <a:t>Panorama de la Pobreza y la desigualdad en América Latina: Algunos hechos estilizados</a:t>
            </a:r>
            <a:endParaRPr lang="en-US"/>
          </a:p>
        </p:txBody>
      </p:sp>
      <p:sp>
        <p:nvSpPr>
          <p:cNvPr id="5" name="Slide Number Placeholder 4"/>
          <p:cNvSpPr>
            <a:spLocks noGrp="1"/>
          </p:cNvSpPr>
          <p:nvPr>
            <p:ph type="sldNum" sz="quarter" idx="12"/>
          </p:nvPr>
        </p:nvSpPr>
        <p:spPr/>
        <p:txBody>
          <a:bodyPr/>
          <a:lstStyle/>
          <a:p>
            <a:pPr>
              <a:defRPr/>
            </a:pPr>
            <a:fld id="{BCA07BC8-C6FA-4855-AA9E-C5DD7D2149EF}" type="slidenum">
              <a:rPr lang="en-US"/>
              <a:pPr>
                <a:defRPr/>
              </a:pPr>
              <a:t>43</a:t>
            </a:fld>
            <a:endParaRPr lang="en-US" dirty="0"/>
          </a:p>
        </p:txBody>
      </p:sp>
      <p:pic>
        <p:nvPicPr>
          <p:cNvPr id="215045" name="Picture 6"/>
          <p:cNvPicPr>
            <a:picLocks noChangeAspect="1" noChangeArrowheads="1"/>
          </p:cNvPicPr>
          <p:nvPr/>
        </p:nvPicPr>
        <p:blipFill>
          <a:blip r:embed="rId3" cstate="print"/>
          <a:srcRect t="5576" b="3069"/>
          <a:stretch>
            <a:fillRect/>
          </a:stretch>
        </p:blipFill>
        <p:spPr bwMode="auto">
          <a:xfrm>
            <a:off x="914400" y="1600200"/>
            <a:ext cx="7061200" cy="4800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89" name="Title 8"/>
          <p:cNvSpPr>
            <a:spLocks noGrp="1"/>
          </p:cNvSpPr>
          <p:nvPr>
            <p:ph type="title"/>
          </p:nvPr>
        </p:nvSpPr>
        <p:spPr/>
        <p:txBody>
          <a:bodyPr/>
          <a:lstStyle/>
          <a:p>
            <a:pPr algn="ctr" eaLnBrk="1" hangingPunct="1"/>
            <a:r>
              <a:rPr lang="es-CL" sz="3200" smtClean="0"/>
              <a:t>Cambios distributivos entre 1990-2002</a:t>
            </a:r>
            <a:br>
              <a:rPr lang="es-CL" sz="3200" smtClean="0"/>
            </a:br>
            <a:r>
              <a:rPr lang="es-CL" sz="3200" smtClean="0"/>
              <a:t>y 2002-2010 </a:t>
            </a:r>
            <a:r>
              <a:rPr lang="es-CL" sz="3200" baseline="30000" smtClean="0"/>
              <a:t>a</a:t>
            </a:r>
          </a:p>
        </p:txBody>
      </p:sp>
      <p:sp>
        <p:nvSpPr>
          <p:cNvPr id="6" name="Date Placeholder 5"/>
          <p:cNvSpPr>
            <a:spLocks noGrp="1"/>
          </p:cNvSpPr>
          <p:nvPr>
            <p:ph type="dt" sz="quarter" idx="10"/>
          </p:nvPr>
        </p:nvSpPr>
        <p:spPr/>
        <p:txBody>
          <a:bodyPr/>
          <a:lstStyle/>
          <a:p>
            <a:pPr>
              <a:defRPr/>
            </a:pPr>
            <a:fld id="{30BD1F00-4CB6-4EFB-AC4B-EDED523BEF31}" type="datetime6">
              <a:rPr lang="es-CL"/>
              <a:pPr>
                <a:defRPr/>
              </a:pPr>
              <a:t>Octubre de 2012</a:t>
            </a:fld>
            <a:endParaRPr lang="en-US"/>
          </a:p>
        </p:txBody>
      </p:sp>
      <p:sp>
        <p:nvSpPr>
          <p:cNvPr id="8" name="Footer Placeholder 7"/>
          <p:cNvSpPr>
            <a:spLocks noGrp="1"/>
          </p:cNvSpPr>
          <p:nvPr>
            <p:ph type="ftr" sz="quarter" idx="11"/>
          </p:nvPr>
        </p:nvSpPr>
        <p:spPr/>
        <p:txBody>
          <a:bodyPr/>
          <a:lstStyle/>
          <a:p>
            <a:pPr>
              <a:defRPr/>
            </a:pPr>
            <a:r>
              <a:rPr lang="es-CL"/>
              <a:t>Panorama de la Pobreza y la desigualdad en América Latina: Algunos hechos estilizados</a:t>
            </a:r>
            <a:endParaRPr lang="en-US"/>
          </a:p>
        </p:txBody>
      </p:sp>
      <p:sp>
        <p:nvSpPr>
          <p:cNvPr id="7" name="Slide Number Placeholder 6"/>
          <p:cNvSpPr>
            <a:spLocks noGrp="1"/>
          </p:cNvSpPr>
          <p:nvPr>
            <p:ph type="sldNum" sz="quarter" idx="12"/>
          </p:nvPr>
        </p:nvSpPr>
        <p:spPr/>
        <p:txBody>
          <a:bodyPr/>
          <a:lstStyle/>
          <a:p>
            <a:pPr>
              <a:defRPr/>
            </a:pPr>
            <a:fld id="{F4BF5195-DAF0-4129-9430-8BE0F3FA2689}" type="slidenum">
              <a:rPr lang="en-US"/>
              <a:pPr>
                <a:defRPr/>
              </a:pPr>
              <a:t>44</a:t>
            </a:fld>
            <a:endParaRPr lang="en-US" dirty="0"/>
          </a:p>
        </p:txBody>
      </p:sp>
      <p:pic>
        <p:nvPicPr>
          <p:cNvPr id="217093" name="Picture 4"/>
          <p:cNvPicPr>
            <a:picLocks noChangeAspect="1" noChangeArrowheads="1"/>
          </p:cNvPicPr>
          <p:nvPr/>
        </p:nvPicPr>
        <p:blipFill>
          <a:blip r:embed="rId3" cstate="print"/>
          <a:srcRect/>
          <a:stretch>
            <a:fillRect/>
          </a:stretch>
        </p:blipFill>
        <p:spPr bwMode="auto">
          <a:xfrm>
            <a:off x="211138" y="1808163"/>
            <a:ext cx="4589462" cy="3417887"/>
          </a:xfrm>
          <a:prstGeom prst="rect">
            <a:avLst/>
          </a:prstGeom>
          <a:noFill/>
          <a:ln w="9525">
            <a:noFill/>
            <a:miter lim="800000"/>
            <a:headEnd/>
            <a:tailEnd/>
          </a:ln>
        </p:spPr>
      </p:pic>
      <p:pic>
        <p:nvPicPr>
          <p:cNvPr id="217094" name="Picture 5"/>
          <p:cNvPicPr>
            <a:picLocks noChangeAspect="1" noChangeArrowheads="1"/>
          </p:cNvPicPr>
          <p:nvPr/>
        </p:nvPicPr>
        <p:blipFill>
          <a:blip r:embed="rId4" cstate="print"/>
          <a:srcRect/>
          <a:stretch>
            <a:fillRect/>
          </a:stretch>
        </p:blipFill>
        <p:spPr bwMode="auto">
          <a:xfrm>
            <a:off x="4343400" y="1808163"/>
            <a:ext cx="4589463" cy="3417887"/>
          </a:xfrm>
          <a:prstGeom prst="rect">
            <a:avLst/>
          </a:prstGeom>
          <a:noFill/>
          <a:ln w="9525">
            <a:noFill/>
            <a:miter lim="800000"/>
            <a:headEnd/>
            <a:tailEnd/>
          </a:ln>
        </p:spPr>
      </p:pic>
      <p:sp>
        <p:nvSpPr>
          <p:cNvPr id="217095" name="Rectangle 6"/>
          <p:cNvSpPr>
            <a:spLocks noChangeArrowheads="1"/>
          </p:cNvSpPr>
          <p:nvPr/>
        </p:nvSpPr>
        <p:spPr bwMode="auto">
          <a:xfrm>
            <a:off x="228600" y="5562600"/>
            <a:ext cx="8610600" cy="638175"/>
          </a:xfrm>
          <a:prstGeom prst="rect">
            <a:avLst/>
          </a:prstGeom>
          <a:noFill/>
          <a:ln w="9525" algn="ctr">
            <a:noFill/>
            <a:miter lim="800000"/>
            <a:headEnd/>
            <a:tailEnd/>
          </a:ln>
        </p:spPr>
        <p:txBody>
          <a:bodyPr>
            <a:spAutoFit/>
          </a:bodyPr>
          <a:lstStyle/>
          <a:p>
            <a:r>
              <a:rPr lang="es-ES" sz="900">
                <a:cs typeface="Arial" charset="0"/>
              </a:rPr>
              <a:t>Fuente: Comisión Económica para América Latina y el Caribe (CEPAL), sobre la base de tabulaciones especiales de las encuestas de hogares de los respectivos países.</a:t>
            </a:r>
            <a:endParaRPr lang="en-US" sz="900">
              <a:cs typeface="Arial" charset="0"/>
            </a:endParaRPr>
          </a:p>
          <a:p>
            <a:r>
              <a:rPr lang="es-ES" sz="900" baseline="30000">
                <a:cs typeface="Arial" charset="0"/>
              </a:rPr>
              <a:t>a</a:t>
            </a:r>
            <a:r>
              <a:rPr lang="es-ES" sz="900">
                <a:cs typeface="Arial" charset="0"/>
              </a:rPr>
              <a:t> El año de la encuesta utilizada difiere entre países. El período 2002 corresponde a la encuesta más reciente disponible entre 2000 y 2002 (excepto Chile que es 2003), y el período 2010 a las encuestas disponibles entre 2006 y 2010.</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9137" name="Picture 7"/>
          <p:cNvPicPr>
            <a:picLocks noChangeAspect="1" noChangeArrowheads="1"/>
          </p:cNvPicPr>
          <p:nvPr/>
        </p:nvPicPr>
        <p:blipFill>
          <a:blip r:embed="rId3" cstate="print"/>
          <a:srcRect/>
          <a:stretch>
            <a:fillRect/>
          </a:stretch>
        </p:blipFill>
        <p:spPr bwMode="auto">
          <a:xfrm>
            <a:off x="838200" y="1905000"/>
            <a:ext cx="7067550" cy="4038600"/>
          </a:xfrm>
          <a:prstGeom prst="rect">
            <a:avLst/>
          </a:prstGeom>
          <a:noFill/>
          <a:ln w="9525">
            <a:noFill/>
            <a:miter lim="800000"/>
            <a:headEnd/>
            <a:tailEnd/>
          </a:ln>
        </p:spPr>
      </p:pic>
      <p:sp>
        <p:nvSpPr>
          <p:cNvPr id="219138" name="Title 8"/>
          <p:cNvSpPr>
            <a:spLocks noGrp="1"/>
          </p:cNvSpPr>
          <p:nvPr>
            <p:ph type="title"/>
          </p:nvPr>
        </p:nvSpPr>
        <p:spPr/>
        <p:txBody>
          <a:bodyPr/>
          <a:lstStyle/>
          <a:p>
            <a:pPr eaLnBrk="1" hangingPunct="1"/>
            <a:r>
              <a:rPr lang="es-CL" sz="2800" smtClean="0"/>
              <a:t>Desde 2002, en América Latina se ha observado una tendencia a la caída de la desigualdad …</a:t>
            </a:r>
          </a:p>
        </p:txBody>
      </p:sp>
      <p:sp>
        <p:nvSpPr>
          <p:cNvPr id="6" name="Date Placeholder 5"/>
          <p:cNvSpPr>
            <a:spLocks noGrp="1"/>
          </p:cNvSpPr>
          <p:nvPr>
            <p:ph type="dt" sz="quarter" idx="10"/>
          </p:nvPr>
        </p:nvSpPr>
        <p:spPr/>
        <p:txBody>
          <a:bodyPr/>
          <a:lstStyle/>
          <a:p>
            <a:pPr>
              <a:defRPr/>
            </a:pPr>
            <a:fld id="{DC3497BE-51DE-46A8-AAFC-E437CB2D8C28}" type="datetime6">
              <a:rPr lang="es-CL"/>
              <a:pPr>
                <a:defRPr/>
              </a:pPr>
              <a:t>Octubre de 2012</a:t>
            </a:fld>
            <a:endParaRPr lang="en-US"/>
          </a:p>
        </p:txBody>
      </p:sp>
      <p:sp>
        <p:nvSpPr>
          <p:cNvPr id="8" name="Footer Placeholder 7"/>
          <p:cNvSpPr>
            <a:spLocks noGrp="1"/>
          </p:cNvSpPr>
          <p:nvPr>
            <p:ph type="ftr" sz="quarter" idx="11"/>
          </p:nvPr>
        </p:nvSpPr>
        <p:spPr/>
        <p:txBody>
          <a:bodyPr/>
          <a:lstStyle/>
          <a:p>
            <a:pPr>
              <a:defRPr/>
            </a:pPr>
            <a:r>
              <a:rPr lang="es-CL"/>
              <a:t>Panorama de la Pobreza y la desigualdad en América Latina: Algunos hechos estilizados</a:t>
            </a:r>
            <a:endParaRPr lang="en-US"/>
          </a:p>
        </p:txBody>
      </p:sp>
      <p:sp>
        <p:nvSpPr>
          <p:cNvPr id="7" name="Slide Number Placeholder 6"/>
          <p:cNvSpPr>
            <a:spLocks noGrp="1"/>
          </p:cNvSpPr>
          <p:nvPr>
            <p:ph type="sldNum" sz="quarter" idx="12"/>
          </p:nvPr>
        </p:nvSpPr>
        <p:spPr/>
        <p:txBody>
          <a:bodyPr/>
          <a:lstStyle/>
          <a:p>
            <a:pPr>
              <a:defRPr/>
            </a:pPr>
            <a:fld id="{D80C8570-A54E-4544-ADE1-24E1E0F54EAB}" type="slidenum">
              <a:rPr lang="en-US"/>
              <a:pPr>
                <a:defRPr/>
              </a:pPr>
              <a:t>45</a:t>
            </a:fld>
            <a:endParaRPr lang="en-US" dirty="0"/>
          </a:p>
        </p:txBody>
      </p:sp>
      <p:sp>
        <p:nvSpPr>
          <p:cNvPr id="219142" name="Text Box 5"/>
          <p:cNvSpPr txBox="1">
            <a:spLocks noChangeArrowheads="1"/>
          </p:cNvSpPr>
          <p:nvPr/>
        </p:nvSpPr>
        <p:spPr bwMode="auto">
          <a:xfrm>
            <a:off x="990600" y="1595438"/>
            <a:ext cx="7162800" cy="461962"/>
          </a:xfrm>
          <a:prstGeom prst="rect">
            <a:avLst/>
          </a:prstGeom>
          <a:noFill/>
          <a:ln w="9525">
            <a:noFill/>
            <a:miter lim="800000"/>
            <a:headEnd/>
            <a:tailEnd/>
          </a:ln>
        </p:spPr>
        <p:txBody>
          <a:bodyPr>
            <a:spAutoFit/>
          </a:bodyPr>
          <a:lstStyle/>
          <a:p>
            <a:pPr algn="ctr"/>
            <a:r>
              <a:rPr lang="es-ES" sz="1200" b="1">
                <a:solidFill>
                  <a:srgbClr val="5C1F00"/>
                </a:solidFill>
                <a:cs typeface="Arial" charset="0"/>
              </a:rPr>
              <a:t>AMÉRICA LATINA (18 PAÍSES): COEFICIENTE DE GINI DE LA DISTRIBUCIÓN DEL INGRESO, 2002 – 2009 </a:t>
            </a:r>
            <a:r>
              <a:rPr lang="es-ES" sz="1200" b="1" baseline="30000">
                <a:solidFill>
                  <a:srgbClr val="5C1F00"/>
                </a:solidFill>
                <a:cs typeface="Arial" charset="0"/>
              </a:rPr>
              <a:t>a</a:t>
            </a:r>
          </a:p>
        </p:txBody>
      </p:sp>
      <p:sp>
        <p:nvSpPr>
          <p:cNvPr id="219143" name="Rectangle 6"/>
          <p:cNvSpPr>
            <a:spLocks noChangeArrowheads="1"/>
          </p:cNvSpPr>
          <p:nvPr/>
        </p:nvSpPr>
        <p:spPr bwMode="auto">
          <a:xfrm>
            <a:off x="228600" y="5791200"/>
            <a:ext cx="8610600" cy="774700"/>
          </a:xfrm>
          <a:prstGeom prst="rect">
            <a:avLst/>
          </a:prstGeom>
          <a:noFill/>
          <a:ln w="9525" algn="ctr">
            <a:noFill/>
            <a:miter lim="800000"/>
            <a:headEnd/>
            <a:tailEnd/>
          </a:ln>
        </p:spPr>
        <p:txBody>
          <a:bodyPr>
            <a:spAutoFit/>
          </a:bodyPr>
          <a:lstStyle/>
          <a:p>
            <a:r>
              <a:rPr lang="es-ES" sz="900">
                <a:cs typeface="Arial" charset="0"/>
              </a:rPr>
              <a:t>Fuente: Comisión Económica para América Latina y el Caribe (CEPAL), sobre la base de tabulaciones especiales de las encuestas de hogares de los respectivos países.</a:t>
            </a:r>
            <a:endParaRPr lang="en-US" sz="900">
              <a:cs typeface="Arial" charset="0"/>
            </a:endParaRPr>
          </a:p>
          <a:p>
            <a:r>
              <a:rPr lang="es-ES" sz="900" baseline="30000">
                <a:cs typeface="Arial" charset="0"/>
              </a:rPr>
              <a:t>a</a:t>
            </a:r>
            <a:r>
              <a:rPr lang="es-ES" sz="900">
                <a:cs typeface="Arial" charset="0"/>
              </a:rPr>
              <a:t> El año de la encuesta utilizada difiere entre países. El período 2002 corresponde a la encuesta más reciente disponible entre 2000 y 2002, y el período 2009 a las encuestas disponibles entre 2006 y 2009.</a:t>
            </a:r>
          </a:p>
          <a:p>
            <a:r>
              <a:rPr lang="pt-BR" sz="900" baseline="30000">
                <a:cs typeface="Arial" charset="0"/>
              </a:rPr>
              <a:t>b</a:t>
            </a:r>
            <a:r>
              <a:rPr lang="pt-BR" sz="900">
                <a:cs typeface="Arial" charset="0"/>
              </a:rPr>
              <a:t> Área urbana.</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5" name="Title 8"/>
          <p:cNvSpPr>
            <a:spLocks noGrp="1"/>
          </p:cNvSpPr>
          <p:nvPr>
            <p:ph type="title"/>
          </p:nvPr>
        </p:nvSpPr>
        <p:spPr/>
        <p:txBody>
          <a:bodyPr/>
          <a:lstStyle/>
          <a:p>
            <a:pPr eaLnBrk="1" hangingPunct="1"/>
            <a:r>
              <a:rPr lang="es-CL" sz="3200" smtClean="0"/>
              <a:t>… tendencia a la mejora distributiva que se mantuvo luego de la crisis económica</a:t>
            </a:r>
          </a:p>
        </p:txBody>
      </p:sp>
      <p:sp>
        <p:nvSpPr>
          <p:cNvPr id="6" name="Date Placeholder 5"/>
          <p:cNvSpPr>
            <a:spLocks noGrp="1"/>
          </p:cNvSpPr>
          <p:nvPr>
            <p:ph type="dt" sz="quarter" idx="10"/>
          </p:nvPr>
        </p:nvSpPr>
        <p:spPr/>
        <p:txBody>
          <a:bodyPr/>
          <a:lstStyle/>
          <a:p>
            <a:pPr>
              <a:defRPr/>
            </a:pPr>
            <a:fld id="{1F6BE4BF-5F84-4AA4-BF89-230264DFC50B}" type="datetime6">
              <a:rPr lang="es-CL"/>
              <a:pPr>
                <a:defRPr/>
              </a:pPr>
              <a:t>Octubre de 2012</a:t>
            </a:fld>
            <a:endParaRPr lang="en-US"/>
          </a:p>
        </p:txBody>
      </p:sp>
      <p:sp>
        <p:nvSpPr>
          <p:cNvPr id="8" name="Footer Placeholder 7"/>
          <p:cNvSpPr>
            <a:spLocks noGrp="1"/>
          </p:cNvSpPr>
          <p:nvPr>
            <p:ph type="ftr" sz="quarter" idx="11"/>
          </p:nvPr>
        </p:nvSpPr>
        <p:spPr/>
        <p:txBody>
          <a:bodyPr/>
          <a:lstStyle/>
          <a:p>
            <a:pPr>
              <a:defRPr/>
            </a:pPr>
            <a:r>
              <a:rPr lang="es-CL"/>
              <a:t>Panorama de la Pobreza y la desigualdad en América Latina: Algunos hechos estilizados</a:t>
            </a:r>
            <a:endParaRPr lang="en-US"/>
          </a:p>
        </p:txBody>
      </p:sp>
      <p:sp>
        <p:nvSpPr>
          <p:cNvPr id="7" name="Slide Number Placeholder 6"/>
          <p:cNvSpPr>
            <a:spLocks noGrp="1"/>
          </p:cNvSpPr>
          <p:nvPr>
            <p:ph type="sldNum" sz="quarter" idx="12"/>
          </p:nvPr>
        </p:nvSpPr>
        <p:spPr/>
        <p:txBody>
          <a:bodyPr/>
          <a:lstStyle/>
          <a:p>
            <a:pPr>
              <a:defRPr/>
            </a:pPr>
            <a:fld id="{F04C18A7-74FC-48E1-ABAE-ED317A7E3D9A}" type="slidenum">
              <a:rPr lang="en-US"/>
              <a:pPr>
                <a:defRPr/>
              </a:pPr>
              <a:t>46</a:t>
            </a:fld>
            <a:endParaRPr lang="en-US" dirty="0"/>
          </a:p>
        </p:txBody>
      </p:sp>
      <p:pic>
        <p:nvPicPr>
          <p:cNvPr id="221189" name="Picture 2"/>
          <p:cNvPicPr>
            <a:picLocks noChangeAspect="1" noChangeArrowheads="1"/>
          </p:cNvPicPr>
          <p:nvPr/>
        </p:nvPicPr>
        <p:blipFill>
          <a:blip r:embed="rId3" cstate="print"/>
          <a:srcRect/>
          <a:stretch>
            <a:fillRect/>
          </a:stretch>
        </p:blipFill>
        <p:spPr bwMode="auto">
          <a:xfrm>
            <a:off x="1035050" y="1752600"/>
            <a:ext cx="6813550" cy="3962400"/>
          </a:xfrm>
          <a:prstGeom prst="rect">
            <a:avLst/>
          </a:prstGeom>
          <a:noFill/>
          <a:ln w="9525">
            <a:noFill/>
            <a:miter lim="800000"/>
            <a:headEnd/>
            <a:tailEnd/>
          </a:ln>
        </p:spPr>
      </p:pic>
      <p:sp>
        <p:nvSpPr>
          <p:cNvPr id="221190" name="Rectangle 4"/>
          <p:cNvSpPr>
            <a:spLocks noChangeArrowheads="1"/>
          </p:cNvSpPr>
          <p:nvPr/>
        </p:nvSpPr>
        <p:spPr bwMode="auto">
          <a:xfrm>
            <a:off x="762000" y="1447800"/>
            <a:ext cx="7010400" cy="461963"/>
          </a:xfrm>
          <a:prstGeom prst="rect">
            <a:avLst/>
          </a:prstGeom>
          <a:noFill/>
          <a:ln w="9525">
            <a:noFill/>
            <a:miter lim="800000"/>
            <a:headEnd/>
            <a:tailEnd/>
          </a:ln>
        </p:spPr>
        <p:txBody>
          <a:bodyPr>
            <a:spAutoFit/>
          </a:bodyPr>
          <a:lstStyle/>
          <a:p>
            <a:pPr algn="ctr"/>
            <a:r>
              <a:rPr lang="es-CL" sz="1200" b="1">
                <a:solidFill>
                  <a:srgbClr val="5C1F00"/>
                </a:solidFill>
              </a:rPr>
              <a:t>AMÉRICA LATINA (18 PAÍSES): EVOLUCIÓN DEL ÍNDICE DE GINI</a:t>
            </a:r>
            <a:br>
              <a:rPr lang="es-CL" sz="1200" b="1">
                <a:solidFill>
                  <a:srgbClr val="5C1F00"/>
                </a:solidFill>
              </a:rPr>
            </a:br>
            <a:r>
              <a:rPr lang="es-CL" sz="1200" b="1">
                <a:solidFill>
                  <a:srgbClr val="5C1F00"/>
                </a:solidFill>
              </a:rPr>
              <a:t>1990-2002, 2002-2008 a/ Y 2008-2010 b/</a:t>
            </a:r>
            <a:endParaRPr lang="en-US" sz="1200" b="1">
              <a:solidFill>
                <a:srgbClr val="5C1F00"/>
              </a:solidFill>
            </a:endParaRPr>
          </a:p>
        </p:txBody>
      </p:sp>
      <p:sp>
        <p:nvSpPr>
          <p:cNvPr id="221191" name="Rectangle 6"/>
          <p:cNvSpPr>
            <a:spLocks noChangeArrowheads="1"/>
          </p:cNvSpPr>
          <p:nvPr/>
        </p:nvSpPr>
        <p:spPr bwMode="auto">
          <a:xfrm>
            <a:off x="304800" y="5486400"/>
            <a:ext cx="8534400" cy="1062038"/>
          </a:xfrm>
          <a:prstGeom prst="rect">
            <a:avLst/>
          </a:prstGeom>
          <a:noFill/>
          <a:ln w="9525">
            <a:noFill/>
            <a:miter lim="800000"/>
            <a:headEnd/>
            <a:tailEnd/>
          </a:ln>
        </p:spPr>
        <p:txBody>
          <a:bodyPr>
            <a:spAutoFit/>
          </a:bodyPr>
          <a:lstStyle/>
          <a:p>
            <a:pPr marL="0" lvl="1"/>
            <a:r>
              <a:rPr lang="es-ES" sz="900"/>
              <a:t>Fuente: Comisión Económica para América Latina y el Caribe (CEPAL), sobre la base de tabulaciones especiales de las encuestas de hogares de los respectivos países.</a:t>
            </a:r>
          </a:p>
          <a:p>
            <a:pPr algn="just"/>
            <a:r>
              <a:rPr lang="es-ES" sz="900"/>
              <a:t>a/ Corresponde a los períodos 2004-2006 en Argentina, 2001- 2008 en Brasil, Paraguay y Perú, 2000-2006 en Chile, 2001-2004 en El Salvador y 2002-2007 en Honduras.</a:t>
            </a:r>
          </a:p>
          <a:p>
            <a:pPr algn="just"/>
            <a:r>
              <a:rPr lang="es-ES" sz="900"/>
              <a:t>b/ Corresponde a los períodos 2006-2010 en Argentina, 2004-2010 en El Salvador y 2007-2010 en Honduras.</a:t>
            </a:r>
          </a:p>
          <a:p>
            <a:pPr algn="just"/>
            <a:r>
              <a:rPr lang="es-ES" sz="900"/>
              <a:t>c/ Área urbana</a:t>
            </a:r>
          </a:p>
          <a:p>
            <a:pPr algn="just"/>
            <a:r>
              <a:rPr lang="es-ES" sz="900"/>
              <a:t>d/ Área urbana solamente en el período 1990-2002</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7E277D5B-FD07-404A-B706-2D5AF6076353}" type="slidenum">
              <a:rPr lang="en-US" sz="1200">
                <a:solidFill>
                  <a:schemeClr val="tx1">
                    <a:tint val="75000"/>
                  </a:schemeClr>
                </a:solidFill>
                <a:latin typeface="+mn-lt"/>
              </a:rPr>
              <a:pPr algn="r" fontAlgn="auto">
                <a:spcBef>
                  <a:spcPts val="0"/>
                </a:spcBef>
                <a:spcAft>
                  <a:spcPts val="0"/>
                </a:spcAft>
                <a:defRPr/>
              </a:pPr>
              <a:t>47</a:t>
            </a:fld>
            <a:endParaRPr lang="en-US" sz="1200">
              <a:solidFill>
                <a:schemeClr val="tx1">
                  <a:tint val="75000"/>
                </a:schemeClr>
              </a:solidFill>
              <a:latin typeface="+mn-lt"/>
            </a:endParaRPr>
          </a:p>
        </p:txBody>
      </p:sp>
      <p:sp>
        <p:nvSpPr>
          <p:cNvPr id="223234" name="Text Box 4"/>
          <p:cNvSpPr txBox="1">
            <a:spLocks noChangeArrowheads="1"/>
          </p:cNvSpPr>
          <p:nvPr/>
        </p:nvSpPr>
        <p:spPr bwMode="auto">
          <a:xfrm>
            <a:off x="4098925" y="3389313"/>
            <a:ext cx="184150" cy="366712"/>
          </a:xfrm>
          <a:prstGeom prst="rect">
            <a:avLst/>
          </a:prstGeom>
          <a:noFill/>
          <a:ln w="9525">
            <a:noFill/>
            <a:miter lim="800000"/>
            <a:headEnd/>
            <a:tailEnd/>
          </a:ln>
        </p:spPr>
        <p:txBody>
          <a:bodyPr wrap="none">
            <a:spAutoFit/>
          </a:bodyPr>
          <a:lstStyle/>
          <a:p>
            <a:pPr eaLnBrk="0" hangingPunct="0"/>
            <a:endParaRPr lang="es-CL"/>
          </a:p>
        </p:txBody>
      </p:sp>
      <p:pic>
        <p:nvPicPr>
          <p:cNvPr id="223235" name="Picture 2"/>
          <p:cNvPicPr>
            <a:picLocks noChangeAspect="1" noChangeArrowheads="1"/>
          </p:cNvPicPr>
          <p:nvPr/>
        </p:nvPicPr>
        <p:blipFill>
          <a:blip r:embed="rId3" cstate="print"/>
          <a:srcRect/>
          <a:stretch>
            <a:fillRect/>
          </a:stretch>
        </p:blipFill>
        <p:spPr bwMode="auto">
          <a:xfrm>
            <a:off x="914400" y="2068513"/>
            <a:ext cx="6629400" cy="3570287"/>
          </a:xfrm>
          <a:prstGeom prst="rect">
            <a:avLst/>
          </a:prstGeom>
          <a:noFill/>
          <a:ln w="9525">
            <a:noFill/>
            <a:miter lim="800000"/>
            <a:headEnd/>
            <a:tailEnd/>
          </a:ln>
        </p:spPr>
      </p:pic>
      <p:sp>
        <p:nvSpPr>
          <p:cNvPr id="223236" name="Text Box 6"/>
          <p:cNvSpPr txBox="1">
            <a:spLocks noChangeArrowheads="1"/>
          </p:cNvSpPr>
          <p:nvPr/>
        </p:nvSpPr>
        <p:spPr bwMode="auto">
          <a:xfrm>
            <a:off x="533400" y="1600200"/>
            <a:ext cx="7696200" cy="457200"/>
          </a:xfrm>
          <a:prstGeom prst="rect">
            <a:avLst/>
          </a:prstGeom>
          <a:noFill/>
          <a:ln w="9525">
            <a:noFill/>
            <a:miter lim="800000"/>
            <a:headEnd/>
            <a:tailEnd/>
          </a:ln>
        </p:spPr>
        <p:txBody>
          <a:bodyPr>
            <a:spAutoFit/>
          </a:bodyPr>
          <a:lstStyle/>
          <a:p>
            <a:pPr algn="ctr" eaLnBrk="0" hangingPunct="0"/>
            <a:r>
              <a:rPr lang="es-CL" sz="1200" b="1">
                <a:solidFill>
                  <a:srgbClr val="5C1F00"/>
                </a:solidFill>
              </a:rPr>
              <a:t>AMÉRICA LATINA Y OTRAS REGIONES DEL MUNDO: COEFICIENTE DE CONCENTRACIÓN DE GINI, ALREDEDOR DE 2009</a:t>
            </a:r>
          </a:p>
        </p:txBody>
      </p:sp>
      <p:sp>
        <p:nvSpPr>
          <p:cNvPr id="223237" name="Text Box 7"/>
          <p:cNvSpPr txBox="1">
            <a:spLocks noChangeArrowheads="1"/>
          </p:cNvSpPr>
          <p:nvPr/>
        </p:nvSpPr>
        <p:spPr bwMode="auto">
          <a:xfrm>
            <a:off x="228600" y="5638800"/>
            <a:ext cx="8305800" cy="854075"/>
          </a:xfrm>
          <a:prstGeom prst="rect">
            <a:avLst/>
          </a:prstGeom>
          <a:noFill/>
          <a:ln w="9525">
            <a:noFill/>
            <a:miter lim="800000"/>
            <a:headEnd/>
            <a:tailEnd/>
          </a:ln>
        </p:spPr>
        <p:txBody>
          <a:bodyPr>
            <a:spAutoFit/>
          </a:bodyPr>
          <a:lstStyle/>
          <a:p>
            <a:pPr eaLnBrk="0" hangingPunct="0"/>
            <a:r>
              <a:rPr lang="es-ES" sz="1000"/>
              <a:t>Fuente: Comisión Económica para América Latina y el Caribe (CEPAL), sobre la base de tabulaciones especiales de las encuestas de hogares de los respectivos países; Banco Mundial, World Development Indicators .[base de datos en línea] </a:t>
            </a:r>
            <a:r>
              <a:rPr lang="es-CL" sz="1000">
                <a:hlinkClick r:id="rId4"/>
              </a:rPr>
              <a:t>http://databank.worldbank.org/ddp/home.do</a:t>
            </a:r>
            <a:r>
              <a:rPr lang="es-ES" sz="1000"/>
              <a:t>. </a:t>
            </a:r>
          </a:p>
          <a:p>
            <a:pPr eaLnBrk="0" hangingPunct="0"/>
            <a:r>
              <a:rPr lang="es-ES" sz="1000"/>
              <a:t>a/ Los datos regionales están expresados en promedios simples. En el cálculo se consideró la última observación disponible en cada país para el período 2000-2009. </a:t>
            </a:r>
          </a:p>
          <a:p>
            <a:pPr eaLnBrk="0" hangingPunct="0"/>
            <a:r>
              <a:rPr lang="es-ES" sz="1000"/>
              <a:t>b/ Organización de Cooperación y Desarrollo Económicos.</a:t>
            </a:r>
            <a:endParaRPr lang="es-CL" sz="1000"/>
          </a:p>
        </p:txBody>
      </p:sp>
      <p:sp>
        <p:nvSpPr>
          <p:cNvPr id="223238" name="Title 10"/>
          <p:cNvSpPr>
            <a:spLocks noGrp="1"/>
          </p:cNvSpPr>
          <p:nvPr>
            <p:ph type="title"/>
          </p:nvPr>
        </p:nvSpPr>
        <p:spPr/>
        <p:txBody>
          <a:bodyPr/>
          <a:lstStyle/>
          <a:p>
            <a:pPr eaLnBrk="1" hangingPunct="1"/>
            <a:r>
              <a:rPr lang="es-CL" sz="3200" smtClean="0"/>
              <a:t>Pero América Latina continúa siendo la región</a:t>
            </a:r>
            <a:br>
              <a:rPr lang="es-CL" sz="3200" smtClean="0"/>
            </a:br>
            <a:r>
              <a:rPr lang="es-CL" sz="3200" smtClean="0"/>
              <a:t>más desigual del mundo</a:t>
            </a:r>
            <a:br>
              <a:rPr lang="es-CL" sz="3200" smtClean="0"/>
            </a:br>
            <a:endParaRPr lang="es-CL" sz="3200" smtClean="0"/>
          </a:p>
        </p:txBody>
      </p:sp>
      <p:sp>
        <p:nvSpPr>
          <p:cNvPr id="8" name="Date Placeholder 7"/>
          <p:cNvSpPr>
            <a:spLocks noGrp="1"/>
          </p:cNvSpPr>
          <p:nvPr>
            <p:ph type="dt" sz="quarter" idx="10"/>
          </p:nvPr>
        </p:nvSpPr>
        <p:spPr/>
        <p:txBody>
          <a:bodyPr/>
          <a:lstStyle/>
          <a:p>
            <a:pPr>
              <a:defRPr/>
            </a:pPr>
            <a:fld id="{40805AA1-CB83-4866-98CA-6208BB708E8C}" type="datetime6">
              <a:rPr lang="es-CL"/>
              <a:pPr>
                <a:defRPr/>
              </a:pPr>
              <a:t>Octubre de 2012</a:t>
            </a:fld>
            <a:endParaRPr lang="en-US"/>
          </a:p>
        </p:txBody>
      </p:sp>
      <p:sp>
        <p:nvSpPr>
          <p:cNvPr id="10" name="Footer Placeholder 9"/>
          <p:cNvSpPr>
            <a:spLocks noGrp="1"/>
          </p:cNvSpPr>
          <p:nvPr>
            <p:ph type="ftr" sz="quarter" idx="11"/>
          </p:nvPr>
        </p:nvSpPr>
        <p:spPr/>
        <p:txBody>
          <a:bodyPr/>
          <a:lstStyle/>
          <a:p>
            <a:pPr>
              <a:defRPr/>
            </a:pPr>
            <a:r>
              <a:rPr lang="es-CL"/>
              <a:t>Panorama de la Pobreza y la desigualdad en América Latina: Algunos hechos estilizados</a:t>
            </a:r>
            <a:endParaRPr lang="en-US"/>
          </a:p>
        </p:txBody>
      </p:sp>
      <p:sp>
        <p:nvSpPr>
          <p:cNvPr id="9" name="Slide Number Placeholder 8"/>
          <p:cNvSpPr>
            <a:spLocks noGrp="1"/>
          </p:cNvSpPr>
          <p:nvPr>
            <p:ph type="sldNum" sz="quarter" idx="12"/>
          </p:nvPr>
        </p:nvSpPr>
        <p:spPr/>
        <p:txBody>
          <a:bodyPr/>
          <a:lstStyle/>
          <a:p>
            <a:pPr>
              <a:defRPr/>
            </a:pPr>
            <a:fld id="{53F2A108-B9A0-4392-BFC6-EF4EAE09476E}" type="slidenum">
              <a:rPr lang="en-US"/>
              <a:pPr>
                <a:defRPr/>
              </a:pPr>
              <a:t>47</a:t>
            </a:fld>
            <a:endParaRPr lang="en-US"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52400" y="2895600"/>
            <a:ext cx="8926513" cy="609600"/>
          </a:xfrm>
        </p:spPr>
        <p:txBody>
          <a:bodyPr/>
          <a:lstStyle/>
          <a:p>
            <a:pPr eaLnBrk="1" hangingPunct="1">
              <a:lnSpc>
                <a:spcPct val="110000"/>
              </a:lnSpc>
              <a:defRPr/>
            </a:pPr>
            <a:r>
              <a:rPr lang="es-CL" dirty="0" smtClean="0"/>
              <a:t>SUSTRATO ESTRUCTURAL DE LA</a:t>
            </a:r>
            <a:br>
              <a:rPr lang="es-CL" dirty="0" smtClean="0"/>
            </a:br>
            <a:r>
              <a:rPr lang="es-CL" dirty="0" smtClean="0">
                <a:solidFill>
                  <a:schemeClr val="bg1"/>
                </a:solidFill>
              </a:rPr>
              <a:t>POBREZA Y LA DESIGUALDAD</a:t>
            </a:r>
            <a:r>
              <a:rPr lang="es-CL" dirty="0" smtClean="0"/>
              <a:t/>
            </a:r>
            <a:br>
              <a:rPr lang="es-CL" dirty="0" smtClean="0"/>
            </a:br>
            <a:endParaRPr lang="es-CL" dirty="0"/>
          </a:p>
        </p:txBody>
      </p:sp>
      <p:sp>
        <p:nvSpPr>
          <p:cNvPr id="3" name="Date Placeholder 2"/>
          <p:cNvSpPr>
            <a:spLocks noGrp="1"/>
          </p:cNvSpPr>
          <p:nvPr>
            <p:ph type="dt" sz="quarter" idx="10"/>
          </p:nvPr>
        </p:nvSpPr>
        <p:spPr/>
        <p:txBody>
          <a:bodyPr/>
          <a:lstStyle/>
          <a:p>
            <a:pPr>
              <a:defRPr/>
            </a:pPr>
            <a:fld id="{5D2E457E-FF26-4E2E-8E92-BB8766103CB3}" type="datetime6">
              <a:rPr lang="es-CL"/>
              <a:pPr>
                <a:defRPr/>
              </a:pPr>
              <a:t>Octubre de 2012</a:t>
            </a:fld>
            <a:endParaRPr lang="en-US"/>
          </a:p>
        </p:txBody>
      </p:sp>
      <p:sp>
        <p:nvSpPr>
          <p:cNvPr id="5" name="Footer Placeholder 4"/>
          <p:cNvSpPr>
            <a:spLocks noGrp="1"/>
          </p:cNvSpPr>
          <p:nvPr>
            <p:ph type="ftr" sz="quarter" idx="11"/>
          </p:nvPr>
        </p:nvSpPr>
        <p:spPr/>
        <p:txBody>
          <a:bodyPr/>
          <a:lstStyle/>
          <a:p>
            <a:pPr>
              <a:defRPr/>
            </a:pPr>
            <a:r>
              <a:rPr lang="es-CL"/>
              <a:t>Panorama de la Pobreza y la desigualdad en América Latina: Algunos hechos estilizados</a:t>
            </a:r>
            <a:endParaRPr lang="en-US"/>
          </a:p>
        </p:txBody>
      </p:sp>
      <p:sp>
        <p:nvSpPr>
          <p:cNvPr id="4" name="Slide Number Placeholder 3"/>
          <p:cNvSpPr>
            <a:spLocks noGrp="1"/>
          </p:cNvSpPr>
          <p:nvPr>
            <p:ph type="sldNum" sz="quarter" idx="12"/>
          </p:nvPr>
        </p:nvSpPr>
        <p:spPr/>
        <p:txBody>
          <a:bodyPr/>
          <a:lstStyle/>
          <a:p>
            <a:pPr>
              <a:defRPr/>
            </a:pPr>
            <a:fld id="{35F3764E-91F1-4486-891A-A94448E27EFF}" type="slidenum">
              <a:rPr lang="en-US"/>
              <a:pPr>
                <a:defRPr/>
              </a:pPr>
              <a:t>48</a:t>
            </a:fld>
            <a:endParaRPr lang="en-US"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29" name="Title 6"/>
          <p:cNvSpPr>
            <a:spLocks noGrp="1"/>
          </p:cNvSpPr>
          <p:nvPr>
            <p:ph type="title"/>
          </p:nvPr>
        </p:nvSpPr>
        <p:spPr>
          <a:xfrm>
            <a:off x="228600" y="381000"/>
            <a:ext cx="8686800" cy="838200"/>
          </a:xfrm>
        </p:spPr>
        <p:txBody>
          <a:bodyPr/>
          <a:lstStyle/>
          <a:p>
            <a:pPr algn="ctr" eaLnBrk="1" hangingPunct="1"/>
            <a:r>
              <a:rPr lang="es-CL" sz="3200" smtClean="0"/>
              <a:t>a) El cambio demográfico</a:t>
            </a:r>
          </a:p>
        </p:txBody>
      </p:sp>
      <p:sp>
        <p:nvSpPr>
          <p:cNvPr id="227330" name="Content Placeholder 7"/>
          <p:cNvSpPr>
            <a:spLocks noGrp="1"/>
          </p:cNvSpPr>
          <p:nvPr>
            <p:ph idx="1"/>
          </p:nvPr>
        </p:nvSpPr>
        <p:spPr/>
        <p:txBody>
          <a:bodyPr/>
          <a:lstStyle/>
          <a:p>
            <a:pPr eaLnBrk="1" hangingPunct="1">
              <a:spcAft>
                <a:spcPts val="1400"/>
              </a:spcAft>
            </a:pPr>
            <a:r>
              <a:rPr lang="es-CL" sz="3200" smtClean="0"/>
              <a:t>Tendencias a la reducción de las disparidades demográficas</a:t>
            </a:r>
          </a:p>
          <a:p>
            <a:pPr eaLnBrk="1" hangingPunct="1">
              <a:spcAft>
                <a:spcPts val="1400"/>
              </a:spcAft>
            </a:pPr>
            <a:r>
              <a:rPr lang="es-CL" sz="3200" smtClean="0"/>
              <a:t>Mantención de un nivel importante de heterogeneidad</a:t>
            </a:r>
          </a:p>
          <a:p>
            <a:pPr eaLnBrk="1" hangingPunct="1">
              <a:spcAft>
                <a:spcPts val="1400"/>
              </a:spcAft>
            </a:pPr>
            <a:r>
              <a:rPr lang="es-CL" sz="3200" smtClean="0"/>
              <a:t>Cambio en la estructura familiar: monoparentalidad y jefatura femenina</a:t>
            </a:r>
          </a:p>
          <a:p>
            <a:pPr eaLnBrk="1" hangingPunct="1">
              <a:spcAft>
                <a:spcPts val="1400"/>
              </a:spcAft>
            </a:pPr>
            <a:r>
              <a:rPr lang="es-CL" sz="3200" smtClean="0"/>
              <a:t>Fase crítica del bono demográfico</a:t>
            </a:r>
          </a:p>
        </p:txBody>
      </p:sp>
      <p:sp>
        <p:nvSpPr>
          <p:cNvPr id="4" name="Date Placeholder 3"/>
          <p:cNvSpPr>
            <a:spLocks noGrp="1"/>
          </p:cNvSpPr>
          <p:nvPr>
            <p:ph type="dt" sz="quarter" idx="10"/>
          </p:nvPr>
        </p:nvSpPr>
        <p:spPr/>
        <p:txBody>
          <a:bodyPr/>
          <a:lstStyle/>
          <a:p>
            <a:pPr>
              <a:defRPr/>
            </a:pPr>
            <a:fld id="{F3B085D8-774D-4EED-9D1D-CCD48E39CF2C}" type="datetime6">
              <a:rPr lang="es-CL"/>
              <a:pPr>
                <a:defRPr/>
              </a:pPr>
              <a:t>Octubre de 2012</a:t>
            </a:fld>
            <a:endParaRPr lang="es-MX"/>
          </a:p>
        </p:txBody>
      </p:sp>
      <p:sp>
        <p:nvSpPr>
          <p:cNvPr id="6" name="Footer Placeholder 5"/>
          <p:cNvSpPr>
            <a:spLocks noGrp="1"/>
          </p:cNvSpPr>
          <p:nvPr>
            <p:ph type="ftr" sz="quarter" idx="11"/>
          </p:nvPr>
        </p:nvSpPr>
        <p:spPr/>
        <p:txBody>
          <a:bodyPr/>
          <a:lstStyle/>
          <a:p>
            <a:pPr>
              <a:defRPr/>
            </a:pPr>
            <a:r>
              <a:rPr lang="es-CL"/>
              <a:t>Panorama de la Pobreza y la desigualdad en América Latina: Algunos hechos estilizados</a:t>
            </a:r>
            <a:endParaRPr lang="es-MX"/>
          </a:p>
        </p:txBody>
      </p:sp>
      <p:sp>
        <p:nvSpPr>
          <p:cNvPr id="5" name="Slide Number Placeholder 4"/>
          <p:cNvSpPr>
            <a:spLocks noGrp="1"/>
          </p:cNvSpPr>
          <p:nvPr>
            <p:ph type="sldNum" sz="quarter" idx="12"/>
          </p:nvPr>
        </p:nvSpPr>
        <p:spPr/>
        <p:txBody>
          <a:bodyPr/>
          <a:lstStyle/>
          <a:p>
            <a:pPr>
              <a:defRPr/>
            </a:pPr>
            <a:fld id="{BFDB11D5-37B3-41AF-9627-B214126EF122}" type="slidenum">
              <a:rPr lang="es-MX"/>
              <a:pPr>
                <a:defRPr/>
              </a:pPr>
              <a:t>49</a:t>
            </a:fld>
            <a:endParaRPr lang="es-MX"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ChangeArrowheads="1"/>
          </p:cNvSpPr>
          <p:nvPr/>
        </p:nvSpPr>
        <p:spPr bwMode="auto">
          <a:xfrm>
            <a:off x="0" y="1524000"/>
            <a:ext cx="2266950" cy="5029200"/>
          </a:xfrm>
          <a:prstGeom prst="rect">
            <a:avLst/>
          </a:prstGeom>
          <a:solidFill>
            <a:schemeClr val="accent5">
              <a:lumMod val="60000"/>
              <a:lumOff val="40000"/>
            </a:schemeClr>
          </a:solidFill>
          <a:ln w="9525">
            <a:noFill/>
            <a:miter lim="800000"/>
            <a:headEnd/>
            <a:tailEnd/>
          </a:ln>
        </p:spPr>
        <p:txBody>
          <a:bodyPr/>
          <a:lstStyle/>
          <a:p>
            <a:endParaRPr lang="en-US">
              <a:latin typeface="Calibri" pitchFamily="34" charset="0"/>
            </a:endParaRPr>
          </a:p>
        </p:txBody>
      </p:sp>
      <p:sp>
        <p:nvSpPr>
          <p:cNvPr id="165892" name="AutoShape 4"/>
          <p:cNvSpPr>
            <a:spLocks noChangeArrowheads="1"/>
          </p:cNvSpPr>
          <p:nvPr/>
        </p:nvSpPr>
        <p:spPr bwMode="auto">
          <a:xfrm>
            <a:off x="2438400" y="1981200"/>
            <a:ext cx="1439863" cy="8636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gradFill rotWithShape="1">
            <a:gsLst>
              <a:gs pos="0">
                <a:schemeClr val="accent6">
                  <a:lumMod val="50000"/>
                </a:schemeClr>
              </a:gs>
              <a:gs pos="100000">
                <a:srgbClr val="77BBFF"/>
              </a:gs>
            </a:gsLst>
            <a:lin ang="0" scaled="1"/>
          </a:gradFill>
          <a:ln w="9525" algn="ctr">
            <a:noFill/>
            <a:miter lim="800000"/>
            <a:headEnd/>
            <a:tailEnd/>
          </a:ln>
        </p:spPr>
        <p:txBody>
          <a:bodyPr wrap="none" anchor="ctr"/>
          <a:lstStyle/>
          <a:p>
            <a:endParaRPr lang="en-US"/>
          </a:p>
        </p:txBody>
      </p:sp>
      <p:sp>
        <p:nvSpPr>
          <p:cNvPr id="165893" name="AutoShape 5"/>
          <p:cNvSpPr>
            <a:spLocks noChangeArrowheads="1"/>
          </p:cNvSpPr>
          <p:nvPr/>
        </p:nvSpPr>
        <p:spPr bwMode="auto">
          <a:xfrm>
            <a:off x="2411413" y="4724400"/>
            <a:ext cx="1439862" cy="8636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gradFill rotWithShape="1">
            <a:gsLst>
              <a:gs pos="0">
                <a:schemeClr val="accent6">
                  <a:lumMod val="50000"/>
                </a:schemeClr>
              </a:gs>
              <a:gs pos="100000">
                <a:srgbClr val="77BBFF"/>
              </a:gs>
            </a:gsLst>
            <a:lin ang="0" scaled="1"/>
          </a:gradFill>
          <a:ln w="9525" algn="ctr">
            <a:noFill/>
            <a:miter lim="800000"/>
            <a:headEnd/>
            <a:tailEnd/>
          </a:ln>
        </p:spPr>
        <p:txBody>
          <a:bodyPr wrap="none" anchor="ctr"/>
          <a:lstStyle/>
          <a:p>
            <a:endParaRPr lang="en-US"/>
          </a:p>
        </p:txBody>
      </p:sp>
      <p:sp>
        <p:nvSpPr>
          <p:cNvPr id="165894" name="Rectangle 6"/>
          <p:cNvSpPr>
            <a:spLocks noChangeArrowheads="1"/>
          </p:cNvSpPr>
          <p:nvPr/>
        </p:nvSpPr>
        <p:spPr bwMode="auto">
          <a:xfrm rot="-5400000">
            <a:off x="3469481" y="4963319"/>
            <a:ext cx="1557338" cy="647700"/>
          </a:xfrm>
          <a:prstGeom prst="rect">
            <a:avLst/>
          </a:prstGeom>
          <a:noFill/>
          <a:ln w="9525">
            <a:noFill/>
            <a:miter lim="800000"/>
            <a:headEnd/>
            <a:tailEnd/>
          </a:ln>
        </p:spPr>
        <p:txBody>
          <a:bodyPr/>
          <a:lstStyle/>
          <a:p>
            <a:r>
              <a:rPr lang="es-ES" sz="2000">
                <a:latin typeface="Calibri" pitchFamily="34" charset="0"/>
              </a:rPr>
              <a:t>EXPLICACIÓN</a:t>
            </a:r>
          </a:p>
        </p:txBody>
      </p:sp>
      <p:sp>
        <p:nvSpPr>
          <p:cNvPr id="165895" name="AutoShape 7"/>
          <p:cNvSpPr>
            <a:spLocks noChangeArrowheads="1"/>
          </p:cNvSpPr>
          <p:nvPr/>
        </p:nvSpPr>
        <p:spPr bwMode="auto">
          <a:xfrm>
            <a:off x="4572000" y="2209800"/>
            <a:ext cx="720725" cy="431800"/>
          </a:xfrm>
          <a:custGeom>
            <a:avLst/>
            <a:gdLst>
              <a:gd name="T0" fmla="*/ 2147483647 w 21600"/>
              <a:gd name="T1" fmla="*/ 0 h 21600"/>
              <a:gd name="T2" fmla="*/ 0 w 21600"/>
              <a:gd name="T3" fmla="*/ 1724801127 h 21600"/>
              <a:gd name="T4" fmla="*/ 2147483647 w 21600"/>
              <a:gd name="T5" fmla="*/ 2147483647 h 21600"/>
              <a:gd name="T6" fmla="*/ 2147483647 w 21600"/>
              <a:gd name="T7" fmla="*/ 172480112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6">
              <a:lumMod val="50000"/>
            </a:schemeClr>
          </a:solidFill>
          <a:ln w="9525" algn="ctr">
            <a:noFill/>
            <a:miter lim="800000"/>
            <a:headEnd/>
            <a:tailEnd/>
          </a:ln>
        </p:spPr>
        <p:txBody>
          <a:bodyPr wrap="none" anchor="ctr"/>
          <a:lstStyle/>
          <a:p>
            <a:endParaRPr lang="en-US"/>
          </a:p>
        </p:txBody>
      </p:sp>
      <p:sp>
        <p:nvSpPr>
          <p:cNvPr id="165896" name="AutoShape 8"/>
          <p:cNvSpPr>
            <a:spLocks noChangeArrowheads="1"/>
          </p:cNvSpPr>
          <p:nvPr/>
        </p:nvSpPr>
        <p:spPr bwMode="auto">
          <a:xfrm>
            <a:off x="4572000" y="1549400"/>
            <a:ext cx="720725" cy="431800"/>
          </a:xfrm>
          <a:custGeom>
            <a:avLst/>
            <a:gdLst>
              <a:gd name="T0" fmla="*/ 2147483647 w 21600"/>
              <a:gd name="T1" fmla="*/ 0 h 21600"/>
              <a:gd name="T2" fmla="*/ 0 w 21600"/>
              <a:gd name="T3" fmla="*/ 1724801127 h 21600"/>
              <a:gd name="T4" fmla="*/ 2147483647 w 21600"/>
              <a:gd name="T5" fmla="*/ 2147483647 h 21600"/>
              <a:gd name="T6" fmla="*/ 2147483647 w 21600"/>
              <a:gd name="T7" fmla="*/ 172480112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6">
              <a:lumMod val="50000"/>
            </a:schemeClr>
          </a:solidFill>
          <a:ln w="9525" algn="ctr">
            <a:noFill/>
            <a:miter lim="800000"/>
            <a:headEnd/>
            <a:tailEnd/>
          </a:ln>
        </p:spPr>
        <p:txBody>
          <a:bodyPr wrap="none" anchor="ctr"/>
          <a:lstStyle/>
          <a:p>
            <a:endParaRPr lang="en-US"/>
          </a:p>
        </p:txBody>
      </p:sp>
      <p:sp>
        <p:nvSpPr>
          <p:cNvPr id="165897" name="AutoShape 9"/>
          <p:cNvSpPr>
            <a:spLocks noChangeArrowheads="1"/>
          </p:cNvSpPr>
          <p:nvPr/>
        </p:nvSpPr>
        <p:spPr bwMode="auto">
          <a:xfrm>
            <a:off x="4572000" y="2895600"/>
            <a:ext cx="720725" cy="431800"/>
          </a:xfrm>
          <a:custGeom>
            <a:avLst/>
            <a:gdLst>
              <a:gd name="T0" fmla="*/ 2147483647 w 21600"/>
              <a:gd name="T1" fmla="*/ 0 h 21600"/>
              <a:gd name="T2" fmla="*/ 0 w 21600"/>
              <a:gd name="T3" fmla="*/ 1724801127 h 21600"/>
              <a:gd name="T4" fmla="*/ 2147483647 w 21600"/>
              <a:gd name="T5" fmla="*/ 2147483647 h 21600"/>
              <a:gd name="T6" fmla="*/ 2147483647 w 21600"/>
              <a:gd name="T7" fmla="*/ 172480112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6">
              <a:lumMod val="50000"/>
            </a:schemeClr>
          </a:solidFill>
          <a:ln w="9525" algn="ctr">
            <a:noFill/>
            <a:miter lim="800000"/>
            <a:headEnd/>
            <a:tailEnd/>
          </a:ln>
        </p:spPr>
        <p:txBody>
          <a:bodyPr wrap="none" anchor="ctr"/>
          <a:lstStyle/>
          <a:p>
            <a:endParaRPr lang="en-US"/>
          </a:p>
        </p:txBody>
      </p:sp>
      <p:sp>
        <p:nvSpPr>
          <p:cNvPr id="165898" name="Rectangle 10"/>
          <p:cNvSpPr>
            <a:spLocks noChangeArrowheads="1"/>
          </p:cNvSpPr>
          <p:nvPr/>
        </p:nvSpPr>
        <p:spPr bwMode="auto">
          <a:xfrm>
            <a:off x="5562600" y="1600200"/>
            <a:ext cx="2736850" cy="431800"/>
          </a:xfrm>
          <a:prstGeom prst="rect">
            <a:avLst/>
          </a:prstGeom>
          <a:noFill/>
          <a:ln w="9525">
            <a:noFill/>
            <a:miter lim="800000"/>
            <a:headEnd/>
            <a:tailEnd/>
          </a:ln>
        </p:spPr>
        <p:txBody>
          <a:bodyPr/>
          <a:lstStyle/>
          <a:p>
            <a:r>
              <a:rPr lang="es-ES" sz="2000">
                <a:latin typeface="Calibri" pitchFamily="34" charset="0"/>
              </a:rPr>
              <a:t>NECESIDADES</a:t>
            </a:r>
          </a:p>
        </p:txBody>
      </p:sp>
      <p:sp>
        <p:nvSpPr>
          <p:cNvPr id="165899" name="Rectangle 11"/>
          <p:cNvSpPr>
            <a:spLocks noChangeArrowheads="1"/>
          </p:cNvSpPr>
          <p:nvPr/>
        </p:nvSpPr>
        <p:spPr bwMode="auto">
          <a:xfrm>
            <a:off x="5562600" y="2286000"/>
            <a:ext cx="2449513" cy="431800"/>
          </a:xfrm>
          <a:prstGeom prst="rect">
            <a:avLst/>
          </a:prstGeom>
          <a:noFill/>
          <a:ln w="9525">
            <a:noFill/>
            <a:miter lim="800000"/>
            <a:headEnd/>
            <a:tailEnd/>
          </a:ln>
        </p:spPr>
        <p:txBody>
          <a:bodyPr/>
          <a:lstStyle/>
          <a:p>
            <a:r>
              <a:rPr lang="es-ES" sz="2000">
                <a:latin typeface="Calibri" pitchFamily="34" charset="0"/>
              </a:rPr>
              <a:t>CAPACIDADES</a:t>
            </a:r>
          </a:p>
        </p:txBody>
      </p:sp>
      <p:sp>
        <p:nvSpPr>
          <p:cNvPr id="165900" name="Rectangle 12"/>
          <p:cNvSpPr>
            <a:spLocks noChangeArrowheads="1"/>
          </p:cNvSpPr>
          <p:nvPr/>
        </p:nvSpPr>
        <p:spPr bwMode="auto">
          <a:xfrm>
            <a:off x="5562600" y="2895600"/>
            <a:ext cx="2266950" cy="431800"/>
          </a:xfrm>
          <a:prstGeom prst="rect">
            <a:avLst/>
          </a:prstGeom>
          <a:noFill/>
          <a:ln w="9525">
            <a:noFill/>
            <a:miter lim="800000"/>
            <a:headEnd/>
            <a:tailEnd/>
          </a:ln>
        </p:spPr>
        <p:txBody>
          <a:bodyPr/>
          <a:lstStyle/>
          <a:p>
            <a:r>
              <a:rPr lang="es-ES" sz="2000">
                <a:latin typeface="Calibri" pitchFamily="34" charset="0"/>
              </a:rPr>
              <a:t>DERECHOS</a:t>
            </a:r>
          </a:p>
        </p:txBody>
      </p:sp>
      <p:sp>
        <p:nvSpPr>
          <p:cNvPr id="165901" name="AutoShape 13"/>
          <p:cNvSpPr>
            <a:spLocks noChangeArrowheads="1"/>
          </p:cNvSpPr>
          <p:nvPr/>
        </p:nvSpPr>
        <p:spPr bwMode="auto">
          <a:xfrm>
            <a:off x="4716463" y="4005263"/>
            <a:ext cx="720725" cy="431800"/>
          </a:xfrm>
          <a:custGeom>
            <a:avLst/>
            <a:gdLst>
              <a:gd name="T0" fmla="*/ 2147483647 w 21600"/>
              <a:gd name="T1" fmla="*/ 0 h 21600"/>
              <a:gd name="T2" fmla="*/ 0 w 21600"/>
              <a:gd name="T3" fmla="*/ 1724801127 h 21600"/>
              <a:gd name="T4" fmla="*/ 2147483647 w 21600"/>
              <a:gd name="T5" fmla="*/ 2147483647 h 21600"/>
              <a:gd name="T6" fmla="*/ 2147483647 w 21600"/>
              <a:gd name="T7" fmla="*/ 172480112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6">
              <a:lumMod val="50000"/>
            </a:schemeClr>
          </a:solidFill>
          <a:ln w="9525" algn="ctr">
            <a:noFill/>
            <a:miter lim="800000"/>
            <a:headEnd/>
            <a:tailEnd/>
          </a:ln>
        </p:spPr>
        <p:txBody>
          <a:bodyPr wrap="none" anchor="ctr"/>
          <a:lstStyle/>
          <a:p>
            <a:endParaRPr lang="en-US"/>
          </a:p>
        </p:txBody>
      </p:sp>
      <p:sp>
        <p:nvSpPr>
          <p:cNvPr id="165902" name="Rectangle 14"/>
          <p:cNvSpPr>
            <a:spLocks noChangeArrowheads="1"/>
          </p:cNvSpPr>
          <p:nvPr/>
        </p:nvSpPr>
        <p:spPr bwMode="auto">
          <a:xfrm rot="-5400000">
            <a:off x="3490118" y="1920082"/>
            <a:ext cx="1439863" cy="647700"/>
          </a:xfrm>
          <a:prstGeom prst="rect">
            <a:avLst/>
          </a:prstGeom>
          <a:noFill/>
          <a:ln w="9525">
            <a:noFill/>
            <a:miter lim="800000"/>
            <a:headEnd/>
            <a:tailEnd/>
          </a:ln>
        </p:spPr>
        <p:txBody>
          <a:bodyPr/>
          <a:lstStyle/>
          <a:p>
            <a:r>
              <a:rPr lang="es-ES" sz="2000">
                <a:latin typeface="Calibri" pitchFamily="34" charset="0"/>
              </a:rPr>
              <a:t>DEFINICIÓN</a:t>
            </a:r>
          </a:p>
        </p:txBody>
      </p:sp>
      <p:sp>
        <p:nvSpPr>
          <p:cNvPr id="165903" name="AutoShape 15"/>
          <p:cNvSpPr>
            <a:spLocks noChangeArrowheads="1"/>
          </p:cNvSpPr>
          <p:nvPr/>
        </p:nvSpPr>
        <p:spPr bwMode="auto">
          <a:xfrm>
            <a:off x="4716463" y="4941888"/>
            <a:ext cx="720725" cy="431800"/>
          </a:xfrm>
          <a:custGeom>
            <a:avLst/>
            <a:gdLst>
              <a:gd name="T0" fmla="*/ 2147483647 w 21600"/>
              <a:gd name="T1" fmla="*/ 0 h 21600"/>
              <a:gd name="T2" fmla="*/ 0 w 21600"/>
              <a:gd name="T3" fmla="*/ 1724801127 h 21600"/>
              <a:gd name="T4" fmla="*/ 2147483647 w 21600"/>
              <a:gd name="T5" fmla="*/ 2147483647 h 21600"/>
              <a:gd name="T6" fmla="*/ 2147483647 w 21600"/>
              <a:gd name="T7" fmla="*/ 172480112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6">
              <a:lumMod val="50000"/>
            </a:schemeClr>
          </a:solidFill>
          <a:ln w="9525" algn="ctr">
            <a:noFill/>
            <a:miter lim="800000"/>
            <a:headEnd/>
            <a:tailEnd/>
          </a:ln>
        </p:spPr>
        <p:txBody>
          <a:bodyPr wrap="none" anchor="ctr"/>
          <a:lstStyle/>
          <a:p>
            <a:endParaRPr lang="en-US"/>
          </a:p>
        </p:txBody>
      </p:sp>
      <p:sp>
        <p:nvSpPr>
          <p:cNvPr id="165904" name="AutoShape 16"/>
          <p:cNvSpPr>
            <a:spLocks noChangeArrowheads="1"/>
          </p:cNvSpPr>
          <p:nvPr/>
        </p:nvSpPr>
        <p:spPr bwMode="auto">
          <a:xfrm>
            <a:off x="4716463" y="5805488"/>
            <a:ext cx="720725" cy="431800"/>
          </a:xfrm>
          <a:custGeom>
            <a:avLst/>
            <a:gdLst>
              <a:gd name="T0" fmla="*/ 2147483647 w 21600"/>
              <a:gd name="T1" fmla="*/ 0 h 21600"/>
              <a:gd name="T2" fmla="*/ 0 w 21600"/>
              <a:gd name="T3" fmla="*/ 1724801127 h 21600"/>
              <a:gd name="T4" fmla="*/ 2147483647 w 21600"/>
              <a:gd name="T5" fmla="*/ 2147483647 h 21600"/>
              <a:gd name="T6" fmla="*/ 2147483647 w 21600"/>
              <a:gd name="T7" fmla="*/ 172480112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6">
              <a:lumMod val="50000"/>
            </a:schemeClr>
          </a:solidFill>
          <a:ln w="9525" algn="ctr">
            <a:noFill/>
            <a:miter lim="800000"/>
            <a:headEnd/>
            <a:tailEnd/>
          </a:ln>
        </p:spPr>
        <p:txBody>
          <a:bodyPr wrap="none" anchor="ctr"/>
          <a:lstStyle/>
          <a:p>
            <a:endParaRPr lang="en-US"/>
          </a:p>
        </p:txBody>
      </p:sp>
      <p:sp>
        <p:nvSpPr>
          <p:cNvPr id="165905" name="Rectangle 17"/>
          <p:cNvSpPr>
            <a:spLocks noChangeArrowheads="1"/>
          </p:cNvSpPr>
          <p:nvPr/>
        </p:nvSpPr>
        <p:spPr bwMode="auto">
          <a:xfrm>
            <a:off x="5651500" y="4005263"/>
            <a:ext cx="3097213" cy="792162"/>
          </a:xfrm>
          <a:prstGeom prst="rect">
            <a:avLst/>
          </a:prstGeom>
          <a:noFill/>
          <a:ln w="9525">
            <a:noFill/>
            <a:miter lim="800000"/>
            <a:headEnd/>
            <a:tailEnd/>
          </a:ln>
        </p:spPr>
        <p:txBody>
          <a:bodyPr/>
          <a:lstStyle/>
          <a:p>
            <a:r>
              <a:rPr lang="es-ES" sz="2000">
                <a:latin typeface="Calibri" pitchFamily="34" charset="0"/>
              </a:rPr>
              <a:t>VULNERABILIDAD SOCIAL</a:t>
            </a:r>
          </a:p>
        </p:txBody>
      </p:sp>
      <p:sp>
        <p:nvSpPr>
          <p:cNvPr id="165906" name="Rectangle 18"/>
          <p:cNvSpPr>
            <a:spLocks noChangeArrowheads="1"/>
          </p:cNvSpPr>
          <p:nvPr/>
        </p:nvSpPr>
        <p:spPr bwMode="auto">
          <a:xfrm>
            <a:off x="5651500" y="4868863"/>
            <a:ext cx="2808288" cy="792162"/>
          </a:xfrm>
          <a:prstGeom prst="rect">
            <a:avLst/>
          </a:prstGeom>
          <a:noFill/>
          <a:ln w="9525">
            <a:noFill/>
            <a:miter lim="800000"/>
            <a:headEnd/>
            <a:tailEnd/>
          </a:ln>
        </p:spPr>
        <p:txBody>
          <a:bodyPr/>
          <a:lstStyle/>
          <a:p>
            <a:r>
              <a:rPr lang="es-ES" sz="2000">
                <a:latin typeface="Calibri" pitchFamily="34" charset="0"/>
              </a:rPr>
              <a:t>EXCLUSIÓN SOCIAL</a:t>
            </a:r>
          </a:p>
        </p:txBody>
      </p:sp>
      <p:sp>
        <p:nvSpPr>
          <p:cNvPr id="165907" name="Rectangle 19"/>
          <p:cNvSpPr>
            <a:spLocks noChangeArrowheads="1"/>
          </p:cNvSpPr>
          <p:nvPr/>
        </p:nvSpPr>
        <p:spPr bwMode="auto">
          <a:xfrm>
            <a:off x="5580063" y="5805488"/>
            <a:ext cx="2808287" cy="792162"/>
          </a:xfrm>
          <a:prstGeom prst="rect">
            <a:avLst/>
          </a:prstGeom>
          <a:noFill/>
          <a:ln w="9525">
            <a:noFill/>
            <a:miter lim="800000"/>
            <a:headEnd/>
            <a:tailEnd/>
          </a:ln>
        </p:spPr>
        <p:txBody>
          <a:bodyPr/>
          <a:lstStyle/>
          <a:p>
            <a:r>
              <a:rPr lang="es-ES" sz="2000">
                <a:latin typeface="Calibri" pitchFamily="34" charset="0"/>
              </a:rPr>
              <a:t>TEORÍA DE CAPITALES</a:t>
            </a:r>
          </a:p>
        </p:txBody>
      </p:sp>
      <p:sp>
        <p:nvSpPr>
          <p:cNvPr id="30" name="Title 29"/>
          <p:cNvSpPr>
            <a:spLocks noGrp="1"/>
          </p:cNvSpPr>
          <p:nvPr>
            <p:ph type="title"/>
          </p:nvPr>
        </p:nvSpPr>
        <p:spPr/>
        <p:txBody>
          <a:bodyPr/>
          <a:lstStyle/>
          <a:p>
            <a:r>
              <a:rPr lang="es-CL" dirty="0" smtClean="0"/>
              <a:t>¿QUÉ ES LA POBREZA?</a:t>
            </a:r>
            <a:endParaRPr lang="es-CL" dirty="0"/>
          </a:p>
        </p:txBody>
      </p:sp>
      <p:sp>
        <p:nvSpPr>
          <p:cNvPr id="31" name="TextBox 30"/>
          <p:cNvSpPr txBox="1"/>
          <p:nvPr/>
        </p:nvSpPr>
        <p:spPr>
          <a:xfrm>
            <a:off x="381000" y="3124200"/>
            <a:ext cx="1600200" cy="11079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eaLnBrk="0" hangingPunct="0">
              <a:spcBef>
                <a:spcPts val="700"/>
              </a:spcBef>
              <a:buClr>
                <a:schemeClr val="accent2">
                  <a:lumMod val="50000"/>
                </a:schemeClr>
              </a:buClr>
              <a:buSzPct val="100000"/>
            </a:pPr>
            <a:r>
              <a:rPr lang="es-ES" sz="2800" dirty="0" smtClean="0">
                <a:solidFill>
                  <a:srgbClr val="89220D"/>
                </a:solidFill>
                <a:latin typeface="+mn-lt"/>
              </a:rPr>
              <a:t>Enfoque global:</a:t>
            </a:r>
            <a:endParaRPr lang="es-CL" sz="2800" dirty="0">
              <a:solidFill>
                <a:srgbClr val="89220D"/>
              </a:solidFill>
              <a:latin typeface="+mn-lt"/>
            </a:endParaRPr>
          </a:p>
        </p:txBody>
      </p:sp>
      <p:sp>
        <p:nvSpPr>
          <p:cNvPr id="24" name="Slide Number Placeholder 23"/>
          <p:cNvSpPr>
            <a:spLocks noGrp="1"/>
          </p:cNvSpPr>
          <p:nvPr>
            <p:ph type="sldNum" sz="quarter" idx="16"/>
          </p:nvPr>
        </p:nvSpPr>
        <p:spPr/>
        <p:txBody>
          <a:bodyPr/>
          <a:lstStyle/>
          <a:p>
            <a:pPr>
              <a:defRPr/>
            </a:pPr>
            <a:fld id="{C348FE03-84FC-41B1-B9F3-A8F7BF2CC391}" type="slidenum">
              <a:rPr lang="en-US" smtClean="0"/>
              <a:pPr>
                <a:defRPr/>
              </a:pPr>
              <a:t>5</a:t>
            </a:fld>
            <a:endParaRPr lang="en-US" dirty="0"/>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5" name="Title 5"/>
          <p:cNvSpPr>
            <a:spLocks noGrp="1"/>
          </p:cNvSpPr>
          <p:nvPr>
            <p:ph type="title"/>
          </p:nvPr>
        </p:nvSpPr>
        <p:spPr>
          <a:xfrm>
            <a:off x="228600" y="381000"/>
            <a:ext cx="8686800" cy="838200"/>
          </a:xfrm>
        </p:spPr>
        <p:txBody>
          <a:bodyPr/>
          <a:lstStyle/>
          <a:p>
            <a:pPr algn="ctr"/>
            <a:r>
              <a:rPr lang="es-CL" sz="3200" smtClean="0"/>
              <a:t>Evolución de la fecundidad</a:t>
            </a:r>
          </a:p>
        </p:txBody>
      </p:sp>
      <p:graphicFrame>
        <p:nvGraphicFramePr>
          <p:cNvPr id="327684" name="Object 4"/>
          <p:cNvGraphicFramePr>
            <a:graphicFrameLocks noChangeAspect="1"/>
          </p:cNvGraphicFramePr>
          <p:nvPr>
            <p:ph idx="4294967295"/>
          </p:nvPr>
        </p:nvGraphicFramePr>
        <p:xfrm>
          <a:off x="838200" y="2208213"/>
          <a:ext cx="8153400" cy="4040187"/>
        </p:xfrm>
        <a:graphic>
          <a:graphicData uri="http://schemas.openxmlformats.org/presentationml/2006/ole">
            <p:oleObj spid="_x0000_s327684" name="Chart" r:id="rId3" imgW="6448425" imgH="3114675" progId="Excel.Sheet.8">
              <p:embed/>
            </p:oleObj>
          </a:graphicData>
        </a:graphic>
      </p:graphicFrame>
      <p:sp>
        <p:nvSpPr>
          <p:cNvPr id="327686" name="Rectangle 4"/>
          <p:cNvSpPr>
            <a:spLocks noChangeArrowheads="1"/>
          </p:cNvSpPr>
          <p:nvPr/>
        </p:nvSpPr>
        <p:spPr bwMode="auto">
          <a:xfrm>
            <a:off x="914400" y="1676400"/>
            <a:ext cx="7010400" cy="396875"/>
          </a:xfrm>
          <a:prstGeom prst="rect">
            <a:avLst/>
          </a:prstGeom>
          <a:noFill/>
          <a:ln w="9525">
            <a:noFill/>
            <a:miter lim="800000"/>
            <a:headEnd/>
            <a:tailEnd/>
          </a:ln>
        </p:spPr>
        <p:txBody>
          <a:bodyPr>
            <a:spAutoFit/>
          </a:bodyPr>
          <a:lstStyle/>
          <a:p>
            <a:pPr algn="ctr"/>
            <a:r>
              <a:rPr lang="es-CL" sz="1000" b="1">
                <a:solidFill>
                  <a:srgbClr val="5C1F00"/>
                </a:solidFill>
              </a:rPr>
              <a:t>AMÉRICA LATINA (10 PAÍSES/a.): EVOLUCIÓN DE LAS TASAS DE FECUNDIDAD POR GRUPOS DE EDAD Y DE LA INCIDENCIA DE LA FECUNDIDAD ADOLESCENTE, 1950-2000</a:t>
            </a:r>
            <a:endParaRPr lang="en-US" sz="1000" b="1">
              <a:solidFill>
                <a:srgbClr val="5C1F00"/>
              </a:solidFill>
            </a:endParaRPr>
          </a:p>
        </p:txBody>
      </p:sp>
      <p:sp>
        <p:nvSpPr>
          <p:cNvPr id="327687" name="Rectangle 6"/>
          <p:cNvSpPr>
            <a:spLocks noChangeArrowheads="1"/>
          </p:cNvSpPr>
          <p:nvPr/>
        </p:nvSpPr>
        <p:spPr bwMode="auto">
          <a:xfrm>
            <a:off x="228600" y="6059488"/>
            <a:ext cx="8610600" cy="646112"/>
          </a:xfrm>
          <a:prstGeom prst="rect">
            <a:avLst/>
          </a:prstGeom>
          <a:noFill/>
          <a:ln w="9525" algn="ctr">
            <a:noFill/>
            <a:miter lim="800000"/>
            <a:headEnd/>
            <a:tailEnd/>
          </a:ln>
        </p:spPr>
        <p:txBody>
          <a:bodyPr>
            <a:spAutoFit/>
          </a:bodyPr>
          <a:lstStyle/>
          <a:p>
            <a:r>
              <a:rPr lang="es-ES" sz="900">
                <a:cs typeface="Arial" charset="0"/>
              </a:rPr>
              <a:t>Fuente: Comisión Económica para América Latina y el Caribe (CEPAL), sobre la base de</a:t>
            </a:r>
            <a:r>
              <a:rPr lang="es-ES" sz="900"/>
              <a:t> CELADE (base de datos en línea) (</a:t>
            </a:r>
            <a:r>
              <a:rPr lang="es-ES" sz="900">
                <a:hlinkClick r:id="rId4"/>
              </a:rPr>
              <a:t>http://www.eclac.cl/celade/proyecciones/intentoBD-2002.htm</a:t>
            </a:r>
            <a:r>
              <a:rPr lang="es-ES" sz="900"/>
              <a:t>)</a:t>
            </a:r>
            <a:endParaRPr lang="en-US" sz="900">
              <a:cs typeface="Arial" charset="0"/>
            </a:endParaRPr>
          </a:p>
          <a:p>
            <a:r>
              <a:rPr lang="es-ES" sz="900" baseline="30000">
                <a:cs typeface="Arial" charset="0"/>
              </a:rPr>
              <a:t>a</a:t>
            </a:r>
            <a:r>
              <a:rPr lang="es-ES" sz="900">
                <a:cs typeface="Arial" charset="0"/>
              </a:rPr>
              <a:t> Incluye a: Argentina, Bolivia, Brasil, Chile, Colombia, Ecuador, Perú, Paraguay, Uruguay y Venezuela.</a:t>
            </a:r>
          </a:p>
          <a:p>
            <a:endParaRPr lang="pt-BR" sz="900">
              <a:cs typeface="Arial" charset="0"/>
            </a:endParaRPr>
          </a:p>
        </p:txBody>
      </p:sp>
      <p:sp>
        <p:nvSpPr>
          <p:cNvPr id="7" name="Date Placeholder 6"/>
          <p:cNvSpPr>
            <a:spLocks noGrp="1"/>
          </p:cNvSpPr>
          <p:nvPr>
            <p:ph type="dt" sz="quarter" idx="10"/>
          </p:nvPr>
        </p:nvSpPr>
        <p:spPr/>
        <p:txBody>
          <a:bodyPr/>
          <a:lstStyle/>
          <a:p>
            <a:pPr>
              <a:defRPr/>
            </a:pPr>
            <a:fld id="{3EC60AC3-6E5E-4442-8E95-B45BE12FE142}" type="datetime6">
              <a:rPr lang="es-CL" smtClean="0"/>
              <a:pPr>
                <a:defRPr/>
              </a:pPr>
              <a:t>Octubre de 2012</a:t>
            </a:fld>
            <a:endParaRPr lang="en-US" dirty="0"/>
          </a:p>
        </p:txBody>
      </p:sp>
      <p:sp>
        <p:nvSpPr>
          <p:cNvPr id="8" name="Slide Number Placeholder 7"/>
          <p:cNvSpPr>
            <a:spLocks noGrp="1"/>
          </p:cNvSpPr>
          <p:nvPr>
            <p:ph type="sldNum" sz="quarter" idx="12"/>
          </p:nvPr>
        </p:nvSpPr>
        <p:spPr/>
        <p:txBody>
          <a:bodyPr/>
          <a:lstStyle/>
          <a:p>
            <a:pPr>
              <a:defRPr/>
            </a:pPr>
            <a:fld id="{0BAB9F6B-2337-4F4B-AA6A-1B2B3ED1C011}" type="slidenum">
              <a:rPr lang="en-US" smtClean="0"/>
              <a:pPr>
                <a:defRPr/>
              </a:pPr>
              <a:t>50</a:t>
            </a:fld>
            <a:endParaRPr lang="en-US" dirty="0"/>
          </a:p>
        </p:txBody>
      </p:sp>
      <p:sp>
        <p:nvSpPr>
          <p:cNvPr id="9" name="Footer Placeholder 8"/>
          <p:cNvSpPr>
            <a:spLocks noGrp="1"/>
          </p:cNvSpPr>
          <p:nvPr>
            <p:ph type="ftr" sz="quarter" idx="11"/>
          </p:nvPr>
        </p:nvSpPr>
        <p:spPr/>
        <p:txBody>
          <a:bodyPr/>
          <a:lstStyle/>
          <a:p>
            <a:pPr>
              <a:defRPr/>
            </a:pPr>
            <a:r>
              <a:rPr lang="es-CL" smtClean="0"/>
              <a:t>Panorama de la Pobreza y la desigualdad en América Latina: Algunos hechos estilizados</a:t>
            </a:r>
            <a:endParaRPr lang="en-US"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708" name="Title 5"/>
          <p:cNvSpPr>
            <a:spLocks noGrp="1"/>
          </p:cNvSpPr>
          <p:nvPr>
            <p:ph type="title"/>
          </p:nvPr>
        </p:nvSpPr>
        <p:spPr>
          <a:xfrm>
            <a:off x="228600" y="381000"/>
            <a:ext cx="8686800" cy="838200"/>
          </a:xfrm>
        </p:spPr>
        <p:txBody>
          <a:bodyPr/>
          <a:lstStyle/>
          <a:p>
            <a:pPr algn="ctr"/>
            <a:r>
              <a:rPr lang="es-CL" sz="3200" smtClean="0"/>
              <a:t>Reducción del tamaño de los hogares</a:t>
            </a:r>
          </a:p>
        </p:txBody>
      </p:sp>
      <p:graphicFrame>
        <p:nvGraphicFramePr>
          <p:cNvPr id="328707" name="Object 3"/>
          <p:cNvGraphicFramePr>
            <a:graphicFrameLocks noChangeAspect="1"/>
          </p:cNvGraphicFramePr>
          <p:nvPr>
            <p:ph idx="4294967295"/>
          </p:nvPr>
        </p:nvGraphicFramePr>
        <p:xfrm>
          <a:off x="304800" y="1828800"/>
          <a:ext cx="8534400" cy="4267200"/>
        </p:xfrm>
        <a:graphic>
          <a:graphicData uri="http://schemas.openxmlformats.org/presentationml/2006/ole">
            <p:oleObj spid="_x0000_s328707" name="Chart" r:id="rId3" imgW="6619875" imgH="2886075" progId="Excel.Sheet.8">
              <p:embed/>
            </p:oleObj>
          </a:graphicData>
        </a:graphic>
      </p:graphicFrame>
      <p:sp>
        <p:nvSpPr>
          <p:cNvPr id="328709" name="Rectangle 4"/>
          <p:cNvSpPr>
            <a:spLocks noChangeArrowheads="1"/>
          </p:cNvSpPr>
          <p:nvPr/>
        </p:nvSpPr>
        <p:spPr bwMode="auto">
          <a:xfrm>
            <a:off x="990600" y="1431925"/>
            <a:ext cx="7010400" cy="396875"/>
          </a:xfrm>
          <a:prstGeom prst="rect">
            <a:avLst/>
          </a:prstGeom>
          <a:noFill/>
          <a:ln w="9525">
            <a:noFill/>
            <a:miter lim="800000"/>
            <a:headEnd/>
            <a:tailEnd/>
          </a:ln>
        </p:spPr>
        <p:txBody>
          <a:bodyPr>
            <a:spAutoFit/>
          </a:bodyPr>
          <a:lstStyle/>
          <a:p>
            <a:pPr algn="ctr"/>
            <a:r>
              <a:rPr lang="es-CL" sz="1000" b="1">
                <a:solidFill>
                  <a:srgbClr val="5C1F00"/>
                </a:solidFill>
              </a:rPr>
              <a:t>AMÉRICA LATINA (17 PAÍSES): TAMAÑO DE LOS HOGARES, TOTAL Y EN EL QUINTIL MÁS POBRE, 1999/2000 Y 2009/2010</a:t>
            </a:r>
            <a:endParaRPr lang="en-US" sz="1000" b="1">
              <a:solidFill>
                <a:srgbClr val="5C1F00"/>
              </a:solidFill>
            </a:endParaRPr>
          </a:p>
        </p:txBody>
      </p:sp>
      <p:sp>
        <p:nvSpPr>
          <p:cNvPr id="328710" name="Rectangle 6"/>
          <p:cNvSpPr>
            <a:spLocks noChangeArrowheads="1"/>
          </p:cNvSpPr>
          <p:nvPr/>
        </p:nvSpPr>
        <p:spPr bwMode="auto">
          <a:xfrm>
            <a:off x="228600" y="6019800"/>
            <a:ext cx="8610600" cy="708025"/>
          </a:xfrm>
          <a:prstGeom prst="rect">
            <a:avLst/>
          </a:prstGeom>
          <a:noFill/>
          <a:ln w="9525" algn="ctr">
            <a:noFill/>
            <a:miter lim="800000"/>
            <a:headEnd/>
            <a:tailEnd/>
          </a:ln>
        </p:spPr>
        <p:txBody>
          <a:bodyPr>
            <a:spAutoFit/>
          </a:bodyPr>
          <a:lstStyle/>
          <a:p>
            <a:r>
              <a:rPr lang="es-ES" sz="1000">
                <a:cs typeface="Arial" charset="0"/>
              </a:rPr>
              <a:t>Fuente: Comisión Económica para América Latina y el Caribe (CEPAL), sobre la base de</a:t>
            </a:r>
            <a:r>
              <a:rPr lang="es-ES" sz="1000"/>
              <a:t>l Anuario Estadístico de América Latina y el Caribe 2011, </a:t>
            </a:r>
            <a:r>
              <a:rPr lang="es-CL" sz="1000">
                <a:hlinkClick r:id="rId4"/>
              </a:rPr>
              <a:t>http://websie.eclac.cl/anuario_estadistico/anuario_2011/esp/content_es.asp</a:t>
            </a:r>
            <a:r>
              <a:rPr lang="es-CL" sz="1000"/>
              <a:t> </a:t>
            </a:r>
          </a:p>
          <a:p>
            <a:r>
              <a:rPr lang="es-CL" sz="1000"/>
              <a:t>/a. El último valor corresponde al 2007. /b. Valores 2002 y 2006. /c. Promedios simples en base a 17 países </a:t>
            </a:r>
            <a:endParaRPr lang="en-US" sz="1000">
              <a:cs typeface="Arial" charset="0"/>
            </a:endParaRPr>
          </a:p>
          <a:p>
            <a:endParaRPr lang="pt-BR" sz="1000">
              <a:cs typeface="Arial" charset="0"/>
            </a:endParaRPr>
          </a:p>
        </p:txBody>
      </p:sp>
      <p:sp>
        <p:nvSpPr>
          <p:cNvPr id="7" name="Date Placeholder 6"/>
          <p:cNvSpPr>
            <a:spLocks noGrp="1"/>
          </p:cNvSpPr>
          <p:nvPr>
            <p:ph type="dt" sz="quarter" idx="10"/>
          </p:nvPr>
        </p:nvSpPr>
        <p:spPr/>
        <p:txBody>
          <a:bodyPr/>
          <a:lstStyle/>
          <a:p>
            <a:pPr>
              <a:defRPr/>
            </a:pPr>
            <a:fld id="{3EC60AC3-6E5E-4442-8E95-B45BE12FE142}" type="datetime6">
              <a:rPr lang="es-CL" smtClean="0"/>
              <a:pPr>
                <a:defRPr/>
              </a:pPr>
              <a:t>Octubre de 2012</a:t>
            </a:fld>
            <a:endParaRPr lang="en-US" dirty="0"/>
          </a:p>
        </p:txBody>
      </p:sp>
      <p:sp>
        <p:nvSpPr>
          <p:cNvPr id="8" name="Slide Number Placeholder 7"/>
          <p:cNvSpPr>
            <a:spLocks noGrp="1"/>
          </p:cNvSpPr>
          <p:nvPr>
            <p:ph type="sldNum" sz="quarter" idx="12"/>
          </p:nvPr>
        </p:nvSpPr>
        <p:spPr/>
        <p:txBody>
          <a:bodyPr/>
          <a:lstStyle/>
          <a:p>
            <a:pPr>
              <a:defRPr/>
            </a:pPr>
            <a:fld id="{9651BEC2-2005-4692-BE1A-B57F7AC53FE2}" type="slidenum">
              <a:rPr lang="en-US" smtClean="0"/>
              <a:pPr>
                <a:defRPr/>
              </a:pPr>
              <a:t>51</a:t>
            </a:fld>
            <a:endParaRPr lang="en-US" dirty="0"/>
          </a:p>
        </p:txBody>
      </p:sp>
      <p:sp>
        <p:nvSpPr>
          <p:cNvPr id="9" name="Footer Placeholder 8"/>
          <p:cNvSpPr>
            <a:spLocks noGrp="1"/>
          </p:cNvSpPr>
          <p:nvPr>
            <p:ph type="ftr" sz="quarter" idx="11"/>
          </p:nvPr>
        </p:nvSpPr>
        <p:spPr/>
        <p:txBody>
          <a:bodyPr/>
          <a:lstStyle/>
          <a:p>
            <a:pPr>
              <a:defRPr/>
            </a:pPr>
            <a:r>
              <a:rPr lang="es-CL" smtClean="0"/>
              <a:t>Panorama de la Pobreza y la desigualdad en América Latina: Algunos hechos estilizados</a:t>
            </a:r>
            <a:endParaRPr lang="en-US"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2" name="Title 5"/>
          <p:cNvSpPr>
            <a:spLocks noGrp="1"/>
          </p:cNvSpPr>
          <p:nvPr>
            <p:ph type="title"/>
          </p:nvPr>
        </p:nvSpPr>
        <p:spPr>
          <a:xfrm>
            <a:off x="228600" y="381000"/>
            <a:ext cx="8686800" cy="838200"/>
          </a:xfrm>
        </p:spPr>
        <p:txBody>
          <a:bodyPr/>
          <a:lstStyle/>
          <a:p>
            <a:pPr algn="ctr"/>
            <a:r>
              <a:rPr lang="es-CL" sz="3200" smtClean="0"/>
              <a:t>Aumento de los hogares con jefatura femenina</a:t>
            </a:r>
          </a:p>
        </p:txBody>
      </p:sp>
      <p:graphicFrame>
        <p:nvGraphicFramePr>
          <p:cNvPr id="329731" name="Object 3"/>
          <p:cNvGraphicFramePr>
            <a:graphicFrameLocks noChangeAspect="1"/>
          </p:cNvGraphicFramePr>
          <p:nvPr>
            <p:ph idx="4294967295"/>
          </p:nvPr>
        </p:nvGraphicFramePr>
        <p:xfrm>
          <a:off x="304800" y="1752600"/>
          <a:ext cx="8534400" cy="4267200"/>
        </p:xfrm>
        <a:graphic>
          <a:graphicData uri="http://schemas.openxmlformats.org/presentationml/2006/ole">
            <p:oleObj spid="_x0000_s329731" name="Chart" r:id="rId3" imgW="6134100" imgH="2971800" progId="Excel.Sheet.8">
              <p:embed/>
            </p:oleObj>
          </a:graphicData>
        </a:graphic>
      </p:graphicFrame>
      <p:sp>
        <p:nvSpPr>
          <p:cNvPr id="329733" name="Rectangle 6"/>
          <p:cNvSpPr>
            <a:spLocks noChangeArrowheads="1"/>
          </p:cNvSpPr>
          <p:nvPr/>
        </p:nvSpPr>
        <p:spPr bwMode="auto">
          <a:xfrm>
            <a:off x="228600" y="6019800"/>
            <a:ext cx="8610600" cy="400050"/>
          </a:xfrm>
          <a:prstGeom prst="rect">
            <a:avLst/>
          </a:prstGeom>
          <a:noFill/>
          <a:ln w="9525" algn="ctr">
            <a:noFill/>
            <a:miter lim="800000"/>
            <a:headEnd/>
            <a:tailEnd/>
          </a:ln>
        </p:spPr>
        <p:txBody>
          <a:bodyPr>
            <a:spAutoFit/>
          </a:bodyPr>
          <a:lstStyle/>
          <a:p>
            <a:r>
              <a:rPr lang="es-ES" sz="1000">
                <a:cs typeface="Arial" charset="0"/>
              </a:rPr>
              <a:t>Fuente: Comisión Económica para América Latina y el Caribe (CEPAL), sobre la base de</a:t>
            </a:r>
            <a:r>
              <a:rPr lang="es-ES" sz="1000"/>
              <a:t>l Anuario Estadístico de América Latina y el Caribe 2011, </a:t>
            </a:r>
            <a:r>
              <a:rPr lang="es-CL" sz="1000">
                <a:hlinkClick r:id="rId4"/>
              </a:rPr>
              <a:t>http://websie.eclac.cl/sisgen/ConsultaIntegrada.asp?idAplicacion=11&amp;idTema=195&amp;idIndicador=1689</a:t>
            </a:r>
            <a:r>
              <a:rPr lang="es-CL" sz="1000"/>
              <a:t> </a:t>
            </a:r>
            <a:endParaRPr lang="pt-BR" sz="1000"/>
          </a:p>
        </p:txBody>
      </p:sp>
      <p:sp>
        <p:nvSpPr>
          <p:cNvPr id="329734" name="Rectangle 4"/>
          <p:cNvSpPr>
            <a:spLocks noChangeArrowheads="1"/>
          </p:cNvSpPr>
          <p:nvPr/>
        </p:nvSpPr>
        <p:spPr bwMode="auto">
          <a:xfrm>
            <a:off x="762000" y="1431925"/>
            <a:ext cx="7010400" cy="396875"/>
          </a:xfrm>
          <a:prstGeom prst="rect">
            <a:avLst/>
          </a:prstGeom>
          <a:noFill/>
          <a:ln w="9525">
            <a:noFill/>
            <a:miter lim="800000"/>
            <a:headEnd/>
            <a:tailEnd/>
          </a:ln>
        </p:spPr>
        <p:txBody>
          <a:bodyPr>
            <a:spAutoFit/>
          </a:bodyPr>
          <a:lstStyle/>
          <a:p>
            <a:pPr algn="ctr"/>
            <a:r>
              <a:rPr lang="es-CL" sz="1000" b="1">
                <a:solidFill>
                  <a:srgbClr val="5C1F00"/>
                </a:solidFill>
              </a:rPr>
              <a:t>AMÉRICA LATINA (18 PAÍSES): EVOLUCIÓN DE LOS HOGARES CON JEFATURA FEMENINA, ALREDEDOR DE 1994 Y 2010</a:t>
            </a:r>
            <a:endParaRPr lang="en-US" sz="1000" b="1">
              <a:solidFill>
                <a:srgbClr val="5C1F00"/>
              </a:solidFill>
            </a:endParaRPr>
          </a:p>
        </p:txBody>
      </p:sp>
      <p:sp>
        <p:nvSpPr>
          <p:cNvPr id="7" name="Date Placeholder 6"/>
          <p:cNvSpPr>
            <a:spLocks noGrp="1"/>
          </p:cNvSpPr>
          <p:nvPr>
            <p:ph type="dt" sz="quarter" idx="10"/>
          </p:nvPr>
        </p:nvSpPr>
        <p:spPr/>
        <p:txBody>
          <a:bodyPr/>
          <a:lstStyle/>
          <a:p>
            <a:pPr>
              <a:defRPr/>
            </a:pPr>
            <a:fld id="{3EC60AC3-6E5E-4442-8E95-B45BE12FE142}" type="datetime6">
              <a:rPr lang="es-CL" smtClean="0"/>
              <a:pPr>
                <a:defRPr/>
              </a:pPr>
              <a:t>Octubre de 2012</a:t>
            </a:fld>
            <a:endParaRPr lang="en-US" dirty="0"/>
          </a:p>
        </p:txBody>
      </p:sp>
      <p:sp>
        <p:nvSpPr>
          <p:cNvPr id="8" name="Slide Number Placeholder 7"/>
          <p:cNvSpPr>
            <a:spLocks noGrp="1"/>
          </p:cNvSpPr>
          <p:nvPr>
            <p:ph type="sldNum" sz="quarter" idx="12"/>
          </p:nvPr>
        </p:nvSpPr>
        <p:spPr/>
        <p:txBody>
          <a:bodyPr/>
          <a:lstStyle/>
          <a:p>
            <a:pPr>
              <a:defRPr/>
            </a:pPr>
            <a:fld id="{45AA4BA1-CDBD-426D-B4B8-6D26F4956E83}" type="slidenum">
              <a:rPr lang="en-US" smtClean="0"/>
              <a:pPr>
                <a:defRPr/>
              </a:pPr>
              <a:t>52</a:t>
            </a:fld>
            <a:endParaRPr lang="en-US" dirty="0"/>
          </a:p>
        </p:txBody>
      </p:sp>
      <p:sp>
        <p:nvSpPr>
          <p:cNvPr id="9" name="Footer Placeholder 8"/>
          <p:cNvSpPr>
            <a:spLocks noGrp="1"/>
          </p:cNvSpPr>
          <p:nvPr>
            <p:ph type="ftr" sz="quarter" idx="11"/>
          </p:nvPr>
        </p:nvSpPr>
        <p:spPr/>
        <p:txBody>
          <a:bodyPr/>
          <a:lstStyle/>
          <a:p>
            <a:pPr>
              <a:defRPr/>
            </a:pPr>
            <a:r>
              <a:rPr lang="es-CL" smtClean="0"/>
              <a:t>Panorama de la Pobreza y la desigualdad en América Latina: Algunos hechos estilizados</a:t>
            </a:r>
            <a:endParaRPr lang="en-US"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3" name="Title 4"/>
          <p:cNvSpPr>
            <a:spLocks noGrp="1"/>
          </p:cNvSpPr>
          <p:nvPr>
            <p:ph type="title"/>
          </p:nvPr>
        </p:nvSpPr>
        <p:spPr/>
        <p:txBody>
          <a:bodyPr/>
          <a:lstStyle/>
          <a:p>
            <a:pPr algn="ctr"/>
            <a:r>
              <a:rPr lang="es-CL" sz="3200" smtClean="0"/>
              <a:t>Relación de dependencia y oportunidades para superar la pobreza</a:t>
            </a:r>
          </a:p>
        </p:txBody>
      </p:sp>
      <p:sp>
        <p:nvSpPr>
          <p:cNvPr id="330754" name="Content Placeholder 5"/>
          <p:cNvSpPr>
            <a:spLocks noGrp="1"/>
          </p:cNvSpPr>
          <p:nvPr>
            <p:ph idx="1"/>
          </p:nvPr>
        </p:nvSpPr>
        <p:spPr/>
        <p:txBody>
          <a:bodyPr/>
          <a:lstStyle/>
          <a:p>
            <a:pPr algn="just"/>
            <a:r>
              <a:rPr lang="es-CL" smtClean="0"/>
              <a:t>Durante la transición demográfica hay un período en que la proporción de personas en edades potencialmente productivas crece de manera sostenida en relación a la de personas en edades potencialmente inactivas. </a:t>
            </a:r>
          </a:p>
          <a:p>
            <a:pPr algn="just"/>
            <a:r>
              <a:rPr lang="es-CL" smtClean="0"/>
              <a:t>Es común referirse a este período como   “bono demográfico” o “ventana demográfica de oportunidades”, en referencia a las posibilidades que  ofrece para aumentar las tasas de crecimiento económico per cápita y los niveles de bienestar de la población (Jaspers, 2008)</a:t>
            </a:r>
          </a:p>
          <a:p>
            <a:pPr algn="just"/>
            <a:endParaRPr lang="es-CL" smtClean="0"/>
          </a:p>
        </p:txBody>
      </p:sp>
      <p:sp>
        <p:nvSpPr>
          <p:cNvPr id="7" name="Date Placeholder 6"/>
          <p:cNvSpPr>
            <a:spLocks noGrp="1"/>
          </p:cNvSpPr>
          <p:nvPr>
            <p:ph type="dt" sz="quarter" idx="10"/>
          </p:nvPr>
        </p:nvSpPr>
        <p:spPr/>
        <p:txBody>
          <a:bodyPr/>
          <a:lstStyle/>
          <a:p>
            <a:pPr>
              <a:defRPr/>
            </a:pPr>
            <a:fld id="{51BBA3DF-9AF3-47DF-8733-9CF81D85001C}" type="datetime6">
              <a:rPr lang="es-CL" smtClean="0"/>
              <a:pPr>
                <a:defRPr/>
              </a:pPr>
              <a:t>Octubre de 2012</a:t>
            </a:fld>
            <a:endParaRPr lang="en-US" dirty="0"/>
          </a:p>
        </p:txBody>
      </p:sp>
      <p:sp>
        <p:nvSpPr>
          <p:cNvPr id="8" name="Slide Number Placeholder 7"/>
          <p:cNvSpPr>
            <a:spLocks noGrp="1"/>
          </p:cNvSpPr>
          <p:nvPr>
            <p:ph type="sldNum" sz="quarter" idx="12"/>
          </p:nvPr>
        </p:nvSpPr>
        <p:spPr/>
        <p:txBody>
          <a:bodyPr/>
          <a:lstStyle/>
          <a:p>
            <a:pPr>
              <a:defRPr/>
            </a:pPr>
            <a:fld id="{FB85C177-F5B6-4D49-BC58-50AEB560AE8D}" type="slidenum">
              <a:rPr lang="en-US" smtClean="0"/>
              <a:pPr>
                <a:defRPr/>
              </a:pPr>
              <a:t>53</a:t>
            </a:fld>
            <a:endParaRPr lang="en-US" dirty="0"/>
          </a:p>
        </p:txBody>
      </p:sp>
      <p:sp>
        <p:nvSpPr>
          <p:cNvPr id="9" name="Footer Placeholder 8"/>
          <p:cNvSpPr>
            <a:spLocks noGrp="1"/>
          </p:cNvSpPr>
          <p:nvPr>
            <p:ph type="ftr" sz="quarter" idx="11"/>
          </p:nvPr>
        </p:nvSpPr>
        <p:spPr/>
        <p:txBody>
          <a:bodyPr/>
          <a:lstStyle/>
          <a:p>
            <a:pPr>
              <a:defRPr/>
            </a:pPr>
            <a:r>
              <a:rPr lang="es-CL" smtClean="0"/>
              <a:t>Panorama de la Pobreza y la desigualdad en América Latina: Algunos hechos estilizados</a:t>
            </a:r>
            <a:endParaRPr lang="en-US"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1" name="Text Box 4"/>
          <p:cNvSpPr txBox="1">
            <a:spLocks noChangeArrowheads="1"/>
          </p:cNvSpPr>
          <p:nvPr/>
        </p:nvSpPr>
        <p:spPr bwMode="auto">
          <a:xfrm>
            <a:off x="76200" y="6216650"/>
            <a:ext cx="6840538" cy="369888"/>
          </a:xfrm>
          <a:prstGeom prst="rect">
            <a:avLst/>
          </a:prstGeom>
          <a:noFill/>
          <a:ln w="9525">
            <a:noFill/>
            <a:miter lim="800000"/>
            <a:headEnd/>
            <a:tailEnd/>
          </a:ln>
        </p:spPr>
        <p:txBody>
          <a:bodyPr>
            <a:spAutoFit/>
          </a:bodyPr>
          <a:lstStyle/>
          <a:p>
            <a:pPr>
              <a:spcBef>
                <a:spcPct val="50000"/>
              </a:spcBef>
            </a:pPr>
            <a:r>
              <a:rPr lang="es-CL" sz="900">
                <a:solidFill>
                  <a:srgbClr val="000000"/>
                </a:solidFill>
              </a:rPr>
              <a:t>Fuente: Centro Latinoamericano y Caribeño de Demografía (CELADE) – División de Población de la CEPAL, estimaciones y proyecciones de población, 2007  [en línea] www.eclac.cl/celade_proyecciones/basedatos_BD.htm</a:t>
            </a:r>
          </a:p>
        </p:txBody>
      </p:sp>
      <p:sp>
        <p:nvSpPr>
          <p:cNvPr id="332802" name="Text Box 5"/>
          <p:cNvSpPr txBox="1">
            <a:spLocks noChangeArrowheads="1"/>
          </p:cNvSpPr>
          <p:nvPr/>
        </p:nvSpPr>
        <p:spPr bwMode="auto">
          <a:xfrm>
            <a:off x="323850" y="1773238"/>
            <a:ext cx="3671888" cy="638175"/>
          </a:xfrm>
          <a:prstGeom prst="rect">
            <a:avLst/>
          </a:prstGeom>
          <a:noFill/>
          <a:ln w="9525" algn="ctr">
            <a:noFill/>
            <a:miter lim="800000"/>
            <a:headEnd/>
            <a:tailEnd/>
          </a:ln>
        </p:spPr>
        <p:txBody>
          <a:bodyPr>
            <a:spAutoFit/>
          </a:bodyPr>
          <a:lstStyle/>
          <a:p>
            <a:pPr algn="ctr">
              <a:spcBef>
                <a:spcPct val="50000"/>
              </a:spcBef>
            </a:pPr>
            <a:r>
              <a:rPr lang="en-US" sz="900">
                <a:solidFill>
                  <a:schemeClr val="bg1"/>
                </a:solidFill>
              </a:rPr>
              <a:t>AMÉRICA LATINA (19 PAÍSES): </a:t>
            </a:r>
            <a:r>
              <a:rPr lang="es-ES_tradnl" sz="900">
                <a:solidFill>
                  <a:schemeClr val="bg1"/>
                </a:solidFill>
              </a:rPr>
              <a:t>PERÍODO EN QUE LA RELACIÓN DE DEPENDENCIA SE MANTIENE INFERIOR A DOS DEPENDIENTES POR CADA TRES PERSONAS EN EDADES ACTIVAS</a:t>
            </a:r>
            <a:endParaRPr lang="en-US" sz="900">
              <a:solidFill>
                <a:schemeClr val="bg1"/>
              </a:solidFill>
            </a:endParaRPr>
          </a:p>
        </p:txBody>
      </p:sp>
      <p:sp>
        <p:nvSpPr>
          <p:cNvPr id="332803" name="Title 8"/>
          <p:cNvSpPr>
            <a:spLocks noGrp="1"/>
          </p:cNvSpPr>
          <p:nvPr>
            <p:ph type="title"/>
          </p:nvPr>
        </p:nvSpPr>
        <p:spPr/>
        <p:txBody>
          <a:bodyPr/>
          <a:lstStyle/>
          <a:p>
            <a:r>
              <a:rPr lang="es-CL" sz="2800" smtClean="0"/>
              <a:t>Período en el que la relación de dependencia se mantiene relativamente baja</a:t>
            </a:r>
          </a:p>
        </p:txBody>
      </p:sp>
      <p:sp>
        <p:nvSpPr>
          <p:cNvPr id="332804" name="Text Box 11"/>
          <p:cNvSpPr txBox="1">
            <a:spLocks noChangeArrowheads="1"/>
          </p:cNvSpPr>
          <p:nvPr/>
        </p:nvSpPr>
        <p:spPr bwMode="auto">
          <a:xfrm>
            <a:off x="4572000" y="1790700"/>
            <a:ext cx="4356100" cy="501650"/>
          </a:xfrm>
          <a:prstGeom prst="rect">
            <a:avLst/>
          </a:prstGeom>
          <a:noFill/>
          <a:ln w="9525" algn="ctr">
            <a:noFill/>
            <a:miter lim="800000"/>
            <a:headEnd/>
            <a:tailEnd/>
          </a:ln>
        </p:spPr>
        <p:txBody>
          <a:bodyPr>
            <a:spAutoFit/>
          </a:bodyPr>
          <a:lstStyle/>
          <a:p>
            <a:pPr algn="ctr">
              <a:spcBef>
                <a:spcPct val="50000"/>
              </a:spcBef>
            </a:pPr>
            <a:r>
              <a:rPr lang="en-US" sz="900">
                <a:solidFill>
                  <a:schemeClr val="bg1"/>
                </a:solidFill>
              </a:rPr>
              <a:t>CARIBE (12 PAÍSES Y TERRITORIOS):</a:t>
            </a:r>
            <a:r>
              <a:rPr lang="es-ES_tradnl" sz="900">
                <a:solidFill>
                  <a:schemeClr val="bg1"/>
                </a:solidFill>
              </a:rPr>
              <a:t>PERÍODO EN QUE LA RELACIÓN DE DEPENDENCIA SE MANTIENE INFERIOR A DOS DEPENDIENTES POR CADA TRES PERSONAS EN EDADES ACTIVAS</a:t>
            </a:r>
            <a:endParaRPr lang="en-US" sz="900">
              <a:solidFill>
                <a:schemeClr val="bg1"/>
              </a:solidFill>
            </a:endParaRPr>
          </a:p>
        </p:txBody>
      </p:sp>
      <p:pic>
        <p:nvPicPr>
          <p:cNvPr id="332805" name="Picture 10"/>
          <p:cNvPicPr>
            <a:picLocks noChangeAspect="1" noChangeArrowheads="1"/>
          </p:cNvPicPr>
          <p:nvPr/>
        </p:nvPicPr>
        <p:blipFill>
          <a:blip r:embed="rId3" cstate="print"/>
          <a:srcRect/>
          <a:stretch>
            <a:fillRect/>
          </a:stretch>
        </p:blipFill>
        <p:spPr bwMode="auto">
          <a:xfrm>
            <a:off x="381000" y="1676400"/>
            <a:ext cx="8458200" cy="4375150"/>
          </a:xfrm>
          <a:prstGeom prst="rect">
            <a:avLst/>
          </a:prstGeom>
          <a:noFill/>
          <a:ln w="9525">
            <a:noFill/>
            <a:miter lim="800000"/>
            <a:headEnd/>
            <a:tailEnd/>
          </a:ln>
        </p:spPr>
      </p:pic>
      <p:sp>
        <p:nvSpPr>
          <p:cNvPr id="332806" name="Text Box 5"/>
          <p:cNvSpPr txBox="1">
            <a:spLocks noChangeArrowheads="1"/>
          </p:cNvSpPr>
          <p:nvPr/>
        </p:nvSpPr>
        <p:spPr bwMode="auto">
          <a:xfrm>
            <a:off x="457200" y="1463675"/>
            <a:ext cx="8305800" cy="400050"/>
          </a:xfrm>
          <a:prstGeom prst="rect">
            <a:avLst/>
          </a:prstGeom>
          <a:noFill/>
          <a:ln w="9525" algn="ctr">
            <a:noFill/>
            <a:miter lim="800000"/>
            <a:headEnd/>
            <a:tailEnd/>
          </a:ln>
        </p:spPr>
        <p:txBody>
          <a:bodyPr>
            <a:spAutoFit/>
          </a:bodyPr>
          <a:lstStyle/>
          <a:p>
            <a:pPr algn="ctr">
              <a:spcBef>
                <a:spcPct val="50000"/>
              </a:spcBef>
            </a:pPr>
            <a:r>
              <a:rPr lang="en-US" sz="1000" b="1">
                <a:solidFill>
                  <a:srgbClr val="5C1F00"/>
                </a:solidFill>
              </a:rPr>
              <a:t>AMÉRICA LATINA (19 PAÍSES): </a:t>
            </a:r>
            <a:r>
              <a:rPr lang="es-ES_tradnl" sz="1000" b="1">
                <a:solidFill>
                  <a:srgbClr val="5C1F00"/>
                </a:solidFill>
              </a:rPr>
              <a:t>PERÍODO EN QUE LA RELACIÓN DE DEPENDENCIA SE MANTIENE INFERIOR A DOS DEPENDIENTES POR CADA TRES PERSONAS EN EDADES ACTIVAS</a:t>
            </a:r>
            <a:endParaRPr lang="en-US" sz="1000" b="1">
              <a:solidFill>
                <a:srgbClr val="5C1F00"/>
              </a:solidFill>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305" name="Title 6"/>
          <p:cNvSpPr>
            <a:spLocks noGrp="1"/>
          </p:cNvSpPr>
          <p:nvPr>
            <p:ph type="title"/>
          </p:nvPr>
        </p:nvSpPr>
        <p:spPr>
          <a:xfrm>
            <a:off x="228600" y="381000"/>
            <a:ext cx="8686800" cy="838200"/>
          </a:xfrm>
        </p:spPr>
        <p:txBody>
          <a:bodyPr/>
          <a:lstStyle/>
          <a:p>
            <a:pPr algn="ctr" eaLnBrk="1" hangingPunct="1"/>
            <a:r>
              <a:rPr lang="es-CL" sz="3200" smtClean="0"/>
              <a:t>b) Inequidades en educación</a:t>
            </a:r>
          </a:p>
        </p:txBody>
      </p:sp>
      <p:sp>
        <p:nvSpPr>
          <p:cNvPr id="354306" name="Content Placeholder 7"/>
          <p:cNvSpPr>
            <a:spLocks noGrp="1"/>
          </p:cNvSpPr>
          <p:nvPr>
            <p:ph idx="1"/>
          </p:nvPr>
        </p:nvSpPr>
        <p:spPr>
          <a:xfrm>
            <a:off x="304800" y="1447800"/>
            <a:ext cx="8686800" cy="4800600"/>
          </a:xfrm>
        </p:spPr>
        <p:txBody>
          <a:bodyPr/>
          <a:lstStyle/>
          <a:p>
            <a:pPr algn="just" eaLnBrk="1" hangingPunct="1">
              <a:spcAft>
                <a:spcPts val="1400"/>
              </a:spcAft>
            </a:pPr>
            <a:r>
              <a:rPr lang="es-CL" sz="3200" smtClean="0"/>
              <a:t>Subsisten brechas de acceso por grupos socioeconómicos, especialmente en los extremos del sistema (preescolar y superior)</a:t>
            </a:r>
          </a:p>
          <a:p>
            <a:pPr algn="just" eaLnBrk="1" hangingPunct="1">
              <a:spcAft>
                <a:spcPts val="1400"/>
              </a:spcAft>
            </a:pPr>
            <a:r>
              <a:rPr lang="es-CL" sz="3200" smtClean="0"/>
              <a:t>Se acentúan brechas de calidad, que se expresan en logros   educativos, rezago y abandono</a:t>
            </a:r>
          </a:p>
          <a:p>
            <a:pPr algn="just" eaLnBrk="1" hangingPunct="1">
              <a:spcAft>
                <a:spcPts val="1400"/>
              </a:spcAft>
            </a:pPr>
            <a:r>
              <a:rPr lang="es-CL" sz="3200" smtClean="0"/>
              <a:t>Restricciones en materia de financiamiento</a:t>
            </a:r>
          </a:p>
          <a:p>
            <a:pPr algn="just" eaLnBrk="1" hangingPunct="1">
              <a:spcAft>
                <a:spcPts val="1400"/>
              </a:spcAft>
            </a:pPr>
            <a:r>
              <a:rPr lang="es-CL" sz="3200" smtClean="0"/>
              <a:t>Inadecuación técnica de la oferta de capacitación laboral</a:t>
            </a:r>
          </a:p>
        </p:txBody>
      </p:sp>
      <p:sp>
        <p:nvSpPr>
          <p:cNvPr id="4" name="Date Placeholder 3"/>
          <p:cNvSpPr>
            <a:spLocks noGrp="1"/>
          </p:cNvSpPr>
          <p:nvPr>
            <p:ph type="dt" sz="quarter" idx="10"/>
          </p:nvPr>
        </p:nvSpPr>
        <p:spPr/>
        <p:txBody>
          <a:bodyPr/>
          <a:lstStyle/>
          <a:p>
            <a:pPr>
              <a:defRPr/>
            </a:pPr>
            <a:fld id="{FCCED23F-C964-4FE9-A189-99AADEE58CFC}" type="datetime6">
              <a:rPr lang="es-CL"/>
              <a:pPr>
                <a:defRPr/>
              </a:pPr>
              <a:t>Octubre de 2012</a:t>
            </a:fld>
            <a:endParaRPr lang="es-MX"/>
          </a:p>
        </p:txBody>
      </p:sp>
      <p:sp>
        <p:nvSpPr>
          <p:cNvPr id="6" name="Footer Placeholder 5"/>
          <p:cNvSpPr>
            <a:spLocks noGrp="1"/>
          </p:cNvSpPr>
          <p:nvPr>
            <p:ph type="ftr" sz="quarter" idx="11"/>
          </p:nvPr>
        </p:nvSpPr>
        <p:spPr/>
        <p:txBody>
          <a:bodyPr/>
          <a:lstStyle/>
          <a:p>
            <a:pPr>
              <a:defRPr/>
            </a:pPr>
            <a:r>
              <a:rPr lang="es-CL"/>
              <a:t>Panorama de la Pobreza y la desigualdad en América Latina: Algunos hechos estilizados</a:t>
            </a:r>
            <a:endParaRPr lang="es-MX"/>
          </a:p>
        </p:txBody>
      </p:sp>
      <p:sp>
        <p:nvSpPr>
          <p:cNvPr id="5" name="Slide Number Placeholder 4"/>
          <p:cNvSpPr>
            <a:spLocks noGrp="1"/>
          </p:cNvSpPr>
          <p:nvPr>
            <p:ph type="sldNum" sz="quarter" idx="12"/>
          </p:nvPr>
        </p:nvSpPr>
        <p:spPr/>
        <p:txBody>
          <a:bodyPr/>
          <a:lstStyle/>
          <a:p>
            <a:pPr>
              <a:defRPr/>
            </a:pPr>
            <a:fld id="{FBD70940-291F-4CB6-BB34-A260C04B1D10}" type="slidenum">
              <a:rPr lang="es-MX"/>
              <a:pPr>
                <a:defRPr/>
              </a:pPr>
              <a:t>55</a:t>
            </a:fld>
            <a:endParaRPr lang="es-MX"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6" name="Title 9"/>
          <p:cNvSpPr>
            <a:spLocks noGrp="1"/>
          </p:cNvSpPr>
          <p:nvPr>
            <p:ph type="title"/>
          </p:nvPr>
        </p:nvSpPr>
        <p:spPr/>
        <p:txBody>
          <a:bodyPr/>
          <a:lstStyle/>
          <a:p>
            <a:pPr algn="ctr" eaLnBrk="1" hangingPunct="1"/>
            <a:r>
              <a:rPr lang="es-CL" sz="3200" smtClean="0"/>
              <a:t>Tasa de matriculación según nivel de enseñanza - ALC</a:t>
            </a:r>
          </a:p>
        </p:txBody>
      </p:sp>
      <p:sp>
        <p:nvSpPr>
          <p:cNvPr id="7" name="Date Placeholder 6"/>
          <p:cNvSpPr>
            <a:spLocks noGrp="1"/>
          </p:cNvSpPr>
          <p:nvPr>
            <p:ph type="dt" sz="quarter" idx="10"/>
          </p:nvPr>
        </p:nvSpPr>
        <p:spPr/>
        <p:txBody>
          <a:bodyPr/>
          <a:lstStyle/>
          <a:p>
            <a:pPr>
              <a:defRPr/>
            </a:pPr>
            <a:fld id="{5CFA85F5-876F-46E9-B635-24B875DF04C7}" type="datetime6">
              <a:rPr lang="es-CL"/>
              <a:pPr>
                <a:defRPr/>
              </a:pPr>
              <a:t>Octubre de 2012</a:t>
            </a:fld>
            <a:endParaRPr lang="es-MX" dirty="0"/>
          </a:p>
        </p:txBody>
      </p:sp>
      <p:sp>
        <p:nvSpPr>
          <p:cNvPr id="9" name="Footer Placeholder 8"/>
          <p:cNvSpPr>
            <a:spLocks noGrp="1"/>
          </p:cNvSpPr>
          <p:nvPr>
            <p:ph type="ftr" sz="quarter" idx="11"/>
          </p:nvPr>
        </p:nvSpPr>
        <p:spPr/>
        <p:txBody>
          <a:bodyPr/>
          <a:lstStyle/>
          <a:p>
            <a:pPr>
              <a:defRPr/>
            </a:pPr>
            <a:r>
              <a:rPr lang="es-CL" dirty="0"/>
              <a:t>Panorama de la Pobreza y la desigualdad en América Latina: Algunos hechos estilizados</a:t>
            </a:r>
            <a:endParaRPr lang="es-MX" dirty="0"/>
          </a:p>
        </p:txBody>
      </p:sp>
      <p:sp>
        <p:nvSpPr>
          <p:cNvPr id="8" name="Slide Number Placeholder 7"/>
          <p:cNvSpPr>
            <a:spLocks noGrp="1"/>
          </p:cNvSpPr>
          <p:nvPr>
            <p:ph type="sldNum" sz="quarter" idx="12"/>
          </p:nvPr>
        </p:nvSpPr>
        <p:spPr/>
        <p:txBody>
          <a:bodyPr/>
          <a:lstStyle/>
          <a:p>
            <a:pPr>
              <a:defRPr/>
            </a:pPr>
            <a:fld id="{2315C2C6-AC45-4796-A721-A99701CE9FBB}" type="slidenum">
              <a:rPr lang="es-MX"/>
              <a:pPr>
                <a:defRPr/>
              </a:pPr>
              <a:t>56</a:t>
            </a:fld>
            <a:endParaRPr lang="es-MX" dirty="0"/>
          </a:p>
        </p:txBody>
      </p:sp>
      <p:graphicFrame>
        <p:nvGraphicFramePr>
          <p:cNvPr id="269315" name="Content Placeholder 2"/>
          <p:cNvGraphicFramePr>
            <a:graphicFrameLocks noGrp="1"/>
          </p:cNvGraphicFramePr>
          <p:nvPr>
            <p:ph type="tbl" idx="4294967295"/>
          </p:nvPr>
        </p:nvGraphicFramePr>
        <p:xfrm>
          <a:off x="762000" y="1524000"/>
          <a:ext cx="7894638" cy="4389438"/>
        </p:xfrm>
        <a:graphic>
          <a:graphicData uri="http://schemas.openxmlformats.org/presentationml/2006/ole">
            <p:oleObj spid="_x0000_s269315" name="Worksheet" r:id="rId4" imgW="5019675" imgH="2790825" progId="Excel.Sheet.8">
              <p:embed/>
            </p:oleObj>
          </a:graphicData>
        </a:graphic>
      </p:graphicFrame>
      <p:sp>
        <p:nvSpPr>
          <p:cNvPr id="269320" name="Text Box 25"/>
          <p:cNvSpPr txBox="1">
            <a:spLocks noChangeArrowheads="1"/>
          </p:cNvSpPr>
          <p:nvPr/>
        </p:nvSpPr>
        <p:spPr bwMode="auto">
          <a:xfrm>
            <a:off x="517525" y="6096000"/>
            <a:ext cx="1482725" cy="246063"/>
          </a:xfrm>
          <a:prstGeom prst="rect">
            <a:avLst/>
          </a:prstGeom>
          <a:noFill/>
          <a:ln w="9525">
            <a:noFill/>
            <a:miter lim="800000"/>
            <a:headEnd/>
            <a:tailEnd/>
          </a:ln>
        </p:spPr>
        <p:txBody>
          <a:bodyPr wrap="none">
            <a:spAutoFit/>
          </a:bodyPr>
          <a:lstStyle/>
          <a:p>
            <a:r>
              <a:rPr lang="es-CL" sz="1000"/>
              <a:t>Fuente: UIS/UNESCO.</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79" name="Title 7"/>
          <p:cNvSpPr>
            <a:spLocks noGrp="1"/>
          </p:cNvSpPr>
          <p:nvPr>
            <p:ph type="title"/>
          </p:nvPr>
        </p:nvSpPr>
        <p:spPr/>
        <p:txBody>
          <a:bodyPr/>
          <a:lstStyle/>
          <a:p>
            <a:pPr algn="ctr" eaLnBrk="1" hangingPunct="1">
              <a:spcBef>
                <a:spcPts val="1600"/>
              </a:spcBef>
              <a:spcAft>
                <a:spcPts val="1600"/>
              </a:spcAft>
            </a:pPr>
            <a:r>
              <a:rPr lang="es-CL" sz="3000" smtClean="0"/>
              <a:t>Tasa de matriculación en Pre-primaria y Terciaria</a:t>
            </a:r>
            <a:r>
              <a:rPr lang="es-CL" sz="2800" smtClean="0"/>
              <a:t/>
            </a:r>
            <a:br>
              <a:rPr lang="es-CL" sz="2800" smtClean="0"/>
            </a:br>
            <a:r>
              <a:rPr lang="es-CL" smtClean="0"/>
              <a:t>ALC y Europa Occidental (más América del Norte) </a:t>
            </a:r>
          </a:p>
        </p:txBody>
      </p:sp>
      <p:sp>
        <p:nvSpPr>
          <p:cNvPr id="5" name="Date Placeholder 4"/>
          <p:cNvSpPr>
            <a:spLocks noGrp="1"/>
          </p:cNvSpPr>
          <p:nvPr>
            <p:ph type="dt" sz="quarter" idx="10"/>
          </p:nvPr>
        </p:nvSpPr>
        <p:spPr/>
        <p:txBody>
          <a:bodyPr/>
          <a:lstStyle/>
          <a:p>
            <a:pPr>
              <a:defRPr/>
            </a:pPr>
            <a:fld id="{94BA4790-7334-41C8-BA98-774FD3F23717}" type="datetime6">
              <a:rPr lang="es-CL"/>
              <a:pPr>
                <a:defRPr/>
              </a:pPr>
              <a:t>Octubre de 2012</a:t>
            </a:fld>
            <a:endParaRPr lang="es-MX"/>
          </a:p>
        </p:txBody>
      </p:sp>
      <p:sp>
        <p:nvSpPr>
          <p:cNvPr id="7" name="Footer Placeholder 6"/>
          <p:cNvSpPr>
            <a:spLocks noGrp="1"/>
          </p:cNvSpPr>
          <p:nvPr>
            <p:ph type="ftr" sz="quarter" idx="11"/>
          </p:nvPr>
        </p:nvSpPr>
        <p:spPr/>
        <p:txBody>
          <a:bodyPr/>
          <a:lstStyle/>
          <a:p>
            <a:pPr>
              <a:defRPr/>
            </a:pPr>
            <a:r>
              <a:rPr lang="es-CL"/>
              <a:t>Panorama de la Pobreza y la desigualdad en América Latina: Algunos hechos estilizados</a:t>
            </a:r>
            <a:endParaRPr lang="es-MX"/>
          </a:p>
        </p:txBody>
      </p:sp>
      <p:sp>
        <p:nvSpPr>
          <p:cNvPr id="6" name="Slide Number Placeholder 5"/>
          <p:cNvSpPr>
            <a:spLocks noGrp="1"/>
          </p:cNvSpPr>
          <p:nvPr>
            <p:ph type="sldNum" sz="quarter" idx="12"/>
          </p:nvPr>
        </p:nvSpPr>
        <p:spPr/>
        <p:txBody>
          <a:bodyPr/>
          <a:lstStyle/>
          <a:p>
            <a:pPr>
              <a:defRPr/>
            </a:pPr>
            <a:fld id="{30B4A49C-0EC6-45D8-B299-E175B91DCF73}" type="slidenum">
              <a:rPr lang="es-MX"/>
              <a:pPr>
                <a:defRPr/>
              </a:pPr>
              <a:t>57</a:t>
            </a:fld>
            <a:endParaRPr lang="es-MX" dirty="0"/>
          </a:p>
        </p:txBody>
      </p:sp>
      <p:sp>
        <p:nvSpPr>
          <p:cNvPr id="271383" name="Text Box 16"/>
          <p:cNvSpPr txBox="1">
            <a:spLocks noChangeArrowheads="1"/>
          </p:cNvSpPr>
          <p:nvPr/>
        </p:nvSpPr>
        <p:spPr bwMode="auto">
          <a:xfrm>
            <a:off x="517525" y="6019800"/>
            <a:ext cx="1482725" cy="246063"/>
          </a:xfrm>
          <a:prstGeom prst="rect">
            <a:avLst/>
          </a:prstGeom>
          <a:noFill/>
          <a:ln w="9525">
            <a:noFill/>
            <a:miter lim="800000"/>
            <a:headEnd/>
            <a:tailEnd/>
          </a:ln>
        </p:spPr>
        <p:txBody>
          <a:bodyPr wrap="none">
            <a:spAutoFit/>
          </a:bodyPr>
          <a:lstStyle/>
          <a:p>
            <a:r>
              <a:rPr lang="es-CL" sz="1000"/>
              <a:t>Fuente: UIS/UNESCO.</a:t>
            </a:r>
          </a:p>
        </p:txBody>
      </p:sp>
      <p:graphicFrame>
        <p:nvGraphicFramePr>
          <p:cNvPr id="271378" name="Object 18"/>
          <p:cNvGraphicFramePr>
            <a:graphicFrameLocks noChangeAspect="1"/>
          </p:cNvGraphicFramePr>
          <p:nvPr/>
        </p:nvGraphicFramePr>
        <p:xfrm>
          <a:off x="457200" y="1662113"/>
          <a:ext cx="7924800" cy="4052887"/>
        </p:xfrm>
        <a:graphic>
          <a:graphicData uri="http://schemas.openxmlformats.org/presentationml/2006/ole">
            <p:oleObj spid="_x0000_s271378" name="Worksheet" r:id="rId4" imgW="5067300" imgH="2590800" progId="Excel.Sheet.8">
              <p:embed/>
            </p:oleObj>
          </a:graphicData>
        </a:graphic>
      </p:graphicFrame>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4" name="Title 8"/>
          <p:cNvSpPr>
            <a:spLocks noGrp="1"/>
          </p:cNvSpPr>
          <p:nvPr>
            <p:ph type="title"/>
          </p:nvPr>
        </p:nvSpPr>
        <p:spPr/>
        <p:txBody>
          <a:bodyPr/>
          <a:lstStyle/>
          <a:p>
            <a:pPr algn="ctr" eaLnBrk="1" hangingPunct="1"/>
            <a:r>
              <a:rPr lang="es-CL" sz="2600" smtClean="0"/>
              <a:t>Tasa de asistencia de las personas de 20 a 24 años de edad según quintiles</a:t>
            </a:r>
            <a:r>
              <a:rPr lang="es-CL" smtClean="0"/>
              <a:t/>
            </a:r>
            <a:br>
              <a:rPr lang="es-CL" smtClean="0"/>
            </a:br>
            <a:r>
              <a:rPr lang="es-CL" smtClean="0"/>
              <a:t>ALC, 1999 y 2010</a:t>
            </a:r>
          </a:p>
        </p:txBody>
      </p:sp>
      <p:sp>
        <p:nvSpPr>
          <p:cNvPr id="6" name="Date Placeholder 5"/>
          <p:cNvSpPr>
            <a:spLocks noGrp="1"/>
          </p:cNvSpPr>
          <p:nvPr>
            <p:ph type="dt" sz="quarter" idx="10"/>
          </p:nvPr>
        </p:nvSpPr>
        <p:spPr/>
        <p:txBody>
          <a:bodyPr/>
          <a:lstStyle/>
          <a:p>
            <a:pPr>
              <a:defRPr/>
            </a:pPr>
            <a:fld id="{11DCA018-0B66-47D3-9DEF-6DE8D5A7EF77}" type="datetime6">
              <a:rPr lang="es-CL"/>
              <a:pPr>
                <a:defRPr/>
              </a:pPr>
              <a:t>Octubre de 2012</a:t>
            </a:fld>
            <a:endParaRPr lang="es-MX"/>
          </a:p>
        </p:txBody>
      </p:sp>
      <p:sp>
        <p:nvSpPr>
          <p:cNvPr id="8" name="Footer Placeholder 7"/>
          <p:cNvSpPr>
            <a:spLocks noGrp="1"/>
          </p:cNvSpPr>
          <p:nvPr>
            <p:ph type="ftr" sz="quarter" idx="11"/>
          </p:nvPr>
        </p:nvSpPr>
        <p:spPr/>
        <p:txBody>
          <a:bodyPr/>
          <a:lstStyle/>
          <a:p>
            <a:pPr>
              <a:defRPr/>
            </a:pPr>
            <a:r>
              <a:rPr lang="es-CL"/>
              <a:t>Panorama de la Pobreza y la desigualdad en América Latina: Algunos hechos estilizados</a:t>
            </a:r>
            <a:endParaRPr lang="es-MX"/>
          </a:p>
        </p:txBody>
      </p:sp>
      <p:sp>
        <p:nvSpPr>
          <p:cNvPr id="7" name="Slide Number Placeholder 6"/>
          <p:cNvSpPr>
            <a:spLocks noGrp="1"/>
          </p:cNvSpPr>
          <p:nvPr>
            <p:ph type="sldNum" sz="quarter" idx="12"/>
          </p:nvPr>
        </p:nvSpPr>
        <p:spPr/>
        <p:txBody>
          <a:bodyPr/>
          <a:lstStyle/>
          <a:p>
            <a:pPr>
              <a:defRPr/>
            </a:pPr>
            <a:fld id="{1C17AD21-F2EE-4120-8FCE-1E7EF9CD40DF}" type="slidenum">
              <a:rPr lang="es-MX"/>
              <a:pPr>
                <a:defRPr/>
              </a:pPr>
              <a:t>58</a:t>
            </a:fld>
            <a:endParaRPr lang="es-MX" dirty="0"/>
          </a:p>
        </p:txBody>
      </p:sp>
      <p:graphicFrame>
        <p:nvGraphicFramePr>
          <p:cNvPr id="273413" name="Object 5"/>
          <p:cNvGraphicFramePr>
            <a:graphicFrameLocks noChangeAspect="1"/>
          </p:cNvGraphicFramePr>
          <p:nvPr/>
        </p:nvGraphicFramePr>
        <p:xfrm>
          <a:off x="685800" y="1616075"/>
          <a:ext cx="7772400" cy="4403725"/>
        </p:xfrm>
        <a:graphic>
          <a:graphicData uri="http://schemas.openxmlformats.org/presentationml/2006/ole">
            <p:oleObj spid="_x0000_s273413" name="Worksheet" r:id="rId4" imgW="4572000" imgH="2590800" progId="Excel.Sheet.8">
              <p:embed/>
            </p:oleObj>
          </a:graphicData>
        </a:graphic>
      </p:graphicFrame>
      <p:sp>
        <p:nvSpPr>
          <p:cNvPr id="273418" name="Text Box 6"/>
          <p:cNvSpPr txBox="1">
            <a:spLocks noChangeArrowheads="1"/>
          </p:cNvSpPr>
          <p:nvPr/>
        </p:nvSpPr>
        <p:spPr bwMode="auto">
          <a:xfrm>
            <a:off x="593725" y="5999163"/>
            <a:ext cx="5430838" cy="246062"/>
          </a:xfrm>
          <a:prstGeom prst="rect">
            <a:avLst/>
          </a:prstGeom>
          <a:noFill/>
          <a:ln w="9525">
            <a:noFill/>
            <a:miter lim="800000"/>
            <a:headEnd/>
            <a:tailEnd/>
          </a:ln>
        </p:spPr>
        <p:txBody>
          <a:bodyPr wrap="none">
            <a:spAutoFit/>
          </a:bodyPr>
          <a:lstStyle/>
          <a:p>
            <a:r>
              <a:rPr lang="es-CL" sz="1000"/>
              <a:t>Fuente: CEPALSTAT/CEPAL a partir de las encuestas de hogares de los países de la región</a:t>
            </a:r>
          </a:p>
        </p:txBody>
      </p:sp>
      <p:sp>
        <p:nvSpPr>
          <p:cNvPr id="273419" name="Text Box 7"/>
          <p:cNvSpPr txBox="1">
            <a:spLocks noChangeArrowheads="1"/>
          </p:cNvSpPr>
          <p:nvPr/>
        </p:nvSpPr>
        <p:spPr bwMode="auto">
          <a:xfrm>
            <a:off x="593725" y="6230938"/>
            <a:ext cx="2451100" cy="246062"/>
          </a:xfrm>
          <a:prstGeom prst="rect">
            <a:avLst/>
          </a:prstGeom>
          <a:noFill/>
          <a:ln w="9525">
            <a:noFill/>
            <a:miter lim="800000"/>
            <a:headEnd/>
            <a:tailEnd/>
          </a:ln>
        </p:spPr>
        <p:txBody>
          <a:bodyPr wrap="none">
            <a:spAutoFit/>
          </a:bodyPr>
          <a:lstStyle/>
          <a:p>
            <a:r>
              <a:rPr lang="es-CL" sz="1000"/>
              <a:t>Nota: promedios regionales ponderados</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1" name="Title 9"/>
          <p:cNvSpPr>
            <a:spLocks noGrp="1"/>
          </p:cNvSpPr>
          <p:nvPr>
            <p:ph type="title"/>
          </p:nvPr>
        </p:nvSpPr>
        <p:spPr/>
        <p:txBody>
          <a:bodyPr/>
          <a:lstStyle/>
          <a:p>
            <a:pPr eaLnBrk="1" hangingPunct="1"/>
            <a:r>
              <a:rPr lang="es-CL" smtClean="0"/>
              <a:t>Otra de las caras duras de la desigualdad es el desarrollo</a:t>
            </a:r>
            <a:br>
              <a:rPr lang="es-CL" smtClean="0"/>
            </a:br>
            <a:r>
              <a:rPr lang="es-CL" smtClean="0"/>
              <a:t>de capacidades: contraste en conclusión de secundaria</a:t>
            </a:r>
            <a:br>
              <a:rPr lang="es-CL" smtClean="0"/>
            </a:br>
            <a:r>
              <a:rPr lang="es-CL" smtClean="0"/>
              <a:t>por nivel socioeconómico</a:t>
            </a:r>
          </a:p>
        </p:txBody>
      </p:sp>
      <p:sp>
        <p:nvSpPr>
          <p:cNvPr id="7" name="Date Placeholder 6"/>
          <p:cNvSpPr>
            <a:spLocks noGrp="1"/>
          </p:cNvSpPr>
          <p:nvPr>
            <p:ph type="dt" sz="quarter" idx="10"/>
          </p:nvPr>
        </p:nvSpPr>
        <p:spPr/>
        <p:txBody>
          <a:bodyPr/>
          <a:lstStyle/>
          <a:p>
            <a:pPr>
              <a:defRPr/>
            </a:pPr>
            <a:fld id="{0C79CC6A-3725-4D3A-8B72-FDF85AA64DA3}" type="datetime6">
              <a:rPr lang="es-CL"/>
              <a:pPr>
                <a:defRPr/>
              </a:pPr>
              <a:t>Octubre de 2012</a:t>
            </a:fld>
            <a:endParaRPr lang="es-MX"/>
          </a:p>
        </p:txBody>
      </p:sp>
      <p:sp>
        <p:nvSpPr>
          <p:cNvPr id="9" name="Footer Placeholder 8"/>
          <p:cNvSpPr>
            <a:spLocks noGrp="1"/>
          </p:cNvSpPr>
          <p:nvPr>
            <p:ph type="ftr" sz="quarter" idx="11"/>
          </p:nvPr>
        </p:nvSpPr>
        <p:spPr/>
        <p:txBody>
          <a:bodyPr/>
          <a:lstStyle/>
          <a:p>
            <a:pPr>
              <a:defRPr/>
            </a:pPr>
            <a:r>
              <a:rPr lang="es-CL"/>
              <a:t>Panorama de la Pobreza y la desigualdad en América Latina: Algunos hechos estilizados</a:t>
            </a:r>
            <a:endParaRPr lang="es-MX"/>
          </a:p>
        </p:txBody>
      </p:sp>
      <p:sp>
        <p:nvSpPr>
          <p:cNvPr id="8" name="Slide Number Placeholder 7"/>
          <p:cNvSpPr>
            <a:spLocks noGrp="1"/>
          </p:cNvSpPr>
          <p:nvPr>
            <p:ph type="sldNum" sz="quarter" idx="12"/>
          </p:nvPr>
        </p:nvSpPr>
        <p:spPr/>
        <p:txBody>
          <a:bodyPr/>
          <a:lstStyle/>
          <a:p>
            <a:pPr>
              <a:defRPr/>
            </a:pPr>
            <a:fld id="{9917262D-9172-4511-B20F-FE8CEB1CF97A}" type="slidenum">
              <a:rPr lang="es-MX"/>
              <a:pPr>
                <a:defRPr/>
              </a:pPr>
              <a:t>59</a:t>
            </a:fld>
            <a:endParaRPr lang="es-MX" dirty="0"/>
          </a:p>
        </p:txBody>
      </p:sp>
      <p:pic>
        <p:nvPicPr>
          <p:cNvPr id="343045" name="Content Placeholder 3"/>
          <p:cNvPicPr>
            <a:picLocks noGrp="1"/>
          </p:cNvPicPr>
          <p:nvPr>
            <p:ph type="tbl" idx="4294967295"/>
          </p:nvPr>
        </p:nvPicPr>
        <p:blipFill>
          <a:blip r:embed="rId3" cstate="print"/>
          <a:srcRect l="2460" t="3598" r="1791" b="3465"/>
          <a:stretch>
            <a:fillRect/>
          </a:stretch>
        </p:blipFill>
        <p:spPr>
          <a:xfrm>
            <a:off x="1223963" y="1905000"/>
            <a:ext cx="6700837" cy="3962400"/>
          </a:xfrm>
        </p:spPr>
      </p:pic>
      <p:sp>
        <p:nvSpPr>
          <p:cNvPr id="5" name="Title 1"/>
          <p:cNvSpPr txBox="1">
            <a:spLocks/>
          </p:cNvSpPr>
          <p:nvPr/>
        </p:nvSpPr>
        <p:spPr>
          <a:xfrm>
            <a:off x="457200" y="6248400"/>
            <a:ext cx="8077200" cy="503238"/>
          </a:xfrm>
          <a:prstGeom prst="rect">
            <a:avLst/>
          </a:prstGeom>
        </p:spPr>
        <p:txBody>
          <a:bodyPr anchor="ctr">
            <a:scene3d>
              <a:camera prst="orthographicFront"/>
              <a:lightRig rig="soft" dir="t">
                <a:rot lat="0" lon="0" rev="16800000"/>
              </a:lightRig>
            </a:scene3d>
            <a:sp3d prstMaterial="softEdge">
              <a:bevelT w="38100" h="38100"/>
            </a:sp3d>
          </a:bodyPr>
          <a:lstStyle/>
          <a:p>
            <a:pPr algn="ctr" eaLnBrk="0" fontAlgn="auto" hangingPunct="0">
              <a:spcAft>
                <a:spcPts val="0"/>
              </a:spcAft>
              <a:defRPr/>
            </a:pPr>
            <a:r>
              <a:rPr lang="es-ES" b="1" cap="all" dirty="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rPr>
              <a:t/>
            </a:r>
            <a:br>
              <a:rPr lang="es-ES" b="1" cap="all" dirty="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rPr>
            </a:br>
            <a:endParaRPr lang="en-US" b="1" dirty="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endParaRPr>
          </a:p>
        </p:txBody>
      </p:sp>
      <p:sp>
        <p:nvSpPr>
          <p:cNvPr id="343047" name="Rectangle 1"/>
          <p:cNvSpPr>
            <a:spLocks noChangeArrowheads="1"/>
          </p:cNvSpPr>
          <p:nvPr/>
        </p:nvSpPr>
        <p:spPr bwMode="auto">
          <a:xfrm>
            <a:off x="228600" y="5927725"/>
            <a:ext cx="8610600" cy="554038"/>
          </a:xfrm>
          <a:prstGeom prst="rect">
            <a:avLst/>
          </a:prstGeom>
          <a:noFill/>
          <a:ln w="9525">
            <a:noFill/>
            <a:miter lim="800000"/>
            <a:headEnd/>
            <a:tailEnd/>
          </a:ln>
        </p:spPr>
        <p:txBody>
          <a:bodyPr anchor="ctr">
            <a:spAutoFit/>
          </a:bodyPr>
          <a:lstStyle/>
          <a:p>
            <a:pPr algn="just" eaLnBrk="0" hangingPunct="0"/>
            <a:r>
              <a:rPr lang="es-ES" sz="1000">
                <a:cs typeface="Arial" charset="0"/>
              </a:rPr>
              <a:t>Fuente: Comisión Económica para América Latina y el Caribe (CEPAL), sobre la base de tabulaciones especiales de las encuestas de hogares de los países.</a:t>
            </a:r>
            <a:endParaRPr lang="en-US" sz="1000">
              <a:cs typeface="Arial" charset="0"/>
            </a:endParaRPr>
          </a:p>
          <a:p>
            <a:pPr algn="just" eaLnBrk="0" hangingPunct="0"/>
            <a:r>
              <a:rPr lang="es-ES" sz="1000" baseline="30000">
                <a:cs typeface="Arial" charset="0"/>
              </a:rPr>
              <a:t>a</a:t>
            </a:r>
            <a:r>
              <a:rPr lang="es-ES" sz="1000">
                <a:cs typeface="Arial" charset="0"/>
              </a:rPr>
              <a:t> Las cifras respecto a jóvenes indígenas y no indígenas refieren a 8 países, y corresponden a 2007.</a:t>
            </a:r>
          </a:p>
        </p:txBody>
      </p:sp>
      <p:sp>
        <p:nvSpPr>
          <p:cNvPr id="343048" name="Rectangle 5"/>
          <p:cNvSpPr>
            <a:spLocks noChangeArrowheads="1"/>
          </p:cNvSpPr>
          <p:nvPr/>
        </p:nvSpPr>
        <p:spPr bwMode="auto">
          <a:xfrm>
            <a:off x="457200" y="1411288"/>
            <a:ext cx="8077200" cy="646112"/>
          </a:xfrm>
          <a:prstGeom prst="rect">
            <a:avLst/>
          </a:prstGeom>
          <a:noFill/>
          <a:ln w="9525">
            <a:noFill/>
            <a:miter lim="800000"/>
            <a:headEnd/>
            <a:tailEnd/>
          </a:ln>
        </p:spPr>
        <p:txBody>
          <a:bodyPr>
            <a:spAutoFit/>
          </a:bodyPr>
          <a:lstStyle/>
          <a:p>
            <a:pPr algn="ctr" eaLnBrk="0" hangingPunct="0"/>
            <a:r>
              <a:rPr lang="es-ES" sz="1200" b="1">
                <a:solidFill>
                  <a:srgbClr val="5C1F00"/>
                </a:solidFill>
                <a:cs typeface="Arial" charset="0"/>
              </a:rPr>
              <a:t>AMÉRICA LATINA (18 PAÍSES): CONCLUSIÓN DEL NIVEL SECUNDARIO SUPERIOR ENTRE JÓVENES DE 20 A 24 AÑOS SEGÚN CONDICIÓN DE NIVEL DE INGRESO PERCÁPITA Y SEXO, ALREDEDOR DE 2008 </a:t>
            </a:r>
            <a:r>
              <a:rPr lang="es-ES" sz="1200" b="1" baseline="30000">
                <a:solidFill>
                  <a:srgbClr val="5C1F00"/>
                </a:solidFill>
                <a:cs typeface="Arial" charset="0"/>
              </a:rPr>
              <a:t>a</a:t>
            </a:r>
            <a:r>
              <a:rPr lang="es-ES" sz="1200">
                <a:solidFill>
                  <a:srgbClr val="5C1F00"/>
                </a:solidFill>
                <a:cs typeface="Arial" charset="0"/>
              </a:rPr>
              <a:t/>
            </a:r>
            <a:br>
              <a:rPr lang="es-ES" sz="1200">
                <a:solidFill>
                  <a:srgbClr val="5C1F00"/>
                </a:solidFill>
                <a:cs typeface="Arial" charset="0"/>
              </a:rPr>
            </a:br>
            <a:r>
              <a:rPr lang="es-ES" sz="1200" i="1">
                <a:solidFill>
                  <a:srgbClr val="5C1F00"/>
                </a:solidFill>
                <a:cs typeface="Arial" charset="0"/>
              </a:rPr>
              <a:t>(En porcentajes)</a:t>
            </a:r>
            <a:endParaRPr lang="en-US" sz="1200" i="1">
              <a:solidFill>
                <a:srgbClr val="5C1F00"/>
              </a:solidFill>
              <a:cs typeface="Arial" charset="0"/>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ChangeArrowheads="1"/>
          </p:cNvSpPr>
          <p:nvPr/>
        </p:nvSpPr>
        <p:spPr bwMode="auto">
          <a:xfrm>
            <a:off x="-36513" y="1556426"/>
            <a:ext cx="3851276" cy="5029200"/>
          </a:xfrm>
          <a:prstGeom prst="rect">
            <a:avLst/>
          </a:prstGeom>
          <a:solidFill>
            <a:schemeClr val="accent5">
              <a:lumMod val="60000"/>
              <a:lumOff val="40000"/>
            </a:schemeClr>
          </a:solidFill>
          <a:ln w="9525">
            <a:noFill/>
            <a:miter lim="800000"/>
            <a:headEnd/>
            <a:tailEnd/>
          </a:ln>
        </p:spPr>
        <p:txBody>
          <a:bodyPr/>
          <a:lstStyle/>
          <a:p>
            <a:endParaRPr lang="en-US">
              <a:latin typeface="Calibri" pitchFamily="34" charset="0"/>
            </a:endParaRPr>
          </a:p>
        </p:txBody>
      </p:sp>
      <p:sp>
        <p:nvSpPr>
          <p:cNvPr id="167939" name="Rectangle 3"/>
          <p:cNvSpPr>
            <a:spLocks noGrp="1" noChangeArrowheads="1"/>
          </p:cNvSpPr>
          <p:nvPr>
            <p:ph type="title" idx="4294967295"/>
          </p:nvPr>
        </p:nvSpPr>
        <p:spPr>
          <a:xfrm>
            <a:off x="0" y="2162175"/>
            <a:ext cx="3492500" cy="504825"/>
          </a:xfrm>
        </p:spPr>
        <p:txBody>
          <a:bodyPr anchor="ctr" anchorCtr="0"/>
          <a:lstStyle/>
          <a:p>
            <a:pPr algn="ctr"/>
            <a:r>
              <a:rPr lang="es-ES_tradnl" sz="2200" dirty="0" smtClean="0">
                <a:solidFill>
                  <a:schemeClr val="accent6">
                    <a:lumMod val="50000"/>
                  </a:schemeClr>
                </a:solidFill>
                <a:latin typeface="Calibri" pitchFamily="34" charset="0"/>
              </a:rPr>
              <a:t>    NECESIDADES  </a:t>
            </a:r>
          </a:p>
        </p:txBody>
      </p:sp>
      <p:sp>
        <p:nvSpPr>
          <p:cNvPr id="167940" name="AutoShape 4"/>
          <p:cNvSpPr>
            <a:spLocks noChangeArrowheads="1"/>
          </p:cNvSpPr>
          <p:nvPr/>
        </p:nvSpPr>
        <p:spPr bwMode="auto">
          <a:xfrm>
            <a:off x="4067175" y="3873500"/>
            <a:ext cx="720725" cy="431800"/>
          </a:xfrm>
          <a:custGeom>
            <a:avLst/>
            <a:gdLst>
              <a:gd name="T0" fmla="*/ 2147483647 w 21600"/>
              <a:gd name="T1" fmla="*/ 0 h 21600"/>
              <a:gd name="T2" fmla="*/ 0 w 21600"/>
              <a:gd name="T3" fmla="*/ 1724801127 h 21600"/>
              <a:gd name="T4" fmla="*/ 2147483647 w 21600"/>
              <a:gd name="T5" fmla="*/ 2147483647 h 21600"/>
              <a:gd name="T6" fmla="*/ 2147483647 w 21600"/>
              <a:gd name="T7" fmla="*/ 172480112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6">
              <a:lumMod val="50000"/>
            </a:schemeClr>
          </a:solidFill>
          <a:ln w="9525" algn="ctr">
            <a:noFill/>
            <a:miter lim="800000"/>
            <a:headEnd/>
            <a:tailEnd/>
          </a:ln>
        </p:spPr>
        <p:txBody>
          <a:bodyPr wrap="none" anchor="ctr"/>
          <a:lstStyle/>
          <a:p>
            <a:endParaRPr lang="en-US"/>
          </a:p>
        </p:txBody>
      </p:sp>
      <p:sp>
        <p:nvSpPr>
          <p:cNvPr id="167941" name="AutoShape 5"/>
          <p:cNvSpPr>
            <a:spLocks noChangeArrowheads="1"/>
          </p:cNvSpPr>
          <p:nvPr/>
        </p:nvSpPr>
        <p:spPr bwMode="auto">
          <a:xfrm>
            <a:off x="4067175" y="2235200"/>
            <a:ext cx="720725" cy="431800"/>
          </a:xfrm>
          <a:custGeom>
            <a:avLst/>
            <a:gdLst>
              <a:gd name="T0" fmla="*/ 2147483647 w 21600"/>
              <a:gd name="T1" fmla="*/ 0 h 21600"/>
              <a:gd name="T2" fmla="*/ 0 w 21600"/>
              <a:gd name="T3" fmla="*/ 1724801127 h 21600"/>
              <a:gd name="T4" fmla="*/ 2147483647 w 21600"/>
              <a:gd name="T5" fmla="*/ 2147483647 h 21600"/>
              <a:gd name="T6" fmla="*/ 2147483647 w 21600"/>
              <a:gd name="T7" fmla="*/ 172480112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6">
              <a:lumMod val="50000"/>
            </a:schemeClr>
          </a:solidFill>
          <a:ln w="9525" algn="ctr">
            <a:noFill/>
            <a:miter lim="800000"/>
            <a:headEnd/>
            <a:tailEnd/>
          </a:ln>
        </p:spPr>
        <p:txBody>
          <a:bodyPr wrap="none" anchor="ctr"/>
          <a:lstStyle/>
          <a:p>
            <a:endParaRPr lang="en-US"/>
          </a:p>
        </p:txBody>
      </p:sp>
      <p:sp>
        <p:nvSpPr>
          <p:cNvPr id="167942" name="AutoShape 6"/>
          <p:cNvSpPr>
            <a:spLocks noChangeArrowheads="1"/>
          </p:cNvSpPr>
          <p:nvPr/>
        </p:nvSpPr>
        <p:spPr bwMode="auto">
          <a:xfrm>
            <a:off x="4067175" y="5410200"/>
            <a:ext cx="720725" cy="431800"/>
          </a:xfrm>
          <a:custGeom>
            <a:avLst/>
            <a:gdLst>
              <a:gd name="T0" fmla="*/ 2147483647 w 21600"/>
              <a:gd name="T1" fmla="*/ 0 h 21600"/>
              <a:gd name="T2" fmla="*/ 0 w 21600"/>
              <a:gd name="T3" fmla="*/ 1724801127 h 21600"/>
              <a:gd name="T4" fmla="*/ 2147483647 w 21600"/>
              <a:gd name="T5" fmla="*/ 2147483647 h 21600"/>
              <a:gd name="T6" fmla="*/ 2147483647 w 21600"/>
              <a:gd name="T7" fmla="*/ 172480112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6">
              <a:lumMod val="50000"/>
            </a:schemeClr>
          </a:solidFill>
          <a:ln w="9525" algn="ctr">
            <a:noFill/>
            <a:miter lim="800000"/>
            <a:headEnd/>
            <a:tailEnd/>
          </a:ln>
        </p:spPr>
        <p:txBody>
          <a:bodyPr wrap="none" anchor="ctr"/>
          <a:lstStyle/>
          <a:p>
            <a:endParaRPr lang="en-US"/>
          </a:p>
        </p:txBody>
      </p:sp>
      <p:sp>
        <p:nvSpPr>
          <p:cNvPr id="167943" name="Rectangle 7"/>
          <p:cNvSpPr>
            <a:spLocks noChangeArrowheads="1"/>
          </p:cNvSpPr>
          <p:nvPr/>
        </p:nvSpPr>
        <p:spPr bwMode="auto">
          <a:xfrm>
            <a:off x="0" y="3771900"/>
            <a:ext cx="3492500" cy="647700"/>
          </a:xfrm>
          <a:prstGeom prst="rect">
            <a:avLst/>
          </a:prstGeom>
          <a:noFill/>
          <a:ln w="9525">
            <a:noFill/>
            <a:miter lim="800000"/>
            <a:headEnd/>
            <a:tailEnd/>
          </a:ln>
        </p:spPr>
        <p:txBody>
          <a:bodyPr anchor="ctr"/>
          <a:lstStyle/>
          <a:p>
            <a:pPr algn="ctr"/>
            <a:r>
              <a:rPr lang="es-ES_tradnl" sz="2200" dirty="0">
                <a:solidFill>
                  <a:schemeClr val="accent6">
                    <a:lumMod val="50000"/>
                  </a:schemeClr>
                </a:solidFill>
                <a:latin typeface="Calibri" pitchFamily="34" charset="0"/>
              </a:rPr>
              <a:t>CAPACIDADES HUMANAS</a:t>
            </a:r>
          </a:p>
        </p:txBody>
      </p:sp>
      <p:sp>
        <p:nvSpPr>
          <p:cNvPr id="167944" name="Rectangle 8"/>
          <p:cNvSpPr>
            <a:spLocks noChangeArrowheads="1"/>
          </p:cNvSpPr>
          <p:nvPr/>
        </p:nvSpPr>
        <p:spPr bwMode="auto">
          <a:xfrm>
            <a:off x="0" y="4800600"/>
            <a:ext cx="3779838" cy="1655763"/>
          </a:xfrm>
          <a:prstGeom prst="rect">
            <a:avLst/>
          </a:prstGeom>
          <a:noFill/>
          <a:ln w="9525">
            <a:noFill/>
            <a:miter lim="800000"/>
            <a:headEnd/>
            <a:tailEnd/>
          </a:ln>
        </p:spPr>
        <p:txBody>
          <a:bodyPr anchor="ctr"/>
          <a:lstStyle/>
          <a:p>
            <a:pPr algn="ctr"/>
            <a:r>
              <a:rPr lang="es-ES_tradnl" sz="2200">
                <a:solidFill>
                  <a:schemeClr val="accent6">
                    <a:lumMod val="50000"/>
                  </a:schemeClr>
                </a:solidFill>
                <a:latin typeface="Calibri" pitchFamily="34" charset="0"/>
              </a:rPr>
              <a:t>DERECHOS</a:t>
            </a:r>
          </a:p>
        </p:txBody>
      </p:sp>
      <p:sp>
        <p:nvSpPr>
          <p:cNvPr id="167945" name="Rectangle 9"/>
          <p:cNvSpPr>
            <a:spLocks noGrp="1" noChangeArrowheads="1"/>
          </p:cNvSpPr>
          <p:nvPr>
            <p:ph type="body" sz="half" idx="4294967295"/>
          </p:nvPr>
        </p:nvSpPr>
        <p:spPr>
          <a:xfrm>
            <a:off x="4864100" y="2124075"/>
            <a:ext cx="4356100" cy="1152525"/>
          </a:xfrm>
        </p:spPr>
        <p:txBody>
          <a:bodyPr/>
          <a:lstStyle/>
          <a:p>
            <a:pPr marL="0" indent="0">
              <a:buNone/>
            </a:pPr>
            <a:r>
              <a:rPr lang="es-ES_tradnl" sz="2200" dirty="0" smtClean="0">
                <a:latin typeface="Calibri" pitchFamily="34" charset="0"/>
              </a:rPr>
              <a:t>La pobreza expresa una insatisfacción de </a:t>
            </a:r>
            <a:r>
              <a:rPr lang="es-ES_tradnl" sz="2200" dirty="0" smtClean="0">
                <a:solidFill>
                  <a:srgbClr val="E23012"/>
                </a:solidFill>
                <a:latin typeface="Calibri" pitchFamily="34" charset="0"/>
              </a:rPr>
              <a:t>necesidades </a:t>
            </a:r>
            <a:r>
              <a:rPr lang="es-ES_tradnl" sz="2200" dirty="0" smtClean="0">
                <a:latin typeface="Calibri" pitchFamily="34" charset="0"/>
              </a:rPr>
              <a:t>básicas.</a:t>
            </a:r>
          </a:p>
        </p:txBody>
      </p:sp>
      <p:sp>
        <p:nvSpPr>
          <p:cNvPr id="167946" name="Rectangle 10"/>
          <p:cNvSpPr>
            <a:spLocks noChangeArrowheads="1"/>
          </p:cNvSpPr>
          <p:nvPr/>
        </p:nvSpPr>
        <p:spPr bwMode="auto">
          <a:xfrm>
            <a:off x="4500563" y="3584575"/>
            <a:ext cx="4356100" cy="1368425"/>
          </a:xfrm>
          <a:prstGeom prst="rect">
            <a:avLst/>
          </a:prstGeom>
          <a:noFill/>
          <a:ln w="9525">
            <a:noFill/>
            <a:miter lim="800000"/>
            <a:headEnd/>
            <a:tailEnd/>
          </a:ln>
        </p:spPr>
        <p:txBody>
          <a:bodyPr/>
          <a:lstStyle/>
          <a:p>
            <a:pPr marL="342900" indent="-342900"/>
            <a:r>
              <a:rPr lang="es-ES_tradnl" sz="2200">
                <a:latin typeface="Calibri" pitchFamily="34" charset="0"/>
              </a:rPr>
              <a:t>	La pobreza expresa una debilidad en el desarrollo de </a:t>
            </a:r>
            <a:r>
              <a:rPr lang="es-ES_tradnl" sz="2200">
                <a:solidFill>
                  <a:srgbClr val="E23012"/>
                </a:solidFill>
                <a:latin typeface="Calibri" pitchFamily="34" charset="0"/>
              </a:rPr>
              <a:t>capacidades </a:t>
            </a:r>
            <a:r>
              <a:rPr lang="es-ES_tradnl" sz="2200">
                <a:latin typeface="Calibri" pitchFamily="34" charset="0"/>
              </a:rPr>
              <a:t>elementales.</a:t>
            </a:r>
          </a:p>
        </p:txBody>
      </p:sp>
      <p:sp>
        <p:nvSpPr>
          <p:cNvPr id="167947" name="Rectangle 11"/>
          <p:cNvSpPr>
            <a:spLocks noChangeArrowheads="1"/>
          </p:cNvSpPr>
          <p:nvPr/>
        </p:nvSpPr>
        <p:spPr bwMode="auto">
          <a:xfrm>
            <a:off x="4500563" y="5029200"/>
            <a:ext cx="4356100" cy="1223963"/>
          </a:xfrm>
          <a:prstGeom prst="rect">
            <a:avLst/>
          </a:prstGeom>
          <a:noFill/>
          <a:ln w="9525">
            <a:noFill/>
            <a:miter lim="800000"/>
            <a:headEnd/>
            <a:tailEnd/>
          </a:ln>
        </p:spPr>
        <p:txBody>
          <a:bodyPr/>
          <a:lstStyle/>
          <a:p>
            <a:pPr marL="342900" indent="-342900"/>
            <a:r>
              <a:rPr lang="es-ES_tradnl" sz="2200">
                <a:latin typeface="Calibri" pitchFamily="34" charset="0"/>
              </a:rPr>
              <a:t>	La pobreza expresa una vulneración de </a:t>
            </a:r>
            <a:r>
              <a:rPr lang="es-ES_tradnl" sz="2200">
                <a:solidFill>
                  <a:srgbClr val="E23012"/>
                </a:solidFill>
                <a:latin typeface="Calibri" pitchFamily="34" charset="0"/>
              </a:rPr>
              <a:t>derechos</a:t>
            </a:r>
            <a:r>
              <a:rPr lang="es-ES_tradnl" sz="2200">
                <a:latin typeface="Calibri" pitchFamily="34" charset="0"/>
              </a:rPr>
              <a:t> socio -económicos y culturales</a:t>
            </a:r>
          </a:p>
        </p:txBody>
      </p:sp>
      <p:sp>
        <p:nvSpPr>
          <p:cNvPr id="167948" name="Rectangle 12"/>
          <p:cNvSpPr>
            <a:spLocks noChangeArrowheads="1"/>
          </p:cNvSpPr>
          <p:nvPr/>
        </p:nvSpPr>
        <p:spPr bwMode="auto">
          <a:xfrm>
            <a:off x="0" y="1628775"/>
            <a:ext cx="3743325" cy="504825"/>
          </a:xfrm>
          <a:prstGeom prst="rect">
            <a:avLst/>
          </a:prstGeom>
          <a:noFill/>
          <a:ln w="9525">
            <a:noFill/>
            <a:miter lim="800000"/>
            <a:headEnd/>
            <a:tailEnd/>
          </a:ln>
        </p:spPr>
        <p:txBody>
          <a:bodyPr anchor="ctr"/>
          <a:lstStyle/>
          <a:p>
            <a:pPr algn="ctr"/>
            <a:r>
              <a:rPr lang="es-ES_tradnl" sz="3000" b="1" dirty="0">
                <a:solidFill>
                  <a:schemeClr val="accent6">
                    <a:lumMod val="50000"/>
                  </a:schemeClr>
                </a:solidFill>
                <a:latin typeface="Calibri" pitchFamily="34" charset="0"/>
              </a:rPr>
              <a:t>ENFOQUE</a:t>
            </a:r>
          </a:p>
        </p:txBody>
      </p:sp>
      <p:sp>
        <p:nvSpPr>
          <p:cNvPr id="17" name="Title 29"/>
          <p:cNvSpPr>
            <a:spLocks noGrp="1"/>
          </p:cNvSpPr>
          <p:nvPr>
            <p:ph type="title"/>
          </p:nvPr>
        </p:nvSpPr>
        <p:spPr>
          <a:xfrm>
            <a:off x="228600" y="304800"/>
            <a:ext cx="8686800" cy="1143000"/>
          </a:xfrm>
        </p:spPr>
        <p:txBody>
          <a:bodyPr/>
          <a:lstStyle/>
          <a:p>
            <a:r>
              <a:rPr lang="es-CL" dirty="0" smtClean="0"/>
              <a:t>¿QUÉ ES LA POBREZA?</a:t>
            </a:r>
            <a:br>
              <a:rPr lang="es-CL" dirty="0" smtClean="0"/>
            </a:br>
            <a:endParaRPr lang="es-CL" dirty="0"/>
          </a:p>
        </p:txBody>
      </p:sp>
      <p:sp>
        <p:nvSpPr>
          <p:cNvPr id="18" name="17 CuadroTexto"/>
          <p:cNvSpPr txBox="1"/>
          <p:nvPr/>
        </p:nvSpPr>
        <p:spPr>
          <a:xfrm>
            <a:off x="5486400" y="1524000"/>
            <a:ext cx="1985865" cy="553998"/>
          </a:xfrm>
          <a:prstGeom prst="rect">
            <a:avLst/>
          </a:prstGeom>
          <a:noFill/>
        </p:spPr>
        <p:txBody>
          <a:bodyPr wrap="none" rtlCol="0">
            <a:spAutoFit/>
          </a:bodyPr>
          <a:lstStyle/>
          <a:p>
            <a:r>
              <a:rPr lang="es-CL" sz="3000" b="1" dirty="0" smtClean="0">
                <a:solidFill>
                  <a:schemeClr val="accent6">
                    <a:lumMod val="50000"/>
                  </a:schemeClr>
                </a:solidFill>
                <a:latin typeface="Calibri" pitchFamily="34" charset="0"/>
              </a:rPr>
              <a:t>EXPRESIÓN</a:t>
            </a:r>
            <a:endParaRPr lang="es-CL" sz="3000" b="1" dirty="0">
              <a:solidFill>
                <a:schemeClr val="accent6">
                  <a:lumMod val="50000"/>
                </a:schemeClr>
              </a:solidFill>
              <a:latin typeface="Calibri" pitchFamily="34" charset="0"/>
            </a:endParaRPr>
          </a:p>
        </p:txBody>
      </p:sp>
      <p:sp>
        <p:nvSpPr>
          <p:cNvPr id="19" name="Slide Number Placeholder 18"/>
          <p:cNvSpPr>
            <a:spLocks noGrp="1"/>
          </p:cNvSpPr>
          <p:nvPr>
            <p:ph type="sldNum" sz="quarter" idx="16"/>
          </p:nvPr>
        </p:nvSpPr>
        <p:spPr/>
        <p:txBody>
          <a:bodyPr/>
          <a:lstStyle/>
          <a:p>
            <a:pPr>
              <a:defRPr/>
            </a:pPr>
            <a:fld id="{C348FE03-84FC-41B1-B9F3-A8F7BF2CC391}" type="slidenum">
              <a:rPr lang="en-US" smtClean="0"/>
              <a:pPr>
                <a:defRPr/>
              </a:pPr>
              <a:t>6</a:t>
            </a:fld>
            <a:endParaRPr lang="en-US" dirty="0"/>
          </a:p>
        </p:txBody>
      </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089" name="Title 8"/>
          <p:cNvSpPr>
            <a:spLocks noGrp="1"/>
          </p:cNvSpPr>
          <p:nvPr>
            <p:ph type="title"/>
          </p:nvPr>
        </p:nvSpPr>
        <p:spPr/>
        <p:txBody>
          <a:bodyPr/>
          <a:lstStyle/>
          <a:p>
            <a:pPr eaLnBrk="1" hangingPunct="1"/>
            <a:r>
              <a:rPr lang="es-CL" smtClean="0"/>
              <a:t>El eslabonamiento educación-empleo reproduce y, eventualmente, amplía las inequidades sociales  y la pobreza</a:t>
            </a:r>
          </a:p>
        </p:txBody>
      </p:sp>
      <p:sp>
        <p:nvSpPr>
          <p:cNvPr id="6" name="Date Placeholder 5"/>
          <p:cNvSpPr>
            <a:spLocks noGrp="1"/>
          </p:cNvSpPr>
          <p:nvPr>
            <p:ph type="dt" sz="quarter" idx="10"/>
          </p:nvPr>
        </p:nvSpPr>
        <p:spPr/>
        <p:txBody>
          <a:bodyPr/>
          <a:lstStyle/>
          <a:p>
            <a:pPr>
              <a:defRPr/>
            </a:pPr>
            <a:fld id="{E4429842-CA3B-4E11-856F-A5A30039DDEF}" type="datetime6">
              <a:rPr lang="es-CL"/>
              <a:pPr>
                <a:defRPr/>
              </a:pPr>
              <a:t>Octubre de 2012</a:t>
            </a:fld>
            <a:endParaRPr lang="es-MX"/>
          </a:p>
        </p:txBody>
      </p:sp>
      <p:sp>
        <p:nvSpPr>
          <p:cNvPr id="8" name="Footer Placeholder 7"/>
          <p:cNvSpPr>
            <a:spLocks noGrp="1"/>
          </p:cNvSpPr>
          <p:nvPr>
            <p:ph type="ftr" sz="quarter" idx="11"/>
          </p:nvPr>
        </p:nvSpPr>
        <p:spPr/>
        <p:txBody>
          <a:bodyPr/>
          <a:lstStyle/>
          <a:p>
            <a:pPr>
              <a:defRPr/>
            </a:pPr>
            <a:r>
              <a:rPr lang="es-CL"/>
              <a:t>Panorama de la Pobreza y la desigualdad en América Latina: Algunos hechos estilizados</a:t>
            </a:r>
            <a:endParaRPr lang="es-MX"/>
          </a:p>
        </p:txBody>
      </p:sp>
      <p:sp>
        <p:nvSpPr>
          <p:cNvPr id="7" name="Slide Number Placeholder 6"/>
          <p:cNvSpPr>
            <a:spLocks noGrp="1"/>
          </p:cNvSpPr>
          <p:nvPr>
            <p:ph type="sldNum" sz="quarter" idx="12"/>
          </p:nvPr>
        </p:nvSpPr>
        <p:spPr/>
        <p:txBody>
          <a:bodyPr/>
          <a:lstStyle/>
          <a:p>
            <a:pPr>
              <a:defRPr/>
            </a:pPr>
            <a:fld id="{4CA34116-4C8B-4602-98D9-97EA87C10F8E}" type="slidenum">
              <a:rPr lang="es-MX"/>
              <a:pPr>
                <a:defRPr/>
              </a:pPr>
              <a:t>60</a:t>
            </a:fld>
            <a:endParaRPr lang="es-MX" dirty="0"/>
          </a:p>
        </p:txBody>
      </p:sp>
      <p:pic>
        <p:nvPicPr>
          <p:cNvPr id="345093" name="Picture 4"/>
          <p:cNvPicPr>
            <a:picLocks noChangeAspect="1" noChangeArrowheads="1"/>
          </p:cNvPicPr>
          <p:nvPr/>
        </p:nvPicPr>
        <p:blipFill>
          <a:blip r:embed="rId3" cstate="print"/>
          <a:srcRect l="1125" t="3329" r="2248" b="3467"/>
          <a:stretch>
            <a:fillRect/>
          </a:stretch>
        </p:blipFill>
        <p:spPr bwMode="auto">
          <a:xfrm>
            <a:off x="1219200" y="2057400"/>
            <a:ext cx="6553200" cy="4267200"/>
          </a:xfrm>
          <a:prstGeom prst="rect">
            <a:avLst/>
          </a:prstGeom>
          <a:noFill/>
          <a:ln w="9525">
            <a:noFill/>
            <a:miter lim="800000"/>
            <a:headEnd/>
            <a:tailEnd/>
          </a:ln>
        </p:spPr>
      </p:pic>
      <p:sp>
        <p:nvSpPr>
          <p:cNvPr id="345094" name="Rectangle 1"/>
          <p:cNvSpPr>
            <a:spLocks noChangeArrowheads="1"/>
          </p:cNvSpPr>
          <p:nvPr/>
        </p:nvSpPr>
        <p:spPr bwMode="auto">
          <a:xfrm>
            <a:off x="228600" y="6183313"/>
            <a:ext cx="8686800" cy="369887"/>
          </a:xfrm>
          <a:prstGeom prst="rect">
            <a:avLst/>
          </a:prstGeom>
          <a:noFill/>
          <a:ln w="9525">
            <a:noFill/>
            <a:miter lim="800000"/>
            <a:headEnd/>
            <a:tailEnd/>
          </a:ln>
        </p:spPr>
        <p:txBody>
          <a:bodyPr anchor="ctr">
            <a:spAutoFit/>
          </a:bodyPr>
          <a:lstStyle/>
          <a:p>
            <a:pPr algn="just" eaLnBrk="0" hangingPunct="0"/>
            <a:r>
              <a:rPr lang="es-CL" sz="900">
                <a:cs typeface="Arial" charset="0"/>
              </a:rPr>
              <a:t>Fuente: Comisión Económica para América Latina y el Caribe (CEPAL), sobre la base de tabulaciones especiales de las encuestas de hogares de los respectivos países, circa 2008.</a:t>
            </a:r>
          </a:p>
        </p:txBody>
      </p:sp>
      <p:sp>
        <p:nvSpPr>
          <p:cNvPr id="345095" name="Rectangle 4"/>
          <p:cNvSpPr>
            <a:spLocks noChangeArrowheads="1"/>
          </p:cNvSpPr>
          <p:nvPr/>
        </p:nvSpPr>
        <p:spPr bwMode="auto">
          <a:xfrm>
            <a:off x="228600" y="1487488"/>
            <a:ext cx="8153400" cy="646112"/>
          </a:xfrm>
          <a:prstGeom prst="rect">
            <a:avLst/>
          </a:prstGeom>
          <a:noFill/>
          <a:ln w="9525">
            <a:noFill/>
            <a:miter lim="800000"/>
            <a:headEnd/>
            <a:tailEnd/>
          </a:ln>
        </p:spPr>
        <p:txBody>
          <a:bodyPr>
            <a:spAutoFit/>
          </a:bodyPr>
          <a:lstStyle/>
          <a:p>
            <a:pPr algn="ctr" eaLnBrk="0" hangingPunct="0"/>
            <a:r>
              <a:rPr lang="es-CL" sz="1200" b="1">
                <a:solidFill>
                  <a:srgbClr val="5C1F00"/>
                </a:solidFill>
                <a:cs typeface="Arial" charset="0"/>
              </a:rPr>
              <a:t>AMÉRICA LATINA (18 PAÍSES): INGRESOS LABORALES MENSUALES DE LA POBLACIÓN OCUPADA DE 15 A 29 AÑOS, DE 30 A 64 AÑOS Y DE 15 AÑOS Y MÁS, SEGÚN EL NIVEL EDUCATIVO ALCANZADO </a:t>
            </a:r>
            <a:r>
              <a:rPr lang="es-CL" sz="1200" b="1" baseline="30000">
                <a:solidFill>
                  <a:srgbClr val="5C1F00"/>
                </a:solidFill>
                <a:cs typeface="Arial" charset="0"/>
              </a:rPr>
              <a:t>a</a:t>
            </a:r>
            <a:r>
              <a:rPr lang="es-CL" sz="1200" b="1">
                <a:solidFill>
                  <a:srgbClr val="5C1F00"/>
                </a:solidFill>
                <a:cs typeface="Arial" charset="0"/>
              </a:rPr>
              <a:t/>
            </a:r>
            <a:br>
              <a:rPr lang="es-CL" sz="1200" b="1">
                <a:solidFill>
                  <a:srgbClr val="5C1F00"/>
                </a:solidFill>
                <a:cs typeface="Arial" charset="0"/>
              </a:rPr>
            </a:br>
            <a:r>
              <a:rPr lang="es-CL" sz="1200" i="1">
                <a:solidFill>
                  <a:srgbClr val="5C1F00"/>
                </a:solidFill>
                <a:cs typeface="Arial" charset="0"/>
              </a:rPr>
              <a:t>(En porcentajes y dólares de 2000 ppa)</a:t>
            </a:r>
            <a:endParaRPr lang="en-US" sz="1200" b="1">
              <a:solidFill>
                <a:srgbClr val="5C1F00"/>
              </a:solidFill>
              <a:cs typeface="Arial" charset="0"/>
            </a:endParaRPr>
          </a:p>
        </p:txBody>
      </p:sp>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7" name="Title 6"/>
          <p:cNvSpPr>
            <a:spLocks noGrp="1"/>
          </p:cNvSpPr>
          <p:nvPr>
            <p:ph type="title"/>
          </p:nvPr>
        </p:nvSpPr>
        <p:spPr>
          <a:xfrm>
            <a:off x="228600" y="381000"/>
            <a:ext cx="8686800" cy="838200"/>
          </a:xfrm>
        </p:spPr>
        <p:txBody>
          <a:bodyPr/>
          <a:lstStyle/>
          <a:p>
            <a:pPr algn="ctr" eaLnBrk="1" hangingPunct="1"/>
            <a:r>
              <a:rPr lang="es-CL" sz="3200" smtClean="0"/>
              <a:t>c) Inserción laboral</a:t>
            </a:r>
          </a:p>
        </p:txBody>
      </p:sp>
      <p:sp>
        <p:nvSpPr>
          <p:cNvPr id="347138" name="Content Placeholder 7"/>
          <p:cNvSpPr>
            <a:spLocks noGrp="1"/>
          </p:cNvSpPr>
          <p:nvPr>
            <p:ph idx="1"/>
          </p:nvPr>
        </p:nvSpPr>
        <p:spPr/>
        <p:txBody>
          <a:bodyPr/>
          <a:lstStyle/>
          <a:p>
            <a:pPr algn="just" eaLnBrk="1" hangingPunct="1"/>
            <a:r>
              <a:rPr lang="es-CL" smtClean="0"/>
              <a:t>Baja tasa de participación laboral, especialmente de los más pobres (y de las mujeres)</a:t>
            </a:r>
          </a:p>
          <a:p>
            <a:pPr algn="just" eaLnBrk="1" hangingPunct="1"/>
            <a:r>
              <a:rPr lang="es-CL" smtClean="0"/>
              <a:t>Alto desempleo (juvenil y femenino)</a:t>
            </a:r>
          </a:p>
          <a:p>
            <a:pPr algn="just" eaLnBrk="1" hangingPunct="1"/>
            <a:r>
              <a:rPr lang="es-CL" smtClean="0"/>
              <a:t>Creación de empleo, especialmente en el sector informal</a:t>
            </a:r>
          </a:p>
          <a:p>
            <a:pPr algn="just" eaLnBrk="1" hangingPunct="1"/>
            <a:r>
              <a:rPr lang="es-CL" smtClean="0"/>
              <a:t>Bajas remuneraciones</a:t>
            </a:r>
          </a:p>
          <a:p>
            <a:pPr algn="just" eaLnBrk="1" hangingPunct="1"/>
            <a:r>
              <a:rPr lang="es-CL" smtClean="0"/>
              <a:t>Exclusión de los jóvenes (ni-ni)</a:t>
            </a:r>
          </a:p>
          <a:p>
            <a:pPr algn="just" eaLnBrk="1" hangingPunct="1"/>
            <a:r>
              <a:rPr lang="es-CL" smtClean="0"/>
              <a:t>Empleo no protegido</a:t>
            </a:r>
          </a:p>
          <a:p>
            <a:pPr algn="just" eaLnBrk="1" hangingPunct="1"/>
            <a:r>
              <a:rPr lang="es-CL" smtClean="0"/>
              <a:t>Debilidad de los seguros de desempleo</a:t>
            </a:r>
          </a:p>
        </p:txBody>
      </p:sp>
      <p:sp>
        <p:nvSpPr>
          <p:cNvPr id="4" name="Date Placeholder 3"/>
          <p:cNvSpPr>
            <a:spLocks noGrp="1"/>
          </p:cNvSpPr>
          <p:nvPr>
            <p:ph type="dt" sz="quarter" idx="10"/>
          </p:nvPr>
        </p:nvSpPr>
        <p:spPr/>
        <p:txBody>
          <a:bodyPr/>
          <a:lstStyle/>
          <a:p>
            <a:pPr>
              <a:defRPr/>
            </a:pPr>
            <a:fld id="{8A4B7048-ABD1-48A4-B63D-DFBD27F0893E}" type="datetime6">
              <a:rPr lang="es-CL"/>
              <a:pPr>
                <a:defRPr/>
              </a:pPr>
              <a:t>Octubre de 2012</a:t>
            </a:fld>
            <a:endParaRPr lang="es-MX"/>
          </a:p>
        </p:txBody>
      </p:sp>
      <p:sp>
        <p:nvSpPr>
          <p:cNvPr id="6" name="Footer Placeholder 5"/>
          <p:cNvSpPr>
            <a:spLocks noGrp="1"/>
          </p:cNvSpPr>
          <p:nvPr>
            <p:ph type="ftr" sz="quarter" idx="11"/>
          </p:nvPr>
        </p:nvSpPr>
        <p:spPr/>
        <p:txBody>
          <a:bodyPr/>
          <a:lstStyle/>
          <a:p>
            <a:pPr>
              <a:defRPr/>
            </a:pPr>
            <a:r>
              <a:rPr lang="es-CL"/>
              <a:t>Panorama de la Pobreza y la desigualdad en América Latina: Algunos hechos estilizados</a:t>
            </a:r>
            <a:endParaRPr lang="es-MX"/>
          </a:p>
        </p:txBody>
      </p:sp>
      <p:sp>
        <p:nvSpPr>
          <p:cNvPr id="5" name="Slide Number Placeholder 4"/>
          <p:cNvSpPr>
            <a:spLocks noGrp="1"/>
          </p:cNvSpPr>
          <p:nvPr>
            <p:ph type="sldNum" sz="quarter" idx="12"/>
          </p:nvPr>
        </p:nvSpPr>
        <p:spPr/>
        <p:txBody>
          <a:bodyPr/>
          <a:lstStyle/>
          <a:p>
            <a:pPr>
              <a:defRPr/>
            </a:pPr>
            <a:fld id="{6F6722BB-42D2-4B62-8142-33C9DE17FEA9}" type="slidenum">
              <a:rPr lang="es-MX"/>
              <a:pPr>
                <a:defRPr/>
              </a:pPr>
              <a:t>61</a:t>
            </a:fld>
            <a:endParaRPr lang="es-MX" dirty="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5" name="Title 6"/>
          <p:cNvSpPr>
            <a:spLocks noGrp="1"/>
          </p:cNvSpPr>
          <p:nvPr>
            <p:ph type="title"/>
          </p:nvPr>
        </p:nvSpPr>
        <p:spPr/>
        <p:txBody>
          <a:bodyPr/>
          <a:lstStyle/>
          <a:p>
            <a:pPr eaLnBrk="1" hangingPunct="1"/>
            <a:r>
              <a:rPr lang="es-CL" smtClean="0"/>
              <a:t>Traba de la pobreza y desigualdad: El empleo se concentra en sectores de baja productividad, alta informalidad, precariedad y bajos ingresos laborales</a:t>
            </a:r>
            <a:br>
              <a:rPr lang="es-CL" smtClean="0"/>
            </a:br>
            <a:endParaRPr lang="es-CL" smtClean="0"/>
          </a:p>
        </p:txBody>
      </p:sp>
      <p:sp>
        <p:nvSpPr>
          <p:cNvPr id="4" name="Date Placeholder 3"/>
          <p:cNvSpPr>
            <a:spLocks noGrp="1"/>
          </p:cNvSpPr>
          <p:nvPr>
            <p:ph type="dt" sz="quarter" idx="10"/>
          </p:nvPr>
        </p:nvSpPr>
        <p:spPr/>
        <p:txBody>
          <a:bodyPr/>
          <a:lstStyle/>
          <a:p>
            <a:pPr>
              <a:defRPr/>
            </a:pPr>
            <a:fld id="{A0FF1A75-8E52-45D0-9C31-89BC8CC8140F}" type="datetime6">
              <a:rPr lang="es-CL"/>
              <a:pPr>
                <a:defRPr/>
              </a:pPr>
              <a:t>Octubre de 2012</a:t>
            </a:fld>
            <a:endParaRPr lang="es-MX"/>
          </a:p>
        </p:txBody>
      </p:sp>
      <p:sp>
        <p:nvSpPr>
          <p:cNvPr id="6" name="Footer Placeholder 5"/>
          <p:cNvSpPr>
            <a:spLocks noGrp="1"/>
          </p:cNvSpPr>
          <p:nvPr>
            <p:ph type="ftr" sz="quarter" idx="11"/>
          </p:nvPr>
        </p:nvSpPr>
        <p:spPr/>
        <p:txBody>
          <a:bodyPr/>
          <a:lstStyle/>
          <a:p>
            <a:pPr>
              <a:defRPr/>
            </a:pPr>
            <a:r>
              <a:rPr lang="es-CL"/>
              <a:t>Panorama de la Pobreza y la desigualdad en América Latina: Algunos hechos estilizados</a:t>
            </a:r>
            <a:endParaRPr lang="es-MX"/>
          </a:p>
        </p:txBody>
      </p:sp>
      <p:sp>
        <p:nvSpPr>
          <p:cNvPr id="5" name="Slide Number Placeholder 4"/>
          <p:cNvSpPr>
            <a:spLocks noGrp="1"/>
          </p:cNvSpPr>
          <p:nvPr>
            <p:ph type="sldNum" sz="quarter" idx="12"/>
          </p:nvPr>
        </p:nvSpPr>
        <p:spPr/>
        <p:txBody>
          <a:bodyPr/>
          <a:lstStyle/>
          <a:p>
            <a:pPr>
              <a:defRPr/>
            </a:pPr>
            <a:fld id="{56679FAC-5080-4690-B237-A4132F49F621}" type="slidenum">
              <a:rPr lang="es-MX"/>
              <a:pPr>
                <a:defRPr/>
              </a:pPr>
              <a:t>62</a:t>
            </a:fld>
            <a:endParaRPr lang="es-MX" dirty="0"/>
          </a:p>
        </p:txBody>
      </p:sp>
      <p:graphicFrame>
        <p:nvGraphicFramePr>
          <p:cNvPr id="236547" name="Group 3"/>
          <p:cNvGraphicFramePr>
            <a:graphicFrameLocks noGrp="1"/>
          </p:cNvGraphicFramePr>
          <p:nvPr>
            <p:ph type="tbl" idx="4294967295"/>
          </p:nvPr>
        </p:nvGraphicFramePr>
        <p:xfrm>
          <a:off x="1066800" y="1676400"/>
          <a:ext cx="6858000" cy="4525965"/>
        </p:xfrm>
        <a:graphic>
          <a:graphicData uri="http://schemas.openxmlformats.org/drawingml/2006/table">
            <a:tbl>
              <a:tblPr/>
              <a:tblGrid>
                <a:gridCol w="2700338"/>
                <a:gridCol w="838200"/>
                <a:gridCol w="1106487"/>
                <a:gridCol w="1106488"/>
                <a:gridCol w="1106487"/>
              </a:tblGrid>
              <a:tr h="105251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s-CL" sz="2800" b="0" i="0" u="none" strike="noStrike" cap="none" normalizeH="0" baseline="0" dirty="0" smtClean="0">
                        <a:ln>
                          <a:noFill/>
                        </a:ln>
                        <a:solidFill>
                          <a:schemeClr val="bg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C1F00"/>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bg1"/>
                          </a:solidFill>
                          <a:effectLst/>
                          <a:latin typeface="Calibri" pitchFamily="34" charset="0"/>
                          <a:cs typeface="Times New Roman" pitchFamily="18" charset="0"/>
                        </a:rPr>
                        <a:t>1990</a:t>
                      </a:r>
                      <a:endParaRPr kumimoji="0" lang="en-US" sz="2800" b="1" i="0" u="none" strike="noStrike" cap="none" normalizeH="0" baseline="0" dirty="0" smtClean="0">
                        <a:ln>
                          <a:noFill/>
                        </a:ln>
                        <a:solidFill>
                          <a:schemeClr val="bg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C1F00"/>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bg1"/>
                          </a:solidFill>
                          <a:effectLst/>
                          <a:latin typeface="Calibri" pitchFamily="34" charset="0"/>
                          <a:cs typeface="Times New Roman" pitchFamily="18" charset="0"/>
                        </a:rPr>
                        <a:t>1998</a:t>
                      </a:r>
                      <a:endParaRPr kumimoji="0" lang="en-US" sz="2800" b="1" i="0" u="none" strike="noStrike" cap="none" normalizeH="0" baseline="0" dirty="0" smtClean="0">
                        <a:ln>
                          <a:noFill/>
                        </a:ln>
                        <a:solidFill>
                          <a:schemeClr val="bg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C1F00"/>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bg1"/>
                          </a:solidFill>
                          <a:effectLst/>
                          <a:latin typeface="Calibri" pitchFamily="34" charset="0"/>
                          <a:cs typeface="Times New Roman" pitchFamily="18" charset="0"/>
                        </a:rPr>
                        <a:t>2003</a:t>
                      </a:r>
                      <a:endParaRPr kumimoji="0" lang="en-US" sz="2800" b="1" i="0" u="none" strike="noStrike" cap="none" normalizeH="0" baseline="0" dirty="0" smtClean="0">
                        <a:ln>
                          <a:noFill/>
                        </a:ln>
                        <a:solidFill>
                          <a:schemeClr val="bg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C1F00"/>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bg1"/>
                          </a:solidFill>
                          <a:effectLst/>
                          <a:latin typeface="Calibri" pitchFamily="34" charset="0"/>
                          <a:cs typeface="Times New Roman" pitchFamily="18" charset="0"/>
                        </a:rPr>
                        <a:t>2008</a:t>
                      </a:r>
                      <a:endParaRPr kumimoji="0" lang="en-US" sz="2800" b="1" i="0" u="none" strike="noStrike" cap="none" normalizeH="0" baseline="0" dirty="0" smtClean="0">
                        <a:ln>
                          <a:noFill/>
                        </a:ln>
                        <a:solidFill>
                          <a:schemeClr val="bg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C1F00"/>
                    </a:solidFill>
                  </a:tcPr>
                </a:tc>
              </a:tr>
              <a:tr h="86836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500" b="1" i="0" u="none" strike="noStrike" cap="none" normalizeH="0" baseline="0" dirty="0" smtClean="0">
                          <a:ln>
                            <a:noFill/>
                          </a:ln>
                          <a:solidFill>
                            <a:schemeClr val="bg1"/>
                          </a:solidFill>
                          <a:effectLst/>
                          <a:latin typeface="Calibri" pitchFamily="34" charset="0"/>
                          <a:cs typeface="Times New Roman" pitchFamily="18" charset="0"/>
                        </a:rPr>
                        <a:t>SECTORES DE ALTA PRODUCTIVIDAD</a:t>
                      </a:r>
                      <a:endParaRPr kumimoji="0" lang="en-US" sz="2400" b="1" i="0" u="none" strike="noStrike" cap="none" normalizeH="0" baseline="0" dirty="0" smtClean="0">
                        <a:ln>
                          <a:noFill/>
                        </a:ln>
                        <a:solidFill>
                          <a:schemeClr val="bg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C1F00"/>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900" b="1" i="0" u="none" strike="noStrike" cap="none" normalizeH="0" baseline="0" dirty="0" smtClean="0">
                          <a:ln>
                            <a:noFill/>
                          </a:ln>
                          <a:solidFill>
                            <a:srgbClr val="000000"/>
                          </a:solidFill>
                          <a:effectLst/>
                          <a:latin typeface="Calibri" pitchFamily="34" charset="0"/>
                          <a:cs typeface="Times New Roman" pitchFamily="18" charset="0"/>
                        </a:rPr>
                        <a:t>7,9</a:t>
                      </a:r>
                      <a:endParaRPr kumimoji="0" lang="en-US" sz="3200" b="1" i="0" u="none" strike="noStrike" cap="none" normalizeH="0" baseline="0" dirty="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900" b="1" i="0" u="none" strike="noStrike" cap="none" normalizeH="0" baseline="0" smtClean="0">
                          <a:ln>
                            <a:noFill/>
                          </a:ln>
                          <a:solidFill>
                            <a:srgbClr val="000000"/>
                          </a:solidFill>
                          <a:effectLst/>
                          <a:latin typeface="Calibri" pitchFamily="34" charset="0"/>
                          <a:cs typeface="Times New Roman" pitchFamily="18" charset="0"/>
                        </a:rPr>
                        <a:t>7,0</a:t>
                      </a:r>
                      <a:endParaRPr kumimoji="0" lang="en-US" sz="3200" b="1"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900" b="1" i="0" u="none" strike="noStrike" cap="none" normalizeH="0" baseline="0" smtClean="0">
                          <a:ln>
                            <a:noFill/>
                          </a:ln>
                          <a:solidFill>
                            <a:srgbClr val="000000"/>
                          </a:solidFill>
                          <a:effectLst/>
                          <a:latin typeface="Calibri" pitchFamily="34" charset="0"/>
                          <a:cs typeface="Times New Roman" pitchFamily="18" charset="0"/>
                        </a:rPr>
                        <a:t>7,3</a:t>
                      </a:r>
                      <a:endParaRPr kumimoji="0" lang="en-US" sz="3200" b="1"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900" b="1" i="0" u="none" strike="noStrike" cap="none" normalizeH="0" baseline="0" smtClean="0">
                          <a:ln>
                            <a:noFill/>
                          </a:ln>
                          <a:solidFill>
                            <a:srgbClr val="000000"/>
                          </a:solidFill>
                          <a:effectLst/>
                          <a:latin typeface="Calibri" pitchFamily="34" charset="0"/>
                          <a:cs typeface="Times New Roman" pitchFamily="18" charset="0"/>
                        </a:rPr>
                        <a:t>8,1</a:t>
                      </a:r>
                      <a:endParaRPr kumimoji="0" lang="en-US" sz="3200" b="1"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6836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500" b="1" i="0" u="none" strike="noStrike" cap="none" normalizeH="0" baseline="0" dirty="0" err="1" smtClean="0">
                          <a:ln>
                            <a:noFill/>
                          </a:ln>
                          <a:solidFill>
                            <a:schemeClr val="bg1"/>
                          </a:solidFill>
                          <a:effectLst/>
                          <a:latin typeface="Calibri" pitchFamily="34" charset="0"/>
                          <a:cs typeface="Times New Roman" pitchFamily="18" charset="0"/>
                        </a:rPr>
                        <a:t>SECTORES</a:t>
                      </a:r>
                      <a:r>
                        <a:rPr kumimoji="0" lang="en-US" sz="1500" b="1" i="0" u="none" strike="noStrike" cap="none" normalizeH="0" baseline="0" dirty="0" smtClean="0">
                          <a:ln>
                            <a:noFill/>
                          </a:ln>
                          <a:solidFill>
                            <a:schemeClr val="bg1"/>
                          </a:solidFill>
                          <a:effectLst/>
                          <a:latin typeface="Calibri" pitchFamily="34" charset="0"/>
                          <a:cs typeface="Times New Roman" pitchFamily="18" charset="0"/>
                        </a:rPr>
                        <a:t> DE MEDIA </a:t>
                      </a:r>
                      <a:r>
                        <a:rPr kumimoji="0" lang="en-US" sz="1500" b="1" i="0" u="none" strike="noStrike" cap="none" normalizeH="0" baseline="0" dirty="0" err="1" smtClean="0">
                          <a:ln>
                            <a:noFill/>
                          </a:ln>
                          <a:solidFill>
                            <a:schemeClr val="bg1"/>
                          </a:solidFill>
                          <a:effectLst/>
                          <a:latin typeface="Calibri" pitchFamily="34" charset="0"/>
                          <a:cs typeface="Times New Roman" pitchFamily="18" charset="0"/>
                        </a:rPr>
                        <a:t>PRODUCTIVIDAD</a:t>
                      </a:r>
                      <a:endParaRPr kumimoji="0" lang="en-US" sz="2400" b="1" i="0" u="none" strike="noStrike" cap="none" normalizeH="0" baseline="0" dirty="0" smtClean="0">
                        <a:ln>
                          <a:noFill/>
                        </a:ln>
                        <a:solidFill>
                          <a:schemeClr val="bg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C1F00"/>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900" b="1" i="0" u="none" strike="noStrike" cap="none" normalizeH="0" baseline="0" smtClean="0">
                          <a:ln>
                            <a:noFill/>
                          </a:ln>
                          <a:solidFill>
                            <a:srgbClr val="000000"/>
                          </a:solidFill>
                          <a:effectLst/>
                          <a:latin typeface="Calibri" pitchFamily="34" charset="0"/>
                          <a:cs typeface="Times New Roman" pitchFamily="18" charset="0"/>
                        </a:rPr>
                        <a:t>23,1</a:t>
                      </a:r>
                      <a:endParaRPr kumimoji="0" lang="en-US" sz="3200" b="1"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900" b="1" i="0" u="none" strike="noStrike" cap="none" normalizeH="0" baseline="0" smtClean="0">
                          <a:ln>
                            <a:noFill/>
                          </a:ln>
                          <a:solidFill>
                            <a:srgbClr val="000000"/>
                          </a:solidFill>
                          <a:effectLst/>
                          <a:latin typeface="Calibri" pitchFamily="34" charset="0"/>
                          <a:cs typeface="Times New Roman" pitchFamily="18" charset="0"/>
                        </a:rPr>
                        <a:t>20,7</a:t>
                      </a:r>
                      <a:endParaRPr kumimoji="0" lang="en-US" sz="3200" b="1"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900" b="1" i="0" u="none" strike="noStrike" cap="none" normalizeH="0" baseline="0" smtClean="0">
                          <a:ln>
                            <a:noFill/>
                          </a:ln>
                          <a:solidFill>
                            <a:srgbClr val="000000"/>
                          </a:solidFill>
                          <a:effectLst/>
                          <a:latin typeface="Calibri" pitchFamily="34" charset="0"/>
                          <a:cs typeface="Times New Roman" pitchFamily="18" charset="0"/>
                        </a:rPr>
                        <a:t>19,7</a:t>
                      </a:r>
                      <a:endParaRPr kumimoji="0" lang="en-US" sz="3200" b="1"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900" b="1" i="0" u="none" strike="noStrike" cap="none" normalizeH="0" baseline="0" smtClean="0">
                          <a:ln>
                            <a:noFill/>
                          </a:ln>
                          <a:solidFill>
                            <a:srgbClr val="000000"/>
                          </a:solidFill>
                          <a:effectLst/>
                          <a:latin typeface="Calibri" pitchFamily="34" charset="0"/>
                          <a:cs typeface="Times New Roman" pitchFamily="18" charset="0"/>
                        </a:rPr>
                        <a:t>20,0</a:t>
                      </a:r>
                      <a:endParaRPr kumimoji="0" lang="en-US" sz="3200" b="1"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6836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500" b="1" i="0" u="none" strike="noStrike" cap="none" normalizeH="0" baseline="0" dirty="0" err="1" smtClean="0">
                          <a:ln>
                            <a:noFill/>
                          </a:ln>
                          <a:solidFill>
                            <a:schemeClr val="bg1"/>
                          </a:solidFill>
                          <a:effectLst/>
                          <a:latin typeface="Calibri" pitchFamily="34" charset="0"/>
                          <a:cs typeface="Times New Roman" pitchFamily="18" charset="0"/>
                        </a:rPr>
                        <a:t>SECTORES</a:t>
                      </a:r>
                      <a:r>
                        <a:rPr kumimoji="0" lang="en-US" sz="1500" b="1" i="0" u="none" strike="noStrike" cap="none" normalizeH="0" baseline="0" dirty="0" smtClean="0">
                          <a:ln>
                            <a:noFill/>
                          </a:ln>
                          <a:solidFill>
                            <a:schemeClr val="bg1"/>
                          </a:solidFill>
                          <a:effectLst/>
                          <a:latin typeface="Calibri" pitchFamily="34" charset="0"/>
                          <a:cs typeface="Times New Roman" pitchFamily="18" charset="0"/>
                        </a:rPr>
                        <a:t> DE BAJA </a:t>
                      </a:r>
                      <a:r>
                        <a:rPr kumimoji="0" lang="en-US" sz="1500" b="1" i="0" u="none" strike="noStrike" cap="none" normalizeH="0" baseline="0" dirty="0" err="1" smtClean="0">
                          <a:ln>
                            <a:noFill/>
                          </a:ln>
                          <a:solidFill>
                            <a:schemeClr val="bg1"/>
                          </a:solidFill>
                          <a:effectLst/>
                          <a:latin typeface="Calibri" pitchFamily="34" charset="0"/>
                          <a:cs typeface="Times New Roman" pitchFamily="18" charset="0"/>
                        </a:rPr>
                        <a:t>PRODUCTIVIDAD</a:t>
                      </a:r>
                      <a:endParaRPr kumimoji="0" lang="en-US" sz="2400" b="1" i="0" u="none" strike="noStrike" cap="none" normalizeH="0" baseline="0" dirty="0" smtClean="0">
                        <a:ln>
                          <a:noFill/>
                        </a:ln>
                        <a:solidFill>
                          <a:schemeClr val="bg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C1F00"/>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900" b="1" i="0" u="none" strike="noStrike" cap="none" normalizeH="0" baseline="0" smtClean="0">
                          <a:ln>
                            <a:noFill/>
                          </a:ln>
                          <a:solidFill>
                            <a:srgbClr val="000000"/>
                          </a:solidFill>
                          <a:effectLst/>
                          <a:latin typeface="Calibri" pitchFamily="34" charset="0"/>
                          <a:cs typeface="Times New Roman" pitchFamily="18" charset="0"/>
                        </a:rPr>
                        <a:t>69,0</a:t>
                      </a:r>
                      <a:endParaRPr kumimoji="0" lang="en-US" sz="3200" b="1"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900" b="1" i="0" u="none" strike="noStrike" cap="none" normalizeH="0" baseline="0" smtClean="0">
                          <a:ln>
                            <a:noFill/>
                          </a:ln>
                          <a:solidFill>
                            <a:srgbClr val="000000"/>
                          </a:solidFill>
                          <a:effectLst/>
                          <a:latin typeface="Calibri" pitchFamily="34" charset="0"/>
                          <a:cs typeface="Times New Roman" pitchFamily="18" charset="0"/>
                        </a:rPr>
                        <a:t>72,3</a:t>
                      </a:r>
                      <a:endParaRPr kumimoji="0" lang="en-US" sz="3200" b="1"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900" b="1" i="0" u="none" strike="noStrike" cap="none" normalizeH="0" baseline="0" smtClean="0">
                          <a:ln>
                            <a:noFill/>
                          </a:ln>
                          <a:solidFill>
                            <a:srgbClr val="000000"/>
                          </a:solidFill>
                          <a:effectLst/>
                          <a:latin typeface="Calibri" pitchFamily="34" charset="0"/>
                          <a:cs typeface="Times New Roman" pitchFamily="18" charset="0"/>
                        </a:rPr>
                        <a:t>73,0</a:t>
                      </a:r>
                      <a:endParaRPr kumimoji="0" lang="en-US" sz="3200" b="1"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900" b="1" i="0" u="none" strike="noStrike" cap="none" normalizeH="0" baseline="0" smtClean="0">
                          <a:ln>
                            <a:noFill/>
                          </a:ln>
                          <a:solidFill>
                            <a:srgbClr val="000000"/>
                          </a:solidFill>
                          <a:effectLst/>
                          <a:latin typeface="Calibri" pitchFamily="34" charset="0"/>
                          <a:cs typeface="Times New Roman" pitchFamily="18" charset="0"/>
                        </a:rPr>
                        <a:t>71,9</a:t>
                      </a:r>
                      <a:endParaRPr kumimoji="0" lang="en-US" sz="3200" b="1"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68363">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500" b="1" i="0" u="none" strike="noStrike" cap="none" normalizeH="0" baseline="0" dirty="0" smtClean="0">
                          <a:ln>
                            <a:noFill/>
                          </a:ln>
                          <a:solidFill>
                            <a:schemeClr val="bg1"/>
                          </a:solidFill>
                          <a:effectLst/>
                          <a:latin typeface="Calibri" pitchFamily="34" charset="0"/>
                          <a:cs typeface="Times New Roman" pitchFamily="18" charset="0"/>
                        </a:rPr>
                        <a:t>TOTAL</a:t>
                      </a:r>
                      <a:endParaRPr kumimoji="0" lang="en-US" sz="2400" b="1" i="0" u="none" strike="noStrike" cap="none" normalizeH="0" baseline="0" dirty="0" smtClean="0">
                        <a:ln>
                          <a:noFill/>
                        </a:ln>
                        <a:solidFill>
                          <a:schemeClr val="bg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5C1F00"/>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900" b="1" i="0" u="none" strike="noStrike" cap="none" normalizeH="0" baseline="0" smtClean="0">
                          <a:ln>
                            <a:noFill/>
                          </a:ln>
                          <a:solidFill>
                            <a:srgbClr val="000000"/>
                          </a:solidFill>
                          <a:effectLst/>
                          <a:latin typeface="Calibri" pitchFamily="34" charset="0"/>
                          <a:cs typeface="Times New Roman" pitchFamily="18" charset="0"/>
                        </a:rPr>
                        <a:t>100,0</a:t>
                      </a:r>
                      <a:endParaRPr kumimoji="0" lang="en-US" sz="3200" b="1"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900" b="1" i="0" u="none" strike="noStrike" cap="none" normalizeH="0" baseline="0" smtClean="0">
                          <a:ln>
                            <a:noFill/>
                          </a:ln>
                          <a:solidFill>
                            <a:srgbClr val="000000"/>
                          </a:solidFill>
                          <a:effectLst/>
                          <a:latin typeface="Calibri" pitchFamily="34" charset="0"/>
                          <a:cs typeface="Times New Roman" pitchFamily="18" charset="0"/>
                        </a:rPr>
                        <a:t>100,0</a:t>
                      </a:r>
                      <a:endParaRPr kumimoji="0" lang="en-US" sz="3200" b="1"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900" b="1" i="0" u="none" strike="noStrike" cap="none" normalizeH="0" baseline="0" smtClean="0">
                          <a:ln>
                            <a:noFill/>
                          </a:ln>
                          <a:solidFill>
                            <a:srgbClr val="000000"/>
                          </a:solidFill>
                          <a:effectLst/>
                          <a:latin typeface="Calibri" pitchFamily="34" charset="0"/>
                          <a:cs typeface="Times New Roman" pitchFamily="18" charset="0"/>
                        </a:rPr>
                        <a:t>100,0</a:t>
                      </a:r>
                      <a:endParaRPr kumimoji="0" lang="en-US" sz="3200" b="1"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900" b="1" i="0" u="none" strike="noStrike" cap="none" normalizeH="0" baseline="0" dirty="0" smtClean="0">
                          <a:ln>
                            <a:noFill/>
                          </a:ln>
                          <a:solidFill>
                            <a:srgbClr val="000000"/>
                          </a:solidFill>
                          <a:effectLst/>
                          <a:latin typeface="Calibri" pitchFamily="34" charset="0"/>
                          <a:cs typeface="Times New Roman" pitchFamily="18" charset="0"/>
                        </a:rPr>
                        <a:t>100,0</a:t>
                      </a:r>
                      <a:endParaRPr kumimoji="0" lang="en-US" sz="3200" b="1" i="0" u="none" strike="noStrike" cap="none" normalizeH="0" baseline="0" dirty="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3" name="Title 8"/>
          <p:cNvSpPr>
            <a:spLocks noGrp="1"/>
          </p:cNvSpPr>
          <p:nvPr>
            <p:ph type="title"/>
          </p:nvPr>
        </p:nvSpPr>
        <p:spPr/>
        <p:txBody>
          <a:bodyPr/>
          <a:lstStyle/>
          <a:p>
            <a:pPr eaLnBrk="1" hangingPunct="1"/>
            <a:r>
              <a:rPr lang="es-CL" sz="2200" b="1" smtClean="0"/>
              <a:t>Precariedad, desprotección</a:t>
            </a:r>
            <a:r>
              <a:rPr lang="es-CL" sz="2200" smtClean="0"/>
              <a:t>.  En el 2006, el acceso a la seguridad social entre los ocupados en AL llegó a un 37.3%, y entre los ocupados informales urbanos alcanzó apenas a un 19.6%.</a:t>
            </a:r>
          </a:p>
        </p:txBody>
      </p:sp>
      <p:sp>
        <p:nvSpPr>
          <p:cNvPr id="6" name="Date Placeholder 5"/>
          <p:cNvSpPr>
            <a:spLocks noGrp="1"/>
          </p:cNvSpPr>
          <p:nvPr>
            <p:ph type="dt" sz="quarter" idx="10"/>
          </p:nvPr>
        </p:nvSpPr>
        <p:spPr/>
        <p:txBody>
          <a:bodyPr/>
          <a:lstStyle/>
          <a:p>
            <a:pPr>
              <a:defRPr/>
            </a:pPr>
            <a:fld id="{9DBEEA4F-AD2F-4249-A258-AB9C01A2AEEB}" type="datetime6">
              <a:rPr lang="es-CL"/>
              <a:pPr>
                <a:defRPr/>
              </a:pPr>
              <a:t>Octubre de 2012</a:t>
            </a:fld>
            <a:endParaRPr lang="es-MX"/>
          </a:p>
        </p:txBody>
      </p:sp>
      <p:sp>
        <p:nvSpPr>
          <p:cNvPr id="8" name="Footer Placeholder 7"/>
          <p:cNvSpPr>
            <a:spLocks noGrp="1"/>
          </p:cNvSpPr>
          <p:nvPr>
            <p:ph type="ftr" sz="quarter" idx="11"/>
          </p:nvPr>
        </p:nvSpPr>
        <p:spPr/>
        <p:txBody>
          <a:bodyPr/>
          <a:lstStyle/>
          <a:p>
            <a:pPr>
              <a:defRPr/>
            </a:pPr>
            <a:r>
              <a:rPr lang="es-CL"/>
              <a:t>Panorama de la Pobreza y la desigualdad en América Latina: Algunos hechos estilizados</a:t>
            </a:r>
            <a:endParaRPr lang="es-MX"/>
          </a:p>
        </p:txBody>
      </p:sp>
      <p:sp>
        <p:nvSpPr>
          <p:cNvPr id="7" name="Slide Number Placeholder 6"/>
          <p:cNvSpPr>
            <a:spLocks noGrp="1"/>
          </p:cNvSpPr>
          <p:nvPr>
            <p:ph type="sldNum" sz="quarter" idx="12"/>
          </p:nvPr>
        </p:nvSpPr>
        <p:spPr/>
        <p:txBody>
          <a:bodyPr/>
          <a:lstStyle/>
          <a:p>
            <a:pPr>
              <a:defRPr/>
            </a:pPr>
            <a:fld id="{AD901D89-B61A-48C6-8A2B-B805391AC584}" type="slidenum">
              <a:rPr lang="es-MX"/>
              <a:pPr>
                <a:defRPr/>
              </a:pPr>
              <a:t>63</a:t>
            </a:fld>
            <a:endParaRPr lang="es-MX" dirty="0"/>
          </a:p>
        </p:txBody>
      </p:sp>
      <p:sp>
        <p:nvSpPr>
          <p:cNvPr id="351237" name="Rectangle 3"/>
          <p:cNvSpPr>
            <a:spLocks noChangeArrowheads="1"/>
          </p:cNvSpPr>
          <p:nvPr/>
        </p:nvSpPr>
        <p:spPr bwMode="auto">
          <a:xfrm>
            <a:off x="381000" y="1524000"/>
            <a:ext cx="8229600" cy="461963"/>
          </a:xfrm>
          <a:prstGeom prst="rect">
            <a:avLst/>
          </a:prstGeom>
          <a:noFill/>
          <a:ln w="9525">
            <a:noFill/>
            <a:miter lim="800000"/>
            <a:headEnd/>
            <a:tailEnd/>
          </a:ln>
        </p:spPr>
        <p:txBody>
          <a:bodyPr anchor="ctr">
            <a:spAutoFit/>
          </a:bodyPr>
          <a:lstStyle/>
          <a:p>
            <a:pPr algn="ctr" eaLnBrk="0" hangingPunct="0"/>
            <a:r>
              <a:rPr lang="es-ES" sz="1200" b="1">
                <a:solidFill>
                  <a:srgbClr val="5C1F00"/>
                </a:solidFill>
                <a:cs typeface="Arial" charset="0"/>
              </a:rPr>
              <a:t>AMÉRICA LATINA (16 PAÍSES): OCUPADOS </a:t>
            </a:r>
            <a:r>
              <a:rPr lang="es-ES" sz="1200" b="1" baseline="30000">
                <a:solidFill>
                  <a:srgbClr val="5C1F00"/>
                </a:solidFill>
                <a:cs typeface="Arial" charset="0"/>
              </a:rPr>
              <a:t>a</a:t>
            </a:r>
            <a:r>
              <a:rPr lang="es-ES" sz="1200" b="1">
                <a:solidFill>
                  <a:srgbClr val="5C1F00"/>
                </a:solidFill>
                <a:cs typeface="Arial" charset="0"/>
              </a:rPr>
              <a:t> AFILIADOS A LA SEGURIDAD SOCIAL, ALREDEDOR DE 2006 </a:t>
            </a:r>
            <a:endParaRPr lang="en-US" sz="1200" b="1">
              <a:solidFill>
                <a:srgbClr val="5C1F00"/>
              </a:solidFill>
              <a:cs typeface="Arial" charset="0"/>
            </a:endParaRPr>
          </a:p>
          <a:p>
            <a:pPr algn="ctr" eaLnBrk="0" hangingPunct="0"/>
            <a:endParaRPr lang="en-US" sz="1200" b="1">
              <a:solidFill>
                <a:srgbClr val="5C1F00"/>
              </a:solidFill>
              <a:cs typeface="Arial" charset="0"/>
            </a:endParaRPr>
          </a:p>
        </p:txBody>
      </p:sp>
      <p:pic>
        <p:nvPicPr>
          <p:cNvPr id="351238" name="Picture 4"/>
          <p:cNvPicPr>
            <a:picLocks noChangeAspect="1" noChangeArrowheads="1"/>
          </p:cNvPicPr>
          <p:nvPr/>
        </p:nvPicPr>
        <p:blipFill>
          <a:blip r:embed="rId3" cstate="print"/>
          <a:srcRect l="2025" t="3656" r="1588" b="1965"/>
          <a:stretch>
            <a:fillRect/>
          </a:stretch>
        </p:blipFill>
        <p:spPr bwMode="auto">
          <a:xfrm>
            <a:off x="1371600" y="1965325"/>
            <a:ext cx="6829425" cy="3444875"/>
          </a:xfrm>
          <a:prstGeom prst="rect">
            <a:avLst/>
          </a:prstGeom>
          <a:noFill/>
          <a:ln w="9525">
            <a:noFill/>
            <a:miter lim="800000"/>
            <a:headEnd/>
            <a:tailEnd/>
          </a:ln>
        </p:spPr>
      </p:pic>
      <p:sp>
        <p:nvSpPr>
          <p:cNvPr id="351239" name="Rectangle 5"/>
          <p:cNvSpPr>
            <a:spLocks noChangeArrowheads="1"/>
          </p:cNvSpPr>
          <p:nvPr/>
        </p:nvSpPr>
        <p:spPr bwMode="auto">
          <a:xfrm>
            <a:off x="304800" y="5791200"/>
            <a:ext cx="8458200" cy="701675"/>
          </a:xfrm>
          <a:prstGeom prst="rect">
            <a:avLst/>
          </a:prstGeom>
          <a:noFill/>
          <a:ln w="9525">
            <a:noFill/>
            <a:miter lim="800000"/>
            <a:headEnd/>
            <a:tailEnd/>
          </a:ln>
        </p:spPr>
        <p:txBody>
          <a:bodyPr anchor="ctr">
            <a:spAutoFit/>
          </a:bodyPr>
          <a:lstStyle/>
          <a:p>
            <a:pPr algn="just" eaLnBrk="0" hangingPunct="0"/>
            <a:r>
              <a:rPr lang="es-ES" sz="1000">
                <a:cs typeface="Times New Roman" pitchFamily="18" charset="0"/>
              </a:rPr>
              <a:t>Fuente: CEPAL (2008). Panorama Social de Am</a:t>
            </a:r>
            <a:r>
              <a:rPr lang="es-ES" sz="1000">
                <a:latin typeface="Calibri" pitchFamily="34" charset="0"/>
                <a:cs typeface="Times New Roman" pitchFamily="18" charset="0"/>
              </a:rPr>
              <a:t>é</a:t>
            </a:r>
            <a:r>
              <a:rPr lang="es-ES" sz="1000">
                <a:cs typeface="Times New Roman" pitchFamily="18" charset="0"/>
              </a:rPr>
              <a:t>rica Latina 2008.</a:t>
            </a:r>
          </a:p>
          <a:p>
            <a:pPr algn="just" eaLnBrk="0" hangingPunct="0"/>
            <a:endParaRPr lang="en-US" sz="1000">
              <a:cs typeface="Times New Roman" pitchFamily="18" charset="0"/>
            </a:endParaRPr>
          </a:p>
          <a:p>
            <a:pPr algn="just" eaLnBrk="0" hangingPunct="0"/>
            <a:r>
              <a:rPr lang="es-ES" sz="1000" baseline="30000">
                <a:cs typeface="Times New Roman" pitchFamily="18" charset="0"/>
              </a:rPr>
              <a:t>a  </a:t>
            </a:r>
            <a:r>
              <a:rPr lang="es-ES" sz="1000">
                <a:cs typeface="Times New Roman" pitchFamily="18" charset="0"/>
              </a:rPr>
              <a:t>Trabajadores ocupados de 15 a</a:t>
            </a:r>
            <a:r>
              <a:rPr lang="es-ES" sz="1000">
                <a:latin typeface="Calibri" pitchFamily="34" charset="0"/>
                <a:cs typeface="Times New Roman" pitchFamily="18" charset="0"/>
              </a:rPr>
              <a:t>ñ</a:t>
            </a:r>
            <a:r>
              <a:rPr lang="es-ES" sz="1000">
                <a:cs typeface="Times New Roman" pitchFamily="18" charset="0"/>
              </a:rPr>
              <a:t>os y m</a:t>
            </a:r>
            <a:r>
              <a:rPr lang="es-ES" sz="1000">
                <a:latin typeface="Calibri" pitchFamily="34" charset="0"/>
                <a:cs typeface="Times New Roman" pitchFamily="18" charset="0"/>
              </a:rPr>
              <a:t>á</a:t>
            </a:r>
            <a:r>
              <a:rPr lang="es-ES" sz="1000">
                <a:cs typeface="Times New Roman" pitchFamily="18" charset="0"/>
              </a:rPr>
              <a:t>s que declararon ingresos laborales. En el caso de Argentina y Rep</a:t>
            </a:r>
            <a:r>
              <a:rPr lang="es-ES" sz="1000">
                <a:latin typeface="Calibri" pitchFamily="34" charset="0"/>
                <a:cs typeface="Times New Roman" pitchFamily="18" charset="0"/>
              </a:rPr>
              <a:t>ú</a:t>
            </a:r>
            <a:r>
              <a:rPr lang="es-ES" sz="1000">
                <a:cs typeface="Times New Roman" pitchFamily="18" charset="0"/>
              </a:rPr>
              <a:t>blica Bolivariana de Venezuela, asalariados. Promedio simple.</a:t>
            </a:r>
            <a:endParaRPr lang="es-ES" sz="1000">
              <a:latin typeface="Calibri" pitchFamily="34" charset="0"/>
              <a:cs typeface="Times New Roman" pitchFamily="18" charset="0"/>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34851" name="Object 3"/>
          <p:cNvGraphicFramePr>
            <a:graphicFrameLocks noChangeAspect="1"/>
          </p:cNvGraphicFramePr>
          <p:nvPr>
            <p:ph idx="4294967295"/>
          </p:nvPr>
        </p:nvGraphicFramePr>
        <p:xfrm>
          <a:off x="381000" y="1905000"/>
          <a:ext cx="8153400" cy="4267200"/>
        </p:xfrm>
        <a:graphic>
          <a:graphicData uri="http://schemas.openxmlformats.org/presentationml/2006/ole">
            <p:oleObj spid="_x0000_s334851" name="Chart" r:id="rId3" imgW="4667250" imgH="2047875" progId="Excel.Sheet.8">
              <p:embed/>
            </p:oleObj>
          </a:graphicData>
        </a:graphic>
      </p:graphicFrame>
      <p:sp>
        <p:nvSpPr>
          <p:cNvPr id="334852" name="Title 5"/>
          <p:cNvSpPr>
            <a:spLocks noGrp="1"/>
          </p:cNvSpPr>
          <p:nvPr>
            <p:ph type="title"/>
          </p:nvPr>
        </p:nvSpPr>
        <p:spPr/>
        <p:txBody>
          <a:bodyPr/>
          <a:lstStyle/>
          <a:p>
            <a:r>
              <a:rPr lang="es-CL" sz="2800" smtClean="0"/>
              <a:t>Jóvenes (y especialmente las mujeres dentro de estos) desvinculados de las instituciones</a:t>
            </a:r>
          </a:p>
        </p:txBody>
      </p:sp>
      <p:sp>
        <p:nvSpPr>
          <p:cNvPr id="334853" name="Rectangle 3"/>
          <p:cNvSpPr>
            <a:spLocks noChangeArrowheads="1"/>
          </p:cNvSpPr>
          <p:nvPr/>
        </p:nvSpPr>
        <p:spPr bwMode="auto">
          <a:xfrm>
            <a:off x="381000" y="1482725"/>
            <a:ext cx="8229600" cy="552450"/>
          </a:xfrm>
          <a:prstGeom prst="rect">
            <a:avLst/>
          </a:prstGeom>
          <a:noFill/>
          <a:ln w="9525">
            <a:noFill/>
            <a:miter lim="800000"/>
            <a:headEnd/>
            <a:tailEnd/>
          </a:ln>
        </p:spPr>
        <p:txBody>
          <a:bodyPr anchor="ctr">
            <a:spAutoFit/>
          </a:bodyPr>
          <a:lstStyle/>
          <a:p>
            <a:pPr algn="ctr" eaLnBrk="0" hangingPunct="0"/>
            <a:r>
              <a:rPr lang="es-ES" sz="1000" b="1">
                <a:solidFill>
                  <a:srgbClr val="5C1F00"/>
                </a:solidFill>
                <a:cs typeface="Arial" charset="0"/>
              </a:rPr>
              <a:t>AMÉRICA LATINA: JÓVENES DE 15 A 29 AÑOS QUE NI ESTUDIAN NI TRABAJAN, POR SEXO Y GRUPOS DE PAÍSES SELECCIONADOS, ALREDEDOR DEL 2006 </a:t>
            </a:r>
            <a:endParaRPr lang="en-US" sz="1000" b="1">
              <a:solidFill>
                <a:srgbClr val="5C1F00"/>
              </a:solidFill>
              <a:cs typeface="Arial" charset="0"/>
            </a:endParaRPr>
          </a:p>
          <a:p>
            <a:pPr algn="ctr" eaLnBrk="0" hangingPunct="0"/>
            <a:endParaRPr lang="en-US" sz="1000" b="1">
              <a:solidFill>
                <a:srgbClr val="5C1F00"/>
              </a:solidFill>
              <a:cs typeface="Arial" charset="0"/>
            </a:endParaRPr>
          </a:p>
        </p:txBody>
      </p:sp>
      <p:sp>
        <p:nvSpPr>
          <p:cNvPr id="334854" name="Rectangle 5"/>
          <p:cNvSpPr>
            <a:spLocks noChangeArrowheads="1"/>
          </p:cNvSpPr>
          <p:nvPr/>
        </p:nvSpPr>
        <p:spPr bwMode="auto">
          <a:xfrm>
            <a:off x="304800" y="6335713"/>
            <a:ext cx="8458200" cy="369887"/>
          </a:xfrm>
          <a:prstGeom prst="rect">
            <a:avLst/>
          </a:prstGeom>
          <a:noFill/>
          <a:ln w="9525">
            <a:noFill/>
            <a:miter lim="800000"/>
            <a:headEnd/>
            <a:tailEnd/>
          </a:ln>
        </p:spPr>
        <p:txBody>
          <a:bodyPr anchor="ctr">
            <a:spAutoFit/>
          </a:bodyPr>
          <a:lstStyle/>
          <a:p>
            <a:pPr algn="just" eaLnBrk="0" hangingPunct="0"/>
            <a:r>
              <a:rPr lang="es-ES" sz="900">
                <a:cs typeface="Arial" charset="0"/>
              </a:rPr>
              <a:t>Fuente: CEPAL (2010). Panorama Social de América Latina 2010.</a:t>
            </a:r>
          </a:p>
          <a:p>
            <a:pPr algn="just" eaLnBrk="0" hangingPunct="0"/>
            <a:endParaRPr lang="es-ES" sz="900">
              <a:cs typeface="Arial" charset="0"/>
            </a:endParaRPr>
          </a:p>
        </p:txBody>
      </p:sp>
      <p:sp>
        <p:nvSpPr>
          <p:cNvPr id="7" name="Date Placeholder 6"/>
          <p:cNvSpPr>
            <a:spLocks noGrp="1"/>
          </p:cNvSpPr>
          <p:nvPr>
            <p:ph type="dt" sz="quarter" idx="10"/>
          </p:nvPr>
        </p:nvSpPr>
        <p:spPr/>
        <p:txBody>
          <a:bodyPr/>
          <a:lstStyle/>
          <a:p>
            <a:pPr>
              <a:defRPr/>
            </a:pPr>
            <a:fld id="{3EC60AC3-6E5E-4442-8E95-B45BE12FE142}" type="datetime6">
              <a:rPr lang="es-CL" smtClean="0"/>
              <a:pPr>
                <a:defRPr/>
              </a:pPr>
              <a:t>Octubre de 2012</a:t>
            </a:fld>
            <a:endParaRPr lang="en-US" dirty="0"/>
          </a:p>
        </p:txBody>
      </p:sp>
      <p:sp>
        <p:nvSpPr>
          <p:cNvPr id="8" name="Footer Placeholder 7"/>
          <p:cNvSpPr>
            <a:spLocks noGrp="1"/>
          </p:cNvSpPr>
          <p:nvPr>
            <p:ph type="ftr" sz="quarter" idx="11"/>
          </p:nvPr>
        </p:nvSpPr>
        <p:spPr/>
        <p:txBody>
          <a:bodyPr/>
          <a:lstStyle/>
          <a:p>
            <a:pPr>
              <a:defRPr/>
            </a:pPr>
            <a:r>
              <a:rPr lang="es-CL" smtClean="0"/>
              <a:t>Panorama de la Pobreza y la desigualdad en América Latina: Algunos hechos estilizados</a:t>
            </a:r>
            <a:endParaRPr lang="en-US" dirty="0"/>
          </a:p>
        </p:txBody>
      </p:sp>
      <p:sp>
        <p:nvSpPr>
          <p:cNvPr id="9" name="Slide Number Placeholder 8"/>
          <p:cNvSpPr>
            <a:spLocks noGrp="1"/>
          </p:cNvSpPr>
          <p:nvPr>
            <p:ph type="sldNum" sz="quarter" idx="12"/>
          </p:nvPr>
        </p:nvSpPr>
        <p:spPr/>
        <p:txBody>
          <a:bodyPr/>
          <a:lstStyle/>
          <a:p>
            <a:pPr>
              <a:defRPr/>
            </a:pPr>
            <a:fld id="{C740E237-F6EB-48D9-9E4D-660955C31FA2}" type="slidenum">
              <a:rPr lang="en-US" smtClean="0"/>
              <a:pPr>
                <a:defRPr/>
              </a:pPr>
              <a:t>64</a:t>
            </a:fld>
            <a:endParaRPr lang="en-US"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329" name="Title 6"/>
          <p:cNvSpPr>
            <a:spLocks noGrp="1"/>
          </p:cNvSpPr>
          <p:nvPr>
            <p:ph type="title"/>
          </p:nvPr>
        </p:nvSpPr>
        <p:spPr>
          <a:xfrm>
            <a:off x="228600" y="381000"/>
            <a:ext cx="8686800" cy="838200"/>
          </a:xfrm>
        </p:spPr>
        <p:txBody>
          <a:bodyPr/>
          <a:lstStyle/>
          <a:p>
            <a:pPr algn="ctr" eaLnBrk="1" hangingPunct="1"/>
            <a:r>
              <a:rPr lang="es-CL" sz="3200" smtClean="0"/>
              <a:t>d) Inequidades en vivienda</a:t>
            </a:r>
          </a:p>
        </p:txBody>
      </p:sp>
      <p:sp>
        <p:nvSpPr>
          <p:cNvPr id="355330" name="Content Placeholder 7"/>
          <p:cNvSpPr>
            <a:spLocks noGrp="1"/>
          </p:cNvSpPr>
          <p:nvPr>
            <p:ph idx="1"/>
          </p:nvPr>
        </p:nvSpPr>
        <p:spPr>
          <a:xfrm>
            <a:off x="457200" y="2286000"/>
            <a:ext cx="8229600" cy="2514600"/>
          </a:xfrm>
        </p:spPr>
        <p:txBody>
          <a:bodyPr/>
          <a:lstStyle/>
          <a:p>
            <a:pPr eaLnBrk="1" hangingPunct="1"/>
            <a:r>
              <a:rPr lang="es-CL" sz="3200" smtClean="0"/>
              <a:t>Déficit habitacional</a:t>
            </a:r>
          </a:p>
          <a:p>
            <a:pPr eaLnBrk="1" hangingPunct="1"/>
            <a:r>
              <a:rPr lang="es-CL" sz="3200" smtClean="0"/>
              <a:t>Segregación residencial</a:t>
            </a:r>
          </a:p>
          <a:p>
            <a:pPr eaLnBrk="1" hangingPunct="1"/>
            <a:r>
              <a:rPr lang="es-CL" sz="3200" smtClean="0"/>
              <a:t>Carencias de infraestructura básica, social y comunitaria</a:t>
            </a:r>
          </a:p>
        </p:txBody>
      </p:sp>
      <p:sp>
        <p:nvSpPr>
          <p:cNvPr id="4" name="Date Placeholder 3"/>
          <p:cNvSpPr>
            <a:spLocks noGrp="1"/>
          </p:cNvSpPr>
          <p:nvPr>
            <p:ph type="dt" sz="quarter" idx="10"/>
          </p:nvPr>
        </p:nvSpPr>
        <p:spPr/>
        <p:txBody>
          <a:bodyPr/>
          <a:lstStyle/>
          <a:p>
            <a:pPr>
              <a:defRPr/>
            </a:pPr>
            <a:fld id="{F5640E2F-5D11-4034-A8D5-14E08A2F4C8D}" type="datetime6">
              <a:rPr lang="es-CL"/>
              <a:pPr>
                <a:defRPr/>
              </a:pPr>
              <a:t>Octubre de 2012</a:t>
            </a:fld>
            <a:endParaRPr lang="es-MX"/>
          </a:p>
        </p:txBody>
      </p:sp>
      <p:sp>
        <p:nvSpPr>
          <p:cNvPr id="6" name="Footer Placeholder 5"/>
          <p:cNvSpPr>
            <a:spLocks noGrp="1"/>
          </p:cNvSpPr>
          <p:nvPr>
            <p:ph type="ftr" sz="quarter" idx="11"/>
          </p:nvPr>
        </p:nvSpPr>
        <p:spPr/>
        <p:txBody>
          <a:bodyPr/>
          <a:lstStyle/>
          <a:p>
            <a:pPr>
              <a:defRPr/>
            </a:pPr>
            <a:r>
              <a:rPr lang="es-CL"/>
              <a:t>Panorama de la Pobreza y la desigualdad en América Latina: Algunos hechos estilizados</a:t>
            </a:r>
            <a:endParaRPr lang="es-MX"/>
          </a:p>
        </p:txBody>
      </p:sp>
      <p:sp>
        <p:nvSpPr>
          <p:cNvPr id="5" name="Slide Number Placeholder 4"/>
          <p:cNvSpPr>
            <a:spLocks noGrp="1"/>
          </p:cNvSpPr>
          <p:nvPr>
            <p:ph type="sldNum" sz="quarter" idx="12"/>
          </p:nvPr>
        </p:nvSpPr>
        <p:spPr/>
        <p:txBody>
          <a:bodyPr/>
          <a:lstStyle/>
          <a:p>
            <a:pPr>
              <a:defRPr/>
            </a:pPr>
            <a:fld id="{51795EE2-4829-472C-A4BB-96BD690CF37C}" type="slidenum">
              <a:rPr lang="es-MX"/>
              <a:pPr>
                <a:defRPr/>
              </a:pPr>
              <a:t>65</a:t>
            </a:fld>
            <a:endParaRPr lang="es-MX" dirty="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377" name="Title 1"/>
          <p:cNvSpPr>
            <a:spLocks noGrp="1"/>
          </p:cNvSpPr>
          <p:nvPr>
            <p:ph type="title"/>
          </p:nvPr>
        </p:nvSpPr>
        <p:spPr/>
        <p:txBody>
          <a:bodyPr/>
          <a:lstStyle/>
          <a:p>
            <a:pPr algn="ctr"/>
            <a:r>
              <a:rPr lang="es-CL" smtClean="0"/>
              <a:t>Desigual distribución sociogeográfica en Santiago. </a:t>
            </a:r>
            <a:br>
              <a:rPr lang="es-CL" smtClean="0"/>
            </a:br>
            <a:r>
              <a:rPr lang="es-CL" smtClean="0"/>
              <a:t>Distribución de los hogares según nivel de ingresos</a:t>
            </a:r>
          </a:p>
        </p:txBody>
      </p:sp>
      <p:sp>
        <p:nvSpPr>
          <p:cNvPr id="3" name="Date Placeholder 2"/>
          <p:cNvSpPr>
            <a:spLocks noGrp="1"/>
          </p:cNvSpPr>
          <p:nvPr>
            <p:ph type="dt" sz="quarter" idx="10"/>
          </p:nvPr>
        </p:nvSpPr>
        <p:spPr/>
        <p:txBody>
          <a:bodyPr/>
          <a:lstStyle/>
          <a:p>
            <a:pPr>
              <a:defRPr/>
            </a:pPr>
            <a:fld id="{3EC60AC3-6E5E-4442-8E95-B45BE12FE142}" type="datetime6">
              <a:rPr lang="es-CL" smtClean="0"/>
              <a:pPr>
                <a:defRPr/>
              </a:pPr>
              <a:t>Octubre de 2012</a:t>
            </a:fld>
            <a:endParaRPr lang="en-US" dirty="0"/>
          </a:p>
        </p:txBody>
      </p:sp>
      <p:sp>
        <p:nvSpPr>
          <p:cNvPr id="4" name="Footer Placeholder 3"/>
          <p:cNvSpPr>
            <a:spLocks noGrp="1"/>
          </p:cNvSpPr>
          <p:nvPr>
            <p:ph type="ftr" sz="quarter" idx="11"/>
          </p:nvPr>
        </p:nvSpPr>
        <p:spPr/>
        <p:txBody>
          <a:bodyPr/>
          <a:lstStyle/>
          <a:p>
            <a:pPr>
              <a:defRPr/>
            </a:pPr>
            <a:r>
              <a:rPr lang="es-CL" smtClean="0"/>
              <a:t>Panorama de la Pobreza y la desigualdad en América Latina: Algunos hechos estilizados</a:t>
            </a:r>
            <a:endParaRPr lang="en-US" dirty="0"/>
          </a:p>
        </p:txBody>
      </p:sp>
      <p:sp>
        <p:nvSpPr>
          <p:cNvPr id="5" name="Slide Number Placeholder 4"/>
          <p:cNvSpPr>
            <a:spLocks noGrp="1"/>
          </p:cNvSpPr>
          <p:nvPr>
            <p:ph type="sldNum" sz="quarter" idx="12"/>
          </p:nvPr>
        </p:nvSpPr>
        <p:spPr/>
        <p:txBody>
          <a:bodyPr/>
          <a:lstStyle/>
          <a:p>
            <a:pPr>
              <a:defRPr/>
            </a:pPr>
            <a:fld id="{BD94EAAB-B866-4C5E-A849-FFA85C438047}" type="slidenum">
              <a:rPr lang="en-US" smtClean="0"/>
              <a:pPr>
                <a:defRPr/>
              </a:pPr>
              <a:t>66</a:t>
            </a:fld>
            <a:endParaRPr lang="en-US" dirty="0"/>
          </a:p>
        </p:txBody>
      </p:sp>
      <p:pic>
        <p:nvPicPr>
          <p:cNvPr id="357381" name="Picture 9"/>
          <p:cNvPicPr>
            <a:picLocks noChangeAspect="1" noChangeArrowheads="1"/>
          </p:cNvPicPr>
          <p:nvPr/>
        </p:nvPicPr>
        <p:blipFill>
          <a:blip r:embed="rId3" cstate="print"/>
          <a:srcRect/>
          <a:stretch>
            <a:fillRect/>
          </a:stretch>
        </p:blipFill>
        <p:spPr bwMode="auto">
          <a:xfrm>
            <a:off x="1295400" y="1397000"/>
            <a:ext cx="6629400" cy="5156200"/>
          </a:xfrm>
          <a:prstGeom prst="rect">
            <a:avLst/>
          </a:prstGeom>
          <a:noFill/>
          <a:ln w="9525">
            <a:noFill/>
            <a:miter lim="800000"/>
            <a:headEnd/>
            <a:tailEnd/>
          </a:ln>
        </p:spPr>
      </p:pic>
      <p:sp>
        <p:nvSpPr>
          <p:cNvPr id="357382" name="TextBox 9"/>
          <p:cNvSpPr txBox="1">
            <a:spLocks noChangeArrowheads="1"/>
          </p:cNvSpPr>
          <p:nvPr/>
        </p:nvSpPr>
        <p:spPr bwMode="auto">
          <a:xfrm>
            <a:off x="228600" y="6323013"/>
            <a:ext cx="4191000" cy="230187"/>
          </a:xfrm>
          <a:prstGeom prst="rect">
            <a:avLst/>
          </a:prstGeom>
          <a:noFill/>
          <a:ln w="9525">
            <a:noFill/>
            <a:miter lim="800000"/>
            <a:headEnd/>
            <a:tailEnd/>
          </a:ln>
        </p:spPr>
        <p:txBody>
          <a:bodyPr>
            <a:spAutoFit/>
          </a:bodyPr>
          <a:lstStyle/>
          <a:p>
            <a:r>
              <a:rPr lang="es-CL" sz="900"/>
              <a:t>Fuente: Observatorio de Ciudades Pontificia Universidad Católica de Chile.</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425" name="Title 1"/>
          <p:cNvSpPr>
            <a:spLocks noGrp="1"/>
          </p:cNvSpPr>
          <p:nvPr>
            <p:ph type="title"/>
          </p:nvPr>
        </p:nvSpPr>
        <p:spPr/>
        <p:txBody>
          <a:bodyPr/>
          <a:lstStyle/>
          <a:p>
            <a:pPr algn="ctr"/>
            <a:r>
              <a:rPr lang="es-CL" dirty="0" smtClean="0"/>
              <a:t>Desigual distribución </a:t>
            </a:r>
            <a:r>
              <a:rPr lang="es-CL" dirty="0" err="1" smtClean="0"/>
              <a:t>sociogeográfica</a:t>
            </a:r>
            <a:r>
              <a:rPr lang="es-CL" dirty="0" smtClean="0"/>
              <a:t> en Santiago. </a:t>
            </a:r>
            <a:br>
              <a:rPr lang="es-CL" dirty="0" smtClean="0"/>
            </a:br>
            <a:r>
              <a:rPr lang="es-CL" dirty="0" smtClean="0"/>
              <a:t>Rendimientos SIMCE </a:t>
            </a:r>
            <a:br>
              <a:rPr lang="es-CL" dirty="0" smtClean="0"/>
            </a:br>
            <a:r>
              <a:rPr lang="es-CL" dirty="0" smtClean="0"/>
              <a:t>cuartos básicos 2005</a:t>
            </a:r>
            <a:br>
              <a:rPr lang="es-CL" dirty="0" smtClean="0"/>
            </a:br>
            <a:r>
              <a:rPr lang="es-CL" dirty="0" smtClean="0"/>
              <a:t/>
            </a:r>
            <a:br>
              <a:rPr lang="es-CL" dirty="0" smtClean="0"/>
            </a:br>
            <a:endParaRPr lang="es-CL" dirty="0" smtClean="0"/>
          </a:p>
        </p:txBody>
      </p:sp>
      <p:sp>
        <p:nvSpPr>
          <p:cNvPr id="3" name="Date Placeholder 2"/>
          <p:cNvSpPr>
            <a:spLocks noGrp="1"/>
          </p:cNvSpPr>
          <p:nvPr>
            <p:ph type="dt" sz="quarter" idx="10"/>
          </p:nvPr>
        </p:nvSpPr>
        <p:spPr/>
        <p:txBody>
          <a:bodyPr/>
          <a:lstStyle/>
          <a:p>
            <a:pPr>
              <a:defRPr/>
            </a:pPr>
            <a:fld id="{3EC60AC3-6E5E-4442-8E95-B45BE12FE142}" type="datetime6">
              <a:rPr lang="es-CL" smtClean="0"/>
              <a:pPr>
                <a:defRPr/>
              </a:pPr>
              <a:t>Octubre de 2012</a:t>
            </a:fld>
            <a:endParaRPr lang="en-US" dirty="0"/>
          </a:p>
        </p:txBody>
      </p:sp>
      <p:sp>
        <p:nvSpPr>
          <p:cNvPr id="4" name="Footer Placeholder 3"/>
          <p:cNvSpPr>
            <a:spLocks noGrp="1"/>
          </p:cNvSpPr>
          <p:nvPr>
            <p:ph type="ftr" sz="quarter" idx="11"/>
          </p:nvPr>
        </p:nvSpPr>
        <p:spPr/>
        <p:txBody>
          <a:bodyPr/>
          <a:lstStyle/>
          <a:p>
            <a:pPr>
              <a:defRPr/>
            </a:pPr>
            <a:r>
              <a:rPr lang="es-CL" smtClean="0"/>
              <a:t>Panorama de la Pobreza y la desigualdad en América Latina: Algunos hechos estilizados</a:t>
            </a:r>
            <a:endParaRPr lang="en-US" dirty="0"/>
          </a:p>
        </p:txBody>
      </p:sp>
      <p:sp>
        <p:nvSpPr>
          <p:cNvPr id="5" name="Slide Number Placeholder 4"/>
          <p:cNvSpPr>
            <a:spLocks noGrp="1"/>
          </p:cNvSpPr>
          <p:nvPr>
            <p:ph type="sldNum" sz="quarter" idx="12"/>
          </p:nvPr>
        </p:nvSpPr>
        <p:spPr/>
        <p:txBody>
          <a:bodyPr/>
          <a:lstStyle/>
          <a:p>
            <a:pPr>
              <a:defRPr/>
            </a:pPr>
            <a:fld id="{382B90C3-6238-4B4D-A87F-3FA82A51362F}" type="slidenum">
              <a:rPr lang="en-US" smtClean="0"/>
              <a:pPr>
                <a:defRPr/>
              </a:pPr>
              <a:t>67</a:t>
            </a:fld>
            <a:endParaRPr lang="en-US" dirty="0"/>
          </a:p>
        </p:txBody>
      </p:sp>
      <p:sp>
        <p:nvSpPr>
          <p:cNvPr id="359429" name="TextBox 9"/>
          <p:cNvSpPr txBox="1">
            <a:spLocks noChangeArrowheads="1"/>
          </p:cNvSpPr>
          <p:nvPr/>
        </p:nvSpPr>
        <p:spPr bwMode="auto">
          <a:xfrm>
            <a:off x="228600" y="6323013"/>
            <a:ext cx="4191000" cy="230187"/>
          </a:xfrm>
          <a:prstGeom prst="rect">
            <a:avLst/>
          </a:prstGeom>
          <a:noFill/>
          <a:ln w="9525">
            <a:noFill/>
            <a:miter lim="800000"/>
            <a:headEnd/>
            <a:tailEnd/>
          </a:ln>
        </p:spPr>
        <p:txBody>
          <a:bodyPr>
            <a:spAutoFit/>
          </a:bodyPr>
          <a:lstStyle/>
          <a:p>
            <a:r>
              <a:rPr lang="es-CL" sz="900"/>
              <a:t>Fuente: Observatorio de Ciudades Pontificia Universidad Católica de Chile.</a:t>
            </a:r>
          </a:p>
        </p:txBody>
      </p:sp>
      <p:pic>
        <p:nvPicPr>
          <p:cNvPr id="359430" name="Picture 2"/>
          <p:cNvPicPr>
            <a:picLocks noChangeAspect="1" noChangeArrowheads="1"/>
          </p:cNvPicPr>
          <p:nvPr/>
        </p:nvPicPr>
        <p:blipFill>
          <a:blip r:embed="rId2" cstate="print"/>
          <a:srcRect l="26094" t="23438" r="24062" b="6250"/>
          <a:stretch>
            <a:fillRect/>
          </a:stretch>
        </p:blipFill>
        <p:spPr bwMode="auto">
          <a:xfrm>
            <a:off x="3733800" y="1398588"/>
            <a:ext cx="4297363" cy="4849812"/>
          </a:xfrm>
          <a:prstGeom prst="rect">
            <a:avLst/>
          </a:prstGeom>
          <a:noFill/>
          <a:ln w="9525">
            <a:noFill/>
            <a:miter lim="800000"/>
            <a:headEnd/>
            <a:tailEnd/>
          </a:ln>
        </p:spPr>
      </p:pic>
      <p:pic>
        <p:nvPicPr>
          <p:cNvPr id="359431" name="Picture 2"/>
          <p:cNvPicPr>
            <a:picLocks noChangeAspect="1" noChangeArrowheads="1"/>
          </p:cNvPicPr>
          <p:nvPr/>
        </p:nvPicPr>
        <p:blipFill>
          <a:blip r:embed="rId3" cstate="print"/>
          <a:srcRect l="23409" t="24141" r="43167" b="60385"/>
          <a:stretch>
            <a:fillRect/>
          </a:stretch>
        </p:blipFill>
        <p:spPr bwMode="auto">
          <a:xfrm>
            <a:off x="228600" y="1676400"/>
            <a:ext cx="2828925" cy="1047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36899" name="Object 3"/>
          <p:cNvGraphicFramePr>
            <a:graphicFrameLocks noChangeAspect="1"/>
          </p:cNvGraphicFramePr>
          <p:nvPr/>
        </p:nvGraphicFramePr>
        <p:xfrm>
          <a:off x="304800" y="1524000"/>
          <a:ext cx="8534400" cy="4419600"/>
        </p:xfrm>
        <a:graphic>
          <a:graphicData uri="http://schemas.openxmlformats.org/presentationml/2006/ole">
            <p:oleObj spid="_x0000_s336899" name="Chart" r:id="rId4" imgW="5895975" imgH="2924175" progId="Excel.Sheet.8">
              <p:embed/>
            </p:oleObj>
          </a:graphicData>
        </a:graphic>
      </p:graphicFrame>
      <p:sp>
        <p:nvSpPr>
          <p:cNvPr id="336900" name="Rectangle 5"/>
          <p:cNvSpPr>
            <a:spLocks noChangeArrowheads="1"/>
          </p:cNvSpPr>
          <p:nvPr/>
        </p:nvSpPr>
        <p:spPr bwMode="auto">
          <a:xfrm>
            <a:off x="228600" y="6183313"/>
            <a:ext cx="8458200" cy="369887"/>
          </a:xfrm>
          <a:prstGeom prst="rect">
            <a:avLst/>
          </a:prstGeom>
          <a:noFill/>
          <a:ln w="9525">
            <a:noFill/>
            <a:miter lim="800000"/>
            <a:headEnd/>
            <a:tailEnd/>
          </a:ln>
        </p:spPr>
        <p:txBody>
          <a:bodyPr anchor="ctr">
            <a:spAutoFit/>
          </a:bodyPr>
          <a:lstStyle/>
          <a:p>
            <a:pPr algn="just" eaLnBrk="0" hangingPunct="0"/>
            <a:r>
              <a:rPr lang="es-ES" sz="900">
                <a:cs typeface="Times New Roman" pitchFamily="18" charset="0"/>
              </a:rPr>
              <a:t>Fuente: CEPAL, en base a tabulaciones especiales de las bases de datos Latinobarómetro 1996-2010.</a:t>
            </a:r>
          </a:p>
          <a:p>
            <a:pPr algn="just" eaLnBrk="0" hangingPunct="0"/>
            <a:endParaRPr lang="en-US" sz="900">
              <a:cs typeface="Times New Roman" pitchFamily="18" charset="0"/>
            </a:endParaRPr>
          </a:p>
        </p:txBody>
      </p:sp>
      <p:sp>
        <p:nvSpPr>
          <p:cNvPr id="336901" name="Title 4"/>
          <p:cNvSpPr>
            <a:spLocks noGrp="1"/>
          </p:cNvSpPr>
          <p:nvPr>
            <p:ph type="title"/>
          </p:nvPr>
        </p:nvSpPr>
        <p:spPr>
          <a:xfrm>
            <a:off x="228600" y="381000"/>
            <a:ext cx="8686800" cy="838200"/>
          </a:xfrm>
        </p:spPr>
        <p:txBody>
          <a:bodyPr/>
          <a:lstStyle/>
          <a:p>
            <a:pPr algn="ctr"/>
            <a:r>
              <a:rPr lang="es-CL" sz="3200" smtClean="0"/>
              <a:t>e) Débil capital social</a:t>
            </a:r>
          </a:p>
        </p:txBody>
      </p:sp>
      <p:sp>
        <p:nvSpPr>
          <p:cNvPr id="6" name="Date Placeholder 5"/>
          <p:cNvSpPr>
            <a:spLocks noGrp="1"/>
          </p:cNvSpPr>
          <p:nvPr>
            <p:ph type="dt" sz="quarter" idx="10"/>
          </p:nvPr>
        </p:nvSpPr>
        <p:spPr/>
        <p:txBody>
          <a:bodyPr/>
          <a:lstStyle/>
          <a:p>
            <a:pPr>
              <a:defRPr/>
            </a:pPr>
            <a:fld id="{3EC60AC3-6E5E-4442-8E95-B45BE12FE142}" type="datetime6">
              <a:rPr lang="es-CL" smtClean="0"/>
              <a:pPr>
                <a:defRPr/>
              </a:pPr>
              <a:t>Octubre de 2012</a:t>
            </a:fld>
            <a:endParaRPr lang="en-US" dirty="0"/>
          </a:p>
        </p:txBody>
      </p:sp>
      <p:sp>
        <p:nvSpPr>
          <p:cNvPr id="7" name="Slide Number Placeholder 6"/>
          <p:cNvSpPr>
            <a:spLocks noGrp="1"/>
          </p:cNvSpPr>
          <p:nvPr>
            <p:ph type="sldNum" sz="quarter" idx="12"/>
          </p:nvPr>
        </p:nvSpPr>
        <p:spPr/>
        <p:txBody>
          <a:bodyPr/>
          <a:lstStyle/>
          <a:p>
            <a:pPr>
              <a:defRPr/>
            </a:pPr>
            <a:fld id="{6DDFF504-412D-4F64-8819-4A1E26C0FFC2}" type="slidenum">
              <a:rPr lang="en-US" smtClean="0"/>
              <a:pPr>
                <a:defRPr/>
              </a:pPr>
              <a:t>68</a:t>
            </a:fld>
            <a:endParaRPr lang="en-US" dirty="0"/>
          </a:p>
        </p:txBody>
      </p:sp>
      <p:sp>
        <p:nvSpPr>
          <p:cNvPr id="8" name="Footer Placeholder 7"/>
          <p:cNvSpPr>
            <a:spLocks noGrp="1"/>
          </p:cNvSpPr>
          <p:nvPr>
            <p:ph type="ftr" sz="quarter" idx="11"/>
          </p:nvPr>
        </p:nvSpPr>
        <p:spPr/>
        <p:txBody>
          <a:bodyPr/>
          <a:lstStyle/>
          <a:p>
            <a:pPr>
              <a:defRPr/>
            </a:pPr>
            <a:r>
              <a:rPr lang="es-CL" smtClean="0"/>
              <a:t>Panorama de la Pobreza y la desigualdad en América Latina: Algunos hechos estilizados</a:t>
            </a:r>
            <a:endParaRPr lang="en-US" dirty="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Rectangle 87"/>
          <p:cNvSpPr/>
          <p:nvPr/>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pic>
        <p:nvPicPr>
          <p:cNvPr id="362498" name="Picture 14" descr="COMITE_CHAÑARCITO"/>
          <p:cNvPicPr>
            <a:picLocks noChangeAspect="1" noChangeArrowheads="1"/>
          </p:cNvPicPr>
          <p:nvPr/>
        </p:nvPicPr>
        <p:blipFill>
          <a:blip r:embed="rId2" cstate="print">
            <a:lum bright="10000"/>
          </a:blip>
          <a:srcRect t="26656" r="22438" b="3378"/>
          <a:stretch>
            <a:fillRect/>
          </a:stretch>
        </p:blipFill>
        <p:spPr bwMode="auto">
          <a:xfrm>
            <a:off x="179388" y="4191000"/>
            <a:ext cx="3779837" cy="2420938"/>
          </a:xfrm>
          <a:prstGeom prst="rect">
            <a:avLst/>
          </a:prstGeom>
          <a:noFill/>
          <a:ln w="9525">
            <a:noFill/>
            <a:miter lim="800000"/>
            <a:headEnd/>
            <a:tailEnd/>
          </a:ln>
        </p:spPr>
      </p:pic>
      <p:sp>
        <p:nvSpPr>
          <p:cNvPr id="362499" name="Freeform 9"/>
          <p:cNvSpPr>
            <a:spLocks/>
          </p:cNvSpPr>
          <p:nvPr/>
        </p:nvSpPr>
        <p:spPr bwMode="auto">
          <a:xfrm rot="10800000">
            <a:off x="0" y="4038600"/>
            <a:ext cx="7740650" cy="2420938"/>
          </a:xfrm>
          <a:custGeom>
            <a:avLst/>
            <a:gdLst>
              <a:gd name="T0" fmla="*/ 2147483647 w 5806"/>
              <a:gd name="T1" fmla="*/ 2147483647 h 3039"/>
              <a:gd name="T2" fmla="*/ 2147483647 w 5806"/>
              <a:gd name="T3" fmla="*/ 2147483647 h 3039"/>
              <a:gd name="T4" fmla="*/ 2147483647 w 5806"/>
              <a:gd name="T5" fmla="*/ 2147483647 h 3039"/>
              <a:gd name="T6" fmla="*/ 2147483647 w 5806"/>
              <a:gd name="T7" fmla="*/ 2147483647 h 3039"/>
              <a:gd name="T8" fmla="*/ 2147483647 w 5806"/>
              <a:gd name="T9" fmla="*/ 2147483647 h 3039"/>
              <a:gd name="T10" fmla="*/ 2147483647 w 5806"/>
              <a:gd name="T11" fmla="*/ 2147483647 h 3039"/>
              <a:gd name="T12" fmla="*/ 2147483647 w 5806"/>
              <a:gd name="T13" fmla="*/ 2147483647 h 3039"/>
              <a:gd name="T14" fmla="*/ 2147483647 w 5806"/>
              <a:gd name="T15" fmla="*/ 2147483647 h 3039"/>
              <a:gd name="T16" fmla="*/ 2147483647 w 5806"/>
              <a:gd name="T17" fmla="*/ 2147483647 h 3039"/>
              <a:gd name="T18" fmla="*/ 2147483647 w 5806"/>
              <a:gd name="T19" fmla="*/ 2147483647 h 3039"/>
              <a:gd name="T20" fmla="*/ 2147483647 w 5806"/>
              <a:gd name="T21" fmla="*/ 2147483647 h 3039"/>
              <a:gd name="T22" fmla="*/ 2147483647 w 5806"/>
              <a:gd name="T23" fmla="*/ 2147483647 h 3039"/>
              <a:gd name="T24" fmla="*/ 2147483647 w 5806"/>
              <a:gd name="T25" fmla="*/ 2147483647 h 3039"/>
              <a:gd name="T26" fmla="*/ 2147483647 w 5806"/>
              <a:gd name="T27" fmla="*/ 2147483647 h 3039"/>
              <a:gd name="T28" fmla="*/ 2147483647 w 5806"/>
              <a:gd name="T29" fmla="*/ 2147483647 h 3039"/>
              <a:gd name="T30" fmla="*/ 2147483647 w 5806"/>
              <a:gd name="T31" fmla="*/ 2147483647 h 3039"/>
              <a:gd name="T32" fmla="*/ 2147483647 w 5806"/>
              <a:gd name="T33" fmla="*/ 2147483647 h 3039"/>
              <a:gd name="T34" fmla="*/ 2147483647 w 5806"/>
              <a:gd name="T35" fmla="*/ 2147483647 h 3039"/>
              <a:gd name="T36" fmla="*/ 2147483647 w 5806"/>
              <a:gd name="T37" fmla="*/ 2147483647 h 3039"/>
              <a:gd name="T38" fmla="*/ 2147483647 w 5806"/>
              <a:gd name="T39" fmla="*/ 2147483647 h 3039"/>
              <a:gd name="T40" fmla="*/ 2147483647 w 5806"/>
              <a:gd name="T41" fmla="*/ 2147483647 h 3039"/>
              <a:gd name="T42" fmla="*/ 2147483647 w 5806"/>
              <a:gd name="T43" fmla="*/ 2147483647 h 3039"/>
              <a:gd name="T44" fmla="*/ 2147483647 w 5806"/>
              <a:gd name="T45" fmla="*/ 2147483647 h 3039"/>
              <a:gd name="T46" fmla="*/ 2147483647 w 5806"/>
              <a:gd name="T47" fmla="*/ 2147483647 h 3039"/>
              <a:gd name="T48" fmla="*/ 2147483647 w 5806"/>
              <a:gd name="T49" fmla="*/ 2147483647 h 3039"/>
              <a:gd name="T50" fmla="*/ 2147483647 w 5806"/>
              <a:gd name="T51" fmla="*/ 2147483647 h 3039"/>
              <a:gd name="T52" fmla="*/ 2147483647 w 5806"/>
              <a:gd name="T53" fmla="*/ 2147483647 h 3039"/>
              <a:gd name="T54" fmla="*/ 2147483647 w 5806"/>
              <a:gd name="T55" fmla="*/ 0 h 3039"/>
              <a:gd name="T56" fmla="*/ 0 w 5806"/>
              <a:gd name="T57" fmla="*/ 0 h 3039"/>
              <a:gd name="T58" fmla="*/ 2147483647 w 5806"/>
              <a:gd name="T59" fmla="*/ 2147483647 h 3039"/>
              <a:gd name="T60" fmla="*/ 2147483647 w 5806"/>
              <a:gd name="T61" fmla="*/ 2147483647 h 303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5806"/>
              <a:gd name="T94" fmla="*/ 0 h 3039"/>
              <a:gd name="T95" fmla="*/ 5806 w 5806"/>
              <a:gd name="T96" fmla="*/ 3039 h 303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5806" h="3039">
                <a:moveTo>
                  <a:pt x="3623" y="3026"/>
                </a:moveTo>
                <a:lnTo>
                  <a:pt x="3629" y="2812"/>
                </a:lnTo>
                <a:lnTo>
                  <a:pt x="5786" y="2816"/>
                </a:lnTo>
                <a:lnTo>
                  <a:pt x="5792" y="2777"/>
                </a:lnTo>
                <a:lnTo>
                  <a:pt x="3353" y="2783"/>
                </a:lnTo>
                <a:lnTo>
                  <a:pt x="3344" y="2330"/>
                </a:lnTo>
                <a:lnTo>
                  <a:pt x="5789" y="2330"/>
                </a:lnTo>
                <a:lnTo>
                  <a:pt x="5786" y="2294"/>
                </a:lnTo>
                <a:lnTo>
                  <a:pt x="2393" y="2297"/>
                </a:lnTo>
                <a:lnTo>
                  <a:pt x="2390" y="2111"/>
                </a:lnTo>
                <a:lnTo>
                  <a:pt x="5786" y="2117"/>
                </a:lnTo>
                <a:lnTo>
                  <a:pt x="5786" y="2081"/>
                </a:lnTo>
                <a:lnTo>
                  <a:pt x="2675" y="2081"/>
                </a:lnTo>
                <a:lnTo>
                  <a:pt x="2669" y="1412"/>
                </a:lnTo>
                <a:lnTo>
                  <a:pt x="5786" y="1412"/>
                </a:lnTo>
                <a:lnTo>
                  <a:pt x="5792" y="1385"/>
                </a:lnTo>
                <a:lnTo>
                  <a:pt x="3215" y="1385"/>
                </a:lnTo>
                <a:lnTo>
                  <a:pt x="3209" y="1205"/>
                </a:lnTo>
                <a:lnTo>
                  <a:pt x="5792" y="1208"/>
                </a:lnTo>
                <a:lnTo>
                  <a:pt x="5806" y="1179"/>
                </a:lnTo>
                <a:lnTo>
                  <a:pt x="3047" y="1184"/>
                </a:lnTo>
                <a:lnTo>
                  <a:pt x="3050" y="602"/>
                </a:lnTo>
                <a:lnTo>
                  <a:pt x="5795" y="602"/>
                </a:lnTo>
                <a:lnTo>
                  <a:pt x="5792" y="569"/>
                </a:lnTo>
                <a:lnTo>
                  <a:pt x="3614" y="572"/>
                </a:lnTo>
                <a:lnTo>
                  <a:pt x="3611" y="143"/>
                </a:lnTo>
                <a:lnTo>
                  <a:pt x="5804" y="143"/>
                </a:lnTo>
                <a:lnTo>
                  <a:pt x="5806" y="0"/>
                </a:lnTo>
                <a:lnTo>
                  <a:pt x="0" y="0"/>
                </a:lnTo>
                <a:lnTo>
                  <a:pt x="23" y="3039"/>
                </a:lnTo>
                <a:lnTo>
                  <a:pt x="3623" y="3026"/>
                </a:lnTo>
                <a:close/>
              </a:path>
            </a:pathLst>
          </a:custGeom>
          <a:solidFill>
            <a:schemeClr val="bg1"/>
          </a:solidFill>
          <a:ln w="9525">
            <a:noFill/>
            <a:round/>
            <a:headEnd/>
            <a:tailEnd/>
          </a:ln>
        </p:spPr>
        <p:txBody>
          <a:bodyPr/>
          <a:lstStyle/>
          <a:p>
            <a:endParaRPr lang="es-ES">
              <a:latin typeface="Calibri" pitchFamily="34" charset="0"/>
            </a:endParaRPr>
          </a:p>
          <a:p>
            <a:endParaRPr lang="es-ES" sz="3200" b="1">
              <a:latin typeface="Calibri" pitchFamily="34" charset="0"/>
            </a:endParaRPr>
          </a:p>
        </p:txBody>
      </p:sp>
      <p:sp>
        <p:nvSpPr>
          <p:cNvPr id="12" name="AutoShape 2"/>
          <p:cNvSpPr>
            <a:spLocks noChangeArrowheads="1"/>
          </p:cNvSpPr>
          <p:nvPr/>
        </p:nvSpPr>
        <p:spPr bwMode="auto">
          <a:xfrm>
            <a:off x="3348038" y="5116513"/>
            <a:ext cx="720725" cy="892175"/>
          </a:xfrm>
          <a:prstGeom prst="cube">
            <a:avLst>
              <a:gd name="adj" fmla="val 25000"/>
            </a:avLst>
          </a:prstGeom>
          <a:solidFill>
            <a:schemeClr val="accent1"/>
          </a:solidFill>
          <a:ln w="9525">
            <a:solidFill>
              <a:schemeClr val="tx1"/>
            </a:solidFill>
            <a:miter lim="800000"/>
            <a:headEnd/>
            <a:tailEnd/>
          </a:ln>
        </p:spPr>
        <p:txBody>
          <a:bodyPr wrap="none" lIns="0" tIns="0" rIns="0" bIns="0" anchor="ctr"/>
          <a:lstStyle/>
          <a:p>
            <a:endParaRPr lang="es-CL" sz="1400">
              <a:latin typeface="Calibri" pitchFamily="34" charset="0"/>
            </a:endParaRPr>
          </a:p>
        </p:txBody>
      </p:sp>
      <p:sp>
        <p:nvSpPr>
          <p:cNvPr id="13" name="AutoShape 3"/>
          <p:cNvSpPr>
            <a:spLocks noChangeArrowheads="1"/>
          </p:cNvSpPr>
          <p:nvPr/>
        </p:nvSpPr>
        <p:spPr bwMode="auto">
          <a:xfrm>
            <a:off x="3348038" y="4467225"/>
            <a:ext cx="720725" cy="892175"/>
          </a:xfrm>
          <a:prstGeom prst="cube">
            <a:avLst>
              <a:gd name="adj" fmla="val 25000"/>
            </a:avLst>
          </a:prstGeom>
          <a:solidFill>
            <a:schemeClr val="accent1"/>
          </a:solidFill>
          <a:ln w="9525">
            <a:solidFill>
              <a:schemeClr val="tx1"/>
            </a:solidFill>
            <a:miter lim="800000"/>
            <a:headEnd/>
            <a:tailEnd/>
          </a:ln>
        </p:spPr>
        <p:txBody>
          <a:bodyPr wrap="none" lIns="0" tIns="0" rIns="0" bIns="0" anchor="ctr"/>
          <a:lstStyle/>
          <a:p>
            <a:endParaRPr lang="es-CL" sz="1400">
              <a:latin typeface="Calibri" pitchFamily="34" charset="0"/>
            </a:endParaRPr>
          </a:p>
        </p:txBody>
      </p:sp>
      <p:sp>
        <p:nvSpPr>
          <p:cNvPr id="14" name="AutoShape 4"/>
          <p:cNvSpPr>
            <a:spLocks noChangeArrowheads="1"/>
          </p:cNvSpPr>
          <p:nvPr/>
        </p:nvSpPr>
        <p:spPr bwMode="auto">
          <a:xfrm>
            <a:off x="3348038" y="3819525"/>
            <a:ext cx="720725" cy="892175"/>
          </a:xfrm>
          <a:prstGeom prst="cube">
            <a:avLst>
              <a:gd name="adj" fmla="val 25000"/>
            </a:avLst>
          </a:prstGeom>
          <a:solidFill>
            <a:schemeClr val="accent1"/>
          </a:solidFill>
          <a:ln w="9525">
            <a:solidFill>
              <a:schemeClr val="tx1"/>
            </a:solidFill>
            <a:miter lim="800000"/>
            <a:headEnd/>
            <a:tailEnd/>
          </a:ln>
        </p:spPr>
        <p:txBody>
          <a:bodyPr wrap="none" lIns="0" tIns="0" rIns="0" bIns="0" anchor="ctr"/>
          <a:lstStyle/>
          <a:p>
            <a:endParaRPr lang="es-CL" sz="1400">
              <a:latin typeface="Calibri" pitchFamily="34" charset="0"/>
            </a:endParaRPr>
          </a:p>
        </p:txBody>
      </p:sp>
      <p:sp>
        <p:nvSpPr>
          <p:cNvPr id="15" name="AutoShape 5"/>
          <p:cNvSpPr>
            <a:spLocks noChangeArrowheads="1"/>
          </p:cNvSpPr>
          <p:nvPr/>
        </p:nvSpPr>
        <p:spPr bwMode="auto">
          <a:xfrm>
            <a:off x="3348038" y="3171825"/>
            <a:ext cx="720725" cy="892175"/>
          </a:xfrm>
          <a:prstGeom prst="cube">
            <a:avLst>
              <a:gd name="adj" fmla="val 25000"/>
            </a:avLst>
          </a:prstGeom>
          <a:solidFill>
            <a:schemeClr val="accent1"/>
          </a:solidFill>
          <a:ln w="9525">
            <a:solidFill>
              <a:schemeClr val="tx1"/>
            </a:solidFill>
            <a:miter lim="800000"/>
            <a:headEnd/>
            <a:tailEnd/>
          </a:ln>
        </p:spPr>
        <p:txBody>
          <a:bodyPr wrap="none" lIns="0" tIns="0" rIns="0" bIns="0" anchor="ctr"/>
          <a:lstStyle/>
          <a:p>
            <a:endParaRPr lang="es-CL" sz="1400">
              <a:latin typeface="Calibri" pitchFamily="34" charset="0"/>
            </a:endParaRPr>
          </a:p>
        </p:txBody>
      </p:sp>
      <p:sp>
        <p:nvSpPr>
          <p:cNvPr id="16" name="AutoShape 6"/>
          <p:cNvSpPr>
            <a:spLocks noChangeArrowheads="1"/>
          </p:cNvSpPr>
          <p:nvPr/>
        </p:nvSpPr>
        <p:spPr bwMode="auto">
          <a:xfrm>
            <a:off x="3348038" y="2495550"/>
            <a:ext cx="720725" cy="892175"/>
          </a:xfrm>
          <a:prstGeom prst="cube">
            <a:avLst>
              <a:gd name="adj" fmla="val 25000"/>
            </a:avLst>
          </a:prstGeom>
          <a:solidFill>
            <a:schemeClr val="accent1"/>
          </a:solidFill>
          <a:ln w="9525">
            <a:solidFill>
              <a:schemeClr val="tx1"/>
            </a:solidFill>
            <a:miter lim="800000"/>
            <a:headEnd/>
            <a:tailEnd/>
          </a:ln>
        </p:spPr>
        <p:txBody>
          <a:bodyPr wrap="none" lIns="0" tIns="0" rIns="0" bIns="0" anchor="ctr"/>
          <a:lstStyle/>
          <a:p>
            <a:endParaRPr lang="es-CL" sz="1400">
              <a:latin typeface="Calibri" pitchFamily="34" charset="0"/>
            </a:endParaRPr>
          </a:p>
        </p:txBody>
      </p:sp>
      <p:sp>
        <p:nvSpPr>
          <p:cNvPr id="17" name="AutoShape 7"/>
          <p:cNvSpPr>
            <a:spLocks noChangeArrowheads="1"/>
          </p:cNvSpPr>
          <p:nvPr/>
        </p:nvSpPr>
        <p:spPr bwMode="auto">
          <a:xfrm>
            <a:off x="3348038" y="1847850"/>
            <a:ext cx="720725" cy="892175"/>
          </a:xfrm>
          <a:prstGeom prst="cube">
            <a:avLst>
              <a:gd name="adj" fmla="val 25000"/>
            </a:avLst>
          </a:prstGeom>
          <a:solidFill>
            <a:schemeClr val="accent1"/>
          </a:solidFill>
          <a:ln w="9525">
            <a:solidFill>
              <a:schemeClr val="tx1"/>
            </a:solidFill>
            <a:miter lim="800000"/>
            <a:headEnd/>
            <a:tailEnd/>
          </a:ln>
        </p:spPr>
        <p:txBody>
          <a:bodyPr wrap="none" lIns="0" tIns="0" rIns="0" bIns="0" anchor="ctr"/>
          <a:lstStyle/>
          <a:p>
            <a:endParaRPr lang="es-CL" sz="1400">
              <a:latin typeface="Calibri" pitchFamily="34" charset="0"/>
            </a:endParaRPr>
          </a:p>
        </p:txBody>
      </p:sp>
      <p:sp>
        <p:nvSpPr>
          <p:cNvPr id="19" name="Rectangle 10"/>
          <p:cNvSpPr>
            <a:spLocks noChangeArrowheads="1"/>
          </p:cNvSpPr>
          <p:nvPr/>
        </p:nvSpPr>
        <p:spPr bwMode="auto">
          <a:xfrm>
            <a:off x="1474788" y="3171825"/>
            <a:ext cx="1296987" cy="576263"/>
          </a:xfrm>
          <a:prstGeom prst="rect">
            <a:avLst/>
          </a:prstGeom>
          <a:solidFill>
            <a:srgbClr val="FFFF99"/>
          </a:solidFill>
          <a:ln w="9525" algn="ctr">
            <a:noFill/>
            <a:miter lim="800000"/>
            <a:headEnd/>
            <a:tailEnd/>
          </a:ln>
        </p:spPr>
        <p:txBody>
          <a:bodyPr anchor="ctr"/>
          <a:lstStyle/>
          <a:p>
            <a:pPr marL="342900" indent="-342900" algn="ctr"/>
            <a:r>
              <a:rPr lang="es-ES_tradnl" sz="1400">
                <a:latin typeface="Calibri" pitchFamily="34" charset="0"/>
              </a:rPr>
              <a:t>Sociales</a:t>
            </a:r>
            <a:endParaRPr lang="es-ES" sz="1400">
              <a:latin typeface="Calibri" pitchFamily="34" charset="0"/>
            </a:endParaRPr>
          </a:p>
        </p:txBody>
      </p:sp>
      <p:sp>
        <p:nvSpPr>
          <p:cNvPr id="20" name="Rectangle 11"/>
          <p:cNvSpPr>
            <a:spLocks noChangeArrowheads="1"/>
          </p:cNvSpPr>
          <p:nvPr/>
        </p:nvSpPr>
        <p:spPr bwMode="auto">
          <a:xfrm>
            <a:off x="1474788" y="2235200"/>
            <a:ext cx="1296987" cy="576263"/>
          </a:xfrm>
          <a:prstGeom prst="rect">
            <a:avLst/>
          </a:prstGeom>
          <a:solidFill>
            <a:srgbClr val="FFFF99"/>
          </a:solidFill>
          <a:ln w="9525" algn="ctr">
            <a:noFill/>
            <a:miter lim="800000"/>
            <a:headEnd/>
            <a:tailEnd/>
          </a:ln>
        </p:spPr>
        <p:txBody>
          <a:bodyPr anchor="ctr"/>
          <a:lstStyle/>
          <a:p>
            <a:pPr marL="342900" indent="-342900" algn="ctr"/>
            <a:r>
              <a:rPr lang="es-ES_tradnl" sz="1400">
                <a:latin typeface="Calibri" pitchFamily="34" charset="0"/>
              </a:rPr>
              <a:t>Humano</a:t>
            </a:r>
            <a:endParaRPr lang="es-ES" sz="1400">
              <a:latin typeface="Calibri" pitchFamily="34" charset="0"/>
            </a:endParaRPr>
          </a:p>
        </p:txBody>
      </p:sp>
      <p:sp>
        <p:nvSpPr>
          <p:cNvPr id="21" name="Rectangle 12"/>
          <p:cNvSpPr>
            <a:spLocks noChangeArrowheads="1"/>
          </p:cNvSpPr>
          <p:nvPr/>
        </p:nvSpPr>
        <p:spPr bwMode="auto">
          <a:xfrm>
            <a:off x="1474788" y="5187950"/>
            <a:ext cx="1296987" cy="576263"/>
          </a:xfrm>
          <a:prstGeom prst="rect">
            <a:avLst/>
          </a:prstGeom>
          <a:solidFill>
            <a:srgbClr val="FFFF99"/>
          </a:solidFill>
          <a:ln w="9525" algn="ctr">
            <a:noFill/>
            <a:miter lim="800000"/>
            <a:headEnd/>
            <a:tailEnd/>
          </a:ln>
        </p:spPr>
        <p:txBody>
          <a:bodyPr anchor="ctr"/>
          <a:lstStyle/>
          <a:p>
            <a:pPr marL="342900" indent="-342900" algn="ctr"/>
            <a:r>
              <a:rPr lang="es-ES_tradnl" sz="1400">
                <a:latin typeface="Calibri" pitchFamily="34" charset="0"/>
              </a:rPr>
              <a:t>Culturales</a:t>
            </a:r>
            <a:endParaRPr lang="es-ES" sz="1400">
              <a:latin typeface="Calibri" pitchFamily="34" charset="0"/>
            </a:endParaRPr>
          </a:p>
        </p:txBody>
      </p:sp>
      <p:sp>
        <p:nvSpPr>
          <p:cNvPr id="22" name="Rectangle 13"/>
          <p:cNvSpPr>
            <a:spLocks noChangeArrowheads="1"/>
          </p:cNvSpPr>
          <p:nvPr/>
        </p:nvSpPr>
        <p:spPr bwMode="auto">
          <a:xfrm>
            <a:off x="4716463" y="1731963"/>
            <a:ext cx="1223962" cy="360362"/>
          </a:xfrm>
          <a:prstGeom prst="rect">
            <a:avLst/>
          </a:prstGeom>
          <a:solidFill>
            <a:srgbClr val="CCFFCC"/>
          </a:solidFill>
          <a:ln w="9525" algn="ctr">
            <a:solidFill>
              <a:schemeClr val="tx1"/>
            </a:solidFill>
            <a:miter lim="800000"/>
            <a:headEnd/>
            <a:tailEnd/>
          </a:ln>
        </p:spPr>
        <p:txBody>
          <a:bodyPr wrap="none" anchor="ctr"/>
          <a:lstStyle/>
          <a:p>
            <a:pPr algn="ctr" eaLnBrk="0" hangingPunct="0"/>
            <a:r>
              <a:rPr lang="es-ES" sz="1200">
                <a:latin typeface="Calibri" pitchFamily="34" charset="0"/>
              </a:rPr>
              <a:t>EDUCACIÓN</a:t>
            </a:r>
          </a:p>
        </p:txBody>
      </p:sp>
      <p:sp>
        <p:nvSpPr>
          <p:cNvPr id="23" name="Rectangle 14"/>
          <p:cNvSpPr>
            <a:spLocks noChangeArrowheads="1"/>
          </p:cNvSpPr>
          <p:nvPr/>
        </p:nvSpPr>
        <p:spPr bwMode="auto">
          <a:xfrm>
            <a:off x="4716463" y="2740025"/>
            <a:ext cx="1223962" cy="360363"/>
          </a:xfrm>
          <a:prstGeom prst="rect">
            <a:avLst/>
          </a:prstGeom>
          <a:solidFill>
            <a:srgbClr val="CCFFCC"/>
          </a:solidFill>
          <a:ln w="9525" algn="ctr">
            <a:solidFill>
              <a:schemeClr val="tx1"/>
            </a:solidFill>
            <a:miter lim="800000"/>
            <a:headEnd/>
            <a:tailEnd/>
          </a:ln>
        </p:spPr>
        <p:txBody>
          <a:bodyPr wrap="none" anchor="ctr"/>
          <a:lstStyle/>
          <a:p>
            <a:pPr algn="ctr" eaLnBrk="0" hangingPunct="0"/>
            <a:r>
              <a:rPr lang="es-ES" sz="1200">
                <a:latin typeface="Calibri" pitchFamily="34" charset="0"/>
              </a:rPr>
              <a:t>TRABAJO</a:t>
            </a:r>
          </a:p>
        </p:txBody>
      </p:sp>
      <p:sp>
        <p:nvSpPr>
          <p:cNvPr id="24" name="Rectangle 15"/>
          <p:cNvSpPr>
            <a:spLocks noChangeArrowheads="1"/>
          </p:cNvSpPr>
          <p:nvPr/>
        </p:nvSpPr>
        <p:spPr bwMode="auto">
          <a:xfrm>
            <a:off x="4716463" y="3243263"/>
            <a:ext cx="1223962" cy="360362"/>
          </a:xfrm>
          <a:prstGeom prst="rect">
            <a:avLst/>
          </a:prstGeom>
          <a:solidFill>
            <a:srgbClr val="CCFFCC"/>
          </a:solidFill>
          <a:ln w="9525" algn="ctr">
            <a:solidFill>
              <a:schemeClr val="tx1"/>
            </a:solidFill>
            <a:miter lim="800000"/>
            <a:headEnd/>
            <a:tailEnd/>
          </a:ln>
        </p:spPr>
        <p:txBody>
          <a:bodyPr wrap="none" anchor="ctr"/>
          <a:lstStyle/>
          <a:p>
            <a:pPr algn="ctr" eaLnBrk="0" hangingPunct="0"/>
            <a:r>
              <a:rPr lang="es-ES" sz="1200">
                <a:latin typeface="Calibri" pitchFamily="34" charset="0"/>
              </a:rPr>
              <a:t>VIVIENDA</a:t>
            </a:r>
          </a:p>
        </p:txBody>
      </p:sp>
      <p:sp>
        <p:nvSpPr>
          <p:cNvPr id="25" name="Rectangle 16"/>
          <p:cNvSpPr>
            <a:spLocks noChangeArrowheads="1"/>
          </p:cNvSpPr>
          <p:nvPr/>
        </p:nvSpPr>
        <p:spPr bwMode="auto">
          <a:xfrm>
            <a:off x="4714875" y="3748088"/>
            <a:ext cx="1223963" cy="360362"/>
          </a:xfrm>
          <a:prstGeom prst="rect">
            <a:avLst/>
          </a:prstGeom>
          <a:solidFill>
            <a:srgbClr val="CCFFCC"/>
          </a:solidFill>
          <a:ln w="9525" algn="ctr">
            <a:solidFill>
              <a:schemeClr val="tx1"/>
            </a:solidFill>
            <a:miter lim="800000"/>
            <a:headEnd/>
            <a:tailEnd/>
          </a:ln>
        </p:spPr>
        <p:txBody>
          <a:bodyPr wrap="none" anchor="ctr"/>
          <a:lstStyle/>
          <a:p>
            <a:pPr algn="ctr" eaLnBrk="0" hangingPunct="0"/>
            <a:r>
              <a:rPr lang="es-ES" sz="1200">
                <a:latin typeface="Calibri" pitchFamily="34" charset="0"/>
              </a:rPr>
              <a:t>INGRESO</a:t>
            </a:r>
          </a:p>
        </p:txBody>
      </p:sp>
      <p:sp>
        <p:nvSpPr>
          <p:cNvPr id="26" name="Rectangle 17"/>
          <p:cNvSpPr>
            <a:spLocks noChangeArrowheads="1"/>
          </p:cNvSpPr>
          <p:nvPr/>
        </p:nvSpPr>
        <p:spPr bwMode="auto">
          <a:xfrm>
            <a:off x="4716463" y="4251325"/>
            <a:ext cx="1223962" cy="360363"/>
          </a:xfrm>
          <a:prstGeom prst="rect">
            <a:avLst/>
          </a:prstGeom>
          <a:solidFill>
            <a:srgbClr val="CCFFCC"/>
          </a:solidFill>
          <a:ln w="9525" algn="ctr">
            <a:solidFill>
              <a:schemeClr val="tx1"/>
            </a:solidFill>
            <a:miter lim="800000"/>
            <a:headEnd/>
            <a:tailEnd/>
          </a:ln>
        </p:spPr>
        <p:txBody>
          <a:bodyPr wrap="none" anchor="ctr"/>
          <a:lstStyle/>
          <a:p>
            <a:pPr algn="ctr" eaLnBrk="0" hangingPunct="0"/>
            <a:r>
              <a:rPr lang="es-ES" sz="1200">
                <a:latin typeface="Calibri" pitchFamily="34" charset="0"/>
              </a:rPr>
              <a:t>PARTICIPACIÓN</a:t>
            </a:r>
          </a:p>
        </p:txBody>
      </p:sp>
      <p:sp>
        <p:nvSpPr>
          <p:cNvPr id="27" name="Rectangle 18"/>
          <p:cNvSpPr>
            <a:spLocks noChangeArrowheads="1"/>
          </p:cNvSpPr>
          <p:nvPr/>
        </p:nvSpPr>
        <p:spPr bwMode="auto">
          <a:xfrm>
            <a:off x="4714875" y="4756150"/>
            <a:ext cx="1223963" cy="360363"/>
          </a:xfrm>
          <a:prstGeom prst="rect">
            <a:avLst/>
          </a:prstGeom>
          <a:solidFill>
            <a:srgbClr val="CCFFCC"/>
          </a:solidFill>
          <a:ln w="9525" algn="ctr">
            <a:solidFill>
              <a:schemeClr val="tx1"/>
            </a:solidFill>
            <a:miter lim="800000"/>
            <a:headEnd/>
            <a:tailEnd/>
          </a:ln>
        </p:spPr>
        <p:txBody>
          <a:bodyPr wrap="none" anchor="ctr"/>
          <a:lstStyle/>
          <a:p>
            <a:pPr algn="ctr" eaLnBrk="0" hangingPunct="0"/>
            <a:r>
              <a:rPr lang="es-ES" sz="1200">
                <a:latin typeface="Calibri" pitchFamily="34" charset="0"/>
              </a:rPr>
              <a:t>JUSTICIA</a:t>
            </a:r>
          </a:p>
        </p:txBody>
      </p:sp>
      <p:sp>
        <p:nvSpPr>
          <p:cNvPr id="28" name="Rectangle 19"/>
          <p:cNvSpPr>
            <a:spLocks noChangeArrowheads="1"/>
          </p:cNvSpPr>
          <p:nvPr/>
        </p:nvSpPr>
        <p:spPr bwMode="auto">
          <a:xfrm>
            <a:off x="4716463" y="5259388"/>
            <a:ext cx="1223962" cy="360362"/>
          </a:xfrm>
          <a:prstGeom prst="rect">
            <a:avLst/>
          </a:prstGeom>
          <a:solidFill>
            <a:srgbClr val="CCFFCC"/>
          </a:solidFill>
          <a:ln w="9525" algn="ctr">
            <a:solidFill>
              <a:schemeClr val="tx1"/>
            </a:solidFill>
            <a:miter lim="800000"/>
            <a:headEnd/>
            <a:tailEnd/>
          </a:ln>
        </p:spPr>
        <p:txBody>
          <a:bodyPr wrap="none" anchor="ctr"/>
          <a:lstStyle/>
          <a:p>
            <a:pPr algn="ctr" eaLnBrk="0" hangingPunct="0"/>
            <a:r>
              <a:rPr lang="es-ES" sz="1200">
                <a:latin typeface="Calibri" pitchFamily="34" charset="0"/>
              </a:rPr>
              <a:t>CONECTIVIDAD</a:t>
            </a:r>
          </a:p>
        </p:txBody>
      </p:sp>
      <p:sp>
        <p:nvSpPr>
          <p:cNvPr id="29" name="Rectangle 20"/>
          <p:cNvSpPr>
            <a:spLocks noChangeArrowheads="1"/>
          </p:cNvSpPr>
          <p:nvPr/>
        </p:nvSpPr>
        <p:spPr bwMode="auto">
          <a:xfrm>
            <a:off x="4716463" y="2235200"/>
            <a:ext cx="1223962" cy="360363"/>
          </a:xfrm>
          <a:prstGeom prst="rect">
            <a:avLst/>
          </a:prstGeom>
          <a:solidFill>
            <a:srgbClr val="CCFFCC"/>
          </a:solidFill>
          <a:ln w="9525" algn="ctr">
            <a:solidFill>
              <a:schemeClr val="tx1"/>
            </a:solidFill>
            <a:miter lim="800000"/>
            <a:headEnd/>
            <a:tailEnd/>
          </a:ln>
        </p:spPr>
        <p:txBody>
          <a:bodyPr wrap="none" anchor="ctr"/>
          <a:lstStyle/>
          <a:p>
            <a:pPr algn="ctr" eaLnBrk="0" hangingPunct="0"/>
            <a:r>
              <a:rPr lang="es-ES" sz="1200">
                <a:latin typeface="Calibri" pitchFamily="34" charset="0"/>
              </a:rPr>
              <a:t>SALUD</a:t>
            </a:r>
          </a:p>
        </p:txBody>
      </p:sp>
      <p:cxnSp>
        <p:nvCxnSpPr>
          <p:cNvPr id="30" name="AutoShape 21"/>
          <p:cNvCxnSpPr>
            <a:cxnSpLocks noChangeShapeType="1"/>
            <a:stCxn id="22" idx="1"/>
            <a:endCxn id="29" idx="1"/>
          </p:cNvCxnSpPr>
          <p:nvPr/>
        </p:nvCxnSpPr>
        <p:spPr bwMode="auto">
          <a:xfrm rot="10800000" flipH="1" flipV="1">
            <a:off x="4716463" y="1912938"/>
            <a:ext cx="1587" cy="503237"/>
          </a:xfrm>
          <a:prstGeom prst="curvedConnector3">
            <a:avLst>
              <a:gd name="adj1" fmla="val -14400005"/>
            </a:avLst>
          </a:prstGeom>
          <a:noFill/>
          <a:ln w="28575" cap="rnd">
            <a:solidFill>
              <a:srgbClr val="0E0EC8"/>
            </a:solidFill>
            <a:prstDash val="sysDot"/>
            <a:round/>
            <a:headEnd type="triangle" w="med" len="med"/>
            <a:tailEnd type="triangle" w="med" len="med"/>
          </a:ln>
        </p:spPr>
      </p:cxnSp>
      <p:cxnSp>
        <p:nvCxnSpPr>
          <p:cNvPr id="31" name="AutoShape 22"/>
          <p:cNvCxnSpPr>
            <a:cxnSpLocks noChangeShapeType="1"/>
            <a:stCxn id="20" idx="3"/>
          </p:cNvCxnSpPr>
          <p:nvPr/>
        </p:nvCxnSpPr>
        <p:spPr bwMode="auto">
          <a:xfrm>
            <a:off x="2771775" y="2524125"/>
            <a:ext cx="1912938" cy="396875"/>
          </a:xfrm>
          <a:prstGeom prst="curvedConnector3">
            <a:avLst>
              <a:gd name="adj1" fmla="val 43981"/>
            </a:avLst>
          </a:prstGeom>
          <a:noFill/>
          <a:ln w="38100" cap="rnd">
            <a:solidFill>
              <a:srgbClr val="0E0EC8"/>
            </a:solidFill>
            <a:prstDash val="sysDot"/>
            <a:round/>
            <a:headEnd/>
            <a:tailEnd type="triangle" w="med" len="med"/>
          </a:ln>
        </p:spPr>
      </p:cxnSp>
      <p:cxnSp>
        <p:nvCxnSpPr>
          <p:cNvPr id="32" name="AutoShape 23"/>
          <p:cNvCxnSpPr>
            <a:cxnSpLocks noChangeShapeType="1"/>
            <a:stCxn id="44" idx="1"/>
            <a:endCxn id="22" idx="3"/>
          </p:cNvCxnSpPr>
          <p:nvPr/>
        </p:nvCxnSpPr>
        <p:spPr bwMode="auto">
          <a:xfrm flipH="1" flipV="1">
            <a:off x="5940425" y="1912938"/>
            <a:ext cx="647700" cy="2381250"/>
          </a:xfrm>
          <a:prstGeom prst="straightConnector1">
            <a:avLst/>
          </a:prstGeom>
          <a:noFill/>
          <a:ln w="9525">
            <a:solidFill>
              <a:schemeClr val="accent2"/>
            </a:solidFill>
            <a:round/>
            <a:headEnd/>
            <a:tailEnd type="triangle" w="med" len="med"/>
          </a:ln>
        </p:spPr>
      </p:cxnSp>
      <p:cxnSp>
        <p:nvCxnSpPr>
          <p:cNvPr id="33" name="AutoShape 24"/>
          <p:cNvCxnSpPr>
            <a:cxnSpLocks noChangeShapeType="1"/>
            <a:stCxn id="44" idx="1"/>
            <a:endCxn id="23" idx="3"/>
          </p:cNvCxnSpPr>
          <p:nvPr/>
        </p:nvCxnSpPr>
        <p:spPr bwMode="auto">
          <a:xfrm flipH="1" flipV="1">
            <a:off x="5940425" y="2921000"/>
            <a:ext cx="647700" cy="1373188"/>
          </a:xfrm>
          <a:prstGeom prst="straightConnector1">
            <a:avLst/>
          </a:prstGeom>
          <a:noFill/>
          <a:ln w="9525">
            <a:solidFill>
              <a:schemeClr val="accent2"/>
            </a:solidFill>
            <a:round/>
            <a:headEnd/>
            <a:tailEnd type="triangle" w="med" len="med"/>
          </a:ln>
        </p:spPr>
      </p:cxnSp>
      <p:cxnSp>
        <p:nvCxnSpPr>
          <p:cNvPr id="34" name="AutoShape 25"/>
          <p:cNvCxnSpPr>
            <a:cxnSpLocks noChangeShapeType="1"/>
            <a:stCxn id="44" idx="1"/>
            <a:endCxn id="24" idx="3"/>
          </p:cNvCxnSpPr>
          <p:nvPr/>
        </p:nvCxnSpPr>
        <p:spPr bwMode="auto">
          <a:xfrm flipH="1" flipV="1">
            <a:off x="5940425" y="3424238"/>
            <a:ext cx="647700" cy="869950"/>
          </a:xfrm>
          <a:prstGeom prst="straightConnector1">
            <a:avLst/>
          </a:prstGeom>
          <a:noFill/>
          <a:ln w="9525">
            <a:solidFill>
              <a:schemeClr val="accent2"/>
            </a:solidFill>
            <a:round/>
            <a:headEnd/>
            <a:tailEnd type="triangle" w="med" len="med"/>
          </a:ln>
        </p:spPr>
      </p:cxnSp>
      <p:cxnSp>
        <p:nvCxnSpPr>
          <p:cNvPr id="35" name="AutoShape 26"/>
          <p:cNvCxnSpPr>
            <a:cxnSpLocks noChangeShapeType="1"/>
            <a:stCxn id="44" idx="1"/>
            <a:endCxn id="25" idx="3"/>
          </p:cNvCxnSpPr>
          <p:nvPr/>
        </p:nvCxnSpPr>
        <p:spPr bwMode="auto">
          <a:xfrm flipH="1" flipV="1">
            <a:off x="5938838" y="3929063"/>
            <a:ext cx="649287" cy="365125"/>
          </a:xfrm>
          <a:prstGeom prst="straightConnector1">
            <a:avLst/>
          </a:prstGeom>
          <a:noFill/>
          <a:ln w="9525">
            <a:solidFill>
              <a:schemeClr val="accent2"/>
            </a:solidFill>
            <a:round/>
            <a:headEnd/>
            <a:tailEnd type="triangle" w="med" len="med"/>
          </a:ln>
        </p:spPr>
      </p:cxnSp>
      <p:cxnSp>
        <p:nvCxnSpPr>
          <p:cNvPr id="36" name="AutoShape 27"/>
          <p:cNvCxnSpPr>
            <a:cxnSpLocks noChangeShapeType="1"/>
            <a:stCxn id="44" idx="1"/>
            <a:endCxn id="26" idx="3"/>
          </p:cNvCxnSpPr>
          <p:nvPr/>
        </p:nvCxnSpPr>
        <p:spPr bwMode="auto">
          <a:xfrm flipH="1">
            <a:off x="5940425" y="4294188"/>
            <a:ext cx="647700" cy="138112"/>
          </a:xfrm>
          <a:prstGeom prst="straightConnector1">
            <a:avLst/>
          </a:prstGeom>
          <a:noFill/>
          <a:ln w="9525">
            <a:solidFill>
              <a:schemeClr val="accent2"/>
            </a:solidFill>
            <a:round/>
            <a:headEnd/>
            <a:tailEnd type="triangle" w="med" len="med"/>
          </a:ln>
        </p:spPr>
      </p:cxnSp>
      <p:cxnSp>
        <p:nvCxnSpPr>
          <p:cNvPr id="37" name="AutoShape 28"/>
          <p:cNvCxnSpPr>
            <a:cxnSpLocks noChangeShapeType="1"/>
            <a:stCxn id="44" idx="1"/>
            <a:endCxn id="29" idx="3"/>
          </p:cNvCxnSpPr>
          <p:nvPr/>
        </p:nvCxnSpPr>
        <p:spPr bwMode="auto">
          <a:xfrm flipH="1" flipV="1">
            <a:off x="5940425" y="2416175"/>
            <a:ext cx="647700" cy="1878013"/>
          </a:xfrm>
          <a:prstGeom prst="straightConnector1">
            <a:avLst/>
          </a:prstGeom>
          <a:noFill/>
          <a:ln w="9525">
            <a:solidFill>
              <a:schemeClr val="accent2"/>
            </a:solidFill>
            <a:round/>
            <a:headEnd/>
            <a:tailEnd type="triangle" w="med" len="med"/>
          </a:ln>
        </p:spPr>
      </p:cxnSp>
      <p:cxnSp>
        <p:nvCxnSpPr>
          <p:cNvPr id="38" name="AutoShape 29"/>
          <p:cNvCxnSpPr>
            <a:cxnSpLocks noChangeShapeType="1"/>
            <a:stCxn id="44" idx="1"/>
            <a:endCxn id="27" idx="3"/>
          </p:cNvCxnSpPr>
          <p:nvPr/>
        </p:nvCxnSpPr>
        <p:spPr bwMode="auto">
          <a:xfrm flipH="1">
            <a:off x="5938838" y="4294188"/>
            <a:ext cx="649287" cy="642937"/>
          </a:xfrm>
          <a:prstGeom prst="straightConnector1">
            <a:avLst/>
          </a:prstGeom>
          <a:noFill/>
          <a:ln w="9525">
            <a:solidFill>
              <a:schemeClr val="accent2"/>
            </a:solidFill>
            <a:round/>
            <a:headEnd/>
            <a:tailEnd type="triangle" w="med" len="med"/>
          </a:ln>
        </p:spPr>
      </p:cxnSp>
      <p:cxnSp>
        <p:nvCxnSpPr>
          <p:cNvPr id="39" name="AutoShape 30"/>
          <p:cNvCxnSpPr>
            <a:cxnSpLocks noChangeShapeType="1"/>
            <a:stCxn id="44" idx="1"/>
            <a:endCxn id="28" idx="3"/>
          </p:cNvCxnSpPr>
          <p:nvPr/>
        </p:nvCxnSpPr>
        <p:spPr bwMode="auto">
          <a:xfrm flipH="1">
            <a:off x="5940425" y="4294188"/>
            <a:ext cx="647700" cy="1146175"/>
          </a:xfrm>
          <a:prstGeom prst="straightConnector1">
            <a:avLst/>
          </a:prstGeom>
          <a:noFill/>
          <a:ln w="9525">
            <a:solidFill>
              <a:schemeClr val="accent2"/>
            </a:solidFill>
            <a:round/>
            <a:headEnd/>
            <a:tailEnd type="triangle" w="med" len="med"/>
          </a:ln>
        </p:spPr>
      </p:cxnSp>
      <p:cxnSp>
        <p:nvCxnSpPr>
          <p:cNvPr id="40" name="AutoShape 31"/>
          <p:cNvCxnSpPr>
            <a:cxnSpLocks noChangeShapeType="1"/>
            <a:stCxn id="52" idx="6"/>
            <a:endCxn id="20" idx="1"/>
          </p:cNvCxnSpPr>
          <p:nvPr/>
        </p:nvCxnSpPr>
        <p:spPr bwMode="auto">
          <a:xfrm flipV="1">
            <a:off x="1258888" y="2524125"/>
            <a:ext cx="215900" cy="1552575"/>
          </a:xfrm>
          <a:prstGeom prst="straightConnector1">
            <a:avLst/>
          </a:prstGeom>
          <a:noFill/>
          <a:ln w="9525">
            <a:solidFill>
              <a:schemeClr val="tx1"/>
            </a:solidFill>
            <a:round/>
            <a:headEnd/>
            <a:tailEnd type="triangle" w="med" len="med"/>
          </a:ln>
        </p:spPr>
      </p:cxnSp>
      <p:cxnSp>
        <p:nvCxnSpPr>
          <p:cNvPr id="41" name="AutoShape 32"/>
          <p:cNvCxnSpPr>
            <a:cxnSpLocks noChangeShapeType="1"/>
            <a:stCxn id="52" idx="6"/>
            <a:endCxn id="19" idx="1"/>
          </p:cNvCxnSpPr>
          <p:nvPr/>
        </p:nvCxnSpPr>
        <p:spPr bwMode="auto">
          <a:xfrm flipV="1">
            <a:off x="1258888" y="3460750"/>
            <a:ext cx="215900" cy="615950"/>
          </a:xfrm>
          <a:prstGeom prst="straightConnector1">
            <a:avLst/>
          </a:prstGeom>
          <a:noFill/>
          <a:ln w="9525">
            <a:solidFill>
              <a:schemeClr val="tx1"/>
            </a:solidFill>
            <a:round/>
            <a:headEnd/>
            <a:tailEnd type="triangle" w="med" len="med"/>
          </a:ln>
        </p:spPr>
      </p:cxnSp>
      <p:cxnSp>
        <p:nvCxnSpPr>
          <p:cNvPr id="43" name="AutoShape 34"/>
          <p:cNvCxnSpPr>
            <a:cxnSpLocks noChangeShapeType="1"/>
            <a:stCxn id="52" idx="6"/>
            <a:endCxn id="21" idx="1"/>
          </p:cNvCxnSpPr>
          <p:nvPr/>
        </p:nvCxnSpPr>
        <p:spPr bwMode="auto">
          <a:xfrm>
            <a:off x="1258888" y="4076700"/>
            <a:ext cx="215900" cy="1400175"/>
          </a:xfrm>
          <a:prstGeom prst="straightConnector1">
            <a:avLst/>
          </a:prstGeom>
          <a:noFill/>
          <a:ln w="9525">
            <a:solidFill>
              <a:schemeClr val="tx1"/>
            </a:solidFill>
            <a:round/>
            <a:headEnd/>
            <a:tailEnd type="triangle" w="med" len="med"/>
          </a:ln>
        </p:spPr>
      </p:cxnSp>
      <p:sp>
        <p:nvSpPr>
          <p:cNvPr id="44" name="Rectangle 35"/>
          <p:cNvSpPr>
            <a:spLocks noChangeArrowheads="1"/>
          </p:cNvSpPr>
          <p:nvPr/>
        </p:nvSpPr>
        <p:spPr bwMode="auto">
          <a:xfrm>
            <a:off x="6588125" y="3178175"/>
            <a:ext cx="1079500" cy="2232025"/>
          </a:xfrm>
          <a:prstGeom prst="rect">
            <a:avLst/>
          </a:prstGeom>
          <a:noFill/>
          <a:ln w="9525" algn="ctr">
            <a:noFill/>
            <a:miter lim="800000"/>
            <a:headEnd/>
            <a:tailEnd/>
          </a:ln>
        </p:spPr>
        <p:txBody>
          <a:bodyPr wrap="none" anchor="ctr"/>
          <a:lstStyle/>
          <a:p>
            <a:pPr algn="ctr" eaLnBrk="0" hangingPunct="0"/>
            <a:r>
              <a:rPr lang="es-ES_tradnl" sz="1400">
                <a:latin typeface="Calibri" pitchFamily="34" charset="0"/>
              </a:rPr>
              <a:t>Estructura </a:t>
            </a:r>
          </a:p>
          <a:p>
            <a:pPr algn="ctr" eaLnBrk="0" hangingPunct="0"/>
            <a:r>
              <a:rPr lang="es-ES_tradnl" sz="1400">
                <a:latin typeface="Calibri" pitchFamily="34" charset="0"/>
              </a:rPr>
              <a:t>de </a:t>
            </a:r>
          </a:p>
          <a:p>
            <a:pPr algn="ctr" eaLnBrk="0" hangingPunct="0"/>
            <a:r>
              <a:rPr lang="es-ES_tradnl" sz="1400">
                <a:latin typeface="Calibri" pitchFamily="34" charset="0"/>
              </a:rPr>
              <a:t>Oportunidades</a:t>
            </a:r>
            <a:endParaRPr lang="es-ES" sz="1400">
              <a:latin typeface="Calibri" pitchFamily="34" charset="0"/>
            </a:endParaRPr>
          </a:p>
        </p:txBody>
      </p:sp>
      <p:cxnSp>
        <p:nvCxnSpPr>
          <p:cNvPr id="45" name="AutoShape 36"/>
          <p:cNvCxnSpPr>
            <a:cxnSpLocks noChangeShapeType="1"/>
            <a:stCxn id="74" idx="2"/>
            <a:endCxn id="75" idx="0"/>
          </p:cNvCxnSpPr>
          <p:nvPr/>
        </p:nvCxnSpPr>
        <p:spPr bwMode="auto">
          <a:xfrm>
            <a:off x="7213600" y="2524125"/>
            <a:ext cx="1079500" cy="3627438"/>
          </a:xfrm>
          <a:prstGeom prst="straightConnector1">
            <a:avLst/>
          </a:prstGeom>
          <a:noFill/>
          <a:ln w="38100" cap="rnd">
            <a:solidFill>
              <a:srgbClr val="993300"/>
            </a:solidFill>
            <a:prstDash val="sysDot"/>
            <a:round/>
            <a:headEnd/>
            <a:tailEnd/>
          </a:ln>
        </p:spPr>
      </p:cxnSp>
      <p:cxnSp>
        <p:nvCxnSpPr>
          <p:cNvPr id="46" name="AutoShape 37"/>
          <p:cNvCxnSpPr>
            <a:cxnSpLocks noChangeShapeType="1"/>
            <a:stCxn id="76" idx="2"/>
            <a:endCxn id="75" idx="2"/>
          </p:cNvCxnSpPr>
          <p:nvPr/>
        </p:nvCxnSpPr>
        <p:spPr bwMode="auto">
          <a:xfrm flipV="1">
            <a:off x="5700713" y="6669088"/>
            <a:ext cx="2592387" cy="14287"/>
          </a:xfrm>
          <a:prstGeom prst="straightConnector1">
            <a:avLst/>
          </a:prstGeom>
          <a:noFill/>
          <a:ln w="38100" cap="rnd">
            <a:solidFill>
              <a:srgbClr val="993300"/>
            </a:solidFill>
            <a:prstDash val="sysDot"/>
            <a:round/>
            <a:headEnd/>
            <a:tailEnd/>
          </a:ln>
        </p:spPr>
      </p:cxnSp>
      <p:cxnSp>
        <p:nvCxnSpPr>
          <p:cNvPr id="47" name="AutoShape 38"/>
          <p:cNvCxnSpPr>
            <a:cxnSpLocks noChangeShapeType="1"/>
          </p:cNvCxnSpPr>
          <p:nvPr/>
        </p:nvCxnSpPr>
        <p:spPr bwMode="auto">
          <a:xfrm flipH="1">
            <a:off x="5651500" y="2420938"/>
            <a:ext cx="1512888" cy="3816350"/>
          </a:xfrm>
          <a:prstGeom prst="straightConnector1">
            <a:avLst/>
          </a:prstGeom>
          <a:noFill/>
          <a:ln w="38100" cap="rnd">
            <a:solidFill>
              <a:srgbClr val="993300"/>
            </a:solidFill>
            <a:prstDash val="sysDot"/>
            <a:round/>
            <a:headEnd/>
            <a:tailEnd/>
          </a:ln>
        </p:spPr>
      </p:cxnSp>
      <p:sp>
        <p:nvSpPr>
          <p:cNvPr id="48" name="Rectangle 39"/>
          <p:cNvSpPr>
            <a:spLocks noChangeArrowheads="1"/>
          </p:cNvSpPr>
          <p:nvPr/>
        </p:nvSpPr>
        <p:spPr bwMode="auto">
          <a:xfrm>
            <a:off x="1403350" y="5978525"/>
            <a:ext cx="1368425" cy="649288"/>
          </a:xfrm>
          <a:prstGeom prst="rect">
            <a:avLst/>
          </a:prstGeom>
          <a:solidFill>
            <a:schemeClr val="accent1"/>
          </a:solidFill>
          <a:ln w="9525" algn="ctr">
            <a:solidFill>
              <a:schemeClr val="tx1"/>
            </a:solidFill>
            <a:miter lim="800000"/>
            <a:headEnd/>
            <a:tailEnd/>
          </a:ln>
        </p:spPr>
        <p:txBody>
          <a:bodyPr wrap="none" lIns="0" tIns="0" rIns="0" bIns="0" anchor="ctr"/>
          <a:lstStyle/>
          <a:p>
            <a:pPr marL="342900" indent="-342900" algn="ctr"/>
            <a:r>
              <a:rPr lang="es-ES_tradnl" sz="1400" b="1">
                <a:solidFill>
                  <a:schemeClr val="bg1"/>
                </a:solidFill>
                <a:latin typeface="Calibri" pitchFamily="34" charset="0"/>
              </a:rPr>
              <a:t>Recursos</a:t>
            </a:r>
            <a:endParaRPr lang="es-ES" sz="1400" b="1">
              <a:solidFill>
                <a:schemeClr val="bg1"/>
              </a:solidFill>
              <a:latin typeface="Calibri" pitchFamily="34" charset="0"/>
            </a:endParaRPr>
          </a:p>
        </p:txBody>
      </p:sp>
      <p:sp>
        <p:nvSpPr>
          <p:cNvPr id="49" name="Rectangle 40"/>
          <p:cNvSpPr>
            <a:spLocks noChangeArrowheads="1"/>
          </p:cNvSpPr>
          <p:nvPr/>
        </p:nvSpPr>
        <p:spPr bwMode="auto">
          <a:xfrm>
            <a:off x="1474788" y="1443038"/>
            <a:ext cx="1370012" cy="649287"/>
          </a:xfrm>
          <a:prstGeom prst="rect">
            <a:avLst/>
          </a:prstGeom>
          <a:solidFill>
            <a:schemeClr val="accent1"/>
          </a:solidFill>
          <a:ln w="9525" algn="ctr">
            <a:solidFill>
              <a:schemeClr val="tx1"/>
            </a:solidFill>
            <a:miter lim="800000"/>
            <a:headEnd/>
            <a:tailEnd/>
          </a:ln>
        </p:spPr>
        <p:txBody>
          <a:bodyPr wrap="none" lIns="0" tIns="0" rIns="0" bIns="0" anchor="ctr"/>
          <a:lstStyle/>
          <a:p>
            <a:pPr marL="342900" indent="-342900" algn="ctr"/>
            <a:r>
              <a:rPr lang="es-ES_tradnl" sz="1400" b="1">
                <a:solidFill>
                  <a:schemeClr val="bg1"/>
                </a:solidFill>
                <a:latin typeface="Calibri" pitchFamily="34" charset="0"/>
              </a:rPr>
              <a:t>Recursos</a:t>
            </a:r>
            <a:endParaRPr lang="es-ES" sz="1400" b="1">
              <a:solidFill>
                <a:schemeClr val="bg1"/>
              </a:solidFill>
              <a:latin typeface="Calibri" pitchFamily="34" charset="0"/>
            </a:endParaRPr>
          </a:p>
        </p:txBody>
      </p:sp>
      <p:cxnSp>
        <p:nvCxnSpPr>
          <p:cNvPr id="50" name="AutoShape 41"/>
          <p:cNvCxnSpPr>
            <a:cxnSpLocks noChangeShapeType="1"/>
            <a:endCxn id="59" idx="1"/>
          </p:cNvCxnSpPr>
          <p:nvPr/>
        </p:nvCxnSpPr>
        <p:spPr bwMode="auto">
          <a:xfrm flipH="1">
            <a:off x="1403350" y="1843088"/>
            <a:ext cx="71438" cy="4465637"/>
          </a:xfrm>
          <a:prstGeom prst="straightConnector1">
            <a:avLst/>
          </a:prstGeom>
          <a:noFill/>
          <a:ln w="28575" cap="rnd">
            <a:solidFill>
              <a:srgbClr val="993300"/>
            </a:solidFill>
            <a:prstDash val="sysDot"/>
            <a:round/>
            <a:headEnd/>
            <a:tailEnd/>
          </a:ln>
        </p:spPr>
      </p:cxnSp>
      <p:cxnSp>
        <p:nvCxnSpPr>
          <p:cNvPr id="51" name="AutoShape 42"/>
          <p:cNvCxnSpPr>
            <a:cxnSpLocks noChangeShapeType="1"/>
            <a:endCxn id="48" idx="3"/>
          </p:cNvCxnSpPr>
          <p:nvPr/>
        </p:nvCxnSpPr>
        <p:spPr bwMode="auto">
          <a:xfrm flipH="1">
            <a:off x="2771775" y="1803400"/>
            <a:ext cx="71438" cy="4500563"/>
          </a:xfrm>
          <a:prstGeom prst="straightConnector1">
            <a:avLst/>
          </a:prstGeom>
          <a:noFill/>
          <a:ln w="28575" cap="rnd">
            <a:solidFill>
              <a:srgbClr val="993300"/>
            </a:solidFill>
            <a:prstDash val="sysDot"/>
            <a:round/>
            <a:headEnd/>
            <a:tailEnd/>
          </a:ln>
        </p:spPr>
      </p:cxnSp>
      <p:sp>
        <p:nvSpPr>
          <p:cNvPr id="52" name="Oval 43"/>
          <p:cNvSpPr>
            <a:spLocks noChangeArrowheads="1"/>
          </p:cNvSpPr>
          <p:nvPr/>
        </p:nvSpPr>
        <p:spPr bwMode="auto">
          <a:xfrm>
            <a:off x="0" y="3141663"/>
            <a:ext cx="1258888" cy="1871662"/>
          </a:xfrm>
          <a:prstGeom prst="ellipse">
            <a:avLst/>
          </a:prstGeom>
          <a:gradFill rotWithShape="1">
            <a:gsLst>
              <a:gs pos="0">
                <a:srgbClr val="FFFFFF"/>
              </a:gs>
              <a:gs pos="100000">
                <a:srgbClr val="FF0000"/>
              </a:gs>
            </a:gsLst>
            <a:lin ang="18900000" scaled="1"/>
          </a:gradFill>
          <a:ln w="9525" algn="ctr">
            <a:noFill/>
            <a:round/>
            <a:headEnd/>
            <a:tailEnd/>
          </a:ln>
        </p:spPr>
        <p:txBody>
          <a:bodyPr wrap="none" anchor="ctr"/>
          <a:lstStyle/>
          <a:p>
            <a:pPr eaLnBrk="0" hangingPunct="0"/>
            <a:endParaRPr lang="es-CL" sz="1400">
              <a:solidFill>
                <a:schemeClr val="accent2"/>
              </a:solidFill>
              <a:latin typeface="Calibri" pitchFamily="34" charset="0"/>
            </a:endParaRPr>
          </a:p>
        </p:txBody>
      </p:sp>
      <p:sp>
        <p:nvSpPr>
          <p:cNvPr id="53" name="Line 44"/>
          <p:cNvSpPr>
            <a:spLocks noChangeShapeType="1"/>
          </p:cNvSpPr>
          <p:nvPr/>
        </p:nvSpPr>
        <p:spPr bwMode="auto">
          <a:xfrm flipH="1">
            <a:off x="2771775" y="2163763"/>
            <a:ext cx="1727200" cy="287337"/>
          </a:xfrm>
          <a:prstGeom prst="line">
            <a:avLst/>
          </a:prstGeom>
          <a:noFill/>
          <a:ln w="38100" cap="rnd">
            <a:solidFill>
              <a:srgbClr val="0000FF"/>
            </a:solidFill>
            <a:prstDash val="sysDot"/>
            <a:round/>
            <a:headEnd/>
            <a:tailEnd type="triangle" w="med" len="med"/>
          </a:ln>
        </p:spPr>
        <p:txBody>
          <a:bodyPr/>
          <a:lstStyle/>
          <a:p>
            <a:endParaRPr lang="en-US"/>
          </a:p>
        </p:txBody>
      </p:sp>
      <p:cxnSp>
        <p:nvCxnSpPr>
          <p:cNvPr id="54" name="AutoShape 45"/>
          <p:cNvCxnSpPr>
            <a:cxnSpLocks noChangeShapeType="1"/>
          </p:cNvCxnSpPr>
          <p:nvPr/>
        </p:nvCxnSpPr>
        <p:spPr bwMode="auto">
          <a:xfrm flipH="1">
            <a:off x="2771775" y="2921000"/>
            <a:ext cx="1912938" cy="538163"/>
          </a:xfrm>
          <a:prstGeom prst="curvedConnector3">
            <a:avLst>
              <a:gd name="adj1" fmla="val 44315"/>
            </a:avLst>
          </a:prstGeom>
          <a:noFill/>
          <a:ln w="38100" cap="rnd">
            <a:solidFill>
              <a:srgbClr val="0E0EC8"/>
            </a:solidFill>
            <a:prstDash val="sysDot"/>
            <a:round/>
            <a:headEnd/>
            <a:tailEnd type="triangle" w="med" len="med"/>
          </a:ln>
        </p:spPr>
      </p:cxnSp>
      <p:cxnSp>
        <p:nvCxnSpPr>
          <p:cNvPr id="55" name="AutoShape 46"/>
          <p:cNvCxnSpPr>
            <a:cxnSpLocks noChangeShapeType="1"/>
          </p:cNvCxnSpPr>
          <p:nvPr/>
        </p:nvCxnSpPr>
        <p:spPr bwMode="auto">
          <a:xfrm>
            <a:off x="2771775" y="3532188"/>
            <a:ext cx="1943100" cy="431800"/>
          </a:xfrm>
          <a:prstGeom prst="curvedConnector3">
            <a:avLst>
              <a:gd name="adj1" fmla="val 74102"/>
            </a:avLst>
          </a:prstGeom>
          <a:noFill/>
          <a:ln w="38100" cap="rnd">
            <a:solidFill>
              <a:srgbClr val="008000"/>
            </a:solidFill>
            <a:prstDash val="sysDot"/>
            <a:round/>
            <a:headEnd/>
            <a:tailEnd type="triangle" w="med" len="med"/>
          </a:ln>
        </p:spPr>
      </p:cxnSp>
      <p:cxnSp>
        <p:nvCxnSpPr>
          <p:cNvPr id="56" name="AutoShape 47"/>
          <p:cNvCxnSpPr>
            <a:cxnSpLocks noChangeShapeType="1"/>
          </p:cNvCxnSpPr>
          <p:nvPr/>
        </p:nvCxnSpPr>
        <p:spPr bwMode="auto">
          <a:xfrm rot="10800000" flipV="1">
            <a:off x="2771775" y="3963988"/>
            <a:ext cx="1943100" cy="539750"/>
          </a:xfrm>
          <a:prstGeom prst="curvedConnector3">
            <a:avLst>
              <a:gd name="adj1" fmla="val 50000"/>
            </a:avLst>
          </a:prstGeom>
          <a:noFill/>
          <a:ln w="38100" cap="rnd">
            <a:solidFill>
              <a:schemeClr val="accent2"/>
            </a:solidFill>
            <a:prstDash val="sysDot"/>
            <a:round/>
            <a:headEnd/>
            <a:tailEnd type="triangle" w="med" len="med"/>
          </a:ln>
        </p:spPr>
      </p:cxnSp>
      <p:sp>
        <p:nvSpPr>
          <p:cNvPr id="57" name="Oval 48"/>
          <p:cNvSpPr>
            <a:spLocks noChangeArrowheads="1"/>
          </p:cNvSpPr>
          <p:nvPr/>
        </p:nvSpPr>
        <p:spPr bwMode="auto">
          <a:xfrm>
            <a:off x="0" y="3141663"/>
            <a:ext cx="1258888" cy="1871662"/>
          </a:xfrm>
          <a:prstGeom prst="ellipse">
            <a:avLst/>
          </a:prstGeom>
          <a:gradFill rotWithShape="1">
            <a:gsLst>
              <a:gs pos="0">
                <a:srgbClr val="3366FF"/>
              </a:gs>
              <a:gs pos="100000">
                <a:srgbClr val="FFFFFF"/>
              </a:gs>
            </a:gsLst>
            <a:lin ang="18900000" scaled="1"/>
          </a:gradFill>
          <a:ln w="9525" algn="ctr">
            <a:noFill/>
            <a:round/>
            <a:headEnd/>
            <a:tailEnd/>
          </a:ln>
        </p:spPr>
        <p:txBody>
          <a:bodyPr wrap="none" anchor="ctr"/>
          <a:lstStyle/>
          <a:p>
            <a:pPr eaLnBrk="0" hangingPunct="0"/>
            <a:endParaRPr lang="es-CL" sz="1400">
              <a:solidFill>
                <a:schemeClr val="accent2"/>
              </a:solidFill>
              <a:latin typeface="Calibri" pitchFamily="34" charset="0"/>
            </a:endParaRPr>
          </a:p>
        </p:txBody>
      </p:sp>
      <p:sp>
        <p:nvSpPr>
          <p:cNvPr id="58" name="Rectangle 49"/>
          <p:cNvSpPr>
            <a:spLocks noChangeArrowheads="1"/>
          </p:cNvSpPr>
          <p:nvPr/>
        </p:nvSpPr>
        <p:spPr bwMode="auto">
          <a:xfrm>
            <a:off x="1474788" y="1412875"/>
            <a:ext cx="1370012" cy="720725"/>
          </a:xfrm>
          <a:prstGeom prst="rect">
            <a:avLst/>
          </a:prstGeom>
          <a:solidFill>
            <a:srgbClr val="808000"/>
          </a:solidFill>
          <a:ln w="9525" algn="ctr">
            <a:noFill/>
            <a:miter lim="800000"/>
            <a:headEnd/>
            <a:tailEnd/>
          </a:ln>
        </p:spPr>
        <p:txBody>
          <a:bodyPr wrap="none" lIns="0" tIns="0" rIns="0" bIns="0" anchor="ctr"/>
          <a:lstStyle/>
          <a:p>
            <a:pPr marL="342900" indent="-342900" algn="ctr"/>
            <a:r>
              <a:rPr lang="es-ES_tradnl" sz="1400">
                <a:latin typeface="Calibri" pitchFamily="34" charset="0"/>
              </a:rPr>
              <a:t>Activos</a:t>
            </a:r>
            <a:endParaRPr lang="es-ES" sz="1400">
              <a:latin typeface="Calibri" pitchFamily="34" charset="0"/>
            </a:endParaRPr>
          </a:p>
        </p:txBody>
      </p:sp>
      <p:sp>
        <p:nvSpPr>
          <p:cNvPr id="59" name="Rectangle 50"/>
          <p:cNvSpPr>
            <a:spLocks noChangeArrowheads="1"/>
          </p:cNvSpPr>
          <p:nvPr/>
        </p:nvSpPr>
        <p:spPr bwMode="auto">
          <a:xfrm>
            <a:off x="1403350" y="5949950"/>
            <a:ext cx="1370013" cy="719138"/>
          </a:xfrm>
          <a:prstGeom prst="rect">
            <a:avLst/>
          </a:prstGeom>
          <a:solidFill>
            <a:srgbClr val="808000"/>
          </a:solidFill>
          <a:ln w="9525" algn="ctr">
            <a:noFill/>
            <a:miter lim="800000"/>
            <a:headEnd/>
            <a:tailEnd/>
          </a:ln>
        </p:spPr>
        <p:txBody>
          <a:bodyPr wrap="none" lIns="0" tIns="0" rIns="0" bIns="0" anchor="ctr"/>
          <a:lstStyle/>
          <a:p>
            <a:pPr marL="342900" indent="-342900" algn="ctr"/>
            <a:r>
              <a:rPr lang="es-ES_tradnl" sz="1400">
                <a:latin typeface="Calibri" pitchFamily="34" charset="0"/>
              </a:rPr>
              <a:t>Activos</a:t>
            </a:r>
            <a:endParaRPr lang="es-ES" sz="1400">
              <a:latin typeface="Calibri" pitchFamily="34" charset="0"/>
            </a:endParaRPr>
          </a:p>
        </p:txBody>
      </p:sp>
      <p:sp>
        <p:nvSpPr>
          <p:cNvPr id="60" name="WordArt 51"/>
          <p:cNvSpPr>
            <a:spLocks noChangeArrowheads="1" noChangeShapeType="1" noTextEdit="1"/>
          </p:cNvSpPr>
          <p:nvPr/>
        </p:nvSpPr>
        <p:spPr bwMode="auto">
          <a:xfrm>
            <a:off x="250825" y="3460750"/>
            <a:ext cx="790575" cy="1006475"/>
          </a:xfrm>
          <a:prstGeom prst="rect">
            <a:avLst/>
          </a:prstGeom>
        </p:spPr>
        <p:txBody>
          <a:bodyPr wrap="none" fromWordArt="1">
            <a:prstTxWarp prst="textSlantUp">
              <a:avLst>
                <a:gd name="adj" fmla="val 7130"/>
              </a:avLst>
            </a:prstTxWarp>
          </a:bodyPr>
          <a:lstStyle/>
          <a:p>
            <a:r>
              <a:rPr lang="en-US" sz="1400" kern="10">
                <a:ln w="9525">
                  <a:solidFill>
                    <a:srgbClr val="000000"/>
                  </a:solidFill>
                  <a:round/>
                  <a:headEnd/>
                  <a:tailEnd/>
                </a:ln>
                <a:solidFill>
                  <a:srgbClr val="FFFF99"/>
                </a:solidFill>
                <a:latin typeface="Arial"/>
                <a:cs typeface="Arial"/>
              </a:rPr>
              <a:t>Persona/hogar</a:t>
            </a:r>
          </a:p>
          <a:p>
            <a:r>
              <a:rPr lang="en-US" sz="1400" kern="10">
                <a:ln w="9525">
                  <a:solidFill>
                    <a:srgbClr val="000000"/>
                  </a:solidFill>
                  <a:round/>
                  <a:headEnd/>
                  <a:tailEnd/>
                </a:ln>
                <a:solidFill>
                  <a:srgbClr val="FFFF99"/>
                </a:solidFill>
                <a:latin typeface="Arial"/>
                <a:cs typeface="Arial"/>
              </a:rPr>
              <a:t>Sin </a:t>
            </a:r>
          </a:p>
          <a:p>
            <a:r>
              <a:rPr lang="en-US" sz="1400" kern="10">
                <a:ln w="9525">
                  <a:solidFill>
                    <a:srgbClr val="000000"/>
                  </a:solidFill>
                  <a:round/>
                  <a:headEnd/>
                  <a:tailEnd/>
                </a:ln>
                <a:solidFill>
                  <a:srgbClr val="FFFF99"/>
                </a:solidFill>
                <a:latin typeface="Arial"/>
                <a:cs typeface="Arial"/>
              </a:rPr>
              <a:t>Pobreza</a:t>
            </a:r>
          </a:p>
        </p:txBody>
      </p:sp>
      <p:sp>
        <p:nvSpPr>
          <p:cNvPr id="61" name="WordArt 52"/>
          <p:cNvSpPr>
            <a:spLocks noChangeArrowheads="1" noChangeShapeType="1" noTextEdit="1"/>
          </p:cNvSpPr>
          <p:nvPr/>
        </p:nvSpPr>
        <p:spPr bwMode="auto">
          <a:xfrm>
            <a:off x="250825" y="3405188"/>
            <a:ext cx="792163" cy="1103312"/>
          </a:xfrm>
          <a:prstGeom prst="rect">
            <a:avLst/>
          </a:prstGeom>
        </p:spPr>
        <p:txBody>
          <a:bodyPr wrap="none" fromWordArt="1">
            <a:prstTxWarp prst="textSlantUp">
              <a:avLst>
                <a:gd name="adj" fmla="val 7769"/>
              </a:avLst>
            </a:prstTxWarp>
          </a:bodyPr>
          <a:lstStyle/>
          <a:p>
            <a:r>
              <a:rPr lang="en-US" sz="1400" kern="10">
                <a:ln w="9525">
                  <a:solidFill>
                    <a:srgbClr val="000000"/>
                  </a:solidFill>
                  <a:round/>
                  <a:headEnd/>
                  <a:tailEnd/>
                </a:ln>
                <a:solidFill>
                  <a:srgbClr val="0000FF"/>
                </a:solidFill>
                <a:latin typeface="Arial"/>
                <a:cs typeface="Arial"/>
              </a:rPr>
              <a:t>Persona/hogar</a:t>
            </a:r>
          </a:p>
          <a:p>
            <a:r>
              <a:rPr lang="en-US" sz="1400" kern="10">
                <a:ln w="9525">
                  <a:solidFill>
                    <a:srgbClr val="000000"/>
                  </a:solidFill>
                  <a:round/>
                  <a:headEnd/>
                  <a:tailEnd/>
                </a:ln>
                <a:solidFill>
                  <a:srgbClr val="0000FF"/>
                </a:solidFill>
                <a:latin typeface="Arial"/>
                <a:cs typeface="Arial"/>
              </a:rPr>
              <a:t>en</a:t>
            </a:r>
          </a:p>
          <a:p>
            <a:r>
              <a:rPr lang="en-US" sz="1400" kern="10">
                <a:ln w="9525">
                  <a:solidFill>
                    <a:srgbClr val="000000"/>
                  </a:solidFill>
                  <a:round/>
                  <a:headEnd/>
                  <a:tailEnd/>
                </a:ln>
                <a:solidFill>
                  <a:srgbClr val="0000FF"/>
                </a:solidFill>
                <a:latin typeface="Arial"/>
                <a:cs typeface="Arial"/>
              </a:rPr>
              <a:t>Pobreza</a:t>
            </a:r>
          </a:p>
        </p:txBody>
      </p:sp>
      <p:cxnSp>
        <p:nvCxnSpPr>
          <p:cNvPr id="62" name="AutoShape 53"/>
          <p:cNvCxnSpPr>
            <a:cxnSpLocks noChangeShapeType="1"/>
          </p:cNvCxnSpPr>
          <p:nvPr/>
        </p:nvCxnSpPr>
        <p:spPr bwMode="auto">
          <a:xfrm flipV="1">
            <a:off x="2782888" y="2921000"/>
            <a:ext cx="1901825" cy="1554163"/>
          </a:xfrm>
          <a:prstGeom prst="curvedConnector3">
            <a:avLst>
              <a:gd name="adj1" fmla="val 53088"/>
            </a:avLst>
          </a:prstGeom>
          <a:noFill/>
          <a:ln w="38100" cap="rnd">
            <a:solidFill>
              <a:schemeClr val="accent2"/>
            </a:solidFill>
            <a:prstDash val="sysDot"/>
            <a:round/>
            <a:headEnd/>
            <a:tailEnd type="triangle" w="med" len="med"/>
          </a:ln>
        </p:spPr>
      </p:cxnSp>
      <p:cxnSp>
        <p:nvCxnSpPr>
          <p:cNvPr id="63" name="AutoShape 54"/>
          <p:cNvCxnSpPr>
            <a:cxnSpLocks noChangeShapeType="1"/>
            <a:stCxn id="23" idx="1"/>
          </p:cNvCxnSpPr>
          <p:nvPr/>
        </p:nvCxnSpPr>
        <p:spPr bwMode="auto">
          <a:xfrm rot="10800000" flipV="1">
            <a:off x="2855913" y="2921000"/>
            <a:ext cx="1860550" cy="2527300"/>
          </a:xfrm>
          <a:prstGeom prst="curvedConnector3">
            <a:avLst>
              <a:gd name="adj1" fmla="val 67491"/>
            </a:avLst>
          </a:prstGeom>
          <a:noFill/>
          <a:ln w="38100" cap="rnd">
            <a:solidFill>
              <a:schemeClr val="accent2"/>
            </a:solidFill>
            <a:prstDash val="sysDot"/>
            <a:round/>
            <a:headEnd/>
            <a:tailEnd type="triangle" w="med" len="med"/>
          </a:ln>
        </p:spPr>
      </p:cxnSp>
      <p:cxnSp>
        <p:nvCxnSpPr>
          <p:cNvPr id="64" name="AutoShape 55"/>
          <p:cNvCxnSpPr>
            <a:cxnSpLocks noChangeShapeType="1"/>
            <a:endCxn id="24" idx="1"/>
          </p:cNvCxnSpPr>
          <p:nvPr/>
        </p:nvCxnSpPr>
        <p:spPr bwMode="auto">
          <a:xfrm flipV="1">
            <a:off x="2855913" y="3424238"/>
            <a:ext cx="1860550" cy="2024062"/>
          </a:xfrm>
          <a:prstGeom prst="curvedConnector3">
            <a:avLst>
              <a:gd name="adj1" fmla="val 37454"/>
            </a:avLst>
          </a:prstGeom>
          <a:noFill/>
          <a:ln w="38100" cap="rnd">
            <a:solidFill>
              <a:schemeClr val="accent2"/>
            </a:solidFill>
            <a:prstDash val="sysDot"/>
            <a:round/>
            <a:headEnd/>
            <a:tailEnd type="triangle" w="med" len="med"/>
          </a:ln>
        </p:spPr>
      </p:cxnSp>
      <p:cxnSp>
        <p:nvCxnSpPr>
          <p:cNvPr id="65" name="AutoShape 56"/>
          <p:cNvCxnSpPr>
            <a:cxnSpLocks noChangeShapeType="1"/>
            <a:stCxn id="24" idx="1"/>
          </p:cNvCxnSpPr>
          <p:nvPr/>
        </p:nvCxnSpPr>
        <p:spPr bwMode="auto">
          <a:xfrm rot="10800000" flipV="1">
            <a:off x="2782888" y="3424238"/>
            <a:ext cx="1933575" cy="1050925"/>
          </a:xfrm>
          <a:prstGeom prst="curvedConnector3">
            <a:avLst>
              <a:gd name="adj1" fmla="val 50000"/>
            </a:avLst>
          </a:prstGeom>
          <a:noFill/>
          <a:ln w="38100" cap="rnd">
            <a:solidFill>
              <a:schemeClr val="accent2"/>
            </a:solidFill>
            <a:prstDash val="sysDot"/>
            <a:round/>
            <a:headEnd/>
            <a:tailEnd type="triangle" w="med" len="med"/>
          </a:ln>
        </p:spPr>
      </p:cxnSp>
      <p:cxnSp>
        <p:nvCxnSpPr>
          <p:cNvPr id="66" name="AutoShape 57"/>
          <p:cNvCxnSpPr>
            <a:cxnSpLocks noChangeShapeType="1"/>
            <a:endCxn id="28" idx="1"/>
          </p:cNvCxnSpPr>
          <p:nvPr/>
        </p:nvCxnSpPr>
        <p:spPr bwMode="auto">
          <a:xfrm>
            <a:off x="2782888" y="4475163"/>
            <a:ext cx="1933575" cy="965200"/>
          </a:xfrm>
          <a:prstGeom prst="curvedConnector3">
            <a:avLst>
              <a:gd name="adj1" fmla="val 49917"/>
            </a:avLst>
          </a:prstGeom>
          <a:noFill/>
          <a:ln w="38100" cap="rnd">
            <a:solidFill>
              <a:schemeClr val="accent2"/>
            </a:solidFill>
            <a:prstDash val="sysDot"/>
            <a:round/>
            <a:headEnd/>
            <a:tailEnd type="triangle" w="med" len="med"/>
          </a:ln>
        </p:spPr>
      </p:cxnSp>
      <p:cxnSp>
        <p:nvCxnSpPr>
          <p:cNvPr id="67" name="AutoShape 58"/>
          <p:cNvCxnSpPr>
            <a:cxnSpLocks noChangeShapeType="1"/>
            <a:stCxn id="28" idx="1"/>
          </p:cNvCxnSpPr>
          <p:nvPr/>
        </p:nvCxnSpPr>
        <p:spPr bwMode="auto">
          <a:xfrm rot="10800000">
            <a:off x="2779713" y="3503613"/>
            <a:ext cx="1936750" cy="1936750"/>
          </a:xfrm>
          <a:prstGeom prst="curvedConnector3">
            <a:avLst>
              <a:gd name="adj1" fmla="val 50000"/>
            </a:avLst>
          </a:prstGeom>
          <a:noFill/>
          <a:ln w="38100" cap="rnd">
            <a:solidFill>
              <a:schemeClr val="accent2"/>
            </a:solidFill>
            <a:prstDash val="sysDot"/>
            <a:round/>
            <a:headEnd/>
            <a:tailEnd type="triangle" w="med" len="med"/>
          </a:ln>
        </p:spPr>
      </p:cxnSp>
      <p:cxnSp>
        <p:nvCxnSpPr>
          <p:cNvPr id="68" name="AutoShape 59"/>
          <p:cNvCxnSpPr>
            <a:cxnSpLocks noChangeShapeType="1"/>
          </p:cNvCxnSpPr>
          <p:nvPr/>
        </p:nvCxnSpPr>
        <p:spPr bwMode="auto">
          <a:xfrm flipH="1">
            <a:off x="2843213" y="5403850"/>
            <a:ext cx="1804987" cy="20638"/>
          </a:xfrm>
          <a:prstGeom prst="curvedConnector5">
            <a:avLst>
              <a:gd name="adj1" fmla="val 8704"/>
              <a:gd name="adj2" fmla="val -146157"/>
              <a:gd name="adj3" fmla="val 59542"/>
            </a:avLst>
          </a:prstGeom>
          <a:noFill/>
          <a:ln w="38100" cap="rnd">
            <a:solidFill>
              <a:schemeClr val="accent2"/>
            </a:solidFill>
            <a:prstDash val="sysDot"/>
            <a:round/>
            <a:headEnd/>
            <a:tailEnd type="triangle" w="med" len="med"/>
          </a:ln>
        </p:spPr>
      </p:cxnSp>
      <p:cxnSp>
        <p:nvCxnSpPr>
          <p:cNvPr id="69" name="AutoShape 60"/>
          <p:cNvCxnSpPr>
            <a:cxnSpLocks noChangeShapeType="1"/>
            <a:endCxn id="29" idx="1"/>
          </p:cNvCxnSpPr>
          <p:nvPr/>
        </p:nvCxnSpPr>
        <p:spPr bwMode="auto">
          <a:xfrm flipV="1">
            <a:off x="2855913" y="2416175"/>
            <a:ext cx="1860550" cy="3032125"/>
          </a:xfrm>
          <a:prstGeom prst="curvedConnector3">
            <a:avLst>
              <a:gd name="adj1" fmla="val 50000"/>
            </a:avLst>
          </a:prstGeom>
          <a:noFill/>
          <a:ln w="38100" cap="rnd">
            <a:solidFill>
              <a:schemeClr val="accent2"/>
            </a:solidFill>
            <a:prstDash val="sysDot"/>
            <a:round/>
            <a:headEnd/>
            <a:tailEnd type="triangle" w="med" len="med"/>
          </a:ln>
        </p:spPr>
      </p:cxnSp>
      <p:cxnSp>
        <p:nvCxnSpPr>
          <p:cNvPr id="70" name="AutoShape 61"/>
          <p:cNvCxnSpPr>
            <a:cxnSpLocks noChangeShapeType="1"/>
            <a:stCxn id="29" idx="1"/>
            <a:endCxn id="53" idx="1"/>
          </p:cNvCxnSpPr>
          <p:nvPr/>
        </p:nvCxnSpPr>
        <p:spPr bwMode="auto">
          <a:xfrm rot="10800000" flipV="1">
            <a:off x="2771775" y="2416175"/>
            <a:ext cx="1944688" cy="53975"/>
          </a:xfrm>
          <a:prstGeom prst="curvedConnector4">
            <a:avLst>
              <a:gd name="adj1" fmla="val 5551"/>
              <a:gd name="adj2" fmla="val 485296"/>
            </a:avLst>
          </a:prstGeom>
          <a:noFill/>
          <a:ln w="38100" cap="rnd">
            <a:solidFill>
              <a:schemeClr val="accent2"/>
            </a:solidFill>
            <a:prstDash val="sysDot"/>
            <a:round/>
            <a:headEnd/>
            <a:tailEnd type="triangle" w="med" len="med"/>
          </a:ln>
        </p:spPr>
      </p:cxnSp>
      <p:cxnSp>
        <p:nvCxnSpPr>
          <p:cNvPr id="71" name="AutoShape 62"/>
          <p:cNvCxnSpPr>
            <a:cxnSpLocks noChangeShapeType="1"/>
            <a:stCxn id="53" idx="1"/>
          </p:cNvCxnSpPr>
          <p:nvPr/>
        </p:nvCxnSpPr>
        <p:spPr bwMode="auto">
          <a:xfrm rot="16200000" flipH="1">
            <a:off x="2768600" y="2473325"/>
            <a:ext cx="1949450" cy="1943100"/>
          </a:xfrm>
          <a:prstGeom prst="curvedConnector4">
            <a:avLst>
              <a:gd name="adj1" fmla="val 3824"/>
              <a:gd name="adj2" fmla="val 64620"/>
            </a:avLst>
          </a:prstGeom>
          <a:noFill/>
          <a:ln w="38100" cap="rnd">
            <a:solidFill>
              <a:schemeClr val="accent2"/>
            </a:solidFill>
            <a:prstDash val="sysDot"/>
            <a:round/>
            <a:headEnd/>
            <a:tailEnd type="triangle" w="med" len="med"/>
          </a:ln>
        </p:spPr>
      </p:cxnSp>
      <p:cxnSp>
        <p:nvCxnSpPr>
          <p:cNvPr id="72" name="AutoShape 63"/>
          <p:cNvCxnSpPr>
            <a:cxnSpLocks noChangeShapeType="1"/>
          </p:cNvCxnSpPr>
          <p:nvPr/>
        </p:nvCxnSpPr>
        <p:spPr bwMode="auto">
          <a:xfrm flipH="1" flipV="1">
            <a:off x="2779713" y="3503613"/>
            <a:ext cx="1935162" cy="915987"/>
          </a:xfrm>
          <a:prstGeom prst="curvedConnector3">
            <a:avLst>
              <a:gd name="adj1" fmla="val 44380"/>
            </a:avLst>
          </a:prstGeom>
          <a:noFill/>
          <a:ln w="38100" cap="rnd">
            <a:solidFill>
              <a:schemeClr val="accent2"/>
            </a:solidFill>
            <a:prstDash val="sysDot"/>
            <a:round/>
            <a:headEnd/>
            <a:tailEnd type="triangle" w="med" len="med"/>
          </a:ln>
        </p:spPr>
      </p:cxnSp>
      <p:cxnSp>
        <p:nvCxnSpPr>
          <p:cNvPr id="73" name="AutoShape 64"/>
          <p:cNvCxnSpPr>
            <a:cxnSpLocks noChangeShapeType="1"/>
          </p:cNvCxnSpPr>
          <p:nvPr/>
        </p:nvCxnSpPr>
        <p:spPr bwMode="auto">
          <a:xfrm>
            <a:off x="2779713" y="3503613"/>
            <a:ext cx="1909762" cy="1431925"/>
          </a:xfrm>
          <a:prstGeom prst="curvedConnector3">
            <a:avLst>
              <a:gd name="adj1" fmla="val 33250"/>
            </a:avLst>
          </a:prstGeom>
          <a:noFill/>
          <a:ln w="38100" cap="rnd">
            <a:solidFill>
              <a:schemeClr val="accent2"/>
            </a:solidFill>
            <a:prstDash val="sysDot"/>
            <a:round/>
            <a:headEnd/>
            <a:tailEnd type="triangle" w="med" len="med"/>
          </a:ln>
        </p:spPr>
      </p:cxnSp>
      <p:sp>
        <p:nvSpPr>
          <p:cNvPr id="74" name="WordArt 65"/>
          <p:cNvSpPr>
            <a:spLocks noChangeArrowheads="1" noChangeShapeType="1" noTextEdit="1"/>
          </p:cNvSpPr>
          <p:nvPr/>
        </p:nvSpPr>
        <p:spPr bwMode="auto">
          <a:xfrm>
            <a:off x="6588125" y="2006600"/>
            <a:ext cx="1249363" cy="517525"/>
          </a:xfrm>
          <a:prstGeom prst="rect">
            <a:avLst/>
          </a:prstGeom>
        </p:spPr>
        <p:txBody>
          <a:bodyPr wrap="none" fromWordArt="1">
            <a:prstTxWarp prst="textPlain">
              <a:avLst>
                <a:gd name="adj" fmla="val 50000"/>
              </a:avLst>
            </a:prstTxWarp>
          </a:bodyPr>
          <a:lstStyle/>
          <a:p>
            <a:r>
              <a:rPr lang="en-US" sz="1400" kern="10">
                <a:ln w="9525">
                  <a:noFill/>
                  <a:round/>
                  <a:headEnd/>
                  <a:tailEnd/>
                </a:ln>
                <a:effectLst>
                  <a:outerShdw dist="45791" dir="2021404" algn="ctr" rotWithShape="0">
                    <a:srgbClr val="B2B2B2">
                      <a:alpha val="79999"/>
                    </a:srgbClr>
                  </a:outerShdw>
                </a:effectLst>
                <a:latin typeface="Arial"/>
                <a:cs typeface="Arial"/>
              </a:rPr>
              <a:t>ESTADO</a:t>
            </a:r>
          </a:p>
        </p:txBody>
      </p:sp>
      <p:sp>
        <p:nvSpPr>
          <p:cNvPr id="75" name="WordArt 66"/>
          <p:cNvSpPr>
            <a:spLocks noChangeArrowheads="1" noChangeShapeType="1" noTextEdit="1"/>
          </p:cNvSpPr>
          <p:nvPr/>
        </p:nvSpPr>
        <p:spPr bwMode="auto">
          <a:xfrm>
            <a:off x="7667625" y="6151563"/>
            <a:ext cx="1249363" cy="517525"/>
          </a:xfrm>
          <a:prstGeom prst="rect">
            <a:avLst/>
          </a:prstGeom>
        </p:spPr>
        <p:txBody>
          <a:bodyPr wrap="none" fromWordArt="1">
            <a:prstTxWarp prst="textPlain">
              <a:avLst>
                <a:gd name="adj" fmla="val 50000"/>
              </a:avLst>
            </a:prstTxWarp>
          </a:bodyPr>
          <a:lstStyle/>
          <a:p>
            <a:pPr algn="ctr"/>
            <a:r>
              <a:rPr lang="en-US" sz="1400" b="1" kern="10">
                <a:ln w="9525">
                  <a:noFill/>
                  <a:round/>
                  <a:headEnd/>
                  <a:tailEnd/>
                </a:ln>
                <a:solidFill>
                  <a:schemeClr val="tx2"/>
                </a:solidFill>
                <a:latin typeface="Arial"/>
                <a:cs typeface="Arial"/>
              </a:rPr>
              <a:t>EMPRESA</a:t>
            </a:r>
          </a:p>
          <a:p>
            <a:pPr algn="ctr"/>
            <a:r>
              <a:rPr lang="en-US" sz="1400" b="1" kern="10">
                <a:ln w="9525">
                  <a:noFill/>
                  <a:round/>
                  <a:headEnd/>
                  <a:tailEnd/>
                </a:ln>
                <a:solidFill>
                  <a:schemeClr val="tx2"/>
                </a:solidFill>
                <a:latin typeface="Arial"/>
                <a:cs typeface="Arial"/>
              </a:rPr>
              <a:t>PRIVADA</a:t>
            </a:r>
          </a:p>
        </p:txBody>
      </p:sp>
      <p:sp>
        <p:nvSpPr>
          <p:cNvPr id="76" name="WordArt 67"/>
          <p:cNvSpPr>
            <a:spLocks noChangeArrowheads="1" noChangeShapeType="1" noTextEdit="1"/>
          </p:cNvSpPr>
          <p:nvPr/>
        </p:nvSpPr>
        <p:spPr bwMode="auto">
          <a:xfrm>
            <a:off x="5075238" y="6165850"/>
            <a:ext cx="1249362" cy="517525"/>
          </a:xfrm>
          <a:prstGeom prst="rect">
            <a:avLst/>
          </a:prstGeom>
        </p:spPr>
        <p:txBody>
          <a:bodyPr wrap="none" fromWordArt="1">
            <a:prstTxWarp prst="textPlain">
              <a:avLst>
                <a:gd name="adj" fmla="val 50000"/>
              </a:avLst>
            </a:prstTxWarp>
          </a:bodyPr>
          <a:lstStyle/>
          <a:p>
            <a:pPr algn="ctr"/>
            <a:r>
              <a:rPr lang="en-US" sz="1400" b="1" kern="10">
                <a:ln w="9525">
                  <a:noFill/>
                  <a:round/>
                  <a:headEnd/>
                  <a:tailEnd/>
                </a:ln>
                <a:solidFill>
                  <a:schemeClr val="tx2"/>
                </a:solidFill>
                <a:latin typeface="Arial"/>
                <a:cs typeface="Arial"/>
              </a:rPr>
              <a:t>SOCIEDAD </a:t>
            </a:r>
          </a:p>
          <a:p>
            <a:pPr algn="ctr"/>
            <a:r>
              <a:rPr lang="en-US" sz="1400" b="1" kern="10">
                <a:ln w="9525">
                  <a:noFill/>
                  <a:round/>
                  <a:headEnd/>
                  <a:tailEnd/>
                </a:ln>
                <a:solidFill>
                  <a:schemeClr val="tx2"/>
                </a:solidFill>
                <a:latin typeface="Arial"/>
                <a:cs typeface="Arial"/>
              </a:rPr>
              <a:t>CIVIL</a:t>
            </a:r>
          </a:p>
        </p:txBody>
      </p:sp>
      <p:sp>
        <p:nvSpPr>
          <p:cNvPr id="116" name="AutoShape 5"/>
          <p:cNvSpPr>
            <a:spLocks noChangeArrowheads="1"/>
          </p:cNvSpPr>
          <p:nvPr/>
        </p:nvSpPr>
        <p:spPr bwMode="auto">
          <a:xfrm rot="5400000">
            <a:off x="1943100" y="944563"/>
            <a:ext cx="504825" cy="288925"/>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3">
              <a:lumMod val="75000"/>
              <a:alpha val="84000"/>
            </a:schemeClr>
          </a:solidFill>
          <a:ln w="9525" algn="ctr">
            <a:noFill/>
            <a:miter lim="800000"/>
            <a:headEnd/>
            <a:tailEnd/>
          </a:ln>
          <a:effectLst/>
        </p:spPr>
        <p:txBody>
          <a:bodyPr wrap="none" anchor="ctr"/>
          <a:lstStyle/>
          <a:p>
            <a:pPr fontAlgn="auto">
              <a:spcBef>
                <a:spcPts val="0"/>
              </a:spcBef>
              <a:spcAft>
                <a:spcPts val="0"/>
              </a:spcAft>
              <a:defRPr/>
            </a:pPr>
            <a:endParaRPr lang="es-ES">
              <a:latin typeface="+mn-lt"/>
            </a:endParaRPr>
          </a:p>
        </p:txBody>
      </p:sp>
      <p:sp>
        <p:nvSpPr>
          <p:cNvPr id="77" name="Text Box 8"/>
          <p:cNvSpPr txBox="1">
            <a:spLocks noChangeArrowheads="1"/>
          </p:cNvSpPr>
          <p:nvPr/>
        </p:nvSpPr>
        <p:spPr bwMode="auto">
          <a:xfrm>
            <a:off x="395288" y="260350"/>
            <a:ext cx="3635375" cy="585788"/>
          </a:xfrm>
          <a:prstGeom prst="rect">
            <a:avLst/>
          </a:prstGeom>
          <a:solidFill>
            <a:schemeClr val="bg2">
              <a:alpha val="43921"/>
            </a:schemeClr>
          </a:solidFill>
          <a:ln w="9525">
            <a:noFill/>
            <a:miter lim="800000"/>
            <a:headEnd/>
            <a:tailEnd/>
          </a:ln>
        </p:spPr>
        <p:txBody>
          <a:bodyPr>
            <a:spAutoFit/>
          </a:bodyPr>
          <a:lstStyle/>
          <a:p>
            <a:pPr algn="ctr"/>
            <a:r>
              <a:rPr lang="es-CL" sz="1600" b="1">
                <a:latin typeface="Calibri" pitchFamily="34" charset="0"/>
              </a:rPr>
              <a:t>Identificación, Visibilización y fortalecimiento de Recursos Propios</a:t>
            </a:r>
          </a:p>
        </p:txBody>
      </p:sp>
      <p:sp>
        <p:nvSpPr>
          <p:cNvPr id="78" name="Text Box 8"/>
          <p:cNvSpPr txBox="1">
            <a:spLocks noChangeArrowheads="1"/>
          </p:cNvSpPr>
          <p:nvPr/>
        </p:nvSpPr>
        <p:spPr bwMode="auto">
          <a:xfrm>
            <a:off x="5364163" y="333375"/>
            <a:ext cx="3635375" cy="581025"/>
          </a:xfrm>
          <a:prstGeom prst="rect">
            <a:avLst/>
          </a:prstGeom>
          <a:solidFill>
            <a:schemeClr val="bg2">
              <a:alpha val="43921"/>
            </a:schemeClr>
          </a:solidFill>
          <a:ln w="9525">
            <a:noFill/>
            <a:miter lim="800000"/>
            <a:headEnd/>
            <a:tailEnd/>
          </a:ln>
        </p:spPr>
        <p:txBody>
          <a:bodyPr>
            <a:spAutoFit/>
          </a:bodyPr>
          <a:lstStyle/>
          <a:p>
            <a:pPr algn="ctr"/>
            <a:r>
              <a:rPr lang="es-CL" sz="1600" b="1">
                <a:latin typeface="Calibri" pitchFamily="34" charset="0"/>
              </a:rPr>
              <a:t>Acercamiento, vinculación con la Estructura de Oportunidades </a:t>
            </a:r>
          </a:p>
        </p:txBody>
      </p:sp>
      <p:sp>
        <p:nvSpPr>
          <p:cNvPr id="79" name="AutoShape 5"/>
          <p:cNvSpPr>
            <a:spLocks noChangeArrowheads="1"/>
          </p:cNvSpPr>
          <p:nvPr/>
        </p:nvSpPr>
        <p:spPr bwMode="auto">
          <a:xfrm rot="5400000">
            <a:off x="6985794" y="1232694"/>
            <a:ext cx="503237" cy="288925"/>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3">
              <a:lumMod val="75000"/>
              <a:alpha val="84000"/>
            </a:schemeClr>
          </a:solidFill>
          <a:ln w="9525" algn="ctr">
            <a:noFill/>
            <a:miter lim="800000"/>
            <a:headEnd/>
            <a:tailEnd/>
          </a:ln>
          <a:effectLst/>
        </p:spPr>
        <p:txBody>
          <a:bodyPr wrap="none" anchor="ctr"/>
          <a:lstStyle/>
          <a:p>
            <a:pPr fontAlgn="auto">
              <a:spcBef>
                <a:spcPts val="0"/>
              </a:spcBef>
              <a:spcAft>
                <a:spcPts val="0"/>
              </a:spcAft>
              <a:defRPr/>
            </a:pPr>
            <a:endParaRPr lang="es-ES">
              <a:latin typeface="+mn-lt"/>
            </a:endParaRPr>
          </a:p>
        </p:txBody>
      </p:sp>
      <p:sp>
        <p:nvSpPr>
          <p:cNvPr id="362567" name="Text Box 8"/>
          <p:cNvSpPr txBox="1">
            <a:spLocks noChangeArrowheads="1"/>
          </p:cNvSpPr>
          <p:nvPr/>
        </p:nvSpPr>
        <p:spPr bwMode="auto">
          <a:xfrm>
            <a:off x="3810000" y="-15875"/>
            <a:ext cx="5791200" cy="396875"/>
          </a:xfrm>
          <a:prstGeom prst="rect">
            <a:avLst/>
          </a:prstGeom>
          <a:solidFill>
            <a:schemeClr val="bg2">
              <a:alpha val="10196"/>
            </a:schemeClr>
          </a:solidFill>
          <a:ln w="9525">
            <a:noFill/>
            <a:miter lim="800000"/>
            <a:headEnd/>
            <a:tailEnd/>
          </a:ln>
        </p:spPr>
        <p:txBody>
          <a:bodyPr>
            <a:spAutoFit/>
          </a:bodyPr>
          <a:lstStyle/>
          <a:p>
            <a:r>
              <a:rPr lang="es-CL" sz="2000" b="1">
                <a:latin typeface="Calibri" pitchFamily="34" charset="0"/>
              </a:rPr>
              <a:t>A QUÉ PROPENDER EN LAS INTERVENCIONES?</a:t>
            </a:r>
          </a:p>
        </p:txBody>
      </p:sp>
      <p:sp>
        <p:nvSpPr>
          <p:cNvPr id="83" name="Rectangle 10"/>
          <p:cNvSpPr>
            <a:spLocks noChangeArrowheads="1"/>
          </p:cNvSpPr>
          <p:nvPr/>
        </p:nvSpPr>
        <p:spPr bwMode="auto">
          <a:xfrm>
            <a:off x="1476375" y="4221163"/>
            <a:ext cx="1296988" cy="576262"/>
          </a:xfrm>
          <a:prstGeom prst="rect">
            <a:avLst/>
          </a:prstGeom>
          <a:solidFill>
            <a:srgbClr val="FFFF99"/>
          </a:solidFill>
          <a:ln w="9525" algn="ctr">
            <a:noFill/>
            <a:miter lim="800000"/>
            <a:headEnd/>
            <a:tailEnd/>
          </a:ln>
        </p:spPr>
        <p:txBody>
          <a:bodyPr anchor="ctr"/>
          <a:lstStyle/>
          <a:p>
            <a:pPr marL="342900" indent="-342900" algn="ctr"/>
            <a:r>
              <a:rPr lang="es-ES_tradnl" sz="1400">
                <a:latin typeface="Calibri" pitchFamily="34" charset="0"/>
              </a:rPr>
              <a:t>Físicos</a:t>
            </a:r>
            <a:endParaRPr lang="es-ES" sz="1400">
              <a:latin typeface="Calibri" pitchFamily="34" charset="0"/>
            </a:endParaRPr>
          </a:p>
        </p:txBody>
      </p:sp>
      <p:cxnSp>
        <p:nvCxnSpPr>
          <p:cNvPr id="81" name="AutoShape 32"/>
          <p:cNvCxnSpPr>
            <a:cxnSpLocks noChangeShapeType="1"/>
            <a:stCxn id="57" idx="6"/>
            <a:endCxn id="83" idx="1"/>
          </p:cNvCxnSpPr>
          <p:nvPr/>
        </p:nvCxnSpPr>
        <p:spPr bwMode="auto">
          <a:xfrm>
            <a:off x="1258888" y="4076700"/>
            <a:ext cx="217487" cy="431800"/>
          </a:xfrm>
          <a:prstGeom prst="straightConnector1">
            <a:avLst/>
          </a:prstGeom>
          <a:noFill/>
          <a:ln w="9525">
            <a:solidFill>
              <a:schemeClr val="tx1"/>
            </a:solidFill>
            <a:round/>
            <a:headEnd/>
            <a:tailEnd type="triangle" w="med" len="med"/>
          </a:ln>
        </p:spPr>
      </p:cxn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1"/>
                                        </p:tgtEl>
                                        <p:attrNameLst>
                                          <p:attrName>style.visibility</p:attrName>
                                        </p:attrNameLst>
                                      </p:cBhvr>
                                      <p:to>
                                        <p:strVal val="visible"/>
                                      </p:to>
                                    </p:set>
                                    <p:animEffect transition="in" filter="fade">
                                      <p:cBhvr>
                                        <p:cTn id="10" dur="1000"/>
                                        <p:tgtEl>
                                          <p:spTgt spid="61"/>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49"/>
                                        </p:tgtEl>
                                        <p:attrNameLst>
                                          <p:attrName>style.visibility</p:attrName>
                                        </p:attrNameLst>
                                      </p:cBhvr>
                                      <p:to>
                                        <p:strVal val="visible"/>
                                      </p:to>
                                    </p:set>
                                    <p:animEffect transition="in" filter="fade">
                                      <p:cBhvr>
                                        <p:cTn id="14" dur="1000"/>
                                        <p:tgtEl>
                                          <p:spTgt spid="49"/>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fade">
                                      <p:cBhvr>
                                        <p:cTn id="17" dur="1000"/>
                                        <p:tgtEl>
                                          <p:spTgt spid="48"/>
                                        </p:tgtEl>
                                      </p:cBhvr>
                                    </p:animEffect>
                                  </p:childTnLst>
                                </p:cTn>
                              </p:par>
                              <p:par>
                                <p:cTn id="18" presetID="10" presetClass="entr" presetSubtype="0" fill="hold" nodeType="withEffect">
                                  <p:stCondLst>
                                    <p:cond delay="0"/>
                                  </p:stCondLst>
                                  <p:childTnLst>
                                    <p:set>
                                      <p:cBhvr>
                                        <p:cTn id="19" dur="1" fill="hold">
                                          <p:stCondLst>
                                            <p:cond delay="0"/>
                                          </p:stCondLst>
                                        </p:cTn>
                                        <p:tgtEl>
                                          <p:spTgt spid="51"/>
                                        </p:tgtEl>
                                        <p:attrNameLst>
                                          <p:attrName>style.visibility</p:attrName>
                                        </p:attrNameLst>
                                      </p:cBhvr>
                                      <p:to>
                                        <p:strVal val="visible"/>
                                      </p:to>
                                    </p:set>
                                    <p:animEffect transition="in" filter="fade">
                                      <p:cBhvr>
                                        <p:cTn id="20" dur="1000"/>
                                        <p:tgtEl>
                                          <p:spTgt spid="51"/>
                                        </p:tgtEl>
                                      </p:cBhvr>
                                    </p:animEffect>
                                  </p:childTnLst>
                                </p:cTn>
                              </p:par>
                              <p:par>
                                <p:cTn id="21" presetID="10" presetClass="entr" presetSubtype="0" fill="hold" nodeType="withEffect">
                                  <p:stCondLst>
                                    <p:cond delay="0"/>
                                  </p:stCondLst>
                                  <p:childTnLst>
                                    <p:set>
                                      <p:cBhvr>
                                        <p:cTn id="22" dur="1" fill="hold">
                                          <p:stCondLst>
                                            <p:cond delay="0"/>
                                          </p:stCondLst>
                                        </p:cTn>
                                        <p:tgtEl>
                                          <p:spTgt spid="50"/>
                                        </p:tgtEl>
                                        <p:attrNameLst>
                                          <p:attrName>style.visibility</p:attrName>
                                        </p:attrNameLst>
                                      </p:cBhvr>
                                      <p:to>
                                        <p:strVal val="visible"/>
                                      </p:to>
                                    </p:set>
                                    <p:animEffect transition="in" filter="fade">
                                      <p:cBhvr>
                                        <p:cTn id="23" dur="1000"/>
                                        <p:tgtEl>
                                          <p:spTgt spid="50"/>
                                        </p:tgtEl>
                                      </p:cBhvr>
                                    </p:animEffect>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fade">
                                      <p:cBhvr>
                                        <p:cTn id="27" dur="1000"/>
                                        <p:tgtEl>
                                          <p:spTgt spid="40"/>
                                        </p:tgtEl>
                                      </p:cBhvr>
                                    </p:animEffect>
                                  </p:childTnLst>
                                </p:cTn>
                              </p:par>
                              <p:par>
                                <p:cTn id="28" presetID="10" presetClass="entr" presetSubtype="0" fill="hold"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1000"/>
                                        <p:tgtEl>
                                          <p:spTgt spid="20"/>
                                        </p:tgtEl>
                                      </p:cBhvr>
                                    </p:animEffect>
                                  </p:childTnLst>
                                </p:cTn>
                              </p:par>
                              <p:par>
                                <p:cTn id="31" presetID="10" presetClass="entr" presetSubtype="0" fill="hold" nodeType="withEffect">
                                  <p:stCondLst>
                                    <p:cond delay="0"/>
                                  </p:stCondLst>
                                  <p:childTnLst>
                                    <p:set>
                                      <p:cBhvr>
                                        <p:cTn id="32" dur="1" fill="hold">
                                          <p:stCondLst>
                                            <p:cond delay="0"/>
                                          </p:stCondLst>
                                        </p:cTn>
                                        <p:tgtEl>
                                          <p:spTgt spid="41"/>
                                        </p:tgtEl>
                                        <p:attrNameLst>
                                          <p:attrName>style.visibility</p:attrName>
                                        </p:attrNameLst>
                                      </p:cBhvr>
                                      <p:to>
                                        <p:strVal val="visible"/>
                                      </p:to>
                                    </p:set>
                                    <p:animEffect transition="in" filter="fade">
                                      <p:cBhvr>
                                        <p:cTn id="33" dur="1000"/>
                                        <p:tgtEl>
                                          <p:spTgt spid="41"/>
                                        </p:tgtEl>
                                      </p:cBhvr>
                                    </p:animEffect>
                                  </p:childTnLst>
                                </p:cTn>
                              </p:par>
                              <p:par>
                                <p:cTn id="34" presetID="10" presetClass="entr" presetSubtype="0" fill="hold"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1000"/>
                                        <p:tgtEl>
                                          <p:spTgt spid="19"/>
                                        </p:tgtEl>
                                      </p:cBhvr>
                                    </p:animEffect>
                                  </p:childTnLst>
                                </p:cTn>
                              </p:par>
                              <p:par>
                                <p:cTn id="37" presetID="10" presetClass="entr" presetSubtype="0" fill="hold" nodeType="withEffect">
                                  <p:stCondLst>
                                    <p:cond delay="0"/>
                                  </p:stCondLst>
                                  <p:childTnLst>
                                    <p:set>
                                      <p:cBhvr>
                                        <p:cTn id="38" dur="1" fill="hold">
                                          <p:stCondLst>
                                            <p:cond delay="0"/>
                                          </p:stCondLst>
                                        </p:cTn>
                                        <p:tgtEl>
                                          <p:spTgt spid="81"/>
                                        </p:tgtEl>
                                        <p:attrNameLst>
                                          <p:attrName>style.visibility</p:attrName>
                                        </p:attrNameLst>
                                      </p:cBhvr>
                                      <p:to>
                                        <p:strVal val="visible"/>
                                      </p:to>
                                    </p:set>
                                    <p:animEffect transition="in" filter="fade">
                                      <p:cBhvr>
                                        <p:cTn id="39" dur="1000"/>
                                        <p:tgtEl>
                                          <p:spTgt spid="81"/>
                                        </p:tgtEl>
                                      </p:cBhvr>
                                    </p:animEffect>
                                  </p:childTnLst>
                                </p:cTn>
                              </p:par>
                            </p:childTnLst>
                          </p:cTn>
                        </p:par>
                        <p:par>
                          <p:cTn id="40" fill="hold">
                            <p:stCondLst>
                              <p:cond delay="3000"/>
                            </p:stCondLst>
                            <p:childTnLst>
                              <p:par>
                                <p:cTn id="41" presetID="10" presetClass="entr" presetSubtype="0" fill="hold" grpId="0" nodeType="afterEffect">
                                  <p:stCondLst>
                                    <p:cond delay="0"/>
                                  </p:stCondLst>
                                  <p:childTnLst>
                                    <p:set>
                                      <p:cBhvr>
                                        <p:cTn id="42" dur="1" fill="hold">
                                          <p:stCondLst>
                                            <p:cond delay="0"/>
                                          </p:stCondLst>
                                        </p:cTn>
                                        <p:tgtEl>
                                          <p:spTgt spid="83"/>
                                        </p:tgtEl>
                                        <p:attrNameLst>
                                          <p:attrName>style.visibility</p:attrName>
                                        </p:attrNameLst>
                                      </p:cBhvr>
                                      <p:to>
                                        <p:strVal val="visible"/>
                                      </p:to>
                                    </p:set>
                                    <p:animEffect transition="in" filter="fade">
                                      <p:cBhvr>
                                        <p:cTn id="43" dur="1000"/>
                                        <p:tgtEl>
                                          <p:spTgt spid="83"/>
                                        </p:tgtEl>
                                      </p:cBhvr>
                                    </p:animEffect>
                                  </p:childTnLst>
                                </p:cTn>
                              </p:par>
                              <p:par>
                                <p:cTn id="44" presetID="10" presetClass="entr" presetSubtype="0" fill="hold" nodeType="withEffect">
                                  <p:stCondLst>
                                    <p:cond delay="0"/>
                                  </p:stCondLst>
                                  <p:childTnLst>
                                    <p:set>
                                      <p:cBhvr>
                                        <p:cTn id="45" dur="1" fill="hold">
                                          <p:stCondLst>
                                            <p:cond delay="0"/>
                                          </p:stCondLst>
                                        </p:cTn>
                                        <p:tgtEl>
                                          <p:spTgt spid="43"/>
                                        </p:tgtEl>
                                        <p:attrNameLst>
                                          <p:attrName>style.visibility</p:attrName>
                                        </p:attrNameLst>
                                      </p:cBhvr>
                                      <p:to>
                                        <p:strVal val="visible"/>
                                      </p:to>
                                    </p:set>
                                    <p:animEffect transition="in" filter="fade">
                                      <p:cBhvr>
                                        <p:cTn id="46" dur="1000"/>
                                        <p:tgtEl>
                                          <p:spTgt spid="43"/>
                                        </p:tgtEl>
                                      </p:cBhvr>
                                    </p:animEffect>
                                  </p:childTnLst>
                                </p:cTn>
                              </p:par>
                              <p:par>
                                <p:cTn id="47" presetID="10" presetClass="entr" presetSubtype="0" fill="hold" nodeType="with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1000"/>
                                        <p:tgtEl>
                                          <p:spTgt spid="21"/>
                                        </p:tgtEl>
                                      </p:cBhvr>
                                    </p:animEffect>
                                  </p:childTnLst>
                                </p:cTn>
                              </p:par>
                            </p:childTnLst>
                          </p:cTn>
                        </p:par>
                        <p:par>
                          <p:cTn id="50" fill="hold">
                            <p:stCondLst>
                              <p:cond delay="4000"/>
                            </p:stCondLst>
                            <p:childTnLst>
                              <p:par>
                                <p:cTn id="51" presetID="10" presetClass="entr" presetSubtype="0" fill="hold" grpId="0" nodeType="afterEffect">
                                  <p:stCondLst>
                                    <p:cond delay="0"/>
                                  </p:stCondLst>
                                  <p:childTnLst>
                                    <p:set>
                                      <p:cBhvr>
                                        <p:cTn id="52" dur="1" fill="hold">
                                          <p:stCondLst>
                                            <p:cond delay="0"/>
                                          </p:stCondLst>
                                        </p:cTn>
                                        <p:tgtEl>
                                          <p:spTgt spid="74"/>
                                        </p:tgtEl>
                                        <p:attrNameLst>
                                          <p:attrName>style.visibility</p:attrName>
                                        </p:attrNameLst>
                                      </p:cBhvr>
                                      <p:to>
                                        <p:strVal val="visible"/>
                                      </p:to>
                                    </p:set>
                                    <p:animEffect transition="in" filter="fade">
                                      <p:cBhvr>
                                        <p:cTn id="53" dur="1000"/>
                                        <p:tgtEl>
                                          <p:spTgt spid="74"/>
                                        </p:tgtEl>
                                      </p:cBhvr>
                                    </p:animEffect>
                                  </p:childTnLst>
                                </p:cTn>
                              </p:par>
                            </p:childTnLst>
                          </p:cTn>
                        </p:par>
                        <p:par>
                          <p:cTn id="54" fill="hold">
                            <p:stCondLst>
                              <p:cond delay="5000"/>
                            </p:stCondLst>
                            <p:childTnLst>
                              <p:par>
                                <p:cTn id="55" presetID="10" presetClass="entr" presetSubtype="0" fill="hold" grpId="0" nodeType="afterEffect">
                                  <p:stCondLst>
                                    <p:cond delay="0"/>
                                  </p:stCondLst>
                                  <p:childTnLst>
                                    <p:set>
                                      <p:cBhvr>
                                        <p:cTn id="56" dur="1" fill="hold">
                                          <p:stCondLst>
                                            <p:cond delay="0"/>
                                          </p:stCondLst>
                                        </p:cTn>
                                        <p:tgtEl>
                                          <p:spTgt spid="76"/>
                                        </p:tgtEl>
                                        <p:attrNameLst>
                                          <p:attrName>style.visibility</p:attrName>
                                        </p:attrNameLst>
                                      </p:cBhvr>
                                      <p:to>
                                        <p:strVal val="visible"/>
                                      </p:to>
                                    </p:set>
                                    <p:animEffect transition="in" filter="fade">
                                      <p:cBhvr>
                                        <p:cTn id="57" dur="1000"/>
                                        <p:tgtEl>
                                          <p:spTgt spid="76"/>
                                        </p:tgtEl>
                                      </p:cBhvr>
                                    </p:animEffect>
                                  </p:childTnLst>
                                </p:cTn>
                              </p:par>
                            </p:childTnLst>
                          </p:cTn>
                        </p:par>
                        <p:par>
                          <p:cTn id="58" fill="hold">
                            <p:stCondLst>
                              <p:cond delay="6000"/>
                            </p:stCondLst>
                            <p:childTnLst>
                              <p:par>
                                <p:cTn id="59" presetID="10" presetClass="entr" presetSubtype="0" fill="hold" grpId="0" nodeType="afterEffect">
                                  <p:stCondLst>
                                    <p:cond delay="0"/>
                                  </p:stCondLst>
                                  <p:childTnLst>
                                    <p:set>
                                      <p:cBhvr>
                                        <p:cTn id="60" dur="1" fill="hold">
                                          <p:stCondLst>
                                            <p:cond delay="0"/>
                                          </p:stCondLst>
                                        </p:cTn>
                                        <p:tgtEl>
                                          <p:spTgt spid="75"/>
                                        </p:tgtEl>
                                        <p:attrNameLst>
                                          <p:attrName>style.visibility</p:attrName>
                                        </p:attrNameLst>
                                      </p:cBhvr>
                                      <p:to>
                                        <p:strVal val="visible"/>
                                      </p:to>
                                    </p:set>
                                    <p:animEffect transition="in" filter="fade">
                                      <p:cBhvr>
                                        <p:cTn id="61" dur="1000"/>
                                        <p:tgtEl>
                                          <p:spTgt spid="75"/>
                                        </p:tgtEl>
                                      </p:cBhvr>
                                    </p:animEffect>
                                  </p:childTnLst>
                                </p:cTn>
                              </p:par>
                              <p:par>
                                <p:cTn id="62" presetID="10" presetClass="entr" presetSubtype="0" fill="hold" nodeType="withEffect">
                                  <p:stCondLst>
                                    <p:cond delay="0"/>
                                  </p:stCondLst>
                                  <p:childTnLst>
                                    <p:set>
                                      <p:cBhvr>
                                        <p:cTn id="63" dur="1" fill="hold">
                                          <p:stCondLst>
                                            <p:cond delay="0"/>
                                          </p:stCondLst>
                                        </p:cTn>
                                        <p:tgtEl>
                                          <p:spTgt spid="45"/>
                                        </p:tgtEl>
                                        <p:attrNameLst>
                                          <p:attrName>style.visibility</p:attrName>
                                        </p:attrNameLst>
                                      </p:cBhvr>
                                      <p:to>
                                        <p:strVal val="visible"/>
                                      </p:to>
                                    </p:set>
                                    <p:animEffect transition="in" filter="fade">
                                      <p:cBhvr>
                                        <p:cTn id="64" dur="1000"/>
                                        <p:tgtEl>
                                          <p:spTgt spid="45"/>
                                        </p:tgtEl>
                                      </p:cBhvr>
                                    </p:animEffect>
                                  </p:childTnLst>
                                </p:cTn>
                              </p:par>
                              <p:par>
                                <p:cTn id="65" presetID="10" presetClass="entr" presetSubtype="0" fill="hold" nodeType="withEffect">
                                  <p:stCondLst>
                                    <p:cond delay="0"/>
                                  </p:stCondLst>
                                  <p:childTnLst>
                                    <p:set>
                                      <p:cBhvr>
                                        <p:cTn id="66" dur="1" fill="hold">
                                          <p:stCondLst>
                                            <p:cond delay="0"/>
                                          </p:stCondLst>
                                        </p:cTn>
                                        <p:tgtEl>
                                          <p:spTgt spid="46"/>
                                        </p:tgtEl>
                                        <p:attrNameLst>
                                          <p:attrName>style.visibility</p:attrName>
                                        </p:attrNameLst>
                                      </p:cBhvr>
                                      <p:to>
                                        <p:strVal val="visible"/>
                                      </p:to>
                                    </p:set>
                                    <p:animEffect transition="in" filter="fade">
                                      <p:cBhvr>
                                        <p:cTn id="67" dur="1000"/>
                                        <p:tgtEl>
                                          <p:spTgt spid="46"/>
                                        </p:tgtEl>
                                      </p:cBhvr>
                                    </p:animEffect>
                                  </p:childTnLst>
                                </p:cTn>
                              </p:par>
                              <p:par>
                                <p:cTn id="68" presetID="10" presetClass="entr" presetSubtype="0" fill="hold" nodeType="withEffect">
                                  <p:stCondLst>
                                    <p:cond delay="0"/>
                                  </p:stCondLst>
                                  <p:childTnLst>
                                    <p:set>
                                      <p:cBhvr>
                                        <p:cTn id="69" dur="1" fill="hold">
                                          <p:stCondLst>
                                            <p:cond delay="0"/>
                                          </p:stCondLst>
                                        </p:cTn>
                                        <p:tgtEl>
                                          <p:spTgt spid="47"/>
                                        </p:tgtEl>
                                        <p:attrNameLst>
                                          <p:attrName>style.visibility</p:attrName>
                                        </p:attrNameLst>
                                      </p:cBhvr>
                                      <p:to>
                                        <p:strVal val="visible"/>
                                      </p:to>
                                    </p:set>
                                    <p:animEffect transition="in" filter="fade">
                                      <p:cBhvr>
                                        <p:cTn id="70" dur="1000"/>
                                        <p:tgtEl>
                                          <p:spTgt spid="47"/>
                                        </p:tgtEl>
                                      </p:cBhvr>
                                    </p:animEffect>
                                  </p:childTnLst>
                                </p:cTn>
                              </p:par>
                            </p:childTnLst>
                          </p:cTn>
                        </p:par>
                        <p:par>
                          <p:cTn id="71" fill="hold">
                            <p:stCondLst>
                              <p:cond delay="7000"/>
                            </p:stCondLst>
                            <p:childTnLst>
                              <p:par>
                                <p:cTn id="72" presetID="10" presetClass="entr" presetSubtype="0" fill="hold" grpId="0" nodeType="afterEffect">
                                  <p:stCondLst>
                                    <p:cond delay="0"/>
                                  </p:stCondLst>
                                  <p:childTnLst>
                                    <p:set>
                                      <p:cBhvr>
                                        <p:cTn id="73" dur="1" fill="hold">
                                          <p:stCondLst>
                                            <p:cond delay="0"/>
                                          </p:stCondLst>
                                        </p:cTn>
                                        <p:tgtEl>
                                          <p:spTgt spid="44"/>
                                        </p:tgtEl>
                                        <p:attrNameLst>
                                          <p:attrName>style.visibility</p:attrName>
                                        </p:attrNameLst>
                                      </p:cBhvr>
                                      <p:to>
                                        <p:strVal val="visible"/>
                                      </p:to>
                                    </p:set>
                                    <p:animEffect transition="in" filter="fade">
                                      <p:cBhvr>
                                        <p:cTn id="74" dur="1000"/>
                                        <p:tgtEl>
                                          <p:spTgt spid="44"/>
                                        </p:tgtEl>
                                      </p:cBhvr>
                                    </p:animEffect>
                                  </p:childTnLst>
                                </p:cTn>
                              </p:par>
                              <p:par>
                                <p:cTn id="75" presetID="10" presetClass="entr" presetSubtype="0" fill="hold" nodeType="withEffect">
                                  <p:stCondLst>
                                    <p:cond delay="0"/>
                                  </p:stCondLst>
                                  <p:childTnLst>
                                    <p:set>
                                      <p:cBhvr>
                                        <p:cTn id="76" dur="1" fill="hold">
                                          <p:stCondLst>
                                            <p:cond delay="0"/>
                                          </p:stCondLst>
                                        </p:cTn>
                                        <p:tgtEl>
                                          <p:spTgt spid="32"/>
                                        </p:tgtEl>
                                        <p:attrNameLst>
                                          <p:attrName>style.visibility</p:attrName>
                                        </p:attrNameLst>
                                      </p:cBhvr>
                                      <p:to>
                                        <p:strVal val="visible"/>
                                      </p:to>
                                    </p:set>
                                    <p:animEffect transition="in" filter="fade">
                                      <p:cBhvr>
                                        <p:cTn id="77" dur="1000"/>
                                        <p:tgtEl>
                                          <p:spTgt spid="32"/>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22"/>
                                        </p:tgtEl>
                                        <p:attrNameLst>
                                          <p:attrName>style.visibility</p:attrName>
                                        </p:attrNameLst>
                                      </p:cBhvr>
                                      <p:to>
                                        <p:strVal val="visible"/>
                                      </p:to>
                                    </p:set>
                                    <p:animEffect transition="in" filter="fade">
                                      <p:cBhvr>
                                        <p:cTn id="80" dur="1000"/>
                                        <p:tgtEl>
                                          <p:spTgt spid="22"/>
                                        </p:tgtEl>
                                      </p:cBhvr>
                                    </p:animEffect>
                                  </p:childTnLst>
                                </p:cTn>
                              </p:par>
                              <p:par>
                                <p:cTn id="81" presetID="10" presetClass="entr" presetSubtype="0" fill="hold" nodeType="withEffect">
                                  <p:stCondLst>
                                    <p:cond delay="0"/>
                                  </p:stCondLst>
                                  <p:childTnLst>
                                    <p:set>
                                      <p:cBhvr>
                                        <p:cTn id="82" dur="1" fill="hold">
                                          <p:stCondLst>
                                            <p:cond delay="0"/>
                                          </p:stCondLst>
                                        </p:cTn>
                                        <p:tgtEl>
                                          <p:spTgt spid="37"/>
                                        </p:tgtEl>
                                        <p:attrNameLst>
                                          <p:attrName>style.visibility</p:attrName>
                                        </p:attrNameLst>
                                      </p:cBhvr>
                                      <p:to>
                                        <p:strVal val="visible"/>
                                      </p:to>
                                    </p:set>
                                    <p:animEffect transition="in" filter="fade">
                                      <p:cBhvr>
                                        <p:cTn id="83" dur="1000"/>
                                        <p:tgtEl>
                                          <p:spTgt spid="37"/>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29"/>
                                        </p:tgtEl>
                                        <p:attrNameLst>
                                          <p:attrName>style.visibility</p:attrName>
                                        </p:attrNameLst>
                                      </p:cBhvr>
                                      <p:to>
                                        <p:strVal val="visible"/>
                                      </p:to>
                                    </p:set>
                                    <p:animEffect transition="in" filter="fade">
                                      <p:cBhvr>
                                        <p:cTn id="86" dur="1000"/>
                                        <p:tgtEl>
                                          <p:spTgt spid="29"/>
                                        </p:tgtEl>
                                      </p:cBhvr>
                                    </p:animEffect>
                                  </p:childTnLst>
                                </p:cTn>
                              </p:par>
                            </p:childTnLst>
                          </p:cTn>
                        </p:par>
                        <p:par>
                          <p:cTn id="87" fill="hold">
                            <p:stCondLst>
                              <p:cond delay="8000"/>
                            </p:stCondLst>
                            <p:childTnLst>
                              <p:par>
                                <p:cTn id="88" presetID="10" presetClass="entr" presetSubtype="0" fill="hold" nodeType="afterEffect">
                                  <p:stCondLst>
                                    <p:cond delay="0"/>
                                  </p:stCondLst>
                                  <p:childTnLst>
                                    <p:set>
                                      <p:cBhvr>
                                        <p:cTn id="89" dur="1" fill="hold">
                                          <p:stCondLst>
                                            <p:cond delay="0"/>
                                          </p:stCondLst>
                                        </p:cTn>
                                        <p:tgtEl>
                                          <p:spTgt spid="33"/>
                                        </p:tgtEl>
                                        <p:attrNameLst>
                                          <p:attrName>style.visibility</p:attrName>
                                        </p:attrNameLst>
                                      </p:cBhvr>
                                      <p:to>
                                        <p:strVal val="visible"/>
                                      </p:to>
                                    </p:set>
                                    <p:animEffect transition="in" filter="fade">
                                      <p:cBhvr>
                                        <p:cTn id="90" dur="1000"/>
                                        <p:tgtEl>
                                          <p:spTgt spid="33"/>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23"/>
                                        </p:tgtEl>
                                        <p:attrNameLst>
                                          <p:attrName>style.visibility</p:attrName>
                                        </p:attrNameLst>
                                      </p:cBhvr>
                                      <p:to>
                                        <p:strVal val="visible"/>
                                      </p:to>
                                    </p:set>
                                    <p:animEffect transition="in" filter="fade">
                                      <p:cBhvr>
                                        <p:cTn id="93" dur="1000"/>
                                        <p:tgtEl>
                                          <p:spTgt spid="23"/>
                                        </p:tgtEl>
                                      </p:cBhvr>
                                    </p:animEffect>
                                  </p:childTnLst>
                                </p:cTn>
                              </p:par>
                              <p:par>
                                <p:cTn id="94" presetID="10" presetClass="entr" presetSubtype="0" fill="hold" nodeType="withEffect">
                                  <p:stCondLst>
                                    <p:cond delay="0"/>
                                  </p:stCondLst>
                                  <p:childTnLst>
                                    <p:set>
                                      <p:cBhvr>
                                        <p:cTn id="95" dur="1" fill="hold">
                                          <p:stCondLst>
                                            <p:cond delay="0"/>
                                          </p:stCondLst>
                                        </p:cTn>
                                        <p:tgtEl>
                                          <p:spTgt spid="34"/>
                                        </p:tgtEl>
                                        <p:attrNameLst>
                                          <p:attrName>style.visibility</p:attrName>
                                        </p:attrNameLst>
                                      </p:cBhvr>
                                      <p:to>
                                        <p:strVal val="visible"/>
                                      </p:to>
                                    </p:set>
                                    <p:animEffect transition="in" filter="fade">
                                      <p:cBhvr>
                                        <p:cTn id="96" dur="1000"/>
                                        <p:tgtEl>
                                          <p:spTgt spid="34"/>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24"/>
                                        </p:tgtEl>
                                        <p:attrNameLst>
                                          <p:attrName>style.visibility</p:attrName>
                                        </p:attrNameLst>
                                      </p:cBhvr>
                                      <p:to>
                                        <p:strVal val="visible"/>
                                      </p:to>
                                    </p:set>
                                    <p:animEffect transition="in" filter="fade">
                                      <p:cBhvr>
                                        <p:cTn id="99" dur="1000"/>
                                        <p:tgtEl>
                                          <p:spTgt spid="24"/>
                                        </p:tgtEl>
                                      </p:cBhvr>
                                    </p:animEffect>
                                  </p:childTnLst>
                                </p:cTn>
                              </p:par>
                            </p:childTnLst>
                          </p:cTn>
                        </p:par>
                        <p:par>
                          <p:cTn id="100" fill="hold">
                            <p:stCondLst>
                              <p:cond delay="9000"/>
                            </p:stCondLst>
                            <p:childTnLst>
                              <p:par>
                                <p:cTn id="101" presetID="10" presetClass="entr" presetSubtype="0" fill="hold" nodeType="afterEffect">
                                  <p:stCondLst>
                                    <p:cond delay="0"/>
                                  </p:stCondLst>
                                  <p:childTnLst>
                                    <p:set>
                                      <p:cBhvr>
                                        <p:cTn id="102" dur="1" fill="hold">
                                          <p:stCondLst>
                                            <p:cond delay="0"/>
                                          </p:stCondLst>
                                        </p:cTn>
                                        <p:tgtEl>
                                          <p:spTgt spid="35"/>
                                        </p:tgtEl>
                                        <p:attrNameLst>
                                          <p:attrName>style.visibility</p:attrName>
                                        </p:attrNameLst>
                                      </p:cBhvr>
                                      <p:to>
                                        <p:strVal val="visible"/>
                                      </p:to>
                                    </p:set>
                                    <p:animEffect transition="in" filter="fade">
                                      <p:cBhvr>
                                        <p:cTn id="103" dur="1000"/>
                                        <p:tgtEl>
                                          <p:spTgt spid="35"/>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25"/>
                                        </p:tgtEl>
                                        <p:attrNameLst>
                                          <p:attrName>style.visibility</p:attrName>
                                        </p:attrNameLst>
                                      </p:cBhvr>
                                      <p:to>
                                        <p:strVal val="visible"/>
                                      </p:to>
                                    </p:set>
                                    <p:animEffect transition="in" filter="fade">
                                      <p:cBhvr>
                                        <p:cTn id="106" dur="1000"/>
                                        <p:tgtEl>
                                          <p:spTgt spid="25"/>
                                        </p:tgtEl>
                                      </p:cBhvr>
                                    </p:animEffect>
                                  </p:childTnLst>
                                </p:cTn>
                              </p:par>
                              <p:par>
                                <p:cTn id="107" presetID="10" presetClass="entr" presetSubtype="0" fill="hold" nodeType="withEffect">
                                  <p:stCondLst>
                                    <p:cond delay="0"/>
                                  </p:stCondLst>
                                  <p:childTnLst>
                                    <p:set>
                                      <p:cBhvr>
                                        <p:cTn id="108" dur="1" fill="hold">
                                          <p:stCondLst>
                                            <p:cond delay="0"/>
                                          </p:stCondLst>
                                        </p:cTn>
                                        <p:tgtEl>
                                          <p:spTgt spid="36"/>
                                        </p:tgtEl>
                                        <p:attrNameLst>
                                          <p:attrName>style.visibility</p:attrName>
                                        </p:attrNameLst>
                                      </p:cBhvr>
                                      <p:to>
                                        <p:strVal val="visible"/>
                                      </p:to>
                                    </p:set>
                                    <p:animEffect transition="in" filter="fade">
                                      <p:cBhvr>
                                        <p:cTn id="109" dur="1000"/>
                                        <p:tgtEl>
                                          <p:spTgt spid="36"/>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26"/>
                                        </p:tgtEl>
                                        <p:attrNameLst>
                                          <p:attrName>style.visibility</p:attrName>
                                        </p:attrNameLst>
                                      </p:cBhvr>
                                      <p:to>
                                        <p:strVal val="visible"/>
                                      </p:to>
                                    </p:set>
                                    <p:animEffect transition="in" filter="fade">
                                      <p:cBhvr>
                                        <p:cTn id="112" dur="1000"/>
                                        <p:tgtEl>
                                          <p:spTgt spid="26"/>
                                        </p:tgtEl>
                                      </p:cBhvr>
                                    </p:animEffect>
                                  </p:childTnLst>
                                </p:cTn>
                              </p:par>
                            </p:childTnLst>
                          </p:cTn>
                        </p:par>
                        <p:par>
                          <p:cTn id="113" fill="hold">
                            <p:stCondLst>
                              <p:cond delay="10000"/>
                            </p:stCondLst>
                            <p:childTnLst>
                              <p:par>
                                <p:cTn id="114" presetID="10" presetClass="entr" presetSubtype="0" fill="hold" nodeType="afterEffect">
                                  <p:stCondLst>
                                    <p:cond delay="0"/>
                                  </p:stCondLst>
                                  <p:childTnLst>
                                    <p:set>
                                      <p:cBhvr>
                                        <p:cTn id="115" dur="1" fill="hold">
                                          <p:stCondLst>
                                            <p:cond delay="0"/>
                                          </p:stCondLst>
                                        </p:cTn>
                                        <p:tgtEl>
                                          <p:spTgt spid="38"/>
                                        </p:tgtEl>
                                        <p:attrNameLst>
                                          <p:attrName>style.visibility</p:attrName>
                                        </p:attrNameLst>
                                      </p:cBhvr>
                                      <p:to>
                                        <p:strVal val="visible"/>
                                      </p:to>
                                    </p:set>
                                    <p:animEffect transition="in" filter="fade">
                                      <p:cBhvr>
                                        <p:cTn id="116" dur="1000"/>
                                        <p:tgtEl>
                                          <p:spTgt spid="38"/>
                                        </p:tgtEl>
                                      </p:cBhvr>
                                    </p:animEffect>
                                  </p:childTnLst>
                                </p:cTn>
                              </p:par>
                              <p:par>
                                <p:cTn id="117" presetID="10" presetClass="entr" presetSubtype="0" fill="hold" grpId="0" nodeType="withEffect">
                                  <p:stCondLst>
                                    <p:cond delay="0"/>
                                  </p:stCondLst>
                                  <p:childTnLst>
                                    <p:set>
                                      <p:cBhvr>
                                        <p:cTn id="118" dur="1" fill="hold">
                                          <p:stCondLst>
                                            <p:cond delay="0"/>
                                          </p:stCondLst>
                                        </p:cTn>
                                        <p:tgtEl>
                                          <p:spTgt spid="27"/>
                                        </p:tgtEl>
                                        <p:attrNameLst>
                                          <p:attrName>style.visibility</p:attrName>
                                        </p:attrNameLst>
                                      </p:cBhvr>
                                      <p:to>
                                        <p:strVal val="visible"/>
                                      </p:to>
                                    </p:set>
                                    <p:animEffect transition="in" filter="fade">
                                      <p:cBhvr>
                                        <p:cTn id="119" dur="1000"/>
                                        <p:tgtEl>
                                          <p:spTgt spid="27"/>
                                        </p:tgtEl>
                                      </p:cBhvr>
                                    </p:animEffect>
                                  </p:childTnLst>
                                </p:cTn>
                              </p:par>
                              <p:par>
                                <p:cTn id="120" presetID="10" presetClass="entr" presetSubtype="0" fill="hold" nodeType="withEffect">
                                  <p:stCondLst>
                                    <p:cond delay="0"/>
                                  </p:stCondLst>
                                  <p:childTnLst>
                                    <p:set>
                                      <p:cBhvr>
                                        <p:cTn id="121" dur="1" fill="hold">
                                          <p:stCondLst>
                                            <p:cond delay="0"/>
                                          </p:stCondLst>
                                        </p:cTn>
                                        <p:tgtEl>
                                          <p:spTgt spid="39"/>
                                        </p:tgtEl>
                                        <p:attrNameLst>
                                          <p:attrName>style.visibility</p:attrName>
                                        </p:attrNameLst>
                                      </p:cBhvr>
                                      <p:to>
                                        <p:strVal val="visible"/>
                                      </p:to>
                                    </p:set>
                                    <p:animEffect transition="in" filter="fade">
                                      <p:cBhvr>
                                        <p:cTn id="122" dur="1000"/>
                                        <p:tgtEl>
                                          <p:spTgt spid="39"/>
                                        </p:tgtEl>
                                      </p:cBhvr>
                                    </p:animEffect>
                                  </p:childTnLst>
                                </p:cTn>
                              </p:par>
                              <p:par>
                                <p:cTn id="123" presetID="10" presetClass="entr" presetSubtype="0" fill="hold" grpId="0" nodeType="withEffect">
                                  <p:stCondLst>
                                    <p:cond delay="0"/>
                                  </p:stCondLst>
                                  <p:childTnLst>
                                    <p:set>
                                      <p:cBhvr>
                                        <p:cTn id="124" dur="1" fill="hold">
                                          <p:stCondLst>
                                            <p:cond delay="0"/>
                                          </p:stCondLst>
                                        </p:cTn>
                                        <p:tgtEl>
                                          <p:spTgt spid="28"/>
                                        </p:tgtEl>
                                        <p:attrNameLst>
                                          <p:attrName>style.visibility</p:attrName>
                                        </p:attrNameLst>
                                      </p:cBhvr>
                                      <p:to>
                                        <p:strVal val="visible"/>
                                      </p:to>
                                    </p:set>
                                    <p:animEffect transition="in" filter="fade">
                                      <p:cBhvr>
                                        <p:cTn id="125" dur="1000"/>
                                        <p:tgtEl>
                                          <p:spTgt spid="28"/>
                                        </p:tgtEl>
                                      </p:cBhvr>
                                    </p:animEffect>
                                  </p:childTnLst>
                                </p:cTn>
                              </p:par>
                            </p:childTnLst>
                          </p:cTn>
                        </p:par>
                        <p:par>
                          <p:cTn id="126" fill="hold">
                            <p:stCondLst>
                              <p:cond delay="11000"/>
                            </p:stCondLst>
                            <p:childTnLst>
                              <p:par>
                                <p:cTn id="127" presetID="10" presetClass="entr" presetSubtype="0" fill="hold" grpId="0" nodeType="afterEffect">
                                  <p:stCondLst>
                                    <p:cond delay="0"/>
                                  </p:stCondLst>
                                  <p:childTnLst>
                                    <p:set>
                                      <p:cBhvr>
                                        <p:cTn id="128" dur="1" fill="hold">
                                          <p:stCondLst>
                                            <p:cond delay="0"/>
                                          </p:stCondLst>
                                        </p:cTn>
                                        <p:tgtEl>
                                          <p:spTgt spid="17"/>
                                        </p:tgtEl>
                                        <p:attrNameLst>
                                          <p:attrName>style.visibility</p:attrName>
                                        </p:attrNameLst>
                                      </p:cBhvr>
                                      <p:to>
                                        <p:strVal val="visible"/>
                                      </p:to>
                                    </p:set>
                                    <p:animEffect transition="in" filter="fade">
                                      <p:cBhvr>
                                        <p:cTn id="129" dur="2000"/>
                                        <p:tgtEl>
                                          <p:spTgt spid="17"/>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16"/>
                                        </p:tgtEl>
                                        <p:attrNameLst>
                                          <p:attrName>style.visibility</p:attrName>
                                        </p:attrNameLst>
                                      </p:cBhvr>
                                      <p:to>
                                        <p:strVal val="visible"/>
                                      </p:to>
                                    </p:set>
                                    <p:animEffect transition="in" filter="fade">
                                      <p:cBhvr>
                                        <p:cTn id="132" dur="2000"/>
                                        <p:tgtEl>
                                          <p:spTgt spid="16"/>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15"/>
                                        </p:tgtEl>
                                        <p:attrNameLst>
                                          <p:attrName>style.visibility</p:attrName>
                                        </p:attrNameLst>
                                      </p:cBhvr>
                                      <p:to>
                                        <p:strVal val="visible"/>
                                      </p:to>
                                    </p:set>
                                    <p:animEffect transition="in" filter="fade">
                                      <p:cBhvr>
                                        <p:cTn id="135" dur="2000"/>
                                        <p:tgtEl>
                                          <p:spTgt spid="15"/>
                                        </p:tgtEl>
                                      </p:cBhvr>
                                    </p:animEffect>
                                  </p:childTnLst>
                                </p:cTn>
                              </p:par>
                              <p:par>
                                <p:cTn id="136" presetID="10" presetClass="entr" presetSubtype="0" fill="hold" grpId="0" nodeType="withEffect">
                                  <p:stCondLst>
                                    <p:cond delay="0"/>
                                  </p:stCondLst>
                                  <p:childTnLst>
                                    <p:set>
                                      <p:cBhvr>
                                        <p:cTn id="137" dur="1" fill="hold">
                                          <p:stCondLst>
                                            <p:cond delay="0"/>
                                          </p:stCondLst>
                                        </p:cTn>
                                        <p:tgtEl>
                                          <p:spTgt spid="14"/>
                                        </p:tgtEl>
                                        <p:attrNameLst>
                                          <p:attrName>style.visibility</p:attrName>
                                        </p:attrNameLst>
                                      </p:cBhvr>
                                      <p:to>
                                        <p:strVal val="visible"/>
                                      </p:to>
                                    </p:set>
                                    <p:animEffect transition="in" filter="fade">
                                      <p:cBhvr>
                                        <p:cTn id="138" dur="2000"/>
                                        <p:tgtEl>
                                          <p:spTgt spid="14"/>
                                        </p:tgtEl>
                                      </p:cBhvr>
                                    </p:animEffect>
                                  </p:childTnLst>
                                </p:cTn>
                              </p:par>
                              <p:par>
                                <p:cTn id="139" presetID="10" presetClass="entr" presetSubtype="0" fill="hold" grpId="0" nodeType="withEffect">
                                  <p:stCondLst>
                                    <p:cond delay="0"/>
                                  </p:stCondLst>
                                  <p:childTnLst>
                                    <p:set>
                                      <p:cBhvr>
                                        <p:cTn id="140" dur="1" fill="hold">
                                          <p:stCondLst>
                                            <p:cond delay="0"/>
                                          </p:stCondLst>
                                        </p:cTn>
                                        <p:tgtEl>
                                          <p:spTgt spid="13"/>
                                        </p:tgtEl>
                                        <p:attrNameLst>
                                          <p:attrName>style.visibility</p:attrName>
                                        </p:attrNameLst>
                                      </p:cBhvr>
                                      <p:to>
                                        <p:strVal val="visible"/>
                                      </p:to>
                                    </p:set>
                                    <p:animEffect transition="in" filter="fade">
                                      <p:cBhvr>
                                        <p:cTn id="141" dur="2000"/>
                                        <p:tgtEl>
                                          <p:spTgt spid="13"/>
                                        </p:tgtEl>
                                      </p:cBhvr>
                                    </p:animEffect>
                                  </p:childTnLst>
                                </p:cTn>
                              </p:par>
                              <p:par>
                                <p:cTn id="142" presetID="10" presetClass="entr" presetSubtype="0" fill="hold" grpId="0" nodeType="withEffect">
                                  <p:stCondLst>
                                    <p:cond delay="0"/>
                                  </p:stCondLst>
                                  <p:childTnLst>
                                    <p:set>
                                      <p:cBhvr>
                                        <p:cTn id="143" dur="1" fill="hold">
                                          <p:stCondLst>
                                            <p:cond delay="0"/>
                                          </p:stCondLst>
                                        </p:cTn>
                                        <p:tgtEl>
                                          <p:spTgt spid="12"/>
                                        </p:tgtEl>
                                        <p:attrNameLst>
                                          <p:attrName>style.visibility</p:attrName>
                                        </p:attrNameLst>
                                      </p:cBhvr>
                                      <p:to>
                                        <p:strVal val="visible"/>
                                      </p:to>
                                    </p:set>
                                    <p:animEffect transition="in" filter="fade">
                                      <p:cBhvr>
                                        <p:cTn id="144" dur="2000"/>
                                        <p:tgtEl>
                                          <p:spTgt spid="12"/>
                                        </p:tgtEl>
                                      </p:cBhvr>
                                    </p:animEffect>
                                  </p:childTnLst>
                                </p:cTn>
                              </p:par>
                            </p:childTnLst>
                          </p:cTn>
                        </p:par>
                        <p:par>
                          <p:cTn id="145" fill="hold">
                            <p:stCondLst>
                              <p:cond delay="13000"/>
                            </p:stCondLst>
                            <p:childTnLst>
                              <p:par>
                                <p:cTn id="146" presetID="10" presetClass="entr" presetSubtype="0" fill="hold" nodeType="afterEffect">
                                  <p:stCondLst>
                                    <p:cond delay="0"/>
                                  </p:stCondLst>
                                  <p:childTnLst>
                                    <p:set>
                                      <p:cBhvr>
                                        <p:cTn id="147" dur="1" fill="hold">
                                          <p:stCondLst>
                                            <p:cond delay="0"/>
                                          </p:stCondLst>
                                        </p:cTn>
                                        <p:tgtEl>
                                          <p:spTgt spid="30"/>
                                        </p:tgtEl>
                                        <p:attrNameLst>
                                          <p:attrName>style.visibility</p:attrName>
                                        </p:attrNameLst>
                                      </p:cBhvr>
                                      <p:to>
                                        <p:strVal val="visible"/>
                                      </p:to>
                                    </p:set>
                                    <p:animEffect transition="in" filter="fade">
                                      <p:cBhvr>
                                        <p:cTn id="148" dur="1000"/>
                                        <p:tgtEl>
                                          <p:spTgt spid="30"/>
                                        </p:tgtEl>
                                      </p:cBhvr>
                                    </p:animEffect>
                                  </p:childTnLst>
                                </p:cTn>
                              </p:par>
                            </p:childTnLst>
                          </p:cTn>
                        </p:par>
                        <p:par>
                          <p:cTn id="149" fill="hold">
                            <p:stCondLst>
                              <p:cond delay="14000"/>
                            </p:stCondLst>
                            <p:childTnLst>
                              <p:par>
                                <p:cTn id="150" presetID="10" presetClass="entr" presetSubtype="0" fill="hold" grpId="0" nodeType="afterEffect">
                                  <p:stCondLst>
                                    <p:cond delay="0"/>
                                  </p:stCondLst>
                                  <p:childTnLst>
                                    <p:set>
                                      <p:cBhvr>
                                        <p:cTn id="151" dur="1" fill="hold">
                                          <p:stCondLst>
                                            <p:cond delay="0"/>
                                          </p:stCondLst>
                                        </p:cTn>
                                        <p:tgtEl>
                                          <p:spTgt spid="53"/>
                                        </p:tgtEl>
                                        <p:attrNameLst>
                                          <p:attrName>style.visibility</p:attrName>
                                        </p:attrNameLst>
                                      </p:cBhvr>
                                      <p:to>
                                        <p:strVal val="visible"/>
                                      </p:to>
                                    </p:set>
                                    <p:animEffect transition="in" filter="fade">
                                      <p:cBhvr>
                                        <p:cTn id="152" dur="1000"/>
                                        <p:tgtEl>
                                          <p:spTgt spid="53"/>
                                        </p:tgtEl>
                                      </p:cBhvr>
                                    </p:animEffect>
                                  </p:childTnLst>
                                </p:cTn>
                              </p:par>
                              <p:par>
                                <p:cTn id="153" presetID="10" presetClass="exit" presetSubtype="0" fill="hold" grpId="1" nodeType="withEffect">
                                  <p:stCondLst>
                                    <p:cond delay="0"/>
                                  </p:stCondLst>
                                  <p:childTnLst>
                                    <p:animEffect transition="out" filter="fade">
                                      <p:cBhvr>
                                        <p:cTn id="154" dur="1000"/>
                                        <p:tgtEl>
                                          <p:spTgt spid="17"/>
                                        </p:tgtEl>
                                      </p:cBhvr>
                                    </p:animEffect>
                                    <p:set>
                                      <p:cBhvr>
                                        <p:cTn id="155" dur="1" fill="hold">
                                          <p:stCondLst>
                                            <p:cond delay="999"/>
                                          </p:stCondLst>
                                        </p:cTn>
                                        <p:tgtEl>
                                          <p:spTgt spid="17"/>
                                        </p:tgtEl>
                                        <p:attrNameLst>
                                          <p:attrName>style.visibility</p:attrName>
                                        </p:attrNameLst>
                                      </p:cBhvr>
                                      <p:to>
                                        <p:strVal val="hidden"/>
                                      </p:to>
                                    </p:set>
                                  </p:childTnLst>
                                </p:cTn>
                              </p:par>
                            </p:childTnLst>
                          </p:cTn>
                        </p:par>
                        <p:par>
                          <p:cTn id="156" fill="hold">
                            <p:stCondLst>
                              <p:cond delay="15000"/>
                            </p:stCondLst>
                            <p:childTnLst>
                              <p:par>
                                <p:cTn id="157" presetID="10" presetClass="entr" presetSubtype="0" fill="hold" nodeType="afterEffect">
                                  <p:stCondLst>
                                    <p:cond delay="0"/>
                                  </p:stCondLst>
                                  <p:childTnLst>
                                    <p:set>
                                      <p:cBhvr>
                                        <p:cTn id="158" dur="1" fill="hold">
                                          <p:stCondLst>
                                            <p:cond delay="0"/>
                                          </p:stCondLst>
                                        </p:cTn>
                                        <p:tgtEl>
                                          <p:spTgt spid="31"/>
                                        </p:tgtEl>
                                        <p:attrNameLst>
                                          <p:attrName>style.visibility</p:attrName>
                                        </p:attrNameLst>
                                      </p:cBhvr>
                                      <p:to>
                                        <p:strVal val="visible"/>
                                      </p:to>
                                    </p:set>
                                    <p:animEffect transition="in" filter="fade">
                                      <p:cBhvr>
                                        <p:cTn id="159" dur="1000"/>
                                        <p:tgtEl>
                                          <p:spTgt spid="31"/>
                                        </p:tgtEl>
                                      </p:cBhvr>
                                    </p:animEffect>
                                  </p:childTnLst>
                                </p:cTn>
                              </p:par>
                            </p:childTnLst>
                          </p:cTn>
                        </p:par>
                        <p:par>
                          <p:cTn id="160" fill="hold">
                            <p:stCondLst>
                              <p:cond delay="16000"/>
                            </p:stCondLst>
                            <p:childTnLst>
                              <p:par>
                                <p:cTn id="161" presetID="10" presetClass="exit" presetSubtype="0" fill="hold" grpId="1" nodeType="afterEffect">
                                  <p:stCondLst>
                                    <p:cond delay="0"/>
                                  </p:stCondLst>
                                  <p:childTnLst>
                                    <p:animEffect transition="out" filter="fade">
                                      <p:cBhvr>
                                        <p:cTn id="162" dur="1000"/>
                                        <p:tgtEl>
                                          <p:spTgt spid="16"/>
                                        </p:tgtEl>
                                      </p:cBhvr>
                                    </p:animEffect>
                                    <p:set>
                                      <p:cBhvr>
                                        <p:cTn id="163" dur="1" fill="hold">
                                          <p:stCondLst>
                                            <p:cond delay="999"/>
                                          </p:stCondLst>
                                        </p:cTn>
                                        <p:tgtEl>
                                          <p:spTgt spid="16"/>
                                        </p:tgtEl>
                                        <p:attrNameLst>
                                          <p:attrName>style.visibility</p:attrName>
                                        </p:attrNameLst>
                                      </p:cBhvr>
                                      <p:to>
                                        <p:strVal val="hidden"/>
                                      </p:to>
                                    </p:set>
                                  </p:childTnLst>
                                </p:cTn>
                              </p:par>
                            </p:childTnLst>
                          </p:cTn>
                        </p:par>
                        <p:par>
                          <p:cTn id="164" fill="hold">
                            <p:stCondLst>
                              <p:cond delay="17000"/>
                            </p:stCondLst>
                            <p:childTnLst>
                              <p:par>
                                <p:cTn id="165" presetID="10" presetClass="entr" presetSubtype="0" fill="hold" nodeType="afterEffect">
                                  <p:stCondLst>
                                    <p:cond delay="0"/>
                                  </p:stCondLst>
                                  <p:childTnLst>
                                    <p:set>
                                      <p:cBhvr>
                                        <p:cTn id="166" dur="1" fill="hold">
                                          <p:stCondLst>
                                            <p:cond delay="0"/>
                                          </p:stCondLst>
                                        </p:cTn>
                                        <p:tgtEl>
                                          <p:spTgt spid="54"/>
                                        </p:tgtEl>
                                        <p:attrNameLst>
                                          <p:attrName>style.visibility</p:attrName>
                                        </p:attrNameLst>
                                      </p:cBhvr>
                                      <p:to>
                                        <p:strVal val="visible"/>
                                      </p:to>
                                    </p:set>
                                    <p:animEffect transition="in" filter="fade">
                                      <p:cBhvr>
                                        <p:cTn id="167" dur="500"/>
                                        <p:tgtEl>
                                          <p:spTgt spid="54"/>
                                        </p:tgtEl>
                                      </p:cBhvr>
                                    </p:animEffect>
                                  </p:childTnLst>
                                </p:cTn>
                              </p:par>
                            </p:childTnLst>
                          </p:cTn>
                        </p:par>
                        <p:par>
                          <p:cTn id="168" fill="hold">
                            <p:stCondLst>
                              <p:cond delay="17500"/>
                            </p:stCondLst>
                            <p:childTnLst>
                              <p:par>
                                <p:cTn id="169" presetID="10" presetClass="exit" presetSubtype="0" fill="hold" grpId="1" nodeType="afterEffect">
                                  <p:stCondLst>
                                    <p:cond delay="0"/>
                                  </p:stCondLst>
                                  <p:childTnLst>
                                    <p:animEffect transition="out" filter="fade">
                                      <p:cBhvr>
                                        <p:cTn id="170" dur="1000"/>
                                        <p:tgtEl>
                                          <p:spTgt spid="15"/>
                                        </p:tgtEl>
                                      </p:cBhvr>
                                    </p:animEffect>
                                    <p:set>
                                      <p:cBhvr>
                                        <p:cTn id="171" dur="1" fill="hold">
                                          <p:stCondLst>
                                            <p:cond delay="999"/>
                                          </p:stCondLst>
                                        </p:cTn>
                                        <p:tgtEl>
                                          <p:spTgt spid="15"/>
                                        </p:tgtEl>
                                        <p:attrNameLst>
                                          <p:attrName>style.visibility</p:attrName>
                                        </p:attrNameLst>
                                      </p:cBhvr>
                                      <p:to>
                                        <p:strVal val="hidden"/>
                                      </p:to>
                                    </p:set>
                                  </p:childTnLst>
                                </p:cTn>
                              </p:par>
                            </p:childTnLst>
                          </p:cTn>
                        </p:par>
                        <p:par>
                          <p:cTn id="172" fill="hold">
                            <p:stCondLst>
                              <p:cond delay="18500"/>
                            </p:stCondLst>
                            <p:childTnLst>
                              <p:par>
                                <p:cTn id="173" presetID="10" presetClass="entr" presetSubtype="0" fill="hold" nodeType="afterEffect">
                                  <p:stCondLst>
                                    <p:cond delay="0"/>
                                  </p:stCondLst>
                                  <p:childTnLst>
                                    <p:set>
                                      <p:cBhvr>
                                        <p:cTn id="174" dur="1" fill="hold">
                                          <p:stCondLst>
                                            <p:cond delay="0"/>
                                          </p:stCondLst>
                                        </p:cTn>
                                        <p:tgtEl>
                                          <p:spTgt spid="55"/>
                                        </p:tgtEl>
                                        <p:attrNameLst>
                                          <p:attrName>style.visibility</p:attrName>
                                        </p:attrNameLst>
                                      </p:cBhvr>
                                      <p:to>
                                        <p:strVal val="visible"/>
                                      </p:to>
                                    </p:set>
                                    <p:animEffect transition="in" filter="fade">
                                      <p:cBhvr>
                                        <p:cTn id="175" dur="500"/>
                                        <p:tgtEl>
                                          <p:spTgt spid="55"/>
                                        </p:tgtEl>
                                      </p:cBhvr>
                                    </p:animEffect>
                                  </p:childTnLst>
                                </p:cTn>
                              </p:par>
                            </p:childTnLst>
                          </p:cTn>
                        </p:par>
                        <p:par>
                          <p:cTn id="176" fill="hold">
                            <p:stCondLst>
                              <p:cond delay="19000"/>
                            </p:stCondLst>
                            <p:childTnLst>
                              <p:par>
                                <p:cTn id="177" presetID="10" presetClass="entr" presetSubtype="0" fill="hold" nodeType="afterEffect">
                                  <p:stCondLst>
                                    <p:cond delay="0"/>
                                  </p:stCondLst>
                                  <p:childTnLst>
                                    <p:set>
                                      <p:cBhvr>
                                        <p:cTn id="178" dur="1" fill="hold">
                                          <p:stCondLst>
                                            <p:cond delay="0"/>
                                          </p:stCondLst>
                                        </p:cTn>
                                        <p:tgtEl>
                                          <p:spTgt spid="56"/>
                                        </p:tgtEl>
                                        <p:attrNameLst>
                                          <p:attrName>style.visibility</p:attrName>
                                        </p:attrNameLst>
                                      </p:cBhvr>
                                      <p:to>
                                        <p:strVal val="visible"/>
                                      </p:to>
                                    </p:set>
                                    <p:animEffect transition="in" filter="fade">
                                      <p:cBhvr>
                                        <p:cTn id="179" dur="500"/>
                                        <p:tgtEl>
                                          <p:spTgt spid="56"/>
                                        </p:tgtEl>
                                      </p:cBhvr>
                                    </p:animEffect>
                                  </p:childTnLst>
                                </p:cTn>
                              </p:par>
                            </p:childTnLst>
                          </p:cTn>
                        </p:par>
                        <p:par>
                          <p:cTn id="180" fill="hold">
                            <p:stCondLst>
                              <p:cond delay="19500"/>
                            </p:stCondLst>
                            <p:childTnLst>
                              <p:par>
                                <p:cTn id="181" presetID="10" presetClass="exit" presetSubtype="0" fill="hold" grpId="1" nodeType="afterEffect">
                                  <p:stCondLst>
                                    <p:cond delay="0"/>
                                  </p:stCondLst>
                                  <p:childTnLst>
                                    <p:animEffect transition="out" filter="fade">
                                      <p:cBhvr>
                                        <p:cTn id="182" dur="1000"/>
                                        <p:tgtEl>
                                          <p:spTgt spid="14"/>
                                        </p:tgtEl>
                                      </p:cBhvr>
                                    </p:animEffect>
                                    <p:set>
                                      <p:cBhvr>
                                        <p:cTn id="183" dur="1" fill="hold">
                                          <p:stCondLst>
                                            <p:cond delay="999"/>
                                          </p:stCondLst>
                                        </p:cTn>
                                        <p:tgtEl>
                                          <p:spTgt spid="14"/>
                                        </p:tgtEl>
                                        <p:attrNameLst>
                                          <p:attrName>style.visibility</p:attrName>
                                        </p:attrNameLst>
                                      </p:cBhvr>
                                      <p:to>
                                        <p:strVal val="hidden"/>
                                      </p:to>
                                    </p:set>
                                  </p:childTnLst>
                                </p:cTn>
                              </p:par>
                            </p:childTnLst>
                          </p:cTn>
                        </p:par>
                        <p:par>
                          <p:cTn id="184" fill="hold">
                            <p:stCondLst>
                              <p:cond delay="20500"/>
                            </p:stCondLst>
                            <p:childTnLst>
                              <p:par>
                                <p:cTn id="185" presetID="10" presetClass="entr" presetSubtype="0" fill="hold" nodeType="afterEffect">
                                  <p:stCondLst>
                                    <p:cond delay="0"/>
                                  </p:stCondLst>
                                  <p:childTnLst>
                                    <p:set>
                                      <p:cBhvr>
                                        <p:cTn id="186" dur="1" fill="hold">
                                          <p:stCondLst>
                                            <p:cond delay="0"/>
                                          </p:stCondLst>
                                        </p:cTn>
                                        <p:tgtEl>
                                          <p:spTgt spid="62"/>
                                        </p:tgtEl>
                                        <p:attrNameLst>
                                          <p:attrName>style.visibility</p:attrName>
                                        </p:attrNameLst>
                                      </p:cBhvr>
                                      <p:to>
                                        <p:strVal val="visible"/>
                                      </p:to>
                                    </p:set>
                                    <p:animEffect transition="in" filter="fade">
                                      <p:cBhvr>
                                        <p:cTn id="187" dur="500"/>
                                        <p:tgtEl>
                                          <p:spTgt spid="62"/>
                                        </p:tgtEl>
                                      </p:cBhvr>
                                    </p:animEffect>
                                  </p:childTnLst>
                                </p:cTn>
                              </p:par>
                            </p:childTnLst>
                          </p:cTn>
                        </p:par>
                        <p:par>
                          <p:cTn id="188" fill="hold">
                            <p:stCondLst>
                              <p:cond delay="21000"/>
                            </p:stCondLst>
                            <p:childTnLst>
                              <p:par>
                                <p:cTn id="189" presetID="10" presetClass="entr" presetSubtype="0" fill="hold" nodeType="afterEffect">
                                  <p:stCondLst>
                                    <p:cond delay="0"/>
                                  </p:stCondLst>
                                  <p:childTnLst>
                                    <p:set>
                                      <p:cBhvr>
                                        <p:cTn id="190" dur="1" fill="hold">
                                          <p:stCondLst>
                                            <p:cond delay="0"/>
                                          </p:stCondLst>
                                        </p:cTn>
                                        <p:tgtEl>
                                          <p:spTgt spid="63"/>
                                        </p:tgtEl>
                                        <p:attrNameLst>
                                          <p:attrName>style.visibility</p:attrName>
                                        </p:attrNameLst>
                                      </p:cBhvr>
                                      <p:to>
                                        <p:strVal val="visible"/>
                                      </p:to>
                                    </p:set>
                                    <p:animEffect transition="in" filter="fade">
                                      <p:cBhvr>
                                        <p:cTn id="191" dur="500"/>
                                        <p:tgtEl>
                                          <p:spTgt spid="63"/>
                                        </p:tgtEl>
                                      </p:cBhvr>
                                    </p:animEffect>
                                  </p:childTnLst>
                                </p:cTn>
                              </p:par>
                            </p:childTnLst>
                          </p:cTn>
                        </p:par>
                        <p:par>
                          <p:cTn id="192" fill="hold">
                            <p:stCondLst>
                              <p:cond delay="21500"/>
                            </p:stCondLst>
                            <p:childTnLst>
                              <p:par>
                                <p:cTn id="193" presetID="10" presetClass="exit" presetSubtype="0" fill="hold" grpId="1" nodeType="afterEffect">
                                  <p:stCondLst>
                                    <p:cond delay="0"/>
                                  </p:stCondLst>
                                  <p:childTnLst>
                                    <p:animEffect transition="out" filter="fade">
                                      <p:cBhvr>
                                        <p:cTn id="194" dur="1000"/>
                                        <p:tgtEl>
                                          <p:spTgt spid="13"/>
                                        </p:tgtEl>
                                      </p:cBhvr>
                                    </p:animEffect>
                                    <p:set>
                                      <p:cBhvr>
                                        <p:cTn id="195" dur="1" fill="hold">
                                          <p:stCondLst>
                                            <p:cond delay="999"/>
                                          </p:stCondLst>
                                        </p:cTn>
                                        <p:tgtEl>
                                          <p:spTgt spid="13"/>
                                        </p:tgtEl>
                                        <p:attrNameLst>
                                          <p:attrName>style.visibility</p:attrName>
                                        </p:attrNameLst>
                                      </p:cBhvr>
                                      <p:to>
                                        <p:strVal val="hidden"/>
                                      </p:to>
                                    </p:set>
                                  </p:childTnLst>
                                </p:cTn>
                              </p:par>
                            </p:childTnLst>
                          </p:cTn>
                        </p:par>
                        <p:par>
                          <p:cTn id="196" fill="hold">
                            <p:stCondLst>
                              <p:cond delay="22500"/>
                            </p:stCondLst>
                            <p:childTnLst>
                              <p:par>
                                <p:cTn id="197" presetID="10" presetClass="entr" presetSubtype="0" fill="hold" nodeType="afterEffect">
                                  <p:stCondLst>
                                    <p:cond delay="0"/>
                                  </p:stCondLst>
                                  <p:childTnLst>
                                    <p:set>
                                      <p:cBhvr>
                                        <p:cTn id="198" dur="1" fill="hold">
                                          <p:stCondLst>
                                            <p:cond delay="0"/>
                                          </p:stCondLst>
                                        </p:cTn>
                                        <p:tgtEl>
                                          <p:spTgt spid="64"/>
                                        </p:tgtEl>
                                        <p:attrNameLst>
                                          <p:attrName>style.visibility</p:attrName>
                                        </p:attrNameLst>
                                      </p:cBhvr>
                                      <p:to>
                                        <p:strVal val="visible"/>
                                      </p:to>
                                    </p:set>
                                    <p:animEffect transition="in" filter="fade">
                                      <p:cBhvr>
                                        <p:cTn id="199" dur="500"/>
                                        <p:tgtEl>
                                          <p:spTgt spid="64"/>
                                        </p:tgtEl>
                                      </p:cBhvr>
                                    </p:animEffect>
                                  </p:childTnLst>
                                </p:cTn>
                              </p:par>
                            </p:childTnLst>
                          </p:cTn>
                        </p:par>
                        <p:par>
                          <p:cTn id="200" fill="hold">
                            <p:stCondLst>
                              <p:cond delay="23000"/>
                            </p:stCondLst>
                            <p:childTnLst>
                              <p:par>
                                <p:cTn id="201" presetID="10" presetClass="exit" presetSubtype="0" fill="hold" grpId="1" nodeType="afterEffect">
                                  <p:stCondLst>
                                    <p:cond delay="0"/>
                                  </p:stCondLst>
                                  <p:childTnLst>
                                    <p:animEffect transition="out" filter="fade">
                                      <p:cBhvr>
                                        <p:cTn id="202" dur="1000"/>
                                        <p:tgtEl>
                                          <p:spTgt spid="12"/>
                                        </p:tgtEl>
                                      </p:cBhvr>
                                    </p:animEffect>
                                    <p:set>
                                      <p:cBhvr>
                                        <p:cTn id="203" dur="1" fill="hold">
                                          <p:stCondLst>
                                            <p:cond delay="999"/>
                                          </p:stCondLst>
                                        </p:cTn>
                                        <p:tgtEl>
                                          <p:spTgt spid="12"/>
                                        </p:tgtEl>
                                        <p:attrNameLst>
                                          <p:attrName>style.visibility</p:attrName>
                                        </p:attrNameLst>
                                      </p:cBhvr>
                                      <p:to>
                                        <p:strVal val="hidden"/>
                                      </p:to>
                                    </p:set>
                                  </p:childTnLst>
                                </p:cTn>
                              </p:par>
                              <p:par>
                                <p:cTn id="204" presetID="10" presetClass="entr" presetSubtype="0" fill="hold" nodeType="withEffect">
                                  <p:stCondLst>
                                    <p:cond delay="0"/>
                                  </p:stCondLst>
                                  <p:childTnLst>
                                    <p:set>
                                      <p:cBhvr>
                                        <p:cTn id="205" dur="1" fill="hold">
                                          <p:stCondLst>
                                            <p:cond delay="0"/>
                                          </p:stCondLst>
                                        </p:cTn>
                                        <p:tgtEl>
                                          <p:spTgt spid="65"/>
                                        </p:tgtEl>
                                        <p:attrNameLst>
                                          <p:attrName>style.visibility</p:attrName>
                                        </p:attrNameLst>
                                      </p:cBhvr>
                                      <p:to>
                                        <p:strVal val="visible"/>
                                      </p:to>
                                    </p:set>
                                    <p:animEffect transition="in" filter="fade">
                                      <p:cBhvr>
                                        <p:cTn id="206" dur="1000"/>
                                        <p:tgtEl>
                                          <p:spTgt spid="65"/>
                                        </p:tgtEl>
                                      </p:cBhvr>
                                    </p:animEffect>
                                  </p:childTnLst>
                                </p:cTn>
                              </p:par>
                              <p:par>
                                <p:cTn id="207" presetID="10" presetClass="entr" presetSubtype="0" fill="hold" nodeType="withEffect">
                                  <p:stCondLst>
                                    <p:cond delay="0"/>
                                  </p:stCondLst>
                                  <p:childTnLst>
                                    <p:set>
                                      <p:cBhvr>
                                        <p:cTn id="208" dur="1" fill="hold">
                                          <p:stCondLst>
                                            <p:cond delay="0"/>
                                          </p:stCondLst>
                                        </p:cTn>
                                        <p:tgtEl>
                                          <p:spTgt spid="66"/>
                                        </p:tgtEl>
                                        <p:attrNameLst>
                                          <p:attrName>style.visibility</p:attrName>
                                        </p:attrNameLst>
                                      </p:cBhvr>
                                      <p:to>
                                        <p:strVal val="visible"/>
                                      </p:to>
                                    </p:set>
                                    <p:animEffect transition="in" filter="fade">
                                      <p:cBhvr>
                                        <p:cTn id="209" dur="1000"/>
                                        <p:tgtEl>
                                          <p:spTgt spid="66"/>
                                        </p:tgtEl>
                                      </p:cBhvr>
                                    </p:animEffect>
                                  </p:childTnLst>
                                </p:cTn>
                              </p:par>
                              <p:par>
                                <p:cTn id="210" presetID="10" presetClass="entr" presetSubtype="0" fill="hold" nodeType="withEffect">
                                  <p:stCondLst>
                                    <p:cond delay="0"/>
                                  </p:stCondLst>
                                  <p:childTnLst>
                                    <p:set>
                                      <p:cBhvr>
                                        <p:cTn id="211" dur="1" fill="hold">
                                          <p:stCondLst>
                                            <p:cond delay="0"/>
                                          </p:stCondLst>
                                        </p:cTn>
                                        <p:tgtEl>
                                          <p:spTgt spid="67"/>
                                        </p:tgtEl>
                                        <p:attrNameLst>
                                          <p:attrName>style.visibility</p:attrName>
                                        </p:attrNameLst>
                                      </p:cBhvr>
                                      <p:to>
                                        <p:strVal val="visible"/>
                                      </p:to>
                                    </p:set>
                                    <p:animEffect transition="in" filter="fade">
                                      <p:cBhvr>
                                        <p:cTn id="212" dur="1000"/>
                                        <p:tgtEl>
                                          <p:spTgt spid="67"/>
                                        </p:tgtEl>
                                      </p:cBhvr>
                                    </p:animEffect>
                                  </p:childTnLst>
                                </p:cTn>
                              </p:par>
                              <p:par>
                                <p:cTn id="213" presetID="10" presetClass="entr" presetSubtype="0" fill="hold" nodeType="withEffect">
                                  <p:stCondLst>
                                    <p:cond delay="0"/>
                                  </p:stCondLst>
                                  <p:childTnLst>
                                    <p:set>
                                      <p:cBhvr>
                                        <p:cTn id="214" dur="1" fill="hold">
                                          <p:stCondLst>
                                            <p:cond delay="0"/>
                                          </p:stCondLst>
                                        </p:cTn>
                                        <p:tgtEl>
                                          <p:spTgt spid="68"/>
                                        </p:tgtEl>
                                        <p:attrNameLst>
                                          <p:attrName>style.visibility</p:attrName>
                                        </p:attrNameLst>
                                      </p:cBhvr>
                                      <p:to>
                                        <p:strVal val="visible"/>
                                      </p:to>
                                    </p:set>
                                    <p:animEffect transition="in" filter="fade">
                                      <p:cBhvr>
                                        <p:cTn id="215" dur="1000"/>
                                        <p:tgtEl>
                                          <p:spTgt spid="68"/>
                                        </p:tgtEl>
                                      </p:cBhvr>
                                    </p:animEffect>
                                  </p:childTnLst>
                                </p:cTn>
                              </p:par>
                              <p:par>
                                <p:cTn id="216" presetID="10" presetClass="entr" presetSubtype="0" fill="hold" nodeType="withEffect">
                                  <p:stCondLst>
                                    <p:cond delay="0"/>
                                  </p:stCondLst>
                                  <p:childTnLst>
                                    <p:set>
                                      <p:cBhvr>
                                        <p:cTn id="217" dur="1" fill="hold">
                                          <p:stCondLst>
                                            <p:cond delay="0"/>
                                          </p:stCondLst>
                                        </p:cTn>
                                        <p:tgtEl>
                                          <p:spTgt spid="69"/>
                                        </p:tgtEl>
                                        <p:attrNameLst>
                                          <p:attrName>style.visibility</p:attrName>
                                        </p:attrNameLst>
                                      </p:cBhvr>
                                      <p:to>
                                        <p:strVal val="visible"/>
                                      </p:to>
                                    </p:set>
                                    <p:animEffect transition="in" filter="fade">
                                      <p:cBhvr>
                                        <p:cTn id="218" dur="1000"/>
                                        <p:tgtEl>
                                          <p:spTgt spid="69"/>
                                        </p:tgtEl>
                                      </p:cBhvr>
                                    </p:animEffect>
                                  </p:childTnLst>
                                </p:cTn>
                              </p:par>
                              <p:par>
                                <p:cTn id="219" presetID="10" presetClass="entr" presetSubtype="0" fill="hold" nodeType="withEffect">
                                  <p:stCondLst>
                                    <p:cond delay="0"/>
                                  </p:stCondLst>
                                  <p:childTnLst>
                                    <p:set>
                                      <p:cBhvr>
                                        <p:cTn id="220" dur="1" fill="hold">
                                          <p:stCondLst>
                                            <p:cond delay="0"/>
                                          </p:stCondLst>
                                        </p:cTn>
                                        <p:tgtEl>
                                          <p:spTgt spid="70"/>
                                        </p:tgtEl>
                                        <p:attrNameLst>
                                          <p:attrName>style.visibility</p:attrName>
                                        </p:attrNameLst>
                                      </p:cBhvr>
                                      <p:to>
                                        <p:strVal val="visible"/>
                                      </p:to>
                                    </p:set>
                                    <p:animEffect transition="in" filter="fade">
                                      <p:cBhvr>
                                        <p:cTn id="221" dur="1000"/>
                                        <p:tgtEl>
                                          <p:spTgt spid="70"/>
                                        </p:tgtEl>
                                      </p:cBhvr>
                                    </p:animEffect>
                                  </p:childTnLst>
                                </p:cTn>
                              </p:par>
                              <p:par>
                                <p:cTn id="222" presetID="10" presetClass="entr" presetSubtype="0" fill="hold" nodeType="withEffect">
                                  <p:stCondLst>
                                    <p:cond delay="0"/>
                                  </p:stCondLst>
                                  <p:childTnLst>
                                    <p:set>
                                      <p:cBhvr>
                                        <p:cTn id="223" dur="1" fill="hold">
                                          <p:stCondLst>
                                            <p:cond delay="0"/>
                                          </p:stCondLst>
                                        </p:cTn>
                                        <p:tgtEl>
                                          <p:spTgt spid="71"/>
                                        </p:tgtEl>
                                        <p:attrNameLst>
                                          <p:attrName>style.visibility</p:attrName>
                                        </p:attrNameLst>
                                      </p:cBhvr>
                                      <p:to>
                                        <p:strVal val="visible"/>
                                      </p:to>
                                    </p:set>
                                    <p:animEffect transition="in" filter="fade">
                                      <p:cBhvr>
                                        <p:cTn id="224" dur="1000"/>
                                        <p:tgtEl>
                                          <p:spTgt spid="71"/>
                                        </p:tgtEl>
                                      </p:cBhvr>
                                    </p:animEffect>
                                  </p:childTnLst>
                                </p:cTn>
                              </p:par>
                              <p:par>
                                <p:cTn id="225" presetID="10" presetClass="entr" presetSubtype="0" fill="hold" nodeType="withEffect">
                                  <p:stCondLst>
                                    <p:cond delay="0"/>
                                  </p:stCondLst>
                                  <p:childTnLst>
                                    <p:set>
                                      <p:cBhvr>
                                        <p:cTn id="226" dur="1" fill="hold">
                                          <p:stCondLst>
                                            <p:cond delay="0"/>
                                          </p:stCondLst>
                                        </p:cTn>
                                        <p:tgtEl>
                                          <p:spTgt spid="72"/>
                                        </p:tgtEl>
                                        <p:attrNameLst>
                                          <p:attrName>style.visibility</p:attrName>
                                        </p:attrNameLst>
                                      </p:cBhvr>
                                      <p:to>
                                        <p:strVal val="visible"/>
                                      </p:to>
                                    </p:set>
                                    <p:animEffect transition="in" filter="fade">
                                      <p:cBhvr>
                                        <p:cTn id="227" dur="1000"/>
                                        <p:tgtEl>
                                          <p:spTgt spid="72"/>
                                        </p:tgtEl>
                                      </p:cBhvr>
                                    </p:animEffect>
                                  </p:childTnLst>
                                </p:cTn>
                              </p:par>
                              <p:par>
                                <p:cTn id="228" presetID="10" presetClass="entr" presetSubtype="0" fill="hold" nodeType="withEffect">
                                  <p:stCondLst>
                                    <p:cond delay="0"/>
                                  </p:stCondLst>
                                  <p:childTnLst>
                                    <p:set>
                                      <p:cBhvr>
                                        <p:cTn id="229" dur="1" fill="hold">
                                          <p:stCondLst>
                                            <p:cond delay="0"/>
                                          </p:stCondLst>
                                        </p:cTn>
                                        <p:tgtEl>
                                          <p:spTgt spid="73"/>
                                        </p:tgtEl>
                                        <p:attrNameLst>
                                          <p:attrName>style.visibility</p:attrName>
                                        </p:attrNameLst>
                                      </p:cBhvr>
                                      <p:to>
                                        <p:strVal val="visible"/>
                                      </p:to>
                                    </p:set>
                                    <p:animEffect transition="in" filter="fade">
                                      <p:cBhvr>
                                        <p:cTn id="230" dur="1000"/>
                                        <p:tgtEl>
                                          <p:spTgt spid="73"/>
                                        </p:tgtEl>
                                      </p:cBhvr>
                                    </p:animEffect>
                                  </p:childTnLst>
                                </p:cTn>
                              </p:par>
                            </p:childTnLst>
                          </p:cTn>
                        </p:par>
                        <p:par>
                          <p:cTn id="231" fill="hold">
                            <p:stCondLst>
                              <p:cond delay="24000"/>
                            </p:stCondLst>
                            <p:childTnLst>
                              <p:par>
                                <p:cTn id="232" presetID="10" presetClass="exit" presetSubtype="0" fill="hold" grpId="1" nodeType="afterEffect">
                                  <p:stCondLst>
                                    <p:cond delay="0"/>
                                  </p:stCondLst>
                                  <p:childTnLst>
                                    <p:animEffect transition="out" filter="fade">
                                      <p:cBhvr>
                                        <p:cTn id="233" dur="1000"/>
                                        <p:tgtEl>
                                          <p:spTgt spid="52"/>
                                        </p:tgtEl>
                                      </p:cBhvr>
                                    </p:animEffect>
                                    <p:set>
                                      <p:cBhvr>
                                        <p:cTn id="234" dur="1" fill="hold">
                                          <p:stCondLst>
                                            <p:cond delay="999"/>
                                          </p:stCondLst>
                                        </p:cTn>
                                        <p:tgtEl>
                                          <p:spTgt spid="52"/>
                                        </p:tgtEl>
                                        <p:attrNameLst>
                                          <p:attrName>style.visibility</p:attrName>
                                        </p:attrNameLst>
                                      </p:cBhvr>
                                      <p:to>
                                        <p:strVal val="hidden"/>
                                      </p:to>
                                    </p:set>
                                  </p:childTnLst>
                                </p:cTn>
                              </p:par>
                              <p:par>
                                <p:cTn id="235" presetID="10" presetClass="exit" presetSubtype="0" fill="hold" grpId="1" nodeType="withEffect">
                                  <p:stCondLst>
                                    <p:cond delay="0"/>
                                  </p:stCondLst>
                                  <p:childTnLst>
                                    <p:animEffect transition="out" filter="fade">
                                      <p:cBhvr>
                                        <p:cTn id="236" dur="1000"/>
                                        <p:tgtEl>
                                          <p:spTgt spid="61"/>
                                        </p:tgtEl>
                                      </p:cBhvr>
                                    </p:animEffect>
                                    <p:set>
                                      <p:cBhvr>
                                        <p:cTn id="237" dur="1" fill="hold">
                                          <p:stCondLst>
                                            <p:cond delay="999"/>
                                          </p:stCondLst>
                                        </p:cTn>
                                        <p:tgtEl>
                                          <p:spTgt spid="61"/>
                                        </p:tgtEl>
                                        <p:attrNameLst>
                                          <p:attrName>style.visibility</p:attrName>
                                        </p:attrNameLst>
                                      </p:cBhvr>
                                      <p:to>
                                        <p:strVal val="hidden"/>
                                      </p:to>
                                    </p:set>
                                  </p:childTnLst>
                                </p:cTn>
                              </p:par>
                            </p:childTnLst>
                          </p:cTn>
                        </p:par>
                        <p:par>
                          <p:cTn id="238" fill="hold">
                            <p:stCondLst>
                              <p:cond delay="25000"/>
                            </p:stCondLst>
                            <p:childTnLst>
                              <p:par>
                                <p:cTn id="239" presetID="10" presetClass="entr" presetSubtype="0" fill="hold" grpId="0" nodeType="afterEffect">
                                  <p:stCondLst>
                                    <p:cond delay="0"/>
                                  </p:stCondLst>
                                  <p:childTnLst>
                                    <p:set>
                                      <p:cBhvr>
                                        <p:cTn id="240" dur="1" fill="hold">
                                          <p:stCondLst>
                                            <p:cond delay="0"/>
                                          </p:stCondLst>
                                        </p:cTn>
                                        <p:tgtEl>
                                          <p:spTgt spid="57"/>
                                        </p:tgtEl>
                                        <p:attrNameLst>
                                          <p:attrName>style.visibility</p:attrName>
                                        </p:attrNameLst>
                                      </p:cBhvr>
                                      <p:to>
                                        <p:strVal val="visible"/>
                                      </p:to>
                                    </p:set>
                                    <p:animEffect transition="in" filter="fade">
                                      <p:cBhvr>
                                        <p:cTn id="241" dur="1000"/>
                                        <p:tgtEl>
                                          <p:spTgt spid="57"/>
                                        </p:tgtEl>
                                      </p:cBhvr>
                                    </p:animEffect>
                                  </p:childTnLst>
                                </p:cTn>
                              </p:par>
                              <p:par>
                                <p:cTn id="242" presetID="10" presetClass="entr" presetSubtype="0" fill="hold" grpId="0" nodeType="withEffect">
                                  <p:stCondLst>
                                    <p:cond delay="0"/>
                                  </p:stCondLst>
                                  <p:childTnLst>
                                    <p:set>
                                      <p:cBhvr>
                                        <p:cTn id="243" dur="1" fill="hold">
                                          <p:stCondLst>
                                            <p:cond delay="0"/>
                                          </p:stCondLst>
                                        </p:cTn>
                                        <p:tgtEl>
                                          <p:spTgt spid="60"/>
                                        </p:tgtEl>
                                        <p:attrNameLst>
                                          <p:attrName>style.visibility</p:attrName>
                                        </p:attrNameLst>
                                      </p:cBhvr>
                                      <p:to>
                                        <p:strVal val="visible"/>
                                      </p:to>
                                    </p:set>
                                    <p:animEffect transition="in" filter="fade">
                                      <p:cBhvr>
                                        <p:cTn id="244" dur="1000"/>
                                        <p:tgtEl>
                                          <p:spTgt spid="60"/>
                                        </p:tgtEl>
                                      </p:cBhvr>
                                    </p:animEffect>
                                  </p:childTnLst>
                                </p:cTn>
                              </p:par>
                            </p:childTnLst>
                          </p:cTn>
                        </p:par>
                        <p:par>
                          <p:cTn id="245" fill="hold">
                            <p:stCondLst>
                              <p:cond delay="26000"/>
                            </p:stCondLst>
                            <p:childTnLst>
                              <p:par>
                                <p:cTn id="246" presetID="10" presetClass="entr" presetSubtype="0" fill="hold" grpId="0" nodeType="afterEffect">
                                  <p:stCondLst>
                                    <p:cond delay="0"/>
                                  </p:stCondLst>
                                  <p:childTnLst>
                                    <p:set>
                                      <p:cBhvr>
                                        <p:cTn id="247" dur="1" fill="hold">
                                          <p:stCondLst>
                                            <p:cond delay="0"/>
                                          </p:stCondLst>
                                        </p:cTn>
                                        <p:tgtEl>
                                          <p:spTgt spid="58"/>
                                        </p:tgtEl>
                                        <p:attrNameLst>
                                          <p:attrName>style.visibility</p:attrName>
                                        </p:attrNameLst>
                                      </p:cBhvr>
                                      <p:to>
                                        <p:strVal val="visible"/>
                                      </p:to>
                                    </p:set>
                                    <p:animEffect transition="in" filter="fade">
                                      <p:cBhvr>
                                        <p:cTn id="248" dur="1000"/>
                                        <p:tgtEl>
                                          <p:spTgt spid="58"/>
                                        </p:tgtEl>
                                      </p:cBhvr>
                                    </p:animEffect>
                                  </p:childTnLst>
                                </p:cTn>
                              </p:par>
                              <p:par>
                                <p:cTn id="249" presetID="10" presetClass="entr" presetSubtype="0" fill="hold" grpId="0" nodeType="withEffect">
                                  <p:stCondLst>
                                    <p:cond delay="0"/>
                                  </p:stCondLst>
                                  <p:childTnLst>
                                    <p:set>
                                      <p:cBhvr>
                                        <p:cTn id="250" dur="1" fill="hold">
                                          <p:stCondLst>
                                            <p:cond delay="0"/>
                                          </p:stCondLst>
                                        </p:cTn>
                                        <p:tgtEl>
                                          <p:spTgt spid="59"/>
                                        </p:tgtEl>
                                        <p:attrNameLst>
                                          <p:attrName>style.visibility</p:attrName>
                                        </p:attrNameLst>
                                      </p:cBhvr>
                                      <p:to>
                                        <p:strVal val="visible"/>
                                      </p:to>
                                    </p:set>
                                    <p:animEffect transition="in" filter="fade">
                                      <p:cBhvr>
                                        <p:cTn id="251" dur="1000"/>
                                        <p:tgtEl>
                                          <p:spTgt spid="59"/>
                                        </p:tgtEl>
                                      </p:cBhvr>
                                    </p:animEffect>
                                  </p:childTnLst>
                                </p:cTn>
                              </p:par>
                            </p:childTnLst>
                          </p:cTn>
                        </p:par>
                        <p:par>
                          <p:cTn id="252" fill="hold">
                            <p:stCondLst>
                              <p:cond delay="27000"/>
                            </p:stCondLst>
                            <p:childTnLst>
                              <p:par>
                                <p:cTn id="253" presetID="47" presetClass="entr" presetSubtype="0" fill="hold" nodeType="afterEffect">
                                  <p:stCondLst>
                                    <p:cond delay="0"/>
                                  </p:stCondLst>
                                  <p:childTnLst>
                                    <p:set>
                                      <p:cBhvr>
                                        <p:cTn id="254" dur="1" fill="hold">
                                          <p:stCondLst>
                                            <p:cond delay="0"/>
                                          </p:stCondLst>
                                        </p:cTn>
                                        <p:tgtEl>
                                          <p:spTgt spid="116"/>
                                        </p:tgtEl>
                                        <p:attrNameLst>
                                          <p:attrName>style.visibility</p:attrName>
                                        </p:attrNameLst>
                                      </p:cBhvr>
                                      <p:to>
                                        <p:strVal val="visible"/>
                                      </p:to>
                                    </p:set>
                                    <p:animEffect transition="in" filter="fade">
                                      <p:cBhvr>
                                        <p:cTn id="255" dur="1000"/>
                                        <p:tgtEl>
                                          <p:spTgt spid="116"/>
                                        </p:tgtEl>
                                      </p:cBhvr>
                                    </p:animEffect>
                                    <p:anim calcmode="lin" valueType="num">
                                      <p:cBhvr>
                                        <p:cTn id="256" dur="1000" fill="hold"/>
                                        <p:tgtEl>
                                          <p:spTgt spid="116"/>
                                        </p:tgtEl>
                                        <p:attrNameLst>
                                          <p:attrName>ppt_x</p:attrName>
                                        </p:attrNameLst>
                                      </p:cBhvr>
                                      <p:tavLst>
                                        <p:tav tm="0">
                                          <p:val>
                                            <p:strVal val="#ppt_x"/>
                                          </p:val>
                                        </p:tav>
                                        <p:tav tm="100000">
                                          <p:val>
                                            <p:strVal val="#ppt_x"/>
                                          </p:val>
                                        </p:tav>
                                      </p:tavLst>
                                    </p:anim>
                                    <p:anim calcmode="lin" valueType="num">
                                      <p:cBhvr>
                                        <p:cTn id="257" dur="1000" fill="hold"/>
                                        <p:tgtEl>
                                          <p:spTgt spid="116"/>
                                        </p:tgtEl>
                                        <p:attrNameLst>
                                          <p:attrName>ppt_y</p:attrName>
                                        </p:attrNameLst>
                                      </p:cBhvr>
                                      <p:tavLst>
                                        <p:tav tm="0">
                                          <p:val>
                                            <p:strVal val="#ppt_y-.1"/>
                                          </p:val>
                                        </p:tav>
                                        <p:tav tm="100000">
                                          <p:val>
                                            <p:strVal val="#ppt_y"/>
                                          </p:val>
                                        </p:tav>
                                      </p:tavLst>
                                    </p:anim>
                                  </p:childTnLst>
                                </p:cTn>
                              </p:par>
                            </p:childTnLst>
                          </p:cTn>
                        </p:par>
                        <p:par>
                          <p:cTn id="258" fill="hold">
                            <p:stCondLst>
                              <p:cond delay="28000"/>
                            </p:stCondLst>
                            <p:childTnLst>
                              <p:par>
                                <p:cTn id="259" presetID="2" presetClass="entr" presetSubtype="2" fill="hold" grpId="0" nodeType="afterEffect">
                                  <p:stCondLst>
                                    <p:cond delay="0"/>
                                  </p:stCondLst>
                                  <p:childTnLst>
                                    <p:set>
                                      <p:cBhvr>
                                        <p:cTn id="260" dur="1" fill="hold">
                                          <p:stCondLst>
                                            <p:cond delay="0"/>
                                          </p:stCondLst>
                                        </p:cTn>
                                        <p:tgtEl>
                                          <p:spTgt spid="77"/>
                                        </p:tgtEl>
                                        <p:attrNameLst>
                                          <p:attrName>style.visibility</p:attrName>
                                        </p:attrNameLst>
                                      </p:cBhvr>
                                      <p:to>
                                        <p:strVal val="visible"/>
                                      </p:to>
                                    </p:set>
                                    <p:anim calcmode="lin" valueType="num">
                                      <p:cBhvr additive="base">
                                        <p:cTn id="261" dur="500" fill="hold"/>
                                        <p:tgtEl>
                                          <p:spTgt spid="77"/>
                                        </p:tgtEl>
                                        <p:attrNameLst>
                                          <p:attrName>ppt_x</p:attrName>
                                        </p:attrNameLst>
                                      </p:cBhvr>
                                      <p:tavLst>
                                        <p:tav tm="0">
                                          <p:val>
                                            <p:strVal val="1+#ppt_w/2"/>
                                          </p:val>
                                        </p:tav>
                                        <p:tav tm="100000">
                                          <p:val>
                                            <p:strVal val="#ppt_x"/>
                                          </p:val>
                                        </p:tav>
                                      </p:tavLst>
                                    </p:anim>
                                    <p:anim calcmode="lin" valueType="num">
                                      <p:cBhvr additive="base">
                                        <p:cTn id="262" dur="500" fill="hold"/>
                                        <p:tgtEl>
                                          <p:spTgt spid="77"/>
                                        </p:tgtEl>
                                        <p:attrNameLst>
                                          <p:attrName>ppt_y</p:attrName>
                                        </p:attrNameLst>
                                      </p:cBhvr>
                                      <p:tavLst>
                                        <p:tav tm="0">
                                          <p:val>
                                            <p:strVal val="#ppt_y"/>
                                          </p:val>
                                        </p:tav>
                                        <p:tav tm="100000">
                                          <p:val>
                                            <p:strVal val="#ppt_y"/>
                                          </p:val>
                                        </p:tav>
                                      </p:tavLst>
                                    </p:anim>
                                  </p:childTnLst>
                                </p:cTn>
                              </p:par>
                            </p:childTnLst>
                          </p:cTn>
                        </p:par>
                        <p:par>
                          <p:cTn id="263" fill="hold">
                            <p:stCondLst>
                              <p:cond delay="28500"/>
                            </p:stCondLst>
                            <p:childTnLst>
                              <p:par>
                                <p:cTn id="264" presetID="2" presetClass="entr" presetSubtype="2" fill="hold" grpId="0" nodeType="afterEffect">
                                  <p:stCondLst>
                                    <p:cond delay="0"/>
                                  </p:stCondLst>
                                  <p:childTnLst>
                                    <p:set>
                                      <p:cBhvr>
                                        <p:cTn id="265" dur="1" fill="hold">
                                          <p:stCondLst>
                                            <p:cond delay="0"/>
                                          </p:stCondLst>
                                        </p:cTn>
                                        <p:tgtEl>
                                          <p:spTgt spid="78"/>
                                        </p:tgtEl>
                                        <p:attrNameLst>
                                          <p:attrName>style.visibility</p:attrName>
                                        </p:attrNameLst>
                                      </p:cBhvr>
                                      <p:to>
                                        <p:strVal val="visible"/>
                                      </p:to>
                                    </p:set>
                                    <p:anim calcmode="lin" valueType="num">
                                      <p:cBhvr additive="base">
                                        <p:cTn id="266" dur="500" fill="hold"/>
                                        <p:tgtEl>
                                          <p:spTgt spid="78"/>
                                        </p:tgtEl>
                                        <p:attrNameLst>
                                          <p:attrName>ppt_x</p:attrName>
                                        </p:attrNameLst>
                                      </p:cBhvr>
                                      <p:tavLst>
                                        <p:tav tm="0">
                                          <p:val>
                                            <p:strVal val="1+#ppt_w/2"/>
                                          </p:val>
                                        </p:tav>
                                        <p:tav tm="100000">
                                          <p:val>
                                            <p:strVal val="#ppt_x"/>
                                          </p:val>
                                        </p:tav>
                                      </p:tavLst>
                                    </p:anim>
                                    <p:anim calcmode="lin" valueType="num">
                                      <p:cBhvr additive="base">
                                        <p:cTn id="267" dur="500" fill="hold"/>
                                        <p:tgtEl>
                                          <p:spTgt spid="78"/>
                                        </p:tgtEl>
                                        <p:attrNameLst>
                                          <p:attrName>ppt_y</p:attrName>
                                        </p:attrNameLst>
                                      </p:cBhvr>
                                      <p:tavLst>
                                        <p:tav tm="0">
                                          <p:val>
                                            <p:strVal val="#ppt_y"/>
                                          </p:val>
                                        </p:tav>
                                        <p:tav tm="100000">
                                          <p:val>
                                            <p:strVal val="#ppt_y"/>
                                          </p:val>
                                        </p:tav>
                                      </p:tavLst>
                                    </p:anim>
                                  </p:childTnLst>
                                </p:cTn>
                              </p:par>
                            </p:childTnLst>
                          </p:cTn>
                        </p:par>
                        <p:par>
                          <p:cTn id="268" fill="hold">
                            <p:stCondLst>
                              <p:cond delay="29000"/>
                            </p:stCondLst>
                            <p:childTnLst>
                              <p:par>
                                <p:cTn id="269" presetID="47" presetClass="entr" presetSubtype="0" fill="hold" nodeType="afterEffect">
                                  <p:stCondLst>
                                    <p:cond delay="0"/>
                                  </p:stCondLst>
                                  <p:childTnLst>
                                    <p:set>
                                      <p:cBhvr>
                                        <p:cTn id="270" dur="1" fill="hold">
                                          <p:stCondLst>
                                            <p:cond delay="0"/>
                                          </p:stCondLst>
                                        </p:cTn>
                                        <p:tgtEl>
                                          <p:spTgt spid="79"/>
                                        </p:tgtEl>
                                        <p:attrNameLst>
                                          <p:attrName>style.visibility</p:attrName>
                                        </p:attrNameLst>
                                      </p:cBhvr>
                                      <p:to>
                                        <p:strVal val="visible"/>
                                      </p:to>
                                    </p:set>
                                    <p:animEffect transition="in" filter="fade">
                                      <p:cBhvr>
                                        <p:cTn id="271" dur="1000"/>
                                        <p:tgtEl>
                                          <p:spTgt spid="79"/>
                                        </p:tgtEl>
                                      </p:cBhvr>
                                    </p:animEffect>
                                    <p:anim calcmode="lin" valueType="num">
                                      <p:cBhvr>
                                        <p:cTn id="272" dur="1000" fill="hold"/>
                                        <p:tgtEl>
                                          <p:spTgt spid="79"/>
                                        </p:tgtEl>
                                        <p:attrNameLst>
                                          <p:attrName>ppt_x</p:attrName>
                                        </p:attrNameLst>
                                      </p:cBhvr>
                                      <p:tavLst>
                                        <p:tav tm="0">
                                          <p:val>
                                            <p:strVal val="#ppt_x"/>
                                          </p:val>
                                        </p:tav>
                                        <p:tav tm="100000">
                                          <p:val>
                                            <p:strVal val="#ppt_x"/>
                                          </p:val>
                                        </p:tav>
                                      </p:tavLst>
                                    </p:anim>
                                    <p:anim calcmode="lin" valueType="num">
                                      <p:cBhvr>
                                        <p:cTn id="273" dur="1000" fill="hold"/>
                                        <p:tgtEl>
                                          <p:spTgt spid="79"/>
                                        </p:tgtEl>
                                        <p:attrNameLst>
                                          <p:attrName>ppt_y</p:attrName>
                                        </p:attrNameLst>
                                      </p:cBhvr>
                                      <p:tavLst>
                                        <p:tav tm="0">
                                          <p:val>
                                            <p:strVal val="#ppt_y-.1"/>
                                          </p:val>
                                        </p:tav>
                                        <p:tav tm="100000">
                                          <p:val>
                                            <p:strVal val="#ppt_y"/>
                                          </p:val>
                                        </p:tav>
                                      </p:tavLst>
                                    </p:anim>
                                  </p:childTnLst>
                                </p:cTn>
                              </p:par>
                              <p:par>
                                <p:cTn id="274" presetID="10" presetClass="entr" presetSubtype="0" fill="hold" nodeType="withEffect">
                                  <p:stCondLst>
                                    <p:cond delay="0"/>
                                  </p:stCondLst>
                                  <p:childTnLst>
                                    <p:set>
                                      <p:cBhvr>
                                        <p:cTn id="275" dur="1" fill="hold">
                                          <p:stCondLst>
                                            <p:cond delay="0"/>
                                          </p:stCondLst>
                                        </p:cTn>
                                        <p:tgtEl>
                                          <p:spTgt spid="83"/>
                                        </p:tgtEl>
                                        <p:attrNameLst>
                                          <p:attrName>style.visibility</p:attrName>
                                        </p:attrNameLst>
                                      </p:cBhvr>
                                      <p:to>
                                        <p:strVal val="visible"/>
                                      </p:to>
                                    </p:set>
                                    <p:animEffect transition="in" filter="fade">
                                      <p:cBhvr>
                                        <p:cTn id="276" dur="10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22" grpId="0" animBg="1"/>
      <p:bldP spid="23" grpId="0" animBg="1"/>
      <p:bldP spid="24" grpId="0" animBg="1"/>
      <p:bldP spid="25" grpId="0" animBg="1"/>
      <p:bldP spid="26" grpId="0" animBg="1"/>
      <p:bldP spid="27" grpId="0" animBg="1"/>
      <p:bldP spid="28" grpId="0" animBg="1"/>
      <p:bldP spid="29" grpId="0" animBg="1"/>
      <p:bldP spid="44" grpId="0"/>
      <p:bldP spid="48" grpId="0" animBg="1"/>
      <p:bldP spid="49" grpId="0" animBg="1"/>
      <p:bldP spid="52" grpId="0" animBg="1"/>
      <p:bldP spid="52" grpId="1" animBg="1"/>
      <p:bldP spid="53" grpId="0" animBg="1"/>
      <p:bldP spid="57" grpId="0" animBg="1"/>
      <p:bldP spid="58" grpId="0" animBg="1"/>
      <p:bldP spid="59" grpId="0" animBg="1"/>
      <p:bldP spid="60" grpId="0" animBg="1"/>
      <p:bldP spid="61" grpId="0" animBg="1"/>
      <p:bldP spid="61" grpId="1" animBg="1"/>
      <p:bldP spid="74" grpId="0" animBg="1"/>
      <p:bldP spid="75" grpId="0" animBg="1"/>
      <p:bldP spid="76" grpId="0" animBg="1"/>
      <p:bldP spid="77" grpId="0" animBg="1" autoUpdateAnimBg="0"/>
      <p:bldP spid="78" grpId="0" animBg="1" autoUpdateAnimBg="0"/>
      <p:bldP spid="8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ChangeArrowheads="1"/>
          </p:cNvSpPr>
          <p:nvPr/>
        </p:nvSpPr>
        <p:spPr bwMode="auto">
          <a:xfrm>
            <a:off x="0" y="1549667"/>
            <a:ext cx="3851275" cy="5053264"/>
          </a:xfrm>
          <a:prstGeom prst="rect">
            <a:avLst/>
          </a:prstGeom>
          <a:solidFill>
            <a:schemeClr val="accent5">
              <a:lumMod val="60000"/>
              <a:lumOff val="40000"/>
            </a:schemeClr>
          </a:solidFill>
          <a:ln w="9525">
            <a:noFill/>
            <a:miter lim="800000"/>
            <a:headEnd/>
            <a:tailEnd/>
          </a:ln>
        </p:spPr>
        <p:txBody>
          <a:bodyPr/>
          <a:lstStyle/>
          <a:p>
            <a:endParaRPr lang="en-US">
              <a:latin typeface="Calibri" pitchFamily="34" charset="0"/>
            </a:endParaRPr>
          </a:p>
        </p:txBody>
      </p:sp>
      <p:sp>
        <p:nvSpPr>
          <p:cNvPr id="169987" name="Rectangle 3"/>
          <p:cNvSpPr>
            <a:spLocks noGrp="1" noChangeArrowheads="1"/>
          </p:cNvSpPr>
          <p:nvPr>
            <p:ph type="title" idx="4294967295"/>
          </p:nvPr>
        </p:nvSpPr>
        <p:spPr>
          <a:xfrm>
            <a:off x="179388" y="1700213"/>
            <a:ext cx="3671887" cy="3529012"/>
          </a:xfrm>
        </p:spPr>
        <p:txBody>
          <a:bodyPr anchor="ctr" anchorCtr="0"/>
          <a:lstStyle/>
          <a:p>
            <a:r>
              <a:rPr lang="es-ES_tradnl" sz="2100" b="1" dirty="0" smtClean="0">
                <a:solidFill>
                  <a:schemeClr val="accent6">
                    <a:lumMod val="50000"/>
                  </a:schemeClr>
                </a:solidFill>
                <a:latin typeface="Calibri" pitchFamily="34" charset="0"/>
              </a:rPr>
              <a:t>SUPERACIÓN </a:t>
            </a:r>
            <a:br>
              <a:rPr lang="es-ES_tradnl" sz="2100" b="1" dirty="0" smtClean="0">
                <a:solidFill>
                  <a:schemeClr val="accent6">
                    <a:lumMod val="50000"/>
                  </a:schemeClr>
                </a:solidFill>
                <a:latin typeface="Calibri" pitchFamily="34" charset="0"/>
              </a:rPr>
            </a:br>
            <a:r>
              <a:rPr lang="es-ES_tradnl" sz="2100" b="1" dirty="0" smtClean="0">
                <a:solidFill>
                  <a:schemeClr val="accent6">
                    <a:lumMod val="50000"/>
                  </a:schemeClr>
                </a:solidFill>
                <a:latin typeface="Calibri" pitchFamily="34" charset="0"/>
              </a:rPr>
              <a:t>DE LA POBREZA</a:t>
            </a:r>
          </a:p>
        </p:txBody>
      </p:sp>
      <p:sp>
        <p:nvSpPr>
          <p:cNvPr id="169988" name="Rectangle 4"/>
          <p:cNvSpPr>
            <a:spLocks noGrp="1" noChangeArrowheads="1"/>
          </p:cNvSpPr>
          <p:nvPr>
            <p:ph type="body" idx="4294967295"/>
          </p:nvPr>
        </p:nvSpPr>
        <p:spPr>
          <a:xfrm>
            <a:off x="3851275" y="2205038"/>
            <a:ext cx="4968875" cy="2952750"/>
          </a:xfrm>
        </p:spPr>
        <p:txBody>
          <a:bodyPr/>
          <a:lstStyle/>
          <a:p>
            <a:pPr marL="539750" indent="-6350"/>
            <a:r>
              <a:rPr lang="es-ES" smtClean="0">
                <a:latin typeface="Calibri" pitchFamily="34" charset="0"/>
              </a:rPr>
              <a:t>No basta con saber </a:t>
            </a:r>
            <a:r>
              <a:rPr lang="es-ES" smtClean="0">
                <a:solidFill>
                  <a:srgbClr val="E23012"/>
                </a:solidFill>
                <a:latin typeface="Calibri" pitchFamily="34" charset="0"/>
              </a:rPr>
              <a:t>qué es</a:t>
            </a:r>
            <a:r>
              <a:rPr lang="es-ES" smtClean="0">
                <a:latin typeface="Calibri" pitchFamily="34" charset="0"/>
              </a:rPr>
              <a:t> la pobreza. </a:t>
            </a:r>
          </a:p>
          <a:p>
            <a:pPr marL="539750" indent="-6350"/>
            <a:endParaRPr lang="es-ES" smtClean="0">
              <a:latin typeface="Calibri" pitchFamily="34" charset="0"/>
            </a:endParaRPr>
          </a:p>
          <a:p>
            <a:pPr marL="539750" indent="-6350"/>
            <a:r>
              <a:rPr lang="es-ES" smtClean="0">
                <a:latin typeface="Calibri" pitchFamily="34" charset="0"/>
              </a:rPr>
              <a:t>También se requiere un </a:t>
            </a:r>
            <a:r>
              <a:rPr lang="es-ES" smtClean="0">
                <a:solidFill>
                  <a:srgbClr val="E23012"/>
                </a:solidFill>
                <a:latin typeface="Calibri" pitchFamily="34" charset="0"/>
              </a:rPr>
              <a:t>marco interpretativo</a:t>
            </a:r>
            <a:r>
              <a:rPr lang="es-ES" smtClean="0">
                <a:latin typeface="Calibri" pitchFamily="34" charset="0"/>
              </a:rPr>
              <a:t> que permita determinar por qué surge y persiste.</a:t>
            </a:r>
          </a:p>
        </p:txBody>
      </p:sp>
      <p:sp>
        <p:nvSpPr>
          <p:cNvPr id="8" name="Title 29"/>
          <p:cNvSpPr>
            <a:spLocks noGrp="1"/>
          </p:cNvSpPr>
          <p:nvPr>
            <p:ph type="title"/>
          </p:nvPr>
        </p:nvSpPr>
        <p:spPr>
          <a:xfrm>
            <a:off x="228600" y="76200"/>
            <a:ext cx="8686800" cy="1143000"/>
          </a:xfrm>
        </p:spPr>
        <p:txBody>
          <a:bodyPr/>
          <a:lstStyle/>
          <a:p>
            <a:r>
              <a:rPr lang="es-CL" dirty="0" smtClean="0"/>
              <a:t>¿QUÉ ES LA POBREZA?</a:t>
            </a:r>
            <a:endParaRPr lang="es-CL" dirty="0"/>
          </a:p>
        </p:txBody>
      </p:sp>
      <p:sp>
        <p:nvSpPr>
          <p:cNvPr id="9" name="Slide Number Placeholder 8"/>
          <p:cNvSpPr>
            <a:spLocks noGrp="1"/>
          </p:cNvSpPr>
          <p:nvPr>
            <p:ph type="sldNum" sz="quarter" idx="16"/>
          </p:nvPr>
        </p:nvSpPr>
        <p:spPr/>
        <p:txBody>
          <a:bodyPr/>
          <a:lstStyle/>
          <a:p>
            <a:pPr>
              <a:defRPr/>
            </a:pPr>
            <a:fld id="{C348FE03-84FC-41B1-B9F3-A8F7BF2CC391}" type="slidenum">
              <a:rPr lang="en-US" smtClean="0"/>
              <a:pPr>
                <a:defRPr/>
              </a:pPr>
              <a:t>7</a:t>
            </a:fld>
            <a:endParaRPr lang="en-US" dirty="0"/>
          </a:p>
        </p:txBody>
      </p:sp>
    </p:spTree>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52400" y="2895600"/>
            <a:ext cx="8926513" cy="609600"/>
          </a:xfrm>
        </p:spPr>
        <p:txBody>
          <a:bodyPr/>
          <a:lstStyle/>
          <a:p>
            <a:pPr eaLnBrk="1" hangingPunct="1">
              <a:lnSpc>
                <a:spcPct val="110000"/>
              </a:lnSpc>
              <a:defRPr/>
            </a:pPr>
            <a:r>
              <a:rPr lang="es-CL" dirty="0" smtClean="0"/>
              <a:t>PERCEPCIONES DE LA POBREZA</a:t>
            </a:r>
            <a:br>
              <a:rPr lang="es-CL" dirty="0" smtClean="0"/>
            </a:br>
            <a:r>
              <a:rPr lang="es-CL" dirty="0" smtClean="0">
                <a:solidFill>
                  <a:schemeClr val="bg1"/>
                </a:solidFill>
              </a:rPr>
              <a:t>Y LA DESIGUALDAD</a:t>
            </a:r>
            <a:r>
              <a:rPr lang="es-CL" dirty="0" smtClean="0"/>
              <a:t/>
            </a:r>
            <a:br>
              <a:rPr lang="es-CL" dirty="0" smtClean="0"/>
            </a:br>
            <a:endParaRPr lang="es-CL" dirty="0"/>
          </a:p>
        </p:txBody>
      </p:sp>
      <p:sp>
        <p:nvSpPr>
          <p:cNvPr id="3" name="Date Placeholder 2"/>
          <p:cNvSpPr>
            <a:spLocks noGrp="1"/>
          </p:cNvSpPr>
          <p:nvPr>
            <p:ph type="dt" sz="quarter" idx="10"/>
          </p:nvPr>
        </p:nvSpPr>
        <p:spPr/>
        <p:txBody>
          <a:bodyPr/>
          <a:lstStyle/>
          <a:p>
            <a:pPr>
              <a:defRPr/>
            </a:pPr>
            <a:fld id="{3EDEB917-C182-44C4-B37F-64BE8744F1DE}" type="datetime6">
              <a:rPr lang="es-CL"/>
              <a:pPr>
                <a:defRPr/>
              </a:pPr>
              <a:t>Octubre de 2012</a:t>
            </a:fld>
            <a:endParaRPr lang="en-US"/>
          </a:p>
        </p:txBody>
      </p:sp>
      <p:sp>
        <p:nvSpPr>
          <p:cNvPr id="5" name="Footer Placeholder 4"/>
          <p:cNvSpPr>
            <a:spLocks noGrp="1"/>
          </p:cNvSpPr>
          <p:nvPr>
            <p:ph type="ftr" sz="quarter" idx="11"/>
          </p:nvPr>
        </p:nvSpPr>
        <p:spPr/>
        <p:txBody>
          <a:bodyPr/>
          <a:lstStyle/>
          <a:p>
            <a:pPr>
              <a:defRPr/>
            </a:pPr>
            <a:r>
              <a:rPr lang="es-CL"/>
              <a:t>Panorama de la Pobreza y la desigualdad en América Latina: Algunos hechos estilizados</a:t>
            </a:r>
            <a:endParaRPr lang="en-US"/>
          </a:p>
        </p:txBody>
      </p:sp>
      <p:sp>
        <p:nvSpPr>
          <p:cNvPr id="4" name="Slide Number Placeholder 3"/>
          <p:cNvSpPr>
            <a:spLocks noGrp="1"/>
          </p:cNvSpPr>
          <p:nvPr>
            <p:ph type="sldNum" sz="quarter" idx="12"/>
          </p:nvPr>
        </p:nvSpPr>
        <p:spPr/>
        <p:txBody>
          <a:bodyPr/>
          <a:lstStyle/>
          <a:p>
            <a:pPr>
              <a:defRPr/>
            </a:pPr>
            <a:fld id="{61D6DD8A-18A3-4C45-85AE-9BBCCA159368}" type="slidenum">
              <a:rPr lang="en-US"/>
              <a:pPr>
                <a:defRPr/>
              </a:pPr>
              <a:t>70</a:t>
            </a:fld>
            <a:endParaRPr lang="en-US" dirty="0"/>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617" name="Title 8"/>
          <p:cNvSpPr>
            <a:spLocks noGrp="1"/>
          </p:cNvSpPr>
          <p:nvPr>
            <p:ph type="title"/>
          </p:nvPr>
        </p:nvSpPr>
        <p:spPr/>
        <p:txBody>
          <a:bodyPr/>
          <a:lstStyle/>
          <a:p>
            <a:pPr algn="ctr" eaLnBrk="1" hangingPunct="1"/>
            <a:r>
              <a:rPr lang="es-CL" sz="3200" smtClean="0"/>
              <a:t>Un problema crucial:</a:t>
            </a:r>
            <a:br>
              <a:rPr lang="es-CL" sz="3200" smtClean="0"/>
            </a:br>
            <a:r>
              <a:rPr lang="es-CL" sz="3200" smtClean="0"/>
              <a:t>el malestar con las instituciones</a:t>
            </a:r>
          </a:p>
        </p:txBody>
      </p:sp>
      <p:sp>
        <p:nvSpPr>
          <p:cNvPr id="10" name="Content Placeholder 9"/>
          <p:cNvSpPr>
            <a:spLocks noGrp="1"/>
          </p:cNvSpPr>
          <p:nvPr>
            <p:ph idx="1"/>
          </p:nvPr>
        </p:nvSpPr>
        <p:spPr>
          <a:xfrm>
            <a:off x="457200" y="1447800"/>
            <a:ext cx="8458200" cy="4800600"/>
          </a:xfrm>
        </p:spPr>
        <p:txBody>
          <a:bodyPr/>
          <a:lstStyle/>
          <a:p>
            <a:pPr marL="0" indent="0" algn="just" eaLnBrk="1" hangingPunct="1">
              <a:buFont typeface="Arial" charset="0"/>
              <a:buNone/>
              <a:defRPr/>
            </a:pPr>
            <a:r>
              <a:rPr lang="es-CL" sz="3200" dirty="0" smtClean="0"/>
              <a:t>No obstante el malestar con las instituciones ha disminuido a partir del 2002/2003, la población regional…</a:t>
            </a:r>
          </a:p>
          <a:p>
            <a:pPr algn="just" eaLnBrk="1" hangingPunct="1">
              <a:defRPr/>
            </a:pPr>
            <a:r>
              <a:rPr lang="es-CL" dirty="0" smtClean="0"/>
              <a:t>Sigue considerando mayoritariamente a la distribución del ingreso como injusta o muy injusta </a:t>
            </a:r>
          </a:p>
          <a:p>
            <a:pPr algn="just" eaLnBrk="1" hangingPunct="1">
              <a:defRPr/>
            </a:pPr>
            <a:r>
              <a:rPr lang="es-CL" dirty="0" smtClean="0"/>
              <a:t>Continúa evidenciando niveles muy altos de desconfianza en las instituciones del estado y los partidos políticos</a:t>
            </a:r>
          </a:p>
          <a:p>
            <a:pPr algn="just" eaLnBrk="1" hangingPunct="1">
              <a:defRPr/>
            </a:pPr>
            <a:r>
              <a:rPr lang="es-CL" dirty="0" smtClean="0"/>
              <a:t>Sigue creyendo que los tributos que se pagan en su país son muy altos o altos. </a:t>
            </a:r>
          </a:p>
          <a:p>
            <a:pPr eaLnBrk="1" hangingPunct="1">
              <a:defRPr/>
            </a:pPr>
            <a:endParaRPr lang="es-CL" sz="3200" dirty="0"/>
          </a:p>
        </p:txBody>
      </p:sp>
      <p:sp>
        <p:nvSpPr>
          <p:cNvPr id="6" name="Date Placeholder 5"/>
          <p:cNvSpPr>
            <a:spLocks noGrp="1"/>
          </p:cNvSpPr>
          <p:nvPr>
            <p:ph type="dt" sz="quarter" idx="10"/>
          </p:nvPr>
        </p:nvSpPr>
        <p:spPr/>
        <p:txBody>
          <a:bodyPr/>
          <a:lstStyle/>
          <a:p>
            <a:pPr>
              <a:defRPr/>
            </a:pPr>
            <a:fld id="{492C98DB-6C0A-45DD-A3DF-59837FB0074C}" type="datetime6">
              <a:rPr lang="es-CL"/>
              <a:pPr>
                <a:defRPr/>
              </a:pPr>
              <a:t>Octubre de 2012</a:t>
            </a:fld>
            <a:endParaRPr lang="en-US"/>
          </a:p>
        </p:txBody>
      </p:sp>
      <p:sp>
        <p:nvSpPr>
          <p:cNvPr id="8" name="Footer Placeholder 7"/>
          <p:cNvSpPr>
            <a:spLocks noGrp="1"/>
          </p:cNvSpPr>
          <p:nvPr>
            <p:ph type="ftr" sz="quarter" idx="11"/>
          </p:nvPr>
        </p:nvSpPr>
        <p:spPr/>
        <p:txBody>
          <a:bodyPr/>
          <a:lstStyle/>
          <a:p>
            <a:pPr>
              <a:defRPr/>
            </a:pPr>
            <a:r>
              <a:rPr lang="es-CL"/>
              <a:t>Panorama de la Pobreza y la desigualdad en América Latina: Algunos hechos estilizados</a:t>
            </a:r>
            <a:endParaRPr lang="en-US"/>
          </a:p>
        </p:txBody>
      </p:sp>
      <p:sp>
        <p:nvSpPr>
          <p:cNvPr id="7" name="Slide Number Placeholder 6"/>
          <p:cNvSpPr>
            <a:spLocks noGrp="1"/>
          </p:cNvSpPr>
          <p:nvPr>
            <p:ph type="sldNum" sz="quarter" idx="12"/>
          </p:nvPr>
        </p:nvSpPr>
        <p:spPr/>
        <p:txBody>
          <a:bodyPr/>
          <a:lstStyle/>
          <a:p>
            <a:pPr>
              <a:defRPr/>
            </a:pPr>
            <a:fld id="{2ED13EBB-7456-4C79-8646-8DB92A160C43}" type="slidenum">
              <a:rPr lang="en-US"/>
              <a:pPr>
                <a:defRPr/>
              </a:pPr>
              <a:t>71</a:t>
            </a:fld>
            <a:endParaRPr lang="en-US" dirty="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2" name="Title 10"/>
          <p:cNvSpPr>
            <a:spLocks noGrp="1"/>
          </p:cNvSpPr>
          <p:nvPr>
            <p:ph type="title"/>
          </p:nvPr>
        </p:nvSpPr>
        <p:spPr/>
        <p:txBody>
          <a:bodyPr/>
          <a:lstStyle/>
          <a:p>
            <a:pPr algn="ctr" eaLnBrk="1" hangingPunct="1"/>
            <a:r>
              <a:rPr lang="es-CL" sz="3200" smtClean="0"/>
              <a:t>Percepciones de injusticia en la distribución del ingreso</a:t>
            </a:r>
            <a:br>
              <a:rPr lang="es-CL" sz="3200" smtClean="0"/>
            </a:br>
            <a:endParaRPr lang="es-CL" sz="3200" smtClean="0"/>
          </a:p>
        </p:txBody>
      </p:sp>
      <p:sp>
        <p:nvSpPr>
          <p:cNvPr id="8" name="Date Placeholder 7"/>
          <p:cNvSpPr>
            <a:spLocks noGrp="1"/>
          </p:cNvSpPr>
          <p:nvPr>
            <p:ph type="dt" sz="quarter" idx="10"/>
          </p:nvPr>
        </p:nvSpPr>
        <p:spPr/>
        <p:txBody>
          <a:bodyPr/>
          <a:lstStyle/>
          <a:p>
            <a:pPr>
              <a:defRPr/>
            </a:pPr>
            <a:fld id="{938739D7-6C93-4088-9C90-DC08FE27D242}" type="datetime6">
              <a:rPr lang="es-CL"/>
              <a:pPr>
                <a:defRPr/>
              </a:pPr>
              <a:t>Octubre de 2012</a:t>
            </a:fld>
            <a:endParaRPr lang="en-US"/>
          </a:p>
        </p:txBody>
      </p:sp>
      <p:sp>
        <p:nvSpPr>
          <p:cNvPr id="10" name="Footer Placeholder 9"/>
          <p:cNvSpPr>
            <a:spLocks noGrp="1"/>
          </p:cNvSpPr>
          <p:nvPr>
            <p:ph type="ftr" sz="quarter" idx="11"/>
          </p:nvPr>
        </p:nvSpPr>
        <p:spPr/>
        <p:txBody>
          <a:bodyPr/>
          <a:lstStyle/>
          <a:p>
            <a:pPr>
              <a:defRPr/>
            </a:pPr>
            <a:r>
              <a:rPr lang="es-CL"/>
              <a:t>Panorama de la Pobreza y la desigualdad en América Latina: Algunos hechos estilizados</a:t>
            </a:r>
            <a:endParaRPr lang="en-US"/>
          </a:p>
        </p:txBody>
      </p:sp>
      <p:sp>
        <p:nvSpPr>
          <p:cNvPr id="9" name="Slide Number Placeholder 8"/>
          <p:cNvSpPr>
            <a:spLocks noGrp="1"/>
          </p:cNvSpPr>
          <p:nvPr>
            <p:ph type="sldNum" sz="quarter" idx="12"/>
          </p:nvPr>
        </p:nvSpPr>
        <p:spPr/>
        <p:txBody>
          <a:bodyPr/>
          <a:lstStyle/>
          <a:p>
            <a:pPr>
              <a:defRPr/>
            </a:pPr>
            <a:fld id="{0B66190E-059A-4611-988E-9E06D39BD42C}" type="slidenum">
              <a:rPr lang="en-US"/>
              <a:pPr>
                <a:defRPr/>
              </a:pPr>
              <a:t>72</a:t>
            </a:fld>
            <a:endParaRPr lang="en-US" dirty="0"/>
          </a:p>
        </p:txBody>
      </p:sp>
      <p:sp>
        <p:nvSpPr>
          <p:cNvPr id="6156" name="Rectangle 3"/>
          <p:cNvSpPr txBox="1">
            <a:spLocks noChangeArrowheads="1"/>
          </p:cNvSpPr>
          <p:nvPr/>
        </p:nvSpPr>
        <p:spPr bwMode="auto">
          <a:xfrm>
            <a:off x="914400" y="1447800"/>
            <a:ext cx="7239000" cy="639763"/>
          </a:xfrm>
          <a:prstGeom prst="rect">
            <a:avLst/>
          </a:prstGeom>
          <a:noFill/>
          <a:ln w="9525">
            <a:noFill/>
            <a:miter lim="800000"/>
            <a:headEnd/>
            <a:tailEnd/>
          </a:ln>
        </p:spPr>
        <p:txBody>
          <a:bodyPr/>
          <a:lstStyle/>
          <a:p>
            <a:pPr marL="342900" indent="-342900" algn="ctr">
              <a:lnSpc>
                <a:spcPct val="80000"/>
              </a:lnSpc>
              <a:spcBef>
                <a:spcPct val="20000"/>
              </a:spcBef>
            </a:pPr>
            <a:r>
              <a:rPr lang="es-CL" sz="1200" b="1">
                <a:solidFill>
                  <a:srgbClr val="5C1F00"/>
                </a:solidFill>
              </a:rPr>
              <a:t>AMÉRICA LATINA (18 PAÍSES/a): ¿CUÁN </a:t>
            </a:r>
            <a:r>
              <a:rPr lang="es-CL" sz="1200" b="1" u="sng">
                <a:solidFill>
                  <a:srgbClr val="5C1F00"/>
                </a:solidFill>
              </a:rPr>
              <a:t>JUSTA</a:t>
            </a:r>
            <a:r>
              <a:rPr lang="es-CL" sz="1200" b="1">
                <a:solidFill>
                  <a:srgbClr val="5C1F00"/>
                </a:solidFill>
              </a:rPr>
              <a:t> CREE UD. QUE </a:t>
            </a:r>
            <a:r>
              <a:rPr lang="es-CL" sz="1200" b="1" u="sng">
                <a:solidFill>
                  <a:srgbClr val="5C1F00"/>
                </a:solidFill>
              </a:rPr>
              <a:t>ES LA DISTRIBUCIÓN DEL INGRESO</a:t>
            </a:r>
            <a:r>
              <a:rPr lang="es-CL" sz="1200" b="1">
                <a:solidFill>
                  <a:srgbClr val="5C1F00"/>
                </a:solidFill>
              </a:rPr>
              <a:t> EN SU PAÍS?, 1997 – 2009</a:t>
            </a:r>
            <a:endParaRPr lang="es-CL" sz="1200" i="1">
              <a:solidFill>
                <a:srgbClr val="5C1F00"/>
              </a:solidFill>
            </a:endParaRPr>
          </a:p>
          <a:p>
            <a:pPr marL="342900" indent="-342900" algn="ctr">
              <a:lnSpc>
                <a:spcPct val="80000"/>
              </a:lnSpc>
              <a:spcBef>
                <a:spcPct val="20000"/>
              </a:spcBef>
            </a:pPr>
            <a:r>
              <a:rPr lang="es-CL" sz="1200" i="1">
                <a:solidFill>
                  <a:srgbClr val="5C1F00"/>
                </a:solidFill>
              </a:rPr>
              <a:t>(Valores en porcentajes de población de 18 años y más)</a:t>
            </a:r>
            <a:r>
              <a:rPr lang="en-US" sz="1200">
                <a:solidFill>
                  <a:srgbClr val="5C1F00"/>
                </a:solidFill>
              </a:rPr>
              <a:t> </a:t>
            </a:r>
          </a:p>
        </p:txBody>
      </p:sp>
      <p:graphicFrame>
        <p:nvGraphicFramePr>
          <p:cNvPr id="6151" name="Object 7"/>
          <p:cNvGraphicFramePr>
            <a:graphicFrameLocks noChangeAspect="1"/>
          </p:cNvGraphicFramePr>
          <p:nvPr/>
        </p:nvGraphicFramePr>
        <p:xfrm>
          <a:off x="304800" y="2024063"/>
          <a:ext cx="8458200" cy="3995737"/>
        </p:xfrm>
        <a:graphic>
          <a:graphicData uri="http://schemas.openxmlformats.org/presentationml/2006/ole">
            <p:oleObj spid="_x0000_s6151" name="Worksheet" r:id="rId4" imgW="5543550" imgH="2962275" progId="Excel.Sheet.8">
              <p:embed/>
            </p:oleObj>
          </a:graphicData>
        </a:graphic>
      </p:graphicFrame>
      <p:sp>
        <p:nvSpPr>
          <p:cNvPr id="6157" name="Text Box 15"/>
          <p:cNvSpPr txBox="1">
            <a:spLocks noChangeArrowheads="1"/>
          </p:cNvSpPr>
          <p:nvPr/>
        </p:nvSpPr>
        <p:spPr bwMode="auto">
          <a:xfrm>
            <a:off x="304800" y="5943600"/>
            <a:ext cx="8077200" cy="549275"/>
          </a:xfrm>
          <a:prstGeom prst="rect">
            <a:avLst/>
          </a:prstGeom>
          <a:noFill/>
          <a:ln w="9525">
            <a:noFill/>
            <a:miter lim="800000"/>
            <a:headEnd/>
            <a:tailEnd/>
          </a:ln>
        </p:spPr>
        <p:txBody>
          <a:bodyPr>
            <a:spAutoFit/>
          </a:bodyPr>
          <a:lstStyle/>
          <a:p>
            <a:pPr eaLnBrk="0" hangingPunct="0"/>
            <a:r>
              <a:rPr lang="es-ES" sz="1000">
                <a:latin typeface="Calibri" pitchFamily="34" charset="0"/>
              </a:rPr>
              <a:t>Fuente: Comisión Económica para América Latina y el Caribe (CEPAL), sobre la base de tabulaciones especiales de la base de datos de la Encuesta Latinobarómetro.</a:t>
            </a:r>
          </a:p>
          <a:p>
            <a:pPr eaLnBrk="0" hangingPunct="0"/>
            <a:r>
              <a:rPr lang="es-ES" sz="1000">
                <a:latin typeface="Calibri" pitchFamily="34" charset="0"/>
              </a:rPr>
              <a:t>a República Dominicana disponible a partir del 2007.</a:t>
            </a:r>
            <a:endParaRPr lang="es-CL" sz="1000">
              <a:latin typeface="Calibri" pitchFamily="34" charset="0"/>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6" name="Title 12"/>
          <p:cNvSpPr>
            <a:spLocks noGrp="1"/>
          </p:cNvSpPr>
          <p:nvPr>
            <p:ph type="title"/>
          </p:nvPr>
        </p:nvSpPr>
        <p:spPr>
          <a:xfrm>
            <a:off x="228600" y="457200"/>
            <a:ext cx="8686800" cy="838200"/>
          </a:xfrm>
        </p:spPr>
        <p:txBody>
          <a:bodyPr/>
          <a:lstStyle/>
          <a:p>
            <a:pPr algn="ctr" eaLnBrk="1" hangingPunct="1"/>
            <a:r>
              <a:rPr lang="es-CL" sz="3200" smtClean="0"/>
              <a:t>Desconfianza en las instituciones</a:t>
            </a:r>
            <a:br>
              <a:rPr lang="es-CL" sz="3200" smtClean="0"/>
            </a:br>
            <a:endParaRPr lang="es-CL" sz="3200" smtClean="0"/>
          </a:p>
        </p:txBody>
      </p:sp>
      <p:sp>
        <p:nvSpPr>
          <p:cNvPr id="8" name="Date Placeholder 7"/>
          <p:cNvSpPr>
            <a:spLocks noGrp="1"/>
          </p:cNvSpPr>
          <p:nvPr>
            <p:ph type="dt" sz="quarter" idx="10"/>
          </p:nvPr>
        </p:nvSpPr>
        <p:spPr/>
        <p:txBody>
          <a:bodyPr/>
          <a:lstStyle/>
          <a:p>
            <a:pPr>
              <a:defRPr/>
            </a:pPr>
            <a:fld id="{5C9E6166-DE9B-42F3-A4B7-42D178F77370}" type="datetime6">
              <a:rPr lang="es-CL"/>
              <a:pPr>
                <a:defRPr/>
              </a:pPr>
              <a:t>Octubre de 2012</a:t>
            </a:fld>
            <a:endParaRPr lang="en-US"/>
          </a:p>
        </p:txBody>
      </p:sp>
      <p:sp>
        <p:nvSpPr>
          <p:cNvPr id="10" name="Footer Placeholder 9"/>
          <p:cNvSpPr>
            <a:spLocks noGrp="1"/>
          </p:cNvSpPr>
          <p:nvPr>
            <p:ph type="ftr" sz="quarter" idx="11"/>
          </p:nvPr>
        </p:nvSpPr>
        <p:spPr/>
        <p:txBody>
          <a:bodyPr/>
          <a:lstStyle/>
          <a:p>
            <a:pPr>
              <a:defRPr/>
            </a:pPr>
            <a:r>
              <a:rPr lang="es-CL"/>
              <a:t>Panorama de la Pobreza y la desigualdad en América Latina: Algunos hechos estilizados</a:t>
            </a:r>
            <a:endParaRPr lang="en-US"/>
          </a:p>
        </p:txBody>
      </p:sp>
      <p:sp>
        <p:nvSpPr>
          <p:cNvPr id="9" name="Slide Number Placeholder 8"/>
          <p:cNvSpPr>
            <a:spLocks noGrp="1"/>
          </p:cNvSpPr>
          <p:nvPr>
            <p:ph type="sldNum" sz="quarter" idx="12"/>
          </p:nvPr>
        </p:nvSpPr>
        <p:spPr/>
        <p:txBody>
          <a:bodyPr/>
          <a:lstStyle/>
          <a:p>
            <a:pPr>
              <a:defRPr/>
            </a:pPr>
            <a:fld id="{495FDB5A-D8F1-4157-9683-CE9B551C51C1}" type="slidenum">
              <a:rPr lang="en-US"/>
              <a:pPr>
                <a:defRPr/>
              </a:pPr>
              <a:t>73</a:t>
            </a:fld>
            <a:endParaRPr lang="en-US" dirty="0"/>
          </a:p>
        </p:txBody>
      </p:sp>
      <p:sp>
        <p:nvSpPr>
          <p:cNvPr id="7180" name="Rectangle 3"/>
          <p:cNvSpPr>
            <a:spLocks noChangeArrowheads="1"/>
          </p:cNvSpPr>
          <p:nvPr/>
        </p:nvSpPr>
        <p:spPr bwMode="auto">
          <a:xfrm>
            <a:off x="228600" y="1524000"/>
            <a:ext cx="8686800" cy="646113"/>
          </a:xfrm>
          <a:prstGeom prst="rect">
            <a:avLst/>
          </a:prstGeom>
          <a:noFill/>
          <a:ln w="9525">
            <a:noFill/>
            <a:miter lim="800000"/>
            <a:headEnd/>
            <a:tailEnd/>
          </a:ln>
        </p:spPr>
        <p:txBody>
          <a:bodyPr>
            <a:spAutoFit/>
          </a:bodyPr>
          <a:lstStyle/>
          <a:p>
            <a:pPr algn="ctr"/>
            <a:r>
              <a:rPr lang="es-CL" sz="1200" b="1">
                <a:solidFill>
                  <a:srgbClr val="5C1F00"/>
                </a:solidFill>
              </a:rPr>
              <a:t>AMÉRICA LATINA (18 PAÍSES) a/: NINGUNA O POCA CONFIANZA EN LAS INSTITUCIONES POLÍTICAS Y DEL ESTADO/b, 1996-2010</a:t>
            </a:r>
            <a:endParaRPr lang="es-CL" sz="1200" b="1" baseline="30000">
              <a:solidFill>
                <a:srgbClr val="5C1F00"/>
              </a:solidFill>
            </a:endParaRPr>
          </a:p>
          <a:p>
            <a:pPr algn="ctr"/>
            <a:r>
              <a:rPr lang="es-CL" sz="1200">
                <a:solidFill>
                  <a:srgbClr val="5C1F00"/>
                </a:solidFill>
              </a:rPr>
              <a:t>(porcentaje de personas)</a:t>
            </a:r>
          </a:p>
        </p:txBody>
      </p:sp>
      <p:graphicFrame>
        <p:nvGraphicFramePr>
          <p:cNvPr id="7175" name="Object 7"/>
          <p:cNvGraphicFramePr>
            <a:graphicFrameLocks noChangeAspect="1"/>
          </p:cNvGraphicFramePr>
          <p:nvPr/>
        </p:nvGraphicFramePr>
        <p:xfrm>
          <a:off x="381000" y="1909763"/>
          <a:ext cx="8458200" cy="4110037"/>
        </p:xfrm>
        <a:graphic>
          <a:graphicData uri="http://schemas.openxmlformats.org/presentationml/2006/ole">
            <p:oleObj spid="_x0000_s7175" name="Worksheet" r:id="rId4" imgW="5791200" imgH="3038475" progId="Excel.Sheet.8">
              <p:embed/>
            </p:oleObj>
          </a:graphicData>
        </a:graphic>
      </p:graphicFrame>
      <p:sp>
        <p:nvSpPr>
          <p:cNvPr id="7181" name="Text Box 15"/>
          <p:cNvSpPr txBox="1">
            <a:spLocks noChangeArrowheads="1"/>
          </p:cNvSpPr>
          <p:nvPr/>
        </p:nvSpPr>
        <p:spPr bwMode="auto">
          <a:xfrm>
            <a:off x="304800" y="6019800"/>
            <a:ext cx="8077200" cy="549275"/>
          </a:xfrm>
          <a:prstGeom prst="rect">
            <a:avLst/>
          </a:prstGeom>
          <a:noFill/>
          <a:ln w="9525">
            <a:noFill/>
            <a:miter lim="800000"/>
            <a:headEnd/>
            <a:tailEnd/>
          </a:ln>
        </p:spPr>
        <p:txBody>
          <a:bodyPr>
            <a:spAutoFit/>
          </a:bodyPr>
          <a:lstStyle/>
          <a:p>
            <a:pPr eaLnBrk="0" hangingPunct="0"/>
            <a:r>
              <a:rPr lang="es-ES" sz="1000">
                <a:latin typeface="Calibri" pitchFamily="34" charset="0"/>
              </a:rPr>
              <a:t>Fuente: Comisión Económica para América Latina y el Caribe (CEPAL), sobre la base de tabulaciones especiales de la base de datos de la Encuesta Latinobarómetro.</a:t>
            </a:r>
          </a:p>
          <a:p>
            <a:pPr eaLnBrk="0" hangingPunct="0"/>
            <a:r>
              <a:rPr lang="es-ES" sz="1000">
                <a:latin typeface="Calibri" pitchFamily="34" charset="0"/>
              </a:rPr>
              <a:t>a República Dominicana disponible a partir del 2004. b. Incluye la confianza en los partidos políticos, el poder legislativo y el poder judicial.</a:t>
            </a:r>
            <a:endParaRPr lang="es-CL" sz="1000">
              <a:latin typeface="Calibri" pitchFamily="34" charset="0"/>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303" name="Rectangle 3"/>
          <p:cNvSpPr txBox="1">
            <a:spLocks noChangeArrowheads="1"/>
          </p:cNvSpPr>
          <p:nvPr/>
        </p:nvSpPr>
        <p:spPr bwMode="auto">
          <a:xfrm>
            <a:off x="914400" y="1570038"/>
            <a:ext cx="7239000" cy="639762"/>
          </a:xfrm>
          <a:prstGeom prst="rect">
            <a:avLst/>
          </a:prstGeom>
          <a:noFill/>
          <a:ln w="9525">
            <a:noFill/>
            <a:miter lim="800000"/>
            <a:headEnd/>
            <a:tailEnd/>
          </a:ln>
        </p:spPr>
        <p:txBody>
          <a:bodyPr/>
          <a:lstStyle/>
          <a:p>
            <a:pPr marL="342900" indent="-342900" algn="ctr">
              <a:lnSpc>
                <a:spcPct val="80000"/>
              </a:lnSpc>
              <a:spcBef>
                <a:spcPct val="20000"/>
              </a:spcBef>
            </a:pPr>
            <a:r>
              <a:rPr lang="es-CL" sz="1200" b="1">
                <a:solidFill>
                  <a:srgbClr val="5C1F00"/>
                </a:solidFill>
              </a:rPr>
              <a:t>AMÉRICA LATINA (18 PAÍSES</a:t>
            </a:r>
            <a:r>
              <a:rPr lang="es-CL" sz="1200">
                <a:solidFill>
                  <a:srgbClr val="5C1F00"/>
                </a:solidFill>
              </a:rPr>
              <a:t>/a</a:t>
            </a:r>
            <a:r>
              <a:rPr lang="es-CL" sz="1200" b="1">
                <a:solidFill>
                  <a:srgbClr val="5C1F00"/>
                </a:solidFill>
              </a:rPr>
              <a:t>.): ¿CREE UD. QUE LOS NIVELES DE IMPUESTOS QUE SE PAGAN EN SU PAÍS SON..?, 2003 – 2011</a:t>
            </a:r>
            <a:endParaRPr lang="es-CL" sz="1200" i="1">
              <a:solidFill>
                <a:srgbClr val="5C1F00"/>
              </a:solidFill>
            </a:endParaRPr>
          </a:p>
          <a:p>
            <a:pPr marL="342900" indent="-342900" algn="ctr">
              <a:lnSpc>
                <a:spcPct val="80000"/>
              </a:lnSpc>
              <a:spcBef>
                <a:spcPct val="20000"/>
              </a:spcBef>
            </a:pPr>
            <a:r>
              <a:rPr lang="es-CL" sz="1200" i="1">
                <a:solidFill>
                  <a:srgbClr val="5C1F00"/>
                </a:solidFill>
              </a:rPr>
              <a:t>(Valores en porcentajes de población de 18 años y más)</a:t>
            </a:r>
            <a:r>
              <a:rPr lang="en-US" sz="1200">
                <a:solidFill>
                  <a:srgbClr val="5C1F00"/>
                </a:solidFill>
              </a:rPr>
              <a:t> </a:t>
            </a:r>
          </a:p>
        </p:txBody>
      </p:sp>
      <p:sp>
        <p:nvSpPr>
          <p:cNvPr id="7" name="Slide Number Placeholder 6"/>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835F3406-28A1-4AB8-8E3E-8D26D38CAB4E}" type="slidenum">
              <a:rPr lang="en-US" sz="1200">
                <a:solidFill>
                  <a:schemeClr val="tx1">
                    <a:tint val="75000"/>
                  </a:schemeClr>
                </a:solidFill>
                <a:latin typeface="+mn-lt"/>
              </a:rPr>
              <a:pPr algn="r" fontAlgn="auto">
                <a:spcBef>
                  <a:spcPts val="0"/>
                </a:spcBef>
                <a:spcAft>
                  <a:spcPts val="0"/>
                </a:spcAft>
                <a:defRPr/>
              </a:pPr>
              <a:t>74</a:t>
            </a:fld>
            <a:endParaRPr lang="en-US" sz="1200">
              <a:solidFill>
                <a:schemeClr val="tx1">
                  <a:tint val="75000"/>
                </a:schemeClr>
              </a:solidFill>
              <a:latin typeface="+mn-lt"/>
            </a:endParaRPr>
          </a:p>
        </p:txBody>
      </p:sp>
      <p:graphicFrame>
        <p:nvGraphicFramePr>
          <p:cNvPr id="183302" name="Object 6"/>
          <p:cNvGraphicFramePr>
            <a:graphicFrameLocks noChangeAspect="1"/>
          </p:cNvGraphicFramePr>
          <p:nvPr/>
        </p:nvGraphicFramePr>
        <p:xfrm>
          <a:off x="304800" y="2238375"/>
          <a:ext cx="8534400" cy="3857625"/>
        </p:xfrm>
        <a:graphic>
          <a:graphicData uri="http://schemas.openxmlformats.org/presentationml/2006/ole">
            <p:oleObj spid="_x0000_s183302" name="Worksheet" r:id="rId4" imgW="5457825" imgH="2381250" progId="Excel.Sheet.8">
              <p:embed/>
            </p:oleObj>
          </a:graphicData>
        </a:graphic>
      </p:graphicFrame>
      <p:sp>
        <p:nvSpPr>
          <p:cNvPr id="183305" name="Text Box 15"/>
          <p:cNvSpPr txBox="1">
            <a:spLocks noChangeArrowheads="1"/>
          </p:cNvSpPr>
          <p:nvPr/>
        </p:nvSpPr>
        <p:spPr bwMode="auto">
          <a:xfrm>
            <a:off x="304800" y="6019800"/>
            <a:ext cx="8077200" cy="549275"/>
          </a:xfrm>
          <a:prstGeom prst="rect">
            <a:avLst/>
          </a:prstGeom>
          <a:noFill/>
          <a:ln w="9525">
            <a:noFill/>
            <a:miter lim="800000"/>
            <a:headEnd/>
            <a:tailEnd/>
          </a:ln>
        </p:spPr>
        <p:txBody>
          <a:bodyPr>
            <a:spAutoFit/>
          </a:bodyPr>
          <a:lstStyle/>
          <a:p>
            <a:pPr eaLnBrk="0" hangingPunct="0"/>
            <a:r>
              <a:rPr lang="es-ES" sz="1000">
                <a:latin typeface="Calibri" pitchFamily="34" charset="0"/>
              </a:rPr>
              <a:t>Fuente: Comisión Económica para América Latina y el Caribe (CEPAL), sobre la base de tabulaciones especiales de la base de datos de la Encuesta Latinobarómetro.</a:t>
            </a:r>
          </a:p>
          <a:p>
            <a:pPr eaLnBrk="0" hangingPunct="0"/>
            <a:r>
              <a:rPr lang="es-ES" sz="1000">
                <a:latin typeface="Calibri" pitchFamily="34" charset="0"/>
              </a:rPr>
              <a:t>a República Dominicana disponible a partir del 2007</a:t>
            </a:r>
            <a:endParaRPr lang="es-CL" sz="1000">
              <a:latin typeface="Calibri" pitchFamily="34" charset="0"/>
            </a:endParaRPr>
          </a:p>
        </p:txBody>
      </p:sp>
      <p:sp>
        <p:nvSpPr>
          <p:cNvPr id="183306" name="Title 10"/>
          <p:cNvSpPr>
            <a:spLocks noGrp="1"/>
          </p:cNvSpPr>
          <p:nvPr>
            <p:ph type="title"/>
          </p:nvPr>
        </p:nvSpPr>
        <p:spPr/>
        <p:txBody>
          <a:bodyPr/>
          <a:lstStyle/>
          <a:p>
            <a:pPr algn="ctr" eaLnBrk="1" hangingPunct="1"/>
            <a:r>
              <a:rPr lang="es-CL" sz="3200" smtClean="0"/>
              <a:t>Percepciones de carga tributaria</a:t>
            </a:r>
            <a:br>
              <a:rPr lang="es-CL" sz="3200" smtClean="0"/>
            </a:br>
            <a:endParaRPr lang="es-CL" sz="3200" smtClean="0"/>
          </a:p>
        </p:txBody>
      </p:sp>
      <p:sp>
        <p:nvSpPr>
          <p:cNvPr id="8" name="Date Placeholder 7"/>
          <p:cNvSpPr>
            <a:spLocks noGrp="1"/>
          </p:cNvSpPr>
          <p:nvPr>
            <p:ph type="dt" sz="quarter" idx="10"/>
          </p:nvPr>
        </p:nvSpPr>
        <p:spPr/>
        <p:txBody>
          <a:bodyPr/>
          <a:lstStyle/>
          <a:p>
            <a:pPr>
              <a:defRPr/>
            </a:pPr>
            <a:fld id="{877ED4A7-B96B-4704-9E25-A37A53F14D2F}" type="datetime6">
              <a:rPr lang="es-CL"/>
              <a:pPr>
                <a:defRPr/>
              </a:pPr>
              <a:t>Octubre de 2012</a:t>
            </a:fld>
            <a:endParaRPr lang="en-US"/>
          </a:p>
        </p:txBody>
      </p:sp>
      <p:sp>
        <p:nvSpPr>
          <p:cNvPr id="10" name="Footer Placeholder 9"/>
          <p:cNvSpPr>
            <a:spLocks noGrp="1"/>
          </p:cNvSpPr>
          <p:nvPr>
            <p:ph type="ftr" sz="quarter" idx="11"/>
          </p:nvPr>
        </p:nvSpPr>
        <p:spPr/>
        <p:txBody>
          <a:bodyPr/>
          <a:lstStyle/>
          <a:p>
            <a:pPr>
              <a:defRPr/>
            </a:pPr>
            <a:r>
              <a:rPr lang="es-CL"/>
              <a:t>Panorama de la Pobreza y la desigualdad en América Latina: Algunos hechos estilizados</a:t>
            </a:r>
            <a:endParaRPr lang="en-US"/>
          </a:p>
        </p:txBody>
      </p:sp>
      <p:sp>
        <p:nvSpPr>
          <p:cNvPr id="9" name="Slide Number Placeholder 8"/>
          <p:cNvSpPr>
            <a:spLocks noGrp="1"/>
          </p:cNvSpPr>
          <p:nvPr>
            <p:ph type="sldNum" sz="quarter" idx="12"/>
          </p:nvPr>
        </p:nvSpPr>
        <p:spPr/>
        <p:txBody>
          <a:bodyPr/>
          <a:lstStyle/>
          <a:p>
            <a:pPr>
              <a:defRPr/>
            </a:pPr>
            <a:fld id="{CAAD010D-9115-4D87-87D8-05B6CF983109}" type="slidenum">
              <a:rPr lang="en-US"/>
              <a:pPr>
                <a:defRPr/>
              </a:pPr>
              <a:t>74</a:t>
            </a:fld>
            <a:endParaRPr lang="en-US" dirty="0"/>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Rectangle 60"/>
          <p:cNvSpPr/>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L"/>
          </a:p>
        </p:txBody>
      </p:sp>
      <p:sp>
        <p:nvSpPr>
          <p:cNvPr id="95235" name="AutoShape 3"/>
          <p:cNvSpPr>
            <a:spLocks noChangeArrowheads="1"/>
          </p:cNvSpPr>
          <p:nvPr/>
        </p:nvSpPr>
        <p:spPr bwMode="auto">
          <a:xfrm>
            <a:off x="1608138" y="5889625"/>
            <a:ext cx="1147762" cy="892175"/>
          </a:xfrm>
          <a:prstGeom prst="cube">
            <a:avLst>
              <a:gd name="adj" fmla="val 25000"/>
            </a:avLst>
          </a:prstGeom>
          <a:solidFill>
            <a:schemeClr val="accent2"/>
          </a:solidFill>
          <a:ln w="9525">
            <a:solidFill>
              <a:schemeClr val="tx1"/>
            </a:solidFill>
            <a:miter lim="800000"/>
            <a:headEnd/>
            <a:tailEnd/>
          </a:ln>
        </p:spPr>
        <p:txBody>
          <a:bodyPr lIns="0" tIns="0" rIns="0" bIns="0" anchor="ctr"/>
          <a:lstStyle/>
          <a:p>
            <a:pPr algn="ctr">
              <a:defRPr/>
            </a:pPr>
            <a:r>
              <a:rPr lang="es-CL" sz="1100" b="1">
                <a:solidFill>
                  <a:schemeClr val="bg1"/>
                </a:solidFill>
                <a:latin typeface="+mn-lt"/>
              </a:rPr>
              <a:t>Falta de redes</a:t>
            </a:r>
          </a:p>
          <a:p>
            <a:pPr algn="ctr">
              <a:defRPr/>
            </a:pPr>
            <a:r>
              <a:rPr lang="es-MX" sz="1100" b="1">
                <a:solidFill>
                  <a:schemeClr val="bg1"/>
                </a:solidFill>
                <a:latin typeface="+mn-lt"/>
              </a:rPr>
              <a:t>(avales)</a:t>
            </a:r>
            <a:endParaRPr lang="es-ES" sz="1100" b="1">
              <a:solidFill>
                <a:schemeClr val="bg1"/>
              </a:solidFill>
              <a:latin typeface="+mn-lt"/>
            </a:endParaRPr>
          </a:p>
        </p:txBody>
      </p:sp>
      <p:sp>
        <p:nvSpPr>
          <p:cNvPr id="95236" name="AutoShape 4"/>
          <p:cNvSpPr>
            <a:spLocks noChangeArrowheads="1"/>
          </p:cNvSpPr>
          <p:nvPr/>
        </p:nvSpPr>
        <p:spPr bwMode="auto">
          <a:xfrm>
            <a:off x="1603375" y="5219700"/>
            <a:ext cx="1147763" cy="892175"/>
          </a:xfrm>
          <a:prstGeom prst="cube">
            <a:avLst>
              <a:gd name="adj" fmla="val 25000"/>
            </a:avLst>
          </a:prstGeom>
          <a:solidFill>
            <a:schemeClr val="accent2"/>
          </a:solidFill>
          <a:ln w="9525">
            <a:solidFill>
              <a:schemeClr val="tx1"/>
            </a:solidFill>
            <a:miter lim="800000"/>
            <a:headEnd/>
            <a:tailEnd/>
          </a:ln>
        </p:spPr>
        <p:txBody>
          <a:bodyPr lIns="0" tIns="0" rIns="0" bIns="0" anchor="ctr"/>
          <a:lstStyle/>
          <a:p>
            <a:pPr algn="ctr">
              <a:defRPr/>
            </a:pPr>
            <a:r>
              <a:rPr lang="es-CL" sz="1100" b="1">
                <a:solidFill>
                  <a:schemeClr val="bg1"/>
                </a:solidFill>
                <a:latin typeface="+mn-lt"/>
              </a:rPr>
              <a:t>Resentimiento </a:t>
            </a:r>
          </a:p>
          <a:p>
            <a:pPr algn="ctr">
              <a:defRPr/>
            </a:pPr>
            <a:r>
              <a:rPr lang="es-CL" sz="1100" b="1">
                <a:solidFill>
                  <a:schemeClr val="bg1"/>
                </a:solidFill>
                <a:latin typeface="+mn-lt"/>
              </a:rPr>
              <a:t>desconfianza </a:t>
            </a:r>
            <a:endParaRPr lang="es-ES" sz="1100" b="1">
              <a:solidFill>
                <a:schemeClr val="bg1"/>
              </a:solidFill>
              <a:latin typeface="+mn-lt"/>
            </a:endParaRPr>
          </a:p>
        </p:txBody>
      </p:sp>
      <p:sp>
        <p:nvSpPr>
          <p:cNvPr id="95237" name="AutoShape 5"/>
          <p:cNvSpPr>
            <a:spLocks noChangeArrowheads="1"/>
          </p:cNvSpPr>
          <p:nvPr/>
        </p:nvSpPr>
        <p:spPr bwMode="auto">
          <a:xfrm>
            <a:off x="1603375" y="4572000"/>
            <a:ext cx="1147763" cy="892175"/>
          </a:xfrm>
          <a:prstGeom prst="cube">
            <a:avLst>
              <a:gd name="adj" fmla="val 25000"/>
            </a:avLst>
          </a:prstGeom>
          <a:solidFill>
            <a:schemeClr val="accent2"/>
          </a:solidFill>
          <a:ln w="9525">
            <a:solidFill>
              <a:schemeClr val="tx1"/>
            </a:solidFill>
            <a:miter lim="800000"/>
            <a:headEnd/>
            <a:tailEnd/>
          </a:ln>
        </p:spPr>
        <p:txBody>
          <a:bodyPr lIns="0" tIns="0" rIns="0" bIns="0" anchor="ctr"/>
          <a:lstStyle/>
          <a:p>
            <a:pPr algn="ctr">
              <a:defRPr/>
            </a:pPr>
            <a:r>
              <a:rPr lang="es-CL" sz="1100" b="1">
                <a:solidFill>
                  <a:schemeClr val="bg1"/>
                </a:solidFill>
                <a:latin typeface="+mn-lt"/>
              </a:rPr>
              <a:t>Machismo</a:t>
            </a:r>
            <a:endParaRPr lang="es-ES" sz="1100" b="1">
              <a:solidFill>
                <a:schemeClr val="bg1"/>
              </a:solidFill>
              <a:latin typeface="+mn-lt"/>
            </a:endParaRPr>
          </a:p>
        </p:txBody>
      </p:sp>
      <p:sp>
        <p:nvSpPr>
          <p:cNvPr id="95238" name="AutoShape 6"/>
          <p:cNvSpPr>
            <a:spLocks noChangeArrowheads="1"/>
          </p:cNvSpPr>
          <p:nvPr/>
        </p:nvSpPr>
        <p:spPr bwMode="auto">
          <a:xfrm>
            <a:off x="1604963" y="3890963"/>
            <a:ext cx="1147762" cy="892175"/>
          </a:xfrm>
          <a:prstGeom prst="cube">
            <a:avLst>
              <a:gd name="adj" fmla="val 25000"/>
            </a:avLst>
          </a:prstGeom>
          <a:solidFill>
            <a:schemeClr val="accent2"/>
          </a:solidFill>
          <a:ln w="9525">
            <a:solidFill>
              <a:schemeClr val="tx1"/>
            </a:solidFill>
            <a:miter lim="800000"/>
            <a:headEnd/>
            <a:tailEnd/>
          </a:ln>
        </p:spPr>
        <p:txBody>
          <a:bodyPr lIns="0" tIns="0" rIns="0" bIns="0" anchor="ctr"/>
          <a:lstStyle/>
          <a:p>
            <a:pPr algn="ctr">
              <a:defRPr/>
            </a:pPr>
            <a:r>
              <a:rPr lang="es-CL" sz="1100" b="1">
                <a:solidFill>
                  <a:schemeClr val="bg1"/>
                </a:solidFill>
                <a:latin typeface="+mn-lt"/>
              </a:rPr>
              <a:t>Ausentismo parental en la crianza</a:t>
            </a:r>
            <a:endParaRPr lang="es-ES" sz="1100" b="1">
              <a:solidFill>
                <a:schemeClr val="bg1"/>
              </a:solidFill>
              <a:latin typeface="+mn-lt"/>
            </a:endParaRPr>
          </a:p>
        </p:txBody>
      </p:sp>
      <p:sp>
        <p:nvSpPr>
          <p:cNvPr id="95239" name="AutoShape 7"/>
          <p:cNvSpPr>
            <a:spLocks noChangeArrowheads="1"/>
          </p:cNvSpPr>
          <p:nvPr/>
        </p:nvSpPr>
        <p:spPr bwMode="auto">
          <a:xfrm>
            <a:off x="1604963" y="3214688"/>
            <a:ext cx="1147762" cy="892175"/>
          </a:xfrm>
          <a:prstGeom prst="cube">
            <a:avLst>
              <a:gd name="adj" fmla="val 25000"/>
            </a:avLst>
          </a:prstGeom>
          <a:solidFill>
            <a:schemeClr val="accent2"/>
          </a:solidFill>
          <a:ln w="9525">
            <a:solidFill>
              <a:schemeClr val="tx1"/>
            </a:solidFill>
            <a:miter lim="800000"/>
            <a:headEnd/>
            <a:tailEnd/>
          </a:ln>
        </p:spPr>
        <p:txBody>
          <a:bodyPr lIns="0" tIns="0" rIns="0" bIns="0" anchor="ctr"/>
          <a:lstStyle/>
          <a:p>
            <a:pPr algn="ctr">
              <a:defRPr/>
            </a:pPr>
            <a:r>
              <a:rPr lang="es-CL" sz="1100" b="1">
                <a:solidFill>
                  <a:schemeClr val="bg1"/>
                </a:solidFill>
                <a:latin typeface="+mn-lt"/>
              </a:rPr>
              <a:t>Alcoholismo</a:t>
            </a:r>
          </a:p>
          <a:p>
            <a:pPr algn="ctr">
              <a:defRPr/>
            </a:pPr>
            <a:r>
              <a:rPr lang="es-CL" sz="1100" b="1">
                <a:solidFill>
                  <a:schemeClr val="bg1"/>
                </a:solidFill>
                <a:latin typeface="+mn-lt"/>
              </a:rPr>
              <a:t>vicios</a:t>
            </a:r>
            <a:endParaRPr lang="es-ES" sz="1100" b="1">
              <a:solidFill>
                <a:schemeClr val="bg1"/>
              </a:solidFill>
              <a:latin typeface="+mn-lt"/>
            </a:endParaRPr>
          </a:p>
        </p:txBody>
      </p:sp>
      <p:sp>
        <p:nvSpPr>
          <p:cNvPr id="95240" name="AutoShape 8"/>
          <p:cNvSpPr>
            <a:spLocks noChangeArrowheads="1"/>
          </p:cNvSpPr>
          <p:nvPr/>
        </p:nvSpPr>
        <p:spPr bwMode="auto">
          <a:xfrm>
            <a:off x="1604963" y="2566988"/>
            <a:ext cx="1147762" cy="892175"/>
          </a:xfrm>
          <a:prstGeom prst="cube">
            <a:avLst>
              <a:gd name="adj" fmla="val 25000"/>
            </a:avLst>
          </a:prstGeom>
          <a:solidFill>
            <a:schemeClr val="accent2"/>
          </a:solidFill>
          <a:ln w="9525">
            <a:solidFill>
              <a:schemeClr val="tx1"/>
            </a:solidFill>
            <a:miter lim="800000"/>
            <a:headEnd/>
            <a:tailEnd/>
          </a:ln>
        </p:spPr>
        <p:txBody>
          <a:bodyPr lIns="0" tIns="0" rIns="0" bIns="0" anchor="ctr"/>
          <a:lstStyle/>
          <a:p>
            <a:pPr algn="ctr">
              <a:defRPr/>
            </a:pPr>
            <a:r>
              <a:rPr lang="es-CL" sz="1100" b="1">
                <a:solidFill>
                  <a:schemeClr val="bg1"/>
                </a:solidFill>
                <a:latin typeface="+mn-lt"/>
              </a:rPr>
              <a:t>Desesperanza, desgano, depresión</a:t>
            </a:r>
            <a:endParaRPr lang="es-ES" sz="1100" b="1">
              <a:solidFill>
                <a:schemeClr val="bg1"/>
              </a:solidFill>
              <a:latin typeface="+mn-lt"/>
            </a:endParaRPr>
          </a:p>
        </p:txBody>
      </p:sp>
      <p:sp>
        <p:nvSpPr>
          <p:cNvPr id="95241" name="AutoShape 9"/>
          <p:cNvSpPr>
            <a:spLocks noChangeArrowheads="1"/>
          </p:cNvSpPr>
          <p:nvPr/>
        </p:nvSpPr>
        <p:spPr bwMode="auto">
          <a:xfrm>
            <a:off x="1609725" y="1889125"/>
            <a:ext cx="1147763" cy="892175"/>
          </a:xfrm>
          <a:prstGeom prst="cube">
            <a:avLst>
              <a:gd name="adj" fmla="val 25000"/>
            </a:avLst>
          </a:prstGeom>
          <a:solidFill>
            <a:schemeClr val="accent2"/>
          </a:solidFill>
          <a:ln w="9525">
            <a:solidFill>
              <a:schemeClr val="tx1"/>
            </a:solidFill>
            <a:miter lim="800000"/>
            <a:headEnd/>
            <a:tailEnd/>
          </a:ln>
        </p:spPr>
        <p:txBody>
          <a:bodyPr lIns="0" tIns="0" rIns="0" bIns="0" anchor="ctr"/>
          <a:lstStyle/>
          <a:p>
            <a:pPr algn="ctr">
              <a:defRPr/>
            </a:pPr>
            <a:r>
              <a:rPr lang="es-CL" sz="1100" b="1">
                <a:solidFill>
                  <a:schemeClr val="bg1"/>
                </a:solidFill>
                <a:latin typeface="+mn-lt"/>
              </a:rPr>
              <a:t>Estudios secundarios incompletos</a:t>
            </a:r>
            <a:endParaRPr lang="es-ES" sz="1100" b="1">
              <a:solidFill>
                <a:schemeClr val="bg1"/>
              </a:solidFill>
              <a:latin typeface="+mn-lt"/>
            </a:endParaRPr>
          </a:p>
        </p:txBody>
      </p:sp>
      <p:sp>
        <p:nvSpPr>
          <p:cNvPr id="95242" name="Rectangle 10"/>
          <p:cNvSpPr>
            <a:spLocks noChangeArrowheads="1"/>
          </p:cNvSpPr>
          <p:nvPr/>
        </p:nvSpPr>
        <p:spPr bwMode="auto">
          <a:xfrm>
            <a:off x="5510213" y="76200"/>
            <a:ext cx="1576387" cy="1152525"/>
          </a:xfrm>
          <a:prstGeom prst="rect">
            <a:avLst/>
          </a:prstGeom>
          <a:solidFill>
            <a:srgbClr val="336699"/>
          </a:solidFill>
          <a:ln w="9525" algn="ctr">
            <a:solidFill>
              <a:schemeClr val="bg1">
                <a:lumMod val="95000"/>
              </a:schemeClr>
            </a:solidFill>
            <a:miter lim="800000"/>
            <a:headEnd/>
            <a:tailEnd/>
          </a:ln>
        </p:spPr>
        <p:txBody>
          <a:bodyPr wrap="none" anchor="ctr"/>
          <a:lstStyle/>
          <a:p>
            <a:pPr algn="ctr" eaLnBrk="0" hangingPunct="0">
              <a:defRPr/>
            </a:pPr>
            <a:r>
              <a:rPr lang="es-ES" sz="1600" b="1">
                <a:solidFill>
                  <a:schemeClr val="bg1"/>
                </a:solidFill>
                <a:latin typeface="Arial Narrow" pitchFamily="34" charset="0"/>
              </a:rPr>
              <a:t>EDUCACIÓN</a:t>
            </a:r>
          </a:p>
        </p:txBody>
      </p:sp>
      <p:cxnSp>
        <p:nvCxnSpPr>
          <p:cNvPr id="95243" name="AutoShape 11"/>
          <p:cNvCxnSpPr>
            <a:cxnSpLocks noChangeShapeType="1"/>
            <a:stCxn id="377871" idx="0"/>
            <a:endCxn id="95242" idx="3"/>
          </p:cNvCxnSpPr>
          <p:nvPr/>
        </p:nvCxnSpPr>
        <p:spPr bwMode="auto">
          <a:xfrm flipH="1" flipV="1">
            <a:off x="7086600" y="652463"/>
            <a:ext cx="773113" cy="3767137"/>
          </a:xfrm>
          <a:prstGeom prst="straightConnector1">
            <a:avLst/>
          </a:prstGeom>
          <a:noFill/>
          <a:ln w="9525">
            <a:solidFill>
              <a:srgbClr val="5C1F00"/>
            </a:solidFill>
            <a:round/>
            <a:headEnd/>
            <a:tailEnd type="triangle" w="med" len="med"/>
          </a:ln>
        </p:spPr>
      </p:cxnSp>
      <p:sp>
        <p:nvSpPr>
          <p:cNvPr id="95244" name="Rectangle 12"/>
          <p:cNvSpPr>
            <a:spLocks noChangeArrowheads="1"/>
          </p:cNvSpPr>
          <p:nvPr/>
        </p:nvSpPr>
        <p:spPr bwMode="auto">
          <a:xfrm>
            <a:off x="5581650" y="2308225"/>
            <a:ext cx="1504950" cy="1152525"/>
          </a:xfrm>
          <a:prstGeom prst="rect">
            <a:avLst/>
          </a:prstGeom>
          <a:solidFill>
            <a:srgbClr val="008080"/>
          </a:solidFill>
          <a:ln w="9525" algn="ctr">
            <a:solidFill>
              <a:schemeClr val="bg1"/>
            </a:solidFill>
            <a:miter lim="800000"/>
            <a:headEnd/>
            <a:tailEnd/>
          </a:ln>
        </p:spPr>
        <p:txBody>
          <a:bodyPr wrap="none" anchor="ctr"/>
          <a:lstStyle/>
          <a:p>
            <a:pPr algn="ctr" eaLnBrk="0" hangingPunct="0"/>
            <a:r>
              <a:rPr lang="es-ES" sz="1600" b="1">
                <a:solidFill>
                  <a:schemeClr val="bg1"/>
                </a:solidFill>
                <a:latin typeface="Arial Narrow" pitchFamily="34" charset="0"/>
              </a:rPr>
              <a:t>TRABAJO</a:t>
            </a:r>
          </a:p>
        </p:txBody>
      </p:sp>
      <p:cxnSp>
        <p:nvCxnSpPr>
          <p:cNvPr id="95245" name="AutoShape 13"/>
          <p:cNvCxnSpPr>
            <a:cxnSpLocks noChangeShapeType="1"/>
            <a:stCxn id="377871" idx="1"/>
            <a:endCxn id="95244" idx="3"/>
          </p:cNvCxnSpPr>
          <p:nvPr/>
        </p:nvCxnSpPr>
        <p:spPr bwMode="auto">
          <a:xfrm flipH="1" flipV="1">
            <a:off x="7086600" y="2884488"/>
            <a:ext cx="304800" cy="2219325"/>
          </a:xfrm>
          <a:prstGeom prst="straightConnector1">
            <a:avLst/>
          </a:prstGeom>
          <a:noFill/>
          <a:ln w="9525">
            <a:solidFill>
              <a:srgbClr val="5C1F00"/>
            </a:solidFill>
            <a:round/>
            <a:headEnd/>
            <a:tailEnd type="triangle" w="med" len="med"/>
          </a:ln>
        </p:spPr>
      </p:cxnSp>
      <p:sp>
        <p:nvSpPr>
          <p:cNvPr id="95246" name="Rectangle 14"/>
          <p:cNvSpPr>
            <a:spLocks noChangeArrowheads="1"/>
          </p:cNvSpPr>
          <p:nvPr/>
        </p:nvSpPr>
        <p:spPr bwMode="auto">
          <a:xfrm>
            <a:off x="5511800" y="1530350"/>
            <a:ext cx="1574800" cy="561975"/>
          </a:xfrm>
          <a:prstGeom prst="rect">
            <a:avLst/>
          </a:prstGeom>
          <a:solidFill>
            <a:srgbClr val="0099CC"/>
          </a:solidFill>
          <a:ln w="9525" algn="ctr">
            <a:solidFill>
              <a:schemeClr val="bg1">
                <a:lumMod val="95000"/>
              </a:schemeClr>
            </a:solidFill>
            <a:miter lim="800000"/>
            <a:headEnd/>
            <a:tailEnd/>
          </a:ln>
        </p:spPr>
        <p:txBody>
          <a:bodyPr wrap="none" anchor="ctr"/>
          <a:lstStyle/>
          <a:p>
            <a:pPr algn="ctr" eaLnBrk="0" hangingPunct="0">
              <a:defRPr/>
            </a:pPr>
            <a:r>
              <a:rPr lang="es-ES" sz="1600" b="1">
                <a:solidFill>
                  <a:schemeClr val="bg1"/>
                </a:solidFill>
                <a:latin typeface="Arial Narrow" pitchFamily="34" charset="0"/>
              </a:rPr>
              <a:t>SALUD</a:t>
            </a:r>
          </a:p>
        </p:txBody>
      </p:sp>
      <p:cxnSp>
        <p:nvCxnSpPr>
          <p:cNvPr id="95247" name="AutoShape 15"/>
          <p:cNvCxnSpPr>
            <a:cxnSpLocks noChangeShapeType="1"/>
            <a:stCxn id="377871" idx="0"/>
            <a:endCxn id="95246" idx="3"/>
          </p:cNvCxnSpPr>
          <p:nvPr/>
        </p:nvCxnSpPr>
        <p:spPr bwMode="auto">
          <a:xfrm flipH="1" flipV="1">
            <a:off x="7086600" y="1811338"/>
            <a:ext cx="773113" cy="2608262"/>
          </a:xfrm>
          <a:prstGeom prst="straightConnector1">
            <a:avLst/>
          </a:prstGeom>
          <a:noFill/>
          <a:ln w="9525">
            <a:solidFill>
              <a:srgbClr val="5C1F00"/>
            </a:solidFill>
            <a:round/>
            <a:headEnd/>
            <a:tailEnd type="triangle" w="med" len="med"/>
          </a:ln>
        </p:spPr>
      </p:cxnSp>
      <p:sp>
        <p:nvSpPr>
          <p:cNvPr id="377871" name="Rectangle 16"/>
          <p:cNvSpPr>
            <a:spLocks noChangeArrowheads="1"/>
          </p:cNvSpPr>
          <p:nvPr/>
        </p:nvSpPr>
        <p:spPr bwMode="auto">
          <a:xfrm>
            <a:off x="7391400" y="4419600"/>
            <a:ext cx="935038" cy="1368425"/>
          </a:xfrm>
          <a:prstGeom prst="rect">
            <a:avLst/>
          </a:prstGeom>
          <a:noFill/>
          <a:ln w="9525" algn="ctr">
            <a:noFill/>
            <a:miter lim="800000"/>
            <a:headEnd/>
            <a:tailEnd/>
          </a:ln>
        </p:spPr>
        <p:txBody>
          <a:bodyPr wrap="none" anchor="ctr"/>
          <a:lstStyle/>
          <a:p>
            <a:pPr algn="ctr" eaLnBrk="0" hangingPunct="0"/>
            <a:r>
              <a:rPr lang="es-ES_tradnl" sz="1600" b="1">
                <a:solidFill>
                  <a:srgbClr val="5C1F00"/>
                </a:solidFill>
                <a:latin typeface="Arial Narrow" pitchFamily="34" charset="0"/>
              </a:rPr>
              <a:t>Estructura </a:t>
            </a:r>
          </a:p>
          <a:p>
            <a:pPr algn="ctr" eaLnBrk="0" hangingPunct="0"/>
            <a:r>
              <a:rPr lang="es-ES_tradnl" sz="1600" b="1">
                <a:solidFill>
                  <a:srgbClr val="5C1F00"/>
                </a:solidFill>
                <a:latin typeface="Arial Narrow" pitchFamily="34" charset="0"/>
              </a:rPr>
              <a:t>de </a:t>
            </a:r>
          </a:p>
          <a:p>
            <a:pPr algn="ctr" eaLnBrk="0" hangingPunct="0"/>
            <a:r>
              <a:rPr lang="es-ES_tradnl" sz="1600" b="1">
                <a:solidFill>
                  <a:srgbClr val="5C1F00"/>
                </a:solidFill>
                <a:latin typeface="Arial Narrow" pitchFamily="34" charset="0"/>
              </a:rPr>
              <a:t>Oportunidades</a:t>
            </a:r>
            <a:endParaRPr lang="es-ES" sz="1600">
              <a:solidFill>
                <a:srgbClr val="5C1F00"/>
              </a:solidFill>
              <a:latin typeface="Arial Narrow" pitchFamily="34" charset="0"/>
            </a:endParaRPr>
          </a:p>
        </p:txBody>
      </p:sp>
      <p:sp>
        <p:nvSpPr>
          <p:cNvPr id="43025" name="Rectangle 18"/>
          <p:cNvSpPr>
            <a:spLocks noChangeArrowheads="1"/>
          </p:cNvSpPr>
          <p:nvPr/>
        </p:nvSpPr>
        <p:spPr bwMode="auto">
          <a:xfrm>
            <a:off x="450850" y="4913313"/>
            <a:ext cx="1081088" cy="576262"/>
          </a:xfrm>
          <a:prstGeom prst="rect">
            <a:avLst/>
          </a:prstGeom>
          <a:solidFill>
            <a:srgbClr val="B9D08C"/>
          </a:solidFill>
          <a:ln w="9525" algn="ctr">
            <a:noFill/>
            <a:miter lim="800000"/>
            <a:headEnd/>
            <a:tailEnd/>
          </a:ln>
        </p:spPr>
        <p:txBody>
          <a:bodyPr anchor="ctr"/>
          <a:lstStyle/>
          <a:p>
            <a:pPr algn="ctr">
              <a:lnSpc>
                <a:spcPct val="80000"/>
              </a:lnSpc>
              <a:spcBef>
                <a:spcPct val="20000"/>
              </a:spcBef>
              <a:spcAft>
                <a:spcPct val="100000"/>
              </a:spcAft>
              <a:defRPr/>
            </a:pPr>
            <a:r>
              <a:rPr lang="es-ES_tradnl" sz="1400">
                <a:solidFill>
                  <a:srgbClr val="5C1F00"/>
                </a:solidFill>
                <a:latin typeface="+mn-lt"/>
              </a:rPr>
              <a:t>Experiencia</a:t>
            </a:r>
            <a:endParaRPr lang="es-ES" sz="1400">
              <a:solidFill>
                <a:srgbClr val="5C1F00"/>
              </a:solidFill>
              <a:latin typeface="+mn-lt"/>
            </a:endParaRPr>
          </a:p>
        </p:txBody>
      </p:sp>
      <p:sp>
        <p:nvSpPr>
          <p:cNvPr id="43026" name="Rectangle 19"/>
          <p:cNvSpPr>
            <a:spLocks noChangeArrowheads="1"/>
          </p:cNvSpPr>
          <p:nvPr/>
        </p:nvSpPr>
        <p:spPr bwMode="auto">
          <a:xfrm>
            <a:off x="450850" y="4194175"/>
            <a:ext cx="1096963" cy="576263"/>
          </a:xfrm>
          <a:prstGeom prst="rect">
            <a:avLst/>
          </a:prstGeom>
          <a:solidFill>
            <a:srgbClr val="B9D08C"/>
          </a:solidFill>
          <a:ln w="9525" algn="ctr">
            <a:noFill/>
            <a:miter lim="800000"/>
            <a:headEnd/>
            <a:tailEnd/>
          </a:ln>
        </p:spPr>
        <p:txBody>
          <a:bodyPr anchor="ctr"/>
          <a:lstStyle/>
          <a:p>
            <a:pPr algn="ctr">
              <a:lnSpc>
                <a:spcPct val="80000"/>
              </a:lnSpc>
              <a:spcBef>
                <a:spcPct val="20000"/>
              </a:spcBef>
              <a:spcAft>
                <a:spcPct val="100000"/>
              </a:spcAft>
              <a:defRPr/>
            </a:pPr>
            <a:r>
              <a:rPr lang="es-ES_tradnl" sz="1400">
                <a:solidFill>
                  <a:srgbClr val="5C1F00"/>
                </a:solidFill>
                <a:latin typeface="+mn-lt"/>
              </a:rPr>
              <a:t>Honradez</a:t>
            </a:r>
            <a:endParaRPr lang="es-ES" sz="1400">
              <a:solidFill>
                <a:srgbClr val="5C1F00"/>
              </a:solidFill>
              <a:latin typeface="+mn-lt"/>
            </a:endParaRPr>
          </a:p>
        </p:txBody>
      </p:sp>
      <p:sp>
        <p:nvSpPr>
          <p:cNvPr id="43027" name="Rectangle 20"/>
          <p:cNvSpPr>
            <a:spLocks noChangeArrowheads="1"/>
          </p:cNvSpPr>
          <p:nvPr/>
        </p:nvSpPr>
        <p:spPr bwMode="auto">
          <a:xfrm>
            <a:off x="450850" y="3473450"/>
            <a:ext cx="1081088" cy="576263"/>
          </a:xfrm>
          <a:prstGeom prst="rect">
            <a:avLst/>
          </a:prstGeom>
          <a:solidFill>
            <a:srgbClr val="B9D08C"/>
          </a:solidFill>
          <a:ln w="9525" algn="ctr">
            <a:noFill/>
            <a:miter lim="800000"/>
            <a:headEnd/>
            <a:tailEnd/>
          </a:ln>
        </p:spPr>
        <p:txBody>
          <a:bodyPr anchor="ctr"/>
          <a:lstStyle/>
          <a:p>
            <a:pPr algn="ctr">
              <a:lnSpc>
                <a:spcPct val="80000"/>
              </a:lnSpc>
              <a:spcBef>
                <a:spcPct val="20000"/>
              </a:spcBef>
              <a:spcAft>
                <a:spcPct val="100000"/>
              </a:spcAft>
              <a:defRPr/>
            </a:pPr>
            <a:r>
              <a:rPr lang="es-ES_tradnl" sz="1400">
                <a:solidFill>
                  <a:srgbClr val="5C1F00"/>
                </a:solidFill>
                <a:latin typeface="+mn-lt"/>
              </a:rPr>
              <a:t>Esfuerzo</a:t>
            </a:r>
            <a:endParaRPr lang="es-ES" sz="1400">
              <a:solidFill>
                <a:srgbClr val="5C1F00"/>
              </a:solidFill>
              <a:latin typeface="+mn-lt"/>
            </a:endParaRPr>
          </a:p>
        </p:txBody>
      </p:sp>
      <p:sp>
        <p:nvSpPr>
          <p:cNvPr id="43028" name="Rectangle 21"/>
          <p:cNvSpPr>
            <a:spLocks noChangeArrowheads="1"/>
          </p:cNvSpPr>
          <p:nvPr/>
        </p:nvSpPr>
        <p:spPr bwMode="auto">
          <a:xfrm>
            <a:off x="450850" y="5561013"/>
            <a:ext cx="1081088" cy="649287"/>
          </a:xfrm>
          <a:prstGeom prst="rect">
            <a:avLst/>
          </a:prstGeom>
          <a:solidFill>
            <a:srgbClr val="94B74D"/>
          </a:solidFill>
          <a:ln w="9525" algn="ctr">
            <a:noFill/>
            <a:miter lim="800000"/>
            <a:headEnd/>
            <a:tailEnd/>
          </a:ln>
        </p:spPr>
        <p:txBody>
          <a:bodyPr wrap="none" lIns="0" tIns="0" rIns="0" bIns="0" anchor="ctr"/>
          <a:lstStyle/>
          <a:p>
            <a:pPr marL="342900" indent="-342900" algn="ctr">
              <a:lnSpc>
                <a:spcPct val="80000"/>
              </a:lnSpc>
              <a:spcBef>
                <a:spcPct val="20000"/>
              </a:spcBef>
              <a:spcAft>
                <a:spcPct val="100000"/>
              </a:spcAft>
              <a:defRPr/>
            </a:pPr>
            <a:r>
              <a:rPr lang="es-ES_tradnl" sz="1600" b="1">
                <a:solidFill>
                  <a:srgbClr val="5C1F00"/>
                </a:solidFill>
                <a:latin typeface="+mn-lt"/>
              </a:rPr>
              <a:t>Recursos</a:t>
            </a:r>
            <a:endParaRPr lang="es-ES" sz="1600" b="1">
              <a:solidFill>
                <a:srgbClr val="5C1F00"/>
              </a:solidFill>
              <a:latin typeface="+mn-lt"/>
            </a:endParaRPr>
          </a:p>
        </p:txBody>
      </p:sp>
      <p:sp>
        <p:nvSpPr>
          <p:cNvPr id="43029" name="Rectangle 22"/>
          <p:cNvSpPr>
            <a:spLocks noChangeArrowheads="1"/>
          </p:cNvSpPr>
          <p:nvPr/>
        </p:nvSpPr>
        <p:spPr bwMode="auto">
          <a:xfrm>
            <a:off x="450850" y="2752725"/>
            <a:ext cx="1063625" cy="649288"/>
          </a:xfrm>
          <a:prstGeom prst="rect">
            <a:avLst/>
          </a:prstGeom>
          <a:solidFill>
            <a:srgbClr val="94B74D"/>
          </a:solidFill>
          <a:ln w="9525" algn="ctr">
            <a:noFill/>
            <a:miter lim="800000"/>
            <a:headEnd/>
            <a:tailEnd/>
          </a:ln>
        </p:spPr>
        <p:txBody>
          <a:bodyPr wrap="none" lIns="0" tIns="0" rIns="0" bIns="0" anchor="ctr"/>
          <a:lstStyle/>
          <a:p>
            <a:pPr marL="342900" indent="-342900" algn="ctr">
              <a:lnSpc>
                <a:spcPct val="80000"/>
              </a:lnSpc>
              <a:spcBef>
                <a:spcPct val="20000"/>
              </a:spcBef>
              <a:spcAft>
                <a:spcPct val="100000"/>
              </a:spcAft>
              <a:defRPr/>
            </a:pPr>
            <a:r>
              <a:rPr lang="es-ES_tradnl" sz="1600" b="1" dirty="0">
                <a:solidFill>
                  <a:srgbClr val="5C1F00"/>
                </a:solidFill>
                <a:latin typeface="+mn-lt"/>
              </a:rPr>
              <a:t>Recursos</a:t>
            </a:r>
            <a:endParaRPr lang="es-ES" sz="1600" b="1" dirty="0">
              <a:solidFill>
                <a:srgbClr val="5C1F00"/>
              </a:solidFill>
              <a:latin typeface="+mn-lt"/>
            </a:endParaRPr>
          </a:p>
        </p:txBody>
      </p:sp>
      <p:sp>
        <p:nvSpPr>
          <p:cNvPr id="377877" name="WordArt 24"/>
          <p:cNvSpPr>
            <a:spLocks noChangeArrowheads="1" noChangeShapeType="1" noTextEdit="1"/>
          </p:cNvSpPr>
          <p:nvPr/>
        </p:nvSpPr>
        <p:spPr bwMode="auto">
          <a:xfrm>
            <a:off x="7162800" y="2514600"/>
            <a:ext cx="1371600" cy="403225"/>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336699"/>
                </a:solidFill>
                <a:effectLst>
                  <a:outerShdw dist="45791" dir="2021404" algn="ctr" rotWithShape="0">
                    <a:srgbClr val="B2B2B2">
                      <a:alpha val="79999"/>
                    </a:srgbClr>
                  </a:outerShdw>
                </a:effectLst>
                <a:latin typeface="Arial"/>
                <a:cs typeface="Arial"/>
              </a:rPr>
              <a:t>ESTADO</a:t>
            </a:r>
          </a:p>
        </p:txBody>
      </p:sp>
      <p:sp>
        <p:nvSpPr>
          <p:cNvPr id="377878" name="WordArt 25"/>
          <p:cNvSpPr>
            <a:spLocks noChangeArrowheads="1" noChangeShapeType="1" noTextEdit="1"/>
          </p:cNvSpPr>
          <p:nvPr/>
        </p:nvSpPr>
        <p:spPr bwMode="auto">
          <a:xfrm>
            <a:off x="6096000" y="5715000"/>
            <a:ext cx="1295400" cy="606425"/>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336699"/>
                </a:solidFill>
                <a:effectLst>
                  <a:outerShdw dist="45791" dir="2021404" algn="ctr" rotWithShape="0">
                    <a:srgbClr val="B2B2B2">
                      <a:alpha val="79999"/>
                    </a:srgbClr>
                  </a:outerShdw>
                </a:effectLst>
                <a:latin typeface="Arial"/>
                <a:cs typeface="Arial"/>
              </a:rPr>
              <a:t>EMPRESA</a:t>
            </a:r>
          </a:p>
          <a:p>
            <a:pPr algn="ctr"/>
            <a:r>
              <a:rPr lang="en-US" sz="3600" kern="10">
                <a:ln w="9525">
                  <a:noFill/>
                  <a:round/>
                  <a:headEnd/>
                  <a:tailEnd/>
                </a:ln>
                <a:solidFill>
                  <a:srgbClr val="336699"/>
                </a:solidFill>
                <a:effectLst>
                  <a:outerShdw dist="45791" dir="2021404" algn="ctr" rotWithShape="0">
                    <a:srgbClr val="B2B2B2">
                      <a:alpha val="79999"/>
                    </a:srgbClr>
                  </a:outerShdw>
                </a:effectLst>
                <a:latin typeface="Arial"/>
                <a:cs typeface="Arial"/>
              </a:rPr>
              <a:t>PRIVADA</a:t>
            </a:r>
          </a:p>
        </p:txBody>
      </p:sp>
      <p:sp>
        <p:nvSpPr>
          <p:cNvPr id="377879" name="WordArt 26"/>
          <p:cNvSpPr>
            <a:spLocks noChangeArrowheads="1" noChangeShapeType="1" noTextEdit="1"/>
          </p:cNvSpPr>
          <p:nvPr/>
        </p:nvSpPr>
        <p:spPr bwMode="auto">
          <a:xfrm>
            <a:off x="8001000" y="5632450"/>
            <a:ext cx="1179513" cy="688975"/>
          </a:xfrm>
          <a:prstGeom prst="rect">
            <a:avLst/>
          </a:prstGeom>
        </p:spPr>
        <p:txBody>
          <a:bodyPr wrap="none" fromWordArt="1">
            <a:prstTxWarp prst="textPlain">
              <a:avLst>
                <a:gd name="adj" fmla="val 50000"/>
              </a:avLst>
            </a:prstTxWarp>
          </a:bodyPr>
          <a:lstStyle/>
          <a:p>
            <a:pPr algn="ctr"/>
            <a:r>
              <a:rPr lang="en-US" sz="3600" kern="10">
                <a:ln w="9525">
                  <a:noFill/>
                  <a:round/>
                  <a:headEnd/>
                  <a:tailEnd/>
                </a:ln>
                <a:solidFill>
                  <a:srgbClr val="336699"/>
                </a:solidFill>
                <a:effectLst>
                  <a:outerShdw dist="45791" dir="2021404" algn="ctr" rotWithShape="0">
                    <a:srgbClr val="B2B2B2">
                      <a:alpha val="79999"/>
                    </a:srgbClr>
                  </a:outerShdw>
                </a:effectLst>
                <a:latin typeface="Arial"/>
                <a:cs typeface="Arial"/>
              </a:rPr>
              <a:t>SOCIEDAD </a:t>
            </a:r>
          </a:p>
          <a:p>
            <a:pPr algn="ctr"/>
            <a:r>
              <a:rPr lang="en-US" sz="3600" kern="10">
                <a:ln w="9525">
                  <a:noFill/>
                  <a:round/>
                  <a:headEnd/>
                  <a:tailEnd/>
                </a:ln>
                <a:solidFill>
                  <a:srgbClr val="336699"/>
                </a:solidFill>
                <a:effectLst>
                  <a:outerShdw dist="45791" dir="2021404" algn="ctr" rotWithShape="0">
                    <a:srgbClr val="B2B2B2">
                      <a:alpha val="79999"/>
                    </a:srgbClr>
                  </a:outerShdw>
                </a:effectLst>
                <a:latin typeface="Arial"/>
                <a:cs typeface="Arial"/>
              </a:rPr>
              <a:t>CIVIL</a:t>
            </a:r>
          </a:p>
        </p:txBody>
      </p:sp>
      <p:sp>
        <p:nvSpPr>
          <p:cNvPr id="95259" name="Rectangle 27"/>
          <p:cNvSpPr>
            <a:spLocks noChangeArrowheads="1"/>
          </p:cNvSpPr>
          <p:nvPr/>
        </p:nvSpPr>
        <p:spPr bwMode="auto">
          <a:xfrm>
            <a:off x="4079875" y="225425"/>
            <a:ext cx="1727200" cy="314325"/>
          </a:xfrm>
          <a:prstGeom prst="rect">
            <a:avLst/>
          </a:prstGeom>
          <a:solidFill>
            <a:srgbClr val="336699"/>
          </a:solidFill>
          <a:ln w="9525" algn="ctr">
            <a:solidFill>
              <a:schemeClr val="bg1">
                <a:lumMod val="95000"/>
              </a:schemeClr>
            </a:solidFill>
            <a:miter lim="800000"/>
            <a:headEnd/>
            <a:tailEnd/>
          </a:ln>
        </p:spPr>
        <p:txBody>
          <a:bodyPr anchor="ctr">
            <a:spAutoFit/>
          </a:bodyPr>
          <a:lstStyle/>
          <a:p>
            <a:pPr algn="ctr" eaLnBrk="0" hangingPunct="0">
              <a:defRPr/>
            </a:pPr>
            <a:r>
              <a:rPr lang="es-ES" sz="1400" b="1">
                <a:solidFill>
                  <a:schemeClr val="bg1"/>
                </a:solidFill>
                <a:latin typeface="Arial Narrow" pitchFamily="34" charset="0"/>
              </a:rPr>
              <a:t>Mala calidad</a:t>
            </a:r>
          </a:p>
        </p:txBody>
      </p:sp>
      <p:sp>
        <p:nvSpPr>
          <p:cNvPr id="95260" name="Rectangle 28"/>
          <p:cNvSpPr>
            <a:spLocks noChangeArrowheads="1"/>
          </p:cNvSpPr>
          <p:nvPr/>
        </p:nvSpPr>
        <p:spPr bwMode="auto">
          <a:xfrm>
            <a:off x="4079875" y="581025"/>
            <a:ext cx="1727200" cy="287338"/>
          </a:xfrm>
          <a:prstGeom prst="rect">
            <a:avLst/>
          </a:prstGeom>
          <a:solidFill>
            <a:srgbClr val="336699"/>
          </a:solidFill>
          <a:ln w="9525" algn="ctr">
            <a:solidFill>
              <a:schemeClr val="bg1">
                <a:lumMod val="95000"/>
              </a:schemeClr>
            </a:solidFill>
            <a:miter lim="800000"/>
            <a:headEnd/>
            <a:tailEnd/>
          </a:ln>
        </p:spPr>
        <p:txBody>
          <a:bodyPr wrap="none" anchor="ctr"/>
          <a:lstStyle/>
          <a:p>
            <a:pPr algn="ctr" eaLnBrk="0" hangingPunct="0">
              <a:defRPr/>
            </a:pPr>
            <a:r>
              <a:rPr lang="es-ES" sz="1400" b="1">
                <a:solidFill>
                  <a:schemeClr val="bg1"/>
                </a:solidFill>
                <a:latin typeface="Arial Narrow" pitchFamily="34" charset="0"/>
              </a:rPr>
              <a:t>Ed. Sup. Cara</a:t>
            </a:r>
          </a:p>
        </p:txBody>
      </p:sp>
      <p:grpSp>
        <p:nvGrpSpPr>
          <p:cNvPr id="2" name="Group 29"/>
          <p:cNvGrpSpPr>
            <a:grpSpLocks/>
          </p:cNvGrpSpPr>
          <p:nvPr/>
        </p:nvGrpSpPr>
        <p:grpSpPr bwMode="auto">
          <a:xfrm>
            <a:off x="5891212" y="868363"/>
            <a:ext cx="1081087" cy="576262"/>
            <a:chOff x="3515" y="592"/>
            <a:chExt cx="771" cy="363"/>
          </a:xfrm>
          <a:solidFill>
            <a:srgbClr val="336699"/>
          </a:solidFill>
        </p:grpSpPr>
        <p:sp>
          <p:nvSpPr>
            <p:cNvPr id="43066" name="Rectangle 30"/>
            <p:cNvSpPr>
              <a:spLocks noChangeArrowheads="1"/>
            </p:cNvSpPr>
            <p:nvPr/>
          </p:nvSpPr>
          <p:spPr bwMode="auto">
            <a:xfrm>
              <a:off x="3515" y="592"/>
              <a:ext cx="771" cy="136"/>
            </a:xfrm>
            <a:prstGeom prst="rect">
              <a:avLst/>
            </a:prstGeom>
            <a:grpFill/>
            <a:ln w="9525" algn="ctr">
              <a:solidFill>
                <a:schemeClr val="bg1">
                  <a:lumMod val="95000"/>
                </a:schemeClr>
              </a:solidFill>
              <a:miter lim="800000"/>
              <a:headEnd/>
              <a:tailEnd/>
            </a:ln>
          </p:spPr>
          <p:txBody>
            <a:bodyPr wrap="none" anchor="ctr"/>
            <a:lstStyle/>
            <a:p>
              <a:pPr algn="ctr" eaLnBrk="0" hangingPunct="0">
                <a:defRPr/>
              </a:pPr>
              <a:r>
                <a:rPr lang="es-ES" sz="1400" b="1">
                  <a:solidFill>
                    <a:schemeClr val="bg1"/>
                  </a:solidFill>
                  <a:latin typeface="Arial Narrow" pitchFamily="34" charset="0"/>
                </a:rPr>
                <a:t>Becas</a:t>
              </a:r>
            </a:p>
          </p:txBody>
        </p:sp>
        <p:sp>
          <p:nvSpPr>
            <p:cNvPr id="43067" name="Rectangle 31"/>
            <p:cNvSpPr>
              <a:spLocks noChangeArrowheads="1"/>
            </p:cNvSpPr>
            <p:nvPr/>
          </p:nvSpPr>
          <p:spPr bwMode="auto">
            <a:xfrm>
              <a:off x="3515" y="773"/>
              <a:ext cx="771" cy="182"/>
            </a:xfrm>
            <a:prstGeom prst="rect">
              <a:avLst/>
            </a:prstGeom>
            <a:grpFill/>
            <a:ln w="9525" algn="ctr">
              <a:solidFill>
                <a:schemeClr val="bg1">
                  <a:lumMod val="95000"/>
                </a:schemeClr>
              </a:solidFill>
              <a:miter lim="800000"/>
              <a:headEnd/>
              <a:tailEnd/>
            </a:ln>
          </p:spPr>
          <p:txBody>
            <a:bodyPr wrap="none" anchor="ctr"/>
            <a:lstStyle/>
            <a:p>
              <a:pPr algn="ctr" eaLnBrk="0" hangingPunct="0">
                <a:defRPr/>
              </a:pPr>
              <a:r>
                <a:rPr lang="es-ES" sz="1400" b="1">
                  <a:solidFill>
                    <a:schemeClr val="bg1"/>
                  </a:solidFill>
                  <a:latin typeface="Arial Narrow" pitchFamily="34" charset="0"/>
                </a:rPr>
                <a:t>Capacitaciones</a:t>
              </a:r>
            </a:p>
          </p:txBody>
        </p:sp>
      </p:grpSp>
      <p:sp>
        <p:nvSpPr>
          <p:cNvPr id="95264" name="Rectangle 32"/>
          <p:cNvSpPr>
            <a:spLocks noChangeArrowheads="1"/>
          </p:cNvSpPr>
          <p:nvPr/>
        </p:nvSpPr>
        <p:spPr bwMode="auto">
          <a:xfrm>
            <a:off x="4079875" y="1517650"/>
            <a:ext cx="1727200" cy="287338"/>
          </a:xfrm>
          <a:prstGeom prst="rect">
            <a:avLst/>
          </a:prstGeom>
          <a:solidFill>
            <a:srgbClr val="0099CC"/>
          </a:solidFill>
          <a:ln w="9525" algn="ctr">
            <a:solidFill>
              <a:schemeClr val="bg1">
                <a:lumMod val="95000"/>
              </a:schemeClr>
            </a:solidFill>
            <a:miter lim="800000"/>
            <a:headEnd/>
            <a:tailEnd/>
          </a:ln>
        </p:spPr>
        <p:txBody>
          <a:bodyPr wrap="none" anchor="ctr"/>
          <a:lstStyle/>
          <a:p>
            <a:pPr algn="ctr" eaLnBrk="0" hangingPunct="0">
              <a:defRPr/>
            </a:pPr>
            <a:r>
              <a:rPr lang="es-ES" sz="1400" b="1">
                <a:solidFill>
                  <a:schemeClr val="bg1"/>
                </a:solidFill>
                <a:latin typeface="Arial Narrow" pitchFamily="34" charset="0"/>
              </a:rPr>
              <a:t>Mala Atención</a:t>
            </a:r>
          </a:p>
        </p:txBody>
      </p:sp>
      <p:sp>
        <p:nvSpPr>
          <p:cNvPr id="95265" name="Rectangle 33"/>
          <p:cNvSpPr>
            <a:spLocks noChangeArrowheads="1"/>
          </p:cNvSpPr>
          <p:nvPr/>
        </p:nvSpPr>
        <p:spPr bwMode="auto">
          <a:xfrm>
            <a:off x="4079875" y="1838325"/>
            <a:ext cx="1727200" cy="327025"/>
          </a:xfrm>
          <a:prstGeom prst="rect">
            <a:avLst/>
          </a:prstGeom>
          <a:solidFill>
            <a:srgbClr val="0099CC"/>
          </a:solidFill>
          <a:ln w="9525" algn="ctr">
            <a:solidFill>
              <a:schemeClr val="bg1">
                <a:lumMod val="95000"/>
              </a:schemeClr>
            </a:solidFill>
            <a:miter lim="800000"/>
            <a:headEnd/>
            <a:tailEnd/>
          </a:ln>
        </p:spPr>
        <p:txBody>
          <a:bodyPr wrap="none" anchor="ctr"/>
          <a:lstStyle/>
          <a:p>
            <a:pPr algn="ctr" eaLnBrk="0" hangingPunct="0">
              <a:defRPr/>
            </a:pPr>
            <a:r>
              <a:rPr lang="es-ES" sz="1400" b="1">
                <a:solidFill>
                  <a:schemeClr val="bg1"/>
                </a:solidFill>
                <a:latin typeface="Arial Narrow" pitchFamily="34" charset="0"/>
              </a:rPr>
              <a:t>Larga Espera</a:t>
            </a:r>
          </a:p>
        </p:txBody>
      </p:sp>
      <p:sp>
        <p:nvSpPr>
          <p:cNvPr id="95266" name="Rectangle 34"/>
          <p:cNvSpPr>
            <a:spLocks noChangeArrowheads="1"/>
          </p:cNvSpPr>
          <p:nvPr/>
        </p:nvSpPr>
        <p:spPr bwMode="auto">
          <a:xfrm>
            <a:off x="5892800" y="2020888"/>
            <a:ext cx="720725" cy="215900"/>
          </a:xfrm>
          <a:prstGeom prst="rect">
            <a:avLst/>
          </a:prstGeom>
          <a:solidFill>
            <a:srgbClr val="0099CC"/>
          </a:solidFill>
          <a:ln w="9525" algn="ctr">
            <a:solidFill>
              <a:schemeClr val="bg1">
                <a:lumMod val="95000"/>
              </a:schemeClr>
            </a:solidFill>
            <a:miter lim="800000"/>
            <a:headEnd/>
            <a:tailEnd/>
          </a:ln>
        </p:spPr>
        <p:txBody>
          <a:bodyPr wrap="none" anchor="ctr"/>
          <a:lstStyle/>
          <a:p>
            <a:pPr algn="ctr" eaLnBrk="0" hangingPunct="0">
              <a:defRPr/>
            </a:pPr>
            <a:r>
              <a:rPr lang="es-ES" sz="1400" b="1">
                <a:solidFill>
                  <a:schemeClr val="bg1"/>
                </a:solidFill>
                <a:latin typeface="Arial Narrow" pitchFamily="34" charset="0"/>
              </a:rPr>
              <a:t>Auge</a:t>
            </a:r>
          </a:p>
        </p:txBody>
      </p:sp>
      <p:sp>
        <p:nvSpPr>
          <p:cNvPr id="95267" name="Rectangle 35"/>
          <p:cNvSpPr>
            <a:spLocks noChangeArrowheads="1"/>
          </p:cNvSpPr>
          <p:nvPr/>
        </p:nvSpPr>
        <p:spPr bwMode="auto">
          <a:xfrm>
            <a:off x="4079875" y="2619375"/>
            <a:ext cx="1727200" cy="265113"/>
          </a:xfrm>
          <a:prstGeom prst="rect">
            <a:avLst/>
          </a:prstGeom>
          <a:solidFill>
            <a:srgbClr val="008080"/>
          </a:solidFill>
          <a:ln w="9525" algn="ctr">
            <a:solidFill>
              <a:schemeClr val="bg1"/>
            </a:solidFill>
            <a:miter lim="800000"/>
            <a:headEnd/>
            <a:tailEnd/>
          </a:ln>
        </p:spPr>
        <p:txBody>
          <a:bodyPr wrap="none" anchor="ctr"/>
          <a:lstStyle/>
          <a:p>
            <a:pPr algn="ctr" eaLnBrk="0" hangingPunct="0"/>
            <a:r>
              <a:rPr lang="es-ES" sz="1400" b="1">
                <a:solidFill>
                  <a:schemeClr val="bg1"/>
                </a:solidFill>
                <a:latin typeface="Arial Narrow" pitchFamily="34" charset="0"/>
              </a:rPr>
              <a:t>Bajos sueldos</a:t>
            </a:r>
          </a:p>
        </p:txBody>
      </p:sp>
      <p:sp>
        <p:nvSpPr>
          <p:cNvPr id="95268" name="Rectangle 36"/>
          <p:cNvSpPr>
            <a:spLocks noChangeArrowheads="1"/>
          </p:cNvSpPr>
          <p:nvPr/>
        </p:nvSpPr>
        <p:spPr bwMode="auto">
          <a:xfrm>
            <a:off x="4079875" y="2884488"/>
            <a:ext cx="1727200" cy="312737"/>
          </a:xfrm>
          <a:prstGeom prst="rect">
            <a:avLst/>
          </a:prstGeom>
          <a:solidFill>
            <a:srgbClr val="008080"/>
          </a:solidFill>
          <a:ln w="9525" algn="ctr">
            <a:solidFill>
              <a:schemeClr val="bg1"/>
            </a:solidFill>
            <a:miter lim="800000"/>
            <a:headEnd/>
            <a:tailEnd/>
          </a:ln>
        </p:spPr>
        <p:txBody>
          <a:bodyPr wrap="none" anchor="ctr"/>
          <a:lstStyle/>
          <a:p>
            <a:pPr algn="ctr" eaLnBrk="0" hangingPunct="0"/>
            <a:r>
              <a:rPr lang="es-ES" sz="1400" b="1">
                <a:solidFill>
                  <a:schemeClr val="bg1"/>
                </a:solidFill>
                <a:latin typeface="Arial Narrow" pitchFamily="34" charset="0"/>
              </a:rPr>
              <a:t>Inestabilidad</a:t>
            </a:r>
          </a:p>
        </p:txBody>
      </p:sp>
      <p:sp>
        <p:nvSpPr>
          <p:cNvPr id="95269" name="Rectangle 37"/>
          <p:cNvSpPr>
            <a:spLocks noChangeArrowheads="1"/>
          </p:cNvSpPr>
          <p:nvPr/>
        </p:nvSpPr>
        <p:spPr bwMode="auto">
          <a:xfrm>
            <a:off x="4079875" y="2309813"/>
            <a:ext cx="1727200" cy="287337"/>
          </a:xfrm>
          <a:prstGeom prst="rect">
            <a:avLst/>
          </a:prstGeom>
          <a:solidFill>
            <a:srgbClr val="008080"/>
          </a:solidFill>
          <a:ln w="9525" algn="ctr">
            <a:solidFill>
              <a:schemeClr val="bg1"/>
            </a:solidFill>
            <a:miter lim="800000"/>
            <a:headEnd/>
            <a:tailEnd/>
          </a:ln>
        </p:spPr>
        <p:txBody>
          <a:bodyPr lIns="18000" tIns="10800" rIns="18000" bIns="10800" anchor="ctr"/>
          <a:lstStyle/>
          <a:p>
            <a:pPr algn="ctr" eaLnBrk="0" hangingPunct="0"/>
            <a:r>
              <a:rPr lang="es-ES" sz="1400" b="1">
                <a:solidFill>
                  <a:schemeClr val="bg1"/>
                </a:solidFill>
                <a:latin typeface="Arial Narrow" pitchFamily="34" charset="0"/>
              </a:rPr>
              <a:t>Falta de apoyo</a:t>
            </a:r>
          </a:p>
        </p:txBody>
      </p:sp>
      <p:sp>
        <p:nvSpPr>
          <p:cNvPr id="95270" name="Rectangle 38"/>
          <p:cNvSpPr>
            <a:spLocks noChangeArrowheads="1"/>
          </p:cNvSpPr>
          <p:nvPr/>
        </p:nvSpPr>
        <p:spPr bwMode="auto">
          <a:xfrm>
            <a:off x="5791200" y="3316288"/>
            <a:ext cx="1223963" cy="288925"/>
          </a:xfrm>
          <a:prstGeom prst="rect">
            <a:avLst/>
          </a:prstGeom>
          <a:solidFill>
            <a:srgbClr val="008080"/>
          </a:solidFill>
          <a:ln w="9525" algn="ctr">
            <a:solidFill>
              <a:schemeClr val="bg1"/>
            </a:solidFill>
            <a:miter lim="800000"/>
            <a:headEnd/>
            <a:tailEnd/>
          </a:ln>
        </p:spPr>
        <p:txBody>
          <a:bodyPr wrap="none" anchor="ctr"/>
          <a:lstStyle/>
          <a:p>
            <a:pPr algn="ctr" eaLnBrk="0" hangingPunct="0"/>
            <a:r>
              <a:rPr lang="es-ES" sz="1400" b="1">
                <a:solidFill>
                  <a:schemeClr val="bg1"/>
                </a:solidFill>
                <a:latin typeface="Arial Narrow" pitchFamily="34" charset="0"/>
              </a:rPr>
              <a:t>Capital semilla</a:t>
            </a:r>
          </a:p>
        </p:txBody>
      </p:sp>
      <p:cxnSp>
        <p:nvCxnSpPr>
          <p:cNvPr id="95278" name="AutoShape 46"/>
          <p:cNvCxnSpPr>
            <a:cxnSpLocks noChangeShapeType="1"/>
            <a:stCxn id="377871" idx="1"/>
            <a:endCxn id="95277" idx="3"/>
          </p:cNvCxnSpPr>
          <p:nvPr/>
        </p:nvCxnSpPr>
        <p:spPr bwMode="auto">
          <a:xfrm flipH="1" flipV="1">
            <a:off x="7104063" y="3929063"/>
            <a:ext cx="287337" cy="1174750"/>
          </a:xfrm>
          <a:prstGeom prst="straightConnector1">
            <a:avLst/>
          </a:prstGeom>
          <a:noFill/>
          <a:ln w="9525">
            <a:solidFill>
              <a:srgbClr val="5C1F00"/>
            </a:solidFill>
            <a:round/>
            <a:headEnd/>
            <a:tailEnd type="triangle" w="med" len="med"/>
          </a:ln>
        </p:spPr>
      </p:cxnSp>
      <p:sp>
        <p:nvSpPr>
          <p:cNvPr id="95279" name="Rectangle 47"/>
          <p:cNvSpPr>
            <a:spLocks noChangeArrowheads="1"/>
          </p:cNvSpPr>
          <p:nvPr/>
        </p:nvSpPr>
        <p:spPr bwMode="auto">
          <a:xfrm>
            <a:off x="5953125" y="4006850"/>
            <a:ext cx="1081088" cy="215900"/>
          </a:xfrm>
          <a:prstGeom prst="rect">
            <a:avLst/>
          </a:prstGeom>
          <a:solidFill>
            <a:srgbClr val="CC6600"/>
          </a:solidFill>
          <a:ln w="9525" algn="ctr">
            <a:solidFill>
              <a:schemeClr val="bg1"/>
            </a:solidFill>
            <a:miter lim="800000"/>
            <a:headEnd/>
            <a:tailEnd/>
          </a:ln>
        </p:spPr>
        <p:txBody>
          <a:bodyPr wrap="none" anchor="ctr"/>
          <a:lstStyle/>
          <a:p>
            <a:pPr algn="ctr" eaLnBrk="0" hangingPunct="0"/>
            <a:r>
              <a:rPr lang="es-ES" sz="1400" b="1">
                <a:solidFill>
                  <a:schemeClr val="bg1"/>
                </a:solidFill>
                <a:latin typeface="Arial Narrow" pitchFamily="34" charset="0"/>
              </a:rPr>
              <a:t>De consumo</a:t>
            </a:r>
          </a:p>
        </p:txBody>
      </p:sp>
      <p:sp>
        <p:nvSpPr>
          <p:cNvPr id="95277" name="Rectangle 45"/>
          <p:cNvSpPr>
            <a:spLocks noChangeArrowheads="1"/>
          </p:cNvSpPr>
          <p:nvPr/>
        </p:nvSpPr>
        <p:spPr bwMode="auto">
          <a:xfrm>
            <a:off x="5737225" y="3821113"/>
            <a:ext cx="1366838" cy="215900"/>
          </a:xfrm>
          <a:prstGeom prst="rect">
            <a:avLst/>
          </a:prstGeom>
          <a:solidFill>
            <a:srgbClr val="CC6600"/>
          </a:solidFill>
          <a:ln w="9525" algn="ctr">
            <a:solidFill>
              <a:schemeClr val="bg1"/>
            </a:solidFill>
            <a:miter lim="800000"/>
            <a:headEnd/>
            <a:tailEnd/>
          </a:ln>
        </p:spPr>
        <p:txBody>
          <a:bodyPr wrap="none" anchor="ctr"/>
          <a:lstStyle/>
          <a:p>
            <a:pPr algn="ctr" eaLnBrk="0" hangingPunct="0"/>
            <a:r>
              <a:rPr lang="es-ES" sz="1600" b="1">
                <a:solidFill>
                  <a:schemeClr val="bg1"/>
                </a:solidFill>
                <a:latin typeface="Arial Narrow" pitchFamily="34" charset="0"/>
              </a:rPr>
              <a:t>CRÉDITO</a:t>
            </a:r>
          </a:p>
        </p:txBody>
      </p:sp>
      <p:sp>
        <p:nvSpPr>
          <p:cNvPr id="377893" name="AutoShape 49"/>
          <p:cNvSpPr>
            <a:spLocks noChangeArrowheads="1"/>
          </p:cNvSpPr>
          <p:nvPr/>
        </p:nvSpPr>
        <p:spPr bwMode="auto">
          <a:xfrm>
            <a:off x="6781800" y="2997200"/>
            <a:ext cx="2051050" cy="3024188"/>
          </a:xfrm>
          <a:prstGeom prst="triangle">
            <a:avLst>
              <a:gd name="adj" fmla="val 50000"/>
            </a:avLst>
          </a:prstGeom>
          <a:noFill/>
          <a:ln w="28575">
            <a:solidFill>
              <a:srgbClr val="89220D"/>
            </a:solidFill>
            <a:prstDash val="sysDot"/>
            <a:miter lim="800000"/>
            <a:headEnd/>
            <a:tailEnd/>
          </a:ln>
        </p:spPr>
        <p:txBody>
          <a:bodyPr wrap="none" anchor="ctr"/>
          <a:lstStyle/>
          <a:p>
            <a:endParaRPr lang="es-CL" sz="5400">
              <a:latin typeface="Bell MT" pitchFamily="18" charset="0"/>
            </a:endParaRPr>
          </a:p>
        </p:txBody>
      </p:sp>
      <p:cxnSp>
        <p:nvCxnSpPr>
          <p:cNvPr id="95282" name="AutoShape 50"/>
          <p:cNvCxnSpPr>
            <a:cxnSpLocks noChangeShapeType="1"/>
          </p:cNvCxnSpPr>
          <p:nvPr/>
        </p:nvCxnSpPr>
        <p:spPr bwMode="auto">
          <a:xfrm rot="10800000">
            <a:off x="4079875" y="2884488"/>
            <a:ext cx="1181100" cy="2151062"/>
          </a:xfrm>
          <a:prstGeom prst="bentConnector3">
            <a:avLst>
              <a:gd name="adj1" fmla="val 119356"/>
            </a:avLst>
          </a:prstGeom>
          <a:noFill/>
          <a:ln w="9525">
            <a:solidFill>
              <a:schemeClr val="tx1"/>
            </a:solidFill>
            <a:miter lim="800000"/>
            <a:headEnd type="triangle" w="med" len="med"/>
            <a:tailEnd type="triangle" w="med" len="med"/>
          </a:ln>
        </p:spPr>
      </p:cxnSp>
      <p:sp>
        <p:nvSpPr>
          <p:cNvPr id="95283" name="AutoShape 51"/>
          <p:cNvSpPr>
            <a:spLocks noChangeArrowheads="1"/>
          </p:cNvSpPr>
          <p:nvPr/>
        </p:nvSpPr>
        <p:spPr bwMode="auto">
          <a:xfrm>
            <a:off x="2616200" y="5824538"/>
            <a:ext cx="1147763" cy="892175"/>
          </a:xfrm>
          <a:prstGeom prst="cube">
            <a:avLst>
              <a:gd name="adj" fmla="val 25000"/>
            </a:avLst>
          </a:prstGeom>
          <a:solidFill>
            <a:srgbClr val="5C1F00"/>
          </a:solidFill>
          <a:ln w="9525">
            <a:solidFill>
              <a:schemeClr val="tx1"/>
            </a:solidFill>
            <a:miter lim="800000"/>
            <a:headEnd/>
            <a:tailEnd/>
          </a:ln>
        </p:spPr>
        <p:txBody>
          <a:bodyPr lIns="0" tIns="0" rIns="0" bIns="0" anchor="ctr"/>
          <a:lstStyle/>
          <a:p>
            <a:pPr algn="ctr">
              <a:defRPr/>
            </a:pPr>
            <a:r>
              <a:rPr lang="es-CL" sz="1100" b="1">
                <a:solidFill>
                  <a:schemeClr val="bg1"/>
                </a:solidFill>
                <a:latin typeface="+mn-lt"/>
              </a:rPr>
              <a:t>Invisibilización</a:t>
            </a:r>
          </a:p>
          <a:p>
            <a:pPr algn="ctr">
              <a:defRPr/>
            </a:pPr>
            <a:r>
              <a:rPr lang="es-CL" sz="1100" b="1">
                <a:solidFill>
                  <a:schemeClr val="bg1"/>
                </a:solidFill>
                <a:latin typeface="+mn-lt"/>
              </a:rPr>
              <a:t>Poco interés</a:t>
            </a:r>
          </a:p>
          <a:p>
            <a:pPr algn="ctr">
              <a:defRPr/>
            </a:pPr>
            <a:r>
              <a:rPr lang="es-CL" sz="1100" b="1">
                <a:solidFill>
                  <a:schemeClr val="bg1"/>
                </a:solidFill>
                <a:latin typeface="+mn-lt"/>
              </a:rPr>
              <a:t>Maltrato</a:t>
            </a:r>
            <a:endParaRPr lang="es-ES" sz="1100" b="1">
              <a:solidFill>
                <a:schemeClr val="bg1"/>
              </a:solidFill>
              <a:latin typeface="+mn-lt"/>
            </a:endParaRPr>
          </a:p>
        </p:txBody>
      </p:sp>
      <p:sp>
        <p:nvSpPr>
          <p:cNvPr id="95284" name="AutoShape 52"/>
          <p:cNvSpPr>
            <a:spLocks noChangeArrowheads="1"/>
          </p:cNvSpPr>
          <p:nvPr/>
        </p:nvSpPr>
        <p:spPr bwMode="auto">
          <a:xfrm>
            <a:off x="2627313" y="5176838"/>
            <a:ext cx="1147762" cy="892175"/>
          </a:xfrm>
          <a:prstGeom prst="cube">
            <a:avLst>
              <a:gd name="adj" fmla="val 25000"/>
            </a:avLst>
          </a:prstGeom>
          <a:solidFill>
            <a:srgbClr val="5C1F00"/>
          </a:solidFill>
          <a:ln w="9525">
            <a:solidFill>
              <a:schemeClr val="tx1"/>
            </a:solidFill>
            <a:miter lim="800000"/>
            <a:headEnd/>
            <a:tailEnd/>
          </a:ln>
        </p:spPr>
        <p:txBody>
          <a:bodyPr lIns="0" tIns="0" rIns="0" bIns="0" anchor="ctr"/>
          <a:lstStyle/>
          <a:p>
            <a:pPr algn="ctr">
              <a:defRPr/>
            </a:pPr>
            <a:r>
              <a:rPr lang="es-CL" sz="1400" b="1">
                <a:solidFill>
                  <a:schemeClr val="bg1"/>
                </a:solidFill>
                <a:latin typeface="+mn-lt"/>
              </a:rPr>
              <a:t>Burocratización</a:t>
            </a:r>
          </a:p>
        </p:txBody>
      </p:sp>
      <p:sp>
        <p:nvSpPr>
          <p:cNvPr id="95285" name="AutoShape 53"/>
          <p:cNvSpPr>
            <a:spLocks noChangeArrowheads="1"/>
          </p:cNvSpPr>
          <p:nvPr/>
        </p:nvSpPr>
        <p:spPr bwMode="auto">
          <a:xfrm>
            <a:off x="2627313" y="4529138"/>
            <a:ext cx="1147762" cy="892175"/>
          </a:xfrm>
          <a:prstGeom prst="cube">
            <a:avLst>
              <a:gd name="adj" fmla="val 25000"/>
            </a:avLst>
          </a:prstGeom>
          <a:solidFill>
            <a:srgbClr val="5C1F00"/>
          </a:solidFill>
          <a:ln w="9525">
            <a:solidFill>
              <a:schemeClr val="tx1"/>
            </a:solidFill>
            <a:miter lim="800000"/>
            <a:headEnd/>
            <a:tailEnd/>
          </a:ln>
        </p:spPr>
        <p:txBody>
          <a:bodyPr lIns="0" tIns="0" rIns="0" bIns="0" anchor="ctr"/>
          <a:lstStyle/>
          <a:p>
            <a:pPr algn="ctr">
              <a:defRPr/>
            </a:pPr>
            <a:r>
              <a:rPr lang="es-CL" sz="1100" b="1">
                <a:solidFill>
                  <a:schemeClr val="bg1"/>
                </a:solidFill>
                <a:latin typeface="+mn-lt"/>
              </a:rPr>
              <a:t>Discriminación</a:t>
            </a:r>
            <a:endParaRPr lang="es-ES" sz="1100" b="1">
              <a:solidFill>
                <a:schemeClr val="bg1"/>
              </a:solidFill>
              <a:latin typeface="+mn-lt"/>
            </a:endParaRPr>
          </a:p>
        </p:txBody>
      </p:sp>
      <p:sp>
        <p:nvSpPr>
          <p:cNvPr id="95286" name="AutoShape 54"/>
          <p:cNvSpPr>
            <a:spLocks noChangeArrowheads="1"/>
          </p:cNvSpPr>
          <p:nvPr/>
        </p:nvSpPr>
        <p:spPr bwMode="auto">
          <a:xfrm>
            <a:off x="2628900" y="3852863"/>
            <a:ext cx="1147763" cy="892175"/>
          </a:xfrm>
          <a:prstGeom prst="cube">
            <a:avLst>
              <a:gd name="adj" fmla="val 25000"/>
            </a:avLst>
          </a:prstGeom>
          <a:solidFill>
            <a:srgbClr val="5C1F00"/>
          </a:solidFill>
          <a:ln w="9525">
            <a:solidFill>
              <a:schemeClr val="tx1"/>
            </a:solidFill>
            <a:miter lim="800000"/>
            <a:headEnd/>
            <a:tailEnd/>
          </a:ln>
        </p:spPr>
        <p:txBody>
          <a:bodyPr lIns="0" tIns="0" rIns="0" bIns="0" anchor="ctr"/>
          <a:lstStyle/>
          <a:p>
            <a:pPr algn="ctr">
              <a:defRPr/>
            </a:pPr>
            <a:r>
              <a:rPr lang="es-CL" sz="1100" b="1">
                <a:solidFill>
                  <a:schemeClr val="bg1"/>
                </a:solidFill>
                <a:latin typeface="+mn-lt"/>
              </a:rPr>
              <a:t>Centralismo</a:t>
            </a:r>
            <a:endParaRPr lang="es-ES" sz="1100" b="1">
              <a:solidFill>
                <a:schemeClr val="bg1"/>
              </a:solidFill>
              <a:latin typeface="+mn-lt"/>
            </a:endParaRPr>
          </a:p>
        </p:txBody>
      </p:sp>
      <p:sp>
        <p:nvSpPr>
          <p:cNvPr id="95287" name="AutoShape 55"/>
          <p:cNvSpPr>
            <a:spLocks noChangeArrowheads="1"/>
          </p:cNvSpPr>
          <p:nvPr/>
        </p:nvSpPr>
        <p:spPr bwMode="auto">
          <a:xfrm>
            <a:off x="2628900" y="3171825"/>
            <a:ext cx="1147763" cy="892175"/>
          </a:xfrm>
          <a:prstGeom prst="cube">
            <a:avLst>
              <a:gd name="adj" fmla="val 25000"/>
            </a:avLst>
          </a:prstGeom>
          <a:solidFill>
            <a:srgbClr val="5C1F00"/>
          </a:solidFill>
          <a:ln w="9525">
            <a:solidFill>
              <a:schemeClr val="tx1"/>
            </a:solidFill>
            <a:miter lim="800000"/>
            <a:headEnd/>
            <a:tailEnd/>
          </a:ln>
        </p:spPr>
        <p:txBody>
          <a:bodyPr lIns="0" tIns="0" rIns="0" bIns="0" anchor="ctr"/>
          <a:lstStyle/>
          <a:p>
            <a:pPr algn="ctr">
              <a:defRPr/>
            </a:pPr>
            <a:r>
              <a:rPr lang="es-CL" sz="1100" b="1">
                <a:solidFill>
                  <a:schemeClr val="bg1"/>
                </a:solidFill>
                <a:latin typeface="+mn-lt"/>
              </a:rPr>
              <a:t>Poca transparencia</a:t>
            </a:r>
          </a:p>
          <a:p>
            <a:pPr algn="ctr">
              <a:defRPr/>
            </a:pPr>
            <a:r>
              <a:rPr lang="es-CL" sz="1100" b="1">
                <a:solidFill>
                  <a:schemeClr val="bg1"/>
                </a:solidFill>
                <a:latin typeface="+mn-lt"/>
              </a:rPr>
              <a:t>Desinform.</a:t>
            </a:r>
            <a:endParaRPr lang="es-ES" sz="1100" b="1">
              <a:solidFill>
                <a:schemeClr val="bg1"/>
              </a:solidFill>
              <a:latin typeface="+mn-lt"/>
            </a:endParaRPr>
          </a:p>
        </p:txBody>
      </p:sp>
      <p:sp>
        <p:nvSpPr>
          <p:cNvPr id="95288" name="AutoShape 56"/>
          <p:cNvSpPr>
            <a:spLocks noChangeArrowheads="1"/>
          </p:cNvSpPr>
          <p:nvPr/>
        </p:nvSpPr>
        <p:spPr bwMode="auto">
          <a:xfrm>
            <a:off x="2628900" y="2524125"/>
            <a:ext cx="1147763" cy="892175"/>
          </a:xfrm>
          <a:prstGeom prst="cube">
            <a:avLst>
              <a:gd name="adj" fmla="val 25000"/>
            </a:avLst>
          </a:prstGeom>
          <a:solidFill>
            <a:srgbClr val="5C1F00"/>
          </a:solidFill>
          <a:ln w="9525">
            <a:solidFill>
              <a:schemeClr val="tx1"/>
            </a:solidFill>
            <a:miter lim="800000"/>
            <a:headEnd/>
            <a:tailEnd/>
          </a:ln>
        </p:spPr>
        <p:txBody>
          <a:bodyPr lIns="0" tIns="0" rIns="0" bIns="0" anchor="ctr"/>
          <a:lstStyle/>
          <a:p>
            <a:pPr algn="ctr">
              <a:defRPr/>
            </a:pPr>
            <a:r>
              <a:rPr lang="es-CL" sz="1100" b="1">
                <a:solidFill>
                  <a:schemeClr val="bg1"/>
                </a:solidFill>
                <a:latin typeface="+mn-lt"/>
              </a:rPr>
              <a:t>Prácticas clientelares</a:t>
            </a:r>
            <a:endParaRPr lang="es-ES" sz="1100" b="1">
              <a:solidFill>
                <a:schemeClr val="bg1"/>
              </a:solidFill>
              <a:latin typeface="+mn-lt"/>
            </a:endParaRPr>
          </a:p>
        </p:txBody>
      </p:sp>
      <p:sp>
        <p:nvSpPr>
          <p:cNvPr id="95289" name="AutoShape 57"/>
          <p:cNvSpPr>
            <a:spLocks noChangeArrowheads="1"/>
          </p:cNvSpPr>
          <p:nvPr/>
        </p:nvSpPr>
        <p:spPr bwMode="auto">
          <a:xfrm>
            <a:off x="2633663" y="1846263"/>
            <a:ext cx="1147762" cy="892175"/>
          </a:xfrm>
          <a:prstGeom prst="cube">
            <a:avLst>
              <a:gd name="adj" fmla="val 25000"/>
            </a:avLst>
          </a:prstGeom>
          <a:solidFill>
            <a:srgbClr val="5C1F00"/>
          </a:solidFill>
          <a:ln w="9525">
            <a:solidFill>
              <a:schemeClr val="tx1"/>
            </a:solidFill>
            <a:miter lim="800000"/>
            <a:headEnd/>
            <a:tailEnd/>
          </a:ln>
        </p:spPr>
        <p:txBody>
          <a:bodyPr lIns="0" tIns="0" rIns="0" bIns="0" anchor="ctr"/>
          <a:lstStyle/>
          <a:p>
            <a:pPr algn="ctr">
              <a:defRPr/>
            </a:pPr>
            <a:r>
              <a:rPr lang="es-CL" sz="1100" b="1">
                <a:solidFill>
                  <a:schemeClr val="bg1"/>
                </a:solidFill>
                <a:latin typeface="+mn-lt"/>
              </a:rPr>
              <a:t>Prejuicios</a:t>
            </a:r>
            <a:endParaRPr lang="es-ES" sz="1100" b="1">
              <a:solidFill>
                <a:schemeClr val="bg1"/>
              </a:solidFill>
              <a:latin typeface="+mn-lt"/>
            </a:endParaRPr>
          </a:p>
        </p:txBody>
      </p:sp>
      <p:sp>
        <p:nvSpPr>
          <p:cNvPr id="95290" name="Text Box 58"/>
          <p:cNvSpPr txBox="1">
            <a:spLocks noChangeArrowheads="1"/>
          </p:cNvSpPr>
          <p:nvPr/>
        </p:nvSpPr>
        <p:spPr bwMode="auto">
          <a:xfrm>
            <a:off x="1458913" y="1385888"/>
            <a:ext cx="1314450" cy="369887"/>
          </a:xfrm>
          <a:prstGeom prst="rect">
            <a:avLst/>
          </a:prstGeom>
          <a:noFill/>
          <a:ln w="9525">
            <a:noFill/>
            <a:miter lim="800000"/>
            <a:headEnd/>
            <a:tailEnd/>
          </a:ln>
        </p:spPr>
        <p:txBody>
          <a:bodyPr wrap="none">
            <a:spAutoFit/>
          </a:bodyPr>
          <a:lstStyle/>
          <a:p>
            <a:pPr>
              <a:defRPr/>
            </a:pPr>
            <a:r>
              <a:rPr lang="es-CL" b="1" dirty="0">
                <a:latin typeface="+mn-lt"/>
              </a:rPr>
              <a:t>Debilidades</a:t>
            </a:r>
          </a:p>
        </p:txBody>
      </p:sp>
      <p:sp>
        <p:nvSpPr>
          <p:cNvPr id="95291" name="Text Box 59"/>
          <p:cNvSpPr txBox="1">
            <a:spLocks noChangeArrowheads="1"/>
          </p:cNvSpPr>
          <p:nvPr/>
        </p:nvSpPr>
        <p:spPr bwMode="auto">
          <a:xfrm>
            <a:off x="2824163" y="1385888"/>
            <a:ext cx="985837" cy="369887"/>
          </a:xfrm>
          <a:prstGeom prst="rect">
            <a:avLst/>
          </a:prstGeom>
          <a:noFill/>
          <a:ln w="9525">
            <a:noFill/>
            <a:miter lim="800000"/>
            <a:headEnd/>
            <a:tailEnd/>
          </a:ln>
        </p:spPr>
        <p:txBody>
          <a:bodyPr wrap="none">
            <a:spAutoFit/>
          </a:bodyPr>
          <a:lstStyle/>
          <a:p>
            <a:pPr>
              <a:defRPr/>
            </a:pPr>
            <a:r>
              <a:rPr lang="es-MX" b="1" dirty="0">
                <a:solidFill>
                  <a:srgbClr val="5C1F00"/>
                </a:solidFill>
                <a:latin typeface="+mn-lt"/>
              </a:rPr>
              <a:t>Barreras</a:t>
            </a:r>
            <a:endParaRPr lang="es-CL" b="1" dirty="0">
              <a:solidFill>
                <a:srgbClr val="5C1F00"/>
              </a:solidFill>
              <a:latin typeface="+mn-lt"/>
            </a:endParaRPr>
          </a:p>
        </p:txBody>
      </p:sp>
      <p:sp>
        <p:nvSpPr>
          <p:cNvPr id="95293" name="Rectangle 61"/>
          <p:cNvSpPr>
            <a:spLocks noChangeArrowheads="1"/>
          </p:cNvSpPr>
          <p:nvPr/>
        </p:nvSpPr>
        <p:spPr bwMode="auto">
          <a:xfrm>
            <a:off x="5735638" y="4613275"/>
            <a:ext cx="1295400" cy="360363"/>
          </a:xfrm>
          <a:prstGeom prst="rect">
            <a:avLst/>
          </a:prstGeom>
          <a:solidFill>
            <a:schemeClr val="bg2">
              <a:lumMod val="75000"/>
            </a:schemeClr>
          </a:solidFill>
          <a:ln w="9525" algn="ctr">
            <a:solidFill>
              <a:schemeClr val="bg1"/>
            </a:solidFill>
            <a:miter lim="800000"/>
            <a:headEnd/>
            <a:tailEnd/>
          </a:ln>
        </p:spPr>
        <p:txBody>
          <a:bodyPr wrap="none" anchor="ctr"/>
          <a:lstStyle/>
          <a:p>
            <a:pPr algn="ctr" eaLnBrk="0" hangingPunct="0">
              <a:defRPr/>
            </a:pPr>
            <a:r>
              <a:rPr lang="en-US" sz="1600" b="1">
                <a:solidFill>
                  <a:srgbClr val="89220D"/>
                </a:solidFill>
                <a:latin typeface="Arial Narrow" pitchFamily="34" charset="0"/>
              </a:rPr>
              <a:t>VIVIENDA</a:t>
            </a:r>
            <a:endParaRPr lang="es-ES" sz="1600" b="1">
              <a:solidFill>
                <a:srgbClr val="89220D"/>
              </a:solidFill>
              <a:latin typeface="Arial Narrow" pitchFamily="34" charset="0"/>
            </a:endParaRPr>
          </a:p>
        </p:txBody>
      </p:sp>
      <p:sp>
        <p:nvSpPr>
          <p:cNvPr id="95295" name="Rectangle 63"/>
          <p:cNvSpPr>
            <a:spLocks noChangeArrowheads="1"/>
          </p:cNvSpPr>
          <p:nvPr/>
        </p:nvSpPr>
        <p:spPr bwMode="auto">
          <a:xfrm>
            <a:off x="6094413" y="4900613"/>
            <a:ext cx="720725" cy="215900"/>
          </a:xfrm>
          <a:prstGeom prst="rect">
            <a:avLst/>
          </a:prstGeom>
          <a:solidFill>
            <a:schemeClr val="bg2">
              <a:lumMod val="75000"/>
            </a:schemeClr>
          </a:solidFill>
          <a:ln w="9525" algn="ctr">
            <a:solidFill>
              <a:schemeClr val="bg1"/>
            </a:solidFill>
            <a:miter lim="800000"/>
            <a:headEnd/>
            <a:tailEnd/>
          </a:ln>
        </p:spPr>
        <p:txBody>
          <a:bodyPr wrap="none" anchor="ctr"/>
          <a:lstStyle/>
          <a:p>
            <a:pPr algn="ctr" eaLnBrk="0" hangingPunct="0">
              <a:defRPr/>
            </a:pPr>
            <a:r>
              <a:rPr lang="es-ES" sz="1400" b="1">
                <a:solidFill>
                  <a:srgbClr val="89220D"/>
                </a:solidFill>
                <a:latin typeface="Arial Narrow" pitchFamily="34" charset="0"/>
              </a:rPr>
              <a:t>Acceso</a:t>
            </a:r>
          </a:p>
        </p:txBody>
      </p:sp>
      <p:sp>
        <p:nvSpPr>
          <p:cNvPr id="95296" name="Rectangle 64"/>
          <p:cNvSpPr>
            <a:spLocks noChangeArrowheads="1"/>
          </p:cNvSpPr>
          <p:nvPr/>
        </p:nvSpPr>
        <p:spPr bwMode="auto">
          <a:xfrm>
            <a:off x="4079875" y="4613275"/>
            <a:ext cx="1657350" cy="287338"/>
          </a:xfrm>
          <a:prstGeom prst="rect">
            <a:avLst/>
          </a:prstGeom>
          <a:solidFill>
            <a:schemeClr val="bg2">
              <a:lumMod val="75000"/>
            </a:schemeClr>
          </a:solidFill>
          <a:ln w="9525" algn="ctr">
            <a:solidFill>
              <a:schemeClr val="bg1"/>
            </a:solidFill>
            <a:miter lim="800000"/>
            <a:headEnd/>
            <a:tailEnd/>
          </a:ln>
        </p:spPr>
        <p:txBody>
          <a:bodyPr wrap="none" anchor="ctr"/>
          <a:lstStyle/>
          <a:p>
            <a:pPr algn="ctr" eaLnBrk="0" hangingPunct="0">
              <a:defRPr/>
            </a:pPr>
            <a:r>
              <a:rPr lang="es-ES" sz="1400" b="1">
                <a:solidFill>
                  <a:srgbClr val="89220D"/>
                </a:solidFill>
                <a:latin typeface="Arial Narrow" pitchFamily="34" charset="0"/>
              </a:rPr>
              <a:t>Calidad</a:t>
            </a:r>
          </a:p>
        </p:txBody>
      </p:sp>
      <p:sp>
        <p:nvSpPr>
          <p:cNvPr id="95280" name="Rectangle 48"/>
          <p:cNvSpPr>
            <a:spLocks noChangeArrowheads="1"/>
          </p:cNvSpPr>
          <p:nvPr/>
        </p:nvSpPr>
        <p:spPr bwMode="auto">
          <a:xfrm>
            <a:off x="4079875" y="3821113"/>
            <a:ext cx="1728788" cy="431800"/>
          </a:xfrm>
          <a:prstGeom prst="rect">
            <a:avLst/>
          </a:prstGeom>
          <a:solidFill>
            <a:srgbClr val="CC6600"/>
          </a:solidFill>
          <a:ln w="9525" algn="ctr">
            <a:solidFill>
              <a:schemeClr val="bg1"/>
            </a:solidFill>
            <a:miter lim="800000"/>
            <a:headEnd/>
            <a:tailEnd/>
          </a:ln>
        </p:spPr>
        <p:txBody>
          <a:bodyPr anchor="ctr"/>
          <a:lstStyle/>
          <a:p>
            <a:pPr algn="ctr" eaLnBrk="0" hangingPunct="0"/>
            <a:r>
              <a:rPr lang="es-ES" sz="1400" b="1">
                <a:solidFill>
                  <a:schemeClr val="bg1"/>
                </a:solidFill>
                <a:latin typeface="Arial Narrow" pitchFamily="34" charset="0"/>
              </a:rPr>
              <a:t>Sin apoyo emprendimiento</a:t>
            </a:r>
          </a:p>
        </p:txBody>
      </p:sp>
      <p:sp>
        <p:nvSpPr>
          <p:cNvPr id="95297" name="Rectangle 65"/>
          <p:cNvSpPr>
            <a:spLocks noChangeArrowheads="1"/>
          </p:cNvSpPr>
          <p:nvPr/>
        </p:nvSpPr>
        <p:spPr bwMode="auto">
          <a:xfrm>
            <a:off x="4079875" y="3173413"/>
            <a:ext cx="1727200" cy="312737"/>
          </a:xfrm>
          <a:prstGeom prst="rect">
            <a:avLst/>
          </a:prstGeom>
          <a:solidFill>
            <a:srgbClr val="008080"/>
          </a:solidFill>
          <a:ln w="9525" algn="ctr">
            <a:solidFill>
              <a:schemeClr val="bg1"/>
            </a:solidFill>
            <a:miter lim="800000"/>
            <a:headEnd/>
            <a:tailEnd/>
          </a:ln>
        </p:spPr>
        <p:txBody>
          <a:bodyPr wrap="none" anchor="ctr"/>
          <a:lstStyle/>
          <a:p>
            <a:pPr algn="ctr" eaLnBrk="0" hangingPunct="0"/>
            <a:r>
              <a:rPr lang="en-US" sz="1400" b="1">
                <a:solidFill>
                  <a:schemeClr val="bg1"/>
                </a:solidFill>
                <a:latin typeface="Arial Narrow" pitchFamily="34" charset="0"/>
              </a:rPr>
              <a:t>Maltrato</a:t>
            </a:r>
            <a:endParaRPr lang="es-ES" sz="1400" b="1">
              <a:solidFill>
                <a:schemeClr val="bg1"/>
              </a:solidFill>
              <a:latin typeface="Arial Narrow" pitchFamily="34" charset="0"/>
            </a:endParaRPr>
          </a:p>
        </p:txBody>
      </p:sp>
      <p:sp>
        <p:nvSpPr>
          <p:cNvPr id="43065" name="Text Box 59"/>
          <p:cNvSpPr txBox="1">
            <a:spLocks noChangeArrowheads="1"/>
          </p:cNvSpPr>
          <p:nvPr/>
        </p:nvSpPr>
        <p:spPr bwMode="auto">
          <a:xfrm>
            <a:off x="0" y="0"/>
            <a:ext cx="3962400" cy="1323975"/>
          </a:xfrm>
          <a:prstGeom prst="rect">
            <a:avLst/>
          </a:prstGeom>
          <a:noFill/>
          <a:ln w="9525">
            <a:noFill/>
            <a:miter lim="800000"/>
            <a:headEnd/>
            <a:tailEnd/>
          </a:ln>
        </p:spPr>
        <p:txBody>
          <a:bodyPr>
            <a:spAutoFit/>
          </a:bodyPr>
          <a:lstStyle/>
          <a:p>
            <a:pPr>
              <a:spcBef>
                <a:spcPct val="50000"/>
              </a:spcBef>
              <a:defRPr/>
            </a:pPr>
            <a:r>
              <a:rPr lang="es-CL" sz="2000" b="1" dirty="0">
                <a:latin typeface="+mj-lt"/>
                <a:ea typeface="+mj-ea"/>
                <a:cs typeface="+mj-cs"/>
              </a:rPr>
              <a:t>LA VOZ DE LOS POBRES EN CHILE: </a:t>
            </a:r>
            <a:r>
              <a:rPr lang="es-CL" sz="2000" dirty="0">
                <a:latin typeface="+mj-lt"/>
                <a:ea typeface="+mj-ea"/>
                <a:cs typeface="+mj-cs"/>
              </a:rPr>
              <a:t>SENTIMIENTOS DE MALESTAR Y PERCEPCIÓN DE DISCRIMINACIÓN Y MALTRATO INSTITUCIONAL</a:t>
            </a:r>
          </a:p>
        </p:txBody>
      </p:sp>
      <p:sp>
        <p:nvSpPr>
          <p:cNvPr id="64" name="TextBox 63"/>
          <p:cNvSpPr txBox="1"/>
          <p:nvPr/>
        </p:nvSpPr>
        <p:spPr>
          <a:xfrm rot="16200000">
            <a:off x="-1826418" y="3991768"/>
            <a:ext cx="4114800" cy="461963"/>
          </a:xfrm>
          <a:prstGeom prst="rect">
            <a:avLst/>
          </a:prstGeom>
          <a:noFill/>
        </p:spPr>
        <p:txBody>
          <a:bodyPr>
            <a:spAutoFit/>
          </a:bodyPr>
          <a:lstStyle/>
          <a:p>
            <a:pPr>
              <a:defRPr/>
            </a:pPr>
            <a:r>
              <a:rPr lang="es-CL" sz="2400" b="1" dirty="0">
                <a:solidFill>
                  <a:srgbClr val="5C1F00"/>
                </a:solidFill>
                <a:latin typeface="+mn-lt"/>
              </a:rPr>
              <a:t>HOGAR EN POBREZA</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5243"/>
                                        </p:tgtEl>
                                        <p:attrNameLst>
                                          <p:attrName>style.visibility</p:attrName>
                                        </p:attrNameLst>
                                      </p:cBhvr>
                                      <p:to>
                                        <p:strVal val="visible"/>
                                      </p:to>
                                    </p:set>
                                    <p:animEffect transition="in" filter="fade">
                                      <p:cBhvr>
                                        <p:cTn id="7" dur="1000"/>
                                        <p:tgtEl>
                                          <p:spTgt spid="9524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5242"/>
                                        </p:tgtEl>
                                        <p:attrNameLst>
                                          <p:attrName>style.visibility</p:attrName>
                                        </p:attrNameLst>
                                      </p:cBhvr>
                                      <p:to>
                                        <p:strVal val="visible"/>
                                      </p:to>
                                    </p:set>
                                    <p:animEffect transition="in" filter="fade">
                                      <p:cBhvr>
                                        <p:cTn id="10" dur="1000"/>
                                        <p:tgtEl>
                                          <p:spTgt spid="95242"/>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childTnLst>
                                </p:cTn>
                              </p:par>
                            </p:childTnLst>
                          </p:cTn>
                        </p:par>
                        <p:par>
                          <p:cTn id="15" fill="hold">
                            <p:stCondLst>
                              <p:cond delay="2000"/>
                            </p:stCondLst>
                            <p:childTnLst>
                              <p:par>
                                <p:cTn id="16" presetID="10" presetClass="entr" presetSubtype="0" fill="hold" grpId="0" nodeType="afterEffect">
                                  <p:stCondLst>
                                    <p:cond delay="0"/>
                                  </p:stCondLst>
                                  <p:childTnLst>
                                    <p:set>
                                      <p:cBhvr>
                                        <p:cTn id="17" dur="1" fill="hold">
                                          <p:stCondLst>
                                            <p:cond delay="0"/>
                                          </p:stCondLst>
                                        </p:cTn>
                                        <p:tgtEl>
                                          <p:spTgt spid="95259"/>
                                        </p:tgtEl>
                                        <p:attrNameLst>
                                          <p:attrName>style.visibility</p:attrName>
                                        </p:attrNameLst>
                                      </p:cBhvr>
                                      <p:to>
                                        <p:strVal val="visible"/>
                                      </p:to>
                                    </p:set>
                                    <p:animEffect transition="in" filter="fade">
                                      <p:cBhvr>
                                        <p:cTn id="18" dur="1000"/>
                                        <p:tgtEl>
                                          <p:spTgt spid="9525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95260"/>
                                        </p:tgtEl>
                                        <p:attrNameLst>
                                          <p:attrName>style.visibility</p:attrName>
                                        </p:attrNameLst>
                                      </p:cBhvr>
                                      <p:to>
                                        <p:strVal val="visible"/>
                                      </p:to>
                                    </p:set>
                                    <p:animEffect transition="in" filter="fade">
                                      <p:cBhvr>
                                        <p:cTn id="21" dur="1000"/>
                                        <p:tgtEl>
                                          <p:spTgt spid="95260"/>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95247"/>
                                        </p:tgtEl>
                                        <p:attrNameLst>
                                          <p:attrName>style.visibility</p:attrName>
                                        </p:attrNameLst>
                                      </p:cBhvr>
                                      <p:to>
                                        <p:strVal val="visible"/>
                                      </p:to>
                                    </p:set>
                                    <p:animEffect transition="in" filter="fade">
                                      <p:cBhvr>
                                        <p:cTn id="26" dur="1000"/>
                                        <p:tgtEl>
                                          <p:spTgt spid="9524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95246"/>
                                        </p:tgtEl>
                                        <p:attrNameLst>
                                          <p:attrName>style.visibility</p:attrName>
                                        </p:attrNameLst>
                                      </p:cBhvr>
                                      <p:to>
                                        <p:strVal val="visible"/>
                                      </p:to>
                                    </p:set>
                                    <p:animEffect transition="in" filter="fade">
                                      <p:cBhvr>
                                        <p:cTn id="29" dur="1000"/>
                                        <p:tgtEl>
                                          <p:spTgt spid="95246"/>
                                        </p:tgtEl>
                                      </p:cBhvr>
                                    </p:animEffect>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95266"/>
                                        </p:tgtEl>
                                        <p:attrNameLst>
                                          <p:attrName>style.visibility</p:attrName>
                                        </p:attrNameLst>
                                      </p:cBhvr>
                                      <p:to>
                                        <p:strVal val="visible"/>
                                      </p:to>
                                    </p:set>
                                    <p:animEffect transition="in" filter="fade">
                                      <p:cBhvr>
                                        <p:cTn id="33" dur="1000"/>
                                        <p:tgtEl>
                                          <p:spTgt spid="95266"/>
                                        </p:tgtEl>
                                      </p:cBhvr>
                                    </p:animEffect>
                                  </p:childTnLst>
                                </p:cTn>
                              </p:par>
                            </p:childTnLst>
                          </p:cTn>
                        </p:par>
                        <p:par>
                          <p:cTn id="34" fill="hold">
                            <p:stCondLst>
                              <p:cond delay="2000"/>
                            </p:stCondLst>
                            <p:childTnLst>
                              <p:par>
                                <p:cTn id="35" presetID="10" presetClass="entr" presetSubtype="0" fill="hold" grpId="0" nodeType="afterEffect">
                                  <p:stCondLst>
                                    <p:cond delay="0"/>
                                  </p:stCondLst>
                                  <p:childTnLst>
                                    <p:set>
                                      <p:cBhvr>
                                        <p:cTn id="36" dur="1" fill="hold">
                                          <p:stCondLst>
                                            <p:cond delay="0"/>
                                          </p:stCondLst>
                                        </p:cTn>
                                        <p:tgtEl>
                                          <p:spTgt spid="95264"/>
                                        </p:tgtEl>
                                        <p:attrNameLst>
                                          <p:attrName>style.visibility</p:attrName>
                                        </p:attrNameLst>
                                      </p:cBhvr>
                                      <p:to>
                                        <p:strVal val="visible"/>
                                      </p:to>
                                    </p:set>
                                    <p:animEffect transition="in" filter="fade">
                                      <p:cBhvr>
                                        <p:cTn id="37" dur="1000"/>
                                        <p:tgtEl>
                                          <p:spTgt spid="9526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95265"/>
                                        </p:tgtEl>
                                        <p:attrNameLst>
                                          <p:attrName>style.visibility</p:attrName>
                                        </p:attrNameLst>
                                      </p:cBhvr>
                                      <p:to>
                                        <p:strVal val="visible"/>
                                      </p:to>
                                    </p:set>
                                    <p:animEffect transition="in" filter="fade">
                                      <p:cBhvr>
                                        <p:cTn id="40" dur="1000"/>
                                        <p:tgtEl>
                                          <p:spTgt spid="95265"/>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95245"/>
                                        </p:tgtEl>
                                        <p:attrNameLst>
                                          <p:attrName>style.visibility</p:attrName>
                                        </p:attrNameLst>
                                      </p:cBhvr>
                                      <p:to>
                                        <p:strVal val="visible"/>
                                      </p:to>
                                    </p:set>
                                    <p:animEffect transition="in" filter="fade">
                                      <p:cBhvr>
                                        <p:cTn id="45" dur="2000"/>
                                        <p:tgtEl>
                                          <p:spTgt spid="95245"/>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95244"/>
                                        </p:tgtEl>
                                        <p:attrNameLst>
                                          <p:attrName>style.visibility</p:attrName>
                                        </p:attrNameLst>
                                      </p:cBhvr>
                                      <p:to>
                                        <p:strVal val="visible"/>
                                      </p:to>
                                    </p:set>
                                    <p:animEffect transition="in" filter="fade">
                                      <p:cBhvr>
                                        <p:cTn id="48" dur="1000"/>
                                        <p:tgtEl>
                                          <p:spTgt spid="95244"/>
                                        </p:tgtEl>
                                      </p:cBhvr>
                                    </p:animEffect>
                                  </p:childTnLst>
                                </p:cTn>
                              </p:par>
                            </p:childTnLst>
                          </p:cTn>
                        </p:par>
                        <p:par>
                          <p:cTn id="49" fill="hold">
                            <p:stCondLst>
                              <p:cond delay="2000"/>
                            </p:stCondLst>
                            <p:childTnLst>
                              <p:par>
                                <p:cTn id="50" presetID="10" presetClass="entr" presetSubtype="0" fill="hold" grpId="0" nodeType="afterEffect">
                                  <p:stCondLst>
                                    <p:cond delay="0"/>
                                  </p:stCondLst>
                                  <p:childTnLst>
                                    <p:set>
                                      <p:cBhvr>
                                        <p:cTn id="51" dur="1" fill="hold">
                                          <p:stCondLst>
                                            <p:cond delay="0"/>
                                          </p:stCondLst>
                                        </p:cTn>
                                        <p:tgtEl>
                                          <p:spTgt spid="95270"/>
                                        </p:tgtEl>
                                        <p:attrNameLst>
                                          <p:attrName>style.visibility</p:attrName>
                                        </p:attrNameLst>
                                      </p:cBhvr>
                                      <p:to>
                                        <p:strVal val="visible"/>
                                      </p:to>
                                    </p:set>
                                    <p:animEffect transition="in" filter="fade">
                                      <p:cBhvr>
                                        <p:cTn id="52" dur="1000"/>
                                        <p:tgtEl>
                                          <p:spTgt spid="95270"/>
                                        </p:tgtEl>
                                      </p:cBhvr>
                                    </p:animEffect>
                                  </p:childTnLst>
                                </p:cTn>
                              </p:par>
                            </p:childTnLst>
                          </p:cTn>
                        </p:par>
                        <p:par>
                          <p:cTn id="53" fill="hold">
                            <p:stCondLst>
                              <p:cond delay="3000"/>
                            </p:stCondLst>
                            <p:childTnLst>
                              <p:par>
                                <p:cTn id="54" presetID="10" presetClass="entr" presetSubtype="0" fill="hold" grpId="0" nodeType="afterEffect">
                                  <p:stCondLst>
                                    <p:cond delay="0"/>
                                  </p:stCondLst>
                                  <p:childTnLst>
                                    <p:set>
                                      <p:cBhvr>
                                        <p:cTn id="55" dur="1" fill="hold">
                                          <p:stCondLst>
                                            <p:cond delay="0"/>
                                          </p:stCondLst>
                                        </p:cTn>
                                        <p:tgtEl>
                                          <p:spTgt spid="95269"/>
                                        </p:tgtEl>
                                        <p:attrNameLst>
                                          <p:attrName>style.visibility</p:attrName>
                                        </p:attrNameLst>
                                      </p:cBhvr>
                                      <p:to>
                                        <p:strVal val="visible"/>
                                      </p:to>
                                    </p:set>
                                    <p:animEffect transition="in" filter="fade">
                                      <p:cBhvr>
                                        <p:cTn id="56" dur="1000"/>
                                        <p:tgtEl>
                                          <p:spTgt spid="95269"/>
                                        </p:tgtEl>
                                      </p:cBhvr>
                                    </p:animEffect>
                                  </p:childTnLst>
                                </p:cTn>
                              </p:par>
                              <p:par>
                                <p:cTn id="57" presetID="10" presetClass="entr" presetSubtype="0" fill="hold" nodeType="withEffect">
                                  <p:stCondLst>
                                    <p:cond delay="0"/>
                                  </p:stCondLst>
                                  <p:childTnLst>
                                    <p:set>
                                      <p:cBhvr>
                                        <p:cTn id="58" dur="1" fill="hold">
                                          <p:stCondLst>
                                            <p:cond delay="0"/>
                                          </p:stCondLst>
                                        </p:cTn>
                                        <p:tgtEl>
                                          <p:spTgt spid="95267"/>
                                        </p:tgtEl>
                                        <p:attrNameLst>
                                          <p:attrName>style.visibility</p:attrName>
                                        </p:attrNameLst>
                                      </p:cBhvr>
                                      <p:to>
                                        <p:strVal val="visible"/>
                                      </p:to>
                                    </p:set>
                                    <p:animEffect transition="in" filter="fade">
                                      <p:cBhvr>
                                        <p:cTn id="59" dur="1000"/>
                                        <p:tgtEl>
                                          <p:spTgt spid="95267"/>
                                        </p:tgtEl>
                                      </p:cBhvr>
                                    </p:animEffect>
                                  </p:childTnLst>
                                </p:cTn>
                              </p:par>
                              <p:par>
                                <p:cTn id="60" presetID="10" presetClass="entr" presetSubtype="0" fill="hold" nodeType="withEffect">
                                  <p:stCondLst>
                                    <p:cond delay="0"/>
                                  </p:stCondLst>
                                  <p:childTnLst>
                                    <p:set>
                                      <p:cBhvr>
                                        <p:cTn id="61" dur="1" fill="hold">
                                          <p:stCondLst>
                                            <p:cond delay="0"/>
                                          </p:stCondLst>
                                        </p:cTn>
                                        <p:tgtEl>
                                          <p:spTgt spid="95268"/>
                                        </p:tgtEl>
                                        <p:attrNameLst>
                                          <p:attrName>style.visibility</p:attrName>
                                        </p:attrNameLst>
                                      </p:cBhvr>
                                      <p:to>
                                        <p:strVal val="visible"/>
                                      </p:to>
                                    </p:set>
                                    <p:animEffect transition="in" filter="fade">
                                      <p:cBhvr>
                                        <p:cTn id="62" dur="1000"/>
                                        <p:tgtEl>
                                          <p:spTgt spid="95268"/>
                                        </p:tgtEl>
                                      </p:cBhvr>
                                    </p:animEffect>
                                  </p:childTnLst>
                                </p:cTn>
                              </p:par>
                              <p:par>
                                <p:cTn id="63" presetID="10" presetClass="entr" presetSubtype="0" fill="hold" nodeType="withEffect">
                                  <p:stCondLst>
                                    <p:cond delay="0"/>
                                  </p:stCondLst>
                                  <p:childTnLst>
                                    <p:set>
                                      <p:cBhvr>
                                        <p:cTn id="64" dur="1" fill="hold">
                                          <p:stCondLst>
                                            <p:cond delay="0"/>
                                          </p:stCondLst>
                                        </p:cTn>
                                        <p:tgtEl>
                                          <p:spTgt spid="95297"/>
                                        </p:tgtEl>
                                        <p:attrNameLst>
                                          <p:attrName>style.visibility</p:attrName>
                                        </p:attrNameLst>
                                      </p:cBhvr>
                                      <p:to>
                                        <p:strVal val="visible"/>
                                      </p:to>
                                    </p:set>
                                    <p:animEffect transition="in" filter="fade">
                                      <p:cBhvr>
                                        <p:cTn id="65" dur="1000"/>
                                        <p:tgtEl>
                                          <p:spTgt spid="95297"/>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nodeType="clickEffect">
                                  <p:stCondLst>
                                    <p:cond delay="0"/>
                                  </p:stCondLst>
                                  <p:childTnLst>
                                    <p:set>
                                      <p:cBhvr>
                                        <p:cTn id="69" dur="1" fill="hold">
                                          <p:stCondLst>
                                            <p:cond delay="0"/>
                                          </p:stCondLst>
                                        </p:cTn>
                                        <p:tgtEl>
                                          <p:spTgt spid="95278"/>
                                        </p:tgtEl>
                                        <p:attrNameLst>
                                          <p:attrName>style.visibility</p:attrName>
                                        </p:attrNameLst>
                                      </p:cBhvr>
                                      <p:to>
                                        <p:strVal val="visible"/>
                                      </p:to>
                                    </p:set>
                                    <p:animEffect transition="in" filter="fade">
                                      <p:cBhvr>
                                        <p:cTn id="70" dur="1000"/>
                                        <p:tgtEl>
                                          <p:spTgt spid="95278"/>
                                        </p:tgtEl>
                                      </p:cBhvr>
                                    </p:animEffect>
                                  </p:childTnLst>
                                </p:cTn>
                              </p:par>
                            </p:childTnLst>
                          </p:cTn>
                        </p:par>
                        <p:par>
                          <p:cTn id="71" fill="hold">
                            <p:stCondLst>
                              <p:cond delay="1000"/>
                            </p:stCondLst>
                            <p:childTnLst>
                              <p:par>
                                <p:cTn id="72" presetID="10" presetClass="entr" presetSubtype="0" fill="hold" grpId="0" nodeType="afterEffect">
                                  <p:stCondLst>
                                    <p:cond delay="0"/>
                                  </p:stCondLst>
                                  <p:childTnLst>
                                    <p:set>
                                      <p:cBhvr>
                                        <p:cTn id="73" dur="1" fill="hold">
                                          <p:stCondLst>
                                            <p:cond delay="0"/>
                                          </p:stCondLst>
                                        </p:cTn>
                                        <p:tgtEl>
                                          <p:spTgt spid="95277"/>
                                        </p:tgtEl>
                                        <p:attrNameLst>
                                          <p:attrName>style.visibility</p:attrName>
                                        </p:attrNameLst>
                                      </p:cBhvr>
                                      <p:to>
                                        <p:strVal val="visible"/>
                                      </p:to>
                                    </p:set>
                                    <p:animEffect transition="in" filter="fade">
                                      <p:cBhvr>
                                        <p:cTn id="74" dur="1000"/>
                                        <p:tgtEl>
                                          <p:spTgt spid="95277"/>
                                        </p:tgtEl>
                                      </p:cBhvr>
                                    </p:animEffect>
                                  </p:childTnLst>
                                </p:cTn>
                              </p:par>
                            </p:childTnLst>
                          </p:cTn>
                        </p:par>
                        <p:par>
                          <p:cTn id="75" fill="hold">
                            <p:stCondLst>
                              <p:cond delay="2000"/>
                            </p:stCondLst>
                            <p:childTnLst>
                              <p:par>
                                <p:cTn id="76" presetID="10" presetClass="entr" presetSubtype="0" fill="hold" grpId="0" nodeType="afterEffect">
                                  <p:stCondLst>
                                    <p:cond delay="0"/>
                                  </p:stCondLst>
                                  <p:childTnLst>
                                    <p:set>
                                      <p:cBhvr>
                                        <p:cTn id="77" dur="1" fill="hold">
                                          <p:stCondLst>
                                            <p:cond delay="0"/>
                                          </p:stCondLst>
                                        </p:cTn>
                                        <p:tgtEl>
                                          <p:spTgt spid="95280"/>
                                        </p:tgtEl>
                                        <p:attrNameLst>
                                          <p:attrName>style.visibility</p:attrName>
                                        </p:attrNameLst>
                                      </p:cBhvr>
                                      <p:to>
                                        <p:strVal val="visible"/>
                                      </p:to>
                                    </p:set>
                                    <p:animEffect transition="in" filter="fade">
                                      <p:cBhvr>
                                        <p:cTn id="78" dur="1000"/>
                                        <p:tgtEl>
                                          <p:spTgt spid="95280"/>
                                        </p:tgtEl>
                                      </p:cBhvr>
                                    </p:animEffect>
                                  </p:childTnLst>
                                </p:cTn>
                              </p:par>
                            </p:childTnLst>
                          </p:cTn>
                        </p:par>
                        <p:par>
                          <p:cTn id="79" fill="hold">
                            <p:stCondLst>
                              <p:cond delay="3000"/>
                            </p:stCondLst>
                            <p:childTnLst>
                              <p:par>
                                <p:cTn id="80" presetID="10" presetClass="entr" presetSubtype="0" fill="hold" grpId="0" nodeType="afterEffect">
                                  <p:stCondLst>
                                    <p:cond delay="0"/>
                                  </p:stCondLst>
                                  <p:childTnLst>
                                    <p:set>
                                      <p:cBhvr>
                                        <p:cTn id="81" dur="1" fill="hold">
                                          <p:stCondLst>
                                            <p:cond delay="0"/>
                                          </p:stCondLst>
                                        </p:cTn>
                                        <p:tgtEl>
                                          <p:spTgt spid="95279"/>
                                        </p:tgtEl>
                                        <p:attrNameLst>
                                          <p:attrName>style.visibility</p:attrName>
                                        </p:attrNameLst>
                                      </p:cBhvr>
                                      <p:to>
                                        <p:strVal val="visible"/>
                                      </p:to>
                                    </p:set>
                                    <p:animEffect transition="in" filter="fade">
                                      <p:cBhvr>
                                        <p:cTn id="82" dur="1000"/>
                                        <p:tgtEl>
                                          <p:spTgt spid="95279"/>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95293"/>
                                        </p:tgtEl>
                                        <p:attrNameLst>
                                          <p:attrName>style.visibility</p:attrName>
                                        </p:attrNameLst>
                                      </p:cBhvr>
                                      <p:to>
                                        <p:strVal val="visible"/>
                                      </p:to>
                                    </p:set>
                                    <p:animEffect transition="in" filter="fade">
                                      <p:cBhvr>
                                        <p:cTn id="85" dur="1000"/>
                                        <p:tgtEl>
                                          <p:spTgt spid="95293"/>
                                        </p:tgtEl>
                                      </p:cBhvr>
                                    </p:animEffect>
                                  </p:childTnLst>
                                </p:cTn>
                              </p:par>
                            </p:childTnLst>
                          </p:cTn>
                        </p:par>
                        <p:par>
                          <p:cTn id="86" fill="hold">
                            <p:stCondLst>
                              <p:cond delay="4000"/>
                            </p:stCondLst>
                            <p:childTnLst>
                              <p:par>
                                <p:cTn id="87" presetID="10" presetClass="entr" presetSubtype="0" fill="hold" grpId="0" nodeType="afterEffect">
                                  <p:stCondLst>
                                    <p:cond delay="0"/>
                                  </p:stCondLst>
                                  <p:childTnLst>
                                    <p:set>
                                      <p:cBhvr>
                                        <p:cTn id="88" dur="1" fill="hold">
                                          <p:stCondLst>
                                            <p:cond delay="0"/>
                                          </p:stCondLst>
                                        </p:cTn>
                                        <p:tgtEl>
                                          <p:spTgt spid="95295"/>
                                        </p:tgtEl>
                                        <p:attrNameLst>
                                          <p:attrName>style.visibility</p:attrName>
                                        </p:attrNameLst>
                                      </p:cBhvr>
                                      <p:to>
                                        <p:strVal val="visible"/>
                                      </p:to>
                                    </p:set>
                                    <p:animEffect transition="in" filter="fade">
                                      <p:cBhvr>
                                        <p:cTn id="89" dur="1000"/>
                                        <p:tgtEl>
                                          <p:spTgt spid="95295"/>
                                        </p:tgtEl>
                                      </p:cBhvr>
                                    </p:animEffect>
                                  </p:childTnLst>
                                </p:cTn>
                              </p:par>
                            </p:childTnLst>
                          </p:cTn>
                        </p:par>
                        <p:par>
                          <p:cTn id="90" fill="hold">
                            <p:stCondLst>
                              <p:cond delay="5000"/>
                            </p:stCondLst>
                            <p:childTnLst>
                              <p:par>
                                <p:cTn id="91" presetID="10" presetClass="entr" presetSubtype="0" fill="hold" grpId="0" nodeType="afterEffect">
                                  <p:stCondLst>
                                    <p:cond delay="0"/>
                                  </p:stCondLst>
                                  <p:childTnLst>
                                    <p:set>
                                      <p:cBhvr>
                                        <p:cTn id="92" dur="1" fill="hold">
                                          <p:stCondLst>
                                            <p:cond delay="0"/>
                                          </p:stCondLst>
                                        </p:cTn>
                                        <p:tgtEl>
                                          <p:spTgt spid="95296"/>
                                        </p:tgtEl>
                                        <p:attrNameLst>
                                          <p:attrName>style.visibility</p:attrName>
                                        </p:attrNameLst>
                                      </p:cBhvr>
                                      <p:to>
                                        <p:strVal val="visible"/>
                                      </p:to>
                                    </p:set>
                                    <p:animEffect transition="in" filter="fade">
                                      <p:cBhvr>
                                        <p:cTn id="93" dur="1000"/>
                                        <p:tgtEl>
                                          <p:spTgt spid="95296"/>
                                        </p:tgtEl>
                                      </p:cBhvr>
                                    </p:animEffect>
                                  </p:childTnLst>
                                </p:cTn>
                              </p:par>
                            </p:childTnLst>
                          </p:cTn>
                        </p:par>
                        <p:par>
                          <p:cTn id="94" fill="hold">
                            <p:stCondLst>
                              <p:cond delay="6000"/>
                            </p:stCondLst>
                            <p:childTnLst>
                              <p:par>
                                <p:cTn id="95" presetID="10" presetClass="entr" presetSubtype="0" fill="hold" nodeType="afterEffect">
                                  <p:stCondLst>
                                    <p:cond delay="0"/>
                                  </p:stCondLst>
                                  <p:childTnLst>
                                    <p:set>
                                      <p:cBhvr>
                                        <p:cTn id="96" dur="1" fill="hold">
                                          <p:stCondLst>
                                            <p:cond delay="0"/>
                                          </p:stCondLst>
                                        </p:cTn>
                                        <p:tgtEl>
                                          <p:spTgt spid="95282"/>
                                        </p:tgtEl>
                                        <p:attrNameLst>
                                          <p:attrName>style.visibility</p:attrName>
                                        </p:attrNameLst>
                                      </p:cBhvr>
                                      <p:to>
                                        <p:strVal val="visible"/>
                                      </p:to>
                                    </p:set>
                                    <p:animEffect transition="in" filter="fade">
                                      <p:cBhvr>
                                        <p:cTn id="97" dur="1000"/>
                                        <p:tgtEl>
                                          <p:spTgt spid="95282"/>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0" nodeType="clickEffect">
                                  <p:stCondLst>
                                    <p:cond delay="0"/>
                                  </p:stCondLst>
                                  <p:childTnLst>
                                    <p:set>
                                      <p:cBhvr>
                                        <p:cTn id="101" dur="1" fill="hold">
                                          <p:stCondLst>
                                            <p:cond delay="0"/>
                                          </p:stCondLst>
                                        </p:cTn>
                                        <p:tgtEl>
                                          <p:spTgt spid="95290"/>
                                        </p:tgtEl>
                                        <p:attrNameLst>
                                          <p:attrName>style.visibility</p:attrName>
                                        </p:attrNameLst>
                                      </p:cBhvr>
                                      <p:to>
                                        <p:strVal val="visible"/>
                                      </p:to>
                                    </p:set>
                                    <p:animEffect transition="in" filter="fade">
                                      <p:cBhvr>
                                        <p:cTn id="102" dur="500"/>
                                        <p:tgtEl>
                                          <p:spTgt spid="95290"/>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95241"/>
                                        </p:tgtEl>
                                        <p:attrNameLst>
                                          <p:attrName>style.visibility</p:attrName>
                                        </p:attrNameLst>
                                      </p:cBhvr>
                                      <p:to>
                                        <p:strVal val="visible"/>
                                      </p:to>
                                    </p:set>
                                    <p:animEffect transition="in" filter="fade">
                                      <p:cBhvr>
                                        <p:cTn id="105" dur="500"/>
                                        <p:tgtEl>
                                          <p:spTgt spid="95241"/>
                                        </p:tgtEl>
                                      </p:cBhvr>
                                    </p:animEffect>
                                  </p:childTnLst>
                                </p:cTn>
                              </p:par>
                            </p:childTnLst>
                          </p:cTn>
                        </p:par>
                        <p:par>
                          <p:cTn id="106" fill="hold">
                            <p:stCondLst>
                              <p:cond delay="500"/>
                            </p:stCondLst>
                            <p:childTnLst>
                              <p:par>
                                <p:cTn id="107" presetID="10" presetClass="entr" presetSubtype="0" fill="hold" grpId="0" nodeType="afterEffect">
                                  <p:stCondLst>
                                    <p:cond delay="0"/>
                                  </p:stCondLst>
                                  <p:childTnLst>
                                    <p:set>
                                      <p:cBhvr>
                                        <p:cTn id="108" dur="1" fill="hold">
                                          <p:stCondLst>
                                            <p:cond delay="0"/>
                                          </p:stCondLst>
                                        </p:cTn>
                                        <p:tgtEl>
                                          <p:spTgt spid="95240"/>
                                        </p:tgtEl>
                                        <p:attrNameLst>
                                          <p:attrName>style.visibility</p:attrName>
                                        </p:attrNameLst>
                                      </p:cBhvr>
                                      <p:to>
                                        <p:strVal val="visible"/>
                                      </p:to>
                                    </p:set>
                                    <p:animEffect transition="in" filter="fade">
                                      <p:cBhvr>
                                        <p:cTn id="109" dur="500"/>
                                        <p:tgtEl>
                                          <p:spTgt spid="95240"/>
                                        </p:tgtEl>
                                      </p:cBhvr>
                                    </p:animEffect>
                                  </p:childTnLst>
                                </p:cTn>
                              </p:par>
                            </p:childTnLst>
                          </p:cTn>
                        </p:par>
                        <p:par>
                          <p:cTn id="110" fill="hold">
                            <p:stCondLst>
                              <p:cond delay="1000"/>
                            </p:stCondLst>
                            <p:childTnLst>
                              <p:par>
                                <p:cTn id="111" presetID="10" presetClass="entr" presetSubtype="0" fill="hold" grpId="0" nodeType="afterEffect">
                                  <p:stCondLst>
                                    <p:cond delay="0"/>
                                  </p:stCondLst>
                                  <p:childTnLst>
                                    <p:set>
                                      <p:cBhvr>
                                        <p:cTn id="112" dur="1" fill="hold">
                                          <p:stCondLst>
                                            <p:cond delay="0"/>
                                          </p:stCondLst>
                                        </p:cTn>
                                        <p:tgtEl>
                                          <p:spTgt spid="95239"/>
                                        </p:tgtEl>
                                        <p:attrNameLst>
                                          <p:attrName>style.visibility</p:attrName>
                                        </p:attrNameLst>
                                      </p:cBhvr>
                                      <p:to>
                                        <p:strVal val="visible"/>
                                      </p:to>
                                    </p:set>
                                    <p:animEffect transition="in" filter="fade">
                                      <p:cBhvr>
                                        <p:cTn id="113" dur="500"/>
                                        <p:tgtEl>
                                          <p:spTgt spid="95239"/>
                                        </p:tgtEl>
                                      </p:cBhvr>
                                    </p:animEffect>
                                  </p:childTnLst>
                                </p:cTn>
                              </p:par>
                            </p:childTnLst>
                          </p:cTn>
                        </p:par>
                        <p:par>
                          <p:cTn id="114" fill="hold">
                            <p:stCondLst>
                              <p:cond delay="1500"/>
                            </p:stCondLst>
                            <p:childTnLst>
                              <p:par>
                                <p:cTn id="115" presetID="10" presetClass="entr" presetSubtype="0" fill="hold" grpId="0" nodeType="afterEffect">
                                  <p:stCondLst>
                                    <p:cond delay="0"/>
                                  </p:stCondLst>
                                  <p:childTnLst>
                                    <p:set>
                                      <p:cBhvr>
                                        <p:cTn id="116" dur="1" fill="hold">
                                          <p:stCondLst>
                                            <p:cond delay="0"/>
                                          </p:stCondLst>
                                        </p:cTn>
                                        <p:tgtEl>
                                          <p:spTgt spid="95238"/>
                                        </p:tgtEl>
                                        <p:attrNameLst>
                                          <p:attrName>style.visibility</p:attrName>
                                        </p:attrNameLst>
                                      </p:cBhvr>
                                      <p:to>
                                        <p:strVal val="visible"/>
                                      </p:to>
                                    </p:set>
                                    <p:animEffect transition="in" filter="fade">
                                      <p:cBhvr>
                                        <p:cTn id="117" dur="500"/>
                                        <p:tgtEl>
                                          <p:spTgt spid="95238"/>
                                        </p:tgtEl>
                                      </p:cBhvr>
                                    </p:animEffect>
                                  </p:childTnLst>
                                </p:cTn>
                              </p:par>
                            </p:childTnLst>
                          </p:cTn>
                        </p:par>
                        <p:par>
                          <p:cTn id="118" fill="hold">
                            <p:stCondLst>
                              <p:cond delay="2000"/>
                            </p:stCondLst>
                            <p:childTnLst>
                              <p:par>
                                <p:cTn id="119" presetID="10" presetClass="entr" presetSubtype="0" fill="hold" grpId="0" nodeType="afterEffect">
                                  <p:stCondLst>
                                    <p:cond delay="0"/>
                                  </p:stCondLst>
                                  <p:childTnLst>
                                    <p:set>
                                      <p:cBhvr>
                                        <p:cTn id="120" dur="1" fill="hold">
                                          <p:stCondLst>
                                            <p:cond delay="0"/>
                                          </p:stCondLst>
                                        </p:cTn>
                                        <p:tgtEl>
                                          <p:spTgt spid="95237"/>
                                        </p:tgtEl>
                                        <p:attrNameLst>
                                          <p:attrName>style.visibility</p:attrName>
                                        </p:attrNameLst>
                                      </p:cBhvr>
                                      <p:to>
                                        <p:strVal val="visible"/>
                                      </p:to>
                                    </p:set>
                                    <p:animEffect transition="in" filter="fade">
                                      <p:cBhvr>
                                        <p:cTn id="121" dur="500"/>
                                        <p:tgtEl>
                                          <p:spTgt spid="95237"/>
                                        </p:tgtEl>
                                      </p:cBhvr>
                                    </p:animEffect>
                                  </p:childTnLst>
                                </p:cTn>
                              </p:par>
                            </p:childTnLst>
                          </p:cTn>
                        </p:par>
                        <p:par>
                          <p:cTn id="122" fill="hold">
                            <p:stCondLst>
                              <p:cond delay="2500"/>
                            </p:stCondLst>
                            <p:childTnLst>
                              <p:par>
                                <p:cTn id="123" presetID="10" presetClass="entr" presetSubtype="0" fill="hold" grpId="0" nodeType="afterEffect">
                                  <p:stCondLst>
                                    <p:cond delay="0"/>
                                  </p:stCondLst>
                                  <p:childTnLst>
                                    <p:set>
                                      <p:cBhvr>
                                        <p:cTn id="124" dur="1" fill="hold">
                                          <p:stCondLst>
                                            <p:cond delay="0"/>
                                          </p:stCondLst>
                                        </p:cTn>
                                        <p:tgtEl>
                                          <p:spTgt spid="95236"/>
                                        </p:tgtEl>
                                        <p:attrNameLst>
                                          <p:attrName>style.visibility</p:attrName>
                                        </p:attrNameLst>
                                      </p:cBhvr>
                                      <p:to>
                                        <p:strVal val="visible"/>
                                      </p:to>
                                    </p:set>
                                    <p:animEffect transition="in" filter="fade">
                                      <p:cBhvr>
                                        <p:cTn id="125" dur="500"/>
                                        <p:tgtEl>
                                          <p:spTgt spid="95236"/>
                                        </p:tgtEl>
                                      </p:cBhvr>
                                    </p:animEffect>
                                  </p:childTnLst>
                                </p:cTn>
                              </p:par>
                            </p:childTnLst>
                          </p:cTn>
                        </p:par>
                        <p:par>
                          <p:cTn id="126" fill="hold">
                            <p:stCondLst>
                              <p:cond delay="3000"/>
                            </p:stCondLst>
                            <p:childTnLst>
                              <p:par>
                                <p:cTn id="127" presetID="10" presetClass="entr" presetSubtype="0" fill="hold" grpId="0" nodeType="afterEffect">
                                  <p:stCondLst>
                                    <p:cond delay="0"/>
                                  </p:stCondLst>
                                  <p:childTnLst>
                                    <p:set>
                                      <p:cBhvr>
                                        <p:cTn id="128" dur="1" fill="hold">
                                          <p:stCondLst>
                                            <p:cond delay="0"/>
                                          </p:stCondLst>
                                        </p:cTn>
                                        <p:tgtEl>
                                          <p:spTgt spid="95235"/>
                                        </p:tgtEl>
                                        <p:attrNameLst>
                                          <p:attrName>style.visibility</p:attrName>
                                        </p:attrNameLst>
                                      </p:cBhvr>
                                      <p:to>
                                        <p:strVal val="visible"/>
                                      </p:to>
                                    </p:set>
                                    <p:animEffect transition="in" filter="fade">
                                      <p:cBhvr>
                                        <p:cTn id="129" dur="500"/>
                                        <p:tgtEl>
                                          <p:spTgt spid="95235"/>
                                        </p:tgtEl>
                                      </p:cBhvr>
                                    </p:animEffect>
                                  </p:childTnLst>
                                </p:cTn>
                              </p:par>
                            </p:childTnLst>
                          </p:cTn>
                        </p:par>
                        <p:par>
                          <p:cTn id="130" fill="hold">
                            <p:stCondLst>
                              <p:cond delay="3500"/>
                            </p:stCondLst>
                            <p:childTnLst>
                              <p:par>
                                <p:cTn id="131" presetID="10" presetClass="entr" presetSubtype="0" fill="hold" grpId="0" nodeType="afterEffect">
                                  <p:stCondLst>
                                    <p:cond delay="0"/>
                                  </p:stCondLst>
                                  <p:childTnLst>
                                    <p:set>
                                      <p:cBhvr>
                                        <p:cTn id="132" dur="1" fill="hold">
                                          <p:stCondLst>
                                            <p:cond delay="0"/>
                                          </p:stCondLst>
                                        </p:cTn>
                                        <p:tgtEl>
                                          <p:spTgt spid="95291"/>
                                        </p:tgtEl>
                                        <p:attrNameLst>
                                          <p:attrName>style.visibility</p:attrName>
                                        </p:attrNameLst>
                                      </p:cBhvr>
                                      <p:to>
                                        <p:strVal val="visible"/>
                                      </p:to>
                                    </p:set>
                                    <p:animEffect transition="in" filter="fade">
                                      <p:cBhvr>
                                        <p:cTn id="133" dur="500"/>
                                        <p:tgtEl>
                                          <p:spTgt spid="95291"/>
                                        </p:tgtEl>
                                      </p:cBhvr>
                                    </p:animEffect>
                                  </p:childTnLst>
                                </p:cTn>
                              </p:par>
                            </p:childTnLst>
                          </p:cTn>
                        </p:par>
                        <p:par>
                          <p:cTn id="134" fill="hold">
                            <p:stCondLst>
                              <p:cond delay="4000"/>
                            </p:stCondLst>
                            <p:childTnLst>
                              <p:par>
                                <p:cTn id="135" presetID="10" presetClass="entr" presetSubtype="0" fill="hold" grpId="0" nodeType="afterEffect">
                                  <p:stCondLst>
                                    <p:cond delay="0"/>
                                  </p:stCondLst>
                                  <p:childTnLst>
                                    <p:set>
                                      <p:cBhvr>
                                        <p:cTn id="136" dur="1" fill="hold">
                                          <p:stCondLst>
                                            <p:cond delay="0"/>
                                          </p:stCondLst>
                                        </p:cTn>
                                        <p:tgtEl>
                                          <p:spTgt spid="95289"/>
                                        </p:tgtEl>
                                        <p:attrNameLst>
                                          <p:attrName>style.visibility</p:attrName>
                                        </p:attrNameLst>
                                      </p:cBhvr>
                                      <p:to>
                                        <p:strVal val="visible"/>
                                      </p:to>
                                    </p:set>
                                    <p:animEffect transition="in" filter="fade">
                                      <p:cBhvr>
                                        <p:cTn id="137" dur="500"/>
                                        <p:tgtEl>
                                          <p:spTgt spid="95289"/>
                                        </p:tgtEl>
                                      </p:cBhvr>
                                    </p:animEffect>
                                  </p:childTnLst>
                                </p:cTn>
                              </p:par>
                            </p:childTnLst>
                          </p:cTn>
                        </p:par>
                        <p:par>
                          <p:cTn id="138" fill="hold">
                            <p:stCondLst>
                              <p:cond delay="4500"/>
                            </p:stCondLst>
                            <p:childTnLst>
                              <p:par>
                                <p:cTn id="139" presetID="10" presetClass="entr" presetSubtype="0" fill="hold" grpId="0" nodeType="afterEffect">
                                  <p:stCondLst>
                                    <p:cond delay="0"/>
                                  </p:stCondLst>
                                  <p:childTnLst>
                                    <p:set>
                                      <p:cBhvr>
                                        <p:cTn id="140" dur="1" fill="hold">
                                          <p:stCondLst>
                                            <p:cond delay="0"/>
                                          </p:stCondLst>
                                        </p:cTn>
                                        <p:tgtEl>
                                          <p:spTgt spid="95288"/>
                                        </p:tgtEl>
                                        <p:attrNameLst>
                                          <p:attrName>style.visibility</p:attrName>
                                        </p:attrNameLst>
                                      </p:cBhvr>
                                      <p:to>
                                        <p:strVal val="visible"/>
                                      </p:to>
                                    </p:set>
                                    <p:animEffect transition="in" filter="fade">
                                      <p:cBhvr>
                                        <p:cTn id="141" dur="500"/>
                                        <p:tgtEl>
                                          <p:spTgt spid="95288"/>
                                        </p:tgtEl>
                                      </p:cBhvr>
                                    </p:animEffect>
                                  </p:childTnLst>
                                </p:cTn>
                              </p:par>
                            </p:childTnLst>
                          </p:cTn>
                        </p:par>
                        <p:par>
                          <p:cTn id="142" fill="hold">
                            <p:stCondLst>
                              <p:cond delay="5000"/>
                            </p:stCondLst>
                            <p:childTnLst>
                              <p:par>
                                <p:cTn id="143" presetID="10" presetClass="entr" presetSubtype="0" fill="hold" grpId="0" nodeType="afterEffect">
                                  <p:stCondLst>
                                    <p:cond delay="0"/>
                                  </p:stCondLst>
                                  <p:childTnLst>
                                    <p:set>
                                      <p:cBhvr>
                                        <p:cTn id="144" dur="1" fill="hold">
                                          <p:stCondLst>
                                            <p:cond delay="0"/>
                                          </p:stCondLst>
                                        </p:cTn>
                                        <p:tgtEl>
                                          <p:spTgt spid="95287"/>
                                        </p:tgtEl>
                                        <p:attrNameLst>
                                          <p:attrName>style.visibility</p:attrName>
                                        </p:attrNameLst>
                                      </p:cBhvr>
                                      <p:to>
                                        <p:strVal val="visible"/>
                                      </p:to>
                                    </p:set>
                                    <p:animEffect transition="in" filter="fade">
                                      <p:cBhvr>
                                        <p:cTn id="145" dur="500"/>
                                        <p:tgtEl>
                                          <p:spTgt spid="95287"/>
                                        </p:tgtEl>
                                      </p:cBhvr>
                                    </p:animEffect>
                                  </p:childTnLst>
                                </p:cTn>
                              </p:par>
                            </p:childTnLst>
                          </p:cTn>
                        </p:par>
                        <p:par>
                          <p:cTn id="146" fill="hold">
                            <p:stCondLst>
                              <p:cond delay="5500"/>
                            </p:stCondLst>
                            <p:childTnLst>
                              <p:par>
                                <p:cTn id="147" presetID="10" presetClass="entr" presetSubtype="0" fill="hold" grpId="0" nodeType="afterEffect">
                                  <p:stCondLst>
                                    <p:cond delay="0"/>
                                  </p:stCondLst>
                                  <p:childTnLst>
                                    <p:set>
                                      <p:cBhvr>
                                        <p:cTn id="148" dur="1" fill="hold">
                                          <p:stCondLst>
                                            <p:cond delay="0"/>
                                          </p:stCondLst>
                                        </p:cTn>
                                        <p:tgtEl>
                                          <p:spTgt spid="95286"/>
                                        </p:tgtEl>
                                        <p:attrNameLst>
                                          <p:attrName>style.visibility</p:attrName>
                                        </p:attrNameLst>
                                      </p:cBhvr>
                                      <p:to>
                                        <p:strVal val="visible"/>
                                      </p:to>
                                    </p:set>
                                    <p:animEffect transition="in" filter="fade">
                                      <p:cBhvr>
                                        <p:cTn id="149" dur="500"/>
                                        <p:tgtEl>
                                          <p:spTgt spid="95286"/>
                                        </p:tgtEl>
                                      </p:cBhvr>
                                    </p:animEffect>
                                  </p:childTnLst>
                                </p:cTn>
                              </p:par>
                            </p:childTnLst>
                          </p:cTn>
                        </p:par>
                        <p:par>
                          <p:cTn id="150" fill="hold">
                            <p:stCondLst>
                              <p:cond delay="6000"/>
                            </p:stCondLst>
                            <p:childTnLst>
                              <p:par>
                                <p:cTn id="151" presetID="10" presetClass="entr" presetSubtype="0" fill="hold" grpId="0" nodeType="afterEffect">
                                  <p:stCondLst>
                                    <p:cond delay="0"/>
                                  </p:stCondLst>
                                  <p:childTnLst>
                                    <p:set>
                                      <p:cBhvr>
                                        <p:cTn id="152" dur="1" fill="hold">
                                          <p:stCondLst>
                                            <p:cond delay="0"/>
                                          </p:stCondLst>
                                        </p:cTn>
                                        <p:tgtEl>
                                          <p:spTgt spid="95285"/>
                                        </p:tgtEl>
                                        <p:attrNameLst>
                                          <p:attrName>style.visibility</p:attrName>
                                        </p:attrNameLst>
                                      </p:cBhvr>
                                      <p:to>
                                        <p:strVal val="visible"/>
                                      </p:to>
                                    </p:set>
                                    <p:animEffect transition="in" filter="fade">
                                      <p:cBhvr>
                                        <p:cTn id="153" dur="500"/>
                                        <p:tgtEl>
                                          <p:spTgt spid="95285"/>
                                        </p:tgtEl>
                                      </p:cBhvr>
                                    </p:animEffect>
                                  </p:childTnLst>
                                </p:cTn>
                              </p:par>
                            </p:childTnLst>
                          </p:cTn>
                        </p:par>
                        <p:par>
                          <p:cTn id="154" fill="hold">
                            <p:stCondLst>
                              <p:cond delay="6500"/>
                            </p:stCondLst>
                            <p:childTnLst>
                              <p:par>
                                <p:cTn id="155" presetID="10" presetClass="entr" presetSubtype="0" fill="hold" grpId="0" nodeType="afterEffect">
                                  <p:stCondLst>
                                    <p:cond delay="0"/>
                                  </p:stCondLst>
                                  <p:childTnLst>
                                    <p:set>
                                      <p:cBhvr>
                                        <p:cTn id="156" dur="1" fill="hold">
                                          <p:stCondLst>
                                            <p:cond delay="0"/>
                                          </p:stCondLst>
                                        </p:cTn>
                                        <p:tgtEl>
                                          <p:spTgt spid="95284"/>
                                        </p:tgtEl>
                                        <p:attrNameLst>
                                          <p:attrName>style.visibility</p:attrName>
                                        </p:attrNameLst>
                                      </p:cBhvr>
                                      <p:to>
                                        <p:strVal val="visible"/>
                                      </p:to>
                                    </p:set>
                                    <p:animEffect transition="in" filter="fade">
                                      <p:cBhvr>
                                        <p:cTn id="157" dur="500"/>
                                        <p:tgtEl>
                                          <p:spTgt spid="95284"/>
                                        </p:tgtEl>
                                      </p:cBhvr>
                                    </p:animEffect>
                                  </p:childTnLst>
                                </p:cTn>
                              </p:par>
                            </p:childTnLst>
                          </p:cTn>
                        </p:par>
                        <p:par>
                          <p:cTn id="158" fill="hold">
                            <p:stCondLst>
                              <p:cond delay="7000"/>
                            </p:stCondLst>
                            <p:childTnLst>
                              <p:par>
                                <p:cTn id="159" presetID="10" presetClass="entr" presetSubtype="0" fill="hold" grpId="0" nodeType="afterEffect">
                                  <p:stCondLst>
                                    <p:cond delay="0"/>
                                  </p:stCondLst>
                                  <p:childTnLst>
                                    <p:set>
                                      <p:cBhvr>
                                        <p:cTn id="160" dur="1" fill="hold">
                                          <p:stCondLst>
                                            <p:cond delay="0"/>
                                          </p:stCondLst>
                                        </p:cTn>
                                        <p:tgtEl>
                                          <p:spTgt spid="95283"/>
                                        </p:tgtEl>
                                        <p:attrNameLst>
                                          <p:attrName>style.visibility</p:attrName>
                                        </p:attrNameLst>
                                      </p:cBhvr>
                                      <p:to>
                                        <p:strVal val="visible"/>
                                      </p:to>
                                    </p:set>
                                    <p:animEffect transition="in" filter="fade">
                                      <p:cBhvr>
                                        <p:cTn id="161" dur="500"/>
                                        <p:tgtEl>
                                          <p:spTgt spid="952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5" grpId="0" animBg="1"/>
      <p:bldP spid="95236" grpId="0" animBg="1"/>
      <p:bldP spid="95237" grpId="0" animBg="1"/>
      <p:bldP spid="95238" grpId="0" animBg="1"/>
      <p:bldP spid="95239" grpId="0" animBg="1"/>
      <p:bldP spid="95240" grpId="0" animBg="1"/>
      <p:bldP spid="95241" grpId="0" animBg="1"/>
      <p:bldP spid="95242" grpId="0" animBg="1"/>
      <p:bldP spid="95244" grpId="0" animBg="1"/>
      <p:bldP spid="95246" grpId="0" animBg="1"/>
      <p:bldP spid="95259" grpId="0" animBg="1"/>
      <p:bldP spid="95260" grpId="0" animBg="1"/>
      <p:bldP spid="95264" grpId="0" animBg="1"/>
      <p:bldP spid="95265" grpId="0" animBg="1"/>
      <p:bldP spid="95266" grpId="0" animBg="1"/>
      <p:bldP spid="95269" grpId="0" animBg="1"/>
      <p:bldP spid="95270" grpId="0" animBg="1"/>
      <p:bldP spid="95279" grpId="0" animBg="1"/>
      <p:bldP spid="95277" grpId="0" animBg="1"/>
      <p:bldP spid="95283" grpId="0" animBg="1"/>
      <p:bldP spid="95284" grpId="0" animBg="1"/>
      <p:bldP spid="95285" grpId="0" animBg="1"/>
      <p:bldP spid="95286" grpId="0" animBg="1"/>
      <p:bldP spid="95287" grpId="0" animBg="1"/>
      <p:bldP spid="95288" grpId="0" animBg="1"/>
      <p:bldP spid="95289" grpId="0" animBg="1"/>
      <p:bldP spid="95290" grpId="0"/>
      <p:bldP spid="95291" grpId="0"/>
      <p:bldP spid="95293" grpId="0" animBg="1"/>
      <p:bldP spid="95295" grpId="0" animBg="1"/>
      <p:bldP spid="95296" grpId="0" animBg="1"/>
      <p:bldP spid="95280"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1" name="Title 7"/>
          <p:cNvSpPr>
            <a:spLocks noGrp="1"/>
          </p:cNvSpPr>
          <p:nvPr>
            <p:ph type="title"/>
          </p:nvPr>
        </p:nvSpPr>
        <p:spPr/>
        <p:txBody>
          <a:bodyPr/>
          <a:lstStyle/>
          <a:p>
            <a:pPr algn="ctr" eaLnBrk="1" hangingPunct="1"/>
            <a:r>
              <a:rPr lang="es-CL" sz="3200" smtClean="0"/>
              <a:t>Desplazamiento del tener existencial al malestar emocional</a:t>
            </a:r>
            <a:br>
              <a:rPr lang="es-CL" sz="3200" smtClean="0"/>
            </a:br>
            <a:endParaRPr lang="es-CL" sz="3200" smtClean="0"/>
          </a:p>
        </p:txBody>
      </p:sp>
      <p:sp>
        <p:nvSpPr>
          <p:cNvPr id="5" name="Date Placeholder 4"/>
          <p:cNvSpPr>
            <a:spLocks noGrp="1"/>
          </p:cNvSpPr>
          <p:nvPr>
            <p:ph type="dt" sz="quarter" idx="10"/>
          </p:nvPr>
        </p:nvSpPr>
        <p:spPr/>
        <p:txBody>
          <a:bodyPr/>
          <a:lstStyle/>
          <a:p>
            <a:pPr>
              <a:defRPr/>
            </a:pPr>
            <a:fld id="{FEFCD10A-E716-4901-9D8B-E99A205BB35A}" type="datetime6">
              <a:rPr lang="es-CL"/>
              <a:pPr>
                <a:defRPr/>
              </a:pPr>
              <a:t>Octubre de 2012</a:t>
            </a:fld>
            <a:endParaRPr lang="es-MX"/>
          </a:p>
        </p:txBody>
      </p:sp>
      <p:sp>
        <p:nvSpPr>
          <p:cNvPr id="7" name="Footer Placeholder 6"/>
          <p:cNvSpPr>
            <a:spLocks noGrp="1"/>
          </p:cNvSpPr>
          <p:nvPr>
            <p:ph type="ftr" sz="quarter" idx="11"/>
          </p:nvPr>
        </p:nvSpPr>
        <p:spPr/>
        <p:txBody>
          <a:bodyPr/>
          <a:lstStyle/>
          <a:p>
            <a:pPr>
              <a:defRPr/>
            </a:pPr>
            <a:r>
              <a:rPr lang="es-CL"/>
              <a:t>Panorama de la Pobreza y la desigualdad en América Latina: Algunos hechos estilizados</a:t>
            </a:r>
            <a:endParaRPr lang="es-MX"/>
          </a:p>
        </p:txBody>
      </p:sp>
      <p:sp>
        <p:nvSpPr>
          <p:cNvPr id="6" name="Slide Number Placeholder 5"/>
          <p:cNvSpPr>
            <a:spLocks noGrp="1"/>
          </p:cNvSpPr>
          <p:nvPr>
            <p:ph type="sldNum" sz="quarter" idx="12"/>
          </p:nvPr>
        </p:nvSpPr>
        <p:spPr/>
        <p:txBody>
          <a:bodyPr/>
          <a:lstStyle/>
          <a:p>
            <a:pPr>
              <a:defRPr/>
            </a:pPr>
            <a:fld id="{53DF55F4-C305-4B4A-BE64-B4E5D5010374}" type="slidenum">
              <a:rPr lang="es-MX"/>
              <a:pPr>
                <a:defRPr/>
              </a:pPr>
              <a:t>76</a:t>
            </a:fld>
            <a:endParaRPr lang="es-MX" dirty="0"/>
          </a:p>
        </p:txBody>
      </p:sp>
      <p:graphicFrame>
        <p:nvGraphicFramePr>
          <p:cNvPr id="91181" name="Group 45"/>
          <p:cNvGraphicFramePr>
            <a:graphicFrameLocks noGrp="1"/>
          </p:cNvGraphicFramePr>
          <p:nvPr>
            <p:ph type="tbl" idx="4294967295"/>
          </p:nvPr>
        </p:nvGraphicFramePr>
        <p:xfrm>
          <a:off x="642938" y="1447800"/>
          <a:ext cx="8272463" cy="5065435"/>
        </p:xfrm>
        <a:graphic>
          <a:graphicData uri="http://schemas.openxmlformats.org/drawingml/2006/table">
            <a:tbl>
              <a:tblPr/>
              <a:tblGrid>
                <a:gridCol w="1167528"/>
                <a:gridCol w="1775455"/>
                <a:gridCol w="1775454"/>
                <a:gridCol w="1777013"/>
                <a:gridCol w="1777013"/>
              </a:tblGrid>
              <a:tr h="522193">
                <a:tc rowSpan="2">
                  <a:txBody>
                    <a:bodyPr/>
                    <a:lstStyle/>
                    <a:p>
                      <a:pPr marL="0" marR="0" lvl="0" indent="0" algn="l" defTabSz="914400" rtl="0" eaLnBrk="0" fontAlgn="base" latinLnBrk="0" hangingPunct="0">
                        <a:lnSpc>
                          <a:spcPct val="100000"/>
                        </a:lnSpc>
                        <a:spcBef>
                          <a:spcPct val="20000"/>
                        </a:spcBef>
                        <a:spcAft>
                          <a:spcPct val="0"/>
                        </a:spcAft>
                        <a:buClr>
                          <a:schemeClr val="hlink"/>
                        </a:buClr>
                        <a:buSzPct val="80000"/>
                        <a:buFont typeface="Wingdings" pitchFamily="2" charset="2"/>
                        <a:buNone/>
                        <a:tabLst/>
                      </a:pPr>
                      <a:endParaRPr kumimoji="0" lang="es-ES" sz="3900" b="0" i="0" u="none" strike="noStrike" cap="none" normalizeH="0" baseline="0" dirty="0" smtClean="0">
                        <a:ln>
                          <a:noFill/>
                        </a:ln>
                        <a:solidFill>
                          <a:schemeClr val="tx1"/>
                        </a:solidFill>
                        <a:effectLst/>
                        <a:latin typeface="Arial" charset="0"/>
                      </a:endParaRPr>
                    </a:p>
                  </a:txBody>
                  <a:tcPr marL="89786" marR="89786" marT="44893" marB="44893" anchor="ctr" horzOverflow="overflow">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noFill/>
                  </a:tcPr>
                </a:tc>
                <a:tc gridSpan="4">
                  <a:txBody>
                    <a:bodyPr/>
                    <a:lstStyle/>
                    <a:p>
                      <a:pPr marL="342900" marR="0" lvl="0" indent="-342900" algn="ctr" defTabSz="914400" rtl="0" eaLnBrk="0" fontAlgn="base" latinLnBrk="0" hangingPunct="0">
                        <a:lnSpc>
                          <a:spcPct val="100000"/>
                        </a:lnSpc>
                        <a:spcBef>
                          <a:spcPct val="0"/>
                        </a:spcBef>
                        <a:spcAft>
                          <a:spcPct val="0"/>
                        </a:spcAft>
                        <a:buClr>
                          <a:schemeClr val="hlink"/>
                        </a:buClr>
                        <a:buSzPct val="80000"/>
                        <a:buFont typeface="Wingdings" pitchFamily="2" charset="2"/>
                        <a:buNone/>
                        <a:tabLst/>
                      </a:pPr>
                      <a:r>
                        <a:rPr kumimoji="0" lang="es-CL" sz="2000" b="1" i="0" u="none" strike="noStrike" cap="none" normalizeH="0" baseline="0" dirty="0" smtClean="0">
                          <a:ln>
                            <a:noFill/>
                          </a:ln>
                          <a:solidFill>
                            <a:schemeClr val="bg1"/>
                          </a:solidFill>
                          <a:effectLst/>
                          <a:latin typeface="Calibri" pitchFamily="34" charset="0"/>
                          <a:cs typeface="Times New Roman" pitchFamily="18" charset="0"/>
                        </a:rPr>
                        <a:t>LA POBREZA ES ( NO ES)</a:t>
                      </a:r>
                      <a:endParaRPr kumimoji="0" lang="es-CL" sz="2000" b="0" i="0" u="none" strike="noStrike" cap="none" normalizeH="0" baseline="0" dirty="0" smtClean="0">
                        <a:ln>
                          <a:noFill/>
                        </a:ln>
                        <a:solidFill>
                          <a:schemeClr val="bg1"/>
                        </a:solidFill>
                        <a:effectLst/>
                        <a:latin typeface="Arial" charset="0"/>
                      </a:endParaRPr>
                    </a:p>
                  </a:txBody>
                  <a:tcPr marL="89786" marR="89786" marT="44893" marB="44893" anchor="ctr" horzOverflow="overflow">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C1F00"/>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589220">
                <a:tc vMerge="1">
                  <a:txBody>
                    <a:bodyPr/>
                    <a:lstStyle/>
                    <a:p>
                      <a:endParaRPr lang="en-US"/>
                    </a:p>
                  </a:txBody>
                  <a:tcPr/>
                </a:tc>
                <a:tc>
                  <a:txBody>
                    <a:bodyPr/>
                    <a:lstStyle/>
                    <a:p>
                      <a:pPr marL="342900" marR="0" lvl="0" indent="-342900" algn="ctr" defTabSz="914400" rtl="0" eaLnBrk="0" fontAlgn="base" latinLnBrk="0" hangingPunct="0">
                        <a:lnSpc>
                          <a:spcPct val="100000"/>
                        </a:lnSpc>
                        <a:spcBef>
                          <a:spcPct val="0"/>
                        </a:spcBef>
                        <a:spcAft>
                          <a:spcPct val="0"/>
                        </a:spcAft>
                        <a:buClr>
                          <a:schemeClr val="hlink"/>
                        </a:buClr>
                        <a:buSzPct val="80000"/>
                        <a:buFont typeface="Wingdings" pitchFamily="2" charset="2"/>
                        <a:buNone/>
                        <a:tabLst/>
                      </a:pPr>
                      <a:r>
                        <a:rPr kumimoji="0" lang="es-CL" sz="1800" b="1" i="0" u="none" strike="noStrike" cap="none" normalizeH="0" baseline="0" smtClean="0">
                          <a:ln>
                            <a:noFill/>
                          </a:ln>
                          <a:solidFill>
                            <a:schemeClr val="bg1"/>
                          </a:solidFill>
                          <a:effectLst/>
                          <a:latin typeface="Calibri" pitchFamily="34" charset="0"/>
                          <a:cs typeface="Times New Roman" pitchFamily="18" charset="0"/>
                        </a:rPr>
                        <a:t>ser</a:t>
                      </a:r>
                      <a:endParaRPr kumimoji="0" lang="es-CL" sz="1800" b="0" i="0" u="none" strike="noStrike" cap="none" normalizeH="0" baseline="0" smtClean="0">
                        <a:ln>
                          <a:noFill/>
                        </a:ln>
                        <a:solidFill>
                          <a:schemeClr val="bg1"/>
                        </a:solidFill>
                        <a:effectLst/>
                        <a:latin typeface="Arial" charset="0"/>
                      </a:endParaRPr>
                    </a:p>
                  </a:txBody>
                  <a:tcPr marL="89786" marR="89786" marT="44893" marB="44893" anchor="ctr" horzOverflow="overflow">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C1F00"/>
                    </a:solidFill>
                  </a:tcPr>
                </a:tc>
                <a:tc>
                  <a:txBody>
                    <a:bodyPr/>
                    <a:lstStyle/>
                    <a:p>
                      <a:pPr marL="342900" marR="0" lvl="0" indent="-342900" algn="ctr" defTabSz="914400" rtl="0" eaLnBrk="0" fontAlgn="base" latinLnBrk="0" hangingPunct="0">
                        <a:lnSpc>
                          <a:spcPct val="100000"/>
                        </a:lnSpc>
                        <a:spcBef>
                          <a:spcPct val="0"/>
                        </a:spcBef>
                        <a:spcAft>
                          <a:spcPct val="0"/>
                        </a:spcAft>
                        <a:buClr>
                          <a:schemeClr val="hlink"/>
                        </a:buClr>
                        <a:buSzPct val="80000"/>
                        <a:buFont typeface="Wingdings" pitchFamily="2" charset="2"/>
                        <a:buNone/>
                        <a:tabLst/>
                      </a:pPr>
                      <a:r>
                        <a:rPr kumimoji="0" lang="es-CL" sz="1800" b="1" i="0" u="none" strike="noStrike" cap="none" normalizeH="0" baseline="0" smtClean="0">
                          <a:ln>
                            <a:noFill/>
                          </a:ln>
                          <a:solidFill>
                            <a:schemeClr val="bg1"/>
                          </a:solidFill>
                          <a:effectLst/>
                          <a:latin typeface="Calibri" pitchFamily="34" charset="0"/>
                          <a:cs typeface="Times New Roman" pitchFamily="18" charset="0"/>
                        </a:rPr>
                        <a:t>estar</a:t>
                      </a:r>
                      <a:endParaRPr kumimoji="0" lang="es-CL" sz="1800" b="0" i="0" u="none" strike="noStrike" cap="none" normalizeH="0" baseline="0" smtClean="0">
                        <a:ln>
                          <a:noFill/>
                        </a:ln>
                        <a:solidFill>
                          <a:schemeClr val="bg1"/>
                        </a:solidFill>
                        <a:effectLst/>
                        <a:latin typeface="Arial" charset="0"/>
                      </a:endParaRPr>
                    </a:p>
                  </a:txBody>
                  <a:tcPr marL="89786" marR="89786" marT="44893" marB="44893"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C1F00"/>
                    </a:solidFill>
                  </a:tcPr>
                </a:tc>
                <a:tc>
                  <a:txBody>
                    <a:bodyPr/>
                    <a:lstStyle/>
                    <a:p>
                      <a:pPr marL="342900" marR="0" lvl="0" indent="-342900" algn="ctr" defTabSz="914400" rtl="0" eaLnBrk="0" fontAlgn="base" latinLnBrk="0" hangingPunct="0">
                        <a:lnSpc>
                          <a:spcPct val="100000"/>
                        </a:lnSpc>
                        <a:spcBef>
                          <a:spcPct val="0"/>
                        </a:spcBef>
                        <a:spcAft>
                          <a:spcPct val="0"/>
                        </a:spcAft>
                        <a:buClr>
                          <a:schemeClr val="hlink"/>
                        </a:buClr>
                        <a:buSzPct val="80000"/>
                        <a:buFont typeface="Wingdings" pitchFamily="2" charset="2"/>
                        <a:buNone/>
                        <a:tabLst/>
                      </a:pPr>
                      <a:r>
                        <a:rPr kumimoji="0" lang="es-CL" sz="1800" b="1" i="0" u="none" strike="noStrike" cap="none" normalizeH="0" baseline="0" smtClean="0">
                          <a:ln>
                            <a:noFill/>
                          </a:ln>
                          <a:solidFill>
                            <a:schemeClr val="bg1"/>
                          </a:solidFill>
                          <a:effectLst/>
                          <a:latin typeface="Calibri" pitchFamily="34" charset="0"/>
                          <a:cs typeface="Times New Roman" pitchFamily="18" charset="0"/>
                        </a:rPr>
                        <a:t>tener</a:t>
                      </a:r>
                      <a:endParaRPr kumimoji="0" lang="es-CL" sz="1800" b="0" i="0" u="none" strike="noStrike" cap="none" normalizeH="0" baseline="0" smtClean="0">
                        <a:ln>
                          <a:noFill/>
                        </a:ln>
                        <a:solidFill>
                          <a:schemeClr val="bg1"/>
                        </a:solidFill>
                        <a:effectLst/>
                        <a:latin typeface="Arial" charset="0"/>
                      </a:endParaRPr>
                    </a:p>
                  </a:txBody>
                  <a:tcPr marL="89786" marR="89786" marT="44893" marB="44893"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C1F00"/>
                    </a:solidFill>
                  </a:tcPr>
                </a:tc>
                <a:tc>
                  <a:txBody>
                    <a:bodyPr/>
                    <a:lstStyle/>
                    <a:p>
                      <a:pPr marL="342900" marR="0" lvl="0" indent="-342900" algn="ctr" defTabSz="914400" rtl="0" eaLnBrk="0" fontAlgn="base" latinLnBrk="0" hangingPunct="0">
                        <a:lnSpc>
                          <a:spcPct val="100000"/>
                        </a:lnSpc>
                        <a:spcBef>
                          <a:spcPct val="0"/>
                        </a:spcBef>
                        <a:spcAft>
                          <a:spcPct val="0"/>
                        </a:spcAft>
                        <a:buClr>
                          <a:schemeClr val="hlink"/>
                        </a:buClr>
                        <a:buSzPct val="80000"/>
                        <a:buFont typeface="Wingdings" pitchFamily="2" charset="2"/>
                        <a:buNone/>
                        <a:tabLst/>
                      </a:pPr>
                      <a:r>
                        <a:rPr kumimoji="0" lang="es-CL" sz="1800" b="1" i="0" u="none" strike="noStrike" cap="none" normalizeH="0" baseline="0" dirty="0" smtClean="0">
                          <a:ln>
                            <a:noFill/>
                          </a:ln>
                          <a:solidFill>
                            <a:schemeClr val="bg1"/>
                          </a:solidFill>
                          <a:effectLst/>
                          <a:latin typeface="Calibri" pitchFamily="34" charset="0"/>
                          <a:cs typeface="Times New Roman" pitchFamily="18" charset="0"/>
                        </a:rPr>
                        <a:t>hacer</a:t>
                      </a:r>
                      <a:endParaRPr kumimoji="0" lang="es-CL" sz="1800" b="0" i="0" u="none" strike="noStrike" cap="none" normalizeH="0" baseline="0" dirty="0" smtClean="0">
                        <a:ln>
                          <a:noFill/>
                        </a:ln>
                        <a:solidFill>
                          <a:schemeClr val="bg1"/>
                        </a:solidFill>
                        <a:effectLst/>
                        <a:latin typeface="Arial" charset="0"/>
                      </a:endParaRPr>
                    </a:p>
                  </a:txBody>
                  <a:tcPr marL="89786" marR="89786" marT="44893" marB="44893"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C1F00"/>
                    </a:solidFill>
                  </a:tcPr>
                </a:tc>
              </a:tr>
              <a:tr h="1765790">
                <a:tc>
                  <a:txBody>
                    <a:bodyPr/>
                    <a:lstStyle/>
                    <a:p>
                      <a:pPr marL="342900" marR="0" lvl="0" indent="-342900" algn="ctr" defTabSz="914400" rtl="0" eaLnBrk="0" fontAlgn="base" latinLnBrk="0" hangingPunct="0">
                        <a:lnSpc>
                          <a:spcPct val="100000"/>
                        </a:lnSpc>
                        <a:spcBef>
                          <a:spcPct val="0"/>
                        </a:spcBef>
                        <a:spcAft>
                          <a:spcPct val="0"/>
                        </a:spcAft>
                        <a:buClr>
                          <a:schemeClr val="hlink"/>
                        </a:buClr>
                        <a:buSzPct val="80000"/>
                        <a:buFont typeface="Wingdings" pitchFamily="2" charset="2"/>
                        <a:buNone/>
                        <a:tabLst/>
                      </a:pPr>
                      <a:r>
                        <a:rPr kumimoji="0" lang="es-CL" sz="1800" b="1" i="0" u="none" strike="noStrike" cap="none" normalizeH="0" baseline="0" dirty="0" smtClean="0">
                          <a:ln>
                            <a:noFill/>
                          </a:ln>
                          <a:solidFill>
                            <a:schemeClr val="bg1"/>
                          </a:solidFill>
                          <a:effectLst/>
                          <a:latin typeface="Calibri" pitchFamily="34" charset="0"/>
                          <a:ea typeface="Times New Roman" pitchFamily="18" charset="0"/>
                          <a:cs typeface="Arial" charset="0"/>
                        </a:rPr>
                        <a:t>Pasado</a:t>
                      </a:r>
                      <a:endParaRPr kumimoji="0" lang="es-CL" sz="1800" b="0" i="0" u="none" strike="noStrike" cap="none" normalizeH="0" baseline="0" dirty="0" smtClean="0">
                        <a:ln>
                          <a:noFill/>
                        </a:ln>
                        <a:solidFill>
                          <a:schemeClr val="bg1"/>
                        </a:solidFill>
                        <a:effectLst/>
                        <a:latin typeface="Arial" charset="0"/>
                        <a:ea typeface="Times New Roman" pitchFamily="18" charset="0"/>
                        <a:cs typeface="Arial" charset="0"/>
                      </a:endParaRPr>
                    </a:p>
                  </a:txBody>
                  <a:tcPr marL="89786" marR="89786" marT="44893" marB="44893" anchor="ctr" horzOverflow="overflow">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C1F00"/>
                    </a:solidFill>
                  </a:tcPr>
                </a:tc>
                <a:tc>
                  <a:txBody>
                    <a:bodyPr/>
                    <a:lstStyle/>
                    <a:p>
                      <a:pPr marL="0" marR="0" lvl="0" indent="20638" algn="ctr" defTabSz="914400" rtl="0" eaLnBrk="0" fontAlgn="base" latinLnBrk="0" hangingPunct="0">
                        <a:lnSpc>
                          <a:spcPct val="100000"/>
                        </a:lnSpc>
                        <a:spcBef>
                          <a:spcPct val="0"/>
                        </a:spcBef>
                        <a:spcAft>
                          <a:spcPct val="0"/>
                        </a:spcAft>
                        <a:buClr>
                          <a:schemeClr val="hlink"/>
                        </a:buClr>
                        <a:buSzPct val="80000"/>
                        <a:buFont typeface="Wingdings" pitchFamily="2" charset="2"/>
                        <a:buNone/>
                        <a:tabLst/>
                      </a:pPr>
                      <a:r>
                        <a:rPr kumimoji="0" lang="es-CL" sz="1400" b="0" i="0" u="none" strike="noStrike" cap="none" normalizeH="0" baseline="0" smtClean="0">
                          <a:ln>
                            <a:noFill/>
                          </a:ln>
                          <a:solidFill>
                            <a:schemeClr val="tx1"/>
                          </a:solidFill>
                          <a:effectLst/>
                          <a:latin typeface="Calibri" pitchFamily="34" charset="0"/>
                          <a:cs typeface="Times New Roman" pitchFamily="18" charset="0"/>
                        </a:rPr>
                        <a:t>Sacrificado </a:t>
                      </a:r>
                    </a:p>
                    <a:p>
                      <a:pPr marL="0" marR="0" lvl="0" indent="20638" algn="ctr" defTabSz="914400" rtl="0" eaLnBrk="0" fontAlgn="base" latinLnBrk="0" hangingPunct="0">
                        <a:lnSpc>
                          <a:spcPct val="100000"/>
                        </a:lnSpc>
                        <a:spcBef>
                          <a:spcPct val="0"/>
                        </a:spcBef>
                        <a:spcAft>
                          <a:spcPct val="0"/>
                        </a:spcAft>
                        <a:buClr>
                          <a:schemeClr val="hlink"/>
                        </a:buClr>
                        <a:buSzPct val="80000"/>
                        <a:buFont typeface="Wingdings" pitchFamily="2" charset="2"/>
                        <a:buNone/>
                        <a:tabLst/>
                      </a:pPr>
                      <a:endParaRPr kumimoji="0" lang="es-CL" sz="1400" b="0" i="0" u="none" strike="noStrike" cap="none" normalizeH="0" baseline="0" smtClean="0">
                        <a:ln>
                          <a:noFill/>
                        </a:ln>
                        <a:solidFill>
                          <a:schemeClr val="tx1"/>
                        </a:solidFill>
                        <a:effectLst/>
                        <a:latin typeface="Calibri" pitchFamily="34" charset="0"/>
                        <a:cs typeface="Times New Roman" pitchFamily="18" charset="0"/>
                      </a:endParaRPr>
                    </a:p>
                    <a:p>
                      <a:pPr marL="0" marR="0" lvl="0" indent="20638" algn="ctr" defTabSz="914400" rtl="0" eaLnBrk="0" fontAlgn="base" latinLnBrk="0" hangingPunct="0">
                        <a:lnSpc>
                          <a:spcPct val="100000"/>
                        </a:lnSpc>
                        <a:spcBef>
                          <a:spcPct val="0"/>
                        </a:spcBef>
                        <a:spcAft>
                          <a:spcPct val="0"/>
                        </a:spcAft>
                        <a:buClr>
                          <a:schemeClr val="hlink"/>
                        </a:buClr>
                        <a:buSzPct val="80000"/>
                        <a:buFont typeface="Wingdings" pitchFamily="2" charset="2"/>
                        <a:buNone/>
                        <a:tabLst/>
                      </a:pPr>
                      <a:r>
                        <a:rPr kumimoji="0" lang="es-CL" sz="1400" b="0" i="0" u="none" strike="noStrike" cap="none" normalizeH="0" baseline="0" smtClean="0">
                          <a:ln>
                            <a:noFill/>
                          </a:ln>
                          <a:solidFill>
                            <a:schemeClr val="tx1"/>
                          </a:solidFill>
                          <a:effectLst/>
                          <a:latin typeface="Calibri" pitchFamily="34" charset="0"/>
                          <a:cs typeface="Times New Roman" pitchFamily="18" charset="0"/>
                        </a:rPr>
                        <a:t>Poco, pero bien educado (+)</a:t>
                      </a:r>
                    </a:p>
                    <a:p>
                      <a:pPr marL="0" marR="0" lvl="0" indent="20638" algn="ctr" defTabSz="914400" rtl="0" eaLnBrk="0" fontAlgn="base" latinLnBrk="0" hangingPunct="0">
                        <a:lnSpc>
                          <a:spcPct val="100000"/>
                        </a:lnSpc>
                        <a:spcBef>
                          <a:spcPct val="0"/>
                        </a:spcBef>
                        <a:spcAft>
                          <a:spcPct val="0"/>
                        </a:spcAft>
                        <a:buClr>
                          <a:schemeClr val="hlink"/>
                        </a:buClr>
                        <a:buSzPct val="80000"/>
                        <a:buFont typeface="Wingdings" pitchFamily="2" charset="2"/>
                        <a:buNone/>
                        <a:tabLst/>
                      </a:pPr>
                      <a:endParaRPr kumimoji="0" lang="es-CL" sz="1400" b="0" i="0" u="none" strike="noStrike" cap="none" normalizeH="0" baseline="0" smtClean="0">
                        <a:ln>
                          <a:noFill/>
                        </a:ln>
                        <a:solidFill>
                          <a:schemeClr val="tx1"/>
                        </a:solidFill>
                        <a:effectLst/>
                        <a:latin typeface="Calibri" pitchFamily="34" charset="0"/>
                        <a:cs typeface="Times New Roman" pitchFamily="18" charset="0"/>
                      </a:endParaRPr>
                    </a:p>
                    <a:p>
                      <a:pPr marL="0" marR="0" lvl="0" indent="20638" algn="ctr" defTabSz="914400" rtl="0" eaLnBrk="0" fontAlgn="base" latinLnBrk="0" hangingPunct="0">
                        <a:lnSpc>
                          <a:spcPct val="100000"/>
                        </a:lnSpc>
                        <a:spcBef>
                          <a:spcPct val="0"/>
                        </a:spcBef>
                        <a:spcAft>
                          <a:spcPct val="0"/>
                        </a:spcAft>
                        <a:buClr>
                          <a:schemeClr val="hlink"/>
                        </a:buClr>
                        <a:buSzPct val="80000"/>
                        <a:buFont typeface="Wingdings" pitchFamily="2" charset="2"/>
                        <a:buNone/>
                        <a:tabLst/>
                      </a:pPr>
                      <a:r>
                        <a:rPr kumimoji="0" lang="es-CL" sz="1400" b="0" i="0" u="none" strike="noStrike" cap="none" normalizeH="0" baseline="0" smtClean="0">
                          <a:ln>
                            <a:noFill/>
                          </a:ln>
                          <a:solidFill>
                            <a:schemeClr val="tx1"/>
                          </a:solidFill>
                          <a:effectLst/>
                          <a:latin typeface="Calibri" pitchFamily="34" charset="0"/>
                          <a:cs typeface="Times New Roman" pitchFamily="18" charset="0"/>
                        </a:rPr>
                        <a:t>Reconocido (+)</a:t>
                      </a:r>
                      <a:endParaRPr kumimoji="0" lang="es-CL" sz="14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20638" algn="ctr" defTabSz="914400" rtl="0" eaLnBrk="0" fontAlgn="base" latinLnBrk="0" hangingPunct="0">
                        <a:lnSpc>
                          <a:spcPct val="100000"/>
                        </a:lnSpc>
                        <a:spcBef>
                          <a:spcPct val="0"/>
                        </a:spcBef>
                        <a:spcAft>
                          <a:spcPct val="0"/>
                        </a:spcAft>
                        <a:buClr>
                          <a:schemeClr val="hlink"/>
                        </a:buClr>
                        <a:buSzPct val="80000"/>
                        <a:buFont typeface="Wingdings" pitchFamily="2" charset="2"/>
                        <a:buNone/>
                        <a:tabLst/>
                      </a:pPr>
                      <a:endParaRPr kumimoji="0" lang="es-CL" sz="1400" b="0" i="0" u="none" strike="noStrike" cap="none" normalizeH="0" baseline="0" smtClean="0">
                        <a:ln>
                          <a:noFill/>
                        </a:ln>
                        <a:solidFill>
                          <a:schemeClr val="tx1"/>
                        </a:solidFill>
                        <a:effectLst/>
                        <a:latin typeface="Arial" charset="0"/>
                      </a:endParaRPr>
                    </a:p>
                  </a:txBody>
                  <a:tcPr marL="89786" marR="89786" marT="44893" marB="44893" horzOverflow="overflow">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3DFEE"/>
                    </a:solidFill>
                  </a:tcPr>
                </a:tc>
                <a:tc>
                  <a:txBody>
                    <a:bodyPr/>
                    <a:lstStyle/>
                    <a:p>
                      <a:pPr marL="0" marR="0" lvl="0" indent="0" algn="ctr" defTabSz="914400" rtl="0" eaLnBrk="0" fontAlgn="base" latinLnBrk="0" hangingPunct="0">
                        <a:lnSpc>
                          <a:spcPct val="100000"/>
                        </a:lnSpc>
                        <a:spcBef>
                          <a:spcPct val="0"/>
                        </a:spcBef>
                        <a:spcAft>
                          <a:spcPct val="0"/>
                        </a:spcAft>
                        <a:buClr>
                          <a:schemeClr val="hlink"/>
                        </a:buClr>
                        <a:buSzPct val="80000"/>
                        <a:buFont typeface="Wingdings" pitchFamily="2" charset="2"/>
                        <a:buNone/>
                        <a:tabLst/>
                      </a:pPr>
                      <a:r>
                        <a:rPr kumimoji="0" lang="es-CL" sz="1400" b="0" i="0" u="none" strike="noStrike" cap="none" normalizeH="0" baseline="0" smtClean="0">
                          <a:ln>
                            <a:noFill/>
                          </a:ln>
                          <a:solidFill>
                            <a:schemeClr val="tx1"/>
                          </a:solidFill>
                          <a:effectLst/>
                          <a:latin typeface="Calibri" pitchFamily="34" charset="0"/>
                          <a:cs typeface="Times New Roman" pitchFamily="18" charset="0"/>
                        </a:rPr>
                        <a:t>Explotado por los otros (-)</a:t>
                      </a:r>
                    </a:p>
                    <a:p>
                      <a:pPr marL="0" marR="0" lvl="0" indent="0" algn="ctr" defTabSz="914400" rtl="0" eaLnBrk="0" fontAlgn="base" latinLnBrk="0" hangingPunct="0">
                        <a:lnSpc>
                          <a:spcPct val="100000"/>
                        </a:lnSpc>
                        <a:spcBef>
                          <a:spcPct val="0"/>
                        </a:spcBef>
                        <a:spcAft>
                          <a:spcPct val="0"/>
                        </a:spcAft>
                        <a:buClr>
                          <a:schemeClr val="hlink"/>
                        </a:buClr>
                        <a:buSzPct val="80000"/>
                        <a:buFont typeface="Wingdings" pitchFamily="2" charset="2"/>
                        <a:buNone/>
                        <a:tabLst/>
                      </a:pPr>
                      <a:endParaRPr kumimoji="0" lang="es-CL" sz="1400" b="0" i="0" u="none" strike="noStrike" cap="none" normalizeH="0" baseline="0" smtClean="0">
                        <a:ln>
                          <a:noFill/>
                        </a:ln>
                        <a:solidFill>
                          <a:schemeClr val="accent2"/>
                        </a:solidFill>
                        <a:effectLst/>
                        <a:latin typeface="Calibri" pitchFamily="34"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
                          <a:schemeClr val="hlink"/>
                        </a:buClr>
                        <a:buSzPct val="80000"/>
                        <a:buFont typeface="Wingdings" pitchFamily="2" charset="2"/>
                        <a:buNone/>
                        <a:tabLst/>
                      </a:pPr>
                      <a:r>
                        <a:rPr kumimoji="0" lang="es-CL" sz="1400" b="0" i="0" u="none" strike="noStrike" cap="none" normalizeH="0" baseline="0" smtClean="0">
                          <a:ln>
                            <a:noFill/>
                          </a:ln>
                          <a:solidFill>
                            <a:schemeClr val="tx2"/>
                          </a:solidFill>
                          <a:effectLst/>
                          <a:latin typeface="Calibri" pitchFamily="34" charset="0"/>
                          <a:cs typeface="Times New Roman" pitchFamily="18" charset="0"/>
                        </a:rPr>
                        <a:t>Seguro entre los suyos (+)</a:t>
                      </a:r>
                      <a:endParaRPr kumimoji="0" lang="es-CL" sz="1400" b="0" i="0" u="none" strike="noStrike" cap="none" normalizeH="0" baseline="0" smtClean="0">
                        <a:ln>
                          <a:noFill/>
                        </a:ln>
                        <a:solidFill>
                          <a:schemeClr val="tx2"/>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
                          <a:schemeClr val="hlink"/>
                        </a:buClr>
                        <a:buSzPct val="80000"/>
                        <a:buFont typeface="Wingdings" pitchFamily="2" charset="2"/>
                        <a:buNone/>
                        <a:tabLst/>
                      </a:pPr>
                      <a:endParaRPr kumimoji="0" lang="es-CL" sz="1400" b="0" i="0" u="none" strike="noStrike" cap="none" normalizeH="0" baseline="0" smtClean="0">
                        <a:ln>
                          <a:noFill/>
                        </a:ln>
                        <a:solidFill>
                          <a:schemeClr val="tx2"/>
                        </a:solidFill>
                        <a:effectLst/>
                        <a:latin typeface="Calibri" pitchFamily="34"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
                          <a:schemeClr val="hlink"/>
                        </a:buClr>
                        <a:buSzPct val="80000"/>
                        <a:buFont typeface="Wingdings" pitchFamily="2" charset="2"/>
                        <a:buNone/>
                        <a:tabLst/>
                      </a:pPr>
                      <a:r>
                        <a:rPr kumimoji="0" lang="es-CL" sz="1400" b="0" i="0" u="none" strike="noStrike" cap="none" normalizeH="0" baseline="0" smtClean="0">
                          <a:ln>
                            <a:noFill/>
                          </a:ln>
                          <a:solidFill>
                            <a:schemeClr val="tx1"/>
                          </a:solidFill>
                          <a:effectLst/>
                          <a:latin typeface="Calibri" pitchFamily="34" charset="0"/>
                          <a:cs typeface="Times New Roman" pitchFamily="18" charset="0"/>
                        </a:rPr>
                        <a:t>Solo en relaci</a:t>
                      </a:r>
                      <a:r>
                        <a:rPr kumimoji="0" lang="es-CL" sz="1400" b="0" i="0" u="none" strike="noStrike" cap="none" normalizeH="0" baseline="0" smtClean="0">
                          <a:ln>
                            <a:noFill/>
                          </a:ln>
                          <a:solidFill>
                            <a:schemeClr val="tx1"/>
                          </a:solidFill>
                          <a:effectLst/>
                          <a:latin typeface="Arial" charset="0"/>
                          <a:cs typeface="Times New Roman" pitchFamily="18" charset="0"/>
                        </a:rPr>
                        <a:t>ó</a:t>
                      </a:r>
                      <a:r>
                        <a:rPr kumimoji="0" lang="es-CL" sz="1400" b="0" i="0" u="none" strike="noStrike" cap="none" normalizeH="0" baseline="0" smtClean="0">
                          <a:ln>
                            <a:noFill/>
                          </a:ln>
                          <a:solidFill>
                            <a:schemeClr val="tx1"/>
                          </a:solidFill>
                          <a:effectLst/>
                          <a:latin typeface="Calibri" pitchFamily="34" charset="0"/>
                          <a:cs typeface="Times New Roman" pitchFamily="18" charset="0"/>
                        </a:rPr>
                        <a:t>n al estado (-)</a:t>
                      </a:r>
                      <a:endParaRPr kumimoji="0" lang="es-CL" sz="1400" b="0" i="0" u="none" strike="noStrike" cap="none" normalizeH="0" baseline="0" smtClean="0">
                        <a:ln>
                          <a:noFill/>
                        </a:ln>
                        <a:solidFill>
                          <a:schemeClr val="tx1"/>
                        </a:solidFill>
                        <a:effectLst/>
                        <a:latin typeface="Arial" charset="0"/>
                      </a:endParaRPr>
                    </a:p>
                  </a:txBody>
                  <a:tcPr marL="89786" marR="89786" marT="44893" marB="44893"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3DFEE"/>
                    </a:solidFill>
                  </a:tcPr>
                </a:tc>
                <a:tc>
                  <a:txBody>
                    <a:bodyPr/>
                    <a:lstStyle/>
                    <a:p>
                      <a:pPr marL="342900" marR="0" lvl="0" indent="-342900" algn="ctr" defTabSz="914400" rtl="0" eaLnBrk="0" fontAlgn="base" latinLnBrk="0" hangingPunct="0">
                        <a:lnSpc>
                          <a:spcPct val="100000"/>
                        </a:lnSpc>
                        <a:spcBef>
                          <a:spcPct val="0"/>
                        </a:spcBef>
                        <a:spcAft>
                          <a:spcPct val="0"/>
                        </a:spcAft>
                        <a:buClr>
                          <a:schemeClr val="hlink"/>
                        </a:buClr>
                        <a:buSzPct val="80000"/>
                        <a:buFont typeface="Wingdings" pitchFamily="2" charset="2"/>
                        <a:buNone/>
                        <a:tabLst/>
                      </a:pPr>
                      <a:r>
                        <a:rPr kumimoji="0" lang="es-CL" sz="1400" b="0" i="0" u="none" strike="noStrike" cap="none" normalizeH="0" baseline="0" dirty="0" smtClean="0">
                          <a:ln>
                            <a:noFill/>
                          </a:ln>
                          <a:solidFill>
                            <a:schemeClr val="tx1"/>
                          </a:solidFill>
                          <a:effectLst/>
                          <a:latin typeface="Calibri" pitchFamily="34" charset="0"/>
                          <a:cs typeface="Times New Roman" pitchFamily="18" charset="0"/>
                        </a:rPr>
                        <a:t>No tener (-)</a:t>
                      </a:r>
                    </a:p>
                    <a:p>
                      <a:pPr marL="342900" marR="0" lvl="0" indent="-342900" algn="ctr" defTabSz="914400" rtl="0" eaLnBrk="0" fontAlgn="base" latinLnBrk="0" hangingPunct="0">
                        <a:lnSpc>
                          <a:spcPct val="100000"/>
                        </a:lnSpc>
                        <a:spcBef>
                          <a:spcPct val="0"/>
                        </a:spcBef>
                        <a:spcAft>
                          <a:spcPct val="0"/>
                        </a:spcAft>
                        <a:buClr>
                          <a:schemeClr val="hlink"/>
                        </a:buClr>
                        <a:buSzPct val="80000"/>
                        <a:buFont typeface="Wingdings" pitchFamily="2" charset="2"/>
                        <a:buNone/>
                        <a:tabLst/>
                      </a:pPr>
                      <a:endParaRPr kumimoji="0" lang="es-CL" sz="1400" b="0" i="0" u="none" strike="noStrike" cap="none" normalizeH="0" baseline="0" dirty="0" smtClean="0">
                        <a:ln>
                          <a:noFill/>
                        </a:ln>
                        <a:solidFill>
                          <a:schemeClr val="tx1"/>
                        </a:solidFill>
                        <a:effectLst/>
                        <a:latin typeface="Calibri" pitchFamily="34" charset="0"/>
                        <a:cs typeface="Times New Roman" pitchFamily="18" charset="0"/>
                      </a:endParaRPr>
                    </a:p>
                    <a:p>
                      <a:pPr marL="342900" marR="0" lvl="0" indent="-342900" algn="ctr" defTabSz="914400" rtl="0" eaLnBrk="0" fontAlgn="base" latinLnBrk="0" hangingPunct="0">
                        <a:lnSpc>
                          <a:spcPct val="100000"/>
                        </a:lnSpc>
                        <a:spcBef>
                          <a:spcPct val="0"/>
                        </a:spcBef>
                        <a:spcAft>
                          <a:spcPct val="0"/>
                        </a:spcAft>
                        <a:buClr>
                          <a:schemeClr val="hlink"/>
                        </a:buClr>
                        <a:buSzPct val="80000"/>
                        <a:buFont typeface="Wingdings" pitchFamily="2" charset="2"/>
                        <a:buNone/>
                        <a:tabLst/>
                      </a:pPr>
                      <a:r>
                        <a:rPr kumimoji="0" lang="es-CL" sz="1400" b="0" i="0" u="none" strike="noStrike" cap="none" normalizeH="0" baseline="0" dirty="0" smtClean="0">
                          <a:ln>
                            <a:noFill/>
                          </a:ln>
                          <a:solidFill>
                            <a:schemeClr val="tx1"/>
                          </a:solidFill>
                          <a:effectLst/>
                          <a:latin typeface="Calibri" pitchFamily="34" charset="0"/>
                          <a:cs typeface="Times New Roman" pitchFamily="18" charset="0"/>
                        </a:rPr>
                        <a:t>Alimentos</a:t>
                      </a:r>
                    </a:p>
                    <a:p>
                      <a:pPr marL="342900" marR="0" lvl="0" indent="-342900" algn="ctr" defTabSz="914400" rtl="0" eaLnBrk="0" fontAlgn="base" latinLnBrk="0" hangingPunct="0">
                        <a:lnSpc>
                          <a:spcPct val="100000"/>
                        </a:lnSpc>
                        <a:spcBef>
                          <a:spcPct val="0"/>
                        </a:spcBef>
                        <a:spcAft>
                          <a:spcPct val="0"/>
                        </a:spcAft>
                        <a:buClr>
                          <a:schemeClr val="hlink"/>
                        </a:buClr>
                        <a:buSzPct val="80000"/>
                        <a:buFont typeface="Wingdings" pitchFamily="2" charset="2"/>
                        <a:buNone/>
                        <a:tabLst/>
                      </a:pPr>
                      <a:r>
                        <a:rPr kumimoji="0" lang="es-CL" sz="1400" b="0" i="0" u="none" strike="noStrike" cap="none" normalizeH="0" baseline="0" dirty="0" smtClean="0">
                          <a:ln>
                            <a:noFill/>
                          </a:ln>
                          <a:solidFill>
                            <a:schemeClr val="tx1"/>
                          </a:solidFill>
                          <a:effectLst/>
                          <a:latin typeface="Calibri" pitchFamily="34" charset="0"/>
                          <a:cs typeface="Times New Roman" pitchFamily="18" charset="0"/>
                        </a:rPr>
                        <a:t>Zapatos</a:t>
                      </a:r>
                    </a:p>
                    <a:p>
                      <a:pPr marL="342900" marR="0" lvl="0" indent="-342900" algn="ctr" defTabSz="914400" rtl="0" eaLnBrk="0" fontAlgn="base" latinLnBrk="0" hangingPunct="0">
                        <a:lnSpc>
                          <a:spcPct val="100000"/>
                        </a:lnSpc>
                        <a:spcBef>
                          <a:spcPct val="0"/>
                        </a:spcBef>
                        <a:spcAft>
                          <a:spcPct val="0"/>
                        </a:spcAft>
                        <a:buClr>
                          <a:schemeClr val="hlink"/>
                        </a:buClr>
                        <a:buSzPct val="80000"/>
                        <a:buFont typeface="Wingdings" pitchFamily="2" charset="2"/>
                        <a:buNone/>
                        <a:tabLst/>
                      </a:pPr>
                      <a:r>
                        <a:rPr kumimoji="0" lang="es-CL" sz="1400" b="0" i="0" u="none" strike="noStrike" cap="none" normalizeH="0" baseline="0" dirty="0" smtClean="0">
                          <a:ln>
                            <a:noFill/>
                          </a:ln>
                          <a:solidFill>
                            <a:schemeClr val="tx1"/>
                          </a:solidFill>
                          <a:effectLst/>
                          <a:latin typeface="Calibri" pitchFamily="34" charset="0"/>
                          <a:cs typeface="Times New Roman" pitchFamily="18" charset="0"/>
                        </a:rPr>
                        <a:t>Casa</a:t>
                      </a:r>
                    </a:p>
                    <a:p>
                      <a:pPr marL="342900" marR="0" lvl="0" indent="-342900" algn="ctr" defTabSz="914400" rtl="0" eaLnBrk="0" fontAlgn="base" latinLnBrk="0" hangingPunct="0">
                        <a:lnSpc>
                          <a:spcPct val="100000"/>
                        </a:lnSpc>
                        <a:spcBef>
                          <a:spcPct val="0"/>
                        </a:spcBef>
                        <a:spcAft>
                          <a:spcPct val="0"/>
                        </a:spcAft>
                        <a:buClr>
                          <a:schemeClr val="hlink"/>
                        </a:buClr>
                        <a:buSzPct val="80000"/>
                        <a:buFont typeface="Wingdings" pitchFamily="2" charset="2"/>
                        <a:buNone/>
                        <a:tabLst/>
                      </a:pPr>
                      <a:r>
                        <a:rPr kumimoji="0" lang="es-CL" sz="1400" b="0" i="0" u="none" strike="noStrike" cap="none" normalizeH="0" baseline="0" dirty="0" smtClean="0">
                          <a:ln>
                            <a:noFill/>
                          </a:ln>
                          <a:solidFill>
                            <a:schemeClr val="tx1"/>
                          </a:solidFill>
                          <a:effectLst/>
                          <a:latin typeface="Calibri" pitchFamily="34" charset="0"/>
                          <a:cs typeface="Times New Roman" pitchFamily="18" charset="0"/>
                        </a:rPr>
                        <a:t>Agua potable</a:t>
                      </a:r>
                    </a:p>
                    <a:p>
                      <a:pPr marL="342900" marR="0" lvl="0" indent="-342900" algn="ctr" defTabSz="914400" rtl="0" eaLnBrk="0" fontAlgn="base" latinLnBrk="0" hangingPunct="0">
                        <a:lnSpc>
                          <a:spcPct val="100000"/>
                        </a:lnSpc>
                        <a:spcBef>
                          <a:spcPct val="0"/>
                        </a:spcBef>
                        <a:spcAft>
                          <a:spcPct val="0"/>
                        </a:spcAft>
                        <a:buClr>
                          <a:schemeClr val="hlink"/>
                        </a:buClr>
                        <a:buSzPct val="80000"/>
                        <a:buFont typeface="Wingdings" pitchFamily="2" charset="2"/>
                        <a:buNone/>
                        <a:tabLst/>
                      </a:pPr>
                      <a:r>
                        <a:rPr kumimoji="0" lang="es-CL" sz="1400" b="0" i="0" u="none" strike="noStrike" cap="none" normalizeH="0" baseline="0" dirty="0" smtClean="0">
                          <a:ln>
                            <a:noFill/>
                          </a:ln>
                          <a:solidFill>
                            <a:schemeClr val="tx1"/>
                          </a:solidFill>
                          <a:effectLst/>
                          <a:latin typeface="Calibri" pitchFamily="34" charset="0"/>
                          <a:cs typeface="Times New Roman" pitchFamily="18" charset="0"/>
                        </a:rPr>
                        <a:t>ba</a:t>
                      </a:r>
                      <a:r>
                        <a:rPr kumimoji="0" lang="es-CL" sz="1400" b="0" i="0" u="none" strike="noStrike" cap="none" normalizeH="0" baseline="0" dirty="0" smtClean="0">
                          <a:ln>
                            <a:noFill/>
                          </a:ln>
                          <a:solidFill>
                            <a:schemeClr val="tx1"/>
                          </a:solidFill>
                          <a:effectLst/>
                          <a:latin typeface="Arial" charset="0"/>
                          <a:cs typeface="Times New Roman" pitchFamily="18" charset="0"/>
                        </a:rPr>
                        <a:t>ñ</a:t>
                      </a:r>
                      <a:r>
                        <a:rPr kumimoji="0" lang="es-CL" sz="1400" b="0" i="0" u="none" strike="noStrike" cap="none" normalizeH="0" baseline="0" dirty="0" smtClean="0">
                          <a:ln>
                            <a:noFill/>
                          </a:ln>
                          <a:solidFill>
                            <a:schemeClr val="tx1"/>
                          </a:solidFill>
                          <a:effectLst/>
                          <a:latin typeface="Calibri" pitchFamily="34" charset="0"/>
                          <a:cs typeface="Times New Roman" pitchFamily="18" charset="0"/>
                        </a:rPr>
                        <a:t>o </a:t>
                      </a:r>
                      <a:endParaRPr kumimoji="0" lang="es-CL" sz="1400" b="0" i="0" u="none" strike="noStrike" cap="none" normalizeH="0" baseline="0" dirty="0" smtClean="0">
                        <a:ln>
                          <a:noFill/>
                        </a:ln>
                        <a:solidFill>
                          <a:schemeClr val="tx1"/>
                        </a:solidFill>
                        <a:effectLst/>
                        <a:latin typeface="Arial" charset="0"/>
                      </a:endParaRPr>
                    </a:p>
                  </a:txBody>
                  <a:tcPr marL="89786" marR="89786" marT="44893" marB="44893"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CC6600"/>
                    </a:solidFill>
                  </a:tcPr>
                </a:tc>
                <a:tc>
                  <a:txBody>
                    <a:bodyPr/>
                    <a:lstStyle/>
                    <a:p>
                      <a:pPr marL="0" marR="0" lvl="0" indent="0" algn="ctr" defTabSz="914400" rtl="0" eaLnBrk="0" fontAlgn="base" latinLnBrk="0" hangingPunct="0">
                        <a:lnSpc>
                          <a:spcPct val="100000"/>
                        </a:lnSpc>
                        <a:spcBef>
                          <a:spcPct val="0"/>
                        </a:spcBef>
                        <a:spcAft>
                          <a:spcPct val="0"/>
                        </a:spcAft>
                        <a:buClr>
                          <a:schemeClr val="hlink"/>
                        </a:buClr>
                        <a:buSzPct val="80000"/>
                        <a:buFont typeface="Wingdings" pitchFamily="2" charset="2"/>
                        <a:buNone/>
                        <a:tabLst/>
                      </a:pPr>
                      <a:endParaRPr kumimoji="0" lang="es-CL" sz="1400" b="0" i="0" u="none" strike="noStrike" cap="none" normalizeH="0" baseline="0" smtClean="0">
                        <a:ln>
                          <a:noFill/>
                        </a:ln>
                        <a:solidFill>
                          <a:schemeClr val="tx2"/>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
                          <a:schemeClr val="hlink"/>
                        </a:buClr>
                        <a:buSzPct val="80000"/>
                        <a:buFont typeface="Wingdings" pitchFamily="2" charset="2"/>
                        <a:buNone/>
                        <a:tabLst/>
                      </a:pPr>
                      <a:r>
                        <a:rPr kumimoji="0" lang="es-CL" sz="1400" b="0" i="0" u="none" strike="noStrike" cap="none" normalizeH="0" baseline="0" smtClean="0">
                          <a:ln>
                            <a:noFill/>
                          </a:ln>
                          <a:solidFill>
                            <a:schemeClr val="tx2"/>
                          </a:solidFill>
                          <a:effectLst/>
                          <a:latin typeface="Calibri" pitchFamily="34" charset="0"/>
                          <a:cs typeface="Times New Roman" pitchFamily="18" charset="0"/>
                        </a:rPr>
                        <a:t>Se trabaja desde peque</a:t>
                      </a:r>
                      <a:r>
                        <a:rPr kumimoji="0" lang="es-CL" sz="1400" b="0" i="0" u="none" strike="noStrike" cap="none" normalizeH="0" baseline="0" smtClean="0">
                          <a:ln>
                            <a:noFill/>
                          </a:ln>
                          <a:solidFill>
                            <a:schemeClr val="tx2"/>
                          </a:solidFill>
                          <a:effectLst/>
                          <a:latin typeface="Arial" charset="0"/>
                          <a:cs typeface="Times New Roman" pitchFamily="18" charset="0"/>
                        </a:rPr>
                        <a:t>ñ</a:t>
                      </a:r>
                      <a:r>
                        <a:rPr kumimoji="0" lang="es-CL" sz="1400" b="0" i="0" u="none" strike="noStrike" cap="none" normalizeH="0" baseline="0" smtClean="0">
                          <a:ln>
                            <a:noFill/>
                          </a:ln>
                          <a:solidFill>
                            <a:schemeClr val="tx2"/>
                          </a:solidFill>
                          <a:effectLst/>
                          <a:latin typeface="Calibri" pitchFamily="34" charset="0"/>
                          <a:cs typeface="Times New Roman" pitchFamily="18" charset="0"/>
                        </a:rPr>
                        <a:t>o (+)</a:t>
                      </a:r>
                    </a:p>
                    <a:p>
                      <a:pPr marL="0" marR="0" lvl="0" indent="0" algn="ctr" defTabSz="914400" rtl="0" eaLnBrk="0" fontAlgn="base" latinLnBrk="0" hangingPunct="0">
                        <a:lnSpc>
                          <a:spcPct val="100000"/>
                        </a:lnSpc>
                        <a:spcBef>
                          <a:spcPct val="0"/>
                        </a:spcBef>
                        <a:spcAft>
                          <a:spcPct val="0"/>
                        </a:spcAft>
                        <a:buClr>
                          <a:schemeClr val="hlink"/>
                        </a:buClr>
                        <a:buSzPct val="80000"/>
                        <a:buFont typeface="Wingdings" pitchFamily="2" charset="2"/>
                        <a:buNone/>
                        <a:tabLst/>
                      </a:pPr>
                      <a:endParaRPr kumimoji="0" lang="es-CL" sz="1400" b="0" i="0" u="none" strike="noStrike" cap="none" normalizeH="0" baseline="0" smtClean="0">
                        <a:ln>
                          <a:noFill/>
                        </a:ln>
                        <a:solidFill>
                          <a:schemeClr val="tx2"/>
                        </a:solidFill>
                        <a:effectLst/>
                        <a:latin typeface="Calibri" pitchFamily="34"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
                          <a:schemeClr val="hlink"/>
                        </a:buClr>
                        <a:buSzPct val="80000"/>
                        <a:buFont typeface="Wingdings" pitchFamily="2" charset="2"/>
                        <a:buNone/>
                        <a:tabLst/>
                      </a:pPr>
                      <a:r>
                        <a:rPr kumimoji="0" lang="es-CL" sz="1400" b="0" i="0" u="none" strike="noStrike" cap="none" normalizeH="0" baseline="0" smtClean="0">
                          <a:ln>
                            <a:noFill/>
                          </a:ln>
                          <a:solidFill>
                            <a:schemeClr val="tx1"/>
                          </a:solidFill>
                          <a:effectLst/>
                          <a:latin typeface="Calibri" pitchFamily="34" charset="0"/>
                          <a:cs typeface="Times New Roman" pitchFamily="18" charset="0"/>
                        </a:rPr>
                        <a:t>Luchar para sobrevivir (-)</a:t>
                      </a:r>
                    </a:p>
                    <a:p>
                      <a:pPr marL="0" marR="0" lvl="0" indent="0" algn="ctr" defTabSz="914400" rtl="0" eaLnBrk="0" fontAlgn="base" latinLnBrk="0" hangingPunct="0">
                        <a:lnSpc>
                          <a:spcPct val="100000"/>
                        </a:lnSpc>
                        <a:spcBef>
                          <a:spcPct val="0"/>
                        </a:spcBef>
                        <a:spcAft>
                          <a:spcPct val="0"/>
                        </a:spcAft>
                        <a:buClr>
                          <a:schemeClr val="hlink"/>
                        </a:buClr>
                        <a:buSzPct val="80000"/>
                        <a:buFont typeface="Wingdings" pitchFamily="2" charset="2"/>
                        <a:buNone/>
                        <a:tabLst/>
                      </a:pPr>
                      <a:endParaRPr kumimoji="0" lang="es-CL" sz="1400" b="0" i="0" u="none" strike="noStrike" cap="none" normalizeH="0" baseline="0" smtClean="0">
                        <a:ln>
                          <a:noFill/>
                        </a:ln>
                        <a:solidFill>
                          <a:schemeClr val="tx1"/>
                        </a:solidFill>
                        <a:effectLst/>
                        <a:latin typeface="Calibri" pitchFamily="34" charset="0"/>
                        <a:cs typeface="Times New Roman" pitchFamily="18" charset="0"/>
                      </a:endParaRPr>
                    </a:p>
                  </a:txBody>
                  <a:tcPr marL="89786" marR="89786" marT="44893" marB="44893"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3DFEE"/>
                    </a:solidFill>
                  </a:tcPr>
                </a:tc>
              </a:tr>
              <a:tr h="2157356">
                <a:tc>
                  <a:txBody>
                    <a:bodyPr/>
                    <a:lstStyle/>
                    <a:p>
                      <a:pPr marL="342900" marR="0" lvl="0" indent="-342900" algn="ctr" defTabSz="914400" rtl="0" eaLnBrk="0" fontAlgn="base" latinLnBrk="0" hangingPunct="0">
                        <a:lnSpc>
                          <a:spcPct val="100000"/>
                        </a:lnSpc>
                        <a:spcBef>
                          <a:spcPct val="0"/>
                        </a:spcBef>
                        <a:spcAft>
                          <a:spcPct val="0"/>
                        </a:spcAft>
                        <a:buClr>
                          <a:schemeClr val="hlink"/>
                        </a:buClr>
                        <a:buSzPct val="80000"/>
                        <a:buFont typeface="Wingdings" pitchFamily="2" charset="2"/>
                        <a:buNone/>
                        <a:tabLst/>
                      </a:pPr>
                      <a:r>
                        <a:rPr kumimoji="0" lang="es-CL" sz="1800" b="1" i="0" u="none" strike="noStrike" cap="none" normalizeH="0" baseline="0" dirty="0" smtClean="0">
                          <a:ln>
                            <a:noFill/>
                          </a:ln>
                          <a:solidFill>
                            <a:schemeClr val="bg1"/>
                          </a:solidFill>
                          <a:effectLst/>
                          <a:latin typeface="Calibri" pitchFamily="34" charset="0"/>
                          <a:cs typeface="Times New Roman" pitchFamily="18" charset="0"/>
                        </a:rPr>
                        <a:t>Presente</a:t>
                      </a:r>
                      <a:endParaRPr kumimoji="0" lang="es-CL" sz="1800" b="0" i="0" u="none" strike="noStrike" cap="none" normalizeH="0" baseline="0" dirty="0" smtClean="0">
                        <a:ln>
                          <a:noFill/>
                        </a:ln>
                        <a:solidFill>
                          <a:schemeClr val="bg1"/>
                        </a:solidFill>
                        <a:effectLst/>
                        <a:latin typeface="Arial" charset="0"/>
                      </a:endParaRPr>
                    </a:p>
                  </a:txBody>
                  <a:tcPr marL="89786" marR="89786" marT="44893" marB="44893" anchor="ctr" horzOverflow="overflow">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5C1F00"/>
                    </a:solidFill>
                  </a:tcPr>
                </a:tc>
                <a:tc>
                  <a:txBody>
                    <a:bodyPr/>
                    <a:lstStyle/>
                    <a:p>
                      <a:pPr marL="342900" marR="0" lvl="0" indent="-342900" algn="ctr" defTabSz="914400" rtl="0" eaLnBrk="0" fontAlgn="base" latinLnBrk="0" hangingPunct="0">
                        <a:lnSpc>
                          <a:spcPct val="100000"/>
                        </a:lnSpc>
                        <a:spcBef>
                          <a:spcPct val="0"/>
                        </a:spcBef>
                        <a:spcAft>
                          <a:spcPct val="0"/>
                        </a:spcAft>
                        <a:buClr>
                          <a:schemeClr val="hlink"/>
                        </a:buClr>
                        <a:buSzPct val="80000"/>
                        <a:buFont typeface="Wingdings" pitchFamily="2" charset="2"/>
                        <a:buNone/>
                        <a:tabLst/>
                      </a:pPr>
                      <a:endParaRPr kumimoji="0" lang="es-CL" sz="1400" b="0" i="0" u="none" strike="noStrike" cap="none" normalizeH="0" baseline="0" dirty="0" smtClean="0">
                        <a:ln>
                          <a:noFill/>
                        </a:ln>
                        <a:solidFill>
                          <a:schemeClr val="tx1"/>
                        </a:solidFill>
                        <a:effectLst/>
                        <a:latin typeface="Calibri" pitchFamily="34" charset="0"/>
                        <a:cs typeface="Times New Roman" pitchFamily="18" charset="0"/>
                      </a:endParaRPr>
                    </a:p>
                    <a:p>
                      <a:pPr marL="342900" marR="0" lvl="0" indent="-342900" algn="ctr" defTabSz="914400" rtl="0" eaLnBrk="0" fontAlgn="base" latinLnBrk="0" hangingPunct="0">
                        <a:lnSpc>
                          <a:spcPct val="100000"/>
                        </a:lnSpc>
                        <a:spcBef>
                          <a:spcPct val="0"/>
                        </a:spcBef>
                        <a:spcAft>
                          <a:spcPct val="0"/>
                        </a:spcAft>
                        <a:buClr>
                          <a:schemeClr val="hlink"/>
                        </a:buClr>
                        <a:buSzPct val="80000"/>
                        <a:buFont typeface="Wingdings" pitchFamily="2" charset="2"/>
                        <a:buNone/>
                        <a:tabLst/>
                      </a:pPr>
                      <a:r>
                        <a:rPr kumimoji="0" lang="es-CL" sz="1400" b="0" i="0" u="none" strike="noStrike" cap="none" normalizeH="0" baseline="0" dirty="0" smtClean="0">
                          <a:ln>
                            <a:noFill/>
                          </a:ln>
                          <a:solidFill>
                            <a:schemeClr val="tx1"/>
                          </a:solidFill>
                          <a:effectLst/>
                          <a:latin typeface="Calibri" pitchFamily="34" charset="0"/>
                          <a:cs typeface="Times New Roman" pitchFamily="18" charset="0"/>
                        </a:rPr>
                        <a:t>No reconocido (-)</a:t>
                      </a:r>
                    </a:p>
                    <a:p>
                      <a:pPr marL="342900" marR="0" lvl="0" indent="-342900" algn="ctr" defTabSz="914400" rtl="0" eaLnBrk="0" fontAlgn="base" latinLnBrk="0" hangingPunct="0">
                        <a:lnSpc>
                          <a:spcPct val="100000"/>
                        </a:lnSpc>
                        <a:spcBef>
                          <a:spcPct val="0"/>
                        </a:spcBef>
                        <a:spcAft>
                          <a:spcPct val="0"/>
                        </a:spcAft>
                        <a:buClr>
                          <a:schemeClr val="hlink"/>
                        </a:buClr>
                        <a:buSzPct val="80000"/>
                        <a:buFont typeface="Wingdings" pitchFamily="2" charset="2"/>
                        <a:buNone/>
                        <a:tabLst/>
                      </a:pPr>
                      <a:endParaRPr kumimoji="0" lang="es-CL" sz="1400" b="0" i="0" u="none" strike="noStrike" cap="none" normalizeH="0" baseline="0" dirty="0" smtClean="0">
                        <a:ln>
                          <a:noFill/>
                        </a:ln>
                        <a:solidFill>
                          <a:schemeClr val="tx1"/>
                        </a:solidFill>
                        <a:effectLst/>
                        <a:latin typeface="Calibri" pitchFamily="34" charset="0"/>
                        <a:cs typeface="Times New Roman" pitchFamily="18" charset="0"/>
                      </a:endParaRPr>
                    </a:p>
                    <a:p>
                      <a:pPr marL="342900" marR="0" lvl="0" indent="-342900" algn="ctr" defTabSz="914400" rtl="0" eaLnBrk="0" fontAlgn="base" latinLnBrk="0" hangingPunct="0">
                        <a:lnSpc>
                          <a:spcPct val="100000"/>
                        </a:lnSpc>
                        <a:spcBef>
                          <a:spcPct val="0"/>
                        </a:spcBef>
                        <a:spcAft>
                          <a:spcPct val="0"/>
                        </a:spcAft>
                        <a:buClr>
                          <a:schemeClr val="hlink"/>
                        </a:buClr>
                        <a:buSzPct val="80000"/>
                        <a:buFont typeface="Wingdings" pitchFamily="2" charset="2"/>
                        <a:buNone/>
                        <a:tabLst/>
                      </a:pPr>
                      <a:r>
                        <a:rPr kumimoji="0" lang="es-CL" sz="1400" b="0" i="0" u="none" strike="noStrike" cap="none" normalizeH="0" baseline="0" dirty="0" smtClean="0">
                          <a:ln>
                            <a:noFill/>
                          </a:ln>
                          <a:solidFill>
                            <a:schemeClr val="tx1"/>
                          </a:solidFill>
                          <a:effectLst/>
                          <a:latin typeface="Calibri" pitchFamily="34" charset="0"/>
                          <a:cs typeface="Times New Roman" pitchFamily="18" charset="0"/>
                        </a:rPr>
                        <a:t>Invisible (-)</a:t>
                      </a:r>
                    </a:p>
                    <a:p>
                      <a:pPr marL="342900" marR="0" lvl="0" indent="-342900" algn="ctr" defTabSz="914400" rtl="0" eaLnBrk="0" fontAlgn="base" latinLnBrk="0" hangingPunct="0">
                        <a:lnSpc>
                          <a:spcPct val="100000"/>
                        </a:lnSpc>
                        <a:spcBef>
                          <a:spcPct val="0"/>
                        </a:spcBef>
                        <a:spcAft>
                          <a:spcPct val="0"/>
                        </a:spcAft>
                        <a:buClr>
                          <a:schemeClr val="hlink"/>
                        </a:buClr>
                        <a:buSzPct val="80000"/>
                        <a:buFont typeface="Wingdings" pitchFamily="2" charset="2"/>
                        <a:buNone/>
                        <a:tabLst/>
                      </a:pPr>
                      <a:endParaRPr kumimoji="0" lang="es-CL"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89786" marR="89786" marT="44893" marB="44893" horzOverflow="overflow">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CC6600"/>
                    </a:solidFill>
                  </a:tcPr>
                </a:tc>
                <a:tc>
                  <a:txBody>
                    <a:bodyPr/>
                    <a:lstStyle/>
                    <a:p>
                      <a:pPr marL="0" marR="0" lvl="0" indent="0" algn="ctr" defTabSz="914400" rtl="0" eaLnBrk="0" fontAlgn="base" latinLnBrk="0" hangingPunct="0">
                        <a:lnSpc>
                          <a:spcPct val="100000"/>
                        </a:lnSpc>
                        <a:spcBef>
                          <a:spcPct val="0"/>
                        </a:spcBef>
                        <a:spcAft>
                          <a:spcPct val="0"/>
                        </a:spcAft>
                        <a:buClr>
                          <a:schemeClr val="hlink"/>
                        </a:buClr>
                        <a:buSzPct val="80000"/>
                        <a:buFont typeface="Wingdings" pitchFamily="2" charset="2"/>
                        <a:buNone/>
                        <a:tabLst/>
                      </a:pPr>
                      <a:endParaRPr kumimoji="0" lang="es-CL" sz="1400" b="0" i="0" u="none" strike="noStrike" cap="none" normalizeH="0" baseline="0" smtClean="0">
                        <a:ln>
                          <a:noFill/>
                        </a:ln>
                        <a:solidFill>
                          <a:schemeClr val="tx1"/>
                        </a:solidFill>
                        <a:effectLst/>
                        <a:latin typeface="Calibri" pitchFamily="34"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
                          <a:schemeClr val="hlink"/>
                        </a:buClr>
                        <a:buSzPct val="80000"/>
                        <a:buFont typeface="Wingdings" pitchFamily="2" charset="2"/>
                        <a:buNone/>
                        <a:tabLst/>
                      </a:pPr>
                      <a:r>
                        <a:rPr kumimoji="0" lang="es-CL" sz="1400" b="0" i="0" u="none" strike="noStrike" cap="none" normalizeH="0" baseline="0" smtClean="0">
                          <a:ln>
                            <a:noFill/>
                          </a:ln>
                          <a:solidFill>
                            <a:schemeClr val="tx1"/>
                          </a:solidFill>
                          <a:effectLst/>
                          <a:latin typeface="Calibri" pitchFamily="34" charset="0"/>
                          <a:cs typeface="Times New Roman" pitchFamily="18" charset="0"/>
                        </a:rPr>
                        <a:t>Maltratado(-), </a:t>
                      </a:r>
                    </a:p>
                    <a:p>
                      <a:pPr marL="0" marR="0" lvl="0" indent="0" algn="ctr" defTabSz="914400" rtl="0" eaLnBrk="0" fontAlgn="base" latinLnBrk="0" hangingPunct="0">
                        <a:lnSpc>
                          <a:spcPct val="100000"/>
                        </a:lnSpc>
                        <a:spcBef>
                          <a:spcPct val="0"/>
                        </a:spcBef>
                        <a:spcAft>
                          <a:spcPct val="0"/>
                        </a:spcAft>
                        <a:buClr>
                          <a:schemeClr val="hlink"/>
                        </a:buClr>
                        <a:buSzPct val="80000"/>
                        <a:buFont typeface="Wingdings" pitchFamily="2" charset="2"/>
                        <a:buNone/>
                        <a:tabLst/>
                      </a:pPr>
                      <a:endParaRPr kumimoji="0" lang="es-CL" sz="1400" b="0" i="0" u="none" strike="noStrike" cap="none" normalizeH="0" baseline="0" smtClean="0">
                        <a:ln>
                          <a:noFill/>
                        </a:ln>
                        <a:solidFill>
                          <a:schemeClr val="tx1"/>
                        </a:solidFill>
                        <a:effectLst/>
                        <a:latin typeface="Calibri" pitchFamily="34"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
                          <a:schemeClr val="hlink"/>
                        </a:buClr>
                        <a:buSzPct val="80000"/>
                        <a:buFont typeface="Wingdings" pitchFamily="2" charset="2"/>
                        <a:buNone/>
                        <a:tabLst/>
                      </a:pPr>
                      <a:r>
                        <a:rPr kumimoji="0" lang="es-CL" sz="1400" b="0" i="0" u="none" strike="noStrike" cap="none" normalizeH="0" baseline="0" smtClean="0">
                          <a:ln>
                            <a:noFill/>
                          </a:ln>
                          <a:solidFill>
                            <a:schemeClr val="tx1"/>
                          </a:solidFill>
                          <a:effectLst/>
                          <a:latin typeface="Calibri" pitchFamily="34" charset="0"/>
                          <a:cs typeface="Times New Roman" pitchFamily="18" charset="0"/>
                        </a:rPr>
                        <a:t>Esperando (-)</a:t>
                      </a:r>
                    </a:p>
                    <a:p>
                      <a:pPr marL="0" marR="0" lvl="0" indent="0" algn="ctr" defTabSz="914400" rtl="0" eaLnBrk="0" fontAlgn="base" latinLnBrk="0" hangingPunct="0">
                        <a:lnSpc>
                          <a:spcPct val="100000"/>
                        </a:lnSpc>
                        <a:spcBef>
                          <a:spcPct val="0"/>
                        </a:spcBef>
                        <a:spcAft>
                          <a:spcPct val="0"/>
                        </a:spcAft>
                        <a:buClr>
                          <a:schemeClr val="hlink"/>
                        </a:buClr>
                        <a:buSzPct val="80000"/>
                        <a:buFont typeface="Wingdings" pitchFamily="2" charset="2"/>
                        <a:buNone/>
                        <a:tabLst/>
                      </a:pPr>
                      <a:endParaRPr kumimoji="0" lang="es-CL" sz="1400" b="0" i="0" u="none" strike="noStrike" cap="none" normalizeH="0" baseline="0" smtClean="0">
                        <a:ln>
                          <a:noFill/>
                        </a:ln>
                        <a:solidFill>
                          <a:schemeClr val="tx1"/>
                        </a:solidFill>
                        <a:effectLst/>
                        <a:latin typeface="Calibri" pitchFamily="34"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
                          <a:schemeClr val="hlink"/>
                        </a:buClr>
                        <a:buSzPct val="80000"/>
                        <a:buFont typeface="Wingdings" pitchFamily="2" charset="2"/>
                        <a:buNone/>
                        <a:tabLst/>
                      </a:pPr>
                      <a:r>
                        <a:rPr kumimoji="0" lang="es-CL" sz="1400" b="0" i="0" u="none" strike="noStrike" cap="none" normalizeH="0" baseline="0" smtClean="0">
                          <a:ln>
                            <a:noFill/>
                          </a:ln>
                          <a:solidFill>
                            <a:schemeClr val="tx1"/>
                          </a:solidFill>
                          <a:effectLst/>
                          <a:latin typeface="Calibri" pitchFamily="34" charset="0"/>
                          <a:cs typeface="Times New Roman" pitchFamily="18" charset="0"/>
                        </a:rPr>
                        <a:t>Mayor presencia del Estado (+)</a:t>
                      </a:r>
                      <a:endParaRPr kumimoji="0" lang="es-CL" sz="1400" b="0" i="0" u="none" strike="noStrike" cap="none" normalizeH="0" baseline="0" smtClean="0">
                        <a:ln>
                          <a:noFill/>
                        </a:ln>
                        <a:solidFill>
                          <a:schemeClr val="tx1"/>
                        </a:solidFill>
                        <a:effectLst/>
                        <a:latin typeface="Arial" charset="0"/>
                      </a:endParaRPr>
                    </a:p>
                  </a:txBody>
                  <a:tcPr marL="89786" marR="89786" marT="44893" marB="44893"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3DFEE"/>
                    </a:solidFill>
                  </a:tcPr>
                </a:tc>
                <a:tc>
                  <a:txBody>
                    <a:bodyPr/>
                    <a:lstStyle/>
                    <a:p>
                      <a:pPr marL="0" marR="0" lvl="0" indent="0" algn="ctr" defTabSz="914400" rtl="0" eaLnBrk="0" fontAlgn="base" latinLnBrk="0" hangingPunct="0">
                        <a:lnSpc>
                          <a:spcPct val="100000"/>
                        </a:lnSpc>
                        <a:spcBef>
                          <a:spcPct val="0"/>
                        </a:spcBef>
                        <a:spcAft>
                          <a:spcPct val="0"/>
                        </a:spcAft>
                        <a:buClr>
                          <a:schemeClr val="hlink"/>
                        </a:buClr>
                        <a:buSzPct val="80000"/>
                        <a:buFont typeface="Wingdings" pitchFamily="2" charset="2"/>
                        <a:buNone/>
                        <a:tabLst/>
                      </a:pPr>
                      <a:endParaRPr kumimoji="0" lang="es-CL" sz="1400" b="0" i="0" u="none" strike="noStrike" cap="none" normalizeH="0" baseline="0" smtClean="0">
                        <a:ln>
                          <a:noFill/>
                        </a:ln>
                        <a:solidFill>
                          <a:schemeClr val="tx1"/>
                        </a:solidFill>
                        <a:effectLst/>
                        <a:latin typeface="Calibri" pitchFamily="34"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
                          <a:schemeClr val="hlink"/>
                        </a:buClr>
                        <a:buSzPct val="80000"/>
                        <a:buFont typeface="Wingdings" pitchFamily="2" charset="2"/>
                        <a:buNone/>
                        <a:tabLst/>
                      </a:pPr>
                      <a:r>
                        <a:rPr kumimoji="0" lang="es-CL" sz="1400" b="0" i="0" u="none" strike="noStrike" cap="none" normalizeH="0" baseline="0" smtClean="0">
                          <a:ln>
                            <a:noFill/>
                          </a:ln>
                          <a:solidFill>
                            <a:schemeClr val="tx1"/>
                          </a:solidFill>
                          <a:effectLst/>
                          <a:latin typeface="Calibri" pitchFamily="34" charset="0"/>
                          <a:cs typeface="Times New Roman" pitchFamily="18" charset="0"/>
                        </a:rPr>
                        <a:t>Se tiene mucho m</a:t>
                      </a:r>
                      <a:r>
                        <a:rPr kumimoji="0" lang="es-CL" sz="1400" b="0" i="0" u="none" strike="noStrike" cap="none" normalizeH="0" baseline="0" smtClean="0">
                          <a:ln>
                            <a:noFill/>
                          </a:ln>
                          <a:solidFill>
                            <a:schemeClr val="tx1"/>
                          </a:solidFill>
                          <a:effectLst/>
                          <a:latin typeface="Arial" charset="0"/>
                          <a:cs typeface="Times New Roman" pitchFamily="18" charset="0"/>
                        </a:rPr>
                        <a:t>á</a:t>
                      </a:r>
                      <a:r>
                        <a:rPr kumimoji="0" lang="es-CL" sz="1400" b="0" i="0" u="none" strike="noStrike" cap="none" normalizeH="0" baseline="0" smtClean="0">
                          <a:ln>
                            <a:noFill/>
                          </a:ln>
                          <a:solidFill>
                            <a:schemeClr val="tx1"/>
                          </a:solidFill>
                          <a:effectLst/>
                          <a:latin typeface="Calibri" pitchFamily="34" charset="0"/>
                          <a:cs typeface="Times New Roman" pitchFamily="18" charset="0"/>
                        </a:rPr>
                        <a:t>s (+) </a:t>
                      </a:r>
                    </a:p>
                    <a:p>
                      <a:pPr marL="0" marR="0" lvl="0" indent="0" algn="ctr" defTabSz="914400" rtl="0" eaLnBrk="0" fontAlgn="base" latinLnBrk="0" hangingPunct="0">
                        <a:lnSpc>
                          <a:spcPct val="100000"/>
                        </a:lnSpc>
                        <a:spcBef>
                          <a:spcPct val="0"/>
                        </a:spcBef>
                        <a:spcAft>
                          <a:spcPct val="0"/>
                        </a:spcAft>
                        <a:buClr>
                          <a:schemeClr val="hlink"/>
                        </a:buClr>
                        <a:buSzPct val="80000"/>
                        <a:buFont typeface="Wingdings" pitchFamily="2" charset="2"/>
                        <a:buNone/>
                        <a:tabLst/>
                      </a:pPr>
                      <a:endParaRPr kumimoji="0" lang="es-CL" sz="1400" b="0" i="0" u="none" strike="noStrike" cap="none" normalizeH="0" baseline="0" smtClean="0">
                        <a:ln>
                          <a:noFill/>
                        </a:ln>
                        <a:solidFill>
                          <a:schemeClr val="tx1"/>
                        </a:solidFill>
                        <a:effectLst/>
                        <a:latin typeface="Calibri" pitchFamily="34"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
                          <a:schemeClr val="hlink"/>
                        </a:buClr>
                        <a:buSzPct val="80000"/>
                        <a:buFont typeface="Wingdings" pitchFamily="2" charset="2"/>
                        <a:buNone/>
                        <a:tabLst/>
                      </a:pPr>
                      <a:r>
                        <a:rPr kumimoji="0" lang="es-CL" sz="1400" b="0" i="0" u="none" strike="noStrike" cap="none" normalizeH="0" baseline="0" smtClean="0">
                          <a:ln>
                            <a:noFill/>
                          </a:ln>
                          <a:solidFill>
                            <a:schemeClr val="tx1"/>
                          </a:solidFill>
                          <a:effectLst/>
                          <a:latin typeface="Calibri" pitchFamily="34" charset="0"/>
                          <a:cs typeface="Times New Roman" pitchFamily="18" charset="0"/>
                        </a:rPr>
                        <a:t>Inseguridad (-)</a:t>
                      </a:r>
                    </a:p>
                    <a:p>
                      <a:pPr marL="0" marR="0" lvl="0" indent="0" algn="ctr" defTabSz="914400" rtl="0" eaLnBrk="0" fontAlgn="base" latinLnBrk="0" hangingPunct="0">
                        <a:lnSpc>
                          <a:spcPct val="100000"/>
                        </a:lnSpc>
                        <a:spcBef>
                          <a:spcPct val="0"/>
                        </a:spcBef>
                        <a:spcAft>
                          <a:spcPct val="0"/>
                        </a:spcAft>
                        <a:buClr>
                          <a:schemeClr val="hlink"/>
                        </a:buClr>
                        <a:buSzPct val="80000"/>
                        <a:buFont typeface="Wingdings" pitchFamily="2" charset="2"/>
                        <a:buNone/>
                        <a:tabLst/>
                      </a:pPr>
                      <a:endParaRPr kumimoji="0" lang="es-CL" sz="1400" b="0" i="0" u="none" strike="noStrike" cap="none" normalizeH="0" baseline="0" smtClean="0">
                        <a:ln>
                          <a:noFill/>
                        </a:ln>
                        <a:solidFill>
                          <a:schemeClr val="tx1"/>
                        </a:solidFill>
                        <a:effectLst/>
                        <a:latin typeface="Calibri" pitchFamily="34"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
                          <a:schemeClr val="hlink"/>
                        </a:buClr>
                        <a:buSzPct val="80000"/>
                        <a:buFont typeface="Wingdings" pitchFamily="2" charset="2"/>
                        <a:buNone/>
                        <a:tabLst/>
                      </a:pPr>
                      <a:r>
                        <a:rPr kumimoji="0" lang="es-CL" sz="1400" b="0" i="0" u="none" strike="noStrike" cap="none" normalizeH="0" baseline="0" smtClean="0">
                          <a:ln>
                            <a:noFill/>
                          </a:ln>
                          <a:solidFill>
                            <a:schemeClr val="tx1"/>
                          </a:solidFill>
                          <a:effectLst/>
                          <a:latin typeface="Calibri" pitchFamily="34" charset="0"/>
                          <a:cs typeface="Times New Roman" pitchFamily="18" charset="0"/>
                        </a:rPr>
                        <a:t>Endeudamiento (- )</a:t>
                      </a:r>
                    </a:p>
                    <a:p>
                      <a:pPr marL="0" marR="0" lvl="0" indent="0" algn="ctr" defTabSz="914400" rtl="0" eaLnBrk="0" fontAlgn="base" latinLnBrk="0" hangingPunct="0">
                        <a:lnSpc>
                          <a:spcPct val="100000"/>
                        </a:lnSpc>
                        <a:spcBef>
                          <a:spcPct val="0"/>
                        </a:spcBef>
                        <a:spcAft>
                          <a:spcPct val="0"/>
                        </a:spcAft>
                        <a:buClr>
                          <a:schemeClr val="hlink"/>
                        </a:buClr>
                        <a:buSzPct val="80000"/>
                        <a:buFont typeface="Wingdings" pitchFamily="2" charset="2"/>
                        <a:buNone/>
                        <a:tabLst/>
                      </a:pPr>
                      <a:endParaRPr kumimoji="0" lang="es-CL" sz="1400" b="0" i="0" u="none" strike="noStrike" cap="none" normalizeH="0" baseline="0" smtClean="0">
                        <a:ln>
                          <a:noFill/>
                        </a:ln>
                        <a:solidFill>
                          <a:schemeClr val="tx1"/>
                        </a:solidFill>
                        <a:effectLst/>
                        <a:latin typeface="Calibri" pitchFamily="34"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
                          <a:schemeClr val="hlink"/>
                        </a:buClr>
                        <a:buSzPct val="80000"/>
                        <a:buFont typeface="Wingdings" pitchFamily="2" charset="2"/>
                        <a:buNone/>
                        <a:tabLst/>
                      </a:pPr>
                      <a:endParaRPr kumimoji="0" lang="es-CL" sz="1400" b="0" i="0" u="none" strike="noStrike" cap="none" normalizeH="0" baseline="0" smtClean="0">
                        <a:ln>
                          <a:noFill/>
                        </a:ln>
                        <a:solidFill>
                          <a:schemeClr val="tx1"/>
                        </a:solidFill>
                        <a:effectLst/>
                        <a:latin typeface="Calibri" pitchFamily="34" charset="0"/>
                        <a:cs typeface="Times New Roman" pitchFamily="18" charset="0"/>
                      </a:endParaRPr>
                    </a:p>
                  </a:txBody>
                  <a:tcPr marL="89786" marR="89786" marT="44893" marB="44893"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3DFEE"/>
                    </a:solidFill>
                  </a:tcPr>
                </a:tc>
                <a:tc>
                  <a:txBody>
                    <a:bodyPr/>
                    <a:lstStyle/>
                    <a:p>
                      <a:pPr marL="0" marR="0" lvl="0" indent="0" algn="ctr" defTabSz="914400" rtl="0" eaLnBrk="0" fontAlgn="base" latinLnBrk="0" hangingPunct="0">
                        <a:lnSpc>
                          <a:spcPct val="100000"/>
                        </a:lnSpc>
                        <a:spcBef>
                          <a:spcPct val="0"/>
                        </a:spcBef>
                        <a:spcAft>
                          <a:spcPct val="0"/>
                        </a:spcAft>
                        <a:buClr>
                          <a:schemeClr val="hlink"/>
                        </a:buClr>
                        <a:buSzPct val="80000"/>
                        <a:buFont typeface="Wingdings" pitchFamily="2" charset="2"/>
                        <a:buNone/>
                        <a:tabLst/>
                      </a:pPr>
                      <a:endParaRPr kumimoji="0" lang="es-CL" sz="1400" b="0" i="0" u="none" strike="noStrike" cap="none" normalizeH="0" baseline="0" dirty="0" smtClean="0">
                        <a:ln>
                          <a:noFill/>
                        </a:ln>
                        <a:solidFill>
                          <a:schemeClr val="tx1"/>
                        </a:solidFill>
                        <a:effectLst/>
                        <a:latin typeface="Calibri" pitchFamily="34"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
                          <a:schemeClr val="hlink"/>
                        </a:buClr>
                        <a:buSzPct val="80000"/>
                        <a:buFont typeface="Wingdings" pitchFamily="2" charset="2"/>
                        <a:buNone/>
                        <a:tabLst/>
                      </a:pPr>
                      <a:r>
                        <a:rPr kumimoji="0" lang="es-CL" sz="1400" b="0" i="0" u="none" strike="noStrike" cap="none" normalizeH="0" baseline="0" dirty="0" smtClean="0">
                          <a:ln>
                            <a:noFill/>
                          </a:ln>
                          <a:solidFill>
                            <a:schemeClr val="tx1"/>
                          </a:solidFill>
                          <a:effectLst/>
                          <a:latin typeface="Calibri" pitchFamily="34" charset="0"/>
                          <a:cs typeface="Times New Roman" pitchFamily="18" charset="0"/>
                        </a:rPr>
                        <a:t>Trabajo inestable (-)</a:t>
                      </a:r>
                    </a:p>
                    <a:p>
                      <a:pPr marL="0" marR="0" lvl="0" indent="0" algn="ctr" defTabSz="914400" rtl="0" eaLnBrk="0" fontAlgn="base" latinLnBrk="0" hangingPunct="0">
                        <a:lnSpc>
                          <a:spcPct val="100000"/>
                        </a:lnSpc>
                        <a:spcBef>
                          <a:spcPct val="0"/>
                        </a:spcBef>
                        <a:spcAft>
                          <a:spcPct val="0"/>
                        </a:spcAft>
                        <a:buClr>
                          <a:schemeClr val="hlink"/>
                        </a:buClr>
                        <a:buSzPct val="80000"/>
                        <a:buFont typeface="Wingdings" pitchFamily="2" charset="2"/>
                        <a:buNone/>
                        <a:tabLst/>
                      </a:pPr>
                      <a:endParaRPr kumimoji="0" lang="es-CL" sz="1400" b="0" i="0" u="none" strike="noStrike" cap="none" normalizeH="0" baseline="0" dirty="0" smtClean="0">
                        <a:ln>
                          <a:noFill/>
                        </a:ln>
                        <a:solidFill>
                          <a:schemeClr val="tx1"/>
                        </a:solidFill>
                        <a:effectLst/>
                        <a:latin typeface="Calibri" pitchFamily="34"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
                          <a:schemeClr val="hlink"/>
                        </a:buClr>
                        <a:buSzPct val="80000"/>
                        <a:buFont typeface="Wingdings" pitchFamily="2" charset="2"/>
                        <a:buNone/>
                        <a:tabLst/>
                      </a:pPr>
                      <a:r>
                        <a:rPr kumimoji="0" lang="es-CL" sz="1400" b="0" i="0" u="none" strike="noStrike" cap="none" normalizeH="0" baseline="0" dirty="0" smtClean="0">
                          <a:ln>
                            <a:noFill/>
                          </a:ln>
                          <a:solidFill>
                            <a:schemeClr val="tx1"/>
                          </a:solidFill>
                          <a:effectLst/>
                          <a:latin typeface="Calibri" pitchFamily="34" charset="0"/>
                          <a:cs typeface="Times New Roman" pitchFamily="18" charset="0"/>
                        </a:rPr>
                        <a:t>Baja proyecci</a:t>
                      </a:r>
                      <a:r>
                        <a:rPr kumimoji="0" lang="es-CL" sz="1400" b="0" i="0" u="none" strike="noStrike" cap="none" normalizeH="0" baseline="0" dirty="0" smtClean="0">
                          <a:ln>
                            <a:noFill/>
                          </a:ln>
                          <a:solidFill>
                            <a:schemeClr val="tx1"/>
                          </a:solidFill>
                          <a:effectLst/>
                          <a:latin typeface="Arial" charset="0"/>
                          <a:cs typeface="Times New Roman" pitchFamily="18" charset="0"/>
                        </a:rPr>
                        <a:t>ó</a:t>
                      </a:r>
                      <a:r>
                        <a:rPr kumimoji="0" lang="es-CL" sz="1400" b="0" i="0" u="none" strike="noStrike" cap="none" normalizeH="0" baseline="0" dirty="0" smtClean="0">
                          <a:ln>
                            <a:noFill/>
                          </a:ln>
                          <a:solidFill>
                            <a:schemeClr val="tx1"/>
                          </a:solidFill>
                          <a:effectLst/>
                          <a:latin typeface="Calibri" pitchFamily="34" charset="0"/>
                          <a:cs typeface="Times New Roman" pitchFamily="18" charset="0"/>
                        </a:rPr>
                        <a:t>n educativa (-)</a:t>
                      </a:r>
                    </a:p>
                    <a:p>
                      <a:pPr marL="0" marR="0" lvl="0" indent="0" algn="ctr" defTabSz="914400" rtl="0" eaLnBrk="0" fontAlgn="base" latinLnBrk="0" hangingPunct="0">
                        <a:lnSpc>
                          <a:spcPct val="100000"/>
                        </a:lnSpc>
                        <a:spcBef>
                          <a:spcPct val="0"/>
                        </a:spcBef>
                        <a:spcAft>
                          <a:spcPct val="0"/>
                        </a:spcAft>
                        <a:buClr>
                          <a:schemeClr val="hlink"/>
                        </a:buClr>
                        <a:buSzPct val="80000"/>
                        <a:buFont typeface="Wingdings" pitchFamily="2" charset="2"/>
                        <a:buNone/>
                        <a:tabLst/>
                      </a:pPr>
                      <a:endParaRPr kumimoji="0" lang="es-CL" sz="1400" b="0" i="0" u="none" strike="noStrike" cap="none" normalizeH="0" baseline="0" dirty="0" smtClean="0">
                        <a:ln>
                          <a:noFill/>
                        </a:ln>
                        <a:solidFill>
                          <a:schemeClr val="tx1"/>
                        </a:solidFill>
                        <a:effectLst/>
                        <a:latin typeface="Calibri" pitchFamily="34"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
                          <a:schemeClr val="hlink"/>
                        </a:buClr>
                        <a:buSzPct val="80000"/>
                        <a:buFont typeface="Wingdings" pitchFamily="2" charset="2"/>
                        <a:buNone/>
                        <a:tabLst/>
                      </a:pPr>
                      <a:r>
                        <a:rPr kumimoji="0" lang="es-CL" sz="1400" b="0" i="0" u="none" strike="noStrike" cap="none" normalizeH="0" baseline="0" dirty="0" smtClean="0">
                          <a:ln>
                            <a:noFill/>
                          </a:ln>
                          <a:solidFill>
                            <a:schemeClr val="tx1"/>
                          </a:solidFill>
                          <a:effectLst/>
                          <a:latin typeface="Calibri" pitchFamily="34" charset="0"/>
                          <a:cs typeface="Times New Roman" pitchFamily="18" charset="0"/>
                        </a:rPr>
                        <a:t>Impotente (-)</a:t>
                      </a:r>
                    </a:p>
                    <a:p>
                      <a:pPr marL="0" marR="0" lvl="0" indent="0" algn="ctr" defTabSz="914400" rtl="0" eaLnBrk="0" fontAlgn="base" latinLnBrk="0" hangingPunct="0">
                        <a:lnSpc>
                          <a:spcPct val="100000"/>
                        </a:lnSpc>
                        <a:spcBef>
                          <a:spcPct val="0"/>
                        </a:spcBef>
                        <a:spcAft>
                          <a:spcPct val="0"/>
                        </a:spcAft>
                        <a:buClr>
                          <a:schemeClr val="hlink"/>
                        </a:buClr>
                        <a:buSzPct val="80000"/>
                        <a:buFont typeface="Wingdings" pitchFamily="2" charset="2"/>
                        <a:buNone/>
                        <a:tabLst/>
                      </a:pPr>
                      <a:endParaRPr kumimoji="0" lang="es-CL" sz="1400" b="0" i="0" u="none" strike="noStrike" cap="none" normalizeH="0" baseline="0" dirty="0" smtClean="0">
                        <a:ln>
                          <a:noFill/>
                        </a:ln>
                        <a:solidFill>
                          <a:schemeClr val="tx1"/>
                        </a:solidFill>
                        <a:effectLst/>
                        <a:latin typeface="Calibri" pitchFamily="34"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
                          <a:schemeClr val="hlink"/>
                        </a:buClr>
                        <a:buSzPct val="80000"/>
                        <a:buFont typeface="Wingdings" pitchFamily="2" charset="2"/>
                        <a:buNone/>
                        <a:tabLst/>
                      </a:pPr>
                      <a:endParaRPr kumimoji="0" lang="es-CL" sz="1400" b="0" i="0" u="none" strike="noStrike" cap="none" normalizeH="0" baseline="0" dirty="0" smtClean="0">
                        <a:ln>
                          <a:noFill/>
                        </a:ln>
                        <a:solidFill>
                          <a:schemeClr val="tx1"/>
                        </a:solidFill>
                        <a:effectLst/>
                        <a:latin typeface="Arial" charset="0"/>
                      </a:endParaRPr>
                    </a:p>
                  </a:txBody>
                  <a:tcPr marL="89786" marR="89786" marT="44893" marB="44893"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CC6600"/>
                    </a:solidFill>
                  </a:tcPr>
                </a:tc>
              </a:tr>
            </a:tbl>
          </a:graphicData>
        </a:graphic>
      </p:graphicFrame>
      <p:sp>
        <p:nvSpPr>
          <p:cNvPr id="2" name="1 Título"/>
          <p:cNvSpPr>
            <a:spLocks/>
          </p:cNvSpPr>
          <p:nvPr/>
        </p:nvSpPr>
        <p:spPr bwMode="auto">
          <a:xfrm>
            <a:off x="385763" y="101600"/>
            <a:ext cx="8424862" cy="917575"/>
          </a:xfrm>
          <a:prstGeom prst="rect">
            <a:avLst/>
          </a:prstGeom>
          <a:noFill/>
          <a:ln w="9525">
            <a:noFill/>
            <a:miter lim="800000"/>
            <a:headEnd/>
            <a:tailEnd/>
          </a:ln>
        </p:spPr>
        <p:style>
          <a:lnRef idx="2">
            <a:schemeClr val="dk1"/>
          </a:lnRef>
          <a:fillRef idx="1">
            <a:schemeClr val="lt1"/>
          </a:fillRef>
          <a:effectRef idx="0">
            <a:schemeClr val="dk1"/>
          </a:effectRef>
          <a:fontRef idx="minor">
            <a:schemeClr val="dk1"/>
          </a:fontRef>
        </p:style>
        <p:txBody>
          <a:bodyPr anchor="ctr">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eaLnBrk="0" hangingPunct="0">
              <a:tabLst>
                <a:tab pos="633413" algn="l"/>
              </a:tabLst>
              <a:defRPr/>
            </a:pPr>
            <a:endParaRPr lang="es-ES_tradnl" sz="2800" b="1" dirty="0">
              <a:ln>
                <a:prstDash val="solid"/>
              </a:ln>
              <a:solidFill>
                <a:schemeClr val="tx1"/>
              </a:solidFill>
              <a:effectLst>
                <a:outerShdw blurRad="88000" dist="50800" dir="5040000" algn="tl">
                  <a:schemeClr val="accent4">
                    <a:tint val="80000"/>
                    <a:satMod val="250000"/>
                    <a:alpha val="45000"/>
                  </a:schemeClr>
                </a:outerShdw>
              </a:effectLst>
              <a:latin typeface="Trebuchet MS" pitchFamily="34" charset="0"/>
            </a:endParaRPr>
          </a:p>
        </p:txBody>
      </p:sp>
      <p:sp>
        <p:nvSpPr>
          <p:cNvPr id="91182" name="Line 46"/>
          <p:cNvSpPr>
            <a:spLocks noChangeShapeType="1"/>
          </p:cNvSpPr>
          <p:nvPr/>
        </p:nvSpPr>
        <p:spPr bwMode="auto">
          <a:xfrm flipH="1">
            <a:off x="395288" y="2708275"/>
            <a:ext cx="0" cy="2735263"/>
          </a:xfrm>
          <a:prstGeom prst="line">
            <a:avLst/>
          </a:prstGeom>
          <a:noFill/>
          <a:ln w="152400">
            <a:solidFill>
              <a:srgbClr val="5C1F00"/>
            </a:solidFill>
            <a:round/>
            <a:headEnd/>
            <a:tailEnd type="triangle" w="med" len="sm"/>
          </a:ln>
        </p:spPr>
        <p:txBody>
          <a:bodyP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1182"/>
                                        </p:tgtEl>
                                        <p:attrNameLst>
                                          <p:attrName>style.visibility</p:attrName>
                                        </p:attrNameLst>
                                      </p:cBhvr>
                                      <p:to>
                                        <p:strVal val="visible"/>
                                      </p:to>
                                    </p:set>
                                    <p:animEffect transition="in" filter="fade">
                                      <p:cBhvr>
                                        <p:cTn id="7" dur="1000"/>
                                        <p:tgtEl>
                                          <p:spTgt spid="911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82"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52400" y="2895600"/>
            <a:ext cx="8926513" cy="609600"/>
          </a:xfrm>
        </p:spPr>
        <p:txBody>
          <a:bodyPr/>
          <a:lstStyle/>
          <a:p>
            <a:pPr eaLnBrk="1" hangingPunct="1">
              <a:defRPr/>
            </a:pPr>
            <a:r>
              <a:rPr lang="es-CL" dirty="0" smtClean="0"/>
              <a:t>DESAFÍOS</a:t>
            </a:r>
            <a:endParaRPr lang="es-CL" dirty="0"/>
          </a:p>
        </p:txBody>
      </p:sp>
      <p:sp>
        <p:nvSpPr>
          <p:cNvPr id="3" name="Date Placeholder 2"/>
          <p:cNvSpPr>
            <a:spLocks noGrp="1"/>
          </p:cNvSpPr>
          <p:nvPr>
            <p:ph type="dt" sz="quarter" idx="10"/>
          </p:nvPr>
        </p:nvSpPr>
        <p:spPr/>
        <p:txBody>
          <a:bodyPr/>
          <a:lstStyle/>
          <a:p>
            <a:pPr>
              <a:defRPr/>
            </a:pPr>
            <a:fld id="{A7F81F6B-677E-4F55-8C6E-22DA50FFC829}" type="datetime6">
              <a:rPr lang="es-CL"/>
              <a:pPr>
                <a:defRPr/>
              </a:pPr>
              <a:t>Octubre de 2012</a:t>
            </a:fld>
            <a:endParaRPr lang="en-US"/>
          </a:p>
        </p:txBody>
      </p:sp>
      <p:sp>
        <p:nvSpPr>
          <p:cNvPr id="5" name="Footer Placeholder 4"/>
          <p:cNvSpPr>
            <a:spLocks noGrp="1"/>
          </p:cNvSpPr>
          <p:nvPr>
            <p:ph type="ftr" sz="quarter" idx="11"/>
          </p:nvPr>
        </p:nvSpPr>
        <p:spPr/>
        <p:txBody>
          <a:bodyPr/>
          <a:lstStyle/>
          <a:p>
            <a:pPr>
              <a:defRPr/>
            </a:pPr>
            <a:r>
              <a:rPr lang="es-CL"/>
              <a:t>Panorama de la Pobreza y la desigualdad en América Latina: Algunos hechos estilizados</a:t>
            </a:r>
            <a:endParaRPr lang="en-US"/>
          </a:p>
        </p:txBody>
      </p:sp>
      <p:sp>
        <p:nvSpPr>
          <p:cNvPr id="4" name="Slide Number Placeholder 3"/>
          <p:cNvSpPr>
            <a:spLocks noGrp="1"/>
          </p:cNvSpPr>
          <p:nvPr>
            <p:ph type="sldNum" sz="quarter" idx="12"/>
          </p:nvPr>
        </p:nvSpPr>
        <p:spPr/>
        <p:txBody>
          <a:bodyPr/>
          <a:lstStyle/>
          <a:p>
            <a:pPr>
              <a:defRPr/>
            </a:pPr>
            <a:fld id="{81873067-B38B-4967-8D84-B5055A1EB922}" type="slidenum">
              <a:rPr lang="en-US"/>
              <a:pPr>
                <a:defRPr/>
              </a:pPr>
              <a:t>77</a:t>
            </a:fld>
            <a:endParaRPr lang="en-US" dirty="0"/>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1953" name="Title 6"/>
          <p:cNvSpPr>
            <a:spLocks noGrp="1"/>
          </p:cNvSpPr>
          <p:nvPr>
            <p:ph type="title"/>
          </p:nvPr>
        </p:nvSpPr>
        <p:spPr>
          <a:xfrm>
            <a:off x="0" y="152400"/>
            <a:ext cx="9144000" cy="838200"/>
          </a:xfrm>
        </p:spPr>
        <p:txBody>
          <a:bodyPr/>
          <a:lstStyle/>
          <a:p>
            <a:pPr algn="ctr" eaLnBrk="1" hangingPunct="1"/>
            <a:r>
              <a:rPr lang="es-CL" sz="3000" smtClean="0"/>
              <a:t>Qué hacer para reducir la pobreza y la desigualdad?</a:t>
            </a:r>
            <a:r>
              <a:rPr lang="es-CL" sz="2800" smtClean="0"/>
              <a:t/>
            </a:r>
            <a:br>
              <a:rPr lang="es-CL" sz="2800" smtClean="0"/>
            </a:br>
            <a:r>
              <a:rPr lang="es-CL" sz="2800" smtClean="0"/>
              <a:t>La perspectiva de la CEPAL</a:t>
            </a:r>
            <a:br>
              <a:rPr lang="es-CL" sz="2800" smtClean="0"/>
            </a:br>
            <a:endParaRPr lang="es-CL" sz="2800" smtClean="0"/>
          </a:p>
        </p:txBody>
      </p:sp>
      <p:sp>
        <p:nvSpPr>
          <p:cNvPr id="381954" name="Content Placeholder 8"/>
          <p:cNvSpPr>
            <a:spLocks noGrp="1"/>
          </p:cNvSpPr>
          <p:nvPr>
            <p:ph idx="1"/>
          </p:nvPr>
        </p:nvSpPr>
        <p:spPr/>
        <p:txBody>
          <a:bodyPr/>
          <a:lstStyle/>
          <a:p>
            <a:pPr algn="just" eaLnBrk="1" hangingPunct="1"/>
            <a:r>
              <a:rPr lang="es-CL" sz="2500" smtClean="0"/>
              <a:t>La crisis reciente consagró un punto de inflexión en cuanto al rol activo del Estado y de la política.</a:t>
            </a:r>
          </a:p>
          <a:p>
            <a:pPr algn="just" eaLnBrk="1" hangingPunct="1"/>
            <a:r>
              <a:rPr lang="es-CL" sz="2500" smtClean="0"/>
              <a:t>Venimos de un modelo que se asocia a dos décadas de concentración de la riqueza con pobres rendimientos en crecimiento y productividad. </a:t>
            </a:r>
          </a:p>
          <a:p>
            <a:pPr algn="just" eaLnBrk="1" hangingPunct="1"/>
            <a:r>
              <a:rPr lang="es-CL" sz="2500" smtClean="0"/>
              <a:t>La inflexión positiva en la última década hace pensar que es posible el desarrollo con más igualdad y menos pobreza (equilibrios macro, margen fiscal, democracia).</a:t>
            </a:r>
          </a:p>
          <a:p>
            <a:pPr algn="just" eaLnBrk="1" hangingPunct="1"/>
            <a:r>
              <a:rPr lang="es-CL" sz="2500" smtClean="0"/>
              <a:t>Hay mayor “protagonismo de lo social” en las agendas, reflejado en aumento del gasto social, la expansión de la protección social solidaria, mayor presencia de los derechos sociales en la agenda política.</a:t>
            </a:r>
          </a:p>
          <a:p>
            <a:pPr algn="just" eaLnBrk="1" hangingPunct="1"/>
            <a:endParaRPr lang="es-CL" sz="2500" smtClean="0"/>
          </a:p>
        </p:txBody>
      </p:sp>
      <p:sp>
        <p:nvSpPr>
          <p:cNvPr id="4" name="Date Placeholder 3"/>
          <p:cNvSpPr>
            <a:spLocks noGrp="1"/>
          </p:cNvSpPr>
          <p:nvPr>
            <p:ph type="dt" sz="quarter" idx="10"/>
          </p:nvPr>
        </p:nvSpPr>
        <p:spPr/>
        <p:txBody>
          <a:bodyPr/>
          <a:lstStyle/>
          <a:p>
            <a:pPr>
              <a:defRPr/>
            </a:pPr>
            <a:fld id="{7D27439C-E263-49C3-A7BB-6356DB3A49DF}" type="datetime6">
              <a:rPr lang="es-CL"/>
              <a:pPr>
                <a:defRPr/>
              </a:pPr>
              <a:t>Octubre de 2012</a:t>
            </a:fld>
            <a:endParaRPr lang="en-US"/>
          </a:p>
        </p:txBody>
      </p:sp>
      <p:sp>
        <p:nvSpPr>
          <p:cNvPr id="6" name="Footer Placeholder 5"/>
          <p:cNvSpPr>
            <a:spLocks noGrp="1"/>
          </p:cNvSpPr>
          <p:nvPr>
            <p:ph type="ftr" sz="quarter" idx="11"/>
          </p:nvPr>
        </p:nvSpPr>
        <p:spPr/>
        <p:txBody>
          <a:bodyPr/>
          <a:lstStyle/>
          <a:p>
            <a:pPr>
              <a:defRPr/>
            </a:pPr>
            <a:r>
              <a:rPr lang="es-CL"/>
              <a:t>Panorama de la Pobreza y la desigualdad en América Latina: Algunos hechos estilizados</a:t>
            </a:r>
            <a:endParaRPr lang="en-US"/>
          </a:p>
        </p:txBody>
      </p:sp>
      <p:sp>
        <p:nvSpPr>
          <p:cNvPr id="5" name="Slide Number Placeholder 4"/>
          <p:cNvSpPr>
            <a:spLocks noGrp="1"/>
          </p:cNvSpPr>
          <p:nvPr>
            <p:ph type="sldNum" sz="quarter" idx="12"/>
          </p:nvPr>
        </p:nvSpPr>
        <p:spPr/>
        <p:txBody>
          <a:bodyPr/>
          <a:lstStyle/>
          <a:p>
            <a:pPr>
              <a:defRPr/>
            </a:pPr>
            <a:fld id="{6D53154C-7DBA-4D7F-B47C-07F7DE112A85}" type="slidenum">
              <a:rPr lang="en-US"/>
              <a:pPr>
                <a:defRPr/>
              </a:pPr>
              <a:t>78</a:t>
            </a:fld>
            <a:endParaRPr lang="en-US" dirty="0"/>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001" name="Title 6"/>
          <p:cNvSpPr>
            <a:spLocks noGrp="1"/>
          </p:cNvSpPr>
          <p:nvPr>
            <p:ph type="title"/>
          </p:nvPr>
        </p:nvSpPr>
        <p:spPr/>
        <p:txBody>
          <a:bodyPr/>
          <a:lstStyle/>
          <a:p>
            <a:pPr eaLnBrk="1" hangingPunct="1"/>
            <a:r>
              <a:rPr lang="es-CL" sz="3200" smtClean="0"/>
              <a:t>El desafío de la igualdad implica enfrentar deudas históricas y recientes: </a:t>
            </a:r>
            <a:br>
              <a:rPr lang="es-CL" sz="3200" smtClean="0"/>
            </a:br>
            <a:endParaRPr lang="es-CL" sz="3200" smtClean="0"/>
          </a:p>
        </p:txBody>
      </p:sp>
      <p:sp>
        <p:nvSpPr>
          <p:cNvPr id="384002" name="Content Placeholder 8"/>
          <p:cNvSpPr>
            <a:spLocks noGrp="1"/>
          </p:cNvSpPr>
          <p:nvPr>
            <p:ph idx="1"/>
          </p:nvPr>
        </p:nvSpPr>
        <p:spPr>
          <a:xfrm>
            <a:off x="457200" y="1981200"/>
            <a:ext cx="8229600" cy="4800600"/>
          </a:xfrm>
        </p:spPr>
        <p:txBody>
          <a:bodyPr/>
          <a:lstStyle/>
          <a:p>
            <a:pPr eaLnBrk="1" hangingPunct="1"/>
            <a:r>
              <a:rPr lang="es-CL" sz="3200" dirty="0" smtClean="0"/>
              <a:t>Mala distribución del ingreso</a:t>
            </a:r>
          </a:p>
          <a:p>
            <a:pPr eaLnBrk="1" hangingPunct="1"/>
            <a:r>
              <a:rPr lang="es-CL" sz="3200" dirty="0" smtClean="0"/>
              <a:t>Heterogeneidad productiva como fábrica de desigualdad estructural</a:t>
            </a:r>
          </a:p>
          <a:p>
            <a:pPr eaLnBrk="1" hangingPunct="1"/>
            <a:r>
              <a:rPr lang="es-CL" sz="3200" dirty="0" smtClean="0"/>
              <a:t>Segmentación en desarrollo de capacidades</a:t>
            </a:r>
          </a:p>
          <a:p>
            <a:pPr eaLnBrk="1" hangingPunct="1"/>
            <a:r>
              <a:rPr lang="es-CL" sz="3200" dirty="0" smtClean="0"/>
              <a:t>Segmentación laboral y de la protección social </a:t>
            </a:r>
          </a:p>
          <a:p>
            <a:pPr eaLnBrk="1" hangingPunct="1"/>
            <a:r>
              <a:rPr lang="es-CL" sz="3200" dirty="0" smtClean="0"/>
              <a:t>Discriminación racial, étnica y de género</a:t>
            </a:r>
          </a:p>
          <a:p>
            <a:pPr eaLnBrk="1" hangingPunct="1"/>
            <a:endParaRPr lang="es-CL" sz="3200" dirty="0" smtClean="0"/>
          </a:p>
        </p:txBody>
      </p:sp>
      <p:sp>
        <p:nvSpPr>
          <p:cNvPr id="4" name="Date Placeholder 3"/>
          <p:cNvSpPr>
            <a:spLocks noGrp="1"/>
          </p:cNvSpPr>
          <p:nvPr>
            <p:ph type="dt" sz="quarter" idx="10"/>
          </p:nvPr>
        </p:nvSpPr>
        <p:spPr/>
        <p:txBody>
          <a:bodyPr/>
          <a:lstStyle/>
          <a:p>
            <a:pPr>
              <a:defRPr/>
            </a:pPr>
            <a:fld id="{F966C553-42A1-4F31-A419-5E9D06030DCD}" type="datetime6">
              <a:rPr lang="es-CL"/>
              <a:pPr>
                <a:defRPr/>
              </a:pPr>
              <a:t>Octubre de 2012</a:t>
            </a:fld>
            <a:endParaRPr lang="en-US"/>
          </a:p>
        </p:txBody>
      </p:sp>
      <p:sp>
        <p:nvSpPr>
          <p:cNvPr id="6" name="Footer Placeholder 5"/>
          <p:cNvSpPr>
            <a:spLocks noGrp="1"/>
          </p:cNvSpPr>
          <p:nvPr>
            <p:ph type="ftr" sz="quarter" idx="11"/>
          </p:nvPr>
        </p:nvSpPr>
        <p:spPr/>
        <p:txBody>
          <a:bodyPr/>
          <a:lstStyle/>
          <a:p>
            <a:pPr>
              <a:defRPr/>
            </a:pPr>
            <a:r>
              <a:rPr lang="es-CL"/>
              <a:t>Panorama de la Pobreza y la desigualdad en América Latina: Algunos hechos estilizados</a:t>
            </a:r>
            <a:endParaRPr lang="en-US"/>
          </a:p>
        </p:txBody>
      </p:sp>
      <p:sp>
        <p:nvSpPr>
          <p:cNvPr id="5" name="Slide Number Placeholder 4"/>
          <p:cNvSpPr>
            <a:spLocks noGrp="1"/>
          </p:cNvSpPr>
          <p:nvPr>
            <p:ph type="sldNum" sz="quarter" idx="12"/>
          </p:nvPr>
        </p:nvSpPr>
        <p:spPr/>
        <p:txBody>
          <a:bodyPr/>
          <a:lstStyle/>
          <a:p>
            <a:pPr>
              <a:defRPr/>
            </a:pPr>
            <a:fld id="{201EA81B-254A-46E6-BCB4-8853C23BEF65}" type="slidenum">
              <a:rPr lang="en-US"/>
              <a:pPr>
                <a:defRPr/>
              </a:pPr>
              <a:t>79</a:t>
            </a:fld>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2"/>
          <p:cNvSpPr>
            <a:spLocks noChangeArrowheads="1"/>
          </p:cNvSpPr>
          <p:nvPr/>
        </p:nvSpPr>
        <p:spPr bwMode="auto">
          <a:xfrm>
            <a:off x="-36513" y="1566153"/>
            <a:ext cx="3851276" cy="4987047"/>
          </a:xfrm>
          <a:prstGeom prst="rect">
            <a:avLst/>
          </a:prstGeom>
          <a:solidFill>
            <a:schemeClr val="accent5">
              <a:lumMod val="60000"/>
              <a:lumOff val="40000"/>
            </a:schemeClr>
          </a:solidFill>
          <a:ln w="9525">
            <a:noFill/>
            <a:miter lim="800000"/>
            <a:headEnd/>
            <a:tailEnd/>
          </a:ln>
        </p:spPr>
        <p:txBody>
          <a:bodyPr/>
          <a:lstStyle/>
          <a:p>
            <a:endParaRPr lang="en-US">
              <a:latin typeface="Calibri" pitchFamily="34" charset="0"/>
            </a:endParaRPr>
          </a:p>
        </p:txBody>
      </p:sp>
      <p:sp>
        <p:nvSpPr>
          <p:cNvPr id="172035" name="Rectangle 3"/>
          <p:cNvSpPr>
            <a:spLocks noGrp="1" noChangeArrowheads="1"/>
          </p:cNvSpPr>
          <p:nvPr>
            <p:ph type="title" idx="4294967295"/>
          </p:nvPr>
        </p:nvSpPr>
        <p:spPr>
          <a:xfrm>
            <a:off x="0" y="1933575"/>
            <a:ext cx="3779838" cy="504825"/>
          </a:xfrm>
        </p:spPr>
        <p:txBody>
          <a:bodyPr anchor="ctr" anchorCtr="0"/>
          <a:lstStyle/>
          <a:p>
            <a:pPr algn="ctr"/>
            <a:r>
              <a:rPr lang="es-ES_tradnl" sz="2000" dirty="0" smtClean="0">
                <a:solidFill>
                  <a:schemeClr val="accent6">
                    <a:lumMod val="50000"/>
                  </a:schemeClr>
                </a:solidFill>
                <a:latin typeface="Calibri" pitchFamily="34" charset="0"/>
              </a:rPr>
              <a:t>CAPITALES</a:t>
            </a:r>
          </a:p>
        </p:txBody>
      </p:sp>
      <p:sp>
        <p:nvSpPr>
          <p:cNvPr id="172036" name="AutoShape 4"/>
          <p:cNvSpPr>
            <a:spLocks noChangeArrowheads="1"/>
          </p:cNvSpPr>
          <p:nvPr/>
        </p:nvSpPr>
        <p:spPr bwMode="auto">
          <a:xfrm>
            <a:off x="3922713" y="3757612"/>
            <a:ext cx="720725" cy="431800"/>
          </a:xfrm>
          <a:custGeom>
            <a:avLst/>
            <a:gdLst>
              <a:gd name="T0" fmla="*/ 2147483647 w 21600"/>
              <a:gd name="T1" fmla="*/ 0 h 21600"/>
              <a:gd name="T2" fmla="*/ 0 w 21600"/>
              <a:gd name="T3" fmla="*/ 1724801127 h 21600"/>
              <a:gd name="T4" fmla="*/ 2147483647 w 21600"/>
              <a:gd name="T5" fmla="*/ 2147483647 h 21600"/>
              <a:gd name="T6" fmla="*/ 2147483647 w 21600"/>
              <a:gd name="T7" fmla="*/ 172480112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6">
              <a:lumMod val="50000"/>
            </a:schemeClr>
          </a:solidFill>
          <a:ln w="9525" algn="ctr">
            <a:noFill/>
            <a:miter lim="800000"/>
            <a:headEnd/>
            <a:tailEnd/>
          </a:ln>
        </p:spPr>
        <p:txBody>
          <a:bodyPr wrap="none" anchor="ctr"/>
          <a:lstStyle/>
          <a:p>
            <a:endParaRPr lang="en-US"/>
          </a:p>
        </p:txBody>
      </p:sp>
      <p:sp>
        <p:nvSpPr>
          <p:cNvPr id="172037" name="AutoShape 5"/>
          <p:cNvSpPr>
            <a:spLocks noChangeArrowheads="1"/>
          </p:cNvSpPr>
          <p:nvPr/>
        </p:nvSpPr>
        <p:spPr bwMode="auto">
          <a:xfrm>
            <a:off x="3922713" y="2005012"/>
            <a:ext cx="720725" cy="431800"/>
          </a:xfrm>
          <a:custGeom>
            <a:avLst/>
            <a:gdLst>
              <a:gd name="T0" fmla="*/ 2147483647 w 21600"/>
              <a:gd name="T1" fmla="*/ 0 h 21600"/>
              <a:gd name="T2" fmla="*/ 0 w 21600"/>
              <a:gd name="T3" fmla="*/ 1724801127 h 21600"/>
              <a:gd name="T4" fmla="*/ 2147483647 w 21600"/>
              <a:gd name="T5" fmla="*/ 2147483647 h 21600"/>
              <a:gd name="T6" fmla="*/ 2147483647 w 21600"/>
              <a:gd name="T7" fmla="*/ 172480112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6">
              <a:lumMod val="50000"/>
            </a:schemeClr>
          </a:solidFill>
          <a:ln w="9525" algn="ctr">
            <a:noFill/>
            <a:miter lim="800000"/>
            <a:headEnd/>
            <a:tailEnd/>
          </a:ln>
        </p:spPr>
        <p:txBody>
          <a:bodyPr wrap="none" anchor="ctr"/>
          <a:lstStyle/>
          <a:p>
            <a:endParaRPr lang="en-US"/>
          </a:p>
        </p:txBody>
      </p:sp>
      <p:sp>
        <p:nvSpPr>
          <p:cNvPr id="172038" name="AutoShape 6"/>
          <p:cNvSpPr>
            <a:spLocks noChangeArrowheads="1"/>
          </p:cNvSpPr>
          <p:nvPr/>
        </p:nvSpPr>
        <p:spPr bwMode="auto">
          <a:xfrm>
            <a:off x="3922713" y="5532437"/>
            <a:ext cx="720725" cy="431800"/>
          </a:xfrm>
          <a:custGeom>
            <a:avLst/>
            <a:gdLst>
              <a:gd name="T0" fmla="*/ 2147483647 w 21600"/>
              <a:gd name="T1" fmla="*/ 0 h 21600"/>
              <a:gd name="T2" fmla="*/ 0 w 21600"/>
              <a:gd name="T3" fmla="*/ 1724801127 h 21600"/>
              <a:gd name="T4" fmla="*/ 2147483647 w 21600"/>
              <a:gd name="T5" fmla="*/ 2147483647 h 21600"/>
              <a:gd name="T6" fmla="*/ 2147483647 w 21600"/>
              <a:gd name="T7" fmla="*/ 172480112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6">
              <a:lumMod val="50000"/>
            </a:schemeClr>
          </a:solidFill>
          <a:ln w="9525" algn="ctr">
            <a:noFill/>
            <a:miter lim="800000"/>
            <a:headEnd/>
            <a:tailEnd/>
          </a:ln>
        </p:spPr>
        <p:txBody>
          <a:bodyPr wrap="none" anchor="ctr"/>
          <a:lstStyle/>
          <a:p>
            <a:endParaRPr lang="en-US"/>
          </a:p>
        </p:txBody>
      </p:sp>
      <p:sp>
        <p:nvSpPr>
          <p:cNvPr id="172039" name="Rectangle 7"/>
          <p:cNvSpPr>
            <a:spLocks noChangeArrowheads="1"/>
          </p:cNvSpPr>
          <p:nvPr/>
        </p:nvSpPr>
        <p:spPr bwMode="auto">
          <a:xfrm>
            <a:off x="0" y="3619500"/>
            <a:ext cx="3851275" cy="647700"/>
          </a:xfrm>
          <a:prstGeom prst="rect">
            <a:avLst/>
          </a:prstGeom>
          <a:noFill/>
          <a:ln w="9525">
            <a:noFill/>
            <a:miter lim="800000"/>
            <a:headEnd/>
            <a:tailEnd/>
          </a:ln>
        </p:spPr>
        <p:txBody>
          <a:bodyPr anchor="ctr"/>
          <a:lstStyle/>
          <a:p>
            <a:pPr algn="ctr"/>
            <a:r>
              <a:rPr lang="es-ES_tradnl" sz="2000" dirty="0">
                <a:solidFill>
                  <a:schemeClr val="accent6">
                    <a:lumMod val="50000"/>
                  </a:schemeClr>
                </a:solidFill>
                <a:latin typeface="Calibri" pitchFamily="34" charset="0"/>
              </a:rPr>
              <a:t>VULNERABILIDAD SOCIAL</a:t>
            </a:r>
          </a:p>
        </p:txBody>
      </p:sp>
      <p:sp>
        <p:nvSpPr>
          <p:cNvPr id="172040" name="Rectangle 8"/>
          <p:cNvSpPr>
            <a:spLocks noChangeArrowheads="1"/>
          </p:cNvSpPr>
          <p:nvPr/>
        </p:nvSpPr>
        <p:spPr bwMode="auto">
          <a:xfrm>
            <a:off x="0" y="4897438"/>
            <a:ext cx="3779838" cy="1655762"/>
          </a:xfrm>
          <a:prstGeom prst="rect">
            <a:avLst/>
          </a:prstGeom>
          <a:noFill/>
          <a:ln w="9525">
            <a:noFill/>
            <a:miter lim="800000"/>
            <a:headEnd/>
            <a:tailEnd/>
          </a:ln>
        </p:spPr>
        <p:txBody>
          <a:bodyPr anchor="ctr"/>
          <a:lstStyle/>
          <a:p>
            <a:pPr algn="ctr"/>
            <a:r>
              <a:rPr lang="es-ES_tradnl" sz="2000" dirty="0">
                <a:solidFill>
                  <a:schemeClr val="accent6">
                    <a:lumMod val="50000"/>
                  </a:schemeClr>
                </a:solidFill>
                <a:latin typeface="Calibri" pitchFamily="34" charset="0"/>
              </a:rPr>
              <a:t>EXCLUSIÓN SOCIAL</a:t>
            </a:r>
          </a:p>
        </p:txBody>
      </p:sp>
      <p:sp>
        <p:nvSpPr>
          <p:cNvPr id="172041" name="Rectangle 9"/>
          <p:cNvSpPr>
            <a:spLocks noGrp="1" noChangeArrowheads="1"/>
          </p:cNvSpPr>
          <p:nvPr>
            <p:ph type="body" sz="half" idx="4294967295"/>
          </p:nvPr>
        </p:nvSpPr>
        <p:spPr>
          <a:xfrm>
            <a:off x="4732338" y="1839912"/>
            <a:ext cx="4716462" cy="1511300"/>
          </a:xfrm>
        </p:spPr>
        <p:txBody>
          <a:bodyPr/>
          <a:lstStyle/>
          <a:p>
            <a:pPr marL="0" indent="0">
              <a:buNone/>
            </a:pPr>
            <a:r>
              <a:rPr lang="es-ES" sz="2200" dirty="0" smtClean="0">
                <a:latin typeface="Calibri" pitchFamily="34" charset="0"/>
              </a:rPr>
              <a:t>La pobreza es el resultado de un </a:t>
            </a:r>
            <a:r>
              <a:rPr lang="es-ES" sz="2200" dirty="0" smtClean="0">
                <a:solidFill>
                  <a:srgbClr val="E23012"/>
                </a:solidFill>
                <a:latin typeface="Calibri" pitchFamily="34" charset="0"/>
              </a:rPr>
              <a:t>débil capital</a:t>
            </a:r>
            <a:r>
              <a:rPr lang="es-ES" sz="2200" dirty="0" smtClean="0">
                <a:latin typeface="Calibri" pitchFamily="34" charset="0"/>
              </a:rPr>
              <a:t> humano, social y físico/financiero.</a:t>
            </a:r>
          </a:p>
        </p:txBody>
      </p:sp>
      <p:sp>
        <p:nvSpPr>
          <p:cNvPr id="172042" name="Rectangle 10"/>
          <p:cNvSpPr>
            <a:spLocks noChangeArrowheads="1"/>
          </p:cNvSpPr>
          <p:nvPr/>
        </p:nvSpPr>
        <p:spPr bwMode="auto">
          <a:xfrm>
            <a:off x="4356100" y="3303587"/>
            <a:ext cx="4787900" cy="1800225"/>
          </a:xfrm>
          <a:prstGeom prst="rect">
            <a:avLst/>
          </a:prstGeom>
          <a:noFill/>
          <a:ln w="9525">
            <a:noFill/>
            <a:miter lim="800000"/>
            <a:headEnd/>
            <a:tailEnd/>
          </a:ln>
        </p:spPr>
        <p:txBody>
          <a:bodyPr/>
          <a:lstStyle/>
          <a:p>
            <a:pPr marL="342900" indent="-342900"/>
            <a:r>
              <a:rPr lang="es-ES_tradnl" sz="2200">
                <a:latin typeface="Calibri" pitchFamily="34" charset="0"/>
              </a:rPr>
              <a:t>	L</a:t>
            </a:r>
            <a:r>
              <a:rPr lang="es-ES" sz="2200">
                <a:latin typeface="Calibri" pitchFamily="34" charset="0"/>
              </a:rPr>
              <a:t>a pobreza es el resultado de la </a:t>
            </a:r>
            <a:r>
              <a:rPr lang="es-ES" sz="2200">
                <a:solidFill>
                  <a:srgbClr val="E23012"/>
                </a:solidFill>
                <a:latin typeface="Calibri" pitchFamily="34" charset="0"/>
              </a:rPr>
              <a:t>indefensión ante shocks</a:t>
            </a:r>
            <a:r>
              <a:rPr lang="es-ES" sz="2200">
                <a:latin typeface="Calibri" pitchFamily="34" charset="0"/>
              </a:rPr>
              <a:t> que no puede ser mitigados por las personas y hogares</a:t>
            </a:r>
          </a:p>
        </p:txBody>
      </p:sp>
      <p:sp>
        <p:nvSpPr>
          <p:cNvPr id="172043" name="Rectangle 11"/>
          <p:cNvSpPr>
            <a:spLocks noChangeArrowheads="1"/>
          </p:cNvSpPr>
          <p:nvPr/>
        </p:nvSpPr>
        <p:spPr bwMode="auto">
          <a:xfrm>
            <a:off x="4356100" y="5100637"/>
            <a:ext cx="4787900" cy="1223963"/>
          </a:xfrm>
          <a:prstGeom prst="rect">
            <a:avLst/>
          </a:prstGeom>
          <a:noFill/>
          <a:ln w="9525">
            <a:noFill/>
            <a:miter lim="800000"/>
            <a:headEnd/>
            <a:tailEnd/>
          </a:ln>
        </p:spPr>
        <p:txBody>
          <a:bodyPr/>
          <a:lstStyle/>
          <a:p>
            <a:pPr marL="342900" indent="-342900"/>
            <a:r>
              <a:rPr lang="es-ES_tradnl" sz="2200" dirty="0">
                <a:latin typeface="Calibri" pitchFamily="34" charset="0"/>
              </a:rPr>
              <a:t>	</a:t>
            </a:r>
            <a:r>
              <a:rPr lang="es-ES" sz="2200" dirty="0">
                <a:latin typeface="Calibri" pitchFamily="34" charset="0"/>
              </a:rPr>
              <a:t>La pobreza es el resultado de </a:t>
            </a:r>
            <a:r>
              <a:rPr lang="es-ES" sz="2200" dirty="0">
                <a:solidFill>
                  <a:srgbClr val="E23012"/>
                </a:solidFill>
                <a:latin typeface="Calibri" pitchFamily="34" charset="0"/>
              </a:rPr>
              <a:t>prácticas institucionalizadas</a:t>
            </a:r>
            <a:r>
              <a:rPr lang="es-ES" sz="2200" dirty="0">
                <a:latin typeface="Calibri" pitchFamily="34" charset="0"/>
              </a:rPr>
              <a:t> que debilitan los lazos que unen a los hogares con la sociedad.</a:t>
            </a:r>
          </a:p>
        </p:txBody>
      </p:sp>
      <p:sp>
        <p:nvSpPr>
          <p:cNvPr id="172044" name="Rectangle 12"/>
          <p:cNvSpPr>
            <a:spLocks noChangeArrowheads="1"/>
          </p:cNvSpPr>
          <p:nvPr/>
        </p:nvSpPr>
        <p:spPr bwMode="auto">
          <a:xfrm>
            <a:off x="0" y="1552575"/>
            <a:ext cx="3743325" cy="504825"/>
          </a:xfrm>
          <a:prstGeom prst="rect">
            <a:avLst/>
          </a:prstGeom>
          <a:noFill/>
          <a:ln w="9525">
            <a:noFill/>
            <a:miter lim="800000"/>
            <a:headEnd/>
            <a:tailEnd/>
          </a:ln>
        </p:spPr>
        <p:txBody>
          <a:bodyPr anchor="ctr"/>
          <a:lstStyle/>
          <a:p>
            <a:pPr algn="ctr"/>
            <a:r>
              <a:rPr lang="es-ES_tradnl" sz="3000" b="1" dirty="0">
                <a:solidFill>
                  <a:schemeClr val="accent6">
                    <a:lumMod val="50000"/>
                  </a:schemeClr>
                </a:solidFill>
                <a:latin typeface="Calibri" pitchFamily="34" charset="0"/>
              </a:rPr>
              <a:t>ENFOQUE</a:t>
            </a:r>
          </a:p>
        </p:txBody>
      </p:sp>
      <p:sp>
        <p:nvSpPr>
          <p:cNvPr id="17" name="Title 29"/>
          <p:cNvSpPr>
            <a:spLocks noGrp="1"/>
          </p:cNvSpPr>
          <p:nvPr>
            <p:ph type="title"/>
          </p:nvPr>
        </p:nvSpPr>
        <p:spPr>
          <a:xfrm>
            <a:off x="228600" y="381000"/>
            <a:ext cx="8686800" cy="1143000"/>
          </a:xfrm>
        </p:spPr>
        <p:txBody>
          <a:bodyPr/>
          <a:lstStyle/>
          <a:p>
            <a:r>
              <a:rPr lang="es-CL" dirty="0" smtClean="0"/>
              <a:t>¿QUÉ ES LA POBREZA?</a:t>
            </a:r>
            <a:br>
              <a:rPr lang="es-CL" dirty="0" smtClean="0"/>
            </a:br>
            <a:endParaRPr lang="es-CL" dirty="0"/>
          </a:p>
        </p:txBody>
      </p:sp>
      <p:sp>
        <p:nvSpPr>
          <p:cNvPr id="18" name="17 CuadroTexto"/>
          <p:cNvSpPr txBox="1"/>
          <p:nvPr/>
        </p:nvSpPr>
        <p:spPr>
          <a:xfrm>
            <a:off x="5867400" y="1447800"/>
            <a:ext cx="1627561" cy="738664"/>
          </a:xfrm>
          <a:prstGeom prst="rect">
            <a:avLst/>
          </a:prstGeom>
          <a:noFill/>
        </p:spPr>
        <p:txBody>
          <a:bodyPr wrap="none" rtlCol="0">
            <a:spAutoFit/>
          </a:bodyPr>
          <a:lstStyle/>
          <a:p>
            <a:r>
              <a:rPr lang="es-CL" sz="2400" b="1" dirty="0" smtClean="0">
                <a:solidFill>
                  <a:schemeClr val="accent6">
                    <a:lumMod val="50000"/>
                  </a:schemeClr>
                </a:solidFill>
                <a:latin typeface="Calibri" pitchFamily="34" charset="0"/>
              </a:rPr>
              <a:t>EXPRESIÓN</a:t>
            </a:r>
          </a:p>
          <a:p>
            <a:endParaRPr lang="es-CL" dirty="0"/>
          </a:p>
        </p:txBody>
      </p:sp>
      <p:sp>
        <p:nvSpPr>
          <p:cNvPr id="19" name="Slide Number Placeholder 18"/>
          <p:cNvSpPr>
            <a:spLocks noGrp="1"/>
          </p:cNvSpPr>
          <p:nvPr>
            <p:ph type="sldNum" sz="quarter" idx="16"/>
          </p:nvPr>
        </p:nvSpPr>
        <p:spPr/>
        <p:txBody>
          <a:bodyPr/>
          <a:lstStyle/>
          <a:p>
            <a:pPr>
              <a:defRPr/>
            </a:pPr>
            <a:fld id="{C348FE03-84FC-41B1-B9F3-A8F7BF2CC391}" type="slidenum">
              <a:rPr lang="en-US" smtClean="0"/>
              <a:pPr>
                <a:defRPr/>
              </a:pPr>
              <a:t>8</a:t>
            </a:fld>
            <a:endParaRPr lang="en-US" dirty="0"/>
          </a:p>
        </p:txBody>
      </p:sp>
    </p:spTree>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049" name="Rectangle 14"/>
          <p:cNvSpPr txBox="1">
            <a:spLocks noChangeArrowheads="1"/>
          </p:cNvSpPr>
          <p:nvPr/>
        </p:nvSpPr>
        <p:spPr bwMode="auto">
          <a:xfrm>
            <a:off x="228600" y="1295400"/>
            <a:ext cx="8458200" cy="5334000"/>
          </a:xfrm>
          <a:prstGeom prst="rect">
            <a:avLst/>
          </a:prstGeom>
          <a:noFill/>
          <a:ln w="9525">
            <a:noFill/>
            <a:miter lim="800000"/>
            <a:headEnd/>
            <a:tailEnd/>
          </a:ln>
        </p:spPr>
        <p:txBody>
          <a:bodyPr/>
          <a:lstStyle/>
          <a:p>
            <a:pPr marL="404813" lvl="1" indent="-404813" algn="just">
              <a:lnSpc>
                <a:spcPct val="80000"/>
              </a:lnSpc>
              <a:spcBef>
                <a:spcPts val="600"/>
              </a:spcBef>
              <a:spcAft>
                <a:spcPts val="1200"/>
              </a:spcAft>
              <a:buClr>
                <a:srgbClr val="0066CC"/>
              </a:buClr>
              <a:buSzPct val="70000"/>
              <a:buFont typeface="Wingdings" pitchFamily="2" charset="2"/>
              <a:buChar char="l"/>
            </a:pPr>
            <a:endParaRPr lang="es-ES" sz="2000">
              <a:latin typeface="Calibri" pitchFamily="34" charset="0"/>
              <a:cs typeface="Times New Roman" pitchFamily="18" charset="0"/>
            </a:endParaRPr>
          </a:p>
        </p:txBody>
      </p:sp>
      <p:sp>
        <p:nvSpPr>
          <p:cNvPr id="386050" name="Title 7"/>
          <p:cNvSpPr>
            <a:spLocks noGrp="1"/>
          </p:cNvSpPr>
          <p:nvPr>
            <p:ph type="title"/>
          </p:nvPr>
        </p:nvSpPr>
        <p:spPr/>
        <p:txBody>
          <a:bodyPr/>
          <a:lstStyle/>
          <a:p>
            <a:pPr eaLnBrk="1" hangingPunct="1"/>
            <a:r>
              <a:rPr lang="es-CL" sz="3200" smtClean="0"/>
              <a:t>Pacto fiscal y social, instrumentos claves  para atacar la desigualdad y la pobreza</a:t>
            </a:r>
            <a:br>
              <a:rPr lang="es-CL" sz="3200" smtClean="0"/>
            </a:br>
            <a:endParaRPr lang="es-CL" sz="3200" smtClean="0"/>
          </a:p>
        </p:txBody>
      </p:sp>
      <p:sp>
        <p:nvSpPr>
          <p:cNvPr id="386051" name="Content Placeholder 9"/>
          <p:cNvSpPr>
            <a:spLocks noGrp="1"/>
          </p:cNvSpPr>
          <p:nvPr>
            <p:ph idx="1"/>
          </p:nvPr>
        </p:nvSpPr>
        <p:spPr/>
        <p:txBody>
          <a:bodyPr/>
          <a:lstStyle/>
          <a:p>
            <a:pPr algn="just" eaLnBrk="1" hangingPunct="1">
              <a:buFont typeface="Arial" charset="0"/>
              <a:buNone/>
            </a:pPr>
            <a:r>
              <a:rPr lang="es-CL" sz="3200" smtClean="0"/>
              <a:t>Son indispensables para impulsar:</a:t>
            </a:r>
          </a:p>
          <a:p>
            <a:pPr algn="just" eaLnBrk="1" hangingPunct="1"/>
            <a:r>
              <a:rPr lang="es-CL" sz="2500" smtClean="0"/>
              <a:t>Una política de desarrollo y convergencia productiva que reduzca la heterogeneidad estructural y vaya a la “médula” de la fábrica de segmentación y desigualdad.</a:t>
            </a:r>
          </a:p>
          <a:p>
            <a:pPr algn="just" eaLnBrk="1" hangingPunct="1"/>
            <a:r>
              <a:rPr lang="es-CL" sz="2500" smtClean="0"/>
              <a:t>Políticas laborales activas para incrementar la tasa de participación, la negociación entre actores, el empleo de calidad y la protección laboral.</a:t>
            </a:r>
          </a:p>
          <a:p>
            <a:pPr algn="just" eaLnBrk="1" hangingPunct="1"/>
            <a:r>
              <a:rPr lang="es-CL" sz="2500" smtClean="0"/>
              <a:t>Políticas educativas para nivelar el campo de juego en desarrollo de capacidades.</a:t>
            </a:r>
          </a:p>
          <a:p>
            <a:pPr algn="just" eaLnBrk="1" hangingPunct="1"/>
            <a:r>
              <a:rPr lang="es-CL" sz="2500" smtClean="0"/>
              <a:t>Políticas de protección social no contributiva con impacto fuerte en reducción de pobreza y vulnerabilidad.</a:t>
            </a:r>
          </a:p>
          <a:p>
            <a:pPr algn="just" eaLnBrk="1" hangingPunct="1"/>
            <a:endParaRPr lang="es-CL" smtClean="0"/>
          </a:p>
          <a:p>
            <a:pPr algn="just" eaLnBrk="1" hangingPunct="1"/>
            <a:endParaRPr lang="es-CL" smtClean="0"/>
          </a:p>
        </p:txBody>
      </p:sp>
      <p:sp>
        <p:nvSpPr>
          <p:cNvPr id="5" name="Date Placeholder 4"/>
          <p:cNvSpPr>
            <a:spLocks noGrp="1"/>
          </p:cNvSpPr>
          <p:nvPr>
            <p:ph type="dt" sz="quarter" idx="10"/>
          </p:nvPr>
        </p:nvSpPr>
        <p:spPr/>
        <p:txBody>
          <a:bodyPr/>
          <a:lstStyle/>
          <a:p>
            <a:pPr>
              <a:defRPr/>
            </a:pPr>
            <a:fld id="{FDE723B3-70E9-4D96-84BF-E3A3DFDE948E}" type="datetime6">
              <a:rPr lang="es-CL"/>
              <a:pPr>
                <a:defRPr/>
              </a:pPr>
              <a:t>Octubre de 2012</a:t>
            </a:fld>
            <a:endParaRPr lang="en-US"/>
          </a:p>
        </p:txBody>
      </p:sp>
      <p:sp>
        <p:nvSpPr>
          <p:cNvPr id="7" name="Footer Placeholder 6"/>
          <p:cNvSpPr>
            <a:spLocks noGrp="1"/>
          </p:cNvSpPr>
          <p:nvPr>
            <p:ph type="ftr" sz="quarter" idx="11"/>
          </p:nvPr>
        </p:nvSpPr>
        <p:spPr/>
        <p:txBody>
          <a:bodyPr/>
          <a:lstStyle/>
          <a:p>
            <a:pPr>
              <a:defRPr/>
            </a:pPr>
            <a:r>
              <a:rPr lang="es-CL"/>
              <a:t>Panorama de la Pobreza y la desigualdad en América Latina: Algunos hechos estilizados</a:t>
            </a:r>
            <a:endParaRPr lang="en-US"/>
          </a:p>
        </p:txBody>
      </p:sp>
      <p:sp>
        <p:nvSpPr>
          <p:cNvPr id="6" name="Slide Number Placeholder 5"/>
          <p:cNvSpPr>
            <a:spLocks noGrp="1"/>
          </p:cNvSpPr>
          <p:nvPr>
            <p:ph type="sldNum" sz="quarter" idx="12"/>
          </p:nvPr>
        </p:nvSpPr>
        <p:spPr/>
        <p:txBody>
          <a:bodyPr/>
          <a:lstStyle/>
          <a:p>
            <a:pPr>
              <a:defRPr/>
            </a:pPr>
            <a:fld id="{3DF354AE-08F7-4326-9CFC-837F7C9BDCC0}" type="slidenum">
              <a:rPr lang="en-US"/>
              <a:pPr>
                <a:defRPr/>
              </a:pPr>
              <a:t>80</a:t>
            </a:fld>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p:cNvSpPr>
            <a:spLocks noChangeArrowheads="1"/>
          </p:cNvSpPr>
          <p:nvPr/>
        </p:nvSpPr>
        <p:spPr bwMode="auto">
          <a:xfrm>
            <a:off x="4038600" y="1638300"/>
            <a:ext cx="5148263" cy="647700"/>
          </a:xfrm>
          <a:prstGeom prst="rect">
            <a:avLst/>
          </a:prstGeom>
          <a:noFill/>
          <a:ln w="9525">
            <a:noFill/>
            <a:miter lim="800000"/>
            <a:headEnd/>
            <a:tailEnd/>
          </a:ln>
        </p:spPr>
        <p:txBody>
          <a:bodyPr/>
          <a:lstStyle/>
          <a:p>
            <a:r>
              <a:rPr lang="es-ES_tradnl" sz="2000">
                <a:solidFill>
                  <a:srgbClr val="E23012"/>
                </a:solidFill>
                <a:latin typeface="Calibri" pitchFamily="34" charset="0"/>
              </a:rPr>
              <a:t>Multifactorial</a:t>
            </a:r>
            <a:r>
              <a:rPr lang="es-ES_tradnl" sz="2000">
                <a:latin typeface="Calibri" pitchFamily="34" charset="0"/>
              </a:rPr>
              <a:t> en sus causas.</a:t>
            </a:r>
            <a:endParaRPr lang="es-ES" sz="2000">
              <a:latin typeface="Calibri" pitchFamily="34" charset="0"/>
            </a:endParaRPr>
          </a:p>
        </p:txBody>
      </p:sp>
      <p:sp>
        <p:nvSpPr>
          <p:cNvPr id="176131" name="Rectangle 3"/>
          <p:cNvSpPr>
            <a:spLocks noGrp="1" noChangeArrowheads="1"/>
          </p:cNvSpPr>
          <p:nvPr>
            <p:ph type="title" idx="4294967295"/>
          </p:nvPr>
        </p:nvSpPr>
        <p:spPr>
          <a:xfrm>
            <a:off x="0" y="1568918"/>
            <a:ext cx="3276600" cy="4984282"/>
          </a:xfrm>
          <a:solidFill>
            <a:schemeClr val="accent5">
              <a:lumMod val="60000"/>
              <a:lumOff val="40000"/>
            </a:schemeClr>
          </a:solidFill>
        </p:spPr>
        <p:txBody>
          <a:bodyPr anchor="ctr"/>
          <a:lstStyle/>
          <a:p>
            <a:r>
              <a:rPr lang="es-ES_tradnl" sz="2100" b="1" dirty="0" smtClean="0">
                <a:solidFill>
                  <a:srgbClr val="89220D"/>
                </a:solidFill>
                <a:latin typeface="Calibri" pitchFamily="34" charset="0"/>
              </a:rPr>
              <a:t>LA POBREZA SE ENTIENDE COMO UN FENÓMENO</a:t>
            </a:r>
            <a:r>
              <a:rPr lang="es-ES_tradnl" sz="1600" b="1" dirty="0" smtClean="0">
                <a:solidFill>
                  <a:srgbClr val="89220D"/>
                </a:solidFill>
                <a:latin typeface="Calibri" pitchFamily="34" charset="0"/>
              </a:rPr>
              <a:t>:</a:t>
            </a:r>
          </a:p>
        </p:txBody>
      </p:sp>
      <p:sp>
        <p:nvSpPr>
          <p:cNvPr id="176132" name="Rectangle 4"/>
          <p:cNvSpPr>
            <a:spLocks noChangeArrowheads="1"/>
          </p:cNvSpPr>
          <p:nvPr/>
        </p:nvSpPr>
        <p:spPr bwMode="auto">
          <a:xfrm>
            <a:off x="4038600" y="2344738"/>
            <a:ext cx="5148263" cy="1008062"/>
          </a:xfrm>
          <a:prstGeom prst="rect">
            <a:avLst/>
          </a:prstGeom>
          <a:noFill/>
          <a:ln w="9525">
            <a:noFill/>
            <a:miter lim="800000"/>
            <a:headEnd/>
            <a:tailEnd/>
          </a:ln>
        </p:spPr>
        <p:txBody>
          <a:bodyPr/>
          <a:lstStyle/>
          <a:p>
            <a:r>
              <a:rPr lang="es-ES" sz="2000">
                <a:solidFill>
                  <a:srgbClr val="E23012"/>
                </a:solidFill>
                <a:latin typeface="Calibri" pitchFamily="34" charset="0"/>
              </a:rPr>
              <a:t>Multidimensional</a:t>
            </a:r>
            <a:r>
              <a:rPr lang="es-ES" sz="2000">
                <a:latin typeface="Calibri" pitchFamily="34" charset="0"/>
              </a:rPr>
              <a:t> en sus manifestaciones (materiales e inmateriales).</a:t>
            </a:r>
          </a:p>
        </p:txBody>
      </p:sp>
      <p:sp>
        <p:nvSpPr>
          <p:cNvPr id="176133" name="AutoShape 5"/>
          <p:cNvSpPr>
            <a:spLocks noChangeArrowheads="1"/>
          </p:cNvSpPr>
          <p:nvPr/>
        </p:nvSpPr>
        <p:spPr bwMode="auto">
          <a:xfrm>
            <a:off x="3419475" y="1489075"/>
            <a:ext cx="576263" cy="72072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6">
              <a:lumMod val="50000"/>
            </a:schemeClr>
          </a:solidFill>
          <a:ln w="9525" algn="ctr">
            <a:noFill/>
            <a:miter lim="800000"/>
            <a:headEnd/>
            <a:tailEnd/>
          </a:ln>
        </p:spPr>
        <p:txBody>
          <a:bodyPr wrap="none" anchor="ctr"/>
          <a:lstStyle/>
          <a:p>
            <a:endParaRPr lang="en-US"/>
          </a:p>
        </p:txBody>
      </p:sp>
      <p:sp>
        <p:nvSpPr>
          <p:cNvPr id="176134" name="AutoShape 6"/>
          <p:cNvSpPr>
            <a:spLocks noChangeArrowheads="1"/>
          </p:cNvSpPr>
          <p:nvPr/>
        </p:nvSpPr>
        <p:spPr bwMode="auto">
          <a:xfrm>
            <a:off x="3419475" y="2251075"/>
            <a:ext cx="576263" cy="72072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6">
              <a:lumMod val="50000"/>
            </a:schemeClr>
          </a:solidFill>
          <a:ln w="9525" algn="ctr">
            <a:noFill/>
            <a:miter lim="800000"/>
            <a:headEnd/>
            <a:tailEnd/>
          </a:ln>
        </p:spPr>
        <p:txBody>
          <a:bodyPr wrap="none" anchor="ctr"/>
          <a:lstStyle/>
          <a:p>
            <a:endParaRPr lang="en-US"/>
          </a:p>
        </p:txBody>
      </p:sp>
      <p:sp>
        <p:nvSpPr>
          <p:cNvPr id="176135" name="AutoShape 7"/>
          <p:cNvSpPr>
            <a:spLocks noChangeArrowheads="1"/>
          </p:cNvSpPr>
          <p:nvPr/>
        </p:nvSpPr>
        <p:spPr bwMode="auto">
          <a:xfrm>
            <a:off x="3419475" y="3927475"/>
            <a:ext cx="576263" cy="72072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6">
              <a:lumMod val="50000"/>
            </a:schemeClr>
          </a:solidFill>
          <a:ln w="9525" algn="ctr">
            <a:noFill/>
            <a:miter lim="800000"/>
            <a:headEnd/>
            <a:tailEnd/>
          </a:ln>
        </p:spPr>
        <p:txBody>
          <a:bodyPr wrap="none" anchor="ctr"/>
          <a:lstStyle/>
          <a:p>
            <a:endParaRPr lang="en-US"/>
          </a:p>
        </p:txBody>
      </p:sp>
      <p:sp>
        <p:nvSpPr>
          <p:cNvPr id="176136" name="Rectangle 8"/>
          <p:cNvSpPr>
            <a:spLocks noChangeArrowheads="1"/>
          </p:cNvSpPr>
          <p:nvPr/>
        </p:nvSpPr>
        <p:spPr bwMode="auto">
          <a:xfrm>
            <a:off x="4071938" y="4076700"/>
            <a:ext cx="5148262" cy="647700"/>
          </a:xfrm>
          <a:prstGeom prst="rect">
            <a:avLst/>
          </a:prstGeom>
          <a:noFill/>
          <a:ln w="9525">
            <a:noFill/>
            <a:miter lim="800000"/>
            <a:headEnd/>
            <a:tailEnd/>
          </a:ln>
        </p:spPr>
        <p:txBody>
          <a:bodyPr/>
          <a:lstStyle/>
          <a:p>
            <a:r>
              <a:rPr lang="es-ES_tradnl" sz="2000">
                <a:latin typeface="Calibri" pitchFamily="34" charset="0"/>
              </a:rPr>
              <a:t>Necesariamente </a:t>
            </a:r>
            <a:r>
              <a:rPr lang="es-ES_tradnl" sz="2000">
                <a:solidFill>
                  <a:srgbClr val="E23012"/>
                </a:solidFill>
                <a:latin typeface="Calibri" pitchFamily="34" charset="0"/>
              </a:rPr>
              <a:t>integral</a:t>
            </a:r>
            <a:r>
              <a:rPr lang="es-ES_tradnl" sz="2000">
                <a:latin typeface="Calibri" pitchFamily="34" charset="0"/>
              </a:rPr>
              <a:t> en sus soluciones.</a:t>
            </a:r>
            <a:endParaRPr lang="es-ES" sz="2000">
              <a:latin typeface="Calibri" pitchFamily="34" charset="0"/>
            </a:endParaRPr>
          </a:p>
        </p:txBody>
      </p:sp>
      <p:sp>
        <p:nvSpPr>
          <p:cNvPr id="176137" name="AutoShape 9"/>
          <p:cNvSpPr>
            <a:spLocks noChangeArrowheads="1"/>
          </p:cNvSpPr>
          <p:nvPr/>
        </p:nvSpPr>
        <p:spPr bwMode="auto">
          <a:xfrm>
            <a:off x="3419475" y="4800600"/>
            <a:ext cx="576263" cy="72072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6">
              <a:lumMod val="50000"/>
            </a:schemeClr>
          </a:solidFill>
          <a:ln w="9525" algn="ctr">
            <a:noFill/>
            <a:miter lim="800000"/>
            <a:headEnd/>
            <a:tailEnd/>
          </a:ln>
        </p:spPr>
        <p:txBody>
          <a:bodyPr wrap="none" anchor="ctr"/>
          <a:lstStyle/>
          <a:p>
            <a:endParaRPr lang="en-US"/>
          </a:p>
        </p:txBody>
      </p:sp>
      <p:sp>
        <p:nvSpPr>
          <p:cNvPr id="176138" name="Rectangle 10"/>
          <p:cNvSpPr>
            <a:spLocks noChangeArrowheads="1"/>
          </p:cNvSpPr>
          <p:nvPr/>
        </p:nvSpPr>
        <p:spPr bwMode="auto">
          <a:xfrm>
            <a:off x="4038600" y="4953000"/>
            <a:ext cx="5148263" cy="431800"/>
          </a:xfrm>
          <a:prstGeom prst="rect">
            <a:avLst/>
          </a:prstGeom>
          <a:noFill/>
          <a:ln w="9525">
            <a:noFill/>
            <a:miter lim="800000"/>
            <a:headEnd/>
            <a:tailEnd/>
          </a:ln>
        </p:spPr>
        <p:txBody>
          <a:bodyPr/>
          <a:lstStyle/>
          <a:p>
            <a:r>
              <a:rPr lang="es-ES_tradnl" sz="2000">
                <a:solidFill>
                  <a:srgbClr val="E23012"/>
                </a:solidFill>
                <a:latin typeface="Calibri" pitchFamily="34" charset="0"/>
              </a:rPr>
              <a:t>Procesal e histórico.</a:t>
            </a:r>
            <a:endParaRPr lang="es-ES" sz="2000">
              <a:solidFill>
                <a:srgbClr val="E23012"/>
              </a:solidFill>
              <a:latin typeface="Calibri" pitchFamily="34" charset="0"/>
            </a:endParaRPr>
          </a:p>
        </p:txBody>
      </p:sp>
      <p:sp>
        <p:nvSpPr>
          <p:cNvPr id="176139" name="AutoShape 11"/>
          <p:cNvSpPr>
            <a:spLocks noChangeArrowheads="1"/>
          </p:cNvSpPr>
          <p:nvPr/>
        </p:nvSpPr>
        <p:spPr bwMode="auto">
          <a:xfrm>
            <a:off x="3419475" y="5715000"/>
            <a:ext cx="576263" cy="72072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6">
              <a:lumMod val="50000"/>
            </a:schemeClr>
          </a:solidFill>
          <a:ln w="9525" algn="ctr">
            <a:noFill/>
            <a:miter lim="800000"/>
            <a:headEnd/>
            <a:tailEnd/>
          </a:ln>
        </p:spPr>
        <p:txBody>
          <a:bodyPr wrap="none" anchor="ctr"/>
          <a:lstStyle/>
          <a:p>
            <a:endParaRPr lang="en-US"/>
          </a:p>
        </p:txBody>
      </p:sp>
      <p:sp>
        <p:nvSpPr>
          <p:cNvPr id="176140" name="Rectangle 12"/>
          <p:cNvSpPr>
            <a:spLocks noChangeArrowheads="1"/>
          </p:cNvSpPr>
          <p:nvPr/>
        </p:nvSpPr>
        <p:spPr bwMode="auto">
          <a:xfrm>
            <a:off x="4067175" y="5486401"/>
            <a:ext cx="5076825" cy="1143000"/>
          </a:xfrm>
          <a:prstGeom prst="rect">
            <a:avLst/>
          </a:prstGeom>
          <a:noFill/>
          <a:ln w="9525">
            <a:noFill/>
            <a:miter lim="800000"/>
            <a:headEnd/>
            <a:tailEnd/>
          </a:ln>
        </p:spPr>
        <p:txBody>
          <a:bodyPr/>
          <a:lstStyle/>
          <a:p>
            <a:r>
              <a:rPr lang="es-ES_tradnl" sz="2000" dirty="0">
                <a:solidFill>
                  <a:srgbClr val="FF0000"/>
                </a:solidFill>
                <a:latin typeface="Calibri" pitchFamily="34" charset="0"/>
              </a:rPr>
              <a:t>Donde coexisten </a:t>
            </a:r>
            <a:r>
              <a:rPr lang="es-ES_tradnl" sz="2000" dirty="0">
                <a:latin typeface="Calibri" pitchFamily="34" charset="0"/>
              </a:rPr>
              <a:t>carencias, debilidades y riesgos, con potencialidades, recursos y prácticas de protección.</a:t>
            </a:r>
            <a:endParaRPr lang="es-ES" sz="2000" dirty="0">
              <a:latin typeface="Calibri" pitchFamily="34" charset="0"/>
            </a:endParaRPr>
          </a:p>
        </p:txBody>
      </p:sp>
      <p:sp>
        <p:nvSpPr>
          <p:cNvPr id="176141" name="AutoShape 13"/>
          <p:cNvSpPr>
            <a:spLocks noChangeArrowheads="1"/>
          </p:cNvSpPr>
          <p:nvPr/>
        </p:nvSpPr>
        <p:spPr bwMode="auto">
          <a:xfrm>
            <a:off x="3419475" y="3089275"/>
            <a:ext cx="576263" cy="72072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6">
              <a:lumMod val="50000"/>
            </a:schemeClr>
          </a:solidFill>
          <a:ln w="9525" algn="ctr">
            <a:noFill/>
            <a:miter lim="800000"/>
            <a:headEnd/>
            <a:tailEnd/>
          </a:ln>
        </p:spPr>
        <p:txBody>
          <a:bodyPr wrap="none" anchor="ctr"/>
          <a:lstStyle/>
          <a:p>
            <a:endParaRPr lang="en-US"/>
          </a:p>
        </p:txBody>
      </p:sp>
      <p:sp>
        <p:nvSpPr>
          <p:cNvPr id="176142" name="Rectangle 14"/>
          <p:cNvSpPr>
            <a:spLocks noChangeArrowheads="1"/>
          </p:cNvSpPr>
          <p:nvPr/>
        </p:nvSpPr>
        <p:spPr bwMode="auto">
          <a:xfrm>
            <a:off x="4071938" y="3182938"/>
            <a:ext cx="5148262" cy="1008062"/>
          </a:xfrm>
          <a:prstGeom prst="rect">
            <a:avLst/>
          </a:prstGeom>
          <a:noFill/>
          <a:ln w="9525">
            <a:noFill/>
            <a:miter lim="800000"/>
            <a:headEnd/>
            <a:tailEnd/>
          </a:ln>
        </p:spPr>
        <p:txBody>
          <a:bodyPr/>
          <a:lstStyle/>
          <a:p>
            <a:r>
              <a:rPr lang="es-ES" sz="2000">
                <a:solidFill>
                  <a:srgbClr val="E23012"/>
                </a:solidFill>
                <a:latin typeface="Calibri" pitchFamily="34" charset="0"/>
              </a:rPr>
              <a:t>Multiarquetípica</a:t>
            </a:r>
            <a:r>
              <a:rPr lang="es-ES" sz="2000">
                <a:latin typeface="Calibri" pitchFamily="34" charset="0"/>
              </a:rPr>
              <a:t> en sus expresiones socioculturales.</a:t>
            </a:r>
          </a:p>
        </p:txBody>
      </p:sp>
      <p:sp>
        <p:nvSpPr>
          <p:cNvPr id="18" name="Title 29"/>
          <p:cNvSpPr>
            <a:spLocks noGrp="1"/>
          </p:cNvSpPr>
          <p:nvPr>
            <p:ph type="title"/>
          </p:nvPr>
        </p:nvSpPr>
        <p:spPr>
          <a:xfrm>
            <a:off x="228600" y="76200"/>
            <a:ext cx="8686800" cy="1143000"/>
          </a:xfrm>
        </p:spPr>
        <p:txBody>
          <a:bodyPr/>
          <a:lstStyle/>
          <a:p>
            <a:r>
              <a:rPr lang="es-CL" dirty="0" smtClean="0"/>
              <a:t>¿QUÉ ES LA POBREZA?</a:t>
            </a:r>
            <a:endParaRPr lang="es-CL" dirty="0"/>
          </a:p>
        </p:txBody>
      </p:sp>
      <p:sp>
        <p:nvSpPr>
          <p:cNvPr id="19" name="Slide Number Placeholder 18"/>
          <p:cNvSpPr>
            <a:spLocks noGrp="1"/>
          </p:cNvSpPr>
          <p:nvPr>
            <p:ph type="sldNum" sz="quarter" idx="16"/>
          </p:nvPr>
        </p:nvSpPr>
        <p:spPr/>
        <p:txBody>
          <a:bodyPr/>
          <a:lstStyle/>
          <a:p>
            <a:pPr>
              <a:defRPr/>
            </a:pPr>
            <a:fld id="{C348FE03-84FC-41B1-B9F3-A8F7BF2CC391}" type="slidenum">
              <a:rPr lang="en-US" smtClean="0"/>
              <a:pPr>
                <a:defRPr/>
              </a:pPr>
              <a:t>9</a:t>
            </a:fld>
            <a:endParaRPr lang="en-US" dirty="0"/>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Theme2">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Theme2</Template>
  <TotalTime>4117</TotalTime>
  <Words>9258</Words>
  <Application>Microsoft Office PowerPoint</Application>
  <PresentationFormat>Presentación en pantalla (4:3)</PresentationFormat>
  <Paragraphs>1057</Paragraphs>
  <Slides>80</Slides>
  <Notes>66</Notes>
  <HiddenSlides>1</HiddenSlides>
  <MMClips>0</MMClips>
  <ScaleCrop>false</ScaleCrop>
  <HeadingPairs>
    <vt:vector size="6" baseType="variant">
      <vt:variant>
        <vt:lpstr>Tema</vt:lpstr>
      </vt:variant>
      <vt:variant>
        <vt:i4>2</vt:i4>
      </vt:variant>
      <vt:variant>
        <vt:lpstr>Servidores OLE incrustados</vt:lpstr>
      </vt:variant>
      <vt:variant>
        <vt:i4>2</vt:i4>
      </vt:variant>
      <vt:variant>
        <vt:lpstr>Títulos de diapositiva</vt:lpstr>
      </vt:variant>
      <vt:variant>
        <vt:i4>80</vt:i4>
      </vt:variant>
    </vt:vector>
  </HeadingPairs>
  <TitlesOfParts>
    <vt:vector size="84" baseType="lpstr">
      <vt:lpstr>Theme2</vt:lpstr>
      <vt:lpstr>Custom Design</vt:lpstr>
      <vt:lpstr>Chart</vt:lpstr>
      <vt:lpstr>Worksheet</vt:lpstr>
      <vt:lpstr>Diapositiva 1</vt:lpstr>
      <vt:lpstr>CONTENIDO DE LA PRESENTACIÓN</vt:lpstr>
      <vt:lpstr>CONCEPTO DE POBREZA</vt:lpstr>
      <vt:lpstr>¿QUÉ ES LA POBREZA?</vt:lpstr>
      <vt:lpstr>¿QUÉ ES LA POBREZA?</vt:lpstr>
      <vt:lpstr>    NECESIDADES  </vt:lpstr>
      <vt:lpstr>SUPERACIÓN  DE LA POBREZA</vt:lpstr>
      <vt:lpstr>CAPITALES</vt:lpstr>
      <vt:lpstr>LA POBREZA SE ENTIENDE COMO UN FENÓMENO:</vt:lpstr>
      <vt:lpstr>CONCEPCIÓN DE LA POBREZA</vt:lpstr>
      <vt:lpstr>POBREZA</vt:lpstr>
      <vt:lpstr>MÉTODOS DE MEDICIÓN DE LA POBREZA</vt:lpstr>
      <vt:lpstr>LA POBREZA COMO INSUFICIENCIA DE CONDICIONES MATERIALES</vt:lpstr>
      <vt:lpstr>MEDICIÓN DE LA POBREZA</vt:lpstr>
      <vt:lpstr>ENFOQUES PARA LA MEDICIÓN DE LA POBREZA</vt:lpstr>
      <vt:lpstr>LA MULTIDIMENSIONALIDAD DE LA POBREZA</vt:lpstr>
      <vt:lpstr>POBREZA COMO CARENCIA DE RECURSOS MONETARIOS</vt:lpstr>
      <vt:lpstr>LA ALTERNATIVA: MÉTODOS “MULTIDIMENSIONALES”</vt:lpstr>
      <vt:lpstr>AVANCES Y DESAFÍOS EN EL ÁMBITO DE LA MULTIDIMENSIONALIDAD</vt:lpstr>
      <vt:lpstr>SELECCIÓN DE DIMENSIONES, INDICADORES Y UMBRALES</vt:lpstr>
      <vt:lpstr>CONCLUSIONES</vt:lpstr>
      <vt:lpstr>POBREZA ABSOLUTA Y RELATIVA</vt:lpstr>
      <vt:lpstr>ENFOQUES OBJETIVO Y SUBJETIVO</vt:lpstr>
      <vt:lpstr>Diapositiva 24</vt:lpstr>
      <vt:lpstr> DINÁMICA RECIENTE DE LA POBREZA EN A.L. </vt:lpstr>
      <vt:lpstr>La pobreza se ha reducido en la región en las últimas dos décadas…</vt:lpstr>
      <vt:lpstr>En los últimos 20 años se han reducido las tasas de pobreza e indigencia, a distinto ritmo según el período. Recientemente se observa una tendencia algo oscilante en el caso de la pobreza extrema.</vt:lpstr>
      <vt:lpstr>Luego de la crisis de 2009, varios países de la región lograron disminuir sus niveles de pobreza en el 2010, otros tuvieron un retroceso  </vt:lpstr>
      <vt:lpstr>El deterioro de 2009 no revirtió los importantes logros de los seis años previos</vt:lpstr>
      <vt:lpstr>Recurrentes crisis financieras internacionales de las últimas 3 décadas han golpeado duro a los países de América Latina</vt:lpstr>
      <vt:lpstr>…con costos importantes en el campo social, reflejados en la evolución de la pobreza </vt:lpstr>
      <vt:lpstr>Se mantiene una gran heterogeneidad en los niveles de pobreza e indigencia entre los países </vt:lpstr>
      <vt:lpstr>Una medición multidimensional muestra que la población con necesidades básicas insatisfechas también disminuyo de manera significativa entre 2002 y 2009</vt:lpstr>
      <vt:lpstr> FACTORES EXPLICATIVOS </vt:lpstr>
      <vt:lpstr>Una primera mirada: crecimiento económico y redistribución del ingreso </vt:lpstr>
      <vt:lpstr>Efecto crecimiento y efecto redistribución en el cambio de la pobreza, período 1990-2010 </vt:lpstr>
      <vt:lpstr>Efecto crecimiento y efecto redistribución en los cambios de la pobreza, períodos 1990-2002 y 2002-2010 </vt:lpstr>
      <vt:lpstr>Dos grandes pilares para la reducción de la pobreza: el mundo del trabajo y las políticas sociales </vt:lpstr>
      <vt:lpstr>La reducción de la pobreza ha provenido principalmente del incremento de los ingresos laborales. Las transferencias también han contribuido, pero en un grado menor.  </vt:lpstr>
      <vt:lpstr>A nivel regional, el gasto público, en especial el gasto social, ha registrado un aumento muy significativo en las últimas dos décadas. </vt:lpstr>
      <vt:lpstr> CAMBIOS EN LA DISTRIBUCIÓN DEL INGRESO </vt:lpstr>
      <vt:lpstr>Cambios distributivos en América Latina</vt:lpstr>
      <vt:lpstr>Cambios distributivos entre 1990 y 2010</vt:lpstr>
      <vt:lpstr>Cambios distributivos entre 1990-2002 y 2002-2010 a</vt:lpstr>
      <vt:lpstr>Desde 2002, en América Latina se ha observado una tendencia a la caída de la desigualdad …</vt:lpstr>
      <vt:lpstr>… tendencia a la mejora distributiva que se mantuvo luego de la crisis económica</vt:lpstr>
      <vt:lpstr>Pero América Latina continúa siendo la región más desigual del mundo </vt:lpstr>
      <vt:lpstr>SUSTRATO ESTRUCTURAL DE LA POBREZA Y LA DESIGUALDAD </vt:lpstr>
      <vt:lpstr>a) El cambio demográfico</vt:lpstr>
      <vt:lpstr>Evolución de la fecundidad</vt:lpstr>
      <vt:lpstr>Reducción del tamaño de los hogares</vt:lpstr>
      <vt:lpstr>Aumento de los hogares con jefatura femenina</vt:lpstr>
      <vt:lpstr>Relación de dependencia y oportunidades para superar la pobreza</vt:lpstr>
      <vt:lpstr>Período en el que la relación de dependencia se mantiene relativamente baja</vt:lpstr>
      <vt:lpstr>b) Inequidades en educación</vt:lpstr>
      <vt:lpstr>Tasa de matriculación según nivel de enseñanza - ALC</vt:lpstr>
      <vt:lpstr>Tasa de matriculación en Pre-primaria y Terciaria ALC y Europa Occidental (más América del Norte) </vt:lpstr>
      <vt:lpstr>Tasa de asistencia de las personas de 20 a 24 años de edad según quintiles ALC, 1999 y 2010</vt:lpstr>
      <vt:lpstr>Otra de las caras duras de la desigualdad es el desarrollo de capacidades: contraste en conclusión de secundaria por nivel socioeconómico</vt:lpstr>
      <vt:lpstr>El eslabonamiento educación-empleo reproduce y, eventualmente, amplía las inequidades sociales  y la pobreza</vt:lpstr>
      <vt:lpstr>c) Inserción laboral</vt:lpstr>
      <vt:lpstr>Traba de la pobreza y desigualdad: El empleo se concentra en sectores de baja productividad, alta informalidad, precariedad y bajos ingresos laborales </vt:lpstr>
      <vt:lpstr>Precariedad, desprotección.  En el 2006, el acceso a la seguridad social entre los ocupados en AL llegó a un 37.3%, y entre los ocupados informales urbanos alcanzó apenas a un 19.6%.</vt:lpstr>
      <vt:lpstr>Jóvenes (y especialmente las mujeres dentro de estos) desvinculados de las instituciones</vt:lpstr>
      <vt:lpstr>d) Inequidades en vivienda</vt:lpstr>
      <vt:lpstr>Desigual distribución sociogeográfica en Santiago.  Distribución de los hogares según nivel de ingresos</vt:lpstr>
      <vt:lpstr>Desigual distribución sociogeográfica en Santiago.  Rendimientos SIMCE  cuartos básicos 2005  </vt:lpstr>
      <vt:lpstr>e) Débil capital social</vt:lpstr>
      <vt:lpstr>Diapositiva 69</vt:lpstr>
      <vt:lpstr>PERCEPCIONES DE LA POBREZA Y LA DESIGUALDAD </vt:lpstr>
      <vt:lpstr>Un problema crucial: el malestar con las instituciones</vt:lpstr>
      <vt:lpstr>Percepciones de injusticia en la distribución del ingreso </vt:lpstr>
      <vt:lpstr>Desconfianza en las instituciones </vt:lpstr>
      <vt:lpstr>Percepciones de carga tributaria </vt:lpstr>
      <vt:lpstr>Diapositiva 75</vt:lpstr>
      <vt:lpstr>Desplazamiento del tener existencial al malestar emocional </vt:lpstr>
      <vt:lpstr>DESAFÍOS</vt:lpstr>
      <vt:lpstr>Qué hacer para reducir la pobreza y la desigualdad? La perspectiva de la CEPAL </vt:lpstr>
      <vt:lpstr>El desafío de la igualdad implica enfrentar deudas históricas y recientes:  </vt:lpstr>
      <vt:lpstr>Pacto fiscal y social, instrumentos claves  para atacar la desigualdad y la pobreza </vt:lpstr>
    </vt:vector>
  </TitlesOfParts>
  <Company>CEPAL, Naciones Unidas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Juan Carlos Feres</dc:creator>
  <cp:lastModifiedBy>..............</cp:lastModifiedBy>
  <cp:revision>235</cp:revision>
  <dcterms:created xsi:type="dcterms:W3CDTF">2011-05-03T18:16:58Z</dcterms:created>
  <dcterms:modified xsi:type="dcterms:W3CDTF">2012-10-08T17:34:43Z</dcterms:modified>
</cp:coreProperties>
</file>