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Override12.xml" ContentType="application/vnd.openxmlformats-officedocument.themeOverr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theme/themeOverride39.xml" ContentType="application/vnd.openxmlformats-officedocument.themeOverride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64.xml" ContentType="application/vnd.openxmlformats-officedocument.themeOverr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theme/themeOverride53.xml" ContentType="application/vnd.openxmlformats-officedocument.themeOverride+xml"/>
  <Override PartName="/ppt/slides/slide77.xml" ContentType="application/vnd.openxmlformats-officedocument.presentationml.slide+xml"/>
  <Override PartName="/ppt/diagrams/colors4.xml" ContentType="application/vnd.openxmlformats-officedocument.drawingml.diagramColors+xml"/>
  <Override PartName="/ppt/theme/themeOverride42.xml" ContentType="application/vnd.openxmlformats-officedocument.themeOverrid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heme/themeOverride29.xml" ContentType="application/vnd.openxmlformats-officedocument.themeOverr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theme/themeOverride47.xml" ContentType="application/vnd.openxmlformats-officedocument.themeOverride+xml"/>
  <Override PartName="/ppt/theme/themeOverride58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36.xml" ContentType="application/vnd.openxmlformats-officedocument.themeOverride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rawing8.xml" ContentType="application/vnd.ms-office.drawingml.diagramDrawing+xml"/>
  <Default Extension="vml" ContentType="application/vnd.openxmlformats-officedocument.vmlDrawing"/>
  <Override PartName="/ppt/theme/themeOverride65.xml" ContentType="application/vnd.openxmlformats-officedocument.themeOverride+xml"/>
  <Override PartName="/ppt/theme/themeOverride25.xml" ContentType="application/vnd.openxmlformats-officedocument.themeOverr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theme/themeOverride43.xml" ContentType="application/vnd.openxmlformats-officedocument.themeOverr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theme/themeOverride54.xml" ContentType="application/vnd.openxmlformats-officedocument.themeOverr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Override14.xml" ContentType="application/vnd.openxmlformats-officedocument.themeOverride+xml"/>
  <Override PartName="/ppt/theme/themeOverride32.xml" ContentType="application/vnd.openxmlformats-officedocument.themeOverride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theme/themeOverride61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theme/themeOverride50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Override PartName="/ppt/diagrams/data11.xml" ContentType="application/vnd.openxmlformats-officedocument.drawingml.diagramData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heme/themeOverride59.xml" ContentType="application/vnd.openxmlformats-officedocument.themeOverr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theme/themeOverride48.xml" ContentType="application/vnd.openxmlformats-officedocument.themeOverride+xml"/>
  <Override PartName="/ppt/theme/themeOverride66.xml" ContentType="application/vnd.openxmlformats-officedocument.themeOverride+xml"/>
  <Override PartName="/ppt/theme/themeOverride37.xml" ContentType="application/vnd.openxmlformats-officedocument.themeOverr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theme/themeOverride55.xml" ContentType="application/vnd.openxmlformats-officedocument.themeOverride+xml"/>
  <Override PartName="/ppt/slides/slide79.xml" ContentType="application/vnd.openxmlformats-officedocument.presentationml.slid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theme/themeOverride44.xml" ContentType="application/vnd.openxmlformats-officedocument.themeOverrid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theme/themeOverride62.xml" ContentType="application/vnd.openxmlformats-officedocument.themeOverr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theme/themeOverride51.xml" ContentType="application/vnd.openxmlformats-officedocument.themeOverr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theme/themeOverride4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Override38.xml" ContentType="application/vnd.openxmlformats-officedocument.themeOverride+xml"/>
  <Override PartName="/ppt/diagrams/layout4.xml" ContentType="application/vnd.openxmlformats-officedocument.drawingml.diagramLayout+xml"/>
  <Override PartName="/ppt/theme/themeOverride49.xml" ContentType="application/vnd.openxmlformats-officedocument.themeOverride+xml"/>
  <Override PartName="/ppt/theme/themeOverride67.xml" ContentType="application/vnd.openxmlformats-officedocument.themeOverride+xml"/>
  <Override PartName="/ppt/theme/themeOverride27.xml" ContentType="application/vnd.openxmlformats-officedocument.themeOverr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theme/themeOverride45.xml" ContentType="application/vnd.openxmlformats-officedocument.themeOverride+xml"/>
  <Override PartName="/ppt/diagrams/quickStyle12.xml" ContentType="application/vnd.openxmlformats-officedocument.drawingml.diagramStyle+xml"/>
  <Override PartName="/ppt/theme/themeOverride56.xml" ContentType="application/vnd.openxmlformats-officedocument.themeOverride+xml"/>
  <Override PartName="/ppt/theme/themeOverride16.xml" ContentType="application/vnd.openxmlformats-officedocument.themeOverride+xml"/>
  <Override PartName="/ppt/theme/themeOverride34.xml" ContentType="application/vnd.openxmlformats-officedocument.themeOverrid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theme/themeOverride63.xml" ContentType="application/vnd.openxmlformats-officedocument.themeOverr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theme/themeOverride9.xml" ContentType="application/vnd.openxmlformats-officedocument.themeOverride+xml"/>
  <Override PartName="/ppt/theme/themeOverride23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theme/themeOverride41.xml" ContentType="application/vnd.openxmlformats-officedocument.themeOverride+xml"/>
  <Override PartName="/ppt/diagrams/layout12.xml" ContentType="application/vnd.openxmlformats-officedocument.drawingml.diagramLayout+xml"/>
  <Override PartName="/ppt/theme/themeOverride52.xml" ContentType="application/vnd.openxmlformats-officedocument.themeOverr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theme/themeOverride30.xml" ContentType="application/vnd.openxmlformats-officedocument.themeOverr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theme/themeOverride68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theme/themeOverride57.xml" ContentType="application/vnd.openxmlformats-officedocument.themeOverr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theme/themeOverride46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diagrams/quickStyle7.xml" ContentType="application/vnd.openxmlformats-officedocument.drawingml.diagramStyle+xml"/>
  <Override PartName="/ppt/theme/themeOverride60.xml" ContentType="application/vnd.openxmlformats-officedocument.themeOverrid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theme/themeOverride2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handoutMasterIdLst>
    <p:handoutMasterId r:id="rId90"/>
  </p:handoutMasterIdLst>
  <p:sldIdLst>
    <p:sldId id="256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389" r:id="rId21"/>
    <p:sldId id="390" r:id="rId22"/>
    <p:sldId id="283" r:id="rId23"/>
    <p:sldId id="284" r:id="rId24"/>
    <p:sldId id="285" r:id="rId25"/>
    <p:sldId id="287" r:id="rId26"/>
    <p:sldId id="288" r:id="rId27"/>
    <p:sldId id="289" r:id="rId28"/>
    <p:sldId id="290" r:id="rId29"/>
    <p:sldId id="295" r:id="rId30"/>
    <p:sldId id="296" r:id="rId31"/>
    <p:sldId id="294" r:id="rId32"/>
    <p:sldId id="297" r:id="rId33"/>
    <p:sldId id="298" r:id="rId34"/>
    <p:sldId id="378" r:id="rId35"/>
    <p:sldId id="316" r:id="rId36"/>
    <p:sldId id="299" r:id="rId37"/>
    <p:sldId id="300" r:id="rId38"/>
    <p:sldId id="317" r:id="rId39"/>
    <p:sldId id="319" r:id="rId40"/>
    <p:sldId id="320" r:id="rId41"/>
    <p:sldId id="379" r:id="rId42"/>
    <p:sldId id="380" r:id="rId43"/>
    <p:sldId id="324" r:id="rId44"/>
    <p:sldId id="325" r:id="rId45"/>
    <p:sldId id="333" r:id="rId46"/>
    <p:sldId id="334" r:id="rId47"/>
    <p:sldId id="335" r:id="rId48"/>
    <p:sldId id="258" r:id="rId49"/>
    <p:sldId id="336" r:id="rId50"/>
    <p:sldId id="337" r:id="rId51"/>
    <p:sldId id="343" r:id="rId52"/>
    <p:sldId id="344" r:id="rId53"/>
    <p:sldId id="345" r:id="rId54"/>
    <p:sldId id="381" r:id="rId55"/>
    <p:sldId id="347" r:id="rId56"/>
    <p:sldId id="348" r:id="rId57"/>
    <p:sldId id="382" r:id="rId58"/>
    <p:sldId id="353" r:id="rId59"/>
    <p:sldId id="354" r:id="rId60"/>
    <p:sldId id="355" r:id="rId61"/>
    <p:sldId id="356" r:id="rId62"/>
    <p:sldId id="357" r:id="rId63"/>
    <p:sldId id="358" r:id="rId64"/>
    <p:sldId id="359" r:id="rId65"/>
    <p:sldId id="360" r:id="rId66"/>
    <p:sldId id="361" r:id="rId67"/>
    <p:sldId id="362" r:id="rId68"/>
    <p:sldId id="363" r:id="rId69"/>
    <p:sldId id="364" r:id="rId70"/>
    <p:sldId id="366" r:id="rId71"/>
    <p:sldId id="367" r:id="rId72"/>
    <p:sldId id="368" r:id="rId73"/>
    <p:sldId id="383" r:id="rId74"/>
    <p:sldId id="370" r:id="rId75"/>
    <p:sldId id="371" r:id="rId76"/>
    <p:sldId id="372" r:id="rId77"/>
    <p:sldId id="373" r:id="rId78"/>
    <p:sldId id="374" r:id="rId79"/>
    <p:sldId id="375" r:id="rId80"/>
    <p:sldId id="376" r:id="rId81"/>
    <p:sldId id="377" r:id="rId82"/>
    <p:sldId id="384" r:id="rId83"/>
    <p:sldId id="385" r:id="rId84"/>
    <p:sldId id="386" r:id="rId85"/>
    <p:sldId id="387" r:id="rId86"/>
    <p:sldId id="391" r:id="rId87"/>
    <p:sldId id="259" r:id="rId88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8D7E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2" autoAdjust="0"/>
    <p:restoredTop sz="94638" autoAdjust="0"/>
  </p:normalViewPr>
  <p:slideViewPr>
    <p:cSldViewPr>
      <p:cViewPr>
        <p:scale>
          <a:sx n="50" d="100"/>
          <a:sy n="50" d="100"/>
        </p:scale>
        <p:origin x="-1080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8.xml"/><Relationship Id="rId1" Type="http://schemas.openxmlformats.org/officeDocument/2006/relationships/slide" Target="slides/slide3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A4802-4A37-4C27-A32D-B86EB84B2378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s-CL"/>
        </a:p>
      </dgm:t>
    </dgm:pt>
    <dgm:pt modelId="{BCB629D1-5BD5-459A-8FB4-EF12E5BF2D00}">
      <dgm:prSet/>
      <dgm:spPr/>
      <dgm:t>
        <a:bodyPr/>
        <a:lstStyle/>
        <a:p>
          <a:r>
            <a:rPr lang="es-CL" b="1" dirty="0" smtClean="0"/>
            <a:t>Le ayuda a alinear los indicadores estratégicos a todos los niveles de la organización.</a:t>
          </a:r>
          <a:endParaRPr lang="es-CL" b="1" dirty="0"/>
        </a:p>
      </dgm:t>
    </dgm:pt>
    <dgm:pt modelId="{339813BA-C4BE-4307-B755-15A85EFA648D}" type="parTrans" cxnId="{B5D2419C-C407-4B32-8883-AAE9EDDD6023}">
      <dgm:prSet/>
      <dgm:spPr/>
      <dgm:t>
        <a:bodyPr/>
        <a:lstStyle/>
        <a:p>
          <a:endParaRPr lang="es-CL" b="1"/>
        </a:p>
      </dgm:t>
    </dgm:pt>
    <dgm:pt modelId="{8C202D2D-A396-497E-A202-69C2D3CD789E}" type="sibTrans" cxnId="{B5D2419C-C407-4B32-8883-AAE9EDDD6023}">
      <dgm:prSet/>
      <dgm:spPr/>
      <dgm:t>
        <a:bodyPr/>
        <a:lstStyle/>
        <a:p>
          <a:endParaRPr lang="es-CL" b="1"/>
        </a:p>
      </dgm:t>
    </dgm:pt>
    <dgm:pt modelId="{5F52B0E1-8822-477B-96C3-C7807D36D423}">
      <dgm:prSet/>
      <dgm:spPr/>
      <dgm:t>
        <a:bodyPr/>
        <a:lstStyle/>
        <a:p>
          <a:r>
            <a:rPr lang="es-CL" b="1" dirty="0" smtClean="0"/>
            <a:t>Ofrece a la gestión una imagen gráfica y clara de las operaciones.</a:t>
          </a:r>
          <a:endParaRPr lang="es-CL" b="1" dirty="0"/>
        </a:p>
      </dgm:t>
    </dgm:pt>
    <dgm:pt modelId="{56322C0E-30CE-4212-989C-29C97236587B}" type="parTrans" cxnId="{1E969A33-B091-4991-881A-9DA2A31C5FA6}">
      <dgm:prSet/>
      <dgm:spPr/>
      <dgm:t>
        <a:bodyPr/>
        <a:lstStyle/>
        <a:p>
          <a:endParaRPr lang="es-CL" b="1"/>
        </a:p>
      </dgm:t>
    </dgm:pt>
    <dgm:pt modelId="{2CD8CB5B-6730-4159-A90D-A2A823B9FB46}" type="sibTrans" cxnId="{1E969A33-B091-4991-881A-9DA2A31C5FA6}">
      <dgm:prSet/>
      <dgm:spPr/>
      <dgm:t>
        <a:bodyPr/>
        <a:lstStyle/>
        <a:p>
          <a:endParaRPr lang="es-CL" b="1"/>
        </a:p>
      </dgm:t>
    </dgm:pt>
    <dgm:pt modelId="{3A4F7D0E-AC49-4D69-A8ED-30194535FF55}">
      <dgm:prSet/>
      <dgm:spPr/>
      <dgm:t>
        <a:bodyPr/>
        <a:lstStyle/>
        <a:p>
          <a:r>
            <a:rPr lang="es-CL" b="1" dirty="0" smtClean="0"/>
            <a:t>Facilita la comunicación y entendimiento de los objetivos en todos los niveles de la organización</a:t>
          </a:r>
          <a:endParaRPr lang="es-CL" b="1" dirty="0"/>
        </a:p>
      </dgm:t>
    </dgm:pt>
    <dgm:pt modelId="{7B62C55E-F37D-45E8-A893-7128823C5961}" type="parTrans" cxnId="{CA483833-3533-49FB-A23D-F794A390FC89}">
      <dgm:prSet/>
      <dgm:spPr/>
      <dgm:t>
        <a:bodyPr/>
        <a:lstStyle/>
        <a:p>
          <a:endParaRPr lang="es-CL" b="1"/>
        </a:p>
      </dgm:t>
    </dgm:pt>
    <dgm:pt modelId="{34E3839C-4C51-46C5-B579-67501577C48E}" type="sibTrans" cxnId="{CA483833-3533-49FB-A23D-F794A390FC89}">
      <dgm:prSet/>
      <dgm:spPr/>
      <dgm:t>
        <a:bodyPr/>
        <a:lstStyle/>
        <a:p>
          <a:endParaRPr lang="es-CL" b="1"/>
        </a:p>
      </dgm:t>
    </dgm:pt>
    <dgm:pt modelId="{0BF079FB-E035-44D0-82F4-7CA1DFE7C621}">
      <dgm:prSet/>
      <dgm:spPr/>
      <dgm:t>
        <a:bodyPr/>
        <a:lstStyle/>
        <a:p>
          <a:r>
            <a:rPr lang="es-CL" b="1" dirty="0" smtClean="0"/>
            <a:t>Ayuda a reducir la cantidad de información que puede obtener de los sistemas de información, ya que de ellos, el BSC extrae lo esencial.</a:t>
          </a:r>
          <a:endParaRPr lang="es-CL" b="1" dirty="0"/>
        </a:p>
      </dgm:t>
    </dgm:pt>
    <dgm:pt modelId="{AD582029-CE5C-4E03-8902-3DAE8C05D389}" type="parTrans" cxnId="{EA5EE449-54EC-4368-9634-D969A5DF7454}">
      <dgm:prSet/>
      <dgm:spPr/>
      <dgm:t>
        <a:bodyPr/>
        <a:lstStyle/>
        <a:p>
          <a:endParaRPr lang="es-CL" b="1"/>
        </a:p>
      </dgm:t>
    </dgm:pt>
    <dgm:pt modelId="{D93B11CC-10B6-4C36-88D7-679853B0A9BA}" type="sibTrans" cxnId="{EA5EE449-54EC-4368-9634-D969A5DF7454}">
      <dgm:prSet/>
      <dgm:spPr/>
      <dgm:t>
        <a:bodyPr/>
        <a:lstStyle/>
        <a:p>
          <a:endParaRPr lang="es-CL" b="1"/>
        </a:p>
      </dgm:t>
    </dgm:pt>
    <dgm:pt modelId="{B0987848-63C2-4B9F-BDF1-EBD4D5837D0F}">
      <dgm:prSet/>
      <dgm:spPr/>
      <dgm:t>
        <a:bodyPr/>
        <a:lstStyle/>
        <a:p>
          <a:r>
            <a:rPr lang="es-CL" b="1" dirty="0" smtClean="0"/>
            <a:t>Mide el grado de contribución personal a los resultados de la organización.</a:t>
          </a:r>
          <a:endParaRPr lang="es-CL" b="1" dirty="0"/>
        </a:p>
      </dgm:t>
    </dgm:pt>
    <dgm:pt modelId="{67952209-4C02-46C2-B2A3-4C7E5CB3B2B1}" type="parTrans" cxnId="{A6FB15ED-C412-433E-A753-FD6FBD9708F7}">
      <dgm:prSet/>
      <dgm:spPr/>
      <dgm:t>
        <a:bodyPr/>
        <a:lstStyle/>
        <a:p>
          <a:endParaRPr lang="es-CL" b="1"/>
        </a:p>
      </dgm:t>
    </dgm:pt>
    <dgm:pt modelId="{80924FD0-B438-44FC-BEB9-9A64912DC8FC}" type="sibTrans" cxnId="{A6FB15ED-C412-433E-A753-FD6FBD9708F7}">
      <dgm:prSet/>
      <dgm:spPr/>
      <dgm:t>
        <a:bodyPr/>
        <a:lstStyle/>
        <a:p>
          <a:endParaRPr lang="es-CL" b="1"/>
        </a:p>
      </dgm:t>
    </dgm:pt>
    <dgm:pt modelId="{E3453E69-1387-466F-A745-17B3793B83E0}">
      <dgm:prSet/>
      <dgm:spPr/>
      <dgm:t>
        <a:bodyPr/>
        <a:lstStyle/>
        <a:p>
          <a:r>
            <a:rPr lang="es-CL" b="1" dirty="0" smtClean="0"/>
            <a:t>Logra que la estrategia sea el objetivo de todos y de todos los días.</a:t>
          </a:r>
          <a:endParaRPr lang="es-CL" b="1" dirty="0"/>
        </a:p>
      </dgm:t>
    </dgm:pt>
    <dgm:pt modelId="{68A145E1-D641-4822-972D-1019AE1D375B}" type="parTrans" cxnId="{9013E987-D9A3-412F-99AF-E10DF012217A}">
      <dgm:prSet/>
      <dgm:spPr/>
      <dgm:t>
        <a:bodyPr/>
        <a:lstStyle/>
        <a:p>
          <a:endParaRPr lang="es-CL" b="1"/>
        </a:p>
      </dgm:t>
    </dgm:pt>
    <dgm:pt modelId="{49FE5437-808D-47B0-9354-FDDABD3088B1}" type="sibTrans" cxnId="{9013E987-D9A3-412F-99AF-E10DF012217A}">
      <dgm:prSet/>
      <dgm:spPr/>
      <dgm:t>
        <a:bodyPr/>
        <a:lstStyle/>
        <a:p>
          <a:endParaRPr lang="es-CL" b="1"/>
        </a:p>
      </dgm:t>
    </dgm:pt>
    <dgm:pt modelId="{90B74D9C-A62D-4C3D-BF38-D9666E64791F}">
      <dgm:prSet/>
      <dgm:spPr/>
      <dgm:t>
        <a:bodyPr/>
        <a:lstStyle/>
        <a:p>
          <a:r>
            <a:rPr lang="es-CL" b="1" dirty="0" smtClean="0"/>
            <a:t>Genera indicadores de control efectivo y permite tomar decisiones oportunas.</a:t>
          </a:r>
          <a:endParaRPr lang="es-CL" b="1" dirty="0"/>
        </a:p>
      </dgm:t>
    </dgm:pt>
    <dgm:pt modelId="{C92B0B9A-E3AC-40AD-A2B8-BED180A18422}" type="parTrans" cxnId="{94455BA9-9B46-4627-809C-653A51A80FBF}">
      <dgm:prSet/>
      <dgm:spPr/>
      <dgm:t>
        <a:bodyPr/>
        <a:lstStyle/>
        <a:p>
          <a:endParaRPr lang="es-CL" b="1"/>
        </a:p>
      </dgm:t>
    </dgm:pt>
    <dgm:pt modelId="{B605FCFF-AACF-49CE-A4EA-5DEF26732474}" type="sibTrans" cxnId="{94455BA9-9B46-4627-809C-653A51A80FBF}">
      <dgm:prSet/>
      <dgm:spPr/>
      <dgm:t>
        <a:bodyPr/>
        <a:lstStyle/>
        <a:p>
          <a:endParaRPr lang="es-CL" b="1"/>
        </a:p>
      </dgm:t>
    </dgm:pt>
    <dgm:pt modelId="{E688BA53-1BA0-4FDA-B928-2E9EECC3F564}">
      <dgm:prSet/>
      <dgm:spPr/>
      <dgm:t>
        <a:bodyPr/>
        <a:lstStyle/>
        <a:p>
          <a:r>
            <a:rPr lang="es-CL" b="1" dirty="0" smtClean="0"/>
            <a:t>Instaura un proceso continuo de generación y modificación de estrategias</a:t>
          </a:r>
          <a:endParaRPr lang="es-CL" b="1" dirty="0"/>
        </a:p>
      </dgm:t>
    </dgm:pt>
    <dgm:pt modelId="{8365FB46-586C-4EE4-BB29-1AB93811E5E3}" type="parTrans" cxnId="{AA0AE693-977F-4609-97FA-532FD0A2FFE9}">
      <dgm:prSet/>
      <dgm:spPr/>
      <dgm:t>
        <a:bodyPr/>
        <a:lstStyle/>
        <a:p>
          <a:endParaRPr lang="es-CL" b="1"/>
        </a:p>
      </dgm:t>
    </dgm:pt>
    <dgm:pt modelId="{CAD20B24-435A-4420-8071-4F75D32AE78F}" type="sibTrans" cxnId="{AA0AE693-977F-4609-97FA-532FD0A2FFE9}">
      <dgm:prSet/>
      <dgm:spPr/>
      <dgm:t>
        <a:bodyPr/>
        <a:lstStyle/>
        <a:p>
          <a:endParaRPr lang="es-CL" b="1"/>
        </a:p>
      </dgm:t>
    </dgm:pt>
    <dgm:pt modelId="{50038696-D7EC-4295-BEA2-90444A4ACD88}" type="pres">
      <dgm:prSet presAssocID="{07DA4802-4A37-4C27-A32D-B86EB84B23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8227393B-D2E4-4A48-8C10-D0015497C869}" type="pres">
      <dgm:prSet presAssocID="{BCB629D1-5BD5-459A-8FB4-EF12E5BF2D00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5B88C73-B794-4C53-BB6B-61F4DE9BC2D2}" type="pres">
      <dgm:prSet presAssocID="{8C202D2D-A396-497E-A202-69C2D3CD789E}" presName="spacer" presStyleCnt="0"/>
      <dgm:spPr/>
    </dgm:pt>
    <dgm:pt modelId="{EC8531A6-6D45-4BA4-A9D8-85CE52F75ABC}" type="pres">
      <dgm:prSet presAssocID="{5F52B0E1-8822-477B-96C3-C7807D36D423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01A05CB-B3C0-44D4-97CA-5040A5DB68E0}" type="pres">
      <dgm:prSet presAssocID="{2CD8CB5B-6730-4159-A90D-A2A823B9FB46}" presName="spacer" presStyleCnt="0"/>
      <dgm:spPr/>
    </dgm:pt>
    <dgm:pt modelId="{9A413547-554C-474C-8152-D80C690B781C}" type="pres">
      <dgm:prSet presAssocID="{3A4F7D0E-AC49-4D69-A8ED-30194535FF55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5FC804B-F3CD-4C6B-A29D-4BD658AA2FF1}" type="pres">
      <dgm:prSet presAssocID="{34E3839C-4C51-46C5-B579-67501577C48E}" presName="spacer" presStyleCnt="0"/>
      <dgm:spPr/>
    </dgm:pt>
    <dgm:pt modelId="{10A6817A-C084-405D-8F77-E4F52CB58F96}" type="pres">
      <dgm:prSet presAssocID="{0BF079FB-E035-44D0-82F4-7CA1DFE7C621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AEDD41B-250F-4A12-8649-24E372850C1D}" type="pres">
      <dgm:prSet presAssocID="{D93B11CC-10B6-4C36-88D7-679853B0A9BA}" presName="spacer" presStyleCnt="0"/>
      <dgm:spPr/>
    </dgm:pt>
    <dgm:pt modelId="{FC332510-0B2F-4D7D-A8FD-043C3A361969}" type="pres">
      <dgm:prSet presAssocID="{B0987848-63C2-4B9F-BDF1-EBD4D5837D0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E9BE8E8-2E62-47A1-983F-78D11F4BA07F}" type="pres">
      <dgm:prSet presAssocID="{80924FD0-B438-44FC-BEB9-9A64912DC8FC}" presName="spacer" presStyleCnt="0"/>
      <dgm:spPr/>
    </dgm:pt>
    <dgm:pt modelId="{DB274236-FB99-410B-A75F-63BDE4EBAB75}" type="pres">
      <dgm:prSet presAssocID="{E3453E69-1387-466F-A745-17B3793B83E0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744F9E5-EC18-4501-B355-9D5A8B119896}" type="pres">
      <dgm:prSet presAssocID="{49FE5437-808D-47B0-9354-FDDABD3088B1}" presName="spacer" presStyleCnt="0"/>
      <dgm:spPr/>
    </dgm:pt>
    <dgm:pt modelId="{A1F5A32A-0FD5-4BBA-AA55-50920C70BA4B}" type="pres">
      <dgm:prSet presAssocID="{90B74D9C-A62D-4C3D-BF38-D9666E64791F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259F067-25BD-4B2E-9E50-DB37191A094E}" type="pres">
      <dgm:prSet presAssocID="{B605FCFF-AACF-49CE-A4EA-5DEF26732474}" presName="spacer" presStyleCnt="0"/>
      <dgm:spPr/>
    </dgm:pt>
    <dgm:pt modelId="{7F4B7C8F-F21B-4430-8CC7-2AE9502C2BB6}" type="pres">
      <dgm:prSet presAssocID="{E688BA53-1BA0-4FDA-B928-2E9EECC3F564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E1EC7E29-BB25-45A2-A266-7C74E6B17226}" type="presOf" srcId="{07DA4802-4A37-4C27-A32D-B86EB84B2378}" destId="{50038696-D7EC-4295-BEA2-90444A4ACD88}" srcOrd="0" destOrd="0" presId="urn:microsoft.com/office/officeart/2005/8/layout/vList2"/>
    <dgm:cxn modelId="{62D4EE7A-CF9B-4B1E-8E69-6428A82799BF}" type="presOf" srcId="{B0987848-63C2-4B9F-BDF1-EBD4D5837D0F}" destId="{FC332510-0B2F-4D7D-A8FD-043C3A361969}" srcOrd="0" destOrd="0" presId="urn:microsoft.com/office/officeart/2005/8/layout/vList2"/>
    <dgm:cxn modelId="{CA483833-3533-49FB-A23D-F794A390FC89}" srcId="{07DA4802-4A37-4C27-A32D-B86EB84B2378}" destId="{3A4F7D0E-AC49-4D69-A8ED-30194535FF55}" srcOrd="2" destOrd="0" parTransId="{7B62C55E-F37D-45E8-A893-7128823C5961}" sibTransId="{34E3839C-4C51-46C5-B579-67501577C48E}"/>
    <dgm:cxn modelId="{1E969A33-B091-4991-881A-9DA2A31C5FA6}" srcId="{07DA4802-4A37-4C27-A32D-B86EB84B2378}" destId="{5F52B0E1-8822-477B-96C3-C7807D36D423}" srcOrd="1" destOrd="0" parTransId="{56322C0E-30CE-4212-989C-29C97236587B}" sibTransId="{2CD8CB5B-6730-4159-A90D-A2A823B9FB46}"/>
    <dgm:cxn modelId="{94455BA9-9B46-4627-809C-653A51A80FBF}" srcId="{07DA4802-4A37-4C27-A32D-B86EB84B2378}" destId="{90B74D9C-A62D-4C3D-BF38-D9666E64791F}" srcOrd="6" destOrd="0" parTransId="{C92B0B9A-E3AC-40AD-A2B8-BED180A18422}" sibTransId="{B605FCFF-AACF-49CE-A4EA-5DEF26732474}"/>
    <dgm:cxn modelId="{A4A85697-2FE7-4743-92B1-A0A74D6C107C}" type="presOf" srcId="{E3453E69-1387-466F-A745-17B3793B83E0}" destId="{DB274236-FB99-410B-A75F-63BDE4EBAB75}" srcOrd="0" destOrd="0" presId="urn:microsoft.com/office/officeart/2005/8/layout/vList2"/>
    <dgm:cxn modelId="{AA0AE693-977F-4609-97FA-532FD0A2FFE9}" srcId="{07DA4802-4A37-4C27-A32D-B86EB84B2378}" destId="{E688BA53-1BA0-4FDA-B928-2E9EECC3F564}" srcOrd="7" destOrd="0" parTransId="{8365FB46-586C-4EE4-BB29-1AB93811E5E3}" sibTransId="{CAD20B24-435A-4420-8071-4F75D32AE78F}"/>
    <dgm:cxn modelId="{B5D2419C-C407-4B32-8883-AAE9EDDD6023}" srcId="{07DA4802-4A37-4C27-A32D-B86EB84B2378}" destId="{BCB629D1-5BD5-459A-8FB4-EF12E5BF2D00}" srcOrd="0" destOrd="0" parTransId="{339813BA-C4BE-4307-B755-15A85EFA648D}" sibTransId="{8C202D2D-A396-497E-A202-69C2D3CD789E}"/>
    <dgm:cxn modelId="{4FFD02FC-46D7-4EE4-BAA7-E59EA6F169F8}" type="presOf" srcId="{5F52B0E1-8822-477B-96C3-C7807D36D423}" destId="{EC8531A6-6D45-4BA4-A9D8-85CE52F75ABC}" srcOrd="0" destOrd="0" presId="urn:microsoft.com/office/officeart/2005/8/layout/vList2"/>
    <dgm:cxn modelId="{9013E987-D9A3-412F-99AF-E10DF012217A}" srcId="{07DA4802-4A37-4C27-A32D-B86EB84B2378}" destId="{E3453E69-1387-466F-A745-17B3793B83E0}" srcOrd="5" destOrd="0" parTransId="{68A145E1-D641-4822-972D-1019AE1D375B}" sibTransId="{49FE5437-808D-47B0-9354-FDDABD3088B1}"/>
    <dgm:cxn modelId="{C556A640-585D-4D15-8817-71CBF329B51A}" type="presOf" srcId="{BCB629D1-5BD5-459A-8FB4-EF12E5BF2D00}" destId="{8227393B-D2E4-4A48-8C10-D0015497C869}" srcOrd="0" destOrd="0" presId="urn:microsoft.com/office/officeart/2005/8/layout/vList2"/>
    <dgm:cxn modelId="{A2452F20-4B29-47DB-9A9D-D39C214DCA07}" type="presOf" srcId="{E688BA53-1BA0-4FDA-B928-2E9EECC3F564}" destId="{7F4B7C8F-F21B-4430-8CC7-2AE9502C2BB6}" srcOrd="0" destOrd="0" presId="urn:microsoft.com/office/officeart/2005/8/layout/vList2"/>
    <dgm:cxn modelId="{B850F80E-3038-4E96-B294-4CEACFFB6608}" type="presOf" srcId="{90B74D9C-A62D-4C3D-BF38-D9666E64791F}" destId="{A1F5A32A-0FD5-4BBA-AA55-50920C70BA4B}" srcOrd="0" destOrd="0" presId="urn:microsoft.com/office/officeart/2005/8/layout/vList2"/>
    <dgm:cxn modelId="{A6FB15ED-C412-433E-A753-FD6FBD9708F7}" srcId="{07DA4802-4A37-4C27-A32D-B86EB84B2378}" destId="{B0987848-63C2-4B9F-BDF1-EBD4D5837D0F}" srcOrd="4" destOrd="0" parTransId="{67952209-4C02-46C2-B2A3-4C7E5CB3B2B1}" sibTransId="{80924FD0-B438-44FC-BEB9-9A64912DC8FC}"/>
    <dgm:cxn modelId="{F6D442C1-0F1F-4994-92C0-9E77CD5E850A}" type="presOf" srcId="{0BF079FB-E035-44D0-82F4-7CA1DFE7C621}" destId="{10A6817A-C084-405D-8F77-E4F52CB58F96}" srcOrd="0" destOrd="0" presId="urn:microsoft.com/office/officeart/2005/8/layout/vList2"/>
    <dgm:cxn modelId="{48CDAB7E-7A1A-4BBC-945E-8ECF33E9B570}" type="presOf" srcId="{3A4F7D0E-AC49-4D69-A8ED-30194535FF55}" destId="{9A413547-554C-474C-8152-D80C690B781C}" srcOrd="0" destOrd="0" presId="urn:microsoft.com/office/officeart/2005/8/layout/vList2"/>
    <dgm:cxn modelId="{EA5EE449-54EC-4368-9634-D969A5DF7454}" srcId="{07DA4802-4A37-4C27-A32D-B86EB84B2378}" destId="{0BF079FB-E035-44D0-82F4-7CA1DFE7C621}" srcOrd="3" destOrd="0" parTransId="{AD582029-CE5C-4E03-8902-3DAE8C05D389}" sibTransId="{D93B11CC-10B6-4C36-88D7-679853B0A9BA}"/>
    <dgm:cxn modelId="{0D5D6997-1ECF-4413-B36F-4F76F0719B48}" type="presParOf" srcId="{50038696-D7EC-4295-BEA2-90444A4ACD88}" destId="{8227393B-D2E4-4A48-8C10-D0015497C869}" srcOrd="0" destOrd="0" presId="urn:microsoft.com/office/officeart/2005/8/layout/vList2"/>
    <dgm:cxn modelId="{630A42EB-9929-44E0-9E4A-4CE127AE0E00}" type="presParOf" srcId="{50038696-D7EC-4295-BEA2-90444A4ACD88}" destId="{F5B88C73-B794-4C53-BB6B-61F4DE9BC2D2}" srcOrd="1" destOrd="0" presId="urn:microsoft.com/office/officeart/2005/8/layout/vList2"/>
    <dgm:cxn modelId="{E30C27E1-80B0-472A-AFB5-B50DDD06D57E}" type="presParOf" srcId="{50038696-D7EC-4295-BEA2-90444A4ACD88}" destId="{EC8531A6-6D45-4BA4-A9D8-85CE52F75ABC}" srcOrd="2" destOrd="0" presId="urn:microsoft.com/office/officeart/2005/8/layout/vList2"/>
    <dgm:cxn modelId="{81304F07-5FA5-4817-90FC-32341DA0C0F9}" type="presParOf" srcId="{50038696-D7EC-4295-BEA2-90444A4ACD88}" destId="{701A05CB-B3C0-44D4-97CA-5040A5DB68E0}" srcOrd="3" destOrd="0" presId="urn:microsoft.com/office/officeart/2005/8/layout/vList2"/>
    <dgm:cxn modelId="{D25E05FA-92C8-47CE-AF37-204CF31CB51D}" type="presParOf" srcId="{50038696-D7EC-4295-BEA2-90444A4ACD88}" destId="{9A413547-554C-474C-8152-D80C690B781C}" srcOrd="4" destOrd="0" presId="urn:microsoft.com/office/officeart/2005/8/layout/vList2"/>
    <dgm:cxn modelId="{195C42B9-ED74-4C5C-98D9-183720C6EAD3}" type="presParOf" srcId="{50038696-D7EC-4295-BEA2-90444A4ACD88}" destId="{25FC804B-F3CD-4C6B-A29D-4BD658AA2FF1}" srcOrd="5" destOrd="0" presId="urn:microsoft.com/office/officeart/2005/8/layout/vList2"/>
    <dgm:cxn modelId="{1F802CBD-1707-479F-A35D-5614E61072BB}" type="presParOf" srcId="{50038696-D7EC-4295-BEA2-90444A4ACD88}" destId="{10A6817A-C084-405D-8F77-E4F52CB58F96}" srcOrd="6" destOrd="0" presId="urn:microsoft.com/office/officeart/2005/8/layout/vList2"/>
    <dgm:cxn modelId="{6CB03E22-58D6-442A-8017-A15250821221}" type="presParOf" srcId="{50038696-D7EC-4295-BEA2-90444A4ACD88}" destId="{1AEDD41B-250F-4A12-8649-24E372850C1D}" srcOrd="7" destOrd="0" presId="urn:microsoft.com/office/officeart/2005/8/layout/vList2"/>
    <dgm:cxn modelId="{EA01DB47-C63E-4789-BAE9-EE73FA639479}" type="presParOf" srcId="{50038696-D7EC-4295-BEA2-90444A4ACD88}" destId="{FC332510-0B2F-4D7D-A8FD-043C3A361969}" srcOrd="8" destOrd="0" presId="urn:microsoft.com/office/officeart/2005/8/layout/vList2"/>
    <dgm:cxn modelId="{3F5D1D18-4806-4EAF-863C-9E4AC6B839B9}" type="presParOf" srcId="{50038696-D7EC-4295-BEA2-90444A4ACD88}" destId="{DE9BE8E8-2E62-47A1-983F-78D11F4BA07F}" srcOrd="9" destOrd="0" presId="urn:microsoft.com/office/officeart/2005/8/layout/vList2"/>
    <dgm:cxn modelId="{E96E8B13-DA35-4D40-855E-563CAB738A27}" type="presParOf" srcId="{50038696-D7EC-4295-BEA2-90444A4ACD88}" destId="{DB274236-FB99-410B-A75F-63BDE4EBAB75}" srcOrd="10" destOrd="0" presId="urn:microsoft.com/office/officeart/2005/8/layout/vList2"/>
    <dgm:cxn modelId="{C83B4FF8-1A9D-4D3F-83AA-89423F8C85C6}" type="presParOf" srcId="{50038696-D7EC-4295-BEA2-90444A4ACD88}" destId="{0744F9E5-EC18-4501-B355-9D5A8B119896}" srcOrd="11" destOrd="0" presId="urn:microsoft.com/office/officeart/2005/8/layout/vList2"/>
    <dgm:cxn modelId="{4543F6D8-B0DC-4617-9DB3-57D16D19CC8C}" type="presParOf" srcId="{50038696-D7EC-4295-BEA2-90444A4ACD88}" destId="{A1F5A32A-0FD5-4BBA-AA55-50920C70BA4B}" srcOrd="12" destOrd="0" presId="urn:microsoft.com/office/officeart/2005/8/layout/vList2"/>
    <dgm:cxn modelId="{313519FC-0FEA-4BA0-A2A7-C4CF605FEC50}" type="presParOf" srcId="{50038696-D7EC-4295-BEA2-90444A4ACD88}" destId="{F259F067-25BD-4B2E-9E50-DB37191A094E}" srcOrd="13" destOrd="0" presId="urn:microsoft.com/office/officeart/2005/8/layout/vList2"/>
    <dgm:cxn modelId="{6D7089D0-3E26-4626-8895-FF5FB51DE7A7}" type="presParOf" srcId="{50038696-D7EC-4295-BEA2-90444A4ACD88}" destId="{7F4B7C8F-F21B-4430-8CC7-2AE9502C2BB6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D926CF9-BC97-4019-90E6-77ADBFE24213}" type="doc">
      <dgm:prSet loTypeId="urn:microsoft.com/office/officeart/2005/8/layout/list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CL"/>
        </a:p>
      </dgm:t>
    </dgm:pt>
    <dgm:pt modelId="{C477C4E0-DD47-44B4-A244-BC1CECDB1111}">
      <dgm:prSet phldrT="[Texto]" custT="1"/>
      <dgm:spPr/>
      <dgm:t>
        <a:bodyPr/>
        <a:lstStyle/>
        <a:p>
          <a:r>
            <a:rPr lang="es-CL" sz="2400" b="1" dirty="0" smtClean="0">
              <a:solidFill>
                <a:schemeClr val="bg1"/>
              </a:solidFill>
              <a:latin typeface="Calibri" pitchFamily="34" charset="0"/>
            </a:rPr>
            <a:t>¿QUÉ ES LA MATRIZ DE INCLUSIÓN?</a:t>
          </a:r>
          <a:endParaRPr lang="es-CL" sz="2400" b="1" dirty="0">
            <a:solidFill>
              <a:schemeClr val="bg1"/>
            </a:solidFill>
            <a:latin typeface="Calibri" pitchFamily="34" charset="0"/>
          </a:endParaRPr>
        </a:p>
      </dgm:t>
    </dgm:pt>
    <dgm:pt modelId="{01FA8F88-FC9C-4606-BB34-CC78F84AF6F2}" type="parTrans" cxnId="{225B088C-16DF-414F-96A1-EF5A5120E46F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1293F439-8920-4B5E-BE1D-A9D7025D9F22}" type="sibTrans" cxnId="{225B088C-16DF-414F-96A1-EF5A5120E46F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6334F02E-8C92-4599-8CED-DD3E5D214325}">
      <dgm:prSet phldrT="[Texto]" custT="1"/>
      <dgm:spPr/>
      <dgm:t>
        <a:bodyPr/>
        <a:lstStyle/>
        <a:p>
          <a:r>
            <a:rPr lang="es-CL" sz="2400" b="1" dirty="0" smtClean="0">
              <a:solidFill>
                <a:schemeClr val="bg1"/>
              </a:solidFill>
              <a:latin typeface="Calibri" pitchFamily="34" charset="0"/>
            </a:rPr>
            <a:t>OBJETIVOS DE LA MATRIZ:</a:t>
          </a:r>
        </a:p>
      </dgm:t>
    </dgm:pt>
    <dgm:pt modelId="{F526AB20-9F7D-45EB-9F58-EB6CD759F856}" type="parTrans" cxnId="{B722A9A7-CDC5-47CE-9440-E617BF3F5CE8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B681E15F-093C-4064-A1ED-1B6D422F859E}" type="sibTrans" cxnId="{B722A9A7-CDC5-47CE-9440-E617BF3F5CE8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043E1001-0076-4818-988F-2CFA53693930}">
      <dgm:prSet phldrT="[Texto]" custT="1"/>
      <dgm:spPr/>
      <dgm:t>
        <a:bodyPr/>
        <a:lstStyle/>
        <a:p>
          <a:r>
            <a:rPr lang="es-CL" sz="2400" b="1" dirty="0" smtClean="0">
              <a:solidFill>
                <a:schemeClr val="bg1"/>
              </a:solidFill>
              <a:latin typeface="Calibri" pitchFamily="34" charset="0"/>
            </a:rPr>
            <a:t>FINALIDAD:</a:t>
          </a:r>
        </a:p>
      </dgm:t>
    </dgm:pt>
    <dgm:pt modelId="{1EA93684-55B2-4035-9A97-E409457605AE}" type="parTrans" cxnId="{E2070B48-D545-4FB9-9E96-C56A1142BEDA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8D9AA583-7AEE-46AD-9B5B-1607BD59FE82}" type="sibTrans" cxnId="{E2070B48-D545-4FB9-9E96-C56A1142BEDA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67BC60C0-9D3C-4CF6-960C-B5A24AD2E37A}">
      <dgm:prSet custT="1"/>
      <dgm:spPr/>
      <dgm:t>
        <a:bodyPr/>
        <a:lstStyle/>
        <a:p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Es un instrumento de gestión de largo plazo diseñado con el fin de cuantificar la población de </a:t>
          </a:r>
          <a:r>
            <a:rPr lang="es-ES" sz="2000" i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referencia</a:t>
          </a:r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, </a:t>
          </a:r>
          <a:r>
            <a:rPr lang="es-ES" sz="2000" i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carenciada</a:t>
          </a:r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(potencial) y </a:t>
          </a:r>
          <a:r>
            <a:rPr lang="es-ES" sz="2000" i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objetivo</a:t>
          </a:r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de la fundación Hogar de Cristo y sus fundaciones filiales.</a:t>
          </a:r>
          <a:endParaRPr lang="es-CL" sz="2000" dirty="0">
            <a:latin typeface="Calibri" pitchFamily="34" charset="0"/>
          </a:endParaRPr>
        </a:p>
      </dgm:t>
    </dgm:pt>
    <dgm:pt modelId="{53C08EF8-B2F3-4314-ADDF-CB45D3F8D1AA}" type="parTrans" cxnId="{0D9AE13A-A23B-41A6-BA90-83A3F80703DF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719B4910-C58F-4A57-B5D5-1A20BBBAA922}" type="sibTrans" cxnId="{0D9AE13A-A23B-41A6-BA90-83A3F80703DF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B2AB61FF-D953-4CEF-9BA3-056DDF57FFAC}">
      <dgm:prSet custT="1"/>
      <dgm:spPr/>
      <dgm:t>
        <a:bodyPr/>
        <a:lstStyle/>
        <a:p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Cuantificar y dimensionar en el mediano y largo plazo la </a:t>
          </a:r>
          <a:r>
            <a:rPr lang="es-ES" sz="2000" b="1" u="sng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población potencial y carenciada</a:t>
          </a:r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para la </a:t>
          </a:r>
          <a:r>
            <a:rPr lang="es-ES" sz="2000" b="1" u="sng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estimación de brechas de cobertura </a:t>
          </a:r>
          <a:r>
            <a:rPr lang="es-ES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de los programas sociales desarrollados por la fundación Hogar de Cristo. </a:t>
          </a:r>
          <a:endParaRPr lang="es-CL" sz="2000" dirty="0">
            <a:latin typeface="Calibri" pitchFamily="34" charset="0"/>
          </a:endParaRPr>
        </a:p>
      </dgm:t>
    </dgm:pt>
    <dgm:pt modelId="{A0275BC0-4670-49D3-B46F-C4D0A92C62DB}" type="parTrans" cxnId="{381B2AAD-C986-4DF2-BCA9-3DB88AA48BC4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A582F1EA-78D7-4DC2-9AC8-7C71945B9155}" type="sibTrans" cxnId="{381B2AAD-C986-4DF2-BCA9-3DB88AA48BC4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BFFF3DF8-B775-4FCD-8D84-1B454FF5ED6A}">
      <dgm:prSet custT="1"/>
      <dgm:spPr/>
      <dgm:t>
        <a:bodyPr/>
        <a:lstStyle/>
        <a:p>
          <a:r>
            <a:rPr lang="es-ES" sz="2000" b="1" u="sng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Optimizar proceso de planificación  SOCIAL y  de ASIGNACION de RECURSOS.</a:t>
          </a:r>
          <a:endParaRPr lang="es-CL" sz="2000" dirty="0">
            <a:latin typeface="Calibri" pitchFamily="34" charset="0"/>
          </a:endParaRPr>
        </a:p>
      </dgm:t>
    </dgm:pt>
    <dgm:pt modelId="{0ED180E8-CD87-4D3C-A495-36C0D5800B74}" type="parTrans" cxnId="{7092A18E-7246-4EC6-BE96-93DE63A92801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C2313E8C-6D94-4E7C-82C6-74EA877A1D13}" type="sibTrans" cxnId="{7092A18E-7246-4EC6-BE96-93DE63A92801}">
      <dgm:prSet/>
      <dgm:spPr/>
      <dgm:t>
        <a:bodyPr/>
        <a:lstStyle/>
        <a:p>
          <a:endParaRPr lang="es-CL">
            <a:latin typeface="Calibri" pitchFamily="34" charset="0"/>
          </a:endParaRPr>
        </a:p>
      </dgm:t>
    </dgm:pt>
    <dgm:pt modelId="{3C5062FD-8751-45AE-A9CC-E1A7181975C9}" type="pres">
      <dgm:prSet presAssocID="{2D926CF9-BC97-4019-90E6-77ADBFE2421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6550F86B-38B3-4D3D-BDFF-C18594E80B74}" type="pres">
      <dgm:prSet presAssocID="{C477C4E0-DD47-44B4-A244-BC1CECDB1111}" presName="parentLin" presStyleCnt="0"/>
      <dgm:spPr/>
    </dgm:pt>
    <dgm:pt modelId="{ED6A68ED-77C1-4754-8E75-18A357B80D93}" type="pres">
      <dgm:prSet presAssocID="{C477C4E0-DD47-44B4-A244-BC1CECDB1111}" presName="parentLeftMargin" presStyleLbl="node1" presStyleIdx="0" presStyleCnt="3"/>
      <dgm:spPr/>
      <dgm:t>
        <a:bodyPr/>
        <a:lstStyle/>
        <a:p>
          <a:endParaRPr lang="es-CL"/>
        </a:p>
      </dgm:t>
    </dgm:pt>
    <dgm:pt modelId="{4114C1D1-78BE-4A3B-BFBA-C114EFDB2134}" type="pres">
      <dgm:prSet presAssocID="{C477C4E0-DD47-44B4-A244-BC1CECDB111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A99D052-FEED-415F-BA0F-5878153408AF}" type="pres">
      <dgm:prSet presAssocID="{C477C4E0-DD47-44B4-A244-BC1CECDB1111}" presName="negativeSpace" presStyleCnt="0"/>
      <dgm:spPr/>
    </dgm:pt>
    <dgm:pt modelId="{4875D53B-8F6C-4864-A265-3B27BA373BC1}" type="pres">
      <dgm:prSet presAssocID="{C477C4E0-DD47-44B4-A244-BC1CECDB1111}" presName="childText" presStyleLbl="conFgAcc1" presStyleIdx="0" presStyleCnt="3" custLinFactY="-786" custLinFactNeighborX="-296" custLinFactNeighborY="-10000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E4C697F-40DD-49FB-BE3B-112CEFC19FA0}" type="pres">
      <dgm:prSet presAssocID="{1293F439-8920-4B5E-BE1D-A9D7025D9F22}" presName="spaceBetweenRectangles" presStyleCnt="0"/>
      <dgm:spPr/>
    </dgm:pt>
    <dgm:pt modelId="{9387D6A1-E3AF-4C4E-B984-D3C42487D498}" type="pres">
      <dgm:prSet presAssocID="{6334F02E-8C92-4599-8CED-DD3E5D214325}" presName="parentLin" presStyleCnt="0"/>
      <dgm:spPr/>
    </dgm:pt>
    <dgm:pt modelId="{0E9C3569-4565-4C2C-877B-B42FC1C2DB3B}" type="pres">
      <dgm:prSet presAssocID="{6334F02E-8C92-4599-8CED-DD3E5D214325}" presName="parentLeftMargin" presStyleLbl="node1" presStyleIdx="0" presStyleCnt="3"/>
      <dgm:spPr/>
      <dgm:t>
        <a:bodyPr/>
        <a:lstStyle/>
        <a:p>
          <a:endParaRPr lang="es-CL"/>
        </a:p>
      </dgm:t>
    </dgm:pt>
    <dgm:pt modelId="{9653670E-3A55-4F8F-B7FD-0385FDBD3C17}" type="pres">
      <dgm:prSet presAssocID="{6334F02E-8C92-4599-8CED-DD3E5D2143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A7D64EB-7748-4D51-B39E-A35AAD01FBF4}" type="pres">
      <dgm:prSet presAssocID="{6334F02E-8C92-4599-8CED-DD3E5D214325}" presName="negativeSpace" presStyleCnt="0"/>
      <dgm:spPr/>
    </dgm:pt>
    <dgm:pt modelId="{B4B5C5A2-2C58-49E3-BF6A-AF1C58D01C1D}" type="pres">
      <dgm:prSet presAssocID="{6334F02E-8C92-4599-8CED-DD3E5D21432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48B73C6-7F37-4107-8779-36E0CFF1DA8E}" type="pres">
      <dgm:prSet presAssocID="{B681E15F-093C-4064-A1ED-1B6D422F859E}" presName="spaceBetweenRectangles" presStyleCnt="0"/>
      <dgm:spPr/>
    </dgm:pt>
    <dgm:pt modelId="{59E125C6-3A3C-42A8-A472-8B7BCE3814E9}" type="pres">
      <dgm:prSet presAssocID="{043E1001-0076-4818-988F-2CFA53693930}" presName="parentLin" presStyleCnt="0"/>
      <dgm:spPr/>
    </dgm:pt>
    <dgm:pt modelId="{7E343BA8-CE7D-4372-9308-81F65C8A1D1F}" type="pres">
      <dgm:prSet presAssocID="{043E1001-0076-4818-988F-2CFA53693930}" presName="parentLeftMargin" presStyleLbl="node1" presStyleIdx="1" presStyleCnt="3"/>
      <dgm:spPr/>
      <dgm:t>
        <a:bodyPr/>
        <a:lstStyle/>
        <a:p>
          <a:endParaRPr lang="es-CL"/>
        </a:p>
      </dgm:t>
    </dgm:pt>
    <dgm:pt modelId="{00FB1A0A-A449-463A-B1B7-D6C4BB8E797B}" type="pres">
      <dgm:prSet presAssocID="{043E1001-0076-4818-988F-2CFA5369393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EBB10FD-E864-4D8E-9966-8D462557C263}" type="pres">
      <dgm:prSet presAssocID="{043E1001-0076-4818-988F-2CFA53693930}" presName="negativeSpace" presStyleCnt="0"/>
      <dgm:spPr/>
    </dgm:pt>
    <dgm:pt modelId="{C36BEABB-4B1F-4C32-896C-9D43AE045C21}" type="pres">
      <dgm:prSet presAssocID="{043E1001-0076-4818-988F-2CFA5369393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381B2AAD-C986-4DF2-BCA9-3DB88AA48BC4}" srcId="{6334F02E-8C92-4599-8CED-DD3E5D214325}" destId="{B2AB61FF-D953-4CEF-9BA3-056DDF57FFAC}" srcOrd="0" destOrd="0" parTransId="{A0275BC0-4670-49D3-B46F-C4D0A92C62DB}" sibTransId="{A582F1EA-78D7-4DC2-9AC8-7C71945B9155}"/>
    <dgm:cxn modelId="{5BF6EFB6-940E-4188-8A63-3BF7ACF680B1}" type="presOf" srcId="{2D926CF9-BC97-4019-90E6-77ADBFE24213}" destId="{3C5062FD-8751-45AE-A9CC-E1A7181975C9}" srcOrd="0" destOrd="0" presId="urn:microsoft.com/office/officeart/2005/8/layout/list1"/>
    <dgm:cxn modelId="{BAA370C4-78FE-4235-B21B-7A4EC48A1011}" type="presOf" srcId="{BFFF3DF8-B775-4FCD-8D84-1B454FF5ED6A}" destId="{C36BEABB-4B1F-4C32-896C-9D43AE045C21}" srcOrd="0" destOrd="0" presId="urn:microsoft.com/office/officeart/2005/8/layout/list1"/>
    <dgm:cxn modelId="{14345952-9D82-4BBA-A5ED-63E5EF46442B}" type="presOf" srcId="{6334F02E-8C92-4599-8CED-DD3E5D214325}" destId="{9653670E-3A55-4F8F-B7FD-0385FDBD3C17}" srcOrd="1" destOrd="0" presId="urn:microsoft.com/office/officeart/2005/8/layout/list1"/>
    <dgm:cxn modelId="{396B2865-58ED-45F5-8389-6E752E59C8AC}" type="presOf" srcId="{6334F02E-8C92-4599-8CED-DD3E5D214325}" destId="{0E9C3569-4565-4C2C-877B-B42FC1C2DB3B}" srcOrd="0" destOrd="0" presId="urn:microsoft.com/office/officeart/2005/8/layout/list1"/>
    <dgm:cxn modelId="{CE6C399D-07B0-4D50-9D6F-1FAE2BA82B0C}" type="presOf" srcId="{C477C4E0-DD47-44B4-A244-BC1CECDB1111}" destId="{4114C1D1-78BE-4A3B-BFBA-C114EFDB2134}" srcOrd="1" destOrd="0" presId="urn:microsoft.com/office/officeart/2005/8/layout/list1"/>
    <dgm:cxn modelId="{7092A18E-7246-4EC6-BE96-93DE63A92801}" srcId="{043E1001-0076-4818-988F-2CFA53693930}" destId="{BFFF3DF8-B775-4FCD-8D84-1B454FF5ED6A}" srcOrd="0" destOrd="0" parTransId="{0ED180E8-CD87-4D3C-A495-36C0D5800B74}" sibTransId="{C2313E8C-6D94-4E7C-82C6-74EA877A1D13}"/>
    <dgm:cxn modelId="{2150344D-ABBC-48D5-8EAF-1A3F54C62DEE}" type="presOf" srcId="{043E1001-0076-4818-988F-2CFA53693930}" destId="{7E343BA8-CE7D-4372-9308-81F65C8A1D1F}" srcOrd="0" destOrd="0" presId="urn:microsoft.com/office/officeart/2005/8/layout/list1"/>
    <dgm:cxn modelId="{225B088C-16DF-414F-96A1-EF5A5120E46F}" srcId="{2D926CF9-BC97-4019-90E6-77ADBFE24213}" destId="{C477C4E0-DD47-44B4-A244-BC1CECDB1111}" srcOrd="0" destOrd="0" parTransId="{01FA8F88-FC9C-4606-BB34-CC78F84AF6F2}" sibTransId="{1293F439-8920-4B5E-BE1D-A9D7025D9F22}"/>
    <dgm:cxn modelId="{B722A9A7-CDC5-47CE-9440-E617BF3F5CE8}" srcId="{2D926CF9-BC97-4019-90E6-77ADBFE24213}" destId="{6334F02E-8C92-4599-8CED-DD3E5D214325}" srcOrd="1" destOrd="0" parTransId="{F526AB20-9F7D-45EB-9F58-EB6CD759F856}" sibTransId="{B681E15F-093C-4064-A1ED-1B6D422F859E}"/>
    <dgm:cxn modelId="{6DC769FB-203A-4266-9D36-F95BF17759F3}" type="presOf" srcId="{B2AB61FF-D953-4CEF-9BA3-056DDF57FFAC}" destId="{B4B5C5A2-2C58-49E3-BF6A-AF1C58D01C1D}" srcOrd="0" destOrd="0" presId="urn:microsoft.com/office/officeart/2005/8/layout/list1"/>
    <dgm:cxn modelId="{AD00133E-C9CE-4848-B3B2-173A22CA9F1E}" type="presOf" srcId="{67BC60C0-9D3C-4CF6-960C-B5A24AD2E37A}" destId="{4875D53B-8F6C-4864-A265-3B27BA373BC1}" srcOrd="0" destOrd="0" presId="urn:microsoft.com/office/officeart/2005/8/layout/list1"/>
    <dgm:cxn modelId="{E2070B48-D545-4FB9-9E96-C56A1142BEDA}" srcId="{2D926CF9-BC97-4019-90E6-77ADBFE24213}" destId="{043E1001-0076-4818-988F-2CFA53693930}" srcOrd="2" destOrd="0" parTransId="{1EA93684-55B2-4035-9A97-E409457605AE}" sibTransId="{8D9AA583-7AEE-46AD-9B5B-1607BD59FE82}"/>
    <dgm:cxn modelId="{F0AF9A1E-61F8-4C2C-B696-DC48392982A1}" type="presOf" srcId="{C477C4E0-DD47-44B4-A244-BC1CECDB1111}" destId="{ED6A68ED-77C1-4754-8E75-18A357B80D93}" srcOrd="0" destOrd="0" presId="urn:microsoft.com/office/officeart/2005/8/layout/list1"/>
    <dgm:cxn modelId="{2B4518A0-2C56-46A2-9FD3-4B4529A6B254}" type="presOf" srcId="{043E1001-0076-4818-988F-2CFA53693930}" destId="{00FB1A0A-A449-463A-B1B7-D6C4BB8E797B}" srcOrd="1" destOrd="0" presId="urn:microsoft.com/office/officeart/2005/8/layout/list1"/>
    <dgm:cxn modelId="{0D9AE13A-A23B-41A6-BA90-83A3F80703DF}" srcId="{C477C4E0-DD47-44B4-A244-BC1CECDB1111}" destId="{67BC60C0-9D3C-4CF6-960C-B5A24AD2E37A}" srcOrd="0" destOrd="0" parTransId="{53C08EF8-B2F3-4314-ADDF-CB45D3F8D1AA}" sibTransId="{719B4910-C58F-4A57-B5D5-1A20BBBAA922}"/>
    <dgm:cxn modelId="{6E875C16-80D6-433F-B037-75D9E60F06B8}" type="presParOf" srcId="{3C5062FD-8751-45AE-A9CC-E1A7181975C9}" destId="{6550F86B-38B3-4D3D-BDFF-C18594E80B74}" srcOrd="0" destOrd="0" presId="urn:microsoft.com/office/officeart/2005/8/layout/list1"/>
    <dgm:cxn modelId="{CE9F4E71-AC62-4D98-96C4-7601757833EB}" type="presParOf" srcId="{6550F86B-38B3-4D3D-BDFF-C18594E80B74}" destId="{ED6A68ED-77C1-4754-8E75-18A357B80D93}" srcOrd="0" destOrd="0" presId="urn:microsoft.com/office/officeart/2005/8/layout/list1"/>
    <dgm:cxn modelId="{B81E04FF-D98E-4D9F-909F-52F8FEEFD951}" type="presParOf" srcId="{6550F86B-38B3-4D3D-BDFF-C18594E80B74}" destId="{4114C1D1-78BE-4A3B-BFBA-C114EFDB2134}" srcOrd="1" destOrd="0" presId="urn:microsoft.com/office/officeart/2005/8/layout/list1"/>
    <dgm:cxn modelId="{20310830-DD3B-4242-9DB8-B93A7567A9FC}" type="presParOf" srcId="{3C5062FD-8751-45AE-A9CC-E1A7181975C9}" destId="{6A99D052-FEED-415F-BA0F-5878153408AF}" srcOrd="1" destOrd="0" presId="urn:microsoft.com/office/officeart/2005/8/layout/list1"/>
    <dgm:cxn modelId="{B7402C61-6007-40D4-8283-0D9690A59CD0}" type="presParOf" srcId="{3C5062FD-8751-45AE-A9CC-E1A7181975C9}" destId="{4875D53B-8F6C-4864-A265-3B27BA373BC1}" srcOrd="2" destOrd="0" presId="urn:microsoft.com/office/officeart/2005/8/layout/list1"/>
    <dgm:cxn modelId="{FA45DCC8-D13A-452C-9F97-336A1CC731B5}" type="presParOf" srcId="{3C5062FD-8751-45AE-A9CC-E1A7181975C9}" destId="{EE4C697F-40DD-49FB-BE3B-112CEFC19FA0}" srcOrd="3" destOrd="0" presId="urn:microsoft.com/office/officeart/2005/8/layout/list1"/>
    <dgm:cxn modelId="{ADBF6A76-520E-4269-8272-FC72946ABEF4}" type="presParOf" srcId="{3C5062FD-8751-45AE-A9CC-E1A7181975C9}" destId="{9387D6A1-E3AF-4C4E-B984-D3C42487D498}" srcOrd="4" destOrd="0" presId="urn:microsoft.com/office/officeart/2005/8/layout/list1"/>
    <dgm:cxn modelId="{154FA7FE-2084-48F1-BF6D-9F1A05C76770}" type="presParOf" srcId="{9387D6A1-E3AF-4C4E-B984-D3C42487D498}" destId="{0E9C3569-4565-4C2C-877B-B42FC1C2DB3B}" srcOrd="0" destOrd="0" presId="urn:microsoft.com/office/officeart/2005/8/layout/list1"/>
    <dgm:cxn modelId="{C193C08B-283F-4BB4-B100-D3FA4176E919}" type="presParOf" srcId="{9387D6A1-E3AF-4C4E-B984-D3C42487D498}" destId="{9653670E-3A55-4F8F-B7FD-0385FDBD3C17}" srcOrd="1" destOrd="0" presId="urn:microsoft.com/office/officeart/2005/8/layout/list1"/>
    <dgm:cxn modelId="{ED25839C-A4F4-4F6C-B822-FC9BED77BA9F}" type="presParOf" srcId="{3C5062FD-8751-45AE-A9CC-E1A7181975C9}" destId="{3A7D64EB-7748-4D51-B39E-A35AAD01FBF4}" srcOrd="5" destOrd="0" presId="urn:microsoft.com/office/officeart/2005/8/layout/list1"/>
    <dgm:cxn modelId="{5EDC6113-A679-4389-A5D5-CFF87C6EE535}" type="presParOf" srcId="{3C5062FD-8751-45AE-A9CC-E1A7181975C9}" destId="{B4B5C5A2-2C58-49E3-BF6A-AF1C58D01C1D}" srcOrd="6" destOrd="0" presId="urn:microsoft.com/office/officeart/2005/8/layout/list1"/>
    <dgm:cxn modelId="{6A4061B8-CC92-4134-8900-AC46AB88B3E7}" type="presParOf" srcId="{3C5062FD-8751-45AE-A9CC-E1A7181975C9}" destId="{148B73C6-7F37-4107-8779-36E0CFF1DA8E}" srcOrd="7" destOrd="0" presId="urn:microsoft.com/office/officeart/2005/8/layout/list1"/>
    <dgm:cxn modelId="{B7D1E088-D81B-473C-9CD3-A72B39B98BE8}" type="presParOf" srcId="{3C5062FD-8751-45AE-A9CC-E1A7181975C9}" destId="{59E125C6-3A3C-42A8-A472-8B7BCE3814E9}" srcOrd="8" destOrd="0" presId="urn:microsoft.com/office/officeart/2005/8/layout/list1"/>
    <dgm:cxn modelId="{86D61F56-3CD9-496C-8E86-ABF5A2C749BF}" type="presParOf" srcId="{59E125C6-3A3C-42A8-A472-8B7BCE3814E9}" destId="{7E343BA8-CE7D-4372-9308-81F65C8A1D1F}" srcOrd="0" destOrd="0" presId="urn:microsoft.com/office/officeart/2005/8/layout/list1"/>
    <dgm:cxn modelId="{1C02D946-1EB6-487F-B656-4AE7B0D09942}" type="presParOf" srcId="{59E125C6-3A3C-42A8-A472-8B7BCE3814E9}" destId="{00FB1A0A-A449-463A-B1B7-D6C4BB8E797B}" srcOrd="1" destOrd="0" presId="urn:microsoft.com/office/officeart/2005/8/layout/list1"/>
    <dgm:cxn modelId="{C13F9A46-A0D4-48C4-BA5E-2DC834272F68}" type="presParOf" srcId="{3C5062FD-8751-45AE-A9CC-E1A7181975C9}" destId="{9EBB10FD-E864-4D8E-9966-8D462557C263}" srcOrd="9" destOrd="0" presId="urn:microsoft.com/office/officeart/2005/8/layout/list1"/>
    <dgm:cxn modelId="{A8AEA761-EF28-4E83-8854-43D5D1242379}" type="presParOf" srcId="{3C5062FD-8751-45AE-A9CC-E1A7181975C9}" destId="{C36BEABB-4B1F-4C32-896C-9D43AE045C2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AAE804-096B-4569-A979-B0EE1A9E606C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105638F-2CC2-4C99-974C-3B066905F25C}">
      <dgm:prSet phldrT="[Texto]" custT="1"/>
      <dgm:spPr/>
      <dgm:t>
        <a:bodyPr/>
        <a:lstStyle/>
        <a:p>
          <a:r>
            <a:rPr lang="es-ES" sz="2800" dirty="0" smtClean="0"/>
            <a:t>Personas en el 20% de menores ingresos</a:t>
          </a:r>
          <a:endParaRPr lang="es-ES" sz="2800" dirty="0"/>
        </a:p>
      </dgm:t>
    </dgm:pt>
    <dgm:pt modelId="{392CE417-EEE3-429B-85A4-7E26CB16CCA1}" type="parTrans" cxnId="{8D21600B-9D4F-4E61-AF96-C747C7A79B27}">
      <dgm:prSet/>
      <dgm:spPr/>
      <dgm:t>
        <a:bodyPr/>
        <a:lstStyle/>
        <a:p>
          <a:endParaRPr lang="es-ES"/>
        </a:p>
      </dgm:t>
    </dgm:pt>
    <dgm:pt modelId="{569A80F3-7032-438B-8CB7-9A430DA4079B}" type="sibTrans" cxnId="{8D21600B-9D4F-4E61-AF96-C747C7A79B27}">
      <dgm:prSet/>
      <dgm:spPr/>
      <dgm:t>
        <a:bodyPr/>
        <a:lstStyle/>
        <a:p>
          <a:endParaRPr lang="es-ES"/>
        </a:p>
      </dgm:t>
    </dgm:pt>
    <dgm:pt modelId="{89009DAC-949A-4C08-A69B-68B8AED84B5F}">
      <dgm:prSet phldrT="[Texto]" custT="1"/>
      <dgm:spPr/>
      <dgm:t>
        <a:bodyPr/>
        <a:lstStyle/>
        <a:p>
          <a:r>
            <a:rPr lang="es-ES" sz="2000" dirty="0" smtClean="0"/>
            <a:t>0 a 4 años</a:t>
          </a:r>
          <a:endParaRPr lang="es-ES" sz="2000" dirty="0"/>
        </a:p>
      </dgm:t>
    </dgm:pt>
    <dgm:pt modelId="{0F99EE1C-3039-4BEE-9ADD-4DEE832BF059}" type="parTrans" cxnId="{E6D663FE-15F5-406D-B748-4F013071D785}">
      <dgm:prSet/>
      <dgm:spPr/>
      <dgm:t>
        <a:bodyPr/>
        <a:lstStyle/>
        <a:p>
          <a:endParaRPr lang="es-ES"/>
        </a:p>
      </dgm:t>
    </dgm:pt>
    <dgm:pt modelId="{53D04A29-D5AE-401F-A5B0-FB33AE3208C6}" type="sibTrans" cxnId="{E6D663FE-15F5-406D-B748-4F013071D785}">
      <dgm:prSet/>
      <dgm:spPr/>
      <dgm:t>
        <a:bodyPr/>
        <a:lstStyle/>
        <a:p>
          <a:endParaRPr lang="es-ES"/>
        </a:p>
      </dgm:t>
    </dgm:pt>
    <dgm:pt modelId="{CB8D1CB9-4B2C-44DB-8DD5-E4BE55AF7CDE}">
      <dgm:prSet phldrT="[Texto]" custT="1"/>
      <dgm:spPr/>
      <dgm:t>
        <a:bodyPr/>
        <a:lstStyle/>
        <a:p>
          <a:r>
            <a:rPr lang="es-ES" sz="2000" dirty="0" smtClean="0"/>
            <a:t>18 a 29 años</a:t>
          </a:r>
          <a:endParaRPr lang="es-ES" sz="2000" dirty="0"/>
        </a:p>
      </dgm:t>
    </dgm:pt>
    <dgm:pt modelId="{2A916566-BEDD-4873-8D5B-39D84741036D}" type="parTrans" cxnId="{DED7ABD3-0745-4A38-9E3B-C096B60A6EE1}">
      <dgm:prSet/>
      <dgm:spPr/>
      <dgm:t>
        <a:bodyPr/>
        <a:lstStyle/>
        <a:p>
          <a:endParaRPr lang="es-ES"/>
        </a:p>
      </dgm:t>
    </dgm:pt>
    <dgm:pt modelId="{08F7B2E2-BA14-4B88-B2BC-D1901ABA7120}" type="sibTrans" cxnId="{DED7ABD3-0745-4A38-9E3B-C096B60A6EE1}">
      <dgm:prSet/>
      <dgm:spPr/>
      <dgm:t>
        <a:bodyPr/>
        <a:lstStyle/>
        <a:p>
          <a:endParaRPr lang="es-ES"/>
        </a:p>
      </dgm:t>
    </dgm:pt>
    <dgm:pt modelId="{D225C257-F43F-4674-A185-8A780D88ABBE}">
      <dgm:prSet phldrT="[Texto]" custT="1"/>
      <dgm:spPr/>
      <dgm:t>
        <a:bodyPr/>
        <a:lstStyle/>
        <a:p>
          <a:r>
            <a:rPr lang="es-ES" sz="2000" dirty="0" smtClean="0"/>
            <a:t>30 a 59 años</a:t>
          </a:r>
          <a:endParaRPr lang="es-ES" sz="2000" dirty="0"/>
        </a:p>
      </dgm:t>
    </dgm:pt>
    <dgm:pt modelId="{64CBABA6-082B-448A-ADE4-AF253A4FFBD1}" type="parTrans" cxnId="{0848DF53-D27C-43DE-892A-16B58065E52E}">
      <dgm:prSet/>
      <dgm:spPr/>
      <dgm:t>
        <a:bodyPr/>
        <a:lstStyle/>
        <a:p>
          <a:endParaRPr lang="es-ES"/>
        </a:p>
      </dgm:t>
    </dgm:pt>
    <dgm:pt modelId="{3D8595A2-4234-457C-9E00-648504A7B189}" type="sibTrans" cxnId="{0848DF53-D27C-43DE-892A-16B58065E52E}">
      <dgm:prSet/>
      <dgm:spPr/>
      <dgm:t>
        <a:bodyPr/>
        <a:lstStyle/>
        <a:p>
          <a:endParaRPr lang="es-ES"/>
        </a:p>
      </dgm:t>
    </dgm:pt>
    <dgm:pt modelId="{3720620A-1670-4DEA-9EE0-4518D860D76D}">
      <dgm:prSet custT="1"/>
      <dgm:spPr/>
      <dgm:t>
        <a:bodyPr/>
        <a:lstStyle/>
        <a:p>
          <a:r>
            <a:rPr lang="es-ES" sz="2000" dirty="0" smtClean="0"/>
            <a:t>5 a 17 años</a:t>
          </a:r>
          <a:endParaRPr lang="es-ES" sz="2000" dirty="0"/>
        </a:p>
      </dgm:t>
    </dgm:pt>
    <dgm:pt modelId="{6BBC9603-BE25-4FFB-B3C2-7EFF218107D0}" type="parTrans" cxnId="{C880CE9A-5FB7-4553-B2B9-A26221096FEC}">
      <dgm:prSet/>
      <dgm:spPr/>
      <dgm:t>
        <a:bodyPr/>
        <a:lstStyle/>
        <a:p>
          <a:endParaRPr lang="es-ES"/>
        </a:p>
      </dgm:t>
    </dgm:pt>
    <dgm:pt modelId="{82FA3ED3-D418-4E70-ADE4-2F30D73562FD}" type="sibTrans" cxnId="{C880CE9A-5FB7-4553-B2B9-A26221096FEC}">
      <dgm:prSet/>
      <dgm:spPr/>
      <dgm:t>
        <a:bodyPr/>
        <a:lstStyle/>
        <a:p>
          <a:endParaRPr lang="es-ES"/>
        </a:p>
      </dgm:t>
    </dgm:pt>
    <dgm:pt modelId="{A1321630-CD16-4B32-9CA6-CEDDFDE55CFB}">
      <dgm:prSet custT="1"/>
      <dgm:spPr/>
      <dgm:t>
        <a:bodyPr/>
        <a:lstStyle/>
        <a:p>
          <a:r>
            <a:rPr lang="es-ES" sz="2000" dirty="0" smtClean="0"/>
            <a:t>60 o más</a:t>
          </a:r>
          <a:endParaRPr lang="es-ES" sz="2000" dirty="0"/>
        </a:p>
      </dgm:t>
    </dgm:pt>
    <dgm:pt modelId="{209ED48F-1990-468B-A40F-B1E1C9E7B37F}" type="parTrans" cxnId="{68734824-01F6-463B-AC9C-8EE2937C49FF}">
      <dgm:prSet/>
      <dgm:spPr/>
      <dgm:t>
        <a:bodyPr/>
        <a:lstStyle/>
        <a:p>
          <a:endParaRPr lang="es-ES"/>
        </a:p>
      </dgm:t>
    </dgm:pt>
    <dgm:pt modelId="{CB50AF29-3477-49F3-A0DC-CC8B9B6A96EC}" type="sibTrans" cxnId="{68734824-01F6-463B-AC9C-8EE2937C49FF}">
      <dgm:prSet/>
      <dgm:spPr/>
      <dgm:t>
        <a:bodyPr/>
        <a:lstStyle/>
        <a:p>
          <a:endParaRPr lang="es-ES"/>
        </a:p>
      </dgm:t>
    </dgm:pt>
    <dgm:pt modelId="{1DB774BE-43B5-4E33-B5B8-D2C43C20FA1F}" type="pres">
      <dgm:prSet presAssocID="{85AAE804-096B-4569-A979-B0EE1A9E606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70B370F-04F4-460A-8CB6-C189B5E5630D}" type="pres">
      <dgm:prSet presAssocID="{E105638F-2CC2-4C99-974C-3B066905F25C}" presName="roof" presStyleLbl="dkBgShp" presStyleIdx="0" presStyleCnt="2"/>
      <dgm:spPr/>
      <dgm:t>
        <a:bodyPr/>
        <a:lstStyle/>
        <a:p>
          <a:endParaRPr lang="es-ES"/>
        </a:p>
      </dgm:t>
    </dgm:pt>
    <dgm:pt modelId="{0AFD497E-ADED-4A37-9732-7495B4D382FA}" type="pres">
      <dgm:prSet presAssocID="{E105638F-2CC2-4C99-974C-3B066905F25C}" presName="pillars" presStyleCnt="0"/>
      <dgm:spPr/>
    </dgm:pt>
    <dgm:pt modelId="{485ACADE-1487-408A-AD23-ED08EE10A892}" type="pres">
      <dgm:prSet presAssocID="{E105638F-2CC2-4C99-974C-3B066905F25C}" presName="pillar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60F5C3-9C04-4902-ADDB-B1CA4903D309}" type="pres">
      <dgm:prSet presAssocID="{3720620A-1670-4DEA-9EE0-4518D860D76D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E202D4-A0E1-44B2-B9D6-64597164EBA3}" type="pres">
      <dgm:prSet presAssocID="{CB8D1CB9-4B2C-44DB-8DD5-E4BE55AF7CDE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7768C9-4F2A-4760-9BF7-3E6E9E46426D}" type="pres">
      <dgm:prSet presAssocID="{D225C257-F43F-4674-A185-8A780D88ABBE}" presName="pillar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DFADB0-4EAF-495A-98A8-CAFF2909888D}" type="pres">
      <dgm:prSet presAssocID="{A1321630-CD16-4B32-9CA6-CEDDFDE55CFB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378A7B-DF0C-4A30-BE98-168ECB748F2C}" type="pres">
      <dgm:prSet presAssocID="{E105638F-2CC2-4C99-974C-3B066905F25C}" presName="base" presStyleLbl="dkBgShp" presStyleIdx="1" presStyleCnt="2"/>
      <dgm:spPr/>
    </dgm:pt>
  </dgm:ptLst>
  <dgm:cxnLst>
    <dgm:cxn modelId="{68734824-01F6-463B-AC9C-8EE2937C49FF}" srcId="{E105638F-2CC2-4C99-974C-3B066905F25C}" destId="{A1321630-CD16-4B32-9CA6-CEDDFDE55CFB}" srcOrd="4" destOrd="0" parTransId="{209ED48F-1990-468B-A40F-B1E1C9E7B37F}" sibTransId="{CB50AF29-3477-49F3-A0DC-CC8B9B6A96EC}"/>
    <dgm:cxn modelId="{0EF48166-6349-4A44-BBD8-0A727A598037}" type="presOf" srcId="{3720620A-1670-4DEA-9EE0-4518D860D76D}" destId="{6260F5C3-9C04-4902-ADDB-B1CA4903D309}" srcOrd="0" destOrd="0" presId="urn:microsoft.com/office/officeart/2005/8/layout/hList3"/>
    <dgm:cxn modelId="{DED7ABD3-0745-4A38-9E3B-C096B60A6EE1}" srcId="{E105638F-2CC2-4C99-974C-3B066905F25C}" destId="{CB8D1CB9-4B2C-44DB-8DD5-E4BE55AF7CDE}" srcOrd="2" destOrd="0" parTransId="{2A916566-BEDD-4873-8D5B-39D84741036D}" sibTransId="{08F7B2E2-BA14-4B88-B2BC-D1901ABA7120}"/>
    <dgm:cxn modelId="{8047C311-7641-4DC3-9BA7-13C50CC7CFEF}" type="presOf" srcId="{A1321630-CD16-4B32-9CA6-CEDDFDE55CFB}" destId="{EADFADB0-4EAF-495A-98A8-CAFF2909888D}" srcOrd="0" destOrd="0" presId="urn:microsoft.com/office/officeart/2005/8/layout/hList3"/>
    <dgm:cxn modelId="{0848DF53-D27C-43DE-892A-16B58065E52E}" srcId="{E105638F-2CC2-4C99-974C-3B066905F25C}" destId="{D225C257-F43F-4674-A185-8A780D88ABBE}" srcOrd="3" destOrd="0" parTransId="{64CBABA6-082B-448A-ADE4-AF253A4FFBD1}" sibTransId="{3D8595A2-4234-457C-9E00-648504A7B189}"/>
    <dgm:cxn modelId="{3D1B61AB-F8EC-4334-9D4A-702A84773AA9}" type="presOf" srcId="{CB8D1CB9-4B2C-44DB-8DD5-E4BE55AF7CDE}" destId="{93E202D4-A0E1-44B2-B9D6-64597164EBA3}" srcOrd="0" destOrd="0" presId="urn:microsoft.com/office/officeart/2005/8/layout/hList3"/>
    <dgm:cxn modelId="{8D21600B-9D4F-4E61-AF96-C747C7A79B27}" srcId="{85AAE804-096B-4569-A979-B0EE1A9E606C}" destId="{E105638F-2CC2-4C99-974C-3B066905F25C}" srcOrd="0" destOrd="0" parTransId="{392CE417-EEE3-429B-85A4-7E26CB16CCA1}" sibTransId="{569A80F3-7032-438B-8CB7-9A430DA4079B}"/>
    <dgm:cxn modelId="{C880CE9A-5FB7-4553-B2B9-A26221096FEC}" srcId="{E105638F-2CC2-4C99-974C-3B066905F25C}" destId="{3720620A-1670-4DEA-9EE0-4518D860D76D}" srcOrd="1" destOrd="0" parTransId="{6BBC9603-BE25-4FFB-B3C2-7EFF218107D0}" sibTransId="{82FA3ED3-D418-4E70-ADE4-2F30D73562FD}"/>
    <dgm:cxn modelId="{73F1E3F7-B9E7-4418-A56F-4B9BDCB72E9D}" type="presOf" srcId="{89009DAC-949A-4C08-A69B-68B8AED84B5F}" destId="{485ACADE-1487-408A-AD23-ED08EE10A892}" srcOrd="0" destOrd="0" presId="urn:microsoft.com/office/officeart/2005/8/layout/hList3"/>
    <dgm:cxn modelId="{59E53FC0-C67E-4A6D-A340-C40C25191549}" type="presOf" srcId="{85AAE804-096B-4569-A979-B0EE1A9E606C}" destId="{1DB774BE-43B5-4E33-B5B8-D2C43C20FA1F}" srcOrd="0" destOrd="0" presId="urn:microsoft.com/office/officeart/2005/8/layout/hList3"/>
    <dgm:cxn modelId="{E6D663FE-15F5-406D-B748-4F013071D785}" srcId="{E105638F-2CC2-4C99-974C-3B066905F25C}" destId="{89009DAC-949A-4C08-A69B-68B8AED84B5F}" srcOrd="0" destOrd="0" parTransId="{0F99EE1C-3039-4BEE-9ADD-4DEE832BF059}" sibTransId="{53D04A29-D5AE-401F-A5B0-FB33AE3208C6}"/>
    <dgm:cxn modelId="{9E5AA7A9-180E-4557-A727-3EF4C5D91C14}" type="presOf" srcId="{E105638F-2CC2-4C99-974C-3B066905F25C}" destId="{270B370F-04F4-460A-8CB6-C189B5E5630D}" srcOrd="0" destOrd="0" presId="urn:microsoft.com/office/officeart/2005/8/layout/hList3"/>
    <dgm:cxn modelId="{500BA89B-EB67-431B-98D1-9F61B261BBB1}" type="presOf" srcId="{D225C257-F43F-4674-A185-8A780D88ABBE}" destId="{0B7768C9-4F2A-4760-9BF7-3E6E9E46426D}" srcOrd="0" destOrd="0" presId="urn:microsoft.com/office/officeart/2005/8/layout/hList3"/>
    <dgm:cxn modelId="{A1B1B85F-89B2-4839-8858-A54F3003D8D1}" type="presParOf" srcId="{1DB774BE-43B5-4E33-B5B8-D2C43C20FA1F}" destId="{270B370F-04F4-460A-8CB6-C189B5E5630D}" srcOrd="0" destOrd="0" presId="urn:microsoft.com/office/officeart/2005/8/layout/hList3"/>
    <dgm:cxn modelId="{1F59FF4C-06C0-4E87-B4AC-61ADB2C17044}" type="presParOf" srcId="{1DB774BE-43B5-4E33-B5B8-D2C43C20FA1F}" destId="{0AFD497E-ADED-4A37-9732-7495B4D382FA}" srcOrd="1" destOrd="0" presId="urn:microsoft.com/office/officeart/2005/8/layout/hList3"/>
    <dgm:cxn modelId="{B51C198D-5CED-40BC-929B-CE4FD54C6639}" type="presParOf" srcId="{0AFD497E-ADED-4A37-9732-7495B4D382FA}" destId="{485ACADE-1487-408A-AD23-ED08EE10A892}" srcOrd="0" destOrd="0" presId="urn:microsoft.com/office/officeart/2005/8/layout/hList3"/>
    <dgm:cxn modelId="{3F7D88F6-CCF1-4C55-BD10-9B22592F6B80}" type="presParOf" srcId="{0AFD497E-ADED-4A37-9732-7495B4D382FA}" destId="{6260F5C3-9C04-4902-ADDB-B1CA4903D309}" srcOrd="1" destOrd="0" presId="urn:microsoft.com/office/officeart/2005/8/layout/hList3"/>
    <dgm:cxn modelId="{079CBA03-3A8F-4B4E-9F8B-725E16CE91C9}" type="presParOf" srcId="{0AFD497E-ADED-4A37-9732-7495B4D382FA}" destId="{93E202D4-A0E1-44B2-B9D6-64597164EBA3}" srcOrd="2" destOrd="0" presId="urn:microsoft.com/office/officeart/2005/8/layout/hList3"/>
    <dgm:cxn modelId="{708F11A0-D067-4A5D-8CC1-2F7756418E98}" type="presParOf" srcId="{0AFD497E-ADED-4A37-9732-7495B4D382FA}" destId="{0B7768C9-4F2A-4760-9BF7-3E6E9E46426D}" srcOrd="3" destOrd="0" presId="urn:microsoft.com/office/officeart/2005/8/layout/hList3"/>
    <dgm:cxn modelId="{4A3A1EDF-FAA9-4BEE-AA12-9A2B23AAB9F6}" type="presParOf" srcId="{0AFD497E-ADED-4A37-9732-7495B4D382FA}" destId="{EADFADB0-4EAF-495A-98A8-CAFF2909888D}" srcOrd="4" destOrd="0" presId="urn:microsoft.com/office/officeart/2005/8/layout/hList3"/>
    <dgm:cxn modelId="{70131F47-74E8-47B0-8ADE-E1FDFCD7E11A}" type="presParOf" srcId="{1DB774BE-43B5-4E33-B5B8-D2C43C20FA1F}" destId="{E1378A7B-DF0C-4A30-BE98-168ECB748F2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FF976B0-62D7-4C2C-A2EF-34330FD83D2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BCBE709-1427-4DEB-B147-6A1B89921AD4}">
      <dgm:prSet phldrT="[Texto]"/>
      <dgm:spPr/>
      <dgm:t>
        <a:bodyPr/>
        <a:lstStyle/>
        <a:p>
          <a:r>
            <a:rPr lang="es-ES" dirty="0" smtClean="0"/>
            <a:t>Estado</a:t>
          </a:r>
          <a:endParaRPr lang="es-ES" dirty="0"/>
        </a:p>
      </dgm:t>
    </dgm:pt>
    <dgm:pt modelId="{A7936D48-7F34-46C8-99BF-FE759CEE87E1}" type="parTrans" cxnId="{827A57DC-79FD-4128-AE45-4BCECBFF9832}">
      <dgm:prSet/>
      <dgm:spPr/>
      <dgm:t>
        <a:bodyPr/>
        <a:lstStyle/>
        <a:p>
          <a:endParaRPr lang="es-ES"/>
        </a:p>
      </dgm:t>
    </dgm:pt>
    <dgm:pt modelId="{618E1D9D-5BAA-4604-AA69-1E9B0BE0B5C7}" type="sibTrans" cxnId="{827A57DC-79FD-4128-AE45-4BCECBFF9832}">
      <dgm:prSet/>
      <dgm:spPr/>
      <dgm:t>
        <a:bodyPr/>
        <a:lstStyle/>
        <a:p>
          <a:endParaRPr lang="es-ES"/>
        </a:p>
      </dgm:t>
    </dgm:pt>
    <dgm:pt modelId="{91BD4A06-231C-4727-8562-31FEE123FC5A}">
      <dgm:prSet phldrT="[Texto]"/>
      <dgm:spPr/>
      <dgm:t>
        <a:bodyPr/>
        <a:lstStyle/>
        <a:p>
          <a:r>
            <a:rPr lang="es-ES" dirty="0" smtClean="0"/>
            <a:t>¿Cuál es la capacidad de atención del Estado para los segmentos vulnerados?</a:t>
          </a:r>
          <a:endParaRPr lang="es-ES" dirty="0"/>
        </a:p>
      </dgm:t>
    </dgm:pt>
    <dgm:pt modelId="{6EAC2FB2-42F2-4C75-AE94-51B31EED7702}" type="parTrans" cxnId="{7E161063-F76D-407A-BA5B-389D7B0D1226}">
      <dgm:prSet/>
      <dgm:spPr/>
      <dgm:t>
        <a:bodyPr/>
        <a:lstStyle/>
        <a:p>
          <a:endParaRPr lang="es-ES"/>
        </a:p>
      </dgm:t>
    </dgm:pt>
    <dgm:pt modelId="{B90252BF-55D2-4246-A52B-FD2B92D49D00}" type="sibTrans" cxnId="{7E161063-F76D-407A-BA5B-389D7B0D1226}">
      <dgm:prSet/>
      <dgm:spPr/>
      <dgm:t>
        <a:bodyPr/>
        <a:lstStyle/>
        <a:p>
          <a:endParaRPr lang="es-ES"/>
        </a:p>
      </dgm:t>
    </dgm:pt>
    <dgm:pt modelId="{EDC0EF35-29B1-48E6-8D47-275A4BE8DCC5}">
      <dgm:prSet phldrT="[Texto]"/>
      <dgm:spPr/>
      <dgm:t>
        <a:bodyPr/>
        <a:lstStyle/>
        <a:p>
          <a:r>
            <a:rPr lang="es-ES" dirty="0" smtClean="0"/>
            <a:t>HC</a:t>
          </a:r>
          <a:endParaRPr lang="es-ES" dirty="0"/>
        </a:p>
      </dgm:t>
    </dgm:pt>
    <dgm:pt modelId="{0CB62D36-E759-406D-AE3F-F29A952A91D4}" type="parTrans" cxnId="{17F4F348-9445-491F-9532-CBD9C52E5BEE}">
      <dgm:prSet/>
      <dgm:spPr/>
      <dgm:t>
        <a:bodyPr/>
        <a:lstStyle/>
        <a:p>
          <a:endParaRPr lang="es-ES"/>
        </a:p>
      </dgm:t>
    </dgm:pt>
    <dgm:pt modelId="{373440D9-F92F-482E-B315-43095D0FD1DE}" type="sibTrans" cxnId="{17F4F348-9445-491F-9532-CBD9C52E5BEE}">
      <dgm:prSet/>
      <dgm:spPr/>
      <dgm:t>
        <a:bodyPr/>
        <a:lstStyle/>
        <a:p>
          <a:endParaRPr lang="es-ES"/>
        </a:p>
      </dgm:t>
    </dgm:pt>
    <dgm:pt modelId="{523B0400-BDB3-463A-BC8A-2F9B7D6D2471}">
      <dgm:prSet phldrT="[Texto]"/>
      <dgm:spPr/>
      <dgm:t>
        <a:bodyPr/>
        <a:lstStyle/>
        <a:p>
          <a:r>
            <a:rPr lang="es-ES" dirty="0" smtClean="0"/>
            <a:t>¿Cuál es la capacidad de atención de Hogar de Cristo para los segmentos vulnerados? </a:t>
          </a:r>
          <a:endParaRPr lang="es-ES" dirty="0"/>
        </a:p>
      </dgm:t>
    </dgm:pt>
    <dgm:pt modelId="{03217AD5-0BDB-4FA2-95AD-D91186621299}" type="parTrans" cxnId="{8F4D0B96-5EA3-4187-98D7-9A29ABD3DFFB}">
      <dgm:prSet/>
      <dgm:spPr/>
      <dgm:t>
        <a:bodyPr/>
        <a:lstStyle/>
        <a:p>
          <a:endParaRPr lang="es-ES"/>
        </a:p>
      </dgm:t>
    </dgm:pt>
    <dgm:pt modelId="{6F5DBE25-A59E-4CCB-BDCF-F5DF3DA084DF}" type="sibTrans" cxnId="{8F4D0B96-5EA3-4187-98D7-9A29ABD3DFFB}">
      <dgm:prSet/>
      <dgm:spPr/>
      <dgm:t>
        <a:bodyPr/>
        <a:lstStyle/>
        <a:p>
          <a:endParaRPr lang="es-ES"/>
        </a:p>
      </dgm:t>
    </dgm:pt>
    <dgm:pt modelId="{98CC7603-4D1B-4C71-B0C6-25AC9868C565}">
      <dgm:prSet/>
      <dgm:spPr/>
      <dgm:t>
        <a:bodyPr/>
        <a:lstStyle/>
        <a:p>
          <a:r>
            <a:rPr lang="es-ES" dirty="0" smtClean="0"/>
            <a:t>SCO</a:t>
          </a:r>
          <a:endParaRPr lang="es-ES" dirty="0"/>
        </a:p>
      </dgm:t>
    </dgm:pt>
    <dgm:pt modelId="{4D6F39DD-7BDA-40FF-89DE-98EB8BE1E0E3}" type="parTrans" cxnId="{77159AEC-D52B-49C6-9A97-2CA97FBA1504}">
      <dgm:prSet/>
      <dgm:spPr/>
      <dgm:t>
        <a:bodyPr/>
        <a:lstStyle/>
        <a:p>
          <a:endParaRPr lang="es-ES"/>
        </a:p>
      </dgm:t>
    </dgm:pt>
    <dgm:pt modelId="{5BAC5201-BC2C-43FC-B61B-D962CB763ED0}" type="sibTrans" cxnId="{77159AEC-D52B-49C6-9A97-2CA97FBA1504}">
      <dgm:prSet/>
      <dgm:spPr/>
      <dgm:t>
        <a:bodyPr/>
        <a:lstStyle/>
        <a:p>
          <a:endParaRPr lang="es-ES"/>
        </a:p>
      </dgm:t>
    </dgm:pt>
    <dgm:pt modelId="{8321CF26-E103-4C63-B837-2B69F234E3C3}">
      <dgm:prSet/>
      <dgm:spPr/>
      <dgm:t>
        <a:bodyPr/>
        <a:lstStyle/>
        <a:p>
          <a:r>
            <a:rPr lang="es-ES" dirty="0" smtClean="0"/>
            <a:t>¿Cuál es la capacidad de atención de la Sociedad Civil Organizada para los segmentos vulnerados? </a:t>
          </a:r>
          <a:endParaRPr lang="es-ES" dirty="0"/>
        </a:p>
      </dgm:t>
    </dgm:pt>
    <dgm:pt modelId="{551EF8D0-8B5D-4010-A4CF-7CA4110A6C2C}" type="parTrans" cxnId="{FF9AF00F-6C36-4341-8E3E-F2BD8ABB775E}">
      <dgm:prSet/>
      <dgm:spPr/>
      <dgm:t>
        <a:bodyPr/>
        <a:lstStyle/>
        <a:p>
          <a:endParaRPr lang="es-ES"/>
        </a:p>
      </dgm:t>
    </dgm:pt>
    <dgm:pt modelId="{455C7568-72A8-4F7A-B1EA-45694B135CDF}" type="sibTrans" cxnId="{FF9AF00F-6C36-4341-8E3E-F2BD8ABB775E}">
      <dgm:prSet/>
      <dgm:spPr/>
      <dgm:t>
        <a:bodyPr/>
        <a:lstStyle/>
        <a:p>
          <a:endParaRPr lang="es-ES"/>
        </a:p>
      </dgm:t>
    </dgm:pt>
    <dgm:pt modelId="{E693848B-EE75-420B-8E91-BE5119CCB618}" type="pres">
      <dgm:prSet presAssocID="{7FF976B0-62D7-4C2C-A2EF-34330FD83D2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6350E8AE-204D-40B9-A6D1-0C6EE8D0E36E}" type="pres">
      <dgm:prSet presAssocID="{1BCBE709-1427-4DEB-B147-6A1B89921AD4}" presName="linNode" presStyleCnt="0"/>
      <dgm:spPr/>
    </dgm:pt>
    <dgm:pt modelId="{90150CD2-5B97-4E6B-80BB-E6CE14E720A8}" type="pres">
      <dgm:prSet presAssocID="{1BCBE709-1427-4DEB-B147-6A1B89921AD4}" presName="parentShp" presStyleLbl="node1" presStyleIdx="0" presStyleCnt="3" custScaleX="554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5B6F23-1DAF-452A-84F5-22EFF773E513}" type="pres">
      <dgm:prSet presAssocID="{1BCBE709-1427-4DEB-B147-6A1B89921AD4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88FC850-C2A0-4CE9-9DDB-6E687C496597}" type="pres">
      <dgm:prSet presAssocID="{618E1D9D-5BAA-4604-AA69-1E9B0BE0B5C7}" presName="spacing" presStyleCnt="0"/>
      <dgm:spPr/>
    </dgm:pt>
    <dgm:pt modelId="{F79DE713-4046-4FE1-AA1B-83F0172585FF}" type="pres">
      <dgm:prSet presAssocID="{98CC7603-4D1B-4C71-B0C6-25AC9868C565}" presName="linNode" presStyleCnt="0"/>
      <dgm:spPr/>
    </dgm:pt>
    <dgm:pt modelId="{08F86ABD-4048-4DA1-BFFF-F6076357272F}" type="pres">
      <dgm:prSet presAssocID="{98CC7603-4D1B-4C71-B0C6-25AC9868C565}" presName="parentShp" presStyleLbl="node1" presStyleIdx="1" presStyleCnt="3" custScaleX="554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64A0069-787D-480B-82ED-78B8299D112B}" type="pres">
      <dgm:prSet presAssocID="{98CC7603-4D1B-4C71-B0C6-25AC9868C565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34E263-A660-4CF0-9338-4C9D9AF09301}" type="pres">
      <dgm:prSet presAssocID="{5BAC5201-BC2C-43FC-B61B-D962CB763ED0}" presName="spacing" presStyleCnt="0"/>
      <dgm:spPr/>
    </dgm:pt>
    <dgm:pt modelId="{E0B54D33-34A8-4FBF-A122-6504E105617B}" type="pres">
      <dgm:prSet presAssocID="{EDC0EF35-29B1-48E6-8D47-275A4BE8DCC5}" presName="linNode" presStyleCnt="0"/>
      <dgm:spPr/>
    </dgm:pt>
    <dgm:pt modelId="{F58C66C8-CDB1-4F3F-8133-D11CEB7B101E}" type="pres">
      <dgm:prSet presAssocID="{EDC0EF35-29B1-48E6-8D47-275A4BE8DCC5}" presName="parentShp" presStyleLbl="node1" presStyleIdx="2" presStyleCnt="3" custScaleX="554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08F3D1-ED6C-4ECC-AFB9-8DE610DF2697}" type="pres">
      <dgm:prSet presAssocID="{EDC0EF35-29B1-48E6-8D47-275A4BE8DCC5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1F8ECD4-6C67-4FCB-B468-AF9698CF159F}" type="presOf" srcId="{91BD4A06-231C-4727-8562-31FEE123FC5A}" destId="{145B6F23-1DAF-452A-84F5-22EFF773E513}" srcOrd="0" destOrd="0" presId="urn:microsoft.com/office/officeart/2005/8/layout/vList6"/>
    <dgm:cxn modelId="{F325AFF5-7A9D-4FEF-9AC6-4418A92A5AEC}" type="presOf" srcId="{98CC7603-4D1B-4C71-B0C6-25AC9868C565}" destId="{08F86ABD-4048-4DA1-BFFF-F6076357272F}" srcOrd="0" destOrd="0" presId="urn:microsoft.com/office/officeart/2005/8/layout/vList6"/>
    <dgm:cxn modelId="{1C34635F-22FE-4CF4-9FFF-2858C7D6552B}" type="presOf" srcId="{7FF976B0-62D7-4C2C-A2EF-34330FD83D26}" destId="{E693848B-EE75-420B-8E91-BE5119CCB618}" srcOrd="0" destOrd="0" presId="urn:microsoft.com/office/officeart/2005/8/layout/vList6"/>
    <dgm:cxn modelId="{77159AEC-D52B-49C6-9A97-2CA97FBA1504}" srcId="{7FF976B0-62D7-4C2C-A2EF-34330FD83D26}" destId="{98CC7603-4D1B-4C71-B0C6-25AC9868C565}" srcOrd="1" destOrd="0" parTransId="{4D6F39DD-7BDA-40FF-89DE-98EB8BE1E0E3}" sibTransId="{5BAC5201-BC2C-43FC-B61B-D962CB763ED0}"/>
    <dgm:cxn modelId="{827A57DC-79FD-4128-AE45-4BCECBFF9832}" srcId="{7FF976B0-62D7-4C2C-A2EF-34330FD83D26}" destId="{1BCBE709-1427-4DEB-B147-6A1B89921AD4}" srcOrd="0" destOrd="0" parTransId="{A7936D48-7F34-46C8-99BF-FE759CEE87E1}" sibTransId="{618E1D9D-5BAA-4604-AA69-1E9B0BE0B5C7}"/>
    <dgm:cxn modelId="{17F4F348-9445-491F-9532-CBD9C52E5BEE}" srcId="{7FF976B0-62D7-4C2C-A2EF-34330FD83D26}" destId="{EDC0EF35-29B1-48E6-8D47-275A4BE8DCC5}" srcOrd="2" destOrd="0" parTransId="{0CB62D36-E759-406D-AE3F-F29A952A91D4}" sibTransId="{373440D9-F92F-482E-B315-43095D0FD1DE}"/>
    <dgm:cxn modelId="{1E9D840B-7FC7-426C-97F5-9040414B378D}" type="presOf" srcId="{8321CF26-E103-4C63-B837-2B69F234E3C3}" destId="{964A0069-787D-480B-82ED-78B8299D112B}" srcOrd="0" destOrd="0" presId="urn:microsoft.com/office/officeart/2005/8/layout/vList6"/>
    <dgm:cxn modelId="{F7E065C7-B36D-4EAA-989D-DA56B4078CA2}" type="presOf" srcId="{EDC0EF35-29B1-48E6-8D47-275A4BE8DCC5}" destId="{F58C66C8-CDB1-4F3F-8133-D11CEB7B101E}" srcOrd="0" destOrd="0" presId="urn:microsoft.com/office/officeart/2005/8/layout/vList6"/>
    <dgm:cxn modelId="{FF9AF00F-6C36-4341-8E3E-F2BD8ABB775E}" srcId="{98CC7603-4D1B-4C71-B0C6-25AC9868C565}" destId="{8321CF26-E103-4C63-B837-2B69F234E3C3}" srcOrd="0" destOrd="0" parTransId="{551EF8D0-8B5D-4010-A4CF-7CA4110A6C2C}" sibTransId="{455C7568-72A8-4F7A-B1EA-45694B135CDF}"/>
    <dgm:cxn modelId="{61192530-1F73-4D9C-AA9E-FB3D5001A188}" type="presOf" srcId="{523B0400-BDB3-463A-BC8A-2F9B7D6D2471}" destId="{A408F3D1-ED6C-4ECC-AFB9-8DE610DF2697}" srcOrd="0" destOrd="0" presId="urn:microsoft.com/office/officeart/2005/8/layout/vList6"/>
    <dgm:cxn modelId="{BD9B6491-E63F-46E8-BF6D-506CBC584770}" type="presOf" srcId="{1BCBE709-1427-4DEB-B147-6A1B89921AD4}" destId="{90150CD2-5B97-4E6B-80BB-E6CE14E720A8}" srcOrd="0" destOrd="0" presId="urn:microsoft.com/office/officeart/2005/8/layout/vList6"/>
    <dgm:cxn modelId="{7E161063-F76D-407A-BA5B-389D7B0D1226}" srcId="{1BCBE709-1427-4DEB-B147-6A1B89921AD4}" destId="{91BD4A06-231C-4727-8562-31FEE123FC5A}" srcOrd="0" destOrd="0" parTransId="{6EAC2FB2-42F2-4C75-AE94-51B31EED7702}" sibTransId="{B90252BF-55D2-4246-A52B-FD2B92D49D00}"/>
    <dgm:cxn modelId="{8F4D0B96-5EA3-4187-98D7-9A29ABD3DFFB}" srcId="{EDC0EF35-29B1-48E6-8D47-275A4BE8DCC5}" destId="{523B0400-BDB3-463A-BC8A-2F9B7D6D2471}" srcOrd="0" destOrd="0" parTransId="{03217AD5-0BDB-4FA2-95AD-D91186621299}" sibTransId="{6F5DBE25-A59E-4CCB-BDCF-F5DF3DA084DF}"/>
    <dgm:cxn modelId="{7FFDFF8A-267C-4F9C-AD6F-3B5D0DF1A72E}" type="presParOf" srcId="{E693848B-EE75-420B-8E91-BE5119CCB618}" destId="{6350E8AE-204D-40B9-A6D1-0C6EE8D0E36E}" srcOrd="0" destOrd="0" presId="urn:microsoft.com/office/officeart/2005/8/layout/vList6"/>
    <dgm:cxn modelId="{A447B5C2-6EFA-4AA7-9E83-96BB67735BE7}" type="presParOf" srcId="{6350E8AE-204D-40B9-A6D1-0C6EE8D0E36E}" destId="{90150CD2-5B97-4E6B-80BB-E6CE14E720A8}" srcOrd="0" destOrd="0" presId="urn:microsoft.com/office/officeart/2005/8/layout/vList6"/>
    <dgm:cxn modelId="{7BB804C1-3DDF-4528-8FB0-E3D426C5001B}" type="presParOf" srcId="{6350E8AE-204D-40B9-A6D1-0C6EE8D0E36E}" destId="{145B6F23-1DAF-452A-84F5-22EFF773E513}" srcOrd="1" destOrd="0" presId="urn:microsoft.com/office/officeart/2005/8/layout/vList6"/>
    <dgm:cxn modelId="{37EFD249-7165-40E5-A40F-7F0414E4791B}" type="presParOf" srcId="{E693848B-EE75-420B-8E91-BE5119CCB618}" destId="{988FC850-C2A0-4CE9-9DDB-6E687C496597}" srcOrd="1" destOrd="0" presId="urn:microsoft.com/office/officeart/2005/8/layout/vList6"/>
    <dgm:cxn modelId="{AEC1B678-F5B6-4A96-A06A-2C745B169FB5}" type="presParOf" srcId="{E693848B-EE75-420B-8E91-BE5119CCB618}" destId="{F79DE713-4046-4FE1-AA1B-83F0172585FF}" srcOrd="2" destOrd="0" presId="urn:microsoft.com/office/officeart/2005/8/layout/vList6"/>
    <dgm:cxn modelId="{8481F0A6-06AA-41F7-90BC-E3E32369C679}" type="presParOf" srcId="{F79DE713-4046-4FE1-AA1B-83F0172585FF}" destId="{08F86ABD-4048-4DA1-BFFF-F6076357272F}" srcOrd="0" destOrd="0" presId="urn:microsoft.com/office/officeart/2005/8/layout/vList6"/>
    <dgm:cxn modelId="{EFF44580-1DC3-47B3-93F2-370A1CD3F240}" type="presParOf" srcId="{F79DE713-4046-4FE1-AA1B-83F0172585FF}" destId="{964A0069-787D-480B-82ED-78B8299D112B}" srcOrd="1" destOrd="0" presId="urn:microsoft.com/office/officeart/2005/8/layout/vList6"/>
    <dgm:cxn modelId="{0FE0156D-42A1-40C0-A5DB-9356144954E9}" type="presParOf" srcId="{E693848B-EE75-420B-8E91-BE5119CCB618}" destId="{AD34E263-A660-4CF0-9338-4C9D9AF09301}" srcOrd="3" destOrd="0" presId="urn:microsoft.com/office/officeart/2005/8/layout/vList6"/>
    <dgm:cxn modelId="{181AE32E-0342-4D3E-BDFC-AFBF8F661ACF}" type="presParOf" srcId="{E693848B-EE75-420B-8E91-BE5119CCB618}" destId="{E0B54D33-34A8-4FBF-A122-6504E105617B}" srcOrd="4" destOrd="0" presId="urn:microsoft.com/office/officeart/2005/8/layout/vList6"/>
    <dgm:cxn modelId="{589D31EF-1A22-4473-975F-9337748B9800}" type="presParOf" srcId="{E0B54D33-34A8-4FBF-A122-6504E105617B}" destId="{F58C66C8-CDB1-4F3F-8133-D11CEB7B101E}" srcOrd="0" destOrd="0" presId="urn:microsoft.com/office/officeart/2005/8/layout/vList6"/>
    <dgm:cxn modelId="{B64F3B24-5EA4-4BD0-ADD6-13D8B4588BE0}" type="presParOf" srcId="{E0B54D33-34A8-4FBF-A122-6504E105617B}" destId="{A408F3D1-ED6C-4ECC-AFB9-8DE610DF269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AA9CB8-730A-4E57-94E6-E015CE56028E}" type="doc">
      <dgm:prSet loTypeId="urn:microsoft.com/office/officeart/2005/8/layout/vProcess5" loCatId="process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es-CL"/>
        </a:p>
      </dgm:t>
    </dgm:pt>
    <dgm:pt modelId="{52A51ADE-FA52-484B-8E3C-3FE54927D386}">
      <dgm:prSet phldrT="[Texto]"/>
      <dgm:spPr/>
      <dgm:t>
        <a:bodyPr/>
        <a:lstStyle/>
        <a:p>
          <a:r>
            <a:rPr lang="es-ES" b="1" i="0" u="none" dirty="0" smtClean="0">
              <a:effectLst/>
              <a:latin typeface="+mn-lt"/>
            </a:rPr>
            <a:t>Esa pregunta nos lleva a discernir (distinguir y juzgar) lo que hacemos.</a:t>
          </a:r>
          <a:endParaRPr lang="es-CL" b="1" i="0" u="none" dirty="0" smtClean="0">
            <a:effectLst/>
            <a:latin typeface="+mn-lt"/>
          </a:endParaRPr>
        </a:p>
      </dgm:t>
    </dgm:pt>
    <dgm:pt modelId="{CE06C8B5-9B3D-4087-92AF-1C178FA303DB}" type="parTrans" cxnId="{4DEC2DB8-936F-4EA8-BB16-2F4353997685}">
      <dgm:prSet/>
      <dgm:spPr/>
      <dgm:t>
        <a:bodyPr/>
        <a:lstStyle/>
        <a:p>
          <a:endParaRPr lang="es-CL"/>
        </a:p>
      </dgm:t>
    </dgm:pt>
    <dgm:pt modelId="{EBF58AF1-12FB-45D5-940C-9787EDE4903D}" type="sibTrans" cxnId="{4DEC2DB8-936F-4EA8-BB16-2F4353997685}">
      <dgm:prSet/>
      <dgm:spPr/>
      <dgm:t>
        <a:bodyPr/>
        <a:lstStyle/>
        <a:p>
          <a:endParaRPr lang="es-CL"/>
        </a:p>
      </dgm:t>
    </dgm:pt>
    <dgm:pt modelId="{FC567F59-C63E-4D60-8604-E6A3A1D1544D}">
      <dgm:prSet phldrT="[Texto]"/>
      <dgm:spPr/>
      <dgm:t>
        <a:bodyPr/>
        <a:lstStyle/>
        <a:p>
          <a:r>
            <a:rPr lang="es-ES_tradnl" b="1" i="0" u="none" dirty="0" smtClean="0">
              <a:effectLst/>
              <a:latin typeface="+mn-lt"/>
            </a:rPr>
            <a:t>¿Qué haría Cristo para hacer posible hoy la Misión del Hogar de Cristo?</a:t>
          </a:r>
          <a:endParaRPr lang="es-CL" b="1" i="0" u="none" dirty="0" smtClean="0">
            <a:effectLst/>
            <a:latin typeface="+mn-lt"/>
          </a:endParaRPr>
        </a:p>
      </dgm:t>
    </dgm:pt>
    <dgm:pt modelId="{976FE026-252B-4949-ACE0-A60237D8004B}" type="parTrans" cxnId="{D3A0D664-D26A-45F1-BD76-AA124FF965E8}">
      <dgm:prSet/>
      <dgm:spPr/>
      <dgm:t>
        <a:bodyPr/>
        <a:lstStyle/>
        <a:p>
          <a:endParaRPr lang="es-CL"/>
        </a:p>
      </dgm:t>
    </dgm:pt>
    <dgm:pt modelId="{DAF6FE5D-422F-43BE-9179-A8AEA985234E}" type="sibTrans" cxnId="{D3A0D664-D26A-45F1-BD76-AA124FF965E8}">
      <dgm:prSet/>
      <dgm:spPr/>
      <dgm:t>
        <a:bodyPr/>
        <a:lstStyle/>
        <a:p>
          <a:endParaRPr lang="es-CL"/>
        </a:p>
      </dgm:t>
    </dgm:pt>
    <dgm:pt modelId="{38FAFA39-5A26-4803-B352-9C470ED7A377}">
      <dgm:prSet phldrT="[Texto]"/>
      <dgm:spPr/>
      <dgm:t>
        <a:bodyPr/>
        <a:lstStyle/>
        <a:p>
          <a:r>
            <a:rPr lang="es-CL" b="1" i="0" u="none" dirty="0" smtClean="0">
              <a:effectLst/>
              <a:latin typeface="+mn-lt"/>
            </a:rPr>
            <a:t>El Discernimiento Organizacional se refleja hoy en nuestra Planificación Estratégica</a:t>
          </a:r>
        </a:p>
      </dgm:t>
    </dgm:pt>
    <dgm:pt modelId="{335847FD-9973-4CB1-8147-A4F3364950FA}" type="parTrans" cxnId="{8B946CBE-9CA5-4A44-A084-352CEE7D4040}">
      <dgm:prSet/>
      <dgm:spPr/>
      <dgm:t>
        <a:bodyPr/>
        <a:lstStyle/>
        <a:p>
          <a:endParaRPr lang="es-CL"/>
        </a:p>
      </dgm:t>
    </dgm:pt>
    <dgm:pt modelId="{CED84298-039C-4101-A521-829B78D54747}" type="sibTrans" cxnId="{8B946CBE-9CA5-4A44-A084-352CEE7D4040}">
      <dgm:prSet/>
      <dgm:spPr/>
      <dgm:t>
        <a:bodyPr/>
        <a:lstStyle/>
        <a:p>
          <a:endParaRPr lang="es-CL"/>
        </a:p>
      </dgm:t>
    </dgm:pt>
    <dgm:pt modelId="{81285774-D948-4AD0-B475-78402168F98D}" type="pres">
      <dgm:prSet presAssocID="{14AA9CB8-730A-4E57-94E6-E015CE56028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43EE0EF-7B12-41E2-86A2-267D1F630F1E}" type="pres">
      <dgm:prSet presAssocID="{14AA9CB8-730A-4E57-94E6-E015CE56028E}" presName="dummyMaxCanvas" presStyleCnt="0">
        <dgm:presLayoutVars/>
      </dgm:prSet>
      <dgm:spPr/>
    </dgm:pt>
    <dgm:pt modelId="{A8087551-3102-4BEF-AAED-CAB0203B2223}" type="pres">
      <dgm:prSet presAssocID="{14AA9CB8-730A-4E57-94E6-E015CE56028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5626465-2C0E-4257-8C46-4D23D3599FEC}" type="pres">
      <dgm:prSet presAssocID="{14AA9CB8-730A-4E57-94E6-E015CE56028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A5CE227-3737-44E2-A9C8-C4464B941DCE}" type="pres">
      <dgm:prSet presAssocID="{14AA9CB8-730A-4E57-94E6-E015CE56028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B209395-49AB-4DE1-ACF9-6057EB5E57DA}" type="pres">
      <dgm:prSet presAssocID="{14AA9CB8-730A-4E57-94E6-E015CE56028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B4A220B-4840-4FEE-8FB3-2D4DEA382450}" type="pres">
      <dgm:prSet presAssocID="{14AA9CB8-730A-4E57-94E6-E015CE56028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17B0DF4-0347-446F-AA1F-A9ADFAE0783F}" type="pres">
      <dgm:prSet presAssocID="{14AA9CB8-730A-4E57-94E6-E015CE56028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0EBB841-A926-4DA7-98A8-D4754BE2A1E3}" type="pres">
      <dgm:prSet presAssocID="{14AA9CB8-730A-4E57-94E6-E015CE56028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5B134824-9766-4BD4-BB33-DAEFBE9E11EC}" type="pres">
      <dgm:prSet presAssocID="{14AA9CB8-730A-4E57-94E6-E015CE56028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17150AE-21A3-4030-960A-AFAF8BE44BB3}" type="presOf" srcId="{EBF58AF1-12FB-45D5-940C-9787EDE4903D}" destId="{FB4A220B-4840-4FEE-8FB3-2D4DEA382450}" srcOrd="0" destOrd="0" presId="urn:microsoft.com/office/officeart/2005/8/layout/vProcess5"/>
    <dgm:cxn modelId="{A6A9B9A2-6E05-406A-986F-952D0DAB87A8}" type="presOf" srcId="{38FAFA39-5A26-4803-B352-9C470ED7A377}" destId="{7A5CE227-3737-44E2-A9C8-C4464B941DCE}" srcOrd="0" destOrd="0" presId="urn:microsoft.com/office/officeart/2005/8/layout/vProcess5"/>
    <dgm:cxn modelId="{0F63061B-77FC-432D-ADA6-867D46BF0F65}" type="presOf" srcId="{52A51ADE-FA52-484B-8E3C-3FE54927D386}" destId="{65626465-2C0E-4257-8C46-4D23D3599FEC}" srcOrd="0" destOrd="0" presId="urn:microsoft.com/office/officeart/2005/8/layout/vProcess5"/>
    <dgm:cxn modelId="{8B946CBE-9CA5-4A44-A084-352CEE7D4040}" srcId="{14AA9CB8-730A-4E57-94E6-E015CE56028E}" destId="{38FAFA39-5A26-4803-B352-9C470ED7A377}" srcOrd="2" destOrd="0" parTransId="{335847FD-9973-4CB1-8147-A4F3364950FA}" sibTransId="{CED84298-039C-4101-A521-829B78D54747}"/>
    <dgm:cxn modelId="{7C773481-6375-43D7-93E2-06D312025D23}" type="presOf" srcId="{DAF6FE5D-422F-43BE-9179-A8AEA985234E}" destId="{0B209395-49AB-4DE1-ACF9-6057EB5E57DA}" srcOrd="0" destOrd="0" presId="urn:microsoft.com/office/officeart/2005/8/layout/vProcess5"/>
    <dgm:cxn modelId="{D3A0D664-D26A-45F1-BD76-AA124FF965E8}" srcId="{14AA9CB8-730A-4E57-94E6-E015CE56028E}" destId="{FC567F59-C63E-4D60-8604-E6A3A1D1544D}" srcOrd="0" destOrd="0" parTransId="{976FE026-252B-4949-ACE0-A60237D8004B}" sibTransId="{DAF6FE5D-422F-43BE-9179-A8AEA985234E}"/>
    <dgm:cxn modelId="{4DEC2DB8-936F-4EA8-BB16-2F4353997685}" srcId="{14AA9CB8-730A-4E57-94E6-E015CE56028E}" destId="{52A51ADE-FA52-484B-8E3C-3FE54927D386}" srcOrd="1" destOrd="0" parTransId="{CE06C8B5-9B3D-4087-92AF-1C178FA303DB}" sibTransId="{EBF58AF1-12FB-45D5-940C-9787EDE4903D}"/>
    <dgm:cxn modelId="{BE26A789-1BA9-4177-8E4E-30F7E46B5BFF}" type="presOf" srcId="{38FAFA39-5A26-4803-B352-9C470ED7A377}" destId="{5B134824-9766-4BD4-BB33-DAEFBE9E11EC}" srcOrd="1" destOrd="0" presId="urn:microsoft.com/office/officeart/2005/8/layout/vProcess5"/>
    <dgm:cxn modelId="{A079E98E-8C80-4DBA-BFC3-8CFC1E9D8A5F}" type="presOf" srcId="{14AA9CB8-730A-4E57-94E6-E015CE56028E}" destId="{81285774-D948-4AD0-B475-78402168F98D}" srcOrd="0" destOrd="0" presId="urn:microsoft.com/office/officeart/2005/8/layout/vProcess5"/>
    <dgm:cxn modelId="{F67114BE-3E4F-47F7-98FB-B2846B4A8F4D}" type="presOf" srcId="{52A51ADE-FA52-484B-8E3C-3FE54927D386}" destId="{80EBB841-A926-4DA7-98A8-D4754BE2A1E3}" srcOrd="1" destOrd="0" presId="urn:microsoft.com/office/officeart/2005/8/layout/vProcess5"/>
    <dgm:cxn modelId="{35A0244E-B385-4E71-AD17-B01A5B0BD390}" type="presOf" srcId="{FC567F59-C63E-4D60-8604-E6A3A1D1544D}" destId="{117B0DF4-0347-446F-AA1F-A9ADFAE0783F}" srcOrd="1" destOrd="0" presId="urn:microsoft.com/office/officeart/2005/8/layout/vProcess5"/>
    <dgm:cxn modelId="{AFA8604B-9BF1-49D2-AE6F-A6B7AF42B58C}" type="presOf" srcId="{FC567F59-C63E-4D60-8604-E6A3A1D1544D}" destId="{A8087551-3102-4BEF-AAED-CAB0203B2223}" srcOrd="0" destOrd="0" presId="urn:microsoft.com/office/officeart/2005/8/layout/vProcess5"/>
    <dgm:cxn modelId="{9DA9BFC1-F1F3-4B20-A165-5B6BACF703D8}" type="presParOf" srcId="{81285774-D948-4AD0-B475-78402168F98D}" destId="{E43EE0EF-7B12-41E2-86A2-267D1F630F1E}" srcOrd="0" destOrd="0" presId="urn:microsoft.com/office/officeart/2005/8/layout/vProcess5"/>
    <dgm:cxn modelId="{CF366AA2-2C3D-4E03-85F0-BC1EAA7D8A06}" type="presParOf" srcId="{81285774-D948-4AD0-B475-78402168F98D}" destId="{A8087551-3102-4BEF-AAED-CAB0203B2223}" srcOrd="1" destOrd="0" presId="urn:microsoft.com/office/officeart/2005/8/layout/vProcess5"/>
    <dgm:cxn modelId="{DA55AFBE-E5CB-458E-94DD-1F5949D6AA2B}" type="presParOf" srcId="{81285774-D948-4AD0-B475-78402168F98D}" destId="{65626465-2C0E-4257-8C46-4D23D3599FEC}" srcOrd="2" destOrd="0" presId="urn:microsoft.com/office/officeart/2005/8/layout/vProcess5"/>
    <dgm:cxn modelId="{06ABB98A-F4C8-41A4-9155-3DA64124E057}" type="presParOf" srcId="{81285774-D948-4AD0-B475-78402168F98D}" destId="{7A5CE227-3737-44E2-A9C8-C4464B941DCE}" srcOrd="3" destOrd="0" presId="urn:microsoft.com/office/officeart/2005/8/layout/vProcess5"/>
    <dgm:cxn modelId="{9C9B6F1C-AE3A-4F2E-87AC-B5DCC49A7254}" type="presParOf" srcId="{81285774-D948-4AD0-B475-78402168F98D}" destId="{0B209395-49AB-4DE1-ACF9-6057EB5E57DA}" srcOrd="4" destOrd="0" presId="urn:microsoft.com/office/officeart/2005/8/layout/vProcess5"/>
    <dgm:cxn modelId="{CC60D49A-E9A0-4A4D-A175-7F24F9DC7ED7}" type="presParOf" srcId="{81285774-D948-4AD0-B475-78402168F98D}" destId="{FB4A220B-4840-4FEE-8FB3-2D4DEA382450}" srcOrd="5" destOrd="0" presId="urn:microsoft.com/office/officeart/2005/8/layout/vProcess5"/>
    <dgm:cxn modelId="{A2563AA6-3B9B-4DAF-8038-8C5B666067CD}" type="presParOf" srcId="{81285774-D948-4AD0-B475-78402168F98D}" destId="{117B0DF4-0347-446F-AA1F-A9ADFAE0783F}" srcOrd="6" destOrd="0" presId="urn:microsoft.com/office/officeart/2005/8/layout/vProcess5"/>
    <dgm:cxn modelId="{22CB1534-73E9-4257-8343-7D1E90268515}" type="presParOf" srcId="{81285774-D948-4AD0-B475-78402168F98D}" destId="{80EBB841-A926-4DA7-98A8-D4754BE2A1E3}" srcOrd="7" destOrd="0" presId="urn:microsoft.com/office/officeart/2005/8/layout/vProcess5"/>
    <dgm:cxn modelId="{97D6C1C1-5C04-4AAF-A9F3-8CA36C403CC7}" type="presParOf" srcId="{81285774-D948-4AD0-B475-78402168F98D}" destId="{5B134824-9766-4BD4-BB33-DAEFBE9E11E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9FC4F0-BBDA-418F-B442-FD23C44C7894}" type="doc">
      <dgm:prSet loTypeId="urn:microsoft.com/office/officeart/2005/8/layout/vList3" loCatId="list" qsTypeId="urn:microsoft.com/office/officeart/2005/8/quickstyle/3d1" qsCatId="3D" csTypeId="urn:microsoft.com/office/officeart/2005/8/colors/accent2_4" csCatId="accent2" phldr="1"/>
      <dgm:spPr/>
    </dgm:pt>
    <dgm:pt modelId="{D13C8E9C-CEAD-41C6-A26D-795575F1AEB4}">
      <dgm:prSet phldrT="[Texto]" custT="1"/>
      <dgm:spPr/>
      <dgm:t>
        <a:bodyPr/>
        <a:lstStyle/>
        <a:p>
          <a:r>
            <a:rPr lang="es-CL" sz="2400" b="1" dirty="0" smtClean="0"/>
            <a:t>Tenemos una Visión</a:t>
          </a:r>
          <a:endParaRPr lang="es-CL" sz="2400" b="1" dirty="0"/>
        </a:p>
      </dgm:t>
    </dgm:pt>
    <dgm:pt modelId="{7E5AE346-49DF-405F-936C-227C766F9079}" type="parTrans" cxnId="{4C6C53B8-4F39-422A-AADF-07C13F302F4E}">
      <dgm:prSet/>
      <dgm:spPr/>
      <dgm:t>
        <a:bodyPr/>
        <a:lstStyle/>
        <a:p>
          <a:endParaRPr lang="es-CL" sz="2400"/>
        </a:p>
      </dgm:t>
    </dgm:pt>
    <dgm:pt modelId="{4AEAA90B-283B-4486-822B-5E2454B1607F}" type="sibTrans" cxnId="{4C6C53B8-4F39-422A-AADF-07C13F302F4E}">
      <dgm:prSet/>
      <dgm:spPr/>
      <dgm:t>
        <a:bodyPr/>
        <a:lstStyle/>
        <a:p>
          <a:endParaRPr lang="es-CL" sz="2400"/>
        </a:p>
      </dgm:t>
    </dgm:pt>
    <dgm:pt modelId="{572EFFD3-8710-4C0F-B4C4-76EC800449F7}">
      <dgm:prSet phldrT="[Texto]" custT="1"/>
      <dgm:spPr/>
      <dgm:t>
        <a:bodyPr/>
        <a:lstStyle/>
        <a:p>
          <a:r>
            <a:rPr lang="es-CL" sz="2000" b="1" dirty="0" smtClean="0"/>
            <a:t>Tenemos una Misión</a:t>
          </a:r>
          <a:endParaRPr lang="es-CL" sz="2000" b="1" dirty="0"/>
        </a:p>
      </dgm:t>
    </dgm:pt>
    <dgm:pt modelId="{730E0525-85AA-487B-BF1C-0767375AE38F}" type="parTrans" cxnId="{93F063AC-FF48-4CF8-AF1C-0A5512CAF0F9}">
      <dgm:prSet/>
      <dgm:spPr/>
      <dgm:t>
        <a:bodyPr/>
        <a:lstStyle/>
        <a:p>
          <a:endParaRPr lang="es-CL" sz="2400"/>
        </a:p>
      </dgm:t>
    </dgm:pt>
    <dgm:pt modelId="{E16586ED-E7E6-4E91-ADDF-2AA6E5A41D3B}" type="sibTrans" cxnId="{93F063AC-FF48-4CF8-AF1C-0A5512CAF0F9}">
      <dgm:prSet/>
      <dgm:spPr/>
      <dgm:t>
        <a:bodyPr/>
        <a:lstStyle/>
        <a:p>
          <a:endParaRPr lang="es-CL" sz="2400"/>
        </a:p>
      </dgm:t>
    </dgm:pt>
    <dgm:pt modelId="{E8F21053-F067-4FDC-BE19-DA51AA60BB7F}">
      <dgm:prSet phldrT="[Texto]" custT="1"/>
      <dgm:spPr/>
      <dgm:t>
        <a:bodyPr/>
        <a:lstStyle/>
        <a:p>
          <a:r>
            <a:rPr lang="es-ES" sz="1600" dirty="0" smtClean="0"/>
            <a:t>Acoger con dignidad y amor…</a:t>
          </a:r>
          <a:endParaRPr lang="es-CL" sz="1600" dirty="0" smtClean="0"/>
        </a:p>
      </dgm:t>
    </dgm:pt>
    <dgm:pt modelId="{B47FEC1A-77F1-48E3-9227-78D5A3E7FCBA}" type="parTrans" cxnId="{E18CC6AB-2462-4D97-ABE5-FB25006CB3B2}">
      <dgm:prSet/>
      <dgm:spPr/>
      <dgm:t>
        <a:bodyPr/>
        <a:lstStyle/>
        <a:p>
          <a:endParaRPr lang="es-CL" sz="2400"/>
        </a:p>
      </dgm:t>
    </dgm:pt>
    <dgm:pt modelId="{8946227A-94A4-4132-8F84-A7AD39D32183}" type="sibTrans" cxnId="{E18CC6AB-2462-4D97-ABE5-FB25006CB3B2}">
      <dgm:prSet/>
      <dgm:spPr/>
      <dgm:t>
        <a:bodyPr/>
        <a:lstStyle/>
        <a:p>
          <a:endParaRPr lang="es-CL" sz="2400"/>
        </a:p>
      </dgm:t>
    </dgm:pt>
    <dgm:pt modelId="{63BA58E2-A6A4-4F49-B4DD-69C6C199E39F}">
      <dgm:prSet phldrT="[Texto]" custT="1"/>
      <dgm:spPr/>
      <dgm:t>
        <a:bodyPr/>
        <a:lstStyle/>
        <a:p>
          <a:r>
            <a:rPr lang="es-ES" sz="1800" dirty="0" smtClean="0"/>
            <a:t>“Un país con </a:t>
          </a:r>
          <a:r>
            <a:rPr lang="es-ES_tradnl" sz="1800" dirty="0" smtClean="0"/>
            <a:t>Respeto, Justicia y Solidaridad</a:t>
          </a:r>
          <a:r>
            <a:rPr lang="es-ES" sz="1800" dirty="0" smtClean="0"/>
            <a:t>”</a:t>
          </a:r>
          <a:endParaRPr lang="es-CL" sz="1800" dirty="0" smtClean="0"/>
        </a:p>
      </dgm:t>
    </dgm:pt>
    <dgm:pt modelId="{6427FDE8-23C1-44B2-956F-681935844D0E}" type="parTrans" cxnId="{CBE8899E-8BD5-4346-9864-422F2E526AF1}">
      <dgm:prSet/>
      <dgm:spPr/>
      <dgm:t>
        <a:bodyPr/>
        <a:lstStyle/>
        <a:p>
          <a:endParaRPr lang="es-CL" sz="2400"/>
        </a:p>
      </dgm:t>
    </dgm:pt>
    <dgm:pt modelId="{D7AE4BB3-A33E-463C-BDB1-23999A6A695A}" type="sibTrans" cxnId="{CBE8899E-8BD5-4346-9864-422F2E526AF1}">
      <dgm:prSet/>
      <dgm:spPr/>
      <dgm:t>
        <a:bodyPr/>
        <a:lstStyle/>
        <a:p>
          <a:endParaRPr lang="es-CL" sz="2400"/>
        </a:p>
      </dgm:t>
    </dgm:pt>
    <dgm:pt modelId="{BD1EFF5B-AB77-4669-833A-6CAC66B263E2}">
      <dgm:prSet phldrT="[Texto]" custT="1"/>
      <dgm:spPr/>
      <dgm:t>
        <a:bodyPr/>
        <a:lstStyle/>
        <a:p>
          <a:r>
            <a:rPr lang="es-CL" sz="2000" b="1" dirty="0" smtClean="0"/>
            <a:t>Tenemos Valores</a:t>
          </a:r>
          <a:endParaRPr lang="es-CL" sz="2000" b="1" dirty="0"/>
        </a:p>
      </dgm:t>
    </dgm:pt>
    <dgm:pt modelId="{4C7C9676-A2AA-4C41-9715-609E9539E029}" type="parTrans" cxnId="{368B0AED-D676-4D77-A96E-371383A8444D}">
      <dgm:prSet/>
      <dgm:spPr/>
      <dgm:t>
        <a:bodyPr/>
        <a:lstStyle/>
        <a:p>
          <a:endParaRPr lang="es-CL" sz="2400"/>
        </a:p>
      </dgm:t>
    </dgm:pt>
    <dgm:pt modelId="{C7764438-1CF4-4AFD-9668-570F14DD4433}" type="sibTrans" cxnId="{368B0AED-D676-4D77-A96E-371383A8444D}">
      <dgm:prSet/>
      <dgm:spPr/>
      <dgm:t>
        <a:bodyPr/>
        <a:lstStyle/>
        <a:p>
          <a:endParaRPr lang="es-CL" sz="2400"/>
        </a:p>
      </dgm:t>
    </dgm:pt>
    <dgm:pt modelId="{04FD76E5-865D-43AA-BE23-F1CC2C457A86}">
      <dgm:prSet custT="1"/>
      <dgm:spPr/>
      <dgm:t>
        <a:bodyPr/>
        <a:lstStyle/>
        <a:p>
          <a:r>
            <a:rPr lang="es-ES" sz="1600" dirty="0" smtClean="0"/>
            <a:t>Convocar con entusiasmo a la comunidad …</a:t>
          </a:r>
          <a:endParaRPr lang="es-ES" sz="1600" dirty="0"/>
        </a:p>
      </dgm:t>
    </dgm:pt>
    <dgm:pt modelId="{8F0B108F-9C55-4E82-A66F-C79D76EC8CD4}" type="parTrans" cxnId="{AEA4DC9A-B123-4ECD-9F8F-535C38E02683}">
      <dgm:prSet/>
      <dgm:spPr/>
      <dgm:t>
        <a:bodyPr/>
        <a:lstStyle/>
        <a:p>
          <a:endParaRPr lang="es-CL" sz="2400"/>
        </a:p>
      </dgm:t>
    </dgm:pt>
    <dgm:pt modelId="{8A75F35C-1656-4F51-B98F-5B5855D28C15}" type="sibTrans" cxnId="{AEA4DC9A-B123-4ECD-9F8F-535C38E02683}">
      <dgm:prSet/>
      <dgm:spPr/>
      <dgm:t>
        <a:bodyPr/>
        <a:lstStyle/>
        <a:p>
          <a:endParaRPr lang="es-CL" sz="2400"/>
        </a:p>
      </dgm:t>
    </dgm:pt>
    <dgm:pt modelId="{EEA7FF54-D4E3-4807-8464-1BE8F505DC93}">
      <dgm:prSet custT="1"/>
      <dgm:spPr/>
      <dgm:t>
        <a:bodyPr/>
        <a:lstStyle/>
        <a:p>
          <a:r>
            <a:rPr lang="es-ES" sz="1600" dirty="0" smtClean="0"/>
            <a:t>Ser transparentes, eficientes y eficaces</a:t>
          </a:r>
          <a:endParaRPr lang="es-ES" sz="1600" dirty="0"/>
        </a:p>
      </dgm:t>
    </dgm:pt>
    <dgm:pt modelId="{07E3EDA9-EAEA-4D71-AD49-336CCBCB0185}" type="parTrans" cxnId="{FE8C9CBD-494A-4EDD-B756-36BBC2887B21}">
      <dgm:prSet/>
      <dgm:spPr/>
      <dgm:t>
        <a:bodyPr/>
        <a:lstStyle/>
        <a:p>
          <a:endParaRPr lang="es-CL" sz="2400"/>
        </a:p>
      </dgm:t>
    </dgm:pt>
    <dgm:pt modelId="{D5828E51-FE02-464F-BD0B-92CEE5308CF4}" type="sibTrans" cxnId="{FE8C9CBD-494A-4EDD-B756-36BBC2887B21}">
      <dgm:prSet/>
      <dgm:spPr/>
      <dgm:t>
        <a:bodyPr/>
        <a:lstStyle/>
        <a:p>
          <a:endParaRPr lang="es-CL" sz="2400"/>
        </a:p>
      </dgm:t>
    </dgm:pt>
    <dgm:pt modelId="{8444A15B-913B-4134-A416-C049C2DB7FDB}">
      <dgm:prSet custT="1"/>
      <dgm:spPr/>
      <dgm:t>
        <a:bodyPr/>
        <a:lstStyle/>
        <a:p>
          <a:r>
            <a:rPr lang="es-ES" sz="1600" dirty="0" smtClean="0"/>
            <a:t>Vivir animados por la espiritualidad de San Alberto Hurtado…</a:t>
          </a:r>
          <a:endParaRPr lang="es-ES" sz="1600" dirty="0"/>
        </a:p>
      </dgm:t>
    </dgm:pt>
    <dgm:pt modelId="{36C98988-A713-4CBE-BED4-9D3A53E48AF0}" type="parTrans" cxnId="{F3E35DDE-C728-45A5-96F4-627A6AD209EA}">
      <dgm:prSet/>
      <dgm:spPr/>
      <dgm:t>
        <a:bodyPr/>
        <a:lstStyle/>
        <a:p>
          <a:endParaRPr lang="es-CL" sz="2400"/>
        </a:p>
      </dgm:t>
    </dgm:pt>
    <dgm:pt modelId="{30891AB8-02F1-4EA6-9860-9E87148C684C}" type="sibTrans" cxnId="{F3E35DDE-C728-45A5-96F4-627A6AD209EA}">
      <dgm:prSet/>
      <dgm:spPr/>
      <dgm:t>
        <a:bodyPr/>
        <a:lstStyle/>
        <a:p>
          <a:endParaRPr lang="es-CL" sz="2400"/>
        </a:p>
      </dgm:t>
    </dgm:pt>
    <dgm:pt modelId="{074ABAB2-AA50-4EC7-A023-AAC7AD1B9D3D}">
      <dgm:prSet phldrT="[Texto]" custT="1"/>
      <dgm:spPr/>
      <dgm:t>
        <a:bodyPr/>
        <a:lstStyle/>
        <a:p>
          <a:r>
            <a:rPr lang="es-MX" sz="1600" b="1" dirty="0" smtClean="0"/>
            <a:t>Solidaridad, Compromiso, Espíritu Emprendedor, Respeto, Justicia, Transparencia, Trabajo en Equipo</a:t>
          </a:r>
          <a:endParaRPr lang="es-CL" sz="1600" dirty="0"/>
        </a:p>
      </dgm:t>
    </dgm:pt>
    <dgm:pt modelId="{8E3CEB6F-88E1-43E1-9CC0-8C184C32C911}" type="parTrans" cxnId="{F23213B3-0753-46B7-9525-3E1A35EACC64}">
      <dgm:prSet/>
      <dgm:spPr/>
      <dgm:t>
        <a:bodyPr/>
        <a:lstStyle/>
        <a:p>
          <a:endParaRPr lang="es-CL" sz="2400"/>
        </a:p>
      </dgm:t>
    </dgm:pt>
    <dgm:pt modelId="{B176E5A9-F099-44E7-A79E-E4CA89CE5BA4}" type="sibTrans" cxnId="{F23213B3-0753-46B7-9525-3E1A35EACC64}">
      <dgm:prSet/>
      <dgm:spPr/>
      <dgm:t>
        <a:bodyPr/>
        <a:lstStyle/>
        <a:p>
          <a:endParaRPr lang="es-CL" sz="2400"/>
        </a:p>
      </dgm:t>
    </dgm:pt>
    <dgm:pt modelId="{02C53687-F045-4225-86CD-D89564CE4993}">
      <dgm:prSet phldrT="[Texto]" custT="1"/>
      <dgm:spPr/>
      <dgm:t>
        <a:bodyPr/>
        <a:lstStyle/>
        <a:p>
          <a:r>
            <a:rPr lang="es-CL" sz="1600" dirty="0" smtClean="0"/>
            <a:t>Y un modo… </a:t>
          </a:r>
          <a:r>
            <a:rPr lang="es-MX" sz="1600" b="1" i="1" dirty="0" smtClean="0"/>
            <a:t>“Contento Señor Contento”</a:t>
          </a:r>
          <a:endParaRPr lang="es-CL" sz="1600" dirty="0"/>
        </a:p>
      </dgm:t>
    </dgm:pt>
    <dgm:pt modelId="{A03C5738-7259-4CF1-AA03-4CB4279E0882}" type="parTrans" cxnId="{09DDBE3D-55C9-4872-AE14-57A0702A2EF6}">
      <dgm:prSet/>
      <dgm:spPr/>
      <dgm:t>
        <a:bodyPr/>
        <a:lstStyle/>
        <a:p>
          <a:endParaRPr lang="es-CL" sz="2400"/>
        </a:p>
      </dgm:t>
    </dgm:pt>
    <dgm:pt modelId="{D7EE74B0-7C60-4087-85FF-D2F98B2B6B18}" type="sibTrans" cxnId="{09DDBE3D-55C9-4872-AE14-57A0702A2EF6}">
      <dgm:prSet/>
      <dgm:spPr/>
      <dgm:t>
        <a:bodyPr/>
        <a:lstStyle/>
        <a:p>
          <a:endParaRPr lang="es-CL" sz="2400"/>
        </a:p>
      </dgm:t>
    </dgm:pt>
    <dgm:pt modelId="{E8DF6105-0790-4CBA-98EB-65F282086EA7}" type="pres">
      <dgm:prSet presAssocID="{439FC4F0-BBDA-418F-B442-FD23C44C7894}" presName="linearFlow" presStyleCnt="0">
        <dgm:presLayoutVars>
          <dgm:dir/>
          <dgm:resizeHandles val="exact"/>
        </dgm:presLayoutVars>
      </dgm:prSet>
      <dgm:spPr/>
    </dgm:pt>
    <dgm:pt modelId="{F71BA948-5F0E-4FE3-8F25-4A8000B25F2F}" type="pres">
      <dgm:prSet presAssocID="{D13C8E9C-CEAD-41C6-A26D-795575F1AEB4}" presName="composite" presStyleCnt="0"/>
      <dgm:spPr/>
    </dgm:pt>
    <dgm:pt modelId="{4C5EFBE9-2A11-4948-92DE-E3E3C7A2DB5E}" type="pres">
      <dgm:prSet presAssocID="{D13C8E9C-CEAD-41C6-A26D-795575F1AEB4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1314530-E897-4BC2-8246-75617D0FB81C}" type="pres">
      <dgm:prSet presAssocID="{D13C8E9C-CEAD-41C6-A26D-795575F1AEB4}" presName="txShp" presStyleLbl="node1" presStyleIdx="0" presStyleCnt="3" custScaleY="8259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C111FF0-7CD5-400C-9F82-9C8EA2C93F7A}" type="pres">
      <dgm:prSet presAssocID="{4AEAA90B-283B-4486-822B-5E2454B1607F}" presName="spacing" presStyleCnt="0"/>
      <dgm:spPr/>
    </dgm:pt>
    <dgm:pt modelId="{F7DB45CD-C7DD-44C0-A02D-A3E5B287E830}" type="pres">
      <dgm:prSet presAssocID="{572EFFD3-8710-4C0F-B4C4-76EC800449F7}" presName="composite" presStyleCnt="0"/>
      <dgm:spPr/>
    </dgm:pt>
    <dgm:pt modelId="{51DB1D92-93DE-48EF-9D64-AE473B02BA86}" type="pres">
      <dgm:prSet presAssocID="{572EFFD3-8710-4C0F-B4C4-76EC800449F7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7C47D12-D006-4131-9A3E-49D773C6BBD0}" type="pres">
      <dgm:prSet presAssocID="{572EFFD3-8710-4C0F-B4C4-76EC800449F7}" presName="txShp" presStyleLbl="node1" presStyleIdx="1" presStyleCnt="3" custScaleY="16565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6522C60-ED00-40F4-83DD-06DDC9024327}" type="pres">
      <dgm:prSet presAssocID="{E16586ED-E7E6-4E91-ADDF-2AA6E5A41D3B}" presName="spacing" presStyleCnt="0"/>
      <dgm:spPr/>
    </dgm:pt>
    <dgm:pt modelId="{EA3CAA09-975E-4AF2-BC90-D74019737B03}" type="pres">
      <dgm:prSet presAssocID="{BD1EFF5B-AB77-4669-833A-6CAC66B263E2}" presName="composite" presStyleCnt="0"/>
      <dgm:spPr/>
    </dgm:pt>
    <dgm:pt modelId="{C33C2C1F-200C-4A68-B44D-D69A242EABDB}" type="pres">
      <dgm:prSet presAssocID="{BD1EFF5B-AB77-4669-833A-6CAC66B263E2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A0A52B4-CBDF-44A7-A033-EB1768C94E9F}" type="pres">
      <dgm:prSet presAssocID="{BD1EFF5B-AB77-4669-833A-6CAC66B263E2}" presName="txShp" presStyleLbl="node1" presStyleIdx="2" presStyleCnt="3" custScaleY="12548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E9F9DAD-241F-4856-B3C4-B19BEC5AAF1F}" type="presOf" srcId="{074ABAB2-AA50-4EC7-A023-AAC7AD1B9D3D}" destId="{EA0A52B4-CBDF-44A7-A033-EB1768C94E9F}" srcOrd="0" destOrd="1" presId="urn:microsoft.com/office/officeart/2005/8/layout/vList3"/>
    <dgm:cxn modelId="{93F063AC-FF48-4CF8-AF1C-0A5512CAF0F9}" srcId="{439FC4F0-BBDA-418F-B442-FD23C44C7894}" destId="{572EFFD3-8710-4C0F-B4C4-76EC800449F7}" srcOrd="1" destOrd="0" parTransId="{730E0525-85AA-487B-BF1C-0767375AE38F}" sibTransId="{E16586ED-E7E6-4E91-ADDF-2AA6E5A41D3B}"/>
    <dgm:cxn modelId="{61995BC8-6D9F-4395-9B95-B11540DCCF10}" type="presOf" srcId="{572EFFD3-8710-4C0F-B4C4-76EC800449F7}" destId="{B7C47D12-D006-4131-9A3E-49D773C6BBD0}" srcOrd="0" destOrd="0" presId="urn:microsoft.com/office/officeart/2005/8/layout/vList3"/>
    <dgm:cxn modelId="{A8442786-6709-4F00-8E5D-7679F42E7B51}" type="presOf" srcId="{63BA58E2-A6A4-4F49-B4DD-69C6C199E39F}" destId="{91314530-E897-4BC2-8246-75617D0FB81C}" srcOrd="0" destOrd="1" presId="urn:microsoft.com/office/officeart/2005/8/layout/vList3"/>
    <dgm:cxn modelId="{FE8C9CBD-494A-4EDD-B756-36BBC2887B21}" srcId="{572EFFD3-8710-4C0F-B4C4-76EC800449F7}" destId="{EEA7FF54-D4E3-4807-8464-1BE8F505DC93}" srcOrd="2" destOrd="0" parTransId="{07E3EDA9-EAEA-4D71-AD49-336CCBCB0185}" sibTransId="{D5828E51-FE02-464F-BD0B-92CEE5308CF4}"/>
    <dgm:cxn modelId="{368B0AED-D676-4D77-A96E-371383A8444D}" srcId="{439FC4F0-BBDA-418F-B442-FD23C44C7894}" destId="{BD1EFF5B-AB77-4669-833A-6CAC66B263E2}" srcOrd="2" destOrd="0" parTransId="{4C7C9676-A2AA-4C41-9715-609E9539E029}" sibTransId="{C7764438-1CF4-4AFD-9668-570F14DD4433}"/>
    <dgm:cxn modelId="{AEA4DC9A-B123-4ECD-9F8F-535C38E02683}" srcId="{572EFFD3-8710-4C0F-B4C4-76EC800449F7}" destId="{04FD76E5-865D-43AA-BE23-F1CC2C457A86}" srcOrd="1" destOrd="0" parTransId="{8F0B108F-9C55-4E82-A66F-C79D76EC8CD4}" sibTransId="{8A75F35C-1656-4F51-B98F-5B5855D28C15}"/>
    <dgm:cxn modelId="{BF8B953B-D5A8-4785-8C2B-4C5F97C45637}" type="presOf" srcId="{04FD76E5-865D-43AA-BE23-F1CC2C457A86}" destId="{B7C47D12-D006-4131-9A3E-49D773C6BBD0}" srcOrd="0" destOrd="2" presId="urn:microsoft.com/office/officeart/2005/8/layout/vList3"/>
    <dgm:cxn modelId="{CBE8899E-8BD5-4346-9864-422F2E526AF1}" srcId="{D13C8E9C-CEAD-41C6-A26D-795575F1AEB4}" destId="{63BA58E2-A6A4-4F49-B4DD-69C6C199E39F}" srcOrd="0" destOrd="0" parTransId="{6427FDE8-23C1-44B2-956F-681935844D0E}" sibTransId="{D7AE4BB3-A33E-463C-BDB1-23999A6A695A}"/>
    <dgm:cxn modelId="{09DDBE3D-55C9-4872-AE14-57A0702A2EF6}" srcId="{BD1EFF5B-AB77-4669-833A-6CAC66B263E2}" destId="{02C53687-F045-4225-86CD-D89564CE4993}" srcOrd="1" destOrd="0" parTransId="{A03C5738-7259-4CF1-AA03-4CB4279E0882}" sibTransId="{D7EE74B0-7C60-4087-85FF-D2F98B2B6B18}"/>
    <dgm:cxn modelId="{F23213B3-0753-46B7-9525-3E1A35EACC64}" srcId="{BD1EFF5B-AB77-4669-833A-6CAC66B263E2}" destId="{074ABAB2-AA50-4EC7-A023-AAC7AD1B9D3D}" srcOrd="0" destOrd="0" parTransId="{8E3CEB6F-88E1-43E1-9CC0-8C184C32C911}" sibTransId="{B176E5A9-F099-44E7-A79E-E4CA89CE5BA4}"/>
    <dgm:cxn modelId="{B6A17DD7-12CA-4386-8B05-EB19BD8B568A}" type="presOf" srcId="{E8F21053-F067-4FDC-BE19-DA51AA60BB7F}" destId="{B7C47D12-D006-4131-9A3E-49D773C6BBD0}" srcOrd="0" destOrd="1" presId="urn:microsoft.com/office/officeart/2005/8/layout/vList3"/>
    <dgm:cxn modelId="{F3E35DDE-C728-45A5-96F4-627A6AD209EA}" srcId="{572EFFD3-8710-4C0F-B4C4-76EC800449F7}" destId="{8444A15B-913B-4134-A416-C049C2DB7FDB}" srcOrd="3" destOrd="0" parTransId="{36C98988-A713-4CBE-BED4-9D3A53E48AF0}" sibTransId="{30891AB8-02F1-4EA6-9860-9E87148C684C}"/>
    <dgm:cxn modelId="{CF9EAE54-A444-4FA4-8F7A-D0B00A7889B8}" type="presOf" srcId="{439FC4F0-BBDA-418F-B442-FD23C44C7894}" destId="{E8DF6105-0790-4CBA-98EB-65F282086EA7}" srcOrd="0" destOrd="0" presId="urn:microsoft.com/office/officeart/2005/8/layout/vList3"/>
    <dgm:cxn modelId="{3A1212C2-9B8A-4541-9533-C84DC8DD6737}" type="presOf" srcId="{BD1EFF5B-AB77-4669-833A-6CAC66B263E2}" destId="{EA0A52B4-CBDF-44A7-A033-EB1768C94E9F}" srcOrd="0" destOrd="0" presId="urn:microsoft.com/office/officeart/2005/8/layout/vList3"/>
    <dgm:cxn modelId="{01111DEC-15AA-4F21-9803-629EEDBCE791}" type="presOf" srcId="{8444A15B-913B-4134-A416-C049C2DB7FDB}" destId="{B7C47D12-D006-4131-9A3E-49D773C6BBD0}" srcOrd="0" destOrd="4" presId="urn:microsoft.com/office/officeart/2005/8/layout/vList3"/>
    <dgm:cxn modelId="{F3CADDD9-EEC7-4128-9025-1054D742E448}" type="presOf" srcId="{EEA7FF54-D4E3-4807-8464-1BE8F505DC93}" destId="{B7C47D12-D006-4131-9A3E-49D773C6BBD0}" srcOrd="0" destOrd="3" presId="urn:microsoft.com/office/officeart/2005/8/layout/vList3"/>
    <dgm:cxn modelId="{E18CC6AB-2462-4D97-ABE5-FB25006CB3B2}" srcId="{572EFFD3-8710-4C0F-B4C4-76EC800449F7}" destId="{E8F21053-F067-4FDC-BE19-DA51AA60BB7F}" srcOrd="0" destOrd="0" parTransId="{B47FEC1A-77F1-48E3-9227-78D5A3E7FCBA}" sibTransId="{8946227A-94A4-4132-8F84-A7AD39D32183}"/>
    <dgm:cxn modelId="{AB3FCA56-7DF8-4AFF-9D4B-69E166F36636}" type="presOf" srcId="{D13C8E9C-CEAD-41C6-A26D-795575F1AEB4}" destId="{91314530-E897-4BC2-8246-75617D0FB81C}" srcOrd="0" destOrd="0" presId="urn:microsoft.com/office/officeart/2005/8/layout/vList3"/>
    <dgm:cxn modelId="{4C6C53B8-4F39-422A-AADF-07C13F302F4E}" srcId="{439FC4F0-BBDA-418F-B442-FD23C44C7894}" destId="{D13C8E9C-CEAD-41C6-A26D-795575F1AEB4}" srcOrd="0" destOrd="0" parTransId="{7E5AE346-49DF-405F-936C-227C766F9079}" sibTransId="{4AEAA90B-283B-4486-822B-5E2454B1607F}"/>
    <dgm:cxn modelId="{CA9D6281-5C77-4D35-9370-6ADF48FE3579}" type="presOf" srcId="{02C53687-F045-4225-86CD-D89564CE4993}" destId="{EA0A52B4-CBDF-44A7-A033-EB1768C94E9F}" srcOrd="0" destOrd="2" presId="urn:microsoft.com/office/officeart/2005/8/layout/vList3"/>
    <dgm:cxn modelId="{55CBB835-7439-4B23-909E-3B96C9F338A0}" type="presParOf" srcId="{E8DF6105-0790-4CBA-98EB-65F282086EA7}" destId="{F71BA948-5F0E-4FE3-8F25-4A8000B25F2F}" srcOrd="0" destOrd="0" presId="urn:microsoft.com/office/officeart/2005/8/layout/vList3"/>
    <dgm:cxn modelId="{3B561AEF-A94D-422E-8400-47E18DB05CC5}" type="presParOf" srcId="{F71BA948-5F0E-4FE3-8F25-4A8000B25F2F}" destId="{4C5EFBE9-2A11-4948-92DE-E3E3C7A2DB5E}" srcOrd="0" destOrd="0" presId="urn:microsoft.com/office/officeart/2005/8/layout/vList3"/>
    <dgm:cxn modelId="{F1234B4C-B0E9-4470-98D6-2D6FCAC01ABF}" type="presParOf" srcId="{F71BA948-5F0E-4FE3-8F25-4A8000B25F2F}" destId="{91314530-E897-4BC2-8246-75617D0FB81C}" srcOrd="1" destOrd="0" presId="urn:microsoft.com/office/officeart/2005/8/layout/vList3"/>
    <dgm:cxn modelId="{5DF9EB69-386B-4B54-B400-B23ECAD2EAF6}" type="presParOf" srcId="{E8DF6105-0790-4CBA-98EB-65F282086EA7}" destId="{BC111FF0-7CD5-400C-9F82-9C8EA2C93F7A}" srcOrd="1" destOrd="0" presId="urn:microsoft.com/office/officeart/2005/8/layout/vList3"/>
    <dgm:cxn modelId="{ABEEEFC1-7AF6-45D8-B3EF-141469B14265}" type="presParOf" srcId="{E8DF6105-0790-4CBA-98EB-65F282086EA7}" destId="{F7DB45CD-C7DD-44C0-A02D-A3E5B287E830}" srcOrd="2" destOrd="0" presId="urn:microsoft.com/office/officeart/2005/8/layout/vList3"/>
    <dgm:cxn modelId="{9AD77198-04CA-46E7-B2A3-935895B29720}" type="presParOf" srcId="{F7DB45CD-C7DD-44C0-A02D-A3E5B287E830}" destId="{51DB1D92-93DE-48EF-9D64-AE473B02BA86}" srcOrd="0" destOrd="0" presId="urn:microsoft.com/office/officeart/2005/8/layout/vList3"/>
    <dgm:cxn modelId="{BF4A5FDF-224B-40B4-95FA-569EA02065AD}" type="presParOf" srcId="{F7DB45CD-C7DD-44C0-A02D-A3E5B287E830}" destId="{B7C47D12-D006-4131-9A3E-49D773C6BBD0}" srcOrd="1" destOrd="0" presId="urn:microsoft.com/office/officeart/2005/8/layout/vList3"/>
    <dgm:cxn modelId="{5A4DA2E6-E5E0-4DA2-8FBE-900AFAF29BD2}" type="presParOf" srcId="{E8DF6105-0790-4CBA-98EB-65F282086EA7}" destId="{E6522C60-ED00-40F4-83DD-06DDC9024327}" srcOrd="3" destOrd="0" presId="urn:microsoft.com/office/officeart/2005/8/layout/vList3"/>
    <dgm:cxn modelId="{54B2DC2C-5FE9-4CAD-BA2D-2891D79A9369}" type="presParOf" srcId="{E8DF6105-0790-4CBA-98EB-65F282086EA7}" destId="{EA3CAA09-975E-4AF2-BC90-D74019737B03}" srcOrd="4" destOrd="0" presId="urn:microsoft.com/office/officeart/2005/8/layout/vList3"/>
    <dgm:cxn modelId="{E2CB0597-01A8-4244-A872-F685F03B4C95}" type="presParOf" srcId="{EA3CAA09-975E-4AF2-BC90-D74019737B03}" destId="{C33C2C1F-200C-4A68-B44D-D69A242EABDB}" srcOrd="0" destOrd="0" presId="urn:microsoft.com/office/officeart/2005/8/layout/vList3"/>
    <dgm:cxn modelId="{B98DEC9A-B459-4064-A1ED-9C2CB111A2D9}" type="presParOf" srcId="{EA3CAA09-975E-4AF2-BC90-D74019737B03}" destId="{EA0A52B4-CBDF-44A7-A033-EB1768C94E9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A62BAA-6436-4201-BEE0-0022639E8704}" type="doc">
      <dgm:prSet loTypeId="urn:microsoft.com/office/officeart/2005/8/layout/vProcess5" loCatId="process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s-CL"/>
        </a:p>
      </dgm:t>
    </dgm:pt>
    <dgm:pt modelId="{9842A6B4-AF5D-426E-BDB8-B2B8F774A185}">
      <dgm:prSet phldrT="[Texto]"/>
      <dgm:spPr/>
      <dgm:t>
        <a:bodyPr/>
        <a:lstStyle/>
        <a:p>
          <a:r>
            <a:rPr lang="es-CL" dirty="0" smtClean="0"/>
            <a:t>Corporativo</a:t>
          </a:r>
          <a:endParaRPr lang="es-CL" dirty="0"/>
        </a:p>
      </dgm:t>
    </dgm:pt>
    <dgm:pt modelId="{435F2A9A-7B43-4A3F-8E23-E98C8B14FBD3}" type="parTrans" cxnId="{D3226D39-CDCF-4F0E-AB63-E3BFB75AD925}">
      <dgm:prSet/>
      <dgm:spPr/>
      <dgm:t>
        <a:bodyPr/>
        <a:lstStyle/>
        <a:p>
          <a:endParaRPr lang="es-CL"/>
        </a:p>
      </dgm:t>
    </dgm:pt>
    <dgm:pt modelId="{E9474A5D-0171-4D02-934F-B6E2427D6E00}" type="sibTrans" cxnId="{D3226D39-CDCF-4F0E-AB63-E3BFB75AD925}">
      <dgm:prSet/>
      <dgm:spPr/>
      <dgm:t>
        <a:bodyPr/>
        <a:lstStyle/>
        <a:p>
          <a:endParaRPr lang="es-CL"/>
        </a:p>
      </dgm:t>
    </dgm:pt>
    <dgm:pt modelId="{516E9651-EC32-4411-AF22-B6F8EA842132}">
      <dgm:prSet phldrT="[Texto]"/>
      <dgm:spPr/>
      <dgm:t>
        <a:bodyPr/>
        <a:lstStyle/>
        <a:p>
          <a:pPr>
            <a:spcAft>
              <a:spcPts val="0"/>
            </a:spcAft>
          </a:pPr>
          <a:r>
            <a:rPr lang="es-CL" dirty="0" smtClean="0"/>
            <a:t>Direcciones </a:t>
          </a:r>
        </a:p>
        <a:p>
          <a:pPr>
            <a:spcAft>
              <a:spcPts val="0"/>
            </a:spcAft>
          </a:pPr>
          <a:r>
            <a:rPr lang="es-CL" dirty="0" smtClean="0"/>
            <a:t>y Fundaciones</a:t>
          </a:r>
          <a:endParaRPr lang="es-CL" dirty="0"/>
        </a:p>
      </dgm:t>
    </dgm:pt>
    <dgm:pt modelId="{85BB5751-CDD9-48D0-ACCE-09A5A5DCD571}" type="parTrans" cxnId="{22DAD15A-48FD-4BCD-A3A7-1DB0919C413D}">
      <dgm:prSet/>
      <dgm:spPr/>
      <dgm:t>
        <a:bodyPr/>
        <a:lstStyle/>
        <a:p>
          <a:endParaRPr lang="es-CL"/>
        </a:p>
      </dgm:t>
    </dgm:pt>
    <dgm:pt modelId="{9D2BF09C-7C0C-4B0F-AB9A-D331F3ECB275}" type="sibTrans" cxnId="{22DAD15A-48FD-4BCD-A3A7-1DB0919C413D}">
      <dgm:prSet/>
      <dgm:spPr/>
      <dgm:t>
        <a:bodyPr/>
        <a:lstStyle/>
        <a:p>
          <a:endParaRPr lang="es-CL"/>
        </a:p>
      </dgm:t>
    </dgm:pt>
    <dgm:pt modelId="{D8387F31-8148-4873-B17E-BCBC03BF8C3F}">
      <dgm:prSet phldrT="[Texto]"/>
      <dgm:spPr/>
      <dgm:t>
        <a:bodyPr/>
        <a:lstStyle/>
        <a:p>
          <a:r>
            <a:rPr lang="es-CL" dirty="0" smtClean="0"/>
            <a:t>Sedes</a:t>
          </a:r>
          <a:endParaRPr lang="es-CL" dirty="0"/>
        </a:p>
      </dgm:t>
    </dgm:pt>
    <dgm:pt modelId="{6016746A-281F-4927-94BA-C4EBE9E0BC0D}" type="parTrans" cxnId="{78AA6094-5EEA-477D-8E18-34754ACE03F1}">
      <dgm:prSet/>
      <dgm:spPr/>
      <dgm:t>
        <a:bodyPr/>
        <a:lstStyle/>
        <a:p>
          <a:endParaRPr lang="es-CL"/>
        </a:p>
      </dgm:t>
    </dgm:pt>
    <dgm:pt modelId="{A1EF5ABA-4EF3-4284-9D3D-CA27DA2DC169}" type="sibTrans" cxnId="{78AA6094-5EEA-477D-8E18-34754ACE03F1}">
      <dgm:prSet/>
      <dgm:spPr/>
      <dgm:t>
        <a:bodyPr/>
        <a:lstStyle/>
        <a:p>
          <a:endParaRPr lang="es-CL"/>
        </a:p>
      </dgm:t>
    </dgm:pt>
    <dgm:pt modelId="{F86CD9A9-464E-47B4-838C-43D1A840369E}">
      <dgm:prSet phldrT="[Texto]"/>
      <dgm:spPr/>
      <dgm:t>
        <a:bodyPr/>
        <a:lstStyle/>
        <a:p>
          <a:r>
            <a:rPr lang="es-CL" dirty="0" smtClean="0"/>
            <a:t>Unidades</a:t>
          </a:r>
          <a:endParaRPr lang="es-CL" dirty="0"/>
        </a:p>
      </dgm:t>
    </dgm:pt>
    <dgm:pt modelId="{49A79DD7-6B09-4BFF-9FD2-48A9DB86033C}" type="parTrans" cxnId="{79B740B9-E897-4D01-A745-ED9B12618CE0}">
      <dgm:prSet/>
      <dgm:spPr/>
      <dgm:t>
        <a:bodyPr/>
        <a:lstStyle/>
        <a:p>
          <a:endParaRPr lang="es-CL"/>
        </a:p>
      </dgm:t>
    </dgm:pt>
    <dgm:pt modelId="{75E45959-FA21-4038-A556-4CFAB7C408C4}" type="sibTrans" cxnId="{79B740B9-E897-4D01-A745-ED9B12618CE0}">
      <dgm:prSet/>
      <dgm:spPr/>
      <dgm:t>
        <a:bodyPr/>
        <a:lstStyle/>
        <a:p>
          <a:endParaRPr lang="es-CL"/>
        </a:p>
      </dgm:t>
    </dgm:pt>
    <dgm:pt modelId="{B5AB1AC5-5DB7-45E9-8FD9-A97F1DD77FC1}">
      <dgm:prSet phldrT="[Texto]"/>
      <dgm:spPr/>
      <dgm:t>
        <a:bodyPr/>
        <a:lstStyle/>
        <a:p>
          <a:r>
            <a:rPr lang="es-CL" dirty="0" smtClean="0"/>
            <a:t>Personas</a:t>
          </a:r>
          <a:endParaRPr lang="es-CL" dirty="0"/>
        </a:p>
      </dgm:t>
    </dgm:pt>
    <dgm:pt modelId="{98D51199-3DFC-4914-A610-987BE500D8B6}" type="parTrans" cxnId="{40119198-5FFD-42A2-83FA-9D9D55F2B2CE}">
      <dgm:prSet/>
      <dgm:spPr/>
      <dgm:t>
        <a:bodyPr/>
        <a:lstStyle/>
        <a:p>
          <a:endParaRPr lang="es-CL"/>
        </a:p>
      </dgm:t>
    </dgm:pt>
    <dgm:pt modelId="{9EBEDEB6-54C7-410C-B37F-A61065EFD54B}" type="sibTrans" cxnId="{40119198-5FFD-42A2-83FA-9D9D55F2B2CE}">
      <dgm:prSet/>
      <dgm:spPr/>
      <dgm:t>
        <a:bodyPr/>
        <a:lstStyle/>
        <a:p>
          <a:endParaRPr lang="es-CL"/>
        </a:p>
      </dgm:t>
    </dgm:pt>
    <dgm:pt modelId="{E296C9DC-25FA-40CD-81E7-C337CFF4A86D}" type="pres">
      <dgm:prSet presAssocID="{F9A62BAA-6436-4201-BEE0-0022639E870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F236FD4D-2D4D-4522-839F-060E78CCA7EF}" type="pres">
      <dgm:prSet presAssocID="{F9A62BAA-6436-4201-BEE0-0022639E8704}" presName="dummyMaxCanvas" presStyleCnt="0">
        <dgm:presLayoutVars/>
      </dgm:prSet>
      <dgm:spPr/>
    </dgm:pt>
    <dgm:pt modelId="{50D71916-68C5-4D3B-B6B0-B5F5A2947CC2}" type="pres">
      <dgm:prSet presAssocID="{F9A62BAA-6436-4201-BEE0-0022639E8704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96F32B0-51CE-4A61-86BE-52FDC031FC93}" type="pres">
      <dgm:prSet presAssocID="{F9A62BAA-6436-4201-BEE0-0022639E8704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92F7581-025F-4575-995D-012BF9FF5A01}" type="pres">
      <dgm:prSet presAssocID="{F9A62BAA-6436-4201-BEE0-0022639E8704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714034B-4C82-40DA-A9DF-19B4645BEA5E}" type="pres">
      <dgm:prSet presAssocID="{F9A62BAA-6436-4201-BEE0-0022639E8704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7FC163E-1582-488C-91AC-E2845DE08ECE}" type="pres">
      <dgm:prSet presAssocID="{F9A62BAA-6436-4201-BEE0-0022639E8704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CCE102E-AF1A-44A2-9471-7F1404BEB6FA}" type="pres">
      <dgm:prSet presAssocID="{F9A62BAA-6436-4201-BEE0-0022639E8704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2AD5ABA-173F-42F0-BC5E-F52EA194266E}" type="pres">
      <dgm:prSet presAssocID="{F9A62BAA-6436-4201-BEE0-0022639E8704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F36CDB1-B47D-4F92-BE42-9673BCB8C03C}" type="pres">
      <dgm:prSet presAssocID="{F9A62BAA-6436-4201-BEE0-0022639E8704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7811F91-33B1-4C10-94E7-51AC9E3B3401}" type="pres">
      <dgm:prSet presAssocID="{F9A62BAA-6436-4201-BEE0-0022639E8704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F2671C7-A7EA-4462-A28F-0D6AF3C2804A}" type="pres">
      <dgm:prSet presAssocID="{F9A62BAA-6436-4201-BEE0-0022639E8704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A1D2EF2-A384-4B50-AFBF-1BD0727B1C2D}" type="pres">
      <dgm:prSet presAssocID="{F9A62BAA-6436-4201-BEE0-0022639E8704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3250428-B121-4E46-A36B-A5E09592EC1C}" type="pres">
      <dgm:prSet presAssocID="{F9A62BAA-6436-4201-BEE0-0022639E8704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5B59520-5A55-42EF-8C48-776014764788}" type="pres">
      <dgm:prSet presAssocID="{F9A62BAA-6436-4201-BEE0-0022639E8704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0C80125-0A12-4964-81E7-62DAFE2F5B5C}" type="pres">
      <dgm:prSet presAssocID="{F9A62BAA-6436-4201-BEE0-0022639E8704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ED8F45C-7CC4-444B-BC6B-952A44C837CE}" type="presOf" srcId="{516E9651-EC32-4411-AF22-B6F8EA842132}" destId="{3A1D2EF2-A384-4B50-AFBF-1BD0727B1C2D}" srcOrd="1" destOrd="0" presId="urn:microsoft.com/office/officeart/2005/8/layout/vProcess5"/>
    <dgm:cxn modelId="{60CE5899-2262-4A23-8943-702B9C811D2B}" type="presOf" srcId="{D8387F31-8148-4873-B17E-BCBC03BF8C3F}" destId="{13250428-B121-4E46-A36B-A5E09592EC1C}" srcOrd="1" destOrd="0" presId="urn:microsoft.com/office/officeart/2005/8/layout/vProcess5"/>
    <dgm:cxn modelId="{317FA2C1-910B-4ADE-AD40-3DBA5C1A6564}" type="presOf" srcId="{A1EF5ABA-4EF3-4284-9D3D-CA27DA2DC169}" destId="{FF36CDB1-B47D-4F92-BE42-9673BCB8C03C}" srcOrd="0" destOrd="0" presId="urn:microsoft.com/office/officeart/2005/8/layout/vProcess5"/>
    <dgm:cxn modelId="{22DAD15A-48FD-4BCD-A3A7-1DB0919C413D}" srcId="{F9A62BAA-6436-4201-BEE0-0022639E8704}" destId="{516E9651-EC32-4411-AF22-B6F8EA842132}" srcOrd="1" destOrd="0" parTransId="{85BB5751-CDD9-48D0-ACCE-09A5A5DCD571}" sibTransId="{9D2BF09C-7C0C-4B0F-AB9A-D331F3ECB275}"/>
    <dgm:cxn modelId="{F34B1321-29FA-46F8-9019-AA5B60048D4F}" type="presOf" srcId="{B5AB1AC5-5DB7-45E9-8FD9-A97F1DD77FC1}" destId="{E7FC163E-1582-488C-91AC-E2845DE08ECE}" srcOrd="0" destOrd="0" presId="urn:microsoft.com/office/officeart/2005/8/layout/vProcess5"/>
    <dgm:cxn modelId="{D3226D39-CDCF-4F0E-AB63-E3BFB75AD925}" srcId="{F9A62BAA-6436-4201-BEE0-0022639E8704}" destId="{9842A6B4-AF5D-426E-BDB8-B2B8F774A185}" srcOrd="0" destOrd="0" parTransId="{435F2A9A-7B43-4A3F-8E23-E98C8B14FBD3}" sibTransId="{E9474A5D-0171-4D02-934F-B6E2427D6E00}"/>
    <dgm:cxn modelId="{4FFEEEF5-5FEA-4690-B861-22D5B63DAAE2}" type="presOf" srcId="{516E9651-EC32-4411-AF22-B6F8EA842132}" destId="{C96F32B0-51CE-4A61-86BE-52FDC031FC93}" srcOrd="0" destOrd="0" presId="urn:microsoft.com/office/officeart/2005/8/layout/vProcess5"/>
    <dgm:cxn modelId="{D7BE9D9A-E0EE-44D4-BD49-1C93258D72B6}" type="presOf" srcId="{9D2BF09C-7C0C-4B0F-AB9A-D331F3ECB275}" destId="{92AD5ABA-173F-42F0-BC5E-F52EA194266E}" srcOrd="0" destOrd="0" presId="urn:microsoft.com/office/officeart/2005/8/layout/vProcess5"/>
    <dgm:cxn modelId="{1F972E1F-12EA-4FC3-A2C7-E9B4DE2A92C1}" type="presOf" srcId="{F86CD9A9-464E-47B4-838C-43D1A840369E}" destId="{95B59520-5A55-42EF-8C48-776014764788}" srcOrd="1" destOrd="0" presId="urn:microsoft.com/office/officeart/2005/8/layout/vProcess5"/>
    <dgm:cxn modelId="{26B02E2C-B99A-43ED-AF22-74DC4FA5ABAA}" type="presOf" srcId="{75E45959-FA21-4038-A556-4CFAB7C408C4}" destId="{D7811F91-33B1-4C10-94E7-51AC9E3B3401}" srcOrd="0" destOrd="0" presId="urn:microsoft.com/office/officeart/2005/8/layout/vProcess5"/>
    <dgm:cxn modelId="{B29A7269-0E67-4242-950A-2A8F8ADAF42C}" type="presOf" srcId="{9842A6B4-AF5D-426E-BDB8-B2B8F774A185}" destId="{AF2671C7-A7EA-4462-A28F-0D6AF3C2804A}" srcOrd="1" destOrd="0" presId="urn:microsoft.com/office/officeart/2005/8/layout/vProcess5"/>
    <dgm:cxn modelId="{78AA6094-5EEA-477D-8E18-34754ACE03F1}" srcId="{F9A62BAA-6436-4201-BEE0-0022639E8704}" destId="{D8387F31-8148-4873-B17E-BCBC03BF8C3F}" srcOrd="2" destOrd="0" parTransId="{6016746A-281F-4927-94BA-C4EBE9E0BC0D}" sibTransId="{A1EF5ABA-4EF3-4284-9D3D-CA27DA2DC169}"/>
    <dgm:cxn modelId="{04C21ADE-D407-4A75-98D3-47E492CDB5A3}" type="presOf" srcId="{D8387F31-8148-4873-B17E-BCBC03BF8C3F}" destId="{E92F7581-025F-4575-995D-012BF9FF5A01}" srcOrd="0" destOrd="0" presId="urn:microsoft.com/office/officeart/2005/8/layout/vProcess5"/>
    <dgm:cxn modelId="{40119198-5FFD-42A2-83FA-9D9D55F2B2CE}" srcId="{F9A62BAA-6436-4201-BEE0-0022639E8704}" destId="{B5AB1AC5-5DB7-45E9-8FD9-A97F1DD77FC1}" srcOrd="4" destOrd="0" parTransId="{98D51199-3DFC-4914-A610-987BE500D8B6}" sibTransId="{9EBEDEB6-54C7-410C-B37F-A61065EFD54B}"/>
    <dgm:cxn modelId="{990B1B62-625B-433D-AD14-ACFC1396B4DD}" type="presOf" srcId="{F86CD9A9-464E-47B4-838C-43D1A840369E}" destId="{2714034B-4C82-40DA-A9DF-19B4645BEA5E}" srcOrd="0" destOrd="0" presId="urn:microsoft.com/office/officeart/2005/8/layout/vProcess5"/>
    <dgm:cxn modelId="{E87011E8-758F-4AA4-8294-E5DC484039B1}" type="presOf" srcId="{B5AB1AC5-5DB7-45E9-8FD9-A97F1DD77FC1}" destId="{30C80125-0A12-4964-81E7-62DAFE2F5B5C}" srcOrd="1" destOrd="0" presId="urn:microsoft.com/office/officeart/2005/8/layout/vProcess5"/>
    <dgm:cxn modelId="{3F7AF238-780F-4F57-AAA4-B36EFF60FE26}" type="presOf" srcId="{E9474A5D-0171-4D02-934F-B6E2427D6E00}" destId="{3CCE102E-AF1A-44A2-9471-7F1404BEB6FA}" srcOrd="0" destOrd="0" presId="urn:microsoft.com/office/officeart/2005/8/layout/vProcess5"/>
    <dgm:cxn modelId="{79B740B9-E897-4D01-A745-ED9B12618CE0}" srcId="{F9A62BAA-6436-4201-BEE0-0022639E8704}" destId="{F86CD9A9-464E-47B4-838C-43D1A840369E}" srcOrd="3" destOrd="0" parTransId="{49A79DD7-6B09-4BFF-9FD2-48A9DB86033C}" sibTransId="{75E45959-FA21-4038-A556-4CFAB7C408C4}"/>
    <dgm:cxn modelId="{1FC1A239-1E44-4116-8A99-1263485E7691}" type="presOf" srcId="{F9A62BAA-6436-4201-BEE0-0022639E8704}" destId="{E296C9DC-25FA-40CD-81E7-C337CFF4A86D}" srcOrd="0" destOrd="0" presId="urn:microsoft.com/office/officeart/2005/8/layout/vProcess5"/>
    <dgm:cxn modelId="{C6B62213-7BEF-4DDA-ACE8-36BB95DFE11F}" type="presOf" srcId="{9842A6B4-AF5D-426E-BDB8-B2B8F774A185}" destId="{50D71916-68C5-4D3B-B6B0-B5F5A2947CC2}" srcOrd="0" destOrd="0" presId="urn:microsoft.com/office/officeart/2005/8/layout/vProcess5"/>
    <dgm:cxn modelId="{7BFD4C59-3833-49AA-BAA0-5DB1BD1B6C15}" type="presParOf" srcId="{E296C9DC-25FA-40CD-81E7-C337CFF4A86D}" destId="{F236FD4D-2D4D-4522-839F-060E78CCA7EF}" srcOrd="0" destOrd="0" presId="urn:microsoft.com/office/officeart/2005/8/layout/vProcess5"/>
    <dgm:cxn modelId="{6902BB06-B90C-4FDF-BACF-6F2600AA45D2}" type="presParOf" srcId="{E296C9DC-25FA-40CD-81E7-C337CFF4A86D}" destId="{50D71916-68C5-4D3B-B6B0-B5F5A2947CC2}" srcOrd="1" destOrd="0" presId="urn:microsoft.com/office/officeart/2005/8/layout/vProcess5"/>
    <dgm:cxn modelId="{745BFEB2-D28B-4DDE-80D9-7D835409EEE2}" type="presParOf" srcId="{E296C9DC-25FA-40CD-81E7-C337CFF4A86D}" destId="{C96F32B0-51CE-4A61-86BE-52FDC031FC93}" srcOrd="2" destOrd="0" presId="urn:microsoft.com/office/officeart/2005/8/layout/vProcess5"/>
    <dgm:cxn modelId="{7E2416F0-4EC4-4E38-9C42-E38611635266}" type="presParOf" srcId="{E296C9DC-25FA-40CD-81E7-C337CFF4A86D}" destId="{E92F7581-025F-4575-995D-012BF9FF5A01}" srcOrd="3" destOrd="0" presId="urn:microsoft.com/office/officeart/2005/8/layout/vProcess5"/>
    <dgm:cxn modelId="{611EE542-0023-46B2-9A4F-58CB0FFA704D}" type="presParOf" srcId="{E296C9DC-25FA-40CD-81E7-C337CFF4A86D}" destId="{2714034B-4C82-40DA-A9DF-19B4645BEA5E}" srcOrd="4" destOrd="0" presId="urn:microsoft.com/office/officeart/2005/8/layout/vProcess5"/>
    <dgm:cxn modelId="{0F877E04-A559-4E00-83AD-AF1FEFB3ADAE}" type="presParOf" srcId="{E296C9DC-25FA-40CD-81E7-C337CFF4A86D}" destId="{E7FC163E-1582-488C-91AC-E2845DE08ECE}" srcOrd="5" destOrd="0" presId="urn:microsoft.com/office/officeart/2005/8/layout/vProcess5"/>
    <dgm:cxn modelId="{EFAA526B-D232-4D9E-9780-9ACB82AAC23D}" type="presParOf" srcId="{E296C9DC-25FA-40CD-81E7-C337CFF4A86D}" destId="{3CCE102E-AF1A-44A2-9471-7F1404BEB6FA}" srcOrd="6" destOrd="0" presId="urn:microsoft.com/office/officeart/2005/8/layout/vProcess5"/>
    <dgm:cxn modelId="{D4E9412D-8F71-4764-8EDA-0AB9F936899E}" type="presParOf" srcId="{E296C9DC-25FA-40CD-81E7-C337CFF4A86D}" destId="{92AD5ABA-173F-42F0-BC5E-F52EA194266E}" srcOrd="7" destOrd="0" presId="urn:microsoft.com/office/officeart/2005/8/layout/vProcess5"/>
    <dgm:cxn modelId="{BF0F3D46-C0ED-42F8-BBE7-492248649E58}" type="presParOf" srcId="{E296C9DC-25FA-40CD-81E7-C337CFF4A86D}" destId="{FF36CDB1-B47D-4F92-BE42-9673BCB8C03C}" srcOrd="8" destOrd="0" presId="urn:microsoft.com/office/officeart/2005/8/layout/vProcess5"/>
    <dgm:cxn modelId="{D134A672-2AE1-44DB-A732-4CABDC87E79A}" type="presParOf" srcId="{E296C9DC-25FA-40CD-81E7-C337CFF4A86D}" destId="{D7811F91-33B1-4C10-94E7-51AC9E3B3401}" srcOrd="9" destOrd="0" presId="urn:microsoft.com/office/officeart/2005/8/layout/vProcess5"/>
    <dgm:cxn modelId="{EBFA2D5A-AA2A-472A-9D5A-EB1F366FEA7E}" type="presParOf" srcId="{E296C9DC-25FA-40CD-81E7-C337CFF4A86D}" destId="{AF2671C7-A7EA-4462-A28F-0D6AF3C2804A}" srcOrd="10" destOrd="0" presId="urn:microsoft.com/office/officeart/2005/8/layout/vProcess5"/>
    <dgm:cxn modelId="{353D7C3D-C854-4077-BED3-54BAED41CF1A}" type="presParOf" srcId="{E296C9DC-25FA-40CD-81E7-C337CFF4A86D}" destId="{3A1D2EF2-A384-4B50-AFBF-1BD0727B1C2D}" srcOrd="11" destOrd="0" presId="urn:microsoft.com/office/officeart/2005/8/layout/vProcess5"/>
    <dgm:cxn modelId="{483E3EAB-7A2B-4754-B010-A5F5169533B4}" type="presParOf" srcId="{E296C9DC-25FA-40CD-81E7-C337CFF4A86D}" destId="{13250428-B121-4E46-A36B-A5E09592EC1C}" srcOrd="12" destOrd="0" presId="urn:microsoft.com/office/officeart/2005/8/layout/vProcess5"/>
    <dgm:cxn modelId="{4D0B946C-D27C-46DB-AC73-C92161B770FA}" type="presParOf" srcId="{E296C9DC-25FA-40CD-81E7-C337CFF4A86D}" destId="{95B59520-5A55-42EF-8C48-776014764788}" srcOrd="13" destOrd="0" presId="urn:microsoft.com/office/officeart/2005/8/layout/vProcess5"/>
    <dgm:cxn modelId="{5B9ADA92-F92E-4DC3-980D-3C30CCB33813}" type="presParOf" srcId="{E296C9DC-25FA-40CD-81E7-C337CFF4A86D}" destId="{30C80125-0A12-4964-81E7-62DAFE2F5B5C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C7B5F1-9FA4-4E8A-89E4-5259879AE09D}" type="doc">
      <dgm:prSet loTypeId="urn:microsoft.com/office/officeart/2005/8/layout/process5" loCatId="process" qsTypeId="urn:microsoft.com/office/officeart/2005/8/quickstyle/simple5" qsCatId="simple" csTypeId="urn:microsoft.com/office/officeart/2005/8/colors/colorful2" csCatId="colorful"/>
      <dgm:spPr/>
      <dgm:t>
        <a:bodyPr/>
        <a:lstStyle/>
        <a:p>
          <a:endParaRPr lang="es-CL"/>
        </a:p>
      </dgm:t>
    </dgm:pt>
    <dgm:pt modelId="{4728A890-D270-47A6-85EF-7A9406D0678A}">
      <dgm:prSet/>
      <dgm:spPr/>
      <dgm:t>
        <a:bodyPr/>
        <a:lstStyle/>
        <a:p>
          <a:pPr rtl="0"/>
          <a:r>
            <a:rPr lang="es-CL" dirty="0" smtClean="0"/>
            <a:t>La Fundación busca que las personas sean conscientes del aporte que realizan a la organización y de la trascendencia de la obra de que son parte.</a:t>
          </a:r>
          <a:endParaRPr lang="es-CL" dirty="0"/>
        </a:p>
      </dgm:t>
    </dgm:pt>
    <dgm:pt modelId="{DB7CE00D-7807-46BC-902F-AB1A66AC8A52}" type="parTrans" cxnId="{DA974253-494D-48B3-ADA7-1D4196562735}">
      <dgm:prSet/>
      <dgm:spPr/>
      <dgm:t>
        <a:bodyPr/>
        <a:lstStyle/>
        <a:p>
          <a:endParaRPr lang="es-CL"/>
        </a:p>
      </dgm:t>
    </dgm:pt>
    <dgm:pt modelId="{6EA4F410-90AB-4B80-9A04-161AEE615EB5}" type="sibTrans" cxnId="{DA974253-494D-48B3-ADA7-1D4196562735}">
      <dgm:prSet/>
      <dgm:spPr/>
      <dgm:t>
        <a:bodyPr/>
        <a:lstStyle/>
        <a:p>
          <a:endParaRPr lang="es-CL"/>
        </a:p>
      </dgm:t>
    </dgm:pt>
    <dgm:pt modelId="{406C6F71-CF39-4A2F-B9DA-CCCA369FC4A7}">
      <dgm:prSet/>
      <dgm:spPr/>
      <dgm:t>
        <a:bodyPr/>
        <a:lstStyle/>
        <a:p>
          <a:pPr rtl="0"/>
          <a:r>
            <a:rPr lang="es-CL" dirty="0" smtClean="0"/>
            <a:t>Por ello, la Gestión del Desempeño promueve tanto una forma específica de hacer las cosas –las competencias- como un qué hacer –las metas individuales-.</a:t>
          </a:r>
          <a:endParaRPr lang="es-CL" dirty="0"/>
        </a:p>
      </dgm:t>
    </dgm:pt>
    <dgm:pt modelId="{7A6E0D47-4400-4A11-9404-1D8D3AE54889}" type="parTrans" cxnId="{983A3A06-217F-4ECF-9238-0FE29D0760AD}">
      <dgm:prSet/>
      <dgm:spPr/>
      <dgm:t>
        <a:bodyPr/>
        <a:lstStyle/>
        <a:p>
          <a:endParaRPr lang="es-CL"/>
        </a:p>
      </dgm:t>
    </dgm:pt>
    <dgm:pt modelId="{92A78228-03EC-4FC5-A28B-8620B6B503C6}" type="sibTrans" cxnId="{983A3A06-217F-4ECF-9238-0FE29D0760AD}">
      <dgm:prSet/>
      <dgm:spPr/>
      <dgm:t>
        <a:bodyPr/>
        <a:lstStyle/>
        <a:p>
          <a:endParaRPr lang="es-CL"/>
        </a:p>
      </dgm:t>
    </dgm:pt>
    <dgm:pt modelId="{5BFBF208-8495-4EBE-AD80-22F87F4B1B39}">
      <dgm:prSet/>
      <dgm:spPr/>
      <dgm:t>
        <a:bodyPr/>
        <a:lstStyle/>
        <a:p>
          <a:pPr rtl="0"/>
          <a:r>
            <a:rPr lang="es-CL" dirty="0" smtClean="0"/>
            <a:t>Las competencias derivan del perfil –general y de jefaturas-, que están alineados a los valores de la organización.</a:t>
          </a:r>
          <a:endParaRPr lang="es-CL" dirty="0"/>
        </a:p>
      </dgm:t>
    </dgm:pt>
    <dgm:pt modelId="{28A3E0D5-E300-44C0-B4A5-9FDF1CA1B43C}" type="parTrans" cxnId="{5F72CE64-EFB0-4106-A763-F60CE28086E2}">
      <dgm:prSet/>
      <dgm:spPr/>
      <dgm:t>
        <a:bodyPr/>
        <a:lstStyle/>
        <a:p>
          <a:endParaRPr lang="es-CL"/>
        </a:p>
      </dgm:t>
    </dgm:pt>
    <dgm:pt modelId="{F110323A-00B2-495F-83D1-1AA79EF7DB8B}" type="sibTrans" cxnId="{5F72CE64-EFB0-4106-A763-F60CE28086E2}">
      <dgm:prSet/>
      <dgm:spPr/>
      <dgm:t>
        <a:bodyPr/>
        <a:lstStyle/>
        <a:p>
          <a:endParaRPr lang="es-CL"/>
        </a:p>
      </dgm:t>
    </dgm:pt>
    <dgm:pt modelId="{5F0FA5FB-048D-4882-816C-FEE3E24810A1}">
      <dgm:prSet/>
      <dgm:spPr/>
      <dgm:t>
        <a:bodyPr/>
        <a:lstStyle/>
        <a:p>
          <a:pPr rtl="0"/>
          <a:r>
            <a:rPr lang="es-CL" dirty="0" smtClean="0"/>
            <a:t>Las metas derivan de los indicadores de los Tableros de Control que reflejan la Planificación Estratégica.</a:t>
          </a:r>
          <a:endParaRPr lang="es-CL" dirty="0"/>
        </a:p>
      </dgm:t>
    </dgm:pt>
    <dgm:pt modelId="{C30B28B2-FA33-4BA5-8CB3-5C7334CEB5BB}" type="parTrans" cxnId="{62AAF45B-C9D0-4B1A-BFF1-807AA8B4B0BD}">
      <dgm:prSet/>
      <dgm:spPr/>
      <dgm:t>
        <a:bodyPr/>
        <a:lstStyle/>
        <a:p>
          <a:endParaRPr lang="es-CL"/>
        </a:p>
      </dgm:t>
    </dgm:pt>
    <dgm:pt modelId="{01A1F524-17FE-412C-A5B6-AE13765301E1}" type="sibTrans" cxnId="{62AAF45B-C9D0-4B1A-BFF1-807AA8B4B0BD}">
      <dgm:prSet/>
      <dgm:spPr/>
      <dgm:t>
        <a:bodyPr/>
        <a:lstStyle/>
        <a:p>
          <a:endParaRPr lang="es-CL"/>
        </a:p>
      </dgm:t>
    </dgm:pt>
    <dgm:pt modelId="{4000D6ED-5F5B-4081-959E-4894620354E4}" type="pres">
      <dgm:prSet presAssocID="{22C7B5F1-9FA4-4E8A-89E4-5259879AE0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0AC9B55-51B5-481D-94D0-0645CB7BC47B}" type="pres">
      <dgm:prSet presAssocID="{4728A890-D270-47A6-85EF-7A9406D0678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5F152B2-CDD6-4D7E-A2E8-A20818B4EFCD}" type="pres">
      <dgm:prSet presAssocID="{6EA4F410-90AB-4B80-9A04-161AEE615EB5}" presName="sibTrans" presStyleLbl="sibTrans2D1" presStyleIdx="0" presStyleCnt="3"/>
      <dgm:spPr/>
      <dgm:t>
        <a:bodyPr/>
        <a:lstStyle/>
        <a:p>
          <a:endParaRPr lang="es-CL"/>
        </a:p>
      </dgm:t>
    </dgm:pt>
    <dgm:pt modelId="{67BFEC3B-85B2-4BD7-8170-BBC11E4A1B7E}" type="pres">
      <dgm:prSet presAssocID="{6EA4F410-90AB-4B80-9A04-161AEE615EB5}" presName="connectorText" presStyleLbl="sibTrans2D1" presStyleIdx="0" presStyleCnt="3"/>
      <dgm:spPr/>
      <dgm:t>
        <a:bodyPr/>
        <a:lstStyle/>
        <a:p>
          <a:endParaRPr lang="es-CL"/>
        </a:p>
      </dgm:t>
    </dgm:pt>
    <dgm:pt modelId="{B1989436-145F-4E25-8E38-08CC9704D868}" type="pres">
      <dgm:prSet presAssocID="{406C6F71-CF39-4A2F-B9DA-CCCA369FC4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6C59156-3806-478D-A777-5995182DACC3}" type="pres">
      <dgm:prSet presAssocID="{92A78228-03EC-4FC5-A28B-8620B6B503C6}" presName="sibTrans" presStyleLbl="sibTrans2D1" presStyleIdx="1" presStyleCnt="3"/>
      <dgm:spPr/>
      <dgm:t>
        <a:bodyPr/>
        <a:lstStyle/>
        <a:p>
          <a:endParaRPr lang="es-CL"/>
        </a:p>
      </dgm:t>
    </dgm:pt>
    <dgm:pt modelId="{C057C69E-7508-4491-A3F6-9AADC278BC36}" type="pres">
      <dgm:prSet presAssocID="{92A78228-03EC-4FC5-A28B-8620B6B503C6}" presName="connectorText" presStyleLbl="sibTrans2D1" presStyleIdx="1" presStyleCnt="3"/>
      <dgm:spPr/>
      <dgm:t>
        <a:bodyPr/>
        <a:lstStyle/>
        <a:p>
          <a:endParaRPr lang="es-CL"/>
        </a:p>
      </dgm:t>
    </dgm:pt>
    <dgm:pt modelId="{C23779CD-DBE3-4707-A24F-BCC4CC8B6BD3}" type="pres">
      <dgm:prSet presAssocID="{5BFBF208-8495-4EBE-AD80-22F87F4B1B3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5D4C2AD4-D82F-46D0-8B38-0D1190265EE8}" type="pres">
      <dgm:prSet presAssocID="{F110323A-00B2-495F-83D1-1AA79EF7DB8B}" presName="sibTrans" presStyleLbl="sibTrans2D1" presStyleIdx="2" presStyleCnt="3"/>
      <dgm:spPr/>
      <dgm:t>
        <a:bodyPr/>
        <a:lstStyle/>
        <a:p>
          <a:endParaRPr lang="es-CL"/>
        </a:p>
      </dgm:t>
    </dgm:pt>
    <dgm:pt modelId="{317B3649-5210-4DD1-AACF-85346C8D51A0}" type="pres">
      <dgm:prSet presAssocID="{F110323A-00B2-495F-83D1-1AA79EF7DB8B}" presName="connectorText" presStyleLbl="sibTrans2D1" presStyleIdx="2" presStyleCnt="3"/>
      <dgm:spPr/>
      <dgm:t>
        <a:bodyPr/>
        <a:lstStyle/>
        <a:p>
          <a:endParaRPr lang="es-CL"/>
        </a:p>
      </dgm:t>
    </dgm:pt>
    <dgm:pt modelId="{F3C3EAAD-217E-4385-B5C8-08BDF67AB6AC}" type="pres">
      <dgm:prSet presAssocID="{5F0FA5FB-048D-4882-816C-FEE3E24810A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3839B1F-E48E-421D-8229-54E845AD9911}" type="presOf" srcId="{6EA4F410-90AB-4B80-9A04-161AEE615EB5}" destId="{A5F152B2-CDD6-4D7E-A2E8-A20818B4EFCD}" srcOrd="0" destOrd="0" presId="urn:microsoft.com/office/officeart/2005/8/layout/process5"/>
    <dgm:cxn modelId="{A9C17F82-89E1-4AE7-BABE-379C0F5729C8}" type="presOf" srcId="{92A78228-03EC-4FC5-A28B-8620B6B503C6}" destId="{86C59156-3806-478D-A777-5995182DACC3}" srcOrd="0" destOrd="0" presId="urn:microsoft.com/office/officeart/2005/8/layout/process5"/>
    <dgm:cxn modelId="{DA974253-494D-48B3-ADA7-1D4196562735}" srcId="{22C7B5F1-9FA4-4E8A-89E4-5259879AE09D}" destId="{4728A890-D270-47A6-85EF-7A9406D0678A}" srcOrd="0" destOrd="0" parTransId="{DB7CE00D-7807-46BC-902F-AB1A66AC8A52}" sibTransId="{6EA4F410-90AB-4B80-9A04-161AEE615EB5}"/>
    <dgm:cxn modelId="{62AAF45B-C9D0-4B1A-BFF1-807AA8B4B0BD}" srcId="{22C7B5F1-9FA4-4E8A-89E4-5259879AE09D}" destId="{5F0FA5FB-048D-4882-816C-FEE3E24810A1}" srcOrd="3" destOrd="0" parTransId="{C30B28B2-FA33-4BA5-8CB3-5C7334CEB5BB}" sibTransId="{01A1F524-17FE-412C-A5B6-AE13765301E1}"/>
    <dgm:cxn modelId="{5F72CE64-EFB0-4106-A763-F60CE28086E2}" srcId="{22C7B5F1-9FA4-4E8A-89E4-5259879AE09D}" destId="{5BFBF208-8495-4EBE-AD80-22F87F4B1B39}" srcOrd="2" destOrd="0" parTransId="{28A3E0D5-E300-44C0-B4A5-9FDF1CA1B43C}" sibTransId="{F110323A-00B2-495F-83D1-1AA79EF7DB8B}"/>
    <dgm:cxn modelId="{7AA4DAB0-0C78-427D-BB98-2951BA0DE15F}" type="presOf" srcId="{F110323A-00B2-495F-83D1-1AA79EF7DB8B}" destId="{317B3649-5210-4DD1-AACF-85346C8D51A0}" srcOrd="1" destOrd="0" presId="urn:microsoft.com/office/officeart/2005/8/layout/process5"/>
    <dgm:cxn modelId="{4EF27475-B432-4B97-88AA-B8CD55D0EF70}" type="presOf" srcId="{22C7B5F1-9FA4-4E8A-89E4-5259879AE09D}" destId="{4000D6ED-5F5B-4081-959E-4894620354E4}" srcOrd="0" destOrd="0" presId="urn:microsoft.com/office/officeart/2005/8/layout/process5"/>
    <dgm:cxn modelId="{F23892DA-DAF4-4C91-A60D-AC45AC0EB0C2}" type="presOf" srcId="{4728A890-D270-47A6-85EF-7A9406D0678A}" destId="{A0AC9B55-51B5-481D-94D0-0645CB7BC47B}" srcOrd="0" destOrd="0" presId="urn:microsoft.com/office/officeart/2005/8/layout/process5"/>
    <dgm:cxn modelId="{0040C0AC-8AE4-45C7-ACDA-BF7BC6929F45}" type="presOf" srcId="{92A78228-03EC-4FC5-A28B-8620B6B503C6}" destId="{C057C69E-7508-4491-A3F6-9AADC278BC36}" srcOrd="1" destOrd="0" presId="urn:microsoft.com/office/officeart/2005/8/layout/process5"/>
    <dgm:cxn modelId="{622CECF7-7E21-4E9C-829B-6FB358A230CC}" type="presOf" srcId="{6EA4F410-90AB-4B80-9A04-161AEE615EB5}" destId="{67BFEC3B-85B2-4BD7-8170-BBC11E4A1B7E}" srcOrd="1" destOrd="0" presId="urn:microsoft.com/office/officeart/2005/8/layout/process5"/>
    <dgm:cxn modelId="{9E436BA5-E229-4C32-BFF3-3402FBB891A3}" type="presOf" srcId="{F110323A-00B2-495F-83D1-1AA79EF7DB8B}" destId="{5D4C2AD4-D82F-46D0-8B38-0D1190265EE8}" srcOrd="0" destOrd="0" presId="urn:microsoft.com/office/officeart/2005/8/layout/process5"/>
    <dgm:cxn modelId="{969B50C9-F335-4B31-B736-020C5C867B4E}" type="presOf" srcId="{5BFBF208-8495-4EBE-AD80-22F87F4B1B39}" destId="{C23779CD-DBE3-4707-A24F-BCC4CC8B6BD3}" srcOrd="0" destOrd="0" presId="urn:microsoft.com/office/officeart/2005/8/layout/process5"/>
    <dgm:cxn modelId="{530C0714-820E-4E66-B3EA-14C246D59ED7}" type="presOf" srcId="{5F0FA5FB-048D-4882-816C-FEE3E24810A1}" destId="{F3C3EAAD-217E-4385-B5C8-08BDF67AB6AC}" srcOrd="0" destOrd="0" presId="urn:microsoft.com/office/officeart/2005/8/layout/process5"/>
    <dgm:cxn modelId="{983A3A06-217F-4ECF-9238-0FE29D0760AD}" srcId="{22C7B5F1-9FA4-4E8A-89E4-5259879AE09D}" destId="{406C6F71-CF39-4A2F-B9DA-CCCA369FC4A7}" srcOrd="1" destOrd="0" parTransId="{7A6E0D47-4400-4A11-9404-1D8D3AE54889}" sibTransId="{92A78228-03EC-4FC5-A28B-8620B6B503C6}"/>
    <dgm:cxn modelId="{4E1390A5-8784-4906-9C42-71836209BAA3}" type="presOf" srcId="{406C6F71-CF39-4A2F-B9DA-CCCA369FC4A7}" destId="{B1989436-145F-4E25-8E38-08CC9704D868}" srcOrd="0" destOrd="0" presId="urn:microsoft.com/office/officeart/2005/8/layout/process5"/>
    <dgm:cxn modelId="{20ABAC9C-1624-49E9-A23F-4D8682A81410}" type="presParOf" srcId="{4000D6ED-5F5B-4081-959E-4894620354E4}" destId="{A0AC9B55-51B5-481D-94D0-0645CB7BC47B}" srcOrd="0" destOrd="0" presId="urn:microsoft.com/office/officeart/2005/8/layout/process5"/>
    <dgm:cxn modelId="{23FAC0F3-7694-48ED-837E-5D68A9DCEC58}" type="presParOf" srcId="{4000D6ED-5F5B-4081-959E-4894620354E4}" destId="{A5F152B2-CDD6-4D7E-A2E8-A20818B4EFCD}" srcOrd="1" destOrd="0" presId="urn:microsoft.com/office/officeart/2005/8/layout/process5"/>
    <dgm:cxn modelId="{A65E4E38-A4E7-46D4-8820-1EB300BBFBE7}" type="presParOf" srcId="{A5F152B2-CDD6-4D7E-A2E8-A20818B4EFCD}" destId="{67BFEC3B-85B2-4BD7-8170-BBC11E4A1B7E}" srcOrd="0" destOrd="0" presId="urn:microsoft.com/office/officeart/2005/8/layout/process5"/>
    <dgm:cxn modelId="{94A7877D-1529-4435-8408-C127CCF786B3}" type="presParOf" srcId="{4000D6ED-5F5B-4081-959E-4894620354E4}" destId="{B1989436-145F-4E25-8E38-08CC9704D868}" srcOrd="2" destOrd="0" presId="urn:microsoft.com/office/officeart/2005/8/layout/process5"/>
    <dgm:cxn modelId="{9DF03941-6BD4-4D8E-B2D4-1E6861C5A83F}" type="presParOf" srcId="{4000D6ED-5F5B-4081-959E-4894620354E4}" destId="{86C59156-3806-478D-A777-5995182DACC3}" srcOrd="3" destOrd="0" presId="urn:microsoft.com/office/officeart/2005/8/layout/process5"/>
    <dgm:cxn modelId="{A2340A08-3544-44BB-B455-472B08D853BF}" type="presParOf" srcId="{86C59156-3806-478D-A777-5995182DACC3}" destId="{C057C69E-7508-4491-A3F6-9AADC278BC36}" srcOrd="0" destOrd="0" presId="urn:microsoft.com/office/officeart/2005/8/layout/process5"/>
    <dgm:cxn modelId="{2D58BEA0-F755-4E04-9F91-86D663D95997}" type="presParOf" srcId="{4000D6ED-5F5B-4081-959E-4894620354E4}" destId="{C23779CD-DBE3-4707-A24F-BCC4CC8B6BD3}" srcOrd="4" destOrd="0" presId="urn:microsoft.com/office/officeart/2005/8/layout/process5"/>
    <dgm:cxn modelId="{FBECEE8B-4362-4A65-9EAA-D3F4B93AE663}" type="presParOf" srcId="{4000D6ED-5F5B-4081-959E-4894620354E4}" destId="{5D4C2AD4-D82F-46D0-8B38-0D1190265EE8}" srcOrd="5" destOrd="0" presId="urn:microsoft.com/office/officeart/2005/8/layout/process5"/>
    <dgm:cxn modelId="{7111C80F-A6C6-4563-AE8E-7AE6B44E7E30}" type="presParOf" srcId="{5D4C2AD4-D82F-46D0-8B38-0D1190265EE8}" destId="{317B3649-5210-4DD1-AACF-85346C8D51A0}" srcOrd="0" destOrd="0" presId="urn:microsoft.com/office/officeart/2005/8/layout/process5"/>
    <dgm:cxn modelId="{91214966-7E86-4534-8DD3-3694B4530BA8}" type="presParOf" srcId="{4000D6ED-5F5B-4081-959E-4894620354E4}" destId="{F3C3EAAD-217E-4385-B5C8-08BDF67AB6AC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D3A7FE-BC41-495B-89AB-253A61B0A080}" type="doc">
      <dgm:prSet loTypeId="urn:microsoft.com/office/officeart/2005/8/layout/hChevron3" loCatId="process" qsTypeId="urn:microsoft.com/office/officeart/2005/8/quickstyle/simple5" qsCatId="simple" csTypeId="urn:microsoft.com/office/officeart/2005/8/colors/accent1_2" csCatId="accent1" phldr="1"/>
      <dgm:spPr/>
    </dgm:pt>
    <dgm:pt modelId="{C4FE9EEB-FC8D-4044-BEA5-F90B20B736AF}">
      <dgm:prSet phldrT="[Texto]"/>
      <dgm:spPr/>
      <dgm:t>
        <a:bodyPr/>
        <a:lstStyle/>
        <a:p>
          <a:pPr algn="l"/>
          <a:r>
            <a:rPr lang="es-CL" dirty="0" smtClean="0"/>
            <a:t>En la medida que un trabajador desarrolla sus competencias</a:t>
          </a:r>
          <a:endParaRPr lang="es-CL" dirty="0"/>
        </a:p>
      </dgm:t>
    </dgm:pt>
    <dgm:pt modelId="{963BD64E-1DC3-45AF-876F-45810C517D74}" type="parTrans" cxnId="{190C27B5-CC7F-4AA2-A27B-3489DD65BBDF}">
      <dgm:prSet/>
      <dgm:spPr/>
      <dgm:t>
        <a:bodyPr/>
        <a:lstStyle/>
        <a:p>
          <a:endParaRPr lang="es-CL"/>
        </a:p>
      </dgm:t>
    </dgm:pt>
    <dgm:pt modelId="{7429E4DA-EB8E-4980-8CDF-7FDB963058B4}" type="sibTrans" cxnId="{190C27B5-CC7F-4AA2-A27B-3489DD65BBDF}">
      <dgm:prSet/>
      <dgm:spPr/>
      <dgm:t>
        <a:bodyPr/>
        <a:lstStyle/>
        <a:p>
          <a:endParaRPr lang="es-CL"/>
        </a:p>
      </dgm:t>
    </dgm:pt>
    <dgm:pt modelId="{5F54100E-9DDD-4944-BAAE-32174BCF9612}">
      <dgm:prSet phldrT="[Texto]"/>
      <dgm:spPr/>
      <dgm:t>
        <a:bodyPr/>
        <a:lstStyle/>
        <a:p>
          <a:r>
            <a:rPr lang="es-CL" dirty="0" smtClean="0"/>
            <a:t>Está más cercano al perfil HC</a:t>
          </a:r>
          <a:endParaRPr lang="es-CL" dirty="0"/>
        </a:p>
      </dgm:t>
    </dgm:pt>
    <dgm:pt modelId="{20DB558D-86CB-4521-A4E8-1022BB6C4C68}" type="parTrans" cxnId="{9F2F493B-96AF-4298-A60C-C0E84FD7CA99}">
      <dgm:prSet/>
      <dgm:spPr/>
      <dgm:t>
        <a:bodyPr/>
        <a:lstStyle/>
        <a:p>
          <a:endParaRPr lang="es-CL"/>
        </a:p>
      </dgm:t>
    </dgm:pt>
    <dgm:pt modelId="{29D287F5-98BD-4B1C-AD96-8F621293C0C9}" type="sibTrans" cxnId="{9F2F493B-96AF-4298-A60C-C0E84FD7CA99}">
      <dgm:prSet/>
      <dgm:spPr/>
      <dgm:t>
        <a:bodyPr/>
        <a:lstStyle/>
        <a:p>
          <a:endParaRPr lang="es-CL"/>
        </a:p>
      </dgm:t>
    </dgm:pt>
    <dgm:pt modelId="{261C2E6D-9D07-4EFD-8776-9F6A400105DA}">
      <dgm:prSet phldrT="[Texto]"/>
      <dgm:spPr/>
      <dgm:t>
        <a:bodyPr/>
        <a:lstStyle/>
        <a:p>
          <a:r>
            <a:rPr lang="es-CL" dirty="0" smtClean="0"/>
            <a:t>Y está mejor preparado para alcanzar sus metas individuales</a:t>
          </a:r>
          <a:endParaRPr lang="es-CL" dirty="0"/>
        </a:p>
      </dgm:t>
    </dgm:pt>
    <dgm:pt modelId="{ECDF179C-0E68-4E0B-A40B-FA502F809BAB}" type="parTrans" cxnId="{DDA0C938-A5DB-4E4B-B25D-C6E08F20170E}">
      <dgm:prSet/>
      <dgm:spPr/>
      <dgm:t>
        <a:bodyPr/>
        <a:lstStyle/>
        <a:p>
          <a:endParaRPr lang="es-CL"/>
        </a:p>
      </dgm:t>
    </dgm:pt>
    <dgm:pt modelId="{6C511ECB-8656-4790-B65C-165B21AE110F}" type="sibTrans" cxnId="{DDA0C938-A5DB-4E4B-B25D-C6E08F20170E}">
      <dgm:prSet/>
      <dgm:spPr/>
      <dgm:t>
        <a:bodyPr/>
        <a:lstStyle/>
        <a:p>
          <a:endParaRPr lang="es-CL"/>
        </a:p>
      </dgm:t>
    </dgm:pt>
    <dgm:pt modelId="{F77053B4-A668-4FB3-AA01-AF77AAB8DDAE}" type="pres">
      <dgm:prSet presAssocID="{12D3A7FE-BC41-495B-89AB-253A61B0A080}" presName="Name0" presStyleCnt="0">
        <dgm:presLayoutVars>
          <dgm:dir/>
          <dgm:resizeHandles val="exact"/>
        </dgm:presLayoutVars>
      </dgm:prSet>
      <dgm:spPr/>
    </dgm:pt>
    <dgm:pt modelId="{B2AE8AFF-F6FE-42F2-BAE6-97C55677FEAA}" type="pres">
      <dgm:prSet presAssocID="{C4FE9EEB-FC8D-4044-BEA5-F90B20B736AF}" presName="parTxOnly" presStyleLbl="node1" presStyleIdx="0" presStyleCnt="3" custScaleX="7587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4AFFD2C-8D07-411E-80D5-A29A9F27073A}" type="pres">
      <dgm:prSet presAssocID="{7429E4DA-EB8E-4980-8CDF-7FDB963058B4}" presName="parSpace" presStyleCnt="0"/>
      <dgm:spPr/>
    </dgm:pt>
    <dgm:pt modelId="{A8A79E82-00F2-4DB8-916E-C005F04B2ECA}" type="pres">
      <dgm:prSet presAssocID="{5F54100E-9DDD-4944-BAAE-32174BCF9612}" presName="parTxOnly" presStyleLbl="node1" presStyleIdx="1" presStyleCnt="3" custScaleX="6004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B0316C7-87BC-42C7-B846-A48B1A50F51B}" type="pres">
      <dgm:prSet presAssocID="{29D287F5-98BD-4B1C-AD96-8F621293C0C9}" presName="parSpace" presStyleCnt="0"/>
      <dgm:spPr/>
    </dgm:pt>
    <dgm:pt modelId="{61A66927-26A7-409E-86AE-EC57F33B488D}" type="pres">
      <dgm:prSet presAssocID="{261C2E6D-9D07-4EFD-8776-9F6A400105DA}" presName="parTxOnly" presStyleLbl="node1" presStyleIdx="2" presStyleCnt="3" custLinFactNeighborX="-347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90C27B5-CC7F-4AA2-A27B-3489DD65BBDF}" srcId="{12D3A7FE-BC41-495B-89AB-253A61B0A080}" destId="{C4FE9EEB-FC8D-4044-BEA5-F90B20B736AF}" srcOrd="0" destOrd="0" parTransId="{963BD64E-1DC3-45AF-876F-45810C517D74}" sibTransId="{7429E4DA-EB8E-4980-8CDF-7FDB963058B4}"/>
    <dgm:cxn modelId="{9F2F493B-96AF-4298-A60C-C0E84FD7CA99}" srcId="{12D3A7FE-BC41-495B-89AB-253A61B0A080}" destId="{5F54100E-9DDD-4944-BAAE-32174BCF9612}" srcOrd="1" destOrd="0" parTransId="{20DB558D-86CB-4521-A4E8-1022BB6C4C68}" sibTransId="{29D287F5-98BD-4B1C-AD96-8F621293C0C9}"/>
    <dgm:cxn modelId="{16A4658B-7307-4D92-92BD-A8269BD8D1F7}" type="presOf" srcId="{5F54100E-9DDD-4944-BAAE-32174BCF9612}" destId="{A8A79E82-00F2-4DB8-916E-C005F04B2ECA}" srcOrd="0" destOrd="0" presId="urn:microsoft.com/office/officeart/2005/8/layout/hChevron3"/>
    <dgm:cxn modelId="{7ADD736A-14D9-40D3-B6D5-0658E1E6D1E4}" type="presOf" srcId="{261C2E6D-9D07-4EFD-8776-9F6A400105DA}" destId="{61A66927-26A7-409E-86AE-EC57F33B488D}" srcOrd="0" destOrd="0" presId="urn:microsoft.com/office/officeart/2005/8/layout/hChevron3"/>
    <dgm:cxn modelId="{70AE5949-46DF-40C8-BE43-AE807ECBBDF7}" type="presOf" srcId="{12D3A7FE-BC41-495B-89AB-253A61B0A080}" destId="{F77053B4-A668-4FB3-AA01-AF77AAB8DDAE}" srcOrd="0" destOrd="0" presId="urn:microsoft.com/office/officeart/2005/8/layout/hChevron3"/>
    <dgm:cxn modelId="{6A2DDC6A-0576-40F7-8880-862CD3A1EEA6}" type="presOf" srcId="{C4FE9EEB-FC8D-4044-BEA5-F90B20B736AF}" destId="{B2AE8AFF-F6FE-42F2-BAE6-97C55677FEAA}" srcOrd="0" destOrd="0" presId="urn:microsoft.com/office/officeart/2005/8/layout/hChevron3"/>
    <dgm:cxn modelId="{DDA0C938-A5DB-4E4B-B25D-C6E08F20170E}" srcId="{12D3A7FE-BC41-495B-89AB-253A61B0A080}" destId="{261C2E6D-9D07-4EFD-8776-9F6A400105DA}" srcOrd="2" destOrd="0" parTransId="{ECDF179C-0E68-4E0B-A40B-FA502F809BAB}" sibTransId="{6C511ECB-8656-4790-B65C-165B21AE110F}"/>
    <dgm:cxn modelId="{38D42648-85E4-4B06-8F67-F6D1E934DD36}" type="presParOf" srcId="{F77053B4-A668-4FB3-AA01-AF77AAB8DDAE}" destId="{B2AE8AFF-F6FE-42F2-BAE6-97C55677FEAA}" srcOrd="0" destOrd="0" presId="urn:microsoft.com/office/officeart/2005/8/layout/hChevron3"/>
    <dgm:cxn modelId="{A57FA39D-0941-47E1-9353-2E33C8E03598}" type="presParOf" srcId="{F77053B4-A668-4FB3-AA01-AF77AAB8DDAE}" destId="{94AFFD2C-8D07-411E-80D5-A29A9F27073A}" srcOrd="1" destOrd="0" presId="urn:microsoft.com/office/officeart/2005/8/layout/hChevron3"/>
    <dgm:cxn modelId="{9A128381-DF95-4225-A363-0E67559CD6FF}" type="presParOf" srcId="{F77053B4-A668-4FB3-AA01-AF77AAB8DDAE}" destId="{A8A79E82-00F2-4DB8-916E-C005F04B2ECA}" srcOrd="2" destOrd="0" presId="urn:microsoft.com/office/officeart/2005/8/layout/hChevron3"/>
    <dgm:cxn modelId="{7BC1449D-B35D-4215-9D6A-174DBF60B509}" type="presParOf" srcId="{F77053B4-A668-4FB3-AA01-AF77AAB8DDAE}" destId="{3B0316C7-87BC-42C7-B846-A48B1A50F51B}" srcOrd="3" destOrd="0" presId="urn:microsoft.com/office/officeart/2005/8/layout/hChevron3"/>
    <dgm:cxn modelId="{3291A6EF-B25F-4E87-B472-806EEFB28D04}" type="presParOf" srcId="{F77053B4-A668-4FB3-AA01-AF77AAB8DDAE}" destId="{61A66927-26A7-409E-86AE-EC57F33B488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E9AEBC-CECB-4181-A364-5C6BE0AA5491}" type="doc">
      <dgm:prSet loTypeId="urn:microsoft.com/office/officeart/2005/8/layout/bProcess2" loCatId="process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es-CL"/>
        </a:p>
      </dgm:t>
    </dgm:pt>
    <dgm:pt modelId="{E636DA8D-853E-4464-AB64-8A24DF5427C6}">
      <dgm:prSet custT="1"/>
      <dgm:spPr/>
      <dgm:t>
        <a:bodyPr/>
        <a:lstStyle/>
        <a:p>
          <a:pPr rtl="0"/>
          <a:r>
            <a:rPr lang="es-CL" sz="1400" dirty="0" smtClean="0"/>
            <a:t>Para cada tipo de cargo se ha definido cuanto pesa cada tipo de metas, de modo de asegurar que resulten “balanceadas”. </a:t>
          </a:r>
          <a:endParaRPr lang="es-CL" sz="1400" dirty="0"/>
        </a:p>
      </dgm:t>
    </dgm:pt>
    <dgm:pt modelId="{EED9D5B8-83E5-4D4E-882C-6052C850CD74}" type="parTrans" cxnId="{1D4BA113-655A-44CA-99EF-83F7ABCA7670}">
      <dgm:prSet/>
      <dgm:spPr/>
      <dgm:t>
        <a:bodyPr/>
        <a:lstStyle/>
        <a:p>
          <a:endParaRPr lang="es-CL" sz="1400"/>
        </a:p>
      </dgm:t>
    </dgm:pt>
    <dgm:pt modelId="{5A335C1D-79F8-4522-9261-E5467C61AB4F}" type="sibTrans" cxnId="{1D4BA113-655A-44CA-99EF-83F7ABCA7670}">
      <dgm:prSet/>
      <dgm:spPr/>
      <dgm:t>
        <a:bodyPr/>
        <a:lstStyle/>
        <a:p>
          <a:endParaRPr lang="es-CL" sz="1400"/>
        </a:p>
      </dgm:t>
    </dgm:pt>
    <dgm:pt modelId="{DA6BC319-8B78-4E90-B817-555965248839}">
      <dgm:prSet custT="1"/>
      <dgm:spPr/>
      <dgm:t>
        <a:bodyPr/>
        <a:lstStyle/>
        <a:p>
          <a:pPr rtl="0"/>
          <a:r>
            <a:rPr lang="es-CL" sz="1400" dirty="0" smtClean="0"/>
            <a:t>A cada Ejecutivo, Jefatura y Profesional se le fijan metas a lograr.</a:t>
          </a:r>
          <a:endParaRPr lang="es-CL" sz="1400" dirty="0"/>
        </a:p>
      </dgm:t>
    </dgm:pt>
    <dgm:pt modelId="{6BFBFB06-7C07-4A2D-9382-1092B40D4664}" type="parTrans" cxnId="{6628049F-E808-4572-AAB0-3B0F571CA517}">
      <dgm:prSet/>
      <dgm:spPr/>
      <dgm:t>
        <a:bodyPr/>
        <a:lstStyle/>
        <a:p>
          <a:endParaRPr lang="es-CL" sz="1400"/>
        </a:p>
      </dgm:t>
    </dgm:pt>
    <dgm:pt modelId="{8FE9E075-9644-4C42-A842-DA4B620AA5B0}" type="sibTrans" cxnId="{6628049F-E808-4572-AAB0-3B0F571CA517}">
      <dgm:prSet/>
      <dgm:spPr/>
      <dgm:t>
        <a:bodyPr/>
        <a:lstStyle/>
        <a:p>
          <a:endParaRPr lang="es-CL" sz="1400"/>
        </a:p>
      </dgm:t>
    </dgm:pt>
    <dgm:pt modelId="{39C62A79-A037-4A3A-BA21-0AD46AB8F7A9}">
      <dgm:prSet custT="1"/>
      <dgm:spPr/>
      <dgm:t>
        <a:bodyPr/>
        <a:lstStyle/>
        <a:p>
          <a:pPr rtl="0"/>
          <a:r>
            <a:rPr lang="es-CL" sz="1400" dirty="0" smtClean="0"/>
            <a:t>A finales de año, se evalúa el logro de las metas en conjunto con la evaluación de competencias y la fijación de metas para el 2012.</a:t>
          </a:r>
          <a:endParaRPr lang="es-ES" sz="1400" dirty="0"/>
        </a:p>
      </dgm:t>
    </dgm:pt>
    <dgm:pt modelId="{EB69D640-50E1-4C5E-9629-64E8CB11B92A}" type="parTrans" cxnId="{6BF3597A-3DA8-4998-AC73-DE67EF9AC37B}">
      <dgm:prSet/>
      <dgm:spPr/>
      <dgm:t>
        <a:bodyPr/>
        <a:lstStyle/>
        <a:p>
          <a:endParaRPr lang="es-CL" sz="1400"/>
        </a:p>
      </dgm:t>
    </dgm:pt>
    <dgm:pt modelId="{77A5D89E-6FA6-4CCE-8235-63CC4141DBAD}" type="sibTrans" cxnId="{6BF3597A-3DA8-4998-AC73-DE67EF9AC37B}">
      <dgm:prSet/>
      <dgm:spPr/>
      <dgm:t>
        <a:bodyPr/>
        <a:lstStyle/>
        <a:p>
          <a:endParaRPr lang="es-CL" sz="1400"/>
        </a:p>
      </dgm:t>
    </dgm:pt>
    <dgm:pt modelId="{9672B4DE-B435-4C8C-A431-FEDD9EE4EDD4}" type="pres">
      <dgm:prSet presAssocID="{AEE9AEBC-CECB-4181-A364-5C6BE0AA5491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s-CL"/>
        </a:p>
      </dgm:t>
    </dgm:pt>
    <dgm:pt modelId="{3BBF4628-B5D6-4AA4-9D7E-D9684BB73325}" type="pres">
      <dgm:prSet presAssocID="{E636DA8D-853E-4464-AB64-8A24DF5427C6}" presName="firs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5BC463B-7885-4168-B229-0CD172628153}" type="pres">
      <dgm:prSet presAssocID="{5A335C1D-79F8-4522-9261-E5467C61AB4F}" presName="sibTrans" presStyleLbl="sibTrans2D1" presStyleIdx="0" presStyleCnt="2"/>
      <dgm:spPr/>
      <dgm:t>
        <a:bodyPr/>
        <a:lstStyle/>
        <a:p>
          <a:endParaRPr lang="es-CL"/>
        </a:p>
      </dgm:t>
    </dgm:pt>
    <dgm:pt modelId="{FE467227-5F23-4A0C-919B-415B36989B31}" type="pres">
      <dgm:prSet presAssocID="{DA6BC319-8B78-4E90-B817-555965248839}" presName="middleNode" presStyleCnt="0"/>
      <dgm:spPr/>
    </dgm:pt>
    <dgm:pt modelId="{EACF2B04-E1B9-40FB-B99F-6F6648877D50}" type="pres">
      <dgm:prSet presAssocID="{DA6BC319-8B78-4E90-B817-555965248839}" presName="padding" presStyleLbl="node1" presStyleIdx="0" presStyleCnt="3"/>
      <dgm:spPr/>
    </dgm:pt>
    <dgm:pt modelId="{E1C8F122-B831-4058-90F0-8AB950F335A3}" type="pres">
      <dgm:prSet presAssocID="{DA6BC319-8B78-4E90-B817-555965248839}" presName="shap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36B34CC-6852-44EA-8F19-70AC4EC33D7B}" type="pres">
      <dgm:prSet presAssocID="{8FE9E075-9644-4C42-A842-DA4B620AA5B0}" presName="sibTrans" presStyleLbl="sibTrans2D1" presStyleIdx="1" presStyleCnt="2"/>
      <dgm:spPr/>
      <dgm:t>
        <a:bodyPr/>
        <a:lstStyle/>
        <a:p>
          <a:endParaRPr lang="es-CL"/>
        </a:p>
      </dgm:t>
    </dgm:pt>
    <dgm:pt modelId="{A373BD2F-FFCB-4914-9495-DBE4559D8AF8}" type="pres">
      <dgm:prSet presAssocID="{39C62A79-A037-4A3A-BA21-0AD46AB8F7A9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D4BA113-655A-44CA-99EF-83F7ABCA7670}" srcId="{AEE9AEBC-CECB-4181-A364-5C6BE0AA5491}" destId="{E636DA8D-853E-4464-AB64-8A24DF5427C6}" srcOrd="0" destOrd="0" parTransId="{EED9D5B8-83E5-4D4E-882C-6052C850CD74}" sibTransId="{5A335C1D-79F8-4522-9261-E5467C61AB4F}"/>
    <dgm:cxn modelId="{77389F03-EEDD-4ACB-AF7C-D34234D69DFA}" type="presOf" srcId="{AEE9AEBC-CECB-4181-A364-5C6BE0AA5491}" destId="{9672B4DE-B435-4C8C-A431-FEDD9EE4EDD4}" srcOrd="0" destOrd="0" presId="urn:microsoft.com/office/officeart/2005/8/layout/bProcess2"/>
    <dgm:cxn modelId="{E2CD8091-7924-44A3-AD98-FC8C91130B70}" type="presOf" srcId="{DA6BC319-8B78-4E90-B817-555965248839}" destId="{E1C8F122-B831-4058-90F0-8AB950F335A3}" srcOrd="0" destOrd="0" presId="urn:microsoft.com/office/officeart/2005/8/layout/bProcess2"/>
    <dgm:cxn modelId="{6BF3597A-3DA8-4998-AC73-DE67EF9AC37B}" srcId="{AEE9AEBC-CECB-4181-A364-5C6BE0AA5491}" destId="{39C62A79-A037-4A3A-BA21-0AD46AB8F7A9}" srcOrd="2" destOrd="0" parTransId="{EB69D640-50E1-4C5E-9629-64E8CB11B92A}" sibTransId="{77A5D89E-6FA6-4CCE-8235-63CC4141DBAD}"/>
    <dgm:cxn modelId="{CE4C1468-8F30-4CE4-8D4B-94B5D0FF0758}" type="presOf" srcId="{5A335C1D-79F8-4522-9261-E5467C61AB4F}" destId="{B5BC463B-7885-4168-B229-0CD172628153}" srcOrd="0" destOrd="0" presId="urn:microsoft.com/office/officeart/2005/8/layout/bProcess2"/>
    <dgm:cxn modelId="{07C75762-BB17-4F20-9D7A-3E5BEA95B1A4}" type="presOf" srcId="{8FE9E075-9644-4C42-A842-DA4B620AA5B0}" destId="{B36B34CC-6852-44EA-8F19-70AC4EC33D7B}" srcOrd="0" destOrd="0" presId="urn:microsoft.com/office/officeart/2005/8/layout/bProcess2"/>
    <dgm:cxn modelId="{6628049F-E808-4572-AAB0-3B0F571CA517}" srcId="{AEE9AEBC-CECB-4181-A364-5C6BE0AA5491}" destId="{DA6BC319-8B78-4E90-B817-555965248839}" srcOrd="1" destOrd="0" parTransId="{6BFBFB06-7C07-4A2D-9382-1092B40D4664}" sibTransId="{8FE9E075-9644-4C42-A842-DA4B620AA5B0}"/>
    <dgm:cxn modelId="{7E1E095D-7518-4C05-80A7-72CC7714CEB8}" type="presOf" srcId="{39C62A79-A037-4A3A-BA21-0AD46AB8F7A9}" destId="{A373BD2F-FFCB-4914-9495-DBE4559D8AF8}" srcOrd="0" destOrd="0" presId="urn:microsoft.com/office/officeart/2005/8/layout/bProcess2"/>
    <dgm:cxn modelId="{DD1A2A9E-EBB8-4CE3-8ED5-F11AC5B5CBF1}" type="presOf" srcId="{E636DA8D-853E-4464-AB64-8A24DF5427C6}" destId="{3BBF4628-B5D6-4AA4-9D7E-D9684BB73325}" srcOrd="0" destOrd="0" presId="urn:microsoft.com/office/officeart/2005/8/layout/bProcess2"/>
    <dgm:cxn modelId="{8A165AB6-7FFA-49D5-8C32-E7A8C13A4A6B}" type="presParOf" srcId="{9672B4DE-B435-4C8C-A431-FEDD9EE4EDD4}" destId="{3BBF4628-B5D6-4AA4-9D7E-D9684BB73325}" srcOrd="0" destOrd="0" presId="urn:microsoft.com/office/officeart/2005/8/layout/bProcess2"/>
    <dgm:cxn modelId="{D6F3375A-32DF-409A-845D-A7E8F2A23FA7}" type="presParOf" srcId="{9672B4DE-B435-4C8C-A431-FEDD9EE4EDD4}" destId="{B5BC463B-7885-4168-B229-0CD172628153}" srcOrd="1" destOrd="0" presId="urn:microsoft.com/office/officeart/2005/8/layout/bProcess2"/>
    <dgm:cxn modelId="{5970F319-E1E2-4546-8340-36E42A1E97CC}" type="presParOf" srcId="{9672B4DE-B435-4C8C-A431-FEDD9EE4EDD4}" destId="{FE467227-5F23-4A0C-919B-415B36989B31}" srcOrd="2" destOrd="0" presId="urn:microsoft.com/office/officeart/2005/8/layout/bProcess2"/>
    <dgm:cxn modelId="{D44F1E6A-18E3-446F-9EFE-FEF3EA725B43}" type="presParOf" srcId="{FE467227-5F23-4A0C-919B-415B36989B31}" destId="{EACF2B04-E1B9-40FB-B99F-6F6648877D50}" srcOrd="0" destOrd="0" presId="urn:microsoft.com/office/officeart/2005/8/layout/bProcess2"/>
    <dgm:cxn modelId="{ADEBC9CC-35F1-4A8B-9041-DBF129E55EFC}" type="presParOf" srcId="{FE467227-5F23-4A0C-919B-415B36989B31}" destId="{E1C8F122-B831-4058-90F0-8AB950F335A3}" srcOrd="1" destOrd="0" presId="urn:microsoft.com/office/officeart/2005/8/layout/bProcess2"/>
    <dgm:cxn modelId="{24266627-C47D-4611-8B49-D23863B8AF69}" type="presParOf" srcId="{9672B4DE-B435-4C8C-A431-FEDD9EE4EDD4}" destId="{B36B34CC-6852-44EA-8F19-70AC4EC33D7B}" srcOrd="3" destOrd="0" presId="urn:microsoft.com/office/officeart/2005/8/layout/bProcess2"/>
    <dgm:cxn modelId="{00F8BC69-C8DB-4709-89A0-6F446116961D}" type="presParOf" srcId="{9672B4DE-B435-4C8C-A431-FEDD9EE4EDD4}" destId="{A373BD2F-FFCB-4914-9495-DBE4559D8AF8}" srcOrd="4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3397008-A7DB-4931-9C3A-A325D32D4C1C}" type="doc">
      <dgm:prSet loTypeId="urn:microsoft.com/office/officeart/2005/8/layout/pyramid4" loCatId="relationship" qsTypeId="urn:microsoft.com/office/officeart/2005/8/quickstyle/simple1#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CF8ADBF4-2ADA-49BF-B2AD-9866B66612D5}">
      <dgm:prSet phldrT="[Texto]"/>
      <dgm:spPr/>
      <dgm:t>
        <a:bodyPr/>
        <a:lstStyle/>
        <a:p>
          <a:r>
            <a:rPr lang="es-ES" dirty="0" smtClean="0"/>
            <a:t>Educación</a:t>
          </a:r>
          <a:endParaRPr lang="es-ES" dirty="0"/>
        </a:p>
      </dgm:t>
    </dgm:pt>
    <dgm:pt modelId="{3885A166-18D4-45F6-91D5-12B6007AA32B}" type="parTrans" cxnId="{19AB060B-6862-4781-9D31-501AC444D50F}">
      <dgm:prSet/>
      <dgm:spPr/>
      <dgm:t>
        <a:bodyPr/>
        <a:lstStyle/>
        <a:p>
          <a:endParaRPr lang="es-ES"/>
        </a:p>
      </dgm:t>
    </dgm:pt>
    <dgm:pt modelId="{CC2A900E-2731-4973-B11D-A46D58EF6FB8}" type="sibTrans" cxnId="{19AB060B-6862-4781-9D31-501AC444D50F}">
      <dgm:prSet/>
      <dgm:spPr/>
      <dgm:t>
        <a:bodyPr/>
        <a:lstStyle/>
        <a:p>
          <a:endParaRPr lang="es-ES"/>
        </a:p>
      </dgm:t>
    </dgm:pt>
    <dgm:pt modelId="{92F37C87-6DE2-4191-A582-12A2E84A5CE3}">
      <dgm:prSet phldrT="[Texto]"/>
      <dgm:spPr/>
      <dgm:t>
        <a:bodyPr/>
        <a:lstStyle/>
        <a:p>
          <a:r>
            <a:rPr lang="es-ES" dirty="0" smtClean="0"/>
            <a:t>Ingresos</a:t>
          </a:r>
          <a:endParaRPr lang="es-ES" dirty="0"/>
        </a:p>
      </dgm:t>
    </dgm:pt>
    <dgm:pt modelId="{23ADCE6C-ADBE-4CEA-81C2-FF3B4149085B}" type="parTrans" cxnId="{3DC1F241-6851-4F40-B42A-F2E0B19B91C0}">
      <dgm:prSet/>
      <dgm:spPr/>
      <dgm:t>
        <a:bodyPr/>
        <a:lstStyle/>
        <a:p>
          <a:endParaRPr lang="es-ES"/>
        </a:p>
      </dgm:t>
    </dgm:pt>
    <dgm:pt modelId="{9D5ECB59-6055-4163-84F4-AC659413D41D}" type="sibTrans" cxnId="{3DC1F241-6851-4F40-B42A-F2E0B19B91C0}">
      <dgm:prSet/>
      <dgm:spPr/>
      <dgm:t>
        <a:bodyPr/>
        <a:lstStyle/>
        <a:p>
          <a:endParaRPr lang="es-ES"/>
        </a:p>
      </dgm:t>
    </dgm:pt>
    <dgm:pt modelId="{550FA8FE-220B-44A3-9316-264A2E1DBA94}">
      <dgm:prSet phldrT="[Texto]"/>
      <dgm:spPr/>
      <dgm:t>
        <a:bodyPr/>
        <a:lstStyle/>
        <a:p>
          <a:r>
            <a:rPr lang="es-ES" dirty="0" smtClean="0"/>
            <a:t>Empleo</a:t>
          </a:r>
          <a:endParaRPr lang="es-ES" dirty="0"/>
        </a:p>
      </dgm:t>
    </dgm:pt>
    <dgm:pt modelId="{CCF83FDC-48EC-43B2-8729-FEF24DF5A105}" type="parTrans" cxnId="{4953B833-243C-4021-949E-C4B4321F66F0}">
      <dgm:prSet/>
      <dgm:spPr/>
      <dgm:t>
        <a:bodyPr/>
        <a:lstStyle/>
        <a:p>
          <a:endParaRPr lang="es-ES"/>
        </a:p>
      </dgm:t>
    </dgm:pt>
    <dgm:pt modelId="{AAE83CC1-5785-4752-9E52-08A8F0CC6894}" type="sibTrans" cxnId="{4953B833-243C-4021-949E-C4B4321F66F0}">
      <dgm:prSet/>
      <dgm:spPr/>
      <dgm:t>
        <a:bodyPr/>
        <a:lstStyle/>
        <a:p>
          <a:endParaRPr lang="es-ES"/>
        </a:p>
      </dgm:t>
    </dgm:pt>
    <dgm:pt modelId="{04083205-8D9C-48D2-9B71-FEE8B3C33BC1}">
      <dgm:prSet phldrT="[Texto]"/>
      <dgm:spPr/>
      <dgm:t>
        <a:bodyPr/>
        <a:lstStyle/>
        <a:p>
          <a:r>
            <a:rPr lang="es-ES" dirty="0" smtClean="0"/>
            <a:t>salud</a:t>
          </a:r>
          <a:endParaRPr lang="es-ES" dirty="0"/>
        </a:p>
      </dgm:t>
    </dgm:pt>
    <dgm:pt modelId="{ADFE4709-A0E9-4932-95E6-B5C036528409}" type="parTrans" cxnId="{BCA74377-F26E-4487-9134-4371ED32EBF4}">
      <dgm:prSet/>
      <dgm:spPr/>
      <dgm:t>
        <a:bodyPr/>
        <a:lstStyle/>
        <a:p>
          <a:endParaRPr lang="es-ES"/>
        </a:p>
      </dgm:t>
    </dgm:pt>
    <dgm:pt modelId="{58A94AC2-2627-4728-87AC-0BA6C5F70ABE}" type="sibTrans" cxnId="{BCA74377-F26E-4487-9134-4371ED32EBF4}">
      <dgm:prSet/>
      <dgm:spPr/>
      <dgm:t>
        <a:bodyPr/>
        <a:lstStyle/>
        <a:p>
          <a:endParaRPr lang="es-ES"/>
        </a:p>
      </dgm:t>
    </dgm:pt>
    <dgm:pt modelId="{AD0861C8-28E4-4BCC-B9DE-AC6E6EC3DB41}" type="pres">
      <dgm:prSet presAssocID="{23397008-A7DB-4931-9C3A-A325D32D4C1C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3032A3E-D9C9-4974-939D-C46839ACD0D5}" type="pres">
      <dgm:prSet presAssocID="{23397008-A7DB-4931-9C3A-A325D32D4C1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AA004B4-6B1B-4717-9ABA-8A24BA309DA8}" type="pres">
      <dgm:prSet presAssocID="{23397008-A7DB-4931-9C3A-A325D32D4C1C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FA94630-7706-455E-BAD6-7DF9B2596F3F}" type="pres">
      <dgm:prSet presAssocID="{23397008-A7DB-4931-9C3A-A325D32D4C1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F4590A8-6967-4F26-93D2-62C03C2F7B2E}" type="pres">
      <dgm:prSet presAssocID="{23397008-A7DB-4931-9C3A-A325D32D4C1C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52AC283-9D9B-4B9A-B06A-139DFBFC40DD}" type="presOf" srcId="{550FA8FE-220B-44A3-9316-264A2E1DBA94}" destId="{7FA94630-7706-455E-BAD6-7DF9B2596F3F}" srcOrd="0" destOrd="0" presId="urn:microsoft.com/office/officeart/2005/8/layout/pyramid4"/>
    <dgm:cxn modelId="{4953B833-243C-4021-949E-C4B4321F66F0}" srcId="{23397008-A7DB-4931-9C3A-A325D32D4C1C}" destId="{550FA8FE-220B-44A3-9316-264A2E1DBA94}" srcOrd="2" destOrd="0" parTransId="{CCF83FDC-48EC-43B2-8729-FEF24DF5A105}" sibTransId="{AAE83CC1-5785-4752-9E52-08A8F0CC6894}"/>
    <dgm:cxn modelId="{3DC1F241-6851-4F40-B42A-F2E0B19B91C0}" srcId="{23397008-A7DB-4931-9C3A-A325D32D4C1C}" destId="{92F37C87-6DE2-4191-A582-12A2E84A5CE3}" srcOrd="1" destOrd="0" parTransId="{23ADCE6C-ADBE-4CEA-81C2-FF3B4149085B}" sibTransId="{9D5ECB59-6055-4163-84F4-AC659413D41D}"/>
    <dgm:cxn modelId="{2300536A-F669-4783-AD90-1D4915FCE0C4}" type="presOf" srcId="{23397008-A7DB-4931-9C3A-A325D32D4C1C}" destId="{AD0861C8-28E4-4BCC-B9DE-AC6E6EC3DB41}" srcOrd="0" destOrd="0" presId="urn:microsoft.com/office/officeart/2005/8/layout/pyramid4"/>
    <dgm:cxn modelId="{19AB060B-6862-4781-9D31-501AC444D50F}" srcId="{23397008-A7DB-4931-9C3A-A325D32D4C1C}" destId="{CF8ADBF4-2ADA-49BF-B2AD-9866B66612D5}" srcOrd="0" destOrd="0" parTransId="{3885A166-18D4-45F6-91D5-12B6007AA32B}" sibTransId="{CC2A900E-2731-4973-B11D-A46D58EF6FB8}"/>
    <dgm:cxn modelId="{CFD18DF1-3A96-4105-8DAD-7DA4BACF852E}" type="presOf" srcId="{92F37C87-6DE2-4191-A582-12A2E84A5CE3}" destId="{5AA004B4-6B1B-4717-9ABA-8A24BA309DA8}" srcOrd="0" destOrd="0" presId="urn:microsoft.com/office/officeart/2005/8/layout/pyramid4"/>
    <dgm:cxn modelId="{0E5E8DA3-E37F-40F3-AEAE-23FA937A9DE2}" type="presOf" srcId="{04083205-8D9C-48D2-9B71-FEE8B3C33BC1}" destId="{3F4590A8-6967-4F26-93D2-62C03C2F7B2E}" srcOrd="0" destOrd="0" presId="urn:microsoft.com/office/officeart/2005/8/layout/pyramid4"/>
    <dgm:cxn modelId="{31694D31-3E46-4AF4-A17F-EBB87BD1841C}" type="presOf" srcId="{CF8ADBF4-2ADA-49BF-B2AD-9866B66612D5}" destId="{93032A3E-D9C9-4974-939D-C46839ACD0D5}" srcOrd="0" destOrd="0" presId="urn:microsoft.com/office/officeart/2005/8/layout/pyramid4"/>
    <dgm:cxn modelId="{BCA74377-F26E-4487-9134-4371ED32EBF4}" srcId="{23397008-A7DB-4931-9C3A-A325D32D4C1C}" destId="{04083205-8D9C-48D2-9B71-FEE8B3C33BC1}" srcOrd="3" destOrd="0" parTransId="{ADFE4709-A0E9-4932-95E6-B5C036528409}" sibTransId="{58A94AC2-2627-4728-87AC-0BA6C5F70ABE}"/>
    <dgm:cxn modelId="{7B898C2C-DF33-4CF4-BB86-2009BE04BD4A}" type="presParOf" srcId="{AD0861C8-28E4-4BCC-B9DE-AC6E6EC3DB41}" destId="{93032A3E-D9C9-4974-939D-C46839ACD0D5}" srcOrd="0" destOrd="0" presId="urn:microsoft.com/office/officeart/2005/8/layout/pyramid4"/>
    <dgm:cxn modelId="{554B964A-D9EE-4AEA-91DE-E727B61CE734}" type="presParOf" srcId="{AD0861C8-28E4-4BCC-B9DE-AC6E6EC3DB41}" destId="{5AA004B4-6B1B-4717-9ABA-8A24BA309DA8}" srcOrd="1" destOrd="0" presId="urn:microsoft.com/office/officeart/2005/8/layout/pyramid4"/>
    <dgm:cxn modelId="{707881C9-07D9-4C7E-BD95-03F31C026390}" type="presParOf" srcId="{AD0861C8-28E4-4BCC-B9DE-AC6E6EC3DB41}" destId="{7FA94630-7706-455E-BAD6-7DF9B2596F3F}" srcOrd="2" destOrd="0" presId="urn:microsoft.com/office/officeart/2005/8/layout/pyramid4"/>
    <dgm:cxn modelId="{41A6D37A-47D8-41A0-A4B9-36FA682BF474}" type="presParOf" srcId="{AD0861C8-28E4-4BCC-B9DE-AC6E6EC3DB41}" destId="{3F4590A8-6967-4F26-93D2-62C03C2F7B2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FB099C-FDC3-43C9-B6D5-3303636CB252}" type="doc">
      <dgm:prSet loTypeId="urn:microsoft.com/office/officeart/2005/8/layout/hProcess9" loCatId="process" qsTypeId="urn:microsoft.com/office/officeart/2005/8/quickstyle/simple1#2" qsCatId="simple" csTypeId="urn:microsoft.com/office/officeart/2005/8/colors/accent1_2#1" csCatId="accent1" phldr="1"/>
      <dgm:spPr/>
    </dgm:pt>
    <dgm:pt modelId="{EACF2A93-CEF6-4223-8085-81BEA223ED8A}">
      <dgm:prSet phldrT="[Texto]" custT="1"/>
      <dgm:spPr/>
      <dgm:t>
        <a:bodyPr/>
        <a:lstStyle/>
        <a:p>
          <a:r>
            <a:rPr lang="es-ES" sz="1400" dirty="0" smtClean="0"/>
            <a:t>Tiempo 1</a:t>
          </a:r>
          <a:endParaRPr lang="es-ES" sz="1400" dirty="0"/>
        </a:p>
      </dgm:t>
    </dgm:pt>
    <dgm:pt modelId="{24478268-FDFB-45E7-BDB5-CBAA3777C4CD}" type="parTrans" cxnId="{608CF594-4DE5-4656-98E7-360BE4CCC43C}">
      <dgm:prSet/>
      <dgm:spPr/>
      <dgm:t>
        <a:bodyPr/>
        <a:lstStyle/>
        <a:p>
          <a:endParaRPr lang="es-ES"/>
        </a:p>
      </dgm:t>
    </dgm:pt>
    <dgm:pt modelId="{E03C462C-F817-4E94-A589-51F0B86ABB69}" type="sibTrans" cxnId="{608CF594-4DE5-4656-98E7-360BE4CCC43C}">
      <dgm:prSet/>
      <dgm:spPr/>
      <dgm:t>
        <a:bodyPr/>
        <a:lstStyle/>
        <a:p>
          <a:endParaRPr lang="es-ES"/>
        </a:p>
      </dgm:t>
    </dgm:pt>
    <dgm:pt modelId="{D814B3AF-A6E7-4EBA-BED3-4F9458A32D1E}">
      <dgm:prSet phldrT="[Texto]" custT="1"/>
      <dgm:spPr/>
      <dgm:t>
        <a:bodyPr/>
        <a:lstStyle/>
        <a:p>
          <a:r>
            <a:rPr lang="es-ES" sz="1400" dirty="0" smtClean="0"/>
            <a:t>Tiempo 2</a:t>
          </a:r>
          <a:endParaRPr lang="es-ES" sz="1400" dirty="0"/>
        </a:p>
      </dgm:t>
    </dgm:pt>
    <dgm:pt modelId="{27CA64DF-8669-48E6-9C1A-4E0596D5564E}" type="parTrans" cxnId="{9838F053-0C80-446B-B544-254412D6A1C3}">
      <dgm:prSet/>
      <dgm:spPr/>
      <dgm:t>
        <a:bodyPr/>
        <a:lstStyle/>
        <a:p>
          <a:endParaRPr lang="es-ES"/>
        </a:p>
      </dgm:t>
    </dgm:pt>
    <dgm:pt modelId="{A02C7F14-9B29-4F66-B0FE-EA354ACF840C}" type="sibTrans" cxnId="{9838F053-0C80-446B-B544-254412D6A1C3}">
      <dgm:prSet/>
      <dgm:spPr/>
      <dgm:t>
        <a:bodyPr/>
        <a:lstStyle/>
        <a:p>
          <a:endParaRPr lang="es-ES"/>
        </a:p>
      </dgm:t>
    </dgm:pt>
    <dgm:pt modelId="{71A1F302-F1D2-400B-B832-E8EAB70D5809}">
      <dgm:prSet phldrT="[Texto]" custT="1"/>
      <dgm:spPr/>
      <dgm:t>
        <a:bodyPr/>
        <a:lstStyle/>
        <a:p>
          <a:r>
            <a:rPr lang="es-ES" sz="1400" dirty="0" smtClean="0"/>
            <a:t>Tiempo 3</a:t>
          </a:r>
          <a:endParaRPr lang="es-ES" sz="1400" dirty="0"/>
        </a:p>
      </dgm:t>
    </dgm:pt>
    <dgm:pt modelId="{28B4D42A-97F9-4FF9-9971-8F47C894C164}" type="parTrans" cxnId="{A90CE977-8618-4C90-B66F-77D669E08669}">
      <dgm:prSet/>
      <dgm:spPr/>
      <dgm:t>
        <a:bodyPr/>
        <a:lstStyle/>
        <a:p>
          <a:endParaRPr lang="es-ES"/>
        </a:p>
      </dgm:t>
    </dgm:pt>
    <dgm:pt modelId="{C34E6B28-24D1-42EC-AD50-848D4ECC4DD7}" type="sibTrans" cxnId="{A90CE977-8618-4C90-B66F-77D669E08669}">
      <dgm:prSet/>
      <dgm:spPr/>
      <dgm:t>
        <a:bodyPr/>
        <a:lstStyle/>
        <a:p>
          <a:endParaRPr lang="es-ES"/>
        </a:p>
      </dgm:t>
    </dgm:pt>
    <dgm:pt modelId="{B77667E3-9CAF-4727-99D0-7B37B9C5A414}" type="pres">
      <dgm:prSet presAssocID="{4DFB099C-FDC3-43C9-B6D5-3303636CB252}" presName="CompostProcess" presStyleCnt="0">
        <dgm:presLayoutVars>
          <dgm:dir/>
          <dgm:resizeHandles val="exact"/>
        </dgm:presLayoutVars>
      </dgm:prSet>
      <dgm:spPr/>
    </dgm:pt>
    <dgm:pt modelId="{17BC4450-7468-4470-8E04-1F5BA63B9CD9}" type="pres">
      <dgm:prSet presAssocID="{4DFB099C-FDC3-43C9-B6D5-3303636CB252}" presName="arrow" presStyleLbl="bgShp" presStyleIdx="0" presStyleCnt="1"/>
      <dgm:spPr/>
    </dgm:pt>
    <dgm:pt modelId="{4AACE59A-7508-4CDE-94B4-A7DBAC809673}" type="pres">
      <dgm:prSet presAssocID="{4DFB099C-FDC3-43C9-B6D5-3303636CB252}" presName="linearProcess" presStyleCnt="0"/>
      <dgm:spPr/>
    </dgm:pt>
    <dgm:pt modelId="{F739AF86-FC50-4667-BA40-1C17014D2B83}" type="pres">
      <dgm:prSet presAssocID="{EACF2A93-CEF6-4223-8085-81BEA223ED8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15F1C2-8E67-440F-8BF4-778382B5A2AC}" type="pres">
      <dgm:prSet presAssocID="{E03C462C-F817-4E94-A589-51F0B86ABB69}" presName="sibTrans" presStyleCnt="0"/>
      <dgm:spPr/>
    </dgm:pt>
    <dgm:pt modelId="{8FBD2599-F39D-4075-AA66-F2355CDB7C75}" type="pres">
      <dgm:prSet presAssocID="{D814B3AF-A6E7-4EBA-BED3-4F9458A32D1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179280-179A-4FC5-BBB9-9EE1E3227D68}" type="pres">
      <dgm:prSet presAssocID="{A02C7F14-9B29-4F66-B0FE-EA354ACF840C}" presName="sibTrans" presStyleCnt="0"/>
      <dgm:spPr/>
    </dgm:pt>
    <dgm:pt modelId="{B2C336F2-BF54-43BF-94FA-3F060F2F7898}" type="pres">
      <dgm:prSet presAssocID="{71A1F302-F1D2-400B-B832-E8EAB70D580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BC695E9-CC06-4F32-BD23-1AEF5F51407D}" type="presOf" srcId="{71A1F302-F1D2-400B-B832-E8EAB70D5809}" destId="{B2C336F2-BF54-43BF-94FA-3F060F2F7898}" srcOrd="0" destOrd="0" presId="urn:microsoft.com/office/officeart/2005/8/layout/hProcess9"/>
    <dgm:cxn modelId="{9838F053-0C80-446B-B544-254412D6A1C3}" srcId="{4DFB099C-FDC3-43C9-B6D5-3303636CB252}" destId="{D814B3AF-A6E7-4EBA-BED3-4F9458A32D1E}" srcOrd="1" destOrd="0" parTransId="{27CA64DF-8669-48E6-9C1A-4E0596D5564E}" sibTransId="{A02C7F14-9B29-4F66-B0FE-EA354ACF840C}"/>
    <dgm:cxn modelId="{096C6959-5757-478B-8738-728D4CBE07C9}" type="presOf" srcId="{4DFB099C-FDC3-43C9-B6D5-3303636CB252}" destId="{B77667E3-9CAF-4727-99D0-7B37B9C5A414}" srcOrd="0" destOrd="0" presId="urn:microsoft.com/office/officeart/2005/8/layout/hProcess9"/>
    <dgm:cxn modelId="{A90CE977-8618-4C90-B66F-77D669E08669}" srcId="{4DFB099C-FDC3-43C9-B6D5-3303636CB252}" destId="{71A1F302-F1D2-400B-B832-E8EAB70D5809}" srcOrd="2" destOrd="0" parTransId="{28B4D42A-97F9-4FF9-9971-8F47C894C164}" sibTransId="{C34E6B28-24D1-42EC-AD50-848D4ECC4DD7}"/>
    <dgm:cxn modelId="{9D750082-76DF-4AB5-8F54-3CF0FDAF7CAA}" type="presOf" srcId="{D814B3AF-A6E7-4EBA-BED3-4F9458A32D1E}" destId="{8FBD2599-F39D-4075-AA66-F2355CDB7C75}" srcOrd="0" destOrd="0" presId="urn:microsoft.com/office/officeart/2005/8/layout/hProcess9"/>
    <dgm:cxn modelId="{608CF594-4DE5-4656-98E7-360BE4CCC43C}" srcId="{4DFB099C-FDC3-43C9-B6D5-3303636CB252}" destId="{EACF2A93-CEF6-4223-8085-81BEA223ED8A}" srcOrd="0" destOrd="0" parTransId="{24478268-FDFB-45E7-BDB5-CBAA3777C4CD}" sibTransId="{E03C462C-F817-4E94-A589-51F0B86ABB69}"/>
    <dgm:cxn modelId="{1E7B4BE2-EDEC-4D53-AE69-51A92ECA05CB}" type="presOf" srcId="{EACF2A93-CEF6-4223-8085-81BEA223ED8A}" destId="{F739AF86-FC50-4667-BA40-1C17014D2B83}" srcOrd="0" destOrd="0" presId="urn:microsoft.com/office/officeart/2005/8/layout/hProcess9"/>
    <dgm:cxn modelId="{901CB74E-6F92-40DD-A3CC-456A2CE5DB44}" type="presParOf" srcId="{B77667E3-9CAF-4727-99D0-7B37B9C5A414}" destId="{17BC4450-7468-4470-8E04-1F5BA63B9CD9}" srcOrd="0" destOrd="0" presId="urn:microsoft.com/office/officeart/2005/8/layout/hProcess9"/>
    <dgm:cxn modelId="{7AE37599-5293-4F3A-B930-42CCE802F91E}" type="presParOf" srcId="{B77667E3-9CAF-4727-99D0-7B37B9C5A414}" destId="{4AACE59A-7508-4CDE-94B4-A7DBAC809673}" srcOrd="1" destOrd="0" presId="urn:microsoft.com/office/officeart/2005/8/layout/hProcess9"/>
    <dgm:cxn modelId="{F3459E13-5000-4854-82EA-B633823CB5CB}" type="presParOf" srcId="{4AACE59A-7508-4CDE-94B4-A7DBAC809673}" destId="{F739AF86-FC50-4667-BA40-1C17014D2B83}" srcOrd="0" destOrd="0" presId="urn:microsoft.com/office/officeart/2005/8/layout/hProcess9"/>
    <dgm:cxn modelId="{A25E24C3-092F-4FF4-92A9-6137881F41BB}" type="presParOf" srcId="{4AACE59A-7508-4CDE-94B4-A7DBAC809673}" destId="{5915F1C2-8E67-440F-8BF4-778382B5A2AC}" srcOrd="1" destOrd="0" presId="urn:microsoft.com/office/officeart/2005/8/layout/hProcess9"/>
    <dgm:cxn modelId="{9810DEBD-6F9C-41A4-9295-A7D3B9D6A4AF}" type="presParOf" srcId="{4AACE59A-7508-4CDE-94B4-A7DBAC809673}" destId="{8FBD2599-F39D-4075-AA66-F2355CDB7C75}" srcOrd="2" destOrd="0" presId="urn:microsoft.com/office/officeart/2005/8/layout/hProcess9"/>
    <dgm:cxn modelId="{5E48C41E-72B7-4A60-80F5-1225F2C99C74}" type="presParOf" srcId="{4AACE59A-7508-4CDE-94B4-A7DBAC809673}" destId="{A7179280-179A-4FC5-BBB9-9EE1E3227D68}" srcOrd="3" destOrd="0" presId="urn:microsoft.com/office/officeart/2005/8/layout/hProcess9"/>
    <dgm:cxn modelId="{2FD50A72-8131-48B6-BC9F-D01682D9A182}" type="presParOf" srcId="{4AACE59A-7508-4CDE-94B4-A7DBAC809673}" destId="{B2C336F2-BF54-43BF-94FA-3F060F2F789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27393B-D2E4-4A48-8C10-D0015497C869}">
      <dsp:nvSpPr>
        <dsp:cNvPr id="0" name=""/>
        <dsp:cNvSpPr/>
      </dsp:nvSpPr>
      <dsp:spPr>
        <a:xfrm>
          <a:off x="0" y="1262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Le ayuda a alinear los indicadores estratégicos a todos los niveles de la organización.</a:t>
          </a:r>
          <a:endParaRPr lang="es-CL" sz="1500" b="1" kern="1200" dirty="0"/>
        </a:p>
      </dsp:txBody>
      <dsp:txXfrm>
        <a:off x="0" y="126295"/>
        <a:ext cx="6203032" cy="596700"/>
      </dsp:txXfrm>
    </dsp:sp>
    <dsp:sp modelId="{EC8531A6-6D45-4BA4-A9D8-85CE52F75ABC}">
      <dsp:nvSpPr>
        <dsp:cNvPr id="0" name=""/>
        <dsp:cNvSpPr/>
      </dsp:nvSpPr>
      <dsp:spPr>
        <a:xfrm>
          <a:off x="0" y="7661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668788"/>
                <a:satOff val="-834"/>
                <a:lumOff val="196"/>
                <a:alphaOff val="0"/>
                <a:shade val="51000"/>
                <a:satMod val="130000"/>
              </a:schemeClr>
            </a:gs>
            <a:gs pos="80000">
              <a:schemeClr val="accent2">
                <a:hueOff val="668788"/>
                <a:satOff val="-834"/>
                <a:lumOff val="196"/>
                <a:alphaOff val="0"/>
                <a:shade val="93000"/>
                <a:satMod val="130000"/>
              </a:schemeClr>
            </a:gs>
            <a:gs pos="100000">
              <a:schemeClr val="accent2">
                <a:hueOff val="668788"/>
                <a:satOff val="-834"/>
                <a:lumOff val="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Ofrece a la gestión una imagen gráfica y clara de las operaciones.</a:t>
          </a:r>
          <a:endParaRPr lang="es-CL" sz="1500" b="1" kern="1200" dirty="0"/>
        </a:p>
      </dsp:txBody>
      <dsp:txXfrm>
        <a:off x="0" y="766195"/>
        <a:ext cx="6203032" cy="596700"/>
      </dsp:txXfrm>
    </dsp:sp>
    <dsp:sp modelId="{9A413547-554C-474C-8152-D80C690B781C}">
      <dsp:nvSpPr>
        <dsp:cNvPr id="0" name=""/>
        <dsp:cNvSpPr/>
      </dsp:nvSpPr>
      <dsp:spPr>
        <a:xfrm>
          <a:off x="0" y="14060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1337577"/>
                <a:satOff val="-1668"/>
                <a:lumOff val="392"/>
                <a:alphaOff val="0"/>
                <a:shade val="51000"/>
                <a:satMod val="130000"/>
              </a:schemeClr>
            </a:gs>
            <a:gs pos="80000">
              <a:schemeClr val="accent2">
                <a:hueOff val="1337577"/>
                <a:satOff val="-1668"/>
                <a:lumOff val="392"/>
                <a:alphaOff val="0"/>
                <a:shade val="93000"/>
                <a:satMod val="130000"/>
              </a:schemeClr>
            </a:gs>
            <a:gs pos="100000">
              <a:schemeClr val="accent2">
                <a:hueOff val="1337577"/>
                <a:satOff val="-1668"/>
                <a:lumOff val="3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Facilita la comunicación y entendimiento de los objetivos en todos los niveles de la organización</a:t>
          </a:r>
          <a:endParaRPr lang="es-CL" sz="1500" b="1" kern="1200" dirty="0"/>
        </a:p>
      </dsp:txBody>
      <dsp:txXfrm>
        <a:off x="0" y="1406095"/>
        <a:ext cx="6203032" cy="596700"/>
      </dsp:txXfrm>
    </dsp:sp>
    <dsp:sp modelId="{10A6817A-C084-405D-8F77-E4F52CB58F96}">
      <dsp:nvSpPr>
        <dsp:cNvPr id="0" name=""/>
        <dsp:cNvSpPr/>
      </dsp:nvSpPr>
      <dsp:spPr>
        <a:xfrm>
          <a:off x="0" y="20459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2006365"/>
                <a:satOff val="-2502"/>
                <a:lumOff val="588"/>
                <a:alphaOff val="0"/>
                <a:shade val="51000"/>
                <a:satMod val="130000"/>
              </a:schemeClr>
            </a:gs>
            <a:gs pos="80000">
              <a:schemeClr val="accent2">
                <a:hueOff val="2006365"/>
                <a:satOff val="-2502"/>
                <a:lumOff val="588"/>
                <a:alphaOff val="0"/>
                <a:shade val="93000"/>
                <a:satMod val="130000"/>
              </a:schemeClr>
            </a:gs>
            <a:gs pos="100000">
              <a:schemeClr val="accent2">
                <a:hueOff val="2006365"/>
                <a:satOff val="-2502"/>
                <a:lumOff val="5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Ayuda a reducir la cantidad de información que puede obtener de los sistemas de información, ya que de ellos, el BSC extrae lo esencial.</a:t>
          </a:r>
          <a:endParaRPr lang="es-CL" sz="1500" b="1" kern="1200" dirty="0"/>
        </a:p>
      </dsp:txBody>
      <dsp:txXfrm>
        <a:off x="0" y="2045995"/>
        <a:ext cx="6203032" cy="596700"/>
      </dsp:txXfrm>
    </dsp:sp>
    <dsp:sp modelId="{FC332510-0B2F-4D7D-A8FD-043C3A361969}">
      <dsp:nvSpPr>
        <dsp:cNvPr id="0" name=""/>
        <dsp:cNvSpPr/>
      </dsp:nvSpPr>
      <dsp:spPr>
        <a:xfrm>
          <a:off x="0" y="26858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2675154"/>
                <a:satOff val="-3337"/>
                <a:lumOff val="785"/>
                <a:alphaOff val="0"/>
                <a:shade val="51000"/>
                <a:satMod val="130000"/>
              </a:schemeClr>
            </a:gs>
            <a:gs pos="80000">
              <a:schemeClr val="accent2">
                <a:hueOff val="2675154"/>
                <a:satOff val="-3337"/>
                <a:lumOff val="785"/>
                <a:alphaOff val="0"/>
                <a:shade val="93000"/>
                <a:satMod val="130000"/>
              </a:schemeClr>
            </a:gs>
            <a:gs pos="100000">
              <a:schemeClr val="accent2">
                <a:hueOff val="2675154"/>
                <a:satOff val="-3337"/>
                <a:lumOff val="7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Mide el grado de contribución personal a los resultados de la organización.</a:t>
          </a:r>
          <a:endParaRPr lang="es-CL" sz="1500" b="1" kern="1200" dirty="0"/>
        </a:p>
      </dsp:txBody>
      <dsp:txXfrm>
        <a:off x="0" y="2685895"/>
        <a:ext cx="6203032" cy="596700"/>
      </dsp:txXfrm>
    </dsp:sp>
    <dsp:sp modelId="{DB274236-FB99-410B-A75F-63BDE4EBAB75}">
      <dsp:nvSpPr>
        <dsp:cNvPr id="0" name=""/>
        <dsp:cNvSpPr/>
      </dsp:nvSpPr>
      <dsp:spPr>
        <a:xfrm>
          <a:off x="0" y="3325795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3343942"/>
                <a:satOff val="-4171"/>
                <a:lumOff val="981"/>
                <a:alphaOff val="0"/>
                <a:shade val="51000"/>
                <a:satMod val="130000"/>
              </a:schemeClr>
            </a:gs>
            <a:gs pos="80000">
              <a:schemeClr val="accent2">
                <a:hueOff val="3343942"/>
                <a:satOff val="-4171"/>
                <a:lumOff val="981"/>
                <a:alphaOff val="0"/>
                <a:shade val="93000"/>
                <a:satMod val="130000"/>
              </a:schemeClr>
            </a:gs>
            <a:gs pos="100000">
              <a:schemeClr val="accent2">
                <a:hueOff val="3343942"/>
                <a:satOff val="-4171"/>
                <a:lumOff val="98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Logra que la estrategia sea el objetivo de todos y de todos los días.</a:t>
          </a:r>
          <a:endParaRPr lang="es-CL" sz="1500" b="1" kern="1200" dirty="0"/>
        </a:p>
      </dsp:txBody>
      <dsp:txXfrm>
        <a:off x="0" y="3325795"/>
        <a:ext cx="6203032" cy="596700"/>
      </dsp:txXfrm>
    </dsp:sp>
    <dsp:sp modelId="{A1F5A32A-0FD5-4BBA-AA55-50920C70BA4B}">
      <dsp:nvSpPr>
        <dsp:cNvPr id="0" name=""/>
        <dsp:cNvSpPr/>
      </dsp:nvSpPr>
      <dsp:spPr>
        <a:xfrm>
          <a:off x="0" y="3965696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4012731"/>
                <a:satOff val="-5005"/>
                <a:lumOff val="1177"/>
                <a:alphaOff val="0"/>
                <a:shade val="51000"/>
                <a:satMod val="130000"/>
              </a:schemeClr>
            </a:gs>
            <a:gs pos="80000">
              <a:schemeClr val="accent2">
                <a:hueOff val="4012731"/>
                <a:satOff val="-5005"/>
                <a:lumOff val="1177"/>
                <a:alphaOff val="0"/>
                <a:shade val="93000"/>
                <a:satMod val="130000"/>
              </a:schemeClr>
            </a:gs>
            <a:gs pos="100000">
              <a:schemeClr val="accent2">
                <a:hueOff val="4012731"/>
                <a:satOff val="-5005"/>
                <a:lumOff val="1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Genera indicadores de control efectivo y permite tomar decisiones oportunas.</a:t>
          </a:r>
          <a:endParaRPr lang="es-CL" sz="1500" b="1" kern="1200" dirty="0"/>
        </a:p>
      </dsp:txBody>
      <dsp:txXfrm>
        <a:off x="0" y="3965696"/>
        <a:ext cx="6203032" cy="596700"/>
      </dsp:txXfrm>
    </dsp:sp>
    <dsp:sp modelId="{7F4B7C8F-F21B-4430-8CC7-2AE9502C2BB6}">
      <dsp:nvSpPr>
        <dsp:cNvPr id="0" name=""/>
        <dsp:cNvSpPr/>
      </dsp:nvSpPr>
      <dsp:spPr>
        <a:xfrm>
          <a:off x="0" y="4605596"/>
          <a:ext cx="6203032" cy="59670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500" b="1" kern="1200" dirty="0" smtClean="0"/>
            <a:t>Instaura un proceso continuo de generación y modificación de estrategias</a:t>
          </a:r>
          <a:endParaRPr lang="es-CL" sz="1500" b="1" kern="1200" dirty="0"/>
        </a:p>
      </dsp:txBody>
      <dsp:txXfrm>
        <a:off x="0" y="4605596"/>
        <a:ext cx="6203032" cy="5967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75D53B-8F6C-4864-A265-3B27BA373BC1}">
      <dsp:nvSpPr>
        <dsp:cNvPr id="0" name=""/>
        <dsp:cNvSpPr/>
      </dsp:nvSpPr>
      <dsp:spPr>
        <a:xfrm>
          <a:off x="0" y="179184"/>
          <a:ext cx="8568952" cy="133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5046" tIns="354076" rIns="66504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Es un instrumento de gestión de largo plazo diseñado con el fin de cuantificar la población de </a:t>
          </a:r>
          <a:r>
            <a:rPr lang="es-ES" sz="2000" i="1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referencia</a:t>
          </a: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, </a:t>
          </a:r>
          <a:r>
            <a:rPr lang="es-ES" sz="2000" i="1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carenciada</a:t>
          </a: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(potencial) y </a:t>
          </a:r>
          <a:r>
            <a:rPr lang="es-ES" sz="2000" i="1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objetivo</a:t>
          </a: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de la fundación Hogar de Cristo y sus fundaciones filiales.</a:t>
          </a:r>
          <a:endParaRPr lang="es-CL" sz="2000" kern="1200" dirty="0">
            <a:latin typeface="Calibri" pitchFamily="34" charset="0"/>
          </a:endParaRPr>
        </a:p>
      </dsp:txBody>
      <dsp:txXfrm>
        <a:off x="0" y="179184"/>
        <a:ext cx="8568952" cy="1338750"/>
      </dsp:txXfrm>
    </dsp:sp>
    <dsp:sp modelId="{4114C1D1-78BE-4A3B-BFBA-C114EFDB2134}">
      <dsp:nvSpPr>
        <dsp:cNvPr id="0" name=""/>
        <dsp:cNvSpPr/>
      </dsp:nvSpPr>
      <dsp:spPr>
        <a:xfrm>
          <a:off x="428447" y="30587"/>
          <a:ext cx="5998266" cy="5018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b="1" kern="1200" dirty="0" smtClean="0">
              <a:solidFill>
                <a:schemeClr val="bg1"/>
              </a:solidFill>
              <a:latin typeface="Calibri" pitchFamily="34" charset="0"/>
            </a:rPr>
            <a:t>¿QUÉ ES LA MATRIZ DE INCLUSIÓN?</a:t>
          </a:r>
          <a:endParaRPr lang="es-CL" sz="2400" b="1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428447" y="30587"/>
        <a:ext cx="5998266" cy="501840"/>
      </dsp:txXfrm>
    </dsp:sp>
    <dsp:sp modelId="{B4B5C5A2-2C58-49E3-BF6A-AF1C58D01C1D}">
      <dsp:nvSpPr>
        <dsp:cNvPr id="0" name=""/>
        <dsp:cNvSpPr/>
      </dsp:nvSpPr>
      <dsp:spPr>
        <a:xfrm>
          <a:off x="0" y="1962977"/>
          <a:ext cx="8568952" cy="16332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5046" tIns="354076" rIns="66504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Cuantificar y dimensionar en el mediano y largo plazo la </a:t>
          </a:r>
          <a:r>
            <a:rPr lang="es-ES" sz="2000" b="1" u="sng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población potencial y carenciada</a:t>
          </a: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 para la </a:t>
          </a:r>
          <a:r>
            <a:rPr lang="es-ES" sz="2000" b="1" u="sng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estimación de brechas de cobertura </a:t>
          </a:r>
          <a:r>
            <a:rPr lang="es-ES" sz="2000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de los programas sociales desarrollados por la fundación Hogar de Cristo. </a:t>
          </a:r>
          <a:endParaRPr lang="es-CL" sz="2000" kern="1200" dirty="0">
            <a:latin typeface="Calibri" pitchFamily="34" charset="0"/>
          </a:endParaRPr>
        </a:p>
      </dsp:txBody>
      <dsp:txXfrm>
        <a:off x="0" y="1962977"/>
        <a:ext cx="8568952" cy="1633275"/>
      </dsp:txXfrm>
    </dsp:sp>
    <dsp:sp modelId="{9653670E-3A55-4F8F-B7FD-0385FDBD3C17}">
      <dsp:nvSpPr>
        <dsp:cNvPr id="0" name=""/>
        <dsp:cNvSpPr/>
      </dsp:nvSpPr>
      <dsp:spPr>
        <a:xfrm>
          <a:off x="428447" y="1712057"/>
          <a:ext cx="5998266" cy="50184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b="1" kern="1200" dirty="0" smtClean="0">
              <a:solidFill>
                <a:schemeClr val="bg1"/>
              </a:solidFill>
              <a:latin typeface="Calibri" pitchFamily="34" charset="0"/>
            </a:rPr>
            <a:t>OBJETIVOS DE LA MATRIZ:</a:t>
          </a:r>
        </a:p>
      </dsp:txBody>
      <dsp:txXfrm>
        <a:off x="428447" y="1712057"/>
        <a:ext cx="5998266" cy="501840"/>
      </dsp:txXfrm>
    </dsp:sp>
    <dsp:sp modelId="{C36BEABB-4B1F-4C32-896C-9D43AE045C21}">
      <dsp:nvSpPr>
        <dsp:cNvPr id="0" name=""/>
        <dsp:cNvSpPr/>
      </dsp:nvSpPr>
      <dsp:spPr>
        <a:xfrm>
          <a:off x="0" y="3938972"/>
          <a:ext cx="8568952" cy="1071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5046" tIns="354076" rIns="66504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b="1" u="sng" kern="12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rPr>
            <a:t>Optimizar proceso de planificación  SOCIAL y  de ASIGNACION de RECURSOS.</a:t>
          </a:r>
          <a:endParaRPr lang="es-CL" sz="2000" kern="1200" dirty="0">
            <a:latin typeface="Calibri" pitchFamily="34" charset="0"/>
          </a:endParaRPr>
        </a:p>
      </dsp:txBody>
      <dsp:txXfrm>
        <a:off x="0" y="3938972"/>
        <a:ext cx="8568952" cy="1071000"/>
      </dsp:txXfrm>
    </dsp:sp>
    <dsp:sp modelId="{00FB1A0A-A449-463A-B1B7-D6C4BB8E797B}">
      <dsp:nvSpPr>
        <dsp:cNvPr id="0" name=""/>
        <dsp:cNvSpPr/>
      </dsp:nvSpPr>
      <dsp:spPr>
        <a:xfrm>
          <a:off x="428447" y="3688052"/>
          <a:ext cx="5998266" cy="50184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b="1" kern="1200" dirty="0" smtClean="0">
              <a:solidFill>
                <a:schemeClr val="bg1"/>
              </a:solidFill>
              <a:latin typeface="Calibri" pitchFamily="34" charset="0"/>
            </a:rPr>
            <a:t>FINALIDAD:</a:t>
          </a:r>
        </a:p>
      </dsp:txBody>
      <dsp:txXfrm>
        <a:off x="428447" y="3688052"/>
        <a:ext cx="5998266" cy="50184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0B370F-04F4-460A-8CB6-C189B5E5630D}">
      <dsp:nvSpPr>
        <dsp:cNvPr id="0" name=""/>
        <dsp:cNvSpPr/>
      </dsp:nvSpPr>
      <dsp:spPr>
        <a:xfrm>
          <a:off x="0" y="0"/>
          <a:ext cx="8029555" cy="388843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Personas en el 20% de menores ingresos</a:t>
          </a:r>
          <a:endParaRPr lang="es-ES" sz="2800" kern="1200" dirty="0"/>
        </a:p>
      </dsp:txBody>
      <dsp:txXfrm>
        <a:off x="0" y="0"/>
        <a:ext cx="8029555" cy="388843"/>
      </dsp:txXfrm>
    </dsp:sp>
    <dsp:sp modelId="{485ACADE-1487-408A-AD23-ED08EE10A892}">
      <dsp:nvSpPr>
        <dsp:cNvPr id="0" name=""/>
        <dsp:cNvSpPr/>
      </dsp:nvSpPr>
      <dsp:spPr>
        <a:xfrm>
          <a:off x="980" y="388843"/>
          <a:ext cx="1605518" cy="816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0 a 4 años</a:t>
          </a:r>
          <a:endParaRPr lang="es-ES" sz="2000" kern="1200" dirty="0"/>
        </a:p>
      </dsp:txBody>
      <dsp:txXfrm>
        <a:off x="980" y="388843"/>
        <a:ext cx="1605518" cy="816570"/>
      </dsp:txXfrm>
    </dsp:sp>
    <dsp:sp modelId="{6260F5C3-9C04-4902-ADDB-B1CA4903D309}">
      <dsp:nvSpPr>
        <dsp:cNvPr id="0" name=""/>
        <dsp:cNvSpPr/>
      </dsp:nvSpPr>
      <dsp:spPr>
        <a:xfrm>
          <a:off x="1606499" y="388843"/>
          <a:ext cx="1605518" cy="816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5 a 17 años</a:t>
          </a:r>
          <a:endParaRPr lang="es-ES" sz="2000" kern="1200" dirty="0"/>
        </a:p>
      </dsp:txBody>
      <dsp:txXfrm>
        <a:off x="1606499" y="388843"/>
        <a:ext cx="1605518" cy="816570"/>
      </dsp:txXfrm>
    </dsp:sp>
    <dsp:sp modelId="{93E202D4-A0E1-44B2-B9D6-64597164EBA3}">
      <dsp:nvSpPr>
        <dsp:cNvPr id="0" name=""/>
        <dsp:cNvSpPr/>
      </dsp:nvSpPr>
      <dsp:spPr>
        <a:xfrm>
          <a:off x="3212018" y="388843"/>
          <a:ext cx="1605518" cy="816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18 a 29 años</a:t>
          </a:r>
          <a:endParaRPr lang="es-ES" sz="2000" kern="1200" dirty="0"/>
        </a:p>
      </dsp:txBody>
      <dsp:txXfrm>
        <a:off x="3212018" y="388843"/>
        <a:ext cx="1605518" cy="816570"/>
      </dsp:txXfrm>
    </dsp:sp>
    <dsp:sp modelId="{0B7768C9-4F2A-4760-9BF7-3E6E9E46426D}">
      <dsp:nvSpPr>
        <dsp:cNvPr id="0" name=""/>
        <dsp:cNvSpPr/>
      </dsp:nvSpPr>
      <dsp:spPr>
        <a:xfrm>
          <a:off x="4817536" y="388843"/>
          <a:ext cx="1605518" cy="816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30 a 59 años</a:t>
          </a:r>
          <a:endParaRPr lang="es-ES" sz="2000" kern="1200" dirty="0"/>
        </a:p>
      </dsp:txBody>
      <dsp:txXfrm>
        <a:off x="4817536" y="388843"/>
        <a:ext cx="1605518" cy="816570"/>
      </dsp:txXfrm>
    </dsp:sp>
    <dsp:sp modelId="{EADFADB0-4EAF-495A-98A8-CAFF2909888D}">
      <dsp:nvSpPr>
        <dsp:cNvPr id="0" name=""/>
        <dsp:cNvSpPr/>
      </dsp:nvSpPr>
      <dsp:spPr>
        <a:xfrm>
          <a:off x="6423055" y="388843"/>
          <a:ext cx="1605518" cy="816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60 o más</a:t>
          </a:r>
          <a:endParaRPr lang="es-ES" sz="2000" kern="1200" dirty="0"/>
        </a:p>
      </dsp:txBody>
      <dsp:txXfrm>
        <a:off x="6423055" y="388843"/>
        <a:ext cx="1605518" cy="816570"/>
      </dsp:txXfrm>
    </dsp:sp>
    <dsp:sp modelId="{E1378A7B-DF0C-4A30-BE98-168ECB748F2C}">
      <dsp:nvSpPr>
        <dsp:cNvPr id="0" name=""/>
        <dsp:cNvSpPr/>
      </dsp:nvSpPr>
      <dsp:spPr>
        <a:xfrm>
          <a:off x="0" y="1205413"/>
          <a:ext cx="8029555" cy="9073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5B6F23-1DAF-452A-84F5-22EFF773E513}">
      <dsp:nvSpPr>
        <dsp:cNvPr id="0" name=""/>
        <dsp:cNvSpPr/>
      </dsp:nvSpPr>
      <dsp:spPr>
        <a:xfrm>
          <a:off x="2652923" y="0"/>
          <a:ext cx="5119464" cy="5345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 smtClean="0"/>
            <a:t>¿Cuál es la capacidad de atención del Estado para los segmentos vulnerados?</a:t>
          </a:r>
          <a:endParaRPr lang="es-ES" sz="1300" kern="1200" dirty="0"/>
        </a:p>
      </dsp:txBody>
      <dsp:txXfrm>
        <a:off x="2652923" y="0"/>
        <a:ext cx="5119464" cy="534538"/>
      </dsp:txXfrm>
    </dsp:sp>
    <dsp:sp modelId="{90150CD2-5B97-4E6B-80BB-E6CE14E720A8}">
      <dsp:nvSpPr>
        <dsp:cNvPr id="0" name=""/>
        <dsp:cNvSpPr/>
      </dsp:nvSpPr>
      <dsp:spPr>
        <a:xfrm>
          <a:off x="760052" y="0"/>
          <a:ext cx="1892870" cy="5345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/>
            <a:t>Estado</a:t>
          </a:r>
          <a:endParaRPr lang="es-ES" sz="2700" kern="1200" dirty="0"/>
        </a:p>
      </dsp:txBody>
      <dsp:txXfrm>
        <a:off x="760052" y="0"/>
        <a:ext cx="1892870" cy="534538"/>
      </dsp:txXfrm>
    </dsp:sp>
    <dsp:sp modelId="{964A0069-787D-480B-82ED-78B8299D112B}">
      <dsp:nvSpPr>
        <dsp:cNvPr id="0" name=""/>
        <dsp:cNvSpPr/>
      </dsp:nvSpPr>
      <dsp:spPr>
        <a:xfrm>
          <a:off x="2652923" y="587992"/>
          <a:ext cx="5119464" cy="5345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 smtClean="0"/>
            <a:t>¿Cuál es la capacidad de atención de la Sociedad Civil Organizada para los segmentos vulnerados? </a:t>
          </a:r>
          <a:endParaRPr lang="es-ES" sz="1300" kern="1200" dirty="0"/>
        </a:p>
      </dsp:txBody>
      <dsp:txXfrm>
        <a:off x="2652923" y="587992"/>
        <a:ext cx="5119464" cy="534538"/>
      </dsp:txXfrm>
    </dsp:sp>
    <dsp:sp modelId="{08F86ABD-4048-4DA1-BFFF-F6076357272F}">
      <dsp:nvSpPr>
        <dsp:cNvPr id="0" name=""/>
        <dsp:cNvSpPr/>
      </dsp:nvSpPr>
      <dsp:spPr>
        <a:xfrm>
          <a:off x="760052" y="587992"/>
          <a:ext cx="1892870" cy="5345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/>
            <a:t>SCO</a:t>
          </a:r>
          <a:endParaRPr lang="es-ES" sz="2700" kern="1200" dirty="0"/>
        </a:p>
      </dsp:txBody>
      <dsp:txXfrm>
        <a:off x="760052" y="587992"/>
        <a:ext cx="1892870" cy="534538"/>
      </dsp:txXfrm>
    </dsp:sp>
    <dsp:sp modelId="{A408F3D1-ED6C-4ECC-AFB9-8DE610DF2697}">
      <dsp:nvSpPr>
        <dsp:cNvPr id="0" name=""/>
        <dsp:cNvSpPr/>
      </dsp:nvSpPr>
      <dsp:spPr>
        <a:xfrm>
          <a:off x="2652923" y="1175985"/>
          <a:ext cx="5119464" cy="5345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 smtClean="0"/>
            <a:t>¿Cuál es la capacidad de atención de Hogar de Cristo para los segmentos vulnerados? </a:t>
          </a:r>
          <a:endParaRPr lang="es-ES" sz="1300" kern="1200" dirty="0"/>
        </a:p>
      </dsp:txBody>
      <dsp:txXfrm>
        <a:off x="2652923" y="1175985"/>
        <a:ext cx="5119464" cy="534538"/>
      </dsp:txXfrm>
    </dsp:sp>
    <dsp:sp modelId="{F58C66C8-CDB1-4F3F-8133-D11CEB7B101E}">
      <dsp:nvSpPr>
        <dsp:cNvPr id="0" name=""/>
        <dsp:cNvSpPr/>
      </dsp:nvSpPr>
      <dsp:spPr>
        <a:xfrm>
          <a:off x="760052" y="1175985"/>
          <a:ext cx="1892870" cy="5345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/>
            <a:t>HC</a:t>
          </a:r>
          <a:endParaRPr lang="es-ES" sz="2700" kern="1200" dirty="0"/>
        </a:p>
      </dsp:txBody>
      <dsp:txXfrm>
        <a:off x="760052" y="1175985"/>
        <a:ext cx="1892870" cy="53453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087551-3102-4BEF-AAED-CAB0203B2223}">
      <dsp:nvSpPr>
        <dsp:cNvPr id="0" name=""/>
        <dsp:cNvSpPr/>
      </dsp:nvSpPr>
      <dsp:spPr>
        <a:xfrm>
          <a:off x="0" y="0"/>
          <a:ext cx="3670405" cy="1465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b="1" i="0" u="none" kern="1200" dirty="0" smtClean="0">
              <a:effectLst/>
              <a:latin typeface="+mn-lt"/>
            </a:rPr>
            <a:t>¿Qué haría Cristo para hacer posible hoy la Misión del Hogar de Cristo?</a:t>
          </a:r>
          <a:endParaRPr lang="es-CL" sz="1700" b="1" i="0" u="none" kern="1200" dirty="0" smtClean="0">
            <a:effectLst/>
            <a:latin typeface="+mn-lt"/>
          </a:endParaRPr>
        </a:p>
      </dsp:txBody>
      <dsp:txXfrm>
        <a:off x="0" y="0"/>
        <a:ext cx="2175049" cy="1465317"/>
      </dsp:txXfrm>
    </dsp:sp>
    <dsp:sp modelId="{65626465-2C0E-4257-8C46-4D23D3599FEC}">
      <dsp:nvSpPr>
        <dsp:cNvPr id="0" name=""/>
        <dsp:cNvSpPr/>
      </dsp:nvSpPr>
      <dsp:spPr>
        <a:xfrm>
          <a:off x="323859" y="1709536"/>
          <a:ext cx="3670405" cy="1465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0" u="none" kern="1200" dirty="0" smtClean="0">
              <a:effectLst/>
              <a:latin typeface="+mn-lt"/>
            </a:rPr>
            <a:t>Esa pregunta nos lleva a discernir (distinguir y juzgar) lo que hacemos.</a:t>
          </a:r>
          <a:endParaRPr lang="es-CL" sz="1700" b="1" i="0" u="none" kern="1200" dirty="0" smtClean="0">
            <a:effectLst/>
            <a:latin typeface="+mn-lt"/>
          </a:endParaRPr>
        </a:p>
      </dsp:txBody>
      <dsp:txXfrm>
        <a:off x="323859" y="1709536"/>
        <a:ext cx="2394090" cy="1465317"/>
      </dsp:txXfrm>
    </dsp:sp>
    <dsp:sp modelId="{7A5CE227-3737-44E2-A9C8-C4464B941DCE}">
      <dsp:nvSpPr>
        <dsp:cNvPr id="0" name=""/>
        <dsp:cNvSpPr/>
      </dsp:nvSpPr>
      <dsp:spPr>
        <a:xfrm>
          <a:off x="647718" y="3419073"/>
          <a:ext cx="3670405" cy="1465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b="1" i="0" u="none" kern="1200" dirty="0" smtClean="0">
              <a:effectLst/>
              <a:latin typeface="+mn-lt"/>
            </a:rPr>
            <a:t>El Discernimiento Organizacional se refleja hoy en nuestra Planificación Estratégica</a:t>
          </a:r>
        </a:p>
      </dsp:txBody>
      <dsp:txXfrm>
        <a:off x="647718" y="3419073"/>
        <a:ext cx="2394090" cy="1465317"/>
      </dsp:txXfrm>
    </dsp:sp>
    <dsp:sp modelId="{0B209395-49AB-4DE1-ACF9-6057EB5E57DA}">
      <dsp:nvSpPr>
        <dsp:cNvPr id="0" name=""/>
        <dsp:cNvSpPr/>
      </dsp:nvSpPr>
      <dsp:spPr>
        <a:xfrm>
          <a:off x="2717949" y="1111198"/>
          <a:ext cx="952456" cy="95245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3600" kern="1200"/>
        </a:p>
      </dsp:txBody>
      <dsp:txXfrm>
        <a:off x="2717949" y="1111198"/>
        <a:ext cx="952456" cy="952456"/>
      </dsp:txXfrm>
    </dsp:sp>
    <dsp:sp modelId="{FB4A220B-4840-4FEE-8FB3-2D4DEA382450}">
      <dsp:nvSpPr>
        <dsp:cNvPr id="0" name=""/>
        <dsp:cNvSpPr/>
      </dsp:nvSpPr>
      <dsp:spPr>
        <a:xfrm>
          <a:off x="3041808" y="2810966"/>
          <a:ext cx="952456" cy="95245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3600" kern="1200"/>
        </a:p>
      </dsp:txBody>
      <dsp:txXfrm>
        <a:off x="3041808" y="2810966"/>
        <a:ext cx="952456" cy="95245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314530-E897-4BC2-8246-75617D0FB81C}">
      <dsp:nvSpPr>
        <dsp:cNvPr id="0" name=""/>
        <dsp:cNvSpPr/>
      </dsp:nvSpPr>
      <dsp:spPr>
        <a:xfrm rot="10800000">
          <a:off x="1795988" y="92414"/>
          <a:ext cx="6080760" cy="873443"/>
        </a:xfrm>
        <a:prstGeom prst="homePlat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6318" tIns="91440" rIns="170688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b="1" kern="1200" dirty="0" smtClean="0"/>
            <a:t>Tenemos una Visión</a:t>
          </a:r>
          <a:endParaRPr lang="es-CL" sz="24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“Un país con </a:t>
          </a:r>
          <a:r>
            <a:rPr lang="es-ES_tradnl" sz="1800" kern="1200" dirty="0" smtClean="0"/>
            <a:t>Respeto, Justicia y Solidaridad</a:t>
          </a:r>
          <a:r>
            <a:rPr lang="es-ES" sz="1800" kern="1200" dirty="0" smtClean="0"/>
            <a:t>”</a:t>
          </a:r>
          <a:endParaRPr lang="es-CL" sz="1800" kern="1200" dirty="0" smtClean="0"/>
        </a:p>
      </dsp:txBody>
      <dsp:txXfrm rot="10800000">
        <a:off x="1795988" y="92414"/>
        <a:ext cx="6080760" cy="873443"/>
      </dsp:txXfrm>
    </dsp:sp>
    <dsp:sp modelId="{4C5EFBE9-2A11-4948-92DE-E3E3C7A2DB5E}">
      <dsp:nvSpPr>
        <dsp:cNvPr id="0" name=""/>
        <dsp:cNvSpPr/>
      </dsp:nvSpPr>
      <dsp:spPr>
        <a:xfrm>
          <a:off x="1267251" y="397"/>
          <a:ext cx="1057475" cy="105747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7C47D12-D006-4131-9A3E-49D773C6BBD0}">
      <dsp:nvSpPr>
        <dsp:cNvPr id="0" name=""/>
        <dsp:cNvSpPr/>
      </dsp:nvSpPr>
      <dsp:spPr>
        <a:xfrm rot="10800000">
          <a:off x="1795988" y="1373538"/>
          <a:ext cx="6080760" cy="1751708"/>
        </a:xfrm>
        <a:prstGeom prst="homePlate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7656"/>
                <a:satOff val="-5606"/>
                <a:lumOff val="30834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6318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b="1" kern="1200" dirty="0" smtClean="0"/>
            <a:t>Tenemos una Misión</a:t>
          </a:r>
          <a:endParaRPr lang="es-CL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Acoger con dignidad y amor…</a:t>
          </a:r>
          <a:endParaRPr lang="es-CL" sz="1600" kern="1200" dirty="0" smtClean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Convocar con entusiasmo a la comunidad …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Ser transparentes, eficientes y eficaces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Vivir animados por la espiritualidad de San Alberto Hurtado…</a:t>
          </a:r>
          <a:endParaRPr lang="es-ES" sz="1600" kern="1200" dirty="0"/>
        </a:p>
      </dsp:txBody>
      <dsp:txXfrm rot="10800000">
        <a:off x="1795988" y="1373538"/>
        <a:ext cx="6080760" cy="1751708"/>
      </dsp:txXfrm>
    </dsp:sp>
    <dsp:sp modelId="{51DB1D92-93DE-48EF-9D64-AE473B02BA86}">
      <dsp:nvSpPr>
        <dsp:cNvPr id="0" name=""/>
        <dsp:cNvSpPr/>
      </dsp:nvSpPr>
      <dsp:spPr>
        <a:xfrm>
          <a:off x="1267251" y="1720654"/>
          <a:ext cx="1057475" cy="105747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A0A52B4-CBDF-44A7-A033-EB1768C94E9F}">
      <dsp:nvSpPr>
        <dsp:cNvPr id="0" name=""/>
        <dsp:cNvSpPr/>
      </dsp:nvSpPr>
      <dsp:spPr>
        <a:xfrm rot="10800000">
          <a:off x="1795988" y="3440911"/>
          <a:ext cx="6080760" cy="1326994"/>
        </a:xfrm>
        <a:prstGeom prst="homePlate">
          <a:avLst/>
        </a:prstGeom>
        <a:gradFill rotWithShape="0">
          <a:gsLst>
            <a:gs pos="0">
              <a:schemeClr val="accent2">
                <a:shade val="50000"/>
                <a:hueOff val="-27656"/>
                <a:satOff val="-5606"/>
                <a:lumOff val="30834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-27656"/>
                <a:satOff val="-5606"/>
                <a:lumOff val="30834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-27656"/>
                <a:satOff val="-5606"/>
                <a:lumOff val="308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6318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b="1" kern="1200" dirty="0" smtClean="0"/>
            <a:t>Tenemos Valores</a:t>
          </a:r>
          <a:endParaRPr lang="es-CL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b="1" kern="1200" dirty="0" smtClean="0"/>
            <a:t>Solidaridad, Compromiso, Espíritu Emprendedor, Respeto, Justicia, Transparencia, Trabajo en Equipo</a:t>
          </a:r>
          <a:endParaRPr lang="es-C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600" kern="1200" dirty="0" smtClean="0"/>
            <a:t>Y un modo… </a:t>
          </a:r>
          <a:r>
            <a:rPr lang="es-MX" sz="1600" b="1" i="1" kern="1200" dirty="0" smtClean="0"/>
            <a:t>“Contento Señor Contento”</a:t>
          </a:r>
          <a:endParaRPr lang="es-CL" sz="1600" kern="1200" dirty="0"/>
        </a:p>
      </dsp:txBody>
      <dsp:txXfrm rot="10800000">
        <a:off x="1795988" y="3440911"/>
        <a:ext cx="6080760" cy="1326994"/>
      </dsp:txXfrm>
    </dsp:sp>
    <dsp:sp modelId="{C33C2C1F-200C-4A68-B44D-D69A242EABDB}">
      <dsp:nvSpPr>
        <dsp:cNvPr id="0" name=""/>
        <dsp:cNvSpPr/>
      </dsp:nvSpPr>
      <dsp:spPr>
        <a:xfrm>
          <a:off x="1267251" y="3575670"/>
          <a:ext cx="1057475" cy="105747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D71916-68C5-4D3B-B6B0-B5F5A2947CC2}">
      <dsp:nvSpPr>
        <dsp:cNvPr id="0" name=""/>
        <dsp:cNvSpPr/>
      </dsp:nvSpPr>
      <dsp:spPr>
        <a:xfrm>
          <a:off x="0" y="0"/>
          <a:ext cx="6542646" cy="920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Corporativo</a:t>
          </a:r>
          <a:endParaRPr lang="es-CL" sz="2400" kern="1200" dirty="0"/>
        </a:p>
      </dsp:txBody>
      <dsp:txXfrm>
        <a:off x="0" y="0"/>
        <a:ext cx="5495848" cy="920262"/>
      </dsp:txXfrm>
    </dsp:sp>
    <dsp:sp modelId="{C96F32B0-51CE-4A61-86BE-52FDC031FC93}">
      <dsp:nvSpPr>
        <dsp:cNvPr id="0" name=""/>
        <dsp:cNvSpPr/>
      </dsp:nvSpPr>
      <dsp:spPr>
        <a:xfrm>
          <a:off x="488574" y="1048076"/>
          <a:ext cx="6542646" cy="920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CL" sz="2400" kern="1200" dirty="0" smtClean="0"/>
            <a:t>Direcciones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CL" sz="2400" kern="1200" dirty="0" smtClean="0"/>
            <a:t>y Fundaciones</a:t>
          </a:r>
          <a:endParaRPr lang="es-CL" sz="2400" kern="1200" dirty="0"/>
        </a:p>
      </dsp:txBody>
      <dsp:txXfrm>
        <a:off x="488574" y="1048076"/>
        <a:ext cx="5455902" cy="920262"/>
      </dsp:txXfrm>
    </dsp:sp>
    <dsp:sp modelId="{E92F7581-025F-4575-995D-012BF9FF5A01}">
      <dsp:nvSpPr>
        <dsp:cNvPr id="0" name=""/>
        <dsp:cNvSpPr/>
      </dsp:nvSpPr>
      <dsp:spPr>
        <a:xfrm>
          <a:off x="977148" y="2096152"/>
          <a:ext cx="6542646" cy="920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Sedes</a:t>
          </a:r>
          <a:endParaRPr lang="es-CL" sz="2400" kern="1200" dirty="0"/>
        </a:p>
      </dsp:txBody>
      <dsp:txXfrm>
        <a:off x="977148" y="2096152"/>
        <a:ext cx="5455902" cy="920262"/>
      </dsp:txXfrm>
    </dsp:sp>
    <dsp:sp modelId="{2714034B-4C82-40DA-A9DF-19B4645BEA5E}">
      <dsp:nvSpPr>
        <dsp:cNvPr id="0" name=""/>
        <dsp:cNvSpPr/>
      </dsp:nvSpPr>
      <dsp:spPr>
        <a:xfrm>
          <a:off x="1465722" y="3144229"/>
          <a:ext cx="6542646" cy="920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Unidades</a:t>
          </a:r>
          <a:endParaRPr lang="es-CL" sz="2400" kern="1200" dirty="0"/>
        </a:p>
      </dsp:txBody>
      <dsp:txXfrm>
        <a:off x="1465722" y="3144229"/>
        <a:ext cx="5455902" cy="920262"/>
      </dsp:txXfrm>
    </dsp:sp>
    <dsp:sp modelId="{E7FC163E-1582-488C-91AC-E2845DE08ECE}">
      <dsp:nvSpPr>
        <dsp:cNvPr id="0" name=""/>
        <dsp:cNvSpPr/>
      </dsp:nvSpPr>
      <dsp:spPr>
        <a:xfrm>
          <a:off x="1954297" y="4192305"/>
          <a:ext cx="6542646" cy="920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Personas</a:t>
          </a:r>
          <a:endParaRPr lang="es-CL" sz="2400" kern="1200" dirty="0"/>
        </a:p>
      </dsp:txBody>
      <dsp:txXfrm>
        <a:off x="1954297" y="4192305"/>
        <a:ext cx="5455902" cy="920262"/>
      </dsp:txXfrm>
    </dsp:sp>
    <dsp:sp modelId="{3CCE102E-AF1A-44A2-9471-7F1404BEB6FA}">
      <dsp:nvSpPr>
        <dsp:cNvPr id="0" name=""/>
        <dsp:cNvSpPr/>
      </dsp:nvSpPr>
      <dsp:spPr>
        <a:xfrm>
          <a:off x="5944476" y="672302"/>
          <a:ext cx="598170" cy="59817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700" kern="1200"/>
        </a:p>
      </dsp:txBody>
      <dsp:txXfrm>
        <a:off x="5944476" y="672302"/>
        <a:ext cx="598170" cy="598170"/>
      </dsp:txXfrm>
    </dsp:sp>
    <dsp:sp modelId="{92AD5ABA-173F-42F0-BC5E-F52EA194266E}">
      <dsp:nvSpPr>
        <dsp:cNvPr id="0" name=""/>
        <dsp:cNvSpPr/>
      </dsp:nvSpPr>
      <dsp:spPr>
        <a:xfrm>
          <a:off x="6433050" y="1720379"/>
          <a:ext cx="598170" cy="59817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3572283"/>
            <a:satOff val="-4598"/>
            <a:lumOff val="-35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572283"/>
              <a:satOff val="-4598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700" kern="1200"/>
        </a:p>
      </dsp:txBody>
      <dsp:txXfrm>
        <a:off x="6433050" y="1720379"/>
        <a:ext cx="598170" cy="598170"/>
      </dsp:txXfrm>
    </dsp:sp>
    <dsp:sp modelId="{FF36CDB1-B47D-4F92-BE42-9673BCB8C03C}">
      <dsp:nvSpPr>
        <dsp:cNvPr id="0" name=""/>
        <dsp:cNvSpPr/>
      </dsp:nvSpPr>
      <dsp:spPr>
        <a:xfrm>
          <a:off x="6921624" y="2753117"/>
          <a:ext cx="598170" cy="59817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7144567"/>
            <a:satOff val="-9195"/>
            <a:lumOff val="-71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144567"/>
              <a:satOff val="-9195"/>
              <a:lumOff val="-7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700" kern="1200"/>
        </a:p>
      </dsp:txBody>
      <dsp:txXfrm>
        <a:off x="6921624" y="2753117"/>
        <a:ext cx="598170" cy="598170"/>
      </dsp:txXfrm>
    </dsp:sp>
    <dsp:sp modelId="{D7811F91-33B1-4C10-94E7-51AC9E3B3401}">
      <dsp:nvSpPr>
        <dsp:cNvPr id="0" name=""/>
        <dsp:cNvSpPr/>
      </dsp:nvSpPr>
      <dsp:spPr>
        <a:xfrm>
          <a:off x="7410199" y="3811419"/>
          <a:ext cx="598170" cy="59817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700" kern="1200"/>
        </a:p>
      </dsp:txBody>
      <dsp:txXfrm>
        <a:off x="7410199" y="3811419"/>
        <a:ext cx="598170" cy="59817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AC9B55-51B5-481D-94D0-0645CB7BC47B}">
      <dsp:nvSpPr>
        <dsp:cNvPr id="0" name=""/>
        <dsp:cNvSpPr/>
      </dsp:nvSpPr>
      <dsp:spPr>
        <a:xfrm>
          <a:off x="411480" y="0"/>
          <a:ext cx="3086099" cy="1851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 smtClean="0"/>
            <a:t>La Fundación busca que las personas sean conscientes del aporte que realizan a la organización y de la trascendencia de la obra de que son parte.</a:t>
          </a:r>
          <a:endParaRPr lang="es-CL" sz="1800" kern="1200" dirty="0"/>
        </a:p>
      </dsp:txBody>
      <dsp:txXfrm>
        <a:off x="411480" y="0"/>
        <a:ext cx="3086099" cy="1851660"/>
      </dsp:txXfrm>
    </dsp:sp>
    <dsp:sp modelId="{A5F152B2-CDD6-4D7E-A2E8-A20818B4EFCD}">
      <dsp:nvSpPr>
        <dsp:cNvPr id="0" name=""/>
        <dsp:cNvSpPr/>
      </dsp:nvSpPr>
      <dsp:spPr>
        <a:xfrm>
          <a:off x="3769156" y="543153"/>
          <a:ext cx="654253" cy="7653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500" kern="1200"/>
        </a:p>
      </dsp:txBody>
      <dsp:txXfrm>
        <a:off x="3769156" y="543153"/>
        <a:ext cx="654253" cy="765352"/>
      </dsp:txXfrm>
    </dsp:sp>
    <dsp:sp modelId="{B1989436-145F-4E25-8E38-08CC9704D868}">
      <dsp:nvSpPr>
        <dsp:cNvPr id="0" name=""/>
        <dsp:cNvSpPr/>
      </dsp:nvSpPr>
      <dsp:spPr>
        <a:xfrm>
          <a:off x="4732020" y="0"/>
          <a:ext cx="3086099" cy="1851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 smtClean="0"/>
            <a:t>Por ello, la Gestión del Desempeño promueve tanto una forma específica de hacer las cosas –las competencias- como un qué hacer –las metas individuales-.</a:t>
          </a:r>
          <a:endParaRPr lang="es-CL" sz="1800" kern="1200" dirty="0"/>
        </a:p>
      </dsp:txBody>
      <dsp:txXfrm>
        <a:off x="4732020" y="0"/>
        <a:ext cx="3086099" cy="1851660"/>
      </dsp:txXfrm>
    </dsp:sp>
    <dsp:sp modelId="{86C59156-3806-478D-A777-5995182DACC3}">
      <dsp:nvSpPr>
        <dsp:cNvPr id="0" name=""/>
        <dsp:cNvSpPr/>
      </dsp:nvSpPr>
      <dsp:spPr>
        <a:xfrm rot="5400000">
          <a:off x="5947943" y="2067687"/>
          <a:ext cx="654253" cy="7653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500" kern="1200"/>
        </a:p>
      </dsp:txBody>
      <dsp:txXfrm rot="5400000">
        <a:off x="5947943" y="2067687"/>
        <a:ext cx="654253" cy="765352"/>
      </dsp:txXfrm>
    </dsp:sp>
    <dsp:sp modelId="{C23779CD-DBE3-4707-A24F-BCC4CC8B6BD3}">
      <dsp:nvSpPr>
        <dsp:cNvPr id="0" name=""/>
        <dsp:cNvSpPr/>
      </dsp:nvSpPr>
      <dsp:spPr>
        <a:xfrm>
          <a:off x="4732020" y="3086099"/>
          <a:ext cx="3086099" cy="1851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 smtClean="0"/>
            <a:t>Las competencias derivan del perfil –general y de jefaturas-, que están alineados a los valores de la organización.</a:t>
          </a:r>
          <a:endParaRPr lang="es-CL" sz="1800" kern="1200" dirty="0"/>
        </a:p>
      </dsp:txBody>
      <dsp:txXfrm>
        <a:off x="4732020" y="3086099"/>
        <a:ext cx="3086099" cy="1851660"/>
      </dsp:txXfrm>
    </dsp:sp>
    <dsp:sp modelId="{5D4C2AD4-D82F-46D0-8B38-0D1190265EE8}">
      <dsp:nvSpPr>
        <dsp:cNvPr id="0" name=""/>
        <dsp:cNvSpPr/>
      </dsp:nvSpPr>
      <dsp:spPr>
        <a:xfrm rot="10800000">
          <a:off x="3806190" y="3629253"/>
          <a:ext cx="654253" cy="7653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500" kern="1200"/>
        </a:p>
      </dsp:txBody>
      <dsp:txXfrm rot="10800000">
        <a:off x="3806190" y="3629253"/>
        <a:ext cx="654253" cy="765352"/>
      </dsp:txXfrm>
    </dsp:sp>
    <dsp:sp modelId="{F3C3EAAD-217E-4385-B5C8-08BDF67AB6AC}">
      <dsp:nvSpPr>
        <dsp:cNvPr id="0" name=""/>
        <dsp:cNvSpPr/>
      </dsp:nvSpPr>
      <dsp:spPr>
        <a:xfrm>
          <a:off x="411480" y="3086099"/>
          <a:ext cx="3086099" cy="1851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 smtClean="0"/>
            <a:t>Las metas derivan de los indicadores de los Tableros de Control que reflejan la Planificación Estratégica.</a:t>
          </a:r>
          <a:endParaRPr lang="es-CL" sz="1800" kern="1200" dirty="0"/>
        </a:p>
      </dsp:txBody>
      <dsp:txXfrm>
        <a:off x="411480" y="3086099"/>
        <a:ext cx="3086099" cy="18516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AE8AFF-F6FE-42F2-BAE6-97C55677FEAA}">
      <dsp:nvSpPr>
        <dsp:cNvPr id="0" name=""/>
        <dsp:cNvSpPr/>
      </dsp:nvSpPr>
      <dsp:spPr>
        <a:xfrm>
          <a:off x="5075" y="0"/>
          <a:ext cx="3175248" cy="93610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346" tIns="50673" rIns="25337" bIns="50673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900" kern="1200" dirty="0" smtClean="0"/>
            <a:t>En la medida que un trabajador desarrolla sus competencias</a:t>
          </a:r>
          <a:endParaRPr lang="es-CL" sz="1900" kern="1200" dirty="0"/>
        </a:p>
      </dsp:txBody>
      <dsp:txXfrm>
        <a:off x="5075" y="0"/>
        <a:ext cx="3175248" cy="936104"/>
      </dsp:txXfrm>
    </dsp:sp>
    <dsp:sp modelId="{A8A79E82-00F2-4DB8-916E-C005F04B2ECA}">
      <dsp:nvSpPr>
        <dsp:cNvPr id="0" name=""/>
        <dsp:cNvSpPr/>
      </dsp:nvSpPr>
      <dsp:spPr>
        <a:xfrm>
          <a:off x="2343400" y="0"/>
          <a:ext cx="2512739" cy="9361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900" kern="1200" dirty="0" smtClean="0"/>
            <a:t>Está más cercano al perfil HC</a:t>
          </a:r>
          <a:endParaRPr lang="es-CL" sz="1900" kern="1200" dirty="0"/>
        </a:p>
      </dsp:txBody>
      <dsp:txXfrm>
        <a:off x="2343400" y="0"/>
        <a:ext cx="2512739" cy="936104"/>
      </dsp:txXfrm>
    </dsp:sp>
    <dsp:sp modelId="{61A66927-26A7-409E-86AE-EC57F33B488D}">
      <dsp:nvSpPr>
        <dsp:cNvPr id="0" name=""/>
        <dsp:cNvSpPr/>
      </dsp:nvSpPr>
      <dsp:spPr>
        <a:xfrm>
          <a:off x="3990132" y="0"/>
          <a:ext cx="4184621" cy="9361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900" kern="1200" dirty="0" smtClean="0"/>
            <a:t>Y está mejor preparado para alcanzar sus metas individuales</a:t>
          </a:r>
          <a:endParaRPr lang="es-CL" sz="1900" kern="1200" dirty="0"/>
        </a:p>
      </dsp:txBody>
      <dsp:txXfrm>
        <a:off x="3990132" y="0"/>
        <a:ext cx="4184621" cy="93610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BF4628-B5D6-4AA4-9D7E-D9684BB73325}">
      <dsp:nvSpPr>
        <dsp:cNvPr id="0" name=""/>
        <dsp:cNvSpPr/>
      </dsp:nvSpPr>
      <dsp:spPr>
        <a:xfrm>
          <a:off x="0" y="112204"/>
          <a:ext cx="2057399" cy="205739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400" kern="1200" dirty="0" smtClean="0"/>
            <a:t>Para cada tipo de cargo se ha definido cuanto pesa cada tipo de metas, de modo de asegurar que resulten “balanceadas”. </a:t>
          </a:r>
          <a:endParaRPr lang="es-CL" sz="1400" kern="1200" dirty="0"/>
        </a:p>
      </dsp:txBody>
      <dsp:txXfrm>
        <a:off x="0" y="112204"/>
        <a:ext cx="2057399" cy="2057399"/>
      </dsp:txXfrm>
    </dsp:sp>
    <dsp:sp modelId="{B5BC463B-7885-4168-B229-0CD172628153}">
      <dsp:nvSpPr>
        <dsp:cNvPr id="0" name=""/>
        <dsp:cNvSpPr/>
      </dsp:nvSpPr>
      <dsp:spPr>
        <a:xfrm rot="5400000">
          <a:off x="2403552" y="777520"/>
          <a:ext cx="720090" cy="726766"/>
        </a:xfrm>
        <a:prstGeom prst="triangle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C8F122-B831-4058-90F0-8AB950F335A3}">
      <dsp:nvSpPr>
        <dsp:cNvPr id="0" name=""/>
        <dsp:cNvSpPr/>
      </dsp:nvSpPr>
      <dsp:spPr>
        <a:xfrm>
          <a:off x="3428657" y="454761"/>
          <a:ext cx="1372285" cy="137228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400" kern="1200" dirty="0" smtClean="0"/>
            <a:t>A cada Ejecutivo, Jefatura y Profesional se le fijan metas a lograr.</a:t>
          </a:r>
          <a:endParaRPr lang="es-CL" sz="1400" kern="1200" dirty="0"/>
        </a:p>
      </dsp:txBody>
      <dsp:txXfrm>
        <a:off x="3428657" y="454761"/>
        <a:ext cx="1372285" cy="1372285"/>
      </dsp:txXfrm>
    </dsp:sp>
    <dsp:sp modelId="{B36B34CC-6852-44EA-8F19-70AC4EC33D7B}">
      <dsp:nvSpPr>
        <dsp:cNvPr id="0" name=""/>
        <dsp:cNvSpPr/>
      </dsp:nvSpPr>
      <dsp:spPr>
        <a:xfrm rot="5400000">
          <a:off x="5147095" y="777520"/>
          <a:ext cx="720090" cy="726766"/>
        </a:xfrm>
        <a:prstGeom prst="triangle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73BD2F-FFCB-4914-9495-DBE4559D8AF8}">
      <dsp:nvSpPr>
        <dsp:cNvPr id="0" name=""/>
        <dsp:cNvSpPr/>
      </dsp:nvSpPr>
      <dsp:spPr>
        <a:xfrm>
          <a:off x="6172200" y="112204"/>
          <a:ext cx="2057399" cy="205739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400" kern="1200" dirty="0" smtClean="0"/>
            <a:t>A finales de año, se evalúa el logro de las metas en conjunto con la evaluación de competencias y la fijación de metas para el 2012.</a:t>
          </a:r>
          <a:endParaRPr lang="es-ES" sz="1400" kern="1200" dirty="0"/>
        </a:p>
      </dsp:txBody>
      <dsp:txXfrm>
        <a:off x="6172200" y="112204"/>
        <a:ext cx="2057399" cy="20573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32A3E-D9C9-4974-939D-C46839ACD0D5}">
      <dsp:nvSpPr>
        <dsp:cNvPr id="0" name=""/>
        <dsp:cNvSpPr/>
      </dsp:nvSpPr>
      <dsp:spPr>
        <a:xfrm>
          <a:off x="857137" y="0"/>
          <a:ext cx="1363827" cy="1363827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Educación</a:t>
          </a:r>
          <a:endParaRPr lang="es-ES" sz="1100" kern="1200" dirty="0"/>
        </a:p>
      </dsp:txBody>
      <dsp:txXfrm>
        <a:off x="857137" y="0"/>
        <a:ext cx="1363827" cy="1363827"/>
      </dsp:txXfrm>
    </dsp:sp>
    <dsp:sp modelId="{5AA004B4-6B1B-4717-9ABA-8A24BA309DA8}">
      <dsp:nvSpPr>
        <dsp:cNvPr id="0" name=""/>
        <dsp:cNvSpPr/>
      </dsp:nvSpPr>
      <dsp:spPr>
        <a:xfrm>
          <a:off x="175223" y="1363827"/>
          <a:ext cx="1363827" cy="1363827"/>
        </a:xfrm>
        <a:prstGeom prst="triangl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Ingresos</a:t>
          </a:r>
          <a:endParaRPr lang="es-ES" sz="1100" kern="1200" dirty="0"/>
        </a:p>
      </dsp:txBody>
      <dsp:txXfrm>
        <a:off x="175223" y="1363827"/>
        <a:ext cx="1363827" cy="1363827"/>
      </dsp:txXfrm>
    </dsp:sp>
    <dsp:sp modelId="{7FA94630-7706-455E-BAD6-7DF9B2596F3F}">
      <dsp:nvSpPr>
        <dsp:cNvPr id="0" name=""/>
        <dsp:cNvSpPr/>
      </dsp:nvSpPr>
      <dsp:spPr>
        <a:xfrm rot="10800000">
          <a:off x="857137" y="1363827"/>
          <a:ext cx="1363827" cy="1363827"/>
        </a:xfrm>
        <a:prstGeom prst="triangl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Empleo</a:t>
          </a:r>
          <a:endParaRPr lang="es-ES" sz="1100" kern="1200" dirty="0"/>
        </a:p>
      </dsp:txBody>
      <dsp:txXfrm rot="10800000">
        <a:off x="857137" y="1363827"/>
        <a:ext cx="1363827" cy="1363827"/>
      </dsp:txXfrm>
    </dsp:sp>
    <dsp:sp modelId="{3F4590A8-6967-4F26-93D2-62C03C2F7B2E}">
      <dsp:nvSpPr>
        <dsp:cNvPr id="0" name=""/>
        <dsp:cNvSpPr/>
      </dsp:nvSpPr>
      <dsp:spPr>
        <a:xfrm>
          <a:off x="1539050" y="1363827"/>
          <a:ext cx="1363827" cy="1363827"/>
        </a:xfrm>
        <a:prstGeom prst="triangl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salud</a:t>
          </a:r>
          <a:endParaRPr lang="es-ES" sz="1100" kern="1200" dirty="0"/>
        </a:p>
      </dsp:txBody>
      <dsp:txXfrm>
        <a:off x="1539050" y="1363827"/>
        <a:ext cx="1363827" cy="1363827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BC4450-7468-4470-8E04-1F5BA63B9CD9}">
      <dsp:nvSpPr>
        <dsp:cNvPr id="0" name=""/>
        <dsp:cNvSpPr/>
      </dsp:nvSpPr>
      <dsp:spPr>
        <a:xfrm>
          <a:off x="223242" y="0"/>
          <a:ext cx="2530077" cy="160337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39AF86-FC50-4667-BA40-1C17014D2B83}">
      <dsp:nvSpPr>
        <dsp:cNvPr id="0" name=""/>
        <dsp:cNvSpPr/>
      </dsp:nvSpPr>
      <dsp:spPr>
        <a:xfrm>
          <a:off x="0" y="481011"/>
          <a:ext cx="892968" cy="6413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Tiempo 1</a:t>
          </a:r>
          <a:endParaRPr lang="es-ES" sz="1400" kern="1200" dirty="0"/>
        </a:p>
      </dsp:txBody>
      <dsp:txXfrm>
        <a:off x="0" y="481011"/>
        <a:ext cx="892968" cy="641348"/>
      </dsp:txXfrm>
    </dsp:sp>
    <dsp:sp modelId="{8FBD2599-F39D-4075-AA66-F2355CDB7C75}">
      <dsp:nvSpPr>
        <dsp:cNvPr id="0" name=""/>
        <dsp:cNvSpPr/>
      </dsp:nvSpPr>
      <dsp:spPr>
        <a:xfrm>
          <a:off x="1041796" y="481011"/>
          <a:ext cx="892968" cy="6413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Tiempo 2</a:t>
          </a:r>
          <a:endParaRPr lang="es-ES" sz="1400" kern="1200" dirty="0"/>
        </a:p>
      </dsp:txBody>
      <dsp:txXfrm>
        <a:off x="1041796" y="481011"/>
        <a:ext cx="892968" cy="641348"/>
      </dsp:txXfrm>
    </dsp:sp>
    <dsp:sp modelId="{B2C336F2-BF54-43BF-94FA-3F060F2F7898}">
      <dsp:nvSpPr>
        <dsp:cNvPr id="0" name=""/>
        <dsp:cNvSpPr/>
      </dsp:nvSpPr>
      <dsp:spPr>
        <a:xfrm>
          <a:off x="2083593" y="481011"/>
          <a:ext cx="892968" cy="6413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Tiempo 3</a:t>
          </a:r>
          <a:endParaRPr lang="es-ES" sz="1400" kern="1200" dirty="0"/>
        </a:p>
      </dsp:txBody>
      <dsp:txXfrm>
        <a:off x="2083593" y="481011"/>
        <a:ext cx="892968" cy="641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CEB87-28CD-421F-AFB9-829AB751231B}" type="datetimeFigureOut">
              <a:rPr lang="es-CL" smtClean="0"/>
              <a:pPr/>
              <a:t>06-08-2012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69C9A-DAA0-4FB9-9DF7-1EBD6328EE7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C9621-AA6D-4181-B73C-87B254E4107E}" type="datetimeFigureOut">
              <a:rPr lang="es-CL" smtClean="0"/>
              <a:pPr/>
              <a:t>06-08-2012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43DAD-9632-4045-8834-72CBA757DA3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El problema de las organizaciones no</a:t>
            </a:r>
            <a:r>
              <a:rPr lang="es-CL" baseline="0" dirty="0" smtClean="0"/>
              <a:t> es diseñar la estrategia… cuando se trata de pensar o decir lo que hay que hacer todos tenemos grandes ideas… el problema parte al tratar de ponernos de acuerdo y sobretodo cuando se trata de ejecutar la estrategia y luego hacerle seguimiento y tratar de evaluar objetivamente.  Nosotros no tenemos margen de error, por razones éticas y financieras para probar por ensayo y error, debemos ser muy cuidadosos al seleccionar las estrategias que utilizamos para alcanzar los objetivos propuestos.</a:t>
            </a:r>
          </a:p>
          <a:p>
            <a:r>
              <a:rPr lang="es-CL" dirty="0" smtClean="0"/>
              <a:t>A pesar de esto, esta</a:t>
            </a:r>
            <a:r>
              <a:rPr lang="es-CL" baseline="0" dirty="0" smtClean="0"/>
              <a:t> herramienta nos da la oportunidad de ir mejorando continuamente al demostrarnos con claridad si una estrategia es o no la más adecuada.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35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44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45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46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47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lectura de los objetivos en cualquier dirección debe resultar coherente y con sentido.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36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37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38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39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40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B70D65-9949-4C26-89E7-FE82DFAD4BD2}" type="slidenum">
              <a:rPr lang="es-CL">
                <a:solidFill>
                  <a:prstClr val="black"/>
                </a:solidFill>
              </a:rPr>
              <a:pPr/>
              <a:t>41</a:t>
            </a:fld>
            <a:endParaRPr lang="es-CL">
              <a:solidFill>
                <a:prstClr val="black"/>
              </a:solidFill>
            </a:endParaRPr>
          </a:p>
        </p:txBody>
      </p:sp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6200" y="8686805"/>
            <a:ext cx="2971800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742" tIns="46371" rIns="92742" bIns="46371"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24E6173D-D6BE-4184-83B8-3AE09FAB305B}" type="slidenum">
              <a:rPr lang="es-ES_tradnl" sz="1500">
                <a:solidFill>
                  <a:prstClr val="black"/>
                </a:solidFill>
                <a:ea typeface="ＭＳ Ｐゴシック" pitchFamily="34" charset="-128"/>
                <a:cs typeface="Arial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s-ES_tradnl" sz="1500" dirty="0">
              <a:solidFill>
                <a:prstClr val="black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4538" y="686808"/>
            <a:ext cx="4535079" cy="3427837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6"/>
            <a:ext cx="5029200" cy="4114799"/>
          </a:xfrm>
        </p:spPr>
        <p:txBody>
          <a:bodyPr lIns="92742" tIns="46371" rIns="92742" bIns="46371"/>
          <a:lstStyle/>
          <a:p>
            <a:pPr>
              <a:spcBef>
                <a:spcPct val="0"/>
              </a:spcBef>
            </a:pPr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42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B16A-CFC6-4FC7-A7E5-06F83AF4257C}" type="slidenum">
              <a:rPr lang="es-CL" smtClean="0"/>
              <a:pPr/>
              <a:t>43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7EE9-3936-4A5D-94FB-FA7B13752934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66CFE-D021-4D31-912D-407AACE89232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E37A7-D3CE-4E62-92C2-E4F92FD89230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55D1B-C48C-4CF2-8F16-61E602B5D3E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444D-1902-43A6-A88B-94BF1C58C221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EB0B-42B0-441B-8D0D-4F72A1CBAFC8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D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 flipV="1">
            <a:off x="6286500" y="3168650"/>
            <a:ext cx="1000125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04150-4447-401D-9F2B-A59774FCFBE8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E7D5-B147-4A76-8454-B392FFAA906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3DE64-9FEB-4140-9959-ACB8EF085BA9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97E23-66E6-4795-A983-360016D0229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B6F82-39C6-4892-9ABB-A11BA4E10E1C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386E8-62A0-4C42-A55C-DC93F977BAB9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B1C22-3A28-473A-B505-07AFB1F87B6D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9530C-2A0B-4682-80D4-CB0F82C8637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1CC45-959E-4927-946D-57B71ADDE64D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FC5EA-95B6-4C9E-951F-A87D828AE4C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07BA2-FF1F-4EEF-AC20-51834235DDFE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CD093-172C-45A6-9830-9503E24D4157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7BF71-81FE-4896-8C49-6AA6B819A840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FE1AA-6CA0-41FF-BFAC-E86B828F9C8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95272-8CEF-4D2A-A07D-233AE6A66885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B365-7F9C-4BF4-9858-DBA8CEDAE4E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F8A8DF-A872-4778-A729-ED7880352F51}" type="datetimeFigureOut">
              <a:rPr lang="es-CL"/>
              <a:pPr>
                <a:defRPr/>
              </a:pPr>
              <a:t>06-08-2012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17710C-E408-4ED9-A284-0C00D586F66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3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7.xml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notesSlide" Target="../notesSlides/notesSlide5.xml"/><Relationship Id="rId7" Type="http://schemas.openxmlformats.org/officeDocument/2006/relationships/diagramLayout" Target="../diagrams/layout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8.xml"/><Relationship Id="rId6" Type="http://schemas.openxmlformats.org/officeDocument/2006/relationships/diagramData" Target="../diagrams/data2.xml"/><Relationship Id="rId5" Type="http://schemas.openxmlformats.org/officeDocument/2006/relationships/image" Target="../media/image28.jpeg"/><Relationship Id="rId10" Type="http://schemas.microsoft.com/office/2007/relationships/diagramDrawing" Target="../diagrams/drawing2.xml"/><Relationship Id="rId4" Type="http://schemas.openxmlformats.org/officeDocument/2006/relationships/image" Target="../media/image2.jpeg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notesSlide" Target="../notesSlides/notesSlide6.xml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9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jpeg"/><Relationship Id="rId9" Type="http://schemas.microsoft.com/office/2007/relationships/diagramDrawing" Target="../diagrams/drawing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9.jpeg"/><Relationship Id="rId18" Type="http://schemas.openxmlformats.org/officeDocument/2006/relationships/image" Target="../media/image44.jpeg"/><Relationship Id="rId3" Type="http://schemas.openxmlformats.org/officeDocument/2006/relationships/diagramData" Target="../diagrams/data4.xml"/><Relationship Id="rId21" Type="http://schemas.openxmlformats.org/officeDocument/2006/relationships/image" Target="../media/image47.png"/><Relationship Id="rId7" Type="http://schemas.microsoft.com/office/2007/relationships/diagramDrawing" Target="../diagrams/drawing4.xml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2.jpe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37.jpe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19" Type="http://schemas.openxmlformats.org/officeDocument/2006/relationships/image" Target="../media/image45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5.jpeg"/><Relationship Id="rId14" Type="http://schemas.openxmlformats.org/officeDocument/2006/relationships/image" Target="../media/image40.jpeg"/><Relationship Id="rId22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49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50.jpeg"/><Relationship Id="rId9" Type="http://schemas.microsoft.com/office/2007/relationships/diagramDrawing" Target="../diagrams/drawing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52.jpeg"/><Relationship Id="rId4" Type="http://schemas.openxmlformats.org/officeDocument/2006/relationships/diagramLayout" Target="../diagrams/layout7.xml"/><Relationship Id="rId9" Type="http://schemas.openxmlformats.org/officeDocument/2006/relationships/hyperlink" Target="Formulario%20Metas%202011.xls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2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13" Type="http://schemas.microsoft.com/office/2007/relationships/diagramDrawing" Target="../diagrams/drawing9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8.xml"/><Relationship Id="rId12" Type="http://schemas.openxmlformats.org/officeDocument/2006/relationships/diagramColors" Target="../diagrams/colors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3.xml"/><Relationship Id="rId6" Type="http://schemas.openxmlformats.org/officeDocument/2006/relationships/diagramQuickStyle" Target="../diagrams/quickStyle8.xml"/><Relationship Id="rId11" Type="http://schemas.openxmlformats.org/officeDocument/2006/relationships/diagramQuickStyle" Target="../diagrams/quickStyle9.xml"/><Relationship Id="rId5" Type="http://schemas.openxmlformats.org/officeDocument/2006/relationships/diagramLayout" Target="../diagrams/layout8.xml"/><Relationship Id="rId10" Type="http://schemas.openxmlformats.org/officeDocument/2006/relationships/diagramLayout" Target="../diagrams/layout9.xml"/><Relationship Id="rId4" Type="http://schemas.openxmlformats.org/officeDocument/2006/relationships/diagramData" Target="../diagrams/data8.xml"/><Relationship Id="rId9" Type="http://schemas.openxmlformats.org/officeDocument/2006/relationships/diagramData" Target="../diagrams/data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6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53.jpeg"/><Relationship Id="rId9" Type="http://schemas.microsoft.com/office/2007/relationships/diagramDrawing" Target="../diagrams/drawing10.xml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microsoft.com/office/2007/relationships/diagramDrawing" Target="../diagrams/drawing1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1.xml"/><Relationship Id="rId12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7.xml"/><Relationship Id="rId6" Type="http://schemas.openxmlformats.org/officeDocument/2006/relationships/diagramQuickStyle" Target="../diagrams/quickStyle11.xml"/><Relationship Id="rId11" Type="http://schemas.openxmlformats.org/officeDocument/2006/relationships/diagramQuickStyle" Target="../diagrams/quickStyle12.xml"/><Relationship Id="rId5" Type="http://schemas.openxmlformats.org/officeDocument/2006/relationships/diagramLayout" Target="../diagrams/layout11.xml"/><Relationship Id="rId10" Type="http://schemas.openxmlformats.org/officeDocument/2006/relationships/diagramLayout" Target="../diagrams/layout12.xml"/><Relationship Id="rId4" Type="http://schemas.openxmlformats.org/officeDocument/2006/relationships/diagramData" Target="../diagrams/data11.xml"/><Relationship Id="rId9" Type="http://schemas.openxmlformats.org/officeDocument/2006/relationships/diagramData" Target="../diagrams/data12.xml"/><Relationship Id="rId14" Type="http://schemas.openxmlformats.org/officeDocument/2006/relationships/image" Target="../media/image5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0.xml"/><Relationship Id="rId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6.xml"/><Relationship Id="rId4" Type="http://schemas.openxmlformats.org/officeDocument/2006/relationships/slide" Target="slide4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0.xml"/><Relationship Id="rId4" Type="http://schemas.openxmlformats.org/officeDocument/2006/relationships/image" Target="../media/image5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3.xml"/><Relationship Id="rId5" Type="http://schemas.openxmlformats.org/officeDocument/2006/relationships/slide" Target="slide2.xml"/><Relationship Id="rId4" Type="http://schemas.openxmlformats.org/officeDocument/2006/relationships/image" Target="../media/image5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2.png"/><Relationship Id="rId4" Type="http://schemas.openxmlformats.org/officeDocument/2006/relationships/oleObject" Target="../embeddings/Hoja_de_c_lculo_de_Microsoft_Office_Excel_97-20031.xls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Hoja_de_c_lculo_de_Microsoft_Office_Excel_97-20033.xls"/><Relationship Id="rId4" Type="http://schemas.openxmlformats.org/officeDocument/2006/relationships/oleObject" Target="../embeddings/Hoja_de_c_lculo_de_Microsoft_Office_Excel_97-20032.xls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Hoja_de_c_lculo_de_Microsoft_Office_Excel_97-20035.xls"/><Relationship Id="rId4" Type="http://schemas.openxmlformats.org/officeDocument/2006/relationships/oleObject" Target="../embeddings/Hoja_de_c_lculo_de_Microsoft_Office_Excel_97-20034.xls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Hoja_de_c_lculo_de_Microsoft_Office_Excel_97-20037.xls"/><Relationship Id="rId5" Type="http://schemas.openxmlformats.org/officeDocument/2006/relationships/oleObject" Target="../embeddings/Hoja_de_c_lculo_de_Microsoft_Office_Excel_97-20036.xls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Hoja_de_c_lculo_de_Microsoft_Office_Excel_97-20039.xls"/><Relationship Id="rId5" Type="http://schemas.openxmlformats.org/officeDocument/2006/relationships/oleObject" Target="../embeddings/Hoja_de_c_lculo_de_Microsoft_Office_Excel_97-20038.xls"/><Relationship Id="rId4" Type="http://schemas.openxmlformats.org/officeDocument/2006/relationships/image" Target="../media/image6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oleObject" Target="../embeddings/Hoja_de_c_lculo_de_Microsoft_Office_Excel_97-2003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Hoja_de_c_lculo_de_Microsoft_Office_Excel_97-200310.xls"/><Relationship Id="rId5" Type="http://schemas.openxmlformats.org/officeDocument/2006/relationships/image" Target="../media/image61.png"/><Relationship Id="rId4" Type="http://schemas.openxmlformats.org/officeDocument/2006/relationships/image" Target="../media/image6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87675" y="3068638"/>
            <a:ext cx="5400675" cy="647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4000" b="1" dirty="0" smtClean="0">
                <a:solidFill>
                  <a:srgbClr val="1B8D7E"/>
                </a:solidFill>
              </a:rPr>
              <a:t/>
            </a:r>
            <a:br>
              <a:rPr lang="es-CL" sz="4000" b="1" dirty="0" smtClean="0">
                <a:solidFill>
                  <a:srgbClr val="1B8D7E"/>
                </a:solidFill>
              </a:rPr>
            </a:br>
            <a:r>
              <a:rPr lang="es-CL" sz="4000" b="1" dirty="0" smtClean="0">
                <a:solidFill>
                  <a:srgbClr val="1B8D7E"/>
                </a:solidFill>
              </a:rPr>
              <a:t/>
            </a:r>
            <a:br>
              <a:rPr lang="es-CL" sz="4000" b="1" dirty="0" smtClean="0">
                <a:solidFill>
                  <a:srgbClr val="1B8D7E"/>
                </a:solidFill>
              </a:rPr>
            </a:br>
            <a:r>
              <a:rPr lang="es-CL" sz="4000" b="1" dirty="0" smtClean="0">
                <a:solidFill>
                  <a:srgbClr val="1B8D7E"/>
                </a:solidFill>
              </a:rPr>
              <a:t>Gestión y organizaciones sin fines de lucro. </a:t>
            </a:r>
            <a:br>
              <a:rPr lang="es-CL" sz="4000" b="1" dirty="0" smtClean="0">
                <a:solidFill>
                  <a:srgbClr val="1B8D7E"/>
                </a:solidFill>
              </a:rPr>
            </a:br>
            <a:r>
              <a:rPr lang="es-CL" sz="4000" b="1" dirty="0" smtClean="0">
                <a:solidFill>
                  <a:srgbClr val="1B8D7E"/>
                </a:solidFill>
              </a:rPr>
              <a:t>El caso de la Fundación Hogar de Cristo</a:t>
            </a:r>
            <a:br>
              <a:rPr lang="es-CL" sz="4000" b="1" dirty="0" smtClean="0">
                <a:solidFill>
                  <a:srgbClr val="1B8D7E"/>
                </a:solidFill>
              </a:rPr>
            </a:br>
            <a:r>
              <a:rPr lang="es-CL" sz="3200" b="1" dirty="0" smtClean="0">
                <a:solidFill>
                  <a:srgbClr val="1B8D7E"/>
                </a:solidFill>
              </a:rPr>
              <a:t/>
            </a:r>
            <a:br>
              <a:rPr lang="es-CL" sz="3200" b="1" dirty="0" smtClean="0">
                <a:solidFill>
                  <a:srgbClr val="1B8D7E"/>
                </a:solidFill>
              </a:rPr>
            </a:br>
            <a:r>
              <a:rPr lang="es-CL" sz="3200" b="1" dirty="0" smtClean="0">
                <a:solidFill>
                  <a:srgbClr val="1B8D7E"/>
                </a:solidFill>
              </a:rPr>
              <a:t/>
            </a:r>
            <a:br>
              <a:rPr lang="es-CL" sz="3200" b="1" dirty="0" smtClean="0">
                <a:solidFill>
                  <a:srgbClr val="1B8D7E"/>
                </a:solidFill>
              </a:rPr>
            </a:br>
            <a:r>
              <a:rPr lang="es-CL" sz="3200" b="1" dirty="0" smtClean="0">
                <a:solidFill>
                  <a:srgbClr val="1B8D7E"/>
                </a:solidFill>
              </a:rPr>
              <a:t>                            Loreto Martínez O.</a:t>
            </a:r>
            <a:endParaRPr lang="es-CL" sz="4000" b="1" dirty="0">
              <a:solidFill>
                <a:srgbClr val="1B8D7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CL" sz="3200" b="1" dirty="0" smtClean="0"/>
              <a:t/>
            </a:r>
            <a:br>
              <a:rPr lang="es-CL" sz="3200" b="1" dirty="0" smtClean="0"/>
            </a:br>
            <a:r>
              <a:rPr lang="es-CL" sz="3200" dirty="0" smtClean="0">
                <a:solidFill>
                  <a:srgbClr val="1B8D7E"/>
                </a:solidFill>
              </a:rPr>
              <a:t>RELEVANCIA DE LAS OSFL</a:t>
            </a:r>
            <a:br>
              <a:rPr lang="es-CL" sz="3200" dirty="0" smtClean="0">
                <a:solidFill>
                  <a:srgbClr val="1B8D7E"/>
                </a:solidFill>
              </a:rPr>
            </a:br>
            <a:endParaRPr lang="es-CL" sz="3200" b="1" dirty="0" smtClean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268760"/>
            <a:ext cx="8229600" cy="4857403"/>
          </a:xfrm>
        </p:spPr>
        <p:txBody>
          <a:bodyPr/>
          <a:lstStyle/>
          <a:p>
            <a:pPr marL="342900" lvl="4" indent="-342900" algn="just" eaLnBrk="1" hangingPunct="1"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Su capacidad de promover la formación de redes sociales, tan necesarias para movilizar a las comunidades, impulsando relaciones entre los distintos sectores.</a:t>
            </a:r>
          </a:p>
          <a:p>
            <a:pPr marL="342900" lvl="4" indent="-342900" algn="just" eaLnBrk="1" hangingPunct="1">
              <a:buFont typeface="Wingdings" pitchFamily="2" charset="2"/>
              <a:buChar char="ü"/>
              <a:defRPr/>
            </a:pPr>
            <a:endParaRPr lang="es-ES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 eaLnBrk="1" hangingPunct="1">
              <a:buFont typeface="Wingdings" pitchFamily="2" charset="2"/>
              <a:buChar char="ü"/>
              <a:defRPr/>
            </a:pPr>
            <a:r>
              <a:rPr lang="es-ES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  </a:t>
            </a: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Los menores costos en otorgar servicios.</a:t>
            </a:r>
          </a:p>
          <a:p>
            <a:pPr marL="342900" lvl="4" indent="-342900" algn="just" eaLnBrk="1" hangingPunct="1">
              <a:buFont typeface="Wingdings" pitchFamily="2" charset="2"/>
              <a:buChar char="ü"/>
              <a:defRPr/>
            </a:pPr>
            <a:endParaRPr lang="es-ES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 eaLnBrk="1" hangingPunct="1">
              <a:buFont typeface="Wingdings" pitchFamily="2" charset="2"/>
              <a:buChar char="ü"/>
              <a:defRPr/>
            </a:pPr>
            <a:r>
              <a:rPr lang="es-ES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Incentivo a que los beneficiarios sean </a:t>
            </a:r>
            <a:r>
              <a:rPr lang="es-ES_tradnl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coejecutores</a:t>
            </a: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de lo proyectos. </a:t>
            </a:r>
            <a:endParaRPr lang="es-ES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algn="just">
              <a:buNone/>
            </a:pPr>
            <a:r>
              <a:rPr lang="es-CL" dirty="0" smtClean="0"/>
              <a:t>		</a:t>
            </a:r>
          </a:p>
          <a:p>
            <a:pPr algn="just"/>
            <a:endParaRPr lang="es-CL" dirty="0" smtClean="0"/>
          </a:p>
          <a:p>
            <a:pPr algn="just"/>
            <a:endParaRPr lang="es-CL" sz="2000" dirty="0" smtClean="0"/>
          </a:p>
          <a:p>
            <a:pPr marL="0" indent="0" algn="just">
              <a:buNone/>
            </a:pPr>
            <a:r>
              <a:rPr lang="es-CL" sz="1200" i="1" dirty="0" smtClean="0"/>
              <a:t>Fuente:</a:t>
            </a:r>
            <a:r>
              <a:rPr lang="es-ES_tradnl" sz="1200" i="1" dirty="0" smtClean="0">
                <a:cs typeface="Times New Roman" pitchFamily="18" charset="0"/>
              </a:rPr>
              <a:t>Cuarta Conferencia de la International </a:t>
            </a:r>
            <a:r>
              <a:rPr lang="es-ES_tradnl" sz="1200" i="1" dirty="0" err="1" smtClean="0">
                <a:cs typeface="Times New Roman" pitchFamily="18" charset="0"/>
              </a:rPr>
              <a:t>Society</a:t>
            </a:r>
            <a:r>
              <a:rPr lang="es-ES_tradnl" sz="1200" i="1" dirty="0" smtClean="0">
                <a:cs typeface="Times New Roman" pitchFamily="18" charset="0"/>
              </a:rPr>
              <a:t> </a:t>
            </a:r>
            <a:r>
              <a:rPr lang="es-ES_tradnl" sz="1200" i="1" dirty="0" err="1" smtClean="0">
                <a:cs typeface="Times New Roman" pitchFamily="18" charset="0"/>
              </a:rPr>
              <a:t>for</a:t>
            </a:r>
            <a:r>
              <a:rPr lang="es-ES_tradnl" sz="1200" i="1" dirty="0" smtClean="0">
                <a:cs typeface="Times New Roman" pitchFamily="18" charset="0"/>
              </a:rPr>
              <a:t> </a:t>
            </a:r>
            <a:r>
              <a:rPr lang="es-ES_tradnl" sz="1200" i="1" dirty="0" err="1" smtClean="0">
                <a:cs typeface="Times New Roman" pitchFamily="18" charset="0"/>
              </a:rPr>
              <a:t>Third</a:t>
            </a:r>
            <a:r>
              <a:rPr lang="es-ES_tradnl" sz="1200" i="1" dirty="0" smtClean="0">
                <a:cs typeface="Times New Roman" pitchFamily="18" charset="0"/>
              </a:rPr>
              <a:t> Sector (ISTR) (</a:t>
            </a:r>
            <a:r>
              <a:rPr lang="es-ES_tradnl" sz="1200" i="1" dirty="0" err="1" smtClean="0">
                <a:cs typeface="Times New Roman" pitchFamily="18" charset="0"/>
              </a:rPr>
              <a:t>Arrivas</a:t>
            </a:r>
            <a:r>
              <a:rPr lang="es-ES_tradnl" sz="1200" i="1" dirty="0" smtClean="0">
                <a:cs typeface="Times New Roman" pitchFamily="18" charset="0"/>
              </a:rPr>
              <a:t>, M., Vergara, J., 2000)             Dublín  2000  y XII Conferencia Internacional de </a:t>
            </a:r>
            <a:r>
              <a:rPr lang="es-ES_tradnl" sz="1200" i="1" dirty="0" err="1" smtClean="0">
                <a:cs typeface="Times New Roman" pitchFamily="18" charset="0"/>
              </a:rPr>
              <a:t>Filantropia</a:t>
            </a:r>
            <a:r>
              <a:rPr lang="es-ES_tradnl" sz="1200" i="1" dirty="0" smtClean="0">
                <a:cs typeface="Times New Roman" pitchFamily="18" charset="0"/>
              </a:rPr>
              <a:t>, John Hopkins </a:t>
            </a:r>
            <a:r>
              <a:rPr lang="es-ES_tradnl" sz="1200" i="1" dirty="0" err="1" smtClean="0">
                <a:cs typeface="Times New Roman" pitchFamily="18" charset="0"/>
              </a:rPr>
              <a:t>University</a:t>
            </a:r>
            <a:r>
              <a:rPr lang="es-ES_tradnl" sz="1200" i="1" dirty="0" smtClean="0">
                <a:cs typeface="Times New Roman" pitchFamily="18" charset="0"/>
              </a:rPr>
              <a:t>, Australia, 2000</a:t>
            </a:r>
            <a:endParaRPr lang="es-CL" sz="1200" i="1" dirty="0" smtClean="0"/>
          </a:p>
          <a:p>
            <a:pPr marL="531813" lvl="4" indent="-531813" eaLnBrk="1" hangingPunct="1">
              <a:buFont typeface="Wingdings" pitchFamily="2" charset="2"/>
              <a:buChar char="q"/>
              <a:defRPr/>
            </a:pPr>
            <a:endParaRPr lang="es-CL" dirty="0" smtClean="0"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24863" cy="669032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_tradnl" sz="2800" dirty="0" smtClean="0">
                <a:ea typeface="ＭＳ Ｐゴシック" charset="-128"/>
              </a:rPr>
              <a:t/>
            </a:r>
            <a:br>
              <a:rPr lang="es-ES_tradnl" sz="2800" dirty="0" smtClean="0">
                <a:ea typeface="ＭＳ Ｐゴシック" charset="-128"/>
              </a:rPr>
            </a:br>
            <a:r>
              <a:rPr lang="es-ES_tradnl" sz="3600" dirty="0" smtClean="0">
                <a:solidFill>
                  <a:srgbClr val="1B8D7E"/>
                </a:solidFill>
              </a:rPr>
              <a:t> ROLES CLAVES </a:t>
            </a:r>
            <a:r>
              <a:rPr lang="es-ES_tradnl" sz="3600" b="1" dirty="0" smtClean="0"/>
              <a:t/>
            </a:r>
            <a:br>
              <a:rPr lang="es-ES_tradnl" sz="3600" b="1" dirty="0" smtClean="0"/>
            </a:br>
            <a:endParaRPr lang="es-ES_tradnl" sz="3600" b="1" dirty="0" smtClean="0"/>
          </a:p>
        </p:txBody>
      </p:sp>
      <p:sp>
        <p:nvSpPr>
          <p:cNvPr id="14339" name="Marcador de contenido 2"/>
          <p:cNvSpPr>
            <a:spLocks noGrp="1"/>
          </p:cNvSpPr>
          <p:nvPr>
            <p:ph idx="1"/>
          </p:nvPr>
        </p:nvSpPr>
        <p:spPr>
          <a:xfrm>
            <a:off x="304800" y="1268760"/>
            <a:ext cx="8424863" cy="5041553"/>
          </a:xfrm>
        </p:spPr>
        <p:txBody>
          <a:bodyPr/>
          <a:lstStyle/>
          <a:p>
            <a:pPr>
              <a:buNone/>
            </a:pPr>
            <a:r>
              <a:rPr lang="es-ES_tradnl" sz="4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1.Rol de Servicio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Entrega servicios de  calidad.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Desarrollo programas de mayor costo/efectividad.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Tienden a logar mayor nivel de especialización.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Tienen mas cercanía con las necesidades de los beneficiarios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r>
              <a:rPr lang="es-ES_tradnl" sz="2800" b="1" dirty="0" smtClean="0">
                <a:ea typeface="ＭＳ Ｐゴシック" charset="-128"/>
              </a:rPr>
              <a:t>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dirty="0" smtClean="0">
              <a:ea typeface="ＭＳ Ｐゴシック" charset="-128"/>
            </a:endParaRPr>
          </a:p>
        </p:txBody>
      </p:sp>
      <p:pic>
        <p:nvPicPr>
          <p:cNvPr id="4098" name="Picture 2" descr="http://www.cmrfalabella.com/b2cfapr/CMRCORP/grafica/imgs/CL/lg_bn_coanique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365104"/>
            <a:ext cx="2857500" cy="1428750"/>
          </a:xfrm>
          <a:prstGeom prst="rect">
            <a:avLst/>
          </a:prstGeom>
          <a:noFill/>
        </p:spPr>
      </p:pic>
      <p:pic>
        <p:nvPicPr>
          <p:cNvPr id="4100" name="Picture 4" descr="http://t2.gstatic.com/images?q=tbn:ANd9GcSw8NAMQ6BtQKEmlk_8XNhr-YI_imoe7lFKBftg9QfKhJdhnz6Em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365104"/>
            <a:ext cx="2428941" cy="141275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475656" y="5373216"/>
            <a:ext cx="66967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dirty="0" smtClean="0"/>
          </a:p>
          <a:p>
            <a:endParaRPr lang="es-CL" dirty="0" smtClean="0"/>
          </a:p>
          <a:p>
            <a:r>
              <a:rPr lang="es-CL" sz="1100" dirty="0" smtClean="0"/>
              <a:t>Fuente: Ignacio Irarrázaval , “Organizaciones de la sociedad civil: su rol y aporte al país”. Presentación en seminario  Hacia un chile mas integrado fomentando el emprendimiento social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24863" cy="381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_tradnl" sz="2800" dirty="0" smtClean="0">
                <a:ea typeface="ＭＳ Ｐゴシック" charset="-128"/>
              </a:rPr>
              <a:t/>
            </a:r>
            <a:br>
              <a:rPr lang="es-ES_tradnl" sz="2800" dirty="0" smtClean="0">
                <a:ea typeface="ＭＳ Ｐゴシック" charset="-128"/>
              </a:rPr>
            </a:br>
            <a:r>
              <a:rPr lang="es-ES_tradnl" sz="3600" dirty="0" smtClean="0">
                <a:solidFill>
                  <a:srgbClr val="1B8D7E"/>
                </a:solidFill>
              </a:rPr>
              <a:t>ROLES CLAVES </a:t>
            </a:r>
            <a:br>
              <a:rPr lang="es-ES_tradnl" sz="3600" dirty="0" smtClean="0">
                <a:solidFill>
                  <a:srgbClr val="1B8D7E"/>
                </a:solidFill>
              </a:rPr>
            </a:br>
            <a:endParaRPr lang="es-ES_tradnl" sz="3600" dirty="0" smtClean="0">
              <a:solidFill>
                <a:srgbClr val="1B8D7E"/>
              </a:solidFill>
            </a:endParaRPr>
          </a:p>
        </p:txBody>
      </p:sp>
      <p:sp>
        <p:nvSpPr>
          <p:cNvPr id="14339" name="Marcador de contenido 2"/>
          <p:cNvSpPr>
            <a:spLocks noGrp="1"/>
          </p:cNvSpPr>
          <p:nvPr>
            <p:ph idx="1"/>
          </p:nvPr>
        </p:nvSpPr>
        <p:spPr>
          <a:xfrm>
            <a:off x="323528" y="1340768"/>
            <a:ext cx="8424863" cy="4609505"/>
          </a:xfrm>
        </p:spPr>
        <p:txBody>
          <a:bodyPr/>
          <a:lstStyle/>
          <a:p>
            <a:pPr eaLnBrk="1" hangingPunct="1">
              <a:buNone/>
            </a:pPr>
            <a:r>
              <a:rPr lang="es-ES_tradnl" sz="4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2.Rol de Defensoría de derechos y promoción de justicia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Resguardo de derechos ciudadanos.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Desarrollo de políticas públicas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Demostración de creencias, intereses, ideologías y preocupaciones específicas.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Movilización del interés público </a:t>
            </a:r>
          </a:p>
          <a:p>
            <a:endParaRPr lang="es-CL" sz="2800" dirty="0" smtClean="0"/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r>
              <a:rPr lang="es-ES_tradnl" sz="2800" b="1" dirty="0" smtClean="0">
                <a:ea typeface="ＭＳ Ｐゴシック" charset="-128"/>
              </a:rPr>
              <a:t>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dirty="0" smtClean="0">
              <a:ea typeface="ＭＳ Ｐゴシック" charset="-128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365104"/>
            <a:ext cx="1965970" cy="201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5" descr="data:image/jpeg;base64,/9j/4AAQSkZJRgABAQAAAQABAAD/2wBDAAkGBwgHBgkIBwgKCgkLDRYPDQwMDRsUFRAWIB0iIiAdHx8kKDQsJCYxJx8fLT0tMTU3Ojo6Iys/RD84QzQ5Ojf/2wBDAQoKCg0MDRoPDxo3JR8lNzc3Nzc3Nzc3Nzc3Nzc3Nzc3Nzc3Nzc3Nzc3Nzc3Nzc3Nzc3Nzc3Nzc3Nzc3Nzc3Nzf/wAARCABxAOYDASIAAhEBAxEB/8QAHAAAAQQDAQAAAAAAAAAAAAAAAAMEBQYBAgcI/8QARxAAAQMDAQQGBwQHBgUFAAAAAQIDBAAFEQYSEyExBxRBUWFxIjJSgZGx0SNTk6EVNEJUYnPBFiQzQ0RVNTZykrJ0goOU8P/EABsBAAIDAQEBAAAAAAAAAAAAAAEDAAIEBQYH/8QAMBEAAQQBAwMDAgUEAwAAAAAAAQACAxESBCExE0FRImFxBdEUIzKBoTNCweGRsfD/2gAMAwEAAhEDEQA/AKxcbxdBcJIFympAdWAA+oAYPnTb9M3X/dJ3/wBhf1roV86Jpy5L8i2XBpwOKKg0+kpOT4jPyqnXHRWo7cMv2p9xOcbTCd58uOK9PHqNNINiFxXxStO4Ud+mbr/uk4+HWFfWrr0YQbte7yJkqfMVAhnKwp9RDq+xPHn3n3VR4Vvlzbixb2WHBIeWEJSpBGDniT4CvRumLKxYLMxb43JsZWr21HmfjWbXzRxx4s5Kbpoi91nsnM9lCYMhSEJCw0opUBy4V5tbv95Lac3WZnH3pr01JTtsOo9pBGfdXlqS3uZT7P3bqkfA4pH0kB2di+E7WkiqT39P3j/dZn4po/T94/3WZ+KajqK7PSZ4XPzd5Uj+nrx/usz8U0fp68g5F1mdn+aajqKBjZR2Rzd5XqCI2gwWXFISVFpJJI4k4HOqj0aXiZfhd3bgWnEsyyhkpbAATjlVsS4GbKlxRwERwT7k1V+iCEiPpPrKTlUyQt0n34HyrzArpvJ87Lsb5NAVyLDQGS2j4VEacvMDUCJbkOOQ3HfUyVLSBtEcyPfUy8sNsrUrklJJ+FUnogWlzSzzoAG3PkHh/wBZqjWgxud8K5PqAV13DX3SPhRuGvukfCtysAgE4zyrOaUrJMsNfdI+FUiZfpK+kyHYYyWkwwwVvgIBKjgnn2YwKuFxucG2tpXPlsx0qOEl1YTk+Ga5hb9QWZjpPulykS2m43Vw228o5StfDOCPCtOniLg412SZXVQtdWDDX3SPhRuGvukfCmFn1Ba70lxVsmNyEtEBZSeRNSW0Kzmwd04UVruGvukfCsFhr7pHwpTaA4kim8+SmJCflK9VltSz4gDNAWVDQ3RiMFhBS1tnknhk0puGvukfCuJttSZTdv1HIfeN3ulxQYaQsjYZ2uPojs2c5rt4JGAcE4406aHp1vaXG/K1ruGvukfCsbhr7pHwpTI5UZpNplJPcNfdI+FG4a+6R8KVHGjFRSkl1dn7pHwopXFFTdSk1hTY09jexXkut7SkZSeRBwR8acYrhml9XO6a1VPakrUq2vy3A4jOd2ds+mP613CM+1IYQ8wtLjbiQpK0nIIrRqdO6FwB4KVFKJAsdVY3qXdy3vE+qvZGR76VAxWTWFKCUlRIAHMk8qz8poFcLCuXGvPupdHX+DOmyVW11yKp9a0LZ9PIUokcBx7e6pzpK6XlRn3bRpJQU+k7Ds4YISrPqoH7R8fnVIkap19pu52673qRMUl5G221IP2bqDzBA4A+7IrTptU7TutqVNCJRumTrbjS9h5tbavZWkg/nWuDmvRFmfsGtbG1PRGjvtPJ9NKkgqQrtSe3NRdz6L9OyyVR0ORFY/ylnHwNdWP6tGf1ClidondiuF8e6irfqzRsXT+0pF+jPL5pjqGFn8zVQPOuiyVkrLbwsjmFpor024hTmnihHrqi4Hns1DdF5SNE25KeaQpKh3EKOasUEZt8cEZ+yT8hXMFzbx0eXiWw1bX51lkul5nYB+zJ7BgHHka8zG0yBzBzyuu52JDir9rC5M2vTk6U84EDcqSk54lRGBiuV2i+S7JoCxptkgx1yLmpL7hA5BWVDj2Grha7bc9XTG7pqWOYtuZO1FtyuOVY4LX/AEFVSZ0a6jeU60iRGEbrKlNNbZwlKjxVjHjWiARNGDz3s/ZKlLycmhb6uu10u9zhXeK66zaWZrcZgoXjeK2htKIHjkV2VJ9EeVc617aTatAwYdvjuPdSfZUEoSVElKsk9/OrTpBV1dtYlXpQS/IO2lgJwGU44J8e+kzlr42lvAsJkdtdR5Kkp9uhXBKBOitPhBJSHEg48q57pbT1qRr2/sriMqbYCCw0pGUthQ44/wD3bXTjVDtsd9vpYubgYcDDlvRlzZOyTnv5ZqkLyGuAPZXkbZBpRvS4U26Ba40Ja4iHZOXExMoUpIHH1efOtdDMXli6PXN+RPZsCGVYFxUQtf8AFhXFPI1K9Jrb0ddlu7cRcpuBLCnm207R2SMZxRfZs/U+gbq7Gt0iIpaFJZacH2jqBzOOzPdT2vuFra55KSW/mE+E0VHuvSAlyS3PftdlBKYoaA25BBwVq7hw4Vtra8xbFpVWnmXXps0xQ0Sn0lITjG2vu7aRtWp586yRLPpq0yWpqGUtuPyWi23H4Y2uPreQp/O0u1ZtGXndlyXcpMZRfkqBU46ru8hxwKAprwH8A7D7omy01zS5tCuk6ztxLjDUi4PQowwCnLcZB4bH/Ua7DqbUsWxWPrcl5Lch1r7FscVKWRwwO6ueNWOTD6JFuohOGRIkNyHUbB2ygKGMjny7Ka6msN3maY/tBeg85PecbbajtoJDLR8Bx4861SCGaQF2wBr5SWl7AR7KMsty1ZDukOa3Ikb25L2EKkkqQ8TzOz2AeArrVms+o0TkS7xqEuoGcxI7CUNq4dpIz8DVa0nCuWpLxAuk+IuDbbY0ERWXAQpbmMbWO6umis2smBdiAAnQMNWSsis1rms1gWpZoooqKLy/c2nH79MZZQVuOTHEoSOZJWcCvQWi7Ouw6diQHXS44gEqJPIk5wPAcqo3Rzpgv6huF/mJy2iU6iKlQ4FW0cr93EfGrjrrVUTSVhfnvuNdYKSmMyonLq8cBw8uddLX6kPqNvAWPSxY24qcnzo1viOy5z7bEdpO0txxWABXAukDpMuWq5C7JpRl9MJatlTjQUXZA8h6qfnUbdL3qjpbvDdvhRyxDRgqjoc+zbHtrPDJ4cK7XoTQlr0fDCI6A9NWBvpS0jaUe4dwrmrYqh0X9FDNpS3dtRtoenYCmY54pY8+9Xyq49IunLfqPTb8SapplxtJXHeXw3SwOB8qtWABgVwXpWky/wC1slhyQ+WAhJQ0VnZHkK0aXTmd+FpM0vTbkqXoXWc/Ql1f2ECRGcyl6OF+iVD9oHv4VZrh0k37ULClJe6iyokbpg8f+6qRd4QebLyOC0jj4imlnmpZO6dOAo8FVtihbp9RjJuEl7zNFbOVPKWpa1LWoqWriVKOSa1NZ5jI4isGu6RtsuX33Xqe3j+4Rv5SfkKWKUkcQD50jb/1CN/KT8hS2RXjncld5vAWQkYxRs99FGe+qqyCkHnQEgUZFZzUURWNkd1BNGeyiojZB5jPnWNnA4VtWDQUWmAnkPhUFetTw7c91NhDkyeeUaP6Sh593vqN1VfZr1wRp+w5M50ZffH+nQe3z7qmdO6eiWSNstAuyV4L0hzitxXeTVbs7LUImxsD5O/A+/soXSmrJl3u0q2XK2dUeZTtgBWcJzwyOw1cMBQx2d1QeqrgxYLVLubUdHWiAlBCQFLVyAz21W9Jy7zG1HGiXSe7JXMil9xpY9Fnux3VA6timOgEzTLGMR4+OV0JIA5VnkKbzS+mI8qIkKfCCWwrkVdgqCcuNztui3p17S2m4NsKUtLXFO12f0qxNLKyMvqu5pQmoekVUC7GHAgh9pl5Lb7ylEDJxkJwOfGr6w5vWkLxjaSDiuQaSiN3uRbrclO8bZX12a9j1lk5Cfj8q7AkAJAHIUuMl1krd9RhigLY2iiOfdKCisA0U1c1R8xLkK2PC2IjocSkloOq2Wwo8cqx2V5v6QoLz70mZdtRJud0SoZajpVuWhjkM8Bw7qkdWX+63S6TGZs1xbLbzjaGknZSEhRGCBzqtSwDEeTjhsGuvH9Mphe87rA7V+oNanek9RXG22RyFbXRGDjhU642nC19wKu6u49HGs0X+H1OYoJuLCQFA/5o9oV55sav7mR2pUamLdOkW2c1MhuFD7SsoV/Q+FPGjZNphQ3VHTujmPhepQeHGuFdMbexrAEZ9OKhX5qH9K6novU8bUtrS+jCJDfovN+yr6VzfpsaA1DDdHNUbZPuJNY/p7THqsTynakh8OQXOH07TKx3pNRMS2tSIe2CoOZIHdUyeKFDwNMbMo9XWn2VmupNEx8rQ8XsskT3NjJasW1Uhklh9CihPqqqQNFYNPij6bMbtJe/N10vUsD/AIfGOf8AKT8hXMrbrDVU/U12j2mIzNjsuqSlDqtgMgHAOe0nHKumwCBb4xPINJ+VcUdv0+PfdSTLI9GjRluFTslzsSOAKPE15/Sx9QvFWunM7ENorpOntbQblan5VxU3b3ozhbkNOuD0SPHtFUvVuvrrKVIf088lm0x1BvrZTxeWRyTn8uHZWlh0m2dGz7/cYLky5vtrWy26MlI7FAd/bVek224P6VZnKjLiWuAsfZuoIW6on0lmtUUMAkJHY0kvkkLQumL1JI09oKJNvT+9uTzOEA42lrPEfljNR2ndf407FbWl66XtSSVRmE+lz5qPICop7e6k03edST44RFjQVt21Cv2AE+kvHfkc6tXRXbYsTSMKUy2jfSkbxx0DJV3ce6kSMiZGS4b2mtL3OAHFJG7a0nM6dYfatjke8THSyxDeOSCDxUcdmMmojo8vOorpqWam5T99EitkOgJGxt9gHcefwptq9d4la/cj2+EtbwjJaivKSdhkKztqzy5VC6e69Ck3PR8FShcZUwB+Sgf4bWyNs+B+tMZCzonYWd/gKpe8yC+Auv2G9xr4iS7CCiwy8pkOkcHCOZT4Z4e6n0t4R4zrp/y0FX5Una4Ee2wGYcRpLbDKQlCUjAwKUmMiRGdZJxtoKfiK5jqvZbWcjJVLo4ZTJhSr2vZU/cJC1FXckEgD8quY8a53pi9M6RZVYr/iIGXFbiQseg4gkkce/wAKlHtf2551UayMv3OUOAQyghOfFR4ClggCl0NRp5ZJS5osdvFJr0qvON2+3JabC1KmIISf2iDwHvqI0je0o1cpFxYLs+Yrc75PFDIAzsDw50z6Q29QLtbVxvDjDSd8AzFYGSgnkSe0+VKXtbek5enlpi71bbKljA4uuqAGc9/E/Gkk+q104ImHSNi2LnZcH91dtZamRpu2l5CUPSlHDbClY2vHyplrSX1no/kSXU7C3oyVFPcTxxVa1NY5CdLyL1fEpeuTrqFKI4hhvPqp8O+nD0SZrq2rfZLjFrjskRGwdkvugcz/AA5q+RJI8rLFp4mNZJfB3P8AgKx6OtUeyaXQ7FAU86zvnHFc1KIz8KosXWOoVtlxme09IW8Utwy3lSuPyqb0TqVMq1vaduALdyYaU2hGMFYA5eYrfo8uFhjR4sBKUG7OOLQ6AjKwU54nuHDGaFXQCYQYzK6VmRv+Psr9blvOwmHJSA28psFaR2HHGinAFFPXDJs2vL15/wCM3D/1Tv8A5GmD4yw4P4TTu9vsovNw23UJ/vTvM/xmox24RdlSd4VcD6ozXqzKwR7nsuGI3F/Cb2E/YPDuXUnUBa5rcYuBaTsr4gjjUkLlHKQRtn/2mkaLUR9IAndO1ELzISArFpu+ytPXVqdEJOycON54OJ7RVt6U7nFvkK0XOGvLbgUkjtScZwfjXMDdYg7Vg9xSaBeIxRu94sIB2tnjjPfReYDK2QOohVDZQwtrZPccD4io61HZfkt9yqVF1ifeflUfEmMsznnSo7tfI4oTaiPqMIPCtFC/BwIU521g02RcIi+TyR50r1qOrk+371VqM8ZBpwWfpPB4XqeI2l22MNrGUqZSCPAiub6I0VaTf70ZTW/Tb5m7YbWfRAICgSO0jOK6RAWgQY3pJ/wk9vgKqmg1vO3jVEh5otIXcNlO1wyEpAzXmo3lrX0f/Wuu5llthXRLYSgJSAAOwdlJyorMthbEltDrSxhSFjII8qUDiT+0KN4j2xWYHunY+yS6nH6qYoZb6uU7G62fR2e7FbMR247KGWEJbaQMJQkYAFb7xPtijeJ9sVLUxPhZxTdqDGZkuSW47SX3PXcCcFXvpfeI9sVjeJ9sULrgqY+y3oxWu8T2qFG8R7YqKUUjLhRpiCiUw26k9ixmtYdviwUbEKO0yP4EgU43iPbFG8R7YqUFa31XZIyobEpKUyGUOpSoKSFjOCO2h+HHfW2t9lDhbOUFSc7J8KW20+0PjRvE+0KloeocJORGaksqZfQFtqGFJVyIojR2ozKWWG0ttp4JSkYApTeJ9oUbxHtiop6qpNhboiZZliM0JBGC4EjNYYtsOPIXIYistvOcVrSnBNOt4j2xRtp9oUKCtk/yVuKK02094oo2q0V5muMWOu4SVrZQVKdWSdnmc0kiOhZ3bbIUSPVSjJPlinU/9dkfzVfOnNqvEu0pe6iW0OO4y6UBSk+Wa5ge6+V9HOnZ0xhGCVGKhIjr2VxS0rtCm9k/mKyGkFWylsbR5ADJPuq6PS3b1oSXLu2y5IiyEpYkFISpYOM8ueMke6ktNYtOmbjfg2hUkKDMdSxkA9p8/pTBleztlj6kQjJdEMgca25+VUXI+7VsutFtXctGyfzpMsM8MtI4/wANXZMpzUuj7i9P2VzrcQtL4SAVJOOHD31AWK5ptsxLqYbLzqlJS2p0ZDfHmB5Gg5zrHq5TI+m6N/5QybtWyiFQ2QcLjpCh2KRg/KhMJhZCURkqUTgJSjJJ8sVaekQAaskhKQkbts4SMDlTqyuCx6OfvTIQZ0p0ssLKQd2Ek9/kTQp2WN8IF8XQZKIxbqAHuVTHIDLath2IlChzStvBHuIrXqkb7hv/ALavEt1WotFPT5hSZ9vdALwTslaD2H3VC6ciR31TpMmMZXVI29TGBI3is4xw48KhDgQAUWSRdNz3xgFpo15UYJEhOAmS+McgHVDH50B6QM7L74ycnDihk/GpKCIdzvrSUwkMsKSrLIWSMhJ4j3in1msbNz0rcpLaAJrD/wBmcnJQACofCqhrjwU2SaGMAvZ4/a1X+sSP3mR+Kr60CRJ/epH4yvrTu4sMtW+2Ott4W+0pThz6xBxTqzRorMCRdrkyXmmnA00ztFIcWR2kdgoU4mrV3PhEeYb7cKL6zJ/epH4yvrR1iSP9VI/GV9aXnvsTpLZgwm4YVhBQhRUNonGePKpjWdoiWs29cJKUpWyUPEHOXE4z/WpTqJB4QziD2Mcyi6+wUAJEn96kfjK+tHWJOP1qR+Mr61O32ytsaastwiIAdkthL3HiVHiDTy+2KFCvtkiMtjdvoQHwDzXnjVjG8clKbqdO6qb57eOVVRIkdkqR+Mr61nrEkf6qR+Mr61ZL9HtT1vuL0KEIblvkBo7KypLiTw7eRpO72NiHpOBMbCeubW1JPbsrzs5/KoWO33UZqIHBtsqzXHsq/wBZk/vUj8ZX1o6zJz+tSPxlfWp1q0MPaHeuQb/vTUjG33ozj8q1vVpjQdGWqehKetyFZcUOZSpJUmhi6lYaiAuxx3uuFCdYkZ4yn8/zlfWsGTJI/WpB/wDmV9asmqjbLe47bYlmbbcDSCJIcVkZGc45UlerPHZ0vbbpEb2XSgdZSkkn0j6J+IxRMbtxaDNTAQ1xZQca7KA6xJ5dakDw3yvrWRJk9kqR+Mr61YQm227U7kJ62IksrU2hIKyNjaAyfHnQ9HgXbUgt8eEiFHjqWXlIWSVITz8qmJ8qGeMH+ntV3sq6ZMjtlSPxlfWs9ZkDnKkfjK+tWIotF7g3FNvt3UpUNsutrCyd6gc9rx7aQS3At1ggyX7amY5NCiXVLIDfYAMdtDA+UBqIjt097qtlB9YkfvL/AOKr60UnRS7K3CFh/tCXnfr0n+ar50/03YZV+m7phJSwji89jgkdo88UwncJ0j+ar50tAu9xtram4ExyOhStpQR2mrCsvUlSCR0NRGnKY1M9JWw1b4UCVHtUIEJKm1ALPatRxTqyoXdNBXK3RklyRFd3qW+1QPHh+dQUnUF4lMLYk3F9xpYwpBIwod1NYM2VbpAfgvKZdH7STV8xlayfg5DAGbBwNj/as1nacteib1JlJLJmFLTKVghSjy5GqpH/AFlj+aj/AMhTm43a4XRaV3CUt8p5A4AHkBTPiCCDgg5BHZVXuBoDstGngewPLz6nHsrJ0if82yf5TfypxHZN06PTHjpLj9vkqdU2kZUQok8B5GqzLlPzHy/KdU66oAFSueByre33CXbX9/BfWy5jBKTzHiO2rdQZEnulHSP/AA7I2n1Nr/kKzMtLtnR7M64hTblweCWm1jCiO/HkKrlqfnRZSZVsS4p1rirdpKsg9hHcaxcrnNujqXbhJW8pIwnaPBPkOVaQp0qA4XIb62VkYJSeYoF4yFdlePTyNjflRc437fCtD7TaNUwHRHEZ6RF3r7IGNhZSrPl5UxtdxctVhbmNFX2dyJWlJ9dOzxHwqDXLkOSDJcfcW+ebhV6XxpMuL3e63it1tbWznhnvo9QA2Ev8C4sDHHx/Cs2vIsWI5bWoCgYxYWpvBzgEg/1pvCZXcdJPx4qFOSIskPKbTxKkEcSB24qCcedeCEuurWlsYQFHOB3DwreLLkQnN7DfWw4OSkHB8qGYLrV26V7YGsB3abUjp2At2/wm5LLiEJVvlhaCklKePb7qlbxNgXjT892Cw+05FkB9YdUFcFnBx4cKr0i5TpEgyHpTq3SkoKs49E9lN23XG0LQ24tCHAAsA8FDxqB7WighJpHyvErjuKr/ACugQC3IU3bJakBuNCjy0548U8x8AKinZBny9OzVryt19ec9np5+VVbrL+3tb9zaKN2ST+z3eVYS+6ndgOLAaJLeD6h7xVuqCkt+nOaSclO327vXia5am4rMZhc3ZWlkcXTtbOSfzqbnzLdcVXm1xWX+tCPhDilAoWWhwwOyqMHXEu75KyHc7W2Oee+stvOtOl1pxaHTnK0nB486AlI5V3/TmkNx2rj58q5adKXrRarU84Ex7kiS2T3Ha4H50x1XJTKs81pCkluJPS00B2pCCBVbS+8ndbLriSyTusH1M93dWC64UqQVq2FnaUnPAq7/ADomUVSA0Dur1Se9/wA/ZWzXVxuipb0XYV1Dct8dyMeqD62O+i3ymxcbbbph2oU+2tsuZOAlW0vB+PzquO3W4PMbh6bIdZPAoW4SMU2U64opKnFKKAAkk+qByxQMvqtRmgPSEZoVfH/asF+b3Wui1nOxIaTnPPlStnWn+2M+O4pKOtJeZSonjtHlVbcfdcfL7ji1OkglZOT8a1K17zebxW3na288c99Dqb2nHSOMeBPav9qx2CDItTF6kzmVsttRFsBSk421qyBjvo0oqataLdJiqetcpJKw4j0EcD6STjhxqFmXOfOQlEya+8lB9FK1cvrWW7rcWofU25r6Ix4boL4Y7vKjm1LdpZXtcXUSa/avHumriUpdWlJ2kJUUpPeAedFa+FFJPK6I2FFLz/15/wDmq+dIUUVbuhFwPhFFFFVKs7uiiiiggEUUUUW8qDlFFFFFyhRRRRQUCKKKKIUPCKKKKA4Q8IoooqHhQoooooqx5CKKKKAQKKKKKhU7IoooqNVkUUUUVU/pQKKKKqiv/9k="/>
          <p:cNvSpPr>
            <a:spLocks noChangeAspect="1" noChangeArrowheads="1"/>
          </p:cNvSpPr>
          <p:nvPr/>
        </p:nvSpPr>
        <p:spPr bwMode="auto">
          <a:xfrm>
            <a:off x="0" y="-312738"/>
            <a:ext cx="1343025" cy="65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8199" name="Picture 7" descr="http://sp1.fotolog.com/photo/1/21/0/un_techo_xii/1194732930_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5517232"/>
            <a:ext cx="1910416" cy="93610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24863" cy="381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_tradnl" sz="2800" dirty="0" smtClean="0">
                <a:ea typeface="ＭＳ Ｐゴシック" charset="-128"/>
              </a:rPr>
              <a:t/>
            </a:r>
            <a:br>
              <a:rPr lang="es-ES_tradnl" sz="2800" dirty="0" smtClean="0">
                <a:ea typeface="ＭＳ Ｐゴシック" charset="-128"/>
              </a:rPr>
            </a:br>
            <a:r>
              <a:rPr lang="es-ES_tradnl" sz="3600" dirty="0" smtClean="0">
                <a:solidFill>
                  <a:srgbClr val="1B8D7E"/>
                </a:solidFill>
              </a:rPr>
              <a:t>ROLES CLAVES </a:t>
            </a:r>
            <a:br>
              <a:rPr lang="es-ES_tradnl" sz="3600" dirty="0" smtClean="0">
                <a:solidFill>
                  <a:srgbClr val="1B8D7E"/>
                </a:solidFill>
              </a:rPr>
            </a:br>
            <a:endParaRPr lang="es-ES_tradnl" sz="3600" dirty="0" smtClean="0">
              <a:solidFill>
                <a:srgbClr val="1B8D7E"/>
              </a:solidFill>
            </a:endParaRPr>
          </a:p>
        </p:txBody>
      </p:sp>
      <p:sp>
        <p:nvSpPr>
          <p:cNvPr id="14339" name="Marcador de contenido 2"/>
          <p:cNvSpPr>
            <a:spLocks noGrp="1"/>
          </p:cNvSpPr>
          <p:nvPr>
            <p:ph idx="1"/>
          </p:nvPr>
        </p:nvSpPr>
        <p:spPr>
          <a:xfrm>
            <a:off x="304800" y="1412776"/>
            <a:ext cx="8424863" cy="48975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ES_tradnl" sz="4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 Rol de Capital Social  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Promueve la integración de organizaciones a través del trabajo con redes.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Alienta el comportamiento cooperativo.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Desarrolla normas de confianza y reciprocidad entre los individuos. </a:t>
            </a:r>
          </a:p>
          <a:p>
            <a:pPr algn="just">
              <a:buFont typeface="Wingdings" pitchFamily="2" charset="2"/>
              <a:buChar char="ü"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Facilita la creación de capital social en los lugares donde se inserta.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r>
              <a:rPr lang="es-ES_tradnl" sz="2800" b="1" dirty="0" smtClean="0">
                <a:ea typeface="ＭＳ Ｐゴシック" charset="-128"/>
              </a:rPr>
              <a:t>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dirty="0" smtClean="0">
              <a:ea typeface="ＭＳ Ｐゴシック" charset="-128"/>
            </a:endParaRPr>
          </a:p>
        </p:txBody>
      </p:sp>
      <p:pic>
        <p:nvPicPr>
          <p:cNvPr id="6146" name="Picture 2" descr="http://www.plataformaurbana.cl/wp-content/uploads/2011/01/1294430838_logo_j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941168"/>
            <a:ext cx="1440160" cy="1440160"/>
          </a:xfrm>
          <a:prstGeom prst="rect">
            <a:avLst/>
          </a:prstGeom>
          <a:noFill/>
        </p:spPr>
      </p:pic>
      <p:sp>
        <p:nvSpPr>
          <p:cNvPr id="6148" name="AutoShape 4" descr="data:image/jpeg;base64,/9j/4AAQSkZJRgABAQAAAQABAAD/2wCEAAkGBhISEBQQEBIVFRUQFBUVDxUQFBAPEhEUFhUVFhQSHhgXHCYhFxkjGRYUHzYsLyopLC04FR4xNjIqNSctLTUBCQoKDgwOFw8PGikkHh0sKSkqKSwpKSwpKTUtNSksLCksLCksKSwqKS0pKiksLi4pLCkuMSwpKSwsKSkpLCksKf/AABEIAFkAsQMBIgACEQEDEQH/xAAbAAABBQEBAAAAAAAAAAAAAAAAAQIDBQYEB//EADsQAAIBAwIEBAIIBAUFAAAAAAECAwAEERIhBRMxQQYiUWEUMgdCUnGBgpGhI3KSwRVDYrHRNFOisvD/xAAaAQACAwEBAAAAAAAAAAAAAAAAAgEDBAUG/8QAJxEAAgIBAwMDBQEAAAAAAAAAAAECEQMEEjEhQVETIjIFgZGhsWH/2gAMAwEAAhEDEQA/APO6KBUkUJY4FepbowEeaWrq14LnqK64PCckzCOFCxPpsAPUk7AVRLUQjyy1YpMzNFep8J+iGFAHvZix+xEeWn3a/mbHtgffV0thwy32jtI2I7mNZCfzSVzZ/V8V1jTkyxaaR4lqHrRXs0/HLQbGwjI/kt8/+tVF1HwafaS2e3J+tECoHvhcj9qaH1Jv5Y3/AEHp2u55hRWz4r9HD6DNw+YXcY3KoQJl/KDgn9/asYfQ9uoIwQfTHY10cOohlVx/BRKMosKKKKuEENFBooJFoFBoFADxThTRThSskeKeKYBUi1WwJFp+KaopwFVsYXFFLRSAVVXPBbcGqWrrgk24HfO3uewrRm+DJx8nofAOBczbtjzHrgfjW1tLFIl0Rrj17lj6k96g4Jw/kwqh+YjL+uTvj8OlWFeA1mpllm12OpCNLqVd9EScneqO8irSXbVRXhq/Syp0RJGbvI6pLpK0F7VHdV6DA2Usqo76SF+ZC5Rh3Q4P/BHscirO4ki4rtpWK/AOkr5I74AZ0/6ZfT1qnuqqZHIYEEgrupGQQQcggjodq3LCp+5dH5M05ETKQSCCCDggjBBHzAjsQdvxoq743KLmJb3A5gIivgPrPhuVcbfbAYN7x+9UdbMc3NW+e5Q0IaKt+LeHjC8kYkEjQpqmAR4wo1Rp5S3z+aVBt70i+F7jyHQCJXijQ6gVDzRrLGpI6ZVl/f0o9SL62FMqqBVhdcCljj5h0EBUdwjqzxrIFMbMnUAh16ZA1AZp7+Hp1kaJ1VCiLJIzsqxojAFSzdASSFx1zkbmjegpleKcKsYPD8hKklBGQzNIGGhURxGzZOPrEADqSRipJPDk4yQhKCSJA2VwecMwvsSNLAg56DpSucfIUVy09RXdacCldnVdOqNxGVLAFpDqwi7bk8t/TptnpT04JL5CwVRLE8yF2IXlxhmcnGSPKpPfYg96RyXkKZyKKeBXY/A5l52U/wCm087cbajhSPtZG+22BnpXIKS0MLiinUlKBTitN9HPDudxGFSMqmZH9wgyB/VprMCvQPociHxczd1gwPbMiVOvns082vBOJe9Hp0955yPTr/vS/F1n5L7zsf8AUf8AfFON9XjVprR1NxZXN1VLeTUTXlVtzc+9bMODaxWzlvJapLp67rqbNVNzJXYwxopkzgu2qnl61YXb1XE11sSpGPI7O7gsnnaE/LcoYj/NnVE34SBf1NV+f+akichlYdVYEfgaS7GWfHctj8Scf2qdtN13EuzQX3HHmuplmWfTcLykiHnkiy8LoFRsAkmJBjbIO1WHCvFLG5jjjgdxrVOUSodljihjh9lkVoVfOwG4zjNQz8Tt0vJL4SiTCEwJHzY5BKUVASzxlVKAs4Pm3Ra4rriCfGpc20ohMgSRy4dlglKlZY2wnnBOo5AIPM6dqz0mvj2GOocRSFhJJC75itopyskEsOiERZCyRsyku1sDuRgBtidxJNxWSSF/irWUAgrPJDEIQmmQzRnGAuQZJc5xkSA5zUXEZrSSJ7eKSKJpPh5JGAuPhTKomWUINBdRh0IBXHzAYFTcc8WxnW0ADOZbjQZA40xvBFCH05AOQr7HIG2c4pFHikTYqs/KFo1pdcsoxBCfxsLLrSQKRhgNekjIHm69KdZ+KCjqqwOYrcoJUbcmCPY6zjZuYwYHop0DqBT73jlpzp5cRSpNCVCob6OSU862bDsxwh0oxyuBtv2qSPxHbJLIzEzC9m/jlcwmO3KFdLKUOs/xZMgHrEDk7Go6vmJJVWPEZljmeNZAJJlkeVBnQo5gYaiCA2JOvtV1DxuWR5QtvpaDncoctByUaB4RE66TrYaYwMg50sO+1RxKWKRYuXcKFt4liMZE6lyjHVKuEKnmZ1nVpOTg9BXfxfiMVwzCK4EIW6uJcsJ1EokfMcwKKTzAoAwcdFIIqJJPsR9yRfEOogJbsRcvJzwyq7yPIgjaOJiCRpzgDr5gDWcB9f8A4962cPiy3aaPVkRfFSTltPnjcMhSbA+1pfUoz8/qBWMfdifUk/vRDo+AY7VRSaaKeyCoFbn6ILoLfuh/zIGx7lGV8foDWGFWXhzivwt3Dcb4jfz46mM+V8epwTin1mN5cEorwGN1JHoV1PplkU/Vdx/5GmfGU7xrFy7nmLgpcASIwOVJxhgPX6p/NVD8V71xcWNThFrwbm+pbyXtcU91nvXE11XLLc1qhhohsmnn96rLieia5qvuLit2PEUTmRzyZqCjNFbEqMz6i02Q7E/eaWihgbbiPBIGnnhW35aW8MLpKpnGpyICYm1MVbWXcDAUjbqAa4vEXDIU4kLeNEWMXBj0xpcR+TmhdJaQnUdPdcDY+1Zya9kYANI7AYwGZiBjpsT2omvZHIZ5HYr8pdmYjvsSdugqiOOSfI25GlseCQi+uWnTTbWzy+WVmgV8syRRazvvuds7RmjgfBVi4wts4Dosj6SyhleMxu0b47gqVb8azc/EJXGJJXYZzh3Zhnffc+5/Wm/FPqDa21KAFOTkADAAPYAbUenLr15VBaNesdtNA8ipz5bSDMmmNrZZmkmwJSsZDMIk6nIzqGdhmunh/ArYwieSJYy1q7mN/iZERkuIolnChjJpZWbbJ3BxWHt52RtSMVYdCpKn9RXR/iMusyc19bbM2ttRGc4znOM1XLFLhMncjecU8L20cMmmMakW8ZVDStcnlSBYnXB0sqj5gcnGdiQai4hwOMXYhhhh0KitKXjuzyo+TFI8rNrAfBJwF+0BuaxC3kmQ2tsrnSdTZGrOrB7Zyc+ua6V4vPtiaXbYfxH2Hp1+6q/Tmu5O5Gt4dwe2naZyghW4cw2CSO6MrBM68NksdXJUgnGZG64FZMqQSGGCNiD1BGxH60176RiGZ2JXdSzMSD6gnp0H6U1piSSSSSckncknqaFFrlhdkuqioddFTRFlaKKBS1v/AMEN/wCGOIC+s/8AD5GAuIAWsWb/ADF7xZ/b+j0rOyzFWKsCrKSGB2KkHBFUkUrIwdCVZTlSpwVIOQQa1snEoeJKOcyQXoACyt5be87AP2jk7Z71zJYngm5Je1/o0RyWqKhruoJLqoOI2UsEhinRkcdm7j7Sn6y+4yK5C1bIQTVoSU2Ty3OagozRVyVFTdhRRRUgFFFFACGgUGioAWiikzUAOFOzUeaM1DQEwanB6gBpwNI0BMJKNdRqadmlaCx2s0U3VRS0BCKKBRWoApCtLRQlbSAsrXxDMkYhJWWIdIrhedGP5Qd4/wApGO1Me5tm35Dxk/8AZlDL/TIpP71wGlHQ1T6ca3LuG5slcRdjJ+YRj+9Rfd++P7U1ae1WLwA2iiimAKKKKAENFBoqAEpKWkoAKWkoFAC5pc0lLVZA4GkJoFBpWSGqikopQP/Z"/>
          <p:cNvSpPr>
            <a:spLocks noChangeAspect="1" noChangeArrowheads="1"/>
          </p:cNvSpPr>
          <p:nvPr/>
        </p:nvSpPr>
        <p:spPr bwMode="auto">
          <a:xfrm>
            <a:off x="0" y="-371475"/>
            <a:ext cx="1495425" cy="752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5 Imagen" descr="FUSUPO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5157192"/>
            <a:ext cx="1685714" cy="84761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24863" cy="381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_tradnl" sz="2800" dirty="0" smtClean="0">
                <a:ea typeface="ＭＳ Ｐゴシック" charset="-128"/>
              </a:rPr>
              <a:t/>
            </a:r>
            <a:br>
              <a:rPr lang="es-ES_tradnl" sz="2800" dirty="0" smtClean="0">
                <a:ea typeface="ＭＳ Ｐゴシック" charset="-128"/>
              </a:rPr>
            </a:br>
            <a:r>
              <a:rPr lang="es-ES_tradnl" sz="3600" b="1" dirty="0" smtClean="0"/>
              <a:t> </a:t>
            </a:r>
            <a:r>
              <a:rPr lang="es-ES_tradnl" sz="3600" dirty="0" smtClean="0">
                <a:solidFill>
                  <a:srgbClr val="1B8D7E"/>
                </a:solidFill>
              </a:rPr>
              <a:t>ROLES CLAVES </a:t>
            </a:r>
            <a:br>
              <a:rPr lang="es-ES_tradnl" sz="3600" dirty="0" smtClean="0">
                <a:solidFill>
                  <a:srgbClr val="1B8D7E"/>
                </a:solidFill>
              </a:rPr>
            </a:br>
            <a:endParaRPr lang="es-ES_tradnl" sz="3600" dirty="0" smtClean="0">
              <a:solidFill>
                <a:srgbClr val="1B8D7E"/>
              </a:solidFill>
            </a:endParaRPr>
          </a:p>
        </p:txBody>
      </p:sp>
      <p:sp>
        <p:nvSpPr>
          <p:cNvPr id="14339" name="Marcador de contenido 2"/>
          <p:cNvSpPr>
            <a:spLocks noGrp="1"/>
          </p:cNvSpPr>
          <p:nvPr>
            <p:ph idx="1"/>
          </p:nvPr>
        </p:nvSpPr>
        <p:spPr>
          <a:xfrm>
            <a:off x="304800" y="1700808"/>
            <a:ext cx="8424863" cy="4609505"/>
          </a:xfrm>
        </p:spPr>
        <p:txBody>
          <a:bodyPr/>
          <a:lstStyle/>
          <a:p>
            <a:pPr>
              <a:buNone/>
            </a:pPr>
            <a:r>
              <a:rPr lang="es-CL" sz="4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4.Rol de innovación </a:t>
            </a:r>
          </a:p>
          <a:p>
            <a:r>
              <a:rPr lang="es-CL" sz="2800" dirty="0" smtClean="0"/>
              <a:t>•Permite nuevas aproximaciones al mismo tema. </a:t>
            </a:r>
          </a:p>
          <a:p>
            <a:r>
              <a:rPr lang="es-CL" sz="2800" dirty="0" smtClean="0"/>
              <a:t>•Levanta nuevos temas o necesidades (no cubiertos por otros). </a:t>
            </a:r>
          </a:p>
          <a:p>
            <a:endParaRPr lang="es-CL" sz="2800" dirty="0" smtClean="0"/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r>
              <a:rPr lang="es-ES_tradnl" sz="2800" b="1" dirty="0" smtClean="0">
                <a:ea typeface="ＭＳ Ｐゴシック" charset="-128"/>
              </a:rPr>
              <a:t> </a:t>
            </a:r>
          </a:p>
          <a:p>
            <a:pPr eaLnBrk="1" hangingPunct="1">
              <a:buFontTx/>
              <a:buNone/>
            </a:pPr>
            <a:endParaRPr lang="es-ES_tradnl" sz="2800" b="1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lang="es-ES_tradnl" sz="2800" dirty="0" smtClean="0">
              <a:ea typeface="ＭＳ Ｐゴシック" charset="-128"/>
            </a:endParaRPr>
          </a:p>
        </p:txBody>
      </p:sp>
      <p:pic>
        <p:nvPicPr>
          <p:cNvPr id="5122" name="Picture 2" descr="Corporación CreAr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573016"/>
            <a:ext cx="2619375" cy="1609726"/>
          </a:xfrm>
          <a:prstGeom prst="rect">
            <a:avLst/>
          </a:prstGeom>
          <a:noFill/>
        </p:spPr>
      </p:pic>
      <p:sp>
        <p:nvSpPr>
          <p:cNvPr id="5124" name="AutoShape 4" descr="data:image/jpeg;base64,/9j/4AAQSkZJRgABAQAAAQABAAD/2wCEAAkGBhQQEBUTExQUFRQSFRoUGBYYGBYcFxcVFBcVGBcWHBQYGyYeGBsjGRkUHy8gJScpLC04FR4xNTAqNSgsLCkBCQoKDgwOGg8PGCkkHiAsLC0sKSksLjQ0KSwpKSksLCkpLCksLC4pKikpLCksKSktKSkpKSksLCwpKSwsLCwsLP/AABEIAIUAlAMBIgACEQEDEQH/xAAcAAEAAgMBAQEAAAAAAAAAAAAAAQYDBAUCBwj/xAA4EAACAgEDAgUCBAQDCQAAAAABAgADEQQSIQUxBhMiQVFhcTJCgZEHI1KhFGJyFUNjgpKxwtHh/8QAGQEBAQEBAQEAAAAAAAAAAAAAAAIBBAUD/8QAIxEBAAIBBAIBBQAAAAAAAAAAAAECEQMhMUESURQEEyJhsf/aAAwDAQACEQMRAD8A+4REQEREBEgtOX1LxFVUpIZXK2CsqrL6XbsrEnCHAPeDOHUzGZWber3Ws+1XUHS+bXWAFuZy2HQu2QjAhQBj/e57gTSr6Ffqq1F27Ci9VLFgcOENFm0HO5SCAT6hiVhMytzaxBuy6jZy3qHpHyeeP1krqkIUhlIb8OCPV9vn9JX26BeWufNCvaiKHCnd6NrMG9P5m8w7u4yv9MxaPwpZWaDurJqd2ZiGJ22WFygUjH9OHyCMHvnEzH7Mz6WnMnMqfWNPd/jEP8zbZbUqMj4VEXc9ysgPJbaeSO2ORieNL4udVzYjtgepQjBxbdcVppUY5wiuWPPbPvGDyhb4mj0jqq6ioWKCBll5+VJBwexHHBm6DMUmQTJgiAiBEBERARIkwE1epaw1VPYqGwopYIvdsewma+4IpZjhVBYk+wHJP7SuL4gssuJpC21bkqKZZbK3z6y1ZrypA9WWKrgDGSRncMmXi7rVttFd9W2xAG3ovmAXNgAeWdjMyA7h2XnBJABnjovhc72W5R5dabKxjBatmW1d9gbLPW4YAgDuWyd07ui6JVTY1iJhnJJ5JA3HLBQThAW9RA7nkza1V61ozsQqoCzH4AGSf2jPUJx3KNLokqUIi7VHsPr3OTySfmZts+OdQ/jy4uPk6dGoB43swscfPHCfYgz6h4c8QV67TJqKs7X9j3VgcFT9jKtp2rGZK6lbTiHUgiIkLQVmDV6FLV2uNyn2+oOQQRyCPkTW611pNLXvfJzwAO5Px/8AZzug+Mk1Vnl7CjYyMkENjvgj3lxS018ojZE6lYnEtjr3SnuqWqvbtDKW3l+yMpBzzvGAcqe+e47zT8N9Vuscq1arUoYDHJr8tgqI7FsmwrkkFRjAIJBllxNPqumd6XWpvLsYcPjsfv7Z7Z7juOwk56bjt70/Uq7HdEdWao4dQQSpIzgj2m0JT9LqE0ZrVdO21SK2dmGUa8r/ACqyQGv9Z3E/6jkniW8TMNiUxEQ0iIgJBkzFqrtiFjjge5AGfYbjwOYFZ65rLkvOLFFTDac176kIxsS1Vbcm9i+bO3pQcc56fQ+iCndYQfMs/Flg20bmbYr7VLKGZyCRnnmcboGgZtXa+WrKkO6Mi78PvZU89GK2IWJPbPpUcAS4CbKI33TOP4v6e2o0Goqr/HZUyr9Tjt+vb9Z2Jq9S1y0Uva/C1KXb7KCT+sRzGFTw/J1ilSQw2lcgqe6kdwQeQcz9Dfwk6RZpumILAVax2t2nuFbAXj2yAD+s+eUfxXrbU+dd0/TOM5DKv84fB3NkMw+w+8+ueG/GWl165osBbHNZ4sX7oef1GRO36i15rETVyaFaxbMS7kSN0FsThdip/wAQOnPZXW6AsKy24AEkBgPVgfGP7zieCek2NqBaVISvPJBGSRgAfPckzp+K/wCKuk0WVRhfcPyVkEA/5rOQPsMmVPwP401/UupBncJpqwTYigCsBshFLHksSR7+xnbS2pGlNcbOO9afciX2CTIEmcTscjxB0s2qGTixDgNnawrYjzQrfkYqCN3fnuM5mr0PXDf5SFvLyWXzm/mMhBz5aMfMKhgPU4/McdhLAwlR6t0rybzetb2NvNxI8tFwoGEsvsOQFIJGPYkHibCZ23W+Jg0OrF1aWL+GxQ44I4YAjj27zPMUREQBnF8UWuKlCg7WfFhFXnYTaTg093BOAcZIzmdlpUer51WpQVel6WYK1tbGpnrwWCMrAhxyDxhgCB2M2E2nZv8AhPSMlRLVVV7zuGxXQnGVBZHyV9IBAzxnGBLAJg0en8utUyW2KF3HudoAyfqZnmS2Nic3xF03/E6S6n3tqZB9yDj++J0pDRkmMvyNZUVJVgQynaQe4I4I/fMhLipBBKkdiCQQfoRPp38X/ArVWtrqVzVZzcB+R/68f0njPwfvOh0vXovTdI1VGnNbIUs3VqxN6HDBifcjmetGr5RGO3mzp+MznpQNL/EHqFa7V1d2B2yQ392BM0+p+K9XqRi/UWuv9JYhf+kYEvuoo0lhy+h02flPNT+yPMukupoOadJpa2HZthdh+thMqKzHFf4nz92U7w74Dv1QFjjyNOOTdYMDHvsU8uftx9ZfujaKtrKdJplK0LYHOfx2FTlrXPzgEAdhNPW9RsvbNjs59vj7AdhL54M8OHTp5tg/mOO39K/H3PGf0nz1p8KzN+eoVp/lbFePa0CTIEmeW9MnD8WaTfTkIHKOrAbBYyg4DMtZ9LOAcgHI+k7k1Op0eZTYmSC6MuR3GQRkAckzY5ZPDm+HNXe2VsR9gJ22Oag5XjaGrq4B7/HYcTuyqeE6UqvtVUsrDgOqNT5ShQzZIyxLsC4BOAQNoMtcTyyvBERMUgiV7SeH67nd7tOqP5jEMMqWB/NlXPf37faWKIhmMoUYkxENInkuJBuHyIC2oMCrAEEYIIyCD3BHvKpR/D2ulrFpYpp7+XoPKq47W1HujfI5B+kti2g9uZoL1xCucN2De3Y7vr/lMqLTHCbVi3KganwRqlYhUDjPDBlGR84J4mbS+AdS59WxB9Wyf2X/ANy9V9ZRiAA2DjnAwMkKM8/JxPSdWVvwhjwWPbhV9zz78YH1nT8vUw5/i0c3ofg+rTEMf5lg/MQMD/Svt95YBNB+soOSGx84+qg/tuGf1+JtV6gMob2PzOa1rWnNpdFaxWMQyxMfnr8iehYPmSp6kMuZIMQOC3S/8M9Z09IJdtljEliK8jPqewHGeeM9hxO6BJiMsiMERENIiICIgwNHSdQa07lT+Wc4ctgkDPqC47HH957HVasM3mJhDhjuGAfYEzl1aCwCqvaR5JKiwOADXtYDK5znG3jHt3nnRdJdVUFW3KagdzIVK1MTlQo4xyeeeRA6f+2KiyKHUm0FlweCF78/v+xnnTU0WjKbWCjZwcgDnjg89z+80rumWHgD8XnrnI9It/A3249s95s9G0ZrDEq6s20EMyMPSMDGwDgfUZga4u0/nFRswqO7tuPpIZAQRn6/uJmtWkUPbWFIWtyNpIBCrgg49vSM/aaDdLtKhfLC+XUE3Bly7CytuD7ZCE5I7mby6Fv8NagDb7Fs4dlJLMpA5X04yYGVPJ37fT5mA2zJz7Ht+gP1knVeW3k1V7iigkbsBVOQoyQSScNgfSao0lpvUkNtR8g7k2hdhX8P4i2T3M2LKnquexU3raq5AIBVkyB+LAIII+2DAz29TQFlDKXVS2zIzwM9pg0/WlKszlUVdgyT3L1q/wD5Y/Saup0dr25IbAL4O5QgVq2VcKOd2TyT/wBpis6VbwQG9LI2EZQ2PIFZwWGOGz3gWCt8jOQc/E9TBoKdlaKAQFUDBIJGB2JHHH0meAiIgIiICIiAkFpM4/iDS6h/LOncKVsBYHHqBwDyc8AbuMHkj4gdiJyeieIq9SvpYbh3Xkf8wB5KkFT+uO4InVBgTERAREQEREBBMgmc27r1O4Irgu+7bgFhlODnH1x7+4+YHSDZkzjeG9HYleX43YOzOVzjLOMqpQMSTsxgfA5E7IgIiICIiAiIgIxEQOF1nw75mGpYU2B/MJUAbzwPURhj6cjv78zXXr1lN6pd6UZQqggeY7goGc7eCNzYAX2DseAJZZh1OkSxSrqrAgjBGeCCD+4JH6wMWm6rVYgdbFKngHPzjjn35X9xNoGV/XeFQzixG2uuWGV3Dfmw7s/iHLngH8q/AmFdLrakwG80oAV9XpbALEcjfndhckkEEcZzAs8SsW9Y1ddZdqgVVGblcMeLSpwHO38NYI/4nfiedH1fWXD0ogBUYfa3JLqHIBIHpG7gnnbkEiBaczS1XV66wGLAgnHBGfxBScZzgEjJ9px00OtcrusKgvuYAqMBlUFFwpOFZXPPs4wciR03wYlZDWN5jDPthSHGGyGLHJJdicg/zGHaBGp8RPfvr06uCNybtoJFoI4J5RBt5BbIPI4KkTa6J4bSsBrFRrODgAbUYY/BkccgfoqDkKs7FGmVBhVC554A5J7k/J+sywIAkxEBERAREQEREBERAREQEREAZAERAmIiAiIgIiICIiAiIgf/2Q=="/>
          <p:cNvSpPr>
            <a:spLocks noChangeAspect="1" noChangeArrowheads="1"/>
          </p:cNvSpPr>
          <p:nvPr/>
        </p:nvSpPr>
        <p:spPr bwMode="auto">
          <a:xfrm>
            <a:off x="0" y="-601663"/>
            <a:ext cx="1409700" cy="1266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5 Imagen" descr="imagesCA2GAUY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4869160"/>
            <a:ext cx="1661626" cy="1347986"/>
          </a:xfrm>
          <a:prstGeom prst="rect">
            <a:avLst/>
          </a:prstGeom>
        </p:spPr>
      </p:pic>
      <p:sp>
        <p:nvSpPr>
          <p:cNvPr id="5126" name="AutoShape 6" descr="data:image/jpeg;base64,/9j/4AAQSkZJRgABAQAAAQABAAD/2wCEAAkGBhISERQUExIUFBUWFxUXFxcXFxcYHRkVFhUXHRoXGxQXHCYeHB4kGRgYHy8gJCcqLCwsFh4xNTAqNSYsLCkBCQoKDgwOGg8PGikkHyQuKiw2LiwsNTUsNS8sNS0sLC0sKiwsLCwpLCwqLCwpLCwpLywsLywpLC0sLCwpLCwpLP/AABEIAJwAoAMBIgACEQEDEQH/xAAcAAABBQEBAQAAAAAAAAAAAAAFAAECBAYDBwj/xABGEAACAQIEAgYFCQUGBgMAAAABAgMAEQQFEiEGMRMiQVFhcTKBkaGxBxQWQlRicpLBIzNS0fAVJHOCosJTsrPS4fE0Q5P/xAAaAQACAwEBAAAAAAAAAAAAAAADBAACBQEG/8QAMhEAAQMCAwUFCQEBAQAAAAAAAQACAwQREiExE0FRkfAFIoGhwRQjMkJSYXGx4dHxM//aAAwDAQACEQMRAD8A9xpUqVRRKlSptVRRPSqpjs0ihXVLIsa97MAPfzoflvGOExJKwTrIwBOkbE27gbXqwaSLgKpcBldGTUDIO8bbnwHfWNyv5TI5FLvh544wxUyBdaqR/Ho3U+YoLJFFPmkqxzEw4/DECSNtw62uAd+xeR7H8auIj82SGZRuWtXjSEyxokc0iO/RiZYyY9X4+0bekNqtZlxZhMOxWXERow5re7DzUXI7OdZ3C5VIsrYWDNJxJFGraWiiZFU7KDZR3cr1XGYSYrKMW8yp0qiaMugsHEZ2YHu2Psq2zbccMlXG6xWgTjjDEarTdHpLmQwyBNIF76iP6vXXC8a4GQAjEIL8td0v5FwAfVQjCSBsiHb/AHQj2IR+lZnKMxL4SDCTsMJh2jH7V11GYMSSqObom57bt5V0RCx+xsubRwNvsvV45QwBBBB5EG4PjcVO9YTPpWhGBwOAk6PW3pKQ1oUF2NzfmT7qNcU8Rthfm6RxiWWaURqpNtvrNsOz9aFszlbeih4zvuWiFPQ3Kc9hxHSdExJjcxvsRZ15jf41fElUOWquCDop0qVKoupUqVKoolSpUxqKJ6C5xxEsM0MCoZJZm2UG2lAetIx7APefbRmsNJiRHnrdKQokwwETHl1Tdhfs5N7KuwXuhvday4/KTeKbBYpl6SGGQiRSLga9Nmt5X377d9PxngoZDgpsPpE7Tx9G6WBaPm+45gKL78vC9Eo2fHzXG2CQMpBF/nLEWJt/wx2HtO/dV3K+FcHgzrjTSbEAszNpB+quonSPAVcyBjRfch7MuJ4FU8m4alw2PxMiFfm04Dlbm4mvc9W1rbt7as4vhDBmdMRoEcqNqDIdAY/eUbH41bmzAn0eqPfVQm9ZM3aVj3M0/HSZZqGZZLhJZemIkDldDGN2TWg5K2ki4q4ksKx9EIgI9JXRYW0kWI08rWqraqWJzmGORI3dVdzZV7ztttyvcWvz3pT22eQ939I2wiYM0Qlw8BwzYZUMcTIyAJbqhu7210ynBQRYZMOW1oq6P2gHWHiLWqtJKFIBIGo2FyBc9wudzUxUFfM34lPZozohM3Bpw2JixOBSOyqytAzFQQ5JLI5uFO/Llt6qjl8eJxWadLiIDCmGjIQatYLyfWD2AJtzty23o2kpXkbVdgzAMNL7X2v2f+K0Ye0mvydkUrJSFuY0WAwCYmTF46HBOqRST65MQN9HVGpE731X37LUTyvPo8LIMFgopMWUDPK4kBOq41btsWvzW47u+2pwGUR4aEx4ZAo6xUEkjUb2uTc868/4dwGEjDrmBfD4xpHYyM7RFrnmkoOkjwua0w5rwevFJFpZZb7JOKIMUWVGIkX04nGl080O9F6F5XFhpNM0RSUhejEwszFV2IMg3O49tE1NLG10w3RSpUqVRWSpjT0zVFFB3AFzWalyyPMJA80SPDGT0eobs21yD/Dta24JHhVzOpjK6YZCQW3cj6sY5+vcD1iiiIsSAABVUAADsA5ClA8ufcGwb+0QtAbYjMqMsqxqAAB2KBt6tqFSyljcn+vClNMWa59XgO6oVlVNSZTYaJ2KIMFzqlSpiKCz8R6mMWEjOJl7dP7tPF5eQ8h7qDFC+U2aFeSVsYuSi2IxKRqWdgqjmSbAes1l8NkozDEPLFEyRMgHzhhY9NG143jU7kC1jyBFH8u4ILssuOk6dxusY2iTyT6x8TWtRLCwAA5WrdpqcU+d7nT7f1ZsshmytYea8pz3h+Y4iOCZ1kmmBfpzcLGiNukEQIs+wJPPcedbOCPSqrctYAXPM2HM+JrtxhkZxEN49p4j0kLdocfV8mG1C8hzgYmEP6LDquvajjmpFL9pNc5jXDQdeaJSFrXEHU9eSJXpUwp6xFpKzhMaV2O6/CiM0CSLZlV1PYwDD2EEUFq5l+LsdJ5Hl4GtKjqrHA4pSeG/eCrZdKYJBC9gp3jIFh5WGw/rvFHUqjmuXiVCPrDdT3Go5HjzIlm9NOq3mO31/pTsTjHJs3HI5j/EBwDm4x4/6idKmp6dQUq5YmQKpJ5AE+yutB+J5iIdK+k5VB5sbUGZ+CMuCuxuJwC58OxFg87elK234FJCj17n112zOa5092586vQxhEAGwVQB5KLfAVnM0xUio7xx9JIASq3tfwv/AFekJ+5G2IalHYcTi/gu4NCMVxKmsxQK2Jm/gi3A/FJ6KisxFmQxCdJjsXojYkLhcP8AvHsbWYDrDfsPuoxhDi5EEeFiXL8P3kAzN427D4nfxNFb2fHB3p3D0/vggmrfLlEOvTxVvCZDLiZNGNxKrtq+aQuAdP32vqYe6trgcBHCgSJFRByVQAP/AH4155keSJhc1w4UsxkhmLM7XLPvck+Xwr0utC7cIMehS7QbnFqE1QlmCgkkADmSbADzqdZHiDHiRwqsSq3vblqvz8bewGk6upFPHi37kzDFtHWRPEcVRg9VWfxFgP8AUb+6szm0XQSf2hArdE+2Ki7RY/vQBsSO236miWDy95lARRHHe5a9yxHaTte3dsBWnw2DVIwgF1tbft77+dL0ck0pJk+Ajh1zRJ2RtAwfEEBwuKSRVdGDKwuCORBrtWezLANlkhkQFsFI13UbmB2PpD7h/rsudilDAMpBUi4I3BB7b0nV0pgdcZtOh9D90aCcSCxyK6UrUqVJplGMHNqXfnyNC8SOhxSuNll6rfi7D8PfXfLJLOR3j4VPiLDaoGI5rZh6q1y4yU4eNW58v4kbYZMJ0KJg04qtgsTrjR/4lB9ZAv76sg1ptIcAQlSLGyY0GzcasRhl++W/KCaM0Gx3/wAzD+Un/KaXqfhH5CLFqfwURxrWjPjt7aC2ovmfoesUItWbXn3iZph3VSwmSwxyPIkSq7m7Nbe5527vVar1KlSLnud8RumGtDdFns4l6PMcukOwLSRk/jCgD2mvQRXnPH8J+bLKvpQyJIPUbfrW6jzFWgEw3Up0g8it69FTPBpmu4XCypBaZw42QzPszN+hj9JrBiOy/JQe8+4VZihjwkNyL7jUQBck/oKocM4bW7ytuQf9Tbk+yw9ddOIw0kkcS9xb12NtvUfbWW2RxYaki5OTR1xTpaA4Rbhqp5a/RYhox6D9ZPXvt7x6hR01jsvxOqTDr2ozD/Ltb/cKMcX5ucNg5pQesFsn+I/VX3m/qprs2TasIGl+h4INW3AbngsfxJxBip55fmvWgwp0yIeU7b61tY3AG1r+NUcFnMeFVJon1YKZrdGWBkw8nNlA5so57dlj56ThvKvm+Hjj+tbU57S7bnfz29VUH4EwpxBmZbgkHo9gmrtNuZud7cqO6vhdiilHdGluvNAFLKML2HPf16LQQyBlDKbggEEdoPbU6ioA2AqVeeNr5LXGi6YdrOPMUYxEepGHeCPaKBrzFHya1aHNjmpKoycChvDUl8Oo7iw/1H+dFhQXhj9y3+JJ8aNCn6X/AMW/hAl+M/lRvQbNzpnw7ffKn1iiWNxHRozaHewvpQXY+AHbWNzrOMbMl48veNUIYPNIqm4P/DW/xqVEZfGSN2fJVjeGuAO9a/MV/Zn1UHqpDhcyxChnxMEMbAHTFGXNiOWqTka6fQfV+8xuLfydY/8ApqKDPR7ZweHDRXjqCwWwlWK4SY6Nd2kRfN1HxNSX5PMEfTWST/Emkb4tXePgHLxywkXsJ+JoY7NZvceX9VzVP3NHNBMyzbCSRvE+Ihs6sp/aKeY57HsNj6qpcD5yXyyWIkFoG0XB+ozdU+XpD1VsU4RwS8sLB/8Amp+Irlm2WRRYeTookjvpvoVVvZhzsN+Zph8bIKWRjLm43oLS6SdjnWXfhuK0CnvLH3/+KrqNWOb7iC3sH/cauZEP7vH5H4mq2EX++TfhX/bSoaNlC38fpHJ77z+UGn/YYosV1AEvseQa/hz35eVVPlGzSPXg4pHCxmXpnO9tEYGnl3sfdWhz3AqElludRVV8NmX+VXsphVoYmKgkJYGwuBtyPqHsFWo2bCZ8e43dzyXKj3sYdv05LJLxlgvtMfr1D/bViPiXCNsMTF+cD42rXnBxnmi/lFVp8hwz+lh4W840P6UQ9nw8T14KoqJft14oNFi0b0XVvwsD8K6WqeI4Cy9+eEjH4QV/5SKov8mmGBvFJiIf8OZgPYb0M9msOjjyXfanj5VejW5A8R8aM4l9KMe4E+6soOD8XGQYMwkNuSzRrIPaLGoZxi8ziiIdcLKGso0F42uxsNmuDvRY6bYRu7wVHTGRwuCtBwylsOp/iLN7WP6UWrJYTiOWBFjlwGKUIFXUgWZdgBe6HUfy1qonuAe8X325+FNRxmNgaeCGXhziQpVzmiDKQeRBHtFdai1dLQRYqIJkMxUPC3OMm3ipP8/iKNigmcwGNlxCDdbBx3r/AF/W1FcNiVdQym4I2pSmcWkwu1H63I0oxe8G/wDa709RqVOIKY1SzeO8Eg+6T7Bf9Ku1F0uLGqSNxMLeK602IKHcPvfDp4XHsY1Xha2Of70Yt6rfyNVYclxSDSkwVezc/wDaa7YbI5hIsjzXI8L3HaLna257KzGmUtjbgOVs8tyaIZdxxDO678SNaA+LKPfV/K1tDGPuL8BVXPMA0selbXuDvtyojCllA7gB7KbYw+0OfbKwCCXDZho4lTpUqVOISY01qlSriijQOb9vi1QbrD12/GfRHxP+Wrub5kIoyebHZQOZY7AAedNkeAMSdbd3Opz3sey/cBYerxpR/vJAwaDM+gRW91uLl6q+BUhT0qcQlHVQ7HcRYaE6ZZ4oz3M6g+y96y3yn8YvhIlihbTLKD1u1IxsSPEnYeRrxSVySSSSTuSTckntJ7TT9NRGYYibBIz1YjOEDNfRL8ZYAixxcB/zig2H4rwmHl0riomhblZwdB7j4f12V4bT3okvZEbrOxEEb0JnaTxcWFivoz6a4H7XD+cUvprgftcH5xXiOPyR0Xo0w7MyqryTEMBcrq0qTZAoBt2kkGiOKyKDVHGmlpYDH0yLqJdOp0pJ5XVi2y/V8qCYIhbMoonkN8h1wXrv02wP2uD84pvprgftcH5xXjOX8OEY3S8D9D0sqDUrBT6egaja/JdxTYfKITHAWjIRoS8s+phocPILWJ0k9Vepa5v66hgiBGZU28ltAvZ/ppgPtcH5xS+mmA+1wfnFeNzZJEYI4l0jFdGJQovqcsGYxns/d6Cove4bbfaOc5RCnTkRmNEC9C+tj0rEIdOlidQsSdS2tYXrjYYnOAuc/wDijp5AL2C9mPGmA+1wfnFP9NsD9rg/OK8MyfAK8Mx6HppFeEKoLA6X6TUeoQexdzsKJxZRh1WZo1MzJJEgUJ01tcZJGxUEawV17+jy3rr6eJhtcrjaiRwvYL2D6bYH7XB+cUvptgftcH5xXz/JH0U46WNTZgzxg2FjYlOqdjba3ZWiwuRQJiMOjKHWecmMknfD9H1L273ax8YzV5KaNmpK4ype7QBevfTbA/a4Pzioycc4EAn51CbdgYGvGsLk0TR4ctFZWjZpptTDo2DuOROm/VXq2u19ql/YkJw8cQ0jFMglUC+py1z0Z+qLx6SO2/fehmGLS5zV9vJwC9LwHE2Dkk6ebFQrb91GXHVG/WI/iPYOweexkcaYD7XD+cV86GmpmPsmNgycUu7tF5OgX0xgOIMPObRTxSHnZXUm3fa97eNEAa+W4ZmRgyMVZTcMpsQe8EcjXvHyd8VNjcLeQjpYzofx2uGt4j3g0vU0hhGIG4TFPVCU4TkVhvlnw7DFwv8AVaLSPNHYkexlPrrIZLlIn6Qam1IusIia2cAgELuB299e9cU8Lx46AxSbEG6OBco1uY7/ABHb8PJ3+T7M8K79FEswZHjLIVIKuLHqsQQe2mYKgGHADZwQJoCJcVrhUIODtZlVJC5XQqWX/wC1kLGNyCQukDSTqtqYVwh4ejMKSySOikSa20KVRkYrp3YFmJGwG/sNrh4LzXoli+auFV2fYoLswUXPW3tp27rmr0+RZyyqPm8isrOxdGVS2vTcMFcA7rfl2mul8gOUg5qoYz6DyQPC8PSS4UzAuWGsqtiQUjtrs3Y25IF9wjVSynBNiMQqlmOolmbctZQWY9pJsPHc1o5+Gc4domOHkDRAaSDGNwxOqwa2rfc23rjBwdmqNIy4VgZFZSR0YsHNzpsw0923YSKI15wuu5tzpnp1qqOZmLNOXmqE2QNHLMXldBEiyq+klmV3UKbXBB62/aCCK44rJmWFnMupEETxjrWYTswvZvQPVNxbejeE4YzeNOjGFLJZhpcRsLMysRu3LUoa3K9++lHwvm15NeFMok06xJoIOj0bAMLaey3IVQPcPmb5K2AfSUEzTJtEZkMpcqMNsw3tNCWG5J9HTpt/K1MmBjaAzPNI2gohUJcgsG0jW7jYaOwd1aGXh/N21XwS9YRAjRFb9iCEspawsGPKqr8IZqUkQ4Q2kKFgBEu8d9NgrWHM10POGxcOaqWZ5NPJUZchVOkjWdhIiI0oYWQqdGohlNyE1XII3sSOVccwyvo0LQOzqLiR1kQgi40konWUE36rX7N97UZxXC+byKVOFI1KquwEYZ1S2kM2re1h52F6bEcK5qyafmem6JGzLouyR20qeva2wvYC9hUa43F3jmFYsG5pQDDZG8mHeZSDofSUF9VtIYsO+1xsN+Z7Kvrw3IJsPG0rG8budFyYujL60Xn1gVI2HpGruF4SzeJAqYeRbSCQMCmoOFK7Nq/hNTh4XzdUKDDPbTIgN01ASMrPZtV7kr7z3118jyTZ7bLjYwLXaUOPDEplaDpN1ZWRWuA0Uh60oBOxUWLLz9LuNL+xIpDEOnk1TFxAWUFdKNojDnVddRHYCF22ohhuFM2QKBhWIVZUW/R9VZVIax1X7SQOQJPfUsPwvm6IqDCnqatDERlk1+lpbVtv7N7c6pif9Y5hdDR9JQqfh2NIVkeR1Bi1glF0mQ6h0Q64JN1NyOQ3NcsVkqRQo7sxaRFdVXowLsTYEFix5c9IG9HDw1nASJUw8sfRpo6rqNQ1sw1LrsbaiOVP9Hs4st8L10BCyaYtYBYmwa+25O4AIqB8m9414qFjc+6eSB4vI0EWqJumKgMzI6EadPWPRbSCxtvv2301vfkTwzBMU/1S0ajzQOT7nFCcn4FzKQJG8SQKqNH0r2LiNySyhVYgk6iL7c9zXquRZFHhIEhiHVXtPNiebHxNAqJzszGTfNHgh74eBZELUrVK1Ks5aCjSqVqVqiijSqVqVqiijSqVqVqiijSqVqVqiijSqVqVqiijSqVqVqiijSqVqVqiijTEVO1K1RRQqQp6VdUX/9k="/>
          <p:cNvSpPr>
            <a:spLocks noChangeAspect="1" noChangeArrowheads="1"/>
          </p:cNvSpPr>
          <p:nvPr/>
        </p:nvSpPr>
        <p:spPr bwMode="auto">
          <a:xfrm>
            <a:off x="0" y="-708025"/>
            <a:ext cx="15240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5128" name="AutoShape 8" descr="data:image/jpeg;base64,/9j/4AAQSkZJRgABAQAAAQABAAD/2wCEAAkGBhISERQUExIUFBUWFxUXFxcXFxcYHRkVFhUXHRoXGxQXHCYeHB4kGRgYHy8gJCcqLCwsFh4xNTAqNSYsLCkBCQoKDgwOGg8PGikkHyQuKiw2LiwsNTUsNS8sNS0sLC0sKiwsLCwpLCwqLCwpLCwpLywsLywpLC0sLCwpLCwpLP/AABEIAJwAoAMBIgACEQEDEQH/xAAcAAABBQEBAQAAAAAAAAAAAAAFAAECBAYDBwj/xABGEAACAQIEAgYFCQUGBgMAAAABAgMAEQQFEiEGMRMiQVFhcTKBkaGxBxQWQlRicpLBIzNS0fAVJHOCosJTsrPS4fE0Q5P/xAAaAQACAwEBAAAAAAAAAAAAAAADBAACBQEG/8QAMhEAAQMCAwUFCQEBAQAAAAAAAQACAwQREiExE0FRkfAFIoGhwRQjMkJSYXGx4dHxM//aAAwDAQACEQMRAD8A9xpUqVRRKlSptVRRPSqpjs0ihXVLIsa97MAPfzoflvGOExJKwTrIwBOkbE27gbXqwaSLgKpcBldGTUDIO8bbnwHfWNyv5TI5FLvh544wxUyBdaqR/Ho3U+YoLJFFPmkqxzEw4/DECSNtw62uAd+xeR7H8auIj82SGZRuWtXjSEyxokc0iO/RiZYyY9X4+0bekNqtZlxZhMOxWXERow5re7DzUXI7OdZ3C5VIsrYWDNJxJFGraWiiZFU7KDZR3cr1XGYSYrKMW8yp0qiaMugsHEZ2YHu2Psq2zbccMlXG6xWgTjjDEarTdHpLmQwyBNIF76iP6vXXC8a4GQAjEIL8td0v5FwAfVQjCSBsiHb/AHQj2IR+lZnKMxL4SDCTsMJh2jH7V11GYMSSqObom57bt5V0RCx+xsubRwNvsvV45QwBBBB5EG4PjcVO9YTPpWhGBwOAk6PW3pKQ1oUF2NzfmT7qNcU8Rthfm6RxiWWaURqpNtvrNsOz9aFszlbeih4zvuWiFPQ3Kc9hxHSdExJjcxvsRZ15jf41fElUOWquCDop0qVKoupUqVKoolSpUxqKJ6C5xxEsM0MCoZJZm2UG2lAetIx7APefbRmsNJiRHnrdKQokwwETHl1Tdhfs5N7KuwXuhvday4/KTeKbBYpl6SGGQiRSLga9Nmt5X377d9PxngoZDgpsPpE7Tx9G6WBaPm+45gKL78vC9Eo2fHzXG2CQMpBF/nLEWJt/wx2HtO/dV3K+FcHgzrjTSbEAszNpB+quonSPAVcyBjRfch7MuJ4FU8m4alw2PxMiFfm04Dlbm4mvc9W1rbt7as4vhDBmdMRoEcqNqDIdAY/eUbH41bmzAn0eqPfVQm9ZM3aVj3M0/HSZZqGZZLhJZemIkDldDGN2TWg5K2ki4q4ksKx9EIgI9JXRYW0kWI08rWqraqWJzmGORI3dVdzZV7ztttyvcWvz3pT22eQ939I2wiYM0Qlw8BwzYZUMcTIyAJbqhu7210ynBQRYZMOW1oq6P2gHWHiLWqtJKFIBIGo2FyBc9wudzUxUFfM34lPZozohM3Bpw2JixOBSOyqytAzFQQ5JLI5uFO/Llt6qjl8eJxWadLiIDCmGjIQatYLyfWD2AJtzty23o2kpXkbVdgzAMNL7X2v2f+K0Ye0mvydkUrJSFuY0WAwCYmTF46HBOqRST65MQN9HVGpE731X37LUTyvPo8LIMFgopMWUDPK4kBOq41btsWvzW47u+2pwGUR4aEx4ZAo6xUEkjUb2uTc868/4dwGEjDrmBfD4xpHYyM7RFrnmkoOkjwua0w5rwevFJFpZZb7JOKIMUWVGIkX04nGl080O9F6F5XFhpNM0RSUhejEwszFV2IMg3O49tE1NLG10w3RSpUqVRWSpjT0zVFFB3AFzWalyyPMJA80SPDGT0eobs21yD/Dta24JHhVzOpjK6YZCQW3cj6sY5+vcD1iiiIsSAABVUAADsA5ClA8ufcGwb+0QtAbYjMqMsqxqAAB2KBt6tqFSyljcn+vClNMWa59XgO6oVlVNSZTYaJ2KIMFzqlSpiKCz8R6mMWEjOJl7dP7tPF5eQ8h7qDFC+U2aFeSVsYuSi2IxKRqWdgqjmSbAes1l8NkozDEPLFEyRMgHzhhY9NG143jU7kC1jyBFH8u4ILssuOk6dxusY2iTyT6x8TWtRLCwAA5WrdpqcU+d7nT7f1ZsshmytYea8pz3h+Y4iOCZ1kmmBfpzcLGiNukEQIs+wJPPcedbOCPSqrctYAXPM2HM+JrtxhkZxEN49p4j0kLdocfV8mG1C8hzgYmEP6LDquvajjmpFL9pNc5jXDQdeaJSFrXEHU9eSJXpUwp6xFpKzhMaV2O6/CiM0CSLZlV1PYwDD2EEUFq5l+LsdJ5Hl4GtKjqrHA4pSeG/eCrZdKYJBC9gp3jIFh5WGw/rvFHUqjmuXiVCPrDdT3Go5HjzIlm9NOq3mO31/pTsTjHJs3HI5j/EBwDm4x4/6idKmp6dQUq5YmQKpJ5AE+yutB+J5iIdK+k5VB5sbUGZ+CMuCuxuJwC58OxFg87elK234FJCj17n112zOa5092586vQxhEAGwVQB5KLfAVnM0xUio7xx9JIASq3tfwv/AFekJ+5G2IalHYcTi/gu4NCMVxKmsxQK2Jm/gi3A/FJ6KisxFmQxCdJjsXojYkLhcP8AvHsbWYDrDfsPuoxhDi5EEeFiXL8P3kAzN427D4nfxNFb2fHB3p3D0/vggmrfLlEOvTxVvCZDLiZNGNxKrtq+aQuAdP32vqYe6trgcBHCgSJFRByVQAP/AH4155keSJhc1w4UsxkhmLM7XLPvck+Xwr0utC7cIMehS7QbnFqE1QlmCgkkADmSbADzqdZHiDHiRwqsSq3vblqvz8bewGk6upFPHi37kzDFtHWRPEcVRg9VWfxFgP8AUb+6szm0XQSf2hArdE+2Ki7RY/vQBsSO236miWDy95lARRHHe5a9yxHaTte3dsBWnw2DVIwgF1tbft77+dL0ck0pJk+Ajh1zRJ2RtAwfEEBwuKSRVdGDKwuCORBrtWezLANlkhkQFsFI13UbmB2PpD7h/rsudilDAMpBUi4I3BB7b0nV0pgdcZtOh9D90aCcSCxyK6UrUqVJplGMHNqXfnyNC8SOhxSuNll6rfi7D8PfXfLJLOR3j4VPiLDaoGI5rZh6q1y4yU4eNW58v4kbYZMJ0KJg04qtgsTrjR/4lB9ZAv76sg1ptIcAQlSLGyY0GzcasRhl++W/KCaM0Gx3/wAzD+Un/KaXqfhH5CLFqfwURxrWjPjt7aC2ovmfoesUItWbXn3iZph3VSwmSwxyPIkSq7m7Nbe5527vVar1KlSLnud8RumGtDdFns4l6PMcukOwLSRk/jCgD2mvQRXnPH8J+bLKvpQyJIPUbfrW6jzFWgEw3Up0g8it69FTPBpmu4XCypBaZw42QzPszN+hj9JrBiOy/JQe8+4VZihjwkNyL7jUQBck/oKocM4bW7ytuQf9Tbk+yw9ddOIw0kkcS9xb12NtvUfbWW2RxYaki5OTR1xTpaA4Rbhqp5a/RYhox6D9ZPXvt7x6hR01jsvxOqTDr2ozD/Ltb/cKMcX5ucNg5pQesFsn+I/VX3m/qprs2TasIGl+h4INW3AbngsfxJxBip55fmvWgwp0yIeU7b61tY3AG1r+NUcFnMeFVJon1YKZrdGWBkw8nNlA5so57dlj56ThvKvm+Hjj+tbU57S7bnfz29VUH4EwpxBmZbgkHo9gmrtNuZud7cqO6vhdiilHdGluvNAFLKML2HPf16LQQyBlDKbggEEdoPbU6ioA2AqVeeNr5LXGi6YdrOPMUYxEepGHeCPaKBrzFHya1aHNjmpKoycChvDUl8Oo7iw/1H+dFhQXhj9y3+JJ8aNCn6X/AMW/hAl+M/lRvQbNzpnw7ffKn1iiWNxHRozaHewvpQXY+AHbWNzrOMbMl48veNUIYPNIqm4P/DW/xqVEZfGSN2fJVjeGuAO9a/MV/Zn1UHqpDhcyxChnxMEMbAHTFGXNiOWqTka6fQfV+8xuLfydY/8ApqKDPR7ZweHDRXjqCwWwlWK4SY6Nd2kRfN1HxNSX5PMEfTWST/Emkb4tXePgHLxywkXsJ+JoY7NZvceX9VzVP3NHNBMyzbCSRvE+Ihs6sp/aKeY57HsNj6qpcD5yXyyWIkFoG0XB+ozdU+XpD1VsU4RwS8sLB/8Amp+Irlm2WRRYeTookjvpvoVVvZhzsN+Zph8bIKWRjLm43oLS6SdjnWXfhuK0CnvLH3/+KrqNWOb7iC3sH/cauZEP7vH5H4mq2EX++TfhX/bSoaNlC38fpHJ77z+UGn/YYosV1AEvseQa/hz35eVVPlGzSPXg4pHCxmXpnO9tEYGnl3sfdWhz3AqElludRVV8NmX+VXsphVoYmKgkJYGwuBtyPqHsFWo2bCZ8e43dzyXKj3sYdv05LJLxlgvtMfr1D/bViPiXCNsMTF+cD42rXnBxnmi/lFVp8hwz+lh4W840P6UQ9nw8T14KoqJft14oNFi0b0XVvwsD8K6WqeI4Cy9+eEjH4QV/5SKov8mmGBvFJiIf8OZgPYb0M9msOjjyXfanj5VejW5A8R8aM4l9KMe4E+6soOD8XGQYMwkNuSzRrIPaLGoZxi8ziiIdcLKGso0F42uxsNmuDvRY6bYRu7wVHTGRwuCtBwylsOp/iLN7WP6UWrJYTiOWBFjlwGKUIFXUgWZdgBe6HUfy1qonuAe8X325+FNRxmNgaeCGXhziQpVzmiDKQeRBHtFdai1dLQRYqIJkMxUPC3OMm3ipP8/iKNigmcwGNlxCDdbBx3r/AF/W1FcNiVdQym4I2pSmcWkwu1H63I0oxe8G/wDa709RqVOIKY1SzeO8Eg+6T7Bf9Ku1F0uLGqSNxMLeK602IKHcPvfDp4XHsY1Xha2Of70Yt6rfyNVYclxSDSkwVezc/wDaa7YbI5hIsjzXI8L3HaLna257KzGmUtjbgOVs8tyaIZdxxDO678SNaA+LKPfV/K1tDGPuL8BVXPMA0selbXuDvtyojCllA7gB7KbYw+0OfbKwCCXDZho4lTpUqVOISY01qlSriijQOb9vi1QbrD12/GfRHxP+Wrub5kIoyebHZQOZY7AAedNkeAMSdbd3Opz3sey/cBYerxpR/vJAwaDM+gRW91uLl6q+BUhT0qcQlHVQ7HcRYaE6ZZ4oz3M6g+y96y3yn8YvhIlihbTLKD1u1IxsSPEnYeRrxSVySSSSTuSTckntJ7TT9NRGYYibBIz1YjOEDNfRL8ZYAixxcB/zig2H4rwmHl0riomhblZwdB7j4f12V4bT3okvZEbrOxEEb0JnaTxcWFivoz6a4H7XD+cUvprgftcH5xXiOPyR0Xo0w7MyqryTEMBcrq0qTZAoBt2kkGiOKyKDVHGmlpYDH0yLqJdOp0pJ5XVi2y/V8qCYIhbMoonkN8h1wXrv02wP2uD84pvprgftcH5xXjOX8OEY3S8D9D0sqDUrBT6egaja/JdxTYfKITHAWjIRoS8s+phocPILWJ0k9Vepa5v66hgiBGZU28ltAvZ/ppgPtcH5xS+mmA+1wfnFeNzZJEYI4l0jFdGJQovqcsGYxns/d6Cove4bbfaOc5RCnTkRmNEC9C+tj0rEIdOlidQsSdS2tYXrjYYnOAuc/wDijp5AL2C9mPGmA+1wfnFP9NsD9rg/OK8MyfAK8Mx6HppFeEKoLA6X6TUeoQexdzsKJxZRh1WZo1MzJJEgUJ01tcZJGxUEawV17+jy3rr6eJhtcrjaiRwvYL2D6bYH7XB+cUvptgftcH5xXz/JH0U46WNTZgzxg2FjYlOqdjba3ZWiwuRQJiMOjKHWecmMknfD9H1L273ax8YzV5KaNmpK4ype7QBevfTbA/a4Pzioycc4EAn51CbdgYGvGsLk0TR4ctFZWjZpptTDo2DuOROm/VXq2u19ql/YkJw8cQ0jFMglUC+py1z0Z+qLx6SO2/fehmGLS5zV9vJwC9LwHE2Dkk6ebFQrb91GXHVG/WI/iPYOweexkcaYD7XD+cV86GmpmPsmNgycUu7tF5OgX0xgOIMPObRTxSHnZXUm3fa97eNEAa+W4ZmRgyMVZTcMpsQe8EcjXvHyd8VNjcLeQjpYzofx2uGt4j3g0vU0hhGIG4TFPVCU4TkVhvlnw7DFwv8AVaLSPNHYkexlPrrIZLlIn6Qam1IusIia2cAgELuB299e9cU8Lx46AxSbEG6OBco1uY7/ABHb8PJ3+T7M8K79FEswZHjLIVIKuLHqsQQe2mYKgGHADZwQJoCJcVrhUIODtZlVJC5XQqWX/wC1kLGNyCQukDSTqtqYVwh4ejMKSySOikSa20KVRkYrp3YFmJGwG/sNrh4LzXoli+auFV2fYoLswUXPW3tp27rmr0+RZyyqPm8isrOxdGVS2vTcMFcA7rfl2mul8gOUg5qoYz6DyQPC8PSS4UzAuWGsqtiQUjtrs3Y25IF9wjVSynBNiMQqlmOolmbctZQWY9pJsPHc1o5+Gc4domOHkDRAaSDGNwxOqwa2rfc23rjBwdmqNIy4VgZFZSR0YsHNzpsw0923YSKI15wuu5tzpnp1qqOZmLNOXmqE2QNHLMXldBEiyq+klmV3UKbXBB62/aCCK44rJmWFnMupEETxjrWYTswvZvQPVNxbejeE4YzeNOjGFLJZhpcRsLMysRu3LUoa3K9++lHwvm15NeFMok06xJoIOj0bAMLaey3IVQPcPmb5K2AfSUEzTJtEZkMpcqMNsw3tNCWG5J9HTpt/K1MmBjaAzPNI2gohUJcgsG0jW7jYaOwd1aGXh/N21XwS9YRAjRFb9iCEspawsGPKqr8IZqUkQ4Q2kKFgBEu8d9NgrWHM10POGxcOaqWZ5NPJUZchVOkjWdhIiI0oYWQqdGohlNyE1XII3sSOVccwyvo0LQOzqLiR1kQgi40konWUE36rX7N97UZxXC+byKVOFI1KquwEYZ1S2kM2re1h52F6bEcK5qyafmem6JGzLouyR20qeva2wvYC9hUa43F3jmFYsG5pQDDZG8mHeZSDofSUF9VtIYsO+1xsN+Z7Kvrw3IJsPG0rG8budFyYujL60Xn1gVI2HpGruF4SzeJAqYeRbSCQMCmoOFK7Nq/hNTh4XzdUKDDPbTIgN01ASMrPZtV7kr7z3118jyTZ7bLjYwLXaUOPDEplaDpN1ZWRWuA0Uh60oBOxUWLLz9LuNL+xIpDEOnk1TFxAWUFdKNojDnVddRHYCF22ohhuFM2QKBhWIVZUW/R9VZVIax1X7SQOQJPfUsPwvm6IqDCnqatDERlk1+lpbVtv7N7c6pif9Y5hdDR9JQqfh2NIVkeR1Bi1glF0mQ6h0Q64JN1NyOQ3NcsVkqRQo7sxaRFdVXowLsTYEFix5c9IG9HDw1nASJUw8sfRpo6rqNQ1sw1LrsbaiOVP9Hs4st8L10BCyaYtYBYmwa+25O4AIqB8m9414qFjc+6eSB4vI0EWqJumKgMzI6EadPWPRbSCxtvv2301vfkTwzBMU/1S0ajzQOT7nFCcn4FzKQJG8SQKqNH0r2LiNySyhVYgk6iL7c9zXquRZFHhIEhiHVXtPNiebHxNAqJzszGTfNHgh74eBZELUrVK1Ks5aCjSqVqVqiijSqVqVqiijSqVqVqiijSqVqVqiijSqVqVqiijSqVqVqiijSqVqVqiijTEVO1K1RRQqQp6VdUX/9k="/>
          <p:cNvSpPr>
            <a:spLocks noChangeAspect="1" noChangeArrowheads="1"/>
          </p:cNvSpPr>
          <p:nvPr/>
        </p:nvSpPr>
        <p:spPr bwMode="auto">
          <a:xfrm>
            <a:off x="0" y="-742950"/>
            <a:ext cx="15240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9" name="8 Imagen" descr="27524_21183894460_7560_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664" y="3861048"/>
            <a:ext cx="1196146" cy="11662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3200" dirty="0" smtClean="0">
                <a:solidFill>
                  <a:srgbClr val="1B8D7E"/>
                </a:solidFill>
              </a:rPr>
              <a:t>LIMITACIONES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531813" lvl="4" indent="-531813" eaLnBrk="1" hangingPunct="1"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Recursos limitados para operar</a:t>
            </a:r>
          </a:p>
          <a:p>
            <a:pPr marL="531813" lvl="4" indent="-531813" eaLnBrk="1" hangingPunct="1"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Debilidad en la capacidad de gestión</a:t>
            </a:r>
          </a:p>
          <a:p>
            <a:pPr marL="531813" lvl="4" indent="-531813" eaLnBrk="1" hangingPunct="1"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Preferencia por función de servicio tradicional (Paternalismo)</a:t>
            </a:r>
          </a:p>
          <a:p>
            <a:pPr>
              <a:buFont typeface="Wingdings" pitchFamily="2" charset="2"/>
              <a:buChar char="ü"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 Falta de profesionalización de los voluntarios. </a:t>
            </a:r>
          </a:p>
          <a:p>
            <a:pPr>
              <a:buFont typeface="Wingdings" pitchFamily="2" charset="2"/>
              <a:buChar char="ü"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 Falta de rendición de cuentas y transparencia. </a:t>
            </a:r>
          </a:p>
          <a:p>
            <a:endParaRPr lang="es-C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Título"/>
          <p:cNvSpPr txBox="1">
            <a:spLocks/>
          </p:cNvSpPr>
          <p:nvPr/>
        </p:nvSpPr>
        <p:spPr bwMode="auto">
          <a:xfrm>
            <a:off x="1692275" y="1557338"/>
            <a:ext cx="72009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s-ES" sz="35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Fundación </a:t>
            </a:r>
            <a:r>
              <a:rPr lang="es-ES" sz="35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Hogar de Cristo</a:t>
            </a:r>
            <a:br>
              <a:rPr lang="es-ES" sz="35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</a:br>
            <a:r>
              <a:rPr lang="es-ES" sz="35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/>
            </a:r>
            <a:br>
              <a:rPr lang="es-ES" sz="35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</a:br>
            <a:r>
              <a:rPr lang="es-ES" sz="35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                                         2012</a:t>
            </a:r>
          </a:p>
        </p:txBody>
      </p:sp>
      <p:pic>
        <p:nvPicPr>
          <p:cNvPr id="1026" name="Picture 2" descr="C:\Users\lmartinez\Pictures\portad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340768"/>
            <a:ext cx="1776197" cy="2664296"/>
          </a:xfrm>
          <a:prstGeom prst="rect">
            <a:avLst/>
          </a:prstGeom>
          <a:noFill/>
        </p:spPr>
      </p:pic>
      <p:pic>
        <p:nvPicPr>
          <p:cNvPr id="1027" name="Picture 3" descr="C:\Users\lmartinez\Documents\Jornada Nacional 2012\FOTOS\campañ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077072"/>
            <a:ext cx="3800475" cy="1200150"/>
          </a:xfrm>
          <a:prstGeom prst="rect">
            <a:avLst/>
          </a:prstGeom>
          <a:noFill/>
        </p:spPr>
      </p:pic>
      <p:pic>
        <p:nvPicPr>
          <p:cNvPr id="1031" name="Picture 7" descr="C:\Users\lmartinez\Documents\Jornada Nacional 2012\FOTOS\IMG_50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653136"/>
            <a:ext cx="2696470" cy="1800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>
          <a:xfrm>
            <a:off x="601663" y="561975"/>
            <a:ext cx="3754437" cy="490538"/>
          </a:xfrm>
        </p:spPr>
        <p:txBody>
          <a:bodyPr/>
          <a:lstStyle/>
          <a:p>
            <a:pPr algn="l" eaLnBrk="1" hangingPunct="1"/>
            <a:r>
              <a:rPr lang="es-CL" sz="2800" smtClean="0">
                <a:solidFill>
                  <a:srgbClr val="1B8D7E"/>
                </a:solidFill>
              </a:rPr>
              <a:t>NUESTRA VISIÓN</a:t>
            </a:r>
            <a:endParaRPr lang="es-CL" sz="2800" b="1" smtClean="0">
              <a:solidFill>
                <a:srgbClr val="1B8D7E"/>
              </a:solidFill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539750" y="14128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s-ES" sz="6600" b="1" dirty="0">
                <a:solidFill>
                  <a:schemeClr val="tx2"/>
                </a:solidFill>
                <a:latin typeface="+mn-lt"/>
              </a:rPr>
              <a:t>“un país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s-ES" sz="6600" b="1" dirty="0">
                <a:solidFill>
                  <a:schemeClr val="tx2"/>
                </a:solidFill>
                <a:latin typeface="+mn-lt"/>
              </a:rPr>
              <a:t>con respeto,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s-ES" sz="6600" b="1" dirty="0">
                <a:solidFill>
                  <a:schemeClr val="tx2"/>
                </a:solidFill>
                <a:latin typeface="+mn-lt"/>
              </a:rPr>
              <a:t>justicia y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s-ES" sz="6600" b="1" dirty="0">
                <a:solidFill>
                  <a:schemeClr val="tx2"/>
                </a:solidFill>
                <a:latin typeface="+mn-lt"/>
              </a:rPr>
              <a:t>solidaridad”</a:t>
            </a:r>
            <a:endParaRPr lang="es-CL" sz="6600" b="1" dirty="0">
              <a:solidFill>
                <a:schemeClr val="tx2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s-ES" sz="3200" dirty="0"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601663" y="561975"/>
            <a:ext cx="3754437" cy="490538"/>
          </a:xfrm>
        </p:spPr>
        <p:txBody>
          <a:bodyPr/>
          <a:lstStyle/>
          <a:p>
            <a:pPr algn="l" eaLnBrk="1" hangingPunct="1"/>
            <a:r>
              <a:rPr lang="es-CL" sz="2800" dirty="0" smtClean="0">
                <a:solidFill>
                  <a:srgbClr val="1B8D7E"/>
                </a:solidFill>
              </a:rPr>
              <a:t>NUESTRA MISION</a:t>
            </a:r>
            <a:endParaRPr lang="es-CL" sz="2800" b="1" dirty="0" smtClean="0">
              <a:solidFill>
                <a:srgbClr val="1B8D7E"/>
              </a:solidFill>
            </a:endParaRP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4" cstate="print"/>
          <a:srcRect l="25977" t="16063" r="59843" b="16646"/>
          <a:stretch>
            <a:fillRect/>
          </a:stretch>
        </p:blipFill>
        <p:spPr bwMode="auto">
          <a:xfrm>
            <a:off x="755650" y="1341438"/>
            <a:ext cx="18065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2268538" y="908050"/>
            <a:ext cx="6400800" cy="573563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s-CL" sz="2400" dirty="0">
              <a:latin typeface="+mn-lt"/>
            </a:endParaRP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CL" sz="2400" dirty="0">
                <a:latin typeface="+mn-lt"/>
              </a:rPr>
              <a:t>El Hogar de Cristo, </a:t>
            </a:r>
            <a:r>
              <a:rPr lang="es-CL" sz="2400" b="1" dirty="0">
                <a:latin typeface="+mn-lt"/>
              </a:rPr>
              <a:t>acoge con dignidad y amor</a:t>
            </a:r>
            <a:r>
              <a:rPr lang="es-CL" sz="2400" dirty="0">
                <a:latin typeface="+mn-lt"/>
              </a:rPr>
              <a:t> a los más pobres entre los pobres para </a:t>
            </a:r>
            <a:r>
              <a:rPr lang="es-CL" sz="2400" b="1" dirty="0">
                <a:latin typeface="+mn-lt"/>
              </a:rPr>
              <a:t>ampliar sus oportunidades a una vida mejor.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CL" sz="2400" b="1" dirty="0">
                <a:latin typeface="+mn-lt"/>
              </a:rPr>
              <a:t>Convoca con entusiasmo</a:t>
            </a:r>
            <a:r>
              <a:rPr lang="es-CL" sz="2400" dirty="0">
                <a:latin typeface="+mn-lt"/>
              </a:rPr>
              <a:t> y vincula a la comunidad en su responsabilidad con los excluidos de la sociedad.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CL" sz="2400" dirty="0">
                <a:latin typeface="+mn-lt"/>
              </a:rPr>
              <a:t>Es una organización </a:t>
            </a:r>
            <a:r>
              <a:rPr lang="es-CL" sz="2400" b="1" dirty="0">
                <a:latin typeface="+mn-lt"/>
              </a:rPr>
              <a:t>transparente eficiente y eficaz.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CL" sz="2400" dirty="0">
                <a:latin typeface="+mn-lt"/>
              </a:rPr>
              <a:t> Que animada por la </a:t>
            </a:r>
            <a:r>
              <a:rPr lang="es-CL" sz="2400" b="1" dirty="0">
                <a:latin typeface="+mn-lt"/>
              </a:rPr>
              <a:t>Espiritualidad de San Alberto Hurtado</a:t>
            </a:r>
            <a:r>
              <a:rPr lang="es-CL" sz="2400" dirty="0">
                <a:latin typeface="+mn-lt"/>
              </a:rPr>
              <a:t> promueve una cultura de respeto, justicia y solidaridad.</a:t>
            </a:r>
            <a:endParaRPr lang="es-ES" sz="2400" dirty="0"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>
          <a:xfrm>
            <a:off x="601663" y="561975"/>
            <a:ext cx="5842000" cy="490538"/>
          </a:xfrm>
        </p:spPr>
        <p:txBody>
          <a:bodyPr/>
          <a:lstStyle/>
          <a:p>
            <a:pPr algn="l" eaLnBrk="1" hangingPunct="1"/>
            <a:r>
              <a:rPr lang="es-CL" sz="2800" dirty="0" smtClean="0">
                <a:solidFill>
                  <a:srgbClr val="1B8D7E"/>
                </a:solidFill>
              </a:rPr>
              <a:t>NUESTRA OBRA EN CHILE</a:t>
            </a:r>
          </a:p>
        </p:txBody>
      </p:sp>
      <p:sp>
        <p:nvSpPr>
          <p:cNvPr id="4" name="Rectangle 3"/>
          <p:cNvSpPr>
            <a:spLocks/>
          </p:cNvSpPr>
          <p:nvPr/>
        </p:nvSpPr>
        <p:spPr bwMode="auto">
          <a:xfrm>
            <a:off x="611188" y="1052513"/>
            <a:ext cx="4176712" cy="76581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126435" tIns="72248" rIns="126435" bIns="72248"/>
          <a:lstStyle/>
          <a:p>
            <a:pPr defTabSz="1300163"/>
            <a:r>
              <a:rPr lang="es-CL" sz="1900" b="1">
                <a:solidFill>
                  <a:srgbClr val="C00000"/>
                </a:solidFill>
                <a:cs typeface="Arial" pitchFamily="34" charset="0"/>
                <a:sym typeface="Arial" pitchFamily="34" charset="0"/>
              </a:rPr>
              <a:t> </a:t>
            </a:r>
          </a:p>
          <a:p>
            <a:pPr defTabSz="1300163"/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Casi 27.000  personas atendidas mensualmente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defTabSz="1300163"/>
            <a:endParaRPr lang="es-CL" sz="1400" b="1">
              <a:solidFill>
                <a:srgbClr val="1F497D"/>
              </a:solidFill>
              <a:cs typeface="Arial" pitchFamily="34" charset="0"/>
              <a:sym typeface="Arial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125 comunas de Arica a Porvenir</a:t>
            </a:r>
          </a:p>
          <a:p>
            <a:pPr defTabSz="1300163"/>
            <a:endParaRPr lang="es-CL" sz="1400" b="1">
              <a:solidFill>
                <a:srgbClr val="1F497D"/>
              </a:solidFill>
              <a:cs typeface="Arial" pitchFamily="34" charset="0"/>
              <a:sym typeface="Arial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670 programas sociales</a:t>
            </a:r>
          </a:p>
          <a:p>
            <a:pPr defTabSz="1300163"/>
            <a:endParaRPr lang="es-CL" sz="1400" b="1">
              <a:solidFill>
                <a:srgbClr val="1F497D"/>
              </a:solidFill>
              <a:cs typeface="Arial" pitchFamily="34" charset="0"/>
              <a:sym typeface="Arial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10 temáticas de acción social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defTabSz="1300163"/>
            <a:endParaRPr lang="es-CL" sz="1400" b="1">
              <a:solidFill>
                <a:srgbClr val="1F497D"/>
              </a:solidFill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Adulto Mayor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Comunidad</a:t>
            </a: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Consumo problemático de alcohol y otras drogas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Discapacidad mental y física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Educación Inicial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Educación</a:t>
            </a: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Empleabilidad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Mujer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Niños, niñas y adolescentes</a:t>
            </a:r>
            <a:endParaRPr lang="es-CL" sz="1400">
              <a:cs typeface="Arial" pitchFamily="34" charset="0"/>
              <a:sym typeface="Arial" pitchFamily="34" charset="0"/>
            </a:endParaRPr>
          </a:p>
          <a:p>
            <a:pPr lvl="1" defTabSz="1300163">
              <a:buClr>
                <a:srgbClr val="1F497D"/>
              </a:buClr>
              <a:buSzPct val="100000"/>
              <a:buFont typeface="ArialMT"/>
              <a:buChar char="•"/>
            </a:pPr>
            <a:r>
              <a:rPr lang="es-CL" sz="1400" b="1">
                <a:solidFill>
                  <a:srgbClr val="1F497D"/>
                </a:solidFill>
                <a:cs typeface="Arial" pitchFamily="34" charset="0"/>
                <a:sym typeface="Arial" pitchFamily="34" charset="0"/>
              </a:rPr>
              <a:t> Personas en situación de calle</a:t>
            </a:r>
            <a:endParaRPr lang="es-CL" sz="1400"/>
          </a:p>
        </p:txBody>
      </p:sp>
      <p:pic>
        <p:nvPicPr>
          <p:cNvPr id="9220" name="Picture 2" descr="image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125538"/>
            <a:ext cx="863600" cy="496728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7" name="Rectangle 4"/>
          <p:cNvSpPr>
            <a:spLocks/>
          </p:cNvSpPr>
          <p:nvPr/>
        </p:nvSpPr>
        <p:spPr bwMode="auto">
          <a:xfrm>
            <a:off x="5292725" y="1412875"/>
            <a:ext cx="5037138" cy="677703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126435" tIns="72248" rIns="126435" bIns="72248"/>
          <a:lstStyle/>
          <a:p>
            <a:pPr defTabSz="1300163"/>
            <a:endParaRPr lang="es-CL" sz="2500" b="1">
              <a:solidFill>
                <a:srgbClr val="009E47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500.000 socios</a:t>
            </a: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8.000 voluntarios</a:t>
            </a: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3736 trabajadores</a:t>
            </a: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endParaRPr lang="es-CL" sz="1400" b="1">
              <a:solidFill>
                <a:srgbClr val="1F497D"/>
              </a:solidFill>
              <a:latin typeface="Helvetica" pitchFamily="34" charset="0"/>
              <a:ea typeface="Helvetica" pitchFamily="34" charset="0"/>
              <a:cs typeface="Helvetica" pitchFamily="34" charset="0"/>
              <a:sym typeface="Helvetica" pitchFamily="34" charset="0"/>
            </a:endParaRPr>
          </a:p>
          <a:p>
            <a:pPr defTabSz="1300163"/>
            <a:r>
              <a:rPr lang="es-CL" sz="1400" b="1" u="sng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Fundaciones Hogar de Cristo</a:t>
            </a:r>
          </a:p>
          <a:p>
            <a:pPr lvl="1"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Fundación Hogar de Cristo</a:t>
            </a:r>
          </a:p>
          <a:p>
            <a:pPr lvl="1"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Fundación (PARENTESIS)</a:t>
            </a:r>
          </a:p>
          <a:p>
            <a:pPr lvl="1"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Fundación Educacional SUMATE</a:t>
            </a:r>
          </a:p>
          <a:p>
            <a:pPr lvl="1"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Fundación Rostros Nuevos</a:t>
            </a:r>
          </a:p>
          <a:p>
            <a:pPr lvl="1" defTabSz="1300163"/>
            <a:r>
              <a:rPr lang="es-CL" sz="1400" b="1">
                <a:solidFill>
                  <a:srgbClr val="1F497D"/>
                </a:solidFill>
                <a:latin typeface="Helvetica" pitchFamily="34" charset="0"/>
                <a:ea typeface="Helvetica" pitchFamily="34" charset="0"/>
                <a:cs typeface="Helvetica" pitchFamily="34" charset="0"/>
                <a:sym typeface="Helvetica" pitchFamily="34" charset="0"/>
              </a:rPr>
              <a:t>Fundación Emplea</a:t>
            </a:r>
            <a:endParaRPr lang="es-CL"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marL="342900" indent="-342900" algn="l"/>
            <a:r>
              <a:rPr lang="es-CL" sz="2800" dirty="0" smtClean="0">
                <a:solidFill>
                  <a:srgbClr val="1B8D7E"/>
                </a:solidFill>
              </a:rPr>
              <a:t>ORGANIZACIONES SIN FINES DE LUCRO (OSFL)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Organizaciones de carácter privado con propósitos de bien público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ü"/>
            </a:pPr>
            <a:endParaRPr lang="es-CL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Son la expresión de la sociedad civil, llamado también el tercer sector o sector independiente, para distinguirlo del sector público-estatal y del sector comercial o de mercado</a:t>
            </a:r>
            <a:r>
              <a:rPr lang="es-CL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.</a:t>
            </a:r>
            <a:endParaRPr lang="es-CL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051720" y="5949280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Fuente: Manual para administrar empresas sociales, Corporación Simón de </a:t>
            </a:r>
            <a:r>
              <a:rPr lang="es-CL" sz="16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Cirene</a:t>
            </a:r>
            <a:r>
              <a:rPr lang="es-CL" sz="16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2007</a:t>
            </a:r>
            <a:endParaRPr lang="es-CL" sz="1600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2800" dirty="0" smtClean="0">
                <a:solidFill>
                  <a:srgbClr val="1B8D7E"/>
                </a:solidFill>
              </a:rPr>
              <a:t>ESTADO DE RESULTADOS</a:t>
            </a:r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196752"/>
            <a:ext cx="7632848" cy="438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2800" dirty="0" smtClean="0">
                <a:solidFill>
                  <a:srgbClr val="1B8D7E"/>
                </a:solidFill>
              </a:rPr>
              <a:t>ORIGEN DE LOS FONDOS</a:t>
            </a:r>
            <a:endParaRPr lang="es-ES" sz="2800" dirty="0" smtClean="0">
              <a:solidFill>
                <a:srgbClr val="1B8D7E"/>
              </a:solidFill>
            </a:endParaRPr>
          </a:p>
        </p:txBody>
      </p:sp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975" y="1412776"/>
            <a:ext cx="722140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</a:pPr>
            <a:r>
              <a:rPr lang="es-CL" sz="4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MODELO DE GESTIÓN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900113" y="28575"/>
            <a:ext cx="7273925" cy="6829425"/>
            <a:chOff x="657" y="335"/>
            <a:chExt cx="4355" cy="4229"/>
          </a:xfrm>
        </p:grpSpPr>
        <p:sp>
          <p:nvSpPr>
            <p:cNvPr id="1333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657" y="395"/>
              <a:ext cx="4355" cy="4124"/>
            </a:xfrm>
            <a:prstGeom prst="rect">
              <a:avLst/>
            </a:prstGeom>
          </p:spPr>
          <p:txBody>
            <a:bodyPr wrap="none" fromWordArt="1">
              <a:prstTxWarp prst="textCirclePour">
                <a:avLst>
                  <a:gd name="adj1" fmla="val 11078196"/>
                  <a:gd name="adj2" fmla="val 91472"/>
                </a:avLst>
              </a:prstTxWarp>
            </a:bodyPr>
            <a:lstStyle/>
            <a:p>
              <a:r>
                <a:rPr lang="es-CL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PLAN ESTRATÉGICO     -     PLAN ESTRATÉGICO     -     PLAN ESTRATÉGICO     -     </a:t>
              </a:r>
            </a:p>
          </p:txBody>
        </p:sp>
        <p:sp>
          <p:nvSpPr>
            <p:cNvPr id="13339" name="Oval 22"/>
            <p:cNvSpPr>
              <a:spLocks noChangeArrowheads="1"/>
            </p:cNvSpPr>
            <p:nvPr/>
          </p:nvSpPr>
          <p:spPr bwMode="auto">
            <a:xfrm>
              <a:off x="657" y="335"/>
              <a:ext cx="4309" cy="4229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3492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97365" name="Oval 21"/>
          <p:cNvSpPr>
            <a:spLocks noChangeArrowheads="1"/>
          </p:cNvSpPr>
          <p:nvPr/>
        </p:nvSpPr>
        <p:spPr bwMode="auto">
          <a:xfrm>
            <a:off x="5724525" y="1627188"/>
            <a:ext cx="1871663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POR PROCESOS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7" name="Oval 23"/>
          <p:cNvSpPr>
            <a:spLocks noChangeArrowheads="1"/>
          </p:cNvSpPr>
          <p:nvPr/>
        </p:nvSpPr>
        <p:spPr bwMode="auto">
          <a:xfrm>
            <a:off x="5651500" y="4148138"/>
            <a:ext cx="1944688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COMERCIAL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8" name="Oval 24"/>
          <p:cNvSpPr>
            <a:spLocks noChangeArrowheads="1"/>
          </p:cNvSpPr>
          <p:nvPr/>
        </p:nvSpPr>
        <p:spPr bwMode="auto">
          <a:xfrm>
            <a:off x="1476375" y="1627188"/>
            <a:ext cx="1871663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DE PERSONAS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9" name="Oval 25"/>
          <p:cNvSpPr>
            <a:spLocks noChangeArrowheads="1"/>
          </p:cNvSpPr>
          <p:nvPr/>
        </p:nvSpPr>
        <p:spPr bwMode="auto">
          <a:xfrm>
            <a:off x="1476375" y="4149725"/>
            <a:ext cx="1871663" cy="10810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TECNO</a:t>
            </a:r>
          </a:p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LOGÍA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70" name="AutoShape 26"/>
          <p:cNvSpPr>
            <a:spLocks noChangeArrowheads="1"/>
          </p:cNvSpPr>
          <p:nvPr/>
        </p:nvSpPr>
        <p:spPr bwMode="auto">
          <a:xfrm rot="5400000">
            <a:off x="3995738" y="188913"/>
            <a:ext cx="503237" cy="2808287"/>
          </a:xfrm>
          <a:prstGeom prst="curvedRightArrow">
            <a:avLst>
              <a:gd name="adj1" fmla="val 21495"/>
              <a:gd name="adj2" fmla="val 11491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2" name="AutoShape 28"/>
          <p:cNvSpPr>
            <a:spLocks noChangeArrowheads="1"/>
          </p:cNvSpPr>
          <p:nvPr/>
        </p:nvSpPr>
        <p:spPr bwMode="auto">
          <a:xfrm rot="16200000" flipH="1">
            <a:off x="4463256" y="224632"/>
            <a:ext cx="503237" cy="2736850"/>
          </a:xfrm>
          <a:prstGeom prst="curvedRightArrow">
            <a:avLst>
              <a:gd name="adj1" fmla="val 19085"/>
              <a:gd name="adj2" fmla="val 97792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3" name="AutoShape 29"/>
          <p:cNvSpPr>
            <a:spLocks noChangeArrowheads="1"/>
          </p:cNvSpPr>
          <p:nvPr/>
        </p:nvSpPr>
        <p:spPr bwMode="auto">
          <a:xfrm rot="-5400000">
            <a:off x="4284663" y="3933825"/>
            <a:ext cx="503238" cy="2808287"/>
          </a:xfrm>
          <a:prstGeom prst="curvedRightArrow">
            <a:avLst>
              <a:gd name="adj1" fmla="val 21495"/>
              <a:gd name="adj2" fmla="val 11491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4" name="AutoShape 30"/>
          <p:cNvSpPr>
            <a:spLocks noChangeArrowheads="1"/>
          </p:cNvSpPr>
          <p:nvPr/>
        </p:nvSpPr>
        <p:spPr bwMode="auto">
          <a:xfrm rot="5400000" flipH="1">
            <a:off x="4320381" y="3969544"/>
            <a:ext cx="503238" cy="2736850"/>
          </a:xfrm>
          <a:prstGeom prst="curvedRightArrow">
            <a:avLst>
              <a:gd name="adj1" fmla="val 19085"/>
              <a:gd name="adj2" fmla="val 97792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7" name="AutoShape 33"/>
          <p:cNvSpPr>
            <a:spLocks noChangeArrowheads="1"/>
          </p:cNvSpPr>
          <p:nvPr/>
        </p:nvSpPr>
        <p:spPr bwMode="auto">
          <a:xfrm rot="268381" flipH="1">
            <a:off x="6508750" y="2708275"/>
            <a:ext cx="290513" cy="1584325"/>
          </a:xfrm>
          <a:prstGeom prst="curvedRightArrow">
            <a:avLst>
              <a:gd name="adj1" fmla="val 41710"/>
              <a:gd name="adj2" fmla="val 13300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1" name="AutoShape 37"/>
          <p:cNvSpPr>
            <a:spLocks noChangeArrowheads="1"/>
          </p:cNvSpPr>
          <p:nvPr/>
        </p:nvSpPr>
        <p:spPr bwMode="auto">
          <a:xfrm rot="268381" flipH="1" flipV="1">
            <a:off x="6659563" y="2565400"/>
            <a:ext cx="287337" cy="1657350"/>
          </a:xfrm>
          <a:prstGeom prst="curvedRightArrow">
            <a:avLst>
              <a:gd name="adj1" fmla="val 44114"/>
              <a:gd name="adj2" fmla="val 140674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2" name="AutoShape 38"/>
          <p:cNvSpPr>
            <a:spLocks noChangeArrowheads="1"/>
          </p:cNvSpPr>
          <p:nvPr/>
        </p:nvSpPr>
        <p:spPr bwMode="auto">
          <a:xfrm rot="268381">
            <a:off x="2112963" y="2706688"/>
            <a:ext cx="363537" cy="1584325"/>
          </a:xfrm>
          <a:prstGeom prst="curvedRightArrow">
            <a:avLst>
              <a:gd name="adj1" fmla="val 33331"/>
              <a:gd name="adj2" fmla="val 106289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3" name="AutoShape 39"/>
          <p:cNvSpPr>
            <a:spLocks noChangeArrowheads="1"/>
          </p:cNvSpPr>
          <p:nvPr/>
        </p:nvSpPr>
        <p:spPr bwMode="auto">
          <a:xfrm rot="268381" flipV="1">
            <a:off x="2268538" y="2565400"/>
            <a:ext cx="358775" cy="1657350"/>
          </a:xfrm>
          <a:prstGeom prst="curvedRightArrow">
            <a:avLst>
              <a:gd name="adj1" fmla="val 35330"/>
              <a:gd name="adj2" fmla="val 112664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4" name="AutoShape 40"/>
          <p:cNvSpPr>
            <a:spLocks noChangeArrowheads="1"/>
          </p:cNvSpPr>
          <p:nvPr/>
        </p:nvSpPr>
        <p:spPr bwMode="auto">
          <a:xfrm rot="-7121133">
            <a:off x="4536282" y="1666081"/>
            <a:ext cx="503238" cy="3743325"/>
          </a:xfrm>
          <a:prstGeom prst="curvedRightArrow">
            <a:avLst>
              <a:gd name="adj1" fmla="val 28652"/>
              <a:gd name="adj2" fmla="val 153178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5" name="AutoShape 41"/>
          <p:cNvSpPr>
            <a:spLocks noChangeArrowheads="1"/>
          </p:cNvSpPr>
          <p:nvPr/>
        </p:nvSpPr>
        <p:spPr bwMode="auto">
          <a:xfrm rot="7764075">
            <a:off x="4392613" y="1376363"/>
            <a:ext cx="503237" cy="3455987"/>
          </a:xfrm>
          <a:prstGeom prst="curvedRightArrow">
            <a:avLst>
              <a:gd name="adj1" fmla="val 26453"/>
              <a:gd name="adj2" fmla="val 141420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6" name="AutoShape 42"/>
          <p:cNvSpPr>
            <a:spLocks noChangeArrowheads="1"/>
          </p:cNvSpPr>
          <p:nvPr/>
        </p:nvSpPr>
        <p:spPr bwMode="auto">
          <a:xfrm rot="14478867" flipV="1">
            <a:off x="4428332" y="1989931"/>
            <a:ext cx="433388" cy="3743325"/>
          </a:xfrm>
          <a:prstGeom prst="curvedRightArrow">
            <a:avLst>
              <a:gd name="adj1" fmla="val 33270"/>
              <a:gd name="adj2" fmla="val 177865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7" name="AutoShape 43"/>
          <p:cNvSpPr>
            <a:spLocks noChangeArrowheads="1"/>
          </p:cNvSpPr>
          <p:nvPr/>
        </p:nvSpPr>
        <p:spPr bwMode="auto">
          <a:xfrm rot="7764075" flipV="1">
            <a:off x="4953000" y="1449388"/>
            <a:ext cx="360363" cy="3455987"/>
          </a:xfrm>
          <a:prstGeom prst="curvedRightArrow">
            <a:avLst>
              <a:gd name="adj1" fmla="val 36940"/>
              <a:gd name="adj2" fmla="val 197489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60" name="Oval 16"/>
          <p:cNvSpPr>
            <a:spLocks noChangeArrowheads="1"/>
          </p:cNvSpPr>
          <p:nvPr/>
        </p:nvSpPr>
        <p:spPr bwMode="auto">
          <a:xfrm>
            <a:off x="3132138" y="2060575"/>
            <a:ext cx="2879725" cy="2735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28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627313" y="1558925"/>
            <a:ext cx="3816350" cy="3741738"/>
            <a:chOff x="2064" y="1344"/>
            <a:chExt cx="1632" cy="1587"/>
          </a:xfrm>
        </p:grpSpPr>
        <p:sp>
          <p:nvSpPr>
            <p:cNvPr id="13336" name="AutoShape 17"/>
            <p:cNvSpPr>
              <a:spLocks noChangeArrowheads="1"/>
            </p:cNvSpPr>
            <p:nvPr/>
          </p:nvSpPr>
          <p:spPr bwMode="auto">
            <a:xfrm>
              <a:off x="2064" y="1344"/>
              <a:ext cx="1632" cy="15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58 h 21600"/>
                <a:gd name="T20" fmla="*/ 18437 w 21600"/>
                <a:gd name="T21" fmla="*/ 18442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3257" y="13340"/>
                  </a:moveTo>
                  <a:cubicBezTo>
                    <a:pt x="4348" y="16578"/>
                    <a:pt x="7383" y="18759"/>
                    <a:pt x="10800" y="18759"/>
                  </a:cubicBezTo>
                  <a:cubicBezTo>
                    <a:pt x="15195" y="18759"/>
                    <a:pt x="18759" y="15195"/>
                    <a:pt x="18759" y="10800"/>
                  </a:cubicBezTo>
                  <a:cubicBezTo>
                    <a:pt x="18759" y="6404"/>
                    <a:pt x="15195" y="2841"/>
                    <a:pt x="10800" y="2841"/>
                  </a:cubicBezTo>
                  <a:cubicBezTo>
                    <a:pt x="6404" y="2841"/>
                    <a:pt x="2841" y="6404"/>
                    <a:pt x="2841" y="10800"/>
                  </a:cubicBezTo>
                  <a:cubicBezTo>
                    <a:pt x="2840" y="10888"/>
                    <a:pt x="2842" y="10976"/>
                    <a:pt x="2845" y="11064"/>
                  </a:cubicBezTo>
                  <a:lnTo>
                    <a:pt x="5" y="11159"/>
                  </a:lnTo>
                  <a:cubicBezTo>
                    <a:pt x="1" y="11039"/>
                    <a:pt x="0" y="10919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163" y="21600"/>
                    <a:pt x="2045" y="18641"/>
                    <a:pt x="565" y="14247"/>
                  </a:cubicBezTo>
                  <a:lnTo>
                    <a:pt x="-1994" y="15109"/>
                  </a:lnTo>
                  <a:lnTo>
                    <a:pt x="594" y="9888"/>
                  </a:lnTo>
                  <a:lnTo>
                    <a:pt x="5816" y="12478"/>
                  </a:lnTo>
                  <a:lnTo>
                    <a:pt x="3257" y="13340"/>
                  </a:lnTo>
                  <a:close/>
                </a:path>
              </a:pathLst>
            </a:custGeom>
            <a:gradFill rotWithShape="1">
              <a:gsLst>
                <a:gs pos="0">
                  <a:srgbClr val="CCFF66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3337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109" y="1389"/>
              <a:ext cx="1542" cy="1497"/>
            </a:xfrm>
            <a:prstGeom prst="rect">
              <a:avLst/>
            </a:prstGeom>
          </p:spPr>
          <p:txBody>
            <a:bodyPr wrap="none" fromWordArt="1">
              <a:prstTxWarp prst="textCirclePour">
                <a:avLst>
                  <a:gd name="adj1" fmla="val 11359292"/>
                  <a:gd name="adj2" fmla="val 80528"/>
                </a:avLst>
              </a:prstTxWarp>
            </a:bodyPr>
            <a:lstStyle/>
            <a:p>
              <a:r>
                <a:rPr lang="es-CL" sz="2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Reducir la Exclusión en los pobres - País con Respeto, Justicia y Solidaridad -</a:t>
              </a:r>
            </a:p>
          </p:txBody>
        </p:sp>
      </p:grpSp>
      <p:sp>
        <p:nvSpPr>
          <p:cNvPr id="697390" name="AutoShape 46"/>
          <p:cNvSpPr>
            <a:spLocks noChangeArrowheads="1"/>
          </p:cNvSpPr>
          <p:nvPr/>
        </p:nvSpPr>
        <p:spPr bwMode="auto">
          <a:xfrm rot="16200000" flipH="1">
            <a:off x="2894013" y="885825"/>
            <a:ext cx="3429000" cy="1800225"/>
          </a:xfrm>
          <a:custGeom>
            <a:avLst/>
            <a:gdLst>
              <a:gd name="G0" fmla="+- 16320 0 0"/>
              <a:gd name="G1" fmla="+- 4403 0 0"/>
              <a:gd name="G2" fmla="+- 21600 0 4403"/>
              <a:gd name="G3" fmla="+- 10800 0 4403"/>
              <a:gd name="G4" fmla="+- 21600 0 16320"/>
              <a:gd name="G5" fmla="*/ G4 G3 10800"/>
              <a:gd name="G6" fmla="+- 21600 0 G5"/>
              <a:gd name="T0" fmla="*/ 16320 w 21600"/>
              <a:gd name="T1" fmla="*/ 0 h 21600"/>
              <a:gd name="T2" fmla="*/ 0 w 21600"/>
              <a:gd name="T3" fmla="*/ 10800 h 21600"/>
              <a:gd name="T4" fmla="*/ 1632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20" y="0"/>
                </a:moveTo>
                <a:lnTo>
                  <a:pt x="163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6320" y="17197"/>
                </a:lnTo>
                <a:lnTo>
                  <a:pt x="163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FF0000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C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MISTICA / ESPIRITUALIDAD</a:t>
            </a:r>
            <a:endParaRPr lang="es-E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92" name="AutoShape 48"/>
          <p:cNvSpPr>
            <a:spLocks noChangeArrowheads="1"/>
          </p:cNvSpPr>
          <p:nvPr/>
        </p:nvSpPr>
        <p:spPr bwMode="auto">
          <a:xfrm rot="2095765" flipH="1">
            <a:off x="4311650" y="3573463"/>
            <a:ext cx="3429000" cy="1800225"/>
          </a:xfrm>
          <a:custGeom>
            <a:avLst/>
            <a:gdLst>
              <a:gd name="G0" fmla="+- 16320 0 0"/>
              <a:gd name="G1" fmla="+- 4403 0 0"/>
              <a:gd name="G2" fmla="+- 21600 0 4403"/>
              <a:gd name="G3" fmla="+- 10800 0 4403"/>
              <a:gd name="G4" fmla="+- 21600 0 16320"/>
              <a:gd name="G5" fmla="*/ G4 G3 10800"/>
              <a:gd name="G6" fmla="+- 21600 0 G5"/>
              <a:gd name="T0" fmla="*/ 16320 w 21600"/>
              <a:gd name="T1" fmla="*/ 0 h 21600"/>
              <a:gd name="T2" fmla="*/ 0 w 21600"/>
              <a:gd name="T3" fmla="*/ 10800 h 21600"/>
              <a:gd name="T4" fmla="*/ 1632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20" y="0"/>
                </a:moveTo>
                <a:lnTo>
                  <a:pt x="163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6320" y="17197"/>
                </a:lnTo>
                <a:lnTo>
                  <a:pt x="163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FF0000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C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COMUNICACIONES</a:t>
            </a:r>
            <a:endParaRPr lang="es-E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93" name="AutoShape 49"/>
          <p:cNvSpPr>
            <a:spLocks noChangeArrowheads="1"/>
          </p:cNvSpPr>
          <p:nvPr/>
        </p:nvSpPr>
        <p:spPr bwMode="auto">
          <a:xfrm rot="-12777736" flipH="1" flipV="1">
            <a:off x="1403350" y="3571875"/>
            <a:ext cx="3429000" cy="1728788"/>
          </a:xfrm>
          <a:custGeom>
            <a:avLst/>
            <a:gdLst>
              <a:gd name="G0" fmla="+- 16320 0 0"/>
              <a:gd name="G1" fmla="+- 4403 0 0"/>
              <a:gd name="G2" fmla="+- 21600 0 4403"/>
              <a:gd name="G3" fmla="+- 10800 0 4403"/>
              <a:gd name="G4" fmla="+- 21600 0 16320"/>
              <a:gd name="G5" fmla="*/ G4 G3 10800"/>
              <a:gd name="G6" fmla="+- 21600 0 G5"/>
              <a:gd name="T0" fmla="*/ 16320 w 21600"/>
              <a:gd name="T1" fmla="*/ 0 h 21600"/>
              <a:gd name="T2" fmla="*/ 0 w 21600"/>
              <a:gd name="T3" fmla="*/ 10800 h 21600"/>
              <a:gd name="T4" fmla="*/ 1632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20" y="0"/>
                </a:moveTo>
                <a:lnTo>
                  <a:pt x="163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6320" y="17197"/>
                </a:lnTo>
                <a:lnTo>
                  <a:pt x="163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FF0000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C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LIDERAZGO</a:t>
            </a:r>
            <a:endParaRPr lang="es-E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9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9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9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9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9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9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9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9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9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9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9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97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97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7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97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0" dur="1000"/>
                                        <p:tgtEl>
                                          <p:spTgt spid="69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365" grpId="0" animBg="1"/>
      <p:bldP spid="697367" grpId="0" animBg="1"/>
      <p:bldP spid="697368" grpId="0" animBg="1"/>
      <p:bldP spid="697369" grpId="0" animBg="1"/>
      <p:bldP spid="697370" grpId="0" animBg="1"/>
      <p:bldP spid="697372" grpId="0" animBg="1"/>
      <p:bldP spid="697373" grpId="0" animBg="1"/>
      <p:bldP spid="697374" grpId="0" animBg="1"/>
      <p:bldP spid="697377" grpId="0" animBg="1"/>
      <p:bldP spid="697381" grpId="0" animBg="1"/>
      <p:bldP spid="697382" grpId="0" animBg="1"/>
      <p:bldP spid="697383" grpId="0" animBg="1"/>
      <p:bldP spid="697384" grpId="0" animBg="1"/>
      <p:bldP spid="697385" grpId="0" animBg="1"/>
      <p:bldP spid="697386" grpId="0" animBg="1"/>
      <p:bldP spid="697387" grpId="0" animBg="1"/>
      <p:bldP spid="697360" grpId="0" animBg="1"/>
      <p:bldP spid="69736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547664" y="2204864"/>
            <a:ext cx="6400800" cy="1752600"/>
          </a:xfrm>
        </p:spPr>
        <p:txBody>
          <a:bodyPr/>
          <a:lstStyle/>
          <a:p>
            <a:r>
              <a:rPr lang="es-CL" sz="4000" b="1" dirty="0" smtClean="0">
                <a:solidFill>
                  <a:srgbClr val="1B8D7E"/>
                </a:solidFill>
              </a:rPr>
              <a:t>AREAS y SUS PROCESOS </a:t>
            </a:r>
            <a:br>
              <a:rPr lang="es-CL" sz="4000" b="1" dirty="0" smtClean="0">
                <a:solidFill>
                  <a:srgbClr val="1B8D7E"/>
                </a:solidFill>
              </a:rPr>
            </a:br>
            <a:endParaRPr lang="es-CL" sz="4000" b="1" dirty="0" smtClean="0">
              <a:solidFill>
                <a:srgbClr val="1B8D7E"/>
              </a:solidFill>
            </a:endParaRPr>
          </a:p>
          <a:p>
            <a:endParaRPr lang="es-C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40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GESTIÓN SOCIAL </a:t>
            </a:r>
            <a:endParaRPr lang="es-ES" sz="4000" b="1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1763688" y="1340768"/>
            <a:ext cx="6501998" cy="4357718"/>
          </a:xfrm>
        </p:spPr>
        <p:txBody>
          <a:bodyPr/>
          <a:lstStyle/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Definición de grupos vulnerables.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Matriz de inclusión.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Estrategias sociales.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Modelos de intervención - Modelos técnicos sociales.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Medición y evaluación de resultados.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Estudios de impacto.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Planes  de influencia políticas públicas.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redes y voluntarios.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00CC00"/>
              </a:buClr>
              <a:buSzPct val="110000"/>
              <a:buNone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93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s-CL" sz="40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GESTIÓN PERSONAS </a:t>
            </a:r>
            <a:endParaRPr lang="es-ES" sz="4000" b="1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38691" name="Rectangle 3"/>
          <p:cNvSpPr>
            <a:spLocks noGrp="1" noChangeArrowheads="1"/>
          </p:cNvSpPr>
          <p:nvPr>
            <p:ph idx="1"/>
          </p:nvPr>
        </p:nvSpPr>
        <p:spPr>
          <a:xfrm>
            <a:off x="1907704" y="1500150"/>
            <a:ext cx="6521948" cy="4572056"/>
          </a:xfrm>
          <a:noFill/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Reclutamiento y Selección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Administración personas 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compensaciones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del desempeño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Capacitación y Formación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Desarrollo del liderazgo 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 clima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Comunicaciones  Internas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voluntarios.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……………..</a:t>
            </a:r>
          </a:p>
          <a:p>
            <a:pPr marL="533400" indent="-533400" eaLnBrk="1" hangingPunct="1"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</p:txBody>
      </p:sp>
      <p:sp>
        <p:nvSpPr>
          <p:cNvPr id="1138694" name="Oval 6"/>
          <p:cNvSpPr>
            <a:spLocks noChangeArrowheads="1"/>
          </p:cNvSpPr>
          <p:nvPr/>
        </p:nvSpPr>
        <p:spPr bwMode="auto">
          <a:xfrm>
            <a:off x="285720" y="500042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2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DE PERSONAS</a:t>
            </a:r>
            <a:endParaRPr lang="es-ES" sz="12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8691" grpId="0" build="p"/>
      <p:bldP spid="113869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8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s-CL" sz="40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SOPORTE, SISTEMAS Y PROCESOS </a:t>
            </a:r>
            <a:endParaRPr lang="es-ES" sz="4000" b="1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42787" name="Rectangle 3"/>
          <p:cNvSpPr>
            <a:spLocks noGrp="1" noChangeArrowheads="1"/>
          </p:cNvSpPr>
          <p:nvPr>
            <p:ph idx="1"/>
          </p:nvPr>
        </p:nvSpPr>
        <p:spPr>
          <a:xfrm>
            <a:off x="2285984" y="1357298"/>
            <a:ext cx="6643734" cy="4643470"/>
          </a:xfrm>
          <a:noFill/>
        </p:spPr>
        <p:txBody>
          <a:bodyPr/>
          <a:lstStyle/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Contabilidad y Control Interno.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Presupuestos y sistemas de control de gestión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Tesorería y flujo de caja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Logística y adquisiciones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Mantención Infraestructura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Servicios de Administración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Telecomunicaciones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Producción de sistemas informáticos.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Desarrollo de sistemas y optimización de procesos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……..</a:t>
            </a:r>
          </a:p>
        </p:txBody>
      </p:sp>
      <p:sp>
        <p:nvSpPr>
          <p:cNvPr id="1142790" name="Oval 6"/>
          <p:cNvSpPr>
            <a:spLocks noChangeArrowheads="1"/>
          </p:cNvSpPr>
          <p:nvPr/>
        </p:nvSpPr>
        <p:spPr bwMode="auto">
          <a:xfrm>
            <a:off x="251520" y="980728"/>
            <a:ext cx="1714511" cy="114300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2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POR PROCESOS</a:t>
            </a:r>
            <a:endParaRPr lang="es-ES" sz="12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42791" name="Oval 7"/>
          <p:cNvSpPr>
            <a:spLocks noChangeArrowheads="1"/>
          </p:cNvSpPr>
          <p:nvPr/>
        </p:nvSpPr>
        <p:spPr bwMode="auto">
          <a:xfrm>
            <a:off x="323528" y="1916832"/>
            <a:ext cx="1714512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2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TECNOLOGÍA</a:t>
            </a:r>
            <a:endParaRPr lang="es-ES" sz="12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4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4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787" grpId="0" build="p"/>
      <p:bldP spid="1142790" grpId="0" animBg="1"/>
      <p:bldP spid="114279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6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82296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s-CL" sz="36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GESTION COMERCIAL y COMUNICACIONES</a:t>
            </a:r>
            <a:endParaRPr lang="es-ES" sz="3600" b="1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45859" name="Rectangle 3"/>
          <p:cNvSpPr>
            <a:spLocks noGrp="1" noChangeArrowheads="1"/>
          </p:cNvSpPr>
          <p:nvPr>
            <p:ph idx="1"/>
          </p:nvPr>
        </p:nvSpPr>
        <p:spPr>
          <a:xfrm>
            <a:off x="2214546" y="1428736"/>
            <a:ext cx="6286544" cy="4500594"/>
          </a:xfrm>
          <a:noFill/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 marcas.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 socios.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Proceso de comunicaciones corporativas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 Prensa 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Administración de voceros a nivel corporativo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Comunidad virtual (web) y redes sociales.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Campañas de captación de recursos.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Gestión de </a:t>
            </a:r>
            <a:r>
              <a:rPr lang="es-CL" sz="28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Call</a:t>
            </a: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Center y fuerzas  de venta.</a:t>
            </a: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………..</a:t>
            </a:r>
          </a:p>
          <a:p>
            <a:pPr marL="533400" indent="-533400" eaLnBrk="1" hangingPunct="1">
              <a:spcBef>
                <a:spcPct val="35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</p:txBody>
      </p:sp>
      <p:sp>
        <p:nvSpPr>
          <p:cNvPr id="1145862" name="Oval 6"/>
          <p:cNvSpPr>
            <a:spLocks noChangeArrowheads="1"/>
          </p:cNvSpPr>
          <p:nvPr/>
        </p:nvSpPr>
        <p:spPr bwMode="auto">
          <a:xfrm>
            <a:off x="323528" y="1484784"/>
            <a:ext cx="1785950" cy="135732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2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COMERCIAL</a:t>
            </a:r>
            <a:endParaRPr lang="es-ES" sz="12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85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395536" y="1700809"/>
            <a:ext cx="8928992" cy="1899642"/>
          </a:xfrm>
        </p:spPr>
        <p:txBody>
          <a:bodyPr/>
          <a:lstStyle/>
          <a:p>
            <a:r>
              <a:rPr lang="es-CL" sz="3600" b="1" dirty="0" smtClean="0">
                <a:solidFill>
                  <a:srgbClr val="1B8D7E"/>
                </a:solidFill>
              </a:rPr>
              <a:t>PROCESOS de excelencia y  alineados</a:t>
            </a:r>
            <a:br>
              <a:rPr lang="es-CL" sz="3600" b="1" dirty="0" smtClean="0">
                <a:solidFill>
                  <a:srgbClr val="1B8D7E"/>
                </a:solidFill>
              </a:rPr>
            </a:br>
            <a:r>
              <a:rPr lang="es-CL" sz="3600" b="1" dirty="0" smtClean="0">
                <a:solidFill>
                  <a:srgbClr val="1B8D7E"/>
                </a:solidFill>
              </a:rPr>
              <a:t>¿Cómo? </a:t>
            </a:r>
            <a:endParaRPr lang="es-CL" sz="3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2800" dirty="0" smtClean="0">
                <a:solidFill>
                  <a:srgbClr val="1B8D7E"/>
                </a:solidFill>
              </a:rPr>
              <a:t>ORGANIZACIONES SIN FINES DE LUCRO</a:t>
            </a:r>
            <a:endParaRPr lang="es-CL" sz="2800" dirty="0">
              <a:solidFill>
                <a:srgbClr val="1B8D7E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Fundaciones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Corporaciones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Asociaciones gremiales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Sindicatos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Juntas de vecinos y organizaciones comunitarias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Cooperativas </a:t>
            </a:r>
          </a:p>
          <a:p>
            <a:pPr marL="342900" lvl="1" indent="-34290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s-C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Otras instituciones cuyo objeto no es el lucro económico </a:t>
            </a:r>
          </a:p>
          <a:p>
            <a:pPr lvl="1">
              <a:buFont typeface="Wingdings" pitchFamily="2" charset="2"/>
              <a:buChar char="§"/>
            </a:pPr>
            <a:endParaRPr lang="es-CL" dirty="0" smtClean="0">
              <a:ea typeface="ＭＳ Ｐゴシック" charset="-128"/>
            </a:endParaRPr>
          </a:p>
          <a:p>
            <a:pPr>
              <a:buFont typeface="Wingdings" pitchFamily="2" charset="2"/>
              <a:buChar char="q"/>
            </a:pPr>
            <a:endParaRPr lang="es-CL" sz="2800" dirty="0" smtClean="0">
              <a:ea typeface="ＭＳ Ｐゴシック" charset="-12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900113" y="28575"/>
            <a:ext cx="7273925" cy="6829425"/>
            <a:chOff x="657" y="335"/>
            <a:chExt cx="4355" cy="4229"/>
          </a:xfrm>
        </p:grpSpPr>
        <p:sp>
          <p:nvSpPr>
            <p:cNvPr id="1333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657" y="395"/>
              <a:ext cx="4355" cy="4124"/>
            </a:xfrm>
            <a:prstGeom prst="rect">
              <a:avLst/>
            </a:prstGeom>
          </p:spPr>
          <p:txBody>
            <a:bodyPr wrap="none" fromWordArt="1">
              <a:prstTxWarp prst="textCirclePour">
                <a:avLst>
                  <a:gd name="adj1" fmla="val 11078196"/>
                  <a:gd name="adj2" fmla="val 91472"/>
                </a:avLst>
              </a:prstTxWarp>
            </a:bodyPr>
            <a:lstStyle/>
            <a:p>
              <a:r>
                <a:rPr lang="es-CL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PLAN ESTRATÉGICO     -     PLAN ESTRATÉGICO     -     PLAN ESTRATÉGICO     -     </a:t>
              </a:r>
            </a:p>
          </p:txBody>
        </p:sp>
        <p:sp>
          <p:nvSpPr>
            <p:cNvPr id="13339" name="Oval 22"/>
            <p:cNvSpPr>
              <a:spLocks noChangeArrowheads="1"/>
            </p:cNvSpPr>
            <p:nvPr/>
          </p:nvSpPr>
          <p:spPr bwMode="auto">
            <a:xfrm>
              <a:off x="657" y="335"/>
              <a:ext cx="4309" cy="4229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3492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97365" name="Oval 21"/>
          <p:cNvSpPr>
            <a:spLocks noChangeArrowheads="1"/>
          </p:cNvSpPr>
          <p:nvPr/>
        </p:nvSpPr>
        <p:spPr bwMode="auto">
          <a:xfrm>
            <a:off x="5724525" y="1627188"/>
            <a:ext cx="1871663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POR PROCESOS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7" name="Oval 23"/>
          <p:cNvSpPr>
            <a:spLocks noChangeArrowheads="1"/>
          </p:cNvSpPr>
          <p:nvPr/>
        </p:nvSpPr>
        <p:spPr bwMode="auto">
          <a:xfrm>
            <a:off x="5651500" y="4148138"/>
            <a:ext cx="1944688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COMERCIAL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8" name="Oval 24"/>
          <p:cNvSpPr>
            <a:spLocks noChangeArrowheads="1"/>
          </p:cNvSpPr>
          <p:nvPr/>
        </p:nvSpPr>
        <p:spPr bwMode="auto">
          <a:xfrm>
            <a:off x="1476375" y="1627188"/>
            <a:ext cx="1871663" cy="10810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DE PERSONAS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69" name="Oval 25"/>
          <p:cNvSpPr>
            <a:spLocks noChangeArrowheads="1"/>
          </p:cNvSpPr>
          <p:nvPr/>
        </p:nvSpPr>
        <p:spPr bwMode="auto">
          <a:xfrm>
            <a:off x="1476375" y="4149725"/>
            <a:ext cx="1871663" cy="10810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99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TECNO</a:t>
            </a:r>
          </a:p>
          <a:p>
            <a:pPr>
              <a:defRPr/>
            </a:pPr>
            <a:r>
              <a:rPr lang="es-CL" sz="16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LOGÍA</a:t>
            </a:r>
            <a:endParaRPr lang="es-ES" sz="16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97370" name="AutoShape 26"/>
          <p:cNvSpPr>
            <a:spLocks noChangeArrowheads="1"/>
          </p:cNvSpPr>
          <p:nvPr/>
        </p:nvSpPr>
        <p:spPr bwMode="auto">
          <a:xfrm rot="5400000">
            <a:off x="3995738" y="188913"/>
            <a:ext cx="503237" cy="2808287"/>
          </a:xfrm>
          <a:prstGeom prst="curvedRightArrow">
            <a:avLst>
              <a:gd name="adj1" fmla="val 21495"/>
              <a:gd name="adj2" fmla="val 11491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2" name="AutoShape 28"/>
          <p:cNvSpPr>
            <a:spLocks noChangeArrowheads="1"/>
          </p:cNvSpPr>
          <p:nvPr/>
        </p:nvSpPr>
        <p:spPr bwMode="auto">
          <a:xfrm rot="16200000" flipH="1">
            <a:off x="4463256" y="224632"/>
            <a:ext cx="503237" cy="2736850"/>
          </a:xfrm>
          <a:prstGeom prst="curvedRightArrow">
            <a:avLst>
              <a:gd name="adj1" fmla="val 19085"/>
              <a:gd name="adj2" fmla="val 97792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3" name="AutoShape 29"/>
          <p:cNvSpPr>
            <a:spLocks noChangeArrowheads="1"/>
          </p:cNvSpPr>
          <p:nvPr/>
        </p:nvSpPr>
        <p:spPr bwMode="auto">
          <a:xfrm rot="-5400000">
            <a:off x="4284663" y="3933825"/>
            <a:ext cx="503238" cy="2808287"/>
          </a:xfrm>
          <a:prstGeom prst="curvedRightArrow">
            <a:avLst>
              <a:gd name="adj1" fmla="val 21495"/>
              <a:gd name="adj2" fmla="val 11491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4" name="AutoShape 30"/>
          <p:cNvSpPr>
            <a:spLocks noChangeArrowheads="1"/>
          </p:cNvSpPr>
          <p:nvPr/>
        </p:nvSpPr>
        <p:spPr bwMode="auto">
          <a:xfrm rot="5400000" flipH="1">
            <a:off x="4320381" y="3969544"/>
            <a:ext cx="503238" cy="2736850"/>
          </a:xfrm>
          <a:prstGeom prst="curvedRightArrow">
            <a:avLst>
              <a:gd name="adj1" fmla="val 19085"/>
              <a:gd name="adj2" fmla="val 97792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77" name="AutoShape 33"/>
          <p:cNvSpPr>
            <a:spLocks noChangeArrowheads="1"/>
          </p:cNvSpPr>
          <p:nvPr/>
        </p:nvSpPr>
        <p:spPr bwMode="auto">
          <a:xfrm rot="268381" flipH="1">
            <a:off x="6508750" y="2708275"/>
            <a:ext cx="290513" cy="1584325"/>
          </a:xfrm>
          <a:prstGeom prst="curvedRightArrow">
            <a:avLst>
              <a:gd name="adj1" fmla="val 41710"/>
              <a:gd name="adj2" fmla="val 133006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1" name="AutoShape 37"/>
          <p:cNvSpPr>
            <a:spLocks noChangeArrowheads="1"/>
          </p:cNvSpPr>
          <p:nvPr/>
        </p:nvSpPr>
        <p:spPr bwMode="auto">
          <a:xfrm rot="268381" flipH="1" flipV="1">
            <a:off x="6659563" y="2565400"/>
            <a:ext cx="287337" cy="1657350"/>
          </a:xfrm>
          <a:prstGeom prst="curvedRightArrow">
            <a:avLst>
              <a:gd name="adj1" fmla="val 44114"/>
              <a:gd name="adj2" fmla="val 140674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2" name="AutoShape 38"/>
          <p:cNvSpPr>
            <a:spLocks noChangeArrowheads="1"/>
          </p:cNvSpPr>
          <p:nvPr/>
        </p:nvSpPr>
        <p:spPr bwMode="auto">
          <a:xfrm rot="268381">
            <a:off x="2112963" y="2706688"/>
            <a:ext cx="363537" cy="1584325"/>
          </a:xfrm>
          <a:prstGeom prst="curvedRightArrow">
            <a:avLst>
              <a:gd name="adj1" fmla="val 33331"/>
              <a:gd name="adj2" fmla="val 106289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3" name="AutoShape 39"/>
          <p:cNvSpPr>
            <a:spLocks noChangeArrowheads="1"/>
          </p:cNvSpPr>
          <p:nvPr/>
        </p:nvSpPr>
        <p:spPr bwMode="auto">
          <a:xfrm rot="268381" flipV="1">
            <a:off x="2268538" y="2565400"/>
            <a:ext cx="358775" cy="1657350"/>
          </a:xfrm>
          <a:prstGeom prst="curvedRightArrow">
            <a:avLst>
              <a:gd name="adj1" fmla="val 35330"/>
              <a:gd name="adj2" fmla="val 112664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4" name="AutoShape 40"/>
          <p:cNvSpPr>
            <a:spLocks noChangeArrowheads="1"/>
          </p:cNvSpPr>
          <p:nvPr/>
        </p:nvSpPr>
        <p:spPr bwMode="auto">
          <a:xfrm rot="-7121133">
            <a:off x="4536282" y="1666081"/>
            <a:ext cx="503238" cy="3743325"/>
          </a:xfrm>
          <a:prstGeom prst="curvedRightArrow">
            <a:avLst>
              <a:gd name="adj1" fmla="val 28652"/>
              <a:gd name="adj2" fmla="val 153178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5" name="AutoShape 41"/>
          <p:cNvSpPr>
            <a:spLocks noChangeArrowheads="1"/>
          </p:cNvSpPr>
          <p:nvPr/>
        </p:nvSpPr>
        <p:spPr bwMode="auto">
          <a:xfrm rot="7764075">
            <a:off x="4392613" y="1376363"/>
            <a:ext cx="503237" cy="3455987"/>
          </a:xfrm>
          <a:prstGeom prst="curvedRightArrow">
            <a:avLst>
              <a:gd name="adj1" fmla="val 26453"/>
              <a:gd name="adj2" fmla="val 141420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6" name="AutoShape 42"/>
          <p:cNvSpPr>
            <a:spLocks noChangeArrowheads="1"/>
          </p:cNvSpPr>
          <p:nvPr/>
        </p:nvSpPr>
        <p:spPr bwMode="auto">
          <a:xfrm rot="14478867" flipV="1">
            <a:off x="4428332" y="1989931"/>
            <a:ext cx="433388" cy="3743325"/>
          </a:xfrm>
          <a:prstGeom prst="curvedRightArrow">
            <a:avLst>
              <a:gd name="adj1" fmla="val 33270"/>
              <a:gd name="adj2" fmla="val 177865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87" name="AutoShape 43"/>
          <p:cNvSpPr>
            <a:spLocks noChangeArrowheads="1"/>
          </p:cNvSpPr>
          <p:nvPr/>
        </p:nvSpPr>
        <p:spPr bwMode="auto">
          <a:xfrm rot="7764075" flipV="1">
            <a:off x="4953000" y="1449388"/>
            <a:ext cx="360363" cy="3455987"/>
          </a:xfrm>
          <a:prstGeom prst="curvedRightArrow">
            <a:avLst>
              <a:gd name="adj1" fmla="val 36940"/>
              <a:gd name="adj2" fmla="val 197489"/>
              <a:gd name="adj3" fmla="val 5583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97360" name="Oval 16"/>
          <p:cNvSpPr>
            <a:spLocks noChangeArrowheads="1"/>
          </p:cNvSpPr>
          <p:nvPr/>
        </p:nvSpPr>
        <p:spPr bwMode="auto">
          <a:xfrm>
            <a:off x="3132138" y="2060575"/>
            <a:ext cx="2879725" cy="2735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28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627313" y="1558925"/>
            <a:ext cx="3816350" cy="3741738"/>
            <a:chOff x="2064" y="1344"/>
            <a:chExt cx="1632" cy="1587"/>
          </a:xfrm>
        </p:grpSpPr>
        <p:sp>
          <p:nvSpPr>
            <p:cNvPr id="13336" name="AutoShape 17"/>
            <p:cNvSpPr>
              <a:spLocks noChangeArrowheads="1"/>
            </p:cNvSpPr>
            <p:nvPr/>
          </p:nvSpPr>
          <p:spPr bwMode="auto">
            <a:xfrm>
              <a:off x="2064" y="1344"/>
              <a:ext cx="1632" cy="15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58 h 21600"/>
                <a:gd name="T20" fmla="*/ 18437 w 21600"/>
                <a:gd name="T21" fmla="*/ 18442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3257" y="13340"/>
                  </a:moveTo>
                  <a:cubicBezTo>
                    <a:pt x="4348" y="16578"/>
                    <a:pt x="7383" y="18759"/>
                    <a:pt x="10800" y="18759"/>
                  </a:cubicBezTo>
                  <a:cubicBezTo>
                    <a:pt x="15195" y="18759"/>
                    <a:pt x="18759" y="15195"/>
                    <a:pt x="18759" y="10800"/>
                  </a:cubicBezTo>
                  <a:cubicBezTo>
                    <a:pt x="18759" y="6404"/>
                    <a:pt x="15195" y="2841"/>
                    <a:pt x="10800" y="2841"/>
                  </a:cubicBezTo>
                  <a:cubicBezTo>
                    <a:pt x="6404" y="2841"/>
                    <a:pt x="2841" y="6404"/>
                    <a:pt x="2841" y="10800"/>
                  </a:cubicBezTo>
                  <a:cubicBezTo>
                    <a:pt x="2840" y="10888"/>
                    <a:pt x="2842" y="10976"/>
                    <a:pt x="2845" y="11064"/>
                  </a:cubicBezTo>
                  <a:lnTo>
                    <a:pt x="5" y="11159"/>
                  </a:lnTo>
                  <a:cubicBezTo>
                    <a:pt x="1" y="11039"/>
                    <a:pt x="0" y="10919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163" y="21600"/>
                    <a:pt x="2045" y="18641"/>
                    <a:pt x="565" y="14247"/>
                  </a:cubicBezTo>
                  <a:lnTo>
                    <a:pt x="-1994" y="15109"/>
                  </a:lnTo>
                  <a:lnTo>
                    <a:pt x="594" y="9888"/>
                  </a:lnTo>
                  <a:lnTo>
                    <a:pt x="5816" y="12478"/>
                  </a:lnTo>
                  <a:lnTo>
                    <a:pt x="3257" y="13340"/>
                  </a:lnTo>
                  <a:close/>
                </a:path>
              </a:pathLst>
            </a:custGeom>
            <a:gradFill rotWithShape="1">
              <a:gsLst>
                <a:gs pos="0">
                  <a:srgbClr val="CCFF66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3337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109" y="1389"/>
              <a:ext cx="1542" cy="1497"/>
            </a:xfrm>
            <a:prstGeom prst="rect">
              <a:avLst/>
            </a:prstGeom>
          </p:spPr>
          <p:txBody>
            <a:bodyPr wrap="none" fromWordArt="1">
              <a:prstTxWarp prst="textCirclePour">
                <a:avLst>
                  <a:gd name="adj1" fmla="val 11359292"/>
                  <a:gd name="adj2" fmla="val 80528"/>
                </a:avLst>
              </a:prstTxWarp>
            </a:bodyPr>
            <a:lstStyle/>
            <a:p>
              <a:r>
                <a:rPr lang="es-CL" sz="2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Reducir la Exclusión en los pobres - País con Respeto, Justicia y Solidaridad -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9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9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9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9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9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9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9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9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9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9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9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autoRev="1" fill="hold"/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365" grpId="0" animBg="1"/>
      <p:bldP spid="697367" grpId="0" animBg="1"/>
      <p:bldP spid="697368" grpId="0" animBg="1"/>
      <p:bldP spid="697369" grpId="0" animBg="1"/>
      <p:bldP spid="697370" grpId="0" animBg="1"/>
      <p:bldP spid="697372" grpId="0" animBg="1"/>
      <p:bldP spid="697373" grpId="0" animBg="1"/>
      <p:bldP spid="697374" grpId="0" animBg="1"/>
      <p:bldP spid="697377" grpId="0" animBg="1"/>
      <p:bldP spid="697381" grpId="0" animBg="1"/>
      <p:bldP spid="697382" grpId="0" animBg="1"/>
      <p:bldP spid="697383" grpId="0" animBg="1"/>
      <p:bldP spid="697384" grpId="0" animBg="1"/>
      <p:bldP spid="697385" grpId="0" animBg="1"/>
      <p:bldP spid="697386" grpId="0" animBg="1"/>
      <p:bldP spid="697387" grpId="0" animBg="1"/>
      <p:bldP spid="697360" grpId="0" animBg="1"/>
      <p:bldP spid="69736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133600"/>
            <a:ext cx="3813175" cy="15113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038600"/>
            <a:ext cx="3819525" cy="15160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727575" y="2819400"/>
            <a:ext cx="304800" cy="228600"/>
          </a:xfrm>
          <a:prstGeom prst="rightArrow">
            <a:avLst>
              <a:gd name="adj1" fmla="val 50000"/>
              <a:gd name="adj2" fmla="val 33333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724400" y="4495800"/>
            <a:ext cx="3886200" cy="609600"/>
          </a:xfrm>
          <a:prstGeom prst="rightArrow">
            <a:avLst>
              <a:gd name="adj1" fmla="val 50000"/>
              <a:gd name="adj2" fmla="val 159375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1143000"/>
          </a:xfrm>
        </p:spPr>
        <p:txBody>
          <a:bodyPr/>
          <a:lstStyle/>
          <a:p>
            <a:pPr algn="l"/>
            <a:r>
              <a:rPr lang="es-ES" sz="20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El resultado de la organización depende del alineamiento de sus </a:t>
            </a:r>
            <a:r>
              <a:rPr lang="es-ES_tradnl" sz="2000" b="1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Unidades y el desempeño de las unidades (eficacia y eficiencia)</a:t>
            </a:r>
            <a:endParaRPr lang="es-CL" sz="2000" b="1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071678"/>
            <a:ext cx="6429420" cy="2214578"/>
          </a:xfr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es-CL" sz="4800" dirty="0" smtClean="0">
                <a:latin typeface="Tahoma" pitchFamily="34" charset="0"/>
              </a:rPr>
              <a:t>PLANIFICACION ESTRATEGICA</a:t>
            </a:r>
            <a:endParaRPr lang="es-ES" sz="4800" dirty="0" smtClean="0">
              <a:latin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 contrast="-30000"/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>
            <a:glow rad="101600">
              <a:schemeClr val="bg2">
                <a:alpha val="60000"/>
              </a:schemeClr>
            </a:glow>
            <a:softEdge rad="635000"/>
          </a:effec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715272" y="571480"/>
            <a:ext cx="1174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s-E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pitchFamily="34" charset="0"/>
              </a:rPr>
              <a:t>VISION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572264" y="357166"/>
            <a:ext cx="1222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s-E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pitchFamily="34" charset="0"/>
              </a:rPr>
              <a:t>MISION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95288" y="1958975"/>
            <a:ext cx="2205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s-ES" sz="2400" b="1">
                <a:solidFill>
                  <a:srgbClr val="339966"/>
                </a:solidFill>
                <a:latin typeface="Franklin Gothic Book" pitchFamily="34" charset="0"/>
              </a:rPr>
              <a:t>VALORES</a:t>
            </a:r>
          </a:p>
          <a:p>
            <a:pPr>
              <a:tabLst>
                <a:tab pos="457200" algn="l"/>
              </a:tabLst>
            </a:pPr>
            <a:r>
              <a:rPr lang="es-CL" sz="2400" b="1">
                <a:solidFill>
                  <a:srgbClr val="339966"/>
                </a:solidFill>
                <a:latin typeface="Franklin Gothic Book" pitchFamily="34" charset="0"/>
              </a:rPr>
              <a:t>CORPORATIVOS</a:t>
            </a:r>
            <a:endParaRPr lang="es-ES" sz="2400">
              <a:solidFill>
                <a:srgbClr val="339966"/>
              </a:solidFill>
              <a:latin typeface="Franklin Gothic Book" pitchFamily="3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5445125"/>
            <a:ext cx="21431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s-ES" sz="2400" b="1" dirty="0">
                <a:latin typeface="Arial Narrow" pitchFamily="34" charset="0"/>
              </a:rPr>
              <a:t>ESTADO Inicial</a:t>
            </a: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571604" y="1214422"/>
            <a:ext cx="5976938" cy="4103687"/>
          </a:xfrm>
          <a:custGeom>
            <a:avLst/>
            <a:gdLst>
              <a:gd name="T0" fmla="*/ 0 w 3765"/>
              <a:gd name="T1" fmla="*/ 2147483647 h 2585"/>
              <a:gd name="T2" fmla="*/ 2147483647 w 3765"/>
              <a:gd name="T3" fmla="*/ 0 h 2585"/>
              <a:gd name="T4" fmla="*/ 0 60000 65536"/>
              <a:gd name="T5" fmla="*/ 0 60000 65536"/>
              <a:gd name="T6" fmla="*/ 0 w 3765"/>
              <a:gd name="T7" fmla="*/ 0 h 2585"/>
              <a:gd name="T8" fmla="*/ 3765 w 3765"/>
              <a:gd name="T9" fmla="*/ 2585 h 258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65" h="2585">
                <a:moveTo>
                  <a:pt x="0" y="2585"/>
                </a:moveTo>
                <a:cubicBezTo>
                  <a:pt x="1572" y="1504"/>
                  <a:pt x="3145" y="423"/>
                  <a:pt x="3765" y="0"/>
                </a:cubicBezTo>
              </a:path>
            </a:pathLst>
          </a:custGeom>
          <a:noFill/>
          <a:ln w="76200" cmpd="sng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2047475">
            <a:off x="3649640" y="3207257"/>
            <a:ext cx="2328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s-E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pitchFamily="34" charset="0"/>
              </a:rPr>
              <a:t>ESTRATEGIA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0" y="785794"/>
            <a:ext cx="3384551" cy="2449512"/>
          </a:xfrm>
          <a:custGeom>
            <a:avLst/>
            <a:gdLst>
              <a:gd name="T0" fmla="*/ 0 w 3954"/>
              <a:gd name="T1" fmla="*/ 2147483647 h 2918"/>
              <a:gd name="T2" fmla="*/ 2147483647 w 3954"/>
              <a:gd name="T3" fmla="*/ 2147483647 h 2918"/>
              <a:gd name="T4" fmla="*/ 2147483647 w 3954"/>
              <a:gd name="T5" fmla="*/ 2147483647 h 2918"/>
              <a:gd name="T6" fmla="*/ 2147483647 w 3954"/>
              <a:gd name="T7" fmla="*/ 2147483647 h 2918"/>
              <a:gd name="T8" fmla="*/ 0 60000 65536"/>
              <a:gd name="T9" fmla="*/ 0 60000 65536"/>
              <a:gd name="T10" fmla="*/ 0 60000 65536"/>
              <a:gd name="T11" fmla="*/ 0 60000 65536"/>
              <a:gd name="T12" fmla="*/ 0 w 3954"/>
              <a:gd name="T13" fmla="*/ 0 h 2918"/>
              <a:gd name="T14" fmla="*/ 3954 w 3954"/>
              <a:gd name="T15" fmla="*/ 2918 h 29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54" h="2918">
                <a:moveTo>
                  <a:pt x="0" y="2751"/>
                </a:moveTo>
                <a:cubicBezTo>
                  <a:pt x="1202" y="2834"/>
                  <a:pt x="2404" y="2918"/>
                  <a:pt x="3039" y="2525"/>
                </a:cubicBezTo>
                <a:cubicBezTo>
                  <a:pt x="3674" y="2132"/>
                  <a:pt x="3666" y="786"/>
                  <a:pt x="3810" y="393"/>
                </a:cubicBezTo>
                <a:cubicBezTo>
                  <a:pt x="3954" y="0"/>
                  <a:pt x="3886" y="196"/>
                  <a:pt x="3901" y="166"/>
                </a:cubicBezTo>
              </a:path>
            </a:pathLst>
          </a:custGeom>
          <a:noFill/>
          <a:ln w="76200" cmpd="sng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156325" y="3357563"/>
            <a:ext cx="2987675" cy="3500437"/>
          </a:xfrm>
          <a:custGeom>
            <a:avLst/>
            <a:gdLst>
              <a:gd name="T0" fmla="*/ 2147483647 w 2978"/>
              <a:gd name="T1" fmla="*/ 2147483647 h 2480"/>
              <a:gd name="T2" fmla="*/ 2147483647 w 2978"/>
              <a:gd name="T3" fmla="*/ 2147483647 h 2480"/>
              <a:gd name="T4" fmla="*/ 2147483647 w 2978"/>
              <a:gd name="T5" fmla="*/ 2147483647 h 2480"/>
              <a:gd name="T6" fmla="*/ 0 60000 65536"/>
              <a:gd name="T7" fmla="*/ 0 60000 65536"/>
              <a:gd name="T8" fmla="*/ 0 60000 65536"/>
              <a:gd name="T9" fmla="*/ 0 w 2978"/>
              <a:gd name="T10" fmla="*/ 0 h 2480"/>
              <a:gd name="T11" fmla="*/ 2978 w 2978"/>
              <a:gd name="T12" fmla="*/ 2480 h 2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78" h="2480">
                <a:moveTo>
                  <a:pt x="620" y="2480"/>
                </a:moveTo>
                <a:cubicBezTo>
                  <a:pt x="310" y="1588"/>
                  <a:pt x="0" y="696"/>
                  <a:pt x="393" y="348"/>
                </a:cubicBezTo>
                <a:cubicBezTo>
                  <a:pt x="786" y="0"/>
                  <a:pt x="2547" y="386"/>
                  <a:pt x="2978" y="393"/>
                </a:cubicBezTo>
              </a:path>
            </a:pathLst>
          </a:custGeom>
          <a:noFill/>
          <a:ln w="76200" cmpd="sng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6351588" y="4076700"/>
            <a:ext cx="2757487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s-ES" sz="2400" b="1">
                <a:solidFill>
                  <a:srgbClr val="339966"/>
                </a:solidFill>
                <a:latin typeface="Franklin Gothic Book" pitchFamily="34" charset="0"/>
              </a:rPr>
              <a:t>PERSONALIDAD INSTITUCIONAL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196752"/>
            <a:ext cx="7920880" cy="4353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5000"/>
              </a:spcBef>
            </a:pPr>
            <a:r>
              <a:rPr lang="es-ES" sz="2400" dirty="0" smtClean="0">
                <a:solidFill>
                  <a:srgbClr val="1B8D7E"/>
                </a:solidFill>
                <a:latin typeface="+mn-lt"/>
              </a:rPr>
              <a:t>Si bien el BSC es reconocido como la mejor herramienta actual para la implementación de la estrategia en empresas privadas, su utilidad es aún mayor en organizaciones sin fines de lucro:</a:t>
            </a:r>
          </a:p>
          <a:p>
            <a:pPr marL="548640" lvl="2" algn="just">
              <a:spcBef>
                <a:spcPct val="55000"/>
              </a:spcBef>
              <a:buClr>
                <a:schemeClr val="accent1"/>
              </a:buClr>
            </a:pPr>
            <a:r>
              <a:rPr lang="es-MX" i="1" dirty="0" smtClean="0">
                <a:solidFill>
                  <a:srgbClr val="1B8D7E"/>
                </a:solidFill>
                <a:latin typeface="+mn-lt"/>
              </a:rPr>
              <a:t>Gestionar organizaciones sin fines de lucro es como pastorear una manada de gatos. </a:t>
            </a:r>
          </a:p>
          <a:p>
            <a:pPr algn="just">
              <a:spcBef>
                <a:spcPct val="55000"/>
              </a:spcBef>
            </a:pPr>
            <a:r>
              <a:rPr lang="es-MX" sz="2400" dirty="0" smtClean="0">
                <a:solidFill>
                  <a:srgbClr val="1B8D7E"/>
                </a:solidFill>
                <a:latin typeface="+mn-lt"/>
              </a:rPr>
              <a:t>Lograr foco y alineación (el beneficio del BSC) es mucho más difícil de conseguir en una organización sin fines de lucro: ¿por qué? </a:t>
            </a:r>
          </a:p>
          <a:p>
            <a:pPr marL="548640" lvl="2" algn="just">
              <a:spcBef>
                <a:spcPct val="55000"/>
              </a:spcBef>
              <a:buClr>
                <a:schemeClr val="accent1"/>
              </a:buClr>
            </a:pPr>
            <a:r>
              <a:rPr lang="es-MX" i="1" dirty="0" smtClean="0">
                <a:solidFill>
                  <a:srgbClr val="1B8D7E"/>
                </a:solidFill>
                <a:latin typeface="+mn-lt"/>
              </a:rPr>
              <a:t>El valor que deben crear (su misión) es difícil de consensuar, definir, precisar y medir. </a:t>
            </a:r>
          </a:p>
          <a:p>
            <a:pPr marL="548640" lvl="2" algn="just">
              <a:spcBef>
                <a:spcPct val="55000"/>
              </a:spcBef>
              <a:buClr>
                <a:schemeClr val="accent1"/>
              </a:buClr>
            </a:pPr>
            <a:r>
              <a:rPr lang="es-MX" i="1" dirty="0" smtClean="0">
                <a:solidFill>
                  <a:srgbClr val="1B8D7E"/>
                </a:solidFill>
                <a:latin typeface="+mn-lt"/>
              </a:rPr>
              <a:t>Se separa al que “recibe” el servicio con el que lo “paga</a:t>
            </a:r>
            <a:r>
              <a:rPr lang="es-MX" dirty="0" smtClean="0">
                <a:solidFill>
                  <a:srgbClr val="1B8D7E"/>
                </a:solidFill>
                <a:latin typeface="+mn-lt"/>
              </a:rPr>
              <a:t>”</a:t>
            </a:r>
            <a:endParaRPr lang="es-ES" dirty="0" smtClean="0">
              <a:solidFill>
                <a:srgbClr val="1B8D7E"/>
              </a:solidFill>
              <a:latin typeface="+mn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611560" y="332656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dirty="0" smtClean="0">
                <a:solidFill>
                  <a:srgbClr val="1B8D7E"/>
                </a:solidFill>
                <a:latin typeface="+mn-lt"/>
              </a:rPr>
              <a:t>El BSC y las Organizaciones sin fines de lucro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36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¿Qué es el </a:t>
            </a:r>
            <a:r>
              <a:rPr lang="es-CL" sz="3600" dirty="0" err="1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Balanced</a:t>
            </a:r>
            <a:r>
              <a:rPr lang="es-CL" sz="36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CL" sz="3600" dirty="0" err="1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Scorecard</a:t>
            </a:r>
            <a:r>
              <a:rPr lang="es-CL" sz="36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?</a:t>
            </a:r>
            <a:endParaRPr lang="es-CL" sz="3600" dirty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95536" y="1219200"/>
            <a:ext cx="8352928" cy="5018112"/>
          </a:xfrm>
          <a:prstGeom prst="rect">
            <a:avLst/>
          </a:prstGeom>
          <a:noFill/>
        </p:spPr>
      </p:sp>
      <p:sp>
        <p:nvSpPr>
          <p:cNvPr id="12" name="11 Forma libre"/>
          <p:cNvSpPr/>
          <p:nvPr/>
        </p:nvSpPr>
        <p:spPr>
          <a:xfrm>
            <a:off x="395536" y="1219200"/>
            <a:ext cx="7099988" cy="2258150"/>
          </a:xfrm>
          <a:custGeom>
            <a:avLst/>
            <a:gdLst>
              <a:gd name="connsiteX0" fmla="*/ 0 w 7099988"/>
              <a:gd name="connsiteY0" fmla="*/ 225815 h 2258150"/>
              <a:gd name="connsiteX1" fmla="*/ 66140 w 7099988"/>
              <a:gd name="connsiteY1" fmla="*/ 66140 h 2258150"/>
              <a:gd name="connsiteX2" fmla="*/ 225815 w 7099988"/>
              <a:gd name="connsiteY2" fmla="*/ 1 h 2258150"/>
              <a:gd name="connsiteX3" fmla="*/ 6874173 w 7099988"/>
              <a:gd name="connsiteY3" fmla="*/ 0 h 2258150"/>
              <a:gd name="connsiteX4" fmla="*/ 7033848 w 7099988"/>
              <a:gd name="connsiteY4" fmla="*/ 66140 h 2258150"/>
              <a:gd name="connsiteX5" fmla="*/ 7099987 w 7099988"/>
              <a:gd name="connsiteY5" fmla="*/ 225815 h 2258150"/>
              <a:gd name="connsiteX6" fmla="*/ 7099988 w 7099988"/>
              <a:gd name="connsiteY6" fmla="*/ 2032335 h 2258150"/>
              <a:gd name="connsiteX7" fmla="*/ 7033848 w 7099988"/>
              <a:gd name="connsiteY7" fmla="*/ 2192010 h 2258150"/>
              <a:gd name="connsiteX8" fmla="*/ 6874173 w 7099988"/>
              <a:gd name="connsiteY8" fmla="*/ 2258150 h 2258150"/>
              <a:gd name="connsiteX9" fmla="*/ 225815 w 7099988"/>
              <a:gd name="connsiteY9" fmla="*/ 2258150 h 2258150"/>
              <a:gd name="connsiteX10" fmla="*/ 66140 w 7099988"/>
              <a:gd name="connsiteY10" fmla="*/ 2192010 h 2258150"/>
              <a:gd name="connsiteX11" fmla="*/ 0 w 7099988"/>
              <a:gd name="connsiteY11" fmla="*/ 2032335 h 2258150"/>
              <a:gd name="connsiteX12" fmla="*/ 0 w 7099988"/>
              <a:gd name="connsiteY12" fmla="*/ 225815 h 22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99988" h="2258150">
                <a:moveTo>
                  <a:pt x="0" y="225815"/>
                </a:moveTo>
                <a:cubicBezTo>
                  <a:pt x="0" y="165925"/>
                  <a:pt x="23791" y="108488"/>
                  <a:pt x="66140" y="66140"/>
                </a:cubicBezTo>
                <a:cubicBezTo>
                  <a:pt x="108489" y="23792"/>
                  <a:pt x="165926" y="0"/>
                  <a:pt x="225815" y="1"/>
                </a:cubicBezTo>
                <a:lnTo>
                  <a:pt x="6874173" y="0"/>
                </a:lnTo>
                <a:cubicBezTo>
                  <a:pt x="6934063" y="0"/>
                  <a:pt x="6991500" y="23791"/>
                  <a:pt x="7033848" y="66140"/>
                </a:cubicBezTo>
                <a:cubicBezTo>
                  <a:pt x="7076196" y="108489"/>
                  <a:pt x="7099988" y="165926"/>
                  <a:pt x="7099987" y="225815"/>
                </a:cubicBezTo>
                <a:cubicBezTo>
                  <a:pt x="7099987" y="827988"/>
                  <a:pt x="7099988" y="1430162"/>
                  <a:pt x="7099988" y="2032335"/>
                </a:cubicBezTo>
                <a:cubicBezTo>
                  <a:pt x="7099988" y="2092225"/>
                  <a:pt x="7076197" y="2149662"/>
                  <a:pt x="7033848" y="2192010"/>
                </a:cubicBezTo>
                <a:cubicBezTo>
                  <a:pt x="6991499" y="2234359"/>
                  <a:pt x="6934062" y="2258150"/>
                  <a:pt x="6874173" y="2258150"/>
                </a:cubicBezTo>
                <a:lnTo>
                  <a:pt x="225815" y="2258150"/>
                </a:lnTo>
                <a:cubicBezTo>
                  <a:pt x="165925" y="2258150"/>
                  <a:pt x="108488" y="2234359"/>
                  <a:pt x="66140" y="2192010"/>
                </a:cubicBezTo>
                <a:cubicBezTo>
                  <a:pt x="23791" y="2149661"/>
                  <a:pt x="0" y="2092224"/>
                  <a:pt x="0" y="2032335"/>
                </a:cubicBezTo>
                <a:lnTo>
                  <a:pt x="0" y="22581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3289" tIns="123289" rIns="2324985" bIns="123289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500" kern="1200" dirty="0" smtClean="0"/>
              <a:t>Es un sistema de gestión estratégica, utilizado exitosamente en diversos sectores industriales, gubernamentales, defensa y en organizaciones sin fines de lucro, tanto en Chile como alrededor de todo el mundo, logrando traducir, alinear y comunicar la visión y estrategia a toda su organización.</a:t>
            </a:r>
            <a:endParaRPr lang="es-CL" sz="1500" kern="1200" dirty="0"/>
          </a:p>
        </p:txBody>
      </p:sp>
      <p:sp>
        <p:nvSpPr>
          <p:cNvPr id="13" name="12 Forma libre"/>
          <p:cNvSpPr/>
          <p:nvPr/>
        </p:nvSpPr>
        <p:spPr>
          <a:xfrm>
            <a:off x="1648475" y="3979161"/>
            <a:ext cx="7099988" cy="2258150"/>
          </a:xfrm>
          <a:custGeom>
            <a:avLst/>
            <a:gdLst>
              <a:gd name="connsiteX0" fmla="*/ 0 w 7099988"/>
              <a:gd name="connsiteY0" fmla="*/ 225815 h 2258150"/>
              <a:gd name="connsiteX1" fmla="*/ 66140 w 7099988"/>
              <a:gd name="connsiteY1" fmla="*/ 66140 h 2258150"/>
              <a:gd name="connsiteX2" fmla="*/ 225815 w 7099988"/>
              <a:gd name="connsiteY2" fmla="*/ 1 h 2258150"/>
              <a:gd name="connsiteX3" fmla="*/ 6874173 w 7099988"/>
              <a:gd name="connsiteY3" fmla="*/ 0 h 2258150"/>
              <a:gd name="connsiteX4" fmla="*/ 7033848 w 7099988"/>
              <a:gd name="connsiteY4" fmla="*/ 66140 h 2258150"/>
              <a:gd name="connsiteX5" fmla="*/ 7099987 w 7099988"/>
              <a:gd name="connsiteY5" fmla="*/ 225815 h 2258150"/>
              <a:gd name="connsiteX6" fmla="*/ 7099988 w 7099988"/>
              <a:gd name="connsiteY6" fmla="*/ 2032335 h 2258150"/>
              <a:gd name="connsiteX7" fmla="*/ 7033848 w 7099988"/>
              <a:gd name="connsiteY7" fmla="*/ 2192010 h 2258150"/>
              <a:gd name="connsiteX8" fmla="*/ 6874173 w 7099988"/>
              <a:gd name="connsiteY8" fmla="*/ 2258150 h 2258150"/>
              <a:gd name="connsiteX9" fmla="*/ 225815 w 7099988"/>
              <a:gd name="connsiteY9" fmla="*/ 2258150 h 2258150"/>
              <a:gd name="connsiteX10" fmla="*/ 66140 w 7099988"/>
              <a:gd name="connsiteY10" fmla="*/ 2192010 h 2258150"/>
              <a:gd name="connsiteX11" fmla="*/ 0 w 7099988"/>
              <a:gd name="connsiteY11" fmla="*/ 2032335 h 2258150"/>
              <a:gd name="connsiteX12" fmla="*/ 0 w 7099988"/>
              <a:gd name="connsiteY12" fmla="*/ 225815 h 22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99988" h="2258150">
                <a:moveTo>
                  <a:pt x="0" y="225815"/>
                </a:moveTo>
                <a:cubicBezTo>
                  <a:pt x="0" y="165925"/>
                  <a:pt x="23791" y="108488"/>
                  <a:pt x="66140" y="66140"/>
                </a:cubicBezTo>
                <a:cubicBezTo>
                  <a:pt x="108489" y="23792"/>
                  <a:pt x="165926" y="0"/>
                  <a:pt x="225815" y="1"/>
                </a:cubicBezTo>
                <a:lnTo>
                  <a:pt x="6874173" y="0"/>
                </a:lnTo>
                <a:cubicBezTo>
                  <a:pt x="6934063" y="0"/>
                  <a:pt x="6991500" y="23791"/>
                  <a:pt x="7033848" y="66140"/>
                </a:cubicBezTo>
                <a:cubicBezTo>
                  <a:pt x="7076196" y="108489"/>
                  <a:pt x="7099988" y="165926"/>
                  <a:pt x="7099987" y="225815"/>
                </a:cubicBezTo>
                <a:cubicBezTo>
                  <a:pt x="7099987" y="827988"/>
                  <a:pt x="7099988" y="1430162"/>
                  <a:pt x="7099988" y="2032335"/>
                </a:cubicBezTo>
                <a:cubicBezTo>
                  <a:pt x="7099988" y="2092225"/>
                  <a:pt x="7076197" y="2149662"/>
                  <a:pt x="7033848" y="2192010"/>
                </a:cubicBezTo>
                <a:cubicBezTo>
                  <a:pt x="6991499" y="2234359"/>
                  <a:pt x="6934062" y="2258150"/>
                  <a:pt x="6874173" y="2258150"/>
                </a:cubicBezTo>
                <a:lnTo>
                  <a:pt x="225815" y="2258150"/>
                </a:lnTo>
                <a:cubicBezTo>
                  <a:pt x="165925" y="2258150"/>
                  <a:pt x="108488" y="2234359"/>
                  <a:pt x="66140" y="2192010"/>
                </a:cubicBezTo>
                <a:cubicBezTo>
                  <a:pt x="23791" y="2149661"/>
                  <a:pt x="0" y="2092224"/>
                  <a:pt x="0" y="2032335"/>
                </a:cubicBezTo>
                <a:lnTo>
                  <a:pt x="0" y="22581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3289" tIns="123289" rIns="2844026" bIns="123289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500" kern="1200" dirty="0" smtClean="0"/>
              <a:t>Mas allá de pretender ser sólo un sistema de medición mejorado, ofrece el marco metodológico para ejecutar las líneas y ejes estratégicos de la organización, en torno a los cuales se definen y giran los objetivos estratégicos, en un proceso continuo de retroalimentación y aprendizaje, lo que proporciona los elementos necesarios para reaccionar proactivamente ante los nuevos retos estratégicos</a:t>
            </a:r>
            <a:endParaRPr lang="es-CL" sz="1500" kern="1200" dirty="0"/>
          </a:p>
        </p:txBody>
      </p:sp>
      <p:sp>
        <p:nvSpPr>
          <p:cNvPr id="14" name="13 Forma libre"/>
          <p:cNvSpPr/>
          <p:nvPr/>
        </p:nvSpPr>
        <p:spPr>
          <a:xfrm>
            <a:off x="6027727" y="2994357"/>
            <a:ext cx="1467797" cy="1467797"/>
          </a:xfrm>
          <a:custGeom>
            <a:avLst/>
            <a:gdLst>
              <a:gd name="connsiteX0" fmla="*/ 0 w 1467797"/>
              <a:gd name="connsiteY0" fmla="*/ 807288 h 1467797"/>
              <a:gd name="connsiteX1" fmla="*/ 330254 w 1467797"/>
              <a:gd name="connsiteY1" fmla="*/ 807288 h 1467797"/>
              <a:gd name="connsiteX2" fmla="*/ 330254 w 1467797"/>
              <a:gd name="connsiteY2" fmla="*/ 0 h 1467797"/>
              <a:gd name="connsiteX3" fmla="*/ 1137543 w 1467797"/>
              <a:gd name="connsiteY3" fmla="*/ 0 h 1467797"/>
              <a:gd name="connsiteX4" fmla="*/ 1137543 w 1467797"/>
              <a:gd name="connsiteY4" fmla="*/ 807288 h 1467797"/>
              <a:gd name="connsiteX5" fmla="*/ 1467797 w 1467797"/>
              <a:gd name="connsiteY5" fmla="*/ 807288 h 1467797"/>
              <a:gd name="connsiteX6" fmla="*/ 733899 w 1467797"/>
              <a:gd name="connsiteY6" fmla="*/ 1467797 h 1467797"/>
              <a:gd name="connsiteX7" fmla="*/ 0 w 1467797"/>
              <a:gd name="connsiteY7" fmla="*/ 807288 h 146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7797" h="1467797">
                <a:moveTo>
                  <a:pt x="0" y="807288"/>
                </a:moveTo>
                <a:lnTo>
                  <a:pt x="330254" y="807288"/>
                </a:lnTo>
                <a:lnTo>
                  <a:pt x="330254" y="0"/>
                </a:lnTo>
                <a:lnTo>
                  <a:pt x="1137543" y="0"/>
                </a:lnTo>
                <a:lnTo>
                  <a:pt x="1137543" y="807288"/>
                </a:lnTo>
                <a:lnTo>
                  <a:pt x="1467797" y="807288"/>
                </a:lnTo>
                <a:lnTo>
                  <a:pt x="733899" y="1467797"/>
                </a:lnTo>
                <a:lnTo>
                  <a:pt x="0" y="807288"/>
                </a:lnTo>
                <a:close/>
              </a:path>
            </a:pathLst>
          </a:custGeom>
        </p:spPr>
        <p:style>
          <a:ln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5974" tIns="45720" rIns="375974" bIns="40900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CL" sz="3600" kern="1200"/>
          </a:p>
        </p:txBody>
      </p:sp>
      <p:pic>
        <p:nvPicPr>
          <p:cNvPr id="4102" name="Picture 6" descr="Imagen 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653136"/>
            <a:ext cx="1965884" cy="1440000"/>
          </a:xfrm>
          <a:prstGeom prst="rect">
            <a:avLst/>
          </a:prstGeom>
          <a:noFill/>
        </p:spPr>
      </p:pic>
      <p:pic>
        <p:nvPicPr>
          <p:cNvPr id="4104" name="Picture 8" descr="Imagen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1340768"/>
            <a:ext cx="2140346" cy="1440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Las 4 perspectivas</a:t>
            </a:r>
            <a:endParaRPr lang="es-CL" dirty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13 Forma libre"/>
          <p:cNvSpPr/>
          <p:nvPr/>
        </p:nvSpPr>
        <p:spPr>
          <a:xfrm>
            <a:off x="459184" y="1300187"/>
            <a:ext cx="1946895" cy="4937125"/>
          </a:xfrm>
          <a:custGeom>
            <a:avLst/>
            <a:gdLst>
              <a:gd name="connsiteX0" fmla="*/ 0 w 1946895"/>
              <a:gd name="connsiteY0" fmla="*/ 194690 h 4937125"/>
              <a:gd name="connsiteX1" fmla="*/ 57024 w 1946895"/>
              <a:gd name="connsiteY1" fmla="*/ 57023 h 4937125"/>
              <a:gd name="connsiteX2" fmla="*/ 194691 w 1946895"/>
              <a:gd name="connsiteY2" fmla="*/ 0 h 4937125"/>
              <a:gd name="connsiteX3" fmla="*/ 1752205 w 1946895"/>
              <a:gd name="connsiteY3" fmla="*/ 0 h 4937125"/>
              <a:gd name="connsiteX4" fmla="*/ 1889872 w 1946895"/>
              <a:gd name="connsiteY4" fmla="*/ 57024 h 4937125"/>
              <a:gd name="connsiteX5" fmla="*/ 1946895 w 1946895"/>
              <a:gd name="connsiteY5" fmla="*/ 194691 h 4937125"/>
              <a:gd name="connsiteX6" fmla="*/ 1946895 w 1946895"/>
              <a:gd name="connsiteY6" fmla="*/ 4742435 h 4937125"/>
              <a:gd name="connsiteX7" fmla="*/ 1889872 w 1946895"/>
              <a:gd name="connsiteY7" fmla="*/ 4880102 h 4937125"/>
              <a:gd name="connsiteX8" fmla="*/ 1752205 w 1946895"/>
              <a:gd name="connsiteY8" fmla="*/ 4937125 h 4937125"/>
              <a:gd name="connsiteX9" fmla="*/ 194690 w 1946895"/>
              <a:gd name="connsiteY9" fmla="*/ 4937125 h 4937125"/>
              <a:gd name="connsiteX10" fmla="*/ 57023 w 1946895"/>
              <a:gd name="connsiteY10" fmla="*/ 4880101 h 4937125"/>
              <a:gd name="connsiteX11" fmla="*/ 0 w 1946895"/>
              <a:gd name="connsiteY11" fmla="*/ 4742434 h 4937125"/>
              <a:gd name="connsiteX12" fmla="*/ 0 w 1946895"/>
              <a:gd name="connsiteY12" fmla="*/ 194690 h 493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6895" h="4937125">
                <a:moveTo>
                  <a:pt x="0" y="194690"/>
                </a:moveTo>
                <a:cubicBezTo>
                  <a:pt x="0" y="143055"/>
                  <a:pt x="20512" y="93535"/>
                  <a:pt x="57024" y="57023"/>
                </a:cubicBezTo>
                <a:cubicBezTo>
                  <a:pt x="93536" y="20512"/>
                  <a:pt x="143056" y="0"/>
                  <a:pt x="194691" y="0"/>
                </a:cubicBezTo>
                <a:lnTo>
                  <a:pt x="1752205" y="0"/>
                </a:lnTo>
                <a:cubicBezTo>
                  <a:pt x="1803840" y="0"/>
                  <a:pt x="1853360" y="20512"/>
                  <a:pt x="1889872" y="57024"/>
                </a:cubicBezTo>
                <a:cubicBezTo>
                  <a:pt x="1926383" y="93536"/>
                  <a:pt x="1946895" y="143056"/>
                  <a:pt x="1946895" y="194691"/>
                </a:cubicBezTo>
                <a:lnTo>
                  <a:pt x="1946895" y="4742435"/>
                </a:lnTo>
                <a:cubicBezTo>
                  <a:pt x="1946895" y="4794070"/>
                  <a:pt x="1926383" y="4843590"/>
                  <a:pt x="1889872" y="4880102"/>
                </a:cubicBezTo>
                <a:cubicBezTo>
                  <a:pt x="1853361" y="4916613"/>
                  <a:pt x="1803840" y="4937125"/>
                  <a:pt x="1752205" y="4937125"/>
                </a:cubicBezTo>
                <a:lnTo>
                  <a:pt x="194690" y="4937125"/>
                </a:lnTo>
                <a:cubicBezTo>
                  <a:pt x="143055" y="4937125"/>
                  <a:pt x="93535" y="4916613"/>
                  <a:pt x="57023" y="4880101"/>
                </a:cubicBezTo>
                <a:cubicBezTo>
                  <a:pt x="20512" y="4843589"/>
                  <a:pt x="0" y="4794069"/>
                  <a:pt x="0" y="4742434"/>
                </a:cubicBezTo>
                <a:lnTo>
                  <a:pt x="0" y="19469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3566478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2900" kern="1200" dirty="0" smtClean="0"/>
              <a:t>Misión</a:t>
            </a:r>
            <a:endParaRPr lang="es-CL" sz="2900" kern="1200" dirty="0" smtClean="0"/>
          </a:p>
        </p:txBody>
      </p:sp>
      <p:sp>
        <p:nvSpPr>
          <p:cNvPr id="15" name="14 Forma libre"/>
          <p:cNvSpPr/>
          <p:nvPr/>
        </p:nvSpPr>
        <p:spPr>
          <a:xfrm>
            <a:off x="653873" y="2781324"/>
            <a:ext cx="1557516" cy="3209131"/>
          </a:xfrm>
          <a:custGeom>
            <a:avLst/>
            <a:gdLst>
              <a:gd name="connsiteX0" fmla="*/ 0 w 1557516"/>
              <a:gd name="connsiteY0" fmla="*/ 155752 h 3209131"/>
              <a:gd name="connsiteX1" fmla="*/ 45619 w 1557516"/>
              <a:gd name="connsiteY1" fmla="*/ 45619 h 3209131"/>
              <a:gd name="connsiteX2" fmla="*/ 155752 w 1557516"/>
              <a:gd name="connsiteY2" fmla="*/ 0 h 3209131"/>
              <a:gd name="connsiteX3" fmla="*/ 1401764 w 1557516"/>
              <a:gd name="connsiteY3" fmla="*/ 0 h 3209131"/>
              <a:gd name="connsiteX4" fmla="*/ 1511897 w 1557516"/>
              <a:gd name="connsiteY4" fmla="*/ 45619 h 3209131"/>
              <a:gd name="connsiteX5" fmla="*/ 1557516 w 1557516"/>
              <a:gd name="connsiteY5" fmla="*/ 155752 h 3209131"/>
              <a:gd name="connsiteX6" fmla="*/ 1557516 w 1557516"/>
              <a:gd name="connsiteY6" fmla="*/ 3053379 h 3209131"/>
              <a:gd name="connsiteX7" fmla="*/ 1511897 w 1557516"/>
              <a:gd name="connsiteY7" fmla="*/ 3163512 h 3209131"/>
              <a:gd name="connsiteX8" fmla="*/ 1401764 w 1557516"/>
              <a:gd name="connsiteY8" fmla="*/ 3209131 h 3209131"/>
              <a:gd name="connsiteX9" fmla="*/ 155752 w 1557516"/>
              <a:gd name="connsiteY9" fmla="*/ 3209131 h 3209131"/>
              <a:gd name="connsiteX10" fmla="*/ 45619 w 1557516"/>
              <a:gd name="connsiteY10" fmla="*/ 3163512 h 3209131"/>
              <a:gd name="connsiteX11" fmla="*/ 0 w 1557516"/>
              <a:gd name="connsiteY11" fmla="*/ 3053379 h 3209131"/>
              <a:gd name="connsiteX12" fmla="*/ 0 w 1557516"/>
              <a:gd name="connsiteY12" fmla="*/ 155752 h 320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57516" h="3209131">
                <a:moveTo>
                  <a:pt x="0" y="155752"/>
                </a:moveTo>
                <a:cubicBezTo>
                  <a:pt x="0" y="114444"/>
                  <a:pt x="16410" y="74828"/>
                  <a:pt x="45619" y="45619"/>
                </a:cubicBezTo>
                <a:cubicBezTo>
                  <a:pt x="74828" y="16410"/>
                  <a:pt x="114444" y="0"/>
                  <a:pt x="155752" y="0"/>
                </a:cubicBezTo>
                <a:lnTo>
                  <a:pt x="1401764" y="0"/>
                </a:lnTo>
                <a:cubicBezTo>
                  <a:pt x="1443072" y="0"/>
                  <a:pt x="1482688" y="16410"/>
                  <a:pt x="1511897" y="45619"/>
                </a:cubicBezTo>
                <a:cubicBezTo>
                  <a:pt x="1541106" y="74828"/>
                  <a:pt x="1557516" y="114444"/>
                  <a:pt x="1557516" y="155752"/>
                </a:cubicBezTo>
                <a:lnTo>
                  <a:pt x="1557516" y="3053379"/>
                </a:lnTo>
                <a:cubicBezTo>
                  <a:pt x="1557516" y="3094687"/>
                  <a:pt x="1541106" y="3134303"/>
                  <a:pt x="1511897" y="3163512"/>
                </a:cubicBezTo>
                <a:cubicBezTo>
                  <a:pt x="1482688" y="3192721"/>
                  <a:pt x="1443072" y="3209131"/>
                  <a:pt x="1401764" y="3209131"/>
                </a:cubicBezTo>
                <a:lnTo>
                  <a:pt x="155752" y="3209131"/>
                </a:lnTo>
                <a:cubicBezTo>
                  <a:pt x="114444" y="3209131"/>
                  <a:pt x="74828" y="3192721"/>
                  <a:pt x="45619" y="3163512"/>
                </a:cubicBezTo>
                <a:cubicBezTo>
                  <a:pt x="16410" y="3134303"/>
                  <a:pt x="0" y="3094687"/>
                  <a:pt x="0" y="3053379"/>
                </a:cubicBezTo>
                <a:lnTo>
                  <a:pt x="0" y="1557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258" tIns="76098" rIns="86258" bIns="76098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1600" kern="1200" dirty="0" smtClean="0"/>
              <a:t>Cuáles son los objetivos que desea alcanzar la organización (última línea)</a:t>
            </a:r>
            <a:endParaRPr lang="es-CL" sz="1600" kern="1200" dirty="0"/>
          </a:p>
        </p:txBody>
      </p:sp>
      <p:sp>
        <p:nvSpPr>
          <p:cNvPr id="16" name="15 Forma libre"/>
          <p:cNvSpPr/>
          <p:nvPr/>
        </p:nvSpPr>
        <p:spPr>
          <a:xfrm>
            <a:off x="2552096" y="1300187"/>
            <a:ext cx="1946895" cy="4937125"/>
          </a:xfrm>
          <a:custGeom>
            <a:avLst/>
            <a:gdLst>
              <a:gd name="connsiteX0" fmla="*/ 0 w 1946895"/>
              <a:gd name="connsiteY0" fmla="*/ 194690 h 4937125"/>
              <a:gd name="connsiteX1" fmla="*/ 57024 w 1946895"/>
              <a:gd name="connsiteY1" fmla="*/ 57023 h 4937125"/>
              <a:gd name="connsiteX2" fmla="*/ 194691 w 1946895"/>
              <a:gd name="connsiteY2" fmla="*/ 0 h 4937125"/>
              <a:gd name="connsiteX3" fmla="*/ 1752205 w 1946895"/>
              <a:gd name="connsiteY3" fmla="*/ 0 h 4937125"/>
              <a:gd name="connsiteX4" fmla="*/ 1889872 w 1946895"/>
              <a:gd name="connsiteY4" fmla="*/ 57024 h 4937125"/>
              <a:gd name="connsiteX5" fmla="*/ 1946895 w 1946895"/>
              <a:gd name="connsiteY5" fmla="*/ 194691 h 4937125"/>
              <a:gd name="connsiteX6" fmla="*/ 1946895 w 1946895"/>
              <a:gd name="connsiteY6" fmla="*/ 4742435 h 4937125"/>
              <a:gd name="connsiteX7" fmla="*/ 1889872 w 1946895"/>
              <a:gd name="connsiteY7" fmla="*/ 4880102 h 4937125"/>
              <a:gd name="connsiteX8" fmla="*/ 1752205 w 1946895"/>
              <a:gd name="connsiteY8" fmla="*/ 4937125 h 4937125"/>
              <a:gd name="connsiteX9" fmla="*/ 194690 w 1946895"/>
              <a:gd name="connsiteY9" fmla="*/ 4937125 h 4937125"/>
              <a:gd name="connsiteX10" fmla="*/ 57023 w 1946895"/>
              <a:gd name="connsiteY10" fmla="*/ 4880101 h 4937125"/>
              <a:gd name="connsiteX11" fmla="*/ 0 w 1946895"/>
              <a:gd name="connsiteY11" fmla="*/ 4742434 h 4937125"/>
              <a:gd name="connsiteX12" fmla="*/ 0 w 1946895"/>
              <a:gd name="connsiteY12" fmla="*/ 194690 h 493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6895" h="4937125">
                <a:moveTo>
                  <a:pt x="0" y="194690"/>
                </a:moveTo>
                <a:cubicBezTo>
                  <a:pt x="0" y="143055"/>
                  <a:pt x="20512" y="93535"/>
                  <a:pt x="57024" y="57023"/>
                </a:cubicBezTo>
                <a:cubicBezTo>
                  <a:pt x="93536" y="20512"/>
                  <a:pt x="143056" y="0"/>
                  <a:pt x="194691" y="0"/>
                </a:cubicBezTo>
                <a:lnTo>
                  <a:pt x="1752205" y="0"/>
                </a:lnTo>
                <a:cubicBezTo>
                  <a:pt x="1803840" y="0"/>
                  <a:pt x="1853360" y="20512"/>
                  <a:pt x="1889872" y="57024"/>
                </a:cubicBezTo>
                <a:cubicBezTo>
                  <a:pt x="1926383" y="93536"/>
                  <a:pt x="1946895" y="143056"/>
                  <a:pt x="1946895" y="194691"/>
                </a:cubicBezTo>
                <a:lnTo>
                  <a:pt x="1946895" y="4742435"/>
                </a:lnTo>
                <a:cubicBezTo>
                  <a:pt x="1946895" y="4794070"/>
                  <a:pt x="1926383" y="4843590"/>
                  <a:pt x="1889872" y="4880102"/>
                </a:cubicBezTo>
                <a:cubicBezTo>
                  <a:pt x="1853361" y="4916613"/>
                  <a:pt x="1803840" y="4937125"/>
                  <a:pt x="1752205" y="4937125"/>
                </a:cubicBezTo>
                <a:lnTo>
                  <a:pt x="194690" y="4937125"/>
                </a:lnTo>
                <a:cubicBezTo>
                  <a:pt x="143055" y="4937125"/>
                  <a:pt x="93535" y="4916613"/>
                  <a:pt x="57023" y="4880101"/>
                </a:cubicBezTo>
                <a:cubicBezTo>
                  <a:pt x="20512" y="4843589"/>
                  <a:pt x="0" y="4794069"/>
                  <a:pt x="0" y="4742434"/>
                </a:cubicBezTo>
                <a:lnTo>
                  <a:pt x="0" y="19469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3566478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2900" kern="1200" dirty="0" smtClean="0"/>
              <a:t>Grupos de Interés</a:t>
            </a:r>
            <a:endParaRPr lang="es-CL" sz="2900" kern="1200" dirty="0" smtClean="0"/>
          </a:p>
        </p:txBody>
      </p:sp>
      <p:sp>
        <p:nvSpPr>
          <p:cNvPr id="17" name="16 Forma libre"/>
          <p:cNvSpPr/>
          <p:nvPr/>
        </p:nvSpPr>
        <p:spPr>
          <a:xfrm>
            <a:off x="2746785" y="2781324"/>
            <a:ext cx="1557516" cy="3209131"/>
          </a:xfrm>
          <a:custGeom>
            <a:avLst/>
            <a:gdLst>
              <a:gd name="connsiteX0" fmla="*/ 0 w 1557516"/>
              <a:gd name="connsiteY0" fmla="*/ 155752 h 3209131"/>
              <a:gd name="connsiteX1" fmla="*/ 45619 w 1557516"/>
              <a:gd name="connsiteY1" fmla="*/ 45619 h 3209131"/>
              <a:gd name="connsiteX2" fmla="*/ 155752 w 1557516"/>
              <a:gd name="connsiteY2" fmla="*/ 0 h 3209131"/>
              <a:gd name="connsiteX3" fmla="*/ 1401764 w 1557516"/>
              <a:gd name="connsiteY3" fmla="*/ 0 h 3209131"/>
              <a:gd name="connsiteX4" fmla="*/ 1511897 w 1557516"/>
              <a:gd name="connsiteY4" fmla="*/ 45619 h 3209131"/>
              <a:gd name="connsiteX5" fmla="*/ 1557516 w 1557516"/>
              <a:gd name="connsiteY5" fmla="*/ 155752 h 3209131"/>
              <a:gd name="connsiteX6" fmla="*/ 1557516 w 1557516"/>
              <a:gd name="connsiteY6" fmla="*/ 3053379 h 3209131"/>
              <a:gd name="connsiteX7" fmla="*/ 1511897 w 1557516"/>
              <a:gd name="connsiteY7" fmla="*/ 3163512 h 3209131"/>
              <a:gd name="connsiteX8" fmla="*/ 1401764 w 1557516"/>
              <a:gd name="connsiteY8" fmla="*/ 3209131 h 3209131"/>
              <a:gd name="connsiteX9" fmla="*/ 155752 w 1557516"/>
              <a:gd name="connsiteY9" fmla="*/ 3209131 h 3209131"/>
              <a:gd name="connsiteX10" fmla="*/ 45619 w 1557516"/>
              <a:gd name="connsiteY10" fmla="*/ 3163512 h 3209131"/>
              <a:gd name="connsiteX11" fmla="*/ 0 w 1557516"/>
              <a:gd name="connsiteY11" fmla="*/ 3053379 h 3209131"/>
              <a:gd name="connsiteX12" fmla="*/ 0 w 1557516"/>
              <a:gd name="connsiteY12" fmla="*/ 155752 h 320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57516" h="3209131">
                <a:moveTo>
                  <a:pt x="0" y="155752"/>
                </a:moveTo>
                <a:cubicBezTo>
                  <a:pt x="0" y="114444"/>
                  <a:pt x="16410" y="74828"/>
                  <a:pt x="45619" y="45619"/>
                </a:cubicBezTo>
                <a:cubicBezTo>
                  <a:pt x="74828" y="16410"/>
                  <a:pt x="114444" y="0"/>
                  <a:pt x="155752" y="0"/>
                </a:cubicBezTo>
                <a:lnTo>
                  <a:pt x="1401764" y="0"/>
                </a:lnTo>
                <a:cubicBezTo>
                  <a:pt x="1443072" y="0"/>
                  <a:pt x="1482688" y="16410"/>
                  <a:pt x="1511897" y="45619"/>
                </a:cubicBezTo>
                <a:cubicBezTo>
                  <a:pt x="1541106" y="74828"/>
                  <a:pt x="1557516" y="114444"/>
                  <a:pt x="1557516" y="155752"/>
                </a:cubicBezTo>
                <a:lnTo>
                  <a:pt x="1557516" y="3053379"/>
                </a:lnTo>
                <a:cubicBezTo>
                  <a:pt x="1557516" y="3094687"/>
                  <a:pt x="1541106" y="3134303"/>
                  <a:pt x="1511897" y="3163512"/>
                </a:cubicBezTo>
                <a:cubicBezTo>
                  <a:pt x="1482688" y="3192721"/>
                  <a:pt x="1443072" y="3209131"/>
                  <a:pt x="1401764" y="3209131"/>
                </a:cubicBezTo>
                <a:lnTo>
                  <a:pt x="155752" y="3209131"/>
                </a:lnTo>
                <a:cubicBezTo>
                  <a:pt x="114444" y="3209131"/>
                  <a:pt x="74828" y="3192721"/>
                  <a:pt x="45619" y="3163512"/>
                </a:cubicBezTo>
                <a:cubicBezTo>
                  <a:pt x="16410" y="3134303"/>
                  <a:pt x="0" y="3094687"/>
                  <a:pt x="0" y="3053379"/>
                </a:cubicBezTo>
                <a:lnTo>
                  <a:pt x="0" y="1557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258" tIns="76098" rIns="86258" bIns="76098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1600" kern="1200" dirty="0" smtClean="0"/>
              <a:t>¿Qué tiene que lograr la organización con sus públicos Objetivo para lograr sus objetivos?</a:t>
            </a:r>
            <a:endParaRPr lang="es-CL" sz="1600" kern="1200" dirty="0" smtClean="0"/>
          </a:p>
        </p:txBody>
      </p:sp>
      <p:sp>
        <p:nvSpPr>
          <p:cNvPr id="18" name="17 Forma libre"/>
          <p:cNvSpPr/>
          <p:nvPr/>
        </p:nvSpPr>
        <p:spPr>
          <a:xfrm>
            <a:off x="4645008" y="1300187"/>
            <a:ext cx="1946895" cy="4937125"/>
          </a:xfrm>
          <a:custGeom>
            <a:avLst/>
            <a:gdLst>
              <a:gd name="connsiteX0" fmla="*/ 0 w 1946895"/>
              <a:gd name="connsiteY0" fmla="*/ 194690 h 4937125"/>
              <a:gd name="connsiteX1" fmla="*/ 57024 w 1946895"/>
              <a:gd name="connsiteY1" fmla="*/ 57023 h 4937125"/>
              <a:gd name="connsiteX2" fmla="*/ 194691 w 1946895"/>
              <a:gd name="connsiteY2" fmla="*/ 0 h 4937125"/>
              <a:gd name="connsiteX3" fmla="*/ 1752205 w 1946895"/>
              <a:gd name="connsiteY3" fmla="*/ 0 h 4937125"/>
              <a:gd name="connsiteX4" fmla="*/ 1889872 w 1946895"/>
              <a:gd name="connsiteY4" fmla="*/ 57024 h 4937125"/>
              <a:gd name="connsiteX5" fmla="*/ 1946895 w 1946895"/>
              <a:gd name="connsiteY5" fmla="*/ 194691 h 4937125"/>
              <a:gd name="connsiteX6" fmla="*/ 1946895 w 1946895"/>
              <a:gd name="connsiteY6" fmla="*/ 4742435 h 4937125"/>
              <a:gd name="connsiteX7" fmla="*/ 1889872 w 1946895"/>
              <a:gd name="connsiteY7" fmla="*/ 4880102 h 4937125"/>
              <a:gd name="connsiteX8" fmla="*/ 1752205 w 1946895"/>
              <a:gd name="connsiteY8" fmla="*/ 4937125 h 4937125"/>
              <a:gd name="connsiteX9" fmla="*/ 194690 w 1946895"/>
              <a:gd name="connsiteY9" fmla="*/ 4937125 h 4937125"/>
              <a:gd name="connsiteX10" fmla="*/ 57023 w 1946895"/>
              <a:gd name="connsiteY10" fmla="*/ 4880101 h 4937125"/>
              <a:gd name="connsiteX11" fmla="*/ 0 w 1946895"/>
              <a:gd name="connsiteY11" fmla="*/ 4742434 h 4937125"/>
              <a:gd name="connsiteX12" fmla="*/ 0 w 1946895"/>
              <a:gd name="connsiteY12" fmla="*/ 194690 h 493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6895" h="4937125">
                <a:moveTo>
                  <a:pt x="0" y="194690"/>
                </a:moveTo>
                <a:cubicBezTo>
                  <a:pt x="0" y="143055"/>
                  <a:pt x="20512" y="93535"/>
                  <a:pt x="57024" y="57023"/>
                </a:cubicBezTo>
                <a:cubicBezTo>
                  <a:pt x="93536" y="20512"/>
                  <a:pt x="143056" y="0"/>
                  <a:pt x="194691" y="0"/>
                </a:cubicBezTo>
                <a:lnTo>
                  <a:pt x="1752205" y="0"/>
                </a:lnTo>
                <a:cubicBezTo>
                  <a:pt x="1803840" y="0"/>
                  <a:pt x="1853360" y="20512"/>
                  <a:pt x="1889872" y="57024"/>
                </a:cubicBezTo>
                <a:cubicBezTo>
                  <a:pt x="1926383" y="93536"/>
                  <a:pt x="1946895" y="143056"/>
                  <a:pt x="1946895" y="194691"/>
                </a:cubicBezTo>
                <a:lnTo>
                  <a:pt x="1946895" y="4742435"/>
                </a:lnTo>
                <a:cubicBezTo>
                  <a:pt x="1946895" y="4794070"/>
                  <a:pt x="1926383" y="4843590"/>
                  <a:pt x="1889872" y="4880102"/>
                </a:cubicBezTo>
                <a:cubicBezTo>
                  <a:pt x="1853361" y="4916613"/>
                  <a:pt x="1803840" y="4937125"/>
                  <a:pt x="1752205" y="4937125"/>
                </a:cubicBezTo>
                <a:lnTo>
                  <a:pt x="194690" y="4937125"/>
                </a:lnTo>
                <a:cubicBezTo>
                  <a:pt x="143055" y="4937125"/>
                  <a:pt x="93535" y="4916613"/>
                  <a:pt x="57023" y="4880101"/>
                </a:cubicBezTo>
                <a:cubicBezTo>
                  <a:pt x="20512" y="4843589"/>
                  <a:pt x="0" y="4794069"/>
                  <a:pt x="0" y="4742434"/>
                </a:cubicBezTo>
                <a:lnTo>
                  <a:pt x="0" y="19469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3566478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2900" kern="1200" dirty="0" smtClean="0"/>
              <a:t>Procesos</a:t>
            </a:r>
            <a:endParaRPr lang="es-CL" sz="2900" kern="1200" dirty="0"/>
          </a:p>
        </p:txBody>
      </p:sp>
      <p:sp>
        <p:nvSpPr>
          <p:cNvPr id="19" name="18 Forma libre"/>
          <p:cNvSpPr/>
          <p:nvPr/>
        </p:nvSpPr>
        <p:spPr>
          <a:xfrm>
            <a:off x="4839698" y="2781324"/>
            <a:ext cx="1557516" cy="3209131"/>
          </a:xfrm>
          <a:custGeom>
            <a:avLst/>
            <a:gdLst>
              <a:gd name="connsiteX0" fmla="*/ 0 w 1557516"/>
              <a:gd name="connsiteY0" fmla="*/ 155752 h 3209131"/>
              <a:gd name="connsiteX1" fmla="*/ 45619 w 1557516"/>
              <a:gd name="connsiteY1" fmla="*/ 45619 h 3209131"/>
              <a:gd name="connsiteX2" fmla="*/ 155752 w 1557516"/>
              <a:gd name="connsiteY2" fmla="*/ 0 h 3209131"/>
              <a:gd name="connsiteX3" fmla="*/ 1401764 w 1557516"/>
              <a:gd name="connsiteY3" fmla="*/ 0 h 3209131"/>
              <a:gd name="connsiteX4" fmla="*/ 1511897 w 1557516"/>
              <a:gd name="connsiteY4" fmla="*/ 45619 h 3209131"/>
              <a:gd name="connsiteX5" fmla="*/ 1557516 w 1557516"/>
              <a:gd name="connsiteY5" fmla="*/ 155752 h 3209131"/>
              <a:gd name="connsiteX6" fmla="*/ 1557516 w 1557516"/>
              <a:gd name="connsiteY6" fmla="*/ 3053379 h 3209131"/>
              <a:gd name="connsiteX7" fmla="*/ 1511897 w 1557516"/>
              <a:gd name="connsiteY7" fmla="*/ 3163512 h 3209131"/>
              <a:gd name="connsiteX8" fmla="*/ 1401764 w 1557516"/>
              <a:gd name="connsiteY8" fmla="*/ 3209131 h 3209131"/>
              <a:gd name="connsiteX9" fmla="*/ 155752 w 1557516"/>
              <a:gd name="connsiteY9" fmla="*/ 3209131 h 3209131"/>
              <a:gd name="connsiteX10" fmla="*/ 45619 w 1557516"/>
              <a:gd name="connsiteY10" fmla="*/ 3163512 h 3209131"/>
              <a:gd name="connsiteX11" fmla="*/ 0 w 1557516"/>
              <a:gd name="connsiteY11" fmla="*/ 3053379 h 3209131"/>
              <a:gd name="connsiteX12" fmla="*/ 0 w 1557516"/>
              <a:gd name="connsiteY12" fmla="*/ 155752 h 320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57516" h="3209131">
                <a:moveTo>
                  <a:pt x="0" y="155752"/>
                </a:moveTo>
                <a:cubicBezTo>
                  <a:pt x="0" y="114444"/>
                  <a:pt x="16410" y="74828"/>
                  <a:pt x="45619" y="45619"/>
                </a:cubicBezTo>
                <a:cubicBezTo>
                  <a:pt x="74828" y="16410"/>
                  <a:pt x="114444" y="0"/>
                  <a:pt x="155752" y="0"/>
                </a:cubicBezTo>
                <a:lnTo>
                  <a:pt x="1401764" y="0"/>
                </a:lnTo>
                <a:cubicBezTo>
                  <a:pt x="1443072" y="0"/>
                  <a:pt x="1482688" y="16410"/>
                  <a:pt x="1511897" y="45619"/>
                </a:cubicBezTo>
                <a:cubicBezTo>
                  <a:pt x="1541106" y="74828"/>
                  <a:pt x="1557516" y="114444"/>
                  <a:pt x="1557516" y="155752"/>
                </a:cubicBezTo>
                <a:lnTo>
                  <a:pt x="1557516" y="3053379"/>
                </a:lnTo>
                <a:cubicBezTo>
                  <a:pt x="1557516" y="3094687"/>
                  <a:pt x="1541106" y="3134303"/>
                  <a:pt x="1511897" y="3163512"/>
                </a:cubicBezTo>
                <a:cubicBezTo>
                  <a:pt x="1482688" y="3192721"/>
                  <a:pt x="1443072" y="3209131"/>
                  <a:pt x="1401764" y="3209131"/>
                </a:cubicBezTo>
                <a:lnTo>
                  <a:pt x="155752" y="3209131"/>
                </a:lnTo>
                <a:cubicBezTo>
                  <a:pt x="114444" y="3209131"/>
                  <a:pt x="74828" y="3192721"/>
                  <a:pt x="45619" y="3163512"/>
                </a:cubicBezTo>
                <a:cubicBezTo>
                  <a:pt x="16410" y="3134303"/>
                  <a:pt x="0" y="3094687"/>
                  <a:pt x="0" y="3053379"/>
                </a:cubicBezTo>
                <a:lnTo>
                  <a:pt x="0" y="1557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258" tIns="76098" rIns="86258" bIns="76098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1600" kern="1200" dirty="0" smtClean="0"/>
              <a:t>¿Cuáles son los procesos internos claves, y su necesario desempeño para lograr ese cambio de comporta-miento en sus públicos objetivos?</a:t>
            </a:r>
            <a:endParaRPr lang="es-CL" sz="1600" kern="1200" dirty="0" smtClean="0"/>
          </a:p>
        </p:txBody>
      </p:sp>
      <p:sp>
        <p:nvSpPr>
          <p:cNvPr id="20" name="19 Forma libre"/>
          <p:cNvSpPr/>
          <p:nvPr/>
        </p:nvSpPr>
        <p:spPr>
          <a:xfrm>
            <a:off x="6737920" y="1300187"/>
            <a:ext cx="1946895" cy="4937125"/>
          </a:xfrm>
          <a:custGeom>
            <a:avLst/>
            <a:gdLst>
              <a:gd name="connsiteX0" fmla="*/ 0 w 1946895"/>
              <a:gd name="connsiteY0" fmla="*/ 194690 h 4937125"/>
              <a:gd name="connsiteX1" fmla="*/ 57024 w 1946895"/>
              <a:gd name="connsiteY1" fmla="*/ 57023 h 4937125"/>
              <a:gd name="connsiteX2" fmla="*/ 194691 w 1946895"/>
              <a:gd name="connsiteY2" fmla="*/ 0 h 4937125"/>
              <a:gd name="connsiteX3" fmla="*/ 1752205 w 1946895"/>
              <a:gd name="connsiteY3" fmla="*/ 0 h 4937125"/>
              <a:gd name="connsiteX4" fmla="*/ 1889872 w 1946895"/>
              <a:gd name="connsiteY4" fmla="*/ 57024 h 4937125"/>
              <a:gd name="connsiteX5" fmla="*/ 1946895 w 1946895"/>
              <a:gd name="connsiteY5" fmla="*/ 194691 h 4937125"/>
              <a:gd name="connsiteX6" fmla="*/ 1946895 w 1946895"/>
              <a:gd name="connsiteY6" fmla="*/ 4742435 h 4937125"/>
              <a:gd name="connsiteX7" fmla="*/ 1889872 w 1946895"/>
              <a:gd name="connsiteY7" fmla="*/ 4880102 h 4937125"/>
              <a:gd name="connsiteX8" fmla="*/ 1752205 w 1946895"/>
              <a:gd name="connsiteY8" fmla="*/ 4937125 h 4937125"/>
              <a:gd name="connsiteX9" fmla="*/ 194690 w 1946895"/>
              <a:gd name="connsiteY9" fmla="*/ 4937125 h 4937125"/>
              <a:gd name="connsiteX10" fmla="*/ 57023 w 1946895"/>
              <a:gd name="connsiteY10" fmla="*/ 4880101 h 4937125"/>
              <a:gd name="connsiteX11" fmla="*/ 0 w 1946895"/>
              <a:gd name="connsiteY11" fmla="*/ 4742434 h 4937125"/>
              <a:gd name="connsiteX12" fmla="*/ 0 w 1946895"/>
              <a:gd name="connsiteY12" fmla="*/ 194690 h 493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6895" h="4937125">
                <a:moveTo>
                  <a:pt x="0" y="194690"/>
                </a:moveTo>
                <a:cubicBezTo>
                  <a:pt x="0" y="143055"/>
                  <a:pt x="20512" y="93535"/>
                  <a:pt x="57024" y="57023"/>
                </a:cubicBezTo>
                <a:cubicBezTo>
                  <a:pt x="93536" y="20512"/>
                  <a:pt x="143056" y="0"/>
                  <a:pt x="194691" y="0"/>
                </a:cubicBezTo>
                <a:lnTo>
                  <a:pt x="1752205" y="0"/>
                </a:lnTo>
                <a:cubicBezTo>
                  <a:pt x="1803840" y="0"/>
                  <a:pt x="1853360" y="20512"/>
                  <a:pt x="1889872" y="57024"/>
                </a:cubicBezTo>
                <a:cubicBezTo>
                  <a:pt x="1926383" y="93536"/>
                  <a:pt x="1946895" y="143056"/>
                  <a:pt x="1946895" y="194691"/>
                </a:cubicBezTo>
                <a:lnTo>
                  <a:pt x="1946895" y="4742435"/>
                </a:lnTo>
                <a:cubicBezTo>
                  <a:pt x="1946895" y="4794070"/>
                  <a:pt x="1926383" y="4843590"/>
                  <a:pt x="1889872" y="4880102"/>
                </a:cubicBezTo>
                <a:cubicBezTo>
                  <a:pt x="1853361" y="4916613"/>
                  <a:pt x="1803840" y="4937125"/>
                  <a:pt x="1752205" y="4937125"/>
                </a:cubicBezTo>
                <a:lnTo>
                  <a:pt x="194690" y="4937125"/>
                </a:lnTo>
                <a:cubicBezTo>
                  <a:pt x="143055" y="4937125"/>
                  <a:pt x="93535" y="4916613"/>
                  <a:pt x="57023" y="4880101"/>
                </a:cubicBezTo>
                <a:cubicBezTo>
                  <a:pt x="20512" y="4843589"/>
                  <a:pt x="0" y="4794069"/>
                  <a:pt x="0" y="4742434"/>
                </a:cubicBezTo>
                <a:lnTo>
                  <a:pt x="0" y="19469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3566478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2900" kern="1200" dirty="0" smtClean="0"/>
              <a:t>Personas y Sistemas de Trabajo </a:t>
            </a:r>
            <a:endParaRPr lang="es-CL" sz="2900" kern="1200" dirty="0" smtClean="0"/>
          </a:p>
        </p:txBody>
      </p:sp>
      <p:sp>
        <p:nvSpPr>
          <p:cNvPr id="21" name="20 Forma libre"/>
          <p:cNvSpPr/>
          <p:nvPr/>
        </p:nvSpPr>
        <p:spPr>
          <a:xfrm>
            <a:off x="6932610" y="2781324"/>
            <a:ext cx="1557516" cy="3209131"/>
          </a:xfrm>
          <a:custGeom>
            <a:avLst/>
            <a:gdLst>
              <a:gd name="connsiteX0" fmla="*/ 0 w 1557516"/>
              <a:gd name="connsiteY0" fmla="*/ 155752 h 3209131"/>
              <a:gd name="connsiteX1" fmla="*/ 45619 w 1557516"/>
              <a:gd name="connsiteY1" fmla="*/ 45619 h 3209131"/>
              <a:gd name="connsiteX2" fmla="*/ 155752 w 1557516"/>
              <a:gd name="connsiteY2" fmla="*/ 0 h 3209131"/>
              <a:gd name="connsiteX3" fmla="*/ 1401764 w 1557516"/>
              <a:gd name="connsiteY3" fmla="*/ 0 h 3209131"/>
              <a:gd name="connsiteX4" fmla="*/ 1511897 w 1557516"/>
              <a:gd name="connsiteY4" fmla="*/ 45619 h 3209131"/>
              <a:gd name="connsiteX5" fmla="*/ 1557516 w 1557516"/>
              <a:gd name="connsiteY5" fmla="*/ 155752 h 3209131"/>
              <a:gd name="connsiteX6" fmla="*/ 1557516 w 1557516"/>
              <a:gd name="connsiteY6" fmla="*/ 3053379 h 3209131"/>
              <a:gd name="connsiteX7" fmla="*/ 1511897 w 1557516"/>
              <a:gd name="connsiteY7" fmla="*/ 3163512 h 3209131"/>
              <a:gd name="connsiteX8" fmla="*/ 1401764 w 1557516"/>
              <a:gd name="connsiteY8" fmla="*/ 3209131 h 3209131"/>
              <a:gd name="connsiteX9" fmla="*/ 155752 w 1557516"/>
              <a:gd name="connsiteY9" fmla="*/ 3209131 h 3209131"/>
              <a:gd name="connsiteX10" fmla="*/ 45619 w 1557516"/>
              <a:gd name="connsiteY10" fmla="*/ 3163512 h 3209131"/>
              <a:gd name="connsiteX11" fmla="*/ 0 w 1557516"/>
              <a:gd name="connsiteY11" fmla="*/ 3053379 h 3209131"/>
              <a:gd name="connsiteX12" fmla="*/ 0 w 1557516"/>
              <a:gd name="connsiteY12" fmla="*/ 155752 h 320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57516" h="3209131">
                <a:moveTo>
                  <a:pt x="0" y="155752"/>
                </a:moveTo>
                <a:cubicBezTo>
                  <a:pt x="0" y="114444"/>
                  <a:pt x="16410" y="74828"/>
                  <a:pt x="45619" y="45619"/>
                </a:cubicBezTo>
                <a:cubicBezTo>
                  <a:pt x="74828" y="16410"/>
                  <a:pt x="114444" y="0"/>
                  <a:pt x="155752" y="0"/>
                </a:cubicBezTo>
                <a:lnTo>
                  <a:pt x="1401764" y="0"/>
                </a:lnTo>
                <a:cubicBezTo>
                  <a:pt x="1443072" y="0"/>
                  <a:pt x="1482688" y="16410"/>
                  <a:pt x="1511897" y="45619"/>
                </a:cubicBezTo>
                <a:cubicBezTo>
                  <a:pt x="1541106" y="74828"/>
                  <a:pt x="1557516" y="114444"/>
                  <a:pt x="1557516" y="155752"/>
                </a:cubicBezTo>
                <a:lnTo>
                  <a:pt x="1557516" y="3053379"/>
                </a:lnTo>
                <a:cubicBezTo>
                  <a:pt x="1557516" y="3094687"/>
                  <a:pt x="1541106" y="3134303"/>
                  <a:pt x="1511897" y="3163512"/>
                </a:cubicBezTo>
                <a:cubicBezTo>
                  <a:pt x="1482688" y="3192721"/>
                  <a:pt x="1443072" y="3209131"/>
                  <a:pt x="1401764" y="3209131"/>
                </a:cubicBezTo>
                <a:lnTo>
                  <a:pt x="155752" y="3209131"/>
                </a:lnTo>
                <a:cubicBezTo>
                  <a:pt x="114444" y="3209131"/>
                  <a:pt x="74828" y="3192721"/>
                  <a:pt x="45619" y="3163512"/>
                </a:cubicBezTo>
                <a:cubicBezTo>
                  <a:pt x="16410" y="3134303"/>
                  <a:pt x="0" y="3094687"/>
                  <a:pt x="0" y="3053379"/>
                </a:cubicBezTo>
                <a:lnTo>
                  <a:pt x="0" y="1557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258" tIns="76098" rIns="86258" bIns="76098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1600" kern="1200" dirty="0" smtClean="0"/>
              <a:t>Cuál es el nivel de cumplimiento en las competencias y en la motivación de las personas necesarias para lograr los resultados requeridos en esos procesos? </a:t>
            </a:r>
            <a:endParaRPr lang="es-CL" sz="1600" kern="1200" dirty="0" smtClean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609600" y="6309320"/>
            <a:ext cx="8229600" cy="414536"/>
          </a:xfrm>
          <a:prstGeom prst="rect">
            <a:avLst/>
          </a:prstGeom>
        </p:spPr>
        <p:txBody>
          <a:bodyPr vert="horz" anchor="b" anchorCtr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Elementos Metodológicos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7 Conector recto"/>
          <p:cNvCxnSpPr/>
          <p:nvPr/>
        </p:nvCxnSpPr>
        <p:spPr>
          <a:xfrm rot="5400000">
            <a:off x="2088000" y="3753312"/>
            <a:ext cx="4968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8 Flecha arriba"/>
          <p:cNvSpPr/>
          <p:nvPr/>
        </p:nvSpPr>
        <p:spPr>
          <a:xfrm rot="16200000">
            <a:off x="2232501" y="4041829"/>
            <a:ext cx="504056" cy="574541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9 Flecha arriba"/>
          <p:cNvSpPr/>
          <p:nvPr/>
        </p:nvSpPr>
        <p:spPr>
          <a:xfrm rot="16200000">
            <a:off x="4320733" y="4041830"/>
            <a:ext cx="504056" cy="574541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10 Flecha arriba"/>
          <p:cNvSpPr/>
          <p:nvPr/>
        </p:nvSpPr>
        <p:spPr>
          <a:xfrm rot="16200000">
            <a:off x="6408965" y="4041830"/>
            <a:ext cx="504056" cy="574541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4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s-CL" sz="36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Beneficios de implementar el </a:t>
            </a:r>
            <a:r>
              <a:rPr lang="es-CL" sz="3600" dirty="0" err="1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Balanced</a:t>
            </a:r>
            <a:r>
              <a:rPr lang="es-CL" sz="36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CL" sz="3600" dirty="0" err="1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Scorecard</a:t>
            </a:r>
            <a:endParaRPr lang="es-CL" sz="3600" dirty="0" smtClean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052736"/>
          <a:ext cx="62030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9 Forma libre"/>
          <p:cNvSpPr/>
          <p:nvPr/>
        </p:nvSpPr>
        <p:spPr>
          <a:xfrm>
            <a:off x="6343396" y="1629309"/>
            <a:ext cx="2549083" cy="1988306"/>
          </a:xfrm>
          <a:custGeom>
            <a:avLst/>
            <a:gdLst>
              <a:gd name="connsiteX0" fmla="*/ 0 w 2549083"/>
              <a:gd name="connsiteY0" fmla="*/ 248538 h 1988306"/>
              <a:gd name="connsiteX1" fmla="*/ 1554930 w 2549083"/>
              <a:gd name="connsiteY1" fmla="*/ 248538 h 1988306"/>
              <a:gd name="connsiteX2" fmla="*/ 1554930 w 2549083"/>
              <a:gd name="connsiteY2" fmla="*/ 0 h 1988306"/>
              <a:gd name="connsiteX3" fmla="*/ 2549083 w 2549083"/>
              <a:gd name="connsiteY3" fmla="*/ 994153 h 1988306"/>
              <a:gd name="connsiteX4" fmla="*/ 1554930 w 2549083"/>
              <a:gd name="connsiteY4" fmla="*/ 1988306 h 1988306"/>
              <a:gd name="connsiteX5" fmla="*/ 1554930 w 2549083"/>
              <a:gd name="connsiteY5" fmla="*/ 1739768 h 1988306"/>
              <a:gd name="connsiteX6" fmla="*/ 0 w 2549083"/>
              <a:gd name="connsiteY6" fmla="*/ 1739768 h 1988306"/>
              <a:gd name="connsiteX7" fmla="*/ 0 w 2549083"/>
              <a:gd name="connsiteY7" fmla="*/ 248538 h 198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9083" h="1988306">
                <a:moveTo>
                  <a:pt x="0" y="248538"/>
                </a:moveTo>
                <a:lnTo>
                  <a:pt x="1554930" y="248538"/>
                </a:lnTo>
                <a:lnTo>
                  <a:pt x="1554930" y="0"/>
                </a:lnTo>
                <a:lnTo>
                  <a:pt x="2549083" y="994153"/>
                </a:lnTo>
                <a:lnTo>
                  <a:pt x="1554930" y="1988306"/>
                </a:lnTo>
                <a:lnTo>
                  <a:pt x="1554930" y="1739768"/>
                </a:lnTo>
                <a:lnTo>
                  <a:pt x="0" y="1739768"/>
                </a:lnTo>
                <a:lnTo>
                  <a:pt x="0" y="248538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44450" h="36350" prst="relaxedInset"/>
            <a:contourClr>
              <a:schemeClr val="bg1"/>
            </a:contourClr>
          </a:sp3d>
        </p:spPr>
        <p:style>
          <a:ln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240" tIns="263778" rIns="760855" bIns="263778" numCol="1" spcCol="1270" anchor="t" anchorCtr="0">
            <a:noAutofit/>
          </a:bodyPr>
          <a:lstStyle/>
          <a:p>
            <a:pPr marL="228600" lvl="1" indent="-228600" algn="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3200" kern="1200" dirty="0"/>
          </a:p>
          <a:p>
            <a:pPr marL="228600" lvl="1" indent="-228600" algn="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400" kern="1200" dirty="0" smtClean="0"/>
              <a:t>Foco</a:t>
            </a:r>
            <a:endParaRPr lang="es-CL" sz="2400" kern="1200" dirty="0"/>
          </a:p>
        </p:txBody>
      </p:sp>
      <p:sp>
        <p:nvSpPr>
          <p:cNvPr id="12" name="11 Forma libre"/>
          <p:cNvSpPr/>
          <p:nvPr/>
        </p:nvSpPr>
        <p:spPr>
          <a:xfrm>
            <a:off x="6343396" y="3816447"/>
            <a:ext cx="2549083" cy="1988306"/>
          </a:xfrm>
          <a:custGeom>
            <a:avLst/>
            <a:gdLst>
              <a:gd name="connsiteX0" fmla="*/ 0 w 2549083"/>
              <a:gd name="connsiteY0" fmla="*/ 248538 h 1988306"/>
              <a:gd name="connsiteX1" fmla="*/ 1554930 w 2549083"/>
              <a:gd name="connsiteY1" fmla="*/ 248538 h 1988306"/>
              <a:gd name="connsiteX2" fmla="*/ 1554930 w 2549083"/>
              <a:gd name="connsiteY2" fmla="*/ 0 h 1988306"/>
              <a:gd name="connsiteX3" fmla="*/ 2549083 w 2549083"/>
              <a:gd name="connsiteY3" fmla="*/ 994153 h 1988306"/>
              <a:gd name="connsiteX4" fmla="*/ 1554930 w 2549083"/>
              <a:gd name="connsiteY4" fmla="*/ 1988306 h 1988306"/>
              <a:gd name="connsiteX5" fmla="*/ 1554930 w 2549083"/>
              <a:gd name="connsiteY5" fmla="*/ 1739768 h 1988306"/>
              <a:gd name="connsiteX6" fmla="*/ 0 w 2549083"/>
              <a:gd name="connsiteY6" fmla="*/ 1739768 h 1988306"/>
              <a:gd name="connsiteX7" fmla="*/ 0 w 2549083"/>
              <a:gd name="connsiteY7" fmla="*/ 248538 h 198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9083" h="1988306">
                <a:moveTo>
                  <a:pt x="0" y="248538"/>
                </a:moveTo>
                <a:lnTo>
                  <a:pt x="1554930" y="248538"/>
                </a:lnTo>
                <a:lnTo>
                  <a:pt x="1554930" y="0"/>
                </a:lnTo>
                <a:lnTo>
                  <a:pt x="2549083" y="994153"/>
                </a:lnTo>
                <a:lnTo>
                  <a:pt x="1554930" y="1988306"/>
                </a:lnTo>
                <a:lnTo>
                  <a:pt x="1554930" y="1739768"/>
                </a:lnTo>
                <a:lnTo>
                  <a:pt x="0" y="1739768"/>
                </a:lnTo>
                <a:lnTo>
                  <a:pt x="0" y="248538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44450" h="36350" prst="relaxedInset"/>
            <a:contourClr>
              <a:schemeClr val="bg1"/>
            </a:contourClr>
          </a:sp3d>
        </p:spPr>
        <p:style>
          <a:lnRef idx="1">
            <a:schemeClr val="accent2">
              <a:tint val="40000"/>
              <a:alpha val="90000"/>
              <a:hueOff val="-13243618"/>
              <a:satOff val="-16747"/>
              <a:lumOff val="-4329"/>
              <a:alphaOff val="0"/>
            </a:schemeClr>
          </a:lnRef>
          <a:fillRef idx="1">
            <a:schemeClr val="accent2">
              <a:tint val="40000"/>
              <a:alpha val="90000"/>
              <a:hueOff val="-13243618"/>
              <a:satOff val="-16747"/>
              <a:lumOff val="-4329"/>
              <a:alphaOff val="0"/>
            </a:schemeClr>
          </a:fillRef>
          <a:effectRef idx="2">
            <a:schemeClr val="accent2">
              <a:tint val="40000"/>
              <a:alpha val="90000"/>
              <a:hueOff val="-13243618"/>
              <a:satOff val="-16747"/>
              <a:lumOff val="-4329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240" tIns="263778" rIns="760855" bIns="263778" numCol="1" spcCol="1270" anchor="t" anchorCtr="0">
            <a:noAutofit/>
          </a:bodyPr>
          <a:lstStyle/>
          <a:p>
            <a:pPr marL="228600" lvl="1" indent="-228600" algn="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kern="1200" dirty="0" smtClean="0"/>
          </a:p>
          <a:p>
            <a:pPr marL="228600" lvl="1" indent="-228600" algn="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kern="1200" dirty="0"/>
          </a:p>
          <a:p>
            <a:pPr marL="228600" lvl="1" indent="-228600" algn="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400" kern="1200" dirty="0" smtClean="0"/>
              <a:t>Alineación</a:t>
            </a:r>
            <a:endParaRPr lang="es-CL" sz="2400" kern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227393B-D2E4-4A48-8C10-D0015497C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8227393B-D2E4-4A48-8C10-D0015497C8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8227393B-D2E4-4A48-8C10-D0015497C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8227393B-D2E4-4A48-8C10-D0015497C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C8531A6-6D45-4BA4-A9D8-85CE52F75A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graphicEl>
                                              <a:dgm id="{EC8531A6-6D45-4BA4-A9D8-85CE52F75A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EC8531A6-6D45-4BA4-A9D8-85CE52F75A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EC8531A6-6D45-4BA4-A9D8-85CE52F75A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413547-554C-474C-8152-D80C690B7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9A413547-554C-474C-8152-D80C690B78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9A413547-554C-474C-8152-D80C690B7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9A413547-554C-474C-8152-D80C690B7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A6817A-C084-405D-8F77-E4F52CB5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graphicEl>
                                              <a:dgm id="{10A6817A-C084-405D-8F77-E4F52CB58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10A6817A-C084-405D-8F77-E4F52CB5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10A6817A-C084-405D-8F77-E4F52CB5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332510-0B2F-4D7D-A8FD-043C3A3619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graphicEl>
                                              <a:dgm id="{FC332510-0B2F-4D7D-A8FD-043C3A3619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FC332510-0B2F-4D7D-A8FD-043C3A3619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FC332510-0B2F-4D7D-A8FD-043C3A3619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274236-FB99-410B-A75F-63BDE4EBA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graphicEl>
                                              <a:dgm id="{DB274236-FB99-410B-A75F-63BDE4EBAB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DB274236-FB99-410B-A75F-63BDE4EBA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DB274236-FB99-410B-A75F-63BDE4EBA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1F5A32A-0FD5-4BBA-AA55-50920C70BA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graphicEl>
                                              <a:dgm id="{A1F5A32A-0FD5-4BBA-AA55-50920C70BA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graphicEl>
                                              <a:dgm id="{A1F5A32A-0FD5-4BBA-AA55-50920C70BA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A1F5A32A-0FD5-4BBA-AA55-50920C70BA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F4B7C8F-F21B-4430-8CC7-2AE9502C2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graphicEl>
                                              <a:dgm id="{7F4B7C8F-F21B-4430-8CC7-2AE9502C2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graphicEl>
                                              <a:dgm id="{7F4B7C8F-F21B-4430-8CC7-2AE9502C2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graphicEl>
                                              <a:dgm id="{7F4B7C8F-F21B-4430-8CC7-2AE9502C2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  <p:bldP spid="10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Forma libre"/>
          <p:cNvSpPr/>
          <p:nvPr/>
        </p:nvSpPr>
        <p:spPr>
          <a:xfrm>
            <a:off x="304800" y="611407"/>
            <a:ext cx="5715000" cy="1521449"/>
          </a:xfrm>
          <a:custGeom>
            <a:avLst/>
            <a:gdLst>
              <a:gd name="connsiteX0" fmla="*/ 0 w 5715000"/>
              <a:gd name="connsiteY0" fmla="*/ 0 h 1521449"/>
              <a:gd name="connsiteX1" fmla="*/ 5715000 w 5715000"/>
              <a:gd name="connsiteY1" fmla="*/ 0 h 1521449"/>
              <a:gd name="connsiteX2" fmla="*/ 5715000 w 5715000"/>
              <a:gd name="connsiteY2" fmla="*/ 1521449 h 1521449"/>
              <a:gd name="connsiteX3" fmla="*/ 0 w 5715000"/>
              <a:gd name="connsiteY3" fmla="*/ 1521449 h 1521449"/>
              <a:gd name="connsiteX4" fmla="*/ 0 w 5715000"/>
              <a:gd name="connsiteY4" fmla="*/ 0 h 152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00" h="1521449">
                <a:moveTo>
                  <a:pt x="0" y="0"/>
                </a:moveTo>
                <a:lnTo>
                  <a:pt x="5715000" y="0"/>
                </a:lnTo>
                <a:lnTo>
                  <a:pt x="5715000" y="1521449"/>
                </a:lnTo>
                <a:lnTo>
                  <a:pt x="0" y="1521449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3547" tIns="437388" rIns="443547" bIns="14224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Discernimiento</a:t>
            </a:r>
            <a:endParaRPr lang="es-CL" sz="2000" kern="1200" dirty="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Modelo de Gestión</a:t>
            </a:r>
            <a:endParaRPr lang="es-CL" sz="2000" kern="1200" dirty="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Desafíos</a:t>
            </a:r>
            <a:endParaRPr lang="es-CL" sz="2000" kern="1200" dirty="0"/>
          </a:p>
        </p:txBody>
      </p:sp>
      <p:sp>
        <p:nvSpPr>
          <p:cNvPr id="20" name="19 Forma libre"/>
          <p:cNvSpPr/>
          <p:nvPr/>
        </p:nvSpPr>
        <p:spPr>
          <a:xfrm>
            <a:off x="590550" y="301447"/>
            <a:ext cx="4000500" cy="619920"/>
          </a:xfrm>
          <a:custGeom>
            <a:avLst/>
            <a:gdLst>
              <a:gd name="connsiteX0" fmla="*/ 0 w 4000500"/>
              <a:gd name="connsiteY0" fmla="*/ 103322 h 619920"/>
              <a:gd name="connsiteX1" fmla="*/ 30262 w 4000500"/>
              <a:gd name="connsiteY1" fmla="*/ 30262 h 619920"/>
              <a:gd name="connsiteX2" fmla="*/ 103322 w 4000500"/>
              <a:gd name="connsiteY2" fmla="*/ 0 h 619920"/>
              <a:gd name="connsiteX3" fmla="*/ 3897178 w 4000500"/>
              <a:gd name="connsiteY3" fmla="*/ 0 h 619920"/>
              <a:gd name="connsiteX4" fmla="*/ 3970238 w 4000500"/>
              <a:gd name="connsiteY4" fmla="*/ 30262 h 619920"/>
              <a:gd name="connsiteX5" fmla="*/ 4000500 w 4000500"/>
              <a:gd name="connsiteY5" fmla="*/ 103322 h 619920"/>
              <a:gd name="connsiteX6" fmla="*/ 4000500 w 4000500"/>
              <a:gd name="connsiteY6" fmla="*/ 516598 h 619920"/>
              <a:gd name="connsiteX7" fmla="*/ 3970238 w 4000500"/>
              <a:gd name="connsiteY7" fmla="*/ 589658 h 619920"/>
              <a:gd name="connsiteX8" fmla="*/ 3897178 w 4000500"/>
              <a:gd name="connsiteY8" fmla="*/ 619920 h 619920"/>
              <a:gd name="connsiteX9" fmla="*/ 103322 w 4000500"/>
              <a:gd name="connsiteY9" fmla="*/ 619920 h 619920"/>
              <a:gd name="connsiteX10" fmla="*/ 30262 w 4000500"/>
              <a:gd name="connsiteY10" fmla="*/ 589658 h 619920"/>
              <a:gd name="connsiteX11" fmla="*/ 0 w 4000500"/>
              <a:gd name="connsiteY11" fmla="*/ 516598 h 619920"/>
              <a:gd name="connsiteX12" fmla="*/ 0 w 4000500"/>
              <a:gd name="connsiteY12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0500" h="619920">
                <a:moveTo>
                  <a:pt x="0" y="103322"/>
                </a:moveTo>
                <a:cubicBezTo>
                  <a:pt x="0" y="75919"/>
                  <a:pt x="10886" y="49639"/>
                  <a:pt x="30262" y="30262"/>
                </a:cubicBezTo>
                <a:cubicBezTo>
                  <a:pt x="49639" y="10885"/>
                  <a:pt x="75919" y="0"/>
                  <a:pt x="103322" y="0"/>
                </a:cubicBezTo>
                <a:lnTo>
                  <a:pt x="3897178" y="0"/>
                </a:lnTo>
                <a:cubicBezTo>
                  <a:pt x="3924581" y="0"/>
                  <a:pt x="3950861" y="10886"/>
                  <a:pt x="3970238" y="30262"/>
                </a:cubicBezTo>
                <a:cubicBezTo>
                  <a:pt x="3989615" y="49639"/>
                  <a:pt x="4000500" y="75919"/>
                  <a:pt x="4000500" y="103322"/>
                </a:cubicBezTo>
                <a:lnTo>
                  <a:pt x="4000500" y="516598"/>
                </a:lnTo>
                <a:cubicBezTo>
                  <a:pt x="4000500" y="544001"/>
                  <a:pt x="3989614" y="570281"/>
                  <a:pt x="3970238" y="589658"/>
                </a:cubicBezTo>
                <a:cubicBezTo>
                  <a:pt x="3950861" y="609035"/>
                  <a:pt x="3924581" y="619920"/>
                  <a:pt x="3897178" y="619920"/>
                </a:cubicBezTo>
                <a:lnTo>
                  <a:pt x="103322" y="619920"/>
                </a:lnTo>
                <a:cubicBezTo>
                  <a:pt x="75919" y="619920"/>
                  <a:pt x="49639" y="609034"/>
                  <a:pt x="30262" y="589658"/>
                </a:cubicBezTo>
                <a:cubicBezTo>
                  <a:pt x="10885" y="570281"/>
                  <a:pt x="0" y="54400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471" tIns="30262" rIns="181471" bIns="30262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2100" kern="1200" dirty="0" smtClean="0"/>
              <a:t>Nuestro Mapa</a:t>
            </a:r>
            <a:endParaRPr lang="es-CL" sz="2100" kern="12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 rot="895776">
            <a:off x="4597463" y="2665142"/>
            <a:ext cx="3960000" cy="2952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l"/>
            <a:r>
              <a:rPr lang="es-CL" sz="28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¿Qué impronta marca nuestra Planificación?</a:t>
            </a:r>
            <a:endParaRPr lang="es-CL" sz="2800" dirty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7 Marcador de contenido" descr="padrechuzo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 flipH="1">
            <a:off x="500034" y="1214422"/>
            <a:ext cx="3734588" cy="4937125"/>
          </a:xfrm>
        </p:spPr>
      </p:pic>
      <p:graphicFrame>
        <p:nvGraphicFramePr>
          <p:cNvPr id="9" name="8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4355977" y="1268760"/>
          <a:ext cx="4318124" cy="488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53728" y="4797152"/>
            <a:ext cx="36302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None/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¿Qué haría Cristo en mi lugar?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8087551-3102-4BEF-AAED-CAB0203B2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graphicEl>
                                              <a:dgm id="{A8087551-3102-4BEF-AAED-CAB0203B2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graphicEl>
                                              <a:dgm id="{A8087551-3102-4BEF-AAED-CAB0203B2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A8087551-3102-4BEF-AAED-CAB0203B22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209395-49AB-4DE1-ACF9-6057EB5E57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graphicEl>
                                              <a:dgm id="{0B209395-49AB-4DE1-ACF9-6057EB5E57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0B209395-49AB-4DE1-ACF9-6057EB5E57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graphicEl>
                                              <a:dgm id="{0B209395-49AB-4DE1-ACF9-6057EB5E57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5626465-2C0E-4257-8C46-4D23D3599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graphicEl>
                                              <a:dgm id="{65626465-2C0E-4257-8C46-4D23D3599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graphicEl>
                                              <a:dgm id="{65626465-2C0E-4257-8C46-4D23D3599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graphicEl>
                                              <a:dgm id="{65626465-2C0E-4257-8C46-4D23D3599F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B4A220B-4840-4FEE-8FB3-2D4DEA382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graphicEl>
                                              <a:dgm id="{FB4A220B-4840-4FEE-8FB3-2D4DEA382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graphicEl>
                                              <a:dgm id="{FB4A220B-4840-4FEE-8FB3-2D4DEA382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graphicEl>
                                              <a:dgm id="{FB4A220B-4840-4FEE-8FB3-2D4DEA3824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A5CE227-3737-44E2-A9C8-C4464B941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graphicEl>
                                              <a:dgm id="{7A5CE227-3737-44E2-A9C8-C4464B941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graphicEl>
                                              <a:dgm id="{7A5CE227-3737-44E2-A9C8-C4464B941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graphicEl>
                                              <a:dgm id="{7A5CE227-3737-44E2-A9C8-C4464B941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Sub>
          <a:bldDgm bld="one"/>
        </p:bldSub>
      </p:bldGraphic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767578"/>
          </a:xfrm>
        </p:spPr>
        <p:txBody>
          <a:bodyPr>
            <a:noAutofit/>
          </a:bodyPr>
          <a:lstStyle/>
          <a:p>
            <a:r>
              <a:rPr lang="es-ES_tradnl" sz="3200" b="1" dirty="0" smtClean="0"/>
              <a:t/>
            </a:r>
            <a:br>
              <a:rPr lang="es-ES_tradnl" sz="3200" b="1" dirty="0" smtClean="0"/>
            </a:br>
            <a:r>
              <a:rPr lang="es-ES_tradnl" sz="2800" dirty="0" smtClean="0">
                <a:solidFill>
                  <a:srgbClr val="1B8D7E"/>
                </a:solidFill>
              </a:rPr>
              <a:t>CARACTERÍSTICAS OSFL: </a:t>
            </a:r>
            <a:r>
              <a:rPr lang="es-ES_tradnl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s-ES_tradnl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endParaRPr lang="es-CL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124744"/>
            <a:ext cx="8229600" cy="5001419"/>
          </a:xfrm>
        </p:spPr>
        <p:txBody>
          <a:bodyPr/>
          <a:lstStyle/>
          <a:p>
            <a:pPr lvl="4" eaLnBrk="1" hangingPunct="1">
              <a:buNone/>
              <a:defRPr/>
            </a:pPr>
            <a:endParaRPr lang="es-ES_tradnl" sz="3200" b="1" dirty="0" smtClean="0">
              <a:latin typeface="+mj-lt"/>
              <a:ea typeface="+mj-ea"/>
              <a:cs typeface="+mj-cs"/>
            </a:endParaRPr>
          </a:p>
          <a:p>
            <a:pPr marL="342900" lvl="1" indent="-342900"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Organizaciones</a:t>
            </a:r>
          </a:p>
          <a:p>
            <a:pPr marL="342900" lvl="1" indent="-342900"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Privadas</a:t>
            </a:r>
          </a:p>
          <a:p>
            <a:pPr marL="342900" lvl="1" indent="-342900"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Sin fines de lucro (no distribuyen utilidades entre los miembros)</a:t>
            </a:r>
          </a:p>
          <a:p>
            <a:pPr marL="342900" lvl="1" indent="-342900"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Poseen autonomía </a:t>
            </a:r>
          </a:p>
          <a:p>
            <a:pPr marL="342900" lvl="1" indent="-342900"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s-ES_tradnl" sz="3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Son voluntarias</a:t>
            </a:r>
          </a:p>
          <a:p>
            <a:pPr lvl="4" eaLnBrk="1" hangingPunct="1">
              <a:defRPr/>
            </a:pPr>
            <a:endParaRPr lang="es-ES_tradnl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  <a:p>
            <a:pPr marL="342900" lvl="1" indent="-342900" algn="just">
              <a:spcBef>
                <a:spcPct val="0"/>
              </a:spcBef>
              <a:buNone/>
              <a:defRPr/>
            </a:pPr>
            <a:r>
              <a:rPr lang="es-ES_tradnl" sz="16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Fuente: </a:t>
            </a:r>
            <a:r>
              <a:rPr lang="es-ES_tradnl" sz="16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Salamon</a:t>
            </a:r>
            <a:r>
              <a:rPr lang="es-ES_tradnl" sz="16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y </a:t>
            </a:r>
            <a:r>
              <a:rPr lang="es-ES_tradnl" sz="16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Anheier</a:t>
            </a:r>
            <a:r>
              <a:rPr lang="es-ES_tradnl" sz="16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. Universidad Johns Hopkins</a:t>
            </a:r>
            <a:endParaRPr lang="es-CL" sz="1600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CL" sz="3200" dirty="0" smtClean="0">
                <a:solidFill>
                  <a:srgbClr val="1B8D7E"/>
                </a:solidFill>
                <a:latin typeface="+mn-lt"/>
                <a:ea typeface="+mn-ea"/>
                <a:cs typeface="+mn-cs"/>
              </a:rPr>
              <a:t>¿Cómo se organiza nuestra gestión?</a:t>
            </a:r>
            <a:endParaRPr lang="es-CL" sz="3200" dirty="0">
              <a:solidFill>
                <a:srgbClr val="1B8D7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609600" y="6309320"/>
            <a:ext cx="8229600" cy="414536"/>
          </a:xfrm>
          <a:prstGeom prst="rect">
            <a:avLst/>
          </a:prstGeom>
        </p:spPr>
        <p:txBody>
          <a:bodyPr vert="horz" anchor="b" anchorCtr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24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Modelo de Gestión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4" name="13 Diagrama"/>
          <p:cNvGraphicFramePr/>
          <p:nvPr/>
        </p:nvGraphicFramePr>
        <p:xfrm>
          <a:off x="0" y="1397000"/>
          <a:ext cx="914400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C5EFBE9-2A11-4948-92DE-E3E3C7A2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14">
                                            <p:graphicEl>
                                              <a:dgm id="{4C5EFBE9-2A11-4948-92DE-E3E3C7A2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1314530-E897-4BC2-8246-75617D0FB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14">
                                            <p:graphicEl>
                                              <a:dgm id="{91314530-E897-4BC2-8246-75617D0FB8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1DB1D92-93DE-48EF-9D64-AE473B02B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1000"/>
                                        <p:tgtEl>
                                          <p:spTgt spid="14">
                                            <p:graphicEl>
                                              <a:dgm id="{51DB1D92-93DE-48EF-9D64-AE473B02B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7C47D12-D006-4131-9A3E-49D773C6BB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14">
                                            <p:graphicEl>
                                              <a:dgm id="{B7C47D12-D006-4131-9A3E-49D773C6BB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33C2C1F-200C-4A68-B44D-D69A242EA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1000"/>
                                        <p:tgtEl>
                                          <p:spTgt spid="14">
                                            <p:graphicEl>
                                              <a:dgm id="{C33C2C1F-200C-4A68-B44D-D69A242EAB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A0A52B4-CBDF-44A7-A033-EB1768C94E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1000"/>
                                        <p:tgtEl>
                                          <p:spTgt spid="14">
                                            <p:graphicEl>
                                              <a:dgm id="{EA0A52B4-CBDF-44A7-A033-EB1768C94E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4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58"/>
          <p:cNvSpPr>
            <a:spLocks noChangeArrowheads="1"/>
          </p:cNvSpPr>
          <p:nvPr/>
        </p:nvSpPr>
        <p:spPr bwMode="auto">
          <a:xfrm>
            <a:off x="5760640" y="404664"/>
            <a:ext cx="3312368" cy="3528814"/>
          </a:xfrm>
          <a:prstGeom prst="roundRect">
            <a:avLst>
              <a:gd name="adj" fmla="val 6125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 vert="horz" wrap="none" t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endParaRPr lang="es-MX" sz="90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195" name="Text Box 221"/>
          <p:cNvSpPr txBox="1">
            <a:spLocks noChangeArrowheads="1"/>
          </p:cNvSpPr>
          <p:nvPr/>
        </p:nvSpPr>
        <p:spPr bwMode="auto">
          <a:xfrm rot="-5400000">
            <a:off x="-529431" y="1466056"/>
            <a:ext cx="2232025" cy="252413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36000" tIns="0" rIns="36000" bIns="0" anchor="ctr" anchorCtr="0"/>
          <a:lstStyle/>
          <a:p>
            <a:pPr marL="88900" indent="-88900"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tabLst>
                <a:tab pos="88900" algn="l"/>
              </a:tabLst>
            </a:pPr>
            <a:r>
              <a:rPr lang="es-MX" sz="14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 de </a:t>
            </a:r>
            <a:r>
              <a:rPr lang="es-MX" sz="14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solidaridad</a:t>
            </a:r>
            <a:endParaRPr lang="es-MX" sz="800" b="1" dirty="0">
              <a:solidFill>
                <a:srgbClr val="0070C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196" name="Text Box 220"/>
          <p:cNvSpPr txBox="1">
            <a:spLocks noChangeArrowheads="1"/>
          </p:cNvSpPr>
          <p:nvPr/>
        </p:nvSpPr>
        <p:spPr bwMode="auto">
          <a:xfrm rot="-5400000">
            <a:off x="-846113" y="1394619"/>
            <a:ext cx="2232025" cy="395288"/>
          </a:xfrm>
          <a:prstGeom prst="rect">
            <a:avLst/>
          </a:prstGeom>
          <a:solidFill>
            <a:schemeClr val="fol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36000" rIns="3600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4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Aportar en la construcción de un País Justo y Solidario 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899593" y="404664"/>
            <a:ext cx="4680519" cy="2520280"/>
          </a:xfrm>
          <a:prstGeom prst="roundRect">
            <a:avLst>
              <a:gd name="adj" fmla="val 5352"/>
            </a:avLst>
          </a:prstGeom>
          <a:solidFill>
            <a:srgbClr val="00CC99">
              <a:alpha val="89803"/>
            </a:srgbClr>
          </a:solidFill>
          <a:ln w="9525">
            <a:noFill/>
            <a:round/>
            <a:headEnd/>
            <a:tailEnd/>
          </a:ln>
        </p:spPr>
        <p:txBody>
          <a:bodyPr vert="horz" wrap="none" t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s-MX" sz="80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198" name="AutoShape 3"/>
          <p:cNvSpPr>
            <a:spLocks noChangeArrowheads="1"/>
          </p:cNvSpPr>
          <p:nvPr/>
        </p:nvSpPr>
        <p:spPr bwMode="auto">
          <a:xfrm>
            <a:off x="899593" y="4697585"/>
            <a:ext cx="4680519" cy="2160415"/>
          </a:xfrm>
          <a:prstGeom prst="roundRect">
            <a:avLst>
              <a:gd name="adj" fmla="val 7495"/>
            </a:avLst>
          </a:prstGeom>
          <a:solidFill>
            <a:srgbClr val="FFFF66"/>
          </a:solidFill>
          <a:ln w="9525">
            <a:noFill/>
            <a:round/>
            <a:headEnd/>
            <a:tailEnd/>
          </a:ln>
        </p:spPr>
        <p:txBody>
          <a:bodyPr vert="horz" wrap="none" t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s-MX" sz="9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199" name="AutoShape 4"/>
          <p:cNvSpPr>
            <a:spLocks noChangeArrowheads="1"/>
          </p:cNvSpPr>
          <p:nvPr/>
        </p:nvSpPr>
        <p:spPr bwMode="auto">
          <a:xfrm>
            <a:off x="899593" y="3068960"/>
            <a:ext cx="4680519" cy="1512168"/>
          </a:xfrm>
          <a:prstGeom prst="roundRect">
            <a:avLst>
              <a:gd name="adj" fmla="val 6606"/>
            </a:avLst>
          </a:prstGeom>
          <a:solidFill>
            <a:srgbClr val="008000">
              <a:alpha val="89803"/>
            </a:srgbClr>
          </a:solidFill>
          <a:ln w="9525">
            <a:noFill/>
            <a:round/>
            <a:headEnd/>
            <a:tailEnd/>
          </a:ln>
        </p:spPr>
        <p:txBody>
          <a:bodyPr vert="horz" wrap="none" t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s-MX" sz="90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00" name="Text Box 13"/>
          <p:cNvSpPr txBox="1">
            <a:spLocks noChangeArrowheads="1"/>
          </p:cNvSpPr>
          <p:nvPr/>
        </p:nvSpPr>
        <p:spPr bwMode="auto">
          <a:xfrm rot="-5400000">
            <a:off x="-1098525" y="4455319"/>
            <a:ext cx="2736850" cy="395288"/>
          </a:xfrm>
          <a:prstGeom prst="rect">
            <a:avLst/>
          </a:prstGeom>
          <a:solidFill>
            <a:schemeClr val="folHlink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CL" sz="14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Reducir la exclusión </a:t>
            </a:r>
            <a:r>
              <a:rPr lang="es-MX" sz="14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en el segmento de los pobres y abandonados</a:t>
            </a:r>
            <a:endParaRPr lang="es-CL" sz="14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01" name="Text Box 14"/>
          <p:cNvSpPr txBox="1">
            <a:spLocks noChangeArrowheads="1"/>
          </p:cNvSpPr>
          <p:nvPr/>
        </p:nvSpPr>
        <p:spPr bwMode="auto">
          <a:xfrm rot="-5400000">
            <a:off x="-780256" y="4526757"/>
            <a:ext cx="2736850" cy="252412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rIns="18288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" sz="1400" b="1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población en exclusión</a:t>
            </a:r>
          </a:p>
        </p:txBody>
      </p:sp>
      <p:sp>
        <p:nvSpPr>
          <p:cNvPr id="8202" name="Line 48"/>
          <p:cNvSpPr>
            <a:spLocks noChangeShapeType="1"/>
          </p:cNvSpPr>
          <p:nvPr/>
        </p:nvSpPr>
        <p:spPr bwMode="auto">
          <a:xfrm flipH="1">
            <a:off x="3707904" y="405382"/>
            <a:ext cx="372" cy="259157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anchor="ctr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CL">
              <a:solidFill>
                <a:srgbClr val="000000"/>
              </a:solidFill>
            </a:endParaRPr>
          </a:p>
        </p:txBody>
      </p:sp>
      <p:sp>
        <p:nvSpPr>
          <p:cNvPr id="8203" name="Text Box 329"/>
          <p:cNvSpPr txBox="1">
            <a:spLocks noChangeArrowheads="1"/>
          </p:cNvSpPr>
          <p:nvPr/>
        </p:nvSpPr>
        <p:spPr bwMode="auto">
          <a:xfrm rot="-5400000">
            <a:off x="4441825" y="-4441825"/>
            <a:ext cx="260350" cy="914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vert" lIns="18288" tIns="18288" rIns="18288" bIns="18288" anchor="ctr" anchorCtr="0"/>
          <a:lstStyle/>
          <a:p>
            <a:pPr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2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MAPA ESTRATÉGICO CORPORATIVO FUNDACIONES HOGAR DE CRISTO 2010-2014 (Actualización </a:t>
            </a:r>
            <a:r>
              <a:rPr lang="es-MX" sz="12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2012)</a:t>
            </a:r>
            <a:endParaRPr lang="es-ES" sz="1200" b="1" dirty="0">
              <a:solidFill>
                <a:srgbClr val="FFFF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04" name="Text Box 336"/>
          <p:cNvSpPr txBox="1">
            <a:spLocks noChangeArrowheads="1"/>
          </p:cNvSpPr>
          <p:nvPr/>
        </p:nvSpPr>
        <p:spPr bwMode="auto">
          <a:xfrm>
            <a:off x="0" y="254000"/>
            <a:ext cx="755650" cy="144463"/>
          </a:xfrm>
          <a:prstGeom prst="rect">
            <a:avLst/>
          </a:prstGeom>
          <a:solidFill>
            <a:schemeClr val="tx1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vert="horz" lIns="27432" tIns="10800" rIns="18288" bIns="1080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MISION</a:t>
            </a:r>
          </a:p>
        </p:txBody>
      </p:sp>
      <p:sp>
        <p:nvSpPr>
          <p:cNvPr id="8205" name="Text Box 337"/>
          <p:cNvSpPr txBox="1">
            <a:spLocks noChangeArrowheads="1"/>
          </p:cNvSpPr>
          <p:nvPr/>
        </p:nvSpPr>
        <p:spPr bwMode="auto">
          <a:xfrm>
            <a:off x="755650" y="254000"/>
            <a:ext cx="2952254" cy="144463"/>
          </a:xfrm>
          <a:prstGeom prst="rect">
            <a:avLst/>
          </a:prstGeom>
          <a:solidFill>
            <a:schemeClr val="tx1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27432" tIns="10800" rIns="18288" bIns="1080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GRUPOS DE INTERÉS</a:t>
            </a:r>
            <a:endParaRPr lang="es-MX" sz="9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06" name="Text Box 338"/>
          <p:cNvSpPr txBox="1">
            <a:spLocks noChangeArrowheads="1"/>
          </p:cNvSpPr>
          <p:nvPr/>
        </p:nvSpPr>
        <p:spPr bwMode="auto">
          <a:xfrm>
            <a:off x="3707904" y="254000"/>
            <a:ext cx="1944216" cy="144463"/>
          </a:xfrm>
          <a:prstGeom prst="rect">
            <a:avLst/>
          </a:prstGeom>
          <a:solidFill>
            <a:schemeClr val="tx1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27432" tIns="10800" rIns="18288" bIns="1080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PROCESOS</a:t>
            </a:r>
          </a:p>
        </p:txBody>
      </p:sp>
      <p:sp>
        <p:nvSpPr>
          <p:cNvPr id="8207" name="Text Box 339"/>
          <p:cNvSpPr txBox="1">
            <a:spLocks noChangeArrowheads="1"/>
          </p:cNvSpPr>
          <p:nvPr/>
        </p:nvSpPr>
        <p:spPr bwMode="auto">
          <a:xfrm>
            <a:off x="5652120" y="254000"/>
            <a:ext cx="3491880" cy="144463"/>
          </a:xfrm>
          <a:prstGeom prst="rect">
            <a:avLst/>
          </a:prstGeom>
          <a:solidFill>
            <a:schemeClr val="tx1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27432" tIns="10800" rIns="18288" bIns="1080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PERSONAS Y ORGANZACIÓN</a:t>
            </a:r>
          </a:p>
        </p:txBody>
      </p:sp>
      <p:sp>
        <p:nvSpPr>
          <p:cNvPr id="8208" name="Text Box 211"/>
          <p:cNvSpPr txBox="1">
            <a:spLocks noChangeArrowheads="1"/>
          </p:cNvSpPr>
          <p:nvPr/>
        </p:nvSpPr>
        <p:spPr bwMode="auto">
          <a:xfrm>
            <a:off x="1079501" y="1484808"/>
            <a:ext cx="2484387" cy="216000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spc="-30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ESTADO: Promover cambios en el marco legal, administrativo y programático y el desarrollo de su rol subsidiario</a:t>
            </a:r>
            <a:endParaRPr lang="es-MX" sz="800" b="1" spc="-30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09" name="Text Box 212"/>
          <p:cNvSpPr txBox="1">
            <a:spLocks noChangeArrowheads="1"/>
          </p:cNvSpPr>
          <p:nvPr/>
        </p:nvSpPr>
        <p:spPr bwMode="auto">
          <a:xfrm>
            <a:off x="1079501" y="1674000"/>
            <a:ext cx="2484387" cy="720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88900" indent="-88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Presupuesto dirigido a Excluidos: % Gasto social del </a:t>
            </a:r>
            <a:r>
              <a:rPr lang="es-MX" sz="7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E</a:t>
            </a:r>
            <a:r>
              <a:rPr lang="es-MX" sz="700" u="sng" baseline="30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o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e inversión bruta en gasto social.</a:t>
            </a:r>
          </a:p>
          <a:p>
            <a:pPr marL="88900" indent="-88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personas de matriz exclusión priorizadas impactadas directamente.</a:t>
            </a:r>
          </a:p>
          <a:p>
            <a:pPr marL="88900" indent="-88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del </a:t>
            </a:r>
            <a:r>
              <a:rPr lang="es-MX" sz="7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Ppto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. dirigido a excluidos priorizados transferido al 3</a:t>
            </a:r>
            <a:r>
              <a:rPr lang="es-MX" sz="700" baseline="30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er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sector. </a:t>
            </a:r>
          </a:p>
          <a:p>
            <a:pPr marL="88900" indent="-88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Presupuesto bruto trasferido al 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3</a:t>
            </a:r>
            <a:r>
              <a:rPr lang="es-MX" sz="700" baseline="30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er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sector.</a:t>
            </a:r>
          </a:p>
          <a:p>
            <a:pPr marL="88900" indent="-88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iniciativas de interés FHC aprobadas o implementadas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.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Calibri" pitchFamily="34" charset="0"/>
            </a:endParaRPr>
          </a:p>
        </p:txBody>
      </p:sp>
      <p:sp>
        <p:nvSpPr>
          <p:cNvPr id="8210" name="Text Box 214"/>
          <p:cNvSpPr txBox="1">
            <a:spLocks noChangeArrowheads="1"/>
          </p:cNvSpPr>
          <p:nvPr/>
        </p:nvSpPr>
        <p:spPr bwMode="auto">
          <a:xfrm>
            <a:off x="1079501" y="2420912"/>
            <a:ext cx="2484387" cy="216000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OTRAS </a:t>
            </a:r>
            <a:r>
              <a:rPr lang="es-MX" sz="8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ORGANIZACIONES: </a:t>
            </a:r>
            <a:r>
              <a:rPr lang="es-MX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promover su contribución en la reducción de la exclusión social en segmento HC</a:t>
            </a:r>
          </a:p>
        </p:txBody>
      </p:sp>
      <p:sp>
        <p:nvSpPr>
          <p:cNvPr id="8212" name="Text Box 276"/>
          <p:cNvSpPr txBox="1">
            <a:spLocks noChangeArrowheads="1"/>
          </p:cNvSpPr>
          <p:nvPr/>
        </p:nvSpPr>
        <p:spPr bwMode="auto">
          <a:xfrm>
            <a:off x="3779912" y="1736824"/>
            <a:ext cx="1727398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Relación con el </a:t>
            </a:r>
            <a:r>
              <a:rPr lang="es-MX" sz="8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Estado</a:t>
            </a:r>
            <a:endParaRPr lang="es-ES_tradnl" sz="8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13" name="Oval 33"/>
          <p:cNvSpPr>
            <a:spLocks noChangeArrowheads="1"/>
          </p:cNvSpPr>
          <p:nvPr/>
        </p:nvSpPr>
        <p:spPr bwMode="auto">
          <a:xfrm>
            <a:off x="179512" y="6092825"/>
            <a:ext cx="647700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3600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F</a:t>
            </a:r>
          </a:p>
        </p:txBody>
      </p:sp>
      <p:sp>
        <p:nvSpPr>
          <p:cNvPr id="8214" name="Text Box 18"/>
          <p:cNvSpPr txBox="1">
            <a:spLocks noChangeArrowheads="1"/>
          </p:cNvSpPr>
          <p:nvPr/>
        </p:nvSpPr>
        <p:spPr bwMode="auto">
          <a:xfrm>
            <a:off x="1184521" y="5661248"/>
            <a:ext cx="1513777" cy="288008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neto por productos y servicios</a:t>
            </a:r>
          </a:p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neto por Cenas Pan &amp; Vino</a:t>
            </a:r>
          </a:p>
        </p:txBody>
      </p:sp>
      <p:sp>
        <p:nvSpPr>
          <p:cNvPr id="8215" name="Text Box 53"/>
          <p:cNvSpPr txBox="1">
            <a:spLocks noChangeArrowheads="1"/>
          </p:cNvSpPr>
          <p:nvPr/>
        </p:nvSpPr>
        <p:spPr bwMode="auto">
          <a:xfrm>
            <a:off x="2987824" y="5472000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Optimización negocios comerciales</a:t>
            </a:r>
          </a:p>
        </p:txBody>
      </p:sp>
      <p:sp>
        <p:nvSpPr>
          <p:cNvPr id="8218" name="Text Box 315"/>
          <p:cNvSpPr txBox="1">
            <a:spLocks noChangeArrowheads="1"/>
          </p:cNvSpPr>
          <p:nvPr/>
        </p:nvSpPr>
        <p:spPr bwMode="auto">
          <a:xfrm>
            <a:off x="2987824" y="5229200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Comunicación comercial - alineada con Corporativo</a:t>
            </a:r>
          </a:p>
        </p:txBody>
      </p:sp>
      <p:sp>
        <p:nvSpPr>
          <p:cNvPr id="8219" name="Text Box 316"/>
          <p:cNvSpPr txBox="1">
            <a:spLocks noChangeArrowheads="1"/>
          </p:cNvSpPr>
          <p:nvPr/>
        </p:nvSpPr>
        <p:spPr bwMode="auto">
          <a:xfrm>
            <a:off x="2987824" y="5337200"/>
            <a:ext cx="2512611" cy="10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Tasa cumplimiento metas campañas</a:t>
            </a:r>
          </a:p>
        </p:txBody>
      </p:sp>
      <p:sp>
        <p:nvSpPr>
          <p:cNvPr id="8220" name="Text Box 223"/>
          <p:cNvSpPr txBox="1">
            <a:spLocks noChangeArrowheads="1"/>
          </p:cNvSpPr>
          <p:nvPr/>
        </p:nvSpPr>
        <p:spPr bwMode="auto">
          <a:xfrm>
            <a:off x="2988568" y="6192000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Gestión relación y convenios con Estado</a:t>
            </a:r>
          </a:p>
        </p:txBody>
      </p:sp>
      <p:sp>
        <p:nvSpPr>
          <p:cNvPr id="8221" name="AutoShape 258"/>
          <p:cNvSpPr>
            <a:spLocks noChangeArrowheads="1"/>
          </p:cNvSpPr>
          <p:nvPr/>
        </p:nvSpPr>
        <p:spPr bwMode="auto">
          <a:xfrm>
            <a:off x="5760640" y="4005064"/>
            <a:ext cx="3312368" cy="2835474"/>
          </a:xfrm>
          <a:prstGeom prst="roundRect">
            <a:avLst>
              <a:gd name="adj" fmla="val 6125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vert="horz" wrap="none" t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s-MX" sz="90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22" name="Text Box 266"/>
          <p:cNvSpPr txBox="1">
            <a:spLocks noChangeArrowheads="1"/>
          </p:cNvSpPr>
          <p:nvPr/>
        </p:nvSpPr>
        <p:spPr bwMode="auto">
          <a:xfrm>
            <a:off x="5830692" y="5085184"/>
            <a:ext cx="3165981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Estructura Equilibrada</a:t>
            </a:r>
          </a:p>
        </p:txBody>
      </p:sp>
      <p:sp>
        <p:nvSpPr>
          <p:cNvPr id="8223" name="Text Box 267"/>
          <p:cNvSpPr txBox="1">
            <a:spLocks noChangeArrowheads="1"/>
          </p:cNvSpPr>
          <p:nvPr/>
        </p:nvSpPr>
        <p:spPr bwMode="auto">
          <a:xfrm>
            <a:off x="5830692" y="5193256"/>
            <a:ext cx="3165981" cy="540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Promedio de personas por jefatura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las personas destinadas a atención directa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horas no remuneradas sobre el total de horas trabajadas 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del gasto destinado a personal sobre el total (sin comercial)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Gasto en personal / A.E</a:t>
            </a:r>
            <a:r>
              <a:rPr lang="es-C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.  (</a:t>
            </a: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sin comercial)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A.E./ </a:t>
            </a:r>
            <a:r>
              <a:rPr lang="es-C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N</a:t>
            </a:r>
            <a:r>
              <a:rPr lang="es-MX" sz="700" u="sng" baseline="30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o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es-C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 </a:t>
            </a: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trabajadores remunerados 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24" name="Rectangle 270"/>
          <p:cNvSpPr>
            <a:spLocks noChangeArrowheads="1"/>
          </p:cNvSpPr>
          <p:nvPr/>
        </p:nvSpPr>
        <p:spPr bwMode="auto">
          <a:xfrm>
            <a:off x="6264696" y="4005064"/>
            <a:ext cx="229711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anchor="ctr" anchorCtr="0">
            <a:spAutoFit/>
          </a:bodyPr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2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Sistemas eficientes de Gestión</a:t>
            </a:r>
          </a:p>
        </p:txBody>
      </p:sp>
      <p:sp>
        <p:nvSpPr>
          <p:cNvPr id="8225" name="Text Box 260"/>
          <p:cNvSpPr txBox="1">
            <a:spLocks noChangeArrowheads="1"/>
          </p:cNvSpPr>
          <p:nvPr/>
        </p:nvSpPr>
        <p:spPr bwMode="auto">
          <a:xfrm>
            <a:off x="5832648" y="4653136"/>
            <a:ext cx="3165981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Eficiencia Organizacional</a:t>
            </a:r>
          </a:p>
        </p:txBody>
      </p:sp>
      <p:sp>
        <p:nvSpPr>
          <p:cNvPr id="8226" name="Text Box 261"/>
          <p:cNvSpPr txBox="1">
            <a:spLocks noChangeArrowheads="1"/>
          </p:cNvSpPr>
          <p:nvPr/>
        </p:nvSpPr>
        <p:spPr bwMode="auto">
          <a:xfrm>
            <a:off x="5832648" y="4769992"/>
            <a:ext cx="3165981" cy="28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Costo por A.E. (Atendido Equivalente)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costo de recaudación sobre Total recaudado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costo de Administración sobre costos totales</a:t>
            </a:r>
          </a:p>
        </p:txBody>
      </p:sp>
      <p:sp>
        <p:nvSpPr>
          <p:cNvPr id="8227" name="Text Box 90"/>
          <p:cNvSpPr txBox="1">
            <a:spLocks noChangeArrowheads="1"/>
          </p:cNvSpPr>
          <p:nvPr/>
        </p:nvSpPr>
        <p:spPr bwMode="auto">
          <a:xfrm>
            <a:off x="5832648" y="1628800"/>
            <a:ext cx="3166765" cy="126000"/>
          </a:xfrm>
          <a:prstGeom prst="rect">
            <a:avLst/>
          </a:prstGeom>
          <a:solidFill>
            <a:srgbClr val="808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s-CL" sz="9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Desarrollo de la Cultura institucional</a:t>
            </a:r>
            <a:endParaRPr lang="es-MX" sz="900" b="1" dirty="0">
              <a:solidFill>
                <a:schemeClr val="bg1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29" name="Text Box 186"/>
          <p:cNvSpPr txBox="1">
            <a:spLocks noChangeArrowheads="1"/>
          </p:cNvSpPr>
          <p:nvPr/>
        </p:nvSpPr>
        <p:spPr bwMode="auto">
          <a:xfrm>
            <a:off x="5832648" y="2204864"/>
            <a:ext cx="3166765" cy="252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s-CL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JEFATURAS: buenos lideres de sus equipos de trabajadores y voluntarios</a:t>
            </a:r>
            <a:endParaRPr lang="es-MX" sz="9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0" name="Text Box 89"/>
          <p:cNvSpPr txBox="1">
            <a:spLocks noChangeArrowheads="1"/>
          </p:cNvSpPr>
          <p:nvPr/>
        </p:nvSpPr>
        <p:spPr bwMode="auto">
          <a:xfrm>
            <a:off x="5832648" y="1736800"/>
            <a:ext cx="3166765" cy="432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2075" indent="-92075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Resultados netos dimensiones "Padre Hurtado" y “Trabajo en equipo y colaboración” en EC</a:t>
            </a:r>
          </a:p>
          <a:p>
            <a:pPr marL="92075" indent="-92075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 neto ítems integración de voluntarios y difusión de valores en la comunidad en EC</a:t>
            </a:r>
          </a:p>
          <a:p>
            <a:pPr marL="92075" indent="-92075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Porcentaje de trabajadores en que se observan conductas </a:t>
            </a:r>
            <a:r>
              <a:rPr lang="es-CL" sz="700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valóricas</a:t>
            </a:r>
            <a:endParaRPr lang="es-CL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1" name="Text Box 187"/>
          <p:cNvSpPr txBox="1">
            <a:spLocks noChangeArrowheads="1"/>
          </p:cNvSpPr>
          <p:nvPr/>
        </p:nvSpPr>
        <p:spPr bwMode="auto">
          <a:xfrm>
            <a:off x="5832648" y="2420888"/>
            <a:ext cx="3166765" cy="10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 de gestión de jefatura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2" name="Text Box 143"/>
          <p:cNvSpPr txBox="1">
            <a:spLocks noChangeArrowheads="1"/>
          </p:cNvSpPr>
          <p:nvPr/>
        </p:nvSpPr>
        <p:spPr bwMode="auto">
          <a:xfrm>
            <a:off x="5832648" y="2582920"/>
            <a:ext cx="3166765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Com. internas facilitadoras de los procesos</a:t>
            </a:r>
          </a:p>
        </p:txBody>
      </p:sp>
      <p:sp>
        <p:nvSpPr>
          <p:cNvPr id="8233" name="Text Box 279"/>
          <p:cNvSpPr txBox="1">
            <a:spLocks noChangeArrowheads="1"/>
          </p:cNvSpPr>
          <p:nvPr/>
        </p:nvSpPr>
        <p:spPr bwMode="auto">
          <a:xfrm>
            <a:off x="3779912" y="2276872"/>
            <a:ext cx="1727398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Trabajo en Red con </a:t>
            </a:r>
            <a:r>
              <a:rPr lang="es-ES_tradnl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otras </a:t>
            </a:r>
            <a:r>
              <a:rPr lang="es-MX" sz="8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Organizaciones</a:t>
            </a:r>
            <a:endParaRPr lang="es-ES_tradnl" sz="8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4" name="Text Box 277"/>
          <p:cNvSpPr txBox="1">
            <a:spLocks noChangeArrowheads="1"/>
          </p:cNvSpPr>
          <p:nvPr/>
        </p:nvSpPr>
        <p:spPr bwMode="auto">
          <a:xfrm>
            <a:off x="3780000" y="2376000"/>
            <a:ext cx="1727398" cy="396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indent="-9048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0488" algn="l"/>
              </a:tabLst>
            </a:pPr>
            <a:r>
              <a:rPr lang="es-ES_tradn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Aumentar cobertura a excluidos (matriz)</a:t>
            </a:r>
          </a:p>
          <a:p>
            <a:pPr indent="-9048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0488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No de iniciativas de interés FHC gestionadas a nivel nacional con otras organizaciones </a:t>
            </a:r>
            <a:r>
              <a:rPr lang="es-ES_tradn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endParaRPr lang="es-ES_tradnl" sz="700" dirty="0"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5" name="Rectangle 225"/>
          <p:cNvSpPr>
            <a:spLocks noChangeArrowheads="1"/>
          </p:cNvSpPr>
          <p:nvPr/>
        </p:nvSpPr>
        <p:spPr bwMode="auto">
          <a:xfrm rot="-5400000">
            <a:off x="579834" y="5485606"/>
            <a:ext cx="80645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tIns="0" b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2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Recursos</a:t>
            </a:r>
          </a:p>
        </p:txBody>
      </p:sp>
      <p:sp>
        <p:nvSpPr>
          <p:cNvPr id="8236" name="Text Box 90"/>
          <p:cNvSpPr txBox="1">
            <a:spLocks noChangeArrowheads="1"/>
          </p:cNvSpPr>
          <p:nvPr/>
        </p:nvSpPr>
        <p:spPr bwMode="auto">
          <a:xfrm>
            <a:off x="5834236" y="2852936"/>
            <a:ext cx="3166765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Motivación Personas</a:t>
            </a:r>
          </a:p>
        </p:txBody>
      </p:sp>
      <p:sp>
        <p:nvSpPr>
          <p:cNvPr id="8237" name="Text Box 144"/>
          <p:cNvSpPr txBox="1">
            <a:spLocks noChangeArrowheads="1"/>
          </p:cNvSpPr>
          <p:nvPr/>
        </p:nvSpPr>
        <p:spPr bwMode="auto">
          <a:xfrm>
            <a:off x="5834236" y="2960936"/>
            <a:ext cx="3166765" cy="14446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 Neto global Clima (Voluntarios y Trabajadores)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38" name="Text Box 90"/>
          <p:cNvSpPr txBox="1">
            <a:spLocks noChangeArrowheads="1"/>
          </p:cNvSpPr>
          <p:nvPr/>
        </p:nvSpPr>
        <p:spPr bwMode="auto">
          <a:xfrm>
            <a:off x="5832648" y="3140968"/>
            <a:ext cx="3166765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Personas de buen nivel de productividad</a:t>
            </a:r>
          </a:p>
        </p:txBody>
      </p:sp>
      <p:sp>
        <p:nvSpPr>
          <p:cNvPr id="8239" name="Text Box 144"/>
          <p:cNvSpPr txBox="1">
            <a:spLocks noChangeArrowheads="1"/>
          </p:cNvSpPr>
          <p:nvPr/>
        </p:nvSpPr>
        <p:spPr bwMode="auto">
          <a:xfrm>
            <a:off x="5832648" y="3248968"/>
            <a:ext cx="3166765" cy="12541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logro de las metas del tablero corporativo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40" name="Text Box 90"/>
          <p:cNvSpPr txBox="1">
            <a:spLocks noChangeArrowheads="1"/>
          </p:cNvSpPr>
          <p:nvPr/>
        </p:nvSpPr>
        <p:spPr bwMode="auto">
          <a:xfrm>
            <a:off x="5832648" y="3447016"/>
            <a:ext cx="3166765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Desarrollo Integral de las Personas</a:t>
            </a:r>
          </a:p>
        </p:txBody>
      </p:sp>
      <p:sp>
        <p:nvSpPr>
          <p:cNvPr id="8241" name="Text Box 144"/>
          <p:cNvSpPr txBox="1">
            <a:spLocks noChangeArrowheads="1"/>
          </p:cNvSpPr>
          <p:nvPr/>
        </p:nvSpPr>
        <p:spPr bwMode="auto">
          <a:xfrm>
            <a:off x="5832648" y="3573016"/>
            <a:ext cx="3166765" cy="27896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 de movilidad interna </a:t>
            </a:r>
          </a:p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 neto </a:t>
            </a:r>
            <a:r>
              <a:rPr lang="es-C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dimensión </a:t>
            </a: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"oportunidades de desarrollo" en encuesta clima </a:t>
            </a:r>
          </a:p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Horas de capacitación por trabajador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8242" name="AutoShape 51"/>
          <p:cNvCxnSpPr>
            <a:cxnSpLocks noChangeShapeType="1"/>
            <a:stCxn id="8289" idx="1"/>
            <a:endCxn id="8213" idx="6"/>
          </p:cNvCxnSpPr>
          <p:nvPr/>
        </p:nvCxnSpPr>
        <p:spPr bwMode="auto">
          <a:xfrm rot="10800000">
            <a:off x="827213" y="6416676"/>
            <a:ext cx="357237" cy="158229"/>
          </a:xfrm>
          <a:prstGeom prst="bentConnector3">
            <a:avLst>
              <a:gd name="adj1" fmla="val 1146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243" name="AutoShape 52"/>
          <p:cNvCxnSpPr>
            <a:cxnSpLocks noChangeShapeType="1"/>
            <a:stCxn id="8288" idx="1"/>
            <a:endCxn id="8213" idx="6"/>
          </p:cNvCxnSpPr>
          <p:nvPr/>
        </p:nvCxnSpPr>
        <p:spPr bwMode="auto">
          <a:xfrm rot="10800000" flipV="1">
            <a:off x="827213" y="5481227"/>
            <a:ext cx="357309" cy="935447"/>
          </a:xfrm>
          <a:prstGeom prst="bentConnector3">
            <a:avLst>
              <a:gd name="adj1" fmla="val 20251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44" name="Text Box 28"/>
          <p:cNvSpPr txBox="1">
            <a:spLocks noChangeArrowheads="1"/>
          </p:cNvSpPr>
          <p:nvPr/>
        </p:nvSpPr>
        <p:spPr bwMode="auto">
          <a:xfrm>
            <a:off x="1259632" y="3212975"/>
            <a:ext cx="1440160" cy="680127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2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Amplíen sus oportunidades a una vida mejor y logren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2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ejercer sus derechos</a:t>
            </a:r>
            <a:endParaRPr lang="es-ES" sz="12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45" name="Text Box 29"/>
          <p:cNvSpPr txBox="1">
            <a:spLocks noChangeArrowheads="1"/>
          </p:cNvSpPr>
          <p:nvPr/>
        </p:nvSpPr>
        <p:spPr bwMode="auto">
          <a:xfrm>
            <a:off x="1259632" y="3868266"/>
            <a:ext cx="1440160" cy="568846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11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Éxito (% cumplimiento objetivos de los Programas)</a:t>
            </a:r>
          </a:p>
        </p:txBody>
      </p:sp>
      <p:sp>
        <p:nvSpPr>
          <p:cNvPr id="8253" name="Rectangle 225"/>
          <p:cNvSpPr>
            <a:spLocks noChangeArrowheads="1"/>
          </p:cNvSpPr>
          <p:nvPr/>
        </p:nvSpPr>
        <p:spPr bwMode="auto">
          <a:xfrm rot="-5400000">
            <a:off x="624682" y="3884389"/>
            <a:ext cx="776287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tIns="0" bIns="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200" b="1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Excluidos</a:t>
            </a:r>
          </a:p>
        </p:txBody>
      </p:sp>
      <p:cxnSp>
        <p:nvCxnSpPr>
          <p:cNvPr id="8255" name="AutoShape 66"/>
          <p:cNvCxnSpPr>
            <a:cxnSpLocks noChangeShapeType="1"/>
            <a:stCxn id="8313" idx="1"/>
            <a:endCxn id="148" idx="3"/>
          </p:cNvCxnSpPr>
          <p:nvPr/>
        </p:nvCxnSpPr>
        <p:spPr bwMode="auto">
          <a:xfrm rot="10800000">
            <a:off x="5508104" y="4005072"/>
            <a:ext cx="324544" cy="279016"/>
          </a:xfrm>
          <a:prstGeom prst="bentConnector3">
            <a:avLst>
              <a:gd name="adj1" fmla="val 37533"/>
            </a:avLst>
          </a:prstGeom>
          <a:noFill/>
          <a:ln w="254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8256" name="Text Box 304"/>
          <p:cNvSpPr txBox="1">
            <a:spLocks noChangeArrowheads="1"/>
          </p:cNvSpPr>
          <p:nvPr/>
        </p:nvSpPr>
        <p:spPr bwMode="auto">
          <a:xfrm>
            <a:off x="2988568" y="4833192"/>
            <a:ext cx="1041297" cy="360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Nº socios activos</a:t>
            </a:r>
          </a:p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Aporte Promedio</a:t>
            </a:r>
          </a:p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costo recaudación (cobranza)</a:t>
            </a:r>
          </a:p>
        </p:txBody>
      </p:sp>
      <p:sp>
        <p:nvSpPr>
          <p:cNvPr id="8257" name="Text Box 303"/>
          <p:cNvSpPr txBox="1">
            <a:spLocks noChangeArrowheads="1"/>
          </p:cNvSpPr>
          <p:nvPr/>
        </p:nvSpPr>
        <p:spPr bwMode="auto">
          <a:xfrm>
            <a:off x="2988568" y="4725144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Gestión de </a:t>
            </a:r>
            <a:r>
              <a:rPr lang="es-MX" sz="900" b="1" dirty="0" err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Aportantes</a:t>
            </a:r>
            <a:endParaRPr lang="es-MX" sz="9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58" name="Text Box 304"/>
          <p:cNvSpPr txBox="1">
            <a:spLocks noChangeArrowheads="1"/>
          </p:cNvSpPr>
          <p:nvPr/>
        </p:nvSpPr>
        <p:spPr bwMode="auto">
          <a:xfrm>
            <a:off x="4032104" y="4833192"/>
            <a:ext cx="1476000" cy="360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costo ventas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Tasa de recaudación 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(domiciliaria y automático)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60" name="Text Box 223"/>
          <p:cNvSpPr txBox="1">
            <a:spLocks noChangeArrowheads="1"/>
          </p:cNvSpPr>
          <p:nvPr/>
        </p:nvSpPr>
        <p:spPr bwMode="auto">
          <a:xfrm>
            <a:off x="2988568" y="5733256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Gestión de Otras Fuentes de Ingresos</a:t>
            </a:r>
          </a:p>
        </p:txBody>
      </p:sp>
      <p:sp>
        <p:nvSpPr>
          <p:cNvPr id="8261" name="Text Box 8"/>
          <p:cNvSpPr txBox="1">
            <a:spLocks noChangeArrowheads="1"/>
          </p:cNvSpPr>
          <p:nvPr/>
        </p:nvSpPr>
        <p:spPr bwMode="auto">
          <a:xfrm>
            <a:off x="1187624" y="4725144"/>
            <a:ext cx="1512168" cy="252000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EMPRESAS Y PERSONAS: Aumentar ingresos</a:t>
            </a:r>
            <a:endParaRPr lang="es-ES" sz="9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62" name="Text Box 9"/>
          <p:cNvSpPr txBox="1">
            <a:spLocks noChangeArrowheads="1"/>
          </p:cNvSpPr>
          <p:nvPr/>
        </p:nvSpPr>
        <p:spPr bwMode="auto">
          <a:xfrm>
            <a:off x="1187624" y="4977168"/>
            <a:ext cx="1512168" cy="270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neto aportantes Empresas y Personas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por Donaciones</a:t>
            </a:r>
          </a:p>
        </p:txBody>
      </p:sp>
      <p:cxnSp>
        <p:nvCxnSpPr>
          <p:cNvPr id="8265" name="AutoShape 77"/>
          <p:cNvCxnSpPr>
            <a:cxnSpLocks noChangeShapeType="1"/>
            <a:stCxn id="8212" idx="1"/>
            <a:endCxn id="8208" idx="3"/>
          </p:cNvCxnSpPr>
          <p:nvPr/>
        </p:nvCxnSpPr>
        <p:spPr bwMode="auto">
          <a:xfrm rot="10800000">
            <a:off x="3563888" y="1592808"/>
            <a:ext cx="216024" cy="19801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66" name="Text Box 211"/>
          <p:cNvSpPr txBox="1">
            <a:spLocks noChangeArrowheads="1"/>
          </p:cNvSpPr>
          <p:nvPr/>
        </p:nvSpPr>
        <p:spPr bwMode="auto">
          <a:xfrm>
            <a:off x="1079501" y="476672"/>
            <a:ext cx="2484387" cy="252000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lvl="0"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spc="-40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COMUNIDAD: Aumentar </a:t>
            </a:r>
            <a:r>
              <a:rPr lang="es-ES" sz="800" b="1" spc="-40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el contacto y  las acciones solidarias con </a:t>
            </a:r>
            <a:r>
              <a:rPr lang="es-CL" sz="800" b="1" spc="-40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personas que viven en condición de pobreza y exclusión social</a:t>
            </a:r>
            <a:endParaRPr lang="es-ES" sz="800" b="1" spc="-40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68" name="Text Box 215"/>
          <p:cNvSpPr txBox="1">
            <a:spLocks noChangeArrowheads="1"/>
          </p:cNvSpPr>
          <p:nvPr/>
        </p:nvSpPr>
        <p:spPr bwMode="auto">
          <a:xfrm>
            <a:off x="1079501" y="692696"/>
            <a:ext cx="2484387" cy="3600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lvl="0"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8900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Donación de Dinero</a:t>
            </a:r>
          </a:p>
          <a:p>
            <a:pPr lvl="0"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8900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Donación de Objetos Materiales</a:t>
            </a:r>
          </a:p>
          <a:p>
            <a:pPr lvl="0"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8900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Donación de Tiempo Persona</a:t>
            </a:r>
          </a:p>
          <a:p>
            <a:pPr lvl="0"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8900" algn="l"/>
              </a:tabLst>
            </a:pPr>
            <a:r>
              <a:rPr lang="es-ES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Normas de Contacto entre grupos sociales </a:t>
            </a:r>
            <a:endParaRPr lang="es-CL" sz="700" dirty="0" smtClean="0"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69" name="Text Box 293"/>
          <p:cNvSpPr txBox="1">
            <a:spLocks noChangeArrowheads="1"/>
          </p:cNvSpPr>
          <p:nvPr/>
        </p:nvSpPr>
        <p:spPr bwMode="auto">
          <a:xfrm>
            <a:off x="3779912" y="1124744"/>
            <a:ext cx="1727398" cy="576064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s-ES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Conocimiento de las FHC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s-ES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Asociación de Atributos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s-ES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GRP alcanzados (puntos de rating)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Índice Evaluación Comunicacional (discurso, imagen, voceros, protagonismo en la noticia)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s-ES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Números de seguidores de las redes</a:t>
            </a:r>
          </a:p>
        </p:txBody>
      </p:sp>
      <p:sp>
        <p:nvSpPr>
          <p:cNvPr id="8270" name="Text Box 292"/>
          <p:cNvSpPr txBox="1">
            <a:spLocks noChangeArrowheads="1"/>
          </p:cNvSpPr>
          <p:nvPr/>
        </p:nvSpPr>
        <p:spPr bwMode="auto">
          <a:xfrm>
            <a:off x="3779912" y="1016744"/>
            <a:ext cx="1727398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Plan Estratégico Comunicacional</a:t>
            </a:r>
            <a:endParaRPr lang="es-MX" sz="8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71" name="Text Box 299"/>
          <p:cNvSpPr txBox="1">
            <a:spLocks noChangeArrowheads="1"/>
          </p:cNvSpPr>
          <p:nvPr/>
        </p:nvSpPr>
        <p:spPr bwMode="auto">
          <a:xfrm>
            <a:off x="3779912" y="576000"/>
            <a:ext cx="1727398" cy="3960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No de nuevos voluntarios que se incorporan a FHC</a:t>
            </a:r>
          </a:p>
          <a:p>
            <a:pPr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No de centros educacionales que hacen voluntariado </a:t>
            </a:r>
          </a:p>
        </p:txBody>
      </p:sp>
      <p:sp>
        <p:nvSpPr>
          <p:cNvPr id="8272" name="Text Box 298"/>
          <p:cNvSpPr txBox="1">
            <a:spLocks noChangeArrowheads="1"/>
          </p:cNvSpPr>
          <p:nvPr/>
        </p:nvSpPr>
        <p:spPr bwMode="auto">
          <a:xfrm>
            <a:off x="3779912" y="476672"/>
            <a:ext cx="1727398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8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Promoción Cultura Solidaria</a:t>
            </a:r>
          </a:p>
        </p:txBody>
      </p:sp>
      <p:cxnSp>
        <p:nvCxnSpPr>
          <p:cNvPr id="8273" name="AutoShape 85"/>
          <p:cNvCxnSpPr>
            <a:cxnSpLocks noChangeShapeType="1"/>
            <a:stCxn id="8272" idx="1"/>
            <a:endCxn id="8266" idx="3"/>
          </p:cNvCxnSpPr>
          <p:nvPr/>
        </p:nvCxnSpPr>
        <p:spPr bwMode="auto">
          <a:xfrm rot="10800000" flipV="1">
            <a:off x="3563888" y="530672"/>
            <a:ext cx="216024" cy="720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74" name="Text Box 260"/>
          <p:cNvSpPr txBox="1">
            <a:spLocks noChangeArrowheads="1"/>
          </p:cNvSpPr>
          <p:nvPr/>
        </p:nvSpPr>
        <p:spPr bwMode="auto">
          <a:xfrm>
            <a:off x="5830655" y="6183320"/>
            <a:ext cx="3165981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Control Interno</a:t>
            </a:r>
          </a:p>
        </p:txBody>
      </p:sp>
      <p:sp>
        <p:nvSpPr>
          <p:cNvPr id="8275" name="Text Box 261"/>
          <p:cNvSpPr txBox="1">
            <a:spLocks noChangeArrowheads="1"/>
          </p:cNvSpPr>
          <p:nvPr/>
        </p:nvSpPr>
        <p:spPr bwMode="auto">
          <a:xfrm>
            <a:off x="5831061" y="6309320"/>
            <a:ext cx="3165981" cy="12065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latin typeface="Calibri" pitchFamily="34" charset="0"/>
                <a:ea typeface="ＭＳ Ｐゴシック" pitchFamily="34" charset="-128"/>
                <a:cs typeface="Arial" charset="0"/>
              </a:rPr>
              <a:t>% </a:t>
            </a: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avance flujos – riesgos – monitoreo de procesos críticos</a:t>
            </a:r>
            <a:endParaRPr lang="es-MX" sz="700" dirty="0"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76" name="Text Box 260"/>
          <p:cNvSpPr txBox="1">
            <a:spLocks noChangeArrowheads="1"/>
          </p:cNvSpPr>
          <p:nvPr/>
        </p:nvSpPr>
        <p:spPr bwMode="auto">
          <a:xfrm>
            <a:off x="5830655" y="5751272"/>
            <a:ext cx="3165981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Calidad de Servicios Internos</a:t>
            </a:r>
          </a:p>
        </p:txBody>
      </p:sp>
      <p:sp>
        <p:nvSpPr>
          <p:cNvPr id="8277" name="Text Box 261"/>
          <p:cNvSpPr txBox="1">
            <a:spLocks noChangeArrowheads="1"/>
          </p:cNvSpPr>
          <p:nvPr/>
        </p:nvSpPr>
        <p:spPr bwMode="auto">
          <a:xfrm>
            <a:off x="5829067" y="5877272"/>
            <a:ext cx="3165981" cy="28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 neto Global Satisfacción Cliente Interno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cumplimiento acuerdos de servicio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Uso y Disponibilidad de Servicios Críticos</a:t>
            </a:r>
            <a:endParaRPr lang="es-MX" sz="700" dirty="0"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8278" name="AutoShape 90"/>
          <p:cNvCxnSpPr>
            <a:cxnSpLocks noChangeShapeType="1"/>
            <a:stCxn id="8266" idx="1"/>
            <a:endCxn id="8195" idx="2"/>
          </p:cNvCxnSpPr>
          <p:nvPr/>
        </p:nvCxnSpPr>
        <p:spPr bwMode="auto">
          <a:xfrm rot="10800000" flipV="1">
            <a:off x="712789" y="602672"/>
            <a:ext cx="366713" cy="989590"/>
          </a:xfrm>
          <a:prstGeom prst="bentConnector5">
            <a:avLst>
              <a:gd name="adj1" fmla="val 74026"/>
              <a:gd name="adj2" fmla="val 49990"/>
              <a:gd name="adj3" fmla="val 74026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279" name="AutoShape 91"/>
          <p:cNvCxnSpPr>
            <a:cxnSpLocks noChangeShapeType="1"/>
            <a:stCxn id="8270" idx="1"/>
            <a:endCxn id="134" idx="3"/>
          </p:cNvCxnSpPr>
          <p:nvPr/>
        </p:nvCxnSpPr>
        <p:spPr bwMode="auto">
          <a:xfrm rot="10800000" flipV="1">
            <a:off x="3563888" y="1070744"/>
            <a:ext cx="216024" cy="14402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80" name="Text Box 215"/>
          <p:cNvSpPr txBox="1">
            <a:spLocks noChangeArrowheads="1"/>
          </p:cNvSpPr>
          <p:nvPr/>
        </p:nvSpPr>
        <p:spPr bwMode="auto">
          <a:xfrm>
            <a:off x="1079501" y="2636912"/>
            <a:ext cx="2484387" cy="126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88900" indent="-889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cobertura dirigido a población objetivo HC (matriz)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8284" name="AutoShape 96"/>
          <p:cNvCxnSpPr>
            <a:cxnSpLocks noChangeShapeType="1"/>
            <a:stCxn id="8233" idx="1"/>
            <a:endCxn id="8210" idx="3"/>
          </p:cNvCxnSpPr>
          <p:nvPr/>
        </p:nvCxnSpPr>
        <p:spPr bwMode="auto">
          <a:xfrm rot="10800000" flipV="1">
            <a:off x="3563888" y="2330872"/>
            <a:ext cx="216024" cy="19804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285" name="AutoShape 97"/>
          <p:cNvCxnSpPr>
            <a:cxnSpLocks noChangeShapeType="1"/>
            <a:stCxn id="8261" idx="1"/>
            <a:endCxn id="8213" idx="6"/>
          </p:cNvCxnSpPr>
          <p:nvPr/>
        </p:nvCxnSpPr>
        <p:spPr bwMode="auto">
          <a:xfrm rot="10800000" flipV="1">
            <a:off x="827212" y="4851143"/>
            <a:ext cx="360412" cy="1565531"/>
          </a:xfrm>
          <a:prstGeom prst="bentConnector3">
            <a:avLst>
              <a:gd name="adj1" fmla="val 30871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86" name="Text Box 17"/>
          <p:cNvSpPr txBox="1">
            <a:spLocks noChangeArrowheads="1"/>
          </p:cNvSpPr>
          <p:nvPr/>
        </p:nvSpPr>
        <p:spPr bwMode="auto">
          <a:xfrm>
            <a:off x="1186110" y="5985312"/>
            <a:ext cx="1513776" cy="252000"/>
          </a:xfrm>
          <a:prstGeom prst="rect">
            <a:avLst/>
          </a:prstGeom>
          <a:solidFill>
            <a:srgbClr val="336699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NUEVAS FUENTES: </a:t>
            </a:r>
            <a:r>
              <a:rPr lang="es-ES_tradnl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Generar Ingresos adicionales </a:t>
            </a:r>
            <a:endParaRPr lang="es-MX" sz="90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87" name="Text Box 9"/>
          <p:cNvSpPr txBox="1">
            <a:spLocks noChangeArrowheads="1"/>
          </p:cNvSpPr>
          <p:nvPr/>
        </p:nvSpPr>
        <p:spPr bwMode="auto">
          <a:xfrm>
            <a:off x="1184449" y="6669384"/>
            <a:ext cx="1512168" cy="108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neto Estado</a:t>
            </a:r>
          </a:p>
        </p:txBody>
      </p:sp>
      <p:sp>
        <p:nvSpPr>
          <p:cNvPr id="8288" name="Text Box 17"/>
          <p:cNvSpPr txBox="1">
            <a:spLocks noChangeArrowheads="1"/>
          </p:cNvSpPr>
          <p:nvPr/>
        </p:nvSpPr>
        <p:spPr bwMode="auto">
          <a:xfrm>
            <a:off x="1184521" y="5301208"/>
            <a:ext cx="1513777" cy="360040"/>
          </a:xfrm>
          <a:prstGeom prst="rect">
            <a:avLst/>
          </a:prstGeom>
          <a:solidFill>
            <a:srgbClr val="336699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cap="all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Clientes Productos y Servicios</a:t>
            </a: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: Aumentar ingresos</a:t>
            </a:r>
          </a:p>
        </p:txBody>
      </p:sp>
      <p:sp>
        <p:nvSpPr>
          <p:cNvPr id="8289" name="Text Box 8"/>
          <p:cNvSpPr txBox="1">
            <a:spLocks noChangeArrowheads="1"/>
          </p:cNvSpPr>
          <p:nvPr/>
        </p:nvSpPr>
        <p:spPr bwMode="auto">
          <a:xfrm>
            <a:off x="1184449" y="6480448"/>
            <a:ext cx="1512168" cy="188912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ESTADO: Aumentar ingresos</a:t>
            </a:r>
            <a:endParaRPr lang="es-ES" sz="900" b="1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90" name="Text Box 18"/>
          <p:cNvSpPr txBox="1">
            <a:spLocks noChangeArrowheads="1"/>
          </p:cNvSpPr>
          <p:nvPr/>
        </p:nvSpPr>
        <p:spPr bwMode="auto">
          <a:xfrm>
            <a:off x="1186110" y="6237336"/>
            <a:ext cx="1513776" cy="216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 neto por nuevas fuentes</a:t>
            </a:r>
          </a:p>
          <a:p>
            <a:pPr marL="85725" indent="-857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Ingresos Internacionales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8291" name="AutoShape 103"/>
          <p:cNvCxnSpPr>
            <a:cxnSpLocks noChangeShapeType="1"/>
            <a:stCxn id="8286" idx="1"/>
            <a:endCxn id="8213" idx="6"/>
          </p:cNvCxnSpPr>
          <p:nvPr/>
        </p:nvCxnSpPr>
        <p:spPr bwMode="auto">
          <a:xfrm rot="10800000" flipV="1">
            <a:off x="827212" y="6111311"/>
            <a:ext cx="358898" cy="305363"/>
          </a:xfrm>
          <a:prstGeom prst="bentConnector3">
            <a:avLst>
              <a:gd name="adj1" fmla="val 10711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93" name="Text Box 90"/>
          <p:cNvSpPr txBox="1">
            <a:spLocks noChangeArrowheads="1"/>
          </p:cNvSpPr>
          <p:nvPr/>
        </p:nvSpPr>
        <p:spPr bwMode="auto">
          <a:xfrm>
            <a:off x="5832648" y="1052736"/>
            <a:ext cx="3166765" cy="126000"/>
          </a:xfrm>
          <a:prstGeom prst="rect">
            <a:avLst/>
          </a:prstGeom>
          <a:solidFill>
            <a:srgbClr val="808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Gestión de Voluntarios</a:t>
            </a:r>
          </a:p>
        </p:txBody>
      </p:sp>
      <p:sp>
        <p:nvSpPr>
          <p:cNvPr id="8294" name="Line 48"/>
          <p:cNvSpPr>
            <a:spLocks noChangeShapeType="1"/>
          </p:cNvSpPr>
          <p:nvPr/>
        </p:nvSpPr>
        <p:spPr bwMode="auto">
          <a:xfrm flipH="1" flipV="1">
            <a:off x="2843808" y="2996952"/>
            <a:ext cx="864096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anchor="ctr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CL">
              <a:solidFill>
                <a:srgbClr val="000000"/>
              </a:solidFill>
            </a:endParaRPr>
          </a:p>
        </p:txBody>
      </p:sp>
      <p:sp>
        <p:nvSpPr>
          <p:cNvPr id="8295" name="Line 48"/>
          <p:cNvSpPr>
            <a:spLocks noChangeShapeType="1"/>
          </p:cNvSpPr>
          <p:nvPr/>
        </p:nvSpPr>
        <p:spPr bwMode="auto">
          <a:xfrm flipH="1">
            <a:off x="2843808" y="2996952"/>
            <a:ext cx="0" cy="3815984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anchor="ctr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CL">
              <a:solidFill>
                <a:srgbClr val="000000"/>
              </a:solidFill>
            </a:endParaRPr>
          </a:p>
        </p:txBody>
      </p:sp>
      <p:sp>
        <p:nvSpPr>
          <p:cNvPr id="8296" name="Rectangle 270"/>
          <p:cNvSpPr>
            <a:spLocks noChangeArrowheads="1"/>
          </p:cNvSpPr>
          <p:nvPr/>
        </p:nvSpPr>
        <p:spPr bwMode="auto">
          <a:xfrm>
            <a:off x="6408712" y="404664"/>
            <a:ext cx="214959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anchor="ctr" anchorCtr="0">
            <a:spAutoFit/>
          </a:bodyPr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2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Voluntarios y Trabajadores</a:t>
            </a:r>
          </a:p>
        </p:txBody>
      </p:sp>
      <p:sp>
        <p:nvSpPr>
          <p:cNvPr id="8297" name="Text Box 89"/>
          <p:cNvSpPr txBox="1">
            <a:spLocks noChangeArrowheads="1"/>
          </p:cNvSpPr>
          <p:nvPr/>
        </p:nvSpPr>
        <p:spPr bwMode="auto">
          <a:xfrm>
            <a:off x="5832648" y="1160736"/>
            <a:ext cx="3166765" cy="432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ES_tradn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N</a:t>
            </a:r>
            <a:r>
              <a:rPr lang="es-MX" sz="700" u="sng" baseline="30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o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es-ES_tradn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 </a:t>
            </a: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Voluntarios Individuales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ES_tradn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N</a:t>
            </a:r>
            <a:r>
              <a:rPr lang="es-MX" sz="700" u="sng" baseline="30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o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es-ES_tradnl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 </a:t>
            </a: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Voluntarios grupales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Cumplimiento del compromiso de los voluntarios individuales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Resultado neto Ítems transformación en E.C.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voluntarios con antigüedad mínima de un año</a:t>
            </a:r>
            <a:endParaRPr lang="es-ES_tradnl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98" name="Rectangle 225"/>
          <p:cNvSpPr>
            <a:spLocks noChangeArrowheads="1"/>
          </p:cNvSpPr>
          <p:nvPr/>
        </p:nvSpPr>
        <p:spPr bwMode="auto">
          <a:xfrm rot="-5400000">
            <a:off x="447676" y="1636490"/>
            <a:ext cx="10350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tIns="0" bIns="0" anchor="ctr" anchorCtr="0">
            <a:sp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2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País Solidario</a:t>
            </a:r>
          </a:p>
        </p:txBody>
      </p:sp>
      <p:cxnSp>
        <p:nvCxnSpPr>
          <p:cNvPr id="8300" name="AutoShape 117"/>
          <p:cNvCxnSpPr>
            <a:cxnSpLocks noChangeShapeType="1"/>
            <a:stCxn id="8220" idx="1"/>
            <a:endCxn id="8289" idx="3"/>
          </p:cNvCxnSpPr>
          <p:nvPr/>
        </p:nvCxnSpPr>
        <p:spPr bwMode="auto">
          <a:xfrm rot="10800000" flipV="1">
            <a:off x="2696618" y="6246000"/>
            <a:ext cx="291951" cy="32890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01" name="AutoShape 118"/>
          <p:cNvCxnSpPr>
            <a:cxnSpLocks noChangeShapeType="1"/>
            <a:stCxn id="8260" idx="1"/>
            <a:endCxn id="8286" idx="3"/>
          </p:cNvCxnSpPr>
          <p:nvPr/>
        </p:nvCxnSpPr>
        <p:spPr bwMode="auto">
          <a:xfrm rot="10800000" flipV="1">
            <a:off x="2699886" y="5787256"/>
            <a:ext cx="288682" cy="32405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02" name="AutoShape 119"/>
          <p:cNvCxnSpPr>
            <a:cxnSpLocks noChangeShapeType="1"/>
            <a:stCxn id="8215" idx="1"/>
            <a:endCxn id="8288" idx="3"/>
          </p:cNvCxnSpPr>
          <p:nvPr/>
        </p:nvCxnSpPr>
        <p:spPr bwMode="auto">
          <a:xfrm rot="10800000">
            <a:off x="2698298" y="5481228"/>
            <a:ext cx="289526" cy="4477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03" name="AutoShape 120"/>
          <p:cNvCxnSpPr>
            <a:cxnSpLocks noChangeShapeType="1"/>
            <a:stCxn id="8218" idx="1"/>
            <a:endCxn id="8288" idx="3"/>
          </p:cNvCxnSpPr>
          <p:nvPr/>
        </p:nvCxnSpPr>
        <p:spPr bwMode="auto">
          <a:xfrm rot="10800000" flipV="1">
            <a:off x="2698298" y="5283200"/>
            <a:ext cx="289526" cy="19802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04" name="AutoShape 121"/>
          <p:cNvCxnSpPr>
            <a:cxnSpLocks noChangeShapeType="1"/>
            <a:stCxn id="8218" idx="1"/>
            <a:endCxn id="8261" idx="3"/>
          </p:cNvCxnSpPr>
          <p:nvPr/>
        </p:nvCxnSpPr>
        <p:spPr bwMode="auto">
          <a:xfrm rot="10800000">
            <a:off x="2699792" y="4851144"/>
            <a:ext cx="288032" cy="43205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05" name="AutoShape 122"/>
          <p:cNvCxnSpPr>
            <a:cxnSpLocks noChangeShapeType="1"/>
            <a:stCxn id="8218" idx="1"/>
            <a:endCxn id="8286" idx="3"/>
          </p:cNvCxnSpPr>
          <p:nvPr/>
        </p:nvCxnSpPr>
        <p:spPr bwMode="auto">
          <a:xfrm rot="10800000" flipV="1">
            <a:off x="2699886" y="5283200"/>
            <a:ext cx="287938" cy="8281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306" name="Text Box 260"/>
          <p:cNvSpPr txBox="1">
            <a:spLocks noChangeArrowheads="1"/>
          </p:cNvSpPr>
          <p:nvPr/>
        </p:nvSpPr>
        <p:spPr bwMode="auto">
          <a:xfrm>
            <a:off x="5830655" y="6453336"/>
            <a:ext cx="3165981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Planificación y Despliegue</a:t>
            </a:r>
          </a:p>
        </p:txBody>
      </p:sp>
      <p:sp>
        <p:nvSpPr>
          <p:cNvPr id="8307" name="Text Box 261"/>
          <p:cNvSpPr txBox="1">
            <a:spLocks noChangeArrowheads="1"/>
          </p:cNvSpPr>
          <p:nvPr/>
        </p:nvSpPr>
        <p:spPr bwMode="auto">
          <a:xfrm>
            <a:off x="5830655" y="6583684"/>
            <a:ext cx="3165981" cy="216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Indicadores BSC medidos (todos los tableros)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planes de acción implementados a nivel corporativo 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313" name="Text Box 260"/>
          <p:cNvSpPr txBox="1">
            <a:spLocks noChangeArrowheads="1"/>
          </p:cNvSpPr>
          <p:nvPr/>
        </p:nvSpPr>
        <p:spPr bwMode="auto">
          <a:xfrm>
            <a:off x="5832648" y="4221088"/>
            <a:ext cx="2520280" cy="126000"/>
          </a:xfrm>
          <a:prstGeom prst="rect">
            <a:avLst/>
          </a:prstGeom>
          <a:solidFill>
            <a:srgbClr val="808000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Financiamiento</a:t>
            </a:r>
          </a:p>
        </p:txBody>
      </p:sp>
      <p:sp>
        <p:nvSpPr>
          <p:cNvPr id="8314" name="Text Box 261"/>
          <p:cNvSpPr txBox="1">
            <a:spLocks noChangeArrowheads="1"/>
          </p:cNvSpPr>
          <p:nvPr/>
        </p:nvSpPr>
        <p:spPr bwMode="auto">
          <a:xfrm>
            <a:off x="5832648" y="4342152"/>
            <a:ext cx="2520280" cy="28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cumplimiento Resultado 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Operacional  Presupuestado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Inversión sobre gasto</a:t>
            </a:r>
          </a:p>
          <a:p>
            <a:pPr marL="90488" indent="-90488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Estructura de Financiamiento</a:t>
            </a:r>
          </a:p>
        </p:txBody>
      </p:sp>
      <p:sp>
        <p:nvSpPr>
          <p:cNvPr id="8315" name="Oval 34"/>
          <p:cNvSpPr>
            <a:spLocks noChangeArrowheads="1"/>
          </p:cNvSpPr>
          <p:nvPr/>
        </p:nvSpPr>
        <p:spPr bwMode="auto">
          <a:xfrm>
            <a:off x="8540300" y="4257848"/>
            <a:ext cx="423940" cy="3952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20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F</a:t>
            </a:r>
          </a:p>
        </p:txBody>
      </p:sp>
      <p:cxnSp>
        <p:nvCxnSpPr>
          <p:cNvPr id="8316" name="AutoShape 132"/>
          <p:cNvCxnSpPr>
            <a:cxnSpLocks noChangeShapeType="1"/>
            <a:stCxn id="8315" idx="2"/>
            <a:endCxn id="8313" idx="3"/>
          </p:cNvCxnSpPr>
          <p:nvPr/>
        </p:nvCxnSpPr>
        <p:spPr bwMode="auto">
          <a:xfrm rot="10800000">
            <a:off x="8352928" y="4284088"/>
            <a:ext cx="187372" cy="17140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8317" name="AutoShape 104"/>
          <p:cNvCxnSpPr>
            <a:cxnSpLocks noChangeShapeType="1"/>
            <a:stCxn id="8196" idx="1"/>
            <a:endCxn id="8200" idx="3"/>
          </p:cNvCxnSpPr>
          <p:nvPr/>
        </p:nvCxnSpPr>
        <p:spPr bwMode="auto">
          <a:xfrm rot="16200000" flipH="1">
            <a:off x="-18232" y="2996406"/>
            <a:ext cx="576262" cy="1"/>
          </a:xfrm>
          <a:prstGeom prst="bentConnector3">
            <a:avLst>
              <a:gd name="adj1" fmla="val 50000"/>
            </a:avLst>
          </a:prstGeom>
          <a:noFill/>
          <a:ln w="63500">
            <a:solidFill>
              <a:srgbClr val="0000FF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8318" name="AutoShape 50"/>
          <p:cNvCxnSpPr>
            <a:cxnSpLocks noChangeShapeType="1"/>
            <a:stCxn id="8210" idx="1"/>
            <a:endCxn id="8201" idx="2"/>
          </p:cNvCxnSpPr>
          <p:nvPr/>
        </p:nvCxnSpPr>
        <p:spPr bwMode="auto">
          <a:xfrm rot="10800000" flipV="1">
            <a:off x="714375" y="2528911"/>
            <a:ext cx="365126" cy="2124051"/>
          </a:xfrm>
          <a:prstGeom prst="bentConnector5">
            <a:avLst>
              <a:gd name="adj1" fmla="val 55960"/>
              <a:gd name="adj2" fmla="val 49571"/>
              <a:gd name="adj3" fmla="val 55121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8319" name="AutoShape 76"/>
          <p:cNvCxnSpPr>
            <a:cxnSpLocks noChangeShapeType="1"/>
            <a:stCxn id="8208" idx="1"/>
            <a:endCxn id="8201" idx="2"/>
          </p:cNvCxnSpPr>
          <p:nvPr/>
        </p:nvCxnSpPr>
        <p:spPr bwMode="auto">
          <a:xfrm rot="10800000" flipV="1">
            <a:off x="714375" y="1592807"/>
            <a:ext cx="365126" cy="3060155"/>
          </a:xfrm>
          <a:prstGeom prst="bentConnector5">
            <a:avLst>
              <a:gd name="adj1" fmla="val 11636"/>
              <a:gd name="adj2" fmla="val 28813"/>
              <a:gd name="adj3" fmla="val 7285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144" name="Text Box 224"/>
          <p:cNvSpPr txBox="1">
            <a:spLocks noChangeArrowheads="1"/>
          </p:cNvSpPr>
          <p:nvPr/>
        </p:nvSpPr>
        <p:spPr bwMode="auto">
          <a:xfrm>
            <a:off x="2987824" y="6561336"/>
            <a:ext cx="2512611" cy="18864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5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Monto ingresado por Ley 19.885 con beneficios tributarios</a:t>
            </a:r>
            <a:endParaRPr lang="es-MX" sz="750" dirty="0"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45" name="Text Box 223"/>
          <p:cNvSpPr txBox="1">
            <a:spLocks noChangeArrowheads="1"/>
          </p:cNvSpPr>
          <p:nvPr/>
        </p:nvSpPr>
        <p:spPr bwMode="auto">
          <a:xfrm>
            <a:off x="2987824" y="6453336"/>
            <a:ext cx="2512611" cy="108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Optimización de Beneficios Tributarios</a:t>
            </a:r>
          </a:p>
        </p:txBody>
      </p:sp>
      <p:sp>
        <p:nvSpPr>
          <p:cNvPr id="8217" name="Text Box 224"/>
          <p:cNvSpPr txBox="1">
            <a:spLocks noChangeArrowheads="1"/>
          </p:cNvSpPr>
          <p:nvPr/>
        </p:nvSpPr>
        <p:spPr bwMode="auto">
          <a:xfrm>
            <a:off x="2988568" y="6288692"/>
            <a:ext cx="2512611" cy="128628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Ingresos netos FHC provenientes del Estado</a:t>
            </a:r>
          </a:p>
        </p:txBody>
      </p:sp>
      <p:sp>
        <p:nvSpPr>
          <p:cNvPr id="146" name="Text Box 224"/>
          <p:cNvSpPr txBox="1">
            <a:spLocks noChangeArrowheads="1"/>
          </p:cNvSpPr>
          <p:nvPr/>
        </p:nvSpPr>
        <p:spPr bwMode="auto">
          <a:xfrm>
            <a:off x="2987824" y="5841256"/>
            <a:ext cx="2512611" cy="324000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Ingresos por testamentos y legados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Rentabilidad de activos inmobiliarios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Recursos Internacionales</a:t>
            </a:r>
          </a:p>
        </p:txBody>
      </p:sp>
      <p:sp>
        <p:nvSpPr>
          <p:cNvPr id="147" name="Text Box 54"/>
          <p:cNvSpPr txBox="1">
            <a:spLocks noChangeArrowheads="1"/>
          </p:cNvSpPr>
          <p:nvPr/>
        </p:nvSpPr>
        <p:spPr bwMode="auto">
          <a:xfrm>
            <a:off x="2987080" y="5580000"/>
            <a:ext cx="2512611" cy="10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ES_tradn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Margen Bruto</a:t>
            </a:r>
          </a:p>
        </p:txBody>
      </p:sp>
      <p:sp>
        <p:nvSpPr>
          <p:cNvPr id="8211" name="Text Box 277"/>
          <p:cNvSpPr txBox="1">
            <a:spLocks noChangeArrowheads="1"/>
          </p:cNvSpPr>
          <p:nvPr/>
        </p:nvSpPr>
        <p:spPr bwMode="auto">
          <a:xfrm>
            <a:off x="3779912" y="1844824"/>
            <a:ext cx="1727398" cy="3960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indent="-9048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0488" algn="l"/>
              </a:tabLst>
            </a:pPr>
            <a:r>
              <a:rPr lang="es-MX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No de iniciativas de interés FHC gestionadas a nivel nacional</a:t>
            </a:r>
          </a:p>
          <a:p>
            <a:pPr indent="-9048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0488" algn="l"/>
              </a:tabLst>
            </a:pP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% Transferencias de Gobiernos Regionales y locales a FHC</a:t>
            </a:r>
          </a:p>
        </p:txBody>
      </p:sp>
      <p:sp>
        <p:nvSpPr>
          <p:cNvPr id="244" name="Text Box 90"/>
          <p:cNvSpPr txBox="1">
            <a:spLocks noChangeArrowheads="1"/>
          </p:cNvSpPr>
          <p:nvPr/>
        </p:nvSpPr>
        <p:spPr bwMode="auto">
          <a:xfrm>
            <a:off x="5832647" y="620688"/>
            <a:ext cx="3166765" cy="126000"/>
          </a:xfrm>
          <a:prstGeom prst="rect">
            <a:avLst/>
          </a:prstGeom>
          <a:solidFill>
            <a:srgbClr val="808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45720" rIns="45720" anchor="ctr" anchorCtr="0"/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90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Gestión Corporativa</a:t>
            </a:r>
          </a:p>
        </p:txBody>
      </p:sp>
      <p:sp>
        <p:nvSpPr>
          <p:cNvPr id="245" name="Text Box 89"/>
          <p:cNvSpPr txBox="1">
            <a:spLocks noChangeArrowheads="1"/>
          </p:cNvSpPr>
          <p:nvPr/>
        </p:nvSpPr>
        <p:spPr bwMode="auto">
          <a:xfrm>
            <a:off x="5832647" y="728688"/>
            <a:ext cx="3166765" cy="28803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Directorios, Consejos y Comités involucrados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Satisfacción Directores y </a:t>
            </a: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Consejeros</a:t>
            </a:r>
          </a:p>
          <a:p>
            <a:pPr marL="90488" indent="-90488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900" algn="l"/>
              </a:tabLst>
            </a:pPr>
            <a:r>
              <a:rPr lang="es-MX" sz="7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 de Gestión Corporativa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260" name="AutoShape 117"/>
          <p:cNvCxnSpPr>
            <a:cxnSpLocks noChangeShapeType="1"/>
            <a:stCxn id="145" idx="1"/>
            <a:endCxn id="8289" idx="3"/>
          </p:cNvCxnSpPr>
          <p:nvPr/>
        </p:nvCxnSpPr>
        <p:spPr bwMode="auto">
          <a:xfrm rot="10800000" flipV="1">
            <a:off x="2696618" y="6507336"/>
            <a:ext cx="291207" cy="6756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263" name="AutoShape 117"/>
          <p:cNvCxnSpPr>
            <a:cxnSpLocks noChangeShapeType="1"/>
            <a:stCxn id="145" idx="1"/>
            <a:endCxn id="8261" idx="3"/>
          </p:cNvCxnSpPr>
          <p:nvPr/>
        </p:nvCxnSpPr>
        <p:spPr bwMode="auto">
          <a:xfrm rot="10800000">
            <a:off x="2699792" y="4851144"/>
            <a:ext cx="288032" cy="165619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40" name="AutoShape 117"/>
          <p:cNvCxnSpPr>
            <a:cxnSpLocks noChangeShapeType="1"/>
            <a:stCxn id="8257" idx="1"/>
          </p:cNvCxnSpPr>
          <p:nvPr/>
        </p:nvCxnSpPr>
        <p:spPr bwMode="auto">
          <a:xfrm rot="10800000" flipV="1">
            <a:off x="2699792" y="4779144"/>
            <a:ext cx="288776" cy="16201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134" name="Text Box 214"/>
          <p:cNvSpPr txBox="1">
            <a:spLocks noChangeArrowheads="1"/>
          </p:cNvSpPr>
          <p:nvPr/>
        </p:nvSpPr>
        <p:spPr bwMode="auto">
          <a:xfrm>
            <a:off x="1079501" y="1088768"/>
            <a:ext cx="2484387" cy="252000"/>
          </a:xfrm>
          <a:prstGeom prst="rect">
            <a:avLst/>
          </a:prstGeom>
          <a:solidFill>
            <a:srgbClr val="3366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CL" sz="800" b="1" spc="-40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COMUNIDAD: comprende y se conecta con FHC y somos principal opción en superación de la pobreza, justicia y solidaridad</a:t>
            </a:r>
            <a:endParaRPr lang="es-MX" sz="800" b="1" spc="-40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35" name="Text Box 215"/>
          <p:cNvSpPr txBox="1">
            <a:spLocks noChangeArrowheads="1"/>
          </p:cNvSpPr>
          <p:nvPr/>
        </p:nvSpPr>
        <p:spPr bwMode="auto">
          <a:xfrm>
            <a:off x="1079501" y="1340768"/>
            <a:ext cx="2484387" cy="108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indent="-8731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8900" algn="l"/>
              </a:tabLst>
              <a:defRPr/>
            </a:pPr>
            <a:r>
              <a:rPr lang="es-CL" sz="7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</a:t>
            </a:r>
            <a:r>
              <a:rPr lang="es-CL" sz="700" dirty="0" smtClean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 </a:t>
            </a:r>
            <a:r>
              <a:rPr lang="es-CL" sz="7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 Capital de Marca</a:t>
            </a:r>
          </a:p>
        </p:txBody>
      </p:sp>
      <p:cxnSp>
        <p:nvCxnSpPr>
          <p:cNvPr id="141" name="AutoShape 90"/>
          <p:cNvCxnSpPr>
            <a:cxnSpLocks noChangeShapeType="1"/>
            <a:stCxn id="134" idx="1"/>
            <a:endCxn id="8195" idx="2"/>
          </p:cNvCxnSpPr>
          <p:nvPr/>
        </p:nvCxnSpPr>
        <p:spPr bwMode="auto">
          <a:xfrm rot="10800000" flipV="1">
            <a:off x="712789" y="1214768"/>
            <a:ext cx="366713" cy="377494"/>
          </a:xfrm>
          <a:prstGeom prst="bentConnector5">
            <a:avLst>
              <a:gd name="adj1" fmla="val 62338"/>
              <a:gd name="adj2" fmla="val 49973"/>
              <a:gd name="adj3" fmla="val 61935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139" name="Text Box 309"/>
          <p:cNvSpPr txBox="1">
            <a:spLocks noChangeArrowheads="1"/>
          </p:cNvSpPr>
          <p:nvPr/>
        </p:nvSpPr>
        <p:spPr bwMode="auto">
          <a:xfrm>
            <a:off x="2987824" y="4077072"/>
            <a:ext cx="2520280" cy="396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CL" sz="900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9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</a:t>
            </a:r>
            <a:r>
              <a:rPr lang="es-CL" sz="9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de cumplimiento del tablero de control de los </a:t>
            </a:r>
            <a:r>
              <a:rPr lang="es-CL" sz="9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programas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9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% de implementación del modelo técnico</a:t>
            </a: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CL" sz="9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42" name="Text Box 318"/>
          <p:cNvSpPr txBox="1">
            <a:spLocks noChangeArrowheads="1"/>
          </p:cNvSpPr>
          <p:nvPr/>
        </p:nvSpPr>
        <p:spPr bwMode="auto">
          <a:xfrm>
            <a:off x="2987824" y="3284984"/>
            <a:ext cx="2520280" cy="504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MX" sz="900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MX" sz="900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MX" sz="9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es-MX" sz="9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   % de Modelos técnicos actualizados </a:t>
            </a:r>
            <a:endParaRPr lang="es-MX" sz="900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Calibri" pitchFamily="34" charset="0"/>
            </a:endParaRPr>
          </a:p>
          <a:p>
            <a:pPr marL="180975" indent="-180975" eaLnBrk="0" hangingPunct="0">
              <a:lnSpc>
                <a:spcPct val="85000"/>
              </a:lnSpc>
              <a:buFontTx/>
              <a:buChar char="•"/>
              <a:tabLst>
                <a:tab pos="180975" algn="l"/>
              </a:tabLst>
            </a:pPr>
            <a:r>
              <a:rPr lang="es-MX" sz="900" dirty="0" smtClean="0">
                <a:latin typeface="Calibri" pitchFamily="34" charset="0"/>
                <a:cs typeface="Calibri" pitchFamily="34" charset="0"/>
              </a:rPr>
              <a:t>% de programas medidos</a:t>
            </a:r>
          </a:p>
          <a:p>
            <a:pPr marL="180975" indent="-180975" eaLnBrk="0" hangingPunct="0">
              <a:lnSpc>
                <a:spcPct val="85000"/>
              </a:lnSpc>
              <a:buFontTx/>
              <a:buChar char="•"/>
              <a:tabLst>
                <a:tab pos="180975" algn="l"/>
              </a:tabLst>
            </a:pPr>
            <a:r>
              <a:rPr lang="es-MX" sz="900" dirty="0" smtClean="0">
                <a:latin typeface="Calibri" pitchFamily="34" charset="0"/>
                <a:cs typeface="Calibri" pitchFamily="34" charset="0"/>
              </a:rPr>
              <a:t>% de programas </a:t>
            </a:r>
            <a:r>
              <a:rPr lang="es-CL" sz="900" dirty="0" smtClean="0">
                <a:latin typeface="Calibri" pitchFamily="34" charset="0"/>
                <a:cs typeface="Calibri" pitchFamily="34" charset="0"/>
              </a:rPr>
              <a:t>con brechas de dotación medidas</a:t>
            </a:r>
            <a:endParaRPr lang="es-MX" sz="900" dirty="0" smtClean="0">
              <a:latin typeface="Calibri" pitchFamily="34" charset="0"/>
              <a:cs typeface="Calibri" pitchFamily="34" charset="0"/>
            </a:endParaRP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MX" sz="900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  <a:p>
            <a:pPr marL="90488" indent="-90488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endParaRPr lang="es-MX" sz="9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43" name="Text Box 319"/>
          <p:cNvSpPr txBox="1">
            <a:spLocks noChangeArrowheads="1"/>
          </p:cNvSpPr>
          <p:nvPr/>
        </p:nvSpPr>
        <p:spPr bwMode="auto">
          <a:xfrm>
            <a:off x="2987824" y="3141008"/>
            <a:ext cx="2520280" cy="144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ES_tradnl" sz="1050" b="1" dirty="0" smtClean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Mejorar la calidad  de los programas  sociales</a:t>
            </a:r>
            <a:endParaRPr lang="es-ES_tradnl" sz="1050" b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48" name="Text Box 308"/>
          <p:cNvSpPr txBox="1">
            <a:spLocks noChangeArrowheads="1"/>
          </p:cNvSpPr>
          <p:nvPr/>
        </p:nvSpPr>
        <p:spPr bwMode="auto">
          <a:xfrm>
            <a:off x="2987824" y="3933072"/>
            <a:ext cx="2520280" cy="144000"/>
          </a:xfrm>
          <a:prstGeom prst="rect">
            <a:avLst/>
          </a:prstGeom>
          <a:solidFill>
            <a:schemeClr val="hlink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0" rIns="0" anchor="ctr" anchorCtr="0"/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050" b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Ejecución de Programas </a:t>
            </a:r>
          </a:p>
        </p:txBody>
      </p:sp>
      <p:cxnSp>
        <p:nvCxnSpPr>
          <p:cNvPr id="128" name="AutoShape 66"/>
          <p:cNvCxnSpPr>
            <a:cxnSpLocks noChangeShapeType="1"/>
            <a:stCxn id="148" idx="1"/>
            <a:endCxn id="8244" idx="3"/>
          </p:cNvCxnSpPr>
          <p:nvPr/>
        </p:nvCxnSpPr>
        <p:spPr bwMode="auto">
          <a:xfrm rot="10800000">
            <a:off x="2699792" y="3553040"/>
            <a:ext cx="288032" cy="45203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31" name="AutoShape 66"/>
          <p:cNvCxnSpPr>
            <a:cxnSpLocks noChangeShapeType="1"/>
            <a:stCxn id="142" idx="2"/>
            <a:endCxn id="148" idx="0"/>
          </p:cNvCxnSpPr>
          <p:nvPr/>
        </p:nvCxnSpPr>
        <p:spPr bwMode="auto">
          <a:xfrm rot="5400000">
            <a:off x="4175920" y="3861028"/>
            <a:ext cx="144088" cy="158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69" name="AutoShape 66"/>
          <p:cNvCxnSpPr>
            <a:cxnSpLocks noChangeShapeType="1"/>
            <a:stCxn id="8194" idx="1"/>
            <a:endCxn id="8197" idx="3"/>
          </p:cNvCxnSpPr>
          <p:nvPr/>
        </p:nvCxnSpPr>
        <p:spPr bwMode="auto">
          <a:xfrm rot="10800000">
            <a:off x="5580112" y="1664805"/>
            <a:ext cx="180528" cy="50426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73" name="AutoShape 66"/>
          <p:cNvCxnSpPr>
            <a:cxnSpLocks noChangeShapeType="1"/>
            <a:stCxn id="8194" idx="1"/>
            <a:endCxn id="8199" idx="3"/>
          </p:cNvCxnSpPr>
          <p:nvPr/>
        </p:nvCxnSpPr>
        <p:spPr bwMode="auto">
          <a:xfrm rot="10800000" flipV="1">
            <a:off x="5580112" y="2169070"/>
            <a:ext cx="180528" cy="165597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81" name="AutoShape 66"/>
          <p:cNvCxnSpPr>
            <a:cxnSpLocks noChangeShapeType="1"/>
            <a:stCxn id="8194" idx="1"/>
            <a:endCxn id="8198" idx="3"/>
          </p:cNvCxnSpPr>
          <p:nvPr/>
        </p:nvCxnSpPr>
        <p:spPr bwMode="auto">
          <a:xfrm rot="10800000" flipV="1">
            <a:off x="5580112" y="2169071"/>
            <a:ext cx="180528" cy="360872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88" name="AutoShape 66"/>
          <p:cNvCxnSpPr>
            <a:cxnSpLocks noChangeShapeType="1"/>
            <a:stCxn id="8221" idx="1"/>
            <a:endCxn id="8198" idx="3"/>
          </p:cNvCxnSpPr>
          <p:nvPr/>
        </p:nvCxnSpPr>
        <p:spPr bwMode="auto">
          <a:xfrm rot="10800000" flipV="1">
            <a:off x="5580112" y="5422801"/>
            <a:ext cx="180528" cy="35499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91" name="AutoShape 66"/>
          <p:cNvCxnSpPr>
            <a:cxnSpLocks noChangeShapeType="1"/>
            <a:stCxn id="8221" idx="1"/>
            <a:endCxn id="8199" idx="3"/>
          </p:cNvCxnSpPr>
          <p:nvPr/>
        </p:nvCxnSpPr>
        <p:spPr bwMode="auto">
          <a:xfrm rot="10800000">
            <a:off x="5580112" y="3825045"/>
            <a:ext cx="180528" cy="159775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194" name="AutoShape 66"/>
          <p:cNvCxnSpPr>
            <a:cxnSpLocks noChangeShapeType="1"/>
            <a:stCxn id="8221" idx="1"/>
            <a:endCxn id="8197" idx="3"/>
          </p:cNvCxnSpPr>
          <p:nvPr/>
        </p:nvCxnSpPr>
        <p:spPr bwMode="auto">
          <a:xfrm rot="10800000">
            <a:off x="5580112" y="1664805"/>
            <a:ext cx="180528" cy="375799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cxnSp>
        <p:nvCxnSpPr>
          <p:cNvPr id="208" name="AutoShape 97"/>
          <p:cNvCxnSpPr>
            <a:cxnSpLocks noChangeShapeType="1"/>
            <a:stCxn id="8244" idx="1"/>
            <a:endCxn id="8201" idx="2"/>
          </p:cNvCxnSpPr>
          <p:nvPr/>
        </p:nvCxnSpPr>
        <p:spPr bwMode="auto">
          <a:xfrm rot="10800000" flipV="1">
            <a:off x="714376" y="3553039"/>
            <a:ext cx="545257" cy="1099924"/>
          </a:xfrm>
          <a:prstGeom prst="bentConnector5">
            <a:avLst>
              <a:gd name="adj1" fmla="val 23583"/>
              <a:gd name="adj2" fmla="val 99989"/>
              <a:gd name="adj3" fmla="val 58075"/>
            </a:avLst>
          </a:prstGeom>
          <a:noFill/>
          <a:ln w="25400">
            <a:solidFill>
              <a:srgbClr val="0000FF"/>
            </a:solidFill>
            <a:miter lim="800000"/>
            <a:headEnd/>
            <a:tailEnd type="triangle" w="med" len="med"/>
          </a:ln>
        </p:spPr>
      </p:cxnSp>
      <p:sp>
        <p:nvSpPr>
          <p:cNvPr id="8228" name="Text Box 144"/>
          <p:cNvSpPr txBox="1">
            <a:spLocks noChangeArrowheads="1"/>
          </p:cNvSpPr>
          <p:nvPr/>
        </p:nvSpPr>
        <p:spPr bwMode="auto">
          <a:xfrm>
            <a:off x="5832648" y="2700000"/>
            <a:ext cx="3166765" cy="108000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vert="horz" lIns="27432" tIns="0" rIns="18288" bIns="0" anchor="ctr" anchorCtr="0"/>
          <a:lstStyle/>
          <a:p>
            <a:pPr marL="90488" indent="-90488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</a:tabLst>
            </a:pPr>
            <a:r>
              <a:rPr lang="es-CL" sz="700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Índice de efectividad de la comunicación interna</a:t>
            </a:r>
            <a:endParaRPr lang="es-MX" sz="700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8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8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8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8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0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0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0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2000"/>
                                        <p:tgtEl>
                                          <p:spTgt spid="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2000"/>
                                        <p:tgtEl>
                                          <p:spTgt spid="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2000"/>
                                        <p:tgtEl>
                                          <p:spTgt spid="8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000"/>
                                        <p:tgtEl>
                                          <p:spTgt spid="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2000"/>
                                        <p:tgtEl>
                                          <p:spTgt spid="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000"/>
                                        <p:tgtEl>
                                          <p:spTgt spid="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2000"/>
                                        <p:tgtEl>
                                          <p:spTgt spid="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2000"/>
                                        <p:tgtEl>
                                          <p:spTgt spid="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  <p:bldP spid="8200" grpId="0" animBg="1"/>
      <p:bldP spid="8201" grpId="0" animBg="1"/>
      <p:bldP spid="8202" grpId="0" animBg="1"/>
      <p:bldP spid="8208" grpId="0" animBg="1"/>
      <p:bldP spid="8209" grpId="0" animBg="1"/>
      <p:bldP spid="8210" grpId="0" animBg="1"/>
      <p:bldP spid="8212" grpId="0" animBg="1"/>
      <p:bldP spid="8213" grpId="0" animBg="1"/>
      <p:bldP spid="8214" grpId="0" animBg="1"/>
      <p:bldP spid="8215" grpId="0" animBg="1"/>
      <p:bldP spid="8218" grpId="0" animBg="1"/>
      <p:bldP spid="8219" grpId="0" animBg="1"/>
      <p:bldP spid="8220" grpId="0" animBg="1"/>
      <p:bldP spid="8222" grpId="0" animBg="1"/>
      <p:bldP spid="8223" grpId="0" animBg="1"/>
      <p:bldP spid="8224" grpId="0"/>
      <p:bldP spid="8225" grpId="0" animBg="1"/>
      <p:bldP spid="8226" grpId="0" animBg="1"/>
      <p:bldP spid="8227" grpId="0" animBg="1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  <p:bldP spid="8235" grpId="0"/>
      <p:bldP spid="8236" grpId="0" animBg="1"/>
      <p:bldP spid="8237" grpId="0" animBg="1"/>
      <p:bldP spid="8238" grpId="0" animBg="1"/>
      <p:bldP spid="8239" grpId="0" animBg="1"/>
      <p:bldP spid="8240" grpId="0" animBg="1"/>
      <p:bldP spid="8241" grpId="0" animBg="1"/>
      <p:bldP spid="8244" grpId="0" animBg="1"/>
      <p:bldP spid="8245" grpId="0" animBg="1"/>
      <p:bldP spid="8253" grpId="0"/>
      <p:bldP spid="8256" grpId="0" animBg="1"/>
      <p:bldP spid="8257" grpId="0" animBg="1"/>
      <p:bldP spid="8258" grpId="0" animBg="1"/>
      <p:bldP spid="8260" grpId="0" animBg="1"/>
      <p:bldP spid="8261" grpId="0" animBg="1"/>
      <p:bldP spid="8262" grpId="0" animBg="1"/>
      <p:bldP spid="8266" grpId="0" animBg="1"/>
      <p:bldP spid="8268" grpId="0" animBg="1"/>
      <p:bldP spid="8269" grpId="0" animBg="1"/>
      <p:bldP spid="8270" grpId="0" animBg="1"/>
      <p:bldP spid="8271" grpId="0" animBg="1"/>
      <p:bldP spid="8272" grpId="0" animBg="1"/>
      <p:bldP spid="8274" grpId="0" animBg="1"/>
      <p:bldP spid="8275" grpId="0" animBg="1"/>
      <p:bldP spid="8276" grpId="0" animBg="1"/>
      <p:bldP spid="8277" grpId="0" animBg="1"/>
      <p:bldP spid="8280" grpId="0" animBg="1"/>
      <p:bldP spid="8286" grpId="0" animBg="1"/>
      <p:bldP spid="8287" grpId="0" animBg="1"/>
      <p:bldP spid="8288" grpId="0" animBg="1"/>
      <p:bldP spid="8289" grpId="0" animBg="1"/>
      <p:bldP spid="8290" grpId="0" animBg="1"/>
      <p:bldP spid="8293" grpId="0" animBg="1"/>
      <p:bldP spid="8294" grpId="0" animBg="1"/>
      <p:bldP spid="8295" grpId="0" animBg="1"/>
      <p:bldP spid="8296" grpId="0"/>
      <p:bldP spid="8297" grpId="0" animBg="1"/>
      <p:bldP spid="8298" grpId="0"/>
      <p:bldP spid="8306" grpId="0" animBg="1"/>
      <p:bldP spid="8307" grpId="0" animBg="1"/>
      <p:bldP spid="8313" grpId="0" animBg="1"/>
      <p:bldP spid="8314" grpId="0" animBg="1"/>
      <p:bldP spid="8315" grpId="0" animBg="1"/>
      <p:bldP spid="144" grpId="0" animBg="1"/>
      <p:bldP spid="145" grpId="0" animBg="1"/>
      <p:bldP spid="8217" grpId="0" animBg="1"/>
      <p:bldP spid="146" grpId="0" animBg="1"/>
      <p:bldP spid="147" grpId="0" animBg="1"/>
      <p:bldP spid="8211" grpId="0" animBg="1"/>
      <p:bldP spid="244" grpId="0" animBg="1"/>
      <p:bldP spid="245" grpId="0" animBg="1"/>
      <p:bldP spid="134" grpId="0" animBg="1"/>
      <p:bldP spid="135" grpId="0" animBg="1"/>
      <p:bldP spid="139" grpId="0" animBg="1"/>
      <p:bldP spid="142" grpId="0" animBg="1"/>
      <p:bldP spid="143" grpId="0" animBg="1"/>
      <p:bldP spid="148" grpId="0" animBg="1"/>
      <p:bldP spid="822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29258"/>
          </a:xfrm>
        </p:spPr>
        <p:txBody>
          <a:bodyPr/>
          <a:lstStyle/>
          <a:p>
            <a:r>
              <a:rPr lang="es-CL" dirty="0" smtClean="0"/>
              <a:t>Principales Lineamientos</a:t>
            </a:r>
            <a:endParaRPr lang="es-CL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79512" y="1339809"/>
            <a:ext cx="6856328" cy="51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56550" y="2332446"/>
            <a:ext cx="2016000" cy="1131393"/>
            <a:chOff x="3653" y="76"/>
            <a:chExt cx="1587" cy="1916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21143167">
              <a:off x="3653" y="346"/>
              <a:ext cx="1587" cy="1646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La construcción de un País Solidario es claramente parte de nuestra Misión</a:t>
              </a:r>
              <a:endParaRPr lang="es-ES" sz="1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341" y="76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 12"/>
          <p:cNvGrpSpPr>
            <a:grpSpLocks/>
          </p:cNvGrpSpPr>
          <p:nvPr/>
        </p:nvGrpSpPr>
        <p:grpSpPr bwMode="auto">
          <a:xfrm rot="519686">
            <a:off x="4843030" y="4066352"/>
            <a:ext cx="1872000" cy="1343653"/>
            <a:chOff x="3674" y="104"/>
            <a:chExt cx="1621" cy="1720"/>
          </a:xfrm>
        </p:grpSpPr>
        <p:sp>
          <p:nvSpPr>
            <p:cNvPr id="11" name="AutoShape 13"/>
            <p:cNvSpPr>
              <a:spLocks noChangeArrowheads="1"/>
            </p:cNvSpPr>
            <p:nvPr/>
          </p:nvSpPr>
          <p:spPr bwMode="auto">
            <a:xfrm rot="21143167">
              <a:off x="3674" y="397"/>
              <a:ext cx="1621" cy="1427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Reforzar trabajo </a:t>
              </a: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conjunto con el </a:t>
              </a:r>
              <a:r>
                <a:rPr lang="es-ES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ESTADO, Municipios, Parroquias, y otras </a:t>
              </a:r>
              <a:r>
                <a:rPr lang="es-ES" sz="1400" dirty="0" err="1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ONGs</a:t>
              </a:r>
              <a:r>
                <a:rPr lang="es-ES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s-ES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y “</a:t>
              </a:r>
              <a:r>
                <a:rPr lang="es-ES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SJ</a:t>
              </a:r>
              <a:r>
                <a:rPr lang="es-ES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”</a:t>
              </a:r>
              <a:endParaRPr lang="es-E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12" name="Picture 1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370" y="104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Group 24"/>
          <p:cNvGrpSpPr>
            <a:grpSpLocks/>
          </p:cNvGrpSpPr>
          <p:nvPr/>
        </p:nvGrpSpPr>
        <p:grpSpPr bwMode="auto">
          <a:xfrm>
            <a:off x="395760" y="5013176"/>
            <a:ext cx="2016000" cy="1388263"/>
            <a:chOff x="3238" y="-5"/>
            <a:chExt cx="1587" cy="1840"/>
          </a:xfrm>
        </p:grpSpPr>
        <p:sp>
          <p:nvSpPr>
            <p:cNvPr id="23" name="AutoShape 25"/>
            <p:cNvSpPr>
              <a:spLocks noChangeArrowheads="1"/>
            </p:cNvSpPr>
            <p:nvPr/>
          </p:nvSpPr>
          <p:spPr bwMode="auto">
            <a:xfrm rot="21143167">
              <a:off x="3238" y="246"/>
              <a:ext cx="1587" cy="1589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ES" sz="1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Importancia de avanzar en calidad e impacto de nuestras estrategias sociales y programas</a:t>
              </a:r>
              <a:r>
                <a:rPr lang="es-CL" sz="14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endParaRPr lang="es-ES" sz="1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4" name="Picture 2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3958" y="-5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27"/>
          <p:cNvGrpSpPr>
            <a:grpSpLocks/>
          </p:cNvGrpSpPr>
          <p:nvPr/>
        </p:nvGrpSpPr>
        <p:grpSpPr bwMode="auto">
          <a:xfrm rot="350802">
            <a:off x="2622699" y="2108088"/>
            <a:ext cx="1872000" cy="1300960"/>
            <a:chOff x="3788" y="312"/>
            <a:chExt cx="1587" cy="1856"/>
          </a:xfrm>
        </p:grpSpPr>
        <p:sp>
          <p:nvSpPr>
            <p:cNvPr id="26" name="AutoShape 28"/>
            <p:cNvSpPr>
              <a:spLocks noChangeArrowheads="1"/>
            </p:cNvSpPr>
            <p:nvPr/>
          </p:nvSpPr>
          <p:spPr bwMode="auto">
            <a:xfrm rot="21143167">
              <a:off x="3788" y="581"/>
              <a:ext cx="1587" cy="1587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ES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influir en las Políticas Públicas, en el rol subsidiario del Estado y en el marco legal regulatorio</a:t>
              </a: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endParaRPr lang="es-E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7" name="Picture 29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401" y="312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12"/>
          <p:cNvGrpSpPr>
            <a:grpSpLocks/>
          </p:cNvGrpSpPr>
          <p:nvPr/>
        </p:nvGrpSpPr>
        <p:grpSpPr bwMode="auto">
          <a:xfrm rot="181011">
            <a:off x="4737613" y="1097027"/>
            <a:ext cx="1872000" cy="900000"/>
            <a:chOff x="3457" y="-2041"/>
            <a:chExt cx="1621" cy="1610"/>
          </a:xfrm>
        </p:grpSpPr>
        <p:sp>
          <p:nvSpPr>
            <p:cNvPr id="29" name="AutoShape 13"/>
            <p:cNvSpPr>
              <a:spLocks noChangeArrowheads="1"/>
            </p:cNvSpPr>
            <p:nvPr/>
          </p:nvSpPr>
          <p:spPr bwMode="auto">
            <a:xfrm rot="21143167">
              <a:off x="3457" y="-1863"/>
              <a:ext cx="1621" cy="1432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Importante desafío Voluntariado HC.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Individual y Grupal</a:t>
              </a:r>
              <a:endParaRPr lang="es-E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0" name="Picture 1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040" y="-2041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Group 21"/>
          <p:cNvGrpSpPr>
            <a:grpSpLocks/>
          </p:cNvGrpSpPr>
          <p:nvPr/>
        </p:nvGrpSpPr>
        <p:grpSpPr bwMode="auto">
          <a:xfrm rot="389709">
            <a:off x="2664823" y="5507187"/>
            <a:ext cx="1872000" cy="1083665"/>
            <a:chOff x="1581" y="983"/>
            <a:chExt cx="1587" cy="1819"/>
          </a:xfrm>
        </p:grpSpPr>
        <p:sp>
          <p:nvSpPr>
            <p:cNvPr id="32" name="AutoShape 22"/>
            <p:cNvSpPr>
              <a:spLocks noChangeArrowheads="1"/>
            </p:cNvSpPr>
            <p:nvPr/>
          </p:nvSpPr>
          <p:spPr bwMode="auto">
            <a:xfrm rot="21143167">
              <a:off x="1581" y="1316"/>
              <a:ext cx="1587" cy="1486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Creatividad en  la </a:t>
              </a: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búsqueda de </a:t>
              </a: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recursos y generación de ingresos propios</a:t>
              </a:r>
              <a:endParaRPr lang="es-E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3" name="Picture 2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2284" y="983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Group 15"/>
          <p:cNvGrpSpPr>
            <a:grpSpLocks/>
          </p:cNvGrpSpPr>
          <p:nvPr/>
        </p:nvGrpSpPr>
        <p:grpSpPr bwMode="auto">
          <a:xfrm rot="624012">
            <a:off x="4932248" y="5373216"/>
            <a:ext cx="1872000" cy="1250531"/>
            <a:chOff x="3490" y="25"/>
            <a:chExt cx="1587" cy="1879"/>
          </a:xfrm>
        </p:grpSpPr>
        <p:sp>
          <p:nvSpPr>
            <p:cNvPr id="35" name="AutoShape 16"/>
            <p:cNvSpPr>
              <a:spLocks noChangeArrowheads="1"/>
            </p:cNvSpPr>
            <p:nvPr/>
          </p:nvSpPr>
          <p:spPr bwMode="auto">
            <a:xfrm rot="21143167">
              <a:off x="3490" y="316"/>
              <a:ext cx="1587" cy="1588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b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Se </a:t>
              </a: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refuerza la estrategia de PREVENCION, ojala en todas las </a:t>
              </a: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líneas</a:t>
              </a:r>
              <a:endParaRPr lang="es-E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6" name="Picture 17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213" y="25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AutoShape 5"/>
          <p:cNvSpPr>
            <a:spLocks noChangeArrowheads="1"/>
          </p:cNvSpPr>
          <p:nvPr/>
        </p:nvSpPr>
        <p:spPr bwMode="auto">
          <a:xfrm rot="237018">
            <a:off x="401819" y="3793102"/>
            <a:ext cx="2016000" cy="115200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CL" sz="1400" b="1" dirty="0" smtClean="0">
                <a:solidFill>
                  <a:srgbClr val="000000"/>
                </a:solidFill>
                <a:latin typeface="Calibri" pitchFamily="34" charset="0"/>
              </a:rPr>
              <a:t>Fortalecer el desarrollo de nuestros valores y de la espiritualidad de San Alberto Hurtado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CL" sz="1200" spc="-150" dirty="0" smtClean="0">
                <a:solidFill>
                  <a:srgbClr val="000000"/>
                </a:solidFill>
                <a:latin typeface="Calibri" pitchFamily="34" charset="0"/>
              </a:rPr>
              <a:t>(acogidos , trabajadores y voluntarios)</a:t>
            </a:r>
            <a:endParaRPr lang="es-ES" sz="1200" spc="-15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0" name="Picture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68550">
            <a:off x="1442471" y="3594972"/>
            <a:ext cx="255766" cy="29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18"/>
          <p:cNvGrpSpPr>
            <a:grpSpLocks/>
          </p:cNvGrpSpPr>
          <p:nvPr/>
        </p:nvGrpSpPr>
        <p:grpSpPr bwMode="auto">
          <a:xfrm rot="208654">
            <a:off x="2587871" y="3855491"/>
            <a:ext cx="1872000" cy="942999"/>
            <a:chOff x="3637" y="-1975"/>
            <a:chExt cx="1587" cy="1693"/>
          </a:xfrm>
        </p:grpSpPr>
        <p:sp>
          <p:nvSpPr>
            <p:cNvPr id="42" name="AutoShape 19"/>
            <p:cNvSpPr>
              <a:spLocks noChangeArrowheads="1"/>
            </p:cNvSpPr>
            <p:nvPr/>
          </p:nvSpPr>
          <p:spPr bwMode="auto">
            <a:xfrm rot="21143167">
              <a:off x="3637" y="-1975"/>
              <a:ext cx="1587" cy="1693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Alcanzar Equilibrio financiero que posibilite mejorar </a:t>
              </a:r>
              <a:r>
                <a:rPr lang="es-CL" sz="1400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calidad y </a:t>
              </a: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eficacia</a:t>
              </a:r>
            </a:p>
          </p:txBody>
        </p:sp>
        <p:pic>
          <p:nvPicPr>
            <p:cNvPr id="43" name="Picture 20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347" y="-837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Group 18"/>
          <p:cNvGrpSpPr>
            <a:grpSpLocks/>
          </p:cNvGrpSpPr>
          <p:nvPr/>
        </p:nvGrpSpPr>
        <p:grpSpPr bwMode="auto">
          <a:xfrm rot="208654">
            <a:off x="4785551" y="3124824"/>
            <a:ext cx="1872000" cy="990897"/>
            <a:chOff x="3621" y="-1978"/>
            <a:chExt cx="1587" cy="1738"/>
          </a:xfrm>
        </p:grpSpPr>
        <p:sp>
          <p:nvSpPr>
            <p:cNvPr id="49" name="AutoShape 19"/>
            <p:cNvSpPr>
              <a:spLocks noChangeArrowheads="1"/>
            </p:cNvSpPr>
            <p:nvPr/>
          </p:nvSpPr>
          <p:spPr bwMode="auto">
            <a:xfrm rot="21143167">
              <a:off x="3621" y="-1826"/>
              <a:ext cx="1587" cy="1586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Reforzar estrategias transversales: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Familia – Comunidad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err="1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Empleabilidad</a:t>
              </a:r>
              <a:r>
                <a:rPr lang="es-CL" sz="1400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endParaRPr lang="es-ES" sz="1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50" name="Picture 20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313" y="-1978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2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57518">
            <a:off x="1194471" y="1249140"/>
            <a:ext cx="241815" cy="21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Group 15"/>
          <p:cNvGrpSpPr>
            <a:grpSpLocks/>
          </p:cNvGrpSpPr>
          <p:nvPr/>
        </p:nvGrpSpPr>
        <p:grpSpPr bwMode="auto">
          <a:xfrm rot="202302">
            <a:off x="4752527" y="2043028"/>
            <a:ext cx="1872000" cy="995772"/>
            <a:chOff x="3490" y="61"/>
            <a:chExt cx="1501" cy="1856"/>
          </a:xfrm>
          <a:solidFill>
            <a:srgbClr val="92D050"/>
          </a:solidFill>
        </p:grpSpPr>
        <p:sp>
          <p:nvSpPr>
            <p:cNvPr id="57" name="AutoShape 16"/>
            <p:cNvSpPr>
              <a:spLocks noChangeArrowheads="1"/>
            </p:cNvSpPr>
            <p:nvPr/>
          </p:nvSpPr>
          <p:spPr bwMode="auto">
            <a:xfrm rot="21143167">
              <a:off x="3490" y="329"/>
              <a:ext cx="1501" cy="1588"/>
            </a:xfrm>
            <a:prstGeom prst="foldedCorner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b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L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L" sz="1400" dirty="0" smtClean="0">
                  <a:latin typeface="Calibri" pitchFamily="34" charset="0"/>
                  <a:cs typeface="Calibri" pitchFamily="34" charset="0"/>
                </a:rPr>
                <a:t>Fortalecer el Desarrollo del Liderazgo de nuestras jefaturas</a:t>
              </a:r>
              <a:endParaRPr lang="es-ES" sz="140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58" name="Picture 17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248864">
              <a:off x="4188" y="61"/>
              <a:ext cx="20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" name="AutoShape 5"/>
          <p:cNvSpPr>
            <a:spLocks noChangeArrowheads="1"/>
          </p:cNvSpPr>
          <p:nvPr/>
        </p:nvSpPr>
        <p:spPr bwMode="auto">
          <a:xfrm rot="338379">
            <a:off x="301194" y="1455531"/>
            <a:ext cx="2016000" cy="820473"/>
          </a:xfrm>
          <a:prstGeom prst="foldedCorner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CL" sz="1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Mejorar el valor de marca HC y Fundaciones Filiales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 animBg="1"/>
      <p:bldP spid="5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Forma libre"/>
          <p:cNvSpPr/>
          <p:nvPr/>
        </p:nvSpPr>
        <p:spPr>
          <a:xfrm>
            <a:off x="304800" y="611407"/>
            <a:ext cx="5715000" cy="1521449"/>
          </a:xfrm>
          <a:custGeom>
            <a:avLst/>
            <a:gdLst>
              <a:gd name="connsiteX0" fmla="*/ 0 w 5715000"/>
              <a:gd name="connsiteY0" fmla="*/ 0 h 1521449"/>
              <a:gd name="connsiteX1" fmla="*/ 5715000 w 5715000"/>
              <a:gd name="connsiteY1" fmla="*/ 0 h 1521449"/>
              <a:gd name="connsiteX2" fmla="*/ 5715000 w 5715000"/>
              <a:gd name="connsiteY2" fmla="*/ 1521449 h 1521449"/>
              <a:gd name="connsiteX3" fmla="*/ 0 w 5715000"/>
              <a:gd name="connsiteY3" fmla="*/ 1521449 h 1521449"/>
              <a:gd name="connsiteX4" fmla="*/ 0 w 5715000"/>
              <a:gd name="connsiteY4" fmla="*/ 0 h 152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00" h="1521449">
                <a:moveTo>
                  <a:pt x="0" y="0"/>
                </a:moveTo>
                <a:lnTo>
                  <a:pt x="5715000" y="0"/>
                </a:lnTo>
                <a:lnTo>
                  <a:pt x="5715000" y="1521449"/>
                </a:lnTo>
                <a:lnTo>
                  <a:pt x="0" y="1521449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3547" tIns="437388" rIns="443547" bIns="14224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Mapas y Tablero Control de Sede</a:t>
            </a:r>
            <a:endParaRPr lang="es-CL" sz="2000" kern="1200" dirty="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Tableros de Unidad</a:t>
            </a:r>
            <a:endParaRPr lang="es-CL" sz="2000" kern="1200" dirty="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CL" sz="2000" kern="1200" dirty="0" smtClean="0"/>
              <a:t>Gestión del Desempeño</a:t>
            </a:r>
            <a:endParaRPr lang="es-CL" sz="2000" kern="1200" dirty="0"/>
          </a:p>
        </p:txBody>
      </p:sp>
      <p:sp>
        <p:nvSpPr>
          <p:cNvPr id="22" name="21 Forma libre"/>
          <p:cNvSpPr/>
          <p:nvPr/>
        </p:nvSpPr>
        <p:spPr>
          <a:xfrm>
            <a:off x="590550" y="301447"/>
            <a:ext cx="4000500" cy="619920"/>
          </a:xfrm>
          <a:custGeom>
            <a:avLst/>
            <a:gdLst>
              <a:gd name="connsiteX0" fmla="*/ 0 w 4000500"/>
              <a:gd name="connsiteY0" fmla="*/ 103322 h 619920"/>
              <a:gd name="connsiteX1" fmla="*/ 30262 w 4000500"/>
              <a:gd name="connsiteY1" fmla="*/ 30262 h 619920"/>
              <a:gd name="connsiteX2" fmla="*/ 103322 w 4000500"/>
              <a:gd name="connsiteY2" fmla="*/ 0 h 619920"/>
              <a:gd name="connsiteX3" fmla="*/ 3897178 w 4000500"/>
              <a:gd name="connsiteY3" fmla="*/ 0 h 619920"/>
              <a:gd name="connsiteX4" fmla="*/ 3970238 w 4000500"/>
              <a:gd name="connsiteY4" fmla="*/ 30262 h 619920"/>
              <a:gd name="connsiteX5" fmla="*/ 4000500 w 4000500"/>
              <a:gd name="connsiteY5" fmla="*/ 103322 h 619920"/>
              <a:gd name="connsiteX6" fmla="*/ 4000500 w 4000500"/>
              <a:gd name="connsiteY6" fmla="*/ 516598 h 619920"/>
              <a:gd name="connsiteX7" fmla="*/ 3970238 w 4000500"/>
              <a:gd name="connsiteY7" fmla="*/ 589658 h 619920"/>
              <a:gd name="connsiteX8" fmla="*/ 3897178 w 4000500"/>
              <a:gd name="connsiteY8" fmla="*/ 619920 h 619920"/>
              <a:gd name="connsiteX9" fmla="*/ 103322 w 4000500"/>
              <a:gd name="connsiteY9" fmla="*/ 619920 h 619920"/>
              <a:gd name="connsiteX10" fmla="*/ 30262 w 4000500"/>
              <a:gd name="connsiteY10" fmla="*/ 589658 h 619920"/>
              <a:gd name="connsiteX11" fmla="*/ 0 w 4000500"/>
              <a:gd name="connsiteY11" fmla="*/ 516598 h 619920"/>
              <a:gd name="connsiteX12" fmla="*/ 0 w 4000500"/>
              <a:gd name="connsiteY12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0500" h="619920">
                <a:moveTo>
                  <a:pt x="0" y="103322"/>
                </a:moveTo>
                <a:cubicBezTo>
                  <a:pt x="0" y="75919"/>
                  <a:pt x="10886" y="49639"/>
                  <a:pt x="30262" y="30262"/>
                </a:cubicBezTo>
                <a:cubicBezTo>
                  <a:pt x="49639" y="10885"/>
                  <a:pt x="75919" y="0"/>
                  <a:pt x="103322" y="0"/>
                </a:cubicBezTo>
                <a:lnTo>
                  <a:pt x="3897178" y="0"/>
                </a:lnTo>
                <a:cubicBezTo>
                  <a:pt x="3924581" y="0"/>
                  <a:pt x="3950861" y="10886"/>
                  <a:pt x="3970238" y="30262"/>
                </a:cubicBezTo>
                <a:cubicBezTo>
                  <a:pt x="3989615" y="49639"/>
                  <a:pt x="4000500" y="75919"/>
                  <a:pt x="4000500" y="103322"/>
                </a:cubicBezTo>
                <a:lnTo>
                  <a:pt x="4000500" y="516598"/>
                </a:lnTo>
                <a:cubicBezTo>
                  <a:pt x="4000500" y="544001"/>
                  <a:pt x="3989614" y="570281"/>
                  <a:pt x="3970238" y="589658"/>
                </a:cubicBezTo>
                <a:cubicBezTo>
                  <a:pt x="3950861" y="609035"/>
                  <a:pt x="3924581" y="619920"/>
                  <a:pt x="3897178" y="619920"/>
                </a:cubicBezTo>
                <a:lnTo>
                  <a:pt x="103322" y="619920"/>
                </a:lnTo>
                <a:cubicBezTo>
                  <a:pt x="75919" y="619920"/>
                  <a:pt x="49639" y="609034"/>
                  <a:pt x="30262" y="589658"/>
                </a:cubicBezTo>
                <a:cubicBezTo>
                  <a:pt x="10885" y="570281"/>
                  <a:pt x="0" y="54400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471" tIns="30262" rIns="181471" bIns="30262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2100" kern="1200" dirty="0" smtClean="0"/>
              <a:t>Despliegue de </a:t>
            </a:r>
            <a:r>
              <a:rPr lang="es-CL" sz="2100" dirty="0" smtClean="0"/>
              <a:t>l</a:t>
            </a:r>
            <a:r>
              <a:rPr lang="es-CL" sz="2100" kern="1200" dirty="0" smtClean="0"/>
              <a:t>as Herramientas:</a:t>
            </a:r>
            <a:endParaRPr lang="es-CL" sz="2100" kern="12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 cstate="print"/>
          <a:srcRect l="17983" t="9469" r="16159" b="10797"/>
          <a:stretch>
            <a:fillRect/>
          </a:stretch>
        </p:blipFill>
        <p:spPr bwMode="auto">
          <a:xfrm rot="726404">
            <a:off x="4240152" y="2625188"/>
            <a:ext cx="4320000" cy="294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609600" y="6309320"/>
            <a:ext cx="8229600" cy="414536"/>
          </a:xfrm>
          <a:prstGeom prst="rect">
            <a:avLst/>
          </a:prstGeom>
        </p:spPr>
        <p:txBody>
          <a:bodyPr vert="horz" anchor="b" anchorCtr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24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Despliegue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251520" y="1196752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Despliegue</a:t>
            </a:r>
            <a:endParaRPr lang="es-CL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8" cstate="print">
            <a:lum/>
          </a:blip>
          <a:srcRect/>
          <a:stretch>
            <a:fillRect/>
          </a:stretch>
        </p:blipFill>
        <p:spPr bwMode="auto">
          <a:xfrm>
            <a:off x="3563888" y="1196752"/>
            <a:ext cx="12071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8" descr="Comunicacione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07817" y="2276872"/>
            <a:ext cx="725961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Picture 30" descr="Persona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2276872"/>
            <a:ext cx="724767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9" descr="Recursos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800" y="2564904"/>
            <a:ext cx="721193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2" descr="RN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2276872"/>
            <a:ext cx="719999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Picture 31" descr="F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96568" y="2565797"/>
            <a:ext cx="717616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Picture 34" descr="DSN DOS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2276872"/>
            <a:ext cx="717616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4" name="Picture 33" descr="Súmat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87812" y="2565797"/>
            <a:ext cx="759338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9" name="Picture 38" descr="( )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80112" y="2276872"/>
            <a:ext cx="723577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35" descr="SyP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079626" y="2565797"/>
            <a:ext cx="721193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18" name="Picture 37" descr="DA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866979" y="2564904"/>
            <a:ext cx="724767" cy="540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19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2195736" y="3284984"/>
            <a:ext cx="960000" cy="720000"/>
          </a:xfrm>
          <a:prstGeom prst="rect">
            <a:avLst/>
          </a:prstGeom>
        </p:spPr>
      </p:pic>
      <p:pic>
        <p:nvPicPr>
          <p:cNvPr id="21" name="20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2348136" y="3357072"/>
            <a:ext cx="960000" cy="720000"/>
          </a:xfrm>
          <a:prstGeom prst="rect">
            <a:avLst/>
          </a:prstGeom>
        </p:spPr>
      </p:pic>
      <p:pic>
        <p:nvPicPr>
          <p:cNvPr id="22" name="21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2500536" y="3429080"/>
            <a:ext cx="960000" cy="720000"/>
          </a:xfrm>
          <a:prstGeom prst="rect">
            <a:avLst/>
          </a:prstGeom>
        </p:spPr>
      </p:pic>
      <p:pic>
        <p:nvPicPr>
          <p:cNvPr id="24" name="23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275856" y="3284984"/>
            <a:ext cx="960000" cy="720000"/>
          </a:xfrm>
          <a:prstGeom prst="rect">
            <a:avLst/>
          </a:prstGeom>
        </p:spPr>
      </p:pic>
      <p:pic>
        <p:nvPicPr>
          <p:cNvPr id="25" name="24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428256" y="3356992"/>
            <a:ext cx="960000" cy="720000"/>
          </a:xfrm>
          <a:prstGeom prst="rect">
            <a:avLst/>
          </a:prstGeom>
        </p:spPr>
      </p:pic>
      <p:pic>
        <p:nvPicPr>
          <p:cNvPr id="26" name="25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580656" y="3429000"/>
            <a:ext cx="960000" cy="720000"/>
          </a:xfrm>
          <a:prstGeom prst="rect">
            <a:avLst/>
          </a:prstGeom>
        </p:spPr>
      </p:pic>
      <p:pic>
        <p:nvPicPr>
          <p:cNvPr id="35" name="34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355976" y="3284984"/>
            <a:ext cx="960000" cy="720000"/>
          </a:xfrm>
          <a:prstGeom prst="rect">
            <a:avLst/>
          </a:prstGeom>
        </p:spPr>
      </p:pic>
      <p:pic>
        <p:nvPicPr>
          <p:cNvPr id="36" name="35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508376" y="3356992"/>
            <a:ext cx="960000" cy="720000"/>
          </a:xfrm>
          <a:prstGeom prst="rect">
            <a:avLst/>
          </a:prstGeom>
        </p:spPr>
      </p:pic>
      <p:pic>
        <p:nvPicPr>
          <p:cNvPr id="37" name="36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660776" y="3429000"/>
            <a:ext cx="960000" cy="7200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0" cstate="print"/>
          <a:srcRect l="25096" t="15547" r="17347" b="5704"/>
          <a:stretch>
            <a:fillRect/>
          </a:stretch>
        </p:blipFill>
        <p:spPr bwMode="auto">
          <a:xfrm>
            <a:off x="3121793" y="4365184"/>
            <a:ext cx="936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0" cstate="print"/>
          <a:srcRect l="25096" t="15547" r="17347" b="5704"/>
          <a:stretch>
            <a:fillRect/>
          </a:stretch>
        </p:blipFill>
        <p:spPr bwMode="auto">
          <a:xfrm>
            <a:off x="4139952" y="4365104"/>
            <a:ext cx="936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0" cstate="print"/>
          <a:srcRect l="25096" t="15547" r="17347" b="5704"/>
          <a:stretch>
            <a:fillRect/>
          </a:stretch>
        </p:blipFill>
        <p:spPr bwMode="auto">
          <a:xfrm>
            <a:off x="5148064" y="4365104"/>
            <a:ext cx="936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1" cstate="print"/>
          <a:srcRect l="24624" t="17344" r="18926" b="6250"/>
          <a:stretch>
            <a:fillRect/>
          </a:stretch>
        </p:blipFill>
        <p:spPr bwMode="auto">
          <a:xfrm>
            <a:off x="3471786" y="4509200"/>
            <a:ext cx="946151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"/>
          <p:cNvPicPr>
            <a:picLocks noChangeAspect="1" noChangeArrowheads="1"/>
          </p:cNvPicPr>
          <p:nvPr/>
        </p:nvPicPr>
        <p:blipFill>
          <a:blip r:embed="rId21" cstate="print"/>
          <a:srcRect l="24624" t="17344" r="18926" b="6250"/>
          <a:stretch>
            <a:fillRect/>
          </a:stretch>
        </p:blipFill>
        <p:spPr bwMode="auto">
          <a:xfrm>
            <a:off x="4489945" y="4509120"/>
            <a:ext cx="946151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0" cstate="print"/>
          <a:srcRect l="25096" t="15547" r="17347" b="5704"/>
          <a:stretch>
            <a:fillRect/>
          </a:stretch>
        </p:blipFill>
        <p:spPr bwMode="auto">
          <a:xfrm>
            <a:off x="6156176" y="4365104"/>
            <a:ext cx="936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"/>
          <p:cNvPicPr>
            <a:picLocks noChangeAspect="1" noChangeArrowheads="1"/>
          </p:cNvPicPr>
          <p:nvPr/>
        </p:nvPicPr>
        <p:blipFill>
          <a:blip r:embed="rId21" cstate="print"/>
          <a:srcRect l="24624" t="17344" r="18926" b="6250"/>
          <a:stretch>
            <a:fillRect/>
          </a:stretch>
        </p:blipFill>
        <p:spPr bwMode="auto">
          <a:xfrm>
            <a:off x="5498057" y="4509120"/>
            <a:ext cx="946151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"/>
          <p:cNvPicPr>
            <a:picLocks noChangeAspect="1" noChangeArrowheads="1"/>
          </p:cNvPicPr>
          <p:nvPr/>
        </p:nvPicPr>
        <p:blipFill>
          <a:blip r:embed="rId21" cstate="print"/>
          <a:srcRect l="24624" t="17344" r="18926" b="6250"/>
          <a:stretch>
            <a:fillRect/>
          </a:stretch>
        </p:blipFill>
        <p:spPr bwMode="auto">
          <a:xfrm>
            <a:off x="6506169" y="4509120"/>
            <a:ext cx="946151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3563888" y="5400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4932040" y="5400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4006711" y="5544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6300192" y="5400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5374863" y="5544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2" cstate="print"/>
          <a:srcRect t="11911" r="26803" b="15162"/>
          <a:stretch>
            <a:fillRect/>
          </a:stretch>
        </p:blipFill>
        <p:spPr bwMode="auto">
          <a:xfrm>
            <a:off x="6743015" y="5544000"/>
            <a:ext cx="128536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54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467440" y="3284984"/>
            <a:ext cx="960000" cy="720000"/>
          </a:xfrm>
          <a:prstGeom prst="rect">
            <a:avLst/>
          </a:prstGeom>
        </p:spPr>
      </p:pic>
      <p:pic>
        <p:nvPicPr>
          <p:cNvPr id="56" name="55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619840" y="3356992"/>
            <a:ext cx="960000" cy="720000"/>
          </a:xfrm>
          <a:prstGeom prst="rect">
            <a:avLst/>
          </a:prstGeom>
        </p:spPr>
      </p:pic>
      <p:pic>
        <p:nvPicPr>
          <p:cNvPr id="57" name="56 Imagen" descr="Mapa Sedes 2011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772240" y="3429000"/>
            <a:ext cx="960000" cy="720000"/>
          </a:xfrm>
          <a:prstGeom prst="rect">
            <a:avLst/>
          </a:prstGeom>
        </p:spPr>
      </p:pic>
      <p:sp>
        <p:nvSpPr>
          <p:cNvPr id="65" name="64 Flecha arriba"/>
          <p:cNvSpPr/>
          <p:nvPr/>
        </p:nvSpPr>
        <p:spPr>
          <a:xfrm>
            <a:off x="5724128" y="1484784"/>
            <a:ext cx="720080" cy="648072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6" name="65 Flecha arriba"/>
          <p:cNvSpPr/>
          <p:nvPr/>
        </p:nvSpPr>
        <p:spPr>
          <a:xfrm>
            <a:off x="6228184" y="2564904"/>
            <a:ext cx="720080" cy="648072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7" name="66 Flecha arriba"/>
          <p:cNvSpPr/>
          <p:nvPr/>
        </p:nvSpPr>
        <p:spPr>
          <a:xfrm>
            <a:off x="6714000" y="3573016"/>
            <a:ext cx="720080" cy="648072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8" name="67 Flecha arriba"/>
          <p:cNvSpPr/>
          <p:nvPr/>
        </p:nvSpPr>
        <p:spPr>
          <a:xfrm>
            <a:off x="7200000" y="4653136"/>
            <a:ext cx="720080" cy="648072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graphicEl>
                                              <a:dgm id="{50D71916-68C5-4D3B-B6B0-B5F5A2947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graphicEl>
                                              <a:dgm id="{3CCE102E-AF1A-44A2-9471-7F1404BEB6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graphicEl>
                                              <a:dgm id="{C96F32B0-51CE-4A61-86BE-52FDC031F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5">
                                            <p:graphicEl>
                                              <a:dgm id="{92AD5ABA-173F-42F0-BC5E-F52EA19426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5">
                                            <p:graphicEl>
                                              <a:dgm id="{E92F7581-025F-4575-995D-012BF9FF5A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5">
                                            <p:graphicEl>
                                              <a:dgm id="{FF36CDB1-B47D-4F92-BE42-9673BCB8C0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5">
                                            <p:graphicEl>
                                              <a:dgm id="{2714034B-4C82-40DA-A9DF-19B4645BEA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5">
                                            <p:graphicEl>
                                              <a:dgm id="{D7811F91-33B1-4C10-94E7-51AC9E3B34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5">
                                            <p:graphicEl>
                                              <a:dgm id="{E7FC163E-1582-488C-91AC-E2845DE08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000"/>
                            </p:stCondLst>
                            <p:childTnLst>
                              <p:par>
                                <p:cTn id="35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000"/>
                            </p:stCondLst>
                            <p:childTnLst>
                              <p:par>
                                <p:cTn id="358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6" grpId="0"/>
      <p:bldP spid="65" grpId="0" animBg="1"/>
      <p:bldP spid="66" grpId="0" animBg="1"/>
      <p:bldP spid="67" grpId="0" animBg="1"/>
      <p:bldP spid="6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El Aporte de las Personas</a:t>
            </a:r>
            <a:endParaRPr lang="es-CL" dirty="0"/>
          </a:p>
        </p:txBody>
      </p:sp>
      <p:graphicFrame>
        <p:nvGraphicFramePr>
          <p:cNvPr id="8" name="7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AC9B55-51B5-481D-94D0-0645CB7BC47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F152B2-CDD6-4D7E-A2E8-A20818B4EFC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989436-145F-4E25-8E38-08CC9704D86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C59156-3806-478D-A777-5995182DACC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3779CD-DBE3-4707-A24F-BCC4CC8B6BD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D4C2AD4-D82F-46D0-8B38-0D1190265EE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C3EAAD-217E-4385-B5C8-08BDF67AB6A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Sub>
          <a:bldDgm bld="one"/>
        </p:bldSub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Desarrollo de Competencias</a:t>
            </a:r>
            <a:endParaRPr lang="es-CL" dirty="0"/>
          </a:p>
        </p:txBody>
      </p:sp>
      <p:sp>
        <p:nvSpPr>
          <p:cNvPr id="10" name="9 Forma libre"/>
          <p:cNvSpPr/>
          <p:nvPr/>
        </p:nvSpPr>
        <p:spPr>
          <a:xfrm>
            <a:off x="5417986" y="1486484"/>
            <a:ext cx="1845204" cy="1845204"/>
          </a:xfrm>
          <a:custGeom>
            <a:avLst/>
            <a:gdLst>
              <a:gd name="connsiteX0" fmla="*/ 0 w 1845204"/>
              <a:gd name="connsiteY0" fmla="*/ 0 h 1845204"/>
              <a:gd name="connsiteX1" fmla="*/ 1845204 w 1845204"/>
              <a:gd name="connsiteY1" fmla="*/ 0 h 1845204"/>
              <a:gd name="connsiteX2" fmla="*/ 1845204 w 1845204"/>
              <a:gd name="connsiteY2" fmla="*/ 1845204 h 1845204"/>
              <a:gd name="connsiteX3" fmla="*/ 0 w 1845204"/>
              <a:gd name="connsiteY3" fmla="*/ 1845204 h 1845204"/>
              <a:gd name="connsiteX4" fmla="*/ 0 w 1845204"/>
              <a:gd name="connsiteY4" fmla="*/ 0 h 184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5204" h="1845204">
                <a:moveTo>
                  <a:pt x="0" y="0"/>
                </a:moveTo>
                <a:lnTo>
                  <a:pt x="1845204" y="0"/>
                </a:lnTo>
                <a:lnTo>
                  <a:pt x="1845204" y="1845204"/>
                </a:lnTo>
                <a:lnTo>
                  <a:pt x="0" y="18452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Retroalimentación</a:t>
            </a:r>
            <a:endParaRPr lang="es-CL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16 Flecha circular"/>
          <p:cNvSpPr/>
          <p:nvPr/>
        </p:nvSpPr>
        <p:spPr>
          <a:xfrm>
            <a:off x="2605476" y="1122915"/>
            <a:ext cx="4365094" cy="4365094"/>
          </a:xfrm>
          <a:prstGeom prst="circularArrow">
            <a:avLst>
              <a:gd name="adj1" fmla="val 8243"/>
              <a:gd name="adj2" fmla="val 575652"/>
              <a:gd name="adj3" fmla="val 2965982"/>
              <a:gd name="adj4" fmla="val 50297"/>
              <a:gd name="adj5" fmla="val 9617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17 Forma libre"/>
          <p:cNvSpPr/>
          <p:nvPr/>
        </p:nvSpPr>
        <p:spPr>
          <a:xfrm>
            <a:off x="3865421" y="4175606"/>
            <a:ext cx="1845204" cy="1845204"/>
          </a:xfrm>
          <a:custGeom>
            <a:avLst/>
            <a:gdLst>
              <a:gd name="connsiteX0" fmla="*/ 0 w 1845204"/>
              <a:gd name="connsiteY0" fmla="*/ 0 h 1845204"/>
              <a:gd name="connsiteX1" fmla="*/ 1845204 w 1845204"/>
              <a:gd name="connsiteY1" fmla="*/ 0 h 1845204"/>
              <a:gd name="connsiteX2" fmla="*/ 1845204 w 1845204"/>
              <a:gd name="connsiteY2" fmla="*/ 1845204 h 1845204"/>
              <a:gd name="connsiteX3" fmla="*/ 0 w 1845204"/>
              <a:gd name="connsiteY3" fmla="*/ 1845204 h 1845204"/>
              <a:gd name="connsiteX4" fmla="*/ 0 w 1845204"/>
              <a:gd name="connsiteY4" fmla="*/ 0 h 184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5204" h="1845204">
                <a:moveTo>
                  <a:pt x="0" y="0"/>
                </a:moveTo>
                <a:lnTo>
                  <a:pt x="1845204" y="0"/>
                </a:lnTo>
                <a:lnTo>
                  <a:pt x="1845204" y="1845204"/>
                </a:lnTo>
                <a:lnTo>
                  <a:pt x="0" y="18452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Desarrollo</a:t>
            </a:r>
            <a:endParaRPr lang="es-CL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18 Flecha circular"/>
          <p:cNvSpPr/>
          <p:nvPr/>
        </p:nvSpPr>
        <p:spPr>
          <a:xfrm>
            <a:off x="2605476" y="1122915"/>
            <a:ext cx="4365094" cy="4365094"/>
          </a:xfrm>
          <a:prstGeom prst="circularArrow">
            <a:avLst>
              <a:gd name="adj1" fmla="val 8243"/>
              <a:gd name="adj2" fmla="val 575652"/>
              <a:gd name="adj3" fmla="val 10174050"/>
              <a:gd name="adj4" fmla="val 7258365"/>
              <a:gd name="adj5" fmla="val 9617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19 Forma libre"/>
          <p:cNvSpPr/>
          <p:nvPr/>
        </p:nvSpPr>
        <p:spPr>
          <a:xfrm>
            <a:off x="2312856" y="1486484"/>
            <a:ext cx="1845204" cy="1845204"/>
          </a:xfrm>
          <a:custGeom>
            <a:avLst/>
            <a:gdLst>
              <a:gd name="connsiteX0" fmla="*/ 0 w 1845204"/>
              <a:gd name="connsiteY0" fmla="*/ 0 h 1845204"/>
              <a:gd name="connsiteX1" fmla="*/ 1845204 w 1845204"/>
              <a:gd name="connsiteY1" fmla="*/ 0 h 1845204"/>
              <a:gd name="connsiteX2" fmla="*/ 1845204 w 1845204"/>
              <a:gd name="connsiteY2" fmla="*/ 1845204 h 1845204"/>
              <a:gd name="connsiteX3" fmla="*/ 0 w 1845204"/>
              <a:gd name="connsiteY3" fmla="*/ 1845204 h 1845204"/>
              <a:gd name="connsiteX4" fmla="*/ 0 w 1845204"/>
              <a:gd name="connsiteY4" fmla="*/ 0 h 184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5204" h="1845204">
                <a:moveTo>
                  <a:pt x="0" y="0"/>
                </a:moveTo>
                <a:lnTo>
                  <a:pt x="1845204" y="0"/>
                </a:lnTo>
                <a:lnTo>
                  <a:pt x="1845204" y="1845204"/>
                </a:lnTo>
                <a:lnTo>
                  <a:pt x="0" y="18452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Evaluación</a:t>
            </a:r>
            <a:endParaRPr lang="es-CL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20 Flecha circular"/>
          <p:cNvSpPr/>
          <p:nvPr/>
        </p:nvSpPr>
        <p:spPr>
          <a:xfrm>
            <a:off x="2605476" y="1122915"/>
            <a:ext cx="4365094" cy="4365094"/>
          </a:xfrm>
          <a:prstGeom prst="circularArrow">
            <a:avLst>
              <a:gd name="adj1" fmla="val 8243"/>
              <a:gd name="adj2" fmla="val 575652"/>
              <a:gd name="adj3" fmla="val 16858707"/>
              <a:gd name="adj4" fmla="val 14965640"/>
              <a:gd name="adj5" fmla="val 9617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4" name="13 Imagen" descr="FORMULARIO 2010 Generales_Página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84152">
            <a:off x="432574" y="1531658"/>
            <a:ext cx="1872000" cy="2422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14 Imagen" descr="FORMULARIO 2010 Generales_Página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32689">
            <a:off x="6844901" y="2649834"/>
            <a:ext cx="1872000" cy="2422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6" name="15 Diagrama"/>
          <p:cNvGraphicFramePr/>
          <p:nvPr/>
        </p:nvGraphicFramePr>
        <p:xfrm>
          <a:off x="467544" y="5373216"/>
          <a:ext cx="820891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6">
                                            <p:graphicEl>
                                              <a:dgm id="{B2AE8AFF-F6FE-42F2-BAE6-97C55677F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6">
                                            <p:graphicEl>
                                              <a:dgm id="{A8A79E82-00F2-4DB8-916E-C005F04B2E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6">
                                            <p:graphicEl>
                                              <a:dgm id="{61A66927-26A7-409E-86AE-EC57F33B48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8" grpId="0"/>
      <p:bldP spid="20" grpId="0"/>
      <p:bldGraphic spid="16" grpId="0">
        <p:bldSub>
          <a:bldDgm bld="one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Metas Individuales</a:t>
            </a:r>
            <a:endParaRPr lang="es-CL" dirty="0"/>
          </a:p>
        </p:txBody>
      </p:sp>
      <p:graphicFrame>
        <p:nvGraphicFramePr>
          <p:cNvPr id="10" name="9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2281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4077072"/>
            <a:ext cx="3169161" cy="173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17 Imagen" descr="FORMULARIO 2011 Metas - GRECO SAAVEDRA.jpg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 cstate="print"/>
          <a:srcRect l="5937" t="2100" r="2043" b="16001"/>
          <a:stretch>
            <a:fillRect/>
          </a:stretch>
        </p:blipFill>
        <p:spPr>
          <a:xfrm>
            <a:off x="4112522" y="3212976"/>
            <a:ext cx="2403694" cy="30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6948264" y="3284984"/>
            <a:ext cx="136768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99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</a:t>
            </a:r>
            <a:endParaRPr lang="es-ES" sz="199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dgm id="{3BBF4628-B5D6-4AA4-9D7E-D9684BB733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graphicEl>
                                              <a:dgm id="{B5BC463B-7885-4168-B229-0CD1726281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75486E-6 L 0.29132 -0.2414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32 -0.24145 L -3.05556E-6 4.75486E-6 " pathEditMode="relative" ptsTypes="AA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dgm id="{E1C8F122-B831-4058-90F0-8AB950F335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graphicEl>
                                              <a:dgm id="{B36B34CC-6852-44EA-8F19-70AC4EC33D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>
                                            <p:graphicEl>
                                              <a:dgm id="{A373BD2F-FFCB-4914-9495-DBE4559D8A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Sub>
          <a:bldDgm bld="one"/>
        </p:bldSub>
      </p:bldGraphic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4000" b="1" dirty="0" smtClean="0">
                <a:solidFill>
                  <a:srgbClr val="1B8D7E"/>
                </a:solidFill>
              </a:rPr>
              <a:t>GESTIÓN SOCIAL: EL CENTRO DE UNA ORGANIZACIÓN SIN FINES DE </a:t>
            </a:r>
            <a:r>
              <a:rPr lang="es-CL" sz="4000" b="1" dirty="0" smtClean="0">
                <a:solidFill>
                  <a:srgbClr val="1B8D7E"/>
                </a:solidFill>
              </a:rPr>
              <a:t>LUCRO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3200" b="1" dirty="0" smtClean="0">
                <a:solidFill>
                  <a:srgbClr val="1B8D7E"/>
                </a:solidFill>
              </a:rPr>
              <a:t>COMO ENTENDEMOS GESTION SOCIAL</a:t>
            </a:r>
            <a:endParaRPr lang="es-CL" sz="3200" b="1" dirty="0">
              <a:solidFill>
                <a:srgbClr val="1B8D7E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196752"/>
            <a:ext cx="8229600" cy="4929411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s-CL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Proceso completo de acciones y toma de decisiones, que incluye desde el abordaje, estudio y comprensión de un problema social, hasta el diseño y la puesta en práctica de propuestas.</a:t>
            </a:r>
          </a:p>
          <a:p>
            <a:pPr algn="just">
              <a:spcBef>
                <a:spcPct val="0"/>
              </a:spcBef>
            </a:pPr>
            <a:endParaRPr lang="es-CL" sz="28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buNone/>
            </a:pPr>
            <a:endParaRPr lang="es-CL" sz="28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s-CL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Construcción de un espacio de relación social y vínculos de relacionamiento institucional con grupos de la sociedad a los cuales va dirigida la acción de la organización</a:t>
            </a:r>
            <a:endParaRPr lang="es-CL" sz="28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0"/>
            <a:ext cx="7704856" cy="1143000"/>
          </a:xfrm>
        </p:spPr>
        <p:txBody>
          <a:bodyPr>
            <a:normAutofit/>
          </a:bodyPr>
          <a:lstStyle/>
          <a:p>
            <a:pPr algn="l"/>
            <a:r>
              <a:rPr lang="es-CL" sz="2800" dirty="0" smtClean="0">
                <a:solidFill>
                  <a:srgbClr val="1B8D7E"/>
                </a:solidFill>
              </a:rPr>
              <a:t>¿CUÁNTAS INSTITUCIONES SIN FINES DE LUCRO HAY EN CHILE?</a:t>
            </a:r>
            <a:endParaRPr lang="es-CL" sz="2800" dirty="0">
              <a:solidFill>
                <a:srgbClr val="1B8D7E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es-C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Existen 107 mil instituciones sin fines de lucro, incluyendo en esta cifra, no sólo a corporaciones o fundaciones, sino también a juntas de vecinos, clubes de fútbol, centros de madres, etc.</a:t>
            </a:r>
            <a:endParaRPr lang="es-CL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971600" y="4581128"/>
            <a:ext cx="75608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dirty="0" smtClean="0"/>
          </a:p>
          <a:p>
            <a:pPr marL="342900" indent="-342900" algn="just">
              <a:spcBef>
                <a:spcPct val="20000"/>
              </a:spcBef>
            </a:pPr>
            <a:r>
              <a:rPr lang="en-US" sz="12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Irarrázaval</a:t>
            </a:r>
            <a:r>
              <a:rPr lang="en-US" sz="1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I. </a:t>
            </a:r>
            <a:r>
              <a:rPr lang="en-US" sz="12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Hairel</a:t>
            </a:r>
            <a:r>
              <a:rPr lang="en-US" sz="1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E. </a:t>
            </a:r>
            <a:r>
              <a:rPr lang="en-US" sz="12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Sokolowski</a:t>
            </a:r>
            <a:r>
              <a:rPr lang="en-US" sz="1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1200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W.Salamon</a:t>
            </a:r>
            <a:r>
              <a:rPr lang="en-US" sz="1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L. (2006)  </a:t>
            </a:r>
            <a:r>
              <a:rPr lang="es-CL" sz="12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Estudio Comparativo del Sector Sin Fines de Lucro CHILE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2143108" y="1571612"/>
            <a:ext cx="6357982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exclusión.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9 CuadroTexto"/>
          <p:cNvSpPr txBox="1">
            <a:spLocks noChangeArrowheads="1"/>
          </p:cNvSpPr>
          <p:nvPr/>
        </p:nvSpPr>
        <p:spPr bwMode="auto">
          <a:xfrm>
            <a:off x="539553" y="1268760"/>
            <a:ext cx="82089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u="sng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Enfoque de la Exclusión Socia</a:t>
            </a:r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l: </a:t>
            </a:r>
            <a:r>
              <a:rPr lang="es-CL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El enfoque de exclusión social significa un cambio en el modo tradicional de abordar la acción social y particularmente las políticas sociales  basadas en las necesidades básicas, para acceder a  la naturaleza multidimensional de los mecanismos por los que los individuos son excluidos de los derechos asociados a la integración social.  </a:t>
            </a:r>
          </a:p>
          <a:p>
            <a:pPr algn="just"/>
            <a:endParaRPr lang="es-CL" sz="16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Los factores que generan la exclusión social se relacionan con el quebrantamiento de vínculos que unen a los individuos y comunidades con la sociedad. La pobreza es una de las manifestaciones más agudas</a:t>
            </a:r>
          </a:p>
          <a:p>
            <a:pPr algn="just"/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3316" name="10 CuadroTexto"/>
          <p:cNvSpPr txBox="1">
            <a:spLocks noChangeArrowheads="1"/>
          </p:cNvSpPr>
          <p:nvPr/>
        </p:nvSpPr>
        <p:spPr bwMode="auto">
          <a:xfrm>
            <a:off x="683568" y="3717032"/>
            <a:ext cx="8460432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b="1" u="sng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Enfoque de la Vulnerabilidad</a:t>
            </a:r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s-ES" sz="16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La pobreza se relaciona </a:t>
            </a:r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con la desprotección e indefensión de las personas frentes a diversos tipos de shock o crisis y la debilidad de sus activos humanos y sociales para enfrentarlos exitosamente.</a:t>
            </a:r>
          </a:p>
          <a:p>
            <a:endParaRPr lang="es-ES" sz="16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r>
              <a:rPr lang="es-ES" sz="16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El enfoque de la vulnerabilidad tiende a resaltar la presencia de un conjunto de atributos que se consideran necesarios para un aprovechamiento efectivo del contexto histórico social lo que se define como estructura de oportunidades. 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57150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sz="3600" b="1" dirty="0" smtClean="0">
                <a:solidFill>
                  <a:srgbClr val="1B8D7E"/>
                </a:solidFill>
              </a:rPr>
              <a:t>1</a:t>
            </a:r>
            <a:r>
              <a:rPr lang="es-ES" sz="3100" b="1" dirty="0" smtClean="0">
                <a:solidFill>
                  <a:srgbClr val="1B8D7E"/>
                </a:solidFill>
              </a:rPr>
              <a:t>. ORIENTACIONES DE LA ACCIÓN SOCIAL:  EXCLUSIÓN Y VULNERABILIDAD</a:t>
            </a:r>
            <a:r>
              <a:rPr lang="es-ES" sz="3600" b="1" dirty="0" smtClean="0">
                <a:solidFill>
                  <a:srgbClr val="1B8D7E"/>
                </a:solidFill>
              </a:rPr>
              <a:t/>
            </a:r>
            <a:br>
              <a:rPr lang="es-ES" sz="3600" b="1" dirty="0" smtClean="0">
                <a:solidFill>
                  <a:srgbClr val="1B8D7E"/>
                </a:solidFill>
              </a:rPr>
            </a:br>
            <a:r>
              <a:rPr lang="es-ES" sz="3600" b="1" dirty="0" smtClean="0">
                <a:solidFill>
                  <a:srgbClr val="1B8D7E"/>
                </a:solidFill>
              </a:rPr>
              <a:t/>
            </a:r>
            <a:br>
              <a:rPr lang="es-ES" sz="3600" b="1" dirty="0" smtClean="0">
                <a:solidFill>
                  <a:srgbClr val="1B8D7E"/>
                </a:solidFill>
              </a:rPr>
            </a:br>
            <a:endParaRPr lang="es-CL" sz="3600" b="1" dirty="0">
              <a:solidFill>
                <a:srgbClr val="1B8D7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6 CuadroTexto"/>
          <p:cNvSpPr txBox="1">
            <a:spLocks noChangeArrowheads="1"/>
          </p:cNvSpPr>
          <p:nvPr/>
        </p:nvSpPr>
        <p:spPr bwMode="auto">
          <a:xfrm>
            <a:off x="7938" y="17463"/>
            <a:ext cx="91360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s-ES" b="1" dirty="0" smtClean="0">
              <a:latin typeface="+mj-lt"/>
              <a:ea typeface="+mj-ea"/>
              <a:cs typeface="+mj-cs"/>
            </a:endParaRPr>
          </a:p>
          <a:p>
            <a:pPr algn="r"/>
            <a:r>
              <a:rPr lang="es-ES" sz="2000" b="1" dirty="0" smtClean="0">
                <a:latin typeface="+mj-lt"/>
                <a:ea typeface="+mj-ea"/>
                <a:cs typeface="+mj-cs"/>
              </a:rPr>
              <a:t>ORIENTACIONES DE LA ACCIÓN SOCIAL: EXCLUSIÓN Y VULNERABILIDAD</a:t>
            </a:r>
            <a:endParaRPr lang="es-ES" sz="2000" b="1" dirty="0">
              <a:latin typeface="+mj-lt"/>
              <a:ea typeface="+mj-ea"/>
              <a:cs typeface="+mj-cs"/>
            </a:endParaRPr>
          </a:p>
          <a:p>
            <a:pPr algn="ctr"/>
            <a:endParaRPr lang="es-ES" b="1" dirty="0">
              <a:latin typeface="+mj-lt"/>
              <a:ea typeface="+mj-ea"/>
              <a:cs typeface="+mj-cs"/>
            </a:endParaRPr>
          </a:p>
        </p:txBody>
      </p:sp>
      <p:sp>
        <p:nvSpPr>
          <p:cNvPr id="14339" name="2 CuadroTexto"/>
          <p:cNvSpPr txBox="1">
            <a:spLocks noChangeArrowheads="1"/>
          </p:cNvSpPr>
          <p:nvPr/>
        </p:nvSpPr>
        <p:spPr bwMode="auto">
          <a:xfrm>
            <a:off x="468313" y="2060575"/>
            <a:ext cx="735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b="1">
                <a:latin typeface="Tw Cen MT" pitchFamily="34" charset="0"/>
                <a:cs typeface="Arial" pitchFamily="34" charset="0"/>
              </a:rPr>
              <a:t>Principales características del enfoque: </a:t>
            </a:r>
          </a:p>
        </p:txBody>
      </p:sp>
      <p:graphicFrame>
        <p:nvGraphicFramePr>
          <p:cNvPr id="7" name="6 Diagrama"/>
          <p:cNvGraphicFramePr/>
          <p:nvPr/>
        </p:nvGraphicFramePr>
        <p:xfrm>
          <a:off x="601544" y="3797442"/>
          <a:ext cx="3078102" cy="2727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7 Cerrar llave"/>
          <p:cNvSpPr/>
          <p:nvPr/>
        </p:nvSpPr>
        <p:spPr>
          <a:xfrm>
            <a:off x="3632200" y="3824288"/>
            <a:ext cx="785813" cy="27193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2 CuadroTexto"/>
          <p:cNvSpPr txBox="1">
            <a:spLocks noChangeArrowheads="1"/>
          </p:cNvSpPr>
          <p:nvPr/>
        </p:nvSpPr>
        <p:spPr bwMode="auto">
          <a:xfrm>
            <a:off x="774700" y="2789238"/>
            <a:ext cx="2705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b="1">
                <a:latin typeface="Tw Cen MT" pitchFamily="34" charset="0"/>
                <a:cs typeface="Arial" pitchFamily="34" charset="0"/>
              </a:rPr>
              <a:t>Multidimensional</a:t>
            </a:r>
          </a:p>
        </p:txBody>
      </p:sp>
      <p:sp>
        <p:nvSpPr>
          <p:cNvPr id="12" name="11 Cruz"/>
          <p:cNvSpPr/>
          <p:nvPr/>
        </p:nvSpPr>
        <p:spPr>
          <a:xfrm>
            <a:off x="4616450" y="4984750"/>
            <a:ext cx="414338" cy="428625"/>
          </a:xfrm>
          <a:prstGeom prst="plus">
            <a:avLst>
              <a:gd name="adj" fmla="val 438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graphicFrame>
        <p:nvGraphicFramePr>
          <p:cNvPr id="13" name="12 Diagrama"/>
          <p:cNvGraphicFramePr/>
          <p:nvPr/>
        </p:nvGraphicFramePr>
        <p:xfrm>
          <a:off x="5089408" y="4369423"/>
          <a:ext cx="2976562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4" name="2 CuadroTexto"/>
          <p:cNvSpPr txBox="1">
            <a:spLocks noChangeArrowheads="1"/>
          </p:cNvSpPr>
          <p:nvPr/>
        </p:nvSpPr>
        <p:spPr bwMode="auto">
          <a:xfrm>
            <a:off x="4787900" y="2781300"/>
            <a:ext cx="333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b="1">
                <a:latin typeface="Tw Cen MT" pitchFamily="34" charset="0"/>
                <a:cs typeface="Arial" pitchFamily="34" charset="0"/>
              </a:rPr>
              <a:t>Dinámica en el tiempo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9" grpId="0"/>
      <p:bldP spid="12" grpId="0" animBg="1"/>
      <p:bldGraphic spid="13" grpId="0">
        <p:bldAsOne/>
      </p:bldGraphic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6 CuadroTexto"/>
          <p:cNvSpPr txBox="1">
            <a:spLocks noChangeArrowheads="1"/>
          </p:cNvSpPr>
          <p:nvPr/>
        </p:nvSpPr>
        <p:spPr bwMode="auto">
          <a:xfrm>
            <a:off x="323528" y="-171400"/>
            <a:ext cx="75608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s-ES" sz="2400" b="1" dirty="0" smtClean="0">
              <a:latin typeface="Trebuchet MS" pitchFamily="34" charset="0"/>
              <a:cs typeface="Arial" pitchFamily="34" charset="0"/>
            </a:endParaRPr>
          </a:p>
          <a:p>
            <a:r>
              <a:rPr lang="es-ES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Orientaciones </a:t>
            </a: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 la Acción Social: </a:t>
            </a:r>
            <a:r>
              <a:rPr lang="es-ES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Ejes </a:t>
            </a: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Transversales de la Acción Social</a:t>
            </a:r>
          </a:p>
        </p:txBody>
      </p:sp>
      <p:sp>
        <p:nvSpPr>
          <p:cNvPr id="15363" name="5 Rectángulo"/>
          <p:cNvSpPr>
            <a:spLocks noChangeArrowheads="1"/>
          </p:cNvSpPr>
          <p:nvPr/>
        </p:nvSpPr>
        <p:spPr bwMode="auto">
          <a:xfrm>
            <a:off x="179388" y="1700808"/>
            <a:ext cx="89646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 partir de la mirada centrada en la antropología cristiana y de los enfoques de exclusión y vulnerabilidad social, se considera como orientaciones estratégicas de la acción social del Hogar de Cristo cuatro ejes que deben  guiar y asegurar decisiones óptimas en cada uno de sus programas: </a:t>
            </a:r>
          </a:p>
        </p:txBody>
      </p:sp>
      <p:sp>
        <p:nvSpPr>
          <p:cNvPr id="15364" name="6 Rectángulo"/>
          <p:cNvSpPr>
            <a:spLocks noChangeArrowheads="1"/>
          </p:cNvSpPr>
          <p:nvPr/>
        </p:nvSpPr>
        <p:spPr bwMode="auto">
          <a:xfrm>
            <a:off x="323850" y="3213100"/>
            <a:ext cx="856932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Desarrollo de capacidades: riqueza personal, singularidad y proyecto personal (misión individual).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s-ES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Fortalecimiento de vínculos: integración familiar y responsabilidad social (misión comunitaria). 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s-ES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Protección y promoción de derechos: dignidad humana (misión social). 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s-ES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Participación y el empoderamiento: control sobre sus vidas y protagonismo (misión política). </a:t>
            </a:r>
            <a:endParaRPr lang="es-CL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2143108" y="1571612"/>
            <a:ext cx="6357982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u="sng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inclusión.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0" y="332656"/>
            <a:ext cx="940959" cy="940959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11" name="10 Diagrama"/>
          <p:cNvGraphicFramePr/>
          <p:nvPr/>
        </p:nvGraphicFramePr>
        <p:xfrm>
          <a:off x="395536" y="1196752"/>
          <a:ext cx="856895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7414" name="6 CuadroTexto"/>
          <p:cNvSpPr txBox="1">
            <a:spLocks noChangeArrowheads="1"/>
          </p:cNvSpPr>
          <p:nvPr/>
        </p:nvSpPr>
        <p:spPr bwMode="auto">
          <a:xfrm>
            <a:off x="971600" y="620688"/>
            <a:ext cx="7415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Herramientas de Gestión:  Matriz </a:t>
            </a: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 </a:t>
            </a:r>
            <a:r>
              <a:rPr lang="es-ES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Inclusión </a:t>
            </a:r>
            <a:r>
              <a:rPr lang="es-ES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Social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texto"/>
          <p:cNvSpPr txBox="1">
            <a:spLocks/>
          </p:cNvSpPr>
          <p:nvPr/>
        </p:nvSpPr>
        <p:spPr bwMode="auto">
          <a:xfrm>
            <a:off x="827088" y="2293938"/>
            <a:ext cx="76327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>
              <a:lnSpc>
                <a:spcPct val="150000"/>
              </a:lnSpc>
              <a:spcBef>
                <a:spcPts val="600"/>
              </a:spcBef>
              <a:buClr>
                <a:srgbClr val="0F6FC6"/>
              </a:buClr>
              <a:buSzPct val="76000"/>
              <a:buFont typeface="Wingdings 3" pitchFamily="18" charset="2"/>
              <a:buChar char=""/>
            </a:pPr>
            <a:endParaRPr lang="es-ES_tradnl" sz="2800">
              <a:solidFill>
                <a:srgbClr val="04617B"/>
              </a:solidFill>
              <a:latin typeface="Times New Roman" pitchFamily="18" charset="0"/>
            </a:endParaRPr>
          </a:p>
        </p:txBody>
      </p:sp>
      <p:graphicFrame>
        <p:nvGraphicFramePr>
          <p:cNvPr id="12" name="11 Diagrama"/>
          <p:cNvGraphicFramePr/>
          <p:nvPr/>
        </p:nvGraphicFramePr>
        <p:xfrm>
          <a:off x="683568" y="1196752"/>
          <a:ext cx="8029555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12 Rectángulo redondeado"/>
          <p:cNvSpPr/>
          <p:nvPr/>
        </p:nvSpPr>
        <p:spPr>
          <a:xfrm>
            <a:off x="611560" y="2852936"/>
            <a:ext cx="7953375" cy="715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prstClr val="white"/>
                </a:solidFill>
              </a:rPr>
              <a:t>Se definen distintas </a:t>
            </a:r>
            <a:r>
              <a:rPr lang="es-ES" sz="2400" b="1" dirty="0">
                <a:solidFill>
                  <a:prstClr val="white"/>
                </a:solidFill>
              </a:rPr>
              <a:t>condiciones de vulnerabilidad </a:t>
            </a:r>
            <a:r>
              <a:rPr lang="es-ES" sz="2400" dirty="0">
                <a:solidFill>
                  <a:prstClr val="white"/>
                </a:solidFill>
              </a:rPr>
              <a:t>acordes a los distintos segmentos etarios </a:t>
            </a:r>
          </a:p>
        </p:txBody>
      </p:sp>
      <p:sp>
        <p:nvSpPr>
          <p:cNvPr id="14" name="13 Flecha abajo"/>
          <p:cNvSpPr/>
          <p:nvPr/>
        </p:nvSpPr>
        <p:spPr>
          <a:xfrm>
            <a:off x="3707904" y="3861048"/>
            <a:ext cx="1800225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600">
              <a:solidFill>
                <a:prstClr val="white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611560" y="4437112"/>
            <a:ext cx="7953375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>
                <a:solidFill>
                  <a:prstClr val="white"/>
                </a:solidFill>
              </a:rPr>
              <a:t>Se definen </a:t>
            </a:r>
            <a:r>
              <a:rPr lang="es-ES" sz="1600" b="1" dirty="0">
                <a:solidFill>
                  <a:prstClr val="white"/>
                </a:solidFill>
              </a:rPr>
              <a:t>segmentos vulnerados </a:t>
            </a:r>
            <a:r>
              <a:rPr lang="es-ES" sz="1600" dirty="0">
                <a:solidFill>
                  <a:prstClr val="white"/>
                </a:solidFill>
              </a:rPr>
              <a:t>a partir de las condiciones de vulnerabilidad </a:t>
            </a:r>
          </a:p>
        </p:txBody>
      </p:sp>
      <p:graphicFrame>
        <p:nvGraphicFramePr>
          <p:cNvPr id="16" name="15 Diagrama"/>
          <p:cNvGraphicFramePr/>
          <p:nvPr/>
        </p:nvGraphicFramePr>
        <p:xfrm>
          <a:off x="0" y="4941168"/>
          <a:ext cx="8532440" cy="1710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7" name="14 CuadroTexto"/>
          <p:cNvSpPr txBox="1">
            <a:spLocks noChangeArrowheads="1"/>
          </p:cNvSpPr>
          <p:nvPr/>
        </p:nvSpPr>
        <p:spPr bwMode="auto">
          <a:xfrm>
            <a:off x="7986713" y="5845175"/>
            <a:ext cx="941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000000"/>
                </a:solidFill>
                <a:latin typeface="Gill Sans MT" pitchFamily="34" charset="0"/>
              </a:rPr>
              <a:t>Brecha</a:t>
            </a:r>
          </a:p>
        </p:txBody>
      </p:sp>
      <p:sp>
        <p:nvSpPr>
          <p:cNvPr id="18" name="17 Cerrar llave"/>
          <p:cNvSpPr/>
          <p:nvPr/>
        </p:nvSpPr>
        <p:spPr>
          <a:xfrm>
            <a:off x="7667625" y="5214938"/>
            <a:ext cx="357188" cy="164306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22" name="21 Elipse"/>
          <p:cNvSpPr/>
          <p:nvPr/>
        </p:nvSpPr>
        <p:spPr>
          <a:xfrm>
            <a:off x="0" y="260648"/>
            <a:ext cx="940959" cy="940959"/>
          </a:xfrm>
          <a:prstGeom prst="ellipse">
            <a:avLst/>
          </a:prstGeom>
          <a:blipFill rotWithShape="0">
            <a:blip r:embed="rId14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445" name="6 CuadroTexto"/>
          <p:cNvSpPr txBox="1">
            <a:spLocks noChangeArrowheads="1"/>
          </p:cNvSpPr>
          <p:nvPr/>
        </p:nvSpPr>
        <p:spPr bwMode="auto">
          <a:xfrm>
            <a:off x="827584" y="260648"/>
            <a:ext cx="70567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Herramientas de Gestión:  Matriz </a:t>
            </a: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 </a:t>
            </a:r>
            <a:r>
              <a:rPr lang="es-ES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Inclusión </a:t>
            </a: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Social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Graphic spid="12" grpId="0">
        <p:bldAsOne/>
      </p:bldGraphic>
      <p:bldP spid="13" grpId="0" animBg="1"/>
      <p:bldP spid="14" grpId="0" animBg="1"/>
      <p:bldP spid="15" grpId="0" animBg="1"/>
      <p:bldGraphic spid="16" grpId="0">
        <p:bldAsOne/>
      </p:bldGraphic>
      <p:bldP spid="17" grpId="0"/>
      <p:bldP spid="1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2143108" y="1571612"/>
            <a:ext cx="6357982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inclusión.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u="sng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</a:t>
            </a: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2987675" y="5229225"/>
            <a:ext cx="3671888" cy="14747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s-ES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Ampliar y mejorar las condiciones para niños y niñas menores de 4 años y sus familias, a través de programas de educación de calidad. 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2268538" y="1412875"/>
            <a:ext cx="1311275" cy="3762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rgbClr val="000080"/>
                </a:solidFill>
                <a:latin typeface="Arial" pitchFamily="34" charset="0"/>
                <a:cs typeface="Times New Roman" pitchFamily="18" charset="0"/>
              </a:rPr>
              <a:t>Misión HC</a:t>
            </a:r>
            <a:endParaRPr lang="es-ES">
              <a:latin typeface="Arial" pitchFamily="34" charset="0"/>
              <a:cs typeface="Times New Roman" pitchFamily="18" charset="0"/>
            </a:endParaRPr>
          </a:p>
        </p:txBody>
      </p:sp>
      <p:graphicFrame>
        <p:nvGraphicFramePr>
          <p:cNvPr id="137220" name="Group 4"/>
          <p:cNvGraphicFramePr>
            <a:graphicFrameLocks noGrp="1"/>
          </p:cNvGraphicFramePr>
          <p:nvPr/>
        </p:nvGraphicFramePr>
        <p:xfrm>
          <a:off x="1187450" y="1844675"/>
          <a:ext cx="3384550" cy="1439863"/>
        </p:xfrm>
        <a:graphic>
          <a:graphicData uri="http://schemas.openxmlformats.org/drawingml/2006/table">
            <a:tbl>
              <a:tblPr/>
              <a:tblGrid>
                <a:gridCol w="3384550"/>
              </a:tblGrid>
              <a:tr h="1439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Acoger con dignidad y amor a los  más pobres entre los pobres, para ampliar sus oportunidades a una vida mejor…..</a:t>
                      </a: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3276600" y="4868863"/>
            <a:ext cx="3038475" cy="37623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rgbClr val="000080"/>
                </a:solidFill>
                <a:latin typeface="Arial" pitchFamily="34" charset="0"/>
                <a:cs typeface="Times New Roman" pitchFamily="18" charset="0"/>
              </a:rPr>
              <a:t>Misión Educ. Inicial en HC</a:t>
            </a:r>
            <a:endParaRPr lang="es-ES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37227" name="AutoShape 11"/>
          <p:cNvSpPr>
            <a:spLocks noChangeArrowheads="1"/>
          </p:cNvSpPr>
          <p:nvPr/>
        </p:nvSpPr>
        <p:spPr bwMode="auto">
          <a:xfrm rot="-3537438">
            <a:off x="4319588" y="1089025"/>
            <a:ext cx="1611312" cy="2979738"/>
          </a:xfrm>
          <a:custGeom>
            <a:avLst/>
            <a:gdLst>
              <a:gd name="T0" fmla="*/ 114023296 w 21600"/>
              <a:gd name="T1" fmla="*/ 114772465 h 21600"/>
              <a:gd name="T2" fmla="*/ 95498064 w 21600"/>
              <a:gd name="T3" fmla="*/ 84495165 h 21600"/>
              <a:gd name="T4" fmla="*/ 95993318 w 21600"/>
              <a:gd name="T5" fmla="*/ 145126087 h 21600"/>
              <a:gd name="T6" fmla="*/ 134596461 w 21600"/>
              <a:gd name="T7" fmla="*/ 172396749 h 21600"/>
              <a:gd name="T8" fmla="*/ 112966022 w 21600"/>
              <a:gd name="T9" fmla="*/ 268481263 h 21600"/>
              <a:gd name="T10" fmla="*/ 84869227 w 21600"/>
              <a:gd name="T11" fmla="*/ 19450998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28" y="9873"/>
                </a:moveTo>
                <a:cubicBezTo>
                  <a:pt x="17724" y="8300"/>
                  <a:pt x="17005" y="6839"/>
                  <a:pt x="15884" y="5717"/>
                </a:cubicBezTo>
                <a:lnTo>
                  <a:pt x="18438" y="3164"/>
                </a:lnTo>
                <a:cubicBezTo>
                  <a:pt x="20122" y="4849"/>
                  <a:pt x="21202" y="7044"/>
                  <a:pt x="21509" y="9407"/>
                </a:cubicBezTo>
                <a:lnTo>
                  <a:pt x="24187" y="9059"/>
                </a:lnTo>
                <a:lnTo>
                  <a:pt x="20300" y="14108"/>
                </a:lnTo>
                <a:lnTo>
                  <a:pt x="15251" y="10221"/>
                </a:lnTo>
                <a:lnTo>
                  <a:pt x="17928" y="987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5364163" y="2349500"/>
            <a:ext cx="3600450" cy="23018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6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 país más justo y equitativo que  permita  a todo los niños y niñas acceder a niveles superiores de educación, desarrollándose como seres humanos integrados a la sociedad y desarrollando potencialidades que le permitan superar la  condición de exclusión y pobreza.</a:t>
            </a:r>
          </a:p>
        </p:txBody>
      </p:sp>
      <p:sp>
        <p:nvSpPr>
          <p:cNvPr id="137229" name="AutoShape 13"/>
          <p:cNvSpPr>
            <a:spLocks noChangeArrowheads="1"/>
          </p:cNvSpPr>
          <p:nvPr/>
        </p:nvSpPr>
        <p:spPr bwMode="auto">
          <a:xfrm rot="8906506">
            <a:off x="1663700" y="3822700"/>
            <a:ext cx="1984375" cy="2417763"/>
          </a:xfrm>
          <a:custGeom>
            <a:avLst/>
            <a:gdLst>
              <a:gd name="T0" fmla="*/ 165077019 w 21600"/>
              <a:gd name="T1" fmla="*/ 56167986 h 21600"/>
              <a:gd name="T2" fmla="*/ 112732441 w 21600"/>
              <a:gd name="T3" fmla="*/ 39015643 h 21600"/>
              <a:gd name="T4" fmla="*/ 128110055 w 21600"/>
              <a:gd name="T5" fmla="*/ 95734901 h 21600"/>
              <a:gd name="T6" fmla="*/ 205090870 w 21600"/>
              <a:gd name="T7" fmla="*/ 135314367 h 21600"/>
              <a:gd name="T8" fmla="*/ 159515075 w 21600"/>
              <a:gd name="T9" fmla="*/ 202971410 h 21600"/>
              <a:gd name="T10" fmla="*/ 113939326 w 21600"/>
              <a:gd name="T11" fmla="*/ 135314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8474"/>
                  <a:pt x="14711" y="6410"/>
                  <a:pt x="12505" y="5676"/>
                </a:cubicBezTo>
                <a:lnTo>
                  <a:pt x="14210" y="552"/>
                </a:lnTo>
                <a:cubicBezTo>
                  <a:pt x="18622" y="2021"/>
                  <a:pt x="21599" y="6149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37230" name="Rectangle 14"/>
          <p:cNvSpPr>
            <a:spLocks noChangeArrowheads="1"/>
          </p:cNvSpPr>
          <p:nvPr/>
        </p:nvSpPr>
        <p:spPr bwMode="auto">
          <a:xfrm>
            <a:off x="5908675" y="1916113"/>
            <a:ext cx="2733675" cy="37623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rgbClr val="000080"/>
                </a:solidFill>
                <a:latin typeface="Arial" pitchFamily="34" charset="0"/>
                <a:cs typeface="Times New Roman" pitchFamily="18" charset="0"/>
              </a:rPr>
              <a:t>Visión  Educ. Inicial HC</a:t>
            </a:r>
            <a:endParaRPr lang="es-ES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37231" name="AutoShape 15"/>
          <p:cNvSpPr>
            <a:spLocks noChangeArrowheads="1"/>
          </p:cNvSpPr>
          <p:nvPr/>
        </p:nvSpPr>
        <p:spPr bwMode="auto">
          <a:xfrm rot="3616286">
            <a:off x="5832476" y="3968750"/>
            <a:ext cx="2216150" cy="2289175"/>
          </a:xfrm>
          <a:custGeom>
            <a:avLst/>
            <a:gdLst>
              <a:gd name="T0" fmla="*/ 203154141 w 21600"/>
              <a:gd name="T1" fmla="*/ 46466116 h 21600"/>
              <a:gd name="T2" fmla="*/ 134046503 w 21600"/>
              <a:gd name="T3" fmla="*/ 32954159 h 21600"/>
              <a:gd name="T4" fmla="*/ 158415731 w 21600"/>
              <a:gd name="T5" fmla="*/ 83879289 h 21600"/>
              <a:gd name="T6" fmla="*/ 255797893 w 21600"/>
              <a:gd name="T7" fmla="*/ 121303816 h 21600"/>
              <a:gd name="T8" fmla="*/ 198953922 w 21600"/>
              <a:gd name="T9" fmla="*/ 181955592 h 21600"/>
              <a:gd name="T10" fmla="*/ 142110003 w 21600"/>
              <a:gd name="T11" fmla="*/ 12130381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8314"/>
                  <a:pt x="14503" y="6149"/>
                  <a:pt x="12089" y="5556"/>
                </a:cubicBezTo>
                <a:lnTo>
                  <a:pt x="13379" y="312"/>
                </a:lnTo>
                <a:cubicBezTo>
                  <a:pt x="18206" y="1499"/>
                  <a:pt x="21599" y="5828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37232" name="Text Box 16"/>
          <p:cNvSpPr txBox="1">
            <a:spLocks noChangeArrowheads="1"/>
          </p:cNvSpPr>
          <p:nvPr/>
        </p:nvSpPr>
        <p:spPr bwMode="auto">
          <a:xfrm>
            <a:off x="323850" y="4076700"/>
            <a:ext cx="2447925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Estrategia  Institucional</a:t>
            </a:r>
          </a:p>
        </p:txBody>
      </p:sp>
      <p:sp>
        <p:nvSpPr>
          <p:cNvPr id="25617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8640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Para </a:t>
            </a:r>
            <a:r>
              <a:rPr lang="en-US" sz="2400" b="1" dirty="0" err="1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cada</a:t>
            </a:r>
            <a:r>
              <a:rPr lang="en-US" sz="24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línea</a:t>
            </a:r>
            <a:r>
              <a:rPr lang="en-US" sz="24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temáticas</a:t>
            </a:r>
            <a:r>
              <a:rPr lang="en-US" sz="24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se </a:t>
            </a:r>
            <a:r>
              <a:rPr lang="en-US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define </a:t>
            </a:r>
            <a:r>
              <a:rPr lang="en-US" sz="24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una</a:t>
            </a:r>
            <a:r>
              <a:rPr lang="en-US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estrategia</a:t>
            </a:r>
            <a:r>
              <a:rPr lang="en-US" sz="24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nimBg="1" autoUpdateAnimBg="0"/>
      <p:bldP spid="137219" grpId="0" animBg="1" autoUpdateAnimBg="0"/>
      <p:bldP spid="137226" grpId="0" animBg="1" autoUpdateAnimBg="0"/>
      <p:bldP spid="137227" grpId="0" animBg="1"/>
      <p:bldP spid="137228" grpId="0" animBg="1" autoUpdateAnimBg="0"/>
      <p:bldP spid="137229" grpId="0" animBg="1"/>
      <p:bldP spid="137230" grpId="0" animBg="1" autoUpdateAnimBg="0"/>
      <p:bldP spid="137231" grpId="0" animBg="1"/>
      <p:bldP spid="137232" grpId="0" animBg="1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6 CuadroTexto"/>
          <p:cNvSpPr txBox="1">
            <a:spLocks noChangeArrowheads="1"/>
          </p:cNvSpPr>
          <p:nvPr/>
        </p:nvSpPr>
        <p:spPr bwMode="auto">
          <a:xfrm>
            <a:off x="323528" y="332655"/>
            <a:ext cx="90014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Herramientas de Gestión</a:t>
            </a:r>
            <a:r>
              <a:rPr lang="es-ES" sz="28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: Modelos </a:t>
            </a:r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Técnicos</a:t>
            </a:r>
          </a:p>
        </p:txBody>
      </p:sp>
      <p:sp>
        <p:nvSpPr>
          <p:cNvPr id="26627" name="Rectangle 3"/>
          <p:cNvSpPr txBox="1">
            <a:spLocks/>
          </p:cNvSpPr>
          <p:nvPr/>
        </p:nvSpPr>
        <p:spPr bwMode="auto">
          <a:xfrm>
            <a:off x="0" y="1052736"/>
            <a:ext cx="5399733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22313" lvl="1" indent="-273050" algn="just">
              <a:lnSpc>
                <a:spcPct val="90000"/>
              </a:lnSpc>
              <a:spcBef>
                <a:spcPct val="20000"/>
              </a:spcBef>
              <a:buClr>
                <a:srgbClr val="1B8D7E"/>
              </a:buClr>
              <a:buSzPct val="90000"/>
              <a:buFont typeface="Wingdings" pitchFamily="2" charset="2"/>
              <a:buChar char="ü"/>
            </a:pPr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 un documento en el que se explicita la forma en que se debe realizar la intervención de los programas sociales, identifica y explica metodología de intervención, flujos y procesos e incorpora protocolos para algunos de éstos. Se pronuncia respecto a dotación y necesidades de medición.</a:t>
            </a:r>
          </a:p>
          <a:p>
            <a:pPr marL="722313" lvl="1" indent="-273050" algn="just">
              <a:lnSpc>
                <a:spcPct val="90000"/>
              </a:lnSpc>
              <a:spcBef>
                <a:spcPct val="20000"/>
              </a:spcBef>
              <a:buClr>
                <a:srgbClr val="1B8D7E"/>
              </a:buClr>
              <a:buSzPct val="90000"/>
              <a:buFont typeface="Wingdings" pitchFamily="2" charset="2"/>
              <a:buChar char="ü"/>
            </a:pPr>
            <a:endParaRPr lang="es-ES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722313" lvl="1" indent="-273050" algn="just">
              <a:lnSpc>
                <a:spcPct val="90000"/>
              </a:lnSpc>
              <a:spcBef>
                <a:spcPct val="20000"/>
              </a:spcBef>
              <a:buClr>
                <a:srgbClr val="1B8D7E"/>
              </a:buClr>
              <a:buSzPct val="90000"/>
              <a:buFont typeface="Wingdings" pitchFamily="2" charset="2"/>
              <a:buChar char="ü"/>
            </a:pPr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 un instrumento técnico y de gestión, incorpora indicadores para identificar niveles de funcionamiento de procesos y resultados. </a:t>
            </a:r>
          </a:p>
          <a:p>
            <a:pPr marL="722313" lvl="1" indent="-273050" algn="just">
              <a:lnSpc>
                <a:spcPct val="90000"/>
              </a:lnSpc>
              <a:spcBef>
                <a:spcPct val="20000"/>
              </a:spcBef>
              <a:buClr>
                <a:srgbClr val="1B8D7E"/>
              </a:buClr>
              <a:buSzPct val="90000"/>
              <a:buFont typeface="Wingdings" pitchFamily="2" charset="2"/>
              <a:buChar char="ü"/>
            </a:pPr>
            <a:endParaRPr lang="es-ES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722313" lvl="1" indent="-273050" algn="just">
              <a:lnSpc>
                <a:spcPct val="90000"/>
              </a:lnSpc>
              <a:spcBef>
                <a:spcPct val="20000"/>
              </a:spcBef>
              <a:buClr>
                <a:srgbClr val="1B8D7E"/>
              </a:buClr>
              <a:buSzPct val="90000"/>
              <a:buFont typeface="Wingdings" pitchFamily="2" charset="2"/>
              <a:buChar char="ü"/>
            </a:pPr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 una herramienta para el trabajo de monitoreo de los </a:t>
            </a:r>
            <a:r>
              <a:rPr lang="es-ES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profesionales en los territorios </a:t>
            </a:r>
          </a:p>
          <a:p>
            <a:pPr marL="419100" indent="-382588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Arial" pitchFamily="34" charset="0"/>
              <a:buNone/>
            </a:pPr>
            <a:endParaRPr lang="es-CL" sz="2000" dirty="0">
              <a:latin typeface="Arial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340768"/>
            <a:ext cx="3105150" cy="45370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80010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95536" y="476672"/>
            <a:ext cx="3557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LAS OSFL EN CHILE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CL" sz="3200" b="1" dirty="0" smtClean="0">
                <a:solidFill>
                  <a:srgbClr val="1B8D7E"/>
                </a:solidFill>
              </a:rPr>
              <a:t>Proceso de Construcción de los MT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Esta construcción fue un proceso paulatino y gradual.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Se generaron estrategias participativas para recoger las experiencias locales y las evidencias internacionales y así levantar los aspectos más significativos de cada temática.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es-ES_tradnl" sz="20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Algunas acciones realizadas: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es-ES_tradnl" sz="20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Mesas de Trabajo y Comisiones Técnicas 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Orientaciones metodológicas desde el Estado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Estudios y evaluaciones de programas existentes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Asesoría de consultora externa (Praxis)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Focus</a:t>
            </a: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_tradnl" sz="20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group</a:t>
            </a:r>
            <a:endParaRPr lang="es-ES_tradnl" sz="20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Visitas a Terreno y conversaciones con informantes claves 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Entrevistas con expertos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Lecturas atingentes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Documentos que han construido los programas</a:t>
            </a:r>
          </a:p>
          <a:p>
            <a:pPr lvl="1">
              <a:lnSpc>
                <a:spcPct val="80000"/>
              </a:lnSpc>
              <a:spcBef>
                <a:spcPct val="0"/>
              </a:spcBef>
            </a:pPr>
            <a:r>
              <a:rPr lang="es-ES_tradn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Revisiones permanentes equipos</a:t>
            </a:r>
            <a:endParaRPr lang="es-CL" sz="1600" dirty="0" smtClean="0">
              <a:ea typeface="ＭＳ Ｐゴシック" pitchFamily="-106" charset="-12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L" sz="1800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765175"/>
            <a:ext cx="1979613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7544" y="260350"/>
            <a:ext cx="63364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356100" y="1052513"/>
            <a:ext cx="23907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Presentación</a:t>
            </a: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539750" y="141287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Presentación</a:t>
            </a: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360363" y="1989138"/>
            <a:ext cx="1979612" cy="7921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 y </a:t>
            </a:r>
          </a:p>
          <a:p>
            <a:pPr algn="ctr"/>
            <a:r>
              <a:rPr lang="es-ES" sz="1600"/>
              <a:t>Focalización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539750" y="2997200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539750" y="37353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Metodología</a:t>
            </a: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539750" y="43656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4827" name="AutoShape 11"/>
          <p:cNvCxnSpPr>
            <a:cxnSpLocks noChangeShapeType="1"/>
            <a:stCxn id="34822" idx="2"/>
            <a:endCxn id="34823" idx="0"/>
          </p:cNvCxnSpPr>
          <p:nvPr/>
        </p:nvCxnSpPr>
        <p:spPr bwMode="auto">
          <a:xfrm rot="16200000" flipH="1">
            <a:off x="1233091" y="1872060"/>
            <a:ext cx="215900" cy="1825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4828" name="AutoShape 12"/>
          <p:cNvCxnSpPr>
            <a:cxnSpLocks noChangeShapeType="1"/>
            <a:stCxn id="34823" idx="2"/>
            <a:endCxn id="34824" idx="0"/>
          </p:cNvCxnSpPr>
          <p:nvPr/>
        </p:nvCxnSpPr>
        <p:spPr bwMode="auto">
          <a:xfrm rot="5400000">
            <a:off x="1233091" y="2880122"/>
            <a:ext cx="215900" cy="1825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4829" name="AutoShape 13"/>
          <p:cNvCxnSpPr>
            <a:cxnSpLocks noChangeShapeType="1"/>
            <a:stCxn id="34824" idx="2"/>
            <a:endCxn id="34825" idx="0"/>
          </p:cNvCxnSpPr>
          <p:nvPr/>
        </p:nvCxnSpPr>
        <p:spPr bwMode="auto">
          <a:xfrm>
            <a:off x="1331913" y="3536950"/>
            <a:ext cx="0" cy="198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4830" name="AutoShape 14"/>
          <p:cNvCxnSpPr>
            <a:cxnSpLocks noChangeShapeType="1"/>
            <a:stCxn id="34825" idx="2"/>
            <a:endCxn id="34826" idx="0"/>
          </p:cNvCxnSpPr>
          <p:nvPr/>
        </p:nvCxnSpPr>
        <p:spPr bwMode="auto">
          <a:xfrm>
            <a:off x="1331913" y="4095750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539750" y="50847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4832" name="AutoShape 16"/>
          <p:cNvCxnSpPr>
            <a:cxnSpLocks noChangeShapeType="1"/>
            <a:stCxn id="34826" idx="2"/>
            <a:endCxn id="34831" idx="0"/>
          </p:cNvCxnSpPr>
          <p:nvPr/>
        </p:nvCxnSpPr>
        <p:spPr bwMode="auto">
          <a:xfrm>
            <a:off x="1331913" y="4725988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539750" y="5732463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4834" name="AutoShape 18"/>
          <p:cNvCxnSpPr>
            <a:cxnSpLocks noChangeShapeType="1"/>
            <a:stCxn id="34831" idx="2"/>
            <a:endCxn id="34833" idx="0"/>
          </p:cNvCxnSpPr>
          <p:nvPr/>
        </p:nvCxnSpPr>
        <p:spPr bwMode="auto">
          <a:xfrm>
            <a:off x="1331913" y="544512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03443" name="Text Box 19"/>
          <p:cNvSpPr txBox="1">
            <a:spLocks noChangeArrowheads="1"/>
          </p:cNvSpPr>
          <p:nvPr/>
        </p:nvSpPr>
        <p:spPr bwMode="auto">
          <a:xfrm>
            <a:off x="2555875" y="1628775"/>
            <a:ext cx="626427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s-CL" sz="1800" b="1" dirty="0">
                <a:solidFill>
                  <a:srgbClr val="1B8D7E"/>
                </a:solidFill>
                <a:latin typeface="+mn-lt"/>
              </a:rPr>
              <a:t>I.-Objetivo del documento</a:t>
            </a:r>
            <a:r>
              <a:rPr lang="es-CL" sz="1200" dirty="0">
                <a:solidFill>
                  <a:srgbClr val="1B8D7E"/>
                </a:solidFill>
                <a:latin typeface="+mn-lt"/>
              </a:rPr>
              <a:t> </a:t>
            </a:r>
          </a:p>
          <a:p>
            <a:pPr marL="342900" indent="-342900"/>
            <a:r>
              <a:rPr lang="es-CL" dirty="0">
                <a:solidFill>
                  <a:srgbClr val="1B8D7E"/>
                </a:solidFill>
                <a:latin typeface="+mn-lt"/>
              </a:rPr>
              <a:t>	El presente documento tiene como objetivo ser la herramienta de trabajo que permita homologar las intervenciones desarrolladas en las </a:t>
            </a:r>
            <a:r>
              <a:rPr lang="es-CL" dirty="0" smtClean="0">
                <a:solidFill>
                  <a:srgbClr val="1B8D7E"/>
                </a:solidFill>
                <a:latin typeface="+mn-lt"/>
              </a:rPr>
              <a:t>unidades</a:t>
            </a:r>
          </a:p>
          <a:p>
            <a:pPr marL="342900" indent="-342900"/>
            <a:r>
              <a:rPr lang="es-CL" dirty="0" smtClean="0">
                <a:solidFill>
                  <a:srgbClr val="1B8D7E"/>
                </a:solidFill>
                <a:latin typeface="+mn-lt"/>
              </a:rPr>
              <a:t> </a:t>
            </a:r>
            <a:endParaRPr lang="es-CL" dirty="0">
              <a:solidFill>
                <a:srgbClr val="1B8D7E"/>
              </a:solidFill>
              <a:latin typeface="+mn-lt"/>
            </a:endParaRPr>
          </a:p>
          <a:p>
            <a:pPr marL="342900" indent="-342900"/>
            <a:endParaRPr lang="es-CL" dirty="0">
              <a:solidFill>
                <a:srgbClr val="1B8D7E"/>
              </a:solidFill>
              <a:latin typeface="+mn-lt"/>
            </a:endParaRPr>
          </a:p>
          <a:p>
            <a:pPr marL="342900" indent="-342900"/>
            <a:r>
              <a:rPr lang="es-CL" dirty="0">
                <a:solidFill>
                  <a:srgbClr val="1B8D7E"/>
                </a:solidFill>
                <a:latin typeface="+mn-lt"/>
              </a:rPr>
              <a:t>	</a:t>
            </a:r>
            <a:endParaRPr lang="es-ES" dirty="0">
              <a:solidFill>
                <a:srgbClr val="1B8D7E"/>
              </a:solidFill>
              <a:latin typeface="+mn-lt"/>
            </a:endParaRPr>
          </a:p>
        </p:txBody>
      </p:sp>
      <p:sp>
        <p:nvSpPr>
          <p:cNvPr id="103444" name="Text Box 20"/>
          <p:cNvSpPr txBox="1">
            <a:spLocks noChangeArrowheads="1"/>
          </p:cNvSpPr>
          <p:nvPr/>
        </p:nvSpPr>
        <p:spPr bwMode="auto">
          <a:xfrm>
            <a:off x="2484438" y="2997200"/>
            <a:ext cx="61198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s-CL" sz="1800" b="1" dirty="0">
                <a:solidFill>
                  <a:srgbClr val="1B8D7E"/>
                </a:solidFill>
              </a:rPr>
              <a:t>II</a:t>
            </a:r>
            <a:r>
              <a:rPr lang="es-CL" sz="1800" b="1" dirty="0" smtClean="0">
                <a:solidFill>
                  <a:srgbClr val="1B8D7E"/>
                </a:solidFill>
              </a:rPr>
              <a:t>.-A </a:t>
            </a:r>
            <a:r>
              <a:rPr lang="es-CL" sz="1800" b="1" dirty="0">
                <a:solidFill>
                  <a:srgbClr val="1B8D7E"/>
                </a:solidFill>
              </a:rPr>
              <a:t>quién está dirigido</a:t>
            </a:r>
          </a:p>
          <a:p>
            <a:pPr marL="342900" indent="-342900" algn="just">
              <a:spcBef>
                <a:spcPct val="50000"/>
              </a:spcBef>
            </a:pPr>
            <a:r>
              <a:rPr lang="es-CL" sz="1200" dirty="0">
                <a:solidFill>
                  <a:srgbClr val="1B8D7E"/>
                </a:solidFill>
              </a:rPr>
              <a:t> 	</a:t>
            </a:r>
            <a:r>
              <a:rPr lang="es-CL" dirty="0">
                <a:solidFill>
                  <a:srgbClr val="1B8D7E"/>
                </a:solidFill>
              </a:rPr>
              <a:t>Este documento constituye una importante herramienta para los equipo de cada  programa. Se espera de ellos que integren todos los contenidos de este documento en su labor diaria.</a:t>
            </a:r>
          </a:p>
          <a:p>
            <a:pPr marL="342900" indent="-342900" algn="just">
              <a:spcBef>
                <a:spcPct val="50000"/>
              </a:spcBef>
            </a:pPr>
            <a:r>
              <a:rPr lang="es-CL" dirty="0">
                <a:solidFill>
                  <a:srgbClr val="1B8D7E"/>
                </a:solidFill>
              </a:rPr>
              <a:t>	También es una herramienta de gestión para los JSP y DES.</a:t>
            </a:r>
            <a:endParaRPr lang="es-ES" dirty="0">
              <a:solidFill>
                <a:srgbClr val="1B8D7E"/>
              </a:solidFill>
            </a:endParaRPr>
          </a:p>
        </p:txBody>
      </p:sp>
      <p:sp>
        <p:nvSpPr>
          <p:cNvPr id="103445" name="Text Box 21"/>
          <p:cNvSpPr txBox="1">
            <a:spLocks noChangeArrowheads="1"/>
          </p:cNvSpPr>
          <p:nvPr/>
        </p:nvSpPr>
        <p:spPr bwMode="auto">
          <a:xfrm>
            <a:off x="2555776" y="5301208"/>
            <a:ext cx="532866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s-CL" sz="1800" b="1" dirty="0">
                <a:solidFill>
                  <a:srgbClr val="1B8D7E"/>
                </a:solidFill>
              </a:rPr>
              <a:t>III</a:t>
            </a:r>
            <a:r>
              <a:rPr lang="es-CL" sz="1800" b="1" dirty="0" smtClean="0">
                <a:solidFill>
                  <a:srgbClr val="1B8D7E"/>
                </a:solidFill>
              </a:rPr>
              <a:t>.-</a:t>
            </a:r>
            <a:r>
              <a:rPr lang="es-CL" sz="1800" b="1" dirty="0" smtClean="0">
                <a:solidFill>
                  <a:srgbClr val="1B8D7E"/>
                </a:solidFill>
                <a:latin typeface="+mn-lt"/>
              </a:rPr>
              <a:t>Retroalimentación</a:t>
            </a:r>
            <a:endParaRPr lang="es-CL" sz="1800" b="1" dirty="0">
              <a:solidFill>
                <a:srgbClr val="1B8D7E"/>
              </a:solidFill>
              <a:latin typeface="+mn-lt"/>
            </a:endParaRPr>
          </a:p>
          <a:p>
            <a:pPr marL="342900" indent="-342900">
              <a:spcBef>
                <a:spcPct val="50000"/>
              </a:spcBef>
            </a:pPr>
            <a:r>
              <a:rPr lang="es-CL" sz="1800" b="1" dirty="0">
                <a:solidFill>
                  <a:srgbClr val="1B8D7E"/>
                </a:solidFill>
                <a:latin typeface="+mn-lt"/>
              </a:rPr>
              <a:t>	</a:t>
            </a:r>
            <a:r>
              <a:rPr lang="es-CL" dirty="0">
                <a:solidFill>
                  <a:srgbClr val="1B8D7E"/>
                </a:solidFill>
                <a:latin typeface="+mn-lt"/>
              </a:rPr>
              <a:t>Existe proceso de retroalimentación de los modelos para su permanente mejora</a:t>
            </a:r>
            <a:r>
              <a:rPr lang="es-CL" sz="1800" dirty="0">
                <a:solidFill>
                  <a:srgbClr val="1B8D7E"/>
                </a:solidFill>
                <a:latin typeface="+mn-lt"/>
              </a:rPr>
              <a:t>.</a:t>
            </a:r>
          </a:p>
          <a:p>
            <a:pPr marL="342900" indent="-342900">
              <a:spcBef>
                <a:spcPct val="50000"/>
              </a:spcBef>
            </a:pPr>
            <a:endParaRPr lang="es-E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3" grpId="0"/>
      <p:bldP spid="103444" grpId="0"/>
      <p:bldP spid="10344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468313" y="765175"/>
            <a:ext cx="19796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2555776" y="1412776"/>
            <a:ext cx="59086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Focalización y fundamentación técnica</a:t>
            </a: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>
            <a:off x="468313" y="141287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271463" y="2043113"/>
            <a:ext cx="1979612" cy="7921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Focalización y </a:t>
            </a:r>
          </a:p>
          <a:p>
            <a:pPr algn="ctr"/>
            <a:r>
              <a:rPr lang="es-ES" sz="1600" b="1"/>
              <a:t>Fundamentación</a:t>
            </a:r>
          </a:p>
          <a:p>
            <a:pPr algn="ctr"/>
            <a:r>
              <a:rPr lang="es-ES" sz="1600" b="1"/>
              <a:t> técnica</a:t>
            </a:r>
          </a:p>
        </p:txBody>
      </p:sp>
      <p:sp>
        <p:nvSpPr>
          <p:cNvPr id="35846" name="AutoShape 7"/>
          <p:cNvSpPr>
            <a:spLocks noChangeArrowheads="1"/>
          </p:cNvSpPr>
          <p:nvPr/>
        </p:nvSpPr>
        <p:spPr bwMode="auto">
          <a:xfrm>
            <a:off x="468313" y="2997200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468313" y="37353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Metodología</a:t>
            </a:r>
          </a:p>
        </p:txBody>
      </p:sp>
      <p:sp>
        <p:nvSpPr>
          <p:cNvPr id="35848" name="AutoShape 9"/>
          <p:cNvSpPr>
            <a:spLocks noChangeArrowheads="1"/>
          </p:cNvSpPr>
          <p:nvPr/>
        </p:nvSpPr>
        <p:spPr bwMode="auto">
          <a:xfrm>
            <a:off x="468313" y="43656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5849" name="AutoShape 10"/>
          <p:cNvCxnSpPr>
            <a:cxnSpLocks noChangeShapeType="1"/>
            <a:stCxn id="35844" idx="2"/>
            <a:endCxn id="35845" idx="0"/>
          </p:cNvCxnSpPr>
          <p:nvPr/>
        </p:nvCxnSpPr>
        <p:spPr bwMode="auto">
          <a:xfrm>
            <a:off x="1260475" y="1773238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5850" name="AutoShape 11"/>
          <p:cNvCxnSpPr>
            <a:cxnSpLocks noChangeShapeType="1"/>
            <a:stCxn id="35845" idx="2"/>
            <a:endCxn id="35846" idx="0"/>
          </p:cNvCxnSpPr>
          <p:nvPr/>
        </p:nvCxnSpPr>
        <p:spPr bwMode="auto">
          <a:xfrm flipH="1">
            <a:off x="1260475" y="2835275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5851" name="AutoShape 12"/>
          <p:cNvCxnSpPr>
            <a:cxnSpLocks noChangeShapeType="1"/>
            <a:stCxn id="35846" idx="2"/>
            <a:endCxn id="35847" idx="0"/>
          </p:cNvCxnSpPr>
          <p:nvPr/>
        </p:nvCxnSpPr>
        <p:spPr bwMode="auto">
          <a:xfrm>
            <a:off x="1260475" y="3536950"/>
            <a:ext cx="0" cy="198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5852" name="AutoShape 13"/>
          <p:cNvCxnSpPr>
            <a:cxnSpLocks noChangeShapeType="1"/>
            <a:stCxn id="35847" idx="2"/>
            <a:endCxn id="35848" idx="0"/>
          </p:cNvCxnSpPr>
          <p:nvPr/>
        </p:nvCxnSpPr>
        <p:spPr bwMode="auto">
          <a:xfrm>
            <a:off x="1260475" y="4095750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5853" name="AutoShape 14"/>
          <p:cNvSpPr>
            <a:spLocks noChangeArrowheads="1"/>
          </p:cNvSpPr>
          <p:nvPr/>
        </p:nvSpPr>
        <p:spPr bwMode="auto">
          <a:xfrm>
            <a:off x="468313" y="50847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5854" name="AutoShape 15"/>
          <p:cNvCxnSpPr>
            <a:cxnSpLocks noChangeShapeType="1"/>
            <a:stCxn id="35848" idx="2"/>
            <a:endCxn id="35853" idx="0"/>
          </p:cNvCxnSpPr>
          <p:nvPr/>
        </p:nvCxnSpPr>
        <p:spPr bwMode="auto">
          <a:xfrm>
            <a:off x="1260475" y="4725988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5855" name="AutoShape 16"/>
          <p:cNvSpPr>
            <a:spLocks noChangeArrowheads="1"/>
          </p:cNvSpPr>
          <p:nvPr/>
        </p:nvSpPr>
        <p:spPr bwMode="auto">
          <a:xfrm>
            <a:off x="468313" y="5732463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5856" name="AutoShape 17"/>
          <p:cNvCxnSpPr>
            <a:cxnSpLocks noChangeShapeType="1"/>
            <a:stCxn id="35853" idx="2"/>
            <a:endCxn id="35855" idx="0"/>
          </p:cNvCxnSpPr>
          <p:nvPr/>
        </p:nvCxnSpPr>
        <p:spPr bwMode="auto">
          <a:xfrm>
            <a:off x="1260475" y="544512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5857" name="Text Box 18"/>
          <p:cNvSpPr txBox="1">
            <a:spLocks noChangeArrowheads="1"/>
          </p:cNvSpPr>
          <p:nvPr/>
        </p:nvSpPr>
        <p:spPr bwMode="auto">
          <a:xfrm>
            <a:off x="611560" y="404813"/>
            <a:ext cx="64528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104468" name="Text Box 20"/>
          <p:cNvSpPr txBox="1">
            <a:spLocks noChangeArrowheads="1"/>
          </p:cNvSpPr>
          <p:nvPr/>
        </p:nvSpPr>
        <p:spPr bwMode="auto">
          <a:xfrm>
            <a:off x="2555875" y="2349500"/>
            <a:ext cx="5905500" cy="3759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/>
              <a:t>Explica la relevancia del programa, desde nuestra comprensión de la pobreza y vulnerabilidad, aludiendo a los derechos vulnerados de nuestros usuarios y al deber ético que nos toca como institución.</a:t>
            </a:r>
          </a:p>
          <a:p>
            <a:endParaRPr lang="es-ES" sz="2000"/>
          </a:p>
          <a:p>
            <a:r>
              <a:rPr lang="es-ES" sz="2000"/>
              <a:t>Se apoya también en datos que evidencian  la magnitud del problema a tratar.</a:t>
            </a:r>
          </a:p>
          <a:p>
            <a:endParaRPr lang="es-ES" sz="2000"/>
          </a:p>
          <a:p>
            <a:r>
              <a:rPr lang="es-ES" sz="2000"/>
              <a:t>Anuncia población objetivo del programa, ficha de focalización y principales fundamentos técnicos y teóricos para la construcción de la intervención.</a:t>
            </a:r>
            <a:endParaRPr lang="es-ES" sz="2000" b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L" sz="1800"/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3851275" y="1341438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 b="1"/>
              <a:t>Objetivos del programa</a:t>
            </a:r>
          </a:p>
        </p:txBody>
      </p:sp>
      <p:sp>
        <p:nvSpPr>
          <p:cNvPr id="36868" name="AutoShape 5"/>
          <p:cNvSpPr>
            <a:spLocks noChangeArrowheads="1"/>
          </p:cNvSpPr>
          <p:nvPr/>
        </p:nvSpPr>
        <p:spPr bwMode="auto">
          <a:xfrm>
            <a:off x="395288" y="134143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36869" name="AutoShape 6"/>
          <p:cNvSpPr>
            <a:spLocks noChangeArrowheads="1"/>
          </p:cNvSpPr>
          <p:nvPr/>
        </p:nvSpPr>
        <p:spPr bwMode="auto">
          <a:xfrm>
            <a:off x="198438" y="1971675"/>
            <a:ext cx="1979612" cy="7921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36870" name="AutoShape 7"/>
          <p:cNvSpPr>
            <a:spLocks noChangeArrowheads="1"/>
          </p:cNvSpPr>
          <p:nvPr/>
        </p:nvSpPr>
        <p:spPr bwMode="auto">
          <a:xfrm>
            <a:off x="395288" y="2925763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Objetivos del </a:t>
            </a:r>
          </a:p>
          <a:p>
            <a:pPr algn="ctr"/>
            <a:r>
              <a:rPr lang="es-ES" sz="1600" b="1"/>
              <a:t>programa</a:t>
            </a:r>
          </a:p>
        </p:txBody>
      </p:sp>
      <p:sp>
        <p:nvSpPr>
          <p:cNvPr id="36871" name="AutoShape 8"/>
          <p:cNvSpPr>
            <a:spLocks noChangeArrowheads="1"/>
          </p:cNvSpPr>
          <p:nvPr/>
        </p:nvSpPr>
        <p:spPr bwMode="auto">
          <a:xfrm>
            <a:off x="395288" y="3663950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Metodología</a:t>
            </a:r>
          </a:p>
        </p:txBody>
      </p:sp>
      <p:sp>
        <p:nvSpPr>
          <p:cNvPr id="36872" name="AutoShape 9"/>
          <p:cNvSpPr>
            <a:spLocks noChangeArrowheads="1"/>
          </p:cNvSpPr>
          <p:nvPr/>
        </p:nvSpPr>
        <p:spPr bwMode="auto">
          <a:xfrm>
            <a:off x="395288" y="42941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6873" name="AutoShape 10"/>
          <p:cNvCxnSpPr>
            <a:cxnSpLocks noChangeShapeType="1"/>
            <a:stCxn id="36868" idx="2"/>
            <a:endCxn id="36869" idx="0"/>
          </p:cNvCxnSpPr>
          <p:nvPr/>
        </p:nvCxnSpPr>
        <p:spPr bwMode="auto">
          <a:xfrm>
            <a:off x="1187450" y="1701800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6874" name="AutoShape 11"/>
          <p:cNvCxnSpPr>
            <a:cxnSpLocks noChangeShapeType="1"/>
            <a:stCxn id="36869" idx="2"/>
            <a:endCxn id="36870" idx="0"/>
          </p:cNvCxnSpPr>
          <p:nvPr/>
        </p:nvCxnSpPr>
        <p:spPr bwMode="auto">
          <a:xfrm flipH="1">
            <a:off x="1187450" y="2763838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6875" name="AutoShape 12"/>
          <p:cNvCxnSpPr>
            <a:cxnSpLocks noChangeShapeType="1"/>
            <a:stCxn id="36870" idx="2"/>
            <a:endCxn id="36871" idx="0"/>
          </p:cNvCxnSpPr>
          <p:nvPr/>
        </p:nvCxnSpPr>
        <p:spPr bwMode="auto">
          <a:xfrm>
            <a:off x="1187450" y="3465513"/>
            <a:ext cx="0" cy="198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6876" name="AutoShape 13"/>
          <p:cNvCxnSpPr>
            <a:cxnSpLocks noChangeShapeType="1"/>
            <a:stCxn id="36871" idx="2"/>
            <a:endCxn id="36872" idx="0"/>
          </p:cNvCxnSpPr>
          <p:nvPr/>
        </p:nvCxnSpPr>
        <p:spPr bwMode="auto">
          <a:xfrm>
            <a:off x="1187450" y="4024313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6877" name="AutoShape 14"/>
          <p:cNvSpPr>
            <a:spLocks noChangeArrowheads="1"/>
          </p:cNvSpPr>
          <p:nvPr/>
        </p:nvSpPr>
        <p:spPr bwMode="auto">
          <a:xfrm>
            <a:off x="395288" y="50133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6878" name="AutoShape 15"/>
          <p:cNvCxnSpPr>
            <a:cxnSpLocks noChangeShapeType="1"/>
            <a:stCxn id="36872" idx="2"/>
            <a:endCxn id="36877" idx="0"/>
          </p:cNvCxnSpPr>
          <p:nvPr/>
        </p:nvCxnSpPr>
        <p:spPr bwMode="auto">
          <a:xfrm>
            <a:off x="1187450" y="4654550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6879" name="AutoShape 16"/>
          <p:cNvSpPr>
            <a:spLocks noChangeArrowheads="1"/>
          </p:cNvSpPr>
          <p:nvPr/>
        </p:nvSpPr>
        <p:spPr bwMode="auto">
          <a:xfrm>
            <a:off x="395288" y="5661025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6880" name="AutoShape 17"/>
          <p:cNvCxnSpPr>
            <a:cxnSpLocks noChangeShapeType="1"/>
            <a:stCxn id="36877" idx="2"/>
            <a:endCxn id="36879" idx="0"/>
          </p:cNvCxnSpPr>
          <p:nvPr/>
        </p:nvCxnSpPr>
        <p:spPr bwMode="auto">
          <a:xfrm>
            <a:off x="1187450" y="5373688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6881" name="Text Box 18"/>
          <p:cNvSpPr txBox="1">
            <a:spLocks noChangeArrowheads="1"/>
          </p:cNvSpPr>
          <p:nvPr/>
        </p:nvSpPr>
        <p:spPr bwMode="auto">
          <a:xfrm>
            <a:off x="539552" y="333375"/>
            <a:ext cx="64803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graphicFrame>
        <p:nvGraphicFramePr>
          <p:cNvPr id="109607" name="Group 39"/>
          <p:cNvGraphicFramePr>
            <a:graphicFrameLocks noGrp="1"/>
          </p:cNvGraphicFramePr>
          <p:nvPr>
            <p:ph idx="1"/>
          </p:nvPr>
        </p:nvGraphicFramePr>
        <p:xfrm>
          <a:off x="3059832" y="1988840"/>
          <a:ext cx="5813276" cy="3352800"/>
        </p:xfrm>
        <a:graphic>
          <a:graphicData uri="http://schemas.openxmlformats.org/drawingml/2006/table">
            <a:tbl>
              <a:tblPr/>
              <a:tblGrid>
                <a:gridCol w="2130341"/>
                <a:gridCol w="2054035"/>
                <a:gridCol w="1628900"/>
              </a:tblGrid>
              <a:tr h="45439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Gothic" pitchFamily="49" charset="-128"/>
                          <a:cs typeface="Times New Roman" pitchFamily="18" charset="0"/>
                        </a:rPr>
                        <a:t>Objetivo General y objetivos específicos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Gothic" pitchFamily="49" charset="-128"/>
                        <a:cs typeface="Times New Roman" pitchFamily="18" charset="0"/>
                      </a:endParaRP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Gothic" pitchFamily="49" charset="-128"/>
                          <a:cs typeface="Times New Roman" pitchFamily="18" charset="0"/>
                        </a:rPr>
                        <a:t>Indicador de resultado e indicadores de procesos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Gothic" pitchFamily="49" charset="-128"/>
                        <a:cs typeface="Times New Roman" pitchFamily="18" charset="0"/>
                      </a:endParaRP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449263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Gothic" pitchFamily="49" charset="-128"/>
                          <a:cs typeface="Times New Roman" pitchFamily="18" charset="0"/>
                        </a:rPr>
                        <a:t>Medios de verificación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Gothic" pitchFamily="49" charset="-128"/>
                        <a:cs typeface="Times New Roman" pitchFamily="18" charset="0"/>
                      </a:endParaRP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</a:tr>
              <a:tr h="14029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mbria" pitchFamily="18" charset="0"/>
                          <a:cs typeface="Arial" charset="0"/>
                        </a:rPr>
                        <a:t>Da cuenta de los alcances esperados por cada tipo de programa, distinguiendo niveles de impacto o resultado, como procesos internos a desarrollar</a:t>
                      </a: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Corresponde a la expresión numérica medible de los objetivos que se plantea el modelo. </a:t>
                      </a: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Gothic" pitchFamily="49" charset="-128"/>
                          <a:cs typeface="Arial" charset="0"/>
                        </a:rPr>
                        <a:t>Cada indicador debe contar con respaldos de sus mediciones.</a:t>
                      </a:r>
                    </a:p>
                  </a:txBody>
                  <a:tcPr marL="126982" marR="12698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L" sz="1800"/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4211960" y="1628800"/>
            <a:ext cx="1821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1B8D7E"/>
                </a:solidFill>
                <a:latin typeface="+mj-lt"/>
              </a:rPr>
              <a:t>Metodología</a:t>
            </a:r>
          </a:p>
        </p:txBody>
      </p:sp>
      <p:sp>
        <p:nvSpPr>
          <p:cNvPr id="37892" name="AutoShape 5"/>
          <p:cNvSpPr>
            <a:spLocks noChangeArrowheads="1"/>
          </p:cNvSpPr>
          <p:nvPr/>
        </p:nvSpPr>
        <p:spPr bwMode="auto">
          <a:xfrm>
            <a:off x="468313" y="148431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37893" name="AutoShape 6"/>
          <p:cNvSpPr>
            <a:spLocks noChangeArrowheads="1"/>
          </p:cNvSpPr>
          <p:nvPr/>
        </p:nvSpPr>
        <p:spPr bwMode="auto">
          <a:xfrm>
            <a:off x="271463" y="2114550"/>
            <a:ext cx="1979612" cy="7921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37894" name="AutoShape 7"/>
          <p:cNvSpPr>
            <a:spLocks noChangeArrowheads="1"/>
          </p:cNvSpPr>
          <p:nvPr/>
        </p:nvSpPr>
        <p:spPr bwMode="auto">
          <a:xfrm>
            <a:off x="468313" y="3068638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37895" name="AutoShape 8"/>
          <p:cNvSpPr>
            <a:spLocks noChangeArrowheads="1"/>
          </p:cNvSpPr>
          <p:nvPr/>
        </p:nvSpPr>
        <p:spPr bwMode="auto">
          <a:xfrm>
            <a:off x="468313" y="38068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Metodología</a:t>
            </a:r>
          </a:p>
        </p:txBody>
      </p:sp>
      <p:sp>
        <p:nvSpPr>
          <p:cNvPr id="37896" name="AutoShape 9"/>
          <p:cNvSpPr>
            <a:spLocks noChangeArrowheads="1"/>
          </p:cNvSpPr>
          <p:nvPr/>
        </p:nvSpPr>
        <p:spPr bwMode="auto">
          <a:xfrm>
            <a:off x="468313" y="44370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7897" name="AutoShape 10"/>
          <p:cNvCxnSpPr>
            <a:cxnSpLocks noChangeShapeType="1"/>
            <a:stCxn id="37892" idx="2"/>
            <a:endCxn id="37893" idx="0"/>
          </p:cNvCxnSpPr>
          <p:nvPr/>
        </p:nvCxnSpPr>
        <p:spPr bwMode="auto">
          <a:xfrm>
            <a:off x="1260475" y="1844675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7898" name="AutoShape 11"/>
          <p:cNvCxnSpPr>
            <a:cxnSpLocks noChangeShapeType="1"/>
            <a:stCxn id="37893" idx="2"/>
            <a:endCxn id="37894" idx="0"/>
          </p:cNvCxnSpPr>
          <p:nvPr/>
        </p:nvCxnSpPr>
        <p:spPr bwMode="auto">
          <a:xfrm flipH="1">
            <a:off x="1260475" y="2906713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7899" name="AutoShape 12"/>
          <p:cNvCxnSpPr>
            <a:cxnSpLocks noChangeShapeType="1"/>
            <a:stCxn id="37894" idx="2"/>
            <a:endCxn id="37895" idx="0"/>
          </p:cNvCxnSpPr>
          <p:nvPr/>
        </p:nvCxnSpPr>
        <p:spPr bwMode="auto">
          <a:xfrm>
            <a:off x="1260475" y="3608388"/>
            <a:ext cx="0" cy="198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7900" name="AutoShape 13"/>
          <p:cNvCxnSpPr>
            <a:cxnSpLocks noChangeShapeType="1"/>
            <a:stCxn id="37895" idx="2"/>
            <a:endCxn id="37896" idx="0"/>
          </p:cNvCxnSpPr>
          <p:nvPr/>
        </p:nvCxnSpPr>
        <p:spPr bwMode="auto">
          <a:xfrm>
            <a:off x="1260475" y="4167188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7901" name="AutoShape 14"/>
          <p:cNvSpPr>
            <a:spLocks noChangeArrowheads="1"/>
          </p:cNvSpPr>
          <p:nvPr/>
        </p:nvSpPr>
        <p:spPr bwMode="auto">
          <a:xfrm>
            <a:off x="468313" y="5156200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7902" name="AutoShape 15"/>
          <p:cNvCxnSpPr>
            <a:cxnSpLocks noChangeShapeType="1"/>
            <a:stCxn id="37896" idx="2"/>
            <a:endCxn id="37901" idx="0"/>
          </p:cNvCxnSpPr>
          <p:nvPr/>
        </p:nvCxnSpPr>
        <p:spPr bwMode="auto">
          <a:xfrm>
            <a:off x="1260475" y="4797425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7903" name="AutoShape 16"/>
          <p:cNvSpPr>
            <a:spLocks noChangeArrowheads="1"/>
          </p:cNvSpPr>
          <p:nvPr/>
        </p:nvSpPr>
        <p:spPr bwMode="auto">
          <a:xfrm>
            <a:off x="468313" y="5803900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7904" name="AutoShape 17"/>
          <p:cNvCxnSpPr>
            <a:cxnSpLocks noChangeShapeType="1"/>
            <a:stCxn id="37901" idx="2"/>
            <a:endCxn id="37903" idx="0"/>
          </p:cNvCxnSpPr>
          <p:nvPr/>
        </p:nvCxnSpPr>
        <p:spPr bwMode="auto">
          <a:xfrm>
            <a:off x="1260475" y="55165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7905" name="Text Box 18"/>
          <p:cNvSpPr txBox="1">
            <a:spLocks noChangeArrowheads="1"/>
          </p:cNvSpPr>
          <p:nvPr/>
        </p:nvSpPr>
        <p:spPr bwMode="auto">
          <a:xfrm>
            <a:off x="539552" y="476672"/>
            <a:ext cx="58322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37906" name="Text Box 20"/>
          <p:cNvSpPr txBox="1">
            <a:spLocks noChangeArrowheads="1"/>
          </p:cNvSpPr>
          <p:nvPr/>
        </p:nvSpPr>
        <p:spPr bwMode="auto">
          <a:xfrm>
            <a:off x="2339975" y="2420938"/>
            <a:ext cx="68040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400" b="1" dirty="0">
                <a:solidFill>
                  <a:srgbClr val="1B8D7E"/>
                </a:solidFill>
                <a:latin typeface="+mj-lt"/>
              </a:rPr>
              <a:t>Corresponde a la declaración de los elementos constitutivos de la intervención. </a:t>
            </a:r>
          </a:p>
          <a:p>
            <a:pPr>
              <a:buFont typeface="Wingdings" pitchFamily="2" charset="2"/>
              <a:buChar char="ü"/>
            </a:pPr>
            <a:endParaRPr lang="es-ES_tradnl" sz="2400" b="1" dirty="0">
              <a:solidFill>
                <a:srgbClr val="1B8D7E"/>
              </a:solidFill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es-ES_tradnl" sz="2400" b="1" dirty="0">
                <a:solidFill>
                  <a:srgbClr val="1B8D7E"/>
                </a:solidFill>
                <a:latin typeface="+mj-lt"/>
              </a:rPr>
              <a:t>Principios, valores y particularmente los ejes transversales de la institución se ven reflejados en este espacio.</a:t>
            </a:r>
          </a:p>
          <a:p>
            <a:pPr>
              <a:buFont typeface="Wingdings" pitchFamily="2" charset="2"/>
              <a:buChar char="ü"/>
            </a:pPr>
            <a:endParaRPr lang="es-ES_tradnl" sz="2400" b="1" dirty="0">
              <a:solidFill>
                <a:srgbClr val="1B8D7E"/>
              </a:solidFill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es-ES_tradnl" sz="2400" b="1" dirty="0">
                <a:solidFill>
                  <a:srgbClr val="1B8D7E"/>
                </a:solidFill>
                <a:latin typeface="+mj-lt"/>
              </a:rPr>
              <a:t>Las especificidades de cada programa se destacan mediante la explicitación de flujos de actividades y protocolos.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4427538" y="1268413"/>
            <a:ext cx="23675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Metodología</a:t>
            </a:r>
          </a:p>
        </p:txBody>
      </p:sp>
      <p:sp>
        <p:nvSpPr>
          <p:cNvPr id="38915" name="AutoShape 5"/>
          <p:cNvSpPr>
            <a:spLocks noChangeArrowheads="1"/>
          </p:cNvSpPr>
          <p:nvPr/>
        </p:nvSpPr>
        <p:spPr bwMode="auto">
          <a:xfrm>
            <a:off x="468313" y="134143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38916" name="AutoShape 6"/>
          <p:cNvSpPr>
            <a:spLocks noChangeArrowheads="1"/>
          </p:cNvSpPr>
          <p:nvPr/>
        </p:nvSpPr>
        <p:spPr bwMode="auto">
          <a:xfrm>
            <a:off x="271463" y="1971675"/>
            <a:ext cx="1979612" cy="7921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38917" name="AutoShape 7"/>
          <p:cNvSpPr>
            <a:spLocks noChangeArrowheads="1"/>
          </p:cNvSpPr>
          <p:nvPr/>
        </p:nvSpPr>
        <p:spPr bwMode="auto">
          <a:xfrm>
            <a:off x="468313" y="2925763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38918" name="AutoShape 8"/>
          <p:cNvSpPr>
            <a:spLocks noChangeArrowheads="1"/>
          </p:cNvSpPr>
          <p:nvPr/>
        </p:nvSpPr>
        <p:spPr bwMode="auto">
          <a:xfrm>
            <a:off x="468313" y="3663950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Metodología</a:t>
            </a:r>
          </a:p>
        </p:txBody>
      </p:sp>
      <p:sp>
        <p:nvSpPr>
          <p:cNvPr id="38919" name="AutoShape 9"/>
          <p:cNvSpPr>
            <a:spLocks noChangeArrowheads="1"/>
          </p:cNvSpPr>
          <p:nvPr/>
        </p:nvSpPr>
        <p:spPr bwMode="auto">
          <a:xfrm>
            <a:off x="468313" y="42941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8920" name="AutoShape 10"/>
          <p:cNvCxnSpPr>
            <a:cxnSpLocks noChangeShapeType="1"/>
            <a:stCxn id="38915" idx="2"/>
            <a:endCxn id="38916" idx="0"/>
          </p:cNvCxnSpPr>
          <p:nvPr/>
        </p:nvCxnSpPr>
        <p:spPr bwMode="auto">
          <a:xfrm>
            <a:off x="1260475" y="1701800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1" name="AutoShape 11"/>
          <p:cNvCxnSpPr>
            <a:cxnSpLocks noChangeShapeType="1"/>
            <a:stCxn id="38916" idx="2"/>
            <a:endCxn id="38917" idx="0"/>
          </p:cNvCxnSpPr>
          <p:nvPr/>
        </p:nvCxnSpPr>
        <p:spPr bwMode="auto">
          <a:xfrm flipH="1">
            <a:off x="1260475" y="2763838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2" name="AutoShape 12"/>
          <p:cNvCxnSpPr>
            <a:cxnSpLocks noChangeShapeType="1"/>
            <a:stCxn id="38917" idx="2"/>
            <a:endCxn id="38918" idx="0"/>
          </p:cNvCxnSpPr>
          <p:nvPr/>
        </p:nvCxnSpPr>
        <p:spPr bwMode="auto">
          <a:xfrm>
            <a:off x="1260475" y="3465513"/>
            <a:ext cx="0" cy="198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3" name="AutoShape 13"/>
          <p:cNvCxnSpPr>
            <a:cxnSpLocks noChangeShapeType="1"/>
            <a:stCxn id="38918" idx="2"/>
            <a:endCxn id="38919" idx="0"/>
          </p:cNvCxnSpPr>
          <p:nvPr/>
        </p:nvCxnSpPr>
        <p:spPr bwMode="auto">
          <a:xfrm>
            <a:off x="1260475" y="4024313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8924" name="AutoShape 14"/>
          <p:cNvSpPr>
            <a:spLocks noChangeArrowheads="1"/>
          </p:cNvSpPr>
          <p:nvPr/>
        </p:nvSpPr>
        <p:spPr bwMode="auto">
          <a:xfrm>
            <a:off x="468313" y="50133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8925" name="AutoShape 15"/>
          <p:cNvCxnSpPr>
            <a:cxnSpLocks noChangeShapeType="1"/>
            <a:stCxn id="38919" idx="2"/>
            <a:endCxn id="38924" idx="0"/>
          </p:cNvCxnSpPr>
          <p:nvPr/>
        </p:nvCxnSpPr>
        <p:spPr bwMode="auto">
          <a:xfrm>
            <a:off x="1260475" y="4654550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8926" name="AutoShape 16"/>
          <p:cNvSpPr>
            <a:spLocks noChangeArrowheads="1"/>
          </p:cNvSpPr>
          <p:nvPr/>
        </p:nvSpPr>
        <p:spPr bwMode="auto">
          <a:xfrm>
            <a:off x="468313" y="5661025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8927" name="AutoShape 17"/>
          <p:cNvCxnSpPr>
            <a:cxnSpLocks noChangeShapeType="1"/>
            <a:stCxn id="38924" idx="2"/>
            <a:endCxn id="38926" idx="0"/>
          </p:cNvCxnSpPr>
          <p:nvPr/>
        </p:nvCxnSpPr>
        <p:spPr bwMode="auto">
          <a:xfrm>
            <a:off x="1260475" y="5373688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8928" name="Text Box 18"/>
          <p:cNvSpPr txBox="1">
            <a:spLocks noChangeArrowheads="1"/>
          </p:cNvSpPr>
          <p:nvPr/>
        </p:nvSpPr>
        <p:spPr bwMode="auto">
          <a:xfrm>
            <a:off x="539552" y="404664"/>
            <a:ext cx="5216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112659" name="AutoShap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11413" y="2708275"/>
            <a:ext cx="1423987" cy="1844675"/>
          </a:xfrm>
          <a:prstGeom prst="homePlate">
            <a:avLst>
              <a:gd name="adj" fmla="val 19111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   Postulación</a:t>
            </a:r>
            <a:r>
              <a:rPr lang="es-ES_tradnl" sz="1800">
                <a:ea typeface="ＭＳ Ｐゴシック" pitchFamily="-106" charset="-128"/>
              </a:rPr>
              <a:t> </a:t>
            </a:r>
          </a:p>
        </p:txBody>
      </p:sp>
      <p:sp>
        <p:nvSpPr>
          <p:cNvPr id="112660" name="AutoShape 20"/>
          <p:cNvSpPr>
            <a:spLocks noChangeArrowheads="1"/>
          </p:cNvSpPr>
          <p:nvPr/>
        </p:nvSpPr>
        <p:spPr bwMode="auto">
          <a:xfrm>
            <a:off x="3814763" y="2708275"/>
            <a:ext cx="1671637" cy="1844675"/>
          </a:xfrm>
          <a:prstGeom prst="chevron">
            <a:avLst>
              <a:gd name="adj" fmla="val 16125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Ingreso </a:t>
            </a:r>
          </a:p>
          <a:p>
            <a:pPr algn="ct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y </a:t>
            </a:r>
          </a:p>
          <a:p>
            <a:pPr algn="ct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     diagnóstico </a:t>
            </a:r>
          </a:p>
          <a:p>
            <a:pPr algn="ct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Inicial</a:t>
            </a:r>
          </a:p>
        </p:txBody>
      </p:sp>
      <p:sp>
        <p:nvSpPr>
          <p:cNvPr id="112661" name="AutoShape 21"/>
          <p:cNvSpPr>
            <a:spLocks noChangeArrowheads="1"/>
          </p:cNvSpPr>
          <p:nvPr/>
        </p:nvSpPr>
        <p:spPr bwMode="auto">
          <a:xfrm>
            <a:off x="5435600" y="2708275"/>
            <a:ext cx="1671638" cy="1844675"/>
          </a:xfrm>
          <a:prstGeom prst="chevron">
            <a:avLst>
              <a:gd name="adj" fmla="val 16125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   Intervención</a:t>
            </a:r>
            <a:r>
              <a:rPr lang="es-ES_tradnl" sz="1800">
                <a:ea typeface="ＭＳ Ｐゴシック" pitchFamily="-106" charset="-128"/>
              </a:rPr>
              <a:t> </a:t>
            </a:r>
          </a:p>
        </p:txBody>
      </p:sp>
      <p:sp>
        <p:nvSpPr>
          <p:cNvPr id="112662" name="AutoShape 22"/>
          <p:cNvSpPr>
            <a:spLocks noChangeArrowheads="1"/>
          </p:cNvSpPr>
          <p:nvPr/>
        </p:nvSpPr>
        <p:spPr bwMode="auto">
          <a:xfrm>
            <a:off x="7092950" y="2708275"/>
            <a:ext cx="1671638" cy="1844675"/>
          </a:xfrm>
          <a:prstGeom prst="chevron">
            <a:avLst>
              <a:gd name="adj" fmla="val 16125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es-ES_tradnl" sz="1800" b="1">
                <a:solidFill>
                  <a:schemeClr val="bg1"/>
                </a:solidFill>
                <a:ea typeface="ＭＳ Ｐゴシック" pitchFamily="-106" charset="-128"/>
              </a:rPr>
              <a:t>Egreso</a:t>
            </a:r>
          </a:p>
        </p:txBody>
      </p:sp>
      <p:sp>
        <p:nvSpPr>
          <p:cNvPr id="112663" name="Text Box 23"/>
          <p:cNvSpPr txBox="1">
            <a:spLocks noChangeArrowheads="1"/>
          </p:cNvSpPr>
          <p:nvPr/>
        </p:nvSpPr>
        <p:spPr bwMode="auto">
          <a:xfrm>
            <a:off x="3419475" y="1916113"/>
            <a:ext cx="50409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s-CL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Etapas de la Intervención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9" grpId="0" animBg="1"/>
      <p:bldP spid="112660" grpId="0" animBg="1"/>
      <p:bldP spid="112661" grpId="0" animBg="1"/>
      <p:bldP spid="11266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3779838" y="1268413"/>
            <a:ext cx="40650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Metodología - Ejemplo</a:t>
            </a:r>
          </a:p>
        </p:txBody>
      </p:sp>
      <p:sp>
        <p:nvSpPr>
          <p:cNvPr id="39939" name="AutoShape 5"/>
          <p:cNvSpPr>
            <a:spLocks noChangeArrowheads="1"/>
          </p:cNvSpPr>
          <p:nvPr/>
        </p:nvSpPr>
        <p:spPr bwMode="auto">
          <a:xfrm>
            <a:off x="468313" y="134143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39940" name="AutoShape 6"/>
          <p:cNvSpPr>
            <a:spLocks noChangeArrowheads="1"/>
          </p:cNvSpPr>
          <p:nvPr/>
        </p:nvSpPr>
        <p:spPr bwMode="auto">
          <a:xfrm>
            <a:off x="271463" y="1971675"/>
            <a:ext cx="1979612" cy="7921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39941" name="AutoShape 7"/>
          <p:cNvSpPr>
            <a:spLocks noChangeArrowheads="1"/>
          </p:cNvSpPr>
          <p:nvPr/>
        </p:nvSpPr>
        <p:spPr bwMode="auto">
          <a:xfrm>
            <a:off x="468313" y="2925763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39942" name="AutoShape 8"/>
          <p:cNvSpPr>
            <a:spLocks noChangeArrowheads="1"/>
          </p:cNvSpPr>
          <p:nvPr/>
        </p:nvSpPr>
        <p:spPr bwMode="auto">
          <a:xfrm>
            <a:off x="468313" y="3663950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Metodología</a:t>
            </a:r>
          </a:p>
        </p:txBody>
      </p:sp>
      <p:sp>
        <p:nvSpPr>
          <p:cNvPr id="39943" name="AutoShape 9"/>
          <p:cNvSpPr>
            <a:spLocks noChangeArrowheads="1"/>
          </p:cNvSpPr>
          <p:nvPr/>
        </p:nvSpPr>
        <p:spPr bwMode="auto">
          <a:xfrm>
            <a:off x="468313" y="42941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39944" name="AutoShape 10"/>
          <p:cNvCxnSpPr>
            <a:cxnSpLocks noChangeShapeType="1"/>
            <a:stCxn id="39939" idx="2"/>
            <a:endCxn id="39940" idx="0"/>
          </p:cNvCxnSpPr>
          <p:nvPr/>
        </p:nvCxnSpPr>
        <p:spPr bwMode="auto">
          <a:xfrm>
            <a:off x="1260475" y="1701800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9945" name="AutoShape 11"/>
          <p:cNvCxnSpPr>
            <a:cxnSpLocks noChangeShapeType="1"/>
            <a:stCxn id="39940" idx="2"/>
            <a:endCxn id="39941" idx="0"/>
          </p:cNvCxnSpPr>
          <p:nvPr/>
        </p:nvCxnSpPr>
        <p:spPr bwMode="auto">
          <a:xfrm flipH="1">
            <a:off x="1260475" y="2763838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9946" name="AutoShape 12"/>
          <p:cNvCxnSpPr>
            <a:cxnSpLocks noChangeShapeType="1"/>
            <a:stCxn id="39941" idx="2"/>
            <a:endCxn id="39942" idx="0"/>
          </p:cNvCxnSpPr>
          <p:nvPr/>
        </p:nvCxnSpPr>
        <p:spPr bwMode="auto">
          <a:xfrm>
            <a:off x="1260475" y="3465513"/>
            <a:ext cx="0" cy="198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9947" name="AutoShape 13"/>
          <p:cNvCxnSpPr>
            <a:cxnSpLocks noChangeShapeType="1"/>
            <a:stCxn id="39942" idx="2"/>
            <a:endCxn id="39943" idx="0"/>
          </p:cNvCxnSpPr>
          <p:nvPr/>
        </p:nvCxnSpPr>
        <p:spPr bwMode="auto">
          <a:xfrm>
            <a:off x="1260475" y="4024313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9948" name="AutoShape 14"/>
          <p:cNvSpPr>
            <a:spLocks noChangeArrowheads="1"/>
          </p:cNvSpPr>
          <p:nvPr/>
        </p:nvSpPr>
        <p:spPr bwMode="auto">
          <a:xfrm>
            <a:off x="468313" y="50133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39949" name="AutoShape 15"/>
          <p:cNvCxnSpPr>
            <a:cxnSpLocks noChangeShapeType="1"/>
            <a:stCxn id="39943" idx="2"/>
            <a:endCxn id="39948" idx="0"/>
          </p:cNvCxnSpPr>
          <p:nvPr/>
        </p:nvCxnSpPr>
        <p:spPr bwMode="auto">
          <a:xfrm>
            <a:off x="1260475" y="4654550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9950" name="AutoShape 16"/>
          <p:cNvSpPr>
            <a:spLocks noChangeArrowheads="1"/>
          </p:cNvSpPr>
          <p:nvPr/>
        </p:nvSpPr>
        <p:spPr bwMode="auto">
          <a:xfrm>
            <a:off x="468313" y="5661025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39951" name="AutoShape 17"/>
          <p:cNvCxnSpPr>
            <a:cxnSpLocks noChangeShapeType="1"/>
            <a:stCxn id="39948" idx="2"/>
            <a:endCxn id="39950" idx="0"/>
          </p:cNvCxnSpPr>
          <p:nvPr/>
        </p:nvCxnSpPr>
        <p:spPr bwMode="auto">
          <a:xfrm>
            <a:off x="1260475" y="5373688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9952" name="Text Box 18"/>
          <p:cNvSpPr txBox="1">
            <a:spLocks noChangeArrowheads="1"/>
          </p:cNvSpPr>
          <p:nvPr/>
        </p:nvSpPr>
        <p:spPr bwMode="auto">
          <a:xfrm>
            <a:off x="467544" y="404664"/>
            <a:ext cx="5216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graphicFrame>
        <p:nvGraphicFramePr>
          <p:cNvPr id="113711" name="Group 47"/>
          <p:cNvGraphicFramePr>
            <a:graphicFrameLocks noGrp="1"/>
          </p:cNvGraphicFramePr>
          <p:nvPr>
            <p:ph idx="1"/>
          </p:nvPr>
        </p:nvGraphicFramePr>
        <p:xfrm>
          <a:off x="2627784" y="2060848"/>
          <a:ext cx="6173316" cy="3048000"/>
        </p:xfrm>
        <a:graphic>
          <a:graphicData uri="http://schemas.openxmlformats.org/drawingml/2006/table">
            <a:tbl>
              <a:tblPr/>
              <a:tblGrid>
                <a:gridCol w="1558826"/>
                <a:gridCol w="2258862"/>
                <a:gridCol w="2355628"/>
              </a:tblGrid>
              <a:tr h="180975"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mbria" pitchFamily="18" charset="0"/>
                          <a:cs typeface="Arial" charset="0"/>
                        </a:rPr>
                        <a:t>INGRESO y DIAGNOSTICO INICIAL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mbria" pitchFamily="18" charset="0"/>
                        <a:cs typeface="Arial" charset="0"/>
                      </a:endParaRPr>
                    </a:p>
                  </a:txBody>
                  <a:tcPr marL="116097" marR="116097" anchor="ctr" horzOverflow="overflow">
                    <a:lnL w="28575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s-C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11" charset="-128"/>
                      </a:endParaRP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357188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Objetivos de Proceso</a:t>
                      </a:r>
                      <a:endParaRPr kumimoji="0" lang="es-C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Indicadores del Proceso</a:t>
                      </a:r>
                      <a:endParaRPr kumimoji="0" lang="es-C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84200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O1: 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Completar la capacidad instalada por niveles</a:t>
                      </a: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Ind 1: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% de cumplimiento de capacidad</a:t>
                      </a: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O2: 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Diagnóstico situación inicial de usuario</a:t>
                      </a: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Ind</a:t>
                      </a:r>
                      <a:r>
                        <a:rPr kumimoji="0" lang="es-C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 2:</a:t>
                      </a: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C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 % de diagnósticos de usuarios ingresados </a:t>
                      </a:r>
                    </a:p>
                  </a:txBody>
                  <a:tcPr marL="116097" marR="116097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73" name="AutoShape 39"/>
          <p:cNvSpPr>
            <a:spLocks noChangeArrowheads="1"/>
          </p:cNvSpPr>
          <p:nvPr/>
        </p:nvSpPr>
        <p:spPr bwMode="auto">
          <a:xfrm>
            <a:off x="5292725" y="5084763"/>
            <a:ext cx="1008063" cy="5746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9974" name="Text Box 40"/>
          <p:cNvSpPr txBox="1">
            <a:spLocks noChangeArrowheads="1"/>
          </p:cNvSpPr>
          <p:nvPr/>
        </p:nvSpPr>
        <p:spPr bwMode="auto">
          <a:xfrm>
            <a:off x="4932363" y="5876925"/>
            <a:ext cx="1784350" cy="466725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b="1"/>
              <a:t>Protocolos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4499992" y="1124744"/>
            <a:ext cx="16964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Recursos</a:t>
            </a:r>
          </a:p>
        </p:txBody>
      </p:sp>
      <p:sp>
        <p:nvSpPr>
          <p:cNvPr id="40963" name="AutoShape 5"/>
          <p:cNvSpPr>
            <a:spLocks noChangeArrowheads="1"/>
          </p:cNvSpPr>
          <p:nvPr/>
        </p:nvSpPr>
        <p:spPr bwMode="auto">
          <a:xfrm>
            <a:off x="611188" y="141287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40964" name="AutoShape 6"/>
          <p:cNvSpPr>
            <a:spLocks noChangeArrowheads="1"/>
          </p:cNvSpPr>
          <p:nvPr/>
        </p:nvSpPr>
        <p:spPr bwMode="auto">
          <a:xfrm>
            <a:off x="414338" y="2043113"/>
            <a:ext cx="1979612" cy="7921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40965" name="AutoShape 7"/>
          <p:cNvSpPr>
            <a:spLocks noChangeArrowheads="1"/>
          </p:cNvSpPr>
          <p:nvPr/>
        </p:nvSpPr>
        <p:spPr bwMode="auto">
          <a:xfrm>
            <a:off x="611188" y="2997200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40966" name="AutoShape 8"/>
          <p:cNvSpPr>
            <a:spLocks noChangeArrowheads="1"/>
          </p:cNvSpPr>
          <p:nvPr/>
        </p:nvSpPr>
        <p:spPr bwMode="auto">
          <a:xfrm>
            <a:off x="611188" y="37353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Metodología</a:t>
            </a:r>
          </a:p>
        </p:txBody>
      </p:sp>
      <p:sp>
        <p:nvSpPr>
          <p:cNvPr id="40967" name="AutoShape 9"/>
          <p:cNvSpPr>
            <a:spLocks noChangeArrowheads="1"/>
          </p:cNvSpPr>
          <p:nvPr/>
        </p:nvSpPr>
        <p:spPr bwMode="auto">
          <a:xfrm>
            <a:off x="611188" y="43656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Recursos</a:t>
            </a:r>
          </a:p>
        </p:txBody>
      </p:sp>
      <p:cxnSp>
        <p:nvCxnSpPr>
          <p:cNvPr id="40968" name="AutoShape 10"/>
          <p:cNvCxnSpPr>
            <a:cxnSpLocks noChangeShapeType="1"/>
            <a:stCxn id="40963" idx="2"/>
            <a:endCxn id="40964" idx="0"/>
          </p:cNvCxnSpPr>
          <p:nvPr/>
        </p:nvCxnSpPr>
        <p:spPr bwMode="auto">
          <a:xfrm>
            <a:off x="1403350" y="1773238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69" name="AutoShape 11"/>
          <p:cNvCxnSpPr>
            <a:cxnSpLocks noChangeShapeType="1"/>
            <a:stCxn id="40964" idx="2"/>
            <a:endCxn id="40965" idx="0"/>
          </p:cNvCxnSpPr>
          <p:nvPr/>
        </p:nvCxnSpPr>
        <p:spPr bwMode="auto">
          <a:xfrm flipH="1">
            <a:off x="1403350" y="2835275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70" name="AutoShape 12"/>
          <p:cNvCxnSpPr>
            <a:cxnSpLocks noChangeShapeType="1"/>
            <a:stCxn id="40965" idx="2"/>
            <a:endCxn id="40966" idx="0"/>
          </p:cNvCxnSpPr>
          <p:nvPr/>
        </p:nvCxnSpPr>
        <p:spPr bwMode="auto">
          <a:xfrm>
            <a:off x="1403350" y="3536950"/>
            <a:ext cx="0" cy="198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71" name="AutoShape 13"/>
          <p:cNvCxnSpPr>
            <a:cxnSpLocks noChangeShapeType="1"/>
            <a:stCxn id="40966" idx="2"/>
            <a:endCxn id="40967" idx="0"/>
          </p:cNvCxnSpPr>
          <p:nvPr/>
        </p:nvCxnSpPr>
        <p:spPr bwMode="auto">
          <a:xfrm>
            <a:off x="1403350" y="4095750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0972" name="AutoShape 14"/>
          <p:cNvSpPr>
            <a:spLocks noChangeArrowheads="1"/>
          </p:cNvSpPr>
          <p:nvPr/>
        </p:nvSpPr>
        <p:spPr bwMode="auto">
          <a:xfrm>
            <a:off x="611188" y="50847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Organigrama</a:t>
            </a:r>
          </a:p>
        </p:txBody>
      </p:sp>
      <p:cxnSp>
        <p:nvCxnSpPr>
          <p:cNvPr id="40973" name="AutoShape 15"/>
          <p:cNvCxnSpPr>
            <a:cxnSpLocks noChangeShapeType="1"/>
            <a:stCxn id="40967" idx="2"/>
            <a:endCxn id="40972" idx="0"/>
          </p:cNvCxnSpPr>
          <p:nvPr/>
        </p:nvCxnSpPr>
        <p:spPr bwMode="auto">
          <a:xfrm>
            <a:off x="1403350" y="4725988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0974" name="AutoShape 16"/>
          <p:cNvSpPr>
            <a:spLocks noChangeArrowheads="1"/>
          </p:cNvSpPr>
          <p:nvPr/>
        </p:nvSpPr>
        <p:spPr bwMode="auto">
          <a:xfrm>
            <a:off x="611188" y="5732463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40975" name="AutoShape 17"/>
          <p:cNvCxnSpPr>
            <a:cxnSpLocks noChangeShapeType="1"/>
            <a:stCxn id="40972" idx="2"/>
            <a:endCxn id="40974" idx="0"/>
          </p:cNvCxnSpPr>
          <p:nvPr/>
        </p:nvCxnSpPr>
        <p:spPr bwMode="auto">
          <a:xfrm>
            <a:off x="1403350" y="544512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0976" name="Text Box 18"/>
          <p:cNvSpPr txBox="1">
            <a:spLocks noChangeArrowheads="1"/>
          </p:cNvSpPr>
          <p:nvPr/>
        </p:nvSpPr>
        <p:spPr bwMode="auto">
          <a:xfrm>
            <a:off x="611560" y="404664"/>
            <a:ext cx="5216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40977" name="Rectangle 19"/>
          <p:cNvSpPr>
            <a:spLocks noChangeArrowheads="1"/>
          </p:cNvSpPr>
          <p:nvPr/>
        </p:nvSpPr>
        <p:spPr bwMode="auto">
          <a:xfrm>
            <a:off x="2484438" y="1628775"/>
            <a:ext cx="63537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Dotación de trabajadores remunerados y no remunerados</a:t>
            </a:r>
            <a:endParaRPr lang="es-ES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5797" name="Group 85"/>
          <p:cNvGraphicFramePr>
            <a:graphicFrameLocks noGrp="1"/>
          </p:cNvGraphicFramePr>
          <p:nvPr/>
        </p:nvGraphicFramePr>
        <p:xfrm>
          <a:off x="2627313" y="2420938"/>
          <a:ext cx="6048375" cy="3157728"/>
        </p:xfrm>
        <a:graphic>
          <a:graphicData uri="http://schemas.openxmlformats.org/drawingml/2006/table">
            <a:tbl>
              <a:tblPr/>
              <a:tblGrid>
                <a:gridCol w="1439862"/>
                <a:gridCol w="1455738"/>
                <a:gridCol w="1411287"/>
                <a:gridCol w="1741488"/>
              </a:tblGrid>
              <a:tr h="49847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Cargos requeridos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-111" charset="-128"/>
                        </a:rPr>
                        <a:t>Coeficientes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(estándar por usuario)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-111" charset="-128"/>
                        </a:rPr>
                        <a:t>Jornada Necesarias y turnos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-111" charset="-128"/>
                        </a:rPr>
                        <a:t>Requerimiento de Voluntariado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Se adjuntan descripciones de cargo necesarios para el programa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En algunos casos se plantea una relaci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Tahoma" pitchFamily="34" charset="0"/>
                        </a:rPr>
                        <a:t>ó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n de trabajador por usuario atendido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Tahoma" pitchFamily="34" charset="0"/>
                        </a:rPr>
                        <a:t>Se plantea jornadas necesarias y tipos de turnos para programas que los requieren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Identificaci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Tahoma" pitchFamily="34" charset="0"/>
                        </a:rPr>
                        <a:t>ó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n de funciones para el trabajo de los voluntarios. Determinaci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Tahoma" pitchFamily="34" charset="0"/>
                        </a:rPr>
                        <a:t>ó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n de funciones m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Tahoma" pitchFamily="34" charset="0"/>
                        </a:rPr>
                        <a:t>í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Tahoma" pitchFamily="34" charset="0"/>
                        </a:rPr>
                        <a:t>nimas por programa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4716463" y="1341438"/>
            <a:ext cx="160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 b="1"/>
              <a:t>Organigrama</a:t>
            </a:r>
          </a:p>
        </p:txBody>
      </p:sp>
      <p:sp>
        <p:nvSpPr>
          <p:cNvPr id="41987" name="AutoShape 5"/>
          <p:cNvSpPr>
            <a:spLocks noChangeArrowheads="1"/>
          </p:cNvSpPr>
          <p:nvPr/>
        </p:nvSpPr>
        <p:spPr bwMode="auto">
          <a:xfrm>
            <a:off x="468313" y="141287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41988" name="AutoShape 6"/>
          <p:cNvSpPr>
            <a:spLocks noChangeArrowheads="1"/>
          </p:cNvSpPr>
          <p:nvPr/>
        </p:nvSpPr>
        <p:spPr bwMode="auto">
          <a:xfrm>
            <a:off x="271463" y="2043113"/>
            <a:ext cx="1979612" cy="7921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41989" name="AutoShape 7"/>
          <p:cNvSpPr>
            <a:spLocks noChangeArrowheads="1"/>
          </p:cNvSpPr>
          <p:nvPr/>
        </p:nvSpPr>
        <p:spPr bwMode="auto">
          <a:xfrm>
            <a:off x="468313" y="2997200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Objetivos del </a:t>
            </a:r>
          </a:p>
          <a:p>
            <a:pPr algn="ctr"/>
            <a:r>
              <a:rPr lang="es-ES" sz="1600"/>
              <a:t>programa</a:t>
            </a:r>
          </a:p>
        </p:txBody>
      </p:sp>
      <p:sp>
        <p:nvSpPr>
          <p:cNvPr id="41990" name="AutoShape 8"/>
          <p:cNvSpPr>
            <a:spLocks noChangeArrowheads="1"/>
          </p:cNvSpPr>
          <p:nvPr/>
        </p:nvSpPr>
        <p:spPr bwMode="auto">
          <a:xfrm>
            <a:off x="468313" y="3735388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Metodología</a:t>
            </a:r>
          </a:p>
        </p:txBody>
      </p:sp>
      <p:sp>
        <p:nvSpPr>
          <p:cNvPr id="41991" name="AutoShape 9"/>
          <p:cNvSpPr>
            <a:spLocks noChangeArrowheads="1"/>
          </p:cNvSpPr>
          <p:nvPr/>
        </p:nvSpPr>
        <p:spPr bwMode="auto">
          <a:xfrm>
            <a:off x="468313" y="43656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Recursos</a:t>
            </a:r>
          </a:p>
        </p:txBody>
      </p:sp>
      <p:cxnSp>
        <p:nvCxnSpPr>
          <p:cNvPr id="41992" name="AutoShape 10"/>
          <p:cNvCxnSpPr>
            <a:cxnSpLocks noChangeShapeType="1"/>
            <a:stCxn id="41987" idx="2"/>
            <a:endCxn id="41988" idx="0"/>
          </p:cNvCxnSpPr>
          <p:nvPr/>
        </p:nvCxnSpPr>
        <p:spPr bwMode="auto">
          <a:xfrm>
            <a:off x="1260475" y="1773238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993" name="AutoShape 11"/>
          <p:cNvCxnSpPr>
            <a:cxnSpLocks noChangeShapeType="1"/>
            <a:stCxn id="41988" idx="2"/>
            <a:endCxn id="41989" idx="0"/>
          </p:cNvCxnSpPr>
          <p:nvPr/>
        </p:nvCxnSpPr>
        <p:spPr bwMode="auto">
          <a:xfrm flipH="1">
            <a:off x="1260475" y="2835275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994" name="AutoShape 12"/>
          <p:cNvCxnSpPr>
            <a:cxnSpLocks noChangeShapeType="1"/>
            <a:stCxn id="41989" idx="2"/>
            <a:endCxn id="41990" idx="0"/>
          </p:cNvCxnSpPr>
          <p:nvPr/>
        </p:nvCxnSpPr>
        <p:spPr bwMode="auto">
          <a:xfrm>
            <a:off x="1260475" y="3536950"/>
            <a:ext cx="0" cy="198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995" name="AutoShape 13"/>
          <p:cNvCxnSpPr>
            <a:cxnSpLocks noChangeShapeType="1"/>
            <a:stCxn id="41990" idx="2"/>
            <a:endCxn id="41991" idx="0"/>
          </p:cNvCxnSpPr>
          <p:nvPr/>
        </p:nvCxnSpPr>
        <p:spPr bwMode="auto">
          <a:xfrm>
            <a:off x="1260475" y="4095750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1996" name="AutoShape 14"/>
          <p:cNvSpPr>
            <a:spLocks noChangeArrowheads="1"/>
          </p:cNvSpPr>
          <p:nvPr/>
        </p:nvSpPr>
        <p:spPr bwMode="auto">
          <a:xfrm>
            <a:off x="468313" y="50847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Organigrama</a:t>
            </a:r>
          </a:p>
        </p:txBody>
      </p:sp>
      <p:cxnSp>
        <p:nvCxnSpPr>
          <p:cNvPr id="41997" name="AutoShape 15"/>
          <p:cNvCxnSpPr>
            <a:cxnSpLocks noChangeShapeType="1"/>
            <a:stCxn id="41991" idx="2"/>
            <a:endCxn id="41996" idx="0"/>
          </p:cNvCxnSpPr>
          <p:nvPr/>
        </p:nvCxnSpPr>
        <p:spPr bwMode="auto">
          <a:xfrm>
            <a:off x="1260475" y="4725988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1998" name="AutoShape 16"/>
          <p:cNvSpPr>
            <a:spLocks noChangeArrowheads="1"/>
          </p:cNvSpPr>
          <p:nvPr/>
        </p:nvSpPr>
        <p:spPr bwMode="auto">
          <a:xfrm>
            <a:off x="468313" y="5732463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Tablero de </a:t>
            </a:r>
          </a:p>
          <a:p>
            <a:pPr algn="ctr"/>
            <a:r>
              <a:rPr lang="es-ES" sz="1600"/>
              <a:t>control</a:t>
            </a:r>
          </a:p>
        </p:txBody>
      </p:sp>
      <p:cxnSp>
        <p:nvCxnSpPr>
          <p:cNvPr id="41999" name="AutoShape 17"/>
          <p:cNvCxnSpPr>
            <a:cxnSpLocks noChangeShapeType="1"/>
            <a:stCxn id="41996" idx="2"/>
            <a:endCxn id="41998" idx="0"/>
          </p:cNvCxnSpPr>
          <p:nvPr/>
        </p:nvCxnSpPr>
        <p:spPr bwMode="auto">
          <a:xfrm>
            <a:off x="1260475" y="544512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2000" name="Text Box 18"/>
          <p:cNvSpPr txBox="1">
            <a:spLocks noChangeArrowheads="1"/>
          </p:cNvSpPr>
          <p:nvPr/>
        </p:nvSpPr>
        <p:spPr bwMode="auto">
          <a:xfrm>
            <a:off x="611560" y="332656"/>
            <a:ext cx="5216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grpSp>
        <p:nvGrpSpPr>
          <p:cNvPr id="2" name="Group 19"/>
          <p:cNvGrpSpPr>
            <a:grpSpLocks noChangeAspect="1"/>
          </p:cNvGrpSpPr>
          <p:nvPr/>
        </p:nvGrpSpPr>
        <p:grpSpPr bwMode="auto">
          <a:xfrm>
            <a:off x="2268538" y="2133600"/>
            <a:ext cx="6553200" cy="3600450"/>
            <a:chOff x="2274" y="7927"/>
            <a:chExt cx="7200" cy="3277"/>
          </a:xfrm>
        </p:grpSpPr>
        <p:sp>
          <p:nvSpPr>
            <p:cNvPr id="42002" name="AutoShape 20"/>
            <p:cNvSpPr>
              <a:spLocks noChangeAspect="1" noChangeArrowheads="1"/>
            </p:cNvSpPr>
            <p:nvPr/>
          </p:nvSpPr>
          <p:spPr bwMode="auto">
            <a:xfrm>
              <a:off x="2274" y="7927"/>
              <a:ext cx="7200" cy="3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2003" name="Text Box 21"/>
            <p:cNvSpPr txBox="1">
              <a:spLocks noChangeArrowheads="1"/>
            </p:cNvSpPr>
            <p:nvPr/>
          </p:nvSpPr>
          <p:spPr bwMode="auto">
            <a:xfrm>
              <a:off x="4824" y="8076"/>
              <a:ext cx="2400" cy="894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800" b="1">
                  <a:latin typeface="Times New Roman" pitchFamily="18" charset="0"/>
                </a:rPr>
                <a:t>Jefe de unidad</a:t>
              </a:r>
              <a:endParaRPr lang="es-ES" sz="1800"/>
            </a:p>
          </p:txBody>
        </p:sp>
        <p:sp>
          <p:nvSpPr>
            <p:cNvPr id="42004" name="Text Box 22"/>
            <p:cNvSpPr txBox="1">
              <a:spLocks noChangeArrowheads="1"/>
            </p:cNvSpPr>
            <p:nvPr/>
          </p:nvSpPr>
          <p:spPr bwMode="auto">
            <a:xfrm>
              <a:off x="4824" y="9119"/>
              <a:ext cx="2400" cy="744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800" b="1">
                  <a:latin typeface="Times New Roman" pitchFamily="18" charset="0"/>
                </a:rPr>
                <a:t>Asistente técnico</a:t>
              </a:r>
            </a:p>
            <a:p>
              <a:endParaRPr lang="es-ES" sz="1800"/>
            </a:p>
          </p:txBody>
        </p:sp>
        <p:sp>
          <p:nvSpPr>
            <p:cNvPr id="42005" name="Text Box 23"/>
            <p:cNvSpPr txBox="1">
              <a:spLocks noChangeArrowheads="1"/>
            </p:cNvSpPr>
            <p:nvPr/>
          </p:nvSpPr>
          <p:spPr bwMode="auto">
            <a:xfrm>
              <a:off x="2274" y="10161"/>
              <a:ext cx="2400" cy="447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800" b="1">
                  <a:latin typeface="Times New Roman" pitchFamily="18" charset="0"/>
                </a:rPr>
                <a:t>Monitores</a:t>
              </a:r>
            </a:p>
            <a:p>
              <a:endParaRPr lang="es-ES" sz="1800"/>
            </a:p>
          </p:txBody>
        </p:sp>
        <p:sp>
          <p:nvSpPr>
            <p:cNvPr id="42006" name="Text Box 24"/>
            <p:cNvSpPr txBox="1">
              <a:spLocks noChangeArrowheads="1"/>
            </p:cNvSpPr>
            <p:nvPr/>
          </p:nvSpPr>
          <p:spPr bwMode="auto">
            <a:xfrm>
              <a:off x="4674" y="10161"/>
              <a:ext cx="2400" cy="448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>
                  <a:latin typeface="Times New Roman" pitchFamily="18" charset="0"/>
                </a:rPr>
                <a:t>Auxiliares de servicios</a:t>
              </a:r>
            </a:p>
            <a:p>
              <a:endParaRPr lang="es-ES" sz="1800"/>
            </a:p>
          </p:txBody>
        </p:sp>
        <p:sp>
          <p:nvSpPr>
            <p:cNvPr id="42007" name="Text Box 25"/>
            <p:cNvSpPr txBox="1">
              <a:spLocks noChangeArrowheads="1"/>
            </p:cNvSpPr>
            <p:nvPr/>
          </p:nvSpPr>
          <p:spPr bwMode="auto">
            <a:xfrm>
              <a:off x="7067" y="10167"/>
              <a:ext cx="2400" cy="447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800" b="1">
                  <a:latin typeface="Times New Roman" pitchFamily="18" charset="0"/>
                </a:rPr>
                <a:t>Voluntari@s</a:t>
              </a:r>
            </a:p>
            <a:p>
              <a:endParaRPr lang="es-ES" sz="1800"/>
            </a:p>
          </p:txBody>
        </p:sp>
        <p:sp>
          <p:nvSpPr>
            <p:cNvPr id="42008" name="Line 26"/>
            <p:cNvSpPr>
              <a:spLocks noChangeShapeType="1"/>
            </p:cNvSpPr>
            <p:nvPr/>
          </p:nvSpPr>
          <p:spPr bwMode="auto">
            <a:xfrm>
              <a:off x="5874" y="8970"/>
              <a:ext cx="1" cy="1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2009" name="Line 27"/>
            <p:cNvSpPr>
              <a:spLocks noChangeShapeType="1"/>
            </p:cNvSpPr>
            <p:nvPr/>
          </p:nvSpPr>
          <p:spPr bwMode="auto">
            <a:xfrm flipH="1" flipV="1">
              <a:off x="5874" y="9864"/>
              <a:ext cx="1" cy="2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2010" name="Line 28"/>
            <p:cNvSpPr>
              <a:spLocks noChangeShapeType="1"/>
            </p:cNvSpPr>
            <p:nvPr/>
          </p:nvSpPr>
          <p:spPr bwMode="auto">
            <a:xfrm flipH="1" flipV="1">
              <a:off x="5874" y="9864"/>
              <a:ext cx="2250" cy="2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2011" name="Line 29"/>
            <p:cNvSpPr>
              <a:spLocks noChangeShapeType="1"/>
            </p:cNvSpPr>
            <p:nvPr/>
          </p:nvSpPr>
          <p:spPr bwMode="auto">
            <a:xfrm flipV="1">
              <a:off x="3474" y="9864"/>
              <a:ext cx="2400" cy="2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4"/>
          <p:cNvSpPr>
            <a:spLocks noChangeArrowheads="1"/>
          </p:cNvSpPr>
          <p:nvPr/>
        </p:nvSpPr>
        <p:spPr bwMode="auto">
          <a:xfrm>
            <a:off x="468313" y="148431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Presentación</a:t>
            </a:r>
          </a:p>
        </p:txBody>
      </p:sp>
      <p:sp>
        <p:nvSpPr>
          <p:cNvPr id="43011" name="AutoShape 5"/>
          <p:cNvSpPr>
            <a:spLocks noChangeArrowheads="1"/>
          </p:cNvSpPr>
          <p:nvPr/>
        </p:nvSpPr>
        <p:spPr bwMode="auto">
          <a:xfrm>
            <a:off x="271463" y="2114550"/>
            <a:ext cx="1979612" cy="7921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Focalización y </a:t>
            </a:r>
          </a:p>
          <a:p>
            <a:pPr algn="ctr"/>
            <a:r>
              <a:rPr lang="es-ES" sz="1600"/>
              <a:t>Fundamentación</a:t>
            </a:r>
          </a:p>
          <a:p>
            <a:pPr algn="ctr"/>
            <a:r>
              <a:rPr lang="es-ES" sz="1600"/>
              <a:t> técnica</a:t>
            </a:r>
          </a:p>
        </p:txBody>
      </p:sp>
      <p:sp>
        <p:nvSpPr>
          <p:cNvPr id="43012" name="AutoShape 6"/>
          <p:cNvSpPr>
            <a:spLocks noChangeArrowheads="1"/>
          </p:cNvSpPr>
          <p:nvPr/>
        </p:nvSpPr>
        <p:spPr bwMode="auto">
          <a:xfrm>
            <a:off x="468313" y="3068638"/>
            <a:ext cx="1584325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800"/>
              <a:t>Objetivos del </a:t>
            </a:r>
          </a:p>
          <a:p>
            <a:pPr algn="ctr"/>
            <a:r>
              <a:rPr lang="es-ES" sz="1800"/>
              <a:t>programa</a:t>
            </a:r>
          </a:p>
        </p:txBody>
      </p:sp>
      <p:sp>
        <p:nvSpPr>
          <p:cNvPr id="43013" name="AutoShape 7"/>
          <p:cNvSpPr>
            <a:spLocks noChangeArrowheads="1"/>
          </p:cNvSpPr>
          <p:nvPr/>
        </p:nvSpPr>
        <p:spPr bwMode="auto">
          <a:xfrm>
            <a:off x="468313" y="3806825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800"/>
              <a:t>Metodología</a:t>
            </a:r>
          </a:p>
        </p:txBody>
      </p:sp>
      <p:sp>
        <p:nvSpPr>
          <p:cNvPr id="43014" name="AutoShape 8"/>
          <p:cNvSpPr>
            <a:spLocks noChangeArrowheads="1"/>
          </p:cNvSpPr>
          <p:nvPr/>
        </p:nvSpPr>
        <p:spPr bwMode="auto">
          <a:xfrm>
            <a:off x="468313" y="4437063"/>
            <a:ext cx="1584325" cy="3603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800"/>
              <a:t>Recursos</a:t>
            </a:r>
          </a:p>
        </p:txBody>
      </p:sp>
      <p:cxnSp>
        <p:nvCxnSpPr>
          <p:cNvPr id="43015" name="AutoShape 9"/>
          <p:cNvCxnSpPr>
            <a:cxnSpLocks noChangeShapeType="1"/>
            <a:stCxn id="43010" idx="2"/>
            <a:endCxn id="43011" idx="0"/>
          </p:cNvCxnSpPr>
          <p:nvPr/>
        </p:nvCxnSpPr>
        <p:spPr bwMode="auto">
          <a:xfrm>
            <a:off x="1260475" y="1844675"/>
            <a:ext cx="1588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3016" name="AutoShape 10"/>
          <p:cNvCxnSpPr>
            <a:cxnSpLocks noChangeShapeType="1"/>
            <a:stCxn id="43011" idx="2"/>
            <a:endCxn id="43012" idx="0"/>
          </p:cNvCxnSpPr>
          <p:nvPr/>
        </p:nvCxnSpPr>
        <p:spPr bwMode="auto">
          <a:xfrm flipH="1">
            <a:off x="1260475" y="2906713"/>
            <a:ext cx="1588" cy="161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3017" name="AutoShape 11"/>
          <p:cNvCxnSpPr>
            <a:cxnSpLocks noChangeShapeType="1"/>
            <a:stCxn id="43012" idx="2"/>
            <a:endCxn id="43013" idx="0"/>
          </p:cNvCxnSpPr>
          <p:nvPr/>
        </p:nvCxnSpPr>
        <p:spPr bwMode="auto">
          <a:xfrm>
            <a:off x="1260475" y="3608388"/>
            <a:ext cx="0" cy="198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3018" name="AutoShape 12"/>
          <p:cNvCxnSpPr>
            <a:cxnSpLocks noChangeShapeType="1"/>
            <a:stCxn id="43013" idx="2"/>
            <a:endCxn id="43014" idx="0"/>
          </p:cNvCxnSpPr>
          <p:nvPr/>
        </p:nvCxnSpPr>
        <p:spPr bwMode="auto">
          <a:xfrm>
            <a:off x="1260475" y="4167188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3020" name="AutoShape 14"/>
          <p:cNvSpPr>
            <a:spLocks noChangeArrowheads="1"/>
          </p:cNvSpPr>
          <p:nvPr/>
        </p:nvSpPr>
        <p:spPr bwMode="auto">
          <a:xfrm>
            <a:off x="468313" y="5156200"/>
            <a:ext cx="1584325" cy="3603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800"/>
              <a:t>Organigrama</a:t>
            </a:r>
          </a:p>
        </p:txBody>
      </p:sp>
      <p:cxnSp>
        <p:nvCxnSpPr>
          <p:cNvPr id="43021" name="AutoShape 15"/>
          <p:cNvCxnSpPr>
            <a:cxnSpLocks noChangeShapeType="1"/>
            <a:stCxn id="43014" idx="2"/>
            <a:endCxn id="43020" idx="0"/>
          </p:cNvCxnSpPr>
          <p:nvPr/>
        </p:nvCxnSpPr>
        <p:spPr bwMode="auto">
          <a:xfrm>
            <a:off x="1260475" y="4797425"/>
            <a:ext cx="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3022" name="AutoShape 16"/>
          <p:cNvSpPr>
            <a:spLocks noChangeArrowheads="1"/>
          </p:cNvSpPr>
          <p:nvPr/>
        </p:nvSpPr>
        <p:spPr bwMode="auto">
          <a:xfrm>
            <a:off x="468313" y="5803900"/>
            <a:ext cx="1584325" cy="57785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800" b="1"/>
              <a:t>Tablero de </a:t>
            </a:r>
          </a:p>
          <a:p>
            <a:pPr algn="ctr"/>
            <a:r>
              <a:rPr lang="es-ES" sz="1800" b="1"/>
              <a:t>control</a:t>
            </a:r>
          </a:p>
        </p:txBody>
      </p:sp>
      <p:cxnSp>
        <p:nvCxnSpPr>
          <p:cNvPr id="43023" name="AutoShape 17"/>
          <p:cNvCxnSpPr>
            <a:cxnSpLocks noChangeShapeType="1"/>
            <a:stCxn id="43020" idx="2"/>
            <a:endCxn id="43022" idx="0"/>
          </p:cNvCxnSpPr>
          <p:nvPr/>
        </p:nvCxnSpPr>
        <p:spPr bwMode="auto">
          <a:xfrm>
            <a:off x="1260475" y="55165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3024" name="Text Box 18"/>
          <p:cNvSpPr txBox="1">
            <a:spLocks noChangeArrowheads="1"/>
          </p:cNvSpPr>
          <p:nvPr/>
        </p:nvSpPr>
        <p:spPr bwMode="auto">
          <a:xfrm>
            <a:off x="539552" y="404664"/>
            <a:ext cx="5216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Estructura de Modelo Técnico</a:t>
            </a:r>
          </a:p>
        </p:txBody>
      </p:sp>
      <p:sp>
        <p:nvSpPr>
          <p:cNvPr id="43025" name="Rectangle 214"/>
          <p:cNvSpPr>
            <a:spLocks noChangeArrowheads="1"/>
          </p:cNvSpPr>
          <p:nvPr/>
        </p:nvSpPr>
        <p:spPr bwMode="auto">
          <a:xfrm>
            <a:off x="1701800" y="1452563"/>
            <a:ext cx="76200" cy="1524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26" name="Rectangle 222"/>
          <p:cNvSpPr>
            <a:spLocks noChangeArrowheads="1"/>
          </p:cNvSpPr>
          <p:nvPr/>
        </p:nvSpPr>
        <p:spPr bwMode="auto">
          <a:xfrm>
            <a:off x="6000750" y="85566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27" name="Rectangle 225"/>
          <p:cNvSpPr>
            <a:spLocks noChangeArrowheads="1"/>
          </p:cNvSpPr>
          <p:nvPr/>
        </p:nvSpPr>
        <p:spPr bwMode="auto">
          <a:xfrm>
            <a:off x="5929313" y="1190625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28" name="Rectangle 226"/>
          <p:cNvSpPr>
            <a:spLocks noChangeArrowheads="1"/>
          </p:cNvSpPr>
          <p:nvPr/>
        </p:nvSpPr>
        <p:spPr bwMode="auto">
          <a:xfrm>
            <a:off x="5464175" y="142716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29" name="Rectangle 394"/>
          <p:cNvSpPr>
            <a:spLocks noChangeArrowheads="1"/>
          </p:cNvSpPr>
          <p:nvPr/>
        </p:nvSpPr>
        <p:spPr bwMode="auto">
          <a:xfrm>
            <a:off x="2555875" y="981075"/>
            <a:ext cx="76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30" name="Rectangle 399"/>
          <p:cNvSpPr>
            <a:spLocks noChangeArrowheads="1"/>
          </p:cNvSpPr>
          <p:nvPr/>
        </p:nvSpPr>
        <p:spPr bwMode="auto">
          <a:xfrm>
            <a:off x="3141663" y="118586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31" name="Rectangle 401"/>
          <p:cNvSpPr>
            <a:spLocks noChangeArrowheads="1"/>
          </p:cNvSpPr>
          <p:nvPr/>
        </p:nvSpPr>
        <p:spPr bwMode="auto">
          <a:xfrm>
            <a:off x="2073275" y="1411288"/>
            <a:ext cx="76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32" name="Rectangle 403"/>
          <p:cNvSpPr>
            <a:spLocks noChangeArrowheads="1"/>
          </p:cNvSpPr>
          <p:nvPr/>
        </p:nvSpPr>
        <p:spPr bwMode="auto">
          <a:xfrm>
            <a:off x="2809875" y="141128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sp>
        <p:nvSpPr>
          <p:cNvPr id="43033" name="Rectangle 405"/>
          <p:cNvSpPr>
            <a:spLocks noChangeArrowheads="1"/>
          </p:cNvSpPr>
          <p:nvPr/>
        </p:nvSpPr>
        <p:spPr bwMode="auto">
          <a:xfrm>
            <a:off x="2935288" y="164306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s-ES" sz="1000">
              <a:latin typeface="Calibri" pitchFamily="34" charset="0"/>
            </a:endParaRPr>
          </a:p>
        </p:txBody>
      </p:sp>
      <p:pic>
        <p:nvPicPr>
          <p:cNvPr id="43035" name="Picture 4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1412875"/>
            <a:ext cx="6265862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pPr algn="l"/>
            <a:r>
              <a:rPr lang="es-CL" sz="3200" dirty="0" smtClean="0">
                <a:solidFill>
                  <a:srgbClr val="1B8D7E"/>
                </a:solidFill>
              </a:rPr>
              <a:t>LAS OSFL EN CHILE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628800"/>
            <a:ext cx="6177880" cy="418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404" y="900"/>
            <a:chExt cx="4906" cy="3375"/>
          </a:xfrm>
        </p:grpSpPr>
        <p:sp>
          <p:nvSpPr>
            <p:cNvPr id="28895" name="Freeform 215"/>
            <p:cNvSpPr>
              <a:spLocks/>
            </p:cNvSpPr>
            <p:nvPr/>
          </p:nvSpPr>
          <p:spPr bwMode="auto">
            <a:xfrm>
              <a:off x="431" y="936"/>
              <a:ext cx="4853" cy="3304"/>
            </a:xfrm>
            <a:custGeom>
              <a:avLst/>
              <a:gdLst>
                <a:gd name="T0" fmla="*/ 0 w 18600"/>
                <a:gd name="T1" fmla="*/ 0 h 9212"/>
                <a:gd name="T2" fmla="*/ 0 w 18600"/>
                <a:gd name="T3" fmla="*/ 1 h 9212"/>
                <a:gd name="T4" fmla="*/ 0 w 18600"/>
                <a:gd name="T5" fmla="*/ 6 h 9212"/>
                <a:gd name="T6" fmla="*/ 0 w 18600"/>
                <a:gd name="T7" fmla="*/ 7 h 9212"/>
                <a:gd name="T8" fmla="*/ 1 w 18600"/>
                <a:gd name="T9" fmla="*/ 7 h 9212"/>
                <a:gd name="T10" fmla="*/ 2 w 18600"/>
                <a:gd name="T11" fmla="*/ 6 h 9212"/>
                <a:gd name="T12" fmla="*/ 2 w 18600"/>
                <a:gd name="T13" fmla="*/ 1 h 9212"/>
                <a:gd name="T14" fmla="*/ 1 w 18600"/>
                <a:gd name="T15" fmla="*/ 0 h 9212"/>
                <a:gd name="T16" fmla="*/ 0 w 18600"/>
                <a:gd name="T17" fmla="*/ 0 h 92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00"/>
                <a:gd name="T28" fmla="*/ 0 h 9212"/>
                <a:gd name="T29" fmla="*/ 18600 w 18600"/>
                <a:gd name="T30" fmla="*/ 9212 h 92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00" h="9212">
                  <a:moveTo>
                    <a:pt x="1536" y="0"/>
                  </a:moveTo>
                  <a:cubicBezTo>
                    <a:pt x="688" y="0"/>
                    <a:pt x="0" y="688"/>
                    <a:pt x="0" y="1535"/>
                  </a:cubicBezTo>
                  <a:lnTo>
                    <a:pt x="0" y="7677"/>
                  </a:lnTo>
                  <a:cubicBezTo>
                    <a:pt x="0" y="8524"/>
                    <a:pt x="688" y="9212"/>
                    <a:pt x="1536" y="9212"/>
                  </a:cubicBezTo>
                  <a:lnTo>
                    <a:pt x="17065" y="9212"/>
                  </a:lnTo>
                  <a:cubicBezTo>
                    <a:pt x="17913" y="9212"/>
                    <a:pt x="18600" y="8524"/>
                    <a:pt x="18600" y="7677"/>
                  </a:cubicBezTo>
                  <a:lnTo>
                    <a:pt x="18600" y="1535"/>
                  </a:lnTo>
                  <a:cubicBezTo>
                    <a:pt x="18600" y="688"/>
                    <a:pt x="17913" y="0"/>
                    <a:pt x="17065" y="0"/>
                  </a:cubicBezTo>
                  <a:lnTo>
                    <a:pt x="1536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96" name="Freeform 216"/>
            <p:cNvSpPr>
              <a:spLocks noEditPoints="1"/>
            </p:cNvSpPr>
            <p:nvPr/>
          </p:nvSpPr>
          <p:spPr bwMode="auto">
            <a:xfrm>
              <a:off x="404" y="900"/>
              <a:ext cx="4906" cy="3375"/>
            </a:xfrm>
            <a:custGeom>
              <a:avLst/>
              <a:gdLst>
                <a:gd name="T0" fmla="*/ 218 w 4906"/>
                <a:gd name="T1" fmla="*/ 160 h 3375"/>
                <a:gd name="T2" fmla="*/ 75 w 4906"/>
                <a:gd name="T3" fmla="*/ 410 h 3375"/>
                <a:gd name="T4" fmla="*/ 65 w 4906"/>
                <a:gd name="T5" fmla="*/ 2919 h 3375"/>
                <a:gd name="T6" fmla="*/ 190 w 4906"/>
                <a:gd name="T7" fmla="*/ 3187 h 3375"/>
                <a:gd name="T8" fmla="*/ 409 w 4906"/>
                <a:gd name="T9" fmla="*/ 3303 h 3375"/>
                <a:gd name="T10" fmla="*/ 4674 w 4906"/>
                <a:gd name="T11" fmla="*/ 3229 h 3375"/>
                <a:gd name="T12" fmla="*/ 4825 w 4906"/>
                <a:gd name="T13" fmla="*/ 2989 h 3375"/>
                <a:gd name="T14" fmla="*/ 4846 w 4906"/>
                <a:gd name="T15" fmla="*/ 482 h 3375"/>
                <a:gd name="T16" fmla="*/ 4731 w 4906"/>
                <a:gd name="T17" fmla="*/ 205 h 3375"/>
                <a:gd name="T18" fmla="*/ 4517 w 4906"/>
                <a:gd name="T19" fmla="*/ 74 h 3375"/>
                <a:gd name="T20" fmla="*/ 4645 w 4906"/>
                <a:gd name="T21" fmla="*/ 112 h 3375"/>
                <a:gd name="T22" fmla="*/ 4816 w 4906"/>
                <a:gd name="T23" fmla="*/ 335 h 3375"/>
                <a:gd name="T24" fmla="*/ 4860 w 4906"/>
                <a:gd name="T25" fmla="*/ 2842 h 3375"/>
                <a:gd name="T26" fmla="*/ 4763 w 4906"/>
                <a:gd name="T27" fmla="*/ 3143 h 3375"/>
                <a:gd name="T28" fmla="*/ 4557 w 4906"/>
                <a:gd name="T29" fmla="*/ 3305 h 3375"/>
                <a:gd name="T30" fmla="*/ 279 w 4906"/>
                <a:gd name="T31" fmla="*/ 3274 h 3375"/>
                <a:gd name="T32" fmla="*/ 100 w 4906"/>
                <a:gd name="T33" fmla="*/ 3062 h 3375"/>
                <a:gd name="T34" fmla="*/ 45 w 4906"/>
                <a:gd name="T35" fmla="*/ 560 h 3375"/>
                <a:gd name="T36" fmla="*/ 131 w 4906"/>
                <a:gd name="T37" fmla="*/ 252 h 3375"/>
                <a:gd name="T38" fmla="*/ 331 w 4906"/>
                <a:gd name="T39" fmla="*/ 76 h 3375"/>
                <a:gd name="T40" fmla="*/ 311 w 4906"/>
                <a:gd name="T41" fmla="*/ 72 h 3375"/>
                <a:gd name="T42" fmla="*/ 113 w 4906"/>
                <a:gd name="T43" fmla="*/ 265 h 3375"/>
                <a:gd name="T44" fmla="*/ 35 w 4906"/>
                <a:gd name="T45" fmla="*/ 587 h 3375"/>
                <a:gd name="T46" fmla="*/ 103 w 4906"/>
                <a:gd name="T47" fmla="*/ 3090 h 3375"/>
                <a:gd name="T48" fmla="*/ 293 w 4906"/>
                <a:gd name="T49" fmla="*/ 3295 h 3375"/>
                <a:gd name="T50" fmla="*/ 4578 w 4906"/>
                <a:gd name="T51" fmla="*/ 3311 h 3375"/>
                <a:gd name="T52" fmla="*/ 4782 w 4906"/>
                <a:gd name="T53" fmla="*/ 3131 h 3375"/>
                <a:gd name="T54" fmla="*/ 4871 w 4906"/>
                <a:gd name="T55" fmla="*/ 2816 h 3375"/>
                <a:gd name="T56" fmla="*/ 4814 w 4906"/>
                <a:gd name="T57" fmla="*/ 307 h 3375"/>
                <a:gd name="T58" fmla="*/ 4632 w 4906"/>
                <a:gd name="T59" fmla="*/ 90 h 3375"/>
                <a:gd name="T60" fmla="*/ 4542 w 4906"/>
                <a:gd name="T61" fmla="*/ 30 h 3375"/>
                <a:gd name="T62" fmla="*/ 4769 w 4906"/>
                <a:gd name="T63" fmla="*/ 189 h 3375"/>
                <a:gd name="T64" fmla="*/ 4884 w 4906"/>
                <a:gd name="T65" fmla="*/ 501 h 3375"/>
                <a:gd name="T66" fmla="*/ 4848 w 4906"/>
                <a:gd name="T67" fmla="*/ 3033 h 3375"/>
                <a:gd name="T68" fmla="*/ 4674 w 4906"/>
                <a:gd name="T69" fmla="*/ 3284 h 3375"/>
                <a:gd name="T70" fmla="*/ 385 w 4906"/>
                <a:gd name="T71" fmla="*/ 3349 h 3375"/>
                <a:gd name="T72" fmla="*/ 152 w 4906"/>
                <a:gd name="T73" fmla="*/ 3205 h 3375"/>
                <a:gd name="T74" fmla="*/ 26 w 4906"/>
                <a:gd name="T75" fmla="*/ 2902 h 3375"/>
                <a:gd name="T76" fmla="*/ 50 w 4906"/>
                <a:gd name="T77" fmla="*/ 367 h 3375"/>
                <a:gd name="T78" fmla="*/ 215 w 4906"/>
                <a:gd name="T79" fmla="*/ 105 h 3375"/>
                <a:gd name="T80" fmla="*/ 427 w 4906"/>
                <a:gd name="T81" fmla="*/ 12 h 3375"/>
                <a:gd name="T82" fmla="*/ 178 w 4906"/>
                <a:gd name="T83" fmla="*/ 126 h 3375"/>
                <a:gd name="T84" fmla="*/ 28 w 4906"/>
                <a:gd name="T85" fmla="*/ 415 h 3375"/>
                <a:gd name="T86" fmla="*/ 28 w 4906"/>
                <a:gd name="T87" fmla="*/ 2959 h 3375"/>
                <a:gd name="T88" fmla="*/ 177 w 4906"/>
                <a:gd name="T89" fmla="*/ 3249 h 3375"/>
                <a:gd name="T90" fmla="*/ 427 w 4906"/>
                <a:gd name="T91" fmla="*/ 3364 h 3375"/>
                <a:gd name="T92" fmla="*/ 4713 w 4906"/>
                <a:gd name="T93" fmla="*/ 3266 h 3375"/>
                <a:gd name="T94" fmla="*/ 4872 w 4906"/>
                <a:gd name="T95" fmla="*/ 2987 h 3375"/>
                <a:gd name="T96" fmla="*/ 4884 w 4906"/>
                <a:gd name="T97" fmla="*/ 444 h 3375"/>
                <a:gd name="T98" fmla="*/ 4745 w 4906"/>
                <a:gd name="T99" fmla="*/ 143 h 3375"/>
                <a:gd name="T100" fmla="*/ 4501 w 4906"/>
                <a:gd name="T101" fmla="*/ 13 h 3375"/>
                <a:gd name="T102" fmla="*/ 4683 w 4906"/>
                <a:gd name="T103" fmla="*/ 71 h 3375"/>
                <a:gd name="T104" fmla="*/ 4864 w 4906"/>
                <a:gd name="T105" fmla="*/ 333 h 3375"/>
                <a:gd name="T106" fmla="*/ 4901 w 4906"/>
                <a:gd name="T107" fmla="*/ 2879 h 3375"/>
                <a:gd name="T108" fmla="*/ 4781 w 4906"/>
                <a:gd name="T109" fmla="*/ 3204 h 3375"/>
                <a:gd name="T110" fmla="*/ 4544 w 4906"/>
                <a:gd name="T111" fmla="*/ 3369 h 3375"/>
                <a:gd name="T112" fmla="*/ 242 w 4906"/>
                <a:gd name="T113" fmla="*/ 3317 h 3375"/>
                <a:gd name="T114" fmla="*/ 52 w 4906"/>
                <a:gd name="T115" fmla="*/ 3068 h 3375"/>
                <a:gd name="T116" fmla="*/ 3 w 4906"/>
                <a:gd name="T117" fmla="*/ 526 h 3375"/>
                <a:gd name="T118" fmla="*/ 112 w 4906"/>
                <a:gd name="T119" fmla="*/ 192 h 3375"/>
                <a:gd name="T120" fmla="*/ 342 w 4906"/>
                <a:gd name="T121" fmla="*/ 12 h 3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06"/>
                <a:gd name="T184" fmla="*/ 0 h 3375"/>
                <a:gd name="T185" fmla="*/ 4906 w 4906"/>
                <a:gd name="T186" fmla="*/ 3375 h 3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06" h="3375">
                  <a:moveTo>
                    <a:pt x="427" y="72"/>
                  </a:moveTo>
                  <a:lnTo>
                    <a:pt x="407" y="72"/>
                  </a:lnTo>
                  <a:lnTo>
                    <a:pt x="388" y="75"/>
                  </a:lnTo>
                  <a:lnTo>
                    <a:pt x="370" y="78"/>
                  </a:lnTo>
                  <a:lnTo>
                    <a:pt x="351" y="82"/>
                  </a:lnTo>
                  <a:lnTo>
                    <a:pt x="333" y="88"/>
                  </a:lnTo>
                  <a:lnTo>
                    <a:pt x="315" y="95"/>
                  </a:lnTo>
                  <a:lnTo>
                    <a:pt x="298" y="103"/>
                  </a:lnTo>
                  <a:lnTo>
                    <a:pt x="281" y="113"/>
                  </a:lnTo>
                  <a:lnTo>
                    <a:pt x="264" y="123"/>
                  </a:lnTo>
                  <a:lnTo>
                    <a:pt x="248" y="134"/>
                  </a:lnTo>
                  <a:lnTo>
                    <a:pt x="233" y="147"/>
                  </a:lnTo>
                  <a:lnTo>
                    <a:pt x="218" y="160"/>
                  </a:lnTo>
                  <a:lnTo>
                    <a:pt x="203" y="175"/>
                  </a:lnTo>
                  <a:lnTo>
                    <a:pt x="189" y="190"/>
                  </a:lnTo>
                  <a:lnTo>
                    <a:pt x="175" y="206"/>
                  </a:lnTo>
                  <a:lnTo>
                    <a:pt x="162" y="223"/>
                  </a:lnTo>
                  <a:lnTo>
                    <a:pt x="150" y="241"/>
                  </a:lnTo>
                  <a:lnTo>
                    <a:pt x="138" y="260"/>
                  </a:lnTo>
                  <a:lnTo>
                    <a:pt x="127" y="279"/>
                  </a:lnTo>
                  <a:lnTo>
                    <a:pt x="116" y="299"/>
                  </a:lnTo>
                  <a:lnTo>
                    <a:pt x="107" y="321"/>
                  </a:lnTo>
                  <a:lnTo>
                    <a:pt x="98" y="342"/>
                  </a:lnTo>
                  <a:lnTo>
                    <a:pt x="89" y="364"/>
                  </a:lnTo>
                  <a:lnTo>
                    <a:pt x="82" y="387"/>
                  </a:lnTo>
                  <a:lnTo>
                    <a:pt x="75" y="410"/>
                  </a:lnTo>
                  <a:lnTo>
                    <a:pt x="69" y="434"/>
                  </a:lnTo>
                  <a:lnTo>
                    <a:pt x="64" y="459"/>
                  </a:lnTo>
                  <a:lnTo>
                    <a:pt x="60" y="483"/>
                  </a:lnTo>
                  <a:lnTo>
                    <a:pt x="57" y="509"/>
                  </a:lnTo>
                  <a:lnTo>
                    <a:pt x="55" y="535"/>
                  </a:lnTo>
                  <a:lnTo>
                    <a:pt x="53" y="561"/>
                  </a:lnTo>
                  <a:lnTo>
                    <a:pt x="53" y="587"/>
                  </a:lnTo>
                  <a:lnTo>
                    <a:pt x="53" y="2789"/>
                  </a:lnTo>
                  <a:lnTo>
                    <a:pt x="53" y="2816"/>
                  </a:lnTo>
                  <a:lnTo>
                    <a:pt x="55" y="2843"/>
                  </a:lnTo>
                  <a:lnTo>
                    <a:pt x="57" y="2868"/>
                  </a:lnTo>
                  <a:lnTo>
                    <a:pt x="60" y="2893"/>
                  </a:lnTo>
                  <a:lnTo>
                    <a:pt x="65" y="2919"/>
                  </a:lnTo>
                  <a:lnTo>
                    <a:pt x="70" y="2943"/>
                  </a:lnTo>
                  <a:lnTo>
                    <a:pt x="76" y="2967"/>
                  </a:lnTo>
                  <a:lnTo>
                    <a:pt x="82" y="2990"/>
                  </a:lnTo>
                  <a:lnTo>
                    <a:pt x="90" y="3013"/>
                  </a:lnTo>
                  <a:lnTo>
                    <a:pt x="98" y="3035"/>
                  </a:lnTo>
                  <a:lnTo>
                    <a:pt x="107" y="3057"/>
                  </a:lnTo>
                  <a:lnTo>
                    <a:pt x="117" y="3077"/>
                  </a:lnTo>
                  <a:lnTo>
                    <a:pt x="128" y="3098"/>
                  </a:lnTo>
                  <a:lnTo>
                    <a:pt x="139" y="3117"/>
                  </a:lnTo>
                  <a:lnTo>
                    <a:pt x="151" y="3136"/>
                  </a:lnTo>
                  <a:lnTo>
                    <a:pt x="163" y="3153"/>
                  </a:lnTo>
                  <a:lnTo>
                    <a:pt x="176" y="3171"/>
                  </a:lnTo>
                  <a:lnTo>
                    <a:pt x="190" y="3187"/>
                  </a:lnTo>
                  <a:lnTo>
                    <a:pt x="204" y="3202"/>
                  </a:lnTo>
                  <a:lnTo>
                    <a:pt x="218" y="3216"/>
                  </a:lnTo>
                  <a:lnTo>
                    <a:pt x="234" y="3230"/>
                  </a:lnTo>
                  <a:lnTo>
                    <a:pt x="249" y="3242"/>
                  </a:lnTo>
                  <a:lnTo>
                    <a:pt x="266" y="3253"/>
                  </a:lnTo>
                  <a:lnTo>
                    <a:pt x="282" y="3264"/>
                  </a:lnTo>
                  <a:lnTo>
                    <a:pt x="299" y="3273"/>
                  </a:lnTo>
                  <a:lnTo>
                    <a:pt x="317" y="3281"/>
                  </a:lnTo>
                  <a:lnTo>
                    <a:pt x="334" y="3288"/>
                  </a:lnTo>
                  <a:lnTo>
                    <a:pt x="352" y="3293"/>
                  </a:lnTo>
                  <a:lnTo>
                    <a:pt x="371" y="3298"/>
                  </a:lnTo>
                  <a:lnTo>
                    <a:pt x="390" y="3301"/>
                  </a:lnTo>
                  <a:lnTo>
                    <a:pt x="409" y="3303"/>
                  </a:lnTo>
                  <a:lnTo>
                    <a:pt x="428" y="3304"/>
                  </a:lnTo>
                  <a:lnTo>
                    <a:pt x="4479" y="3304"/>
                  </a:lnTo>
                  <a:lnTo>
                    <a:pt x="4499" y="3303"/>
                  </a:lnTo>
                  <a:lnTo>
                    <a:pt x="4518" y="3301"/>
                  </a:lnTo>
                  <a:lnTo>
                    <a:pt x="4537" y="3298"/>
                  </a:lnTo>
                  <a:lnTo>
                    <a:pt x="4555" y="3293"/>
                  </a:lnTo>
                  <a:lnTo>
                    <a:pt x="4574" y="3287"/>
                  </a:lnTo>
                  <a:lnTo>
                    <a:pt x="4591" y="3280"/>
                  </a:lnTo>
                  <a:lnTo>
                    <a:pt x="4609" y="3272"/>
                  </a:lnTo>
                  <a:lnTo>
                    <a:pt x="4626" y="3263"/>
                  </a:lnTo>
                  <a:lnTo>
                    <a:pt x="4642" y="3252"/>
                  </a:lnTo>
                  <a:lnTo>
                    <a:pt x="4658" y="3241"/>
                  </a:lnTo>
                  <a:lnTo>
                    <a:pt x="4674" y="3229"/>
                  </a:lnTo>
                  <a:lnTo>
                    <a:pt x="4689" y="3216"/>
                  </a:lnTo>
                  <a:lnTo>
                    <a:pt x="4704" y="3201"/>
                  </a:lnTo>
                  <a:lnTo>
                    <a:pt x="4718" y="3186"/>
                  </a:lnTo>
                  <a:lnTo>
                    <a:pt x="4732" y="3169"/>
                  </a:lnTo>
                  <a:lnTo>
                    <a:pt x="4745" y="3152"/>
                  </a:lnTo>
                  <a:lnTo>
                    <a:pt x="4757" y="3134"/>
                  </a:lnTo>
                  <a:lnTo>
                    <a:pt x="4769" y="3116"/>
                  </a:lnTo>
                  <a:lnTo>
                    <a:pt x="4780" y="3096"/>
                  </a:lnTo>
                  <a:lnTo>
                    <a:pt x="4790" y="3076"/>
                  </a:lnTo>
                  <a:lnTo>
                    <a:pt x="4800" y="3055"/>
                  </a:lnTo>
                  <a:lnTo>
                    <a:pt x="4809" y="3034"/>
                  </a:lnTo>
                  <a:lnTo>
                    <a:pt x="4817" y="3011"/>
                  </a:lnTo>
                  <a:lnTo>
                    <a:pt x="4825" y="2989"/>
                  </a:lnTo>
                  <a:lnTo>
                    <a:pt x="4831" y="2965"/>
                  </a:lnTo>
                  <a:lnTo>
                    <a:pt x="4837" y="2941"/>
                  </a:lnTo>
                  <a:lnTo>
                    <a:pt x="4842" y="2917"/>
                  </a:lnTo>
                  <a:lnTo>
                    <a:pt x="4846" y="2892"/>
                  </a:lnTo>
                  <a:lnTo>
                    <a:pt x="4850" y="2867"/>
                  </a:lnTo>
                  <a:lnTo>
                    <a:pt x="4852" y="2841"/>
                  </a:lnTo>
                  <a:lnTo>
                    <a:pt x="4853" y="2815"/>
                  </a:lnTo>
                  <a:lnTo>
                    <a:pt x="4854" y="2788"/>
                  </a:lnTo>
                  <a:lnTo>
                    <a:pt x="4854" y="586"/>
                  </a:lnTo>
                  <a:lnTo>
                    <a:pt x="4853" y="559"/>
                  </a:lnTo>
                  <a:lnTo>
                    <a:pt x="4852" y="533"/>
                  </a:lnTo>
                  <a:lnTo>
                    <a:pt x="4850" y="507"/>
                  </a:lnTo>
                  <a:lnTo>
                    <a:pt x="4846" y="482"/>
                  </a:lnTo>
                  <a:lnTo>
                    <a:pt x="4842" y="457"/>
                  </a:lnTo>
                  <a:lnTo>
                    <a:pt x="4837" y="433"/>
                  </a:lnTo>
                  <a:lnTo>
                    <a:pt x="4831" y="409"/>
                  </a:lnTo>
                  <a:lnTo>
                    <a:pt x="4824" y="386"/>
                  </a:lnTo>
                  <a:lnTo>
                    <a:pt x="4817" y="363"/>
                  </a:lnTo>
                  <a:lnTo>
                    <a:pt x="4808" y="340"/>
                  </a:lnTo>
                  <a:lnTo>
                    <a:pt x="4799" y="319"/>
                  </a:lnTo>
                  <a:lnTo>
                    <a:pt x="4790" y="298"/>
                  </a:lnTo>
                  <a:lnTo>
                    <a:pt x="4779" y="278"/>
                  </a:lnTo>
                  <a:lnTo>
                    <a:pt x="4768" y="259"/>
                  </a:lnTo>
                  <a:lnTo>
                    <a:pt x="4756" y="240"/>
                  </a:lnTo>
                  <a:lnTo>
                    <a:pt x="4744" y="222"/>
                  </a:lnTo>
                  <a:lnTo>
                    <a:pt x="4731" y="205"/>
                  </a:lnTo>
                  <a:lnTo>
                    <a:pt x="4717" y="189"/>
                  </a:lnTo>
                  <a:lnTo>
                    <a:pt x="4703" y="174"/>
                  </a:lnTo>
                  <a:lnTo>
                    <a:pt x="4688" y="159"/>
                  </a:lnTo>
                  <a:lnTo>
                    <a:pt x="4673" y="146"/>
                  </a:lnTo>
                  <a:lnTo>
                    <a:pt x="4657" y="133"/>
                  </a:lnTo>
                  <a:lnTo>
                    <a:pt x="4641" y="122"/>
                  </a:lnTo>
                  <a:lnTo>
                    <a:pt x="4625" y="112"/>
                  </a:lnTo>
                  <a:lnTo>
                    <a:pt x="4608" y="103"/>
                  </a:lnTo>
                  <a:lnTo>
                    <a:pt x="4590" y="95"/>
                  </a:lnTo>
                  <a:lnTo>
                    <a:pt x="4572" y="88"/>
                  </a:lnTo>
                  <a:lnTo>
                    <a:pt x="4554" y="82"/>
                  </a:lnTo>
                  <a:lnTo>
                    <a:pt x="4536" y="77"/>
                  </a:lnTo>
                  <a:lnTo>
                    <a:pt x="4517" y="74"/>
                  </a:lnTo>
                  <a:lnTo>
                    <a:pt x="4498" y="72"/>
                  </a:lnTo>
                  <a:lnTo>
                    <a:pt x="4479" y="72"/>
                  </a:lnTo>
                  <a:lnTo>
                    <a:pt x="427" y="72"/>
                  </a:lnTo>
                  <a:close/>
                  <a:moveTo>
                    <a:pt x="4479" y="60"/>
                  </a:moveTo>
                  <a:lnTo>
                    <a:pt x="4499" y="61"/>
                  </a:lnTo>
                  <a:lnTo>
                    <a:pt x="4518" y="62"/>
                  </a:lnTo>
                  <a:lnTo>
                    <a:pt x="4537" y="66"/>
                  </a:lnTo>
                  <a:lnTo>
                    <a:pt x="4556" y="70"/>
                  </a:lnTo>
                  <a:lnTo>
                    <a:pt x="4575" y="76"/>
                  </a:lnTo>
                  <a:lnTo>
                    <a:pt x="4593" y="83"/>
                  </a:lnTo>
                  <a:lnTo>
                    <a:pt x="4611" y="91"/>
                  </a:lnTo>
                  <a:lnTo>
                    <a:pt x="4628" y="101"/>
                  </a:lnTo>
                  <a:lnTo>
                    <a:pt x="4645" y="112"/>
                  </a:lnTo>
                  <a:lnTo>
                    <a:pt x="4662" y="123"/>
                  </a:lnTo>
                  <a:lnTo>
                    <a:pt x="4678" y="136"/>
                  </a:lnTo>
                  <a:lnTo>
                    <a:pt x="4693" y="150"/>
                  </a:lnTo>
                  <a:lnTo>
                    <a:pt x="4708" y="164"/>
                  </a:lnTo>
                  <a:lnTo>
                    <a:pt x="4723" y="180"/>
                  </a:lnTo>
                  <a:lnTo>
                    <a:pt x="4737" y="196"/>
                  </a:lnTo>
                  <a:lnTo>
                    <a:pt x="4750" y="214"/>
                  </a:lnTo>
                  <a:lnTo>
                    <a:pt x="4763" y="232"/>
                  </a:lnTo>
                  <a:lnTo>
                    <a:pt x="4775" y="251"/>
                  </a:lnTo>
                  <a:lnTo>
                    <a:pt x="4786" y="271"/>
                  </a:lnTo>
                  <a:lnTo>
                    <a:pt x="4797" y="292"/>
                  </a:lnTo>
                  <a:lnTo>
                    <a:pt x="4807" y="313"/>
                  </a:lnTo>
                  <a:lnTo>
                    <a:pt x="4816" y="335"/>
                  </a:lnTo>
                  <a:lnTo>
                    <a:pt x="4824" y="358"/>
                  </a:lnTo>
                  <a:lnTo>
                    <a:pt x="4832" y="381"/>
                  </a:lnTo>
                  <a:lnTo>
                    <a:pt x="4839" y="405"/>
                  </a:lnTo>
                  <a:lnTo>
                    <a:pt x="4845" y="429"/>
                  </a:lnTo>
                  <a:lnTo>
                    <a:pt x="4850" y="454"/>
                  </a:lnTo>
                  <a:lnTo>
                    <a:pt x="4855" y="480"/>
                  </a:lnTo>
                  <a:lnTo>
                    <a:pt x="4858" y="506"/>
                  </a:lnTo>
                  <a:lnTo>
                    <a:pt x="4860" y="532"/>
                  </a:lnTo>
                  <a:lnTo>
                    <a:pt x="4862" y="559"/>
                  </a:lnTo>
                  <a:lnTo>
                    <a:pt x="4863" y="586"/>
                  </a:lnTo>
                  <a:lnTo>
                    <a:pt x="4863" y="2788"/>
                  </a:lnTo>
                  <a:lnTo>
                    <a:pt x="4862" y="2816"/>
                  </a:lnTo>
                  <a:lnTo>
                    <a:pt x="4860" y="2842"/>
                  </a:lnTo>
                  <a:lnTo>
                    <a:pt x="4858" y="2869"/>
                  </a:lnTo>
                  <a:lnTo>
                    <a:pt x="4855" y="2895"/>
                  </a:lnTo>
                  <a:lnTo>
                    <a:pt x="4851" y="2920"/>
                  </a:lnTo>
                  <a:lnTo>
                    <a:pt x="4845" y="2945"/>
                  </a:lnTo>
                  <a:lnTo>
                    <a:pt x="4839" y="2970"/>
                  </a:lnTo>
                  <a:lnTo>
                    <a:pt x="4833" y="2994"/>
                  </a:lnTo>
                  <a:lnTo>
                    <a:pt x="4825" y="3017"/>
                  </a:lnTo>
                  <a:lnTo>
                    <a:pt x="4816" y="3039"/>
                  </a:lnTo>
                  <a:lnTo>
                    <a:pt x="4807" y="3062"/>
                  </a:lnTo>
                  <a:lnTo>
                    <a:pt x="4797" y="3083"/>
                  </a:lnTo>
                  <a:lnTo>
                    <a:pt x="4787" y="3104"/>
                  </a:lnTo>
                  <a:lnTo>
                    <a:pt x="4775" y="3124"/>
                  </a:lnTo>
                  <a:lnTo>
                    <a:pt x="4763" y="3143"/>
                  </a:lnTo>
                  <a:lnTo>
                    <a:pt x="4751" y="3161"/>
                  </a:lnTo>
                  <a:lnTo>
                    <a:pt x="4737" y="3179"/>
                  </a:lnTo>
                  <a:lnTo>
                    <a:pt x="4723" y="3195"/>
                  </a:lnTo>
                  <a:lnTo>
                    <a:pt x="4709" y="3211"/>
                  </a:lnTo>
                  <a:lnTo>
                    <a:pt x="4694" y="3226"/>
                  </a:lnTo>
                  <a:lnTo>
                    <a:pt x="4678" y="3239"/>
                  </a:lnTo>
                  <a:lnTo>
                    <a:pt x="4662" y="3252"/>
                  </a:lnTo>
                  <a:lnTo>
                    <a:pt x="4646" y="3264"/>
                  </a:lnTo>
                  <a:lnTo>
                    <a:pt x="4629" y="3274"/>
                  </a:lnTo>
                  <a:lnTo>
                    <a:pt x="4612" y="3284"/>
                  </a:lnTo>
                  <a:lnTo>
                    <a:pt x="4594" y="3292"/>
                  </a:lnTo>
                  <a:lnTo>
                    <a:pt x="4576" y="3299"/>
                  </a:lnTo>
                  <a:lnTo>
                    <a:pt x="4557" y="3305"/>
                  </a:lnTo>
                  <a:lnTo>
                    <a:pt x="4538" y="3310"/>
                  </a:lnTo>
                  <a:lnTo>
                    <a:pt x="4519" y="3313"/>
                  </a:lnTo>
                  <a:lnTo>
                    <a:pt x="4500" y="3315"/>
                  </a:lnTo>
                  <a:lnTo>
                    <a:pt x="4479" y="3316"/>
                  </a:lnTo>
                  <a:lnTo>
                    <a:pt x="428" y="3316"/>
                  </a:lnTo>
                  <a:lnTo>
                    <a:pt x="408" y="3315"/>
                  </a:lnTo>
                  <a:lnTo>
                    <a:pt x="388" y="3313"/>
                  </a:lnTo>
                  <a:lnTo>
                    <a:pt x="369" y="3310"/>
                  </a:lnTo>
                  <a:lnTo>
                    <a:pt x="351" y="3305"/>
                  </a:lnTo>
                  <a:lnTo>
                    <a:pt x="332" y="3299"/>
                  </a:lnTo>
                  <a:lnTo>
                    <a:pt x="314" y="3292"/>
                  </a:lnTo>
                  <a:lnTo>
                    <a:pt x="296" y="3284"/>
                  </a:lnTo>
                  <a:lnTo>
                    <a:pt x="279" y="3274"/>
                  </a:lnTo>
                  <a:lnTo>
                    <a:pt x="261" y="3264"/>
                  </a:lnTo>
                  <a:lnTo>
                    <a:pt x="245" y="3252"/>
                  </a:lnTo>
                  <a:lnTo>
                    <a:pt x="229" y="3240"/>
                  </a:lnTo>
                  <a:lnTo>
                    <a:pt x="213" y="3226"/>
                  </a:lnTo>
                  <a:lnTo>
                    <a:pt x="199" y="3212"/>
                  </a:lnTo>
                  <a:lnTo>
                    <a:pt x="184" y="3196"/>
                  </a:lnTo>
                  <a:lnTo>
                    <a:pt x="170" y="3179"/>
                  </a:lnTo>
                  <a:lnTo>
                    <a:pt x="157" y="3162"/>
                  </a:lnTo>
                  <a:lnTo>
                    <a:pt x="144" y="3143"/>
                  </a:lnTo>
                  <a:lnTo>
                    <a:pt x="132" y="3124"/>
                  </a:lnTo>
                  <a:lnTo>
                    <a:pt x="121" y="3105"/>
                  </a:lnTo>
                  <a:lnTo>
                    <a:pt x="110" y="3084"/>
                  </a:lnTo>
                  <a:lnTo>
                    <a:pt x="100" y="3062"/>
                  </a:lnTo>
                  <a:lnTo>
                    <a:pt x="90" y="3041"/>
                  </a:lnTo>
                  <a:lnTo>
                    <a:pt x="82" y="3018"/>
                  </a:lnTo>
                  <a:lnTo>
                    <a:pt x="74" y="2995"/>
                  </a:lnTo>
                  <a:lnTo>
                    <a:pt x="68" y="2971"/>
                  </a:lnTo>
                  <a:lnTo>
                    <a:pt x="62" y="2946"/>
                  </a:lnTo>
                  <a:lnTo>
                    <a:pt x="56" y="2921"/>
                  </a:lnTo>
                  <a:lnTo>
                    <a:pt x="52" y="2896"/>
                  </a:lnTo>
                  <a:lnTo>
                    <a:pt x="48" y="2870"/>
                  </a:lnTo>
                  <a:lnTo>
                    <a:pt x="46" y="2844"/>
                  </a:lnTo>
                  <a:lnTo>
                    <a:pt x="45" y="2817"/>
                  </a:lnTo>
                  <a:lnTo>
                    <a:pt x="44" y="2789"/>
                  </a:lnTo>
                  <a:lnTo>
                    <a:pt x="44" y="587"/>
                  </a:lnTo>
                  <a:lnTo>
                    <a:pt x="45" y="560"/>
                  </a:lnTo>
                  <a:lnTo>
                    <a:pt x="46" y="533"/>
                  </a:lnTo>
                  <a:lnTo>
                    <a:pt x="48" y="507"/>
                  </a:lnTo>
                  <a:lnTo>
                    <a:pt x="52" y="481"/>
                  </a:lnTo>
                  <a:lnTo>
                    <a:pt x="56" y="455"/>
                  </a:lnTo>
                  <a:lnTo>
                    <a:pt x="61" y="430"/>
                  </a:lnTo>
                  <a:lnTo>
                    <a:pt x="67" y="406"/>
                  </a:lnTo>
                  <a:lnTo>
                    <a:pt x="74" y="382"/>
                  </a:lnTo>
                  <a:lnTo>
                    <a:pt x="82" y="359"/>
                  </a:lnTo>
                  <a:lnTo>
                    <a:pt x="90" y="336"/>
                  </a:lnTo>
                  <a:lnTo>
                    <a:pt x="99" y="314"/>
                  </a:lnTo>
                  <a:lnTo>
                    <a:pt x="109" y="293"/>
                  </a:lnTo>
                  <a:lnTo>
                    <a:pt x="120" y="272"/>
                  </a:lnTo>
                  <a:lnTo>
                    <a:pt x="131" y="252"/>
                  </a:lnTo>
                  <a:lnTo>
                    <a:pt x="143" y="233"/>
                  </a:lnTo>
                  <a:lnTo>
                    <a:pt x="156" y="214"/>
                  </a:lnTo>
                  <a:lnTo>
                    <a:pt x="169" y="197"/>
                  </a:lnTo>
                  <a:lnTo>
                    <a:pt x="183" y="180"/>
                  </a:lnTo>
                  <a:lnTo>
                    <a:pt x="198" y="165"/>
                  </a:lnTo>
                  <a:lnTo>
                    <a:pt x="213" y="150"/>
                  </a:lnTo>
                  <a:lnTo>
                    <a:pt x="228" y="136"/>
                  </a:lnTo>
                  <a:lnTo>
                    <a:pt x="244" y="124"/>
                  </a:lnTo>
                  <a:lnTo>
                    <a:pt x="261" y="112"/>
                  </a:lnTo>
                  <a:lnTo>
                    <a:pt x="278" y="101"/>
                  </a:lnTo>
                  <a:lnTo>
                    <a:pt x="295" y="92"/>
                  </a:lnTo>
                  <a:lnTo>
                    <a:pt x="313" y="84"/>
                  </a:lnTo>
                  <a:lnTo>
                    <a:pt x="331" y="76"/>
                  </a:lnTo>
                  <a:lnTo>
                    <a:pt x="350" y="71"/>
                  </a:lnTo>
                  <a:lnTo>
                    <a:pt x="369" y="66"/>
                  </a:lnTo>
                  <a:lnTo>
                    <a:pt x="388" y="63"/>
                  </a:lnTo>
                  <a:lnTo>
                    <a:pt x="407" y="61"/>
                  </a:lnTo>
                  <a:lnTo>
                    <a:pt x="427" y="60"/>
                  </a:lnTo>
                  <a:lnTo>
                    <a:pt x="4479" y="60"/>
                  </a:lnTo>
                  <a:close/>
                  <a:moveTo>
                    <a:pt x="427" y="48"/>
                  </a:moveTo>
                  <a:lnTo>
                    <a:pt x="407" y="49"/>
                  </a:lnTo>
                  <a:lnTo>
                    <a:pt x="387" y="51"/>
                  </a:lnTo>
                  <a:lnTo>
                    <a:pt x="367" y="54"/>
                  </a:lnTo>
                  <a:lnTo>
                    <a:pt x="348" y="59"/>
                  </a:lnTo>
                  <a:lnTo>
                    <a:pt x="329" y="65"/>
                  </a:lnTo>
                  <a:lnTo>
                    <a:pt x="311" y="72"/>
                  </a:lnTo>
                  <a:lnTo>
                    <a:pt x="292" y="81"/>
                  </a:lnTo>
                  <a:lnTo>
                    <a:pt x="274" y="90"/>
                  </a:lnTo>
                  <a:lnTo>
                    <a:pt x="257" y="101"/>
                  </a:lnTo>
                  <a:lnTo>
                    <a:pt x="240" y="113"/>
                  </a:lnTo>
                  <a:lnTo>
                    <a:pt x="224" y="126"/>
                  </a:lnTo>
                  <a:lnTo>
                    <a:pt x="208" y="140"/>
                  </a:lnTo>
                  <a:lnTo>
                    <a:pt x="193" y="155"/>
                  </a:lnTo>
                  <a:lnTo>
                    <a:pt x="178" y="171"/>
                  </a:lnTo>
                  <a:lnTo>
                    <a:pt x="164" y="188"/>
                  </a:lnTo>
                  <a:lnTo>
                    <a:pt x="150" y="206"/>
                  </a:lnTo>
                  <a:lnTo>
                    <a:pt x="137" y="225"/>
                  </a:lnTo>
                  <a:lnTo>
                    <a:pt x="125" y="244"/>
                  </a:lnTo>
                  <a:lnTo>
                    <a:pt x="113" y="265"/>
                  </a:lnTo>
                  <a:lnTo>
                    <a:pt x="102" y="286"/>
                  </a:lnTo>
                  <a:lnTo>
                    <a:pt x="92" y="307"/>
                  </a:lnTo>
                  <a:lnTo>
                    <a:pt x="83" y="330"/>
                  </a:lnTo>
                  <a:lnTo>
                    <a:pt x="74" y="353"/>
                  </a:lnTo>
                  <a:lnTo>
                    <a:pt x="66" y="377"/>
                  </a:lnTo>
                  <a:lnTo>
                    <a:pt x="59" y="402"/>
                  </a:lnTo>
                  <a:lnTo>
                    <a:pt x="53" y="427"/>
                  </a:lnTo>
                  <a:lnTo>
                    <a:pt x="48" y="452"/>
                  </a:lnTo>
                  <a:lnTo>
                    <a:pt x="43" y="478"/>
                  </a:lnTo>
                  <a:lnTo>
                    <a:pt x="40" y="505"/>
                  </a:lnTo>
                  <a:lnTo>
                    <a:pt x="38" y="532"/>
                  </a:lnTo>
                  <a:lnTo>
                    <a:pt x="36" y="559"/>
                  </a:lnTo>
                  <a:lnTo>
                    <a:pt x="35" y="587"/>
                  </a:lnTo>
                  <a:lnTo>
                    <a:pt x="35" y="2789"/>
                  </a:lnTo>
                  <a:lnTo>
                    <a:pt x="36" y="2817"/>
                  </a:lnTo>
                  <a:lnTo>
                    <a:pt x="38" y="2844"/>
                  </a:lnTo>
                  <a:lnTo>
                    <a:pt x="40" y="2871"/>
                  </a:lnTo>
                  <a:lnTo>
                    <a:pt x="44" y="2898"/>
                  </a:lnTo>
                  <a:lnTo>
                    <a:pt x="48" y="2924"/>
                  </a:lnTo>
                  <a:lnTo>
                    <a:pt x="53" y="2949"/>
                  </a:lnTo>
                  <a:lnTo>
                    <a:pt x="59" y="2975"/>
                  </a:lnTo>
                  <a:lnTo>
                    <a:pt x="66" y="2999"/>
                  </a:lnTo>
                  <a:lnTo>
                    <a:pt x="74" y="3023"/>
                  </a:lnTo>
                  <a:lnTo>
                    <a:pt x="83" y="3046"/>
                  </a:lnTo>
                  <a:lnTo>
                    <a:pt x="92" y="3069"/>
                  </a:lnTo>
                  <a:lnTo>
                    <a:pt x="103" y="3090"/>
                  </a:lnTo>
                  <a:lnTo>
                    <a:pt x="113" y="3112"/>
                  </a:lnTo>
                  <a:lnTo>
                    <a:pt x="125" y="3132"/>
                  </a:lnTo>
                  <a:lnTo>
                    <a:pt x="137" y="3151"/>
                  </a:lnTo>
                  <a:lnTo>
                    <a:pt x="150" y="3170"/>
                  </a:lnTo>
                  <a:lnTo>
                    <a:pt x="164" y="3188"/>
                  </a:lnTo>
                  <a:lnTo>
                    <a:pt x="178" y="3205"/>
                  </a:lnTo>
                  <a:lnTo>
                    <a:pt x="193" y="3221"/>
                  </a:lnTo>
                  <a:lnTo>
                    <a:pt x="208" y="3236"/>
                  </a:lnTo>
                  <a:lnTo>
                    <a:pt x="224" y="3250"/>
                  </a:lnTo>
                  <a:lnTo>
                    <a:pt x="241" y="3263"/>
                  </a:lnTo>
                  <a:lnTo>
                    <a:pt x="257" y="3275"/>
                  </a:lnTo>
                  <a:lnTo>
                    <a:pt x="275" y="3285"/>
                  </a:lnTo>
                  <a:lnTo>
                    <a:pt x="293" y="3295"/>
                  </a:lnTo>
                  <a:lnTo>
                    <a:pt x="311" y="3303"/>
                  </a:lnTo>
                  <a:lnTo>
                    <a:pt x="330" y="3311"/>
                  </a:lnTo>
                  <a:lnTo>
                    <a:pt x="349" y="3317"/>
                  </a:lnTo>
                  <a:lnTo>
                    <a:pt x="368" y="3321"/>
                  </a:lnTo>
                  <a:lnTo>
                    <a:pt x="387" y="3325"/>
                  </a:lnTo>
                  <a:lnTo>
                    <a:pt x="408" y="3327"/>
                  </a:lnTo>
                  <a:lnTo>
                    <a:pt x="428" y="3328"/>
                  </a:lnTo>
                  <a:lnTo>
                    <a:pt x="4479" y="3328"/>
                  </a:lnTo>
                  <a:lnTo>
                    <a:pt x="4500" y="3327"/>
                  </a:lnTo>
                  <a:lnTo>
                    <a:pt x="4520" y="3325"/>
                  </a:lnTo>
                  <a:lnTo>
                    <a:pt x="4539" y="3321"/>
                  </a:lnTo>
                  <a:lnTo>
                    <a:pt x="4559" y="3317"/>
                  </a:lnTo>
                  <a:lnTo>
                    <a:pt x="4578" y="3311"/>
                  </a:lnTo>
                  <a:lnTo>
                    <a:pt x="4596" y="3303"/>
                  </a:lnTo>
                  <a:lnTo>
                    <a:pt x="4614" y="3295"/>
                  </a:lnTo>
                  <a:lnTo>
                    <a:pt x="4632" y="3285"/>
                  </a:lnTo>
                  <a:lnTo>
                    <a:pt x="4649" y="3274"/>
                  </a:lnTo>
                  <a:lnTo>
                    <a:pt x="4666" y="3263"/>
                  </a:lnTo>
                  <a:lnTo>
                    <a:pt x="4683" y="3250"/>
                  </a:lnTo>
                  <a:lnTo>
                    <a:pt x="4699" y="3236"/>
                  </a:lnTo>
                  <a:lnTo>
                    <a:pt x="4714" y="3221"/>
                  </a:lnTo>
                  <a:lnTo>
                    <a:pt x="4729" y="3204"/>
                  </a:lnTo>
                  <a:lnTo>
                    <a:pt x="4743" y="3188"/>
                  </a:lnTo>
                  <a:lnTo>
                    <a:pt x="4757" y="3170"/>
                  </a:lnTo>
                  <a:lnTo>
                    <a:pt x="4770" y="3151"/>
                  </a:lnTo>
                  <a:lnTo>
                    <a:pt x="4782" y="3131"/>
                  </a:lnTo>
                  <a:lnTo>
                    <a:pt x="4793" y="3111"/>
                  </a:lnTo>
                  <a:lnTo>
                    <a:pt x="4804" y="3090"/>
                  </a:lnTo>
                  <a:lnTo>
                    <a:pt x="4815" y="3068"/>
                  </a:lnTo>
                  <a:lnTo>
                    <a:pt x="4824" y="3046"/>
                  </a:lnTo>
                  <a:lnTo>
                    <a:pt x="4833" y="3022"/>
                  </a:lnTo>
                  <a:lnTo>
                    <a:pt x="4840" y="2998"/>
                  </a:lnTo>
                  <a:lnTo>
                    <a:pt x="4847" y="2974"/>
                  </a:lnTo>
                  <a:lnTo>
                    <a:pt x="4854" y="2949"/>
                  </a:lnTo>
                  <a:lnTo>
                    <a:pt x="4859" y="2923"/>
                  </a:lnTo>
                  <a:lnTo>
                    <a:pt x="4863" y="2897"/>
                  </a:lnTo>
                  <a:lnTo>
                    <a:pt x="4867" y="2871"/>
                  </a:lnTo>
                  <a:lnTo>
                    <a:pt x="4869" y="2844"/>
                  </a:lnTo>
                  <a:lnTo>
                    <a:pt x="4871" y="2816"/>
                  </a:lnTo>
                  <a:lnTo>
                    <a:pt x="4871" y="2789"/>
                  </a:lnTo>
                  <a:lnTo>
                    <a:pt x="4871" y="586"/>
                  </a:lnTo>
                  <a:lnTo>
                    <a:pt x="4871" y="558"/>
                  </a:lnTo>
                  <a:lnTo>
                    <a:pt x="4869" y="531"/>
                  </a:lnTo>
                  <a:lnTo>
                    <a:pt x="4867" y="504"/>
                  </a:lnTo>
                  <a:lnTo>
                    <a:pt x="4863" y="478"/>
                  </a:lnTo>
                  <a:lnTo>
                    <a:pt x="4859" y="452"/>
                  </a:lnTo>
                  <a:lnTo>
                    <a:pt x="4853" y="426"/>
                  </a:lnTo>
                  <a:lnTo>
                    <a:pt x="4847" y="401"/>
                  </a:lnTo>
                  <a:lnTo>
                    <a:pt x="4840" y="377"/>
                  </a:lnTo>
                  <a:lnTo>
                    <a:pt x="4833" y="353"/>
                  </a:lnTo>
                  <a:lnTo>
                    <a:pt x="4824" y="330"/>
                  </a:lnTo>
                  <a:lnTo>
                    <a:pt x="4814" y="307"/>
                  </a:lnTo>
                  <a:lnTo>
                    <a:pt x="4804" y="285"/>
                  </a:lnTo>
                  <a:lnTo>
                    <a:pt x="4793" y="264"/>
                  </a:lnTo>
                  <a:lnTo>
                    <a:pt x="4782" y="244"/>
                  </a:lnTo>
                  <a:lnTo>
                    <a:pt x="4769" y="224"/>
                  </a:lnTo>
                  <a:lnTo>
                    <a:pt x="4756" y="205"/>
                  </a:lnTo>
                  <a:lnTo>
                    <a:pt x="4743" y="188"/>
                  </a:lnTo>
                  <a:lnTo>
                    <a:pt x="4728" y="171"/>
                  </a:lnTo>
                  <a:lnTo>
                    <a:pt x="4714" y="155"/>
                  </a:lnTo>
                  <a:lnTo>
                    <a:pt x="4698" y="140"/>
                  </a:lnTo>
                  <a:lnTo>
                    <a:pt x="4682" y="126"/>
                  </a:lnTo>
                  <a:lnTo>
                    <a:pt x="4666" y="113"/>
                  </a:lnTo>
                  <a:lnTo>
                    <a:pt x="4649" y="101"/>
                  </a:lnTo>
                  <a:lnTo>
                    <a:pt x="4632" y="90"/>
                  </a:lnTo>
                  <a:lnTo>
                    <a:pt x="4614" y="80"/>
                  </a:lnTo>
                  <a:lnTo>
                    <a:pt x="4596" y="72"/>
                  </a:lnTo>
                  <a:lnTo>
                    <a:pt x="4577" y="65"/>
                  </a:lnTo>
                  <a:lnTo>
                    <a:pt x="4558" y="59"/>
                  </a:lnTo>
                  <a:lnTo>
                    <a:pt x="4539" y="54"/>
                  </a:lnTo>
                  <a:lnTo>
                    <a:pt x="4519" y="51"/>
                  </a:lnTo>
                  <a:lnTo>
                    <a:pt x="4499" y="48"/>
                  </a:lnTo>
                  <a:lnTo>
                    <a:pt x="4479" y="48"/>
                  </a:lnTo>
                  <a:lnTo>
                    <a:pt x="427" y="48"/>
                  </a:lnTo>
                  <a:close/>
                  <a:moveTo>
                    <a:pt x="4480" y="24"/>
                  </a:moveTo>
                  <a:lnTo>
                    <a:pt x="4501" y="25"/>
                  </a:lnTo>
                  <a:lnTo>
                    <a:pt x="4522" y="27"/>
                  </a:lnTo>
                  <a:lnTo>
                    <a:pt x="4542" y="30"/>
                  </a:lnTo>
                  <a:lnTo>
                    <a:pt x="4562" y="36"/>
                  </a:lnTo>
                  <a:lnTo>
                    <a:pt x="4582" y="42"/>
                  </a:lnTo>
                  <a:lnTo>
                    <a:pt x="4601" y="49"/>
                  </a:lnTo>
                  <a:lnTo>
                    <a:pt x="4620" y="58"/>
                  </a:lnTo>
                  <a:lnTo>
                    <a:pt x="4639" y="68"/>
                  </a:lnTo>
                  <a:lnTo>
                    <a:pt x="4657" y="80"/>
                  </a:lnTo>
                  <a:lnTo>
                    <a:pt x="4675" y="92"/>
                  </a:lnTo>
                  <a:lnTo>
                    <a:pt x="4692" y="105"/>
                  </a:lnTo>
                  <a:lnTo>
                    <a:pt x="4708" y="120"/>
                  </a:lnTo>
                  <a:lnTo>
                    <a:pt x="4724" y="136"/>
                  </a:lnTo>
                  <a:lnTo>
                    <a:pt x="4740" y="153"/>
                  </a:lnTo>
                  <a:lnTo>
                    <a:pt x="4755" y="170"/>
                  </a:lnTo>
                  <a:lnTo>
                    <a:pt x="4769" y="189"/>
                  </a:lnTo>
                  <a:lnTo>
                    <a:pt x="4782" y="208"/>
                  </a:lnTo>
                  <a:lnTo>
                    <a:pt x="4795" y="229"/>
                  </a:lnTo>
                  <a:lnTo>
                    <a:pt x="4808" y="250"/>
                  </a:lnTo>
                  <a:lnTo>
                    <a:pt x="4819" y="272"/>
                  </a:lnTo>
                  <a:lnTo>
                    <a:pt x="4829" y="295"/>
                  </a:lnTo>
                  <a:lnTo>
                    <a:pt x="4839" y="318"/>
                  </a:lnTo>
                  <a:lnTo>
                    <a:pt x="4848" y="343"/>
                  </a:lnTo>
                  <a:lnTo>
                    <a:pt x="4857" y="368"/>
                  </a:lnTo>
                  <a:lnTo>
                    <a:pt x="4864" y="393"/>
                  </a:lnTo>
                  <a:lnTo>
                    <a:pt x="4870" y="420"/>
                  </a:lnTo>
                  <a:lnTo>
                    <a:pt x="4876" y="446"/>
                  </a:lnTo>
                  <a:lnTo>
                    <a:pt x="4880" y="473"/>
                  </a:lnTo>
                  <a:lnTo>
                    <a:pt x="4884" y="501"/>
                  </a:lnTo>
                  <a:lnTo>
                    <a:pt x="4887" y="529"/>
                  </a:lnTo>
                  <a:lnTo>
                    <a:pt x="4888" y="558"/>
                  </a:lnTo>
                  <a:lnTo>
                    <a:pt x="4889" y="586"/>
                  </a:lnTo>
                  <a:lnTo>
                    <a:pt x="4889" y="2789"/>
                  </a:lnTo>
                  <a:lnTo>
                    <a:pt x="4888" y="2818"/>
                  </a:lnTo>
                  <a:lnTo>
                    <a:pt x="4887" y="2847"/>
                  </a:lnTo>
                  <a:lnTo>
                    <a:pt x="4884" y="2875"/>
                  </a:lnTo>
                  <a:lnTo>
                    <a:pt x="4880" y="2902"/>
                  </a:lnTo>
                  <a:lnTo>
                    <a:pt x="4876" y="2930"/>
                  </a:lnTo>
                  <a:lnTo>
                    <a:pt x="4870" y="2957"/>
                  </a:lnTo>
                  <a:lnTo>
                    <a:pt x="4864" y="2983"/>
                  </a:lnTo>
                  <a:lnTo>
                    <a:pt x="4856" y="3008"/>
                  </a:lnTo>
                  <a:lnTo>
                    <a:pt x="4848" y="3033"/>
                  </a:lnTo>
                  <a:lnTo>
                    <a:pt x="4839" y="3057"/>
                  </a:lnTo>
                  <a:lnTo>
                    <a:pt x="4829" y="3081"/>
                  </a:lnTo>
                  <a:lnTo>
                    <a:pt x="4818" y="3104"/>
                  </a:lnTo>
                  <a:lnTo>
                    <a:pt x="4807" y="3126"/>
                  </a:lnTo>
                  <a:lnTo>
                    <a:pt x="4795" y="3147"/>
                  </a:lnTo>
                  <a:lnTo>
                    <a:pt x="4782" y="3167"/>
                  </a:lnTo>
                  <a:lnTo>
                    <a:pt x="4769" y="3187"/>
                  </a:lnTo>
                  <a:lnTo>
                    <a:pt x="4754" y="3205"/>
                  </a:lnTo>
                  <a:lnTo>
                    <a:pt x="4739" y="3223"/>
                  </a:lnTo>
                  <a:lnTo>
                    <a:pt x="4724" y="3240"/>
                  </a:lnTo>
                  <a:lnTo>
                    <a:pt x="4708" y="3256"/>
                  </a:lnTo>
                  <a:lnTo>
                    <a:pt x="4691" y="3270"/>
                  </a:lnTo>
                  <a:lnTo>
                    <a:pt x="4674" y="3284"/>
                  </a:lnTo>
                  <a:lnTo>
                    <a:pt x="4657" y="3296"/>
                  </a:lnTo>
                  <a:lnTo>
                    <a:pt x="4638" y="3307"/>
                  </a:lnTo>
                  <a:lnTo>
                    <a:pt x="4620" y="3317"/>
                  </a:lnTo>
                  <a:lnTo>
                    <a:pt x="4601" y="3326"/>
                  </a:lnTo>
                  <a:lnTo>
                    <a:pt x="4581" y="3334"/>
                  </a:lnTo>
                  <a:lnTo>
                    <a:pt x="4562" y="3340"/>
                  </a:lnTo>
                  <a:lnTo>
                    <a:pt x="4541" y="3345"/>
                  </a:lnTo>
                  <a:lnTo>
                    <a:pt x="4521" y="3349"/>
                  </a:lnTo>
                  <a:lnTo>
                    <a:pt x="4500" y="3351"/>
                  </a:lnTo>
                  <a:lnTo>
                    <a:pt x="4479" y="3351"/>
                  </a:lnTo>
                  <a:lnTo>
                    <a:pt x="427" y="3351"/>
                  </a:lnTo>
                  <a:lnTo>
                    <a:pt x="406" y="3351"/>
                  </a:lnTo>
                  <a:lnTo>
                    <a:pt x="385" y="3349"/>
                  </a:lnTo>
                  <a:lnTo>
                    <a:pt x="365" y="3345"/>
                  </a:lnTo>
                  <a:lnTo>
                    <a:pt x="345" y="3340"/>
                  </a:lnTo>
                  <a:lnTo>
                    <a:pt x="325" y="3334"/>
                  </a:lnTo>
                  <a:lnTo>
                    <a:pt x="306" y="3326"/>
                  </a:lnTo>
                  <a:lnTo>
                    <a:pt x="286" y="3317"/>
                  </a:lnTo>
                  <a:lnTo>
                    <a:pt x="268" y="3307"/>
                  </a:lnTo>
                  <a:lnTo>
                    <a:pt x="250" y="3296"/>
                  </a:lnTo>
                  <a:lnTo>
                    <a:pt x="232" y="3284"/>
                  </a:lnTo>
                  <a:lnTo>
                    <a:pt x="215" y="3270"/>
                  </a:lnTo>
                  <a:lnTo>
                    <a:pt x="198" y="3255"/>
                  </a:lnTo>
                  <a:lnTo>
                    <a:pt x="182" y="3240"/>
                  </a:lnTo>
                  <a:lnTo>
                    <a:pt x="167" y="3223"/>
                  </a:lnTo>
                  <a:lnTo>
                    <a:pt x="152" y="3205"/>
                  </a:lnTo>
                  <a:lnTo>
                    <a:pt x="138" y="3186"/>
                  </a:lnTo>
                  <a:lnTo>
                    <a:pt x="124" y="3167"/>
                  </a:lnTo>
                  <a:lnTo>
                    <a:pt x="111" y="3147"/>
                  </a:lnTo>
                  <a:lnTo>
                    <a:pt x="99" y="3126"/>
                  </a:lnTo>
                  <a:lnTo>
                    <a:pt x="88" y="3103"/>
                  </a:lnTo>
                  <a:lnTo>
                    <a:pt x="77" y="3080"/>
                  </a:lnTo>
                  <a:lnTo>
                    <a:pt x="67" y="3057"/>
                  </a:lnTo>
                  <a:lnTo>
                    <a:pt x="58" y="3033"/>
                  </a:lnTo>
                  <a:lnTo>
                    <a:pt x="50" y="3008"/>
                  </a:lnTo>
                  <a:lnTo>
                    <a:pt x="43" y="2982"/>
                  </a:lnTo>
                  <a:lnTo>
                    <a:pt x="36" y="2956"/>
                  </a:lnTo>
                  <a:lnTo>
                    <a:pt x="31" y="2929"/>
                  </a:lnTo>
                  <a:lnTo>
                    <a:pt x="26" y="2902"/>
                  </a:lnTo>
                  <a:lnTo>
                    <a:pt x="23" y="2874"/>
                  </a:lnTo>
                  <a:lnTo>
                    <a:pt x="20" y="2846"/>
                  </a:lnTo>
                  <a:lnTo>
                    <a:pt x="18" y="2818"/>
                  </a:lnTo>
                  <a:lnTo>
                    <a:pt x="18" y="2789"/>
                  </a:lnTo>
                  <a:lnTo>
                    <a:pt x="18" y="586"/>
                  </a:lnTo>
                  <a:lnTo>
                    <a:pt x="18" y="557"/>
                  </a:lnTo>
                  <a:lnTo>
                    <a:pt x="20" y="529"/>
                  </a:lnTo>
                  <a:lnTo>
                    <a:pt x="23" y="501"/>
                  </a:lnTo>
                  <a:lnTo>
                    <a:pt x="26" y="473"/>
                  </a:lnTo>
                  <a:lnTo>
                    <a:pt x="31" y="446"/>
                  </a:lnTo>
                  <a:lnTo>
                    <a:pt x="36" y="419"/>
                  </a:lnTo>
                  <a:lnTo>
                    <a:pt x="43" y="393"/>
                  </a:lnTo>
                  <a:lnTo>
                    <a:pt x="50" y="367"/>
                  </a:lnTo>
                  <a:lnTo>
                    <a:pt x="58" y="342"/>
                  </a:lnTo>
                  <a:lnTo>
                    <a:pt x="68" y="318"/>
                  </a:lnTo>
                  <a:lnTo>
                    <a:pt x="77" y="294"/>
                  </a:lnTo>
                  <a:lnTo>
                    <a:pt x="88" y="272"/>
                  </a:lnTo>
                  <a:lnTo>
                    <a:pt x="99" y="250"/>
                  </a:lnTo>
                  <a:lnTo>
                    <a:pt x="112" y="228"/>
                  </a:lnTo>
                  <a:lnTo>
                    <a:pt x="124" y="208"/>
                  </a:lnTo>
                  <a:lnTo>
                    <a:pt x="138" y="189"/>
                  </a:lnTo>
                  <a:lnTo>
                    <a:pt x="152" y="170"/>
                  </a:lnTo>
                  <a:lnTo>
                    <a:pt x="167" y="152"/>
                  </a:lnTo>
                  <a:lnTo>
                    <a:pt x="183" y="136"/>
                  </a:lnTo>
                  <a:lnTo>
                    <a:pt x="199" y="120"/>
                  </a:lnTo>
                  <a:lnTo>
                    <a:pt x="215" y="105"/>
                  </a:lnTo>
                  <a:lnTo>
                    <a:pt x="232" y="92"/>
                  </a:lnTo>
                  <a:lnTo>
                    <a:pt x="250" y="79"/>
                  </a:lnTo>
                  <a:lnTo>
                    <a:pt x="268" y="68"/>
                  </a:lnTo>
                  <a:lnTo>
                    <a:pt x="287" y="58"/>
                  </a:lnTo>
                  <a:lnTo>
                    <a:pt x="306" y="49"/>
                  </a:lnTo>
                  <a:lnTo>
                    <a:pt x="325" y="42"/>
                  </a:lnTo>
                  <a:lnTo>
                    <a:pt x="345" y="36"/>
                  </a:lnTo>
                  <a:lnTo>
                    <a:pt x="365" y="30"/>
                  </a:lnTo>
                  <a:lnTo>
                    <a:pt x="386" y="27"/>
                  </a:lnTo>
                  <a:lnTo>
                    <a:pt x="406" y="25"/>
                  </a:lnTo>
                  <a:lnTo>
                    <a:pt x="427" y="24"/>
                  </a:lnTo>
                  <a:lnTo>
                    <a:pt x="4480" y="24"/>
                  </a:lnTo>
                  <a:close/>
                  <a:moveTo>
                    <a:pt x="427" y="12"/>
                  </a:moveTo>
                  <a:lnTo>
                    <a:pt x="406" y="13"/>
                  </a:lnTo>
                  <a:lnTo>
                    <a:pt x="385" y="15"/>
                  </a:lnTo>
                  <a:lnTo>
                    <a:pt x="364" y="19"/>
                  </a:lnTo>
                  <a:lnTo>
                    <a:pt x="344" y="24"/>
                  </a:lnTo>
                  <a:lnTo>
                    <a:pt x="323" y="30"/>
                  </a:lnTo>
                  <a:lnTo>
                    <a:pt x="303" y="38"/>
                  </a:lnTo>
                  <a:lnTo>
                    <a:pt x="284" y="47"/>
                  </a:lnTo>
                  <a:lnTo>
                    <a:pt x="265" y="57"/>
                  </a:lnTo>
                  <a:lnTo>
                    <a:pt x="247" y="68"/>
                  </a:lnTo>
                  <a:lnTo>
                    <a:pt x="229" y="81"/>
                  </a:lnTo>
                  <a:lnTo>
                    <a:pt x="211" y="95"/>
                  </a:lnTo>
                  <a:lnTo>
                    <a:pt x="194" y="110"/>
                  </a:lnTo>
                  <a:lnTo>
                    <a:pt x="178" y="126"/>
                  </a:lnTo>
                  <a:lnTo>
                    <a:pt x="162" y="143"/>
                  </a:lnTo>
                  <a:lnTo>
                    <a:pt x="147" y="161"/>
                  </a:lnTo>
                  <a:lnTo>
                    <a:pt x="132" y="180"/>
                  </a:lnTo>
                  <a:lnTo>
                    <a:pt x="118" y="200"/>
                  </a:lnTo>
                  <a:lnTo>
                    <a:pt x="105" y="221"/>
                  </a:lnTo>
                  <a:lnTo>
                    <a:pt x="93" y="242"/>
                  </a:lnTo>
                  <a:lnTo>
                    <a:pt x="81" y="265"/>
                  </a:lnTo>
                  <a:lnTo>
                    <a:pt x="70" y="288"/>
                  </a:lnTo>
                  <a:lnTo>
                    <a:pt x="60" y="312"/>
                  </a:lnTo>
                  <a:lnTo>
                    <a:pt x="51" y="337"/>
                  </a:lnTo>
                  <a:lnTo>
                    <a:pt x="42" y="362"/>
                  </a:lnTo>
                  <a:lnTo>
                    <a:pt x="35" y="388"/>
                  </a:lnTo>
                  <a:lnTo>
                    <a:pt x="28" y="415"/>
                  </a:lnTo>
                  <a:lnTo>
                    <a:pt x="23" y="442"/>
                  </a:lnTo>
                  <a:lnTo>
                    <a:pt x="18" y="470"/>
                  </a:lnTo>
                  <a:lnTo>
                    <a:pt x="14" y="499"/>
                  </a:lnTo>
                  <a:lnTo>
                    <a:pt x="11" y="527"/>
                  </a:lnTo>
                  <a:lnTo>
                    <a:pt x="10" y="556"/>
                  </a:lnTo>
                  <a:lnTo>
                    <a:pt x="9" y="586"/>
                  </a:lnTo>
                  <a:lnTo>
                    <a:pt x="9" y="2789"/>
                  </a:lnTo>
                  <a:lnTo>
                    <a:pt x="10" y="2818"/>
                  </a:lnTo>
                  <a:lnTo>
                    <a:pt x="11" y="2847"/>
                  </a:lnTo>
                  <a:lnTo>
                    <a:pt x="14" y="2876"/>
                  </a:lnTo>
                  <a:lnTo>
                    <a:pt x="18" y="2904"/>
                  </a:lnTo>
                  <a:lnTo>
                    <a:pt x="22" y="2932"/>
                  </a:lnTo>
                  <a:lnTo>
                    <a:pt x="28" y="2959"/>
                  </a:lnTo>
                  <a:lnTo>
                    <a:pt x="35" y="2986"/>
                  </a:lnTo>
                  <a:lnTo>
                    <a:pt x="42" y="3012"/>
                  </a:lnTo>
                  <a:lnTo>
                    <a:pt x="50" y="3038"/>
                  </a:lnTo>
                  <a:lnTo>
                    <a:pt x="59" y="3062"/>
                  </a:lnTo>
                  <a:lnTo>
                    <a:pt x="70" y="3086"/>
                  </a:lnTo>
                  <a:lnTo>
                    <a:pt x="81" y="3110"/>
                  </a:lnTo>
                  <a:lnTo>
                    <a:pt x="92" y="3132"/>
                  </a:lnTo>
                  <a:lnTo>
                    <a:pt x="105" y="3154"/>
                  </a:lnTo>
                  <a:lnTo>
                    <a:pt x="118" y="3175"/>
                  </a:lnTo>
                  <a:lnTo>
                    <a:pt x="131" y="3195"/>
                  </a:lnTo>
                  <a:lnTo>
                    <a:pt x="146" y="3214"/>
                  </a:lnTo>
                  <a:lnTo>
                    <a:pt x="161" y="3232"/>
                  </a:lnTo>
                  <a:lnTo>
                    <a:pt x="177" y="3249"/>
                  </a:lnTo>
                  <a:lnTo>
                    <a:pt x="193" y="3265"/>
                  </a:lnTo>
                  <a:lnTo>
                    <a:pt x="210" y="3280"/>
                  </a:lnTo>
                  <a:lnTo>
                    <a:pt x="228" y="3294"/>
                  </a:lnTo>
                  <a:lnTo>
                    <a:pt x="246" y="3307"/>
                  </a:lnTo>
                  <a:lnTo>
                    <a:pt x="264" y="3318"/>
                  </a:lnTo>
                  <a:lnTo>
                    <a:pt x="283" y="3329"/>
                  </a:lnTo>
                  <a:lnTo>
                    <a:pt x="303" y="3337"/>
                  </a:lnTo>
                  <a:lnTo>
                    <a:pt x="322" y="3345"/>
                  </a:lnTo>
                  <a:lnTo>
                    <a:pt x="343" y="3352"/>
                  </a:lnTo>
                  <a:lnTo>
                    <a:pt x="363" y="3357"/>
                  </a:lnTo>
                  <a:lnTo>
                    <a:pt x="384" y="3360"/>
                  </a:lnTo>
                  <a:lnTo>
                    <a:pt x="405" y="3363"/>
                  </a:lnTo>
                  <a:lnTo>
                    <a:pt x="427" y="3364"/>
                  </a:lnTo>
                  <a:lnTo>
                    <a:pt x="4479" y="3364"/>
                  </a:lnTo>
                  <a:lnTo>
                    <a:pt x="4500" y="3363"/>
                  </a:lnTo>
                  <a:lnTo>
                    <a:pt x="4522" y="3360"/>
                  </a:lnTo>
                  <a:lnTo>
                    <a:pt x="4542" y="3357"/>
                  </a:lnTo>
                  <a:lnTo>
                    <a:pt x="4563" y="3352"/>
                  </a:lnTo>
                  <a:lnTo>
                    <a:pt x="4583" y="3346"/>
                  </a:lnTo>
                  <a:lnTo>
                    <a:pt x="4603" y="3338"/>
                  </a:lnTo>
                  <a:lnTo>
                    <a:pt x="4623" y="3329"/>
                  </a:lnTo>
                  <a:lnTo>
                    <a:pt x="4642" y="3318"/>
                  </a:lnTo>
                  <a:lnTo>
                    <a:pt x="4660" y="3307"/>
                  </a:lnTo>
                  <a:lnTo>
                    <a:pt x="4678" y="3294"/>
                  </a:lnTo>
                  <a:lnTo>
                    <a:pt x="4696" y="3281"/>
                  </a:lnTo>
                  <a:lnTo>
                    <a:pt x="4713" y="3266"/>
                  </a:lnTo>
                  <a:lnTo>
                    <a:pt x="4729" y="3250"/>
                  </a:lnTo>
                  <a:lnTo>
                    <a:pt x="4745" y="3233"/>
                  </a:lnTo>
                  <a:lnTo>
                    <a:pt x="4760" y="3214"/>
                  </a:lnTo>
                  <a:lnTo>
                    <a:pt x="4775" y="3195"/>
                  </a:lnTo>
                  <a:lnTo>
                    <a:pt x="4788" y="3176"/>
                  </a:lnTo>
                  <a:lnTo>
                    <a:pt x="4802" y="3155"/>
                  </a:lnTo>
                  <a:lnTo>
                    <a:pt x="4814" y="3133"/>
                  </a:lnTo>
                  <a:lnTo>
                    <a:pt x="4826" y="3111"/>
                  </a:lnTo>
                  <a:lnTo>
                    <a:pt x="4836" y="3088"/>
                  </a:lnTo>
                  <a:lnTo>
                    <a:pt x="4847" y="3063"/>
                  </a:lnTo>
                  <a:lnTo>
                    <a:pt x="4856" y="3038"/>
                  </a:lnTo>
                  <a:lnTo>
                    <a:pt x="4864" y="3013"/>
                  </a:lnTo>
                  <a:lnTo>
                    <a:pt x="4872" y="2987"/>
                  </a:lnTo>
                  <a:lnTo>
                    <a:pt x="4878" y="2961"/>
                  </a:lnTo>
                  <a:lnTo>
                    <a:pt x="4884" y="2933"/>
                  </a:lnTo>
                  <a:lnTo>
                    <a:pt x="4889" y="2905"/>
                  </a:lnTo>
                  <a:lnTo>
                    <a:pt x="4892" y="2877"/>
                  </a:lnTo>
                  <a:lnTo>
                    <a:pt x="4895" y="2848"/>
                  </a:lnTo>
                  <a:lnTo>
                    <a:pt x="4897" y="2819"/>
                  </a:lnTo>
                  <a:lnTo>
                    <a:pt x="4897" y="2789"/>
                  </a:lnTo>
                  <a:lnTo>
                    <a:pt x="4897" y="586"/>
                  </a:lnTo>
                  <a:lnTo>
                    <a:pt x="4897" y="558"/>
                  </a:lnTo>
                  <a:lnTo>
                    <a:pt x="4895" y="528"/>
                  </a:lnTo>
                  <a:lnTo>
                    <a:pt x="4893" y="500"/>
                  </a:lnTo>
                  <a:lnTo>
                    <a:pt x="4889" y="471"/>
                  </a:lnTo>
                  <a:lnTo>
                    <a:pt x="4884" y="444"/>
                  </a:lnTo>
                  <a:lnTo>
                    <a:pt x="4879" y="416"/>
                  </a:lnTo>
                  <a:lnTo>
                    <a:pt x="4872" y="389"/>
                  </a:lnTo>
                  <a:lnTo>
                    <a:pt x="4865" y="364"/>
                  </a:lnTo>
                  <a:lnTo>
                    <a:pt x="4856" y="338"/>
                  </a:lnTo>
                  <a:lnTo>
                    <a:pt x="4847" y="313"/>
                  </a:lnTo>
                  <a:lnTo>
                    <a:pt x="4837" y="289"/>
                  </a:lnTo>
                  <a:lnTo>
                    <a:pt x="4826" y="266"/>
                  </a:lnTo>
                  <a:lnTo>
                    <a:pt x="4815" y="243"/>
                  </a:lnTo>
                  <a:lnTo>
                    <a:pt x="4802" y="222"/>
                  </a:lnTo>
                  <a:lnTo>
                    <a:pt x="4789" y="201"/>
                  </a:lnTo>
                  <a:lnTo>
                    <a:pt x="4775" y="181"/>
                  </a:lnTo>
                  <a:lnTo>
                    <a:pt x="4761" y="162"/>
                  </a:lnTo>
                  <a:lnTo>
                    <a:pt x="4745" y="143"/>
                  </a:lnTo>
                  <a:lnTo>
                    <a:pt x="4730" y="127"/>
                  </a:lnTo>
                  <a:lnTo>
                    <a:pt x="4713" y="110"/>
                  </a:lnTo>
                  <a:lnTo>
                    <a:pt x="4697" y="95"/>
                  </a:lnTo>
                  <a:lnTo>
                    <a:pt x="4679" y="82"/>
                  </a:lnTo>
                  <a:lnTo>
                    <a:pt x="4661" y="69"/>
                  </a:lnTo>
                  <a:lnTo>
                    <a:pt x="4642" y="57"/>
                  </a:lnTo>
                  <a:lnTo>
                    <a:pt x="4624" y="47"/>
                  </a:lnTo>
                  <a:lnTo>
                    <a:pt x="4604" y="38"/>
                  </a:lnTo>
                  <a:lnTo>
                    <a:pt x="4584" y="30"/>
                  </a:lnTo>
                  <a:lnTo>
                    <a:pt x="4564" y="24"/>
                  </a:lnTo>
                  <a:lnTo>
                    <a:pt x="4543" y="19"/>
                  </a:lnTo>
                  <a:lnTo>
                    <a:pt x="4523" y="15"/>
                  </a:lnTo>
                  <a:lnTo>
                    <a:pt x="4501" y="13"/>
                  </a:lnTo>
                  <a:lnTo>
                    <a:pt x="4480" y="12"/>
                  </a:lnTo>
                  <a:lnTo>
                    <a:pt x="427" y="12"/>
                  </a:lnTo>
                  <a:close/>
                  <a:moveTo>
                    <a:pt x="4480" y="0"/>
                  </a:moveTo>
                  <a:lnTo>
                    <a:pt x="4502" y="1"/>
                  </a:lnTo>
                  <a:lnTo>
                    <a:pt x="4524" y="3"/>
                  </a:lnTo>
                  <a:lnTo>
                    <a:pt x="4545" y="7"/>
                  </a:lnTo>
                  <a:lnTo>
                    <a:pt x="4566" y="12"/>
                  </a:lnTo>
                  <a:lnTo>
                    <a:pt x="4587" y="19"/>
                  </a:lnTo>
                  <a:lnTo>
                    <a:pt x="4607" y="27"/>
                  </a:lnTo>
                  <a:lnTo>
                    <a:pt x="4627" y="36"/>
                  </a:lnTo>
                  <a:lnTo>
                    <a:pt x="4646" y="47"/>
                  </a:lnTo>
                  <a:lnTo>
                    <a:pt x="4665" y="58"/>
                  </a:lnTo>
                  <a:lnTo>
                    <a:pt x="4683" y="71"/>
                  </a:lnTo>
                  <a:lnTo>
                    <a:pt x="4701" y="85"/>
                  </a:lnTo>
                  <a:lnTo>
                    <a:pt x="4719" y="101"/>
                  </a:lnTo>
                  <a:lnTo>
                    <a:pt x="4735" y="117"/>
                  </a:lnTo>
                  <a:lnTo>
                    <a:pt x="4751" y="134"/>
                  </a:lnTo>
                  <a:lnTo>
                    <a:pt x="4767" y="153"/>
                  </a:lnTo>
                  <a:lnTo>
                    <a:pt x="4781" y="173"/>
                  </a:lnTo>
                  <a:lnTo>
                    <a:pt x="4796" y="193"/>
                  </a:lnTo>
                  <a:lnTo>
                    <a:pt x="4809" y="214"/>
                  </a:lnTo>
                  <a:lnTo>
                    <a:pt x="4822" y="236"/>
                  </a:lnTo>
                  <a:lnTo>
                    <a:pt x="4833" y="259"/>
                  </a:lnTo>
                  <a:lnTo>
                    <a:pt x="4845" y="283"/>
                  </a:lnTo>
                  <a:lnTo>
                    <a:pt x="4855" y="308"/>
                  </a:lnTo>
                  <a:lnTo>
                    <a:pt x="4864" y="333"/>
                  </a:lnTo>
                  <a:lnTo>
                    <a:pt x="4873" y="359"/>
                  </a:lnTo>
                  <a:lnTo>
                    <a:pt x="4880" y="386"/>
                  </a:lnTo>
                  <a:lnTo>
                    <a:pt x="4887" y="413"/>
                  </a:lnTo>
                  <a:lnTo>
                    <a:pt x="4893" y="441"/>
                  </a:lnTo>
                  <a:lnTo>
                    <a:pt x="4898" y="469"/>
                  </a:lnTo>
                  <a:lnTo>
                    <a:pt x="4901" y="498"/>
                  </a:lnTo>
                  <a:lnTo>
                    <a:pt x="4904" y="528"/>
                  </a:lnTo>
                  <a:lnTo>
                    <a:pt x="4905" y="557"/>
                  </a:lnTo>
                  <a:lnTo>
                    <a:pt x="4906" y="586"/>
                  </a:lnTo>
                  <a:lnTo>
                    <a:pt x="4906" y="2790"/>
                  </a:lnTo>
                  <a:lnTo>
                    <a:pt x="4905" y="2820"/>
                  </a:lnTo>
                  <a:lnTo>
                    <a:pt x="4904" y="2850"/>
                  </a:lnTo>
                  <a:lnTo>
                    <a:pt x="4901" y="2879"/>
                  </a:lnTo>
                  <a:lnTo>
                    <a:pt x="4897" y="2908"/>
                  </a:lnTo>
                  <a:lnTo>
                    <a:pt x="4892" y="2937"/>
                  </a:lnTo>
                  <a:lnTo>
                    <a:pt x="4887" y="2964"/>
                  </a:lnTo>
                  <a:lnTo>
                    <a:pt x="4880" y="2991"/>
                  </a:lnTo>
                  <a:lnTo>
                    <a:pt x="4872" y="3018"/>
                  </a:lnTo>
                  <a:lnTo>
                    <a:pt x="4864" y="3044"/>
                  </a:lnTo>
                  <a:lnTo>
                    <a:pt x="4854" y="3069"/>
                  </a:lnTo>
                  <a:lnTo>
                    <a:pt x="4844" y="3094"/>
                  </a:lnTo>
                  <a:lnTo>
                    <a:pt x="4833" y="3118"/>
                  </a:lnTo>
                  <a:lnTo>
                    <a:pt x="4821" y="3141"/>
                  </a:lnTo>
                  <a:lnTo>
                    <a:pt x="4808" y="3163"/>
                  </a:lnTo>
                  <a:lnTo>
                    <a:pt x="4795" y="3184"/>
                  </a:lnTo>
                  <a:lnTo>
                    <a:pt x="4781" y="3204"/>
                  </a:lnTo>
                  <a:lnTo>
                    <a:pt x="4766" y="3224"/>
                  </a:lnTo>
                  <a:lnTo>
                    <a:pt x="4750" y="3242"/>
                  </a:lnTo>
                  <a:lnTo>
                    <a:pt x="4734" y="3259"/>
                  </a:lnTo>
                  <a:lnTo>
                    <a:pt x="4717" y="3276"/>
                  </a:lnTo>
                  <a:lnTo>
                    <a:pt x="4700" y="3291"/>
                  </a:lnTo>
                  <a:lnTo>
                    <a:pt x="4682" y="3305"/>
                  </a:lnTo>
                  <a:lnTo>
                    <a:pt x="4664" y="3318"/>
                  </a:lnTo>
                  <a:lnTo>
                    <a:pt x="4645" y="3330"/>
                  </a:lnTo>
                  <a:lnTo>
                    <a:pt x="4625" y="3340"/>
                  </a:lnTo>
                  <a:lnTo>
                    <a:pt x="4606" y="3349"/>
                  </a:lnTo>
                  <a:lnTo>
                    <a:pt x="4585" y="3357"/>
                  </a:lnTo>
                  <a:lnTo>
                    <a:pt x="4565" y="3364"/>
                  </a:lnTo>
                  <a:lnTo>
                    <a:pt x="4544" y="3369"/>
                  </a:lnTo>
                  <a:lnTo>
                    <a:pt x="4522" y="3373"/>
                  </a:lnTo>
                  <a:lnTo>
                    <a:pt x="4501" y="3375"/>
                  </a:lnTo>
                  <a:lnTo>
                    <a:pt x="4479" y="3375"/>
                  </a:lnTo>
                  <a:lnTo>
                    <a:pt x="427" y="3375"/>
                  </a:lnTo>
                  <a:lnTo>
                    <a:pt x="405" y="3375"/>
                  </a:lnTo>
                  <a:lnTo>
                    <a:pt x="383" y="3372"/>
                  </a:lnTo>
                  <a:lnTo>
                    <a:pt x="362" y="3369"/>
                  </a:lnTo>
                  <a:lnTo>
                    <a:pt x="341" y="3363"/>
                  </a:lnTo>
                  <a:lnTo>
                    <a:pt x="320" y="3357"/>
                  </a:lnTo>
                  <a:lnTo>
                    <a:pt x="300" y="3349"/>
                  </a:lnTo>
                  <a:lnTo>
                    <a:pt x="280" y="3340"/>
                  </a:lnTo>
                  <a:lnTo>
                    <a:pt x="261" y="3329"/>
                  </a:lnTo>
                  <a:lnTo>
                    <a:pt x="242" y="3317"/>
                  </a:lnTo>
                  <a:lnTo>
                    <a:pt x="223" y="3304"/>
                  </a:lnTo>
                  <a:lnTo>
                    <a:pt x="206" y="3290"/>
                  </a:lnTo>
                  <a:lnTo>
                    <a:pt x="188" y="3275"/>
                  </a:lnTo>
                  <a:lnTo>
                    <a:pt x="171" y="3258"/>
                  </a:lnTo>
                  <a:lnTo>
                    <a:pt x="155" y="3241"/>
                  </a:lnTo>
                  <a:lnTo>
                    <a:pt x="140" y="3222"/>
                  </a:lnTo>
                  <a:lnTo>
                    <a:pt x="125" y="3203"/>
                  </a:lnTo>
                  <a:lnTo>
                    <a:pt x="111" y="3183"/>
                  </a:lnTo>
                  <a:lnTo>
                    <a:pt x="98" y="3161"/>
                  </a:lnTo>
                  <a:lnTo>
                    <a:pt x="85" y="3139"/>
                  </a:lnTo>
                  <a:lnTo>
                    <a:pt x="73" y="3116"/>
                  </a:lnTo>
                  <a:lnTo>
                    <a:pt x="62" y="3093"/>
                  </a:lnTo>
                  <a:lnTo>
                    <a:pt x="52" y="3068"/>
                  </a:lnTo>
                  <a:lnTo>
                    <a:pt x="42" y="3042"/>
                  </a:lnTo>
                  <a:lnTo>
                    <a:pt x="34" y="3016"/>
                  </a:lnTo>
                  <a:lnTo>
                    <a:pt x="26" y="2990"/>
                  </a:lnTo>
                  <a:lnTo>
                    <a:pt x="20" y="2963"/>
                  </a:lnTo>
                  <a:lnTo>
                    <a:pt x="14" y="2935"/>
                  </a:lnTo>
                  <a:lnTo>
                    <a:pt x="9" y="2906"/>
                  </a:lnTo>
                  <a:lnTo>
                    <a:pt x="5" y="2877"/>
                  </a:lnTo>
                  <a:lnTo>
                    <a:pt x="3" y="2848"/>
                  </a:lnTo>
                  <a:lnTo>
                    <a:pt x="1" y="2818"/>
                  </a:lnTo>
                  <a:lnTo>
                    <a:pt x="0" y="2789"/>
                  </a:lnTo>
                  <a:lnTo>
                    <a:pt x="1" y="586"/>
                  </a:lnTo>
                  <a:lnTo>
                    <a:pt x="1" y="556"/>
                  </a:lnTo>
                  <a:lnTo>
                    <a:pt x="3" y="526"/>
                  </a:lnTo>
                  <a:lnTo>
                    <a:pt x="6" y="496"/>
                  </a:lnTo>
                  <a:lnTo>
                    <a:pt x="9" y="468"/>
                  </a:lnTo>
                  <a:lnTo>
                    <a:pt x="14" y="439"/>
                  </a:lnTo>
                  <a:lnTo>
                    <a:pt x="20" y="411"/>
                  </a:lnTo>
                  <a:lnTo>
                    <a:pt x="27" y="384"/>
                  </a:lnTo>
                  <a:lnTo>
                    <a:pt x="34" y="358"/>
                  </a:lnTo>
                  <a:lnTo>
                    <a:pt x="43" y="332"/>
                  </a:lnTo>
                  <a:lnTo>
                    <a:pt x="52" y="306"/>
                  </a:lnTo>
                  <a:lnTo>
                    <a:pt x="63" y="282"/>
                  </a:lnTo>
                  <a:lnTo>
                    <a:pt x="74" y="258"/>
                  </a:lnTo>
                  <a:lnTo>
                    <a:pt x="86" y="235"/>
                  </a:lnTo>
                  <a:lnTo>
                    <a:pt x="99" y="213"/>
                  </a:lnTo>
                  <a:lnTo>
                    <a:pt x="112" y="192"/>
                  </a:lnTo>
                  <a:lnTo>
                    <a:pt x="126" y="171"/>
                  </a:lnTo>
                  <a:lnTo>
                    <a:pt x="141" y="152"/>
                  </a:lnTo>
                  <a:lnTo>
                    <a:pt x="156" y="133"/>
                  </a:lnTo>
                  <a:lnTo>
                    <a:pt x="172" y="116"/>
                  </a:lnTo>
                  <a:lnTo>
                    <a:pt x="189" y="100"/>
                  </a:lnTo>
                  <a:lnTo>
                    <a:pt x="207" y="85"/>
                  </a:lnTo>
                  <a:lnTo>
                    <a:pt x="225" y="70"/>
                  </a:lnTo>
                  <a:lnTo>
                    <a:pt x="243" y="58"/>
                  </a:lnTo>
                  <a:lnTo>
                    <a:pt x="262" y="46"/>
                  </a:lnTo>
                  <a:lnTo>
                    <a:pt x="281" y="36"/>
                  </a:lnTo>
                  <a:lnTo>
                    <a:pt x="301" y="26"/>
                  </a:lnTo>
                  <a:lnTo>
                    <a:pt x="321" y="18"/>
                  </a:lnTo>
                  <a:lnTo>
                    <a:pt x="342" y="12"/>
                  </a:lnTo>
                  <a:lnTo>
                    <a:pt x="363" y="7"/>
                  </a:lnTo>
                  <a:lnTo>
                    <a:pt x="384" y="3"/>
                  </a:lnTo>
                  <a:lnTo>
                    <a:pt x="406" y="1"/>
                  </a:lnTo>
                  <a:lnTo>
                    <a:pt x="427" y="0"/>
                  </a:lnTo>
                  <a:lnTo>
                    <a:pt x="4480" y="0"/>
                  </a:lnTo>
                  <a:close/>
                </a:path>
              </a:pathLst>
            </a:custGeom>
            <a:solidFill>
              <a:srgbClr val="666699"/>
            </a:solidFill>
            <a:ln w="1">
              <a:solidFill>
                <a:srgbClr val="666699"/>
              </a:solidFill>
              <a:bevel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3" name="Group 203"/>
          <p:cNvGrpSpPr>
            <a:grpSpLocks/>
          </p:cNvGrpSpPr>
          <p:nvPr/>
        </p:nvGrpSpPr>
        <p:grpSpPr bwMode="auto">
          <a:xfrm>
            <a:off x="6143625" y="4608513"/>
            <a:ext cx="1785938" cy="611187"/>
            <a:chOff x="2424" y="2355"/>
            <a:chExt cx="917" cy="385"/>
          </a:xfrm>
        </p:grpSpPr>
        <p:sp>
          <p:nvSpPr>
            <p:cNvPr id="28893" name="Freeform 201"/>
            <p:cNvSpPr>
              <a:spLocks/>
            </p:cNvSpPr>
            <p:nvPr/>
          </p:nvSpPr>
          <p:spPr bwMode="auto">
            <a:xfrm>
              <a:off x="2424" y="2355"/>
              <a:ext cx="917" cy="385"/>
            </a:xfrm>
            <a:custGeom>
              <a:avLst/>
              <a:gdLst>
                <a:gd name="T0" fmla="*/ 0 w 7030"/>
                <a:gd name="T1" fmla="*/ 0 h 2150"/>
                <a:gd name="T2" fmla="*/ 0 w 7030"/>
                <a:gd name="T3" fmla="*/ 0 h 2150"/>
                <a:gd name="T4" fmla="*/ 0 w 7030"/>
                <a:gd name="T5" fmla="*/ 0 h 2150"/>
                <a:gd name="T6" fmla="*/ 0 w 7030"/>
                <a:gd name="T7" fmla="*/ 0 h 2150"/>
                <a:gd name="T8" fmla="*/ 0 w 7030"/>
                <a:gd name="T9" fmla="*/ 0 h 2150"/>
                <a:gd name="T10" fmla="*/ 0 w 7030"/>
                <a:gd name="T11" fmla="*/ 0 h 2150"/>
                <a:gd name="T12" fmla="*/ 0 w 7030"/>
                <a:gd name="T13" fmla="*/ 0 h 2150"/>
                <a:gd name="T14" fmla="*/ 0 w 7030"/>
                <a:gd name="T15" fmla="*/ 0 h 2150"/>
                <a:gd name="T16" fmla="*/ 0 w 703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30"/>
                <a:gd name="T28" fmla="*/ 0 h 2150"/>
                <a:gd name="T29" fmla="*/ 7030 w 703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3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6672" y="2150"/>
                  </a:lnTo>
                  <a:cubicBezTo>
                    <a:pt x="6870" y="2150"/>
                    <a:pt x="7030" y="1990"/>
                    <a:pt x="7030" y="1792"/>
                  </a:cubicBezTo>
                  <a:lnTo>
                    <a:pt x="7030" y="358"/>
                  </a:lnTo>
                  <a:cubicBezTo>
                    <a:pt x="7030" y="161"/>
                    <a:pt x="6870" y="0"/>
                    <a:pt x="6672" y="0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94" name="Freeform 202"/>
            <p:cNvSpPr>
              <a:spLocks/>
            </p:cNvSpPr>
            <p:nvPr/>
          </p:nvSpPr>
          <p:spPr bwMode="auto">
            <a:xfrm>
              <a:off x="2424" y="2355"/>
              <a:ext cx="917" cy="385"/>
            </a:xfrm>
            <a:custGeom>
              <a:avLst/>
              <a:gdLst>
                <a:gd name="T0" fmla="*/ 0 w 7030"/>
                <a:gd name="T1" fmla="*/ 0 h 2150"/>
                <a:gd name="T2" fmla="*/ 0 w 7030"/>
                <a:gd name="T3" fmla="*/ 0 h 2150"/>
                <a:gd name="T4" fmla="*/ 0 w 7030"/>
                <a:gd name="T5" fmla="*/ 0 h 2150"/>
                <a:gd name="T6" fmla="*/ 0 w 7030"/>
                <a:gd name="T7" fmla="*/ 0 h 2150"/>
                <a:gd name="T8" fmla="*/ 0 w 7030"/>
                <a:gd name="T9" fmla="*/ 0 h 2150"/>
                <a:gd name="T10" fmla="*/ 0 w 7030"/>
                <a:gd name="T11" fmla="*/ 0 h 2150"/>
                <a:gd name="T12" fmla="*/ 0 w 7030"/>
                <a:gd name="T13" fmla="*/ 0 h 2150"/>
                <a:gd name="T14" fmla="*/ 0 w 7030"/>
                <a:gd name="T15" fmla="*/ 0 h 2150"/>
                <a:gd name="T16" fmla="*/ 0 w 703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30"/>
                <a:gd name="T28" fmla="*/ 0 h 2150"/>
                <a:gd name="T29" fmla="*/ 7030 w 703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3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6672" y="2150"/>
                  </a:lnTo>
                  <a:cubicBezTo>
                    <a:pt x="6870" y="2150"/>
                    <a:pt x="7030" y="1990"/>
                    <a:pt x="7030" y="1792"/>
                  </a:cubicBezTo>
                  <a:lnTo>
                    <a:pt x="7030" y="358"/>
                  </a:lnTo>
                  <a:cubicBezTo>
                    <a:pt x="7030" y="161"/>
                    <a:pt x="6870" y="0"/>
                    <a:pt x="6672" y="0"/>
                  </a:cubicBezTo>
                  <a:lnTo>
                    <a:pt x="359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4" name="Group 229"/>
          <p:cNvGrpSpPr>
            <a:grpSpLocks/>
          </p:cNvGrpSpPr>
          <p:nvPr/>
        </p:nvGrpSpPr>
        <p:grpSpPr bwMode="auto">
          <a:xfrm>
            <a:off x="3275013" y="2024063"/>
            <a:ext cx="2400300" cy="1357312"/>
            <a:chOff x="571" y="1709"/>
            <a:chExt cx="922" cy="386"/>
          </a:xfrm>
        </p:grpSpPr>
        <p:sp>
          <p:nvSpPr>
            <p:cNvPr id="28891" name="Freeform 227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92" name="Freeform 228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677" name="Rectangle 214"/>
          <p:cNvSpPr>
            <a:spLocks noChangeArrowheads="1"/>
          </p:cNvSpPr>
          <p:nvPr/>
        </p:nvSpPr>
        <p:spPr bwMode="auto">
          <a:xfrm>
            <a:off x="573088" y="14652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5" name="Group 220"/>
          <p:cNvGrpSpPr>
            <a:grpSpLocks/>
          </p:cNvGrpSpPr>
          <p:nvPr/>
        </p:nvGrpSpPr>
        <p:grpSpPr bwMode="auto">
          <a:xfrm>
            <a:off x="3635375" y="296863"/>
            <a:ext cx="3240088" cy="1571625"/>
            <a:chOff x="2385" y="1064"/>
            <a:chExt cx="941" cy="430"/>
          </a:xfrm>
        </p:grpSpPr>
        <p:sp>
          <p:nvSpPr>
            <p:cNvPr id="28889" name="Freeform 218"/>
            <p:cNvSpPr>
              <a:spLocks/>
            </p:cNvSpPr>
            <p:nvPr/>
          </p:nvSpPr>
          <p:spPr bwMode="auto">
            <a:xfrm>
              <a:off x="2385" y="1064"/>
              <a:ext cx="941" cy="430"/>
            </a:xfrm>
            <a:custGeom>
              <a:avLst/>
              <a:gdLst>
                <a:gd name="T0" fmla="*/ 0 w 7210"/>
                <a:gd name="T1" fmla="*/ 0 h 2400"/>
                <a:gd name="T2" fmla="*/ 0 w 7210"/>
                <a:gd name="T3" fmla="*/ 0 h 2400"/>
                <a:gd name="T4" fmla="*/ 0 w 7210"/>
                <a:gd name="T5" fmla="*/ 0 h 2400"/>
                <a:gd name="T6" fmla="*/ 0 w 7210"/>
                <a:gd name="T7" fmla="*/ 0 h 2400"/>
                <a:gd name="T8" fmla="*/ 0 w 7210"/>
                <a:gd name="T9" fmla="*/ 0 h 2400"/>
                <a:gd name="T10" fmla="*/ 0 w 7210"/>
                <a:gd name="T11" fmla="*/ 0 h 2400"/>
                <a:gd name="T12" fmla="*/ 0 w 7210"/>
                <a:gd name="T13" fmla="*/ 0 h 2400"/>
                <a:gd name="T14" fmla="*/ 0 w 7210"/>
                <a:gd name="T15" fmla="*/ 0 h 2400"/>
                <a:gd name="T16" fmla="*/ 0 w 721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10"/>
                <a:gd name="T28" fmla="*/ 0 h 2400"/>
                <a:gd name="T29" fmla="*/ 7210 w 721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1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6810" y="2400"/>
                  </a:lnTo>
                  <a:cubicBezTo>
                    <a:pt x="7031" y="2400"/>
                    <a:pt x="7210" y="2221"/>
                    <a:pt x="7210" y="2000"/>
                  </a:cubicBezTo>
                  <a:lnTo>
                    <a:pt x="7210" y="400"/>
                  </a:lnTo>
                  <a:cubicBezTo>
                    <a:pt x="7210" y="179"/>
                    <a:pt x="7031" y="0"/>
                    <a:pt x="681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90" name="Freeform 219"/>
            <p:cNvSpPr>
              <a:spLocks/>
            </p:cNvSpPr>
            <p:nvPr/>
          </p:nvSpPr>
          <p:spPr bwMode="auto">
            <a:xfrm>
              <a:off x="2385" y="1064"/>
              <a:ext cx="941" cy="430"/>
            </a:xfrm>
            <a:custGeom>
              <a:avLst/>
              <a:gdLst>
                <a:gd name="T0" fmla="*/ 0 w 7210"/>
                <a:gd name="T1" fmla="*/ 0 h 2400"/>
                <a:gd name="T2" fmla="*/ 0 w 7210"/>
                <a:gd name="T3" fmla="*/ 0 h 2400"/>
                <a:gd name="T4" fmla="*/ 0 w 7210"/>
                <a:gd name="T5" fmla="*/ 0 h 2400"/>
                <a:gd name="T6" fmla="*/ 0 w 7210"/>
                <a:gd name="T7" fmla="*/ 0 h 2400"/>
                <a:gd name="T8" fmla="*/ 0 w 7210"/>
                <a:gd name="T9" fmla="*/ 0 h 2400"/>
                <a:gd name="T10" fmla="*/ 0 w 7210"/>
                <a:gd name="T11" fmla="*/ 0 h 2400"/>
                <a:gd name="T12" fmla="*/ 0 w 7210"/>
                <a:gd name="T13" fmla="*/ 0 h 2400"/>
                <a:gd name="T14" fmla="*/ 0 w 7210"/>
                <a:gd name="T15" fmla="*/ 0 h 2400"/>
                <a:gd name="T16" fmla="*/ 0 w 721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10"/>
                <a:gd name="T28" fmla="*/ 0 h 2400"/>
                <a:gd name="T29" fmla="*/ 7210 w 721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1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6810" y="2400"/>
                  </a:lnTo>
                  <a:cubicBezTo>
                    <a:pt x="7031" y="2400"/>
                    <a:pt x="7210" y="2221"/>
                    <a:pt x="7210" y="2000"/>
                  </a:cubicBezTo>
                  <a:lnTo>
                    <a:pt x="7210" y="400"/>
                  </a:lnTo>
                  <a:cubicBezTo>
                    <a:pt x="7210" y="179"/>
                    <a:pt x="7031" y="0"/>
                    <a:pt x="681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679" name="Rectangle 222"/>
          <p:cNvSpPr>
            <a:spLocks noChangeArrowheads="1"/>
          </p:cNvSpPr>
          <p:nvPr/>
        </p:nvSpPr>
        <p:spPr bwMode="auto">
          <a:xfrm>
            <a:off x="5143500" y="15160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0" name="Rectangle 223"/>
          <p:cNvSpPr>
            <a:spLocks noChangeArrowheads="1"/>
          </p:cNvSpPr>
          <p:nvPr/>
        </p:nvSpPr>
        <p:spPr bwMode="auto">
          <a:xfrm>
            <a:off x="3635375" y="1160463"/>
            <a:ext cx="3240088" cy="7302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1" name="Rectangle 224"/>
          <p:cNvSpPr>
            <a:spLocks noChangeArrowheads="1"/>
          </p:cNvSpPr>
          <p:nvPr/>
        </p:nvSpPr>
        <p:spPr bwMode="auto">
          <a:xfrm>
            <a:off x="3706813" y="1233488"/>
            <a:ext cx="30241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_tradnl" sz="12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de niñ@s con niveles de desarrollo emocional intelectual y motriz dentro de rangos de normalidad al final del período.</a:t>
            </a:r>
          </a:p>
          <a:p>
            <a:pPr algn="ctr"/>
            <a:endParaRPr lang="es-ES" sz="12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2" name="Rectangle 225"/>
          <p:cNvSpPr>
            <a:spLocks noChangeArrowheads="1"/>
          </p:cNvSpPr>
          <p:nvPr/>
        </p:nvSpPr>
        <p:spPr bwMode="auto">
          <a:xfrm>
            <a:off x="5072063" y="185102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3" name="Rectangle 226"/>
          <p:cNvSpPr>
            <a:spLocks noChangeArrowheads="1"/>
          </p:cNvSpPr>
          <p:nvPr/>
        </p:nvSpPr>
        <p:spPr bwMode="auto">
          <a:xfrm>
            <a:off x="4606925" y="2087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6" name="Group 229"/>
          <p:cNvGrpSpPr>
            <a:grpSpLocks/>
          </p:cNvGrpSpPr>
          <p:nvPr/>
        </p:nvGrpSpPr>
        <p:grpSpPr bwMode="auto">
          <a:xfrm>
            <a:off x="466725" y="2024063"/>
            <a:ext cx="2400300" cy="1357312"/>
            <a:chOff x="571" y="1709"/>
            <a:chExt cx="922" cy="386"/>
          </a:xfrm>
        </p:grpSpPr>
        <p:sp>
          <p:nvSpPr>
            <p:cNvPr id="28887" name="Freeform 227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88" name="Freeform 228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685" name="Rectangle 230"/>
          <p:cNvSpPr>
            <a:spLocks noChangeArrowheads="1"/>
          </p:cNvSpPr>
          <p:nvPr/>
        </p:nvSpPr>
        <p:spPr bwMode="auto">
          <a:xfrm>
            <a:off x="539750" y="2024063"/>
            <a:ext cx="22320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8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Objetivo Específico </a:t>
            </a:r>
          </a:p>
          <a:p>
            <a:pPr algn="ctr"/>
            <a:r>
              <a:rPr lang="es-ES_tradnl" sz="8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Los niñ@s logran aprendizajes  significativos  y condiciones de desarrollo óptimas, de acuerdo a su etapa de vida  y potencialidades.</a:t>
            </a:r>
            <a:endParaRPr lang="es-ES" sz="800" b="1" i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231"/>
          <p:cNvSpPr>
            <a:spLocks noChangeArrowheads="1"/>
          </p:cNvSpPr>
          <p:nvPr/>
        </p:nvSpPr>
        <p:spPr bwMode="auto">
          <a:xfrm>
            <a:off x="1600200" y="42719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7" name="Rectangle 232"/>
          <p:cNvSpPr>
            <a:spLocks noChangeArrowheads="1"/>
          </p:cNvSpPr>
          <p:nvPr/>
        </p:nvSpPr>
        <p:spPr bwMode="auto">
          <a:xfrm>
            <a:off x="466725" y="2673350"/>
            <a:ext cx="2400300" cy="460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8" name="Rectangle 234"/>
          <p:cNvSpPr>
            <a:spLocks noChangeArrowheads="1"/>
          </p:cNvSpPr>
          <p:nvPr/>
        </p:nvSpPr>
        <p:spPr bwMode="auto">
          <a:xfrm>
            <a:off x="2222500" y="44656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89" name="Rectangle 236"/>
          <p:cNvSpPr>
            <a:spLocks noChangeArrowheads="1"/>
          </p:cNvSpPr>
          <p:nvPr/>
        </p:nvSpPr>
        <p:spPr bwMode="auto">
          <a:xfrm>
            <a:off x="2324100" y="44656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0" name="Rectangle 237"/>
          <p:cNvSpPr>
            <a:spLocks noChangeArrowheads="1"/>
          </p:cNvSpPr>
          <p:nvPr/>
        </p:nvSpPr>
        <p:spPr bwMode="auto">
          <a:xfrm>
            <a:off x="1576388" y="52911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1" name="Rectangle 241"/>
          <p:cNvSpPr>
            <a:spLocks noChangeArrowheads="1"/>
          </p:cNvSpPr>
          <p:nvPr/>
        </p:nvSpPr>
        <p:spPr bwMode="auto">
          <a:xfrm>
            <a:off x="4924425" y="3333750"/>
            <a:ext cx="3492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2" name="Rectangle 242"/>
          <p:cNvSpPr>
            <a:spLocks noChangeArrowheads="1"/>
          </p:cNvSpPr>
          <p:nvPr/>
        </p:nvSpPr>
        <p:spPr bwMode="auto">
          <a:xfrm>
            <a:off x="3275013" y="2024063"/>
            <a:ext cx="22860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9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Objetivo Específico</a:t>
            </a:r>
          </a:p>
          <a:p>
            <a:pPr algn="ctr"/>
            <a:r>
              <a:rPr lang="es-ES" sz="9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9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Los niñ@s participan  activamente en el  Programa</a:t>
            </a:r>
            <a:endParaRPr lang="es-ES" sz="9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s-ES" sz="9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93" name="Rectangle 244"/>
          <p:cNvSpPr>
            <a:spLocks noChangeArrowheads="1"/>
          </p:cNvSpPr>
          <p:nvPr/>
        </p:nvSpPr>
        <p:spPr bwMode="auto">
          <a:xfrm>
            <a:off x="6000750" y="38989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4" name="Rectangle 247"/>
          <p:cNvSpPr>
            <a:spLocks noChangeArrowheads="1"/>
          </p:cNvSpPr>
          <p:nvPr/>
        </p:nvSpPr>
        <p:spPr bwMode="auto">
          <a:xfrm>
            <a:off x="6002338" y="354012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5" name="Rectangle 248"/>
          <p:cNvSpPr>
            <a:spLocks noChangeArrowheads="1"/>
          </p:cNvSpPr>
          <p:nvPr/>
        </p:nvSpPr>
        <p:spPr bwMode="auto">
          <a:xfrm>
            <a:off x="4821238" y="3851275"/>
            <a:ext cx="3492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7" name="Group 251"/>
          <p:cNvGrpSpPr>
            <a:grpSpLocks/>
          </p:cNvGrpSpPr>
          <p:nvPr/>
        </p:nvGrpSpPr>
        <p:grpSpPr bwMode="auto">
          <a:xfrm>
            <a:off x="6083300" y="2024063"/>
            <a:ext cx="2212975" cy="1357312"/>
            <a:chOff x="2778" y="1709"/>
            <a:chExt cx="1088" cy="386"/>
          </a:xfrm>
        </p:grpSpPr>
        <p:sp>
          <p:nvSpPr>
            <p:cNvPr id="28885" name="Freeform 249"/>
            <p:cNvSpPr>
              <a:spLocks/>
            </p:cNvSpPr>
            <p:nvPr/>
          </p:nvSpPr>
          <p:spPr bwMode="auto">
            <a:xfrm>
              <a:off x="2778" y="1709"/>
              <a:ext cx="1088" cy="386"/>
            </a:xfrm>
            <a:custGeom>
              <a:avLst/>
              <a:gdLst>
                <a:gd name="T0" fmla="*/ 0 w 8340"/>
                <a:gd name="T1" fmla="*/ 0 h 2150"/>
                <a:gd name="T2" fmla="*/ 0 w 8340"/>
                <a:gd name="T3" fmla="*/ 0 h 2150"/>
                <a:gd name="T4" fmla="*/ 0 w 8340"/>
                <a:gd name="T5" fmla="*/ 0 h 2150"/>
                <a:gd name="T6" fmla="*/ 0 w 8340"/>
                <a:gd name="T7" fmla="*/ 0 h 2150"/>
                <a:gd name="T8" fmla="*/ 0 w 8340"/>
                <a:gd name="T9" fmla="*/ 0 h 2150"/>
                <a:gd name="T10" fmla="*/ 0 w 8340"/>
                <a:gd name="T11" fmla="*/ 0 h 2150"/>
                <a:gd name="T12" fmla="*/ 0 w 8340"/>
                <a:gd name="T13" fmla="*/ 0 h 2150"/>
                <a:gd name="T14" fmla="*/ 0 w 8340"/>
                <a:gd name="T15" fmla="*/ 0 h 2150"/>
                <a:gd name="T16" fmla="*/ 0 w 834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40"/>
                <a:gd name="T28" fmla="*/ 0 h 2150"/>
                <a:gd name="T29" fmla="*/ 8340 w 834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4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7982" y="2150"/>
                  </a:lnTo>
                  <a:cubicBezTo>
                    <a:pt x="8180" y="2150"/>
                    <a:pt x="8340" y="1990"/>
                    <a:pt x="8340" y="1792"/>
                  </a:cubicBezTo>
                  <a:lnTo>
                    <a:pt x="8340" y="358"/>
                  </a:lnTo>
                  <a:cubicBezTo>
                    <a:pt x="8340" y="161"/>
                    <a:pt x="8180" y="0"/>
                    <a:pt x="7982" y="0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86" name="Freeform 250"/>
            <p:cNvSpPr>
              <a:spLocks/>
            </p:cNvSpPr>
            <p:nvPr/>
          </p:nvSpPr>
          <p:spPr bwMode="auto">
            <a:xfrm>
              <a:off x="2778" y="1709"/>
              <a:ext cx="1088" cy="386"/>
            </a:xfrm>
            <a:custGeom>
              <a:avLst/>
              <a:gdLst>
                <a:gd name="T0" fmla="*/ 0 w 8340"/>
                <a:gd name="T1" fmla="*/ 0 h 2150"/>
                <a:gd name="T2" fmla="*/ 0 w 8340"/>
                <a:gd name="T3" fmla="*/ 0 h 2150"/>
                <a:gd name="T4" fmla="*/ 0 w 8340"/>
                <a:gd name="T5" fmla="*/ 0 h 2150"/>
                <a:gd name="T6" fmla="*/ 0 w 8340"/>
                <a:gd name="T7" fmla="*/ 0 h 2150"/>
                <a:gd name="T8" fmla="*/ 0 w 8340"/>
                <a:gd name="T9" fmla="*/ 0 h 2150"/>
                <a:gd name="T10" fmla="*/ 0 w 8340"/>
                <a:gd name="T11" fmla="*/ 0 h 2150"/>
                <a:gd name="T12" fmla="*/ 0 w 8340"/>
                <a:gd name="T13" fmla="*/ 0 h 2150"/>
                <a:gd name="T14" fmla="*/ 0 w 8340"/>
                <a:gd name="T15" fmla="*/ 0 h 2150"/>
                <a:gd name="T16" fmla="*/ 0 w 834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40"/>
                <a:gd name="T28" fmla="*/ 0 h 2150"/>
                <a:gd name="T29" fmla="*/ 8340 w 834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4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7982" y="2150"/>
                  </a:lnTo>
                  <a:cubicBezTo>
                    <a:pt x="8180" y="2150"/>
                    <a:pt x="8340" y="1990"/>
                    <a:pt x="8340" y="1792"/>
                  </a:cubicBezTo>
                  <a:lnTo>
                    <a:pt x="8340" y="358"/>
                  </a:lnTo>
                  <a:cubicBezTo>
                    <a:pt x="8340" y="161"/>
                    <a:pt x="8180" y="0"/>
                    <a:pt x="7982" y="0"/>
                  </a:cubicBezTo>
                  <a:lnTo>
                    <a:pt x="359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697" name="Rectangle 252"/>
          <p:cNvSpPr>
            <a:spLocks noChangeArrowheads="1"/>
          </p:cNvSpPr>
          <p:nvPr/>
        </p:nvSpPr>
        <p:spPr bwMode="auto">
          <a:xfrm>
            <a:off x="6315075" y="39766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98" name="Rectangle 253"/>
          <p:cNvSpPr>
            <a:spLocks noChangeArrowheads="1"/>
          </p:cNvSpPr>
          <p:nvPr/>
        </p:nvSpPr>
        <p:spPr bwMode="auto">
          <a:xfrm>
            <a:off x="6227763" y="2024063"/>
            <a:ext cx="21431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9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Objetivo Específico</a:t>
            </a:r>
          </a:p>
          <a:p>
            <a:pPr algn="ctr"/>
            <a:r>
              <a:rPr lang="es-ES" sz="9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Los niños reciben de sus padres y madres </a:t>
            </a:r>
            <a:r>
              <a:rPr lang="es-ES_tradnl" sz="9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buenas prácticas de cuidados y apego</a:t>
            </a:r>
            <a:endParaRPr lang="es-ES" sz="900" b="1" i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99" name="Rectangle 255"/>
          <p:cNvSpPr>
            <a:spLocks noChangeArrowheads="1"/>
          </p:cNvSpPr>
          <p:nvPr/>
        </p:nvSpPr>
        <p:spPr bwMode="auto">
          <a:xfrm>
            <a:off x="7750175" y="39703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0" name="Rectangle 257"/>
          <p:cNvSpPr>
            <a:spLocks noChangeArrowheads="1"/>
          </p:cNvSpPr>
          <p:nvPr/>
        </p:nvSpPr>
        <p:spPr bwMode="auto">
          <a:xfrm>
            <a:off x="6083300" y="2816225"/>
            <a:ext cx="214312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9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% de niños que reciben de sus padres buenas prácticas de cuidado y apego</a:t>
            </a:r>
          </a:p>
        </p:txBody>
      </p:sp>
      <p:sp>
        <p:nvSpPr>
          <p:cNvPr id="28701" name="Rectangle 258"/>
          <p:cNvSpPr>
            <a:spLocks noChangeArrowheads="1"/>
          </p:cNvSpPr>
          <p:nvPr/>
        </p:nvSpPr>
        <p:spPr bwMode="auto">
          <a:xfrm>
            <a:off x="7535863" y="42545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2" name="Rectangle 259"/>
          <p:cNvSpPr>
            <a:spLocks noChangeArrowheads="1"/>
          </p:cNvSpPr>
          <p:nvPr/>
        </p:nvSpPr>
        <p:spPr bwMode="auto">
          <a:xfrm>
            <a:off x="6202363" y="442277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3" name="Rectangle 274"/>
          <p:cNvSpPr>
            <a:spLocks noChangeArrowheads="1"/>
          </p:cNvSpPr>
          <p:nvPr/>
        </p:nvSpPr>
        <p:spPr bwMode="auto">
          <a:xfrm>
            <a:off x="1770063" y="44624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4" name="Rectangle 276"/>
          <p:cNvSpPr>
            <a:spLocks noChangeArrowheads="1"/>
          </p:cNvSpPr>
          <p:nvPr/>
        </p:nvSpPr>
        <p:spPr bwMode="auto">
          <a:xfrm>
            <a:off x="3251200" y="44561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5" name="Rectangle 281"/>
          <p:cNvSpPr>
            <a:spLocks noChangeArrowheads="1"/>
          </p:cNvSpPr>
          <p:nvPr/>
        </p:nvSpPr>
        <p:spPr bwMode="auto">
          <a:xfrm>
            <a:off x="1630363" y="54340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8" name="Group 284"/>
          <p:cNvGrpSpPr>
            <a:grpSpLocks/>
          </p:cNvGrpSpPr>
          <p:nvPr/>
        </p:nvGrpSpPr>
        <p:grpSpPr bwMode="auto">
          <a:xfrm>
            <a:off x="0" y="5300663"/>
            <a:ext cx="1763713" cy="612775"/>
            <a:chOff x="574" y="3000"/>
            <a:chExt cx="791" cy="386"/>
          </a:xfrm>
        </p:grpSpPr>
        <p:sp>
          <p:nvSpPr>
            <p:cNvPr id="28883" name="Freeform 282"/>
            <p:cNvSpPr>
              <a:spLocks/>
            </p:cNvSpPr>
            <p:nvPr/>
          </p:nvSpPr>
          <p:spPr bwMode="auto">
            <a:xfrm>
              <a:off x="574" y="3000"/>
              <a:ext cx="791" cy="386"/>
            </a:xfrm>
            <a:custGeom>
              <a:avLst/>
              <a:gdLst>
                <a:gd name="T0" fmla="*/ 0 w 12126"/>
                <a:gd name="T1" fmla="*/ 0 h 4300"/>
                <a:gd name="T2" fmla="*/ 0 w 12126"/>
                <a:gd name="T3" fmla="*/ 0 h 4300"/>
                <a:gd name="T4" fmla="*/ 0 w 12126"/>
                <a:gd name="T5" fmla="*/ 0 h 4300"/>
                <a:gd name="T6" fmla="*/ 0 w 12126"/>
                <a:gd name="T7" fmla="*/ 0 h 4300"/>
                <a:gd name="T8" fmla="*/ 0 w 12126"/>
                <a:gd name="T9" fmla="*/ 0 h 4300"/>
                <a:gd name="T10" fmla="*/ 0 w 12126"/>
                <a:gd name="T11" fmla="*/ 0 h 4300"/>
                <a:gd name="T12" fmla="*/ 0 w 12126"/>
                <a:gd name="T13" fmla="*/ 0 h 4300"/>
                <a:gd name="T14" fmla="*/ 0 w 12126"/>
                <a:gd name="T15" fmla="*/ 0 h 4300"/>
                <a:gd name="T16" fmla="*/ 0 w 12126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26"/>
                <a:gd name="T28" fmla="*/ 0 h 4300"/>
                <a:gd name="T29" fmla="*/ 12126 w 12126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26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1410" y="4300"/>
                  </a:lnTo>
                  <a:cubicBezTo>
                    <a:pt x="11806" y="4300"/>
                    <a:pt x="12126" y="3979"/>
                    <a:pt x="12126" y="3583"/>
                  </a:cubicBezTo>
                  <a:lnTo>
                    <a:pt x="12126" y="716"/>
                  </a:lnTo>
                  <a:cubicBezTo>
                    <a:pt x="12126" y="321"/>
                    <a:pt x="11806" y="0"/>
                    <a:pt x="11410" y="0"/>
                  </a:cubicBezTo>
                  <a:lnTo>
                    <a:pt x="7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84" name="Freeform 283"/>
            <p:cNvSpPr>
              <a:spLocks/>
            </p:cNvSpPr>
            <p:nvPr/>
          </p:nvSpPr>
          <p:spPr bwMode="auto">
            <a:xfrm>
              <a:off x="574" y="3000"/>
              <a:ext cx="791" cy="386"/>
            </a:xfrm>
            <a:custGeom>
              <a:avLst/>
              <a:gdLst>
                <a:gd name="T0" fmla="*/ 0 w 12126"/>
                <a:gd name="T1" fmla="*/ 0 h 4300"/>
                <a:gd name="T2" fmla="*/ 0 w 12126"/>
                <a:gd name="T3" fmla="*/ 0 h 4300"/>
                <a:gd name="T4" fmla="*/ 0 w 12126"/>
                <a:gd name="T5" fmla="*/ 0 h 4300"/>
                <a:gd name="T6" fmla="*/ 0 w 12126"/>
                <a:gd name="T7" fmla="*/ 0 h 4300"/>
                <a:gd name="T8" fmla="*/ 0 w 12126"/>
                <a:gd name="T9" fmla="*/ 0 h 4300"/>
                <a:gd name="T10" fmla="*/ 0 w 12126"/>
                <a:gd name="T11" fmla="*/ 0 h 4300"/>
                <a:gd name="T12" fmla="*/ 0 w 12126"/>
                <a:gd name="T13" fmla="*/ 0 h 4300"/>
                <a:gd name="T14" fmla="*/ 0 w 12126"/>
                <a:gd name="T15" fmla="*/ 0 h 4300"/>
                <a:gd name="T16" fmla="*/ 0 w 12126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26"/>
                <a:gd name="T28" fmla="*/ 0 h 4300"/>
                <a:gd name="T29" fmla="*/ 12126 w 12126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26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1410" y="4300"/>
                  </a:lnTo>
                  <a:cubicBezTo>
                    <a:pt x="11806" y="4300"/>
                    <a:pt x="12126" y="3979"/>
                    <a:pt x="12126" y="3583"/>
                  </a:cubicBezTo>
                  <a:lnTo>
                    <a:pt x="12126" y="716"/>
                  </a:lnTo>
                  <a:cubicBezTo>
                    <a:pt x="12126" y="321"/>
                    <a:pt x="11806" y="0"/>
                    <a:pt x="11410" y="0"/>
                  </a:cubicBezTo>
                  <a:lnTo>
                    <a:pt x="716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07" name="Rectangle 285"/>
          <p:cNvSpPr>
            <a:spLocks noChangeArrowheads="1"/>
          </p:cNvSpPr>
          <p:nvPr/>
        </p:nvSpPr>
        <p:spPr bwMode="auto">
          <a:xfrm>
            <a:off x="1341438" y="53657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8" name="Rectangle 286"/>
          <p:cNvSpPr>
            <a:spLocks noChangeArrowheads="1"/>
          </p:cNvSpPr>
          <p:nvPr/>
        </p:nvSpPr>
        <p:spPr bwMode="auto">
          <a:xfrm>
            <a:off x="0" y="5300663"/>
            <a:ext cx="1873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 dirty="0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Proceso Postulación</a:t>
            </a:r>
          </a:p>
          <a:p>
            <a:pPr algn="ctr"/>
            <a:endParaRPr lang="es-ES" sz="1000" b="1" dirty="0">
              <a:solidFill>
                <a:srgbClr val="0000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09" name="Rectangle 287"/>
          <p:cNvSpPr>
            <a:spLocks noChangeArrowheads="1"/>
          </p:cNvSpPr>
          <p:nvPr/>
        </p:nvSpPr>
        <p:spPr bwMode="auto">
          <a:xfrm>
            <a:off x="1187450" y="53736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0" name="Rectangle 289"/>
          <p:cNvSpPr>
            <a:spLocks noChangeArrowheads="1"/>
          </p:cNvSpPr>
          <p:nvPr/>
        </p:nvSpPr>
        <p:spPr bwMode="auto">
          <a:xfrm>
            <a:off x="179388" y="5589588"/>
            <a:ext cx="1889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Postulación</a:t>
            </a:r>
          </a:p>
        </p:txBody>
      </p:sp>
      <p:sp>
        <p:nvSpPr>
          <p:cNvPr id="28711" name="Rectangle 290"/>
          <p:cNvSpPr>
            <a:spLocks noChangeArrowheads="1"/>
          </p:cNvSpPr>
          <p:nvPr/>
        </p:nvSpPr>
        <p:spPr bwMode="auto">
          <a:xfrm>
            <a:off x="2286000" y="5643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9" name="Group 294"/>
          <p:cNvGrpSpPr>
            <a:grpSpLocks/>
          </p:cNvGrpSpPr>
          <p:nvPr/>
        </p:nvGrpSpPr>
        <p:grpSpPr bwMode="auto">
          <a:xfrm>
            <a:off x="3635375" y="5229225"/>
            <a:ext cx="1584325" cy="612775"/>
            <a:chOff x="2452" y="3000"/>
            <a:chExt cx="791" cy="386"/>
          </a:xfrm>
        </p:grpSpPr>
        <p:sp>
          <p:nvSpPr>
            <p:cNvPr id="28881" name="Freeform 292"/>
            <p:cNvSpPr>
              <a:spLocks/>
            </p:cNvSpPr>
            <p:nvPr/>
          </p:nvSpPr>
          <p:spPr bwMode="auto">
            <a:xfrm>
              <a:off x="245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82" name="Freeform 293"/>
            <p:cNvSpPr>
              <a:spLocks/>
            </p:cNvSpPr>
            <p:nvPr/>
          </p:nvSpPr>
          <p:spPr bwMode="auto">
            <a:xfrm>
              <a:off x="245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13" name="Rectangle 295"/>
          <p:cNvSpPr>
            <a:spLocks noChangeArrowheads="1"/>
          </p:cNvSpPr>
          <p:nvPr/>
        </p:nvSpPr>
        <p:spPr bwMode="auto">
          <a:xfrm>
            <a:off x="4324350" y="53657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4" name="Rectangle 296"/>
          <p:cNvSpPr>
            <a:spLocks noChangeArrowheads="1"/>
          </p:cNvSpPr>
          <p:nvPr/>
        </p:nvSpPr>
        <p:spPr bwMode="auto">
          <a:xfrm>
            <a:off x="3851275" y="5300663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Proceso de ingreso y ev. inicial </a:t>
            </a:r>
          </a:p>
        </p:txBody>
      </p:sp>
      <p:sp>
        <p:nvSpPr>
          <p:cNvPr id="28715" name="Rectangle 297"/>
          <p:cNvSpPr>
            <a:spLocks noChangeArrowheads="1"/>
          </p:cNvSpPr>
          <p:nvPr/>
        </p:nvSpPr>
        <p:spPr bwMode="auto">
          <a:xfrm>
            <a:off x="5024438" y="53594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6" name="Rectangle 300"/>
          <p:cNvSpPr>
            <a:spLocks noChangeArrowheads="1"/>
          </p:cNvSpPr>
          <p:nvPr/>
        </p:nvSpPr>
        <p:spPr bwMode="auto">
          <a:xfrm>
            <a:off x="5268913" y="5643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7" name="Rectangle 301"/>
          <p:cNvSpPr>
            <a:spLocks noChangeArrowheads="1"/>
          </p:cNvSpPr>
          <p:nvPr/>
        </p:nvSpPr>
        <p:spPr bwMode="auto">
          <a:xfrm>
            <a:off x="3968750" y="5505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8" name="Rectangle 305"/>
          <p:cNvSpPr>
            <a:spLocks noChangeArrowheads="1"/>
          </p:cNvSpPr>
          <p:nvPr/>
        </p:nvSpPr>
        <p:spPr bwMode="auto">
          <a:xfrm>
            <a:off x="2833688" y="53657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19" name="Rectangle 310"/>
          <p:cNvSpPr>
            <a:spLocks noChangeArrowheads="1"/>
          </p:cNvSpPr>
          <p:nvPr/>
        </p:nvSpPr>
        <p:spPr bwMode="auto">
          <a:xfrm>
            <a:off x="3778250" y="5643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0" name="Rectangle 311"/>
          <p:cNvSpPr>
            <a:spLocks noChangeArrowheads="1"/>
          </p:cNvSpPr>
          <p:nvPr/>
        </p:nvSpPr>
        <p:spPr bwMode="auto">
          <a:xfrm>
            <a:off x="2476500" y="5505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0" name="Group 314"/>
          <p:cNvGrpSpPr>
            <a:grpSpLocks/>
          </p:cNvGrpSpPr>
          <p:nvPr/>
        </p:nvGrpSpPr>
        <p:grpSpPr bwMode="auto">
          <a:xfrm>
            <a:off x="7343775" y="5229225"/>
            <a:ext cx="1800225" cy="611188"/>
            <a:chOff x="4331" y="3001"/>
            <a:chExt cx="791" cy="385"/>
          </a:xfrm>
        </p:grpSpPr>
        <p:sp>
          <p:nvSpPr>
            <p:cNvPr id="28879" name="Freeform 312"/>
            <p:cNvSpPr>
              <a:spLocks/>
            </p:cNvSpPr>
            <p:nvPr/>
          </p:nvSpPr>
          <p:spPr bwMode="auto">
            <a:xfrm>
              <a:off x="4331" y="3001"/>
              <a:ext cx="791" cy="385"/>
            </a:xfrm>
            <a:custGeom>
              <a:avLst/>
              <a:gdLst>
                <a:gd name="T0" fmla="*/ 0 w 3031"/>
                <a:gd name="T1" fmla="*/ 0 h 1075"/>
                <a:gd name="T2" fmla="*/ 0 w 3031"/>
                <a:gd name="T3" fmla="*/ 0 h 1075"/>
                <a:gd name="T4" fmla="*/ 0 w 3031"/>
                <a:gd name="T5" fmla="*/ 1 h 1075"/>
                <a:gd name="T6" fmla="*/ 0 w 3031"/>
                <a:gd name="T7" fmla="*/ 1 h 1075"/>
                <a:gd name="T8" fmla="*/ 0 w 3031"/>
                <a:gd name="T9" fmla="*/ 1 h 1075"/>
                <a:gd name="T10" fmla="*/ 0 w 3031"/>
                <a:gd name="T11" fmla="*/ 1 h 1075"/>
                <a:gd name="T12" fmla="*/ 0 w 3031"/>
                <a:gd name="T13" fmla="*/ 0 h 1075"/>
                <a:gd name="T14" fmla="*/ 0 w 3031"/>
                <a:gd name="T15" fmla="*/ 0 h 1075"/>
                <a:gd name="T16" fmla="*/ 0 w 3031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1"/>
                <a:gd name="T28" fmla="*/ 0 h 1075"/>
                <a:gd name="T29" fmla="*/ 3031 w 3031"/>
                <a:gd name="T30" fmla="*/ 1075 h 10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1" h="1075">
                  <a:moveTo>
                    <a:pt x="179" y="0"/>
                  </a:moveTo>
                  <a:cubicBezTo>
                    <a:pt x="80" y="0"/>
                    <a:pt x="0" y="80"/>
                    <a:pt x="0" y="179"/>
                  </a:cubicBezTo>
                  <a:lnTo>
                    <a:pt x="0" y="896"/>
                  </a:lnTo>
                  <a:cubicBezTo>
                    <a:pt x="0" y="995"/>
                    <a:pt x="80" y="1075"/>
                    <a:pt x="179" y="1075"/>
                  </a:cubicBezTo>
                  <a:lnTo>
                    <a:pt x="2852" y="1075"/>
                  </a:lnTo>
                  <a:cubicBezTo>
                    <a:pt x="2951" y="1075"/>
                    <a:pt x="3031" y="995"/>
                    <a:pt x="3031" y="896"/>
                  </a:cubicBezTo>
                  <a:lnTo>
                    <a:pt x="3031" y="179"/>
                  </a:lnTo>
                  <a:cubicBezTo>
                    <a:pt x="3031" y="80"/>
                    <a:pt x="2951" y="0"/>
                    <a:pt x="2852" y="0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80" name="Freeform 313"/>
            <p:cNvSpPr>
              <a:spLocks/>
            </p:cNvSpPr>
            <p:nvPr/>
          </p:nvSpPr>
          <p:spPr bwMode="auto">
            <a:xfrm>
              <a:off x="4331" y="3001"/>
              <a:ext cx="791" cy="385"/>
            </a:xfrm>
            <a:custGeom>
              <a:avLst/>
              <a:gdLst>
                <a:gd name="T0" fmla="*/ 0 w 3031"/>
                <a:gd name="T1" fmla="*/ 0 h 1075"/>
                <a:gd name="T2" fmla="*/ 0 w 3031"/>
                <a:gd name="T3" fmla="*/ 0 h 1075"/>
                <a:gd name="T4" fmla="*/ 0 w 3031"/>
                <a:gd name="T5" fmla="*/ 1 h 1075"/>
                <a:gd name="T6" fmla="*/ 0 w 3031"/>
                <a:gd name="T7" fmla="*/ 1 h 1075"/>
                <a:gd name="T8" fmla="*/ 0 w 3031"/>
                <a:gd name="T9" fmla="*/ 1 h 1075"/>
                <a:gd name="T10" fmla="*/ 0 w 3031"/>
                <a:gd name="T11" fmla="*/ 1 h 1075"/>
                <a:gd name="T12" fmla="*/ 0 w 3031"/>
                <a:gd name="T13" fmla="*/ 0 h 1075"/>
                <a:gd name="T14" fmla="*/ 0 w 3031"/>
                <a:gd name="T15" fmla="*/ 0 h 1075"/>
                <a:gd name="T16" fmla="*/ 0 w 3031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1"/>
                <a:gd name="T28" fmla="*/ 0 h 1075"/>
                <a:gd name="T29" fmla="*/ 3031 w 3031"/>
                <a:gd name="T30" fmla="*/ 1075 h 10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1" h="1075">
                  <a:moveTo>
                    <a:pt x="179" y="0"/>
                  </a:moveTo>
                  <a:cubicBezTo>
                    <a:pt x="80" y="0"/>
                    <a:pt x="0" y="80"/>
                    <a:pt x="0" y="179"/>
                  </a:cubicBezTo>
                  <a:lnTo>
                    <a:pt x="0" y="896"/>
                  </a:lnTo>
                  <a:cubicBezTo>
                    <a:pt x="0" y="995"/>
                    <a:pt x="80" y="1075"/>
                    <a:pt x="179" y="1075"/>
                  </a:cubicBezTo>
                  <a:lnTo>
                    <a:pt x="2852" y="1075"/>
                  </a:lnTo>
                  <a:cubicBezTo>
                    <a:pt x="2951" y="1075"/>
                    <a:pt x="3031" y="995"/>
                    <a:pt x="3031" y="896"/>
                  </a:cubicBezTo>
                  <a:lnTo>
                    <a:pt x="3031" y="179"/>
                  </a:lnTo>
                  <a:cubicBezTo>
                    <a:pt x="3031" y="80"/>
                    <a:pt x="2951" y="0"/>
                    <a:pt x="2852" y="0"/>
                  </a:cubicBezTo>
                  <a:lnTo>
                    <a:pt x="179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22" name="Rectangle 315"/>
          <p:cNvSpPr>
            <a:spLocks noChangeArrowheads="1"/>
          </p:cNvSpPr>
          <p:nvPr/>
        </p:nvSpPr>
        <p:spPr bwMode="auto">
          <a:xfrm>
            <a:off x="7307263" y="53657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3" name="Rectangle 316"/>
          <p:cNvSpPr>
            <a:spLocks noChangeArrowheads="1"/>
          </p:cNvSpPr>
          <p:nvPr/>
        </p:nvSpPr>
        <p:spPr bwMode="auto">
          <a:xfrm>
            <a:off x="7740650" y="5373688"/>
            <a:ext cx="1276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Proceso Egreso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4" name="Rectangle 317"/>
          <p:cNvSpPr>
            <a:spLocks noChangeArrowheads="1"/>
          </p:cNvSpPr>
          <p:nvPr/>
        </p:nvSpPr>
        <p:spPr bwMode="auto">
          <a:xfrm>
            <a:off x="7667625" y="544512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5" name="Rectangle 319"/>
          <p:cNvSpPr>
            <a:spLocks noChangeArrowheads="1"/>
          </p:cNvSpPr>
          <p:nvPr/>
        </p:nvSpPr>
        <p:spPr bwMode="auto">
          <a:xfrm>
            <a:off x="7740650" y="5661025"/>
            <a:ext cx="1160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Egreso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6" name="Rectangle 320"/>
          <p:cNvSpPr>
            <a:spLocks noChangeArrowheads="1"/>
          </p:cNvSpPr>
          <p:nvPr/>
        </p:nvSpPr>
        <p:spPr bwMode="auto">
          <a:xfrm>
            <a:off x="8251825" y="5643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27" name="Rectangle 321"/>
          <p:cNvSpPr>
            <a:spLocks noChangeArrowheads="1"/>
          </p:cNvSpPr>
          <p:nvPr/>
        </p:nvSpPr>
        <p:spPr bwMode="auto">
          <a:xfrm>
            <a:off x="6950075" y="5505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1" name="Group 324"/>
          <p:cNvGrpSpPr>
            <a:grpSpLocks/>
          </p:cNvGrpSpPr>
          <p:nvPr/>
        </p:nvGrpSpPr>
        <p:grpSpPr bwMode="auto">
          <a:xfrm>
            <a:off x="5364163" y="5229225"/>
            <a:ext cx="1944687" cy="612775"/>
            <a:chOff x="3392" y="3000"/>
            <a:chExt cx="791" cy="386"/>
          </a:xfrm>
        </p:grpSpPr>
        <p:sp>
          <p:nvSpPr>
            <p:cNvPr id="28877" name="Freeform 322"/>
            <p:cNvSpPr>
              <a:spLocks/>
            </p:cNvSpPr>
            <p:nvPr/>
          </p:nvSpPr>
          <p:spPr bwMode="auto">
            <a:xfrm>
              <a:off x="339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78" name="Freeform 323"/>
            <p:cNvSpPr>
              <a:spLocks/>
            </p:cNvSpPr>
            <p:nvPr/>
          </p:nvSpPr>
          <p:spPr bwMode="auto">
            <a:xfrm>
              <a:off x="339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29" name="Rectangle 325"/>
          <p:cNvSpPr>
            <a:spLocks noChangeArrowheads="1"/>
          </p:cNvSpPr>
          <p:nvPr/>
        </p:nvSpPr>
        <p:spPr bwMode="auto">
          <a:xfrm>
            <a:off x="5815013" y="53657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0" name="Rectangle 326"/>
          <p:cNvSpPr>
            <a:spLocks noChangeArrowheads="1"/>
          </p:cNvSpPr>
          <p:nvPr/>
        </p:nvSpPr>
        <p:spPr bwMode="auto">
          <a:xfrm>
            <a:off x="5795963" y="5300663"/>
            <a:ext cx="11112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Proceso Intervención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1" name="Rectangle 327"/>
          <p:cNvSpPr>
            <a:spLocks noChangeArrowheads="1"/>
          </p:cNvSpPr>
          <p:nvPr/>
        </p:nvSpPr>
        <p:spPr bwMode="auto">
          <a:xfrm>
            <a:off x="6515100" y="53594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2" name="Rectangle 330"/>
          <p:cNvSpPr>
            <a:spLocks noChangeArrowheads="1"/>
          </p:cNvSpPr>
          <p:nvPr/>
        </p:nvSpPr>
        <p:spPr bwMode="auto">
          <a:xfrm>
            <a:off x="6759575" y="56435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3" name="Rectangle 331"/>
          <p:cNvSpPr>
            <a:spLocks noChangeArrowheads="1"/>
          </p:cNvSpPr>
          <p:nvPr/>
        </p:nvSpPr>
        <p:spPr bwMode="auto">
          <a:xfrm>
            <a:off x="5459413" y="5505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2" name="Group 334"/>
          <p:cNvGrpSpPr>
            <a:grpSpLocks/>
          </p:cNvGrpSpPr>
          <p:nvPr/>
        </p:nvGrpSpPr>
        <p:grpSpPr bwMode="auto">
          <a:xfrm>
            <a:off x="1285875" y="6037263"/>
            <a:ext cx="1243013" cy="682625"/>
            <a:chOff x="1055" y="3646"/>
            <a:chExt cx="783" cy="430"/>
          </a:xfrm>
        </p:grpSpPr>
        <p:sp>
          <p:nvSpPr>
            <p:cNvPr id="28875" name="Freeform 332"/>
            <p:cNvSpPr>
              <a:spLocks/>
            </p:cNvSpPr>
            <p:nvPr/>
          </p:nvSpPr>
          <p:spPr bwMode="auto">
            <a:xfrm>
              <a:off x="1055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76" name="Freeform 333"/>
            <p:cNvSpPr>
              <a:spLocks/>
            </p:cNvSpPr>
            <p:nvPr/>
          </p:nvSpPr>
          <p:spPr bwMode="auto">
            <a:xfrm>
              <a:off x="1055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35" name="Rectangle 335"/>
          <p:cNvSpPr>
            <a:spLocks noChangeArrowheads="1"/>
          </p:cNvSpPr>
          <p:nvPr/>
        </p:nvSpPr>
        <p:spPr bwMode="auto">
          <a:xfrm>
            <a:off x="1482725" y="60833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6" name="Rectangle 336"/>
          <p:cNvSpPr>
            <a:spLocks noChangeArrowheads="1"/>
          </p:cNvSpPr>
          <p:nvPr/>
        </p:nvSpPr>
        <p:spPr bwMode="auto">
          <a:xfrm>
            <a:off x="1520825" y="6076950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Satisfacción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7" name="Rectangle 337"/>
          <p:cNvSpPr>
            <a:spLocks noChangeArrowheads="1"/>
          </p:cNvSpPr>
          <p:nvPr/>
        </p:nvSpPr>
        <p:spPr bwMode="auto">
          <a:xfrm>
            <a:off x="1597025" y="6246813"/>
            <a:ext cx="4762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Personas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8" name="Rectangle 338"/>
          <p:cNvSpPr>
            <a:spLocks noChangeArrowheads="1"/>
          </p:cNvSpPr>
          <p:nvPr/>
        </p:nvSpPr>
        <p:spPr bwMode="auto">
          <a:xfrm>
            <a:off x="2219325" y="62468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39" name="Rectangle 339"/>
          <p:cNvSpPr>
            <a:spLocks noChangeArrowheads="1"/>
          </p:cNvSpPr>
          <p:nvPr/>
        </p:nvSpPr>
        <p:spPr bwMode="auto">
          <a:xfrm>
            <a:off x="1304925" y="6477000"/>
            <a:ext cx="1209675" cy="174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0" name="Rectangle 340"/>
          <p:cNvSpPr>
            <a:spLocks noChangeArrowheads="1"/>
          </p:cNvSpPr>
          <p:nvPr/>
        </p:nvSpPr>
        <p:spPr bwMode="auto">
          <a:xfrm>
            <a:off x="1387475" y="6492875"/>
            <a:ext cx="10461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Personal satisfecho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1" name="Rectangle 341"/>
          <p:cNvSpPr>
            <a:spLocks noChangeArrowheads="1"/>
          </p:cNvSpPr>
          <p:nvPr/>
        </p:nvSpPr>
        <p:spPr bwMode="auto">
          <a:xfrm>
            <a:off x="2460625" y="649287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2" name="Rectangle 342"/>
          <p:cNvSpPr>
            <a:spLocks noChangeArrowheads="1"/>
          </p:cNvSpPr>
          <p:nvPr/>
        </p:nvSpPr>
        <p:spPr bwMode="auto">
          <a:xfrm>
            <a:off x="1323975" y="67040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3" name="Group 345"/>
          <p:cNvGrpSpPr>
            <a:grpSpLocks/>
          </p:cNvGrpSpPr>
          <p:nvPr/>
        </p:nvGrpSpPr>
        <p:grpSpPr bwMode="auto">
          <a:xfrm>
            <a:off x="2778125" y="6037263"/>
            <a:ext cx="1651000" cy="646112"/>
            <a:chOff x="1995" y="3646"/>
            <a:chExt cx="783" cy="430"/>
          </a:xfrm>
        </p:grpSpPr>
        <p:sp>
          <p:nvSpPr>
            <p:cNvPr id="28873" name="Freeform 343"/>
            <p:cNvSpPr>
              <a:spLocks/>
            </p:cNvSpPr>
            <p:nvPr/>
          </p:nvSpPr>
          <p:spPr bwMode="auto">
            <a:xfrm>
              <a:off x="1995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74" name="Freeform 344"/>
            <p:cNvSpPr>
              <a:spLocks/>
            </p:cNvSpPr>
            <p:nvPr/>
          </p:nvSpPr>
          <p:spPr bwMode="auto">
            <a:xfrm>
              <a:off x="1995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44" name="Rectangle 346"/>
          <p:cNvSpPr>
            <a:spLocks noChangeArrowheads="1"/>
          </p:cNvSpPr>
          <p:nvPr/>
        </p:nvSpPr>
        <p:spPr bwMode="auto">
          <a:xfrm>
            <a:off x="3086100" y="60833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5" name="Rectangle 347"/>
          <p:cNvSpPr>
            <a:spLocks noChangeArrowheads="1"/>
          </p:cNvSpPr>
          <p:nvPr/>
        </p:nvSpPr>
        <p:spPr bwMode="auto">
          <a:xfrm>
            <a:off x="2876550" y="6076950"/>
            <a:ext cx="14287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Dotación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6" name="Rectangle 348"/>
          <p:cNvSpPr>
            <a:spLocks noChangeArrowheads="1"/>
          </p:cNvSpPr>
          <p:nvPr/>
        </p:nvSpPr>
        <p:spPr bwMode="auto">
          <a:xfrm>
            <a:off x="3714750" y="60769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7" name="Rectangle 349"/>
          <p:cNvSpPr>
            <a:spLocks noChangeArrowheads="1"/>
          </p:cNvSpPr>
          <p:nvPr/>
        </p:nvSpPr>
        <p:spPr bwMode="auto">
          <a:xfrm>
            <a:off x="2795588" y="6323013"/>
            <a:ext cx="1633537" cy="460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8" name="Rectangle 350"/>
          <p:cNvSpPr>
            <a:spLocks noChangeArrowheads="1"/>
          </p:cNvSpPr>
          <p:nvPr/>
        </p:nvSpPr>
        <p:spPr bwMode="auto">
          <a:xfrm>
            <a:off x="2857500" y="6372225"/>
            <a:ext cx="1643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 b="1">
                <a:latin typeface="Calibri" pitchFamily="34" charset="0"/>
                <a:cs typeface="Arial" pitchFamily="34" charset="0"/>
              </a:rPr>
              <a:t>% dotación estándar T. Rem.</a:t>
            </a:r>
          </a:p>
          <a:p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49" name="Rectangle 355"/>
          <p:cNvSpPr>
            <a:spLocks noChangeArrowheads="1"/>
          </p:cNvSpPr>
          <p:nvPr/>
        </p:nvSpPr>
        <p:spPr bwMode="auto">
          <a:xfrm>
            <a:off x="2849563" y="6526213"/>
            <a:ext cx="1493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dotación estándar Volunt.</a:t>
            </a:r>
            <a:endParaRPr lang="es-ES" sz="10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0" name="Rectangle 357"/>
          <p:cNvSpPr>
            <a:spLocks noChangeArrowheads="1"/>
          </p:cNvSpPr>
          <p:nvPr/>
        </p:nvSpPr>
        <p:spPr bwMode="auto">
          <a:xfrm>
            <a:off x="3957638" y="64706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1" name="Rectangle 358"/>
          <p:cNvSpPr>
            <a:spLocks noChangeArrowheads="1"/>
          </p:cNvSpPr>
          <p:nvPr/>
        </p:nvSpPr>
        <p:spPr bwMode="auto">
          <a:xfrm>
            <a:off x="2816225" y="66341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latin typeface="Calibri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14" name="Group 361"/>
          <p:cNvGrpSpPr>
            <a:grpSpLocks/>
          </p:cNvGrpSpPr>
          <p:nvPr/>
        </p:nvGrpSpPr>
        <p:grpSpPr bwMode="auto">
          <a:xfrm>
            <a:off x="6134100" y="6037263"/>
            <a:ext cx="1243013" cy="682625"/>
            <a:chOff x="3873" y="3646"/>
            <a:chExt cx="783" cy="430"/>
          </a:xfrm>
        </p:grpSpPr>
        <p:sp>
          <p:nvSpPr>
            <p:cNvPr id="28871" name="Freeform 359"/>
            <p:cNvSpPr>
              <a:spLocks/>
            </p:cNvSpPr>
            <p:nvPr/>
          </p:nvSpPr>
          <p:spPr bwMode="auto">
            <a:xfrm>
              <a:off x="3873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72" name="Freeform 360"/>
            <p:cNvSpPr>
              <a:spLocks/>
            </p:cNvSpPr>
            <p:nvPr/>
          </p:nvSpPr>
          <p:spPr bwMode="auto">
            <a:xfrm>
              <a:off x="3873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53" name="Rectangle 362"/>
          <p:cNvSpPr>
            <a:spLocks noChangeArrowheads="1"/>
          </p:cNvSpPr>
          <p:nvPr/>
        </p:nvSpPr>
        <p:spPr bwMode="auto">
          <a:xfrm>
            <a:off x="6416675" y="60833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4" name="Rectangle 363"/>
          <p:cNvSpPr>
            <a:spLocks noChangeArrowheads="1"/>
          </p:cNvSpPr>
          <p:nvPr/>
        </p:nvSpPr>
        <p:spPr bwMode="auto">
          <a:xfrm>
            <a:off x="6454775" y="6076950"/>
            <a:ext cx="4953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Eficiencia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5" name="Rectangle 364"/>
          <p:cNvSpPr>
            <a:spLocks noChangeArrowheads="1"/>
          </p:cNvSpPr>
          <p:nvPr/>
        </p:nvSpPr>
        <p:spPr bwMode="auto">
          <a:xfrm>
            <a:off x="7099300" y="60769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6" name="Rectangle 365"/>
          <p:cNvSpPr>
            <a:spLocks noChangeArrowheads="1"/>
          </p:cNvSpPr>
          <p:nvPr/>
        </p:nvSpPr>
        <p:spPr bwMode="auto">
          <a:xfrm>
            <a:off x="6153150" y="6305550"/>
            <a:ext cx="1209675" cy="174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7" name="Rectangle 366"/>
          <p:cNvSpPr>
            <a:spLocks noChangeArrowheads="1"/>
          </p:cNvSpPr>
          <p:nvPr/>
        </p:nvSpPr>
        <p:spPr bwMode="auto">
          <a:xfrm>
            <a:off x="6329363" y="6321425"/>
            <a:ext cx="8699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Costo usuario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8" name="Rectangle 367"/>
          <p:cNvSpPr>
            <a:spLocks noChangeArrowheads="1"/>
          </p:cNvSpPr>
          <p:nvPr/>
        </p:nvSpPr>
        <p:spPr bwMode="auto">
          <a:xfrm>
            <a:off x="6527800" y="6521450"/>
            <a:ext cx="463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estándar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59" name="Rectangle 368"/>
          <p:cNvSpPr>
            <a:spLocks noChangeArrowheads="1"/>
          </p:cNvSpPr>
          <p:nvPr/>
        </p:nvSpPr>
        <p:spPr bwMode="auto">
          <a:xfrm>
            <a:off x="6988175" y="6521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0" name="Rectangle 369"/>
          <p:cNvSpPr>
            <a:spLocks noChangeArrowheads="1"/>
          </p:cNvSpPr>
          <p:nvPr/>
        </p:nvSpPr>
        <p:spPr bwMode="auto">
          <a:xfrm>
            <a:off x="7018338" y="6521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5" name="Group 373"/>
          <p:cNvGrpSpPr>
            <a:grpSpLocks/>
          </p:cNvGrpSpPr>
          <p:nvPr/>
        </p:nvGrpSpPr>
        <p:grpSpPr bwMode="auto">
          <a:xfrm>
            <a:off x="4643438" y="6037263"/>
            <a:ext cx="1243012" cy="682625"/>
            <a:chOff x="2934" y="3646"/>
            <a:chExt cx="783" cy="430"/>
          </a:xfrm>
        </p:grpSpPr>
        <p:sp>
          <p:nvSpPr>
            <p:cNvPr id="28869" name="Freeform 371"/>
            <p:cNvSpPr>
              <a:spLocks/>
            </p:cNvSpPr>
            <p:nvPr/>
          </p:nvSpPr>
          <p:spPr bwMode="auto">
            <a:xfrm>
              <a:off x="2934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70" name="Freeform 372"/>
            <p:cNvSpPr>
              <a:spLocks/>
            </p:cNvSpPr>
            <p:nvPr/>
          </p:nvSpPr>
          <p:spPr bwMode="auto">
            <a:xfrm>
              <a:off x="2934" y="3646"/>
              <a:ext cx="783" cy="430"/>
            </a:xfrm>
            <a:custGeom>
              <a:avLst/>
              <a:gdLst>
                <a:gd name="T0" fmla="*/ 0 w 6000"/>
                <a:gd name="T1" fmla="*/ 0 h 2400"/>
                <a:gd name="T2" fmla="*/ 0 w 6000"/>
                <a:gd name="T3" fmla="*/ 0 h 2400"/>
                <a:gd name="T4" fmla="*/ 0 w 6000"/>
                <a:gd name="T5" fmla="*/ 0 h 2400"/>
                <a:gd name="T6" fmla="*/ 0 w 6000"/>
                <a:gd name="T7" fmla="*/ 0 h 2400"/>
                <a:gd name="T8" fmla="*/ 0 w 6000"/>
                <a:gd name="T9" fmla="*/ 0 h 2400"/>
                <a:gd name="T10" fmla="*/ 0 w 6000"/>
                <a:gd name="T11" fmla="*/ 0 h 2400"/>
                <a:gd name="T12" fmla="*/ 0 w 6000"/>
                <a:gd name="T13" fmla="*/ 0 h 2400"/>
                <a:gd name="T14" fmla="*/ 0 w 6000"/>
                <a:gd name="T15" fmla="*/ 0 h 2400"/>
                <a:gd name="T16" fmla="*/ 0 w 600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00"/>
                <a:gd name="T28" fmla="*/ 0 h 2400"/>
                <a:gd name="T29" fmla="*/ 6000 w 600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0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5600" y="2400"/>
                  </a:lnTo>
                  <a:cubicBezTo>
                    <a:pt x="5821" y="2400"/>
                    <a:pt x="6000" y="2221"/>
                    <a:pt x="6000" y="2000"/>
                  </a:cubicBezTo>
                  <a:lnTo>
                    <a:pt x="6000" y="400"/>
                  </a:lnTo>
                  <a:cubicBezTo>
                    <a:pt x="6000" y="179"/>
                    <a:pt x="5821" y="0"/>
                    <a:pt x="560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62" name="Rectangle 374"/>
          <p:cNvSpPr>
            <a:spLocks noChangeArrowheads="1"/>
          </p:cNvSpPr>
          <p:nvPr/>
        </p:nvSpPr>
        <p:spPr bwMode="auto">
          <a:xfrm>
            <a:off x="4759325" y="60833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3" name="Rectangle 375"/>
          <p:cNvSpPr>
            <a:spLocks noChangeArrowheads="1"/>
          </p:cNvSpPr>
          <p:nvPr/>
        </p:nvSpPr>
        <p:spPr bwMode="auto">
          <a:xfrm>
            <a:off x="4797425" y="6076950"/>
            <a:ext cx="790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Infraestructura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4" name="Rectangle 376"/>
          <p:cNvSpPr>
            <a:spLocks noChangeArrowheads="1"/>
          </p:cNvSpPr>
          <p:nvPr/>
        </p:nvSpPr>
        <p:spPr bwMode="auto">
          <a:xfrm>
            <a:off x="5772150" y="60769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5" name="Rectangle 377"/>
          <p:cNvSpPr>
            <a:spLocks noChangeArrowheads="1"/>
          </p:cNvSpPr>
          <p:nvPr/>
        </p:nvSpPr>
        <p:spPr bwMode="auto">
          <a:xfrm>
            <a:off x="4660900" y="6305550"/>
            <a:ext cx="1209675" cy="174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6" name="Rectangle 378"/>
          <p:cNvSpPr>
            <a:spLocks noChangeArrowheads="1"/>
          </p:cNvSpPr>
          <p:nvPr/>
        </p:nvSpPr>
        <p:spPr bwMode="auto">
          <a:xfrm>
            <a:off x="4714875" y="6321425"/>
            <a:ext cx="1071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Infraestructura estándar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7" name="Rectangle 380"/>
          <p:cNvSpPr>
            <a:spLocks noChangeArrowheads="1"/>
          </p:cNvSpPr>
          <p:nvPr/>
        </p:nvSpPr>
        <p:spPr bwMode="auto">
          <a:xfrm>
            <a:off x="5495925" y="652145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8" name="Rectangle 385"/>
          <p:cNvSpPr>
            <a:spLocks noChangeArrowheads="1"/>
          </p:cNvSpPr>
          <p:nvPr/>
        </p:nvSpPr>
        <p:spPr bwMode="auto">
          <a:xfrm>
            <a:off x="6443663" y="555942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69" name="Rectangle 387"/>
          <p:cNvSpPr>
            <a:spLocks noChangeArrowheads="1"/>
          </p:cNvSpPr>
          <p:nvPr/>
        </p:nvSpPr>
        <p:spPr bwMode="auto">
          <a:xfrm>
            <a:off x="7164388" y="5553075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0" name="Rectangle 390"/>
          <p:cNvSpPr>
            <a:spLocks noChangeArrowheads="1"/>
          </p:cNvSpPr>
          <p:nvPr/>
        </p:nvSpPr>
        <p:spPr bwMode="auto">
          <a:xfrm>
            <a:off x="7564438" y="45847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1" name="Rectangle 391"/>
          <p:cNvSpPr>
            <a:spLocks noChangeArrowheads="1"/>
          </p:cNvSpPr>
          <p:nvPr/>
        </p:nvSpPr>
        <p:spPr bwMode="auto">
          <a:xfrm>
            <a:off x="5651500" y="5408613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2" name="Rectangle 392"/>
          <p:cNvSpPr>
            <a:spLocks noChangeArrowheads="1"/>
          </p:cNvSpPr>
          <p:nvPr/>
        </p:nvSpPr>
        <p:spPr bwMode="auto">
          <a:xfrm>
            <a:off x="466725" y="873125"/>
            <a:ext cx="14287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CUADRO DE MANDO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3" name="Rectangle 394"/>
          <p:cNvSpPr>
            <a:spLocks noChangeArrowheads="1"/>
          </p:cNvSpPr>
          <p:nvPr/>
        </p:nvSpPr>
        <p:spPr bwMode="auto">
          <a:xfrm>
            <a:off x="1681163" y="16208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4" name="Rectangle 398"/>
          <p:cNvSpPr>
            <a:spLocks noChangeArrowheads="1"/>
          </p:cNvSpPr>
          <p:nvPr/>
        </p:nvSpPr>
        <p:spPr bwMode="auto">
          <a:xfrm>
            <a:off x="466725" y="1016000"/>
            <a:ext cx="16113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PROGRAMAS   Convencionales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5" name="Rectangle 399"/>
          <p:cNvSpPr>
            <a:spLocks noChangeArrowheads="1"/>
          </p:cNvSpPr>
          <p:nvPr/>
        </p:nvSpPr>
        <p:spPr bwMode="auto">
          <a:xfrm>
            <a:off x="2284413" y="18462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6" name="Rectangle 401"/>
          <p:cNvSpPr>
            <a:spLocks noChangeArrowheads="1"/>
          </p:cNvSpPr>
          <p:nvPr/>
        </p:nvSpPr>
        <p:spPr bwMode="auto">
          <a:xfrm>
            <a:off x="1503363" y="20716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7" name="Rectangle 403"/>
          <p:cNvSpPr>
            <a:spLocks noChangeArrowheads="1"/>
          </p:cNvSpPr>
          <p:nvPr/>
        </p:nvSpPr>
        <p:spPr bwMode="auto">
          <a:xfrm>
            <a:off x="1952625" y="20716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8" name="Rectangle 405"/>
          <p:cNvSpPr>
            <a:spLocks noChangeArrowheads="1"/>
          </p:cNvSpPr>
          <p:nvPr/>
        </p:nvSpPr>
        <p:spPr bwMode="auto">
          <a:xfrm>
            <a:off x="2078038" y="230346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79" name="Rectangle 409"/>
          <p:cNvSpPr>
            <a:spLocks noChangeArrowheads="1"/>
          </p:cNvSpPr>
          <p:nvPr/>
        </p:nvSpPr>
        <p:spPr bwMode="auto">
          <a:xfrm>
            <a:off x="3856038" y="4437063"/>
            <a:ext cx="3492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0" name="Rectangle 411"/>
          <p:cNvSpPr>
            <a:spLocks noChangeArrowheads="1"/>
          </p:cNvSpPr>
          <p:nvPr/>
        </p:nvSpPr>
        <p:spPr bwMode="auto">
          <a:xfrm>
            <a:off x="5159375" y="4430713"/>
            <a:ext cx="3492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1" name="Rectangle 414"/>
          <p:cNvSpPr>
            <a:spLocks noChangeArrowheads="1"/>
          </p:cNvSpPr>
          <p:nvPr/>
        </p:nvSpPr>
        <p:spPr bwMode="auto">
          <a:xfrm>
            <a:off x="5424488" y="4584700"/>
            <a:ext cx="28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2" name="Rectangle 415"/>
          <p:cNvSpPr>
            <a:spLocks noChangeArrowheads="1"/>
          </p:cNvSpPr>
          <p:nvPr/>
        </p:nvSpPr>
        <p:spPr bwMode="auto">
          <a:xfrm>
            <a:off x="4035425" y="54340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100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3" name="414 CuadroTexto"/>
          <p:cNvSpPr txBox="1">
            <a:spLocks noChangeArrowheads="1"/>
          </p:cNvSpPr>
          <p:nvPr/>
        </p:nvSpPr>
        <p:spPr bwMode="auto">
          <a:xfrm>
            <a:off x="3635375" y="296863"/>
            <a:ext cx="30861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4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Objetivo General</a:t>
            </a:r>
            <a:endParaRPr lang="es-ES" sz="14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es-ES" sz="1400" b="1" i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Lograr el </a:t>
            </a:r>
            <a:r>
              <a:rPr lang="es-ES_tradnl" sz="1400" b="1" i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desarrollo integral de niños entre los 2 y 3  años 11 meses para facilitar la inclusión social.</a:t>
            </a:r>
            <a:endParaRPr lang="es-CL" sz="1400" b="1" i="1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4" name="Rectangle 224"/>
          <p:cNvSpPr>
            <a:spLocks noChangeArrowheads="1"/>
          </p:cNvSpPr>
          <p:nvPr/>
        </p:nvSpPr>
        <p:spPr bwMode="auto">
          <a:xfrm>
            <a:off x="466725" y="2673350"/>
            <a:ext cx="24003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CL" sz="8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de Logro</a:t>
            </a:r>
          </a:p>
          <a:p>
            <a:r>
              <a:rPr lang="es-CL" sz="8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s-ES_tradnl" sz="8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% de aprendizajes esperados para su rango etáreo.</a:t>
            </a:r>
            <a:endParaRPr lang="es-CL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sz="8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% de niños con progresos  individuales en cada ámbito(BCEP)</a:t>
            </a:r>
            <a:r>
              <a:rPr lang="es-ES_tradnl" sz="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CL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785" name="Rectangle 224"/>
          <p:cNvSpPr>
            <a:spLocks noChangeArrowheads="1"/>
          </p:cNvSpPr>
          <p:nvPr/>
        </p:nvSpPr>
        <p:spPr bwMode="auto">
          <a:xfrm>
            <a:off x="3275013" y="2889250"/>
            <a:ext cx="2357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CL" sz="8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de Logro</a:t>
            </a:r>
          </a:p>
          <a:p>
            <a:r>
              <a:rPr lang="es-ES_tradnl" sz="8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% de Salas que obtienen  3 puntos o más en el diagnóstico de participación de  los niños.</a:t>
            </a:r>
          </a:p>
        </p:txBody>
      </p:sp>
      <p:sp>
        <p:nvSpPr>
          <p:cNvPr id="28786" name="Rectangle 232"/>
          <p:cNvSpPr>
            <a:spLocks noChangeArrowheads="1"/>
          </p:cNvSpPr>
          <p:nvPr/>
        </p:nvSpPr>
        <p:spPr bwMode="auto">
          <a:xfrm>
            <a:off x="6083300" y="2528888"/>
            <a:ext cx="2214563" cy="460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87" name="Rectangle 232"/>
          <p:cNvSpPr>
            <a:spLocks noChangeArrowheads="1"/>
          </p:cNvSpPr>
          <p:nvPr/>
        </p:nvSpPr>
        <p:spPr bwMode="auto">
          <a:xfrm>
            <a:off x="3275013" y="2673350"/>
            <a:ext cx="2400300" cy="460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6" name="Group 68"/>
          <p:cNvGrpSpPr>
            <a:grpSpLocks/>
          </p:cNvGrpSpPr>
          <p:nvPr/>
        </p:nvGrpSpPr>
        <p:grpSpPr bwMode="auto">
          <a:xfrm>
            <a:off x="1514475" y="4606925"/>
            <a:ext cx="1787525" cy="611188"/>
            <a:chOff x="909" y="2355"/>
            <a:chExt cx="1126" cy="385"/>
          </a:xfrm>
        </p:grpSpPr>
        <p:sp>
          <p:nvSpPr>
            <p:cNvPr id="28867" name="Freeform 66"/>
            <p:cNvSpPr>
              <a:spLocks/>
            </p:cNvSpPr>
            <p:nvPr/>
          </p:nvSpPr>
          <p:spPr bwMode="auto">
            <a:xfrm>
              <a:off x="909" y="2355"/>
              <a:ext cx="1126" cy="385"/>
            </a:xfrm>
            <a:custGeom>
              <a:avLst/>
              <a:gdLst>
                <a:gd name="T0" fmla="*/ 0 w 17273"/>
                <a:gd name="T1" fmla="*/ 0 h 4300"/>
                <a:gd name="T2" fmla="*/ 0 w 17273"/>
                <a:gd name="T3" fmla="*/ 0 h 4300"/>
                <a:gd name="T4" fmla="*/ 0 w 17273"/>
                <a:gd name="T5" fmla="*/ 0 h 4300"/>
                <a:gd name="T6" fmla="*/ 0 w 17273"/>
                <a:gd name="T7" fmla="*/ 0 h 4300"/>
                <a:gd name="T8" fmla="*/ 0 w 17273"/>
                <a:gd name="T9" fmla="*/ 0 h 4300"/>
                <a:gd name="T10" fmla="*/ 0 w 17273"/>
                <a:gd name="T11" fmla="*/ 0 h 4300"/>
                <a:gd name="T12" fmla="*/ 0 w 17273"/>
                <a:gd name="T13" fmla="*/ 0 h 4300"/>
                <a:gd name="T14" fmla="*/ 0 w 17273"/>
                <a:gd name="T15" fmla="*/ 0 h 4300"/>
                <a:gd name="T16" fmla="*/ 0 w 17273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273"/>
                <a:gd name="T28" fmla="*/ 0 h 4300"/>
                <a:gd name="T29" fmla="*/ 17273 w 17273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273" h="4300">
                  <a:moveTo>
                    <a:pt x="717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7" y="4300"/>
                  </a:cubicBezTo>
                  <a:lnTo>
                    <a:pt x="16557" y="4300"/>
                  </a:lnTo>
                  <a:cubicBezTo>
                    <a:pt x="16953" y="4300"/>
                    <a:pt x="17273" y="3979"/>
                    <a:pt x="17273" y="3583"/>
                  </a:cubicBezTo>
                  <a:lnTo>
                    <a:pt x="17273" y="716"/>
                  </a:lnTo>
                  <a:cubicBezTo>
                    <a:pt x="17273" y="321"/>
                    <a:pt x="16953" y="0"/>
                    <a:pt x="16557" y="0"/>
                  </a:cubicBezTo>
                  <a:lnTo>
                    <a:pt x="7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68" name="Freeform 67"/>
            <p:cNvSpPr>
              <a:spLocks/>
            </p:cNvSpPr>
            <p:nvPr/>
          </p:nvSpPr>
          <p:spPr bwMode="auto">
            <a:xfrm>
              <a:off x="909" y="2355"/>
              <a:ext cx="1126" cy="385"/>
            </a:xfrm>
            <a:custGeom>
              <a:avLst/>
              <a:gdLst>
                <a:gd name="T0" fmla="*/ 0 w 17273"/>
                <a:gd name="T1" fmla="*/ 0 h 4300"/>
                <a:gd name="T2" fmla="*/ 0 w 17273"/>
                <a:gd name="T3" fmla="*/ 0 h 4300"/>
                <a:gd name="T4" fmla="*/ 0 w 17273"/>
                <a:gd name="T5" fmla="*/ 0 h 4300"/>
                <a:gd name="T6" fmla="*/ 0 w 17273"/>
                <a:gd name="T7" fmla="*/ 0 h 4300"/>
                <a:gd name="T8" fmla="*/ 0 w 17273"/>
                <a:gd name="T9" fmla="*/ 0 h 4300"/>
                <a:gd name="T10" fmla="*/ 0 w 17273"/>
                <a:gd name="T11" fmla="*/ 0 h 4300"/>
                <a:gd name="T12" fmla="*/ 0 w 17273"/>
                <a:gd name="T13" fmla="*/ 0 h 4300"/>
                <a:gd name="T14" fmla="*/ 0 w 17273"/>
                <a:gd name="T15" fmla="*/ 0 h 4300"/>
                <a:gd name="T16" fmla="*/ 0 w 17273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273"/>
                <a:gd name="T28" fmla="*/ 0 h 4300"/>
                <a:gd name="T29" fmla="*/ 17273 w 17273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273" h="4300">
                  <a:moveTo>
                    <a:pt x="717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7" y="4300"/>
                  </a:cubicBezTo>
                  <a:lnTo>
                    <a:pt x="16557" y="4300"/>
                  </a:lnTo>
                  <a:cubicBezTo>
                    <a:pt x="16953" y="4300"/>
                    <a:pt x="17273" y="3979"/>
                    <a:pt x="17273" y="3583"/>
                  </a:cubicBezTo>
                  <a:lnTo>
                    <a:pt x="17273" y="716"/>
                  </a:lnTo>
                  <a:cubicBezTo>
                    <a:pt x="17273" y="321"/>
                    <a:pt x="16953" y="0"/>
                    <a:pt x="16557" y="0"/>
                  </a:cubicBezTo>
                  <a:lnTo>
                    <a:pt x="717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789" name="Rectangle 69"/>
          <p:cNvSpPr>
            <a:spLocks noChangeArrowheads="1"/>
          </p:cNvSpPr>
          <p:nvPr/>
        </p:nvSpPr>
        <p:spPr bwMode="auto">
          <a:xfrm>
            <a:off x="1668463" y="46878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0" name="Rectangle 70"/>
          <p:cNvSpPr>
            <a:spLocks noChangeArrowheads="1"/>
          </p:cNvSpPr>
          <p:nvPr/>
        </p:nvSpPr>
        <p:spPr bwMode="auto">
          <a:xfrm>
            <a:off x="1643063" y="4679950"/>
            <a:ext cx="1479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Satisfacción Usuarios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1" name="Rectangle 71"/>
          <p:cNvSpPr>
            <a:spLocks noChangeArrowheads="1"/>
          </p:cNvSpPr>
          <p:nvPr/>
        </p:nvSpPr>
        <p:spPr bwMode="auto">
          <a:xfrm>
            <a:off x="3149600" y="46815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2" name="Rectangle 72"/>
          <p:cNvSpPr>
            <a:spLocks noChangeArrowheads="1"/>
          </p:cNvSpPr>
          <p:nvPr/>
        </p:nvSpPr>
        <p:spPr bwMode="auto">
          <a:xfrm>
            <a:off x="1530350" y="4953000"/>
            <a:ext cx="1760538" cy="174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3" name="Rectangle 73"/>
          <p:cNvSpPr>
            <a:spLocks noChangeArrowheads="1"/>
          </p:cNvSpPr>
          <p:nvPr/>
        </p:nvSpPr>
        <p:spPr bwMode="auto">
          <a:xfrm>
            <a:off x="1571625" y="4967288"/>
            <a:ext cx="1643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Usuarios satisfechos</a:t>
            </a:r>
            <a:endParaRPr lang="es-ES" sz="1000">
              <a:latin typeface="Calibri" pitchFamily="34" charset="0"/>
              <a:cs typeface="Arial" pitchFamily="34" charset="0"/>
            </a:endParaRPr>
          </a:p>
          <a:p>
            <a:pPr algn="ctr"/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4" name="Rectangle 75"/>
          <p:cNvSpPr>
            <a:spLocks noChangeArrowheads="1"/>
          </p:cNvSpPr>
          <p:nvPr/>
        </p:nvSpPr>
        <p:spPr bwMode="auto">
          <a:xfrm>
            <a:off x="3106738" y="49672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5" name="Rectangle 76"/>
          <p:cNvSpPr>
            <a:spLocks noChangeArrowheads="1"/>
          </p:cNvSpPr>
          <p:nvPr/>
        </p:nvSpPr>
        <p:spPr bwMode="auto">
          <a:xfrm>
            <a:off x="1549400" y="5205413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6" name="Rectangle 180"/>
          <p:cNvSpPr>
            <a:spLocks noChangeArrowheads="1"/>
          </p:cNvSpPr>
          <p:nvPr/>
        </p:nvSpPr>
        <p:spPr bwMode="auto">
          <a:xfrm>
            <a:off x="6578600" y="46878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7" name="Rectangle 181"/>
          <p:cNvSpPr>
            <a:spLocks noChangeArrowheads="1"/>
          </p:cNvSpPr>
          <p:nvPr/>
        </p:nvSpPr>
        <p:spPr bwMode="auto">
          <a:xfrm>
            <a:off x="6215063" y="4681538"/>
            <a:ext cx="157162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Abandono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8" name="Rectangle 182"/>
          <p:cNvSpPr>
            <a:spLocks noChangeArrowheads="1"/>
          </p:cNvSpPr>
          <p:nvPr/>
        </p:nvSpPr>
        <p:spPr bwMode="auto">
          <a:xfrm>
            <a:off x="7299325" y="46815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799" name="Rectangle 184"/>
          <p:cNvSpPr>
            <a:spLocks noChangeArrowheads="1"/>
          </p:cNvSpPr>
          <p:nvPr/>
        </p:nvSpPr>
        <p:spPr bwMode="auto">
          <a:xfrm>
            <a:off x="6286500" y="4967288"/>
            <a:ext cx="1500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Tasa de abandono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0" name="Rectangle 185"/>
          <p:cNvSpPr>
            <a:spLocks noChangeArrowheads="1"/>
          </p:cNvSpPr>
          <p:nvPr/>
        </p:nvSpPr>
        <p:spPr bwMode="auto">
          <a:xfrm>
            <a:off x="7483475" y="49672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7" name="Group 203"/>
          <p:cNvGrpSpPr>
            <a:grpSpLocks/>
          </p:cNvGrpSpPr>
          <p:nvPr/>
        </p:nvGrpSpPr>
        <p:grpSpPr bwMode="auto">
          <a:xfrm>
            <a:off x="3919538" y="4606925"/>
            <a:ext cx="1455737" cy="611188"/>
            <a:chOff x="2424" y="2355"/>
            <a:chExt cx="917" cy="385"/>
          </a:xfrm>
        </p:grpSpPr>
        <p:sp>
          <p:nvSpPr>
            <p:cNvPr id="28865" name="Freeform 201"/>
            <p:cNvSpPr>
              <a:spLocks/>
            </p:cNvSpPr>
            <p:nvPr/>
          </p:nvSpPr>
          <p:spPr bwMode="auto">
            <a:xfrm>
              <a:off x="2424" y="2355"/>
              <a:ext cx="917" cy="385"/>
            </a:xfrm>
            <a:custGeom>
              <a:avLst/>
              <a:gdLst>
                <a:gd name="T0" fmla="*/ 0 w 7030"/>
                <a:gd name="T1" fmla="*/ 0 h 2150"/>
                <a:gd name="T2" fmla="*/ 0 w 7030"/>
                <a:gd name="T3" fmla="*/ 0 h 2150"/>
                <a:gd name="T4" fmla="*/ 0 w 7030"/>
                <a:gd name="T5" fmla="*/ 0 h 2150"/>
                <a:gd name="T6" fmla="*/ 0 w 7030"/>
                <a:gd name="T7" fmla="*/ 0 h 2150"/>
                <a:gd name="T8" fmla="*/ 0 w 7030"/>
                <a:gd name="T9" fmla="*/ 0 h 2150"/>
                <a:gd name="T10" fmla="*/ 0 w 7030"/>
                <a:gd name="T11" fmla="*/ 0 h 2150"/>
                <a:gd name="T12" fmla="*/ 0 w 7030"/>
                <a:gd name="T13" fmla="*/ 0 h 2150"/>
                <a:gd name="T14" fmla="*/ 0 w 7030"/>
                <a:gd name="T15" fmla="*/ 0 h 2150"/>
                <a:gd name="T16" fmla="*/ 0 w 703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30"/>
                <a:gd name="T28" fmla="*/ 0 h 2150"/>
                <a:gd name="T29" fmla="*/ 7030 w 703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3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6672" y="2150"/>
                  </a:lnTo>
                  <a:cubicBezTo>
                    <a:pt x="6870" y="2150"/>
                    <a:pt x="7030" y="1990"/>
                    <a:pt x="7030" y="1792"/>
                  </a:cubicBezTo>
                  <a:lnTo>
                    <a:pt x="7030" y="358"/>
                  </a:lnTo>
                  <a:cubicBezTo>
                    <a:pt x="7030" y="161"/>
                    <a:pt x="6870" y="0"/>
                    <a:pt x="6672" y="0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66" name="Freeform 202"/>
            <p:cNvSpPr>
              <a:spLocks/>
            </p:cNvSpPr>
            <p:nvPr/>
          </p:nvSpPr>
          <p:spPr bwMode="auto">
            <a:xfrm>
              <a:off x="2424" y="2355"/>
              <a:ext cx="917" cy="385"/>
            </a:xfrm>
            <a:custGeom>
              <a:avLst/>
              <a:gdLst>
                <a:gd name="T0" fmla="*/ 0 w 7030"/>
                <a:gd name="T1" fmla="*/ 0 h 2150"/>
                <a:gd name="T2" fmla="*/ 0 w 7030"/>
                <a:gd name="T3" fmla="*/ 0 h 2150"/>
                <a:gd name="T4" fmla="*/ 0 w 7030"/>
                <a:gd name="T5" fmla="*/ 0 h 2150"/>
                <a:gd name="T6" fmla="*/ 0 w 7030"/>
                <a:gd name="T7" fmla="*/ 0 h 2150"/>
                <a:gd name="T8" fmla="*/ 0 w 7030"/>
                <a:gd name="T9" fmla="*/ 0 h 2150"/>
                <a:gd name="T10" fmla="*/ 0 w 7030"/>
                <a:gd name="T11" fmla="*/ 0 h 2150"/>
                <a:gd name="T12" fmla="*/ 0 w 7030"/>
                <a:gd name="T13" fmla="*/ 0 h 2150"/>
                <a:gd name="T14" fmla="*/ 0 w 7030"/>
                <a:gd name="T15" fmla="*/ 0 h 2150"/>
                <a:gd name="T16" fmla="*/ 0 w 7030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30"/>
                <a:gd name="T28" fmla="*/ 0 h 2150"/>
                <a:gd name="T29" fmla="*/ 7030 w 7030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30" h="2150">
                  <a:moveTo>
                    <a:pt x="359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9" y="2150"/>
                  </a:cubicBezTo>
                  <a:lnTo>
                    <a:pt x="6672" y="2150"/>
                  </a:lnTo>
                  <a:cubicBezTo>
                    <a:pt x="6870" y="2150"/>
                    <a:pt x="7030" y="1990"/>
                    <a:pt x="7030" y="1792"/>
                  </a:cubicBezTo>
                  <a:lnTo>
                    <a:pt x="7030" y="358"/>
                  </a:lnTo>
                  <a:cubicBezTo>
                    <a:pt x="7030" y="161"/>
                    <a:pt x="6870" y="0"/>
                    <a:pt x="6672" y="0"/>
                  </a:cubicBezTo>
                  <a:lnTo>
                    <a:pt x="359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802" name="Rectangle 204"/>
          <p:cNvSpPr>
            <a:spLocks noChangeArrowheads="1"/>
          </p:cNvSpPr>
          <p:nvPr/>
        </p:nvSpPr>
        <p:spPr bwMode="auto">
          <a:xfrm>
            <a:off x="3997325" y="46878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3" name="Rectangle 205"/>
          <p:cNvSpPr>
            <a:spLocks noChangeArrowheads="1"/>
          </p:cNvSpPr>
          <p:nvPr/>
        </p:nvSpPr>
        <p:spPr bwMode="auto">
          <a:xfrm>
            <a:off x="4035425" y="4681538"/>
            <a:ext cx="12509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Índice Focalización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4" name="Rectangle 206"/>
          <p:cNvSpPr>
            <a:spLocks noChangeArrowheads="1"/>
          </p:cNvSpPr>
          <p:nvPr/>
        </p:nvSpPr>
        <p:spPr bwMode="auto">
          <a:xfrm>
            <a:off x="5300663" y="468153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5" name="Rectangle 207"/>
          <p:cNvSpPr>
            <a:spLocks noChangeArrowheads="1"/>
          </p:cNvSpPr>
          <p:nvPr/>
        </p:nvSpPr>
        <p:spPr bwMode="auto">
          <a:xfrm>
            <a:off x="3935413" y="4953000"/>
            <a:ext cx="1428750" cy="174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6" name="Rectangle 208"/>
          <p:cNvSpPr>
            <a:spLocks noChangeArrowheads="1"/>
          </p:cNvSpPr>
          <p:nvPr/>
        </p:nvSpPr>
        <p:spPr bwMode="auto">
          <a:xfrm>
            <a:off x="3924300" y="4941888"/>
            <a:ext cx="14033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% Usuarios focalizados</a:t>
            </a:r>
            <a:endParaRPr lang="es-ES" sz="10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7" name="Rectangle 209"/>
          <p:cNvSpPr>
            <a:spLocks noChangeArrowheads="1"/>
          </p:cNvSpPr>
          <p:nvPr/>
        </p:nvSpPr>
        <p:spPr bwMode="auto">
          <a:xfrm>
            <a:off x="5343525" y="4967288"/>
            <a:ext cx="2857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es-ES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8" name="Rectangle 72"/>
          <p:cNvSpPr>
            <a:spLocks noChangeArrowheads="1"/>
          </p:cNvSpPr>
          <p:nvPr/>
        </p:nvSpPr>
        <p:spPr bwMode="auto">
          <a:xfrm>
            <a:off x="6143625" y="4948238"/>
            <a:ext cx="1760538" cy="1746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09" name="Line 171"/>
          <p:cNvSpPr>
            <a:spLocks noChangeShapeType="1"/>
          </p:cNvSpPr>
          <p:nvPr/>
        </p:nvSpPr>
        <p:spPr bwMode="auto">
          <a:xfrm>
            <a:off x="0" y="5589588"/>
            <a:ext cx="1692275" cy="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10" name="Line 172"/>
          <p:cNvSpPr>
            <a:spLocks noChangeShapeType="1"/>
          </p:cNvSpPr>
          <p:nvPr/>
        </p:nvSpPr>
        <p:spPr bwMode="auto">
          <a:xfrm>
            <a:off x="3635375" y="5589588"/>
            <a:ext cx="1584325" cy="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11" name="Line 173"/>
          <p:cNvSpPr>
            <a:spLocks noChangeShapeType="1"/>
          </p:cNvSpPr>
          <p:nvPr/>
        </p:nvSpPr>
        <p:spPr bwMode="auto">
          <a:xfrm>
            <a:off x="5364163" y="5516563"/>
            <a:ext cx="1944687" cy="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12" name="Line 174"/>
          <p:cNvSpPr>
            <a:spLocks noChangeShapeType="1"/>
          </p:cNvSpPr>
          <p:nvPr/>
        </p:nvSpPr>
        <p:spPr bwMode="auto">
          <a:xfrm>
            <a:off x="7343775" y="5589588"/>
            <a:ext cx="1800225" cy="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13" name="Rectangle 299"/>
          <p:cNvSpPr>
            <a:spLocks noChangeArrowheads="1"/>
          </p:cNvSpPr>
          <p:nvPr/>
        </p:nvSpPr>
        <p:spPr bwMode="auto">
          <a:xfrm>
            <a:off x="6011863" y="5589588"/>
            <a:ext cx="11922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Intervención</a:t>
            </a:r>
            <a:endParaRPr lang="es-ES" sz="10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14" name="Rectangle 289"/>
          <p:cNvSpPr>
            <a:spLocks noChangeArrowheads="1"/>
          </p:cNvSpPr>
          <p:nvPr/>
        </p:nvSpPr>
        <p:spPr bwMode="auto">
          <a:xfrm>
            <a:off x="3635375" y="5661025"/>
            <a:ext cx="16732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Ingreso</a:t>
            </a:r>
          </a:p>
        </p:txBody>
      </p:sp>
      <p:sp>
        <p:nvSpPr>
          <p:cNvPr id="28815" name="Rectangle 177"/>
          <p:cNvSpPr>
            <a:spLocks noChangeArrowheads="1"/>
          </p:cNvSpPr>
          <p:nvPr/>
        </p:nvSpPr>
        <p:spPr bwMode="auto">
          <a:xfrm>
            <a:off x="395288" y="449263"/>
            <a:ext cx="3165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tabLst>
                <a:tab pos="228600" algn="l"/>
              </a:tabLst>
            </a:pPr>
            <a:r>
              <a:rPr lang="es-CL" sz="2000" b="1">
                <a:latin typeface="Arial" pitchFamily="34" charset="0"/>
                <a:cs typeface="Arial" pitchFamily="34" charset="0"/>
              </a:rPr>
              <a:t>TABLERO DE CONTROL</a:t>
            </a:r>
          </a:p>
        </p:txBody>
      </p:sp>
      <p:grpSp>
        <p:nvGrpSpPr>
          <p:cNvPr id="18" name="Group 229"/>
          <p:cNvGrpSpPr>
            <a:grpSpLocks/>
          </p:cNvGrpSpPr>
          <p:nvPr/>
        </p:nvGrpSpPr>
        <p:grpSpPr bwMode="auto">
          <a:xfrm>
            <a:off x="1619250" y="3465513"/>
            <a:ext cx="2400300" cy="1069975"/>
            <a:chOff x="571" y="1709"/>
            <a:chExt cx="922" cy="386"/>
          </a:xfrm>
        </p:grpSpPr>
        <p:sp>
          <p:nvSpPr>
            <p:cNvPr id="28863" name="Freeform 227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64" name="Freeform 228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817" name="Rectangle 224"/>
          <p:cNvSpPr>
            <a:spLocks noChangeArrowheads="1"/>
          </p:cNvSpPr>
          <p:nvPr/>
        </p:nvSpPr>
        <p:spPr bwMode="auto">
          <a:xfrm>
            <a:off x="1619250" y="4041775"/>
            <a:ext cx="24003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CL" sz="800" b="1">
                <a:solidFill>
                  <a:schemeClr val="accent2"/>
                </a:solidFill>
                <a:latin typeface="Calibri" pitchFamily="34" charset="0"/>
                <a:cs typeface="Arial" pitchFamily="34" charset="0"/>
              </a:rPr>
              <a:t>Indicador de Logro</a:t>
            </a:r>
          </a:p>
          <a:p>
            <a:pPr algn="ctr"/>
            <a:r>
              <a:rPr lang="es-CL" sz="800">
                <a:solidFill>
                  <a:schemeClr val="accent2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s-ES_tradnl" sz="800" b="1" i="1">
                <a:latin typeface="Arial" pitchFamily="34" charset="0"/>
                <a:cs typeface="Arial" pitchFamily="34" charset="0"/>
              </a:rPr>
              <a:t>% de  consultas realizadas a los padres que obtienen  3 puntos o más en la Escala de participación de familias</a:t>
            </a:r>
            <a:r>
              <a:rPr lang="es-CL" sz="800" b="1" i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s-ES" sz="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8818" name="Rectangle 232"/>
          <p:cNvSpPr>
            <a:spLocks noChangeArrowheads="1"/>
          </p:cNvSpPr>
          <p:nvPr/>
        </p:nvSpPr>
        <p:spPr bwMode="auto">
          <a:xfrm>
            <a:off x="1619250" y="4041775"/>
            <a:ext cx="2400300" cy="460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19" name="Rectangle 230"/>
          <p:cNvSpPr>
            <a:spLocks noChangeArrowheads="1"/>
          </p:cNvSpPr>
          <p:nvPr/>
        </p:nvSpPr>
        <p:spPr bwMode="auto">
          <a:xfrm>
            <a:off x="1690688" y="3465513"/>
            <a:ext cx="23050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900" b="1">
                <a:solidFill>
                  <a:schemeClr val="accent2"/>
                </a:solidFill>
                <a:latin typeface="Calibri" pitchFamily="34" charset="0"/>
                <a:cs typeface="Arial" pitchFamily="34" charset="0"/>
              </a:rPr>
              <a:t>Objetivo Específico </a:t>
            </a:r>
          </a:p>
          <a:p>
            <a:r>
              <a:rPr lang="es-ES" sz="900" b="1" i="1">
                <a:latin typeface="Arial" pitchFamily="34" charset="0"/>
                <a:cs typeface="Arial" pitchFamily="34" charset="0"/>
              </a:rPr>
              <a:t>Los padres y madres  de los niñ@s  </a:t>
            </a:r>
            <a:r>
              <a:rPr lang="es-ES_tradnl" sz="900" b="1" i="1">
                <a:latin typeface="Arial" pitchFamily="34" charset="0"/>
                <a:cs typeface="Arial" pitchFamily="34" charset="0"/>
              </a:rPr>
              <a:t>participan activamente  en las acciones del Programa</a:t>
            </a:r>
          </a:p>
        </p:txBody>
      </p:sp>
      <p:grpSp>
        <p:nvGrpSpPr>
          <p:cNvPr id="19" name="Group 229"/>
          <p:cNvGrpSpPr>
            <a:grpSpLocks/>
          </p:cNvGrpSpPr>
          <p:nvPr/>
        </p:nvGrpSpPr>
        <p:grpSpPr bwMode="auto">
          <a:xfrm>
            <a:off x="4714875" y="3465513"/>
            <a:ext cx="2808288" cy="1069975"/>
            <a:chOff x="571" y="1709"/>
            <a:chExt cx="922" cy="386"/>
          </a:xfrm>
        </p:grpSpPr>
        <p:sp>
          <p:nvSpPr>
            <p:cNvPr id="28861" name="Freeform 227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62" name="Freeform 228"/>
            <p:cNvSpPr>
              <a:spLocks/>
            </p:cNvSpPr>
            <p:nvPr/>
          </p:nvSpPr>
          <p:spPr bwMode="auto">
            <a:xfrm>
              <a:off x="571" y="1709"/>
              <a:ext cx="922" cy="386"/>
            </a:xfrm>
            <a:custGeom>
              <a:avLst/>
              <a:gdLst>
                <a:gd name="T0" fmla="*/ 0 w 14140"/>
                <a:gd name="T1" fmla="*/ 0 h 4300"/>
                <a:gd name="T2" fmla="*/ 0 w 14140"/>
                <a:gd name="T3" fmla="*/ 0 h 4300"/>
                <a:gd name="T4" fmla="*/ 0 w 14140"/>
                <a:gd name="T5" fmla="*/ 0 h 4300"/>
                <a:gd name="T6" fmla="*/ 0 w 14140"/>
                <a:gd name="T7" fmla="*/ 0 h 4300"/>
                <a:gd name="T8" fmla="*/ 0 w 14140"/>
                <a:gd name="T9" fmla="*/ 0 h 4300"/>
                <a:gd name="T10" fmla="*/ 0 w 14140"/>
                <a:gd name="T11" fmla="*/ 0 h 4300"/>
                <a:gd name="T12" fmla="*/ 0 w 14140"/>
                <a:gd name="T13" fmla="*/ 0 h 4300"/>
                <a:gd name="T14" fmla="*/ 0 w 14140"/>
                <a:gd name="T15" fmla="*/ 0 h 4300"/>
                <a:gd name="T16" fmla="*/ 0 w 14140"/>
                <a:gd name="T17" fmla="*/ 0 h 4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40"/>
                <a:gd name="T28" fmla="*/ 0 h 4300"/>
                <a:gd name="T29" fmla="*/ 14140 w 14140"/>
                <a:gd name="T30" fmla="*/ 4300 h 4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40" h="4300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lnTo>
                    <a:pt x="0" y="3583"/>
                  </a:lnTo>
                  <a:cubicBezTo>
                    <a:pt x="0" y="3979"/>
                    <a:pt x="321" y="4300"/>
                    <a:pt x="716" y="4300"/>
                  </a:cubicBezTo>
                  <a:lnTo>
                    <a:pt x="13423" y="4300"/>
                  </a:lnTo>
                  <a:cubicBezTo>
                    <a:pt x="13819" y="4300"/>
                    <a:pt x="14140" y="3979"/>
                    <a:pt x="14140" y="3583"/>
                  </a:cubicBezTo>
                  <a:lnTo>
                    <a:pt x="14140" y="716"/>
                  </a:lnTo>
                  <a:cubicBezTo>
                    <a:pt x="14140" y="321"/>
                    <a:pt x="13819" y="0"/>
                    <a:pt x="13423" y="0"/>
                  </a:cubicBezTo>
                  <a:lnTo>
                    <a:pt x="716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821" name="Rectangle 230"/>
          <p:cNvSpPr>
            <a:spLocks noChangeArrowheads="1"/>
          </p:cNvSpPr>
          <p:nvPr/>
        </p:nvSpPr>
        <p:spPr bwMode="auto">
          <a:xfrm>
            <a:off x="4787900" y="3465513"/>
            <a:ext cx="27352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9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Objetivo Específico </a:t>
            </a:r>
          </a:p>
          <a:p>
            <a:r>
              <a:rPr lang="es-ES_tradnl" sz="900" b="1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Las  redes locales de la Comunidad circundante incorporan los  temas de la primera infancia</a:t>
            </a:r>
            <a:endParaRPr lang="es-ES" sz="900" b="1" i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22" name="Rectangle 232"/>
          <p:cNvSpPr>
            <a:spLocks noChangeArrowheads="1"/>
          </p:cNvSpPr>
          <p:nvPr/>
        </p:nvSpPr>
        <p:spPr bwMode="auto">
          <a:xfrm flipV="1">
            <a:off x="4714875" y="4041775"/>
            <a:ext cx="2808288" cy="714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es-CL" sz="100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823" name="Rectangle 224"/>
          <p:cNvSpPr>
            <a:spLocks noChangeArrowheads="1"/>
          </p:cNvSpPr>
          <p:nvPr/>
        </p:nvSpPr>
        <p:spPr bwMode="auto">
          <a:xfrm>
            <a:off x="4714875" y="4113213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CL" sz="800" b="1">
                <a:solidFill>
                  <a:schemeClr val="accent2"/>
                </a:solidFill>
                <a:latin typeface="Calibri" pitchFamily="34" charset="0"/>
                <a:cs typeface="Arial" pitchFamily="34" charset="0"/>
              </a:rPr>
              <a:t>Indicador de Logro</a:t>
            </a:r>
          </a:p>
          <a:p>
            <a:r>
              <a:rPr lang="es-CL" sz="800">
                <a:solidFill>
                  <a:schemeClr val="accent2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s-ES" sz="800" b="1" i="1">
                <a:latin typeface="Arial" pitchFamily="34" charset="0"/>
                <a:cs typeface="Arial" pitchFamily="34" charset="0"/>
              </a:rPr>
              <a:t>%  de mejoramiento de acciones  que realizan las Redes locales respecto a  los temas de primera infancia</a:t>
            </a:r>
          </a:p>
        </p:txBody>
      </p:sp>
      <p:sp>
        <p:nvSpPr>
          <p:cNvPr id="28824" name="AutoShape 190"/>
          <p:cNvSpPr>
            <a:spLocks noChangeArrowheads="1"/>
          </p:cNvSpPr>
          <p:nvPr/>
        </p:nvSpPr>
        <p:spPr bwMode="auto">
          <a:xfrm>
            <a:off x="3635375" y="260350"/>
            <a:ext cx="3241675" cy="158273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25" name="Line 197"/>
          <p:cNvSpPr>
            <a:spLocks noChangeShapeType="1"/>
          </p:cNvSpPr>
          <p:nvPr/>
        </p:nvSpPr>
        <p:spPr bwMode="auto">
          <a:xfrm flipV="1">
            <a:off x="0" y="5229200"/>
            <a:ext cx="9144000" cy="0"/>
          </a:xfrm>
          <a:prstGeom prst="line">
            <a:avLst/>
          </a:prstGeom>
          <a:noFill/>
          <a:ln w="47625">
            <a:solidFill>
              <a:srgbClr val="F4080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26" name="Oval 11"/>
          <p:cNvSpPr>
            <a:spLocks noChangeArrowheads="1"/>
          </p:cNvSpPr>
          <p:nvPr/>
        </p:nvSpPr>
        <p:spPr bwMode="auto">
          <a:xfrm>
            <a:off x="3419475" y="1125538"/>
            <a:ext cx="3529013" cy="6492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29" name="Oval 14"/>
          <p:cNvSpPr>
            <a:spLocks noChangeArrowheads="1"/>
          </p:cNvSpPr>
          <p:nvPr/>
        </p:nvSpPr>
        <p:spPr bwMode="auto">
          <a:xfrm>
            <a:off x="1619250" y="4797425"/>
            <a:ext cx="1655763" cy="503238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0" name="Oval 15"/>
          <p:cNvSpPr>
            <a:spLocks noChangeArrowheads="1"/>
          </p:cNvSpPr>
          <p:nvPr/>
        </p:nvSpPr>
        <p:spPr bwMode="auto">
          <a:xfrm>
            <a:off x="3779838" y="4868863"/>
            <a:ext cx="1655762" cy="431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1" name="Line 24"/>
          <p:cNvSpPr>
            <a:spLocks noChangeShapeType="1"/>
          </p:cNvSpPr>
          <p:nvPr/>
        </p:nvSpPr>
        <p:spPr bwMode="auto">
          <a:xfrm flipV="1">
            <a:off x="6948488" y="3789363"/>
            <a:ext cx="863600" cy="1150937"/>
          </a:xfrm>
          <a:prstGeom prst="line">
            <a:avLst/>
          </a:prstGeom>
          <a:noFill/>
          <a:ln w="349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8832" name="Text Box 25"/>
          <p:cNvSpPr txBox="1">
            <a:spLocks noChangeArrowheads="1"/>
          </p:cNvSpPr>
          <p:nvPr/>
        </p:nvSpPr>
        <p:spPr bwMode="auto">
          <a:xfrm>
            <a:off x="7488238" y="3429000"/>
            <a:ext cx="1655762" cy="36830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600" b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Transversales  </a:t>
            </a:r>
            <a:endParaRPr lang="es-ES" sz="1600" b="1">
              <a:solidFill>
                <a:schemeClr val="hlin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33" name="Oval 15"/>
          <p:cNvSpPr>
            <a:spLocks noChangeArrowheads="1"/>
          </p:cNvSpPr>
          <p:nvPr/>
        </p:nvSpPr>
        <p:spPr bwMode="auto">
          <a:xfrm>
            <a:off x="6156325" y="4941888"/>
            <a:ext cx="1655763" cy="28575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4" name="Oval 14"/>
          <p:cNvSpPr>
            <a:spLocks noChangeArrowheads="1"/>
          </p:cNvSpPr>
          <p:nvPr/>
        </p:nvSpPr>
        <p:spPr bwMode="auto">
          <a:xfrm>
            <a:off x="1331913" y="6354763"/>
            <a:ext cx="1152525" cy="503237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5" name="Oval 14"/>
          <p:cNvSpPr>
            <a:spLocks noChangeArrowheads="1"/>
          </p:cNvSpPr>
          <p:nvPr/>
        </p:nvSpPr>
        <p:spPr bwMode="auto">
          <a:xfrm>
            <a:off x="2771775" y="6308725"/>
            <a:ext cx="1655763" cy="549275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6" name="Oval 14"/>
          <p:cNvSpPr>
            <a:spLocks noChangeArrowheads="1"/>
          </p:cNvSpPr>
          <p:nvPr/>
        </p:nvSpPr>
        <p:spPr bwMode="auto">
          <a:xfrm>
            <a:off x="4716463" y="6308725"/>
            <a:ext cx="1079500" cy="360363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7" name="Oval 14"/>
          <p:cNvSpPr>
            <a:spLocks noChangeArrowheads="1"/>
          </p:cNvSpPr>
          <p:nvPr/>
        </p:nvSpPr>
        <p:spPr bwMode="auto">
          <a:xfrm>
            <a:off x="6227763" y="6308725"/>
            <a:ext cx="1152525" cy="360363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38" name="Line 24"/>
          <p:cNvSpPr>
            <a:spLocks noChangeShapeType="1"/>
          </p:cNvSpPr>
          <p:nvPr/>
        </p:nvSpPr>
        <p:spPr bwMode="auto">
          <a:xfrm flipV="1">
            <a:off x="7380288" y="3789363"/>
            <a:ext cx="431800" cy="2663825"/>
          </a:xfrm>
          <a:prstGeom prst="line">
            <a:avLst/>
          </a:prstGeom>
          <a:noFill/>
          <a:ln w="349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8839" name="Oval 26"/>
          <p:cNvSpPr>
            <a:spLocks noChangeArrowheads="1"/>
          </p:cNvSpPr>
          <p:nvPr/>
        </p:nvSpPr>
        <p:spPr bwMode="auto">
          <a:xfrm>
            <a:off x="395288" y="2636838"/>
            <a:ext cx="2447925" cy="863600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40" name="Oval 27"/>
          <p:cNvSpPr>
            <a:spLocks noChangeArrowheads="1"/>
          </p:cNvSpPr>
          <p:nvPr/>
        </p:nvSpPr>
        <p:spPr bwMode="auto">
          <a:xfrm>
            <a:off x="1619250" y="4005263"/>
            <a:ext cx="2447925" cy="576262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41" name="Oval 28"/>
          <p:cNvSpPr>
            <a:spLocks noChangeArrowheads="1"/>
          </p:cNvSpPr>
          <p:nvPr/>
        </p:nvSpPr>
        <p:spPr bwMode="auto">
          <a:xfrm>
            <a:off x="3132138" y="2708275"/>
            <a:ext cx="2519362" cy="719138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42" name="Oval 29"/>
          <p:cNvSpPr>
            <a:spLocks noChangeArrowheads="1"/>
          </p:cNvSpPr>
          <p:nvPr/>
        </p:nvSpPr>
        <p:spPr bwMode="auto">
          <a:xfrm>
            <a:off x="5940425" y="2708275"/>
            <a:ext cx="2447925" cy="503238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43" name="Line 30"/>
          <p:cNvSpPr>
            <a:spLocks noChangeShapeType="1"/>
          </p:cNvSpPr>
          <p:nvPr/>
        </p:nvSpPr>
        <p:spPr bwMode="auto">
          <a:xfrm flipV="1">
            <a:off x="7524750" y="1989138"/>
            <a:ext cx="215900" cy="792162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8844" name="Text Box 31"/>
          <p:cNvSpPr txBox="1">
            <a:spLocks noChangeArrowheads="1"/>
          </p:cNvSpPr>
          <p:nvPr/>
        </p:nvSpPr>
        <p:spPr bwMode="auto">
          <a:xfrm>
            <a:off x="7308850" y="1125538"/>
            <a:ext cx="1547813" cy="857250"/>
          </a:xfrm>
          <a:prstGeom prst="rect">
            <a:avLst/>
          </a:prstGeom>
          <a:noFill/>
          <a:ln w="317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1600" b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 de resultados de Logro </a:t>
            </a:r>
            <a:endParaRPr lang="es-ES" sz="1600" b="1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45" name="Oval 28"/>
          <p:cNvSpPr>
            <a:spLocks noChangeArrowheads="1"/>
          </p:cNvSpPr>
          <p:nvPr/>
        </p:nvSpPr>
        <p:spPr bwMode="auto">
          <a:xfrm>
            <a:off x="4643438" y="4076700"/>
            <a:ext cx="2881312" cy="576263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46" name="Line 30"/>
          <p:cNvSpPr>
            <a:spLocks noChangeShapeType="1"/>
          </p:cNvSpPr>
          <p:nvPr/>
        </p:nvSpPr>
        <p:spPr bwMode="auto">
          <a:xfrm flipV="1">
            <a:off x="7308850" y="2060575"/>
            <a:ext cx="431800" cy="2162175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8847" name="Text Box 32"/>
          <p:cNvSpPr txBox="1">
            <a:spLocks noChangeArrowheads="1"/>
          </p:cNvSpPr>
          <p:nvPr/>
        </p:nvSpPr>
        <p:spPr bwMode="auto">
          <a:xfrm>
            <a:off x="7812088" y="4005263"/>
            <a:ext cx="1331912" cy="1101725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1600" b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% de resultados de Procesos </a:t>
            </a:r>
            <a:endParaRPr lang="es-ES" sz="1600" b="1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848" name="Oval 33"/>
          <p:cNvSpPr>
            <a:spLocks noChangeArrowheads="1"/>
          </p:cNvSpPr>
          <p:nvPr/>
        </p:nvSpPr>
        <p:spPr bwMode="auto">
          <a:xfrm>
            <a:off x="0" y="5516563"/>
            <a:ext cx="1908175" cy="360362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49" name="Oval 35"/>
          <p:cNvSpPr>
            <a:spLocks noChangeArrowheads="1"/>
          </p:cNvSpPr>
          <p:nvPr/>
        </p:nvSpPr>
        <p:spPr bwMode="auto">
          <a:xfrm>
            <a:off x="3635375" y="5589588"/>
            <a:ext cx="1655763" cy="2873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50" name="Oval 37"/>
          <p:cNvSpPr>
            <a:spLocks noChangeArrowheads="1"/>
          </p:cNvSpPr>
          <p:nvPr/>
        </p:nvSpPr>
        <p:spPr bwMode="auto">
          <a:xfrm>
            <a:off x="2195513" y="5589588"/>
            <a:ext cx="1296987" cy="2873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51" name="Oval 38"/>
          <p:cNvSpPr>
            <a:spLocks noChangeArrowheads="1"/>
          </p:cNvSpPr>
          <p:nvPr/>
        </p:nvSpPr>
        <p:spPr bwMode="auto">
          <a:xfrm>
            <a:off x="5651500" y="5516563"/>
            <a:ext cx="1655763" cy="360362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52" name="Oval 39"/>
          <p:cNvSpPr>
            <a:spLocks noChangeArrowheads="1"/>
          </p:cNvSpPr>
          <p:nvPr/>
        </p:nvSpPr>
        <p:spPr bwMode="auto">
          <a:xfrm>
            <a:off x="7488238" y="5589588"/>
            <a:ext cx="1655762" cy="215900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853" name="Line 40"/>
          <p:cNvSpPr>
            <a:spLocks noChangeShapeType="1"/>
          </p:cNvSpPr>
          <p:nvPr/>
        </p:nvSpPr>
        <p:spPr bwMode="auto">
          <a:xfrm flipV="1">
            <a:off x="7164388" y="4797425"/>
            <a:ext cx="720725" cy="865188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grpSp>
        <p:nvGrpSpPr>
          <p:cNvPr id="20" name="Group 294"/>
          <p:cNvGrpSpPr>
            <a:grpSpLocks/>
          </p:cNvGrpSpPr>
          <p:nvPr/>
        </p:nvGrpSpPr>
        <p:grpSpPr bwMode="auto">
          <a:xfrm>
            <a:off x="1979613" y="5300663"/>
            <a:ext cx="1584325" cy="612775"/>
            <a:chOff x="2452" y="3000"/>
            <a:chExt cx="791" cy="386"/>
          </a:xfrm>
        </p:grpSpPr>
        <p:sp>
          <p:nvSpPr>
            <p:cNvPr id="28859" name="Freeform 292"/>
            <p:cNvSpPr>
              <a:spLocks/>
            </p:cNvSpPr>
            <p:nvPr/>
          </p:nvSpPr>
          <p:spPr bwMode="auto">
            <a:xfrm>
              <a:off x="245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860" name="Freeform 293"/>
            <p:cNvSpPr>
              <a:spLocks/>
            </p:cNvSpPr>
            <p:nvPr/>
          </p:nvSpPr>
          <p:spPr bwMode="auto">
            <a:xfrm>
              <a:off x="2452" y="3000"/>
              <a:ext cx="791" cy="386"/>
            </a:xfrm>
            <a:custGeom>
              <a:avLst/>
              <a:gdLst>
                <a:gd name="T0" fmla="*/ 0 w 6063"/>
                <a:gd name="T1" fmla="*/ 0 h 2150"/>
                <a:gd name="T2" fmla="*/ 0 w 6063"/>
                <a:gd name="T3" fmla="*/ 0 h 2150"/>
                <a:gd name="T4" fmla="*/ 0 w 6063"/>
                <a:gd name="T5" fmla="*/ 0 h 2150"/>
                <a:gd name="T6" fmla="*/ 0 w 6063"/>
                <a:gd name="T7" fmla="*/ 0 h 2150"/>
                <a:gd name="T8" fmla="*/ 0 w 6063"/>
                <a:gd name="T9" fmla="*/ 0 h 2150"/>
                <a:gd name="T10" fmla="*/ 0 w 6063"/>
                <a:gd name="T11" fmla="*/ 0 h 2150"/>
                <a:gd name="T12" fmla="*/ 0 w 6063"/>
                <a:gd name="T13" fmla="*/ 0 h 2150"/>
                <a:gd name="T14" fmla="*/ 0 w 6063"/>
                <a:gd name="T15" fmla="*/ 0 h 2150"/>
                <a:gd name="T16" fmla="*/ 0 w 6063"/>
                <a:gd name="T17" fmla="*/ 0 h 21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63"/>
                <a:gd name="T28" fmla="*/ 0 h 2150"/>
                <a:gd name="T29" fmla="*/ 6063 w 6063"/>
                <a:gd name="T30" fmla="*/ 2150 h 21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63" h="2150">
                  <a:moveTo>
                    <a:pt x="358" y="0"/>
                  </a:moveTo>
                  <a:cubicBezTo>
                    <a:pt x="161" y="0"/>
                    <a:pt x="0" y="161"/>
                    <a:pt x="0" y="358"/>
                  </a:cubicBezTo>
                  <a:lnTo>
                    <a:pt x="0" y="1792"/>
                  </a:lnTo>
                  <a:cubicBezTo>
                    <a:pt x="0" y="1990"/>
                    <a:pt x="161" y="2150"/>
                    <a:pt x="358" y="2150"/>
                  </a:cubicBezTo>
                  <a:lnTo>
                    <a:pt x="5705" y="2150"/>
                  </a:lnTo>
                  <a:cubicBezTo>
                    <a:pt x="5903" y="2150"/>
                    <a:pt x="6063" y="1990"/>
                    <a:pt x="6063" y="1792"/>
                  </a:cubicBezTo>
                  <a:lnTo>
                    <a:pt x="6063" y="358"/>
                  </a:lnTo>
                  <a:cubicBezTo>
                    <a:pt x="6063" y="161"/>
                    <a:pt x="5903" y="0"/>
                    <a:pt x="5705" y="0"/>
                  </a:cubicBezTo>
                  <a:lnTo>
                    <a:pt x="358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8855" name="Rectangle 296"/>
          <p:cNvSpPr>
            <a:spLocks noChangeArrowheads="1"/>
          </p:cNvSpPr>
          <p:nvPr/>
        </p:nvSpPr>
        <p:spPr bwMode="auto">
          <a:xfrm>
            <a:off x="2124075" y="5300663"/>
            <a:ext cx="13684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Proceso de ev. inicial </a:t>
            </a:r>
          </a:p>
        </p:txBody>
      </p:sp>
      <p:sp>
        <p:nvSpPr>
          <p:cNvPr id="28856" name="Line 232"/>
          <p:cNvSpPr>
            <a:spLocks noChangeShapeType="1"/>
          </p:cNvSpPr>
          <p:nvPr/>
        </p:nvSpPr>
        <p:spPr bwMode="auto">
          <a:xfrm>
            <a:off x="1979613" y="5589588"/>
            <a:ext cx="1584325" cy="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8857" name="Rectangle 289"/>
          <p:cNvSpPr>
            <a:spLocks noChangeArrowheads="1"/>
          </p:cNvSpPr>
          <p:nvPr/>
        </p:nvSpPr>
        <p:spPr bwMode="auto">
          <a:xfrm>
            <a:off x="1979613" y="5661025"/>
            <a:ext cx="16732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s-ES" sz="1000" b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Indicador ev Inicial </a:t>
            </a:r>
          </a:p>
        </p:txBody>
      </p:sp>
      <p:sp>
        <p:nvSpPr>
          <p:cNvPr id="28858" name="Oval 35"/>
          <p:cNvSpPr>
            <a:spLocks noChangeArrowheads="1"/>
          </p:cNvSpPr>
          <p:nvPr/>
        </p:nvSpPr>
        <p:spPr bwMode="auto">
          <a:xfrm>
            <a:off x="1979613" y="5589588"/>
            <a:ext cx="1655762" cy="2873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 sz="16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name="Visio" r:id="rId3" imgW="7247001" imgH="5987034" progId="">
              <p:embed/>
            </p:oleObj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1476375" y="188913"/>
          <a:ext cx="7092950" cy="1006475"/>
        </p:xfrm>
        <a:graphic>
          <a:graphicData uri="http://schemas.openxmlformats.org/presentationml/2006/ole">
            <p:oleObj spid="_x0000_s4099" name="Visio" r:id="rId4" imgW="5077601" imgH="1558669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0"/>
          <p:cNvGrpSpPr>
            <a:grpSpLocks/>
          </p:cNvGrpSpPr>
          <p:nvPr/>
        </p:nvGrpSpPr>
        <p:grpSpPr bwMode="auto">
          <a:xfrm>
            <a:off x="5183188" y="0"/>
            <a:ext cx="3960812" cy="1571625"/>
            <a:chOff x="2385" y="1064"/>
            <a:chExt cx="941" cy="430"/>
          </a:xfrm>
        </p:grpSpPr>
        <p:sp>
          <p:nvSpPr>
            <p:cNvPr id="29702" name="Freeform 218"/>
            <p:cNvSpPr>
              <a:spLocks/>
            </p:cNvSpPr>
            <p:nvPr/>
          </p:nvSpPr>
          <p:spPr bwMode="auto">
            <a:xfrm>
              <a:off x="2385" y="1064"/>
              <a:ext cx="941" cy="430"/>
            </a:xfrm>
            <a:custGeom>
              <a:avLst/>
              <a:gdLst>
                <a:gd name="T0" fmla="*/ 0 w 7210"/>
                <a:gd name="T1" fmla="*/ 0 h 2400"/>
                <a:gd name="T2" fmla="*/ 0 w 7210"/>
                <a:gd name="T3" fmla="*/ 0 h 2400"/>
                <a:gd name="T4" fmla="*/ 0 w 7210"/>
                <a:gd name="T5" fmla="*/ 0 h 2400"/>
                <a:gd name="T6" fmla="*/ 0 w 7210"/>
                <a:gd name="T7" fmla="*/ 0 h 2400"/>
                <a:gd name="T8" fmla="*/ 0 w 7210"/>
                <a:gd name="T9" fmla="*/ 0 h 2400"/>
                <a:gd name="T10" fmla="*/ 0 w 7210"/>
                <a:gd name="T11" fmla="*/ 0 h 2400"/>
                <a:gd name="T12" fmla="*/ 0 w 7210"/>
                <a:gd name="T13" fmla="*/ 0 h 2400"/>
                <a:gd name="T14" fmla="*/ 0 w 7210"/>
                <a:gd name="T15" fmla="*/ 0 h 2400"/>
                <a:gd name="T16" fmla="*/ 0 w 721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10"/>
                <a:gd name="T28" fmla="*/ 0 h 2400"/>
                <a:gd name="T29" fmla="*/ 7210 w 721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1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6810" y="2400"/>
                  </a:lnTo>
                  <a:cubicBezTo>
                    <a:pt x="7031" y="2400"/>
                    <a:pt x="7210" y="2221"/>
                    <a:pt x="7210" y="2000"/>
                  </a:cubicBezTo>
                  <a:lnTo>
                    <a:pt x="7210" y="400"/>
                  </a:lnTo>
                  <a:cubicBezTo>
                    <a:pt x="7210" y="179"/>
                    <a:pt x="7031" y="0"/>
                    <a:pt x="6810" y="0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9703" name="Freeform 219"/>
            <p:cNvSpPr>
              <a:spLocks/>
            </p:cNvSpPr>
            <p:nvPr/>
          </p:nvSpPr>
          <p:spPr bwMode="auto">
            <a:xfrm>
              <a:off x="2385" y="1064"/>
              <a:ext cx="941" cy="430"/>
            </a:xfrm>
            <a:custGeom>
              <a:avLst/>
              <a:gdLst>
                <a:gd name="T0" fmla="*/ 0 w 7210"/>
                <a:gd name="T1" fmla="*/ 0 h 2400"/>
                <a:gd name="T2" fmla="*/ 0 w 7210"/>
                <a:gd name="T3" fmla="*/ 0 h 2400"/>
                <a:gd name="T4" fmla="*/ 0 w 7210"/>
                <a:gd name="T5" fmla="*/ 0 h 2400"/>
                <a:gd name="T6" fmla="*/ 0 w 7210"/>
                <a:gd name="T7" fmla="*/ 0 h 2400"/>
                <a:gd name="T8" fmla="*/ 0 w 7210"/>
                <a:gd name="T9" fmla="*/ 0 h 2400"/>
                <a:gd name="T10" fmla="*/ 0 w 7210"/>
                <a:gd name="T11" fmla="*/ 0 h 2400"/>
                <a:gd name="T12" fmla="*/ 0 w 7210"/>
                <a:gd name="T13" fmla="*/ 0 h 2400"/>
                <a:gd name="T14" fmla="*/ 0 w 7210"/>
                <a:gd name="T15" fmla="*/ 0 h 2400"/>
                <a:gd name="T16" fmla="*/ 0 w 7210"/>
                <a:gd name="T17" fmla="*/ 0 h 2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10"/>
                <a:gd name="T28" fmla="*/ 0 h 2400"/>
                <a:gd name="T29" fmla="*/ 7210 w 7210"/>
                <a:gd name="T30" fmla="*/ 2400 h 24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10" h="2400">
                  <a:moveTo>
                    <a:pt x="400" y="0"/>
                  </a:moveTo>
                  <a:cubicBezTo>
                    <a:pt x="180" y="0"/>
                    <a:pt x="0" y="179"/>
                    <a:pt x="0" y="400"/>
                  </a:cubicBezTo>
                  <a:lnTo>
                    <a:pt x="0" y="2000"/>
                  </a:lnTo>
                  <a:cubicBezTo>
                    <a:pt x="0" y="2221"/>
                    <a:pt x="180" y="2400"/>
                    <a:pt x="400" y="2400"/>
                  </a:cubicBezTo>
                  <a:lnTo>
                    <a:pt x="6810" y="2400"/>
                  </a:lnTo>
                  <a:cubicBezTo>
                    <a:pt x="7031" y="2400"/>
                    <a:pt x="7210" y="2221"/>
                    <a:pt x="7210" y="2000"/>
                  </a:cubicBezTo>
                  <a:lnTo>
                    <a:pt x="7210" y="400"/>
                  </a:lnTo>
                  <a:cubicBezTo>
                    <a:pt x="7210" y="179"/>
                    <a:pt x="7031" y="0"/>
                    <a:pt x="6810" y="0"/>
                  </a:cubicBezTo>
                  <a:lnTo>
                    <a:pt x="400" y="0"/>
                  </a:lnTo>
                  <a:close/>
                </a:path>
              </a:pathLst>
            </a:custGeom>
            <a:noFill/>
            <a:ln w="20" cap="rnd">
              <a:solidFill>
                <a:srgbClr val="666699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29699" name="414 CuadroTexto"/>
          <p:cNvSpPr txBox="1">
            <a:spLocks noChangeArrowheads="1"/>
          </p:cNvSpPr>
          <p:nvPr/>
        </p:nvSpPr>
        <p:spPr bwMode="auto">
          <a:xfrm>
            <a:off x="5327650" y="144463"/>
            <a:ext cx="37433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400" b="1" dirty="0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Indicador de Tablero de Control= Suma Indicador de logros (Objetivos específicos) + Indicador de Procesos sociales + Indicadores </a:t>
            </a:r>
            <a:r>
              <a:rPr lang="es-ES" sz="1400" b="1" dirty="0" smtClean="0"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transversales ( 2011)</a:t>
            </a:r>
            <a:endParaRPr lang="es-CL" sz="1400" b="1" i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5183188" y="1079500"/>
            <a:ext cx="3887787" cy="431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 sz="14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535113"/>
            <a:ext cx="8713787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1187624" y="1571612"/>
            <a:ext cx="7313466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inclusión.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u="sng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6 Rectángulo"/>
          <p:cNvSpPr>
            <a:spLocks noChangeArrowheads="1"/>
          </p:cNvSpPr>
          <p:nvPr/>
        </p:nvSpPr>
        <p:spPr bwMode="auto">
          <a:xfrm>
            <a:off x="358775" y="1340768"/>
            <a:ext cx="8389689" cy="935037"/>
          </a:xfrm>
          <a:prstGeom prst="rect">
            <a:avLst/>
          </a:prstGeom>
          <a:solidFill>
            <a:srgbClr val="0033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6700" indent="-266700" algn="just"/>
            <a:r>
              <a:rPr lang="es-ES" b="1" dirty="0">
                <a:latin typeface="Century Gothic" pitchFamily="34" charset="0"/>
                <a:ea typeface="ＭＳ Ｐゴシック"/>
                <a:cs typeface="ＭＳ Ｐゴシック"/>
              </a:rPr>
              <a:t>	</a:t>
            </a:r>
            <a:r>
              <a:rPr lang="es-ES" b="1" dirty="0">
                <a:solidFill>
                  <a:schemeClr val="bg1"/>
                </a:solidFill>
                <a:latin typeface="Century Gothic" pitchFamily="34" charset="0"/>
                <a:ea typeface="ＭＳ Ｐゴシック"/>
                <a:cs typeface="ＭＳ Ｐゴシック"/>
              </a:rPr>
              <a:t>Medir y gestionar la focalización, la eficiencia y el impacto de la acción social con u</a:t>
            </a:r>
            <a:r>
              <a:rPr lang="es-CL" b="1" dirty="0">
                <a:solidFill>
                  <a:schemeClr val="bg1"/>
                </a:solidFill>
                <a:latin typeface="Century Gothic" pitchFamily="34" charset="0"/>
                <a:ea typeface="ＭＳ Ｐゴシック"/>
                <a:cs typeface="ＭＳ Ｐゴシック"/>
              </a:rPr>
              <a:t>n sistema informático de apoyo operativo para las Fundaciones HC</a:t>
            </a:r>
          </a:p>
        </p:txBody>
      </p:sp>
      <p:grpSp>
        <p:nvGrpSpPr>
          <p:cNvPr id="2" name="8 Grupo"/>
          <p:cNvGrpSpPr>
            <a:grpSpLocks/>
          </p:cNvGrpSpPr>
          <p:nvPr/>
        </p:nvGrpSpPr>
        <p:grpSpPr bwMode="auto">
          <a:xfrm>
            <a:off x="251520" y="2636913"/>
            <a:ext cx="8497888" cy="2677763"/>
            <a:chOff x="2001013" y="2339223"/>
            <a:chExt cx="8786812" cy="2121646"/>
          </a:xfrm>
        </p:grpSpPr>
        <p:sp>
          <p:nvSpPr>
            <p:cNvPr id="19465" name="4 CuadroTexto"/>
            <p:cNvSpPr txBox="1">
              <a:spLocks noChangeArrowheads="1"/>
            </p:cNvSpPr>
            <p:nvPr/>
          </p:nvSpPr>
          <p:spPr bwMode="auto">
            <a:xfrm>
              <a:off x="2001013" y="2339223"/>
              <a:ext cx="2917539" cy="365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s-CL" sz="2400" b="1" dirty="0">
                  <a:solidFill>
                    <a:srgbClr val="1B8D7E"/>
                  </a:solidFill>
                  <a:latin typeface="+mj-lt"/>
                  <a:ea typeface="+mj-ea"/>
                  <a:cs typeface="+mj-cs"/>
                </a:rPr>
                <a:t>Evaluar y gestionar </a:t>
              </a:r>
            </a:p>
          </p:txBody>
        </p:sp>
        <p:sp>
          <p:nvSpPr>
            <p:cNvPr id="19466" name="5 CuadroTexto"/>
            <p:cNvSpPr txBox="1">
              <a:spLocks noChangeArrowheads="1"/>
            </p:cNvSpPr>
            <p:nvPr/>
          </p:nvSpPr>
          <p:spPr bwMode="auto">
            <a:xfrm>
              <a:off x="2001013" y="3651451"/>
              <a:ext cx="1513439" cy="362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s-CL" sz="2400" b="1" dirty="0">
                  <a:solidFill>
                    <a:srgbClr val="1B8D7E"/>
                  </a:solidFill>
                  <a:latin typeface="+mj-lt"/>
                  <a:ea typeface="ＭＳ Ｐゴシック"/>
                  <a:cs typeface="ＭＳ Ｐゴシック"/>
                </a:rPr>
                <a:t>Analizar </a:t>
              </a:r>
            </a:p>
          </p:txBody>
        </p:sp>
        <p:sp>
          <p:nvSpPr>
            <p:cNvPr id="19467" name="7 CuadroTexto"/>
            <p:cNvSpPr txBox="1">
              <a:spLocks noChangeArrowheads="1"/>
            </p:cNvSpPr>
            <p:nvPr/>
          </p:nvSpPr>
          <p:spPr bwMode="auto">
            <a:xfrm>
              <a:off x="2001013" y="2795649"/>
              <a:ext cx="8786812" cy="58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es-CL" sz="1400" dirty="0">
                  <a:latin typeface="+mn-lt"/>
                  <a:ea typeface="ＭＳ Ｐゴシック"/>
                  <a:cs typeface="ＭＳ Ｐゴシック"/>
                </a:rPr>
                <a:t>Además de focalizar, el Sistema de Gestión Social debe permitir un registro de información factible de ser actualizado en el tiempo y que de acuerdo a objetivos de modelo técnico, entregue información relevante para evaluar procesos, resultados e impacto de las intervenciones sociales. </a:t>
              </a:r>
            </a:p>
          </p:txBody>
        </p:sp>
        <p:sp>
          <p:nvSpPr>
            <p:cNvPr id="19468" name="8 CuadroTexto"/>
            <p:cNvSpPr txBox="1">
              <a:spLocks noChangeArrowheads="1"/>
            </p:cNvSpPr>
            <p:nvPr/>
          </p:nvSpPr>
          <p:spPr bwMode="auto">
            <a:xfrm>
              <a:off x="2001013" y="4050824"/>
              <a:ext cx="8786812" cy="410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es-CL" sz="1400" dirty="0">
                  <a:latin typeface="Century Gothic" pitchFamily="34" charset="0"/>
                  <a:ea typeface="ＭＳ Ｐゴシック"/>
                  <a:cs typeface="ＭＳ Ｐゴシック"/>
                </a:rPr>
                <a:t>Permite contar con información de caracterización para el desarrollo de investigaciones aplicadas de carácter explicativo y predictivo.</a:t>
              </a:r>
            </a:p>
          </p:txBody>
        </p:sp>
      </p:grpSp>
      <p:grpSp>
        <p:nvGrpSpPr>
          <p:cNvPr id="3" name="11 Grupo"/>
          <p:cNvGrpSpPr>
            <a:grpSpLocks/>
          </p:cNvGrpSpPr>
          <p:nvPr/>
        </p:nvGrpSpPr>
        <p:grpSpPr bwMode="auto">
          <a:xfrm>
            <a:off x="250825" y="5589588"/>
            <a:ext cx="8713788" cy="947737"/>
            <a:chOff x="1857356" y="3947857"/>
            <a:chExt cx="5143527" cy="947305"/>
          </a:xfrm>
        </p:grpSpPr>
        <p:sp>
          <p:nvSpPr>
            <p:cNvPr id="19463" name="14 Rectángulo"/>
            <p:cNvSpPr>
              <a:spLocks noChangeArrowheads="1"/>
            </p:cNvSpPr>
            <p:nvPr/>
          </p:nvSpPr>
          <p:spPr bwMode="auto">
            <a:xfrm>
              <a:off x="1857356" y="3947857"/>
              <a:ext cx="5143527" cy="517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CL" sz="1400">
                  <a:latin typeface="Century Gothic" pitchFamily="34" charset="0"/>
                  <a:ea typeface="ＭＳ Ｐゴシック"/>
                  <a:cs typeface="ＭＳ Ｐゴシック"/>
                </a:rPr>
                <a:t>Que la información que se genere a través del sistema, sea una herramienta útil para todos (APORTE EN LA OPERACIÓN).</a:t>
              </a:r>
              <a:endParaRPr lang="es-CL" sz="1400">
                <a:latin typeface="Tw Cen MT" pitchFamily="34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19464" name="15 Rectángulo"/>
            <p:cNvSpPr>
              <a:spLocks noChangeArrowheads="1"/>
            </p:cNvSpPr>
            <p:nvPr/>
          </p:nvSpPr>
          <p:spPr bwMode="auto">
            <a:xfrm>
              <a:off x="1857356" y="4590501"/>
              <a:ext cx="5001094" cy="304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CL" sz="1400">
                  <a:latin typeface="Century Gothic" pitchFamily="34" charset="0"/>
                  <a:ea typeface="ＭＳ Ｐゴシック"/>
                  <a:cs typeface="ＭＳ Ｐゴシック"/>
                </a:rPr>
                <a:t>Que contribuya a la evaluación de los procesos y resultados de los programas (EFICACIA).</a:t>
              </a:r>
              <a:endParaRPr lang="es-CL" sz="1400">
                <a:latin typeface="Tw Cen MT" pitchFamily="34" charset="0"/>
                <a:ea typeface="ＭＳ Ｐゴシック"/>
                <a:cs typeface="ＭＳ Ｐゴシック"/>
              </a:endParaRPr>
            </a:p>
          </p:txBody>
        </p:sp>
      </p:grpSp>
      <p:sp>
        <p:nvSpPr>
          <p:cNvPr id="19462" name="6 CuadroTexto"/>
          <p:cNvSpPr txBox="1">
            <a:spLocks noChangeArrowheads="1"/>
          </p:cNvSpPr>
          <p:nvPr/>
        </p:nvSpPr>
        <p:spPr bwMode="auto">
          <a:xfrm>
            <a:off x="395536" y="404663"/>
            <a:ext cx="8748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Herramientas de Gestión: </a:t>
            </a:r>
            <a:r>
              <a:rPr lang="es-ES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Sistema </a:t>
            </a:r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de Gestión Social SGS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 txBox="1">
            <a:spLocks/>
          </p:cNvSpPr>
          <p:nvPr/>
        </p:nvSpPr>
        <p:spPr bwMode="auto">
          <a:xfrm>
            <a:off x="250825" y="549275"/>
            <a:ext cx="864165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s-ES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Herramientas de Gestión: </a:t>
            </a:r>
            <a:r>
              <a:rPr lang="es-CL" sz="20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SGS </a:t>
            </a: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– NECESIDADES INICIALES DEL PROYECTO</a:t>
            </a:r>
            <a:endParaRPr lang="es-ES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83" name="6 Rectángulo"/>
          <p:cNvSpPr>
            <a:spLocks noChangeArrowheads="1"/>
          </p:cNvSpPr>
          <p:nvPr/>
        </p:nvSpPr>
        <p:spPr bwMode="auto">
          <a:xfrm>
            <a:off x="323528" y="1340768"/>
            <a:ext cx="665956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>
              <a:buFont typeface="Wingdings" pitchFamily="2" charset="2"/>
              <a:buChar char="ü"/>
            </a:pP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Saber si las personas que atienden las Fundaciones Hogar de Cristo, se ubican dentro de la matriz de exclusión (FOCALIZACIÓN).</a:t>
            </a:r>
          </a:p>
          <a:p>
            <a:pPr marL="266700" indent="-266700">
              <a:buFont typeface="Wingdings" pitchFamily="2" charset="2"/>
              <a:buChar char="ü"/>
            </a:pPr>
            <a:endParaRPr lang="es-CL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Que la información que se genere a través del sistema, sea una herramienta útil para el usuario (APORTE EN LA OPERACIÓN).</a:t>
            </a:r>
          </a:p>
          <a:p>
            <a:pPr marL="266700" indent="-266700">
              <a:buFont typeface="Wingdings" pitchFamily="2" charset="2"/>
              <a:buChar char="ü"/>
            </a:pPr>
            <a:endParaRPr lang="es-CL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Que contribuya a la evaluación de los procesos y resultados de los programas (EFICACIA).</a:t>
            </a:r>
          </a:p>
          <a:p>
            <a:pPr marL="266700" indent="-266700">
              <a:buFont typeface="Wingdings" pitchFamily="2" charset="2"/>
              <a:buChar char="ü"/>
            </a:pPr>
            <a:endParaRPr lang="es-CL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Contar con información que permita mejorar la eficiencia de los Programas Sociales (TIEMPO - RECURSOS).</a:t>
            </a:r>
          </a:p>
          <a:p>
            <a:pPr marL="266700" indent="-266700">
              <a:buFont typeface="Wingdings" pitchFamily="2" charset="2"/>
              <a:buChar char="ü"/>
            </a:pPr>
            <a:endParaRPr lang="es-CL" sz="2000" b="1" dirty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s-CL" sz="2000" b="1" dirty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Que nos permita registrar la información desde su origen (CALIDAD - OPORTUNIDAD).</a:t>
            </a:r>
          </a:p>
        </p:txBody>
      </p:sp>
      <p:pic>
        <p:nvPicPr>
          <p:cNvPr id="20484" name="Picture 70" descr="MPj043935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47" y="3068960"/>
            <a:ext cx="1980877" cy="1980878"/>
          </a:xfrm>
          <a:prstGeom prst="rect">
            <a:avLst/>
          </a:prstGeom>
          <a:noFill/>
          <a:ln w="19050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30" name="29 Flecha abajo">
            <a:hlinkClick r:id="rId5" action="ppaction://hlinksldjump"/>
          </p:cNvPr>
          <p:cNvSpPr/>
          <p:nvPr/>
        </p:nvSpPr>
        <p:spPr>
          <a:xfrm rot="16200000">
            <a:off x="7434262" y="5175251"/>
            <a:ext cx="792163" cy="1331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es-ES" sz="1050" dirty="0"/>
              <a:t>EJEMPLO REPORTE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12 Rectángulo redondeado"/>
          <p:cNvSpPr>
            <a:spLocks noChangeArrowheads="1"/>
          </p:cNvSpPr>
          <p:nvPr/>
        </p:nvSpPr>
        <p:spPr bwMode="auto">
          <a:xfrm>
            <a:off x="6443663" y="4481513"/>
            <a:ext cx="2700337" cy="2376487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2052" name="12 Rectángulo redondeado"/>
          <p:cNvSpPr>
            <a:spLocks noChangeArrowheads="1"/>
          </p:cNvSpPr>
          <p:nvPr/>
        </p:nvSpPr>
        <p:spPr bwMode="auto">
          <a:xfrm>
            <a:off x="0" y="4481513"/>
            <a:ext cx="6372225" cy="2376487"/>
          </a:xfrm>
          <a:prstGeom prst="roundRect">
            <a:avLst>
              <a:gd name="adj" fmla="val 16667"/>
            </a:avLst>
          </a:prstGeom>
          <a:solidFill>
            <a:srgbClr val="8EB4E3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2053" name="12 Rectángulo redondeado"/>
          <p:cNvSpPr>
            <a:spLocks noChangeArrowheads="1"/>
          </p:cNvSpPr>
          <p:nvPr/>
        </p:nvSpPr>
        <p:spPr bwMode="auto">
          <a:xfrm>
            <a:off x="0" y="1989138"/>
            <a:ext cx="9144000" cy="2376487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2054" name="12 Rectángulo redondeado"/>
          <p:cNvSpPr>
            <a:spLocks noChangeArrowheads="1"/>
          </p:cNvSpPr>
          <p:nvPr/>
        </p:nvSpPr>
        <p:spPr bwMode="auto">
          <a:xfrm>
            <a:off x="-14288" y="457200"/>
            <a:ext cx="9144001" cy="146685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pic>
        <p:nvPicPr>
          <p:cNvPr id="2055" name="Picture 1" descr="Chart_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3068638"/>
            <a:ext cx="1690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75 Gráfico"/>
          <p:cNvGraphicFramePr>
            <a:graphicFrameLocks/>
          </p:cNvGraphicFramePr>
          <p:nvPr/>
        </p:nvGraphicFramePr>
        <p:xfrm>
          <a:off x="4537075" y="3068638"/>
          <a:ext cx="1692275" cy="1223962"/>
        </p:xfrm>
        <a:graphic>
          <a:graphicData uri="http://schemas.openxmlformats.org/presentationml/2006/ole">
            <p:oleObj spid="_x0000_s5122" r:id="rId4" imgW="1694835" imgH="1225402" progId="Excel.Sheet.8">
              <p:embed/>
            </p:oleObj>
          </a:graphicData>
        </a:graphic>
      </p:graphicFrame>
      <p:pic>
        <p:nvPicPr>
          <p:cNvPr id="2056" name="Picture 2" descr="Chart_1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4652963"/>
            <a:ext cx="15843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445" name="Group 845"/>
          <p:cNvGraphicFramePr>
            <a:graphicFrameLocks noGrp="1"/>
          </p:cNvGraphicFramePr>
          <p:nvPr/>
        </p:nvGraphicFramePr>
        <p:xfrm>
          <a:off x="107950" y="4941888"/>
          <a:ext cx="2735263" cy="1018223"/>
        </p:xfrm>
        <a:graphic>
          <a:graphicData uri="http://schemas.openxmlformats.org/drawingml/2006/table">
            <a:tbl>
              <a:tblPr/>
              <a:tblGrid>
                <a:gridCol w="684213"/>
                <a:gridCol w="682625"/>
                <a:gridCol w="684212"/>
                <a:gridCol w="684213"/>
              </a:tblGrid>
              <a:tr h="1873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889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Utilizada al día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233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4787900" y="4724400"/>
          <a:ext cx="1212850" cy="1150939"/>
        </p:xfrm>
        <a:graphic>
          <a:graphicData uri="http://schemas.openxmlformats.org/drawingml/2006/table">
            <a:tbl>
              <a:tblPr/>
              <a:tblGrid>
                <a:gridCol w="1212850"/>
              </a:tblGrid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64" name="Group 864"/>
          <p:cNvGraphicFramePr>
            <a:graphicFrameLocks noGrp="1"/>
          </p:cNvGraphicFramePr>
          <p:nvPr/>
        </p:nvGraphicFramePr>
        <p:xfrm>
          <a:off x="250825" y="77946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Ingresos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58" name="Group 858"/>
          <p:cNvGraphicFramePr>
            <a:graphicFrameLocks noGrp="1"/>
          </p:cNvGraphicFramePr>
          <p:nvPr/>
        </p:nvGraphicFramePr>
        <p:xfrm>
          <a:off x="6443663" y="2060575"/>
          <a:ext cx="2520950" cy="920433"/>
        </p:xfrm>
        <a:graphic>
          <a:graphicData uri="http://schemas.openxmlformats.org/drawingml/2006/table">
            <a:tbl>
              <a:tblPr/>
              <a:tblGrid>
                <a:gridCol w="506412"/>
                <a:gridCol w="603250"/>
                <a:gridCol w="604838"/>
                <a:gridCol w="806450"/>
              </a:tblGrid>
              <a:tr h="238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492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12 Tabla"/>
          <p:cNvGraphicFramePr>
            <a:graphicFrameLocks noGrp="1"/>
          </p:cNvGraphicFramePr>
          <p:nvPr/>
        </p:nvGraphicFramePr>
        <p:xfrm>
          <a:off x="3924300" y="6021388"/>
          <a:ext cx="2368550" cy="685800"/>
        </p:xfrm>
        <a:graphic>
          <a:graphicData uri="http://schemas.openxmlformats.org/drawingml/2006/table">
            <a:tbl>
              <a:tblPr/>
              <a:tblGrid>
                <a:gridCol w="395288"/>
                <a:gridCol w="393700"/>
                <a:gridCol w="395287"/>
                <a:gridCol w="395288"/>
                <a:gridCol w="395287"/>
                <a:gridCol w="393700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714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 Principal: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714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 Secundario: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714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 Comunitario</a:t>
                      </a: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364" name="Group 764"/>
          <p:cNvGraphicFramePr>
            <a:graphicFrameLocks noGrp="1"/>
          </p:cNvGraphicFramePr>
          <p:nvPr/>
        </p:nvGraphicFramePr>
        <p:xfrm>
          <a:off x="1562100" y="481013"/>
          <a:ext cx="1944688" cy="668973"/>
        </p:xfrm>
        <a:graphic>
          <a:graphicData uri="http://schemas.openxmlformats.org/drawingml/2006/table">
            <a:tbl>
              <a:tblPr/>
              <a:tblGrid>
                <a:gridCol w="544513"/>
                <a:gridCol w="392112"/>
                <a:gridCol w="574675"/>
                <a:gridCol w="433388"/>
              </a:tblGrid>
              <a:tr h="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 según sexo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25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Hombres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Mujeres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370" name="Group 770"/>
          <p:cNvGraphicFramePr>
            <a:graphicFrameLocks noGrp="1"/>
          </p:cNvGraphicFramePr>
          <p:nvPr/>
        </p:nvGraphicFramePr>
        <p:xfrm>
          <a:off x="1565275" y="1255713"/>
          <a:ext cx="2808288" cy="622302"/>
        </p:xfrm>
        <a:graphic>
          <a:graphicData uri="http://schemas.openxmlformats.org/drawingml/2006/table">
            <a:tbl>
              <a:tblPr/>
              <a:tblGrid>
                <a:gridCol w="784225"/>
                <a:gridCol w="563563"/>
                <a:gridCol w="898525"/>
                <a:gridCol w="561975"/>
              </a:tblGrid>
              <a:tr h="15716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Con RUT al momento de ingresar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571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Si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61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56" name="Group 856"/>
          <p:cNvGraphicFramePr>
            <a:graphicFrameLocks noGrp="1"/>
          </p:cNvGraphicFramePr>
          <p:nvPr/>
        </p:nvGraphicFramePr>
        <p:xfrm>
          <a:off x="250825" y="2852738"/>
          <a:ext cx="3529013" cy="754380"/>
        </p:xfrm>
        <a:graphic>
          <a:graphicData uri="http://schemas.openxmlformats.org/drawingml/2006/table">
            <a:tbl>
              <a:tblPr/>
              <a:tblGrid>
                <a:gridCol w="439738"/>
                <a:gridCol w="449262"/>
                <a:gridCol w="454025"/>
                <a:gridCol w="420688"/>
                <a:gridCol w="434975"/>
                <a:gridCol w="466725"/>
                <a:gridCol w="434975"/>
                <a:gridCol w="428625"/>
              </a:tblGrid>
              <a:tr h="0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por Decil de ingresos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793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Primer Decil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Segundo Decil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Tercer Decil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Cuarto Decil o Mas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07" name="Group 807"/>
          <p:cNvGraphicFramePr>
            <a:graphicFrameLocks noGrp="1"/>
          </p:cNvGraphicFramePr>
          <p:nvPr/>
        </p:nvGraphicFramePr>
        <p:xfrm>
          <a:off x="6659563" y="5661025"/>
          <a:ext cx="2276475" cy="1057276"/>
        </p:xfrm>
        <a:graphic>
          <a:graphicData uri="http://schemas.openxmlformats.org/drawingml/2006/table">
            <a:tbl>
              <a:tblPr/>
              <a:tblGrid>
                <a:gridCol w="1866900"/>
                <a:gridCol w="409575"/>
              </a:tblGrid>
              <a:tr h="1603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Motivos de egreso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CUMPLIMIENTO DE OBJETIVOS PLAN DE INTERVENCIÓN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EXPULSIÓN POR SANCIÓN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EL USUARIO ABANDONA EL PROCESO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POR FALLECIMIENTO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CIERRE DEL PROGRAMA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371" name="Group 771"/>
          <p:cNvGraphicFramePr>
            <a:graphicFrameLocks noGrp="1"/>
          </p:cNvGraphicFramePr>
          <p:nvPr/>
        </p:nvGraphicFramePr>
        <p:xfrm>
          <a:off x="3924300" y="490538"/>
          <a:ext cx="3425825" cy="706439"/>
        </p:xfrm>
        <a:graphic>
          <a:graphicData uri="http://schemas.openxmlformats.org/drawingml/2006/table">
            <a:tbl>
              <a:tblPr/>
              <a:tblGrid>
                <a:gridCol w="677863"/>
                <a:gridCol w="679450"/>
                <a:gridCol w="677862"/>
                <a:gridCol w="677863"/>
                <a:gridCol w="712787"/>
              </a:tblGrid>
              <a:tr h="1682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según rango de edad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Fuera Perfil de Edad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74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 a 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 a 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Inscritos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2278" name="Text Box 736"/>
          <p:cNvSpPr txBox="1">
            <a:spLocks noChangeArrowheads="1"/>
          </p:cNvSpPr>
          <p:nvPr/>
        </p:nvSpPr>
        <p:spPr bwMode="auto">
          <a:xfrm>
            <a:off x="179388" y="371475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>
                <a:solidFill>
                  <a:srgbClr val="000000"/>
                </a:solidFill>
                <a:latin typeface="Arial" pitchFamily="34" charset="0"/>
              </a:rPr>
              <a:t>Ingreso </a:t>
            </a:r>
            <a:endParaRPr lang="es-E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79" name="Text Box 775"/>
          <p:cNvSpPr txBox="1">
            <a:spLocks noChangeArrowheads="1"/>
          </p:cNvSpPr>
          <p:nvPr/>
        </p:nvSpPr>
        <p:spPr bwMode="auto">
          <a:xfrm>
            <a:off x="250825" y="206057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>
                <a:solidFill>
                  <a:srgbClr val="000000"/>
                </a:solidFill>
                <a:latin typeface="Arial" pitchFamily="34" charset="0"/>
              </a:rPr>
              <a:t>Focalización  </a:t>
            </a:r>
            <a:endParaRPr lang="es-ES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26432" name="Group 832"/>
          <p:cNvGraphicFramePr>
            <a:graphicFrameLocks noGrp="1"/>
          </p:cNvGraphicFramePr>
          <p:nvPr/>
        </p:nvGraphicFramePr>
        <p:xfrm>
          <a:off x="7667625" y="4724400"/>
          <a:ext cx="935038" cy="798513"/>
        </p:xfrm>
        <a:graphic>
          <a:graphicData uri="http://schemas.openxmlformats.org/drawingml/2006/table">
            <a:tbl>
              <a:tblPr/>
              <a:tblGrid>
                <a:gridCol w="935038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2292" name="Text Box 833"/>
          <p:cNvSpPr txBox="1">
            <a:spLocks noChangeArrowheads="1"/>
          </p:cNvSpPr>
          <p:nvPr/>
        </p:nvSpPr>
        <p:spPr bwMode="auto">
          <a:xfrm>
            <a:off x="6659563" y="450850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>
                <a:solidFill>
                  <a:srgbClr val="000000"/>
                </a:solidFill>
                <a:latin typeface="Arial" pitchFamily="34" charset="0"/>
              </a:rPr>
              <a:t>Egreso  </a:t>
            </a:r>
            <a:endParaRPr lang="es-E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93" name="Text Box 846"/>
          <p:cNvSpPr txBox="1">
            <a:spLocks noChangeArrowheads="1"/>
          </p:cNvSpPr>
          <p:nvPr/>
        </p:nvSpPr>
        <p:spPr bwMode="auto">
          <a:xfrm>
            <a:off x="179388" y="443706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>
                <a:solidFill>
                  <a:srgbClr val="000000"/>
                </a:solidFill>
                <a:latin typeface="Arial" pitchFamily="34" charset="0"/>
              </a:rPr>
              <a:t>Intervención   </a:t>
            </a:r>
            <a:endParaRPr lang="es-E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94" name="Text Box 861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95" name="Text Box 862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s-ES" sz="1200" b="1">
                <a:solidFill>
                  <a:srgbClr val="FFFFFF"/>
                </a:solidFill>
                <a:latin typeface="Arial" pitchFamily="34" charset="0"/>
              </a:rPr>
              <a:t>INFORME  DIARIO SGS DE PROGRAMA V. 1.0</a:t>
            </a:r>
          </a:p>
          <a:p>
            <a:pPr algn="ctr" fontAlgn="t"/>
            <a:r>
              <a:rPr lang="es-CL" sz="1000" b="1">
                <a:solidFill>
                  <a:srgbClr val="FFFFFF"/>
                </a:solidFill>
                <a:latin typeface="Arial" pitchFamily="34" charset="0"/>
              </a:rPr>
              <a:t>Programa: JARDIN INFANTIL Las Patitas                               CC: XXXXXXXXXXXXX                                              </a:t>
            </a:r>
            <a:r>
              <a:rPr lang="es-ES" sz="1000">
                <a:solidFill>
                  <a:srgbClr val="FFFFFF"/>
                </a:solidFill>
                <a:latin typeface="Arial" pitchFamily="34" charset="0"/>
              </a:rPr>
              <a:t>Fecha Consulta:12/05/2011</a:t>
            </a:r>
            <a:r>
              <a:rPr lang="es-ES" sz="1000">
                <a:solidFill>
                  <a:srgbClr val="000000"/>
                </a:solidFill>
                <a:latin typeface="Arial" pitchFamily="34" charset="0"/>
              </a:rPr>
              <a:t>	</a:t>
            </a:r>
          </a:p>
        </p:txBody>
      </p:sp>
      <p:graphicFrame>
        <p:nvGraphicFramePr>
          <p:cNvPr id="30" name="Group 770"/>
          <p:cNvGraphicFramePr>
            <a:graphicFrameLocks noGrp="1"/>
          </p:cNvGraphicFramePr>
          <p:nvPr/>
        </p:nvGraphicFramePr>
        <p:xfrm>
          <a:off x="4724400" y="1257300"/>
          <a:ext cx="3203575" cy="623888"/>
        </p:xfrm>
        <a:graphic>
          <a:graphicData uri="http://schemas.openxmlformats.org/drawingml/2006/table">
            <a:tbl>
              <a:tblPr/>
              <a:tblGrid>
                <a:gridCol w="895350"/>
                <a:gridCol w="641350"/>
                <a:gridCol w="1025525"/>
                <a:gridCol w="641350"/>
              </a:tblGrid>
              <a:tr h="1587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Con Ficha de Protección Social al momento de ingresar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603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Si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31 Tabla"/>
          <p:cNvGraphicFramePr>
            <a:graphicFrameLocks noGrp="1"/>
          </p:cNvGraphicFramePr>
          <p:nvPr/>
        </p:nvGraphicFramePr>
        <p:xfrm>
          <a:off x="468313" y="6021388"/>
          <a:ext cx="1582737" cy="179388"/>
        </p:xfrm>
        <a:graphic>
          <a:graphicData uri="http://schemas.openxmlformats.org/drawingml/2006/table">
            <a:tbl>
              <a:tblPr/>
              <a:tblGrid>
                <a:gridCol w="1376362"/>
                <a:gridCol w="206375"/>
              </a:tblGrid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total: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12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32 Tabla"/>
          <p:cNvGraphicFramePr>
            <a:graphicFrameLocks noGrp="1"/>
          </p:cNvGraphicFramePr>
          <p:nvPr/>
        </p:nvGraphicFramePr>
        <p:xfrm>
          <a:off x="468313" y="6237288"/>
          <a:ext cx="1584325" cy="179388"/>
        </p:xfrm>
        <a:graphic>
          <a:graphicData uri="http://schemas.openxmlformats.org/drawingml/2006/table">
            <a:tbl>
              <a:tblPr/>
              <a:tblGrid>
                <a:gridCol w="1366837"/>
                <a:gridCol w="217488"/>
              </a:tblGrid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 de días registrados 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5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Group 858"/>
          <p:cNvGraphicFramePr>
            <a:graphicFrameLocks noGrp="1"/>
          </p:cNvGraphicFramePr>
          <p:nvPr/>
        </p:nvGraphicFramePr>
        <p:xfrm>
          <a:off x="3851275" y="2060575"/>
          <a:ext cx="2520950" cy="920433"/>
        </p:xfrm>
        <a:graphic>
          <a:graphicData uri="http://schemas.openxmlformats.org/drawingml/2006/table">
            <a:tbl>
              <a:tblPr/>
              <a:tblGrid>
                <a:gridCol w="506413"/>
                <a:gridCol w="603250"/>
                <a:gridCol w="604837"/>
                <a:gridCol w="806450"/>
              </a:tblGrid>
              <a:tr h="238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492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12 Rectángulo redondeado"/>
          <p:cNvSpPr>
            <a:spLocks noChangeArrowheads="1"/>
          </p:cNvSpPr>
          <p:nvPr/>
        </p:nvSpPr>
        <p:spPr bwMode="auto">
          <a:xfrm>
            <a:off x="1476375" y="476250"/>
            <a:ext cx="4319588" cy="3600450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3077" name="12 Rectángulo redondeado"/>
          <p:cNvSpPr>
            <a:spLocks noChangeArrowheads="1"/>
          </p:cNvSpPr>
          <p:nvPr/>
        </p:nvSpPr>
        <p:spPr bwMode="auto">
          <a:xfrm>
            <a:off x="5940425" y="476250"/>
            <a:ext cx="3203575" cy="3673475"/>
          </a:xfrm>
          <a:prstGeom prst="roundRect">
            <a:avLst>
              <a:gd name="adj" fmla="val 16667"/>
            </a:avLst>
          </a:prstGeom>
          <a:solidFill>
            <a:srgbClr val="8EB4E3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3078" name="12 Rectángulo redondeado"/>
          <p:cNvSpPr>
            <a:spLocks noChangeArrowheads="1"/>
          </p:cNvSpPr>
          <p:nvPr/>
        </p:nvSpPr>
        <p:spPr bwMode="auto">
          <a:xfrm>
            <a:off x="0" y="476250"/>
            <a:ext cx="1403350" cy="15113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pic>
        <p:nvPicPr>
          <p:cNvPr id="3079" name="Picture 1" descr="Chart_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1100" y="2230438"/>
            <a:ext cx="1690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341" name="Group 405"/>
          <p:cNvGraphicFramePr>
            <a:graphicFrameLocks noGrp="1"/>
          </p:cNvGraphicFramePr>
          <p:nvPr/>
        </p:nvGraphicFramePr>
        <p:xfrm>
          <a:off x="179388" y="83661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Ingresos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40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3092" name="Text Box 274"/>
          <p:cNvSpPr txBox="1">
            <a:spLocks noChangeArrowheads="1"/>
          </p:cNvSpPr>
          <p:nvPr/>
        </p:nvSpPr>
        <p:spPr bwMode="auto">
          <a:xfrm>
            <a:off x="2903538" y="549275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Focalización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093" name="Text Box 288"/>
          <p:cNvSpPr txBox="1">
            <a:spLocks noChangeArrowheads="1"/>
          </p:cNvSpPr>
          <p:nvPr/>
        </p:nvSpPr>
        <p:spPr bwMode="auto">
          <a:xfrm>
            <a:off x="6784975" y="404813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Intervención 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094" name="Text Box 289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latin typeface="Arial" pitchFamily="34" charset="0"/>
            </a:endParaRPr>
          </a:p>
        </p:txBody>
      </p:sp>
      <p:sp>
        <p:nvSpPr>
          <p:cNvPr id="3095" name="Text Box 290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s-ES" sz="1200" b="1">
                <a:solidFill>
                  <a:schemeClr val="bg1"/>
                </a:solidFill>
                <a:latin typeface="Arial" pitchFamily="34" charset="0"/>
              </a:rPr>
              <a:t>INFORME MENSUAL SGS de Provincia V. 1.0</a:t>
            </a:r>
          </a:p>
          <a:p>
            <a:pPr algn="ctr" fontAlgn="t"/>
            <a:r>
              <a:rPr lang="es-CL" sz="1000" b="1">
                <a:solidFill>
                  <a:schemeClr val="bg1"/>
                </a:solidFill>
                <a:latin typeface="Arial" pitchFamily="34" charset="0"/>
              </a:rPr>
              <a:t>Provincia: ANTOFAGASTA                                                   CC: XXXXXXXXXXXXX                                              </a:t>
            </a:r>
            <a:r>
              <a:rPr lang="es-ES" sz="1000">
                <a:solidFill>
                  <a:schemeClr val="bg1"/>
                </a:solidFill>
                <a:latin typeface="Arial" pitchFamily="34" charset="0"/>
              </a:rPr>
              <a:t>Fecha Consulta: MAYO 2011	</a:t>
            </a:r>
          </a:p>
        </p:txBody>
      </p:sp>
      <p:graphicFrame>
        <p:nvGraphicFramePr>
          <p:cNvPr id="40353" name="Group 417"/>
          <p:cNvGraphicFramePr>
            <a:graphicFrameLocks noGrp="1"/>
          </p:cNvGraphicFramePr>
          <p:nvPr/>
        </p:nvGraphicFramePr>
        <p:xfrm>
          <a:off x="6227763" y="671513"/>
          <a:ext cx="2586037" cy="1530351"/>
        </p:xfrm>
        <a:graphic>
          <a:graphicData uri="http://schemas.openxmlformats.org/drawingml/2006/table">
            <a:tbl>
              <a:tblPr/>
              <a:tblGrid>
                <a:gridCol w="646112"/>
                <a:gridCol w="647700"/>
                <a:gridCol w="646113"/>
                <a:gridCol w="646112"/>
              </a:tblGrid>
              <a:tr h="33496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809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Mensuales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516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85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354" name="Group 418"/>
          <p:cNvGraphicFramePr>
            <a:graphicFrameLocks noGrp="1"/>
          </p:cNvGraphicFramePr>
          <p:nvPr/>
        </p:nvGraphicFramePr>
        <p:xfrm>
          <a:off x="7737475" y="2432050"/>
          <a:ext cx="1298575" cy="820738"/>
        </p:xfrm>
        <a:graphic>
          <a:graphicData uri="http://schemas.openxmlformats.org/drawingml/2006/table">
            <a:tbl>
              <a:tblPr/>
              <a:tblGrid>
                <a:gridCol w="12985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8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38100" y="4270375"/>
          <a:ext cx="8955088" cy="2523989"/>
        </p:xfrm>
        <a:graphic>
          <a:graphicData uri="http://schemas.openxmlformats.org/drawingml/2006/table">
            <a:tbl>
              <a:tblPr/>
              <a:tblGrid>
                <a:gridCol w="1249363"/>
                <a:gridCol w="504825"/>
                <a:gridCol w="554037"/>
                <a:gridCol w="554038"/>
                <a:gridCol w="554037"/>
                <a:gridCol w="554038"/>
                <a:gridCol w="554037"/>
                <a:gridCol w="552450"/>
                <a:gridCol w="554038"/>
                <a:gridCol w="554037"/>
                <a:gridCol w="554038"/>
                <a:gridCol w="554037"/>
                <a:gridCol w="554038"/>
                <a:gridCol w="554037"/>
                <a:gridCol w="55403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 </a:t>
                      </a:r>
                    </a:p>
                  </a:txBody>
                  <a:tcPr marL="4943" marR="4943" marT="4943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 </a:t>
                      </a:r>
                    </a:p>
                  </a:txBody>
                  <a:tcPr marL="4943" marR="4943" marT="4943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Análisis de Capacidad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Flujo de Ingresos y Egresos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Focalización con variables de vulnerabilidad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Líneas temáticas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Nº Programas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Promedio Inscritos mensuales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Capacidad Total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Capacidad Utilizada Mensual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Promedio de Asistencia Diaria Mensual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Asistencia Utilizada Mensual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PAM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Ingresos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Egresos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Abandono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Focalizados  ingresados durante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No Focalizados ingresados durante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Focalizados Inscritos vigentes al Día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No Focalizad Inscritos vigentes al Día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 Personas en situación de calle *</a:t>
                      </a:r>
                    </a:p>
                  </a:txBody>
                  <a:tcPr marL="4943" marR="4943" marT="4943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28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30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85%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28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3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12%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100%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100%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 Educación inicial  </a:t>
                      </a:r>
                    </a:p>
                  </a:txBody>
                  <a:tcPr marL="4943" marR="4943" marT="4943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6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268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297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90%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250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84%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250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5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 Infanto-adolescente  </a:t>
                      </a:r>
                    </a:p>
                  </a:txBody>
                  <a:tcPr marL="4943" marR="4943" marT="4943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3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62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70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89%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62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3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 Adulto mayor </a:t>
                      </a:r>
                    </a:p>
                  </a:txBody>
                  <a:tcPr marL="4943" marR="4943" marT="4943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9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158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166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95%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158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8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5%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90%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75%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25%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 Mujer  </a:t>
                      </a:r>
                    </a:p>
                  </a:txBody>
                  <a:tcPr marL="4943" marR="4943" marT="4943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No registra asistencia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4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0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10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40%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60%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50%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rebuchet MS" pitchFamily="34" charset="0"/>
                        </a:rPr>
                        <a:t>50%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</a:tbl>
          </a:graphicData>
        </a:graphic>
      </p:graphicFrame>
      <p:sp>
        <p:nvSpPr>
          <p:cNvPr id="3260" name="12 Rectángulo redondeado"/>
          <p:cNvSpPr>
            <a:spLocks noChangeArrowheads="1"/>
          </p:cNvSpPr>
          <p:nvPr/>
        </p:nvSpPr>
        <p:spPr bwMode="auto">
          <a:xfrm>
            <a:off x="0" y="2133600"/>
            <a:ext cx="1403350" cy="1944688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496" name="Group 560"/>
          <p:cNvGraphicFramePr>
            <a:graphicFrameLocks noGrp="1"/>
          </p:cNvGraphicFramePr>
          <p:nvPr/>
        </p:nvGraphicFramePr>
        <p:xfrm>
          <a:off x="179388" y="2349500"/>
          <a:ext cx="1152525" cy="79851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08" name="Group 572"/>
          <p:cNvGraphicFramePr>
            <a:graphicFrameLocks noGrp="1"/>
          </p:cNvGraphicFramePr>
          <p:nvPr/>
        </p:nvGraphicFramePr>
        <p:xfrm>
          <a:off x="179388" y="3213100"/>
          <a:ext cx="1081087" cy="1054418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Tasa de Abandono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 Usuarios que abandonaron el proceso en el mes/ Inscritos vigentes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3283" name="34 CuadroTexto"/>
          <p:cNvSpPr txBox="1">
            <a:spLocks noChangeArrowheads="1"/>
          </p:cNvSpPr>
          <p:nvPr/>
        </p:nvSpPr>
        <p:spPr bwMode="auto">
          <a:xfrm>
            <a:off x="-55563" y="4306888"/>
            <a:ext cx="1638301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 b="1" i="1">
                <a:latin typeface="Tw Cen MT" pitchFamily="34" charset="0"/>
              </a:rPr>
              <a:t>Perfil por línea temática</a:t>
            </a:r>
          </a:p>
        </p:txBody>
      </p:sp>
      <p:graphicFrame>
        <p:nvGraphicFramePr>
          <p:cNvPr id="3074" name="75 Gráfico"/>
          <p:cNvGraphicFramePr>
            <a:graphicFrameLocks/>
          </p:cNvGraphicFramePr>
          <p:nvPr/>
        </p:nvGraphicFramePr>
        <p:xfrm>
          <a:off x="1778000" y="2224088"/>
          <a:ext cx="1647825" cy="1709737"/>
        </p:xfrm>
        <a:graphic>
          <a:graphicData uri="http://schemas.openxmlformats.org/presentationml/2006/ole">
            <p:oleObj spid="_x0000_s6146" r:id="rId4" imgW="1646063" imgH="1707028" progId="Excel.Sheet.8">
              <p:embed/>
            </p:oleObj>
          </a:graphicData>
        </a:graphic>
      </p:graphicFrame>
      <p:sp>
        <p:nvSpPr>
          <p:cNvPr id="3284" name="Text Box 64"/>
          <p:cNvSpPr txBox="1">
            <a:spLocks noChangeArrowheads="1"/>
          </p:cNvSpPr>
          <p:nvPr/>
        </p:nvSpPr>
        <p:spPr bwMode="auto">
          <a:xfrm>
            <a:off x="250825" y="4857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Ingreso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285" name="Text Box 78"/>
          <p:cNvSpPr txBox="1">
            <a:spLocks noChangeArrowheads="1"/>
          </p:cNvSpPr>
          <p:nvPr/>
        </p:nvSpPr>
        <p:spPr bwMode="auto">
          <a:xfrm>
            <a:off x="250825" y="20701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Egreso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graphicFrame>
        <p:nvGraphicFramePr>
          <p:cNvPr id="3075" name="75 Gráfico"/>
          <p:cNvGraphicFramePr>
            <a:graphicFrameLocks/>
          </p:cNvGraphicFramePr>
          <p:nvPr/>
        </p:nvGraphicFramePr>
        <p:xfrm>
          <a:off x="6199188" y="2387600"/>
          <a:ext cx="1512887" cy="1655763"/>
        </p:xfrm>
        <a:graphic>
          <a:graphicData uri="http://schemas.openxmlformats.org/presentationml/2006/ole">
            <p:oleObj spid="_x0000_s6147" r:id="rId5" imgW="1511939" imgH="1652159" progId="Excel.Sheet.8">
              <p:embed/>
            </p:oleObj>
          </a:graphicData>
        </a:graphic>
      </p:graphicFrame>
      <p:graphicFrame>
        <p:nvGraphicFramePr>
          <p:cNvPr id="29" name="28 Tabla"/>
          <p:cNvGraphicFramePr>
            <a:graphicFrameLocks noGrp="1"/>
          </p:cNvGraphicFramePr>
          <p:nvPr/>
        </p:nvGraphicFramePr>
        <p:xfrm>
          <a:off x="6223000" y="1968500"/>
          <a:ext cx="2597150" cy="611505"/>
        </p:xfrm>
        <a:graphic>
          <a:graphicData uri="http://schemas.openxmlformats.org/drawingml/2006/table">
            <a:tbl>
              <a:tblPr/>
              <a:tblGrid>
                <a:gridCol w="1298575"/>
                <a:gridCol w="1298575"/>
              </a:tblGrid>
              <a:tr h="185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todos los programas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programas  que registran asistencia 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563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287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408"/>
          <p:cNvGraphicFramePr>
            <a:graphicFrameLocks noGrp="1"/>
          </p:cNvGraphicFramePr>
          <p:nvPr/>
        </p:nvGraphicFramePr>
        <p:xfrm>
          <a:off x="3721100" y="1006475"/>
          <a:ext cx="1993900" cy="1102044"/>
        </p:xfrm>
        <a:graphic>
          <a:graphicData uri="http://schemas.openxmlformats.org/drawingml/2006/table">
            <a:tbl>
              <a:tblPr/>
              <a:tblGrid>
                <a:gridCol w="447675"/>
                <a:gridCol w="534988"/>
                <a:gridCol w="536575"/>
                <a:gridCol w="474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366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403"/>
          <p:cNvGraphicFramePr>
            <a:graphicFrameLocks noGrp="1"/>
          </p:cNvGraphicFramePr>
          <p:nvPr/>
        </p:nvGraphicFramePr>
        <p:xfrm>
          <a:off x="1619250" y="996950"/>
          <a:ext cx="2051050" cy="1125855"/>
        </p:xfrm>
        <a:graphic>
          <a:graphicData uri="http://schemas.openxmlformats.org/drawingml/2006/table">
            <a:tbl>
              <a:tblPr/>
              <a:tblGrid>
                <a:gridCol w="503238"/>
                <a:gridCol w="431800"/>
                <a:gridCol w="433387"/>
                <a:gridCol w="682625"/>
              </a:tblGrid>
              <a:tr h="3444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12 Rectángulo redondeado"/>
          <p:cNvSpPr>
            <a:spLocks noChangeArrowheads="1"/>
          </p:cNvSpPr>
          <p:nvPr/>
        </p:nvSpPr>
        <p:spPr bwMode="auto">
          <a:xfrm>
            <a:off x="0" y="2133600"/>
            <a:ext cx="1403350" cy="1944688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4101" name="12 Rectángulo redondeado"/>
          <p:cNvSpPr>
            <a:spLocks noChangeArrowheads="1"/>
          </p:cNvSpPr>
          <p:nvPr/>
        </p:nvSpPr>
        <p:spPr bwMode="auto">
          <a:xfrm>
            <a:off x="0" y="476250"/>
            <a:ext cx="1403350" cy="15113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968" name="Group 8"/>
          <p:cNvGraphicFramePr>
            <a:graphicFrameLocks noGrp="1"/>
          </p:cNvGraphicFramePr>
          <p:nvPr/>
        </p:nvGraphicFramePr>
        <p:xfrm>
          <a:off x="179388" y="83661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Ingresos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40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114" name="Text Box 64"/>
          <p:cNvSpPr txBox="1">
            <a:spLocks noChangeArrowheads="1"/>
          </p:cNvSpPr>
          <p:nvPr/>
        </p:nvSpPr>
        <p:spPr bwMode="auto">
          <a:xfrm>
            <a:off x="250825" y="4857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Ingreso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graphicFrame>
        <p:nvGraphicFramePr>
          <p:cNvPr id="41026" name="Group 66"/>
          <p:cNvGraphicFramePr>
            <a:graphicFrameLocks noGrp="1"/>
          </p:cNvGraphicFramePr>
          <p:nvPr/>
        </p:nvGraphicFramePr>
        <p:xfrm>
          <a:off x="179388" y="2349500"/>
          <a:ext cx="1152525" cy="79851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127" name="Text Box 78"/>
          <p:cNvSpPr txBox="1">
            <a:spLocks noChangeArrowheads="1"/>
          </p:cNvSpPr>
          <p:nvPr/>
        </p:nvSpPr>
        <p:spPr bwMode="auto">
          <a:xfrm>
            <a:off x="250825" y="20701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Egreso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128" name="Text Box 80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latin typeface="Arial" pitchFamily="34" charset="0"/>
            </a:endParaRPr>
          </a:p>
        </p:txBody>
      </p:sp>
      <p:sp>
        <p:nvSpPr>
          <p:cNvPr id="4129" name="Text Box 81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rgbClr val="DB535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s-ES" sz="1200" b="1">
                <a:solidFill>
                  <a:schemeClr val="bg1"/>
                </a:solidFill>
                <a:latin typeface="Arial" pitchFamily="34" charset="0"/>
              </a:rPr>
              <a:t>INFORME  MENSUAL SGS de Provincia,  Grupo de Programas Educación Inicial  V. 1.0</a:t>
            </a:r>
          </a:p>
          <a:p>
            <a:pPr algn="ctr" fontAlgn="t"/>
            <a:r>
              <a:rPr lang="es-CL" sz="1000" b="1">
                <a:solidFill>
                  <a:schemeClr val="bg1"/>
                </a:solidFill>
                <a:latin typeface="Arial" pitchFamily="34" charset="0"/>
              </a:rPr>
              <a:t>Provincia: ANTOFAGASTA                                                 CC: XXXXXXXXXXXXX                                              </a:t>
            </a:r>
            <a:r>
              <a:rPr lang="es-ES" sz="1000">
                <a:solidFill>
                  <a:schemeClr val="bg1"/>
                </a:solidFill>
                <a:latin typeface="Arial" pitchFamily="34" charset="0"/>
              </a:rPr>
              <a:t>Fecha Consulta: MAYO 2011	</a:t>
            </a:r>
          </a:p>
        </p:txBody>
      </p:sp>
      <p:graphicFrame>
        <p:nvGraphicFramePr>
          <p:cNvPr id="41076" name="Group 116"/>
          <p:cNvGraphicFramePr>
            <a:graphicFrameLocks noGrp="1"/>
          </p:cNvGraphicFramePr>
          <p:nvPr/>
        </p:nvGraphicFramePr>
        <p:xfrm>
          <a:off x="179388" y="3213100"/>
          <a:ext cx="1081087" cy="1054418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Tasa de Abandono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 Usuarios que abandonaron el proceso en el mes/ Inscritos vigentes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48 Tabla"/>
          <p:cNvGraphicFramePr>
            <a:graphicFrameLocks noGrp="1"/>
          </p:cNvGraphicFramePr>
          <p:nvPr/>
        </p:nvGraphicFramePr>
        <p:xfrm>
          <a:off x="25400" y="4333875"/>
          <a:ext cx="9188450" cy="2746928"/>
        </p:xfrm>
        <a:graphic>
          <a:graphicData uri="http://schemas.openxmlformats.org/drawingml/2006/table">
            <a:tbl>
              <a:tblPr/>
              <a:tblGrid>
                <a:gridCol w="1392238"/>
                <a:gridCol w="509587"/>
                <a:gridCol w="508000"/>
                <a:gridCol w="536575"/>
                <a:gridCol w="536575"/>
                <a:gridCol w="534988"/>
                <a:gridCol w="536575"/>
                <a:gridCol w="536575"/>
                <a:gridCol w="536575"/>
                <a:gridCol w="508000"/>
                <a:gridCol w="509587"/>
                <a:gridCol w="506413"/>
                <a:gridCol w="509587"/>
                <a:gridCol w="509588"/>
                <a:gridCol w="506412"/>
                <a:gridCol w="511175"/>
              </a:tblGrid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4500" marR="4500" marT="450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4500" marR="4500" marT="450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Análisis de Capacidad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Flujo de Ingresos y Egresos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Focalización con variables de vulnerabilidad 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365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PROGRAMA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Promedio Inscritos mensuales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Capacidad Total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Capacidad Utilizada Mensual 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Promedio de Asistencia Diaria Mensual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Asistencia Utilizada Mensual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N° de días registrados </a:t>
                      </a:r>
                      <a:endParaRPr kumimoji="0" lang="es-E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PAM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Ingresos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Egresos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Tasa de Abandono en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Focalizados  ingresados durante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No Focalizados ingresados durante el mes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Focalizados Inscritos vigentes al Día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No Focalizad Inscritos vigentes al Día</a:t>
                      </a:r>
                    </a:p>
                  </a:txBody>
                  <a:tcPr marL="4943" marR="4943" marT="4943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6868"/>
                    </a:solidFill>
                  </a:tcPr>
                </a:tc>
              </a:tr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SALA CUNA CONVENCIONAL PADRE ALBERTO HURTADO ANTOFAGASTA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12%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SALA CUNA CONVENCIONAL LOS PATRONCITOS ANTOFAGASTA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SALA CUNA  CONVENCIONAL RAUL SILVA HENRIQUEZ ANTOFAGASTA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89%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89%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JARDIN INFANTIL CONVENCIONAL P. A. HURTADO ANTOFAGASTA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JARDIN INFANTIL CONVENCIONAL LOS PATRONCITOS ANTOFAGASTA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60%</a:t>
                      </a:r>
                    </a:p>
                  </a:txBody>
                  <a:tcPr marL="4500" marR="4500" marT="450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</a:tbl>
          </a:graphicData>
        </a:graphic>
      </p:graphicFrame>
      <p:sp>
        <p:nvSpPr>
          <p:cNvPr id="4270" name="34 CuadroTexto"/>
          <p:cNvSpPr txBox="1">
            <a:spLocks noChangeArrowheads="1"/>
          </p:cNvSpPr>
          <p:nvPr/>
        </p:nvSpPr>
        <p:spPr bwMode="auto">
          <a:xfrm>
            <a:off x="468313" y="4221163"/>
            <a:ext cx="13223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200" b="1" i="1">
                <a:solidFill>
                  <a:schemeClr val="bg1"/>
                </a:solidFill>
                <a:latin typeface="Tw Cen MT" pitchFamily="34" charset="0"/>
              </a:rPr>
              <a:t>Perfil por programa</a:t>
            </a:r>
          </a:p>
        </p:txBody>
      </p:sp>
      <p:sp>
        <p:nvSpPr>
          <p:cNvPr id="4271" name="28 Rectángulo redondeado"/>
          <p:cNvSpPr>
            <a:spLocks noChangeArrowheads="1"/>
          </p:cNvSpPr>
          <p:nvPr/>
        </p:nvSpPr>
        <p:spPr bwMode="auto">
          <a:xfrm>
            <a:off x="1476375" y="476250"/>
            <a:ext cx="4319588" cy="3600450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4272" name="12 Rectángulo redondeado"/>
          <p:cNvSpPr>
            <a:spLocks noChangeArrowheads="1"/>
          </p:cNvSpPr>
          <p:nvPr/>
        </p:nvSpPr>
        <p:spPr bwMode="auto">
          <a:xfrm>
            <a:off x="5940425" y="476250"/>
            <a:ext cx="3203575" cy="3673475"/>
          </a:xfrm>
          <a:prstGeom prst="roundRect">
            <a:avLst>
              <a:gd name="adj" fmla="val 16667"/>
            </a:avLst>
          </a:prstGeom>
          <a:solidFill>
            <a:srgbClr val="8EB4E3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pic>
        <p:nvPicPr>
          <p:cNvPr id="4273" name="Picture 1" descr="Chart_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1100" y="2230438"/>
            <a:ext cx="1690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74" name="Text Box 274"/>
          <p:cNvSpPr txBox="1">
            <a:spLocks noChangeArrowheads="1"/>
          </p:cNvSpPr>
          <p:nvPr/>
        </p:nvSpPr>
        <p:spPr bwMode="auto">
          <a:xfrm>
            <a:off x="2903538" y="549275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Focalización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75" name="Text Box 288"/>
          <p:cNvSpPr txBox="1">
            <a:spLocks noChangeArrowheads="1"/>
          </p:cNvSpPr>
          <p:nvPr/>
        </p:nvSpPr>
        <p:spPr bwMode="auto">
          <a:xfrm>
            <a:off x="6784975" y="404813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Intervención 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graphicFrame>
        <p:nvGraphicFramePr>
          <p:cNvPr id="4098" name="75 Gráfico"/>
          <p:cNvGraphicFramePr>
            <a:graphicFrameLocks/>
          </p:cNvGraphicFramePr>
          <p:nvPr/>
        </p:nvGraphicFramePr>
        <p:xfrm>
          <a:off x="1778000" y="2224088"/>
          <a:ext cx="1647825" cy="1709737"/>
        </p:xfrm>
        <a:graphic>
          <a:graphicData uri="http://schemas.openxmlformats.org/presentationml/2006/ole">
            <p:oleObj spid="_x0000_s7170" r:id="rId4" imgW="1646063" imgH="1707028" progId="Excel.Sheet.8">
              <p:embed/>
            </p:oleObj>
          </a:graphicData>
        </a:graphic>
      </p:graphicFrame>
      <p:graphicFrame>
        <p:nvGraphicFramePr>
          <p:cNvPr id="26" name="Group 408"/>
          <p:cNvGraphicFramePr>
            <a:graphicFrameLocks noGrp="1"/>
          </p:cNvGraphicFramePr>
          <p:nvPr/>
        </p:nvGraphicFramePr>
        <p:xfrm>
          <a:off x="3721100" y="1006475"/>
          <a:ext cx="1993900" cy="1102044"/>
        </p:xfrm>
        <a:graphic>
          <a:graphicData uri="http://schemas.openxmlformats.org/drawingml/2006/table">
            <a:tbl>
              <a:tblPr/>
              <a:tblGrid>
                <a:gridCol w="447675"/>
                <a:gridCol w="534988"/>
                <a:gridCol w="536575"/>
                <a:gridCol w="474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366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403"/>
          <p:cNvGraphicFramePr>
            <a:graphicFrameLocks noGrp="1"/>
          </p:cNvGraphicFramePr>
          <p:nvPr/>
        </p:nvGraphicFramePr>
        <p:xfrm>
          <a:off x="1619250" y="996950"/>
          <a:ext cx="2051050" cy="1125855"/>
        </p:xfrm>
        <a:graphic>
          <a:graphicData uri="http://schemas.openxmlformats.org/drawingml/2006/table">
            <a:tbl>
              <a:tblPr/>
              <a:tblGrid>
                <a:gridCol w="503238"/>
                <a:gridCol w="431800"/>
                <a:gridCol w="433387"/>
                <a:gridCol w="682625"/>
              </a:tblGrid>
              <a:tr h="3444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417"/>
          <p:cNvGraphicFramePr>
            <a:graphicFrameLocks noGrp="1"/>
          </p:cNvGraphicFramePr>
          <p:nvPr/>
        </p:nvGraphicFramePr>
        <p:xfrm>
          <a:off x="6227763" y="671513"/>
          <a:ext cx="2586037" cy="1562101"/>
        </p:xfrm>
        <a:graphic>
          <a:graphicData uri="http://schemas.openxmlformats.org/drawingml/2006/table">
            <a:tbl>
              <a:tblPr/>
              <a:tblGrid>
                <a:gridCol w="646112"/>
                <a:gridCol w="647700"/>
                <a:gridCol w="646113"/>
                <a:gridCol w="646112"/>
              </a:tblGrid>
              <a:tr h="33496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365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Mensuales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85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418"/>
          <p:cNvGraphicFramePr>
            <a:graphicFrameLocks noGrp="1"/>
          </p:cNvGraphicFramePr>
          <p:nvPr/>
        </p:nvGraphicFramePr>
        <p:xfrm>
          <a:off x="7737475" y="2432050"/>
          <a:ext cx="1298575" cy="820738"/>
        </p:xfrm>
        <a:graphic>
          <a:graphicData uri="http://schemas.openxmlformats.org/drawingml/2006/table">
            <a:tbl>
              <a:tblPr/>
              <a:tblGrid>
                <a:gridCol w="12985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8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99" name="75 Gráfico"/>
          <p:cNvGraphicFramePr>
            <a:graphicFrameLocks/>
          </p:cNvGraphicFramePr>
          <p:nvPr/>
        </p:nvGraphicFramePr>
        <p:xfrm>
          <a:off x="6199188" y="2387600"/>
          <a:ext cx="1512887" cy="1655763"/>
        </p:xfrm>
        <a:graphic>
          <a:graphicData uri="http://schemas.openxmlformats.org/presentationml/2006/ole">
            <p:oleObj spid="_x0000_s7171" r:id="rId5" imgW="1511939" imgH="1652159" progId="Excel.Sheet.8">
              <p:embed/>
            </p:oleObj>
          </a:graphicData>
        </a:graphic>
      </p:graphicFrame>
      <p:graphicFrame>
        <p:nvGraphicFramePr>
          <p:cNvPr id="40" name="39 Tabla"/>
          <p:cNvGraphicFramePr>
            <a:graphicFrameLocks noGrp="1"/>
          </p:cNvGraphicFramePr>
          <p:nvPr/>
        </p:nvGraphicFramePr>
        <p:xfrm>
          <a:off x="6223000" y="1976438"/>
          <a:ext cx="2597150" cy="611505"/>
        </p:xfrm>
        <a:graphic>
          <a:graphicData uri="http://schemas.openxmlformats.org/drawingml/2006/table">
            <a:tbl>
              <a:tblPr/>
              <a:tblGrid>
                <a:gridCol w="1298575"/>
                <a:gridCol w="1298575"/>
              </a:tblGrid>
              <a:tr h="185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todos los programas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programas  que registran asistencia 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297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297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12 Rectángulo redondeado"/>
          <p:cNvSpPr>
            <a:spLocks noChangeArrowheads="1"/>
          </p:cNvSpPr>
          <p:nvPr/>
        </p:nvSpPr>
        <p:spPr bwMode="auto">
          <a:xfrm>
            <a:off x="0" y="476250"/>
            <a:ext cx="1403350" cy="15113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341" name="Group 405"/>
          <p:cNvGraphicFramePr>
            <a:graphicFrameLocks noGrp="1"/>
          </p:cNvGraphicFramePr>
          <p:nvPr/>
        </p:nvGraphicFramePr>
        <p:xfrm>
          <a:off x="179388" y="83661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Ingresos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100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5137" name="Text Box 289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latin typeface="Arial" pitchFamily="34" charset="0"/>
            </a:endParaRPr>
          </a:p>
        </p:txBody>
      </p:sp>
      <p:sp>
        <p:nvSpPr>
          <p:cNvPr id="5138" name="Text Box 290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s-ES" sz="1200" b="1">
                <a:solidFill>
                  <a:schemeClr val="bg1"/>
                </a:solidFill>
                <a:latin typeface="Arial" pitchFamily="34" charset="0"/>
              </a:rPr>
              <a:t>INFORME MENSUAL SGS de Sede V. 1.0</a:t>
            </a:r>
          </a:p>
          <a:p>
            <a:pPr algn="ctr" fontAlgn="t"/>
            <a:r>
              <a:rPr lang="es-CL" sz="1000" b="1">
                <a:solidFill>
                  <a:schemeClr val="bg1"/>
                </a:solidFill>
                <a:latin typeface="Arial" pitchFamily="34" charset="0"/>
              </a:rPr>
              <a:t>Sede: ANTOFAGASTA                                                   CC: XXXXXXXXXXXXX                                              </a:t>
            </a:r>
            <a:r>
              <a:rPr lang="es-ES" sz="1000">
                <a:solidFill>
                  <a:schemeClr val="bg1"/>
                </a:solidFill>
                <a:latin typeface="Arial" pitchFamily="34" charset="0"/>
              </a:rPr>
              <a:t>Fecha Consulta: MAYO	</a:t>
            </a:r>
          </a:p>
        </p:txBody>
      </p:sp>
      <p:sp>
        <p:nvSpPr>
          <p:cNvPr id="5139" name="12 Rectángulo redondeado"/>
          <p:cNvSpPr>
            <a:spLocks noChangeArrowheads="1"/>
          </p:cNvSpPr>
          <p:nvPr/>
        </p:nvSpPr>
        <p:spPr bwMode="auto">
          <a:xfrm>
            <a:off x="0" y="2133600"/>
            <a:ext cx="1403350" cy="1944688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496" name="Group 560"/>
          <p:cNvGraphicFramePr>
            <a:graphicFrameLocks noGrp="1"/>
          </p:cNvGraphicFramePr>
          <p:nvPr/>
        </p:nvGraphicFramePr>
        <p:xfrm>
          <a:off x="179388" y="2349500"/>
          <a:ext cx="1152525" cy="79851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40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08" name="Group 572"/>
          <p:cNvGraphicFramePr>
            <a:graphicFrameLocks noGrp="1"/>
          </p:cNvGraphicFramePr>
          <p:nvPr/>
        </p:nvGraphicFramePr>
        <p:xfrm>
          <a:off x="179388" y="3213100"/>
          <a:ext cx="1081087" cy="1054418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Tasa de Abandono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 Usuarios que abandonaron el proceso en el mes/ Inscritos vigentes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5162" name="28 Rectángulo redondeado"/>
          <p:cNvSpPr>
            <a:spLocks noChangeArrowheads="1"/>
          </p:cNvSpPr>
          <p:nvPr/>
        </p:nvSpPr>
        <p:spPr bwMode="auto">
          <a:xfrm>
            <a:off x="1476375" y="476250"/>
            <a:ext cx="4319588" cy="3600450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5163" name="12 Rectángulo redondeado"/>
          <p:cNvSpPr>
            <a:spLocks noChangeArrowheads="1"/>
          </p:cNvSpPr>
          <p:nvPr/>
        </p:nvSpPr>
        <p:spPr bwMode="auto">
          <a:xfrm>
            <a:off x="5940425" y="476250"/>
            <a:ext cx="3203575" cy="3673475"/>
          </a:xfrm>
          <a:prstGeom prst="roundRect">
            <a:avLst>
              <a:gd name="adj" fmla="val 16667"/>
            </a:avLst>
          </a:prstGeom>
          <a:solidFill>
            <a:srgbClr val="8EB4E3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5164" name="Text Box 274"/>
          <p:cNvSpPr txBox="1">
            <a:spLocks noChangeArrowheads="1"/>
          </p:cNvSpPr>
          <p:nvPr/>
        </p:nvSpPr>
        <p:spPr bwMode="auto">
          <a:xfrm>
            <a:off x="2903538" y="549275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Focalización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165" name="Text Box 288"/>
          <p:cNvSpPr txBox="1">
            <a:spLocks noChangeArrowheads="1"/>
          </p:cNvSpPr>
          <p:nvPr/>
        </p:nvSpPr>
        <p:spPr bwMode="auto">
          <a:xfrm>
            <a:off x="6784975" y="404813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Intervención 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166" name="Text Box 64"/>
          <p:cNvSpPr txBox="1">
            <a:spLocks noChangeArrowheads="1"/>
          </p:cNvSpPr>
          <p:nvPr/>
        </p:nvSpPr>
        <p:spPr bwMode="auto">
          <a:xfrm>
            <a:off x="250825" y="4857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Ingreso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167" name="Text Box 78"/>
          <p:cNvSpPr txBox="1">
            <a:spLocks noChangeArrowheads="1"/>
          </p:cNvSpPr>
          <p:nvPr/>
        </p:nvSpPr>
        <p:spPr bwMode="auto">
          <a:xfrm>
            <a:off x="250825" y="20701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Egreso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390" y="3701436"/>
            <a:ext cx="2601406" cy="33412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169" name="26 CuadroTexto"/>
          <p:cNvSpPr txBox="1">
            <a:spLocks noChangeArrowheads="1"/>
          </p:cNvSpPr>
          <p:nvPr/>
        </p:nvSpPr>
        <p:spPr bwMode="auto">
          <a:xfrm>
            <a:off x="4143375" y="4627563"/>
            <a:ext cx="15351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 b="1">
                <a:solidFill>
                  <a:schemeClr val="bg1"/>
                </a:solidFill>
                <a:latin typeface="Arial" pitchFamily="34" charset="0"/>
              </a:rPr>
              <a:t>Provincia de Antofagasta</a:t>
            </a:r>
          </a:p>
        </p:txBody>
      </p:sp>
      <p:sp>
        <p:nvSpPr>
          <p:cNvPr id="5170" name="27 CuadroTexto"/>
          <p:cNvSpPr txBox="1">
            <a:spLocks noChangeArrowheads="1"/>
          </p:cNvSpPr>
          <p:nvPr/>
        </p:nvSpPr>
        <p:spPr bwMode="auto">
          <a:xfrm>
            <a:off x="3341688" y="5407025"/>
            <a:ext cx="14351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 b="1">
                <a:solidFill>
                  <a:schemeClr val="bg1"/>
                </a:solidFill>
                <a:latin typeface="Arial" pitchFamily="34" charset="0"/>
              </a:rPr>
              <a:t>Provincia de Calama</a:t>
            </a:r>
          </a:p>
        </p:txBody>
      </p:sp>
      <p:pic>
        <p:nvPicPr>
          <p:cNvPr id="5171" name="Picture 1" descr="Chart_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2230438"/>
            <a:ext cx="1690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3" name="Group 417"/>
          <p:cNvGraphicFramePr>
            <a:graphicFrameLocks noGrp="1"/>
          </p:cNvGraphicFramePr>
          <p:nvPr/>
        </p:nvGraphicFramePr>
        <p:xfrm>
          <a:off x="6227763" y="671513"/>
          <a:ext cx="2586037" cy="1463676"/>
        </p:xfrm>
        <a:graphic>
          <a:graphicData uri="http://schemas.openxmlformats.org/drawingml/2006/table">
            <a:tbl>
              <a:tblPr/>
              <a:tblGrid>
                <a:gridCol w="646112"/>
                <a:gridCol w="647700"/>
                <a:gridCol w="646113"/>
                <a:gridCol w="646112"/>
              </a:tblGrid>
              <a:tr h="2936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5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Mensuales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600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85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Group 418"/>
          <p:cNvGraphicFramePr>
            <a:graphicFrameLocks noGrp="1"/>
          </p:cNvGraphicFramePr>
          <p:nvPr/>
        </p:nvGraphicFramePr>
        <p:xfrm>
          <a:off x="7737475" y="2432050"/>
          <a:ext cx="1298575" cy="820738"/>
        </p:xfrm>
        <a:graphic>
          <a:graphicData uri="http://schemas.openxmlformats.org/drawingml/2006/table">
            <a:tbl>
              <a:tblPr/>
              <a:tblGrid>
                <a:gridCol w="12985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8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22" name="75 Gráfico"/>
          <p:cNvGraphicFramePr>
            <a:graphicFrameLocks/>
          </p:cNvGraphicFramePr>
          <p:nvPr/>
        </p:nvGraphicFramePr>
        <p:xfrm>
          <a:off x="1778000" y="2224088"/>
          <a:ext cx="1647825" cy="1709737"/>
        </p:xfrm>
        <a:graphic>
          <a:graphicData uri="http://schemas.openxmlformats.org/presentationml/2006/ole">
            <p:oleObj spid="_x0000_s8194" r:id="rId5" imgW="1646063" imgH="1707028" progId="Excel.Sheet.8">
              <p:embed/>
            </p:oleObj>
          </a:graphicData>
        </a:graphic>
      </p:graphicFrame>
      <p:graphicFrame>
        <p:nvGraphicFramePr>
          <p:cNvPr id="5123" name="75 Gráfico"/>
          <p:cNvGraphicFramePr>
            <a:graphicFrameLocks/>
          </p:cNvGraphicFramePr>
          <p:nvPr/>
        </p:nvGraphicFramePr>
        <p:xfrm>
          <a:off x="6199188" y="2387600"/>
          <a:ext cx="1512887" cy="1655763"/>
        </p:xfrm>
        <a:graphic>
          <a:graphicData uri="http://schemas.openxmlformats.org/presentationml/2006/ole">
            <p:oleObj spid="_x0000_s8195" r:id="rId6" imgW="1511939" imgH="1652159" progId="Excel.Sheet.8">
              <p:embed/>
            </p:oleObj>
          </a:graphicData>
        </a:graphic>
      </p:graphicFrame>
      <p:graphicFrame>
        <p:nvGraphicFramePr>
          <p:cNvPr id="47" name="46 Tabla"/>
          <p:cNvGraphicFramePr>
            <a:graphicFrameLocks noGrp="1"/>
          </p:cNvGraphicFramePr>
          <p:nvPr/>
        </p:nvGraphicFramePr>
        <p:xfrm>
          <a:off x="6224588" y="1916113"/>
          <a:ext cx="2595562" cy="611505"/>
        </p:xfrm>
        <a:graphic>
          <a:graphicData uri="http://schemas.openxmlformats.org/drawingml/2006/table">
            <a:tbl>
              <a:tblPr/>
              <a:tblGrid>
                <a:gridCol w="1298575"/>
                <a:gridCol w="1296987"/>
              </a:tblGrid>
              <a:tr h="1651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todos los programas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programas  que registran asistencia 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1126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706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Group 408"/>
          <p:cNvGraphicFramePr>
            <a:graphicFrameLocks noGrp="1"/>
          </p:cNvGraphicFramePr>
          <p:nvPr/>
        </p:nvGraphicFramePr>
        <p:xfrm>
          <a:off x="3721100" y="1006475"/>
          <a:ext cx="1993900" cy="1102044"/>
        </p:xfrm>
        <a:graphic>
          <a:graphicData uri="http://schemas.openxmlformats.org/drawingml/2006/table">
            <a:tbl>
              <a:tblPr/>
              <a:tblGrid>
                <a:gridCol w="447675"/>
                <a:gridCol w="534988"/>
                <a:gridCol w="536575"/>
                <a:gridCol w="474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733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Group 403"/>
          <p:cNvGraphicFramePr>
            <a:graphicFrameLocks noGrp="1"/>
          </p:cNvGraphicFramePr>
          <p:nvPr/>
        </p:nvGraphicFramePr>
        <p:xfrm>
          <a:off x="1619250" y="996950"/>
          <a:ext cx="2051050" cy="1125855"/>
        </p:xfrm>
        <a:graphic>
          <a:graphicData uri="http://schemas.openxmlformats.org/drawingml/2006/table">
            <a:tbl>
              <a:tblPr/>
              <a:tblGrid>
                <a:gridCol w="512763"/>
                <a:gridCol w="512762"/>
                <a:gridCol w="512763"/>
                <a:gridCol w="512762"/>
              </a:tblGrid>
              <a:tr h="3444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dirty="0" smtClean="0">
                <a:solidFill>
                  <a:srgbClr val="1B8D7E"/>
                </a:solidFill>
              </a:rPr>
              <a:t>LAS OSFL EN CHILE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endParaRPr lang="es-C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268760"/>
            <a:ext cx="7488832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12 Rectángulo redondeado"/>
          <p:cNvSpPr>
            <a:spLocks noChangeArrowheads="1"/>
          </p:cNvSpPr>
          <p:nvPr/>
        </p:nvSpPr>
        <p:spPr bwMode="auto">
          <a:xfrm>
            <a:off x="0" y="476250"/>
            <a:ext cx="1403350" cy="15113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341" name="Group 405"/>
          <p:cNvGraphicFramePr>
            <a:graphicFrameLocks noGrp="1"/>
          </p:cNvGraphicFramePr>
          <p:nvPr/>
        </p:nvGraphicFramePr>
        <p:xfrm>
          <a:off x="179388" y="83661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Ingresos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400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161" name="Text Box 289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latin typeface="Arial" pitchFamily="34" charset="0"/>
            </a:endParaRPr>
          </a:p>
        </p:txBody>
      </p:sp>
      <p:sp>
        <p:nvSpPr>
          <p:cNvPr id="6162" name="Text Box 290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s-ES" sz="1200" b="1">
                <a:solidFill>
                  <a:schemeClr val="bg1"/>
                </a:solidFill>
                <a:latin typeface="Arial" pitchFamily="34" charset="0"/>
              </a:rPr>
              <a:t>INFORME MENSUAL SGS de Zona V. 1.0</a:t>
            </a:r>
          </a:p>
          <a:p>
            <a:pPr algn="ctr" fontAlgn="t"/>
            <a:r>
              <a:rPr lang="es-CL" sz="1000" b="1">
                <a:solidFill>
                  <a:schemeClr val="bg1"/>
                </a:solidFill>
                <a:latin typeface="Arial" pitchFamily="34" charset="0"/>
              </a:rPr>
              <a:t>Zona: NORTE                                                            CC: XXXXXXXXXXXXX                                              </a:t>
            </a:r>
            <a:r>
              <a:rPr lang="es-ES" sz="1000">
                <a:solidFill>
                  <a:schemeClr val="bg1"/>
                </a:solidFill>
                <a:latin typeface="Arial" pitchFamily="34" charset="0"/>
              </a:rPr>
              <a:t>Fecha Consulta: MAYO 2011</a:t>
            </a:r>
          </a:p>
        </p:txBody>
      </p:sp>
      <p:sp>
        <p:nvSpPr>
          <p:cNvPr id="6163" name="12 Rectángulo redondeado"/>
          <p:cNvSpPr>
            <a:spLocks noChangeArrowheads="1"/>
          </p:cNvSpPr>
          <p:nvPr/>
        </p:nvSpPr>
        <p:spPr bwMode="auto">
          <a:xfrm>
            <a:off x="0" y="2133600"/>
            <a:ext cx="1403350" cy="1944688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496" name="Group 560"/>
          <p:cNvGraphicFramePr>
            <a:graphicFrameLocks noGrp="1"/>
          </p:cNvGraphicFramePr>
          <p:nvPr/>
        </p:nvGraphicFramePr>
        <p:xfrm>
          <a:off x="179388" y="2349500"/>
          <a:ext cx="1152525" cy="79851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160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08" name="Group 572"/>
          <p:cNvGraphicFramePr>
            <a:graphicFrameLocks noGrp="1"/>
          </p:cNvGraphicFramePr>
          <p:nvPr/>
        </p:nvGraphicFramePr>
        <p:xfrm>
          <a:off x="179388" y="3213100"/>
          <a:ext cx="1081087" cy="1054418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Tasa de Abandono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 Usuarios que abandonaron el proceso en el mes/ Inscritos vigentes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186" name="28 Rectángulo redondeado"/>
          <p:cNvSpPr>
            <a:spLocks noChangeArrowheads="1"/>
          </p:cNvSpPr>
          <p:nvPr/>
        </p:nvSpPr>
        <p:spPr bwMode="auto">
          <a:xfrm>
            <a:off x="1476375" y="476250"/>
            <a:ext cx="4319588" cy="3600450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6187" name="12 Rectángulo redondeado"/>
          <p:cNvSpPr>
            <a:spLocks noChangeArrowheads="1"/>
          </p:cNvSpPr>
          <p:nvPr/>
        </p:nvSpPr>
        <p:spPr bwMode="auto">
          <a:xfrm>
            <a:off x="5940425" y="476250"/>
            <a:ext cx="3203575" cy="3673475"/>
          </a:xfrm>
          <a:prstGeom prst="roundRect">
            <a:avLst>
              <a:gd name="adj" fmla="val 16667"/>
            </a:avLst>
          </a:prstGeom>
          <a:solidFill>
            <a:srgbClr val="8EB4E3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6188" name="Text Box 274"/>
          <p:cNvSpPr txBox="1">
            <a:spLocks noChangeArrowheads="1"/>
          </p:cNvSpPr>
          <p:nvPr/>
        </p:nvSpPr>
        <p:spPr bwMode="auto">
          <a:xfrm>
            <a:off x="2903538" y="549275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Focalización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189" name="Text Box 288"/>
          <p:cNvSpPr txBox="1">
            <a:spLocks noChangeArrowheads="1"/>
          </p:cNvSpPr>
          <p:nvPr/>
        </p:nvSpPr>
        <p:spPr bwMode="auto">
          <a:xfrm>
            <a:off x="6784975" y="404813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Intervención 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190" name="Text Box 64"/>
          <p:cNvSpPr txBox="1">
            <a:spLocks noChangeArrowheads="1"/>
          </p:cNvSpPr>
          <p:nvPr/>
        </p:nvSpPr>
        <p:spPr bwMode="auto">
          <a:xfrm>
            <a:off x="250825" y="4857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Ingreso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191" name="Text Box 78"/>
          <p:cNvSpPr txBox="1">
            <a:spLocks noChangeArrowheads="1"/>
          </p:cNvSpPr>
          <p:nvPr/>
        </p:nvSpPr>
        <p:spPr bwMode="auto">
          <a:xfrm>
            <a:off x="250825" y="20701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chemeClr val="bg1"/>
                </a:solidFill>
                <a:latin typeface="Arial" pitchFamily="34" charset="0"/>
              </a:rPr>
              <a:t>Egreso  </a:t>
            </a:r>
            <a:endParaRPr lang="es-ES" sz="1400" b="1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61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8" y="4414838"/>
            <a:ext cx="87344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Proceso alternativo"/>
          <p:cNvSpPr/>
          <p:nvPr/>
        </p:nvSpPr>
        <p:spPr>
          <a:xfrm>
            <a:off x="781050" y="4772025"/>
            <a:ext cx="1152525" cy="465138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000" dirty="0">
                <a:solidFill>
                  <a:prstClr val="white"/>
                </a:solidFill>
              </a:rPr>
              <a:t>Sede Arica, </a:t>
            </a:r>
            <a:r>
              <a:rPr lang="es-ES" sz="1000" dirty="0" err="1">
                <a:solidFill>
                  <a:prstClr val="white"/>
                </a:solidFill>
              </a:rPr>
              <a:t>Parinacota</a:t>
            </a:r>
            <a:r>
              <a:rPr lang="es-ES" sz="1000" dirty="0">
                <a:solidFill>
                  <a:prstClr val="white"/>
                </a:solidFill>
              </a:rPr>
              <a:t> y Tarapacá</a:t>
            </a:r>
          </a:p>
        </p:txBody>
      </p:sp>
      <p:sp>
        <p:nvSpPr>
          <p:cNvPr id="44" name="43 Proceso alternativo"/>
          <p:cNvSpPr/>
          <p:nvPr/>
        </p:nvSpPr>
        <p:spPr>
          <a:xfrm>
            <a:off x="4705350" y="5265738"/>
            <a:ext cx="1152525" cy="33178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000" dirty="0">
                <a:solidFill>
                  <a:schemeClr val="bg1"/>
                </a:solidFill>
              </a:rPr>
              <a:t>Sede Atacama y Coquimbo</a:t>
            </a:r>
          </a:p>
        </p:txBody>
      </p:sp>
      <p:sp>
        <p:nvSpPr>
          <p:cNvPr id="45" name="44 Proceso alternativo"/>
          <p:cNvSpPr/>
          <p:nvPr/>
        </p:nvSpPr>
        <p:spPr>
          <a:xfrm>
            <a:off x="2532063" y="5038725"/>
            <a:ext cx="1152525" cy="331788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000" dirty="0"/>
              <a:t>Sede Antofagasta</a:t>
            </a:r>
          </a:p>
        </p:txBody>
      </p:sp>
      <p:pic>
        <p:nvPicPr>
          <p:cNvPr id="6196" name="Picture 1" descr="Chart_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2230438"/>
            <a:ext cx="1690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" name="Group 417"/>
          <p:cNvGraphicFramePr>
            <a:graphicFrameLocks noGrp="1"/>
          </p:cNvGraphicFramePr>
          <p:nvPr/>
        </p:nvGraphicFramePr>
        <p:xfrm>
          <a:off x="6227763" y="671513"/>
          <a:ext cx="2586037" cy="1500188"/>
        </p:xfrm>
        <a:graphic>
          <a:graphicData uri="http://schemas.openxmlformats.org/drawingml/2006/table">
            <a:tbl>
              <a:tblPr/>
              <a:tblGrid>
                <a:gridCol w="646112"/>
                <a:gridCol w="647700"/>
                <a:gridCol w="646113"/>
                <a:gridCol w="646112"/>
              </a:tblGrid>
              <a:tr h="3111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127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Mensuales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3096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1800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85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Group 418"/>
          <p:cNvGraphicFramePr>
            <a:graphicFrameLocks noGrp="1"/>
          </p:cNvGraphicFramePr>
          <p:nvPr/>
        </p:nvGraphicFramePr>
        <p:xfrm>
          <a:off x="7737475" y="2432050"/>
          <a:ext cx="1298575" cy="820738"/>
        </p:xfrm>
        <a:graphic>
          <a:graphicData uri="http://schemas.openxmlformats.org/drawingml/2006/table">
            <a:tbl>
              <a:tblPr/>
              <a:tblGrid>
                <a:gridCol w="12985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8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3060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46" name="75 Gráfico"/>
          <p:cNvGraphicFramePr>
            <a:graphicFrameLocks/>
          </p:cNvGraphicFramePr>
          <p:nvPr/>
        </p:nvGraphicFramePr>
        <p:xfrm>
          <a:off x="1778000" y="2224088"/>
          <a:ext cx="1647825" cy="1709737"/>
        </p:xfrm>
        <a:graphic>
          <a:graphicData uri="http://schemas.openxmlformats.org/presentationml/2006/ole">
            <p:oleObj spid="_x0000_s9218" r:id="rId5" imgW="1646063" imgH="1707028" progId="Excel.Sheet.8">
              <p:embed/>
            </p:oleObj>
          </a:graphicData>
        </a:graphic>
      </p:graphicFrame>
      <p:graphicFrame>
        <p:nvGraphicFramePr>
          <p:cNvPr id="6147" name="75 Gráfico"/>
          <p:cNvGraphicFramePr>
            <a:graphicFrameLocks/>
          </p:cNvGraphicFramePr>
          <p:nvPr/>
        </p:nvGraphicFramePr>
        <p:xfrm>
          <a:off x="6199188" y="2387600"/>
          <a:ext cx="1512887" cy="1655763"/>
        </p:xfrm>
        <a:graphic>
          <a:graphicData uri="http://schemas.openxmlformats.org/presentationml/2006/ole">
            <p:oleObj spid="_x0000_s9219" r:id="rId6" imgW="1511939" imgH="1652159" progId="Excel.Sheet.8">
              <p:embed/>
            </p:oleObj>
          </a:graphicData>
        </a:graphic>
      </p:graphicFrame>
      <p:graphicFrame>
        <p:nvGraphicFramePr>
          <p:cNvPr id="50" name="49 Tabla"/>
          <p:cNvGraphicFramePr>
            <a:graphicFrameLocks noGrp="1"/>
          </p:cNvGraphicFramePr>
          <p:nvPr/>
        </p:nvGraphicFramePr>
        <p:xfrm>
          <a:off x="6223000" y="1970088"/>
          <a:ext cx="2597150" cy="611505"/>
        </p:xfrm>
        <a:graphic>
          <a:graphicData uri="http://schemas.openxmlformats.org/drawingml/2006/table">
            <a:tbl>
              <a:tblPr/>
              <a:tblGrid>
                <a:gridCol w="1298575"/>
                <a:gridCol w="1298575"/>
              </a:tblGrid>
              <a:tr h="185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todos los programas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programas  que registran asistencia 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3378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2118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" name="Group 408"/>
          <p:cNvGraphicFramePr>
            <a:graphicFrameLocks noGrp="1"/>
          </p:cNvGraphicFramePr>
          <p:nvPr/>
        </p:nvGraphicFramePr>
        <p:xfrm>
          <a:off x="3721100" y="1006475"/>
          <a:ext cx="1993900" cy="1102044"/>
        </p:xfrm>
        <a:graphic>
          <a:graphicData uri="http://schemas.openxmlformats.org/drawingml/2006/table">
            <a:tbl>
              <a:tblPr/>
              <a:tblGrid>
                <a:gridCol w="447675"/>
                <a:gridCol w="534988"/>
                <a:gridCol w="536575"/>
                <a:gridCol w="474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2932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Group 403"/>
          <p:cNvGraphicFramePr>
            <a:graphicFrameLocks noGrp="1"/>
          </p:cNvGraphicFramePr>
          <p:nvPr/>
        </p:nvGraphicFramePr>
        <p:xfrm>
          <a:off x="1619250" y="996950"/>
          <a:ext cx="2051050" cy="1125855"/>
        </p:xfrm>
        <a:graphic>
          <a:graphicData uri="http://schemas.openxmlformats.org/drawingml/2006/table">
            <a:tbl>
              <a:tblPr/>
              <a:tblGrid>
                <a:gridCol w="512763"/>
                <a:gridCol w="512762"/>
                <a:gridCol w="512763"/>
                <a:gridCol w="512762"/>
              </a:tblGrid>
              <a:tr h="3444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12 Rectángulo redondeado"/>
          <p:cNvSpPr>
            <a:spLocks noChangeArrowheads="1"/>
          </p:cNvSpPr>
          <p:nvPr/>
        </p:nvSpPr>
        <p:spPr bwMode="auto">
          <a:xfrm>
            <a:off x="0" y="476250"/>
            <a:ext cx="1403350" cy="15113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341" name="Group 405"/>
          <p:cNvGraphicFramePr>
            <a:graphicFrameLocks noGrp="1"/>
          </p:cNvGraphicFramePr>
          <p:nvPr/>
        </p:nvGraphicFramePr>
        <p:xfrm>
          <a:off x="179388" y="836613"/>
          <a:ext cx="1152525" cy="85693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Ingresos  del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Ingresos en el mes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4000</a:t>
                      </a:r>
                      <a:endParaRPr kumimoji="0" lang="es-E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7185" name="Text Box 289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0226" name="Text Box 290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t">
              <a:defRPr/>
            </a:pPr>
            <a:r>
              <a:rPr lang="es-ES" sz="1200" b="1" dirty="0">
                <a:latin typeface="Arial" charset="0"/>
              </a:rPr>
              <a:t>INFORME MENSUAL SGS Nacional V. 1.0</a:t>
            </a:r>
          </a:p>
          <a:p>
            <a:pPr algn="ctr" fontAlgn="t">
              <a:defRPr/>
            </a:pPr>
            <a:r>
              <a:rPr lang="es-CL" sz="1000" b="1" dirty="0">
                <a:latin typeface="Arial" charset="0"/>
              </a:rPr>
              <a:t>NACIONAL                                                                CC: XXXXXXXXXXXXX                                              </a:t>
            </a:r>
            <a:r>
              <a:rPr lang="es-ES" sz="1000" dirty="0">
                <a:latin typeface="Arial" charset="0"/>
              </a:rPr>
              <a:t>Fecha Consulta: MAYO 2011</a:t>
            </a:r>
          </a:p>
        </p:txBody>
      </p:sp>
      <p:sp>
        <p:nvSpPr>
          <p:cNvPr id="7187" name="12 Rectángulo redondeado"/>
          <p:cNvSpPr>
            <a:spLocks noChangeArrowheads="1"/>
          </p:cNvSpPr>
          <p:nvPr/>
        </p:nvSpPr>
        <p:spPr bwMode="auto">
          <a:xfrm>
            <a:off x="0" y="2133600"/>
            <a:ext cx="1403350" cy="1944688"/>
          </a:xfrm>
          <a:prstGeom prst="roundRect">
            <a:avLst>
              <a:gd name="adj" fmla="val 16667"/>
            </a:avLst>
          </a:prstGeom>
          <a:solidFill>
            <a:srgbClr val="CCC1DA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graphicFrame>
        <p:nvGraphicFramePr>
          <p:cNvPr id="40496" name="Group 560"/>
          <p:cNvGraphicFramePr>
            <a:graphicFrameLocks noGrp="1"/>
          </p:cNvGraphicFramePr>
          <p:nvPr/>
        </p:nvGraphicFramePr>
        <p:xfrm>
          <a:off x="179388" y="2349500"/>
          <a:ext cx="1152525" cy="798513"/>
        </p:xfrm>
        <a:graphic>
          <a:graphicData uri="http://schemas.openxmlformats.org/drawingml/2006/table">
            <a:tbl>
              <a:tblPr/>
              <a:tblGrid>
                <a:gridCol w="11525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Flujo de Egresos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Egresos 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CL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1600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08" name="Group 572"/>
          <p:cNvGraphicFramePr>
            <a:graphicFrameLocks noGrp="1"/>
          </p:cNvGraphicFramePr>
          <p:nvPr/>
        </p:nvGraphicFramePr>
        <p:xfrm>
          <a:off x="179388" y="3213100"/>
          <a:ext cx="1081087" cy="1054418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Tasa de Abandono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N° Usuarios que abandonaron el proceso en el mes/ Inscritos vigentes al día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7210" name="28 Rectángulo redondeado"/>
          <p:cNvSpPr>
            <a:spLocks noChangeArrowheads="1"/>
          </p:cNvSpPr>
          <p:nvPr/>
        </p:nvSpPr>
        <p:spPr bwMode="auto">
          <a:xfrm>
            <a:off x="1476375" y="476250"/>
            <a:ext cx="4319588" cy="3600450"/>
          </a:xfrm>
          <a:prstGeom prst="roundRect">
            <a:avLst>
              <a:gd name="adj" fmla="val 16667"/>
            </a:avLst>
          </a:prstGeom>
          <a:solidFill>
            <a:srgbClr val="00CC99">
              <a:alpha val="96861"/>
            </a:srgbClr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7211" name="12 Rectángulo redondeado"/>
          <p:cNvSpPr>
            <a:spLocks noChangeArrowheads="1"/>
          </p:cNvSpPr>
          <p:nvPr/>
        </p:nvSpPr>
        <p:spPr bwMode="auto">
          <a:xfrm>
            <a:off x="5940425" y="476250"/>
            <a:ext cx="3203575" cy="3673475"/>
          </a:xfrm>
          <a:prstGeom prst="roundRect">
            <a:avLst>
              <a:gd name="adj" fmla="val 16667"/>
            </a:avLst>
          </a:prstGeom>
          <a:solidFill>
            <a:srgbClr val="8EB4E3"/>
          </a:solidFill>
          <a:ln w="1905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s-CL" sz="2400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7212" name="Text Box 274"/>
          <p:cNvSpPr txBox="1">
            <a:spLocks noChangeArrowheads="1"/>
          </p:cNvSpPr>
          <p:nvPr/>
        </p:nvSpPr>
        <p:spPr bwMode="auto">
          <a:xfrm>
            <a:off x="2903538" y="549275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rgbClr val="000000"/>
                </a:solidFill>
                <a:latin typeface="Arial" pitchFamily="34" charset="0"/>
              </a:rPr>
              <a:t>Focalización  </a:t>
            </a:r>
            <a:endParaRPr lang="es-E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213" name="Text Box 288"/>
          <p:cNvSpPr txBox="1">
            <a:spLocks noChangeArrowheads="1"/>
          </p:cNvSpPr>
          <p:nvPr/>
        </p:nvSpPr>
        <p:spPr bwMode="auto">
          <a:xfrm>
            <a:off x="6784975" y="404813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rgbClr val="000000"/>
                </a:solidFill>
                <a:latin typeface="Arial" pitchFamily="34" charset="0"/>
              </a:rPr>
              <a:t>Intervención   </a:t>
            </a:r>
            <a:endParaRPr lang="es-E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214" name="Text Box 64"/>
          <p:cNvSpPr txBox="1">
            <a:spLocks noChangeArrowheads="1"/>
          </p:cNvSpPr>
          <p:nvPr/>
        </p:nvSpPr>
        <p:spPr bwMode="auto">
          <a:xfrm>
            <a:off x="250825" y="4857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rgbClr val="000000"/>
                </a:solidFill>
                <a:latin typeface="Arial" pitchFamily="34" charset="0"/>
              </a:rPr>
              <a:t>Ingreso </a:t>
            </a:r>
            <a:endParaRPr lang="es-E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215" name="Text Box 78"/>
          <p:cNvSpPr txBox="1">
            <a:spLocks noChangeArrowheads="1"/>
          </p:cNvSpPr>
          <p:nvPr/>
        </p:nvSpPr>
        <p:spPr bwMode="auto">
          <a:xfrm>
            <a:off x="250825" y="20701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400" b="1">
                <a:solidFill>
                  <a:srgbClr val="000000"/>
                </a:solidFill>
                <a:latin typeface="Arial" pitchFamily="34" charset="0"/>
              </a:rPr>
              <a:t>Egreso  </a:t>
            </a:r>
            <a:endParaRPr lang="es-E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0" y="4221163"/>
            <a:ext cx="9144000" cy="26368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000"/>
          </a:p>
        </p:txBody>
      </p:sp>
      <p:pic>
        <p:nvPicPr>
          <p:cNvPr id="7217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8813" y="4584700"/>
            <a:ext cx="4214812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8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298950"/>
            <a:ext cx="43338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61 Proceso alternativo"/>
          <p:cNvSpPr/>
          <p:nvPr/>
        </p:nvSpPr>
        <p:spPr>
          <a:xfrm>
            <a:off x="71438" y="4437063"/>
            <a:ext cx="1214437" cy="263525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>
                <a:solidFill>
                  <a:prstClr val="white"/>
                </a:solidFill>
              </a:rPr>
              <a:t>Sede Arica, </a:t>
            </a:r>
            <a:r>
              <a:rPr lang="es-ES" sz="800" dirty="0" err="1">
                <a:solidFill>
                  <a:prstClr val="white"/>
                </a:solidFill>
              </a:rPr>
              <a:t>Parinacota</a:t>
            </a:r>
            <a:r>
              <a:rPr lang="es-ES" sz="800" dirty="0">
                <a:solidFill>
                  <a:prstClr val="white"/>
                </a:solidFill>
              </a:rPr>
              <a:t> y Tarapacá</a:t>
            </a:r>
          </a:p>
        </p:txBody>
      </p:sp>
      <p:sp>
        <p:nvSpPr>
          <p:cNvPr id="63" name="62 Proceso alternativo"/>
          <p:cNvSpPr/>
          <p:nvPr/>
        </p:nvSpPr>
        <p:spPr>
          <a:xfrm>
            <a:off x="2339975" y="4465638"/>
            <a:ext cx="1152525" cy="33178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>
                <a:solidFill>
                  <a:schemeClr val="bg1"/>
                </a:solidFill>
              </a:rPr>
              <a:t>Sede Atacama y Coquimbo</a:t>
            </a:r>
          </a:p>
        </p:txBody>
      </p:sp>
      <p:sp>
        <p:nvSpPr>
          <p:cNvPr id="64" name="63 Proceso alternativo"/>
          <p:cNvSpPr/>
          <p:nvPr/>
        </p:nvSpPr>
        <p:spPr>
          <a:xfrm>
            <a:off x="2928938" y="5546725"/>
            <a:ext cx="785812" cy="331788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Valparaíso</a:t>
            </a:r>
          </a:p>
        </p:txBody>
      </p:sp>
      <p:sp>
        <p:nvSpPr>
          <p:cNvPr id="65" name="64 Proceso alternativo"/>
          <p:cNvSpPr/>
          <p:nvPr/>
        </p:nvSpPr>
        <p:spPr>
          <a:xfrm>
            <a:off x="4000500" y="4608513"/>
            <a:ext cx="785813" cy="500062"/>
          </a:xfrm>
          <a:prstGeom prst="flowChartAlternateProcess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Libertador Bernardo O´Higgins</a:t>
            </a:r>
          </a:p>
        </p:txBody>
      </p:sp>
      <p:sp>
        <p:nvSpPr>
          <p:cNvPr id="66" name="65 Proceso alternativo"/>
          <p:cNvSpPr/>
          <p:nvPr/>
        </p:nvSpPr>
        <p:spPr>
          <a:xfrm>
            <a:off x="3752850" y="5732463"/>
            <a:ext cx="688975" cy="33020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Maule</a:t>
            </a:r>
          </a:p>
        </p:txBody>
      </p:sp>
      <p:sp>
        <p:nvSpPr>
          <p:cNvPr id="67" name="66 Proceso alternativo"/>
          <p:cNvSpPr/>
          <p:nvPr/>
        </p:nvSpPr>
        <p:spPr>
          <a:xfrm>
            <a:off x="869950" y="5394325"/>
            <a:ext cx="1214438" cy="263525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>
                <a:solidFill>
                  <a:prstClr val="white"/>
                </a:solidFill>
              </a:rPr>
              <a:t>Sede Antofagasta</a:t>
            </a:r>
          </a:p>
        </p:txBody>
      </p:sp>
      <p:sp>
        <p:nvSpPr>
          <p:cNvPr id="68" name="67 Proceso alternativo"/>
          <p:cNvSpPr/>
          <p:nvPr/>
        </p:nvSpPr>
        <p:spPr>
          <a:xfrm>
            <a:off x="3429000" y="4822825"/>
            <a:ext cx="428625" cy="28575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R.M.</a:t>
            </a:r>
          </a:p>
        </p:txBody>
      </p:sp>
      <p:sp>
        <p:nvSpPr>
          <p:cNvPr id="69" name="68 Proceso alternativo"/>
          <p:cNvSpPr/>
          <p:nvPr/>
        </p:nvSpPr>
        <p:spPr>
          <a:xfrm>
            <a:off x="4476750" y="5903913"/>
            <a:ext cx="785813" cy="214312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</a:t>
            </a:r>
            <a:r>
              <a:rPr lang="es-ES" sz="800" dirty="0" err="1"/>
              <a:t>Bío</a:t>
            </a:r>
            <a:r>
              <a:rPr lang="es-ES" sz="800" dirty="0"/>
              <a:t> </a:t>
            </a:r>
            <a:r>
              <a:rPr lang="es-ES" sz="800" dirty="0" err="1"/>
              <a:t>Bío</a:t>
            </a:r>
            <a:endParaRPr lang="es-ES" sz="800" dirty="0"/>
          </a:p>
        </p:txBody>
      </p:sp>
      <p:sp>
        <p:nvSpPr>
          <p:cNvPr id="70" name="69 Proceso alternativo"/>
          <p:cNvSpPr/>
          <p:nvPr/>
        </p:nvSpPr>
        <p:spPr>
          <a:xfrm>
            <a:off x="4929188" y="4965700"/>
            <a:ext cx="785812" cy="252413"/>
          </a:xfrm>
          <a:prstGeom prst="flowChartAlternateProcess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Araucanía</a:t>
            </a:r>
          </a:p>
        </p:txBody>
      </p:sp>
      <p:sp>
        <p:nvSpPr>
          <p:cNvPr id="71" name="70 Proceso alternativo"/>
          <p:cNvSpPr/>
          <p:nvPr/>
        </p:nvSpPr>
        <p:spPr>
          <a:xfrm>
            <a:off x="5462588" y="5913438"/>
            <a:ext cx="785812" cy="252412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Los Ríos y Los Lagos</a:t>
            </a:r>
          </a:p>
        </p:txBody>
      </p:sp>
      <p:sp>
        <p:nvSpPr>
          <p:cNvPr id="72" name="71 Proceso alternativo"/>
          <p:cNvSpPr/>
          <p:nvPr/>
        </p:nvSpPr>
        <p:spPr>
          <a:xfrm>
            <a:off x="6457950" y="4951413"/>
            <a:ext cx="785813" cy="252412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</a:t>
            </a:r>
            <a:r>
              <a:rPr lang="es-ES" sz="800" dirty="0" err="1"/>
              <a:t>Aysen</a:t>
            </a:r>
            <a:endParaRPr lang="es-ES" sz="800" dirty="0"/>
          </a:p>
        </p:txBody>
      </p:sp>
      <p:sp>
        <p:nvSpPr>
          <p:cNvPr id="73" name="72 Proceso alternativo"/>
          <p:cNvSpPr/>
          <p:nvPr/>
        </p:nvSpPr>
        <p:spPr>
          <a:xfrm>
            <a:off x="7791450" y="4365625"/>
            <a:ext cx="785813" cy="252413"/>
          </a:xfrm>
          <a:prstGeom prst="flowChartAlternateProcess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800" dirty="0"/>
              <a:t>Sede Magallanes</a:t>
            </a:r>
          </a:p>
        </p:txBody>
      </p:sp>
      <p:pic>
        <p:nvPicPr>
          <p:cNvPr id="7231" name="Picture 1" descr="Chart_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1100" y="2230438"/>
            <a:ext cx="1690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" name="Group 417"/>
          <p:cNvGraphicFramePr>
            <a:graphicFrameLocks noGrp="1"/>
          </p:cNvGraphicFramePr>
          <p:nvPr/>
        </p:nvGraphicFramePr>
        <p:xfrm>
          <a:off x="6227763" y="671513"/>
          <a:ext cx="2586037" cy="1450975"/>
        </p:xfrm>
        <a:graphic>
          <a:graphicData uri="http://schemas.openxmlformats.org/drawingml/2006/table">
            <a:tbl>
              <a:tblPr/>
              <a:tblGrid>
                <a:gridCol w="646112"/>
                <a:gridCol w="647700"/>
                <a:gridCol w="646113"/>
                <a:gridCol w="646112"/>
              </a:tblGrid>
              <a:tr h="2857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Análisis de Capacidad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873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Capacidad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Tasa de Asistencia  Utilizada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Inscritos Mensuales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Promedio de Asistencia Diaria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30960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18000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85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" name="Group 418"/>
          <p:cNvGraphicFramePr>
            <a:graphicFrameLocks noGrp="1"/>
          </p:cNvGraphicFramePr>
          <p:nvPr/>
        </p:nvGraphicFramePr>
        <p:xfrm>
          <a:off x="7737475" y="2432050"/>
          <a:ext cx="1298575" cy="820738"/>
        </p:xfrm>
        <a:graphic>
          <a:graphicData uri="http://schemas.openxmlformats.org/drawingml/2006/table">
            <a:tbl>
              <a:tblPr/>
              <a:tblGrid>
                <a:gridCol w="12985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Promedio de atención mensual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PAM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8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30600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70" name="75 Gráfico"/>
          <p:cNvGraphicFramePr>
            <a:graphicFrameLocks/>
          </p:cNvGraphicFramePr>
          <p:nvPr/>
        </p:nvGraphicFramePr>
        <p:xfrm>
          <a:off x="1778000" y="2224088"/>
          <a:ext cx="1647825" cy="1709737"/>
        </p:xfrm>
        <a:graphic>
          <a:graphicData uri="http://schemas.openxmlformats.org/presentationml/2006/ole">
            <p:oleObj spid="_x0000_s10242" r:id="rId6" imgW="1646063" imgH="1707028" progId="Excel.Sheet.8">
              <p:embed/>
            </p:oleObj>
          </a:graphicData>
        </a:graphic>
      </p:graphicFrame>
      <p:graphicFrame>
        <p:nvGraphicFramePr>
          <p:cNvPr id="7171" name="75 Gráfico"/>
          <p:cNvGraphicFramePr>
            <a:graphicFrameLocks/>
          </p:cNvGraphicFramePr>
          <p:nvPr/>
        </p:nvGraphicFramePr>
        <p:xfrm>
          <a:off x="6199188" y="2387600"/>
          <a:ext cx="1512887" cy="1655763"/>
        </p:xfrm>
        <a:graphic>
          <a:graphicData uri="http://schemas.openxmlformats.org/presentationml/2006/ole">
            <p:oleObj spid="_x0000_s10243" r:id="rId7" imgW="1511939" imgH="1652159" progId="Excel.Sheet.8">
              <p:embed/>
            </p:oleObj>
          </a:graphicData>
        </a:graphic>
      </p:graphicFrame>
      <p:graphicFrame>
        <p:nvGraphicFramePr>
          <p:cNvPr id="48" name="47 Tabla"/>
          <p:cNvGraphicFramePr>
            <a:graphicFrameLocks noGrp="1"/>
          </p:cNvGraphicFramePr>
          <p:nvPr/>
        </p:nvGraphicFramePr>
        <p:xfrm>
          <a:off x="6223000" y="1908175"/>
          <a:ext cx="2597150" cy="611505"/>
        </p:xfrm>
        <a:graphic>
          <a:graphicData uri="http://schemas.openxmlformats.org/drawingml/2006/table">
            <a:tbl>
              <a:tblPr/>
              <a:tblGrid>
                <a:gridCol w="1298575"/>
                <a:gridCol w="1298575"/>
              </a:tblGrid>
              <a:tr h="185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todos los programas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Capacidad  de programas  que registran asistencia </a:t>
                      </a:r>
                    </a:p>
                  </a:txBody>
                  <a:tcPr marL="9525" marR="9525" marT="9525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33780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21180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Group 408"/>
          <p:cNvGraphicFramePr>
            <a:graphicFrameLocks noGrp="1"/>
          </p:cNvGraphicFramePr>
          <p:nvPr/>
        </p:nvGraphicFramePr>
        <p:xfrm>
          <a:off x="3721100" y="1006475"/>
          <a:ext cx="1993900" cy="1102044"/>
        </p:xfrm>
        <a:graphic>
          <a:graphicData uri="http://schemas.openxmlformats.org/drawingml/2006/table">
            <a:tbl>
              <a:tblPr/>
              <a:tblGrid>
                <a:gridCol w="447675"/>
                <a:gridCol w="534988"/>
                <a:gridCol w="536575"/>
                <a:gridCol w="474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Inscritos vigentes al día que cumplen con criterios de focalización HC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29320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2990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Group 403"/>
          <p:cNvGraphicFramePr>
            <a:graphicFrameLocks noGrp="1"/>
          </p:cNvGraphicFramePr>
          <p:nvPr/>
        </p:nvGraphicFramePr>
        <p:xfrm>
          <a:off x="1619250" y="996950"/>
          <a:ext cx="2051050" cy="1125855"/>
        </p:xfrm>
        <a:graphic>
          <a:graphicData uri="http://schemas.openxmlformats.org/drawingml/2006/table">
            <a:tbl>
              <a:tblPr/>
              <a:tblGrid>
                <a:gridCol w="512763"/>
                <a:gridCol w="512762"/>
                <a:gridCol w="512763"/>
                <a:gridCol w="512762"/>
              </a:tblGrid>
              <a:tr h="3444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Usuarios ingresados durante el mes que cumplen con criterios de focalización HC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No focalizados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N°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3200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800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s-E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</a:rPr>
                        <a:t>20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1187624" y="1571612"/>
            <a:ext cx="7313466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inclusión.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u="sng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2800" b="1" dirty="0" smtClean="0">
                <a:solidFill>
                  <a:srgbClr val="1B8D7E"/>
                </a:solidFill>
              </a:rPr>
              <a:t>PLANES DE INLUENCIAS EN POLITICAS PUBLICAS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¿Dónde, en qué y cómo  queremos influir?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endParaRPr lang="es-CL" sz="24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Area</a:t>
            </a: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de influencia (infancia, educación, cultura, salud, vivienda, </a:t>
            </a:r>
            <a:r>
              <a:rPr lang="es-CL" sz="24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etc</a:t>
            </a: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endParaRPr lang="es-CL" sz="24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Nivel de influencia (local comunal, regional, nacional)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endParaRPr lang="es-CL" sz="24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Actores relevantes (ministerios, servicios, </a:t>
            </a:r>
            <a:r>
              <a:rPr lang="es-CL" sz="2400" b="1" dirty="0" err="1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seremias</a:t>
            </a: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, intendencias,  municipios,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Legisladores, medios de comunicación…)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endParaRPr lang="es-CL" sz="2400" b="1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5" name="Rectangle 5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CL" sz="3200" b="1" dirty="0" smtClean="0">
                <a:solidFill>
                  <a:srgbClr val="1B8D7E"/>
                </a:solidFill>
              </a:rPr>
              <a:t>GESTIÓN SOCIAL </a:t>
            </a:r>
            <a:endParaRPr lang="es-ES" sz="3200" b="1" dirty="0" smtClean="0">
              <a:solidFill>
                <a:srgbClr val="1B8D7E"/>
              </a:solidFill>
            </a:endParaRPr>
          </a:p>
        </p:txBody>
      </p:sp>
      <p:sp>
        <p:nvSpPr>
          <p:cNvPr id="1131523" name="Rectangle 3"/>
          <p:cNvSpPr>
            <a:spLocks noGrp="1" noChangeArrowheads="1"/>
          </p:cNvSpPr>
          <p:nvPr>
            <p:ph idx="1"/>
          </p:nvPr>
        </p:nvSpPr>
        <p:spPr>
          <a:xfrm>
            <a:off x="1187624" y="1571612"/>
            <a:ext cx="7313466" cy="4357718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1.Marco conceptual-Orientaciones de la acción 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2.Definición de grupos a atender-Matriz de inclusión.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3.Estrategias sociales. Modelos de intervención - Modelos técnicos sociales.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4. Medición y evaluación de resultados: sistema de gestión social. Estudios de impacto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5.Planes  de influencia políticas públicas.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u="sng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6.Gestión redes y voluntarios.</a:t>
            </a:r>
          </a:p>
          <a:p>
            <a:pPr marL="533400" indent="-533400">
              <a:lnSpc>
                <a:spcPct val="90000"/>
              </a:lnSpc>
              <a:spcBef>
                <a:spcPct val="0"/>
              </a:spcBef>
              <a:buClr>
                <a:srgbClr val="1B8D7E"/>
              </a:buClr>
              <a:buSzPct val="110000"/>
              <a:buFont typeface="Wingdings" pitchFamily="2" charset="2"/>
              <a:buChar char="ü"/>
              <a:defRPr/>
            </a:pPr>
            <a:r>
              <a:rPr lang="es-CL" sz="2400" b="1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…….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</a:pPr>
            <a:endParaRPr lang="es-CL" sz="2200" dirty="0" smtClean="0">
              <a:latin typeface="Arial" charset="0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ct val="30000"/>
              </a:spcBef>
              <a:buClr>
                <a:srgbClr val="00CC00"/>
              </a:buClr>
              <a:buSzPct val="110000"/>
              <a:buFont typeface="Wingdings" pitchFamily="2" charset="2"/>
              <a:buChar char="l"/>
            </a:pPr>
            <a:endParaRPr lang="es-ES" sz="2200" dirty="0" smtClean="0">
              <a:solidFill>
                <a:srgbClr val="292929"/>
              </a:solidFill>
              <a:latin typeface="Arial" charset="0"/>
            </a:endParaRPr>
          </a:p>
        </p:txBody>
      </p:sp>
      <p:sp>
        <p:nvSpPr>
          <p:cNvPr id="1131526" name="Oval 6"/>
          <p:cNvSpPr>
            <a:spLocks noChangeArrowheads="1"/>
          </p:cNvSpPr>
          <p:nvPr/>
        </p:nvSpPr>
        <p:spPr bwMode="auto">
          <a:xfrm>
            <a:off x="214283" y="428605"/>
            <a:ext cx="1500198" cy="1214446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CL" sz="14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GESTIÓN SOCIAL</a:t>
            </a:r>
            <a:endParaRPr lang="es-ES" sz="14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23" grpId="0" build="p"/>
      <p:bldP spid="113152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981200" y="3276600"/>
            <a:ext cx="6076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2000" b="1" dirty="0">
                <a:solidFill>
                  <a:srgbClr val="1B8D7E"/>
                </a:solidFill>
                <a:latin typeface="+mj-lt"/>
              </a:rPr>
              <a:t>MODELO DE GESTION CON</a:t>
            </a:r>
          </a:p>
          <a:p>
            <a:pPr algn="ctr"/>
            <a:r>
              <a:rPr lang="es-ES_tradnl" sz="2000" b="1" dirty="0">
                <a:solidFill>
                  <a:srgbClr val="1B8D7E"/>
                </a:solidFill>
                <a:latin typeface="+mj-lt"/>
              </a:rPr>
              <a:t> VOLUNTARIOS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6201" y="533400"/>
            <a:ext cx="9144000" cy="5876925"/>
            <a:chOff x="48" y="336"/>
            <a:chExt cx="5760" cy="3702"/>
          </a:xfrm>
        </p:grpSpPr>
        <p:pic>
          <p:nvPicPr>
            <p:cNvPr id="16393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6" y="2432"/>
              <a:ext cx="1688" cy="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96" y="2568"/>
              <a:ext cx="1728" cy="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5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r="2380" b="4762"/>
            <a:stretch>
              <a:fillRect/>
            </a:stretch>
          </p:blipFill>
          <p:spPr bwMode="auto">
            <a:xfrm>
              <a:off x="3708" y="336"/>
              <a:ext cx="1476" cy="1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7" y="527"/>
              <a:ext cx="1680" cy="1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7" name="Text Box 8"/>
            <p:cNvSpPr txBox="1">
              <a:spLocks noChangeArrowheads="1"/>
            </p:cNvSpPr>
            <p:nvPr/>
          </p:nvSpPr>
          <p:spPr bwMode="auto">
            <a:xfrm>
              <a:off x="295" y="845"/>
              <a:ext cx="1617" cy="442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dirty="0">
                  <a:solidFill>
                    <a:srgbClr val="0066CC"/>
                  </a:solidFill>
                  <a:latin typeface="+mj-lt"/>
                </a:rPr>
                <a:t>INCORPORACION DE LOLUNTARIOS</a:t>
              </a:r>
            </a:p>
          </p:txBody>
        </p:sp>
        <p:sp>
          <p:nvSpPr>
            <p:cNvPr id="16398" name="Text Box 9"/>
            <p:cNvSpPr txBox="1">
              <a:spLocks noChangeArrowheads="1"/>
            </p:cNvSpPr>
            <p:nvPr/>
          </p:nvSpPr>
          <p:spPr bwMode="auto">
            <a:xfrm>
              <a:off x="4191" y="912"/>
              <a:ext cx="1617" cy="442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rgbClr val="0066CC"/>
                  </a:solidFill>
                </a:rPr>
                <a:t>MANTENCION DE VOLUNTRIOS</a:t>
              </a:r>
            </a:p>
          </p:txBody>
        </p:sp>
        <p:sp>
          <p:nvSpPr>
            <p:cNvPr id="16399" name="Text Box 10"/>
            <p:cNvSpPr txBox="1">
              <a:spLocks noChangeArrowheads="1"/>
            </p:cNvSpPr>
            <p:nvPr/>
          </p:nvSpPr>
          <p:spPr bwMode="auto">
            <a:xfrm>
              <a:off x="4176" y="3398"/>
              <a:ext cx="1584" cy="446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rgbClr val="0066CC"/>
                  </a:solidFill>
                </a:rPr>
                <a:t>DESARROLLO DE VOLUNTARIOS</a:t>
              </a:r>
            </a:p>
          </p:txBody>
        </p:sp>
        <p:sp>
          <p:nvSpPr>
            <p:cNvPr id="16400" name="Text Box 11"/>
            <p:cNvSpPr txBox="1">
              <a:spLocks noChangeArrowheads="1"/>
            </p:cNvSpPr>
            <p:nvPr/>
          </p:nvSpPr>
          <p:spPr bwMode="auto">
            <a:xfrm>
              <a:off x="48" y="3398"/>
              <a:ext cx="1473" cy="640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rgbClr val="0066CC"/>
                  </a:solidFill>
                </a:rPr>
                <a:t>SEGUIMIENTO Y EVALUACION DE VOLUNTARIOS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225550" y="458788"/>
            <a:ext cx="6996113" cy="6319837"/>
            <a:chOff x="772" y="289"/>
            <a:chExt cx="4407" cy="3981"/>
          </a:xfrm>
        </p:grpSpPr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 rot="15768413" flipV="1">
              <a:off x="2398" y="-292"/>
              <a:ext cx="720" cy="1881"/>
            </a:xfrm>
            <a:prstGeom prst="curvedLeftArrow">
              <a:avLst>
                <a:gd name="adj1" fmla="val 19727"/>
                <a:gd name="adj2" fmla="val 71977"/>
                <a:gd name="adj3" fmla="val 33333"/>
              </a:avLst>
            </a:prstGeom>
            <a:solidFill>
              <a:srgbClr val="00CC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CL">
                <a:latin typeface="Times New Roman" charset="0"/>
              </a:endParaRPr>
            </a:p>
          </p:txBody>
        </p:sp>
        <p:sp>
          <p:nvSpPr>
            <p:cNvPr id="16" name="AutoShape 20"/>
            <p:cNvSpPr>
              <a:spLocks noChangeArrowheads="1"/>
            </p:cNvSpPr>
            <p:nvPr/>
          </p:nvSpPr>
          <p:spPr bwMode="auto">
            <a:xfrm rot="21185116" flipH="1">
              <a:off x="772" y="1495"/>
              <a:ext cx="720" cy="1920"/>
            </a:xfrm>
            <a:prstGeom prst="curvedLeftArrow">
              <a:avLst>
                <a:gd name="adj1" fmla="val 20136"/>
                <a:gd name="adj2" fmla="val 73469"/>
                <a:gd name="adj3" fmla="val 33333"/>
              </a:avLst>
            </a:prstGeom>
            <a:solidFill>
              <a:srgbClr val="00CC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CL">
                <a:latin typeface="Times New Roman" charset="0"/>
              </a:endParaRPr>
            </a:p>
          </p:txBody>
        </p:sp>
        <p:sp>
          <p:nvSpPr>
            <p:cNvPr id="17" name="AutoShape 21"/>
            <p:cNvSpPr>
              <a:spLocks noChangeArrowheads="1"/>
            </p:cNvSpPr>
            <p:nvPr/>
          </p:nvSpPr>
          <p:spPr bwMode="auto">
            <a:xfrm rot="4968412" flipV="1">
              <a:off x="2736" y="2969"/>
              <a:ext cx="720" cy="1881"/>
            </a:xfrm>
            <a:prstGeom prst="curvedLeftArrow">
              <a:avLst>
                <a:gd name="adj1" fmla="val 19727"/>
                <a:gd name="adj2" fmla="val 71977"/>
                <a:gd name="adj3" fmla="val 33333"/>
              </a:avLst>
            </a:prstGeom>
            <a:solidFill>
              <a:srgbClr val="00CC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CL">
                <a:latin typeface="Times New Roman" charset="0"/>
              </a:endParaRPr>
            </a:p>
          </p:txBody>
        </p:sp>
        <p:sp>
          <p:nvSpPr>
            <p:cNvPr id="18" name="AutoShape 22"/>
            <p:cNvSpPr>
              <a:spLocks noChangeArrowheads="1"/>
            </p:cNvSpPr>
            <p:nvPr/>
          </p:nvSpPr>
          <p:spPr bwMode="auto">
            <a:xfrm rot="21106518" flipV="1">
              <a:off x="4459" y="1145"/>
              <a:ext cx="720" cy="1881"/>
            </a:xfrm>
            <a:prstGeom prst="curvedLeftArrow">
              <a:avLst>
                <a:gd name="adj1" fmla="val 19727"/>
                <a:gd name="adj2" fmla="val 71977"/>
                <a:gd name="adj3" fmla="val 33333"/>
              </a:avLst>
            </a:prstGeom>
            <a:solidFill>
              <a:srgbClr val="00CC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CL">
                <a:latin typeface="Times New Roman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5576" y="260648"/>
            <a:ext cx="8028384" cy="6048672"/>
          </a:xfrm>
        </p:spPr>
        <p:txBody>
          <a:bodyPr/>
          <a:lstStyle/>
          <a:p>
            <a:pPr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Cada profesión ha de ser concebida</a:t>
            </a:r>
          </a:p>
          <a:p>
            <a:pPr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no sólo como un medio para</a:t>
            </a:r>
          </a:p>
          <a:p>
            <a:pPr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           ganarse la vida, de mejorar</a:t>
            </a:r>
          </a:p>
          <a:p>
            <a:pPr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             su situación económica, de labrar </a:t>
            </a:r>
          </a:p>
          <a:p>
            <a:pPr algn="r"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       un porvenir a sus hijos, sino también           como el ejercicio de una misión social </a:t>
            </a:r>
          </a:p>
          <a:p>
            <a:pPr marL="3409950" indent="-361950"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y una colaboración al bien                                       común de la sociedad.” </a:t>
            </a:r>
          </a:p>
          <a:p>
            <a:pPr algn="ctr">
              <a:buNone/>
            </a:pPr>
            <a:endParaRPr lang="es-ES_tradnl" b="1" i="1" dirty="0" smtClean="0">
              <a:solidFill>
                <a:srgbClr val="1B8D7E"/>
              </a:solidFill>
            </a:endParaRPr>
          </a:p>
          <a:p>
            <a:pPr algn="ctr">
              <a:buNone/>
            </a:pPr>
            <a:r>
              <a:rPr lang="es-ES_tradnl" b="1" i="1" dirty="0" smtClean="0">
                <a:solidFill>
                  <a:srgbClr val="1B8D7E"/>
                </a:solidFill>
              </a:rPr>
              <a:t>                                               </a:t>
            </a:r>
            <a:r>
              <a:rPr lang="es-ES_tradnl" sz="1800" b="1" i="1" dirty="0" smtClean="0">
                <a:solidFill>
                  <a:srgbClr val="1B8D7E"/>
                </a:solidFill>
              </a:rPr>
              <a:t>SAN ALBERTO HURTADO</a:t>
            </a:r>
            <a:endParaRPr lang="es-CL" sz="1800" b="1" i="1" dirty="0" smtClean="0">
              <a:solidFill>
                <a:srgbClr val="1B8D7E"/>
              </a:solidFill>
            </a:endParaRPr>
          </a:p>
          <a:p>
            <a:endParaRPr lang="es-CL" sz="2800" i="1" dirty="0">
              <a:solidFill>
                <a:srgbClr val="1B8D7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87675" y="3068638"/>
            <a:ext cx="5400675" cy="647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4000" b="1" i="1" dirty="0" smtClean="0">
                <a:solidFill>
                  <a:srgbClr val="1B8D7E"/>
                </a:solidFill>
              </a:rPr>
              <a:t>¡Muchas gracias!</a:t>
            </a:r>
            <a:endParaRPr lang="es-CL" sz="4000" b="1" i="1" dirty="0">
              <a:solidFill>
                <a:srgbClr val="1B8D7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3200" b="1" dirty="0" smtClean="0"/>
              <a:t/>
            </a:r>
            <a:br>
              <a:rPr lang="es-CL" sz="3200" b="1" dirty="0" smtClean="0"/>
            </a:br>
            <a:r>
              <a:rPr lang="es-CL" dirty="0" smtClean="0">
                <a:solidFill>
                  <a:srgbClr val="1B8D7E"/>
                </a:solidFill>
              </a:rPr>
              <a:t>RELEVANCIA DE LAS OSFL</a:t>
            </a:r>
            <a:br>
              <a:rPr lang="es-CL" dirty="0" smtClean="0">
                <a:solidFill>
                  <a:srgbClr val="1B8D7E"/>
                </a:solidFill>
              </a:rPr>
            </a:br>
            <a:endParaRPr lang="es-CL" dirty="0" smtClean="0">
              <a:solidFill>
                <a:srgbClr val="1B8D7E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268760"/>
            <a:ext cx="8229600" cy="4857403"/>
          </a:xfrm>
        </p:spPr>
        <p:txBody>
          <a:bodyPr/>
          <a:lstStyle/>
          <a:p>
            <a:pPr marL="342900" lvl="4" indent="-342900" algn="just"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Flexibilidad y capacidad de respuesta, en comparación con el Estado y el Sector Privado, debido a su autonomía y  capacidad de tomar riesgos.</a:t>
            </a:r>
          </a:p>
          <a:p>
            <a:pPr marL="342900" lvl="4" indent="-342900" algn="just">
              <a:buNone/>
              <a:defRPr/>
            </a:pPr>
            <a:endParaRPr lang="es-ES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 Conocimiento preciso de las necesidades de las comunidades donde intervienen.</a:t>
            </a:r>
          </a:p>
          <a:p>
            <a:pPr marL="342900" lvl="4" indent="-342900" algn="just">
              <a:buFont typeface="Wingdings" pitchFamily="2" charset="2"/>
              <a:buChar char="ü"/>
              <a:defRPr/>
            </a:pPr>
            <a:endParaRPr lang="es-ES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Compromiso con los valores de la comunidad con que trabaja, debido a su cercanía, lo cual permite la creación de estrechos niveles de confianza.</a:t>
            </a:r>
          </a:p>
          <a:p>
            <a:pPr marL="342900" lvl="4" indent="-342900" algn="just">
              <a:buFont typeface="Wingdings" pitchFamily="2" charset="2"/>
              <a:buChar char="ü"/>
              <a:defRPr/>
            </a:pPr>
            <a:endParaRPr lang="es-ES_tradnl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>
              <a:buFont typeface="Wingdings" pitchFamily="2" charset="2"/>
              <a:buChar char="ü"/>
              <a:defRPr/>
            </a:pPr>
            <a:r>
              <a:rPr lang="es-ES_tradnl" dirty="0" smtClean="0">
                <a:solidFill>
                  <a:srgbClr val="1B8D7E"/>
                </a:solidFill>
                <a:latin typeface="+mj-lt"/>
                <a:ea typeface="+mj-ea"/>
                <a:cs typeface="+mj-cs"/>
              </a:rPr>
              <a:t>Habilidad para recaudar recursos propios de las comunidades, ya que las personas que la componen se sienten parte de los proyectos y ven los beneficios de forma directa</a:t>
            </a:r>
            <a:endParaRPr lang="es-CL" dirty="0" smtClean="0">
              <a:solidFill>
                <a:srgbClr val="1B8D7E"/>
              </a:solidFill>
              <a:latin typeface="+mj-lt"/>
              <a:ea typeface="+mj-ea"/>
              <a:cs typeface="+mj-cs"/>
            </a:endParaRPr>
          </a:p>
          <a:p>
            <a:pPr marL="342900" lvl="4" indent="-342900" algn="just">
              <a:buFont typeface="Wingdings" pitchFamily="2" charset="2"/>
              <a:buChar char="q"/>
              <a:defRPr/>
            </a:pPr>
            <a:endParaRPr lang="es-CL" sz="2200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7157</Words>
  <Application>Microsoft Office PowerPoint</Application>
  <PresentationFormat>Presentación en pantalla (4:3)</PresentationFormat>
  <Paragraphs>1706</Paragraphs>
  <Slides>87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87</vt:i4>
      </vt:variant>
    </vt:vector>
  </HeadingPairs>
  <TitlesOfParts>
    <vt:vector size="90" baseType="lpstr">
      <vt:lpstr>Tema de Office</vt:lpstr>
      <vt:lpstr>Visio</vt:lpstr>
      <vt:lpstr>Hoja de cálculo de Microsoft Office Excel 97-2003</vt:lpstr>
      <vt:lpstr>  Gestión y organizaciones sin fines de lucro.  El caso de la Fundación Hogar de Cristo                               Loreto Martínez O.</vt:lpstr>
      <vt:lpstr>ORGANIZACIONES SIN FINES DE LUCRO (OSFL)</vt:lpstr>
      <vt:lpstr>ORGANIZACIONES SIN FINES DE LUCRO</vt:lpstr>
      <vt:lpstr> CARACTERÍSTICAS OSFL:  </vt:lpstr>
      <vt:lpstr>¿CUÁNTAS INSTITUCIONES SIN FINES DE LUCRO HAY EN CHILE?</vt:lpstr>
      <vt:lpstr>Diapositiva 6</vt:lpstr>
      <vt:lpstr>LAS OSFL EN CHILE</vt:lpstr>
      <vt:lpstr>LAS OSFL EN CHILE</vt:lpstr>
      <vt:lpstr> RELEVANCIA DE LAS OSFL </vt:lpstr>
      <vt:lpstr> RELEVANCIA DE LAS OSFL </vt:lpstr>
      <vt:lpstr>  ROLES CLAVES  </vt:lpstr>
      <vt:lpstr> ROLES CLAVES  </vt:lpstr>
      <vt:lpstr> ROLES CLAVES  </vt:lpstr>
      <vt:lpstr>  ROLES CLAVES  </vt:lpstr>
      <vt:lpstr>LIMITACIONES</vt:lpstr>
      <vt:lpstr>Diapositiva 16</vt:lpstr>
      <vt:lpstr>NUESTRA VISIÓN</vt:lpstr>
      <vt:lpstr>NUESTRA MISION</vt:lpstr>
      <vt:lpstr>NUESTRA OBRA EN CHILE</vt:lpstr>
      <vt:lpstr>ESTADO DE RESULTADOS</vt:lpstr>
      <vt:lpstr>ORIGEN DE LOS FONDOS</vt:lpstr>
      <vt:lpstr>Diapositiva 22</vt:lpstr>
      <vt:lpstr>Diapositiva 23</vt:lpstr>
      <vt:lpstr>Diapositiva 24</vt:lpstr>
      <vt:lpstr>GESTIÓN SOCIAL </vt:lpstr>
      <vt:lpstr>GESTIÓN PERSONAS </vt:lpstr>
      <vt:lpstr>SOPORTE, SISTEMAS Y PROCESOS </vt:lpstr>
      <vt:lpstr>GESTION COMERCIAL y COMUNICACIONES</vt:lpstr>
      <vt:lpstr>PROCESOS de excelencia y  alineados ¿Cómo? </vt:lpstr>
      <vt:lpstr>Diapositiva 30</vt:lpstr>
      <vt:lpstr>El resultado de la organización depende del alineamiento de sus Unidades y el desempeño de las unidades (eficacia y eficiencia)</vt:lpstr>
      <vt:lpstr>PLANIFICACION ESTRATEGICA</vt:lpstr>
      <vt:lpstr>Diapositiva 33</vt:lpstr>
      <vt:lpstr>Diapositiva 34</vt:lpstr>
      <vt:lpstr>¿Qué es el Balanced Scorecard?</vt:lpstr>
      <vt:lpstr>Las 4 perspectivas</vt:lpstr>
      <vt:lpstr>Beneficios de implementar el Balanced Scorecard</vt:lpstr>
      <vt:lpstr>Diapositiva 38</vt:lpstr>
      <vt:lpstr>¿Qué impronta marca nuestra Planificación?</vt:lpstr>
      <vt:lpstr>¿Cómo se organiza nuestra gestión?</vt:lpstr>
      <vt:lpstr>Diapositiva 41</vt:lpstr>
      <vt:lpstr>Principales Lineamientos</vt:lpstr>
      <vt:lpstr>Diapositiva 43</vt:lpstr>
      <vt:lpstr>Despliegue</vt:lpstr>
      <vt:lpstr>El Aporte de las Personas</vt:lpstr>
      <vt:lpstr>Desarrollo de Competencias</vt:lpstr>
      <vt:lpstr>Metas Individuales</vt:lpstr>
      <vt:lpstr>GESTIÓN SOCIAL: EL CENTRO DE UNA ORGANIZACIÓN SIN FINES DE LUCRO</vt:lpstr>
      <vt:lpstr>COMO ENTENDEMOS GESTION SOCIAL</vt:lpstr>
      <vt:lpstr>GESTIÓN SOCIAL </vt:lpstr>
      <vt:lpstr>  1. ORIENTACIONES DE LA ACCIÓN SOCIAL:  EXCLUSIÓN Y VULNERABILIDAD  </vt:lpstr>
      <vt:lpstr>Diapositiva 52</vt:lpstr>
      <vt:lpstr>Diapositiva 53</vt:lpstr>
      <vt:lpstr>GESTIÓN SOCIAL </vt:lpstr>
      <vt:lpstr>Diapositiva 55</vt:lpstr>
      <vt:lpstr>Diapositiva 56</vt:lpstr>
      <vt:lpstr>GESTIÓN SOCIAL </vt:lpstr>
      <vt:lpstr>Diapositiva 58</vt:lpstr>
      <vt:lpstr>Diapositiva 59</vt:lpstr>
      <vt:lpstr>Proceso de Construcción de los MT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GESTIÓN SOCIAL 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GESTIÓN SOCIAL </vt:lpstr>
      <vt:lpstr>PLANES DE INLUENCIAS EN POLITICAS PUBLICAS</vt:lpstr>
      <vt:lpstr>GESTIÓN SOCIAL </vt:lpstr>
      <vt:lpstr>Diapositiva 85</vt:lpstr>
      <vt:lpstr>Diapositiva 86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HOGAR DE CRISTO 2012</dc:title>
  <dc:creator>jaranda</dc:creator>
  <cp:lastModifiedBy>.....</cp:lastModifiedBy>
  <cp:revision>50</cp:revision>
  <dcterms:created xsi:type="dcterms:W3CDTF">2012-06-14T15:43:39Z</dcterms:created>
  <dcterms:modified xsi:type="dcterms:W3CDTF">2012-08-06T17:36:42Z</dcterms:modified>
</cp:coreProperties>
</file>