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a" ContentType="audio/x-ms-wma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88" r:id="rId1"/>
  </p:sldMasterIdLst>
  <p:notesMasterIdLst>
    <p:notesMasterId r:id="rId25"/>
  </p:notesMasterIdLst>
  <p:sldIdLst>
    <p:sldId id="256" r:id="rId2"/>
    <p:sldId id="331" r:id="rId3"/>
    <p:sldId id="344" r:id="rId4"/>
    <p:sldId id="343" r:id="rId5"/>
    <p:sldId id="330" r:id="rId6"/>
    <p:sldId id="345" r:id="rId7"/>
    <p:sldId id="336" r:id="rId8"/>
    <p:sldId id="334" r:id="rId9"/>
    <p:sldId id="333" r:id="rId10"/>
    <p:sldId id="329" r:id="rId11"/>
    <p:sldId id="328" r:id="rId12"/>
    <p:sldId id="346" r:id="rId13"/>
    <p:sldId id="347" r:id="rId14"/>
    <p:sldId id="327" r:id="rId15"/>
    <p:sldId id="307" r:id="rId16"/>
    <p:sldId id="341" r:id="rId17"/>
    <p:sldId id="348" r:id="rId18"/>
    <p:sldId id="349" r:id="rId19"/>
    <p:sldId id="313" r:id="rId20"/>
    <p:sldId id="326" r:id="rId21"/>
    <p:sldId id="338" r:id="rId22"/>
    <p:sldId id="342" r:id="rId23"/>
    <p:sldId id="350" r:id="rId24"/>
  </p:sldIdLst>
  <p:sldSz cx="9144000" cy="6858000" type="screen4x3"/>
  <p:notesSz cx="6858000" cy="9144000"/>
  <p:defaultTextStyle>
    <a:defPPr>
      <a:defRPr lang="es-C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00"/>
    <a:srgbClr val="00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620"/>
    <p:restoredTop sz="94660"/>
  </p:normalViewPr>
  <p:slideViewPr>
    <p:cSldViewPr>
      <p:cViewPr varScale="1">
        <p:scale>
          <a:sx n="46" d="100"/>
          <a:sy n="46" d="100"/>
        </p:scale>
        <p:origin x="-1296" y="-91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L"/>
          </a:p>
        </p:txBody>
      </p:sp>
      <p:sp>
        <p:nvSpPr>
          <p:cNvPr id="3" name="2 Marcador de fecha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69AA66-B91A-4F21-B529-3EEA73249442}" type="datetimeFigureOut">
              <a:rPr lang="es-CL" smtClean="0"/>
              <a:t>20-10-2012</a:t>
            </a:fld>
            <a:endParaRPr lang="es-CL"/>
          </a:p>
        </p:txBody>
      </p:sp>
      <p:sp>
        <p:nvSpPr>
          <p:cNvPr id="4" name="3 Marcador de imagen de diapositiva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CL"/>
          </a:p>
        </p:txBody>
      </p:sp>
      <p:sp>
        <p:nvSpPr>
          <p:cNvPr id="5" name="4 Marcador de notas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L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F17DFE1-4EE0-4BD9-8F1A-DC4AE85B1B10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78405028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L" sz="1200" dirty="0" smtClean="0"/>
              <a:t>Gran porcentaje de la población del planeta vive en la miseria . </a:t>
            </a:r>
          </a:p>
          <a:p>
            <a:endParaRPr lang="es-CL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0154B6-C54B-4567-9BE8-30B68EEE9ED8}" type="slidenum">
              <a:rPr lang="es-CL" smtClean="0"/>
              <a:pPr/>
              <a:t>2</a:t>
            </a:fld>
            <a:endParaRPr lang="es-CL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17DFE1-4EE0-4BD9-8F1A-DC4AE85B1B10}" type="slidenum">
              <a:rPr lang="es-CL" smtClean="0"/>
              <a:t>23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46098561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L" sz="1200" dirty="0" smtClean="0"/>
              <a:t>Crisis financieras, con tasas de cesantía e inflación en crecimiento. </a:t>
            </a:r>
          </a:p>
          <a:p>
            <a:endParaRPr lang="es-CL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0154B6-C54B-4567-9BE8-30B68EEE9ED8}" type="slidenum">
              <a:rPr lang="es-CL" smtClean="0"/>
              <a:pPr/>
              <a:t>5</a:t>
            </a:fld>
            <a:endParaRPr lang="es-CL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L" sz="1200" dirty="0" smtClean="0"/>
              <a:t>Pese a todos los avances científicos y tecnológicos, la calidad de vida de los seres humanos se ha deteriorado, los alimentos nos comienzan a producir daño, resultado de los mismos avances tecnológicos que se han incorporado. El estrés es la enfermedad de moda.</a:t>
            </a:r>
          </a:p>
          <a:p>
            <a:endParaRPr lang="es-CL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0154B6-C54B-4567-9BE8-30B68EEE9ED8}" type="slidenum">
              <a:rPr lang="es-CL" smtClean="0"/>
              <a:pPr/>
              <a:t>7</a:t>
            </a:fld>
            <a:endParaRPr lang="es-CL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L" sz="1200" dirty="0" smtClean="0"/>
              <a:t>Guerras, matanzas, ataques terroristas en distintos países, son actos reiterativos y sistemáticos en aumento.</a:t>
            </a:r>
          </a:p>
          <a:p>
            <a:endParaRPr lang="es-CL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0154B6-C54B-4567-9BE8-30B68EEE9ED8}" type="slidenum">
              <a:rPr lang="es-CL" smtClean="0"/>
              <a:pPr/>
              <a:t>9</a:t>
            </a:fld>
            <a:endParaRPr lang="es-CL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L" sz="1200" dirty="0" smtClean="0"/>
              <a:t>Crisis medio ambiental, resultado del calentamiento global del planeta del cual somos responsables.  Situación que pone en riesgo la sobrevivencia de nuestra especie  y de la vida en la tierra.</a:t>
            </a:r>
          </a:p>
          <a:p>
            <a:endParaRPr lang="es-CL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0154B6-C54B-4567-9BE8-30B68EEE9ED8}" type="slidenum">
              <a:rPr lang="es-CL" smtClean="0"/>
              <a:pPr/>
              <a:t>10</a:t>
            </a:fld>
            <a:endParaRPr lang="es-CL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L" dirty="0" smtClean="0"/>
              <a:t>Reforma tributaria, sistema binominal, el emprendimiento</a:t>
            </a:r>
          </a:p>
          <a:p>
            <a:endParaRPr lang="es-CL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17DFE1-4EE0-4BD9-8F1A-DC4AE85B1B10}" type="slidenum">
              <a:rPr lang="es-CL" smtClean="0"/>
              <a:t>15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2286952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D1297E5-3963-480F-A58C-155317774E39}" type="slidenum">
              <a:rPr lang="es-CL" smtClean="0"/>
              <a:pPr>
                <a:defRPr/>
              </a:pPr>
              <a:t>16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20909555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s-CL" dirty="0" smtClean="0"/>
              <a:t>Contaminación</a:t>
            </a:r>
            <a:r>
              <a:rPr lang="es-CL" baseline="0" dirty="0" smtClean="0"/>
              <a:t> menta, corporal y espiritual</a:t>
            </a:r>
            <a:endParaRPr lang="es-CL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0154B6-C54B-4567-9BE8-30B68EEE9ED8}" type="slidenum">
              <a:rPr lang="es-CL" smtClean="0"/>
              <a:pPr/>
              <a:t>21</a:t>
            </a:fld>
            <a:endParaRPr lang="es-CL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L" baseline="0" dirty="0" smtClean="0"/>
              <a:t>Sabemos que algo está mal, que no estamos funcionando como quisiéramos, sentimos la </a:t>
            </a:r>
            <a:r>
              <a:rPr lang="es-CL" baseline="0" dirty="0" err="1" smtClean="0"/>
              <a:t>necesuidad</a:t>
            </a:r>
            <a:r>
              <a:rPr lang="es-CL" baseline="0" dirty="0" smtClean="0"/>
              <a:t> de sentirnos personas más completas y en un mundo más unificado.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L" baseline="0" dirty="0" smtClean="0"/>
              <a:t>Tenemos una crisis de sentido de ser seres humanos. ¿Quiénes somos? ¿Quién soy?</a:t>
            </a:r>
            <a:endParaRPr lang="es-CL" dirty="0" smtClean="0"/>
          </a:p>
          <a:p>
            <a:endParaRPr lang="es-CL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0154B6-C54B-4567-9BE8-30B68EEE9ED8}" type="slidenum">
              <a:rPr lang="es-CL" smtClean="0"/>
              <a:pPr/>
              <a:t>22</a:t>
            </a:fld>
            <a:endParaRPr lang="es-CL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22 Rectángulo"/>
          <p:cNvSpPr/>
          <p:nvPr/>
        </p:nvSpPr>
        <p:spPr>
          <a:xfrm flipV="1">
            <a:off x="5410182" y="3810000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4" name="23 Rectángulo"/>
          <p:cNvSpPr/>
          <p:nvPr/>
        </p:nvSpPr>
        <p:spPr>
          <a:xfrm flipV="1">
            <a:off x="5410200" y="3897010"/>
            <a:ext cx="3733801" cy="192024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5" name="24 Rectángulo"/>
          <p:cNvSpPr/>
          <p:nvPr/>
        </p:nvSpPr>
        <p:spPr>
          <a:xfrm flipV="1">
            <a:off x="5410200" y="4115167"/>
            <a:ext cx="3733801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6" name="25 Rectángulo"/>
          <p:cNvSpPr/>
          <p:nvPr/>
        </p:nvSpPr>
        <p:spPr>
          <a:xfrm flipV="1">
            <a:off x="5410200" y="4164403"/>
            <a:ext cx="1965960" cy="18288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26 Rectángulo"/>
          <p:cNvSpPr/>
          <p:nvPr/>
        </p:nvSpPr>
        <p:spPr>
          <a:xfrm flipV="1">
            <a:off x="5410200" y="4199572"/>
            <a:ext cx="1965960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0" name="29 Rectángulo redondeado"/>
          <p:cNvSpPr/>
          <p:nvPr/>
        </p:nvSpPr>
        <p:spPr bwMode="white">
          <a:xfrm>
            <a:off x="5410200" y="3962400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1" name="30 Rectángulo redondeado"/>
          <p:cNvSpPr/>
          <p:nvPr/>
        </p:nvSpPr>
        <p:spPr bwMode="white">
          <a:xfrm>
            <a:off x="7376507" y="406098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6 Rectángulo"/>
          <p:cNvSpPr/>
          <p:nvPr/>
        </p:nvSpPr>
        <p:spPr>
          <a:xfrm>
            <a:off x="1" y="3649662"/>
            <a:ext cx="9144000" cy="244170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9 Rectángulo"/>
          <p:cNvSpPr/>
          <p:nvPr/>
        </p:nvSpPr>
        <p:spPr>
          <a:xfrm>
            <a:off x="0" y="3675527"/>
            <a:ext cx="9144001" cy="14067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10 Rectángulo"/>
          <p:cNvSpPr/>
          <p:nvPr/>
        </p:nvSpPr>
        <p:spPr>
          <a:xfrm flipV="1">
            <a:off x="6414051" y="3643090"/>
            <a:ext cx="2729950" cy="2484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18 Rectángulo"/>
          <p:cNvSpPr/>
          <p:nvPr/>
        </p:nvSpPr>
        <p:spPr>
          <a:xfrm>
            <a:off x="0" y="0"/>
            <a:ext cx="9144000" cy="370170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7 Título"/>
          <p:cNvSpPr>
            <a:spLocks noGrp="1"/>
          </p:cNvSpPr>
          <p:nvPr>
            <p:ph type="ctrTitle"/>
          </p:nvPr>
        </p:nvSpPr>
        <p:spPr>
          <a:xfrm>
            <a:off x="457200" y="2401887"/>
            <a:ext cx="8458200" cy="1470025"/>
          </a:xfrm>
        </p:spPr>
        <p:txBody>
          <a:bodyPr anchor="b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9" name="8 Subtítulo"/>
          <p:cNvSpPr>
            <a:spLocks noGrp="1"/>
          </p:cNvSpPr>
          <p:nvPr>
            <p:ph type="subTitle" idx="1"/>
          </p:nvPr>
        </p:nvSpPr>
        <p:spPr>
          <a:xfrm>
            <a:off x="457200" y="3899938"/>
            <a:ext cx="4953000" cy="1752600"/>
          </a:xfrm>
        </p:spPr>
        <p:txBody>
          <a:bodyPr/>
          <a:lstStyle>
            <a:lvl1pPr marL="64008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s-ES" smtClean="0"/>
              <a:t>Haga clic para modificar el estilo de subtítulo del patrón</a:t>
            </a:r>
            <a:endParaRPr kumimoji="0" lang="en-US"/>
          </a:p>
        </p:txBody>
      </p:sp>
      <p:sp>
        <p:nvSpPr>
          <p:cNvPr id="28" name="27 Marcador de fecha"/>
          <p:cNvSpPr>
            <a:spLocks noGrp="1"/>
          </p:cNvSpPr>
          <p:nvPr>
            <p:ph type="dt" sz="half" idx="10"/>
          </p:nvPr>
        </p:nvSpPr>
        <p:spPr>
          <a:xfrm>
            <a:off x="6705600" y="4206240"/>
            <a:ext cx="960120" cy="457200"/>
          </a:xfrm>
        </p:spPr>
        <p:txBody>
          <a:bodyPr/>
          <a:lstStyle/>
          <a:p>
            <a:fld id="{32D1556D-804F-423E-8C81-B99ED82D1D87}" type="datetimeFigureOut">
              <a:rPr lang="es-CL" smtClean="0"/>
              <a:t>20-10-2012</a:t>
            </a:fld>
            <a:endParaRPr lang="es-CL"/>
          </a:p>
        </p:txBody>
      </p:sp>
      <p:sp>
        <p:nvSpPr>
          <p:cNvPr id="17" name="16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5410200" y="4205288"/>
            <a:ext cx="1295400" cy="457200"/>
          </a:xfrm>
        </p:spPr>
        <p:txBody>
          <a:bodyPr/>
          <a:lstStyle/>
          <a:p>
            <a:endParaRPr lang="es-CL"/>
          </a:p>
        </p:txBody>
      </p:sp>
      <p:sp>
        <p:nvSpPr>
          <p:cNvPr id="29" name="28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8320088" y="1136"/>
            <a:ext cx="747712" cy="365760"/>
          </a:xfrm>
        </p:spPr>
        <p:txBody>
          <a:bodyPr/>
          <a:lstStyle>
            <a:lvl1pPr algn="r">
              <a:defRPr sz="1800">
                <a:solidFill>
                  <a:schemeClr val="bg1"/>
                </a:solidFill>
              </a:defRPr>
            </a:lvl1pPr>
          </a:lstStyle>
          <a:p>
            <a:fld id="{6978ABCE-ACDD-4D02-B47A-5E32F7CA607B}" type="slidenum">
              <a:rPr lang="es-CL" smtClean="0"/>
              <a:t>‹Nº›</a:t>
            </a:fld>
            <a:endParaRPr lang="es-CL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0"/>
    </mc:Choice>
    <mc:Fallback xmlns="">
      <p:transition spd="slow" advClick="0" advTm="1000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D1556D-804F-423E-8C81-B99ED82D1D87}" type="datetimeFigureOut">
              <a:rPr lang="es-CL" smtClean="0"/>
              <a:t>20-10-2012</a:t>
            </a:fld>
            <a:endParaRPr lang="es-CL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78ABCE-ACDD-4D02-B47A-5E32F7CA607B}" type="slidenum">
              <a:rPr lang="es-CL" smtClean="0"/>
              <a:t>‹Nº›</a:t>
            </a:fld>
            <a:endParaRPr lang="es-CL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0"/>
    </mc:Choice>
    <mc:Fallback xmlns="">
      <p:transition spd="slow" advClick="0" advTm="1000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781800" y="1143000"/>
            <a:ext cx="1905000" cy="5486400"/>
          </a:xfrm>
        </p:spPr>
        <p:txBody>
          <a:bodyPr vert="eaVert"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1143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D1556D-804F-423E-8C81-B99ED82D1D87}" type="datetimeFigureOut">
              <a:rPr lang="es-CL" smtClean="0"/>
              <a:t>20-10-2012</a:t>
            </a:fld>
            <a:endParaRPr lang="es-CL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78ABCE-ACDD-4D02-B47A-5E32F7CA607B}" type="slidenum">
              <a:rPr lang="es-CL" smtClean="0"/>
              <a:t>‹Nº›</a:t>
            </a:fld>
            <a:endParaRPr lang="es-CL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0"/>
    </mc:Choice>
    <mc:Fallback xmlns="">
      <p:transition spd="slow" advClick="0" advTm="1000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D1556D-804F-423E-8C81-B99ED82D1D87}" type="datetimeFigureOut">
              <a:rPr lang="es-CL" smtClean="0"/>
              <a:t>20-10-2012</a:t>
            </a:fld>
            <a:endParaRPr lang="es-CL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78ABCE-ACDD-4D02-B47A-5E32F7CA607B}" type="slidenum">
              <a:rPr lang="es-CL" smtClean="0"/>
              <a:t>‹Nº›</a:t>
            </a:fld>
            <a:endParaRPr lang="es-CL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0"/>
    </mc:Choice>
    <mc:Fallback xmlns="">
      <p:transition spd="slow" advClick="0" advTm="1000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1981200"/>
            <a:ext cx="7772400" cy="1362075"/>
          </a:xfrm>
        </p:spPr>
        <p:txBody>
          <a:bodyPr anchor="b">
            <a:noAutofit/>
          </a:bodyPr>
          <a:lstStyle>
            <a:lvl1pPr algn="l">
              <a:buNone/>
              <a:defRPr sz="4300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rgbClr val="FFFFFF"/>
                </a:solidFill>
                <a:effectLst>
                  <a:outerShdw blurRad="38100" dist="381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3367088"/>
            <a:ext cx="7772400" cy="1509712"/>
          </a:xfrm>
        </p:spPr>
        <p:txBody>
          <a:bodyPr anchor="t"/>
          <a:lstStyle>
            <a:lvl1pPr marL="45720" indent="0">
              <a:buNone/>
              <a:defRPr sz="2100" b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D1556D-804F-423E-8C81-B99ED82D1D87}" type="datetimeFigureOut">
              <a:rPr lang="es-CL" smtClean="0"/>
              <a:t>20-10-2012</a:t>
            </a:fld>
            <a:endParaRPr lang="es-CL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78ABCE-ACDD-4D02-B47A-5E32F7CA607B}" type="slidenum">
              <a:rPr lang="es-CL" smtClean="0"/>
              <a:t>‹Nº›</a:t>
            </a:fld>
            <a:endParaRPr lang="es-CL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0"/>
    </mc:Choice>
    <mc:Fallback xmlns="">
      <p:transition spd="slow" advClick="0" advTm="1000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D1556D-804F-423E-8C81-B99ED82D1D87}" type="datetimeFigureOut">
              <a:rPr lang="es-CL" smtClean="0"/>
              <a:t>20-10-2012</a:t>
            </a:fld>
            <a:endParaRPr lang="es-CL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78ABCE-ACDD-4D02-B47A-5E32F7CA607B}" type="slidenum">
              <a:rPr lang="es-CL" smtClean="0"/>
              <a:t>‹Nº›</a:t>
            </a:fld>
            <a:endParaRPr lang="es-CL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0"/>
    </mc:Choice>
    <mc:Fallback xmlns="">
      <p:transition spd="slow" advClick="0" advTm="1000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381000" y="1143000"/>
            <a:ext cx="8382000" cy="1069848"/>
          </a:xfrm>
        </p:spPr>
        <p:txBody>
          <a:bodyPr anchor="ctr"/>
          <a:lstStyle>
            <a:lvl1pPr>
              <a:defRPr sz="4000" b="0" i="0" cap="none" baseline="0"/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381000" y="2244970"/>
            <a:ext cx="4041648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3"/>
          </p:nvPr>
        </p:nvSpPr>
        <p:spPr>
          <a:xfrm>
            <a:off x="4721225" y="2244970"/>
            <a:ext cx="4041775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5" name="4 Marcador de contenido"/>
          <p:cNvSpPr>
            <a:spLocks noGrp="1"/>
          </p:cNvSpPr>
          <p:nvPr>
            <p:ph sz="quarter" idx="2"/>
          </p:nvPr>
        </p:nvSpPr>
        <p:spPr>
          <a:xfrm>
            <a:off x="381000" y="2708519"/>
            <a:ext cx="4041648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718304" y="2708519"/>
            <a:ext cx="4041775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26" name="25 Marcador de fecha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32D1556D-804F-423E-8C81-B99ED82D1D87}" type="datetimeFigureOut">
              <a:rPr lang="es-CL" smtClean="0"/>
              <a:t>20-10-2012</a:t>
            </a:fld>
            <a:endParaRPr lang="es-CL"/>
          </a:p>
        </p:txBody>
      </p:sp>
      <p:sp>
        <p:nvSpPr>
          <p:cNvPr id="27" name="26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6978ABCE-ACDD-4D02-B47A-5E32F7CA607B}" type="slidenum">
              <a:rPr lang="es-CL" smtClean="0"/>
              <a:t>‹Nº›</a:t>
            </a:fld>
            <a:endParaRPr lang="es-CL"/>
          </a:p>
        </p:txBody>
      </p:sp>
      <p:sp>
        <p:nvSpPr>
          <p:cNvPr id="28" name="27 Marcador de pie de página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es-CL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0"/>
    </mc:Choice>
    <mc:Fallback xmlns="">
      <p:transition spd="slow" advClick="0" advTm="1000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9848"/>
          </a:xfrm>
        </p:spPr>
        <p:txBody>
          <a:bodyPr anchor="ctr"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>
          <a:xfrm>
            <a:off x="6583680" y="612648"/>
            <a:ext cx="957264" cy="457200"/>
          </a:xfrm>
        </p:spPr>
        <p:txBody>
          <a:bodyPr/>
          <a:lstStyle/>
          <a:p>
            <a:fld id="{32D1556D-804F-423E-8C81-B99ED82D1D87}" type="datetimeFigureOut">
              <a:rPr lang="es-CL" smtClean="0"/>
              <a:t>20-10-2012</a:t>
            </a:fld>
            <a:endParaRPr lang="es-CL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5257800" y="612648"/>
            <a:ext cx="1325880" cy="457200"/>
          </a:xfrm>
        </p:spPr>
        <p:txBody>
          <a:bodyPr/>
          <a:lstStyle/>
          <a:p>
            <a:endParaRPr lang="es-CL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8174736" y="2272"/>
            <a:ext cx="762000" cy="365760"/>
          </a:xfrm>
        </p:spPr>
        <p:txBody>
          <a:bodyPr/>
          <a:lstStyle/>
          <a:p>
            <a:fld id="{6978ABCE-ACDD-4D02-B47A-5E32F7CA607B}" type="slidenum">
              <a:rPr lang="es-CL" smtClean="0"/>
              <a:t>‹Nº›</a:t>
            </a:fld>
            <a:endParaRPr lang="es-CL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0"/>
    </mc:Choice>
    <mc:Fallback xmlns="">
      <p:transition spd="slow" advClick="0" advTm="1000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D1556D-804F-423E-8C81-B99ED82D1D87}" type="datetimeFigureOut">
              <a:rPr lang="es-CL" smtClean="0"/>
              <a:t>20-10-2012</a:t>
            </a:fld>
            <a:endParaRPr lang="es-CL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78ABCE-ACDD-4D02-B47A-5E32F7CA607B}" type="slidenum">
              <a:rPr lang="es-CL" smtClean="0"/>
              <a:t>‹Nº›</a:t>
            </a:fld>
            <a:endParaRPr lang="es-CL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0"/>
    </mc:Choice>
    <mc:Fallback xmlns="">
      <p:transition spd="slow" advClick="0" advTm="1000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5353496" y="1101970"/>
            <a:ext cx="3383280" cy="877824"/>
          </a:xfrm>
        </p:spPr>
        <p:txBody>
          <a:bodyPr anchor="b"/>
          <a:lstStyle>
            <a:lvl1pPr algn="l">
              <a:buNone/>
              <a:defRPr sz="1800" b="1"/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2"/>
          </p:nvPr>
        </p:nvSpPr>
        <p:spPr>
          <a:xfrm>
            <a:off x="5353496" y="2010727"/>
            <a:ext cx="3383280" cy="4617720"/>
          </a:xfrm>
        </p:spPr>
        <p:txBody>
          <a:bodyPr/>
          <a:lstStyle>
            <a:lvl1pPr marL="9144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1"/>
          </p:nvPr>
        </p:nvSpPr>
        <p:spPr>
          <a:xfrm>
            <a:off x="152400" y="776287"/>
            <a:ext cx="5102352" cy="58521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D1556D-804F-423E-8C81-B99ED82D1D87}" type="datetimeFigureOut">
              <a:rPr lang="es-CL" smtClean="0"/>
              <a:t>20-10-2012</a:t>
            </a:fld>
            <a:endParaRPr lang="es-CL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78ABCE-ACDD-4D02-B47A-5E32F7CA607B}" type="slidenum">
              <a:rPr lang="es-CL" smtClean="0"/>
              <a:t>‹Nº›</a:t>
            </a:fld>
            <a:endParaRPr lang="es-CL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0"/>
    </mc:Choice>
    <mc:Fallback xmlns="">
      <p:transition spd="slow" advClick="0" advTm="1000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5440434" y="1109160"/>
            <a:ext cx="586803" cy="4681637"/>
          </a:xfrm>
        </p:spPr>
        <p:txBody>
          <a:bodyPr vert="vert270" lIns="45720" tIns="0" rIns="45720" anchor="t"/>
          <a:lstStyle>
            <a:lvl1pPr algn="ctr">
              <a:buNone/>
              <a:defRPr sz="2000" b="1"/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403671" y="1143000"/>
            <a:ext cx="4572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s-ES" smtClean="0"/>
              <a:t>Haga clic en el icono para agregar una imagen</a:t>
            </a:r>
            <a:endParaRPr kumimoji="0" lang="en-US" dirty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6088443" y="3274308"/>
            <a:ext cx="2590800" cy="2516489"/>
          </a:xfrm>
        </p:spPr>
        <p:txBody>
          <a:bodyPr lIns="0" tIns="0" rIns="4572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D1556D-804F-423E-8C81-B99ED82D1D87}" type="datetimeFigureOut">
              <a:rPr lang="es-CL" smtClean="0"/>
              <a:t>20-10-2012</a:t>
            </a:fld>
            <a:endParaRPr lang="es-CL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78ABCE-ACDD-4D02-B47A-5E32F7CA607B}" type="slidenum">
              <a:rPr lang="es-CL" smtClean="0"/>
              <a:t>‹Nº›</a:t>
            </a:fld>
            <a:endParaRPr lang="es-CL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0"/>
    </mc:Choice>
    <mc:Fallback xmlns="">
      <p:transition spd="slow" advClick="0" advTm="1000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27 Rectángulo"/>
          <p:cNvSpPr/>
          <p:nvPr/>
        </p:nvSpPr>
        <p:spPr>
          <a:xfrm>
            <a:off x="1" y="366818"/>
            <a:ext cx="9144000" cy="8440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28 Rectángulo"/>
          <p:cNvSpPr/>
          <p:nvPr/>
        </p:nvSpPr>
        <p:spPr>
          <a:xfrm>
            <a:off x="0" y="-1"/>
            <a:ext cx="9144000" cy="310663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0" name="29 Rectángulo"/>
          <p:cNvSpPr/>
          <p:nvPr/>
        </p:nvSpPr>
        <p:spPr>
          <a:xfrm>
            <a:off x="0" y="308276"/>
            <a:ext cx="9144001" cy="91441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1" name="30 Rectángulo"/>
          <p:cNvSpPr/>
          <p:nvPr/>
        </p:nvSpPr>
        <p:spPr>
          <a:xfrm flipV="1">
            <a:off x="5410182" y="360246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31 Rectángulo"/>
          <p:cNvSpPr/>
          <p:nvPr/>
        </p:nvSpPr>
        <p:spPr>
          <a:xfrm flipV="1">
            <a:off x="5410200" y="440112"/>
            <a:ext cx="3733801" cy="18003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3" name="32 Rectángulo redondeado"/>
          <p:cNvSpPr/>
          <p:nvPr/>
        </p:nvSpPr>
        <p:spPr bwMode="white">
          <a:xfrm>
            <a:off x="5407339" y="497504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4" name="33 Rectángulo redondeado"/>
          <p:cNvSpPr/>
          <p:nvPr/>
        </p:nvSpPr>
        <p:spPr bwMode="white">
          <a:xfrm>
            <a:off x="7373646" y="58894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5" name="34 Rectángulo"/>
          <p:cNvSpPr/>
          <p:nvPr/>
        </p:nvSpPr>
        <p:spPr bwMode="invGray">
          <a:xfrm>
            <a:off x="9084966" y="-2001"/>
            <a:ext cx="57626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6" name="35 Rectángulo"/>
          <p:cNvSpPr/>
          <p:nvPr/>
        </p:nvSpPr>
        <p:spPr bwMode="invGray">
          <a:xfrm>
            <a:off x="9044481" y="-2001"/>
            <a:ext cx="27432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7" name="36 Rectángulo"/>
          <p:cNvSpPr/>
          <p:nvPr/>
        </p:nvSpPr>
        <p:spPr bwMode="invGray">
          <a:xfrm>
            <a:off x="9025428" y="-2001"/>
            <a:ext cx="9144" cy="621792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8" name="37 Rectángulo"/>
          <p:cNvSpPr/>
          <p:nvPr/>
        </p:nvSpPr>
        <p:spPr bwMode="invGray">
          <a:xfrm>
            <a:off x="8975423" y="-2001"/>
            <a:ext cx="27432" cy="621792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9" name="38 Rectángulo"/>
          <p:cNvSpPr/>
          <p:nvPr/>
        </p:nvSpPr>
        <p:spPr bwMode="invGray">
          <a:xfrm>
            <a:off x="8915677" y="380"/>
            <a:ext cx="54864" cy="585216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0" name="39 Rectángulo"/>
          <p:cNvSpPr/>
          <p:nvPr/>
        </p:nvSpPr>
        <p:spPr bwMode="invGray">
          <a:xfrm>
            <a:off x="8873475" y="380"/>
            <a:ext cx="9144" cy="585216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21 Marcador de título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68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13" name="12 Marcador de texto"/>
          <p:cNvSpPr>
            <a:spLocks noGrp="1"/>
          </p:cNvSpPr>
          <p:nvPr>
            <p:ph type="body" idx="1"/>
          </p:nvPr>
        </p:nvSpPr>
        <p:spPr>
          <a:xfrm>
            <a:off x="457200" y="2249424"/>
            <a:ext cx="8229600" cy="432511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  <a:p>
            <a:pPr lvl="1" eaLnBrk="1" latinLnBrk="0" hangingPunct="1"/>
            <a:r>
              <a:rPr kumimoji="0" lang="es-ES" smtClean="0"/>
              <a:t>Segundo nivel</a:t>
            </a:r>
          </a:p>
          <a:p>
            <a:pPr lvl="2" eaLnBrk="1" latinLnBrk="0" hangingPunct="1"/>
            <a:r>
              <a:rPr kumimoji="0" lang="es-ES" smtClean="0"/>
              <a:t>Tercer nivel</a:t>
            </a:r>
          </a:p>
          <a:p>
            <a:pPr lvl="3" eaLnBrk="1" latinLnBrk="0" hangingPunct="1"/>
            <a:r>
              <a:rPr kumimoji="0" lang="es-ES" smtClean="0"/>
              <a:t>Cuarto nivel</a:t>
            </a:r>
          </a:p>
          <a:p>
            <a:pPr lvl="4" eaLnBrk="1" latinLnBrk="0" hangingPunct="1"/>
            <a:r>
              <a:rPr kumimoji="0" lang="es-ES" smtClean="0"/>
              <a:t>Quinto nivel</a:t>
            </a:r>
            <a:endParaRPr kumimoji="0" lang="en-US"/>
          </a:p>
        </p:txBody>
      </p:sp>
      <p:sp>
        <p:nvSpPr>
          <p:cNvPr id="14" name="13 Marcador de fecha"/>
          <p:cNvSpPr>
            <a:spLocks noGrp="1"/>
          </p:cNvSpPr>
          <p:nvPr>
            <p:ph type="dt" sz="half" idx="2"/>
          </p:nvPr>
        </p:nvSpPr>
        <p:spPr>
          <a:xfrm>
            <a:off x="6586536" y="612648"/>
            <a:ext cx="957264" cy="45720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fld id="{32D1556D-804F-423E-8C81-B99ED82D1D87}" type="datetimeFigureOut">
              <a:rPr lang="es-CL" smtClean="0"/>
              <a:t>20-10-2012</a:t>
            </a:fld>
            <a:endParaRPr lang="es-CL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5257800" y="612648"/>
            <a:ext cx="1325880" cy="45720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endParaRPr lang="es-CL"/>
          </a:p>
        </p:txBody>
      </p:sp>
      <p:sp>
        <p:nvSpPr>
          <p:cNvPr id="23" name="22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8174736" y="2272"/>
            <a:ext cx="762000" cy="365760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800">
                <a:solidFill>
                  <a:srgbClr val="FFFFFF"/>
                </a:solidFill>
              </a:defRPr>
            </a:lvl1pPr>
          </a:lstStyle>
          <a:p>
            <a:fld id="{6978ABCE-ACDD-4D02-B47A-5E32F7CA607B}" type="slidenum">
              <a:rPr lang="es-CL" smtClean="0"/>
              <a:t>‹Nº›</a:t>
            </a:fld>
            <a:endParaRPr lang="es-C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89" r:id="rId1"/>
    <p:sldLayoutId id="2147483890" r:id="rId2"/>
    <p:sldLayoutId id="2147483891" r:id="rId3"/>
    <p:sldLayoutId id="2147483892" r:id="rId4"/>
    <p:sldLayoutId id="2147483893" r:id="rId5"/>
    <p:sldLayoutId id="2147483894" r:id="rId6"/>
    <p:sldLayoutId id="2147483895" r:id="rId7"/>
    <p:sldLayoutId id="2147483896" r:id="rId8"/>
    <p:sldLayoutId id="2147483897" r:id="rId9"/>
    <p:sldLayoutId id="2147483898" r:id="rId10"/>
    <p:sldLayoutId id="2147483899" r:id="rId11"/>
  </p:sldLayoutIdLst>
  <mc:AlternateContent xmlns:mc="http://schemas.openxmlformats.org/markup-compatibility/2006" xmlns:p14="http://schemas.microsoft.com/office/powerpoint/2010/main">
    <mc:Choice Requires="p14">
      <p:transition spd="slow" p14:dur="2000" advClick="0" advTm="10000"/>
    </mc:Choice>
    <mc:Fallback xmlns="">
      <p:transition spd="slow" advClick="0" advTm="10000"/>
    </mc:Fallback>
  </mc:AlternateConten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65760" indent="-256032" algn="l" rtl="0" eaLnBrk="1" latinLnBrk="0" hangingPunct="1">
        <a:spcBef>
          <a:spcPts val="300"/>
        </a:spcBef>
        <a:buClr>
          <a:schemeClr val="accent3"/>
        </a:buClr>
        <a:buFont typeface="Georgia"/>
        <a:buChar char="•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8368" indent="-246888" algn="l" rtl="0" eaLnBrk="1" latinLnBrk="0" hangingPunct="1">
        <a:spcBef>
          <a:spcPts val="300"/>
        </a:spcBef>
        <a:buClr>
          <a:schemeClr val="accent2"/>
        </a:buClr>
        <a:buFont typeface="Georgia"/>
        <a:buChar char="▫"/>
        <a:defRPr kumimoji="0"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3544" indent="-219456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576" indent="-201168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8988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2000" kern="1200">
          <a:solidFill>
            <a:schemeClr val="accent3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wma"/><Relationship Id="rId1" Type="http://schemas.microsoft.com/office/2007/relationships/media" Target="../media/media1.wma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jpeg"/><Relationship Id="rId13" Type="http://schemas.openxmlformats.org/officeDocument/2006/relationships/image" Target="../media/image25.jpeg"/><Relationship Id="rId18" Type="http://schemas.openxmlformats.org/officeDocument/2006/relationships/image" Target="../media/image30.jpeg"/><Relationship Id="rId3" Type="http://schemas.openxmlformats.org/officeDocument/2006/relationships/image" Target="../media/image15.jpeg"/><Relationship Id="rId7" Type="http://schemas.openxmlformats.org/officeDocument/2006/relationships/image" Target="../media/image19.jpeg"/><Relationship Id="rId12" Type="http://schemas.openxmlformats.org/officeDocument/2006/relationships/image" Target="../media/image24.jpeg"/><Relationship Id="rId17" Type="http://schemas.openxmlformats.org/officeDocument/2006/relationships/image" Target="../media/image29.jpeg"/><Relationship Id="rId2" Type="http://schemas.openxmlformats.org/officeDocument/2006/relationships/notesSlide" Target="../notesSlides/notesSlide7.xml"/><Relationship Id="rId16" Type="http://schemas.openxmlformats.org/officeDocument/2006/relationships/image" Target="../media/image28.jpeg"/><Relationship Id="rId20" Type="http://schemas.openxmlformats.org/officeDocument/2006/relationships/image" Target="../media/image3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jpeg"/><Relationship Id="rId11" Type="http://schemas.openxmlformats.org/officeDocument/2006/relationships/image" Target="../media/image23.jpeg"/><Relationship Id="rId5" Type="http://schemas.openxmlformats.org/officeDocument/2006/relationships/image" Target="../media/image17.jpeg"/><Relationship Id="rId15" Type="http://schemas.openxmlformats.org/officeDocument/2006/relationships/image" Target="../media/image27.jpeg"/><Relationship Id="rId10" Type="http://schemas.openxmlformats.org/officeDocument/2006/relationships/image" Target="../media/image22.jpeg"/><Relationship Id="rId19" Type="http://schemas.openxmlformats.org/officeDocument/2006/relationships/image" Target="../media/image31.jpeg"/><Relationship Id="rId4" Type="http://schemas.openxmlformats.org/officeDocument/2006/relationships/image" Target="../media/image16.jpeg"/><Relationship Id="rId9" Type="http://schemas.openxmlformats.org/officeDocument/2006/relationships/image" Target="../media/image21.jpeg"/><Relationship Id="rId14" Type="http://schemas.openxmlformats.org/officeDocument/2006/relationships/image" Target="../media/image26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7" Type="http://schemas.openxmlformats.org/officeDocument/2006/relationships/image" Target="../media/image36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www.gettyimages.es/detail/98520830/Photodisc" TargetMode="External"/><Relationship Id="rId5" Type="http://schemas.openxmlformats.org/officeDocument/2006/relationships/image" Target="../media/image35.jpeg"/><Relationship Id="rId4" Type="http://schemas.openxmlformats.org/officeDocument/2006/relationships/hyperlink" Target="http://www.gettyimages.es/detail/83867641/Photographers-Choice-RF" TargetMode="Externa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395536" y="2348880"/>
            <a:ext cx="8458200" cy="1470025"/>
          </a:xfrm>
        </p:spPr>
        <p:txBody>
          <a:bodyPr>
            <a:normAutofit/>
          </a:bodyPr>
          <a:lstStyle/>
          <a:p>
            <a:pPr algn="ctr"/>
            <a:r>
              <a:rPr lang="es-CL" dirty="0" smtClean="0"/>
              <a:t>“Sabía usted ?”</a:t>
            </a:r>
            <a:r>
              <a:rPr lang="es-CL" dirty="0"/>
              <a:t/>
            </a:r>
            <a:br>
              <a:rPr lang="es-CL" dirty="0"/>
            </a:br>
            <a:endParaRPr lang="es-CL" dirty="0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/>
          </a:bodyPr>
          <a:lstStyle/>
          <a:p>
            <a:r>
              <a:rPr lang="es-CL" dirty="0" smtClean="0"/>
              <a:t>FUENTES:</a:t>
            </a:r>
          </a:p>
          <a:p>
            <a:r>
              <a:rPr lang="es-CL" dirty="0" smtClean="0"/>
              <a:t>BANCO MUNDIAL</a:t>
            </a:r>
          </a:p>
          <a:p>
            <a:r>
              <a:rPr lang="es-CL" dirty="0" smtClean="0"/>
              <a:t>LATINOBAROMETRO</a:t>
            </a:r>
          </a:p>
          <a:p>
            <a:r>
              <a:rPr lang="es-CL" dirty="0" smtClean="0"/>
              <a:t>CHILE: FUNDACION SOL; MAYOL</a:t>
            </a:r>
            <a:endParaRPr lang="es-CL" dirty="0"/>
          </a:p>
        </p:txBody>
      </p:sp>
      <p:pic>
        <p:nvPicPr>
          <p:cNvPr id="5" name="01 When I Still Needed You.wma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083843" y="5877272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4226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5000">
        <p:fade/>
      </p:transition>
    </mc:Choice>
    <mc:Fallback xmlns="">
      <p:transition spd="med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0194" name="Picture 2" descr="D:\IN77Z\Reflexiones\imágenes\9889943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84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1 Rectángulo"/>
          <p:cNvSpPr/>
          <p:nvPr/>
        </p:nvSpPr>
        <p:spPr>
          <a:xfrm>
            <a:off x="1115616" y="566678"/>
            <a:ext cx="7056784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L" sz="2800" dirty="0" smtClean="0"/>
              <a:t>En informe </a:t>
            </a:r>
            <a:r>
              <a:rPr lang="es-CL" sz="2800" dirty="0"/>
              <a:t>publicado por la Organización Mundial de Salud (OMS) se estima que alrededor del mundo unos 1.34 millones de habitantes de zonas urbanas corren peligro de muerte prematura por la contaminación.</a:t>
            </a:r>
          </a:p>
        </p:txBody>
      </p:sp>
    </p:spTree>
    <p:extLst>
      <p:ext uri="{BB962C8B-B14F-4D97-AF65-F5344CB8AC3E}">
        <p14:creationId xmlns:p14="http://schemas.microsoft.com/office/powerpoint/2010/main" val="1507265050"/>
      </p:ext>
    </p:extLst>
  </p:cSld>
  <p:clrMapOvr>
    <a:masterClrMapping/>
  </p:clrMapOvr>
  <p:transition spd="slow" advClick="0" advTm="10000">
    <p:randomBar dir="vert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inflacion.com.co/wp-content/uploads/JESUS-ES-EL-SALVADOR1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680" y="1"/>
            <a:ext cx="9149680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4 CuadroTexto"/>
          <p:cNvSpPr txBox="1"/>
          <p:nvPr/>
        </p:nvSpPr>
        <p:spPr>
          <a:xfrm>
            <a:off x="365721" y="1536174"/>
            <a:ext cx="8526759" cy="3170099"/>
          </a:xfrm>
          <a:prstGeom prst="rect">
            <a:avLst/>
          </a:prstGeom>
          <a:solidFill>
            <a:schemeClr val="bg1">
              <a:lumMod val="50000"/>
              <a:alpha val="55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s-CL" sz="4000" b="1" dirty="0">
                <a:solidFill>
                  <a:schemeClr val="bg1"/>
                </a:solidFill>
              </a:rPr>
              <a:t>A</a:t>
            </a:r>
            <a:r>
              <a:rPr lang="es-CL" sz="4000" dirty="0">
                <a:solidFill>
                  <a:schemeClr val="bg1"/>
                </a:solidFill>
              </a:rPr>
              <a:t>mérica Latina tiene las mayores reservas de agua, las mayores reservas de </a:t>
            </a:r>
            <a:r>
              <a:rPr lang="es-CL" sz="4000" dirty="0" smtClean="0">
                <a:solidFill>
                  <a:schemeClr val="bg1"/>
                </a:solidFill>
              </a:rPr>
              <a:t>materias primas</a:t>
            </a:r>
            <a:r>
              <a:rPr lang="es-CL" sz="4000" dirty="0">
                <a:solidFill>
                  <a:schemeClr val="bg1"/>
                </a:solidFill>
              </a:rPr>
              <a:t>, con 600 millones de habitantes y más superficie que China y EE </a:t>
            </a:r>
            <a:r>
              <a:rPr lang="es-CL" sz="4000" dirty="0" smtClean="0">
                <a:solidFill>
                  <a:schemeClr val="bg1"/>
                </a:solidFill>
              </a:rPr>
              <a:t>UU juntos</a:t>
            </a:r>
            <a:endParaRPr lang="es-CL" sz="4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5502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10000">
        <p:fade/>
      </p:transition>
    </mc:Choice>
    <mc:Fallback xmlns="">
      <p:transition spd="med" advClick="0" advTm="10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CL"/>
          </a:p>
        </p:txBody>
      </p:sp>
      <p:pic>
        <p:nvPicPr>
          <p:cNvPr id="4098" name="Picture 2" descr="http://4.bp.blogspot.com/_esUBlqKjDzk/TRGEBZeGWjI/AAAAAAAAVnM/dYRj22P8jko/s1600/trabajo+infantil+peru+bolivi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5102"/>
            <a:ext cx="9387582" cy="68831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3 Rectángulo"/>
          <p:cNvSpPr/>
          <p:nvPr/>
        </p:nvSpPr>
        <p:spPr>
          <a:xfrm>
            <a:off x="3231406" y="3789040"/>
            <a:ext cx="6156176" cy="2862322"/>
          </a:xfrm>
          <a:prstGeom prst="rect">
            <a:avLst/>
          </a:prstGeom>
          <a:solidFill>
            <a:schemeClr val="bg1">
              <a:alpha val="49000"/>
            </a:schemeClr>
          </a:solidFill>
        </p:spPr>
        <p:txBody>
          <a:bodyPr wrap="square">
            <a:spAutoFit/>
          </a:bodyPr>
          <a:lstStyle/>
          <a:p>
            <a:r>
              <a:rPr lang="es-CL" sz="3600" dirty="0"/>
              <a:t>El problema más importante sigue </a:t>
            </a:r>
            <a:r>
              <a:rPr lang="es-CL" sz="3600" dirty="0" smtClean="0"/>
              <a:t>siendo el </a:t>
            </a:r>
            <a:r>
              <a:rPr lang="es-CL" sz="3600" dirty="0"/>
              <a:t>problema económico, que en el año</a:t>
            </a:r>
          </a:p>
          <a:p>
            <a:r>
              <a:rPr lang="es-CL" sz="3600" dirty="0"/>
              <a:t>2011 converge con la </a:t>
            </a:r>
            <a:r>
              <a:rPr lang="es-CL" sz="3600" dirty="0" smtClean="0"/>
              <a:t>delincuencia</a:t>
            </a:r>
            <a:endParaRPr lang="es-CL" sz="3600" dirty="0"/>
          </a:p>
        </p:txBody>
      </p:sp>
      <p:sp>
        <p:nvSpPr>
          <p:cNvPr id="5" name="4 Rectángulo"/>
          <p:cNvSpPr/>
          <p:nvPr/>
        </p:nvSpPr>
        <p:spPr>
          <a:xfrm>
            <a:off x="3491880" y="260648"/>
            <a:ext cx="565212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L" sz="2800" dirty="0"/>
              <a:t>La tasa de desempleo </a:t>
            </a:r>
            <a:r>
              <a:rPr lang="es-CL" sz="2800" dirty="0" smtClean="0"/>
              <a:t>se redujo </a:t>
            </a:r>
            <a:r>
              <a:rPr lang="es-CL" sz="2800" dirty="0"/>
              <a:t>desde un 8,1% en 2009 a un 7,3% en 2011.</a:t>
            </a:r>
          </a:p>
        </p:txBody>
      </p:sp>
    </p:spTree>
    <p:extLst>
      <p:ext uri="{BB962C8B-B14F-4D97-AF65-F5344CB8AC3E}">
        <p14:creationId xmlns:p14="http://schemas.microsoft.com/office/powerpoint/2010/main" val="1733808741"/>
      </p:ext>
    </p:extLst>
  </p:cSld>
  <p:clrMapOvr>
    <a:masterClrMapping/>
  </p:clrMapOvr>
  <p:transition spd="slow" advClick="0" advTm="10000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://www.eldiario24.com/uploads/editorial/2011/05/25/imagenes/92831_lideres_latinoamericanos_de_ayer_y_de_hoy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3 Rectángulo"/>
          <p:cNvSpPr/>
          <p:nvPr/>
        </p:nvSpPr>
        <p:spPr>
          <a:xfrm>
            <a:off x="827584" y="1556792"/>
            <a:ext cx="7632848" cy="3539430"/>
          </a:xfrm>
          <a:prstGeom prst="rect">
            <a:avLst/>
          </a:prstGeom>
          <a:solidFill>
            <a:schemeClr val="bg1">
              <a:alpha val="5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r>
              <a:rPr lang="es-CL" sz="3200" dirty="0"/>
              <a:t>Cuatro de cada diez latinoamericanos. tiene hoy un escalón más de educación que el hogar en que nació. </a:t>
            </a:r>
            <a:endParaRPr lang="es-CL" sz="3200" dirty="0" smtClean="0"/>
          </a:p>
          <a:p>
            <a:endParaRPr lang="es-CL" sz="3200" dirty="0"/>
          </a:p>
          <a:p>
            <a:r>
              <a:rPr lang="es-CL" sz="3200" dirty="0" smtClean="0"/>
              <a:t>Ocho </a:t>
            </a:r>
            <a:r>
              <a:rPr lang="es-CL" sz="3200" dirty="0"/>
              <a:t>de cada diez latinoamericanos están conectados con el mundo a través del celular. </a:t>
            </a:r>
          </a:p>
        </p:txBody>
      </p:sp>
    </p:spTree>
    <p:extLst>
      <p:ext uri="{BB962C8B-B14F-4D97-AF65-F5344CB8AC3E}">
        <p14:creationId xmlns:p14="http://schemas.microsoft.com/office/powerpoint/2010/main" val="3349529865"/>
      </p:ext>
    </p:extLst>
  </p:cSld>
  <p:clrMapOvr>
    <a:masterClrMapping/>
  </p:clrMapOvr>
  <p:transition spd="slow" advClick="0" advTm="15000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1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Título"/>
          <p:cNvSpPr>
            <a:spLocks noGrp="1"/>
          </p:cNvSpPr>
          <p:nvPr>
            <p:ph type="title"/>
          </p:nvPr>
        </p:nvSpPr>
        <p:spPr>
          <a:xfrm>
            <a:off x="755576" y="2708920"/>
            <a:ext cx="7772400" cy="1362075"/>
          </a:xfrm>
        </p:spPr>
        <p:txBody>
          <a:bodyPr/>
          <a:lstStyle/>
          <a:p>
            <a:r>
              <a:rPr lang="es-CL" dirty="0" smtClean="0"/>
              <a:t>SABIA USTED QUE EN CHILE…</a:t>
            </a:r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2243183793"/>
      </p:ext>
    </p:extLst>
  </p:cSld>
  <p:clrMapOvr>
    <a:masterClrMapping/>
  </p:clrMapOvr>
  <p:transition spd="slow" advClick="0" advTm="3000">
    <p:randomBar dir="vert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332656"/>
            <a:ext cx="8229600" cy="1066800"/>
          </a:xfrm>
        </p:spPr>
        <p:txBody>
          <a:bodyPr>
            <a:normAutofit/>
          </a:bodyPr>
          <a:lstStyle/>
          <a:p>
            <a:r>
              <a:rPr lang="es-CL" sz="2800" dirty="0" smtClean="0"/>
              <a:t>Hay Malestar en el sistema?</a:t>
            </a:r>
            <a:endParaRPr lang="es-CL" sz="2800" dirty="0"/>
          </a:p>
        </p:txBody>
      </p:sp>
      <p:sp>
        <p:nvSpPr>
          <p:cNvPr id="4" name="3 Rectángulo"/>
          <p:cNvSpPr/>
          <p:nvPr/>
        </p:nvSpPr>
        <p:spPr>
          <a:xfrm>
            <a:off x="3923928" y="2348880"/>
            <a:ext cx="1656184" cy="9144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dirty="0" smtClean="0">
                <a:solidFill>
                  <a:schemeClr val="tx1"/>
                </a:solidFill>
              </a:rPr>
              <a:t>EDUCACION</a:t>
            </a:r>
            <a:endParaRPr lang="es-CL" dirty="0">
              <a:solidFill>
                <a:schemeClr val="tx1"/>
              </a:solidFill>
            </a:endParaRPr>
          </a:p>
        </p:txBody>
      </p:sp>
      <p:sp>
        <p:nvSpPr>
          <p:cNvPr id="5" name="4 Rectángulo"/>
          <p:cNvSpPr/>
          <p:nvPr/>
        </p:nvSpPr>
        <p:spPr>
          <a:xfrm>
            <a:off x="3923928" y="1268760"/>
            <a:ext cx="1656184" cy="9144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1400" dirty="0" smtClean="0">
                <a:solidFill>
                  <a:schemeClr val="tx1"/>
                </a:solidFill>
              </a:rPr>
              <a:t>DISTRIBUCION</a:t>
            </a:r>
          </a:p>
          <a:p>
            <a:pPr algn="ctr"/>
            <a:r>
              <a:rPr lang="es-CL" sz="1400" dirty="0" smtClean="0">
                <a:solidFill>
                  <a:schemeClr val="tx1"/>
                </a:solidFill>
              </a:rPr>
              <a:t>INGRESO</a:t>
            </a:r>
            <a:endParaRPr lang="es-CL" sz="1400" dirty="0">
              <a:solidFill>
                <a:schemeClr val="tx1"/>
              </a:solidFill>
            </a:endParaRPr>
          </a:p>
        </p:txBody>
      </p:sp>
      <p:sp>
        <p:nvSpPr>
          <p:cNvPr id="6" name="5 Rectángulo"/>
          <p:cNvSpPr/>
          <p:nvPr/>
        </p:nvSpPr>
        <p:spPr>
          <a:xfrm>
            <a:off x="3923928" y="3501008"/>
            <a:ext cx="1656184" cy="914400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dirty="0" smtClean="0">
                <a:solidFill>
                  <a:schemeClr val="tx1"/>
                </a:solidFill>
              </a:rPr>
              <a:t>SALUD</a:t>
            </a:r>
          </a:p>
          <a:p>
            <a:pPr algn="ctr"/>
            <a:r>
              <a:rPr lang="es-CL" dirty="0" smtClean="0">
                <a:solidFill>
                  <a:schemeClr val="tx1"/>
                </a:solidFill>
              </a:rPr>
              <a:t>Auge</a:t>
            </a:r>
            <a:endParaRPr lang="es-CL" dirty="0">
              <a:solidFill>
                <a:schemeClr val="tx1"/>
              </a:solidFill>
            </a:endParaRPr>
          </a:p>
        </p:txBody>
      </p:sp>
      <p:sp>
        <p:nvSpPr>
          <p:cNvPr id="7" name="6 Rectángulo"/>
          <p:cNvSpPr/>
          <p:nvPr/>
        </p:nvSpPr>
        <p:spPr>
          <a:xfrm>
            <a:off x="6228184" y="3501008"/>
            <a:ext cx="1656184" cy="914400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1200" dirty="0" smtClean="0">
                <a:solidFill>
                  <a:schemeClr val="tx1"/>
                </a:solidFill>
              </a:rPr>
              <a:t>DISCRIMINACION</a:t>
            </a:r>
          </a:p>
          <a:p>
            <a:pPr algn="ctr"/>
            <a:r>
              <a:rPr lang="es-CL" sz="1200" dirty="0" smtClean="0">
                <a:solidFill>
                  <a:schemeClr val="tx1"/>
                </a:solidFill>
              </a:rPr>
              <a:t>Nanas, FFAA, calle</a:t>
            </a:r>
            <a:endParaRPr lang="es-CL" sz="1200" dirty="0">
              <a:solidFill>
                <a:schemeClr val="tx1"/>
              </a:solidFill>
            </a:endParaRPr>
          </a:p>
        </p:txBody>
      </p:sp>
      <p:sp>
        <p:nvSpPr>
          <p:cNvPr id="8" name="7 Rectángulo"/>
          <p:cNvSpPr/>
          <p:nvPr/>
        </p:nvSpPr>
        <p:spPr>
          <a:xfrm>
            <a:off x="6228184" y="2348880"/>
            <a:ext cx="1656184" cy="9144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dirty="0" smtClean="0">
                <a:solidFill>
                  <a:schemeClr val="tx1"/>
                </a:solidFill>
              </a:rPr>
              <a:t>AFPS E </a:t>
            </a:r>
          </a:p>
          <a:p>
            <a:pPr algn="ctr"/>
            <a:r>
              <a:rPr lang="es-CL" dirty="0" smtClean="0">
                <a:solidFill>
                  <a:schemeClr val="tx1"/>
                </a:solidFill>
              </a:rPr>
              <a:t>ISAPRES</a:t>
            </a:r>
            <a:endParaRPr lang="es-CL" dirty="0">
              <a:solidFill>
                <a:schemeClr val="tx1"/>
              </a:solidFill>
            </a:endParaRPr>
          </a:p>
        </p:txBody>
      </p:sp>
      <p:sp>
        <p:nvSpPr>
          <p:cNvPr id="9" name="8 Rectángulo"/>
          <p:cNvSpPr/>
          <p:nvPr/>
        </p:nvSpPr>
        <p:spPr>
          <a:xfrm>
            <a:off x="3923928" y="4725144"/>
            <a:ext cx="1656184" cy="914400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dirty="0" smtClean="0">
                <a:solidFill>
                  <a:schemeClr val="tx1"/>
                </a:solidFill>
              </a:rPr>
              <a:t>CREDITO</a:t>
            </a:r>
          </a:p>
          <a:p>
            <a:pPr algn="ctr"/>
            <a:r>
              <a:rPr lang="es-CL" dirty="0" err="1" smtClean="0">
                <a:solidFill>
                  <a:schemeClr val="tx1"/>
                </a:solidFill>
              </a:rPr>
              <a:t>Retail</a:t>
            </a:r>
            <a:endParaRPr lang="es-CL" dirty="0">
              <a:solidFill>
                <a:schemeClr val="tx1"/>
              </a:solidFill>
            </a:endParaRPr>
          </a:p>
        </p:txBody>
      </p:sp>
      <p:sp>
        <p:nvSpPr>
          <p:cNvPr id="10" name="9 Rectángulo"/>
          <p:cNvSpPr/>
          <p:nvPr/>
        </p:nvSpPr>
        <p:spPr>
          <a:xfrm>
            <a:off x="1547664" y="3501008"/>
            <a:ext cx="1656184" cy="914400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dirty="0" smtClean="0">
                <a:solidFill>
                  <a:schemeClr val="tx1"/>
                </a:solidFill>
              </a:rPr>
              <a:t>COLUSION</a:t>
            </a:r>
          </a:p>
          <a:p>
            <a:pPr algn="ctr"/>
            <a:r>
              <a:rPr lang="es-CL" sz="1400" dirty="0" smtClean="0">
                <a:solidFill>
                  <a:schemeClr val="tx1"/>
                </a:solidFill>
              </a:rPr>
              <a:t>Farmacias, pollos</a:t>
            </a:r>
            <a:endParaRPr lang="es-CL" sz="1400" dirty="0">
              <a:solidFill>
                <a:schemeClr val="tx1"/>
              </a:solidFill>
            </a:endParaRPr>
          </a:p>
        </p:txBody>
      </p:sp>
      <p:sp>
        <p:nvSpPr>
          <p:cNvPr id="11" name="10 Rectángulo"/>
          <p:cNvSpPr/>
          <p:nvPr/>
        </p:nvSpPr>
        <p:spPr>
          <a:xfrm>
            <a:off x="1547664" y="4725144"/>
            <a:ext cx="1656184" cy="914400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dirty="0" smtClean="0">
                <a:solidFill>
                  <a:schemeClr val="tx1"/>
                </a:solidFill>
              </a:rPr>
              <a:t>REGIONES</a:t>
            </a:r>
            <a:endParaRPr lang="es-CL" dirty="0">
              <a:solidFill>
                <a:schemeClr val="tx1"/>
              </a:solidFill>
            </a:endParaRPr>
          </a:p>
        </p:txBody>
      </p:sp>
      <p:sp>
        <p:nvSpPr>
          <p:cNvPr id="12" name="11 Rectángulo"/>
          <p:cNvSpPr/>
          <p:nvPr/>
        </p:nvSpPr>
        <p:spPr>
          <a:xfrm>
            <a:off x="6228184" y="4725144"/>
            <a:ext cx="1656184" cy="914400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dirty="0" smtClean="0">
                <a:solidFill>
                  <a:schemeClr val="tx1"/>
                </a:solidFill>
              </a:rPr>
              <a:t>SALARIO</a:t>
            </a:r>
          </a:p>
          <a:p>
            <a:pPr algn="ctr"/>
            <a:r>
              <a:rPr lang="es-CL" dirty="0" smtClean="0">
                <a:solidFill>
                  <a:schemeClr val="tx1"/>
                </a:solidFill>
              </a:rPr>
              <a:t>MINIMO</a:t>
            </a:r>
            <a:endParaRPr lang="es-CL" dirty="0">
              <a:solidFill>
                <a:schemeClr val="tx1"/>
              </a:solidFill>
            </a:endParaRPr>
          </a:p>
        </p:txBody>
      </p:sp>
      <p:sp>
        <p:nvSpPr>
          <p:cNvPr id="13" name="12 Rectángulo"/>
          <p:cNvSpPr/>
          <p:nvPr/>
        </p:nvSpPr>
        <p:spPr>
          <a:xfrm>
            <a:off x="6228184" y="1243608"/>
            <a:ext cx="1656184" cy="9144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1400" dirty="0" smtClean="0">
                <a:solidFill>
                  <a:schemeClr val="tx1"/>
                </a:solidFill>
              </a:rPr>
              <a:t>DESCONFIANZA</a:t>
            </a:r>
          </a:p>
          <a:p>
            <a:pPr algn="ctr"/>
            <a:r>
              <a:rPr lang="es-CL" sz="1400" dirty="0" smtClean="0">
                <a:solidFill>
                  <a:schemeClr val="tx1"/>
                </a:solidFill>
              </a:rPr>
              <a:t>INSTITUCIONES</a:t>
            </a:r>
            <a:endParaRPr lang="es-CL" sz="1400" dirty="0">
              <a:solidFill>
                <a:schemeClr val="tx1"/>
              </a:solidFill>
            </a:endParaRPr>
          </a:p>
        </p:txBody>
      </p:sp>
      <p:sp>
        <p:nvSpPr>
          <p:cNvPr id="14" name="13 Rectángulo"/>
          <p:cNvSpPr/>
          <p:nvPr/>
        </p:nvSpPr>
        <p:spPr>
          <a:xfrm>
            <a:off x="1547664" y="1268760"/>
            <a:ext cx="1656184" cy="914400"/>
          </a:xfrm>
          <a:prstGeom prst="rect">
            <a:avLst/>
          </a:prstGeom>
          <a:solidFill>
            <a:srgbClr val="0033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1400" dirty="0" smtClean="0"/>
              <a:t>CRECIMIENTO</a:t>
            </a:r>
            <a:r>
              <a:rPr lang="es-CL" sz="1600" dirty="0" smtClean="0"/>
              <a:t> </a:t>
            </a:r>
            <a:r>
              <a:rPr lang="es-CL" sz="1400" dirty="0" smtClean="0"/>
              <a:t>6% /</a:t>
            </a:r>
          </a:p>
          <a:p>
            <a:pPr algn="ctr"/>
            <a:r>
              <a:rPr lang="es-CL" sz="1400" dirty="0" smtClean="0"/>
              <a:t>PIB pc US$ 15000</a:t>
            </a:r>
            <a:endParaRPr lang="es-CL" sz="1400" dirty="0"/>
          </a:p>
        </p:txBody>
      </p:sp>
      <p:sp>
        <p:nvSpPr>
          <p:cNvPr id="15" name="14 Rectángulo"/>
          <p:cNvSpPr/>
          <p:nvPr/>
        </p:nvSpPr>
        <p:spPr>
          <a:xfrm>
            <a:off x="1547664" y="2348880"/>
            <a:ext cx="1656184" cy="914400"/>
          </a:xfrm>
          <a:prstGeom prst="rect">
            <a:avLst/>
          </a:prstGeom>
          <a:solidFill>
            <a:srgbClr val="0033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dirty="0" smtClean="0"/>
              <a:t>IPSA 45% crece 2007/11</a:t>
            </a:r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779176657"/>
      </p:ext>
    </p:extLst>
  </p:cSld>
  <p:clrMapOvr>
    <a:masterClrMapping/>
  </p:clrMapOvr>
  <p:transition spd="slow" advClick="0" advTm="18000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s-CL" sz="3600" dirty="0" smtClean="0">
                <a:solidFill>
                  <a:schemeClr val="bg1"/>
                </a:solidFill>
              </a:rPr>
              <a:t>¿Y en nuestra casa?</a:t>
            </a:r>
            <a:endParaRPr lang="es-CL" sz="3600" dirty="0">
              <a:solidFill>
                <a:schemeClr val="bg1"/>
              </a:solidFill>
            </a:endParaRPr>
          </a:p>
        </p:txBody>
      </p:sp>
      <p:pic>
        <p:nvPicPr>
          <p:cNvPr id="1026" name="Picture 2" descr="http://www.elmostrador.cl/media/2011/08/estudiantes-secundarios_230x23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7033" y="3429000"/>
            <a:ext cx="2190750" cy="2190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www.elmostrador.cl/media/2011/08/pablo-zalaquett_230x23011_230x230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65467">
            <a:off x="1910785" y="2635182"/>
            <a:ext cx="1393854" cy="13938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Piñera: “Nuestro Gobierno está totalmente comprometido con mejorar la calidad de la educación”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82174" y="47278"/>
            <a:ext cx="1268165" cy="12681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Las revueltas en Londres y Santiago: un océano de diferencias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88755" y="3316287"/>
            <a:ext cx="2060873" cy="2060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http://t3.gstatic.com/images?q=tbn:ANd9GcRkKp3sEGccEpk5EflHVL9YKAayQn02LXhN1VTaqEK0Txs65abT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56920" y="1141202"/>
            <a:ext cx="32766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8" name="Picture 14" descr="http://t2.gstatic.com/images?q=tbn:ANd9GcSwcZhIWvlJhyDJdwxYsSCicYPIfsirYbjnpCvnIqpOd8NX74Oj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09320" y="2311686"/>
            <a:ext cx="2971800" cy="1533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0" name="Picture 16" descr="http://estaticos.chilevision.cl/home/images/stories/noticias/2011/06/13_06_esperas_salud.jp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47778" y="1298363"/>
            <a:ext cx="2661542" cy="20311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AutoShape 18" descr="data:image/jpg;base64,/9j/4AAQSkZJRgABAQAAAQABAAD/2wCEAAkGBhQSERQUExQWFRUVGRoaFxcYGRgYHBscHB0XGhocHSAcHSYeGRokHRwaHy8gIycpLCwsGh8xNTAqNScrLCkBCQoKDgwOGg8PGjIlHyUsLC0sLCwsLDUpLCwpLCwsKiwsLSwsLCwpLCksKSwsLCwvLCwsLSwsLCwpKSksLCwpLP/AABEIAJIA3AMBIgACEQEDEQH/xAAcAAACAgMBAQAAAAAAAAAAAAAFBgQHAAIDAQj/xABDEAACAQIEBAMFBgMHAwMFAAABAhEDIQAEEjEFBkFREyJhBzJxgZEUI0KhscFS0fAkM2JyssLhFTTxc6LSU1RjgpL/xAAbAQACAwEBAQAAAAAAAAAAAAADBAECBQAGB//EADARAAEEAQMCBQMDBAMAAAAAAAEAAgMRIQQSMUFRBRMiYYEycbEUkfBCocHRIzOC/9oADAMBAAIRAxEAPwBEzGS6jEMriXk89aDtjbMUQbjGICWmivpxY2UbmKBpx6Fx1NPHmmMXtL+XSI8t0pzVEf4x+5w0czZotn6EoauhU8gGrUJYkR13wv8AKRAzlGbXO/fSQPzw+8JqKOKV538KmB/7Zj1uPlOGoxujr3WNrJfJ1O+rAYfzSyrlsjnicvo+z5iPLNM0m27QA47jreMLHLXKYfN1KGYlRS98LaTMAA9Ad57dpw58J5poZjMLSrUSlam5FIkBoInrAKm0xEHHuYpA5viTCxWnSPz0VDf6YIWtcQeUq2eeBro8j02M3Weh7FKnNPISpSNfKVBVpLOsag5XuQy+8B1BuPXCcRIjrhq9nvFGTN06e6Vvu3XoZBgx6Efme+AnHsiKGZrUxslRgv8Alm35RhV1OAcAtuAOjkMMh3YsH24o/YrXIiYI99d/UYJ5WtqKg2KmfjsZH02wFylcowYfMYK1zBDL12wISFqvqPDotS3s7urQ4jlmq8OCKY1qe0G6EfphQ5W5Uo1zUWshldZXoVIgi/UDBHlrm5tAo1RKj3T1A/cem/xwx8GyqiqzIQQ4NxttB+fphtjw6qXj9To5dMaePlfPNckKp6mwPyX+Zx1oZ42uQw2IO3qMMA5VL1snTJEVXRrdFZb/AD8uIXO3Ln2euRTkqRK2uAApMx6GcGIBSeQn3hHP320olTStRabqsHysIpxE31SpJHqI2IxZGZI/6gk7laTD6Zhf3x89ct8JBoZ16qkPSoU61JpIImogDAg9Vb9MWHyN7QDmc1SXMuDVJRUaygiSY7aoNv4vjOCA1yq12Tu2RY086qWcuNJDFDIqEg6gDET2Pzxtn6XiNTpM0vVydZDbSTrVJMbD3Nul98SslVHi51RupB/1t+2J9ThCNmKVa+unTZAf8LRNviAZ+PfF1VKPFM9msojU6en7nJ5ZxNh4q1fCKj/Ayg6u0Dvh48KWnr/JgY/M4V+NZZ6tCpU2ZsnXSB/GrB6fwJhrCY2vg1leMTUr6xoSkRpckAMrU0qk+mm8/Ce+OXKRTBDBrxtpHWfCE/KD8pxMIHQXJn5x1+QxyYAQ28T9IOOeVrQAo2gAdTEQCfWxxKhLnH801SoF1FfDM6QpIM/xFfOfKbKunoTa+K15o5fq0MyKh8Z1r1Pv9NMmmQzLpC6bk3YxFo69bL47Wp06zOTSWASxKgtIgzYaiACpMbAz1nAfIcyNVqeCaZLfjhGgAyNUx5QYI72jecZE080chFW1GDbCXM7k6GWytRadFwxUtqJIcadJZ2hSBZR1/GLYWsxkhCGvmqjSitTKmgo0G4EVBqBDahFoiIEYsfiXCkehVXNVAaQcGp4epmC6ls+gEgfnGEapWyNNihpV30mAzUssZAAFvGlwOwOCwzOokgq7YSTwq2ocQI3vgjQ4oO+A5y/9D/nGhB+OGXwtcntN4pLDhNVMhtsetQwtZfOshsSMGMpzANnWfUWPz6YTfA5v0r0ul8YgmFSYK7xBxMyHFHpVRVUy4N5JOoHcHuCLY5GpTqXRhPY2OOb0jgYJBWg6NkoNUQfwrP4PznkajLUrKqVl2ZkJI6WZRcXi+JvLfEUrPxLMCfD8hIIuURKk29QDbFPh8FOFcZq0Q603KrUXS4H4lvb8zf1wf9QbBIWUfCGOa5rHGzQF8AXdBOmT4hw0P9oQik6gwDqUieoXYt6jHmT4vSp5ernKianr1mgWmJIVb7WBJ/fCRmKM3HXBrg9L7TkqmWECpTbxEB6jqPzI+YxaOfzDVZQ9Z4a3TAOLiQSLJPDe1/dTW4dTfM5TMUBFKtVUFbeRwbiNhMH6HELmFf7TX07Co1h0v0HS+CfBsu2Xo0BVGljmkYLvH63hSd+uDHBM0y1c65ygzFF6zTddVrMFUjz26SL4mSLcB7oWm13kvJHqDRQzz6u/UhLXDwGUEb4OcP4vUpMGQ3BEiJDAdCOv64kNyPV+0ZhctBpppZQxIPnGoL8QP2xO9nSA5tw6+amjWIuCGVT8DuMKticHgHHutPU6uCSB0g9QABrrnuhNHJo1bJVEYlqdRFZI2WKsNINxJURvhlXlVqlda5ClBTqKwO51IoiOotjvz9w+hSQVgClRmgaIgm5lhYdN98C+XefSimlXuhEBxuNxf+IR13+OGnP2u2vPyvM/oTNEZtODXY/47qNzPyVTTJZ3M0yQ1TLeF4agaQEdTI6k+UW/XFHJmWo1NyGRukghlM/IgjH1J4obJalIYTYgyPexXfGOR6WcSqq+GmaWvW0mwLK4JXUAZ06mB1Rb1wwXDCydpGCh3su59p03zFPMvpFSn5HYs0tLDSZJJYl7d4M33vCi86D3U/7Tj48z+TqZepUp1FKtTYoynoRYi2/xxbnst9rB1UMpmm8olKdZpJ1EgIrHoIOkEz0nBAqFWnX4T5qWnUEUViyA7lrg/JpjtqxyzvDKdWnTMGGKsN1JJpPTEi34SBpwapMCLXknb64hrTCMIXyBKQUA7QzCw6WZb9Yjpi6hc8vm0KpSQgMaflUfhhUt8hUUx1GAXJVLODLirm6iOakFQnlAEkRGkQIMxvPzwWqUPBKOo2jxdIksAirtuxGkR2jrsZ/D8toDLaC5ZR2m5H/9Sfnjlyq/m3hbNUqM9Yori4QGZJQhQxNzZSWg/htEYRsnznXqMuX8UUVmHYkkWtczNQgWAkCIF74ub2hZOmaJeoivoBKg2MRBUf5jAjuFxSmY5aSu+mjOqDolSusSss0zCmGI2gdxhB7QHGymI5Nh3Kw+CcMyzLHnrd2ZiRJPRBFNfS2GX/olD/7OlHT7lP8A44rPimR4hTTS9VaNMK2mnS1gNoUtpims6iB+I9rjEPhnJ1atTFRhdr3YSJuNVjBi8HvhMRuqy5Nv1LLtKr8F/hxGrcNcbrOJWU4467gH4GP2I/LBnLcdpNZhHxB/USMPFzmoB0zuyUXy3oRjkcv2w/HI0agJEEdxcD4xMfOMQMzyyp90/S/6YkTd0ExEJO1EYl0eLOLTbsb4IZngLLtgfV4eRupxe2ORotTNCbaVJXiYPT6YlZfNg7HAM0MYGYYG6AEYWtB409p9ab6dSca0q703D02KsNiPzHqDhfyvFivwxPTiine2EzC9hsL0jPEtNqmbXH4KNtzJUevSesZFNgYAAHYmO+GThXEalenUGUqaKqVncKdmRpiR2vt0jCLUgiQcc8vmmRpUlSNipg/XB2Su6rO1Ohj/AKKHbt+yuDinEHFDNMpZWFTKzBIIYIJ26fljT2Z12fP1GYyWpsWPrqS+EHJ8xP4VRGOsVHR6hJOo6fWeot8sO/sszStnGK7Gm/8AqX/xiN++VtcLnaX9PoJmkZrn2wnnmpB42RkAj7RF7/gfFd895BaGccJZWAeO0zMekgn54efaFRd1yq0201GrgK0xBKVIMi+EnmzgeZpJ42acM7OqAgg+VUczsIm354tqhYcK7G0t4KQ10bi/kEbe+eVF5a4vUWqtIMfDqHSVmRsYPoZi+GDgecp1s146+VypDL1F5+YtY+pwn8Cb+00f84xwWsVclSQQTcWO5wkJCGi+62Nb4XHqZHVg0M+9nlGX4NQzjZo5hKaVa7OiH+GrJ8LQSQSZXbrqIxV/NXLlTIZlqL7rDAi4Ktse87iPTFlZfjofMUfHFzUVjU7lbgsPh1Hx6Ybczw1KmYz1SpSXM02pUxTWFJNnGkH1n3h39MaUcoK8TqtHLpnbZB89En+yb2pin4WTzJJQuRSqkjyAgBUNhCzPmJMSBYCcXOaoZVO4KyD0IBDA/oZx80+0LkGpkKpqIrHLsfKSJKHy+RztNwAfxX6g4aPZz7RHy+XpU824+zt41Omx1FqbKEMMb/d/erB/CFPTDLTaRIV2qsW6CYt1Jqf8Y501KOy/hmU9NiZJMklixHpOOhOomOpP6rH+rEOlVUCqGYiYJ9CwIAXrJ06hHVrYsoQnnCi1Wg4Qy4UzIF0NnWO+kwJtJnFQVK48q1syKDa310/DDUqYcEorGfvCSYIk2FxbFuNnV8Soq2bdtQNpMxY6gYvB332xWXPHC8miMKrsa5UsmkEjUSQgYxCLAJYXNhYbYQa7c6iikClyp85uoFEVKdfw9SCuEfSgYD7wgXaPMFEXi4PQ7wmnSzNMVHcCptUBp0lKsNwQVm+4m8EfAK3AuD0nSioerpK+JUACAHRTiZBDBgW0wdx67m89wANUZyrAvpJh66z5VEyrAOTEl4kn4Yh+0GrpBPpyq3o5WRPXtjCsdsQKecYeuJVLiC/iX98FMZWyzxFoABb+y6q8GRYjqLfnvgmubzCXu228Nvtf3u/59sCRmUPcYkoaekFKrCp1UrAttDBjPzGI2kK7tVFIP9orT5l/+oh+V/yMH/3HEtOI0Kn4gD/i8v6wPzwvpm3G4V567/pjVqyEXUqR64gtCFsjdwmCvwSm20Cduk/Dv8sD8xy2RtgXSrsreRiAT3tv16HDVwri4aFqb9O39f18IstQn6ehfRK9fgrj8P0xBfLEHt6Ys2pkVIMYBZ/Jg+8s9+/yxYS1yltlHBSctVlx1TP98GqvC6Z21L+eB1fg5vA1D0xYFrkwzUzR9bXuX4gAcM/JPMhymaFTdSCrReAYuPhGEmplivSMb0Mw6EEfzxBir1N5WgzxIPb5c3BX1HwXmShmwo1JU0kMu0g9CQbqRgZ7V/8AtaX/AKv+x8UXkuaVBWVZGXZlJt/uHyOGt+ZKmbVA9fxgnuyRInv1m0SRgU0rtha5qc0Ogh/UMlhlBaDwefhe8JMZikf/AMi/qMccyIqOP8TfqcSMisVaZ7Ov+oY14ikVqg/xv+rYzv6flet3f8//AJ/BW2e4I7V8utJGPiaNPYs1PWw1G09Y/oFeC8fq5VipGpQYZDbbt/CQZ/PBenltdDLBdZapA3+6VvC0AH+FzqEHtq7Y8zvLgYuQ2qtC6xIgMdKyG+KVJnuMPmHAc1edGtZK50OoGOPnjlMZNHiVIKrARUSoykXGhleCJ2METcYr72kezjRkfGyxtSqVKrobaQy0aRCR0HhKYN722we5c4O2mu51pVo6TTAsSSWWLiCCRGDfD+IfaqZy9RYI1augIJBMi+khiP6tg8b6A3Lz+s0TWOcYjbRz7f7CrP2W+1Q5dly2ZJNFiAjndGd1kszNamBf03w8rzCrVm8IoyvBDmXUqgVSRpI1mAYgwdU3Fio+0/2agas1QEE63qCLGWZrdE0rHobYA+zpcw3vpUekfLTYkBZESAxMkAAnSvbpOGdwAsrHfdJoy/DitWoarotQ+dvBXw1a/m8MLZgJaTEtpMzM4mVeLnLUg9XLeSV1MjUyxk2cEXYt5gDYkqx2wE5m5lzFLKv/AGenTFVSoqIRUVryTqWRsFsQJ3BIJGClPlOvWoDN5bNhleiUINMKrUhTZNCjTAIYGFvcKbGMJeT5nq/n9l17gpNDiVFq1Kp49PMKjVQCF84dkDLp80MWGkExM9oICTzPxnNJX8PLJmESmiqRDVJaJJkrtcAegGB/DuZDkmanR0iWP3isXIXUYCsVAYQN4i5PU43zXtKzdQhiafuge7O1rk3J64kREOur+66sZSdTfHam2PKV7HR87fQ46MumJEdQQQf/ABhoowA5XUZadh0OI4yrFgqiWYhQBuSYAH1Iwb5cVXr0zVGqjrVHk6f7yVBswYgGCY6dpGCdHl2mKmZbMPTQ0igbwW0pR1a1kAA6nVlUaP8AFczMQ0FUKWFyVYOqKCWYSFXzkXIMgTpIINjfDDwjJjSrNUUqQuosAAA2rYmVIkNJMGUI6g4NpmFo1KWYFUUNbCo19OrxUYOpA8zrTzNJhEW1icLlQ06hI8RjQpiQDIUnSoLAX03vHr0k4h9AZVmsc4+lRmztPSToWTbV6+kEW/WRjMtXHUmO43+eO+b4ZSUALWGr8SFY+hmDIvt0wOoSSQAIBiZH1wGmuFhMNkkhcWuTbwrjBU6GIIAkNNsdOJcWowZcao2uf0thVylGagBMKLmLn5A2x14qfPIB07SYnr0BP64rtBUueDwilPPo39A4xuEs+qqqOUUxrCsVHpIEDAxlAy0yA5IAAYE7ibC4tiJk8xVJ8Pxn0ndQxj6TH5YkMrKC5/RS81li7nSdgL/XA5j3wRGYamzyQxB0yRNon63xEpwXBbYm/wDQxYEjCfiiLmFxyFObl3UoZGVgRPY//E4E5rLvRYTIPTofkRv8jhn4dnaIQqKirBPwj4G/5YBcxVNVRdiokLEwdjizCbopAmshHeTOL5qvmaVBFFUsZl7EBfMW1C8ADrOHbnvM5WjWp6WCmqpZlmYOrc3JWZ62tiD7Fh4aZx2SW000pseisKxaOwLKs/AYSuZeHH7ZmClM6TUYhkIvPmNjvcntir4WOT8HiWoiIku6xkpprZ90VPDc6WdTAgqTBAJ6GxOGngHG6dNBTqIJuupvMuiWZQVm8Ox+WKjpZasvujYgwfKbdYJK/ng3leaoIWsuk940n8/KfkcA8p8eW5W03xHS6sFsw2k1/LVzcOzuqpm2Uhx4SMkGx0sxgdhqnfviPy4WXPurDSxDyu8Ew8esYWuTOaKdCozEGojrpYCzC4Ox3+WDvCuJrW4r4iWV53sfcj9RjnSAgXzaBJAWiUMy3Z9X2rCYuYnUKUdwq1FZQNLN0KnYGB5xv8sfPtRauUNAVHqaqchqJJACgwQpFtDozXG97mbfRHMtAmizgsCnmsSJFtYPcFZt+ePnzmirUOlGvCjceYE7ie22Hg2xleUvCicT5npZmrTBo+GsAOoY6Q5WmrsoawXyKbm3yBxvzjzzXzVWNRSnTP3dNB4aL1JgQZJ/iJIki22AH2YqxmxifqJH7HEevmWbTqJOmykiLSW7XuSfni+2hhSFvSznmVqiiooAEEldQHTUsH5z0xM4fXAX+6dr7rtsB/Cb9d+uBxvht5czmTWjFU1kfUZCVdKnaDGk9P0xxFrilnKkAXO30x2rou47kmRHwwOtjpRr3vt1/wCMULUx5tik48OqUl8RDqFF6TAr5XYalaCLyGDaWj0jrgHnOZa5rtmEY0qjqFcoT5oVVZj/AJiNXx2xzTOmmxRfdYL8RI39Md24cD1JYi0xFvzwIO8vBTMemfqhuj6INUJYlmJJMkk3JJuZncnB2jw0KolHBZQDB3uDFwYv647Zbh9NqRekCXpgMW2UtEsgB7C/XGxzhTUfeDMrICbmZkfTfESPJw1P6XRMjb5shvrjiut/j9u6g52mZCFgdIgDusEhj0NiR8sduDVFGuRfoZAteRBW59ZGI1WvrqABdIQEAC8XG563xpl9TSFNxaSYjoMcQdtFIalzXyFzMi/5yimV0vUJkiB0g9RjnxbNIpCgSY6m39emIeXyOrdtGkE/GD6m2/Q4iZilDlbmOu/rgbGAv5Q3WxnCkVHDhVJ0gdlj698RSr02sxUjqp74lZHLmpVp0lszsqA7xJiY3tM468SymioU1TptMX6kYOSGmkIMLha14cpKsWMktJJ+A/njapT7Y6ZE+Uj/ABf7VxKpUvI06bqCLgmzAH4YXcSXr0umDRpmjva94XnKVNyK0wFYbE3JttgnwVlzWYy2pQadBxr1CdQZkVQYEEmDE/wnCjXf7z5t+uHX2a5Zai12M6qb5cj4s1UGcHDeq807qE9cnVlHEM/RVQERkJi3VxtYD3jt3xKy/LNCoPHqkPqLxbSxWmTqYkKQ0Is7CSRcYRM9WqUM9mqgY00qV/DLTEiWNvocReJ881csWpItFijMBqpydBCsG7XJMi0xjtqNDM1t3j4RHj1fL0mQeH7yyPvAltTATaJgb4jZLK0MyzIiujBGcaXSqCFuRphbxtf/AJX+J8QOYprUcJqCHYAQdRMATYXODnstotUzDeayrIVpM+97vS0DfviAFaaRhcSBg596XvC+WVrFRlq4JY7KGpt6nQwCEgXt23xM9ntXNI2czHiBqeRUkqwDFmlgFk3SyuZHpvOHblLk3S6VQV1JUIdViAIKg2tuDjX/AKMtB+NUUB01cqKkW94jNazfuYMdOlsWDLPqQTMQKYSB90czfMuXq+AFrJVSqwpCrTbzpUZSJZR7oIAsRYgyIOKe4/k9DFGKVFQnTURwQ3mHvACASItuIOERK+khgWVhBBFj3m2JlbjlWrULVHNR2ADO92MWknckDqcEDaShCY+J5dHpE6k1ooPXVFjEdRFp9cKVejC/Mf7gf2wSocd1KUZRf8REnawB6f1fEfNZMgEDqTq9ILfuDghNqBhDQcbkTjxlv2/rfGacQrrSu0nGpEW7Y3cdcM/KPJtPPmqv2laT0kDQyk65JssHpAn/ADDEEgZK4ZS0tQyCTtH0EfthqyeULeJqdKYp9WM3gGIB7H+owBzfBnXMNRX7x1JHlBOoKJJAifdEx0g4341xEO40oFIUKxE3IA971G2BvaHEJqDUPhBDDVqVl+YSqBdKs6klG2ClhBkAQ3zxBPEXAU2DIxZW7T07RiJqxuskwBPpiQwKHaqRzdt44RbIv98SVBDqGiLeaG77TI+mIlWtpqMVGkX2t/4wdzWRfLHLmZJpsjhWBGqm5tI38rIcbLwBXY1qsqGkimLEgk3Y9Ph19MBkka3LirRs3NwMoRwym1Y6b6BdoE9ZEW8v1wxUOHUFMtSYnqTrP6TjakR7qgKo2AH5+p9TiZkqoLx264QlmJOMBPsjoZyV24blsvTOvLoNS3J1M5HqJOpb3+WEbifEQ1V2/iPb5DFtJkaLhfEQE7A7NPoRfCxzT7PgAauVGrq1Ikz6lIIn/Lv2nHaaVpd6iq6lrg0BgwEo5CpKfM/ouLAHEFoUndqYqAoVggfiAE7X+GEHK6QjACCHIMEkWAFsMPEM0TRqDUNIUfqm/rvhtwp+EQHfp4ge/wDlcaHO1NNaVKJeGIUhaYgCAB+Rxxy/FCBnqiAoHFEhbD+Ija02O3fC1xPKsjS19XmEXsZ39cSqp8jevg/krfzw0MhZEgolEuL5ypWqNWaYeoTEnTq3t0ncf+cBuN1JrOe+n/SP5YLHOFstUpKoYiqaltyDTgz1CrpN+ms4mZ7h5rGr9yUqOq+HThVICqAABaTb4n1OIulDW7kJyoVqJGgkindtXXzXjqLRbvhn9medC5ukJgOWWT1kNpH1Awu8LyeukFGoMyNbTYx4lpn0PQ7YYeUeA1aWYypqodLujAwbam0qCRsZBsYNjjjSsOPhXLy1xqjTDo1ek1TVdFYfxMIAZpJHUi04i52qv23NM5AVsgxJmRC1HE/RsVHznw2gE+0UGK5ilWenUErc63dKigSSNlLWEwO+Hb2f1Gr0qlWuwqO4ZG1DzBKhBPbyEiQI6biIxYHchmgqcen07Y4eHE/CcFOK5YJUZZEgsGQEnQVYqVJIE7TPrjfN8LpiklVHEuqEozAEEmJXuNyV3Ag44KKUPhOR1VFkWB/5/njrxZqiVGOg6AzaSQQDLFonZrscTqZAbyr4YmVudoIIHa5xZnNGdybcHSKisXSKSNAfxFgN5Fk6gbECwmZjEF9KWx2eVSrMDYzNwcc0Ajc/Q4n5/h5p1/BlWNjKEEEEBunQD9MNfB+W8jUoq9Wo6sw2XSB+d5mccX0p2EqumOMp1ipBUkEbEEg48K41wRURPhPFnpM7BoNRCjEgGzRq32t2xBqbnffBfgHClfz1AxUGAq7s1jHoNvr6YI8b40hU0qdNR/EZ1RuIHT5/TFxGK3FV35pK4xujY7nIk9YxxqZcrvt3wNXqkW4Lm2d11uWWncKT3gH6+UYPVs4WBY9dv69cKnDRBMHt6YMUq827Yz9Q23J/TuptInQ7/TBTIZfsN8DMhdoGGfK5fbGXMawtOIXldaLnVvtH5icSqPF9DC/bEdhpdhB2WABc7iB6zb6YG8Wy5pKSTLMbgbD0GAtyUR3CX+YMogbXTUKtVmYgdGBIb5GxA9cd87kWWjU2nStgSZuhH5Y3zmUaslOmnv6gF3vqsNvU4sL2dcLqZKhX+0xaqrNvZfCN79sbOnt4yldS9rI2gcqpxw/UCTploAGpdgBfecQs1lCKcwYkCYsdIgwepxZ3M3M7NUD0KVI06qNURm1yFQ3kLvrAt/DInY4VuZcv/Y0qLqUNVqAgmYBEkXt+CNu/phxjK4KQ1WoL2taW1XVR+SKdPVnGrJqVKS3FzJqUgqwWCmSPd3NxtsZ43l8lmsw9RHZIptVzBdSdDiAtMBohmYhSo6gRvAQM9XenWaCROgmPQAj6EA/EYL8Y8Smr66bUzmH8SGBWUEsIkC2pz9F7YsRaUa6grP5U5ep1cjSrU6+liGpmkFpuYaqz6fNJDXIBWDBw48YrNTyeZqNIZKNRpaiUMlGMhtRHvXtscVp7HMn4z1iApal4ToWGxLEEjsYGLK9p2v8A6bVVRL1WpU1Vd2L1FEfOY74kc1SpZOFTXD+M07MKStv5G90GCPjYxt1A64kcJ5hahXLAEIQAV6EWNoAE2wEq0Go1alJzJpsyE99LEEj5jBflzMUftNJ3ZQoZbuYXVqEC9iNMm/8AzieqlCvaJkxQ4hXH4ah1wOhIv85BPzwV5hyNVMjSqJrqZZ6Ypq4cqI6q1MKAIJ3FzB1E458/5cnNV5cSKhARB5VUQFA8sGVgkhtyZwrZrilfwRSaqxp02JVCQQDCiw3AIt2MH1xxFnC4YXuZzIFRL9jPaLxhxo+z+s9Bc3SNOoHpFlpAnxBpJ1aV2eYn57YWqWWWtSXV0tO0Rsfh/PFjck5nK5XInQv9oZjqYkFlVCCIJ91Ymw7k4G4+6NFG6R21osqt61c0q+oKRqUoARBk6VeZFjEi9xPTBqkSBGhT9MM/OfHspnMrU0pOZpuja1ETpAk6oBujESRuB2GFJOMLH9/mR6eQx89V8c6N0n0q4d5Roi0iEmMaouCVWkwB1fMR6EA/U98QaPXBUqiA4rooLSQkE6i5+JHlHawucaZClfEQJfBCm2kCNzjnElS0AFSKlOMRHrWiJx2rVSQfT98QKi9MQFZylUABGmb7k46qxGI2UfYdsSQs4Xk5R2cYRHIZyGGHrg2cBEdcV1l98HuFcRKNP64zdTFeQtLTyUKKdqB1ZiwmEb4D3RjnxrJ69K/PAnJ11asHP4VYj4mB9evywYp5kNF5tjPIqqTd2uXLvCP7XQIv94h+hn9sO3OWVZ8pnURWbUQIQS0QswBuYk4XKWfGXitE6GBA7mQIH1xJpc/Zqo5+z5VpYySQ1QTAAiCIjrfGtoX+k33SGrie8gt4HuhXN/JHhUUFLL1GqBEpl6ZqGKYIDTbQg06mNhczfbArmTK+HwyjTcQ/i1TFjsk9J6uLz8+uHHOVOIVl+/fL05EQKCuwBmd6rDY9sAs3yilRQDmKzHzCWChVkAWQAIvTrNoxpjGVmv4oqq+PZUrUJgkQBMWmP+cQs1xKpWjxHZyAACSWIEAASelsXNmuX8rQ4dnqZrrWrMmqYXUoBVtAubEqL+lsVZW4IrOQo0yqkR9TiRlCJrCdPYrmGVszDQreEGvBt4hB/X64uvPCnUNMuSTSbWuk9YK3A3EE2OKf9nPLA+z1DTceI2kkaiNpgfrcXvh+pcVJpQFEgSYvAH63wIOO4oryKbXZInEMia3EczSUMAxrshn8Xhu62BkEtFjhEr/fLTVSWZqqqoN91JuOskj6EYfsq3j8VqqKj02gnUu9lURfvMHCPwjhTpxgUKR81PMkKWAgaHsxBIFhePpvggQldfH+RsrmHdqjVAxYkkAQDAFoXaBhJ4/7JaAo13o12ZwhKUtBGplExfcm/wAzh+o5nOUWJr1aNSmN4pNTI/8A216R8xjSrxBq1wQV6RBA+hvge6kbaCq25Z5K8amNDt50VxIBW4vexmQZt8MSuGcCSjUrJnqbLqT7mqoLLI8XWC1tBPl962G3lCsAxQW01KidrSxWO3XATj3G6yZyinlNOuqghlB952Vo726GcHcABaBCXF9Apj4Zy5ltagUxqNIUCraRrQgPLqpY6zEyYID+gwwUeUsoo0rlaEAx/dqf1BJwh0eICtnMrm9ZUUKrqUP8BVQTOw8p37AC0RizyjWI67/p+2LDKJOwxu2r5Rzqjwxb+oXAijufjjMZgYQ10TfEut7g+IxmMxxVgu1PZv8AN+wxFzG+MxmOUlc6W5+WCmX9354zGYXlTEXC0r+9iXUO3wxmMws7om2IlkHOoXPun9sHsi2MxmEJeU4zhNvL1MNXpqwDLqBgiRIVoMHrhmyrTmCp923l6fTbGYzGhoPoWfrfqW/E/cqHqNvT4dsVNzrm3FRFDsFIBKyYJO5jbGYzGgs0cLXhAjKZ4C33R2+DYDJ/eL/kGPMZjmKXpw9lzk1lkk/dt+mGPlVj4jjoabyO++MxmBHlSEh8iOf+quZM6K1+vTG3B1DczuGEg1qszeZptM48xmCdF3VO3O+ZeKI1NBpAkSYJ1MJPrg7yFRX7ITAku0mBJiAMZjMU6IgQfhP/AHub9Mxb6Lha485ObpSSdOjTPSSSY7Xx7jMGk+gqmk/72/dSuWj99RHQVwAOkTlv5t9T3xaXLX/Z5f8A9JP0xmMx0fCY1v1D5/JX/9k="/>
          <p:cNvSpPr>
            <a:spLocks noChangeAspect="1" noChangeArrowheads="1"/>
          </p:cNvSpPr>
          <p:nvPr/>
        </p:nvSpPr>
        <p:spPr bwMode="auto">
          <a:xfrm>
            <a:off x="117475" y="-676275"/>
            <a:ext cx="2095500" cy="1390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CL"/>
          </a:p>
        </p:txBody>
      </p:sp>
      <p:pic>
        <p:nvPicPr>
          <p:cNvPr id="1044" name="Picture 20" descr="http://t2.gstatic.com/images?q=tbn:ANd9GcSRI4pNSBZS_PAa7eV3v7GgyQn_ZH9BxnUz6u_Zr48Aqsv_qVTM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769702"/>
            <a:ext cx="1685318" cy="22298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8" name="Picture 24" descr="http://2.bp.blogspot.com/_lwV5HHuGBV4/TPOABvb6ZTI/AAAAAAAABU8/3SQqpq3KCCM/s1600/noticia_12769_normal.jp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892" y="5377162"/>
            <a:ext cx="1751046" cy="13132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0" name="Picture 26" descr="http://t1.gstatic.com/images?q=tbn:ANd9GcStfGcb3oXIm3zfUDr_1dW5T628x5dR7L_q5c0OKq868-B55TEm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475" y="1298363"/>
            <a:ext cx="1841880" cy="13814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4" name="Picture 30" descr="http://t2.gstatic.com/images?q=tbn:ANd9GcRjp_oHtldBmHYp4PRqfWvEJQSwUWXkD-_jziP2pHYtetp2BZIzu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307" y="5143499"/>
            <a:ext cx="2667000" cy="1714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AutoShape 32" descr="data:image/jpg;base64,/9j/4AAQSkZJRgABAQAAAQABAAD/2wCEAAkGBhQSERQUEhQWFBUVFhwWFhYYFxsfFxsYGBYXFxgYICAZHiYeGBkkHBwYHzAgJCcqLCwsHB8xNTAqNSYtLCwBCQoKDgwOGg8PGikkHCQsLSwsLCwpLCkpKSkpKSkpLCwpLCkpKSwpKSkpKSkpKSwsKSkpLCksLCkpKSksLCwsLP/AABEIAIAAkAMBIgACEQEDEQH/xAAcAAABBQEBAQAAAAAAAAAAAAAFAAMEBgcBAgj/xABBEAACAQIEAwYCBwcDAgcAAAABAhEDIQAEEjEFQVEGEyJhcYEykQdCUqGx0fAUI2KCosHhFTNywvEkQ1OSk6Oy/8QAGAEAAwEBAAAAAAAAAAAAAAAAAQIDBAD/xAAgEQACAgIDAAMBAAAAAAAAAAAAAQIRAyESMUEEMmEi/9oADAMBAAIRAxEAPwDHMjw56jBUVmZjCqqyzHoBz69MFsz2ZahVWlmgKZqjwVAQUDEgeIixANmi4kG430DhXCP9NylWroNTNMkHT9RTtSWL6ZILsLmCBbAPshUzGazLmuNdIy1UPSBQEKVQKHH7s8oS8C4tiXIpxKvxrsVm8qC1WkdAmXUgrvG42wCx9BPS1g0qg1Aggk7FIj3ImPQ4xPtHwFsrmHpGYF0PVT8J/Ee2OjPkLKNAnCwsIDFBDmFgplOzeYqXWmQOrQv/AOr4gV8uyMVcFWFiDvgWnoNNDWFhRhRggO4WFjmOOO4WOY7GOOPWq2OWxyMIjHHHpcekF8cpjf0xJy2Xkydh9/8AjAZxasz22rGv3hVTTn/ZYAgrJEFo1a/4xEG4ECMaHwHjC1kUqxZGshb4g0SaT9KgGx+uLjGRvS5+eJ3CeLvlX1KAytAqUySFdQZFx8JBurC6nykGOnoqm0bI9GbjcbGP18umKr9IfZ/9qy3eov72iC0Acvrrb0kennix8C4qmYpK6MWBmCQA0i5VgPhqLzHOzCxGHa+fSnW7piR3lMVPKNbIZPK4Ef4sitMd0z52oqNQ1bSJ9MWzJV6dMEqoDAjwoo1bwSWMxHvPtgV2y4WuXz1ekllVpA6BgG0+07Yu3YXL5etkGU0178VY16fFDAXB2OkTbzmMVyOo2xccblR4y3EacLqcqxmVeREAHcqAQbgEfZOKh2zrK2YGhg4CL4hO5GqDPMTGN2r8DRsuieEKNMyoNhvZrAkWmD6YwvtzkRQztakAIVpQz9RlDL15Hr8sSxU5WiuVNRK9hYWFjUZBY5juFjjhYv8A9HfYijmEatmwxpk6KagkbHxPYgkA2A/5dMVXgXBDmatOmpILtBPJVABZvYSfWMbfkKSU6aKg0og0ovkPh9+ZPmeuBYQfW7BcOq03ySaadeGq0nBJqCAszN2UiDpP1VJW4Jxi/F+E1MtWejVXS6GCOXUEHmpEEHmDjaM9wqr3/wC0UGQPqp1LyGDUiJAKjxIyCCpiPFBg4jfTJ2YWvTpZ+hBUqoJUD/bJOgyN4JKH+XCpjUY5k6ctHIzgqo+zt/T/AJ9sM06I8Nt2sB0Aj8sS6uYCDq0WE/ecFsU9kfrl79Mcri0cybe+PTifO+PNOiWIAuTZR5n8LYiUC3YnP1KGZlBrRlIqJMKYnQfIq0Gd41DnixZh6lao1Rqja4CkqYEAnSgEGFEkx/EZnDHDMiKSR9Y/EeeJaiL9SB+vbEZzbei8IJdgXPdmEd+8camPxFmMNJgMSuxG0xGxIOLn2O4DTag/dU+7q0m8S2hgy+FgBsYBHQx1nAim4YeLY2I6yCD64fyHE6uVqLVpnUBCuGEhk5AmZ3+tyPlOF5tqmHjW4hXjfbSjlqLCpUC1FSVQE62aPCLXAMRO174wjM12q1GdvEzsWaOZJk7Y03tOi1RSNWqQ8SzqBrhncmRvAEE9JA5YdyXY2mFFTL5gyZAYKk9GGqNSnkRvi2JqKEytyoytssw3Vh/KcNRjZzwOoqiHo1DsQ1ECP50ZGJ88B+K/R+1ZtUU5gDwHTtzOqdR5SSSY54spok4LwzDHpFnFl4n2Gq0mgBj5C5v6b45keyzKEquUK69DIZDq0ahqUqIUiYMkHDOSqxFFt0WH6MMssVKhs2pUUmwCm5IJ6kX9BjQaiQ2kbCAPcTimPle8WOQ2GwA5Dp7DDGZydf8AZatGm5AidP8ADfUoJuFPMCAdvXMs6uma38Z8bixrtf2y7zVQoH93tVcfX6op/wDTndvrf8d7Z9E/FVzWUr8OrXCqz0xz7p7VFHQqxDDpI6YyCjywe7JccOTzlDMD4abjX5028NQfIz7DFzIiJxzJPlsxUy8S6MVmNxJggdCIOA9zP3k42X6WeCKtZMwgBDjSSPK6mfSPljNMpwcA6qniMmF+qOk/aOOQWNtH6/V8GOC5KP3hsSPDbYHnfmfwws/2aNOCHkagIZfFv1Fvmq4J5QCILSepJk+h5f5xGeisFbJVGTfVPt+WPdd4USbA6rfwg/3wz3RUyjMeqkyCOUWsfT79sRc9VDQIJUyzabwBpjzjUb/2xCtl7pE3I1oVbwY0yDEyD8wRyxNq1C2nUUMiZAUEqZudET/MJwPyLrpA1C+19/P78TrTMA8+WFlphRFqodFQgxZjteQDF/lb8cQ+JUqppCpQqVKTWZlQxqG1wfrCf6fLE6qk0nXeUZf6WH98Q+BVQuXRW1KACvjs8BiDt7xvgxbSv9BJXogcO41nVcTUquPssq39ysj2OJWb7Y5lWlGRFP1Kio39QCMR6yfPArh+fzaV6lMVzpWVLQklT8JB0yJWDIODNXKoUDSXabsTJ95xvpGPYV4Pm85mU11qdA0ZjUNQYkR4YLGBfcXHLBehkmr5Jsup01GceInwwGBBIiZibemK/wAI4y1FXSC1N7so3BAjUPOLEbGBtE4OdnuNo9SqtOSQO8UN4SVgB43kg7joVxGakn+GnE4tfo7T7LOlIgOtRgYsNIt84bqCet+WAQz6U6dR6myKZiCfsx6zg9muIZd0qVaFY/tJtCsdJkSZU+F1G5vYixWb0Ne8rHO0q0GqabEBRA8FM1BA5CFnEHjUmaHkcEVJBP65TbD6YbobA+mJtakJIG4+8Wk+2NTfhgUeSbNcy9YZ7gNFnJ1UVKO8atBy5jUQPEfBcgXIJsYxROIcPajUam8algyplSGXUrKeakGxxcfoXrF8vnaJugZXHSWUpUF7bBfnitdoK8u3e2akTSRVAgqpgTN95v7QLYDlxY0Y8ohHj8mizCZQhvaYP3GcD6VMW/X4YLcQUtSqBdyjAdJIOKvwXjSPT1NOsfFOwI/DC5I+oGN+FiVMQK9DS5c3VoG4GkiZibGTf/tj1lqr1PFOleQG58zImPKB74czdLSveQWCiDA5Te5ME3n8sZ+maezxTpC8AODvp39Suxw8UgWUC28R/acR17tlDBAQdvCP18px4rV0pj4HWbW1ab8yD+WAzkSw5G43Me5wCzHEdTMx2B0g8oUlRF5MwfXBHO5p2pO9GWhGOkJJJizXuFWNRMEYAGqtWsBl0ZxbSAp+KPEwB2Wev3YpCPouSXiGf2k964G7DSY67n1IAIBxNy2cIeLw344WX4bT0OzMy10qaWpkiL2LR8VhPlh2pT0FxvDpHv8A4xsXRkaDNLIErLK7HRr0oACEMwzFuZgkKATAnnh1uAiA7q0KRNOosOhYEo3mpEgMIuIIxIyXaA0ilWmaJJSkHWo5Qr3Q0ymohHVlvN2Qza5mLn+OlgdMuW0gkTpC0ydKK7gGq+pi7uQJJECJOA2xopWO5qqtJQ0hR8OwEWm0bi22J3ZKvRNVqwuMxQOpjaFRijL5AACfPFA4xmnrNUYK47ldOlolTOljA+E32vtvhrhiVky9TumbZkZQoJ0uqhiLlriAYBsPXCpIaU29BrKdgnkjvqbIbIyqzEryYA6RJEGxI9cWHhvYaisM4aqdpqGFtadAgHb62r0xYstTAUACIA9rfdiSBgWDaDXYymtMVwQoVQkQAPCQ0i1gJAsLYxXto3d8RzNO/wAZZZ+y14vjZ+A5ct32mLGmTforkfjOMZ+l3LleIs42ZKZnodIjBqxbos9LPU3slRGPRXBPyGM+4n/4KtWUAkuVamWusXkkfamMT+yfZmtRzAqVlCqqtHiUySIjwk8pOG+3FYNXpKAGNNSzA8wfER9xw1IClxdh3sjxkZqsKbIRop6ql921KsCNlvONGTLKaTUwgCkEaYsZF564xvsj2hGUq1KhDBXplGgfCSRp3uRyPO/PGir2zpsA61F0hKrki3/liB4tyZ23xlyRp2kb8Mk4mcnP16DlTq8B06HnSVBgAT85HrfBjLcaVhIEH7BMN5xJggdR12xKXPtUAZ1KM1yFYgAnpfbDbVRzEz5c/PCuSfgtV6QuJ8UsVKkFhJJBAVQbxqAZ2JEbADa8nEnsUg0DT8TOwqbydKAohgfCZdiOcc5gjuO0JQuo+FTMwLE726G+2BXCeKtTMqQrRDKwlWG9wdx+p5YdLlCkTlLjO2FOOoy52oSunUSyiVMgjSG8MAaomIETtgjVo6mrAbwjD8RiFnOL1M5VRaoVj4gpVmJJdg2nxMYWRYcsTmbS6lwabFBTdXBBUwIaOYBAMjkTjTH6ozy+zPWWyveUk8QDqCIJ3gn7ox7ylCpTa9j9VgwMz0A3HOGFtwcRK/CDu9QBgfqCfPnEYfo1BTQhmMxeQwgEXN5tHIbk4DHSK0rmr3raT4qyqi857yfmTYnqcGe0XZ2rSzDpTWavcuyinOqDUgHrsYtFuWG+IsAFIUKGIdQRcBQY9CSZn88LsTmC3EBJMmnUJJYkklZvJM3k+s4Xt6DHJBXGStmk8JSKFIGbU0U+oRQR8xGBXZFs63etnZEle7WEAA8WqAm1438sC27cVP8AUf2QU6ejv+61eLVEwTvE74ugwehQ/wBmXhMwT1WP/jtytvjLfpJAOdKkAjuqYM8xB/zjVuyyylbzZR/9Q/PGLfS/n3TiACkD9whNud8FCPo5W7RKF1SCB4oWbwJ32j8cUStnXrVWdiZa8fgB5csM5jiFSoIZiR05fdv745QMERy/74bpCPosHDaEOVYWMAgjqBqsfOcG6XBKMkgETuAbbg+3p0wD4UwgHUxYzqnaSbRz+Hf1weoVPPGbI9mnD0TGzA5fr8sRBmmZjGmFtvzG++2INbMaTMjqbA7Ye4cCyL6Ak8z/AJOJVWy12ya9QFGBAI0mYg2g+WAa5Sm0aqLLHMA/9PLBjMVP3bXkQR5ecYrNCjV0/wC1UNhzPlGK4USzyqgs/CFRdaod9IJ1bkgRfnMemCP+n6VXu728ShTpB5xNr32n2wFyrMIWolRDII1kkewPwnzGLXlUIW+/r+WNMVSM7lbBa0nVLpV0qP4ot/yYD9bYk5ZibGmygXliInlYTJ58gN5xPqVQBLEAAXMm3XA8Z/U0hGsTZvCJ99+tr/LHUHk0d49RP7PNvCwqCwmYKm+9wep2GK/wLjAo5ygzwFBKluYDgKSesb/PF5FEVKRDAeIQRJ2I88ZlnKJV3Rh8JKnyItP98T9FknyTNeTK0O97w0aYqyWNTQuoN11RqJN7+XngkmaBjlIn0tz5DGRZLti4ADarfZqFT8mlfaIwUTtgCDFd6bRI7ykpExYalMQT5eeDQxufZVwadRhsake6oqn1Bxh3001J4o4t4aaA/wBRxb+xv0jVkpqlVMs6TLMlUhwCbmFDDa946YoP0l5gVOK5gzI1Ks9QAOmOS2dJ6KiBjoOFhYcQMcKqbe+DdGriu8NMD1/X9sFqFXGaa2acWkRuK5oAQfrW9pGr7sSeHVXgAxcWgXVdpkcotgTxJdVQDoCfmcEcrWgAA29L45qopBT/AKCeZreBhsAh9hGK6lTEvideKTDm0KPffAnS/Vf/AG4fHHRD5MedIN8Npa9XpA6yBqj0In3xceHiaY1Xt0/VsU3gh8DAm5aZFri6/r2xbaNbwe3Lriz0icI0qIPHs2AkEiG8Kg85+In2tgTkuLOp0kFwDF2v5CefviP2j4hNVVB+ASf5vyA/qxCbM+ITsOfMieWOivQyuzReDZoMh0z0Mi4PQ9PyxT+11LRmS24dVPyGk/gPnh/g/FtDEagwiAdrb3mLeXLHO1GdWp3YESJnqBAjyjf5YRqpFE7QDOWBuAMeTQBsZ9DcH++Ekr+rYk06oa2x6YVphTIR4dN1sQbRvhNTeBrmep8tv0cT+6jb9c/xx773kbiwj7/e/PC82g8Uz//Z"/>
          <p:cNvSpPr>
            <a:spLocks noChangeAspect="1" noChangeArrowheads="1"/>
          </p:cNvSpPr>
          <p:nvPr/>
        </p:nvSpPr>
        <p:spPr bwMode="auto">
          <a:xfrm>
            <a:off x="117475" y="-515938"/>
            <a:ext cx="1171575" cy="1047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CL"/>
          </a:p>
        </p:txBody>
      </p:sp>
      <p:pic>
        <p:nvPicPr>
          <p:cNvPr id="1058" name="Picture 34" descr="http://4.bp.blogspot.com/_lZ3UHAVyLKo/Skm_sRhvJ-I/AAAAAAAAABI/SBFJTOP4c0E/s320/2208_delincuencia.jp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2687" y="1236176"/>
            <a:ext cx="1714500" cy="15335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60" name="Picture 36" descr="http://t1.gstatic.com/images?q=tbn:ANd9GcR36Q3xMfUNSGvg4wMPj3RfG9rS9nAk63S_qFAWRlK5IjTWBCtV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0" y="3845955"/>
            <a:ext cx="1788840" cy="13416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6" name="Picture 2" descr="https://encrypted-tbn1.gstatic.com/images?q=tbn:ANd9GcRpNp1kIE1Fe8Exh95clCVbwfcV_p1XAGZ6cv5KrQn5TGcHqk_EMg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2129" y="5219699"/>
            <a:ext cx="1828800" cy="16383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s://encrypted-tbn3.gstatic.com/images?q=tbn:ANd9GcQ69NnkoxlNN53VG2qZMqdzUEOZofPp_Nd6ciw5g7zQ51YT-dL-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0" y="0"/>
            <a:ext cx="1990998" cy="14146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https://encrypted-tbn1.gstatic.com/images?q=tbn:ANd9GcThOp3D2yVzZSgRxNgewpnz0E0vuRqdmmyjeMbO-Zjin73NOP1LiQ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14" y="31330"/>
            <a:ext cx="2394148" cy="12670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AutoShape 8" descr="data:image/jpeg;base64,/9j/4AAQSkZJRgABAQAAAQABAAD/2wCEAAkGBhQSEBUUExQWFBUUFBUXFBYUFBQUFRUVFRUVFBQUFRQXHCYeFxojGRQVIC8gIycpLCwsFR4xNTAqNSYrLCkBCQoKDgwOGg8PGiwlHCQsKSwpLCkpKSkpKSkpKSwsKSkpKSksKSkpKSkpKSwsKSwpKSkpLCwpKSwpLCkpNikyKf/AABEIAMABBwMBIgACEQEDEQH/xAAcAAAABwEBAAAAAAAAAAAAAAAAAQIDBAUGBwj/xAA9EAACAQIDBQUFBgYCAgMAAAABAgADEQQhMQUSQVFhBiJxgZEHEzKhsRQVFkLB8CNSYnKS0TOC4fEkU3P/xAAaAQACAwEBAAAAAAAAAAAAAAAAAQIDBAUG/8QAKBEAAgICAgIABQUBAAAAAAAAAAECEQMhEjEEQSIyUWFxBRNCgZEz/9oADAMBAAIRAxEAPwDacfT6CGRCGvp9BHJ59dHTG7RQEPdh2gAoRQESIsQAESYsiJtEwEEQgkbxGI3Rlmx0/Ux7A7SCAhhc8Dkb9I4q3QbJOH2YzD9+clU9gnVmsOglQvaF7kKp6XGg4m3GSPxWqEAsL2zub28bS+KguyuXNlsNgKdC3oBEVuz1vhJ87SFhvaJhmf3YcF8sr2F+VzleWT9rKCm1RvdHhviwPVW0PrL1jxNFTeWJVV9l1E1BI6ZxhZp12rSZbrUQjnvCMV91+Ct1y+sonjiumWRyN9ooSIJMqYZfy5nlrIu7KaLRJhWirQ7RAACCKtCtAAARQgtD3YCYBCcxdo28YhsmFaLAiTIkhaxJEUsPdjAQIoCC0MRAGBBDAgjEyo+8Fv6fQR5cenOcqO2K3I/u0WNt1uRkuEh2jqJx68/nANoLOXffVbkYPvqvyMOEgtHUhtBYsbQXnOV/fNfkYobZr8j84v22Fo6p9vWNVdorbLP/AHOYjbFfkfnL3Y9d2S9TK9/S9opRaGqZqMNhGrVBY2GrMTz4LNdg8HTQXtvEAZmx8gJktj4zIcBw524y6OOIXwzPidB4aCaMSSVleTbotq2zabklgLkG54gW0Ez+1uyVKofh32B7o+FALZb1syALSd9rPE8L+WRP1kRMaWV7HgF67znvfK0utFaVHMsb2Pr0aqimw33O/TK93ME20zHj4TpmBpLiMKhqqN8d2oDY2bINcaWJzt/VItfEocYi5EpTNyBkpvkt+gy8zCTH7lR88nII8RcN8rekrJsj4jY1OmwC2GWSsWQAg5jfUg+sVUWtTBZGqKwNmDH3qjlmTcA5c5Z4lEqUw1gQe73hcG+gboecpqmJfCuCjF6RFgrHe3ea31HHyj6B7JGE2zUcG4R7a+6N2U9UsG9DJWH2qHOmYGh+LxvxlVjquHZg4vSq2upU2D5Xs3ORq+K3xe4DjR0OvgePhKpE4pl+2OWEMevOYvbderYVE1vaoo0vwdP6Ty4EGU52pX5H5ypJsk6To6cMcsP7cs5f971+Rg+96/Ix8GK0dRGPXnFDHrznLRtevyMP75r8jHxYtHUjj15xo49ec5idsV+RiRtavyMOLDR05sevOIOPXnOaHamI5GD7xxHIyLix2jp6Y9ecc+3LOWDaeI5GL+9cRyMOLDR0049ecMY9ZzD7zxHI/OGNp4jkYuLDR1FcevOCcwG08RyMEOLFo2R7MJy5fSH+Gl5S9YZ+n0EMCKyRRL2aXlFjs0vKXkMCOxFIOzScosdml5S73YsR2BR/hteUzW2XAqe7TS9vIa+pvN9XeyMeQJ+RnNqZLVmc57tz04f7Ei9k4F5ga26yjkD6ILt85O+23Krf+pvDgD6ynwvdRmP9Kg+e858z9IdKvbefjbIdPyiWxlSK2rZa4va1g5J6eFhc/vpIVHapSgG4nefxLEBQflKLHYre3KQ+Koc+g1Yn5wtq4yym2gYKPBBeCmx8Cds3HkOWJuW3j452FulpJ2nj88rfEG/yGkzOz6ut8wFt85Ockm+eeR9LSXIkoWX+ztqd1kbTqeB08xeJxGLLoVbXO58Mv34SnUHeB6AemUsKBufG8ipWDhTK7Ed6la2a5jUdbX8ZXYTaDU3FslY94Z68ZoXoC9ra/vOUu0cOqvbeBJ1A+sTstVGgwdQGohtk3dbxOak9dJffh9OUyGErlGU62I+TX/WdFR7gHmLyBXMqD2dXlC/Dq8pdQXjsgUw7PLyh/h1OUtxDhYFP+HV5QDs6vKXEMRCKkdnV5Qx2fTlLcGKBgCKf8Oryg/DqcpcQXgMpvw+vKD8PryluYAY7Aqvw+vKFLYiHEBCOvp9BBeE2vp9IYESAVFCJiljAXDBhRVoARdqf8FX/APNvkDMHh13V1+Jic+Crnl4kgTodeldGB0II9Racx2vtJUZ927FbKAQAFI68c4ktko9E+tibkAfAuZ6k/SVO09sgndB7iZuR+ZuCCQKVeo6b7Eqg+FVHedv5uVhyjKraxYhQL2B7xHUnS8t4iboscA5Xer1PjYWReKrwHiYxiqv8NQTcksT1J1+crMRtW5spvne98vG/E+GkVhHLnw0H1knGiSdlphaZAI8D+sslTu58rximN1eZj1K9ruRbPykEr6LSOcWqk7zZXFvOTvvFUtY5kesotpqlw1ieV7AC3IHMxlSzMAveKnK2ZN5N42hWmWu29oMLbpty8pW4JC73a7vrYAkgczYZS02xsljTR11p394LEqLjiRlfpKzGYCs4C06rUhle11Lta5ZuJz0k449bZCU0uiyxeIUIjBvzlbKC3DjabLZPaNEpolUVFIyDmmwUi1wBfO+kyOyeyjjC1CXLtvBrNqN3X1v8pvcFsdFNN93v7i53uL7tr+kpkkmRl0Wl4IcIiQIhQxEiHAA7w4BBAQoRQiQIpYAHaFDggMSYUVaEVgARMEEEAIj6+n0EMQn19PoIYiQCrRQibxQjAUIsRAixAA5yHtRQb7VUAuoDk5Zk3zvaddM5v29oEYgutwWUXINgLZXv4QRKJj64qKt98oP6s7ykrOWOW83K+Y/x0EXinLN+ZvP93jlGkVFyAt+fxeXITfFUrZVLbocw+GsufTIS42ayrm2Wmoy9ZWo17ZWH6czLnZdcHwlGV6L8cS1ZgVurBjwCm59BIZp1Wvu5PcgBlB3BbOoUOrZ2W+libGW+DoU97eZVvfLIXvwMusMaYvlYsbk3zJ6mRxtRHNPowv4Ku3vHZ3bjvEjPqTJlXZhoohW4LXUW1Ns8z5TbEKb2sB1OX/mVu1cWm7ur3ibAtawUckHX+aXSyfcrSt0iX2fpg09ypZt5bW4DwEcbZKK1rWAAte+Y4ayt2FtAo+81gv5b/O8t8dthXP0z0vK+fwk+DsmYdUQW3QPDiOOctMO11Hhl4cJnVxOVr6jIEzRYdbIo6D6SluwmhwQQxAZErEQQQQAUIYiQYoQAUIoRIioACCHE3gAIIRhXgIEEEEBkR9fT6CEDDfX0+giYkAsGOCNCOAxgKBi7xsRYgADMV7SKV6SnqbmazF49UBuZndq1PtVNkAvyNuI0tGkwT2cdq1CCQpI56fWIp0+J8r3kzG4bddgdRr4SOhBNgPWbU7Q6JCHuk/u0sdji2siU1y0NhxsZY4Cnl4yjI7RfCJd0qseXFkSCiEZx/rMvRei3wt34+UkYjZ4Zd3nImBrAS0pYlScznLob7Kp66MXtbA4oOo7yhf5Tkx4E+X1l92awz1C3vEtkBbO4vobmTto49aQNSoRugcDqeUx+N9p9RR3EWmTkGAu1hqDfKWqDl0RTbWzYVqbU6qKdCcjzztNqBl5TB7B2/UxNJKmIQ7xc7r7oVWAzuOoJtN2Glc1TohkVaYIIIRMrKgoRhwjAA1ixECKvABYMMGN3krD4B2F7WHWSjFy6Qm0u2MmCSX2cw4qegMjGEoyj2JST6BCIgMF5EAoIIIDsiN/r6QoGP6fSAQGKURdokRYgAJHx2MCLeSZnNs1PeOEElGPJ0Jla7Pialge7f1mx2RskU1AtnIuzcCtIC0vMJWE0Lbos4tRs4P27w+5ja6AW79x4Ef7vMXWxTKCBln3jOl+2TDEYlKi6NdT433h8mnN6p4nXjNGJUinI2afY/b9aeEOHqYdXNre8Bsf7iDxhYLaQdiQN0HQf7mYRBwlns82MhljFlmGTRs6FYESXTQGZ/DYm2RlnQxEwONM2otkpQ6x3RcC8jriIpat79IyMkys2pS9/lVZlTgtMAWPO5+KQsNsPC0zcipWIzAZQLnrnaXVRN5b2ueEgnCVGOlhLo5ZR6JKvaLTAYtmDDJQAAiDRBe/rJeyfa3hnf3dRWp2O6H+JTbINzEr6uF93hazb1iKTkG+e8FNpyLCtdrHyPWaMGJZbczB5eRpqj1NhsStRQyMGU6FSCD6Ry84v2J28+FqKS38NmAdTpbIE24ETswYHMEEcwbjpp0lGfA8T+qK8eRTFXhGCGJnLQCKhCGIAJqVwgLE2todRfhfzlHX9ojOGpe7tUCkkXsCALkgnXLlLfaCA0nBFxunLyvOfoN/dTi1gp455Ey7HJpUizHCL3JdEjYWOxmLcmgrWBzZnCr4C5zM3WBFT3Y96pRxkwPTiDxkHC4SlhqACtugLqDqeJ8YrZmMxNTMUneixyY2J/uAJvYy7Ji19xTnyf2LOC0BFoJkr0VAgggiAhtr6fQQQm19PpBAkOLFiNKY4GgIKq1lMztI/xiTzmhqnKZjaGKWmxJIHjL8Sd6D8lrVxkUm1QilmIAGpOgAmabtJRCklibchr4TK9o+0LVwVHdQflvqebc5fi8fJOW9Iun5EIxq7HPaD2spYuyIpyNw7G17XGSjmJzyohvcSXjW+UrxVO8B1E2/tKHRznmcvmLGnRst7dekn4QS62JsUuikgjeVkNwAodSbd5tMpW0sKabMh/KSMs/DOYps14qsl0+En0GMg0UMm0hMsjciX9oMOniDeNAQyoAveV0SLGhiQI+cTyuSeAz8rcZTHF2EtezWKJrLnqwAud0a/zWuJJOmJ6TZu+yHY1r+9xKjNSFosA1r5E1Bpe3DrB2m9kWAxKMUorQqWO69HuZ8LoO6R5TXU6uX/AGAyJYcM+dvGOrV1Hj0nUVRikjiSlKcrZ5axGGahVejUFyjFWGl7ZA/SaLZPaj3Gau6dDbdPiJI9q2EVNpOw/OiMR1ta/wApkdze1mzGucNkJNxlo6RgPaUW+KkrDmrWMvqHbfDkC++vit/pOT4ZN0ZZCPVK5yzMhLwsUvQLNJHX8P2lw7nKqB/d3frLSk4YXUhhzBBHynDhipLwW2KlMgo7Keht8tJRL9Oj/Flq8j6o7Dj2tSf+0/SYLCWWoHNzui3Qc5I2b2xq1lNFwCSp74yNuNxxjf3gqbyuQP7uP/mYpYpYpVI3YJcotolVsV9oqLSGSixqHkP5fEy7O2Wo5IwCgaHTKZeg4pLvG92NzfLwEfwmwXxRFTEVDRo3ypj/AJHH9X8o+ctTfrscor30a7ZvainiW3GZVqaKb69D1lgy2NuUpaGMw9ECnToU9wcd1SfG+t5d/aFdQy2tpcG/lKcsL37KmvotCYIIJlEQn19PpCvDc5+n0iWawJOQAzPIcT6XiSsnYbVAouSB4kAfOUu0+2dClcAmow4Jp5tpOe9pu05xFckE+7BtTXgAPzW5mUxrknIzr4fBi0nP/DHPP6Rstpdvaz3C2pj+nNv8jM3iNps2bMT4yC1XKMNWM6EMUMfyozucn2SXxhPlI1Z4177OFUfKTEQ8TK+pz5fpJ9ZpDeQasR2XspgVekLL3a6rVokUr3qgHepJvm5sQbnrEdrdhG4xIDEGyVS5UWcZWVRnaVPsxx5qYdqCstOtRf3lGoSxcoxBelSQcTY+s6OKIqAOtLu1ButRqK38EsxLV3DaHTSc7Jj20asWTjs5gcNlGKlxL7amz/c1CgYVF4VFVgrcSFvrbpKmss50o8XTOxCXJWMUqnOM18Rcw6ptGSfSJFooNebDsJgi1YVTcU6NizKyghj8Iscz1tzlHsjs9UrhX/46JbdNYkGxOQspPPK83WyqdOlSbu7tHDs1OsyAhq17brhVzIuR85bCNsy58yUeKNrSr/DvEXF2a4ZSOVwNR4xmljbrfnnrf06Sox2NenRAZga9c7o3blTTUnIqdDun1j2Hp2XlYWmmctpGHFBbbOR+1HF7+0W47tNB+v6zN0K4HxCWHbSvvbQr9H3f8QBIjdna5pe8CHdtfVb58Qt7zp4qjFGSe5C6mNHCFVrXt4yuw9OxzkqsdP3wl6dkB01IpK1oxvxBaAjT9l6163eP5W/SavEJT3ld1FlOWVwp4MROf7ExBWsnjb1m8pVd4bp5Tl+X/wBLOj4vyUPU9tYc1GNRlLW7pOS26X4yl2r2sVMkJqEcBp5njIW19nFnCjO3ePTkPGMYHs87Np4zDzk9G9KK2ScB2hd2762B0KhmHgw1mw7MYh2fW9PjYboB4ZHOQsBsgUl0z5zUbEw5Cbx1Y5dBIStFU5r0WBghQSkoZEfX0+kyXtI299nwm4ps9clRzCAXc/p5zWuM/L9Jx72qbQ38aE4UUVf+zd9vqPSaPFx88i+iIZXxiZWjiLx4PmJVLUKtJYxGk78ZX2c8sGqRBeMVHjTVZOxDlQ53iKrxstEh8vlI2Aio8jx2pG7QAuOyeLNPFIUbccmyOb91/wAp/TznR6/beoKlSmq+7qLT3sU4OdZwRbU90WI+c5ChINxqMx4jMfO06h2cxxrNUxChVZlQuWFzcLZgPMTLlXxWaMcVOLV1+SIe2QqVadKsSKV7C7kpSLG2+tuCk6cposb2GxCC6r71b2VktduoXllrMS+y2xuL7igi96lsu6pGV+Z0vOg4TtDUT3YqCrS3Xcnc79NRayqOJ5eUx5eDZqhHJi1ZRHsdimYr7lgAwVmYZC/HLXymi2f7P/cqzugevTqruOXtRsbZFSL2sYWE7ZAhFqVqoDGo7/wyCrKT7tcvynLrCw/a9W9y1Ra1QuWOIQKQtwLUyAcx5HjK1GBOc8sifjdk77utVveU3qgNhKIvmADvq4IY6AkWEdbaIwy03rFXqbrJQVN9TTK6Cot7E31JlNV7RV3VFp0xRKVWZajWdypvZTxzB58BBs7ZDb5qNm7sSzHiTy5ROSXQRxN/MXmx6LVKhrVjd3IO7clVytZb87TSGmAvQfsyhwKbuXWK7XbV9xga1S+a0yF6s3dX5n5Rw2wnSWujg+18eWr1qozLVah9WPHwtLbYFGriQVWpZbXG8xFugA1I/ZmcGmfn9P0Mttg49aVSmM7H4uFwcreAE6U040jDjip25Okt/f8AoLGYRqdQq+otcjQ8b9ZHrPmPA/OXXbDBrTqru/CygjO+VhlnKAnveUuxybiiGRRT+EfBjddoRaMVKlzLCseoYsqwPIgzpmEe9NWHHOcqLTfdkdob+GtxQ7p8v/c5/mR0mbPFlUjRYNBck5k6mTlKrnINAArlkeYjgDHl5zn0/R0dMm7Of39UL+UZtqMhNTMzsJxTqm+hFrnIDlNNf96yiV3son2JghmCRoiRiM/T6Tzx2ixhq4mtUOrVGPlewHoJ6H/N6fQf7nnTbFLdrVF13atQX52Y5zofp62zP5HSK6vTuLxkVbCTaa3WQqi2M6jMZOSreGRIdB8pLRpJMBBEbBsehj5jdRbi0YBOsaIj9I3GeoyMD04AR5u9g1/c7Ld+Ltur1N+Ewpymy7QK2H2fgEv3nptX3QLFQ7koSeJIEpy76HE2vY/YX2fDgt/y1bPUzzHFV8h85erSMo+x3aUY2lZiBWQfxV/mtpUUcb8eU0iafrObOLUtnSjJNEf7KDwHoIv7uEkinnHmccJHiT5FX9j6eJ/8SxwuHsuYg3SfWTaVPKJRDlY0FtnMB7WNr9ylQBzY+8cf0rkoPmTOh1ECqSxsq3LE6ADMkzgfaPbH2nE1KugY2QckFwv+/OasGO5WZ806RWOsQDaOtE2nRavRhNLtCv7/AAVKp+aiwR/BgbHrpM7TOp5n/wBS97J01qtVwzWH2imVpsfyVl71IjldhbzlJ7oqLEWIyI6jIjyIMjDWhsDNI7xbNEtJtiGmeaHsFiW95VSxII3sgTYDK55DMTONJvZrarYeuzA2V0ek45o4z1yuCAQeYmfMuUGi3HLjJM6lgqgBEsjR4g8Ji9kbcNhmGF7XAIbxZZq6GO317qk+Rtx1v4Tlfk6fJE7D1xTO+x3QGXPwP7HnNHg6wZAb352vr48dZkMThXKqb8dOBB58/wBnhNJsg7qe74qAc+RmeSttkHssjBEiCQsiVu2sZ7qhVq//AF0mbzC5fOedncte+pz89TO4e0evubOrc23F/wAmW/ynC8QbEGdTwY0nIzeR6Qg1LXEjvUvkY7ieDDzjTAMLzoMzBUWsZLRpXrkZKR4osKJgMKNo0eBlghip3TvDzHSPZHTyhhY0ndax+E6dDx8oAPbP2ea1anRX4qtREH/Zgv6zQ+0nGrU2hUVPgobtFOW7SUJl6GSfZ1hwMY2IYDdwlCrXz/nClaY/yYHymRr1i7MxzLEsT1JufrIfyH0h/Zm0nw9VatJt1kOR6cVYcQZ2zsx2opY2nvL3aij+JT/Mp5rzXrOEEyTgtoPRcPTYo40ZTYj/AHIZcSmTx5OJ6KYch/uJeprln1nLNne1StTo3rbtZ98ALumm25bNt9cib8LTU4Lt/halSlT9536yqeaIzX7jubWI56TFLFJGqOWLNSmvjn0y/fyljSYhDfQg243tMyO1uF3Kr++UjD/8u7drWbdyA1ueUy/aL2rVvdKcGERHLAO5DV1C5E+60S/C9z0iWNt0OWRJFt7V+0wp0RhUP8SsAaltVpcuhbTwBnIagh4vHNVcu7M7MbszElj4kxCVp0ccOCoyTnydikioZiXr2Gnh4ywrFUcSy1FZTYoQwP8AUDcfSXvbOmDVTEILJi0FUDlU0rr/AJ5/9pnFNh1Os0mzv/k7OrUdXwp+0Uue4e5XUf8AUg+UhLTsaM1eBjCgJjYDLtIrm7EXyvnJFRpH3gGJOeekiM1uz9mCtSpvTbcfQ/3DIm4NxOq7C2tWXCLRZA7jL3jObEXyuLXyF5zHsTiN9GFrbrZeYnS9n/CLTl5F8TR0YJOKZJpC3eY7zegHRRwknD1rVlbgw3TIgMSW7v8AaQfKVyWiaRpKz7ovBK3GY29AMOBAMEyNCP/Z"/>
          <p:cNvSpPr>
            <a:spLocks noChangeAspect="1" noChangeArrowheads="1"/>
          </p:cNvSpPr>
          <p:nvPr/>
        </p:nvSpPr>
        <p:spPr bwMode="auto">
          <a:xfrm>
            <a:off x="63500" y="-1571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CL"/>
          </a:p>
        </p:txBody>
      </p:sp>
      <p:pic>
        <p:nvPicPr>
          <p:cNvPr id="6154" name="Picture 10" descr="https://encrypted-tbn0.gstatic.com/images?q=tbn:ANd9GcQ4iv01rPD8deh8b9KnZ5CXWkQIYXACRgqehnVIM6NFV4k1uyo_3g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82174" y="5424994"/>
            <a:ext cx="1380468" cy="13804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6" name="Picture 12" descr="https://encrypted-tbn3.gstatic.com/images?q=tbn:ANd9GcT40J1TIWyYrkJUSe0HE9reegVT_Oa3AZUuXQIO7dloAywU5dkcbA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0339" y="47278"/>
            <a:ext cx="3105150" cy="1466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01299671"/>
      </p:ext>
    </p:extLst>
  </p:cSld>
  <p:clrMapOvr>
    <a:masterClrMapping/>
  </p:clrMapOvr>
  <p:transition spd="slow" advClick="0" advTm="18000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33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Rectángulo"/>
          <p:cNvSpPr/>
          <p:nvPr/>
        </p:nvSpPr>
        <p:spPr>
          <a:xfrm>
            <a:off x="395536" y="1052736"/>
            <a:ext cx="820891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CL" sz="2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Chile es el segundo país con mayor segregación social en el </a:t>
            </a:r>
            <a:r>
              <a:rPr lang="es-CL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mundo</a:t>
            </a:r>
            <a:endParaRPr lang="es-CL" sz="2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4 Rectángulo"/>
          <p:cNvSpPr/>
          <p:nvPr/>
        </p:nvSpPr>
        <p:spPr>
          <a:xfrm>
            <a:off x="517848" y="4365104"/>
            <a:ext cx="820891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CL" sz="2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El Reporte de  competitividad Global califica la educación primaria en Chile en el lugar 131 a la altura de </a:t>
            </a:r>
            <a:r>
              <a:rPr lang="es-CL" sz="2800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Azerbayán</a:t>
            </a:r>
            <a:endParaRPr lang="es-CL" sz="2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6 Rectángulo"/>
          <p:cNvSpPr/>
          <p:nvPr/>
        </p:nvSpPr>
        <p:spPr>
          <a:xfrm>
            <a:off x="539552" y="2375302"/>
            <a:ext cx="792088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CL" sz="2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EL PIB real aumentó en un 21%y la desigualdad un 13,7% entre los años </a:t>
            </a:r>
            <a:r>
              <a:rPr lang="es-CL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2006-11</a:t>
            </a:r>
            <a:endParaRPr lang="es-CL" sz="2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771238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3000"/>
    </mc:Choice>
    <mc:Fallback xmlns="">
      <p:transition spd="slow" advClick="0" advTm="2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after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33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Rectángulo"/>
          <p:cNvSpPr/>
          <p:nvPr/>
        </p:nvSpPr>
        <p:spPr>
          <a:xfrm>
            <a:off x="755576" y="1052736"/>
            <a:ext cx="777686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CL" sz="2800" dirty="0">
                <a:latin typeface="Arial" pitchFamily="34" charset="0"/>
                <a:cs typeface="Arial" pitchFamily="34" charset="0"/>
              </a:rPr>
              <a:t>Un 75 por ciento de los jóvenes en Chile gana menos de 230 mil </a:t>
            </a:r>
            <a:r>
              <a:rPr lang="es-CL" sz="2800" dirty="0" smtClean="0">
                <a:latin typeface="Arial" pitchFamily="34" charset="0"/>
                <a:cs typeface="Arial" pitchFamily="34" charset="0"/>
              </a:rPr>
              <a:t>pesos</a:t>
            </a:r>
            <a:endParaRPr lang="es-CL" sz="2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2 Rectángulo"/>
          <p:cNvSpPr/>
          <p:nvPr/>
        </p:nvSpPr>
        <p:spPr>
          <a:xfrm>
            <a:off x="755576" y="4005064"/>
            <a:ext cx="7632848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CL" sz="2800" dirty="0">
                <a:latin typeface="Arial" pitchFamily="34" charset="0"/>
                <a:cs typeface="Arial" pitchFamily="34" charset="0"/>
              </a:rPr>
              <a:t>Sólo un 40,1% del total de ocupados presenta un empleo protegido, vale decir, con contrato escrito, indefinido, liquidación de sueldo y cotizaciones para pensión, salud y seguro de desempleo. </a:t>
            </a:r>
          </a:p>
        </p:txBody>
      </p:sp>
      <p:sp>
        <p:nvSpPr>
          <p:cNvPr id="4" name="3 Rectángulo"/>
          <p:cNvSpPr/>
          <p:nvPr/>
        </p:nvSpPr>
        <p:spPr>
          <a:xfrm>
            <a:off x="755576" y="2420888"/>
            <a:ext cx="777686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CL" sz="2800" dirty="0">
                <a:latin typeface="Arial" pitchFamily="34" charset="0"/>
                <a:cs typeface="Arial" pitchFamily="34" charset="0"/>
              </a:rPr>
              <a:t>El 21% de los Jóvenes en Chile (menor de 30 años) no trabaja ni </a:t>
            </a:r>
            <a:r>
              <a:rPr lang="es-CL" sz="2800" dirty="0" smtClean="0">
                <a:latin typeface="Arial" pitchFamily="34" charset="0"/>
                <a:cs typeface="Arial" pitchFamily="34" charset="0"/>
              </a:rPr>
              <a:t>estudia</a:t>
            </a:r>
            <a:endParaRPr lang="es-CL" sz="28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90924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3000"/>
    </mc:Choice>
    <mc:Fallback xmlns="">
      <p:transition spd="slow" advClick="0" advTm="2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Rectángulo"/>
          <p:cNvSpPr/>
          <p:nvPr/>
        </p:nvSpPr>
        <p:spPr>
          <a:xfrm>
            <a:off x="467544" y="620688"/>
            <a:ext cx="8424936" cy="78483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es-CL" altLang="ja-JP" sz="2800" dirty="0" smtClean="0">
                <a:latin typeface="Arial" pitchFamily="34" charset="0"/>
                <a:cs typeface="Arial" pitchFamily="34" charset="0"/>
              </a:rPr>
              <a:t>Menos del 10% de los estudiantes más pobres logran terminar una carrera</a:t>
            </a:r>
            <a:r>
              <a:rPr lang="es-CL" altLang="ja-JP" sz="2800" dirty="0">
                <a:latin typeface="Arial" pitchFamily="34" charset="0"/>
                <a:cs typeface="Arial" pitchFamily="34" charset="0"/>
              </a:rPr>
              <a:t>.</a:t>
            </a:r>
            <a:endParaRPr lang="es-CL" altLang="ja-JP" sz="2800" dirty="0" smtClean="0">
              <a:latin typeface="Arial" pitchFamily="34" charset="0"/>
              <a:cs typeface="Arial" pitchFamily="34" charset="0"/>
            </a:endParaRPr>
          </a:p>
          <a:p>
            <a:pPr marL="285750" indent="-285750">
              <a:buFont typeface="Arial" pitchFamily="34" charset="0"/>
              <a:buChar char="•"/>
            </a:pPr>
            <a:endParaRPr lang="es-CL" sz="2800" dirty="0" smtClean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  <a:p>
            <a:pPr marL="285750" indent="-285750">
              <a:buFont typeface="Arial" pitchFamily="34" charset="0"/>
              <a:buChar char="•"/>
            </a:pPr>
            <a:r>
              <a:rPr lang="es-CL" sz="28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La tasa de deserción en estudiantes de los dos quintiles de ingreso más altos es de 28%, mientras que los estudiantes de los dos quintiles más bajos muestran una tasa de 65%.</a:t>
            </a:r>
          </a:p>
          <a:p>
            <a:pPr marL="285750" indent="-285750">
              <a:buFont typeface="Arial" pitchFamily="34" charset="0"/>
              <a:buChar char="•"/>
            </a:pPr>
            <a:endParaRPr lang="es-CL" sz="2800" dirty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  <a:p>
            <a:pPr marL="285750" indent="-285750">
              <a:buFont typeface="Arial" pitchFamily="34" charset="0"/>
              <a:buChar char="•"/>
            </a:pPr>
            <a:r>
              <a:rPr lang="es-CL" sz="2800" dirty="0">
                <a:latin typeface="Arial" pitchFamily="34" charset="0"/>
                <a:cs typeface="Arial" pitchFamily="34" charset="0"/>
              </a:rPr>
              <a:t>El 50% de los gerentes proviene de cinco establecimientos :Verbo Divino, Sagrados Corazones de </a:t>
            </a:r>
            <a:r>
              <a:rPr lang="es-CL" sz="2800" dirty="0" err="1">
                <a:latin typeface="Arial" pitchFamily="34" charset="0"/>
                <a:cs typeface="Arial" pitchFamily="34" charset="0"/>
              </a:rPr>
              <a:t>Manquehue</a:t>
            </a:r>
            <a:r>
              <a:rPr lang="es-CL" sz="2800" dirty="0">
                <a:latin typeface="Arial" pitchFamily="34" charset="0"/>
                <a:cs typeface="Arial" pitchFamily="34" charset="0"/>
              </a:rPr>
              <a:t>, Saint George, San Ignacio, </a:t>
            </a:r>
            <a:r>
              <a:rPr lang="es-CL" sz="2800" dirty="0" err="1" smtClean="0">
                <a:latin typeface="Arial" pitchFamily="34" charset="0"/>
                <a:cs typeface="Arial" pitchFamily="34" charset="0"/>
              </a:rPr>
              <a:t>Tabancura</a:t>
            </a:r>
            <a:endParaRPr lang="es-CL" sz="2800" dirty="0">
              <a:latin typeface="Arial" pitchFamily="34" charset="0"/>
              <a:cs typeface="Arial" pitchFamily="34" charset="0"/>
            </a:endParaRPr>
          </a:p>
          <a:p>
            <a:pPr marL="285750" indent="-285750">
              <a:buFont typeface="Arial" pitchFamily="34" charset="0"/>
              <a:buChar char="•"/>
            </a:pPr>
            <a:endParaRPr lang="es-CL" sz="2800" dirty="0" smtClean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  <a:p>
            <a:pPr marL="342900" indent="-342900">
              <a:buClr>
                <a:srgbClr val="000000"/>
              </a:buClr>
              <a:buSzPct val="100000"/>
              <a:buFont typeface="Arial" pitchFamily="34" charset="0"/>
              <a:buChar char="•"/>
            </a:pPr>
            <a:endParaRPr lang="es-MX" sz="2800" dirty="0" smtClean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  <a:p>
            <a:pPr>
              <a:buClr>
                <a:srgbClr val="000000"/>
              </a:buClr>
              <a:buSzPct val="100000"/>
            </a:pPr>
            <a:endParaRPr lang="es-MX" sz="2800" dirty="0" smtClean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  <a:p>
            <a:pPr marL="342900" indent="-342900">
              <a:buClr>
                <a:srgbClr val="000000"/>
              </a:buClr>
              <a:buSzPct val="100000"/>
              <a:buFont typeface="Arial" pitchFamily="34" charset="0"/>
              <a:buChar char="•"/>
            </a:pPr>
            <a:endParaRPr lang="es-MX" sz="2800" dirty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  <a:p>
            <a:pPr marL="285750" indent="-285750">
              <a:buFont typeface="Arial" pitchFamily="34" charset="0"/>
              <a:buChar char="•"/>
            </a:pPr>
            <a:endParaRPr lang="es-CL" sz="2800" b="1" dirty="0" smtClean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  <a:p>
            <a:endParaRPr lang="es-CL" sz="2800" b="1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26252203"/>
      </p:ext>
    </p:extLst>
  </p:cSld>
  <p:clrMapOvr>
    <a:masterClrMapping/>
  </p:clrMapOvr>
  <p:transition spd="slow" advClick="0" advTm="25000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49922" name="Picture 2" descr="D:\IN77Z\Reflexiones\imágenes\ko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1 Rectángulo"/>
          <p:cNvSpPr/>
          <p:nvPr/>
        </p:nvSpPr>
        <p:spPr>
          <a:xfrm>
            <a:off x="827584" y="1124744"/>
            <a:ext cx="7416824" cy="1384995"/>
          </a:xfrm>
          <a:prstGeom prst="rect">
            <a:avLst/>
          </a:prstGeom>
          <a:solidFill>
            <a:srgbClr val="7F7F7F">
              <a:alpha val="51000"/>
            </a:srgb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r>
              <a:rPr lang="es-CL" sz="2800" dirty="0">
                <a:solidFill>
                  <a:schemeClr val="bg1"/>
                </a:solidFill>
              </a:rPr>
              <a:t>"Vivimos aún en un mundo donde hay más de </a:t>
            </a:r>
            <a:r>
              <a:rPr lang="es-CL" sz="2800" dirty="0" smtClean="0">
                <a:solidFill>
                  <a:schemeClr val="bg1"/>
                </a:solidFill>
              </a:rPr>
              <a:t>1.300 </a:t>
            </a:r>
            <a:r>
              <a:rPr lang="es-CL" sz="2800" dirty="0">
                <a:solidFill>
                  <a:schemeClr val="bg1"/>
                </a:solidFill>
              </a:rPr>
              <a:t>millones de personas en pobreza absoluta</a:t>
            </a:r>
            <a:r>
              <a:rPr lang="es-CL" sz="2800" dirty="0" smtClean="0">
                <a:solidFill>
                  <a:schemeClr val="bg1"/>
                </a:solidFill>
              </a:rPr>
              <a:t>",(menos de US$1,25 diarios)</a:t>
            </a:r>
            <a:endParaRPr lang="es-CL" sz="2800" dirty="0">
              <a:solidFill>
                <a:schemeClr val="bg1"/>
              </a:solidFill>
            </a:endParaRPr>
          </a:p>
        </p:txBody>
      </p:sp>
      <p:sp>
        <p:nvSpPr>
          <p:cNvPr id="4" name="3 Rectángulo"/>
          <p:cNvSpPr/>
          <p:nvPr/>
        </p:nvSpPr>
        <p:spPr>
          <a:xfrm>
            <a:off x="611560" y="3861048"/>
            <a:ext cx="7920880" cy="1569660"/>
          </a:xfrm>
          <a:prstGeom prst="rect">
            <a:avLst/>
          </a:prstGeom>
          <a:solidFill>
            <a:srgbClr val="7F7F7F">
              <a:alpha val="51000"/>
            </a:srgb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r>
              <a:rPr lang="es-CL" sz="3200" dirty="0" smtClean="0">
                <a:solidFill>
                  <a:schemeClr val="bg1"/>
                </a:solidFill>
              </a:rPr>
              <a:t>1300 </a:t>
            </a:r>
            <a:r>
              <a:rPr lang="es-CL" sz="3200" dirty="0">
                <a:solidFill>
                  <a:schemeClr val="bg1"/>
                </a:solidFill>
              </a:rPr>
              <a:t>millones de personas </a:t>
            </a:r>
            <a:r>
              <a:rPr lang="es-CL" sz="3200" dirty="0" smtClean="0">
                <a:solidFill>
                  <a:schemeClr val="bg1"/>
                </a:solidFill>
              </a:rPr>
              <a:t>carecen </a:t>
            </a:r>
            <a:r>
              <a:rPr lang="es-CL" sz="3200" dirty="0">
                <a:solidFill>
                  <a:schemeClr val="bg1"/>
                </a:solidFill>
              </a:rPr>
              <a:t>de acceso a </a:t>
            </a:r>
            <a:r>
              <a:rPr lang="es-CL" sz="3200" dirty="0" smtClean="0">
                <a:solidFill>
                  <a:schemeClr val="bg1"/>
                </a:solidFill>
              </a:rPr>
              <a:t>electricidad, y 807 millones carecen de agua potable</a:t>
            </a:r>
            <a:endParaRPr lang="es-CL" sz="3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78761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15000">
        <p:fade/>
      </p:transition>
    </mc:Choice>
    <mc:Fallback xmlns="">
      <p:transition spd="med" advClick="0" advTm="1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Rectángulo"/>
          <p:cNvSpPr/>
          <p:nvPr/>
        </p:nvSpPr>
        <p:spPr>
          <a:xfrm>
            <a:off x="467544" y="2967335"/>
            <a:ext cx="820891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L" sz="2800" dirty="0">
                <a:latin typeface="Arial" pitchFamily="34" charset="0"/>
                <a:cs typeface="Arial" pitchFamily="34" charset="0"/>
              </a:rPr>
              <a:t>El 55% de las personas que jubila en el sistema de AFP, lo hace con menos de $ 72.000 </a:t>
            </a:r>
            <a:r>
              <a:rPr lang="es-CL" sz="2800" dirty="0" smtClean="0">
                <a:latin typeface="Arial" pitchFamily="34" charset="0"/>
                <a:cs typeface="Arial" pitchFamily="34" charset="0"/>
              </a:rPr>
              <a:t>mensuales</a:t>
            </a:r>
            <a:endParaRPr lang="es-CL" sz="2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3 Rectángulo"/>
          <p:cNvSpPr/>
          <p:nvPr/>
        </p:nvSpPr>
        <p:spPr>
          <a:xfrm>
            <a:off x="467544" y="4869160"/>
            <a:ext cx="792088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L" sz="2800" dirty="0">
                <a:latin typeface="Arial" pitchFamily="34" charset="0"/>
                <a:cs typeface="Arial" pitchFamily="34" charset="0"/>
              </a:rPr>
              <a:t>La esperanza de vida entre las comunas más pobres y las más ricas de Santiago es de 8 años de </a:t>
            </a:r>
            <a:r>
              <a:rPr lang="es-CL" sz="2800" dirty="0" smtClean="0">
                <a:latin typeface="Arial" pitchFamily="34" charset="0"/>
                <a:cs typeface="Arial" pitchFamily="34" charset="0"/>
              </a:rPr>
              <a:t>diferencia</a:t>
            </a:r>
            <a:endParaRPr lang="es-CL" sz="2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5 Rectángulo"/>
          <p:cNvSpPr/>
          <p:nvPr/>
        </p:nvSpPr>
        <p:spPr>
          <a:xfrm>
            <a:off x="467544" y="692696"/>
            <a:ext cx="820891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L" sz="2800" dirty="0">
                <a:latin typeface="Arial" pitchFamily="34" charset="0"/>
                <a:cs typeface="Arial" pitchFamily="34" charset="0"/>
              </a:rPr>
              <a:t>Chile aparece dentro de los 13 países con menor confianza en sus instituciones, de un total de 97 naciones. Sólo el 20% confía en las instituciones. </a:t>
            </a:r>
          </a:p>
        </p:txBody>
      </p:sp>
    </p:spTree>
    <p:extLst>
      <p:ext uri="{BB962C8B-B14F-4D97-AF65-F5344CB8AC3E}">
        <p14:creationId xmlns:p14="http://schemas.microsoft.com/office/powerpoint/2010/main" val="3840790657"/>
      </p:ext>
    </p:extLst>
  </p:cSld>
  <p:clrMapOvr>
    <a:masterClrMapping/>
  </p:clrMapOvr>
  <p:transition spd="slow" advClick="0" advTm="23000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50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7634" name="Picture 2" descr="D:\IN77Z\Reflexiones\imágenes\8454544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817675208"/>
      </p:ext>
    </p:extLst>
  </p:cSld>
  <p:clrMapOvr>
    <a:masterClrMapping/>
  </p:clrMapOvr>
  <p:transition spd="slow" advClick="0" advTm="7000">
    <p:randomBar dir="vert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82" name="Picture 2" descr="102350112, photosindia /photosindia"/>
          <p:cNvPicPr>
            <a:picLocks noChangeAspect="1" noChangeArrowheads="1"/>
          </p:cNvPicPr>
          <p:nvPr/>
        </p:nvPicPr>
        <p:blipFill>
          <a:blip r:embed="rId3" cstate="print"/>
          <a:srcRect t="13792"/>
          <a:stretch>
            <a:fillRect/>
          </a:stretch>
        </p:blipFill>
        <p:spPr bwMode="auto">
          <a:xfrm>
            <a:off x="721108" y="0"/>
            <a:ext cx="7955168" cy="6858000"/>
          </a:xfrm>
          <a:prstGeom prst="rect">
            <a:avLst/>
          </a:prstGeom>
          <a:noFill/>
        </p:spPr>
      </p:pic>
      <p:pic>
        <p:nvPicPr>
          <p:cNvPr id="225284" name="Picture 4" descr="Ver detalles de la imagen">
            <a:hlinkClick r:id="rId4" tooltip="Ver detalles de la imagen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740352" y="0"/>
            <a:ext cx="1403648" cy="2093161"/>
          </a:xfrm>
          <a:prstGeom prst="rect">
            <a:avLst/>
          </a:prstGeom>
          <a:noFill/>
        </p:spPr>
      </p:pic>
      <p:pic>
        <p:nvPicPr>
          <p:cNvPr id="5" name="Picture 2" descr="Ver detalles de la imagen">
            <a:hlinkClick r:id="rId6" tooltip="Ver detalles de la imagen"/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0"/>
            <a:ext cx="2516485" cy="378586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40797195"/>
      </p:ext>
    </p:extLst>
  </p:cSld>
  <p:clrMapOvr>
    <a:masterClrMapping/>
  </p:clrMapOvr>
  <p:transition spd="slow" advClick="0" advTm="7000">
    <p:randomBar dir="vert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CuadroTexto"/>
          <p:cNvSpPr txBox="1"/>
          <p:nvPr/>
        </p:nvSpPr>
        <p:spPr>
          <a:xfrm>
            <a:off x="395536" y="2348880"/>
            <a:ext cx="8190063" cy="212365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CL" sz="6600" dirty="0" smtClean="0"/>
              <a:t>QUE HARIA USTED </a:t>
            </a:r>
          </a:p>
          <a:p>
            <a:pPr algn="ctr"/>
            <a:r>
              <a:rPr lang="es-CL" sz="6600" dirty="0" smtClean="0"/>
              <a:t>EN SU EMPRESA ?</a:t>
            </a:r>
            <a:endParaRPr lang="es-CL" sz="6600" dirty="0"/>
          </a:p>
        </p:txBody>
      </p:sp>
    </p:spTree>
    <p:extLst>
      <p:ext uri="{BB962C8B-B14F-4D97-AF65-F5344CB8AC3E}">
        <p14:creationId xmlns:p14="http://schemas.microsoft.com/office/powerpoint/2010/main" val="322364313"/>
      </p:ext>
    </p:extLst>
  </p:cSld>
  <p:clrMapOvr>
    <a:masterClrMapping/>
  </p:clrMapOvr>
  <p:transition spd="slow" advClick="0" advTm="15000">
    <p:randomBar dir="vert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media.bleesher.com/reflejosocial/files/2009/01/desnutricion-infanti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756" y="0"/>
            <a:ext cx="9152756" cy="71875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1 Rectángulo"/>
          <p:cNvSpPr/>
          <p:nvPr/>
        </p:nvSpPr>
        <p:spPr>
          <a:xfrm>
            <a:off x="395536" y="404664"/>
            <a:ext cx="4572000" cy="181588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s-CL" sz="2800" dirty="0"/>
              <a:t>la desnutrición infantil </a:t>
            </a:r>
            <a:r>
              <a:rPr lang="es-CL" sz="2800" dirty="0" smtClean="0"/>
              <a:t>provoca </a:t>
            </a:r>
            <a:r>
              <a:rPr lang="es-CL" sz="2800" dirty="0"/>
              <a:t>la muerte de más de 2,5 millones de niños cada año</a:t>
            </a:r>
          </a:p>
        </p:txBody>
      </p:sp>
      <p:sp>
        <p:nvSpPr>
          <p:cNvPr id="3" name="2 CuadroTexto"/>
          <p:cNvSpPr txBox="1"/>
          <p:nvPr/>
        </p:nvSpPr>
        <p:spPr>
          <a:xfrm>
            <a:off x="377652" y="2780928"/>
            <a:ext cx="8185254" cy="584775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es-CL" sz="3200" dirty="0" smtClean="0">
                <a:solidFill>
                  <a:schemeClr val="bg1"/>
                </a:solidFill>
              </a:rPr>
              <a:t>13200 personas mueren de hambre cada día</a:t>
            </a:r>
            <a:endParaRPr lang="es-CL" sz="3200" dirty="0">
              <a:solidFill>
                <a:schemeClr val="bg1"/>
              </a:solidFill>
            </a:endParaRPr>
          </a:p>
        </p:txBody>
      </p:sp>
      <p:sp>
        <p:nvSpPr>
          <p:cNvPr id="6" name="5 Rectángulo"/>
          <p:cNvSpPr/>
          <p:nvPr/>
        </p:nvSpPr>
        <p:spPr>
          <a:xfrm>
            <a:off x="395536" y="4607257"/>
            <a:ext cx="8064896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L" sz="3200" dirty="0"/>
              <a:t>Cerca de 870 millones de personas, una octava parte de la población mundial, padecían subnutrición crónica en el período 2010-2012</a:t>
            </a:r>
          </a:p>
        </p:txBody>
      </p:sp>
    </p:spTree>
    <p:extLst>
      <p:ext uri="{BB962C8B-B14F-4D97-AF65-F5344CB8AC3E}">
        <p14:creationId xmlns:p14="http://schemas.microsoft.com/office/powerpoint/2010/main" val="18012417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15000">
        <p:fade/>
      </p:transition>
    </mc:Choice>
    <mc:Fallback xmlns="">
      <p:transition spd="med" advClick="0" advTm="1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america.infobae.com/adjuntos/jpg/2011/04/5275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210390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10000">
        <p:fade/>
      </p:transition>
    </mc:Choice>
    <mc:Fallback xmlns="">
      <p:transition spd="med" advClick="0" advTm="10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7698" name="Picture 2" descr="D:\IN77Z\Reflexiones\imágenes\7218642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41651" y="683522"/>
            <a:ext cx="5302349" cy="5302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1 Rectángulo"/>
          <p:cNvSpPr/>
          <p:nvPr/>
        </p:nvSpPr>
        <p:spPr>
          <a:xfrm>
            <a:off x="251520" y="656104"/>
            <a:ext cx="4104456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L" sz="3200" dirty="0"/>
              <a:t>desde 1980 </a:t>
            </a:r>
            <a:r>
              <a:rPr lang="es-CL" sz="3200" dirty="0" smtClean="0"/>
              <a:t>el </a:t>
            </a:r>
            <a:r>
              <a:rPr lang="es-CL" sz="3200" dirty="0"/>
              <a:t>ingreso del 1% más rico se incrementó </a:t>
            </a:r>
            <a:r>
              <a:rPr lang="es-CL" sz="3200" dirty="0" smtClean="0"/>
              <a:t>en un </a:t>
            </a:r>
            <a:r>
              <a:rPr lang="es-CL" sz="3200" dirty="0"/>
              <a:t>390% en estas tres </a:t>
            </a:r>
            <a:r>
              <a:rPr lang="es-CL" sz="3200" dirty="0" smtClean="0"/>
              <a:t>décadas, </a:t>
            </a:r>
            <a:r>
              <a:rPr lang="es-CL" sz="3200" dirty="0"/>
              <a:t>en comparación al 99% </a:t>
            </a:r>
            <a:r>
              <a:rPr lang="es-CL" sz="3200" dirty="0" smtClean="0"/>
              <a:t>restante que vio crecer </a:t>
            </a:r>
            <a:r>
              <a:rPr lang="es-CL" sz="3200" dirty="0"/>
              <a:t>sus </a:t>
            </a:r>
            <a:r>
              <a:rPr lang="es-CL" sz="3200" dirty="0" smtClean="0"/>
              <a:t>ingresos, en un </a:t>
            </a:r>
            <a:r>
              <a:rPr lang="es-CL" sz="3200" dirty="0"/>
              <a:t>5%.</a:t>
            </a:r>
          </a:p>
        </p:txBody>
      </p:sp>
      <p:sp>
        <p:nvSpPr>
          <p:cNvPr id="3" name="2 Rectángulo"/>
          <p:cNvSpPr/>
          <p:nvPr/>
        </p:nvSpPr>
        <p:spPr>
          <a:xfrm>
            <a:off x="3851920" y="4653136"/>
            <a:ext cx="4572000" cy="1815882"/>
          </a:xfrm>
          <a:prstGeom prst="rect">
            <a:avLst/>
          </a:prstGeom>
          <a:solidFill>
            <a:schemeClr val="bg1">
              <a:alpha val="51000"/>
            </a:schemeClr>
          </a:solidFill>
        </p:spPr>
        <p:txBody>
          <a:bodyPr>
            <a:spAutoFit/>
          </a:bodyPr>
          <a:lstStyle/>
          <a:p>
            <a:r>
              <a:rPr lang="es-CL" sz="2800" dirty="0"/>
              <a:t>La segunda industria más importante después del petróleo es el armamentismo.</a:t>
            </a:r>
          </a:p>
        </p:txBody>
      </p:sp>
    </p:spTree>
    <p:extLst>
      <p:ext uri="{BB962C8B-B14F-4D97-AF65-F5344CB8AC3E}">
        <p14:creationId xmlns:p14="http://schemas.microsoft.com/office/powerpoint/2010/main" val="4143208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15000">
        <p:fade/>
      </p:transition>
    </mc:Choice>
    <mc:Fallback xmlns="">
      <p:transition spd="med" advClick="0" advTm="1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://cdn.soymapas.com/wp-content/uploads/2012/01/mapa-alfabetizacion-mundo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36525"/>
            <a:ext cx="9144000" cy="6994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4 Rectángulo"/>
          <p:cNvSpPr/>
          <p:nvPr/>
        </p:nvSpPr>
        <p:spPr>
          <a:xfrm>
            <a:off x="2555776" y="5229200"/>
            <a:ext cx="446449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L" sz="2800" dirty="0"/>
              <a:t>793 millones de personas analfabetas en el mundo </a:t>
            </a:r>
          </a:p>
        </p:txBody>
      </p:sp>
    </p:spTree>
    <p:extLst>
      <p:ext uri="{BB962C8B-B14F-4D97-AF65-F5344CB8AC3E}">
        <p14:creationId xmlns:p14="http://schemas.microsoft.com/office/powerpoint/2010/main" val="16462773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10000">
        <p:fade/>
      </p:transition>
    </mc:Choice>
    <mc:Fallback xmlns="">
      <p:transition spd="med" advClick="0" advTm="10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38658" name="Picture 1" descr="D:\IN77Z\Reflexiones\imágenes\integration_-_3d_adobe_photoshop_c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1 Rectángulo"/>
          <p:cNvSpPr/>
          <p:nvPr/>
        </p:nvSpPr>
        <p:spPr>
          <a:xfrm>
            <a:off x="1115616" y="188640"/>
            <a:ext cx="7416824" cy="6186310"/>
          </a:xfrm>
          <a:prstGeom prst="rect">
            <a:avLst/>
          </a:prstGeom>
          <a:solidFill>
            <a:schemeClr val="tx1">
              <a:lumMod val="50000"/>
              <a:lumOff val="50000"/>
              <a:alpha val="49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r>
              <a:rPr lang="es-CL" sz="3600" b="1" dirty="0" smtClean="0">
                <a:solidFill>
                  <a:schemeClr val="bg1"/>
                </a:solidFill>
              </a:rPr>
              <a:t>AVANCES CIENTIFICOS</a:t>
            </a:r>
          </a:p>
          <a:p>
            <a:r>
              <a:rPr lang="es-CL" sz="3600" b="1" dirty="0" smtClean="0">
                <a:solidFill>
                  <a:schemeClr val="bg1"/>
                </a:solidFill>
              </a:rPr>
              <a:t>Internet</a:t>
            </a:r>
          </a:p>
          <a:p>
            <a:r>
              <a:rPr lang="es-CL" sz="3600" b="1" dirty="0" smtClean="0">
                <a:solidFill>
                  <a:schemeClr val="bg1"/>
                </a:solidFill>
              </a:rPr>
              <a:t>Telefonía </a:t>
            </a:r>
            <a:r>
              <a:rPr lang="es-CL" sz="3600" b="1" dirty="0">
                <a:solidFill>
                  <a:schemeClr val="bg1"/>
                </a:solidFill>
              </a:rPr>
              <a:t>móvil en </a:t>
            </a:r>
            <a:r>
              <a:rPr lang="es-CL" sz="3600" b="1" dirty="0" smtClean="0">
                <a:solidFill>
                  <a:schemeClr val="bg1"/>
                </a:solidFill>
              </a:rPr>
              <a:t>3-D</a:t>
            </a:r>
            <a:r>
              <a:rPr lang="es-CL" sz="3600" dirty="0" smtClean="0">
                <a:solidFill>
                  <a:schemeClr val="bg1"/>
                </a:solidFill>
              </a:rPr>
              <a:t>:</a:t>
            </a:r>
          </a:p>
          <a:p>
            <a:r>
              <a:rPr lang="es-CL" sz="3600" b="1" dirty="0" smtClean="0">
                <a:solidFill>
                  <a:schemeClr val="bg1"/>
                </a:solidFill>
              </a:rPr>
              <a:t>Ingeniería </a:t>
            </a:r>
            <a:r>
              <a:rPr lang="es-CL" sz="3600" b="1" dirty="0">
                <a:solidFill>
                  <a:schemeClr val="bg1"/>
                </a:solidFill>
              </a:rPr>
              <a:t>de células </a:t>
            </a:r>
            <a:r>
              <a:rPr lang="es-CL" sz="3600" b="1" dirty="0" smtClean="0">
                <a:solidFill>
                  <a:schemeClr val="bg1"/>
                </a:solidFill>
              </a:rPr>
              <a:t>madre</a:t>
            </a:r>
          </a:p>
          <a:p>
            <a:r>
              <a:rPr lang="es-CL" sz="3600" b="1" dirty="0">
                <a:solidFill>
                  <a:schemeClr val="bg1"/>
                </a:solidFill>
              </a:rPr>
              <a:t>Programación en </a:t>
            </a:r>
            <a:r>
              <a:rPr lang="es-CL" sz="3600" b="1" dirty="0" smtClean="0">
                <a:solidFill>
                  <a:schemeClr val="bg1"/>
                </a:solidFill>
              </a:rPr>
              <a:t>nube</a:t>
            </a:r>
            <a:endParaRPr lang="es-CL" sz="3600" dirty="0">
              <a:solidFill>
                <a:schemeClr val="bg1"/>
              </a:solidFill>
            </a:endParaRPr>
          </a:p>
          <a:p>
            <a:r>
              <a:rPr lang="es-CL" sz="3600" b="1" dirty="0">
                <a:solidFill>
                  <a:schemeClr val="bg1"/>
                </a:solidFill>
              </a:rPr>
              <a:t>Búsqueda en tiempo </a:t>
            </a:r>
            <a:r>
              <a:rPr lang="es-CL" sz="3600" b="1" dirty="0" smtClean="0">
                <a:solidFill>
                  <a:schemeClr val="bg1"/>
                </a:solidFill>
              </a:rPr>
              <a:t>real</a:t>
            </a:r>
          </a:p>
          <a:p>
            <a:r>
              <a:rPr lang="es-CL" sz="3600" b="1" dirty="0" smtClean="0">
                <a:solidFill>
                  <a:schemeClr val="bg1"/>
                </a:solidFill>
              </a:rPr>
              <a:t>Televisión social</a:t>
            </a:r>
            <a:endParaRPr lang="es-CL" sz="3600" dirty="0">
              <a:solidFill>
                <a:schemeClr val="bg1"/>
              </a:solidFill>
            </a:endParaRPr>
          </a:p>
          <a:p>
            <a:r>
              <a:rPr lang="es-CL" sz="3600" b="1" dirty="0">
                <a:solidFill>
                  <a:schemeClr val="bg1"/>
                </a:solidFill>
              </a:rPr>
              <a:t>Combustible </a:t>
            </a:r>
            <a:r>
              <a:rPr lang="es-CL" sz="3600" b="1" dirty="0" smtClean="0">
                <a:solidFill>
                  <a:schemeClr val="bg1"/>
                </a:solidFill>
              </a:rPr>
              <a:t>solar</a:t>
            </a:r>
            <a:r>
              <a:rPr lang="es-CL" sz="3600" dirty="0" smtClean="0">
                <a:solidFill>
                  <a:schemeClr val="bg1"/>
                </a:solidFill>
              </a:rPr>
              <a:t>.</a:t>
            </a:r>
            <a:endParaRPr lang="es-CL" sz="3600" dirty="0">
              <a:solidFill>
                <a:schemeClr val="bg1"/>
              </a:solidFill>
            </a:endParaRPr>
          </a:p>
          <a:p>
            <a:r>
              <a:rPr lang="es-CL" sz="3600" b="1" dirty="0">
                <a:solidFill>
                  <a:schemeClr val="bg1"/>
                </a:solidFill>
              </a:rPr>
              <a:t>Cemento </a:t>
            </a:r>
            <a:r>
              <a:rPr lang="es-CL" sz="3600" b="1" dirty="0" smtClean="0">
                <a:solidFill>
                  <a:schemeClr val="bg1"/>
                </a:solidFill>
              </a:rPr>
              <a:t>verde</a:t>
            </a:r>
          </a:p>
          <a:p>
            <a:r>
              <a:rPr lang="es-CL" sz="3600" b="1" dirty="0" smtClean="0">
                <a:solidFill>
                  <a:schemeClr val="bg1"/>
                </a:solidFill>
              </a:rPr>
              <a:t>Electrónica </a:t>
            </a:r>
            <a:r>
              <a:rPr lang="es-CL" sz="3600" b="1" dirty="0" err="1" smtClean="0">
                <a:solidFill>
                  <a:schemeClr val="bg1"/>
                </a:solidFill>
              </a:rPr>
              <a:t>implantable</a:t>
            </a:r>
            <a:endParaRPr lang="es-CL" sz="3600" b="1" dirty="0" smtClean="0">
              <a:solidFill>
                <a:schemeClr val="bg1"/>
              </a:solidFill>
            </a:endParaRPr>
          </a:p>
          <a:p>
            <a:r>
              <a:rPr lang="es-CL" sz="3600" b="1" dirty="0" smtClean="0">
                <a:solidFill>
                  <a:schemeClr val="bg1"/>
                </a:solidFill>
              </a:rPr>
              <a:t>Nanotecnología solar</a:t>
            </a:r>
            <a:endParaRPr lang="es-CL" sz="3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78529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10000">
        <p:fade/>
      </p:transition>
    </mc:Choice>
    <mc:Fallback xmlns="">
      <p:transition spd="med" advClick="0" advTm="10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0898" name="Picture 2" descr="D:\IN77Z\Reflexiones\imágenes\congo390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186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1 Rectángulo"/>
          <p:cNvSpPr/>
          <p:nvPr/>
        </p:nvSpPr>
        <p:spPr>
          <a:xfrm>
            <a:off x="281162" y="548680"/>
            <a:ext cx="8862838" cy="2677656"/>
          </a:xfrm>
          <a:prstGeom prst="rect">
            <a:avLst/>
          </a:prstGeom>
          <a:solidFill>
            <a:srgbClr val="7F7F7F">
              <a:alpha val="45000"/>
            </a:srgb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r>
              <a:rPr lang="es-CL" sz="2800" dirty="0">
                <a:solidFill>
                  <a:schemeClr val="bg1"/>
                </a:solidFill>
              </a:rPr>
              <a:t>En la actualidad </a:t>
            </a:r>
            <a:r>
              <a:rPr lang="es-CL" sz="2800" dirty="0" smtClean="0">
                <a:solidFill>
                  <a:schemeClr val="bg1"/>
                </a:solidFill>
              </a:rPr>
              <a:t>: </a:t>
            </a:r>
            <a:r>
              <a:rPr lang="es-CL" sz="2800" dirty="0">
                <a:solidFill>
                  <a:schemeClr val="bg1"/>
                </a:solidFill>
              </a:rPr>
              <a:t>más de 40 conflictos armados en el mundo</a:t>
            </a:r>
            <a:r>
              <a:rPr lang="es-CL" sz="2800" dirty="0" smtClean="0">
                <a:solidFill>
                  <a:schemeClr val="bg1"/>
                </a:solidFill>
              </a:rPr>
              <a:t>. </a:t>
            </a:r>
            <a:r>
              <a:rPr lang="es-CL" sz="2800" dirty="0">
                <a:solidFill>
                  <a:schemeClr val="bg1"/>
                </a:solidFill>
              </a:rPr>
              <a:t/>
            </a:r>
            <a:br>
              <a:rPr lang="es-CL" sz="2800" dirty="0">
                <a:solidFill>
                  <a:schemeClr val="bg1"/>
                </a:solidFill>
              </a:rPr>
            </a:br>
            <a:endParaRPr lang="es-CL" sz="2800" dirty="0" smtClean="0">
              <a:solidFill>
                <a:schemeClr val="bg1"/>
              </a:solidFill>
            </a:endParaRPr>
          </a:p>
          <a:p>
            <a:r>
              <a:rPr lang="es-CL" sz="2800" dirty="0" smtClean="0">
                <a:solidFill>
                  <a:schemeClr val="bg1"/>
                </a:solidFill>
              </a:rPr>
              <a:t>Desde 1945 ha habido más de 20 </a:t>
            </a:r>
            <a:r>
              <a:rPr lang="es-CL" sz="2800" dirty="0">
                <a:solidFill>
                  <a:schemeClr val="bg1"/>
                </a:solidFill>
              </a:rPr>
              <a:t>millones de personas asesinadas, más que en la 2ª guerra mundial.</a:t>
            </a:r>
            <a:br>
              <a:rPr lang="es-CL" sz="2800" dirty="0">
                <a:solidFill>
                  <a:schemeClr val="bg1"/>
                </a:solidFill>
              </a:rPr>
            </a:br>
            <a:endParaRPr lang="es-CL" sz="2800" dirty="0">
              <a:solidFill>
                <a:schemeClr val="bg1"/>
              </a:solidFill>
            </a:endParaRPr>
          </a:p>
        </p:txBody>
      </p:sp>
      <p:sp>
        <p:nvSpPr>
          <p:cNvPr id="4" name="3 Rectángulo"/>
          <p:cNvSpPr/>
          <p:nvPr/>
        </p:nvSpPr>
        <p:spPr>
          <a:xfrm>
            <a:off x="252615" y="3573016"/>
            <a:ext cx="8862838" cy="3539430"/>
          </a:xfrm>
          <a:prstGeom prst="rect">
            <a:avLst/>
          </a:prstGeom>
          <a:solidFill>
            <a:srgbClr val="7F7F7F">
              <a:alpha val="45000"/>
            </a:srgb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r>
              <a:rPr lang="es-CL" sz="2800" dirty="0" smtClean="0">
                <a:solidFill>
                  <a:schemeClr val="bg1"/>
                </a:solidFill>
              </a:rPr>
              <a:t>“</a:t>
            </a:r>
            <a:r>
              <a:rPr lang="es-CL" sz="2800" dirty="0">
                <a:solidFill>
                  <a:schemeClr val="bg1"/>
                </a:solidFill>
              </a:rPr>
              <a:t>Operación tormenta del desierto</a:t>
            </a:r>
            <a:r>
              <a:rPr lang="es-CL" sz="2800" dirty="0" smtClean="0">
                <a:solidFill>
                  <a:schemeClr val="bg1"/>
                </a:solidFill>
              </a:rPr>
              <a:t>”. Niños </a:t>
            </a:r>
            <a:r>
              <a:rPr lang="es-CL" sz="2800" dirty="0">
                <a:solidFill>
                  <a:schemeClr val="bg1"/>
                </a:solidFill>
              </a:rPr>
              <a:t>nacidos sin ojos, órganos adheridos al estómago o a la espalda, sin </a:t>
            </a:r>
            <a:r>
              <a:rPr lang="es-CL" sz="2800" dirty="0" smtClean="0">
                <a:solidFill>
                  <a:schemeClr val="bg1"/>
                </a:solidFill>
              </a:rPr>
              <a:t>extremidades</a:t>
            </a:r>
            <a:r>
              <a:rPr lang="es-CL" sz="2800" dirty="0">
                <a:solidFill>
                  <a:schemeClr val="bg1"/>
                </a:solidFill>
              </a:rPr>
              <a:t/>
            </a:r>
            <a:br>
              <a:rPr lang="es-CL" sz="2800" dirty="0">
                <a:solidFill>
                  <a:schemeClr val="bg1"/>
                </a:solidFill>
              </a:rPr>
            </a:br>
            <a:r>
              <a:rPr lang="es-CL" sz="2800" dirty="0" smtClean="0">
                <a:solidFill>
                  <a:schemeClr val="bg1"/>
                </a:solidFill>
              </a:rPr>
              <a:t>Desde </a:t>
            </a:r>
            <a:r>
              <a:rPr lang="es-CL" sz="2800" dirty="0">
                <a:solidFill>
                  <a:schemeClr val="bg1"/>
                </a:solidFill>
              </a:rPr>
              <a:t>hace un año hasta hoy, 16 países africanos, con unos 150 millones de personas, se han convertido en escenario de guerras</a:t>
            </a:r>
            <a:r>
              <a:rPr lang="es-CL" sz="2800" dirty="0" smtClean="0">
                <a:solidFill>
                  <a:schemeClr val="bg1"/>
                </a:solidFill>
              </a:rPr>
              <a:t>.</a:t>
            </a:r>
            <a:r>
              <a:rPr lang="es-CL" sz="2800" dirty="0">
                <a:solidFill>
                  <a:schemeClr val="bg1"/>
                </a:solidFill>
              </a:rPr>
              <a:t/>
            </a:r>
            <a:br>
              <a:rPr lang="es-CL" sz="2800" dirty="0">
                <a:solidFill>
                  <a:schemeClr val="bg1"/>
                </a:solidFill>
              </a:rPr>
            </a:br>
            <a:r>
              <a:rPr lang="es-CL" sz="2800" dirty="0" smtClean="0">
                <a:solidFill>
                  <a:schemeClr val="bg1"/>
                </a:solidFill>
              </a:rPr>
              <a:t>.</a:t>
            </a:r>
            <a:r>
              <a:rPr lang="es-CL" sz="2800" dirty="0">
                <a:solidFill>
                  <a:schemeClr val="bg1"/>
                </a:solidFill>
              </a:rPr>
              <a:t/>
            </a:r>
            <a:br>
              <a:rPr lang="es-CL" sz="2800" dirty="0">
                <a:solidFill>
                  <a:schemeClr val="bg1"/>
                </a:solidFill>
              </a:rPr>
            </a:br>
            <a:endParaRPr lang="es-CL" sz="2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13610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15000">
        <p:fade/>
      </p:transition>
    </mc:Choice>
    <mc:Fallback xmlns="">
      <p:transition spd="med" advClick="0" advTm="1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9874" name="Picture 2" descr="D:\IN77Z\Reflexiones\imágenes\congo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9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Rectángulo"/>
          <p:cNvSpPr/>
          <p:nvPr/>
        </p:nvSpPr>
        <p:spPr>
          <a:xfrm>
            <a:off x="539552" y="1185892"/>
            <a:ext cx="8352928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L" sz="3200" dirty="0">
                <a:solidFill>
                  <a:schemeClr val="bg1"/>
                </a:solidFill>
              </a:rPr>
              <a:t>Más de 2 millones de niños han muerto en guerras en los últimos 10 años. </a:t>
            </a:r>
            <a:r>
              <a:rPr lang="es-CL" sz="3200" dirty="0" err="1">
                <a:solidFill>
                  <a:schemeClr val="bg1"/>
                </a:solidFill>
              </a:rPr>
              <a:t>EEUU,Rusia</a:t>
            </a:r>
            <a:r>
              <a:rPr lang="es-CL" sz="3200" dirty="0">
                <a:solidFill>
                  <a:schemeClr val="bg1"/>
                </a:solidFill>
              </a:rPr>
              <a:t>, Alemania, Francia, Reino Unido y China, son los principales vendedores de armas del mundo</a:t>
            </a:r>
            <a:br>
              <a:rPr lang="es-CL" sz="3200" dirty="0">
                <a:solidFill>
                  <a:schemeClr val="bg1"/>
                </a:solidFill>
              </a:rPr>
            </a:br>
            <a:r>
              <a:rPr lang="es-CL" sz="3200" dirty="0">
                <a:solidFill>
                  <a:schemeClr val="bg1"/>
                </a:solidFill>
              </a:rPr>
              <a:t/>
            </a:r>
            <a:br>
              <a:rPr lang="es-CL" sz="3200" dirty="0">
                <a:solidFill>
                  <a:schemeClr val="bg1"/>
                </a:solidFill>
              </a:rPr>
            </a:br>
            <a:endParaRPr lang="es-CL" sz="3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20037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10000">
        <p:fade/>
      </p:transition>
    </mc:Choice>
    <mc:Fallback xmlns="">
      <p:transition spd="med" advClick="0" advTm="10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Urbano">
  <a:themeElements>
    <a:clrScheme name="Urbano">
      <a:dk1>
        <a:sysClr val="windowText" lastClr="000000"/>
      </a:dk1>
      <a:lt1>
        <a:sysClr val="window" lastClr="FFFFFF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Urbano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Urbano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Urban</Template>
  <TotalTime>731</TotalTime>
  <Words>914</Words>
  <Application>Microsoft Office PowerPoint</Application>
  <PresentationFormat>Presentación en pantalla (4:3)</PresentationFormat>
  <Paragraphs>99</Paragraphs>
  <Slides>23</Slides>
  <Notes>10</Notes>
  <HiddenSlides>0</HiddenSlides>
  <MMClips>1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23</vt:i4>
      </vt:variant>
    </vt:vector>
  </HeadingPairs>
  <TitlesOfParts>
    <vt:vector size="24" baseType="lpstr">
      <vt:lpstr>Urbano</vt:lpstr>
      <vt:lpstr>“Sabía usted ?” 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SABIA USTED QUE EN CHILE…</vt:lpstr>
      <vt:lpstr>Hay Malestar en el sistema?</vt:lpstr>
      <vt:lpstr>¿Y en nuestra casa?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¿Es la Educación factor significativo de movilidad social?</dc:title>
  <dc:creator>Jacqueline</dc:creator>
  <cp:lastModifiedBy>JACQUELINE</cp:lastModifiedBy>
  <cp:revision>72</cp:revision>
  <dcterms:created xsi:type="dcterms:W3CDTF">2012-09-11T14:49:28Z</dcterms:created>
  <dcterms:modified xsi:type="dcterms:W3CDTF">2012-10-21T00:19:19Z</dcterms:modified>
</cp:coreProperties>
</file>